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845" r:id="rId2"/>
  </p:sldMasterIdLst>
  <p:notesMasterIdLst>
    <p:notesMasterId r:id="rId9"/>
  </p:notesMasterIdLst>
  <p:handoutMasterIdLst>
    <p:handoutMasterId r:id="rId10"/>
  </p:handoutMasterIdLst>
  <p:sldIdLst>
    <p:sldId id="449" r:id="rId3"/>
    <p:sldId id="363" r:id="rId4"/>
    <p:sldId id="364" r:id="rId5"/>
    <p:sldId id="361" r:id="rId6"/>
    <p:sldId id="366" r:id="rId7"/>
    <p:sldId id="365" r:id="rId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B0B8"/>
    <a:srgbClr val="4AD7E6"/>
    <a:srgbClr val="0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181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2F9C4-28E2-4FB9-B67F-0615046A5790}" type="datetimeFigureOut">
              <a:rPr lang="lv-LV" smtClean="0"/>
              <a:t>13.06.2019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94CE2-246E-443A-87B4-24882C199546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33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0E5DF-C618-4E29-B93E-1F8769D8421A}" type="datetimeFigureOut">
              <a:rPr lang="lv-LV" smtClean="0"/>
              <a:t>13.06.2019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E573C-5B21-46BD-9962-4CC52EA7F18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927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>
                <a:solidFill>
                  <a:prstClr val="black"/>
                </a:solidFill>
              </a:rPr>
              <a:pPr/>
              <a:t>2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4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>
                <a:solidFill>
                  <a:prstClr val="black"/>
                </a:solidFill>
              </a:rPr>
              <a:pPr/>
              <a:t>3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10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>
                <a:solidFill>
                  <a:prstClr val="black"/>
                </a:solidFill>
              </a:rPr>
              <a:pPr/>
              <a:t>4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441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>
                <a:solidFill>
                  <a:prstClr val="black"/>
                </a:solidFill>
              </a:rPr>
              <a:pPr/>
              <a:t>5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197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08D30-51D5-4434-8A74-401C909CFEB7}" type="slidenum">
              <a:rPr lang="lv-LV" smtClean="0">
                <a:solidFill>
                  <a:prstClr val="black"/>
                </a:solidFill>
              </a:rPr>
              <a:pPr/>
              <a:t>6</a:t>
            </a:fld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2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6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6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78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0" name="Slide Number Placeholder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70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48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3367617" y="2265363"/>
            <a:ext cx="6060016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20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9068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00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67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06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51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9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924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6106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33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70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25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02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310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1578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>
              <a:defRPr/>
            </a:pPr>
            <a:endParaRPr lang="lv-LV" sz="14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/>
          <a:srcRect l="42765" t="13473" r="28727" b="56141"/>
          <a:stretch/>
        </p:blipFill>
        <p:spPr>
          <a:xfrm>
            <a:off x="4264663" y="0"/>
            <a:ext cx="3672454" cy="244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8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21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8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6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7" name="Slide Number Placeholder 8"/>
          <p:cNvSpPr txBox="1">
            <a:spLocks/>
          </p:cNvSpPr>
          <p:nvPr userDrawn="1"/>
        </p:nvSpPr>
        <p:spPr>
          <a:xfrm>
            <a:off x="8610600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9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7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4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42765" t="13473" r="28727" b="56141"/>
          <a:stretch/>
        </p:blipFill>
        <p:spPr>
          <a:xfrm>
            <a:off x="0" y="0"/>
            <a:ext cx="2457638" cy="1637166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v-L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95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8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04" r:id="rId13"/>
    <p:sldLayoutId id="214748385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99DC-9EA0-4259-819B-1AF7B4303B19}" type="datetimeFigureOut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13.06.2019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60439-F6DD-4523-A801-03781BC0D091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48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2209800" y="3061982"/>
            <a:ext cx="7772400" cy="14036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lv-LV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Verdana" charset="0"/>
                <a:cs typeface="Arial" panose="020B0604020202020204" pitchFamily="34" charset="0"/>
              </a:rPr>
              <a:t>BŪVNIECĪBAS LIETAS RISKA LĪMEŅA APRĒĶINS UN ATZINUMS PAR BŪVES PĀRBAUDI</a:t>
            </a:r>
            <a:endParaRPr lang="lv-LV" altLang="lv-LV" sz="2400" dirty="0">
              <a:ea typeface="MS PGothic" panose="020B0600070205080204" pitchFamily="34" charset="-128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09800" y="4846638"/>
            <a:ext cx="7772400" cy="914400"/>
          </a:xfrm>
        </p:spPr>
        <p:txBody>
          <a:bodyPr/>
          <a:lstStyle/>
          <a:p>
            <a:pPr algn="r"/>
            <a:r>
              <a:rPr lang="en-US" altLang="lv-LV" dirty="0" err="1">
                <a:ea typeface="MS PGothic" panose="020B0600070205080204" pitchFamily="34" charset="-128"/>
              </a:rPr>
              <a:t>Kontroles</a:t>
            </a:r>
            <a:r>
              <a:rPr lang="en-US" altLang="lv-LV" dirty="0">
                <a:ea typeface="MS PGothic" panose="020B0600070205080204" pitchFamily="34" charset="-128"/>
              </a:rPr>
              <a:t> </a:t>
            </a:r>
            <a:r>
              <a:rPr lang="en-US" altLang="lv-LV" dirty="0" err="1">
                <a:ea typeface="MS PGothic" panose="020B0600070205080204" pitchFamily="34" charset="-128"/>
              </a:rPr>
              <a:t>departamenta</a:t>
            </a:r>
            <a:r>
              <a:rPr lang="en-US" altLang="lv-LV" dirty="0">
                <a:ea typeface="MS PGothic" panose="020B0600070205080204" pitchFamily="34" charset="-128"/>
              </a:rPr>
              <a:t> </a:t>
            </a:r>
            <a:r>
              <a:rPr lang="en-US" altLang="lv-LV" dirty="0" err="1">
                <a:ea typeface="MS PGothic" panose="020B0600070205080204" pitchFamily="34" charset="-128"/>
              </a:rPr>
              <a:t>direktors</a:t>
            </a:r>
            <a:endParaRPr lang="lv-LV" altLang="lv-LV" dirty="0">
              <a:ea typeface="MS PGothic" panose="020B0600070205080204" pitchFamily="34" charset="-128"/>
            </a:endParaRPr>
          </a:p>
          <a:p>
            <a:pPr algn="r"/>
            <a:r>
              <a:rPr lang="lv-LV" altLang="lv-LV" b="1" dirty="0">
                <a:ea typeface="MS PGothic" panose="020B0600070205080204" pitchFamily="34" charset="-128"/>
              </a:rPr>
              <a:t>M</a:t>
            </a:r>
            <a:r>
              <a:rPr lang="en-US" altLang="lv-LV" b="1" dirty="0" err="1">
                <a:ea typeface="MS PGothic" panose="020B0600070205080204" pitchFamily="34" charset="-128"/>
              </a:rPr>
              <a:t>āris</a:t>
            </a:r>
            <a:r>
              <a:rPr lang="en-US" altLang="lv-LV" b="1" dirty="0">
                <a:ea typeface="MS PGothic" panose="020B0600070205080204" pitchFamily="34" charset="-128"/>
              </a:rPr>
              <a:t> Demme</a:t>
            </a:r>
            <a:endParaRPr lang="lv-LV" altLang="lv-LV" b="1" dirty="0">
              <a:ea typeface="MS PGothic" panose="020B0600070205080204" pitchFamily="34" charset="-128"/>
            </a:endParaRPr>
          </a:p>
        </p:txBody>
      </p:sp>
      <p:sp>
        <p:nvSpPr>
          <p:cNvPr id="1229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09800" y="5761038"/>
            <a:ext cx="5001936" cy="639762"/>
          </a:xfrm>
        </p:spPr>
        <p:txBody>
          <a:bodyPr/>
          <a:lstStyle/>
          <a:p>
            <a:pPr algn="r"/>
            <a:r>
              <a:rPr lang="lv-LV" altLang="lv-LV" dirty="0">
                <a:ea typeface="MS PGothic" panose="020B0600070205080204" pitchFamily="34" charset="-128"/>
              </a:rPr>
              <a:t>Rīgā, 14.06.2019.</a:t>
            </a:r>
          </a:p>
        </p:txBody>
      </p:sp>
    </p:spTree>
    <p:extLst>
      <p:ext uri="{BB962C8B-B14F-4D97-AF65-F5344CB8AC3E}">
        <p14:creationId xmlns:p14="http://schemas.microsoft.com/office/powerpoint/2010/main" val="141992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7573" y="257452"/>
            <a:ext cx="9914561" cy="954899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/>
              <a:t>Būvniecības lietas riska līmeņa aprēķins</a:t>
            </a:r>
            <a:endParaRPr lang="lv-LV" sz="4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8A0E1E-2570-41D5-88FB-AF26ABC2D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lv-LV" dirty="0"/>
              <a:t>BL 12.panta (3) panta 5</a:t>
            </a:r>
            <a:r>
              <a:rPr lang="lv-LV" baseline="30000" dirty="0"/>
              <a:t>1</a:t>
            </a:r>
            <a:r>
              <a:rPr lang="lv-LV" dirty="0"/>
              <a:t>) norīko būvinspektoru būvniecības kontrolei objektā un nosaka </a:t>
            </a:r>
            <a:r>
              <a:rPr lang="lv-LV" dirty="0">
                <a:solidFill>
                  <a:srgbClr val="FF0000"/>
                </a:solidFill>
              </a:rPr>
              <a:t>obligāto būvlaukuma apmeklējuma grafiku</a:t>
            </a:r>
            <a:r>
              <a:rPr lang="lv-LV" dirty="0"/>
              <a:t>…</a:t>
            </a:r>
          </a:p>
          <a:p>
            <a:r>
              <a:rPr lang="lv-LV" dirty="0"/>
              <a:t>Būvinspektoru kapacitāte ir ierobežota</a:t>
            </a:r>
          </a:p>
          <a:p>
            <a:r>
              <a:rPr lang="lv-LV" dirty="0" err="1"/>
              <a:t>Palīgrīks</a:t>
            </a:r>
            <a:r>
              <a:rPr lang="lv-LV" dirty="0"/>
              <a:t> darba plānošanai – prioritāri var plānot pārbaudes objektos ar augstāku riska līmeni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6FD7EB-9602-453C-B8C6-ADAE3E149BF4}"/>
              </a:ext>
            </a:extLst>
          </p:cNvPr>
          <p:cNvSpPr txBox="1"/>
          <p:nvPr/>
        </p:nvSpPr>
        <p:spPr>
          <a:xfrm>
            <a:off x="5604769" y="1966732"/>
            <a:ext cx="5163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accent1">
                    <a:lumMod val="75000"/>
                  </a:schemeClr>
                </a:solidFill>
              </a:rPr>
              <a:t>KĀPĒC NEPIECIEŠAMS?</a:t>
            </a:r>
          </a:p>
        </p:txBody>
      </p:sp>
      <p:pic>
        <p:nvPicPr>
          <p:cNvPr id="1026" name="Picture 2" descr="AttÄlu rezultÄti vaicÄjumam âWHY?â">
            <a:extLst>
              <a:ext uri="{FF2B5EF4-FFF2-40B4-BE49-F238E27FC236}">
                <a16:creationId xmlns:a16="http://schemas.microsoft.com/office/drawing/2014/main" id="{505C5125-AD2C-4204-8A0D-DE602765F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238" y="1398841"/>
            <a:ext cx="2979568" cy="185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54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7573" y="257452"/>
            <a:ext cx="9914561" cy="954899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/>
              <a:t>Būvniecības lietas riska līmeņa aprēķins</a:t>
            </a:r>
            <a:endParaRPr lang="lv-LV" sz="4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8A0E1E-2570-41D5-88FB-AF26ABC2D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05" y="3428999"/>
            <a:ext cx="4411463" cy="2747963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Būves grupa</a:t>
            </a:r>
          </a:p>
          <a:p>
            <a:r>
              <a:rPr lang="lv-LV" dirty="0"/>
              <a:t>Būvniecības veids</a:t>
            </a:r>
          </a:p>
          <a:p>
            <a:r>
              <a:rPr lang="lv-LV" dirty="0"/>
              <a:t>Būves lietošanas veids</a:t>
            </a:r>
          </a:p>
          <a:p>
            <a:r>
              <a:rPr lang="lv-LV" dirty="0">
                <a:solidFill>
                  <a:srgbClr val="0070C0"/>
                </a:solidFill>
              </a:rPr>
              <a:t>Paredzētais būvdarbu apjoms</a:t>
            </a:r>
          </a:p>
          <a:p>
            <a:r>
              <a:rPr lang="lv-LV" dirty="0">
                <a:solidFill>
                  <a:srgbClr val="0070C0"/>
                </a:solidFill>
              </a:rPr>
              <a:t>Notiek ekspluatācija</a:t>
            </a:r>
          </a:p>
          <a:p>
            <a:r>
              <a:rPr lang="lv-LV" dirty="0"/>
              <a:t>Kultūras piemineklis</a:t>
            </a:r>
          </a:p>
          <a:p>
            <a:endParaRPr lang="lv-LV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6FD7EB-9602-453C-B8C6-ADAE3E149BF4}"/>
              </a:ext>
            </a:extLst>
          </p:cNvPr>
          <p:cNvSpPr txBox="1"/>
          <p:nvPr/>
        </p:nvSpPr>
        <p:spPr>
          <a:xfrm>
            <a:off x="5604769" y="1966732"/>
            <a:ext cx="51631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accent1">
                    <a:lumMod val="75000"/>
                  </a:schemeClr>
                </a:solidFill>
              </a:rPr>
              <a:t>KRITĒRIJI ALGORITMAM</a:t>
            </a:r>
          </a:p>
        </p:txBody>
      </p:sp>
      <p:pic>
        <p:nvPicPr>
          <p:cNvPr id="2050" name="Picture 2" descr="AttÄlu rezultÄti vaicÄjumam âkritÄrijiâ">
            <a:extLst>
              <a:ext uri="{FF2B5EF4-FFF2-40B4-BE49-F238E27FC236}">
                <a16:creationId xmlns:a16="http://schemas.microsoft.com/office/drawing/2014/main" id="{AD7F54EF-4CBD-460B-ABF7-61513BF17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3" y="1289683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E2F9AAD6-6C01-4EA1-91BC-D2978A47D20C}"/>
              </a:ext>
            </a:extLst>
          </p:cNvPr>
          <p:cNvSpPr txBox="1">
            <a:spLocks/>
          </p:cNvSpPr>
          <p:nvPr/>
        </p:nvSpPr>
        <p:spPr>
          <a:xfrm>
            <a:off x="6079724" y="3428998"/>
            <a:ext cx="4213194" cy="274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 dirty="0"/>
          </a:p>
          <a:p>
            <a:endParaRPr lang="lv-LV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AD0CBEE-16A8-4D77-8D97-43FFC7B4328D}"/>
              </a:ext>
            </a:extLst>
          </p:cNvPr>
          <p:cNvSpPr txBox="1">
            <a:spLocks/>
          </p:cNvSpPr>
          <p:nvPr/>
        </p:nvSpPr>
        <p:spPr>
          <a:xfrm>
            <a:off x="6079724" y="3428997"/>
            <a:ext cx="4085208" cy="2747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/>
              <a:t>Būvniecības ieceres veids</a:t>
            </a:r>
          </a:p>
          <a:p>
            <a:r>
              <a:rPr lang="lv-LV" dirty="0"/>
              <a:t>Kontroles rezultāti</a:t>
            </a:r>
          </a:p>
          <a:p>
            <a:r>
              <a:rPr lang="lv-LV" dirty="0"/>
              <a:t>Būvdarbu veicēja klase</a:t>
            </a:r>
          </a:p>
          <a:p>
            <a:r>
              <a:rPr lang="lv-LV" dirty="0"/>
              <a:t>Būvdarbu vadītāja pieredze</a:t>
            </a:r>
          </a:p>
          <a:p>
            <a:r>
              <a:rPr lang="lv-LV" dirty="0" err="1"/>
              <a:t>Autoruzrauga</a:t>
            </a:r>
            <a:r>
              <a:rPr lang="lv-LV" dirty="0"/>
              <a:t> pieredze</a:t>
            </a:r>
          </a:p>
          <a:p>
            <a:r>
              <a:rPr lang="lv-LV" dirty="0"/>
              <a:t>Būvuzrauga pieredze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135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9960" y="136525"/>
            <a:ext cx="8713839" cy="118903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Atzinums par būves pārbaudi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7958" y="2845270"/>
            <a:ext cx="6344242" cy="2216651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 dirty="0"/>
              <a:t>Pirms būvatļaujas izsniegšanas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 dirty="0"/>
              <a:t>Būvdarbu kontroles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 dirty="0"/>
              <a:t>Atlikto darbu kontroles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94BBD6-35D6-4404-9442-614441A50372}"/>
              </a:ext>
            </a:extLst>
          </p:cNvPr>
          <p:cNvSpPr txBox="1"/>
          <p:nvPr/>
        </p:nvSpPr>
        <p:spPr>
          <a:xfrm>
            <a:off x="5249665" y="1258845"/>
            <a:ext cx="386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000" dirty="0">
                <a:solidFill>
                  <a:schemeClr val="accent1">
                    <a:lumMod val="75000"/>
                  </a:schemeClr>
                </a:solidFill>
              </a:rPr>
              <a:t>ATZINUMU VEIDI</a:t>
            </a:r>
          </a:p>
        </p:txBody>
      </p:sp>
    </p:spTree>
    <p:extLst>
      <p:ext uri="{BB962C8B-B14F-4D97-AF65-F5344CB8AC3E}">
        <p14:creationId xmlns:p14="http://schemas.microsoft.com/office/powerpoint/2010/main" val="371974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9960" y="136525"/>
            <a:ext cx="8713839" cy="118903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Atzinums par būves pārbaudi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7958" y="2845270"/>
            <a:ext cx="7325964" cy="2753885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 dirty="0"/>
              <a:t>Uzkrāt BIS informāciju par kontroles rezultātiem strukturētu datu veidā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 dirty="0"/>
              <a:t>Atvieglot būvinspektoru darbu, piedāvājot pārbaudes kritērijus «</a:t>
            </a:r>
            <a:r>
              <a:rPr lang="lv-LV" b="1" dirty="0" err="1"/>
              <a:t>checklist</a:t>
            </a:r>
            <a:r>
              <a:rPr lang="lv-LV" b="1" dirty="0"/>
              <a:t>» formā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94BBD6-35D6-4404-9442-614441A50372}"/>
              </a:ext>
            </a:extLst>
          </p:cNvPr>
          <p:cNvSpPr txBox="1"/>
          <p:nvPr/>
        </p:nvSpPr>
        <p:spPr>
          <a:xfrm>
            <a:off x="5249665" y="1258845"/>
            <a:ext cx="386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000" dirty="0">
                <a:solidFill>
                  <a:schemeClr val="accent1">
                    <a:lumMod val="75000"/>
                  </a:schemeClr>
                </a:solidFill>
              </a:rPr>
              <a:t>GALVENIE MĒRĶI</a:t>
            </a:r>
          </a:p>
        </p:txBody>
      </p:sp>
    </p:spTree>
    <p:extLst>
      <p:ext uri="{BB962C8B-B14F-4D97-AF65-F5344CB8AC3E}">
        <p14:creationId xmlns:p14="http://schemas.microsoft.com/office/powerpoint/2010/main" val="224230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9960" y="136525"/>
            <a:ext cx="8713839" cy="1189038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Atzinums par būves pārbaudi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837" y="2086252"/>
            <a:ext cx="9817961" cy="427009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lv-LV" b="1" dirty="0"/>
              <a:t>BL 18.pants. Būvniecības kontrole</a:t>
            </a:r>
          </a:p>
          <a:p>
            <a:pPr marL="0" indent="0" algn="just">
              <a:buNone/>
            </a:pPr>
            <a:r>
              <a:rPr lang="lv-LV" sz="1800" dirty="0">
                <a:solidFill>
                  <a:srgbClr val="414142"/>
                </a:solidFill>
                <a:latin typeface="Arial" panose="020B0604020202020204" pitchFamily="34" charset="0"/>
              </a:rPr>
              <a:t>(4) Veicot būvdarbu kontroli, būvinspektori atbilstoši to iestāžu kompetencei, kurās viņi nodarbināti:</a:t>
            </a:r>
          </a:p>
          <a:p>
            <a:pPr marL="0" indent="0" algn="just">
              <a:buNone/>
            </a:pPr>
            <a:r>
              <a:rPr lang="lv-LV" sz="1800" dirty="0">
                <a:solidFill>
                  <a:srgbClr val="414142"/>
                </a:solidFill>
                <a:latin typeface="Arial" panose="020B0604020202020204" pitchFamily="34" charset="0"/>
              </a:rPr>
              <a:t>  1) pārbauda būvdarbu uzsākšanas atbilstību normatīvo aktu prasībām;</a:t>
            </a:r>
          </a:p>
          <a:p>
            <a:pPr marL="0" indent="0" algn="just">
              <a:buNone/>
            </a:pPr>
            <a:r>
              <a:rPr lang="lv-LV" sz="1800" dirty="0">
                <a:solidFill>
                  <a:srgbClr val="414142"/>
                </a:solidFill>
                <a:latin typeface="Arial" panose="020B0604020202020204" pitchFamily="34" charset="0"/>
              </a:rPr>
              <a:t>  2) pārbauda būvdarbu veikšanas atbilstību būvprojektam un normatīvo aktu prasībām;</a:t>
            </a:r>
          </a:p>
          <a:p>
            <a:pPr marL="0" indent="0" algn="just">
              <a:buNone/>
            </a:pPr>
            <a:r>
              <a:rPr lang="lv-LV" sz="1800" dirty="0">
                <a:solidFill>
                  <a:srgbClr val="414142"/>
                </a:solidFill>
                <a:latin typeface="Arial" panose="020B0604020202020204" pitchFamily="34" charset="0"/>
              </a:rPr>
              <a:t>  3) pārliecinās par būvizstrādājumu atbilstību apliecinošas dokumentācijas esamību būvlaukumā un par konstatētajiem trūkumiem informē būvizstrādājumu tirgu uzraugošo iestādi;</a:t>
            </a:r>
          </a:p>
          <a:p>
            <a:pPr marL="0" indent="0" algn="just">
              <a:buNone/>
            </a:pPr>
            <a:r>
              <a:rPr lang="lv-LV" sz="1800" dirty="0">
                <a:solidFill>
                  <a:srgbClr val="414142"/>
                </a:solidFill>
                <a:latin typeface="Arial" panose="020B0604020202020204" pitchFamily="34" charset="0"/>
              </a:rPr>
              <a:t>  4) pārliecinās par vides aizsardzības prasību ievērošanu būvlaukumā un par konstatētajiem trūkumiem informē institūcijas, kuras veic vides valsts kontroli;</a:t>
            </a:r>
          </a:p>
          <a:p>
            <a:pPr marL="0" indent="0" algn="just">
              <a:buNone/>
            </a:pPr>
            <a:r>
              <a:rPr lang="lv-LV" sz="1800" dirty="0">
                <a:solidFill>
                  <a:srgbClr val="414142"/>
                </a:solidFill>
                <a:latin typeface="Arial" panose="020B0604020202020204" pitchFamily="34" charset="0"/>
              </a:rPr>
              <a:t>  5) pārliecinās, vai tiek veikta autoruzraudzība vai būvuzraudzība gadījumos, kad attiecīgās uzraudzības nepieciešamību nosaka normatīvie akti, un vai tiek ievērots būvuzraudzības plāns.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lv-LV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2BF-1DDA-4BBE-B340-68BC40090DFC}" type="slidenum">
              <a:rPr lang="lv-LV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lv-LV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94BBD6-35D6-4404-9442-614441A50372}"/>
              </a:ext>
            </a:extLst>
          </p:cNvPr>
          <p:cNvSpPr txBox="1"/>
          <p:nvPr/>
        </p:nvSpPr>
        <p:spPr>
          <a:xfrm>
            <a:off x="4882718" y="1264891"/>
            <a:ext cx="5184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4000" dirty="0">
                <a:solidFill>
                  <a:schemeClr val="accent1">
                    <a:lumMod val="75000"/>
                  </a:schemeClr>
                </a:solidFill>
              </a:rPr>
              <a:t>PĀRBAUDES APJOMS</a:t>
            </a:r>
          </a:p>
        </p:txBody>
      </p:sp>
    </p:spTree>
    <p:extLst>
      <p:ext uri="{BB962C8B-B14F-4D97-AF65-F5344CB8AC3E}">
        <p14:creationId xmlns:p14="http://schemas.microsoft.com/office/powerpoint/2010/main" val="187327405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Widescreen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Verdana</vt:lpstr>
      <vt:lpstr>3_Office Theme</vt:lpstr>
      <vt:lpstr>7_Office Theme</vt:lpstr>
      <vt:lpstr>BŪVNIECĪBAS LIETAS RISKA LĪMEŅA APRĒĶINS UN ATZINUMS PAR BŪVES PĀRBAUDI</vt:lpstr>
      <vt:lpstr>Būvniecības lietas riska līmeņa aprēķins</vt:lpstr>
      <vt:lpstr>Būvniecības lietas riska līmeņa aprēķins</vt:lpstr>
      <vt:lpstr>Atzinums par būves pārbaudi</vt:lpstr>
      <vt:lpstr>Atzinums par būves pārbaudi</vt:lpstr>
      <vt:lpstr>Atzinums par būves pārbaudi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Baiba Rēdere</dc:creator>
  <cp:lastModifiedBy>Elīna Balgalve</cp:lastModifiedBy>
  <cp:revision>138</cp:revision>
  <dcterms:created xsi:type="dcterms:W3CDTF">2017-05-26T07:47:43Z</dcterms:created>
  <dcterms:modified xsi:type="dcterms:W3CDTF">2019-06-13T14:56:47Z</dcterms:modified>
</cp:coreProperties>
</file>