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4"/>
  </p:notesMasterIdLst>
  <p:sldIdLst>
    <p:sldId id="448" r:id="rId2"/>
    <p:sldId id="256" r:id="rId3"/>
    <p:sldId id="265" r:id="rId4"/>
    <p:sldId id="331" r:id="rId5"/>
    <p:sldId id="257" r:id="rId6"/>
    <p:sldId id="327" r:id="rId7"/>
    <p:sldId id="274" r:id="rId8"/>
    <p:sldId id="324" r:id="rId9"/>
    <p:sldId id="328" r:id="rId10"/>
    <p:sldId id="353" r:id="rId11"/>
    <p:sldId id="325" r:id="rId12"/>
    <p:sldId id="335" r:id="rId13"/>
    <p:sldId id="317" r:id="rId14"/>
    <p:sldId id="356" r:id="rId15"/>
    <p:sldId id="326" r:id="rId16"/>
    <p:sldId id="357" r:id="rId17"/>
    <p:sldId id="358" r:id="rId18"/>
    <p:sldId id="359" r:id="rId19"/>
    <p:sldId id="360" r:id="rId20"/>
    <p:sldId id="351" r:id="rId21"/>
    <p:sldId id="352" r:id="rId22"/>
    <p:sldId id="33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92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8" autoAdjust="0"/>
    <p:restoredTop sz="94660"/>
  </p:normalViewPr>
  <p:slideViewPr>
    <p:cSldViewPr snapToGrid="0">
      <p:cViewPr varScale="1">
        <p:scale>
          <a:sx n="120" d="100"/>
          <a:sy n="120" d="100"/>
        </p:scale>
        <p:origin x="11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D12CD-3E91-4DBA-89FE-E808F70DAE01}" type="datetimeFigureOut">
              <a:rPr lang="lv-LV" smtClean="0"/>
              <a:t>17.06.2019</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EF4C6-871C-4744-96E9-50FFD23B707F}" type="slidenum">
              <a:rPr lang="lv-LV" smtClean="0"/>
              <a:t>‹#›</a:t>
            </a:fld>
            <a:endParaRPr lang="lv-LV"/>
          </a:p>
        </p:txBody>
      </p:sp>
    </p:spTree>
    <p:extLst>
      <p:ext uri="{BB962C8B-B14F-4D97-AF65-F5344CB8AC3E}">
        <p14:creationId xmlns:p14="http://schemas.microsoft.com/office/powerpoint/2010/main" val="20596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F5E0313F-C9EF-4706-A7AB-5B4747AEFC22}" type="datetime1">
              <a:rPr lang="lv-LV" smtClean="0"/>
              <a:t>17.06.2019</a:t>
            </a:fld>
            <a:endParaRPr lang="lv-LV"/>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lv-LV"/>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FC71472-05B0-4DA1-902D-F08A5BDB2120}" type="slidenum">
              <a:rPr lang="lv-LV" smtClean="0"/>
              <a:t>‹#›</a:t>
            </a:fld>
            <a:endParaRPr lang="lv-LV"/>
          </a:p>
        </p:txBody>
      </p:sp>
    </p:spTree>
    <p:extLst>
      <p:ext uri="{BB962C8B-B14F-4D97-AF65-F5344CB8AC3E}">
        <p14:creationId xmlns:p14="http://schemas.microsoft.com/office/powerpoint/2010/main" val="207876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BBA9B3-9BB8-4373-B1B3-79EA1D1E2379}" type="datetime1">
              <a:rPr lang="lv-LV" smtClean="0"/>
              <a:t>17.06.2019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FC71472-05B0-4DA1-902D-F08A5BDB2120}" type="slidenum">
              <a:rPr lang="lv-LV" smtClean="0"/>
              <a:t>‹#›</a:t>
            </a:fld>
            <a:endParaRPr lang="lv-LV"/>
          </a:p>
        </p:txBody>
      </p:sp>
    </p:spTree>
    <p:extLst>
      <p:ext uri="{BB962C8B-B14F-4D97-AF65-F5344CB8AC3E}">
        <p14:creationId xmlns:p14="http://schemas.microsoft.com/office/powerpoint/2010/main" val="381596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F02A0-E2D0-4841-9685-C6348DC948CC}" type="datetime1">
              <a:rPr lang="lv-LV" smtClean="0"/>
              <a:t>17.06.2019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FC71472-05B0-4DA1-902D-F08A5BDB2120}" type="slidenum">
              <a:rPr lang="lv-LV" smtClean="0"/>
              <a:t>‹#›</a:t>
            </a:fld>
            <a:endParaRPr lang="lv-LV"/>
          </a:p>
        </p:txBody>
      </p:sp>
    </p:spTree>
    <p:extLst>
      <p:ext uri="{BB962C8B-B14F-4D97-AF65-F5344CB8AC3E}">
        <p14:creationId xmlns:p14="http://schemas.microsoft.com/office/powerpoint/2010/main" val="2835328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a:spLocks noChangeArrowheads="1"/>
          </p:cNvSpPr>
          <p:nvPr userDrawn="1"/>
        </p:nvSpPr>
        <p:spPr bwMode="auto">
          <a:xfrm>
            <a:off x="3367617" y="2265363"/>
            <a:ext cx="6060016"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2000">
                <a:latin typeface="Arial" panose="020B0604020202020204" pitchFamily="34" charset="0"/>
              </a:rPr>
              <a:t>Būvniecības valsts kontroles birojs</a:t>
            </a: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20828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3836F2-549A-47D0-8750-E2684A89157F}" type="datetime1">
              <a:rPr lang="lv-LV" smtClean="0"/>
              <a:t>17.06.2019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FC71472-05B0-4DA1-902D-F08A5BDB2120}" type="slidenum">
              <a:rPr lang="lv-LV" smtClean="0"/>
              <a:t>‹#›</a:t>
            </a:fld>
            <a:endParaRPr lang="lv-LV"/>
          </a:p>
        </p:txBody>
      </p:sp>
    </p:spTree>
    <p:extLst>
      <p:ext uri="{BB962C8B-B14F-4D97-AF65-F5344CB8AC3E}">
        <p14:creationId xmlns:p14="http://schemas.microsoft.com/office/powerpoint/2010/main" val="20035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3C036C-209D-4D8C-A83F-68A0DA2284A4}" type="datetime1">
              <a:rPr lang="lv-LV" smtClean="0"/>
              <a:t>17.06.2019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FC71472-05B0-4DA1-902D-F08A5BDB2120}" type="slidenum">
              <a:rPr lang="lv-LV" smtClean="0"/>
              <a:t>‹#›</a:t>
            </a:fld>
            <a:endParaRPr lang="lv-LV"/>
          </a:p>
        </p:txBody>
      </p:sp>
    </p:spTree>
    <p:extLst>
      <p:ext uri="{BB962C8B-B14F-4D97-AF65-F5344CB8AC3E}">
        <p14:creationId xmlns:p14="http://schemas.microsoft.com/office/powerpoint/2010/main" val="427832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F3F86-850A-4CC7-A64A-4AA8F4D5E2E5}" type="datetime1">
              <a:rPr lang="lv-LV" smtClean="0"/>
              <a:t>17.06.2019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CFC71472-05B0-4DA1-902D-F08A5BDB2120}" type="slidenum">
              <a:rPr lang="lv-LV" smtClean="0"/>
              <a:t>‹#›</a:t>
            </a:fld>
            <a:endParaRPr lang="lv-LV"/>
          </a:p>
        </p:txBody>
      </p:sp>
    </p:spTree>
    <p:extLst>
      <p:ext uri="{BB962C8B-B14F-4D97-AF65-F5344CB8AC3E}">
        <p14:creationId xmlns:p14="http://schemas.microsoft.com/office/powerpoint/2010/main" val="638863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4D14CB-32B3-4A97-A5F2-05FAB52449A8}" type="datetime1">
              <a:rPr lang="lv-LV" smtClean="0"/>
              <a:t>17.06.2019</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CFC71472-05B0-4DA1-902D-F08A5BDB2120}" type="slidenum">
              <a:rPr lang="lv-LV" smtClean="0"/>
              <a:t>‹#›</a:t>
            </a:fld>
            <a:endParaRPr lang="lv-LV"/>
          </a:p>
        </p:txBody>
      </p:sp>
    </p:spTree>
    <p:extLst>
      <p:ext uri="{BB962C8B-B14F-4D97-AF65-F5344CB8AC3E}">
        <p14:creationId xmlns:p14="http://schemas.microsoft.com/office/powerpoint/2010/main" val="291712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278F52-D61E-4744-9B03-71060AC25589}" type="datetime1">
              <a:rPr lang="lv-LV" smtClean="0"/>
              <a:t>17.06.2019</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CFC71472-05B0-4DA1-902D-F08A5BDB2120}" type="slidenum">
              <a:rPr lang="lv-LV" smtClean="0"/>
              <a:t>‹#›</a:t>
            </a:fld>
            <a:endParaRPr lang="lv-LV"/>
          </a:p>
        </p:txBody>
      </p:sp>
    </p:spTree>
    <p:extLst>
      <p:ext uri="{BB962C8B-B14F-4D97-AF65-F5344CB8AC3E}">
        <p14:creationId xmlns:p14="http://schemas.microsoft.com/office/powerpoint/2010/main" val="54410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F523C-4E0A-4E64-939F-B0C86C724B76}" type="datetime1">
              <a:rPr lang="lv-LV" smtClean="0"/>
              <a:t>17.06.2019</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CFC71472-05B0-4DA1-902D-F08A5BDB2120}" type="slidenum">
              <a:rPr lang="lv-LV" smtClean="0"/>
              <a:t>‹#›</a:t>
            </a:fld>
            <a:endParaRPr lang="lv-LV"/>
          </a:p>
        </p:txBody>
      </p:sp>
    </p:spTree>
    <p:extLst>
      <p:ext uri="{BB962C8B-B14F-4D97-AF65-F5344CB8AC3E}">
        <p14:creationId xmlns:p14="http://schemas.microsoft.com/office/powerpoint/2010/main" val="402886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FE379DA3-55E0-49DA-B223-B2A924433D21}" type="datetime1">
              <a:rPr lang="lv-LV" smtClean="0"/>
              <a:t>17.06.2019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FC71472-05B0-4DA1-902D-F08A5BDB2120}" type="slidenum">
              <a:rPr lang="lv-LV" smtClean="0"/>
              <a:t>‹#›</a:t>
            </a:fld>
            <a:endParaRPr lang="lv-LV"/>
          </a:p>
        </p:txBody>
      </p:sp>
    </p:spTree>
    <p:extLst>
      <p:ext uri="{BB962C8B-B14F-4D97-AF65-F5344CB8AC3E}">
        <p14:creationId xmlns:p14="http://schemas.microsoft.com/office/powerpoint/2010/main" val="74210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6C21ECD-95B1-4846-BFC9-7AB9495DC249}" type="datetime1">
              <a:rPr lang="lv-LV" smtClean="0"/>
              <a:t>17.06.2019</a:t>
            </a:fld>
            <a:endParaRPr lang="lv-LV"/>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lv-LV"/>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FC71472-05B0-4DA1-902D-F08A5BDB2120}" type="slidenum">
              <a:rPr lang="lv-LV" smtClean="0"/>
              <a:t>‹#›</a:t>
            </a:fld>
            <a:endParaRPr lang="lv-LV"/>
          </a:p>
        </p:txBody>
      </p:sp>
    </p:spTree>
    <p:extLst>
      <p:ext uri="{BB962C8B-B14F-4D97-AF65-F5344CB8AC3E}">
        <p14:creationId xmlns:p14="http://schemas.microsoft.com/office/powerpoint/2010/main" val="55926884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13B5482-B287-4D88-97F8-8F256F3FEEBC}" type="datetime1">
              <a:rPr lang="lv-LV" smtClean="0"/>
              <a:t>17.06.2019</a:t>
            </a:fld>
            <a:endParaRPr lang="lv-LV"/>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lv-LV"/>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FC71472-05B0-4DA1-902D-F08A5BDB2120}" type="slidenum">
              <a:rPr lang="lv-LV" smtClean="0"/>
              <a:t>‹#›</a:t>
            </a:fld>
            <a:endParaRPr lang="lv-LV"/>
          </a:p>
        </p:txBody>
      </p:sp>
    </p:spTree>
    <p:extLst>
      <p:ext uri="{BB962C8B-B14F-4D97-AF65-F5344CB8AC3E}">
        <p14:creationId xmlns:p14="http://schemas.microsoft.com/office/powerpoint/2010/main" val="101015399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g"/><Relationship Id="rId7"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bis.gov.lv/bisp/jaunumi/jaunumi-buvvaldem" TargetMode="External"/><Relationship Id="rId5" Type="http://schemas.openxmlformats.org/officeDocument/2006/relationships/image" Target="../media/image23.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hyperlink" Target="https://bis.gov.lv/bis/lv/login" TargetMode="External"/><Relationship Id="rId3" Type="http://schemas.openxmlformats.org/officeDocument/2006/relationships/image" Target="../media/image3.jpg"/><Relationship Id="rId7" Type="http://schemas.openxmlformats.org/officeDocument/2006/relationships/hyperlink" Target="https://bis.gov.lv/bisp/"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citadapasaule.com/jautajumi-un-ierosinajumi/" TargetMode="External"/><Relationship Id="rId4" Type="http://schemas.openxmlformats.org/officeDocument/2006/relationships/image" Target="../media/image5.png"/><Relationship Id="rId9" Type="http://schemas.openxmlformats.org/officeDocument/2006/relationships/hyperlink" Target="https://bis.gov.lv/bis2/lv/log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translation-blog.trustedtranslations.com/the-art-of-living-and-surviving-a-life-of-deadlines-2013-06-16.html"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2209800" y="3061982"/>
            <a:ext cx="7772400" cy="1403656"/>
          </a:xfrm>
        </p:spPr>
        <p:txBody>
          <a:bodyPr>
            <a:noAutofit/>
          </a:bodyPr>
          <a:lstStyle/>
          <a:p>
            <a:pPr>
              <a:defRPr/>
            </a:pPr>
            <a:r>
              <a:rPr lang="en-US" altLang="lv-LV" sz="2800" dirty="0">
                <a:solidFill>
                  <a:schemeClr val="accent5">
                    <a:lumMod val="75000"/>
                  </a:schemeClr>
                </a:solidFill>
                <a:latin typeface="Arial" panose="020B0604020202020204" pitchFamily="34" charset="0"/>
                <a:ea typeface="Verdana" charset="0"/>
                <a:cs typeface="Arial" panose="020B0604020202020204" pitchFamily="34" charset="0"/>
              </a:rPr>
              <a:t>BŪVNIECĪBAS INFORMĀCIJAS SISTĒMA – KAS PAVEIKTS UN KO GAIDĪT</a:t>
            </a:r>
            <a:endParaRPr lang="lv-LV" altLang="lv-LV" sz="2800" dirty="0">
              <a:ea typeface="MS PGothic" panose="020B0600070205080204" pitchFamily="34" charset="-128"/>
            </a:endParaRPr>
          </a:p>
        </p:txBody>
      </p:sp>
      <p:sp>
        <p:nvSpPr>
          <p:cNvPr id="12291" name="Text Placeholder 2"/>
          <p:cNvSpPr>
            <a:spLocks noGrp="1"/>
          </p:cNvSpPr>
          <p:nvPr>
            <p:ph type="body" sz="quarter" idx="10"/>
          </p:nvPr>
        </p:nvSpPr>
        <p:spPr>
          <a:xfrm>
            <a:off x="2209800" y="4846638"/>
            <a:ext cx="7772400" cy="914400"/>
          </a:xfrm>
        </p:spPr>
        <p:txBody>
          <a:bodyPr>
            <a:normAutofit lnSpcReduction="10000"/>
          </a:bodyPr>
          <a:lstStyle/>
          <a:p>
            <a:pPr algn="r"/>
            <a:r>
              <a:rPr lang="en-US" altLang="lv-LV" dirty="0" err="1">
                <a:ea typeface="MS PGothic" panose="020B0600070205080204" pitchFamily="34" charset="-128"/>
              </a:rPr>
              <a:t>Būvniecības</a:t>
            </a:r>
            <a:r>
              <a:rPr lang="en-US" altLang="lv-LV" dirty="0">
                <a:ea typeface="MS PGothic" panose="020B0600070205080204" pitchFamily="34" charset="-128"/>
              </a:rPr>
              <a:t> </a:t>
            </a:r>
            <a:r>
              <a:rPr lang="en-US" altLang="lv-LV" dirty="0" err="1">
                <a:ea typeface="MS PGothic" panose="020B0600070205080204" pitchFamily="34" charset="-128"/>
              </a:rPr>
              <a:t>informācijas</a:t>
            </a:r>
            <a:r>
              <a:rPr lang="en-US" altLang="lv-LV" dirty="0">
                <a:ea typeface="MS PGothic" panose="020B0600070205080204" pitchFamily="34" charset="-128"/>
              </a:rPr>
              <a:t> </a:t>
            </a:r>
            <a:r>
              <a:rPr lang="en-US" altLang="lv-LV" dirty="0" err="1">
                <a:ea typeface="MS PGothic" panose="020B0600070205080204" pitchFamily="34" charset="-128"/>
              </a:rPr>
              <a:t>sistēmas</a:t>
            </a:r>
            <a:r>
              <a:rPr lang="en-US" altLang="lv-LV" dirty="0">
                <a:ea typeface="MS PGothic" panose="020B0600070205080204" pitchFamily="34" charset="-128"/>
              </a:rPr>
              <a:t> </a:t>
            </a:r>
            <a:r>
              <a:rPr lang="en-US" altLang="lv-LV" dirty="0" err="1">
                <a:ea typeface="MS PGothic" panose="020B0600070205080204" pitchFamily="34" charset="-128"/>
              </a:rPr>
              <a:t>departamenta</a:t>
            </a:r>
            <a:endParaRPr lang="en-US" altLang="lv-LV" dirty="0">
              <a:ea typeface="MS PGothic" panose="020B0600070205080204" pitchFamily="34" charset="-128"/>
            </a:endParaRPr>
          </a:p>
          <a:p>
            <a:pPr algn="r"/>
            <a:r>
              <a:rPr lang="en-US" altLang="lv-LV" dirty="0" err="1">
                <a:ea typeface="MS PGothic" panose="020B0600070205080204" pitchFamily="34" charset="-128"/>
              </a:rPr>
              <a:t>Būvniecības</a:t>
            </a:r>
            <a:r>
              <a:rPr lang="en-US" altLang="lv-LV" dirty="0">
                <a:ea typeface="MS PGothic" panose="020B0600070205080204" pitchFamily="34" charset="-128"/>
              </a:rPr>
              <a:t> </a:t>
            </a:r>
            <a:r>
              <a:rPr lang="en-US" altLang="lv-LV" dirty="0" err="1">
                <a:ea typeface="MS PGothic" panose="020B0600070205080204" pitchFamily="34" charset="-128"/>
              </a:rPr>
              <a:t>informācijas</a:t>
            </a:r>
            <a:r>
              <a:rPr lang="en-US" altLang="lv-LV" dirty="0">
                <a:ea typeface="MS PGothic" panose="020B0600070205080204" pitchFamily="34" charset="-128"/>
              </a:rPr>
              <a:t> </a:t>
            </a:r>
            <a:r>
              <a:rPr lang="en-US" altLang="lv-LV" dirty="0" err="1">
                <a:ea typeface="MS PGothic" panose="020B0600070205080204" pitchFamily="34" charset="-128"/>
              </a:rPr>
              <a:t>sistēmas</a:t>
            </a:r>
            <a:r>
              <a:rPr lang="en-US" altLang="lv-LV" dirty="0">
                <a:ea typeface="MS PGothic" panose="020B0600070205080204" pitchFamily="34" charset="-128"/>
              </a:rPr>
              <a:t> </a:t>
            </a:r>
            <a:r>
              <a:rPr lang="en-US" altLang="lv-LV" dirty="0" err="1">
                <a:ea typeface="MS PGothic" panose="020B0600070205080204" pitchFamily="34" charset="-128"/>
              </a:rPr>
              <a:t>attīstības</a:t>
            </a:r>
            <a:r>
              <a:rPr lang="en-US" altLang="lv-LV" dirty="0">
                <a:ea typeface="MS PGothic" panose="020B0600070205080204" pitchFamily="34" charset="-128"/>
              </a:rPr>
              <a:t> </a:t>
            </a:r>
            <a:r>
              <a:rPr lang="en-US" altLang="lv-LV" dirty="0" err="1">
                <a:ea typeface="MS PGothic" panose="020B0600070205080204" pitchFamily="34" charset="-128"/>
              </a:rPr>
              <a:t>nodaļas</a:t>
            </a:r>
            <a:r>
              <a:rPr lang="en-US" altLang="lv-LV" dirty="0">
                <a:ea typeface="MS PGothic" panose="020B0600070205080204" pitchFamily="34" charset="-128"/>
              </a:rPr>
              <a:t> </a:t>
            </a:r>
            <a:r>
              <a:rPr lang="en-US" altLang="lv-LV" dirty="0" err="1">
                <a:ea typeface="MS PGothic" panose="020B0600070205080204" pitchFamily="34" charset="-128"/>
              </a:rPr>
              <a:t>vadītājs</a:t>
            </a:r>
            <a:endParaRPr lang="lv-LV" altLang="lv-LV" dirty="0">
              <a:ea typeface="MS PGothic" panose="020B0600070205080204" pitchFamily="34" charset="-128"/>
            </a:endParaRPr>
          </a:p>
          <a:p>
            <a:pPr algn="r"/>
            <a:r>
              <a:rPr lang="en-US" altLang="lv-LV" b="1" dirty="0">
                <a:ea typeface="MS PGothic" panose="020B0600070205080204" pitchFamily="34" charset="-128"/>
              </a:rPr>
              <a:t>I</a:t>
            </a:r>
            <a:r>
              <a:rPr lang="lv-LV" altLang="lv-LV" b="1" dirty="0">
                <a:ea typeface="MS PGothic" panose="020B0600070205080204" pitchFamily="34" charset="-128"/>
              </a:rPr>
              <a:t>ļ</a:t>
            </a:r>
            <a:r>
              <a:rPr lang="en-US" altLang="lv-LV" b="1" dirty="0">
                <a:ea typeface="MS PGothic" panose="020B0600070205080204" pitchFamily="34" charset="-128"/>
              </a:rPr>
              <a:t>ja </a:t>
            </a:r>
            <a:r>
              <a:rPr lang="en-US" altLang="lv-LV" b="1" dirty="0" err="1">
                <a:ea typeface="MS PGothic" panose="020B0600070205080204" pitchFamily="34" charset="-128"/>
              </a:rPr>
              <a:t>Zapo</a:t>
            </a:r>
            <a:r>
              <a:rPr lang="lv-LV" altLang="lv-LV" b="1" dirty="0">
                <a:ea typeface="MS PGothic" panose="020B0600070205080204" pitchFamily="34" charset="-128"/>
              </a:rPr>
              <a:t>ļ</a:t>
            </a:r>
            <a:r>
              <a:rPr lang="en-US" altLang="lv-LV" b="1" dirty="0" err="1">
                <a:ea typeface="MS PGothic" panose="020B0600070205080204" pitchFamily="34" charset="-128"/>
              </a:rPr>
              <a:t>skihs</a:t>
            </a:r>
            <a:endParaRPr lang="lv-LV" altLang="lv-LV" b="1" dirty="0">
              <a:ea typeface="MS PGothic" panose="020B0600070205080204" pitchFamily="34" charset="-128"/>
            </a:endParaRPr>
          </a:p>
        </p:txBody>
      </p:sp>
      <p:sp>
        <p:nvSpPr>
          <p:cNvPr id="12292" name="Text Placeholder 3"/>
          <p:cNvSpPr>
            <a:spLocks noGrp="1"/>
          </p:cNvSpPr>
          <p:nvPr>
            <p:ph type="body" sz="quarter" idx="11"/>
          </p:nvPr>
        </p:nvSpPr>
        <p:spPr>
          <a:xfrm>
            <a:off x="2209800" y="5761038"/>
            <a:ext cx="5001936" cy="639762"/>
          </a:xfrm>
        </p:spPr>
        <p:txBody>
          <a:bodyPr/>
          <a:lstStyle/>
          <a:p>
            <a:pPr algn="r"/>
            <a:r>
              <a:rPr lang="lv-LV" altLang="lv-LV" dirty="0">
                <a:ea typeface="MS PGothic" panose="020B0600070205080204" pitchFamily="34" charset="-128"/>
              </a:rPr>
              <a:t>Rīgā, 14.06.2019.</a:t>
            </a:r>
          </a:p>
        </p:txBody>
      </p:sp>
    </p:spTree>
    <p:extLst>
      <p:ext uri="{BB962C8B-B14F-4D97-AF65-F5344CB8AC3E}">
        <p14:creationId xmlns:p14="http://schemas.microsoft.com/office/powerpoint/2010/main" val="2263758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t>10</a:t>
            </a:fld>
            <a:endParaRPr lang="lv-LV" sz="1600" dirty="0"/>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sp>
        <p:nvSpPr>
          <p:cNvPr id="3" name="Rectangle 2">
            <a:extLst>
              <a:ext uri="{FF2B5EF4-FFF2-40B4-BE49-F238E27FC236}">
                <a16:creationId xmlns:a16="http://schemas.microsoft.com/office/drawing/2014/main" id="{7A2FB2EF-4287-4745-A73E-D45E4759FABF}"/>
              </a:ext>
            </a:extLst>
          </p:cNvPr>
          <p:cNvSpPr/>
          <p:nvPr/>
        </p:nvSpPr>
        <p:spPr>
          <a:xfrm>
            <a:off x="2409035" y="652251"/>
            <a:ext cx="8414158" cy="584775"/>
          </a:xfrm>
          <a:prstGeom prst="rect">
            <a:avLst/>
          </a:prstGeom>
        </p:spPr>
        <p:txBody>
          <a:bodyPr wrap="square">
            <a:spAutoFit/>
          </a:bodyPr>
          <a:lstStyle/>
          <a:p>
            <a:pPr algn="ctr">
              <a:spcBef>
                <a:spcPct val="0"/>
              </a:spcBef>
            </a:pPr>
            <a:r>
              <a:rPr lang="lv-LV" sz="3200" b="1" dirty="0">
                <a:solidFill>
                  <a:srgbClr val="3892AE"/>
                </a:solidFill>
                <a:latin typeface="Arial" panose="020B0604020202020204" pitchFamily="34" charset="0"/>
                <a:ea typeface="Verdana" panose="020B0604030504040204" pitchFamily="34" charset="0"/>
                <a:cs typeface="Arial" panose="020B0604020202020204" pitchFamily="34" charset="0"/>
              </a:rPr>
              <a:t>Projekta pārvaldības statistika</a:t>
            </a:r>
          </a:p>
        </p:txBody>
      </p:sp>
      <p:sp>
        <p:nvSpPr>
          <p:cNvPr id="2" name="Rectangle 1">
            <a:extLst>
              <a:ext uri="{FF2B5EF4-FFF2-40B4-BE49-F238E27FC236}">
                <a16:creationId xmlns:a16="http://schemas.microsoft.com/office/drawing/2014/main" id="{95BB712C-189E-4762-B4AC-F200FCDD0C97}"/>
              </a:ext>
            </a:extLst>
          </p:cNvPr>
          <p:cNvSpPr/>
          <p:nvPr/>
        </p:nvSpPr>
        <p:spPr>
          <a:xfrm>
            <a:off x="1012466" y="2020869"/>
            <a:ext cx="9422296" cy="3554819"/>
          </a:xfrm>
          <a:prstGeom prst="rect">
            <a:avLst/>
          </a:prstGeom>
        </p:spPr>
        <p:txBody>
          <a:bodyPr wrap="square">
            <a:spAutoFit/>
          </a:bodyPr>
          <a:lstStyle/>
          <a:p>
            <a:pPr marL="285750" lvl="0" indent="-285750">
              <a:spcAft>
                <a:spcPts val="600"/>
              </a:spcAft>
              <a:buClr>
                <a:srgbClr val="3892AE"/>
              </a:buClr>
              <a:buFont typeface="Wingdings" panose="05000000000000000000" pitchFamily="2" charset="2"/>
              <a:buChar char="ü"/>
            </a:pPr>
            <a:r>
              <a:rPr lang="lv-LV" sz="1600" dirty="0">
                <a:latin typeface="Arial" panose="020B0604020202020204" pitchFamily="34" charset="0"/>
                <a:cs typeface="Arial" panose="020B0604020202020204" pitchFamily="34" charset="0"/>
              </a:rPr>
              <a:t>Projekta ietvaros kopā notikušas </a:t>
            </a:r>
            <a:r>
              <a:rPr lang="lv-LV" sz="1600" b="1" dirty="0">
                <a:solidFill>
                  <a:srgbClr val="3892AE"/>
                </a:solidFill>
                <a:latin typeface="Arial" panose="020B0604020202020204" pitchFamily="34" charset="0"/>
                <a:cs typeface="Arial" panose="020B0604020202020204" pitchFamily="34" charset="0"/>
              </a:rPr>
              <a:t>7</a:t>
            </a:r>
            <a:r>
              <a:rPr lang="lv-LV" sz="1600" dirty="0">
                <a:latin typeface="Arial" panose="020B0604020202020204" pitchFamily="34" charset="0"/>
                <a:cs typeface="Arial" panose="020B0604020202020204" pitchFamily="34" charset="0"/>
              </a:rPr>
              <a:t> Būvniecības informācijas sistēmas Konsultatīvās padomes sēdes</a:t>
            </a:r>
          </a:p>
          <a:p>
            <a:pPr marL="285750" lvl="0" indent="-285750">
              <a:spcAft>
                <a:spcPts val="600"/>
              </a:spcAft>
              <a:buClr>
                <a:srgbClr val="3892AE"/>
              </a:buClr>
              <a:buFont typeface="Wingdings" panose="05000000000000000000" pitchFamily="2" charset="2"/>
              <a:buChar char="ü"/>
            </a:pPr>
            <a:r>
              <a:rPr lang="lv-LV" sz="1600" dirty="0">
                <a:latin typeface="Arial" panose="020B0604020202020204" pitchFamily="34" charset="0"/>
                <a:cs typeface="Arial" panose="020B0604020202020204" pitchFamily="34" charset="0"/>
              </a:rPr>
              <a:t>Projekta ietvaros kopā notikušas </a:t>
            </a:r>
            <a:r>
              <a:rPr lang="lv-LV" sz="1600" b="1" dirty="0">
                <a:solidFill>
                  <a:srgbClr val="3892AE"/>
                </a:solidFill>
                <a:latin typeface="Arial" panose="020B0604020202020204" pitchFamily="34" charset="0"/>
                <a:cs typeface="Arial" panose="020B0604020202020204" pitchFamily="34" charset="0"/>
              </a:rPr>
              <a:t>8</a:t>
            </a:r>
            <a:r>
              <a:rPr lang="lv-LV" sz="1600" b="1" dirty="0">
                <a:latin typeface="Arial" panose="020B0604020202020204" pitchFamily="34" charset="0"/>
                <a:cs typeface="Arial" panose="020B0604020202020204" pitchFamily="34" charset="0"/>
              </a:rPr>
              <a:t> </a:t>
            </a:r>
            <a:r>
              <a:rPr lang="lv-LV" sz="1600" dirty="0">
                <a:latin typeface="Arial" panose="020B0604020202020204" pitchFamily="34" charset="0"/>
                <a:cs typeface="Arial" panose="020B0604020202020204" pitchFamily="34" charset="0"/>
              </a:rPr>
              <a:t>Projekta valdes sēdes</a:t>
            </a:r>
          </a:p>
          <a:p>
            <a:pPr marL="285750" lvl="0" indent="-285750">
              <a:spcAft>
                <a:spcPts val="600"/>
              </a:spcAft>
              <a:buClr>
                <a:srgbClr val="3892AE"/>
              </a:buClr>
              <a:buFont typeface="Wingdings" panose="05000000000000000000" pitchFamily="2" charset="2"/>
              <a:buChar char="ü"/>
            </a:pPr>
            <a:r>
              <a:rPr lang="lv-LV" sz="1600" dirty="0">
                <a:latin typeface="Arial" panose="020B0604020202020204" pitchFamily="34" charset="0"/>
                <a:cs typeface="Arial" panose="020B0604020202020204" pitchFamily="34" charset="0"/>
              </a:rPr>
              <a:t>Projekta ietvaros kopā notikušas </a:t>
            </a:r>
            <a:r>
              <a:rPr lang="lv-LV" sz="1600" b="1" dirty="0">
                <a:solidFill>
                  <a:srgbClr val="3892AE"/>
                </a:solidFill>
                <a:latin typeface="Arial" panose="020B0604020202020204" pitchFamily="34" charset="0"/>
                <a:cs typeface="Arial" panose="020B0604020202020204" pitchFamily="34" charset="0"/>
              </a:rPr>
              <a:t>62</a:t>
            </a:r>
            <a:r>
              <a:rPr lang="lv-LV" sz="1600" b="1" dirty="0">
                <a:latin typeface="Arial" panose="020B0604020202020204" pitchFamily="34" charset="0"/>
                <a:cs typeface="Arial" panose="020B0604020202020204" pitchFamily="34" charset="0"/>
              </a:rPr>
              <a:t> </a:t>
            </a:r>
            <a:r>
              <a:rPr lang="lv-LV" sz="1600" dirty="0">
                <a:latin typeface="Arial" panose="020B0604020202020204" pitchFamily="34" charset="0"/>
                <a:cs typeface="Arial" panose="020B0604020202020204" pitchFamily="34" charset="0"/>
              </a:rPr>
              <a:t>Projekta vadības darba grupas sēdes</a:t>
            </a:r>
          </a:p>
          <a:p>
            <a:pPr marL="285750" lvl="0" indent="-285750">
              <a:spcAft>
                <a:spcPts val="600"/>
              </a:spcAft>
              <a:buClr>
                <a:srgbClr val="3892AE"/>
              </a:buClr>
              <a:buFont typeface="Wingdings" panose="05000000000000000000" pitchFamily="2" charset="2"/>
              <a:buChar char="ü"/>
            </a:pPr>
            <a:r>
              <a:rPr lang="lv-LV" sz="1600" dirty="0">
                <a:latin typeface="Arial" panose="020B0604020202020204" pitchFamily="34" charset="0"/>
                <a:cs typeface="Arial" panose="020B0604020202020204" pitchFamily="34" charset="0"/>
              </a:rPr>
              <a:t>Projekta ietvaros kopā notikušas </a:t>
            </a:r>
            <a:r>
              <a:rPr lang="lv-LV" sz="1600" b="1" dirty="0">
                <a:solidFill>
                  <a:srgbClr val="3892AE"/>
                </a:solidFill>
                <a:latin typeface="Arial" panose="020B0604020202020204" pitchFamily="34" charset="0"/>
                <a:cs typeface="Arial" panose="020B0604020202020204" pitchFamily="34" charset="0"/>
              </a:rPr>
              <a:t>69</a:t>
            </a:r>
            <a:r>
              <a:rPr lang="lv-LV" sz="1600" dirty="0">
                <a:latin typeface="Arial" panose="020B0604020202020204" pitchFamily="34" charset="0"/>
                <a:cs typeface="Arial" panose="020B0604020202020204" pitchFamily="34" charset="0"/>
              </a:rPr>
              <a:t> projekta komandas sēdes</a:t>
            </a:r>
          </a:p>
          <a:p>
            <a:pPr marL="285750" lvl="0" indent="-285750">
              <a:spcAft>
                <a:spcPts val="600"/>
              </a:spcAft>
              <a:buClr>
                <a:srgbClr val="3892AE"/>
              </a:buClr>
              <a:buFont typeface="Wingdings" panose="05000000000000000000" pitchFamily="2" charset="2"/>
              <a:buChar char="ü"/>
            </a:pPr>
            <a:r>
              <a:rPr lang="lv-LV" sz="1600" dirty="0">
                <a:latin typeface="Arial" panose="020B0604020202020204" pitchFamily="34" charset="0"/>
                <a:cs typeface="Arial" panose="020B0604020202020204" pitchFamily="34" charset="0"/>
              </a:rPr>
              <a:t>Projekta ietvaros kopā notikušas  </a:t>
            </a:r>
            <a:r>
              <a:rPr lang="lv-LV" sz="1600" b="1" dirty="0">
                <a:solidFill>
                  <a:srgbClr val="3892AE"/>
                </a:solidFill>
                <a:latin typeface="Arial" panose="020B0604020202020204" pitchFamily="34" charset="0"/>
                <a:cs typeface="Arial" panose="020B0604020202020204" pitchFamily="34" charset="0"/>
              </a:rPr>
              <a:t>110</a:t>
            </a:r>
            <a:r>
              <a:rPr lang="lv-LV" sz="1600" dirty="0">
                <a:latin typeface="Arial" panose="020B0604020202020204" pitchFamily="34" charset="0"/>
                <a:cs typeface="Arial" panose="020B0604020202020204" pitchFamily="34" charset="0"/>
              </a:rPr>
              <a:t>  projekta darba grupas</a:t>
            </a:r>
          </a:p>
          <a:p>
            <a:pPr marL="285750" lvl="0" indent="-285750">
              <a:spcAft>
                <a:spcPts val="600"/>
              </a:spcAft>
              <a:buClr>
                <a:srgbClr val="3892AE"/>
              </a:buClr>
              <a:buFont typeface="Wingdings" panose="05000000000000000000" pitchFamily="2" charset="2"/>
              <a:buChar char="ü"/>
            </a:pPr>
            <a:r>
              <a:rPr lang="lv-LV" sz="1600" dirty="0">
                <a:latin typeface="Arial" panose="020B0604020202020204" pitchFamily="34" charset="0"/>
                <a:cs typeface="Arial" panose="020B0604020202020204" pitchFamily="34" charset="0"/>
              </a:rPr>
              <a:t>Kopējais dalībnieku skaits darba grupās </a:t>
            </a:r>
            <a:r>
              <a:rPr lang="lv-LV" sz="1600" b="1" dirty="0">
                <a:solidFill>
                  <a:srgbClr val="3892AE"/>
                </a:solidFill>
                <a:latin typeface="Arial" panose="020B0604020202020204" pitchFamily="34" charset="0"/>
                <a:cs typeface="Arial" panose="020B0604020202020204" pitchFamily="34" charset="0"/>
              </a:rPr>
              <a:t>1540</a:t>
            </a:r>
            <a:r>
              <a:rPr lang="lv-LV" sz="1600" dirty="0">
                <a:latin typeface="Arial" panose="020B0604020202020204" pitchFamily="34" charset="0"/>
                <a:cs typeface="Arial" panose="020B0604020202020204" pitchFamily="34" charset="0"/>
              </a:rPr>
              <a:t> cilvēki</a:t>
            </a:r>
          </a:p>
          <a:p>
            <a:pPr marL="285750" lvl="0" indent="-285750">
              <a:spcAft>
                <a:spcPts val="600"/>
              </a:spcAft>
              <a:buClr>
                <a:srgbClr val="3892AE"/>
              </a:buClr>
              <a:buFont typeface="Wingdings" panose="05000000000000000000" pitchFamily="2" charset="2"/>
              <a:buChar char="ü"/>
            </a:pPr>
            <a:r>
              <a:rPr lang="lv-LV" sz="1600" dirty="0">
                <a:latin typeface="Arial" panose="020B0604020202020204" pitchFamily="34" charset="0"/>
                <a:cs typeface="Arial" panose="020B0604020202020204" pitchFamily="34" charset="0"/>
              </a:rPr>
              <a:t>Projekta īstenošanā iesaistītas </a:t>
            </a:r>
            <a:r>
              <a:rPr lang="lv-LV" sz="1600" b="1" dirty="0">
                <a:solidFill>
                  <a:srgbClr val="3892AE"/>
                </a:solidFill>
                <a:latin typeface="Arial" panose="020B0604020202020204" pitchFamily="34" charset="0"/>
                <a:cs typeface="Arial" panose="020B0604020202020204" pitchFamily="34" charset="0"/>
              </a:rPr>
              <a:t>46</a:t>
            </a:r>
            <a:r>
              <a:rPr lang="lv-LV" sz="1600" dirty="0">
                <a:latin typeface="Arial" panose="020B0604020202020204" pitchFamily="34" charset="0"/>
                <a:cs typeface="Arial" panose="020B0604020202020204" pitchFamily="34" charset="0"/>
              </a:rPr>
              <a:t> iestādes</a:t>
            </a:r>
          </a:p>
          <a:p>
            <a:pPr marL="285750" indent="-285750">
              <a:spcAft>
                <a:spcPts val="600"/>
              </a:spcAft>
              <a:buClr>
                <a:srgbClr val="3892AE"/>
              </a:buClr>
              <a:buFont typeface="Wingdings" panose="05000000000000000000" pitchFamily="2" charset="2"/>
              <a:buChar char="ü"/>
            </a:pPr>
            <a:r>
              <a:rPr lang="lv-LV" sz="1600" dirty="0">
                <a:latin typeface="Arial" panose="020B0604020202020204" pitchFamily="34" charset="0"/>
                <a:cs typeface="Arial" panose="020B0604020202020204" pitchFamily="34" charset="0"/>
              </a:rPr>
              <a:t>Organizēti </a:t>
            </a:r>
            <a:r>
              <a:rPr lang="lv-LV" sz="1600" b="1" dirty="0">
                <a:solidFill>
                  <a:schemeClr val="accent1">
                    <a:lumMod val="75000"/>
                  </a:schemeClr>
                </a:solidFill>
                <a:latin typeface="Arial" panose="020B0604020202020204" pitchFamily="34" charset="0"/>
                <a:cs typeface="Arial" panose="020B0604020202020204" pitchFamily="34" charset="0"/>
              </a:rPr>
              <a:t>98</a:t>
            </a:r>
            <a:r>
              <a:rPr lang="lv-LV" sz="1600" dirty="0">
                <a:latin typeface="Arial" panose="020B0604020202020204" pitchFamily="34" charset="0"/>
                <a:cs typeface="Arial" panose="020B0604020202020204" pitchFamily="34" charset="0"/>
              </a:rPr>
              <a:t> apmācību un informatīvie pasākumi ar </a:t>
            </a:r>
            <a:r>
              <a:rPr lang="lv-LV" sz="1600" b="1" dirty="0">
                <a:solidFill>
                  <a:srgbClr val="3892AE"/>
                </a:solidFill>
                <a:latin typeface="Arial" panose="020B0604020202020204" pitchFamily="34" charset="0"/>
                <a:cs typeface="Arial" panose="020B0604020202020204" pitchFamily="34" charset="0"/>
              </a:rPr>
              <a:t>3599 </a:t>
            </a:r>
            <a:r>
              <a:rPr lang="lv-LV" sz="1600" dirty="0">
                <a:latin typeface="Arial" panose="020B0604020202020204" pitchFamily="34" charset="0"/>
                <a:cs typeface="Arial" panose="020B0604020202020204" pitchFamily="34" charset="0"/>
              </a:rPr>
              <a:t>dalībniekiem</a:t>
            </a:r>
          </a:p>
          <a:p>
            <a:pPr marL="285750" indent="-285750">
              <a:spcAft>
                <a:spcPts val="600"/>
              </a:spcAft>
              <a:buClr>
                <a:srgbClr val="3892AE"/>
              </a:buClr>
              <a:buFont typeface="Wingdings" panose="05000000000000000000" pitchFamily="2" charset="2"/>
              <a:buChar char="ü"/>
            </a:pPr>
            <a:r>
              <a:rPr lang="lv-LV" sz="1600" dirty="0">
                <a:latin typeface="Arial" panose="020B0604020202020204" pitchFamily="34" charset="0"/>
                <a:cs typeface="Arial" panose="020B0604020202020204" pitchFamily="34" charset="0"/>
              </a:rPr>
              <a:t>Projekta ietvaros kopā sagatavoti </a:t>
            </a:r>
            <a:r>
              <a:rPr lang="lv-LV" sz="1600" b="1" dirty="0">
                <a:solidFill>
                  <a:srgbClr val="3892AE"/>
                </a:solidFill>
                <a:latin typeface="Arial" panose="020B0604020202020204" pitchFamily="34" charset="0"/>
                <a:cs typeface="Arial" panose="020B0604020202020204" pitchFamily="34" charset="0"/>
              </a:rPr>
              <a:t>6</a:t>
            </a:r>
            <a:r>
              <a:rPr lang="lv-LV" sz="1600" dirty="0">
                <a:latin typeface="Arial" panose="020B0604020202020204" pitchFamily="34" charset="0"/>
                <a:cs typeface="Arial" panose="020B0604020202020204" pitchFamily="34" charset="0"/>
              </a:rPr>
              <a:t> Maksājumu pieprasījumi</a:t>
            </a:r>
          </a:p>
          <a:p>
            <a:pPr>
              <a:spcAft>
                <a:spcPts val="600"/>
              </a:spcAft>
            </a:pPr>
            <a:endParaRPr lang="lv-LV" sz="2000" dirty="0"/>
          </a:p>
        </p:txBody>
      </p:sp>
      <p:pic>
        <p:nvPicPr>
          <p:cNvPr id="9" name="Picture 8">
            <a:extLst>
              <a:ext uri="{FF2B5EF4-FFF2-40B4-BE49-F238E27FC236}">
                <a16:creationId xmlns:a16="http://schemas.microsoft.com/office/drawing/2014/main" id="{2F88995A-3B64-40A3-8C81-8727567DEEA3}"/>
              </a:ext>
            </a:extLst>
          </p:cNvPr>
          <p:cNvPicPr>
            <a:picLocks noChangeAspect="1"/>
          </p:cNvPicPr>
          <p:nvPr/>
        </p:nvPicPr>
        <p:blipFill>
          <a:blip r:embed="rId5">
            <a:alphaModFix amt="65000"/>
            <a:extLst>
              <a:ext uri="{28A0092B-C50C-407E-A947-70E740481C1C}">
                <a14:useLocalDpi xmlns:a14="http://schemas.microsoft.com/office/drawing/2010/main" val="0"/>
              </a:ext>
            </a:extLst>
          </a:blip>
          <a:stretch>
            <a:fillRect/>
          </a:stretch>
        </p:blipFill>
        <p:spPr>
          <a:xfrm>
            <a:off x="8161116" y="4510224"/>
            <a:ext cx="3096344" cy="2064229"/>
          </a:xfrm>
          <a:prstGeom prst="rect">
            <a:avLst/>
          </a:prstGeom>
        </p:spPr>
      </p:pic>
    </p:spTree>
    <p:extLst>
      <p:ext uri="{BB962C8B-B14F-4D97-AF65-F5344CB8AC3E}">
        <p14:creationId xmlns:p14="http://schemas.microsoft.com/office/powerpoint/2010/main" val="351142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3336046" y="420020"/>
            <a:ext cx="7839511" cy="910167"/>
          </a:xfrm>
        </p:spPr>
        <p:txBody>
          <a:bodyPr>
            <a:normAutofit/>
          </a:bodyPr>
          <a:lstStyle/>
          <a:p>
            <a:r>
              <a:rPr lang="lv-LV" sz="3200" b="1" dirty="0">
                <a:solidFill>
                  <a:srgbClr val="3892AE"/>
                </a:solidFill>
                <a:latin typeface="Arial" panose="020B0604020202020204" pitchFamily="34" charset="0"/>
                <a:cs typeface="Arial" panose="020B0604020202020204" pitchFamily="34" charset="0"/>
              </a:rPr>
              <a:t>2.laidiena darba grupu dalībnieki</a:t>
            </a:r>
            <a:endParaRPr lang="lv-LV" sz="3200"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585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t>11</a:t>
            </a:fld>
            <a:endParaRPr lang="lv-LV" sz="1600" dirty="0"/>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sp>
        <p:nvSpPr>
          <p:cNvPr id="9" name="Content Placeholder 2">
            <a:extLst>
              <a:ext uri="{FF2B5EF4-FFF2-40B4-BE49-F238E27FC236}">
                <a16:creationId xmlns:a16="http://schemas.microsoft.com/office/drawing/2014/main" id="{C01AF701-5B8E-48E7-968E-06C35EC233B6}"/>
              </a:ext>
            </a:extLst>
          </p:cNvPr>
          <p:cNvSpPr>
            <a:spLocks noGrp="1"/>
          </p:cNvSpPr>
          <p:nvPr>
            <p:ph idx="1"/>
          </p:nvPr>
        </p:nvSpPr>
        <p:spPr>
          <a:xfrm>
            <a:off x="390476" y="1670813"/>
            <a:ext cx="11212822" cy="4195158"/>
          </a:xfrm>
        </p:spPr>
        <p:txBody>
          <a:bodyPr>
            <a:normAutofit/>
          </a:bodyPr>
          <a:lstStyle/>
          <a:p>
            <a:pPr algn="just"/>
            <a:r>
              <a:rPr lang="lv-LV" sz="1600" b="1" dirty="0">
                <a:latin typeface="Arial" panose="020B0604020202020204" pitchFamily="34" charset="0"/>
                <a:cs typeface="Arial" panose="020B0604020202020204" pitchFamily="34" charset="0"/>
              </a:rPr>
              <a:t>Darba grupās tika iesaistīti pārstāvji no 43 iestādēm</a:t>
            </a:r>
            <a:r>
              <a:rPr lang="lv-LV" sz="1600" dirty="0">
                <a:latin typeface="Arial" panose="020B0604020202020204" pitchFamily="34" charset="0"/>
                <a:cs typeface="Arial" panose="020B0604020202020204" pitchFamily="34" charset="0"/>
              </a:rPr>
              <a:t>: Būvniecības valsts kontroles birojs, SIA “</a:t>
            </a:r>
            <a:r>
              <a:rPr lang="lv-LV" sz="1600" dirty="0" err="1">
                <a:latin typeface="Arial" panose="020B0604020202020204" pitchFamily="34" charset="0"/>
                <a:cs typeface="Arial" panose="020B0604020202020204" pitchFamily="34" charset="0"/>
              </a:rPr>
              <a:t>Tieto</a:t>
            </a:r>
            <a:r>
              <a:rPr lang="lv-LV" sz="1600" dirty="0">
                <a:latin typeface="Arial" panose="020B0604020202020204" pitchFamily="34" charset="0"/>
                <a:cs typeface="Arial" panose="020B0604020202020204" pitchFamily="34" charset="0"/>
              </a:rPr>
              <a:t> Latvia”, Ekonomikas ministrija, SIA “AA Projekts”, Liepājas būvvalde, Ķekavas būvvalde, Jūrmalas būvvalde, Ogres novada būvvalde, </a:t>
            </a:r>
            <a:r>
              <a:rPr lang="lv-LV" sz="1600" dirty="0" err="1">
                <a:latin typeface="Arial" panose="020B0604020202020204" pitchFamily="34" charset="0"/>
                <a:cs typeface="Arial" panose="020B0604020202020204" pitchFamily="34" charset="0"/>
              </a:rPr>
              <a:t>Cēsu</a:t>
            </a:r>
            <a:r>
              <a:rPr lang="lv-LV" sz="1600" dirty="0">
                <a:latin typeface="Arial" panose="020B0604020202020204" pitchFamily="34" charset="0"/>
                <a:cs typeface="Arial" panose="020B0604020202020204" pitchFamily="34" charset="0"/>
              </a:rPr>
              <a:t> novada būvvalde, Ādažu būvvalde, Smiltenes būvvalde, Rīgas būvvalde, Rīgas ūdens, Sadales tīkls, Jelgavas ūdens, Valsts zemes dienests, LNK Industries,  Latvijas Siltuma, gāzes un ūdens tehnoloģijas inženieru savienība, A/S GASO, Latvijas valsts ceļi, SIA Lattelecom, Valsts reģionālās attīstības aģentūra, Vides aizsardzības un reģionālās attīstības ministrija, Valsts ugunsdzēsības un glābšanas dienests, Patērētāju tiesību aizsardzības centrs, Valsts vides dienests, Veselības inspekcija, Valsts darba inspekcija, SIA “</a:t>
            </a:r>
            <a:r>
              <a:rPr lang="lv-LV" sz="1600" dirty="0" err="1">
                <a:latin typeface="Arial" panose="020B0604020202020204" pitchFamily="34" charset="0"/>
                <a:cs typeface="Arial" panose="020B0604020202020204" pitchFamily="34" charset="0"/>
              </a:rPr>
              <a:t>Datacom</a:t>
            </a:r>
            <a:r>
              <a:rPr lang="lv-LV" sz="1600" dirty="0">
                <a:latin typeface="Arial" panose="020B0604020202020204" pitchFamily="34" charset="0"/>
                <a:cs typeface="Arial" panose="020B0604020202020204" pitchFamily="34" charset="0"/>
              </a:rPr>
              <a:t>”, Nacionālā kultūras mantojuma pārvalde, Rīgas domes Satiksmes departaments, Valsts nekustamie īpašumi, Latvijas Būvnieku asociācija, SIA “</a:t>
            </a:r>
            <a:r>
              <a:rPr lang="lv-LV" sz="1600" dirty="0" err="1">
                <a:latin typeface="Arial" panose="020B0604020202020204" pitchFamily="34" charset="0"/>
                <a:cs typeface="Arial" panose="020B0604020202020204" pitchFamily="34" charset="0"/>
              </a:rPr>
              <a:t>Statio</a:t>
            </a:r>
            <a:r>
              <a:rPr lang="lv-LV" sz="1600" dirty="0">
                <a:latin typeface="Arial" panose="020B0604020202020204" pitchFamily="34" charset="0"/>
                <a:cs typeface="Arial" panose="020B0604020202020204" pitchFamily="34" charset="0"/>
              </a:rPr>
              <a:t> </a:t>
            </a:r>
            <a:r>
              <a:rPr lang="lv-LV" sz="1600" dirty="0" err="1">
                <a:latin typeface="Arial" panose="020B0604020202020204" pitchFamily="34" charset="0"/>
                <a:cs typeface="Arial" panose="020B0604020202020204" pitchFamily="34" charset="0"/>
              </a:rPr>
              <a:t>Slutions</a:t>
            </a:r>
            <a:r>
              <a:rPr lang="lv-LV" sz="1600" dirty="0">
                <a:latin typeface="Arial" panose="020B0604020202020204" pitchFamily="34" charset="0"/>
                <a:cs typeface="Arial" panose="020B0604020202020204" pitchFamily="34" charset="0"/>
              </a:rPr>
              <a:t>”, SIA “Velve”, SIA “CMB”,  SIA “</a:t>
            </a:r>
            <a:r>
              <a:rPr lang="lv-LV" sz="1600" dirty="0" err="1">
                <a:latin typeface="Arial" panose="020B0604020202020204" pitchFamily="34" charset="0"/>
                <a:cs typeface="Arial" panose="020B0604020202020204" pitchFamily="34" charset="0"/>
              </a:rPr>
              <a:t>Aqua-Brambis</a:t>
            </a:r>
            <a:r>
              <a:rPr lang="lv-LV" sz="1600" dirty="0">
                <a:latin typeface="Arial" panose="020B0604020202020204" pitchFamily="34" charset="0"/>
                <a:cs typeface="Arial" panose="020B0604020202020204" pitchFamily="34" charset="0"/>
              </a:rPr>
              <a:t>”, SIA “Forma2”, SIA “Depo Projekts”, SIA “</a:t>
            </a:r>
            <a:r>
              <a:rPr lang="lv-LV" sz="1600" dirty="0" err="1">
                <a:latin typeface="Arial" panose="020B0604020202020204" pitchFamily="34" charset="0"/>
                <a:cs typeface="Arial" panose="020B0604020202020204" pitchFamily="34" charset="0"/>
              </a:rPr>
              <a:t>Sarma&amp;Norde</a:t>
            </a:r>
            <a:r>
              <a:rPr lang="lv-LV" sz="1600" dirty="0">
                <a:latin typeface="Arial" panose="020B0604020202020204" pitchFamily="34" charset="0"/>
                <a:cs typeface="Arial" panose="020B0604020202020204" pitchFamily="34" charset="0"/>
              </a:rPr>
              <a:t>”, Latvijas </a:t>
            </a:r>
            <a:r>
              <a:rPr lang="lv-LV" sz="1600" dirty="0" err="1">
                <a:latin typeface="Arial" panose="020B0604020202020204" pitchFamily="34" charset="0"/>
                <a:cs typeface="Arial" panose="020B0604020202020204" pitchFamily="34" charset="0"/>
              </a:rPr>
              <a:t>ģeotehniķu</a:t>
            </a:r>
            <a:r>
              <a:rPr lang="lv-LV" sz="1600" dirty="0">
                <a:latin typeface="Arial" panose="020B0604020202020204" pitchFamily="34" charset="0"/>
                <a:cs typeface="Arial" panose="020B0604020202020204" pitchFamily="34" charset="0"/>
              </a:rPr>
              <a:t> savienība, A/S “Latvenergo”, A/S “RIX </a:t>
            </a:r>
            <a:r>
              <a:rPr lang="lv-LV" sz="1600" dirty="0" err="1">
                <a:latin typeface="Arial" panose="020B0604020202020204" pitchFamily="34" charset="0"/>
                <a:cs typeface="Arial" panose="020B0604020202020204" pitchFamily="34" charset="0"/>
              </a:rPr>
              <a:t>Tehnologies</a:t>
            </a:r>
            <a:r>
              <a:rPr lang="lv-LV" sz="1600" dirty="0">
                <a:latin typeface="Arial" panose="020B0604020202020204" pitchFamily="34" charset="0"/>
                <a:cs typeface="Arial" panose="020B0604020202020204" pitchFamily="34" charset="0"/>
              </a:rPr>
              <a:t>”</a:t>
            </a:r>
          </a:p>
          <a:p>
            <a:pPr algn="just"/>
            <a:r>
              <a:rPr lang="lv-LV" sz="1600" b="1" dirty="0">
                <a:latin typeface="Arial" panose="020B0604020202020204" pitchFamily="34" charset="0"/>
                <a:cs typeface="Arial" panose="020B0604020202020204" pitchFamily="34" charset="0"/>
              </a:rPr>
              <a:t>                    Testēšanas aicinājums tiek sūtīts </a:t>
            </a:r>
            <a:r>
              <a:rPr lang="lv-LV" sz="1600" b="1" u="sng" dirty="0">
                <a:latin typeface="Arial" panose="020B0604020202020204" pitchFamily="34" charset="0"/>
                <a:cs typeface="Arial" panose="020B0604020202020204" pitchFamily="34" charset="0"/>
              </a:rPr>
              <a:t>visiem</a:t>
            </a:r>
            <a:r>
              <a:rPr lang="lv-LV" sz="1600" b="1" dirty="0">
                <a:latin typeface="Arial" panose="020B0604020202020204" pitchFamily="34" charset="0"/>
                <a:cs typeface="Arial" panose="020B0604020202020204" pitchFamily="34" charset="0"/>
              </a:rPr>
              <a:t> darba grupu dalībniekiem. </a:t>
            </a:r>
          </a:p>
          <a:p>
            <a:pPr lvl="3" algn="just"/>
            <a:endParaRPr lang="lv-LV" sz="1600" b="1" dirty="0">
              <a:latin typeface="Arial" panose="020B0604020202020204" pitchFamily="34" charset="0"/>
              <a:cs typeface="Arial" panose="020B0604020202020204" pitchFamily="34" charset="0"/>
            </a:endParaRPr>
          </a:p>
          <a:p>
            <a:pPr algn="just"/>
            <a:r>
              <a:rPr lang="lv-LV" sz="1600" b="1" dirty="0">
                <a:latin typeface="Arial" panose="020B0604020202020204" pitchFamily="34" charset="0"/>
                <a:cs typeface="Arial" panose="020B0604020202020204" pitchFamily="34" charset="0"/>
              </a:rPr>
              <a:t>Testēšanu veica 4 iestādes</a:t>
            </a:r>
            <a:r>
              <a:rPr lang="lv-LV" sz="1600" dirty="0">
                <a:latin typeface="Arial" panose="020B0604020202020204" pitchFamily="34" charset="0"/>
                <a:cs typeface="Arial" panose="020B0604020202020204" pitchFamily="34" charset="0"/>
              </a:rPr>
              <a:t>: Būvniecības valsts kontroles birojs, Liepājas pilsētas būvvalde, Valsts zemes dienests, SIA “AA Projekts”. </a:t>
            </a:r>
          </a:p>
          <a:p>
            <a:pPr algn="just"/>
            <a:r>
              <a:rPr lang="lv-LV" sz="1600" b="1" dirty="0">
                <a:solidFill>
                  <a:schemeClr val="tx1"/>
                </a:solidFill>
                <a:latin typeface="Arial" panose="020B0604020202020204" pitchFamily="34" charset="0"/>
                <a:cs typeface="Arial" panose="020B0604020202020204" pitchFamily="34" charset="0"/>
              </a:rPr>
              <a:t>Izstrādes demonstrācijas (</a:t>
            </a:r>
            <a:r>
              <a:rPr lang="lv-LV" sz="1600" b="1" dirty="0" err="1">
                <a:solidFill>
                  <a:schemeClr val="tx1"/>
                </a:solidFill>
                <a:latin typeface="Arial" panose="020B0604020202020204" pitchFamily="34" charset="0"/>
                <a:cs typeface="Arial" panose="020B0604020202020204" pitchFamily="34" charset="0"/>
              </a:rPr>
              <a:t>akcepttestēšana</a:t>
            </a:r>
            <a:r>
              <a:rPr lang="lv-LV" sz="1600" b="1" dirty="0">
                <a:solidFill>
                  <a:schemeClr val="tx1"/>
                </a:solidFill>
                <a:latin typeface="Arial" panose="020B0604020202020204" pitchFamily="34" charset="0"/>
                <a:cs typeface="Arial" panose="020B0604020202020204" pitchFamily="34" charset="0"/>
              </a:rPr>
              <a:t>):</a:t>
            </a:r>
            <a:r>
              <a:rPr lang="lv-LV" sz="1600" dirty="0">
                <a:solidFill>
                  <a:schemeClr val="tx1"/>
                </a:solidFill>
                <a:latin typeface="Arial" panose="020B0604020202020204" pitchFamily="34" charset="0"/>
                <a:cs typeface="Arial" panose="020B0604020202020204" pitchFamily="34" charset="0"/>
              </a:rPr>
              <a:t> </a:t>
            </a:r>
            <a:r>
              <a:rPr lang="lv-LV" sz="1600" dirty="0">
                <a:latin typeface="Arial" panose="020B0604020202020204" pitchFamily="34" charset="0"/>
                <a:cs typeface="Arial" panose="020B0604020202020204" pitchFamily="34" charset="0"/>
              </a:rPr>
              <a:t>dalīta kārtās pēc lietotājiem 1) Būvdarbu veicēji/būvnieki – 10 iestādes; 2) NKMP - 4 iestādes; 3) Kontrolējošās institūcijas – 5 iestādes.</a:t>
            </a:r>
          </a:p>
          <a:p>
            <a:endParaRPr lang="lv-LV" dirty="0"/>
          </a:p>
        </p:txBody>
      </p:sp>
      <p:pic>
        <p:nvPicPr>
          <p:cNvPr id="4" name="Picture 2" descr="Attēlu rezultāti vaicājumam “izsaukumu zīme”">
            <a:extLst>
              <a:ext uri="{FF2B5EF4-FFF2-40B4-BE49-F238E27FC236}">
                <a16:creationId xmlns:a16="http://schemas.microsoft.com/office/drawing/2014/main" id="{57D7F225-5343-432E-8F5B-01270F1992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559" y="3831167"/>
            <a:ext cx="506935" cy="4995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ttēlu rezultāti vaicājumam “izsaukumu zīme”">
            <a:extLst>
              <a:ext uri="{FF2B5EF4-FFF2-40B4-BE49-F238E27FC236}">
                <a16:creationId xmlns:a16="http://schemas.microsoft.com/office/drawing/2014/main" id="{66F0076A-C83D-41F1-B20D-8F3660CAD9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8405" y="3825158"/>
            <a:ext cx="506935" cy="49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67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2867806" y="309926"/>
            <a:ext cx="8607105" cy="1354434"/>
          </a:xfrm>
        </p:spPr>
        <p:txBody>
          <a:bodyPr>
            <a:normAutofit/>
          </a:bodyPr>
          <a:lstStyle/>
          <a:p>
            <a:pPr algn="ctr"/>
            <a:r>
              <a:rPr lang="lv-LV" sz="3200" b="1" dirty="0">
                <a:solidFill>
                  <a:srgbClr val="3892AE"/>
                </a:solidFill>
                <a:latin typeface="Arial" panose="020B0604020202020204" pitchFamily="34" charset="0"/>
                <a:cs typeface="Arial" panose="020B0604020202020204" pitchFamily="34" charset="0"/>
              </a:rPr>
              <a:t>3.laidiena provizoriskais realizācijas plāns</a:t>
            </a:r>
            <a:endParaRPr lang="lv-LV" altLang="lv-LV" sz="3200" b="1" dirty="0">
              <a:solidFill>
                <a:srgbClr val="3892AE"/>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t>12</a:t>
            </a:fld>
            <a:endParaRPr lang="lv-LV" sz="1600" dirty="0"/>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sp>
        <p:nvSpPr>
          <p:cNvPr id="4" name="Rectangle 3">
            <a:extLst>
              <a:ext uri="{FF2B5EF4-FFF2-40B4-BE49-F238E27FC236}">
                <a16:creationId xmlns:a16="http://schemas.microsoft.com/office/drawing/2014/main" id="{F45C56DB-0CE5-45CB-813E-8158FC000DF9}"/>
              </a:ext>
            </a:extLst>
          </p:cNvPr>
          <p:cNvSpPr/>
          <p:nvPr/>
        </p:nvSpPr>
        <p:spPr>
          <a:xfrm>
            <a:off x="628270" y="1860833"/>
            <a:ext cx="6543089" cy="4642296"/>
          </a:xfrm>
          <a:prstGeom prst="rect">
            <a:avLst/>
          </a:prstGeom>
        </p:spPr>
        <p:txBody>
          <a:bodyPr wrap="square">
            <a:spAutoFit/>
          </a:bodyPr>
          <a:lstStyle/>
          <a:p>
            <a:pPr>
              <a:spcAft>
                <a:spcPts val="200"/>
              </a:spcAft>
              <a:buClr>
                <a:srgbClr val="0C8BA0"/>
              </a:buClr>
              <a:buFont typeface="Wingdings" panose="05000000000000000000" pitchFamily="2" charset="2"/>
              <a:buChar char="ü"/>
            </a:pPr>
            <a:r>
              <a:rPr lang="lv-LV" dirty="0">
                <a:latin typeface="Arial" panose="020B0604020202020204" pitchFamily="34" charset="0"/>
                <a:cs typeface="Arial" panose="020B0604020202020204" pitchFamily="34" charset="0"/>
              </a:rPr>
              <a:t>15.sprints</a:t>
            </a:r>
          </a:p>
          <a:p>
            <a:pPr marL="800100" lvl="1" indent="-342900">
              <a:spcAft>
                <a:spcPts val="200"/>
              </a:spcAft>
              <a:buClr>
                <a:srgbClr val="0C8BA0"/>
              </a:buClr>
              <a:buFont typeface="Arial" panose="020B0604020202020204" pitchFamily="34" charset="0"/>
              <a:buChar char="•"/>
            </a:pPr>
            <a:r>
              <a:rPr lang="lv-LV" dirty="0">
                <a:latin typeface="Arial" panose="020B0604020202020204" pitchFamily="34" charset="0"/>
                <a:cs typeface="Arial" panose="020B0604020202020204" pitchFamily="34" charset="0"/>
              </a:rPr>
              <a:t>Riska līmeņa aprēķina funkcionalitāte</a:t>
            </a:r>
          </a:p>
          <a:p>
            <a:pPr marL="800100" lvl="1" indent="-342900">
              <a:spcAft>
                <a:spcPts val="200"/>
              </a:spcAft>
              <a:buClr>
                <a:srgbClr val="0C8BA0"/>
              </a:buClr>
              <a:buFont typeface="Arial" panose="020B0604020202020204" pitchFamily="34" charset="0"/>
              <a:buChar char="•"/>
            </a:pPr>
            <a:r>
              <a:rPr lang="lv-LV" dirty="0">
                <a:latin typeface="Arial" panose="020B0604020202020204" pitchFamily="34" charset="0"/>
                <a:cs typeface="Arial" panose="020B0604020202020204" pitchFamily="34" charset="0"/>
              </a:rPr>
              <a:t>Ekspluatācijas lietas</a:t>
            </a:r>
          </a:p>
          <a:p>
            <a:pPr>
              <a:spcAft>
                <a:spcPts val="200"/>
              </a:spcAft>
              <a:buClr>
                <a:srgbClr val="0C8BA0"/>
              </a:buClr>
              <a:buFont typeface="Wingdings" panose="05000000000000000000" pitchFamily="2" charset="2"/>
              <a:buChar char="ü"/>
            </a:pPr>
            <a:r>
              <a:rPr lang="lv-LV" dirty="0">
                <a:latin typeface="Arial" panose="020B0604020202020204" pitchFamily="34" charset="0"/>
                <a:cs typeface="Arial" panose="020B0604020202020204" pitchFamily="34" charset="0"/>
              </a:rPr>
              <a:t>16.sprints</a:t>
            </a:r>
          </a:p>
          <a:p>
            <a:pPr marL="742950" lvl="1" indent="-285750">
              <a:spcAft>
                <a:spcPts val="200"/>
              </a:spcAft>
              <a:buClr>
                <a:srgbClr val="0C8BA0"/>
              </a:buClr>
              <a:buFont typeface="Arial" panose="020B0604020202020204" pitchFamily="34" charset="0"/>
              <a:buChar char="•"/>
            </a:pPr>
            <a:r>
              <a:rPr lang="lv-LV" dirty="0">
                <a:latin typeface="Arial" panose="020B0604020202020204" pitchFamily="34" charset="0"/>
                <a:cs typeface="Arial" panose="020B0604020202020204" pitchFamily="34" charset="0"/>
              </a:rPr>
              <a:t>Pieņemšanas ekspluatācijā procesa uzlabojumi</a:t>
            </a:r>
          </a:p>
          <a:p>
            <a:pPr>
              <a:spcAft>
                <a:spcPts val="200"/>
              </a:spcAft>
              <a:buClr>
                <a:srgbClr val="0C8BA0"/>
              </a:buClr>
              <a:buFont typeface="Wingdings" panose="05000000000000000000" pitchFamily="2" charset="2"/>
              <a:buChar char="ü"/>
            </a:pPr>
            <a:r>
              <a:rPr lang="lv-LV" dirty="0">
                <a:latin typeface="Arial" panose="020B0604020202020204" pitchFamily="34" charset="0"/>
                <a:cs typeface="Arial" panose="020B0604020202020204" pitchFamily="34" charset="0"/>
              </a:rPr>
              <a:t>17.sprints</a:t>
            </a:r>
          </a:p>
          <a:p>
            <a:pPr marL="742950" lvl="1" indent="-285750">
              <a:spcAft>
                <a:spcPts val="200"/>
              </a:spcAft>
              <a:buClr>
                <a:srgbClr val="0C8BA0"/>
              </a:buClr>
              <a:buFont typeface="Arial" panose="020B0604020202020204" pitchFamily="34" charset="0"/>
              <a:buChar char="•"/>
            </a:pPr>
            <a:r>
              <a:rPr lang="lv-LV" dirty="0">
                <a:latin typeface="Arial" panose="020B0604020202020204" pitchFamily="34" charset="0"/>
                <a:cs typeface="Arial" panose="020B0604020202020204" pitchFamily="34" charset="0"/>
              </a:rPr>
              <a:t>Sūdzību funkcionalitātes uzlabojumi</a:t>
            </a:r>
          </a:p>
          <a:p>
            <a:pPr>
              <a:spcAft>
                <a:spcPts val="200"/>
              </a:spcAft>
              <a:buClr>
                <a:srgbClr val="0C8BA0"/>
              </a:buClr>
              <a:buFont typeface="Wingdings" panose="05000000000000000000" pitchFamily="2" charset="2"/>
              <a:buChar char="ü"/>
            </a:pPr>
            <a:r>
              <a:rPr lang="lv-LV" dirty="0">
                <a:latin typeface="Arial" panose="020B0604020202020204" pitchFamily="34" charset="0"/>
                <a:cs typeface="Arial" panose="020B0604020202020204" pitchFamily="34" charset="0"/>
              </a:rPr>
              <a:t>18.sprints</a:t>
            </a:r>
          </a:p>
          <a:p>
            <a:pPr marL="742950" lvl="1" indent="-285750">
              <a:spcAft>
                <a:spcPts val="200"/>
              </a:spcAft>
              <a:buClr>
                <a:srgbClr val="0C8BA0"/>
              </a:buClr>
              <a:buFont typeface="Arial" panose="020B0604020202020204" pitchFamily="34" charset="0"/>
              <a:buChar char="•"/>
            </a:pPr>
            <a:r>
              <a:rPr lang="lv-LV" dirty="0">
                <a:latin typeface="Arial" panose="020B0604020202020204" pitchFamily="34" charset="0"/>
                <a:cs typeface="Arial" panose="020B0604020202020204" pitchFamily="34" charset="0"/>
              </a:rPr>
              <a:t>Būves dzēšanas process</a:t>
            </a:r>
          </a:p>
          <a:p>
            <a:pPr>
              <a:spcAft>
                <a:spcPts val="200"/>
              </a:spcAft>
              <a:buClr>
                <a:srgbClr val="0C8BA0"/>
              </a:buClr>
              <a:buFont typeface="Wingdings" panose="05000000000000000000" pitchFamily="2" charset="2"/>
              <a:buChar char="ü"/>
            </a:pPr>
            <a:r>
              <a:rPr lang="lv-LV" dirty="0">
                <a:latin typeface="Arial" panose="020B0604020202020204" pitchFamily="34" charset="0"/>
                <a:cs typeface="Arial" panose="020B0604020202020204" pitchFamily="34" charset="0"/>
              </a:rPr>
              <a:t>19.sprints</a:t>
            </a:r>
          </a:p>
          <a:p>
            <a:pPr marL="742950" lvl="1" indent="-285750">
              <a:spcAft>
                <a:spcPts val="200"/>
              </a:spcAft>
              <a:buClr>
                <a:srgbClr val="0C8BA0"/>
              </a:buClr>
              <a:buFont typeface="Arial" panose="020B0604020202020204" pitchFamily="34" charset="0"/>
              <a:buChar char="•"/>
            </a:pPr>
            <a:r>
              <a:rPr lang="lv-LV" dirty="0">
                <a:latin typeface="Arial" panose="020B0604020202020204" pitchFamily="34" charset="0"/>
                <a:cs typeface="Arial" panose="020B0604020202020204" pitchFamily="34" charset="0"/>
              </a:rPr>
              <a:t>Atlikto darbu uzskaite</a:t>
            </a:r>
          </a:p>
          <a:p>
            <a:pPr marL="742950" lvl="1" indent="-285750">
              <a:spcAft>
                <a:spcPts val="200"/>
              </a:spcAft>
              <a:buClr>
                <a:srgbClr val="0C8BA0"/>
              </a:buClr>
              <a:buFont typeface="Arial" panose="020B0604020202020204" pitchFamily="34" charset="0"/>
              <a:buChar char="•"/>
            </a:pPr>
            <a:r>
              <a:rPr lang="lv-LV" dirty="0">
                <a:latin typeface="Arial" panose="020B0604020202020204" pitchFamily="34" charset="0"/>
                <a:cs typeface="Arial" panose="020B0604020202020204" pitchFamily="34" charset="0"/>
              </a:rPr>
              <a:t>Datu apmaiņa ar VZD un VVDZ – </a:t>
            </a:r>
            <a:r>
              <a:rPr lang="lv-LV" i="1" dirty="0">
                <a:solidFill>
                  <a:srgbClr val="FF0000"/>
                </a:solidFill>
                <a:latin typeface="Arial" panose="020B0604020202020204" pitchFamily="34" charset="0"/>
                <a:cs typeface="Arial" panose="020B0604020202020204" pitchFamily="34" charset="0"/>
              </a:rPr>
              <a:t>pieņemts lēmums atlikt uz 4.laidienu.</a:t>
            </a:r>
          </a:p>
          <a:p>
            <a:pPr lvl="1">
              <a:spcAft>
                <a:spcPts val="200"/>
              </a:spcAft>
              <a:buClr>
                <a:srgbClr val="0C8BA0"/>
              </a:buClr>
              <a:buFont typeface="Wingdings" panose="05000000000000000000" pitchFamily="2" charset="2"/>
              <a:buChar char="ü"/>
            </a:pPr>
            <a:endParaRPr lang="lv-LV" sz="2000" dirty="0">
              <a:latin typeface="Arial" panose="020B0604020202020204" pitchFamily="34" charset="0"/>
              <a:cs typeface="Arial" panose="020B0604020202020204" pitchFamily="34" charset="0"/>
            </a:endParaRPr>
          </a:p>
          <a:p>
            <a:pPr lvl="1">
              <a:spcAft>
                <a:spcPts val="200"/>
              </a:spcAft>
              <a:buClr>
                <a:srgbClr val="0C8BA0"/>
              </a:buClr>
              <a:buFont typeface="Wingdings" panose="05000000000000000000" pitchFamily="2" charset="2"/>
              <a:buChar char="ü"/>
            </a:pPr>
            <a:endParaRPr lang="lv-LV" sz="20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EA1727F-5E9D-0042-8EF1-5A5F7E728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539" y="2246913"/>
            <a:ext cx="4867150" cy="3236552"/>
          </a:xfrm>
          <a:prstGeom prst="rect">
            <a:avLst/>
          </a:prstGeom>
        </p:spPr>
      </p:pic>
    </p:spTree>
    <p:extLst>
      <p:ext uri="{BB962C8B-B14F-4D97-AF65-F5344CB8AC3E}">
        <p14:creationId xmlns:p14="http://schemas.microsoft.com/office/powerpoint/2010/main" val="2068630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2532996" y="499532"/>
            <a:ext cx="8460188" cy="851095"/>
          </a:xfrm>
        </p:spPr>
        <p:txBody>
          <a:bodyPr>
            <a:normAutofit/>
          </a:bodyPr>
          <a:lstStyle/>
          <a:p>
            <a:pPr algn="ctr"/>
            <a:r>
              <a:rPr lang="lv-LV" sz="3200" b="1" dirty="0">
                <a:solidFill>
                  <a:srgbClr val="3892AE"/>
                </a:solidFill>
                <a:latin typeface="Arial" panose="020B0604020202020204" pitchFamily="34" charset="0"/>
                <a:cs typeface="Arial" panose="020B0604020202020204" pitchFamily="34" charset="0"/>
              </a:rPr>
              <a:t>Turpmāk</a:t>
            </a:r>
            <a:r>
              <a:rPr lang="lv-LV" sz="3200" dirty="0">
                <a:solidFill>
                  <a:srgbClr val="3892AE"/>
                </a:solidFill>
                <a:latin typeface="Arial" panose="020B0604020202020204" pitchFamily="34" charset="0"/>
                <a:cs typeface="Arial" panose="020B0604020202020204" pitchFamily="34" charset="0"/>
              </a:rPr>
              <a:t> </a:t>
            </a:r>
            <a:r>
              <a:rPr lang="lv-LV" sz="3200" b="1" dirty="0">
                <a:solidFill>
                  <a:srgbClr val="3892AE"/>
                </a:solidFill>
                <a:latin typeface="Arial" panose="020B0604020202020204" pitchFamily="34" charset="0"/>
                <a:cs typeface="Arial" panose="020B0604020202020204" pitchFamily="34" charset="0"/>
              </a:rPr>
              <a:t>plānotās funkcionalitātes </a:t>
            </a:r>
            <a:endParaRPr lang="lv-LV" sz="3200" b="1" u="sng" dirty="0">
              <a:solidFill>
                <a:srgbClr val="3892AE"/>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t>13</a:t>
            </a:fld>
            <a:endParaRPr lang="lv-LV" sz="1600" dirty="0"/>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sp>
        <p:nvSpPr>
          <p:cNvPr id="10" name="Rectangle 9">
            <a:extLst>
              <a:ext uri="{FF2B5EF4-FFF2-40B4-BE49-F238E27FC236}">
                <a16:creationId xmlns:a16="http://schemas.microsoft.com/office/drawing/2014/main" id="{6337D7A7-2AF7-4359-AB5A-8230584A3E16}"/>
              </a:ext>
            </a:extLst>
          </p:cNvPr>
          <p:cNvSpPr/>
          <p:nvPr/>
        </p:nvSpPr>
        <p:spPr>
          <a:xfrm>
            <a:off x="691881" y="1923839"/>
            <a:ext cx="5743081" cy="1754326"/>
          </a:xfrm>
          <a:prstGeom prst="rect">
            <a:avLst/>
          </a:prstGeom>
        </p:spPr>
        <p:txBody>
          <a:bodyPr wrap="square">
            <a:spAutoFit/>
          </a:bodyPr>
          <a:lstStyle/>
          <a:p>
            <a:pPr fontAlgn="ctr"/>
            <a:r>
              <a:rPr lang="lv-LV" b="1" i="1" u="sng" dirty="0">
                <a:solidFill>
                  <a:srgbClr val="3892AE"/>
                </a:solidFill>
                <a:latin typeface="Arial" panose="020B0604020202020204" pitchFamily="34" charset="0"/>
                <a:ea typeface="Verdana" panose="020B0604030504040204" pitchFamily="34" charset="0"/>
                <a:cs typeface="Arial" panose="020B0604020202020204" pitchFamily="34" charset="0"/>
              </a:rPr>
              <a:t>4. laidiens - Ēku energoefektivitātes pārvaldības pilnveide:</a:t>
            </a:r>
          </a:p>
          <a:p>
            <a:pPr marL="171450" indent="-171450" fontAlgn="ctr">
              <a:buClr>
                <a:srgbClr val="00859B"/>
              </a:buClr>
              <a:buFont typeface="Arial" panose="020B0604020202020204" pitchFamily="34" charset="0"/>
              <a:buChar char="•"/>
            </a:pPr>
            <a:r>
              <a:rPr lang="lv-LV" dirty="0">
                <a:latin typeface="Arial" panose="020B0604020202020204" pitchFamily="34" charset="0"/>
                <a:cs typeface="Arial" panose="020B0604020202020204" pitchFamily="34" charset="0"/>
              </a:rPr>
              <a:t>Uzņēmumu </a:t>
            </a:r>
            <a:r>
              <a:rPr lang="lv-LV" dirty="0" err="1">
                <a:latin typeface="Arial" panose="020B0604020202020204" pitchFamily="34" charset="0"/>
                <a:cs typeface="Arial" panose="020B0604020202020204" pitchFamily="34" charset="0"/>
              </a:rPr>
              <a:t>energoauditoru</a:t>
            </a:r>
            <a:r>
              <a:rPr lang="lv-LV" dirty="0">
                <a:latin typeface="Arial" panose="020B0604020202020204" pitchFamily="34" charset="0"/>
                <a:cs typeface="Arial" panose="020B0604020202020204" pitchFamily="34" charset="0"/>
              </a:rPr>
              <a:t> reģistra izveide</a:t>
            </a:r>
          </a:p>
          <a:p>
            <a:pPr marL="171450" indent="-171450" fontAlgn="ctr">
              <a:buClr>
                <a:srgbClr val="00859B"/>
              </a:buClr>
              <a:buFont typeface="Arial" panose="020B0604020202020204" pitchFamily="34" charset="0"/>
              <a:buChar char="•"/>
            </a:pPr>
            <a:r>
              <a:rPr lang="lv-LV" dirty="0">
                <a:latin typeface="Arial" panose="020B0604020202020204" pitchFamily="34" charset="0"/>
                <a:cs typeface="Arial" panose="020B0604020202020204" pitchFamily="34" charset="0"/>
              </a:rPr>
              <a:t>Uzņēmumu </a:t>
            </a:r>
            <a:r>
              <a:rPr lang="lv-LV" dirty="0" err="1">
                <a:latin typeface="Arial" panose="020B0604020202020204" pitchFamily="34" charset="0"/>
                <a:cs typeface="Arial" panose="020B0604020202020204" pitchFamily="34" charset="0"/>
              </a:rPr>
              <a:t>energoauditu</a:t>
            </a:r>
            <a:r>
              <a:rPr lang="lv-LV" dirty="0">
                <a:latin typeface="Arial" panose="020B0604020202020204" pitchFamily="34" charset="0"/>
                <a:cs typeface="Arial" panose="020B0604020202020204" pitchFamily="34" charset="0"/>
              </a:rPr>
              <a:t> pārskatu reģistra izveide</a:t>
            </a:r>
          </a:p>
          <a:p>
            <a:pPr marL="171450" indent="-171450" fontAlgn="ctr">
              <a:buClr>
                <a:srgbClr val="00859B"/>
              </a:buClr>
              <a:buFont typeface="Arial" panose="020B0604020202020204" pitchFamily="34" charset="0"/>
              <a:buChar char="•"/>
            </a:pPr>
            <a:r>
              <a:rPr lang="lv-LV" dirty="0">
                <a:latin typeface="Arial" panose="020B0604020202020204" pitchFamily="34" charset="0"/>
                <a:cs typeface="Arial" panose="020B0604020202020204" pitchFamily="34" charset="0"/>
              </a:rPr>
              <a:t>Lielo uzņēmumu un lielo elektroenerģijas patērētāju datu uzkrāšana un analīze</a:t>
            </a:r>
          </a:p>
        </p:txBody>
      </p:sp>
      <p:sp>
        <p:nvSpPr>
          <p:cNvPr id="11" name="Rectangle 10">
            <a:extLst>
              <a:ext uri="{FF2B5EF4-FFF2-40B4-BE49-F238E27FC236}">
                <a16:creationId xmlns:a16="http://schemas.microsoft.com/office/drawing/2014/main" id="{3D64E9BD-9023-4A5C-AF67-F7F611AE8EF2}"/>
              </a:ext>
            </a:extLst>
          </p:cNvPr>
          <p:cNvSpPr/>
          <p:nvPr/>
        </p:nvSpPr>
        <p:spPr>
          <a:xfrm>
            <a:off x="6604226" y="2251608"/>
            <a:ext cx="5282974" cy="2723823"/>
          </a:xfrm>
          <a:prstGeom prst="rect">
            <a:avLst/>
          </a:prstGeom>
        </p:spPr>
        <p:txBody>
          <a:bodyPr wrap="square">
            <a:spAutoFit/>
          </a:bodyPr>
          <a:lstStyle/>
          <a:p>
            <a:pPr fontAlgn="ctr"/>
            <a:r>
              <a:rPr lang="lv-LV" b="1" i="1" u="sng" dirty="0">
                <a:solidFill>
                  <a:srgbClr val="3892AE"/>
                </a:solidFill>
                <a:latin typeface="Arial" panose="020B0604020202020204" pitchFamily="34" charset="0"/>
                <a:ea typeface="Verdana" panose="020B0604030504040204" pitchFamily="34" charset="0"/>
                <a:cs typeface="Arial" panose="020B0604020202020204" pitchFamily="34" charset="0"/>
              </a:rPr>
              <a:t>5. un 6. laidiens - </a:t>
            </a:r>
            <a:r>
              <a:rPr lang="lv-LV" b="1" i="1" u="sng" dirty="0" err="1">
                <a:solidFill>
                  <a:srgbClr val="3892AE"/>
                </a:solidFill>
                <a:latin typeface="Arial" panose="020B0604020202020204" pitchFamily="34" charset="0"/>
                <a:ea typeface="Verdana" panose="020B0604030504040204" pitchFamily="34" charset="0"/>
                <a:cs typeface="Arial" panose="020B0604020202020204" pitchFamily="34" charset="0"/>
              </a:rPr>
              <a:t>Būvspeciālistu</a:t>
            </a:r>
            <a:r>
              <a:rPr lang="lv-LV" b="1" i="1" u="sng" dirty="0">
                <a:solidFill>
                  <a:srgbClr val="3892AE"/>
                </a:solidFill>
                <a:latin typeface="Arial" panose="020B0604020202020204" pitchFamily="34" charset="0"/>
                <a:ea typeface="Verdana" panose="020B0604030504040204" pitchFamily="34" charset="0"/>
                <a:cs typeface="Arial" panose="020B0604020202020204" pitchFamily="34" charset="0"/>
              </a:rPr>
              <a:t> datu pārvaldības pilnveide.</a:t>
            </a:r>
            <a:br>
              <a:rPr lang="lv-LV" b="1" i="1" u="sng" dirty="0">
                <a:solidFill>
                  <a:srgbClr val="3892AE"/>
                </a:solidFill>
                <a:latin typeface="Arial" panose="020B0604020202020204" pitchFamily="34" charset="0"/>
                <a:ea typeface="Verdana" panose="020B0604030504040204" pitchFamily="34" charset="0"/>
                <a:cs typeface="Arial" panose="020B0604020202020204" pitchFamily="34" charset="0"/>
              </a:rPr>
            </a:br>
            <a:r>
              <a:rPr lang="lv-LV" b="1" i="1" u="sng" dirty="0">
                <a:solidFill>
                  <a:srgbClr val="3892AE"/>
                </a:solidFill>
                <a:latin typeface="Arial" panose="020B0604020202020204" pitchFamily="34" charset="0"/>
                <a:ea typeface="Verdana" panose="020B0604030504040204" pitchFamily="34" charset="0"/>
                <a:cs typeface="Arial" panose="020B0604020202020204" pitchFamily="34" charset="0"/>
              </a:rPr>
              <a:t>Būvju un būvizstrādājumu galvenās raksturojošās informācijas uzturēšana:</a:t>
            </a:r>
          </a:p>
          <a:p>
            <a:pPr marL="171450" indent="-171450" fontAlgn="ctr">
              <a:buClr>
                <a:srgbClr val="00859B"/>
              </a:buClr>
              <a:buFont typeface="Arial" panose="020B0604020202020204" pitchFamily="34" charset="0"/>
              <a:buChar char="•"/>
            </a:pPr>
            <a:r>
              <a:rPr lang="lv-LV" dirty="0" err="1">
                <a:latin typeface="Arial" panose="020B0604020202020204" pitchFamily="34" charset="0"/>
                <a:cs typeface="Arial" panose="020B0604020202020204" pitchFamily="34" charset="0"/>
              </a:rPr>
              <a:t>Būvspeciālistu</a:t>
            </a:r>
            <a:r>
              <a:rPr lang="lv-LV" dirty="0">
                <a:latin typeface="Arial" panose="020B0604020202020204" pitchFamily="34" charset="0"/>
                <a:cs typeface="Arial" panose="020B0604020202020204" pitchFamily="34" charset="0"/>
              </a:rPr>
              <a:t> darba vietas uzlabošana</a:t>
            </a:r>
          </a:p>
          <a:p>
            <a:pPr marL="171450" indent="-171450" fontAlgn="ctr">
              <a:buClr>
                <a:srgbClr val="00859B"/>
              </a:buClr>
              <a:buFont typeface="Arial" panose="020B0604020202020204" pitchFamily="34" charset="0"/>
              <a:buChar char="•"/>
            </a:pPr>
            <a:r>
              <a:rPr lang="lv-LV" dirty="0">
                <a:latin typeface="Arial" panose="020B0604020202020204" pitchFamily="34" charset="0"/>
                <a:cs typeface="Arial" panose="020B0604020202020204" pitchFamily="34" charset="0"/>
              </a:rPr>
              <a:t>Publiski pieejamas būvizstrādājumu atbilstības standartu informēšanas platformas izveide</a:t>
            </a:r>
          </a:p>
          <a:p>
            <a:pPr marL="171450" indent="-171450" fontAlgn="ctr">
              <a:buClr>
                <a:srgbClr val="00859B"/>
              </a:buClr>
              <a:buFont typeface="Arial" panose="020B0604020202020204" pitchFamily="34" charset="0"/>
              <a:buChar char="•"/>
            </a:pPr>
            <a:r>
              <a:rPr lang="lv-LV" dirty="0">
                <a:latin typeface="Arial" panose="020B0604020202020204" pitchFamily="34" charset="0"/>
                <a:cs typeface="Arial" panose="020B0604020202020204" pitchFamily="34" charset="0"/>
              </a:rPr>
              <a:t>Informācijas par izglītību saņemšana no valsts reģistriem</a:t>
            </a:r>
          </a:p>
          <a:p>
            <a:pPr marL="171450" indent="-171450" fontAlgn="ctr">
              <a:buClr>
                <a:srgbClr val="00859B"/>
              </a:buClr>
              <a:buFont typeface="Arial" panose="020B0604020202020204" pitchFamily="34" charset="0"/>
              <a:buChar char="•"/>
            </a:pPr>
            <a:endParaRPr lang="lv-LV" sz="9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08F5035-6770-416D-B27C-4AF415F16041}"/>
              </a:ext>
            </a:extLst>
          </p:cNvPr>
          <p:cNvPicPr>
            <a:picLocks noChangeAspect="1"/>
          </p:cNvPicPr>
          <p:nvPr/>
        </p:nvPicPr>
        <p:blipFill>
          <a:blip r:embed="rId5"/>
          <a:stretch>
            <a:fillRect/>
          </a:stretch>
        </p:blipFill>
        <p:spPr>
          <a:xfrm>
            <a:off x="1857670" y="3901362"/>
            <a:ext cx="3125061" cy="1846646"/>
          </a:xfrm>
          <a:prstGeom prst="rect">
            <a:avLst/>
          </a:prstGeom>
          <a:effectLst>
            <a:softEdge rad="165100"/>
          </a:effectLst>
        </p:spPr>
      </p:pic>
      <p:sp>
        <p:nvSpPr>
          <p:cNvPr id="14" name="Rectangle 13">
            <a:extLst>
              <a:ext uri="{FF2B5EF4-FFF2-40B4-BE49-F238E27FC236}">
                <a16:creationId xmlns:a16="http://schemas.microsoft.com/office/drawing/2014/main" id="{FC934F59-89F1-4C0F-A77F-DFB55A9CFFA1}"/>
              </a:ext>
            </a:extLst>
          </p:cNvPr>
          <p:cNvSpPr/>
          <p:nvPr/>
        </p:nvSpPr>
        <p:spPr>
          <a:xfrm>
            <a:off x="5764581" y="5496639"/>
            <a:ext cx="5573571" cy="369332"/>
          </a:xfrm>
          <a:prstGeom prst="rect">
            <a:avLst/>
          </a:prstGeom>
        </p:spPr>
        <p:txBody>
          <a:bodyPr wrap="square">
            <a:spAutoFit/>
          </a:bodyPr>
          <a:lstStyle/>
          <a:p>
            <a:pPr fontAlgn="ctr"/>
            <a:r>
              <a:rPr lang="lv-LV" b="1" i="1" u="sng" dirty="0">
                <a:latin typeface="Arial" panose="020B0604020202020204" pitchFamily="34" charset="0"/>
                <a:ea typeface="Verdana" panose="020B0604030504040204" pitchFamily="34" charset="0"/>
                <a:cs typeface="Arial" panose="020B0604020202020204" pitchFamily="34" charset="0"/>
              </a:rPr>
              <a:t>Norit darbs pie tehnisko specifikāciju izstrādes</a:t>
            </a:r>
            <a:endParaRPr lang="lv-LV" dirty="0">
              <a:latin typeface="Arial" panose="020B0604020202020204" pitchFamily="34" charset="0"/>
              <a:cs typeface="Arial" panose="020B0604020202020204" pitchFamily="34" charset="0"/>
            </a:endParaRPr>
          </a:p>
        </p:txBody>
      </p:sp>
      <p:pic>
        <p:nvPicPr>
          <p:cNvPr id="13" name="Picture 2" descr="Attēlu rezultāti vaicājumam “izsaukumu zīme”">
            <a:extLst>
              <a:ext uri="{FF2B5EF4-FFF2-40B4-BE49-F238E27FC236}">
                <a16:creationId xmlns:a16="http://schemas.microsoft.com/office/drawing/2014/main" id="{8EFE15AF-65DA-450F-9B89-6476FB4E24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6543" y="5431511"/>
            <a:ext cx="506935" cy="4995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ttēlu rezultāti vaicājumam “izsaukumu zīme”">
            <a:extLst>
              <a:ext uri="{FF2B5EF4-FFF2-40B4-BE49-F238E27FC236}">
                <a16:creationId xmlns:a16="http://schemas.microsoft.com/office/drawing/2014/main" id="{3EFF9ED1-3D44-4770-A736-377871FD6C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93184" y="5431511"/>
            <a:ext cx="506935" cy="49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69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4030886" y="186454"/>
            <a:ext cx="7839511" cy="884650"/>
          </a:xfrm>
        </p:spPr>
        <p:txBody>
          <a:bodyPr>
            <a:normAutofit/>
          </a:bodyPr>
          <a:lstStyle/>
          <a:p>
            <a:r>
              <a:rPr lang="lv-LV" sz="3200" b="1" dirty="0">
                <a:solidFill>
                  <a:srgbClr val="3892AE"/>
                </a:solidFill>
                <a:latin typeface="Arial" panose="020B0604020202020204" pitchFamily="34" charset="0"/>
                <a:cs typeface="Arial" panose="020B0604020202020204" pitchFamily="34" charset="0"/>
              </a:rPr>
              <a:t>BIS lietotāju atbalsts</a:t>
            </a:r>
            <a:endParaRPr lang="lv-LV" sz="3200"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t>14</a:t>
            </a:fld>
            <a:endParaRPr lang="lv-LV" sz="1600" dirty="0"/>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sp>
        <p:nvSpPr>
          <p:cNvPr id="9" name="Content Placeholder 2">
            <a:extLst>
              <a:ext uri="{FF2B5EF4-FFF2-40B4-BE49-F238E27FC236}">
                <a16:creationId xmlns:a16="http://schemas.microsoft.com/office/drawing/2014/main" id="{254B7A0A-15E3-4B0C-BBFD-4C3F186608D2}"/>
              </a:ext>
            </a:extLst>
          </p:cNvPr>
          <p:cNvSpPr>
            <a:spLocks noGrp="1"/>
          </p:cNvSpPr>
          <p:nvPr>
            <p:ph idx="1"/>
          </p:nvPr>
        </p:nvSpPr>
        <p:spPr>
          <a:xfrm>
            <a:off x="5972030" y="2663594"/>
            <a:ext cx="4724723" cy="696988"/>
          </a:xfrm>
        </p:spPr>
        <p:txBody>
          <a:bodyPr>
            <a:normAutofit/>
          </a:bodyPr>
          <a:lstStyle/>
          <a:p>
            <a:pPr>
              <a:buFont typeface="Wingdings" panose="05000000000000000000" pitchFamily="2" charset="2"/>
              <a:buChar char="v"/>
            </a:pPr>
            <a:r>
              <a:rPr lang="lv-LV" sz="1900" dirty="0"/>
              <a:t> </a:t>
            </a:r>
            <a:r>
              <a:rPr lang="lv-LV" sz="1900" b="1" dirty="0"/>
              <a:t>Semināri/ </a:t>
            </a:r>
            <a:r>
              <a:rPr lang="lv-LV" sz="1900" b="1" dirty="0" err="1"/>
              <a:t>Vebināri</a:t>
            </a:r>
            <a:endParaRPr lang="lv-LV" sz="1900" b="1" dirty="0"/>
          </a:p>
          <a:p>
            <a:pPr marL="0" indent="0">
              <a:buNone/>
            </a:pPr>
            <a:endParaRPr lang="lv-LV" sz="1900" dirty="0"/>
          </a:p>
          <a:p>
            <a:pPr marL="0" indent="0">
              <a:buNone/>
            </a:pPr>
            <a:endParaRPr lang="lv-LV" sz="3200" dirty="0"/>
          </a:p>
        </p:txBody>
      </p:sp>
      <p:sp>
        <p:nvSpPr>
          <p:cNvPr id="10" name="Content Placeholder 2">
            <a:extLst>
              <a:ext uri="{FF2B5EF4-FFF2-40B4-BE49-F238E27FC236}">
                <a16:creationId xmlns:a16="http://schemas.microsoft.com/office/drawing/2014/main" id="{144295F6-602B-481C-9119-DFE0FD3DDF7E}"/>
              </a:ext>
            </a:extLst>
          </p:cNvPr>
          <p:cNvSpPr txBox="1">
            <a:spLocks/>
          </p:cNvSpPr>
          <p:nvPr/>
        </p:nvSpPr>
        <p:spPr>
          <a:xfrm>
            <a:off x="428008" y="1862225"/>
            <a:ext cx="5259390" cy="708481"/>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Wingdings" panose="05000000000000000000" pitchFamily="2" charset="2"/>
              <a:buChar char="v"/>
            </a:pPr>
            <a:r>
              <a:rPr lang="lv-LV" sz="1800" b="1" dirty="0"/>
              <a:t> Video pamācības</a:t>
            </a:r>
          </a:p>
          <a:p>
            <a:pPr>
              <a:buFont typeface="Wingdings" panose="05000000000000000000" pitchFamily="2" charset="2"/>
              <a:buChar char="v"/>
            </a:pPr>
            <a:endParaRPr lang="lv-LV" sz="3200" b="1" dirty="0"/>
          </a:p>
          <a:p>
            <a:pPr marL="0" indent="0">
              <a:buFont typeface="Arial" pitchFamily="34" charset="0"/>
              <a:buNone/>
            </a:pPr>
            <a:endParaRPr lang="lv-LV" sz="3200" dirty="0"/>
          </a:p>
        </p:txBody>
      </p:sp>
      <p:pic>
        <p:nvPicPr>
          <p:cNvPr id="4" name="Picture 3">
            <a:extLst>
              <a:ext uri="{FF2B5EF4-FFF2-40B4-BE49-F238E27FC236}">
                <a16:creationId xmlns:a16="http://schemas.microsoft.com/office/drawing/2014/main" id="{C80C42D0-5BD4-4F14-8B13-7CEA9A2D46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648" y="2205100"/>
            <a:ext cx="3282238" cy="1900382"/>
          </a:xfrm>
          <a:prstGeom prst="rect">
            <a:avLst/>
          </a:prstGeom>
        </p:spPr>
      </p:pic>
      <p:pic>
        <p:nvPicPr>
          <p:cNvPr id="12" name="Picture 11">
            <a:extLst>
              <a:ext uri="{FF2B5EF4-FFF2-40B4-BE49-F238E27FC236}">
                <a16:creationId xmlns:a16="http://schemas.microsoft.com/office/drawing/2014/main" id="{B46DC0DF-8D3E-43F6-BEA4-B11FD7F170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979" y="4020152"/>
            <a:ext cx="3631527" cy="2044591"/>
          </a:xfrm>
          <a:prstGeom prst="rect">
            <a:avLst/>
          </a:prstGeom>
        </p:spPr>
      </p:pic>
      <p:sp>
        <p:nvSpPr>
          <p:cNvPr id="11" name="Content Placeholder 2">
            <a:extLst>
              <a:ext uri="{FF2B5EF4-FFF2-40B4-BE49-F238E27FC236}">
                <a16:creationId xmlns:a16="http://schemas.microsoft.com/office/drawing/2014/main" id="{D399FC7D-C39E-4FC0-B6FB-5702AA3711DE}"/>
              </a:ext>
            </a:extLst>
          </p:cNvPr>
          <p:cNvSpPr txBox="1">
            <a:spLocks/>
          </p:cNvSpPr>
          <p:nvPr/>
        </p:nvSpPr>
        <p:spPr>
          <a:xfrm>
            <a:off x="5955811" y="1131265"/>
            <a:ext cx="5259390" cy="1117035"/>
          </a:xfrm>
          <a:prstGeom prst="rect">
            <a:avLst/>
          </a:prstGeom>
        </p:spPr>
        <p:txBody>
          <a:bodyPr vert="horz" lIns="91440" tIns="45720" rIns="91440" bIns="45720" rtlCol="0">
            <a:normAutofit fontScale="92500"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None/>
            </a:pPr>
            <a:r>
              <a:rPr lang="lv-LV" sz="1800" b="1" dirty="0"/>
              <a:t> </a:t>
            </a:r>
            <a:endParaRPr lang="lv-LV" sz="1800" b="1" dirty="0">
              <a:latin typeface="Arial" panose="020B0604020202020204" pitchFamily="34" charset="0"/>
              <a:cs typeface="Arial" panose="020B0604020202020204" pitchFamily="34" charset="0"/>
            </a:endParaRPr>
          </a:p>
          <a:p>
            <a:pPr>
              <a:buFont typeface="Wingdings" panose="05000000000000000000" pitchFamily="2" charset="2"/>
              <a:buChar char="v"/>
            </a:pPr>
            <a:r>
              <a:rPr lang="lv-LV" sz="1800" b="1" dirty="0"/>
              <a:t> </a:t>
            </a:r>
            <a:r>
              <a:rPr lang="lv-LV" sz="2100" b="1" dirty="0">
                <a:cs typeface="Arial" panose="020B0604020202020204" pitchFamily="34" charset="0"/>
              </a:rPr>
              <a:t>Klientu atbalsts telefoniski: 62004010</a:t>
            </a:r>
          </a:p>
          <a:p>
            <a:pPr>
              <a:buFont typeface="Wingdings" panose="05000000000000000000" pitchFamily="2" charset="2"/>
              <a:buChar char="v"/>
            </a:pPr>
            <a:r>
              <a:rPr lang="lv-LV" sz="2100" b="1" dirty="0">
                <a:cs typeface="Arial" panose="020B0604020202020204" pitchFamily="34" charset="0"/>
              </a:rPr>
              <a:t> Ērta pieteikumu reģistrēšanas sistēma  </a:t>
            </a:r>
          </a:p>
          <a:p>
            <a:pPr marL="0" indent="0">
              <a:buNone/>
            </a:pPr>
            <a:endParaRPr lang="lv-LV" sz="1800" b="1" dirty="0"/>
          </a:p>
          <a:p>
            <a:pPr marL="0" indent="0">
              <a:buNone/>
            </a:pPr>
            <a:endParaRPr lang="lv-LV" sz="1800" b="1" dirty="0"/>
          </a:p>
          <a:p>
            <a:pPr marL="0" indent="0">
              <a:buNone/>
            </a:pPr>
            <a:endParaRPr lang="lv-LV" sz="1800" b="1" dirty="0"/>
          </a:p>
          <a:p>
            <a:pPr marL="0" indent="0">
              <a:buNone/>
            </a:pPr>
            <a:endParaRPr lang="lv-LV" sz="1800" b="1" dirty="0"/>
          </a:p>
          <a:p>
            <a:pPr marL="0" indent="0">
              <a:buNone/>
            </a:pPr>
            <a:endParaRPr lang="lv-LV" sz="3200" b="1" dirty="0"/>
          </a:p>
          <a:p>
            <a:pPr marL="0" indent="0">
              <a:buNone/>
            </a:pPr>
            <a:endParaRPr lang="lv-LV" sz="3200" b="1" dirty="0"/>
          </a:p>
          <a:p>
            <a:pPr marL="0" indent="0">
              <a:buNone/>
            </a:pPr>
            <a:endParaRPr lang="lv-LV" sz="3200" b="1" dirty="0"/>
          </a:p>
          <a:p>
            <a:pPr marL="0" indent="0">
              <a:buNone/>
            </a:pPr>
            <a:endParaRPr lang="lv-LV" sz="3200" b="1" dirty="0"/>
          </a:p>
        </p:txBody>
      </p:sp>
      <p:pic>
        <p:nvPicPr>
          <p:cNvPr id="3" name="Picture 2">
            <a:extLst>
              <a:ext uri="{FF2B5EF4-FFF2-40B4-BE49-F238E27FC236}">
                <a16:creationId xmlns:a16="http://schemas.microsoft.com/office/drawing/2014/main" id="{30BB433E-BD0F-4007-BF51-3ACF00FBBF83}"/>
              </a:ext>
            </a:extLst>
          </p:cNvPr>
          <p:cNvPicPr>
            <a:picLocks noChangeAspect="1"/>
          </p:cNvPicPr>
          <p:nvPr/>
        </p:nvPicPr>
        <p:blipFill>
          <a:blip r:embed="rId7"/>
          <a:stretch>
            <a:fillRect/>
          </a:stretch>
        </p:blipFill>
        <p:spPr>
          <a:xfrm>
            <a:off x="10179027" y="1108254"/>
            <a:ext cx="1213200" cy="1213200"/>
          </a:xfrm>
          <a:prstGeom prst="rect">
            <a:avLst/>
          </a:prstGeom>
        </p:spPr>
      </p:pic>
      <p:sp>
        <p:nvSpPr>
          <p:cNvPr id="14" name="Content Placeholder 2">
            <a:extLst>
              <a:ext uri="{FF2B5EF4-FFF2-40B4-BE49-F238E27FC236}">
                <a16:creationId xmlns:a16="http://schemas.microsoft.com/office/drawing/2014/main" id="{A10EE823-A8B5-44C2-A1A0-8EF06EC3DEAB}"/>
              </a:ext>
            </a:extLst>
          </p:cNvPr>
          <p:cNvSpPr txBox="1">
            <a:spLocks/>
          </p:cNvSpPr>
          <p:nvPr/>
        </p:nvSpPr>
        <p:spPr>
          <a:xfrm>
            <a:off x="4824542" y="3697746"/>
            <a:ext cx="4724723" cy="696988"/>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Wingdings" panose="05000000000000000000" pitchFamily="2" charset="2"/>
              <a:buChar char="v"/>
            </a:pPr>
            <a:r>
              <a:rPr lang="lv-LV" sz="1900" dirty="0"/>
              <a:t> </a:t>
            </a:r>
            <a:r>
              <a:rPr lang="lv-LV" sz="1900" b="1" dirty="0"/>
              <a:t>Ilustratīvās pamācības</a:t>
            </a:r>
          </a:p>
          <a:p>
            <a:pPr marL="0" indent="0">
              <a:buFont typeface="Arial" pitchFamily="34" charset="0"/>
              <a:buNone/>
            </a:pPr>
            <a:endParaRPr lang="lv-LV" sz="1900" dirty="0"/>
          </a:p>
          <a:p>
            <a:pPr marL="0" indent="0">
              <a:buFont typeface="Arial" pitchFamily="34" charset="0"/>
              <a:buNone/>
            </a:pPr>
            <a:endParaRPr lang="lv-LV" sz="3200" dirty="0"/>
          </a:p>
        </p:txBody>
      </p:sp>
      <p:pic>
        <p:nvPicPr>
          <p:cNvPr id="13" name="Picture 12">
            <a:extLst>
              <a:ext uri="{FF2B5EF4-FFF2-40B4-BE49-F238E27FC236}">
                <a16:creationId xmlns:a16="http://schemas.microsoft.com/office/drawing/2014/main" id="{6E902981-6BF0-402B-8639-9039408B432F}"/>
              </a:ext>
            </a:extLst>
          </p:cNvPr>
          <p:cNvPicPr>
            <a:picLocks noChangeAspect="1"/>
          </p:cNvPicPr>
          <p:nvPr/>
        </p:nvPicPr>
        <p:blipFill>
          <a:blip r:embed="rId8"/>
          <a:stretch>
            <a:fillRect/>
          </a:stretch>
        </p:blipFill>
        <p:spPr>
          <a:xfrm>
            <a:off x="9649935" y="2242818"/>
            <a:ext cx="2114057" cy="1627021"/>
          </a:xfrm>
          <a:prstGeom prst="rect">
            <a:avLst/>
          </a:prstGeom>
        </p:spPr>
      </p:pic>
    </p:spTree>
    <p:extLst>
      <p:ext uri="{BB962C8B-B14F-4D97-AF65-F5344CB8AC3E}">
        <p14:creationId xmlns:p14="http://schemas.microsoft.com/office/powerpoint/2010/main" val="2286068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1792447" y="450150"/>
            <a:ext cx="8607105" cy="851095"/>
          </a:xfrm>
        </p:spPr>
        <p:txBody>
          <a:bodyPr>
            <a:normAutofit/>
          </a:bodyPr>
          <a:lstStyle/>
          <a:p>
            <a:pPr algn="ctr"/>
            <a:r>
              <a:rPr lang="lv-LV" sz="3200" b="1" dirty="0">
                <a:solidFill>
                  <a:srgbClr val="3892AE"/>
                </a:solidFill>
                <a:latin typeface="Arial" panose="020B0604020202020204" pitchFamily="34" charset="0"/>
                <a:cs typeface="Arial" panose="020B0604020202020204" pitchFamily="34" charset="0"/>
              </a:rPr>
              <a:t>Lietotāju apmācības</a:t>
            </a:r>
            <a:endParaRPr lang="lv-LV" sz="3200" b="1" u="sng" dirty="0">
              <a:solidFill>
                <a:srgbClr val="3892AE"/>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t>15</a:t>
            </a:fld>
            <a:endParaRPr lang="lv-LV" sz="1600" dirty="0"/>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sp>
        <p:nvSpPr>
          <p:cNvPr id="9" name="Rectangle 8">
            <a:extLst>
              <a:ext uri="{FF2B5EF4-FFF2-40B4-BE49-F238E27FC236}">
                <a16:creationId xmlns:a16="http://schemas.microsoft.com/office/drawing/2014/main" id="{81C632C5-756F-402E-BFE9-39C556EAA8A6}"/>
              </a:ext>
            </a:extLst>
          </p:cNvPr>
          <p:cNvSpPr/>
          <p:nvPr/>
        </p:nvSpPr>
        <p:spPr>
          <a:xfrm>
            <a:off x="691880" y="1756496"/>
            <a:ext cx="5675364" cy="369332"/>
          </a:xfrm>
          <a:prstGeom prst="rect">
            <a:avLst/>
          </a:prstGeom>
        </p:spPr>
        <p:txBody>
          <a:bodyPr wrap="square">
            <a:spAutoFit/>
          </a:bodyPr>
          <a:lstStyle/>
          <a:p>
            <a:pPr fontAlgn="ctr"/>
            <a:endParaRPr lang="lv-LV"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CB662FA-F8C7-4719-9EF6-E7026EA947E6}"/>
              </a:ext>
            </a:extLst>
          </p:cNvPr>
          <p:cNvSpPr/>
          <p:nvPr/>
        </p:nvSpPr>
        <p:spPr>
          <a:xfrm>
            <a:off x="691881" y="1640952"/>
            <a:ext cx="7990302" cy="3667671"/>
          </a:xfrm>
          <a:prstGeom prst="rect">
            <a:avLst/>
          </a:prstGeom>
          <a:solidFill>
            <a:srgbClr val="FFFFFF"/>
          </a:solidFill>
          <a:ln>
            <a:noFill/>
          </a:ln>
        </p:spPr>
        <p:txBody>
          <a:bodyPr wrap="square">
            <a:spAutoFit/>
          </a:bodyPr>
          <a:lstStyle/>
          <a:p>
            <a:endParaRPr lang="lv-LV" sz="1600" b="1" dirty="0">
              <a:latin typeface="Arial" panose="020B0604020202020204" pitchFamily="34" charset="0"/>
              <a:cs typeface="Arial" panose="020B0604020202020204" pitchFamily="34" charset="0"/>
            </a:endParaRPr>
          </a:p>
          <a:p>
            <a:pPr>
              <a:spcAft>
                <a:spcPts val="250"/>
              </a:spcAft>
              <a:buClr>
                <a:srgbClr val="3892AE"/>
              </a:buClr>
            </a:pPr>
            <a:endParaRPr lang="lv-LV" sz="1600" dirty="0">
              <a:latin typeface="Arial" panose="020B0604020202020204" pitchFamily="34" charset="0"/>
              <a:cs typeface="Arial" panose="020B0604020202020204" pitchFamily="34" charset="0"/>
            </a:endParaRPr>
          </a:p>
          <a:p>
            <a:pPr marL="285750" indent="-285750">
              <a:spcAft>
                <a:spcPts val="100"/>
              </a:spcAft>
              <a:buClr>
                <a:srgbClr val="3892AE"/>
              </a:buClr>
              <a:buFont typeface="Arial" panose="020B0604020202020204" pitchFamily="34" charset="0"/>
              <a:buChar char="•"/>
            </a:pPr>
            <a:r>
              <a:rPr lang="lv-LV" sz="1600" dirty="0">
                <a:latin typeface="Arial" panose="020B0604020202020204" pitchFamily="34" charset="0"/>
                <a:cs typeface="Arial" panose="020B0604020202020204" pitchFamily="34" charset="0"/>
              </a:rPr>
              <a:t>Kopā apmācīti </a:t>
            </a:r>
            <a:r>
              <a:rPr lang="lv-LV" sz="1600" b="1" dirty="0">
                <a:solidFill>
                  <a:schemeClr val="accent1">
                    <a:lumMod val="75000"/>
                  </a:schemeClr>
                </a:solidFill>
                <a:latin typeface="Arial" panose="020B0604020202020204" pitchFamily="34" charset="0"/>
                <a:cs typeface="Arial" panose="020B0604020202020204" pitchFamily="34" charset="0"/>
              </a:rPr>
              <a:t>3599 </a:t>
            </a:r>
            <a:r>
              <a:rPr lang="lv-LV" sz="1600" dirty="0">
                <a:latin typeface="Arial" panose="020B0604020202020204" pitchFamily="34" charset="0"/>
                <a:cs typeface="Arial" panose="020B0604020202020204" pitchFamily="34" charset="0"/>
              </a:rPr>
              <a:t>(1893 klātienes un 1706 neklātienes) cilvēki, nodrošinot </a:t>
            </a:r>
            <a:r>
              <a:rPr lang="lv-LV" sz="1600" b="1" dirty="0">
                <a:solidFill>
                  <a:srgbClr val="3892AE"/>
                </a:solidFill>
                <a:latin typeface="Arial" panose="020B0604020202020204" pitchFamily="34" charset="0"/>
                <a:cs typeface="Arial" panose="020B0604020202020204" pitchFamily="34" charset="0"/>
              </a:rPr>
              <a:t>98</a:t>
            </a:r>
            <a:r>
              <a:rPr lang="lv-LV" sz="1600" dirty="0">
                <a:latin typeface="Arial" panose="020B0604020202020204" pitchFamily="34" charset="0"/>
                <a:cs typeface="Arial" panose="020B0604020202020204" pitchFamily="34" charset="0"/>
              </a:rPr>
              <a:t> apmācības:</a:t>
            </a:r>
          </a:p>
          <a:p>
            <a:pPr marL="742950" lvl="1" indent="-285750">
              <a:spcAft>
                <a:spcPts val="100"/>
              </a:spcAft>
              <a:buClr>
                <a:srgbClr val="3892AE"/>
              </a:buClr>
              <a:buFont typeface="Arial" panose="020B0604020202020204" pitchFamily="34" charset="0"/>
              <a:buChar char="•"/>
            </a:pPr>
            <a:endParaRPr lang="lv-LV" sz="1600" dirty="0">
              <a:latin typeface="Arial" panose="020B0604020202020204" pitchFamily="34" charset="0"/>
              <a:cs typeface="Arial" panose="020B0604020202020204" pitchFamily="34" charset="0"/>
            </a:endParaRPr>
          </a:p>
          <a:p>
            <a:pPr marL="742950" lvl="1" indent="-285750">
              <a:spcAft>
                <a:spcPts val="100"/>
              </a:spcAft>
              <a:buClr>
                <a:srgbClr val="3892AE"/>
              </a:buClr>
              <a:buFont typeface="Arial" panose="020B0604020202020204" pitchFamily="34" charset="0"/>
              <a:buChar char="•"/>
            </a:pPr>
            <a:r>
              <a:rPr lang="lv-LV" sz="1600" dirty="0">
                <a:latin typeface="Arial" panose="020B0604020202020204" pitchFamily="34" charset="0"/>
                <a:cs typeface="Arial" panose="020B0604020202020204" pitchFamily="34" charset="0"/>
              </a:rPr>
              <a:t>Biroja pārstāvji kopā ir snieguši </a:t>
            </a:r>
            <a:r>
              <a:rPr lang="lv-LV" sz="1600" b="1" dirty="0">
                <a:solidFill>
                  <a:schemeClr val="accent1">
                    <a:lumMod val="75000"/>
                  </a:schemeClr>
                </a:solidFill>
                <a:latin typeface="Arial" panose="020B0604020202020204" pitchFamily="34" charset="0"/>
                <a:cs typeface="Arial" panose="020B0604020202020204" pitchFamily="34" charset="0"/>
              </a:rPr>
              <a:t>63</a:t>
            </a:r>
            <a:r>
              <a:rPr lang="lv-LV" sz="1600" dirty="0">
                <a:latin typeface="Arial" panose="020B0604020202020204" pitchFamily="34" charset="0"/>
                <a:cs typeface="Arial" panose="020B0604020202020204" pitchFamily="34" charset="0"/>
              </a:rPr>
              <a:t> apmācības par BIS </a:t>
            </a:r>
            <a:r>
              <a:rPr lang="lv-LV" sz="1600" b="1" dirty="0">
                <a:solidFill>
                  <a:schemeClr val="accent1">
                    <a:lumMod val="75000"/>
                  </a:schemeClr>
                </a:solidFill>
                <a:latin typeface="Arial" panose="020B0604020202020204" pitchFamily="34" charset="0"/>
                <a:cs typeface="Arial" panose="020B0604020202020204" pitchFamily="34" charset="0"/>
              </a:rPr>
              <a:t>3004 </a:t>
            </a:r>
            <a:r>
              <a:rPr lang="lv-LV" sz="1600" dirty="0">
                <a:latin typeface="Arial" panose="020B0604020202020204" pitchFamily="34" charset="0"/>
                <a:cs typeface="Arial" panose="020B0604020202020204" pitchFamily="34" charset="0"/>
              </a:rPr>
              <a:t>cilvēkiem (2019.gadā </a:t>
            </a:r>
            <a:r>
              <a:rPr lang="lv-LV" sz="1600" b="1" dirty="0">
                <a:solidFill>
                  <a:srgbClr val="3892AE"/>
                </a:solidFill>
                <a:latin typeface="Arial" panose="020B0604020202020204" pitchFamily="34" charset="0"/>
                <a:cs typeface="Arial" panose="020B0604020202020204" pitchFamily="34" charset="0"/>
              </a:rPr>
              <a:t>48</a:t>
            </a:r>
            <a:r>
              <a:rPr lang="lv-LV" sz="1600" dirty="0">
                <a:latin typeface="Arial" panose="020B0604020202020204" pitchFamily="34" charset="0"/>
                <a:cs typeface="Arial" panose="020B0604020202020204" pitchFamily="34" charset="0"/>
              </a:rPr>
              <a:t> apmācības, </a:t>
            </a:r>
            <a:r>
              <a:rPr lang="lv-LV" sz="1600" b="1" dirty="0">
                <a:solidFill>
                  <a:srgbClr val="3892AE"/>
                </a:solidFill>
                <a:latin typeface="Arial" panose="020B0604020202020204" pitchFamily="34" charset="0"/>
                <a:cs typeface="Arial" panose="020B0604020202020204" pitchFamily="34" charset="0"/>
              </a:rPr>
              <a:t>492</a:t>
            </a:r>
            <a:r>
              <a:rPr lang="lv-LV" sz="1600" dirty="0">
                <a:latin typeface="Arial" panose="020B0604020202020204" pitchFamily="34" charset="0"/>
                <a:cs typeface="Arial" panose="020B0604020202020204" pitchFamily="34" charset="0"/>
              </a:rPr>
              <a:t> cilvēki)</a:t>
            </a:r>
          </a:p>
          <a:p>
            <a:pPr marL="742950" lvl="1" indent="-285750">
              <a:spcAft>
                <a:spcPts val="100"/>
              </a:spcAft>
              <a:buClr>
                <a:srgbClr val="3892AE"/>
              </a:buClr>
              <a:buFont typeface="Arial" panose="020B0604020202020204" pitchFamily="34" charset="0"/>
              <a:buChar char="•"/>
            </a:pPr>
            <a:endParaRPr lang="lv-LV" sz="1600" dirty="0">
              <a:latin typeface="Arial" panose="020B0604020202020204" pitchFamily="34" charset="0"/>
              <a:cs typeface="Arial" panose="020B0604020202020204" pitchFamily="34" charset="0"/>
            </a:endParaRPr>
          </a:p>
          <a:p>
            <a:pPr marL="742950" lvl="1" indent="-285750">
              <a:spcAft>
                <a:spcPts val="100"/>
              </a:spcAft>
              <a:buClr>
                <a:srgbClr val="3892AE"/>
              </a:buClr>
              <a:buFont typeface="Arial" panose="020B0604020202020204" pitchFamily="34" charset="0"/>
              <a:buChar char="•"/>
            </a:pPr>
            <a:r>
              <a:rPr lang="lv-LV" sz="1600" dirty="0">
                <a:latin typeface="Arial" panose="020B0604020202020204" pitchFamily="34" charset="0"/>
                <a:cs typeface="Arial" panose="020B0604020202020204" pitchFamily="34" charset="0"/>
              </a:rPr>
              <a:t>Birojs kopā nodrošinājis ERAF projekta ietvaros </a:t>
            </a:r>
            <a:r>
              <a:rPr lang="lv-LV" sz="1600" b="1" dirty="0">
                <a:solidFill>
                  <a:srgbClr val="3892AE"/>
                </a:solidFill>
                <a:latin typeface="Arial" panose="020B0604020202020204" pitchFamily="34" charset="0"/>
                <a:cs typeface="Arial" panose="020B0604020202020204" pitchFamily="34" charset="0"/>
              </a:rPr>
              <a:t>35</a:t>
            </a:r>
            <a:r>
              <a:rPr lang="lv-LV" sz="1600" dirty="0">
                <a:latin typeface="Arial" panose="020B0604020202020204" pitchFamily="34" charset="0"/>
                <a:cs typeface="Arial" panose="020B0604020202020204" pitchFamily="34" charset="0"/>
              </a:rPr>
              <a:t> apmācības par BIS, apmācīti </a:t>
            </a:r>
            <a:r>
              <a:rPr lang="lv-LV" sz="1600" b="1" dirty="0">
                <a:solidFill>
                  <a:schemeClr val="accent1">
                    <a:lumMod val="75000"/>
                  </a:schemeClr>
                </a:solidFill>
                <a:latin typeface="Arial" panose="020B0604020202020204" pitchFamily="34" charset="0"/>
                <a:cs typeface="Arial" panose="020B0604020202020204" pitchFamily="34" charset="0"/>
              </a:rPr>
              <a:t>595</a:t>
            </a:r>
            <a:r>
              <a:rPr lang="lv-LV" sz="1600" dirty="0">
                <a:latin typeface="Arial" panose="020B0604020202020204" pitchFamily="34" charset="0"/>
                <a:cs typeface="Arial" panose="020B0604020202020204" pitchFamily="34" charset="0"/>
              </a:rPr>
              <a:t> cilvēki (</a:t>
            </a:r>
            <a:r>
              <a:rPr lang="lv-LV" sz="1600" b="1" dirty="0">
                <a:solidFill>
                  <a:schemeClr val="accent1">
                    <a:lumMod val="75000"/>
                  </a:schemeClr>
                </a:solidFill>
                <a:latin typeface="Arial" panose="020B0604020202020204" pitchFamily="34" charset="0"/>
                <a:cs typeface="Arial" panose="020B0604020202020204" pitchFamily="34" charset="0"/>
              </a:rPr>
              <a:t>14</a:t>
            </a:r>
            <a:r>
              <a:rPr lang="lv-LV" sz="1600" dirty="0">
                <a:latin typeface="Arial" panose="020B0604020202020204" pitchFamily="34" charset="0"/>
                <a:cs typeface="Arial" panose="020B0604020202020204" pitchFamily="34" charset="0"/>
              </a:rPr>
              <a:t> apmācības 2019.gadā, apmācīti </a:t>
            </a:r>
            <a:r>
              <a:rPr lang="lv-LV" sz="1600" b="1" dirty="0">
                <a:solidFill>
                  <a:schemeClr val="accent1">
                    <a:lumMod val="75000"/>
                  </a:schemeClr>
                </a:solidFill>
                <a:latin typeface="Arial" panose="020B0604020202020204" pitchFamily="34" charset="0"/>
                <a:cs typeface="Arial" panose="020B0604020202020204" pitchFamily="34" charset="0"/>
              </a:rPr>
              <a:t>191 </a:t>
            </a:r>
            <a:r>
              <a:rPr lang="lv-LV" sz="1600" dirty="0">
                <a:latin typeface="Arial" panose="020B0604020202020204" pitchFamily="34" charset="0"/>
                <a:cs typeface="Arial" panose="020B0604020202020204" pitchFamily="34" charset="0"/>
              </a:rPr>
              <a:t>cilvēks, vēl norit)</a:t>
            </a:r>
          </a:p>
          <a:p>
            <a:pPr marL="742950" lvl="1" indent="-285750">
              <a:spcAft>
                <a:spcPts val="100"/>
              </a:spcAft>
              <a:buClr>
                <a:srgbClr val="3892AE"/>
              </a:buClr>
              <a:buFont typeface="Arial" panose="020B0604020202020204" pitchFamily="34" charset="0"/>
              <a:buChar char="•"/>
            </a:pPr>
            <a:endParaRPr lang="lv-LV" sz="1600" dirty="0">
              <a:latin typeface="Arial" panose="020B0604020202020204" pitchFamily="34" charset="0"/>
              <a:cs typeface="Arial" panose="020B0604020202020204" pitchFamily="34" charset="0"/>
            </a:endParaRPr>
          </a:p>
          <a:p>
            <a:pPr marL="742950" lvl="1" indent="-285750">
              <a:spcAft>
                <a:spcPts val="100"/>
              </a:spcAft>
              <a:buClr>
                <a:srgbClr val="3892AE"/>
              </a:buClr>
              <a:buFont typeface="Arial" panose="020B0604020202020204" pitchFamily="34" charset="0"/>
              <a:buChar char="•"/>
            </a:pPr>
            <a:r>
              <a:rPr lang="lv-LV" sz="1600" dirty="0">
                <a:latin typeface="Arial" panose="020B0604020202020204" pitchFamily="34" charset="0"/>
                <a:cs typeface="Arial" panose="020B0604020202020204" pitchFamily="34" charset="0"/>
              </a:rPr>
              <a:t>2019.gada 2.pusgads - apmācības/semināri būvniecības procesa dalībniekiem</a:t>
            </a:r>
          </a:p>
          <a:p>
            <a:pPr marL="742950" lvl="1" indent="-285750">
              <a:spcAft>
                <a:spcPts val="100"/>
              </a:spcAft>
              <a:buClr>
                <a:srgbClr val="3892AE"/>
              </a:buClr>
              <a:buFont typeface="Arial" panose="020B0604020202020204" pitchFamily="34" charset="0"/>
              <a:buChar char="•"/>
            </a:pPr>
            <a:endParaRPr lang="lv-LV" sz="1600" dirty="0">
              <a:latin typeface="Arial" panose="020B0604020202020204" pitchFamily="34" charset="0"/>
              <a:cs typeface="Arial" panose="020B0604020202020204" pitchFamily="34" charset="0"/>
            </a:endParaRPr>
          </a:p>
        </p:txBody>
      </p:sp>
      <p:pic>
        <p:nvPicPr>
          <p:cNvPr id="10" name="Picture 2" descr="Speakers, Speaker, Training, Lecture, Seminar">
            <a:extLst>
              <a:ext uri="{FF2B5EF4-FFF2-40B4-BE49-F238E27FC236}">
                <a16:creationId xmlns:a16="http://schemas.microsoft.com/office/drawing/2014/main" id="{CE6C6A9D-6812-46EA-BB24-8A815DE073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8182" y="1914310"/>
            <a:ext cx="2878006" cy="1900308"/>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484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2676338" y="389872"/>
            <a:ext cx="8607105" cy="851095"/>
          </a:xfrm>
        </p:spPr>
        <p:txBody>
          <a:bodyPr>
            <a:normAutofit fontScale="90000"/>
          </a:bodyPr>
          <a:lstStyle/>
          <a:p>
            <a:pPr algn="ctr"/>
            <a:r>
              <a:rPr lang="lv-LV" sz="3200" b="1" dirty="0">
                <a:solidFill>
                  <a:srgbClr val="3892AE"/>
                </a:solidFill>
                <a:latin typeface="Arial" panose="020B0604020202020204" pitchFamily="34" charset="0"/>
                <a:cs typeface="Arial" panose="020B0604020202020204" pitchFamily="34" charset="0"/>
              </a:rPr>
              <a:t>2019. gadā plānotās sistēmas lietotāju apmācības </a:t>
            </a:r>
            <a:endParaRPr lang="lv-LV" sz="3200" b="1" u="sng" dirty="0">
              <a:solidFill>
                <a:srgbClr val="3892AE"/>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t>16</a:t>
            </a:fld>
            <a:endParaRPr lang="lv-LV" sz="1600" dirty="0"/>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sp>
        <p:nvSpPr>
          <p:cNvPr id="9" name="Rectangle 8">
            <a:extLst>
              <a:ext uri="{FF2B5EF4-FFF2-40B4-BE49-F238E27FC236}">
                <a16:creationId xmlns:a16="http://schemas.microsoft.com/office/drawing/2014/main" id="{81C632C5-756F-402E-BFE9-39C556EAA8A6}"/>
              </a:ext>
            </a:extLst>
          </p:cNvPr>
          <p:cNvSpPr/>
          <p:nvPr/>
        </p:nvSpPr>
        <p:spPr>
          <a:xfrm>
            <a:off x="691880" y="1756496"/>
            <a:ext cx="5675364" cy="369332"/>
          </a:xfrm>
          <a:prstGeom prst="rect">
            <a:avLst/>
          </a:prstGeom>
        </p:spPr>
        <p:txBody>
          <a:bodyPr wrap="square">
            <a:spAutoFit/>
          </a:bodyPr>
          <a:lstStyle/>
          <a:p>
            <a:pPr fontAlgn="ctr"/>
            <a:endParaRPr lang="lv-LV"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2095ADA-9375-40DE-9B39-2A1754B175EC}"/>
              </a:ext>
            </a:extLst>
          </p:cNvPr>
          <p:cNvSpPr/>
          <p:nvPr/>
        </p:nvSpPr>
        <p:spPr>
          <a:xfrm>
            <a:off x="1511703" y="1941162"/>
            <a:ext cx="9755115" cy="3247043"/>
          </a:xfrm>
          <a:prstGeom prst="rect">
            <a:avLst/>
          </a:prstGeom>
          <a:solidFill>
            <a:srgbClr val="FFFFFF"/>
          </a:solidFill>
          <a:ln>
            <a:noFill/>
          </a:ln>
        </p:spPr>
        <p:txBody>
          <a:bodyPr wrap="square">
            <a:spAutoFit/>
          </a:bodyPr>
          <a:lstStyle/>
          <a:p>
            <a:pPr marL="285750" indent="-285750" algn="just">
              <a:spcAft>
                <a:spcPts val="600"/>
              </a:spcAft>
              <a:buClr>
                <a:srgbClr val="3892AE"/>
              </a:buClr>
              <a:buFont typeface="Wingdings" panose="05000000000000000000" pitchFamily="2" charset="2"/>
              <a:buChar char="ü"/>
            </a:pPr>
            <a:r>
              <a:rPr lang="lv-LV" b="1" dirty="0">
                <a:solidFill>
                  <a:srgbClr val="3892AE"/>
                </a:solidFill>
                <a:latin typeface="Arial" panose="020B0604020202020204" pitchFamily="34" charset="0"/>
                <a:cs typeface="Arial" panose="020B0604020202020204" pitchFamily="34" charset="0"/>
              </a:rPr>
              <a:t>Apmācību mērķis un saturs </a:t>
            </a:r>
            <a:r>
              <a:rPr lang="lv-LV" dirty="0">
                <a:latin typeface="Arial" panose="020B0604020202020204" pitchFamily="34" charset="0"/>
                <a:cs typeface="Arial" panose="020B0604020202020204" pitchFamily="34" charset="0"/>
              </a:rPr>
              <a:t>–  apmācīt primāro mērķauditoriju par BIS funkcionalitāti, pilnvērtīgai </a:t>
            </a:r>
            <a:r>
              <a:rPr lang="lv-LV" dirty="0" err="1">
                <a:latin typeface="Arial" panose="020B0604020202020204" pitchFamily="34" charset="0"/>
                <a:cs typeface="Arial" panose="020B0604020202020204" pitchFamily="34" charset="0"/>
              </a:rPr>
              <a:t>lietotājprasmju</a:t>
            </a:r>
            <a:r>
              <a:rPr lang="lv-LV" dirty="0">
                <a:latin typeface="Arial" panose="020B0604020202020204" pitchFamily="34" charset="0"/>
                <a:cs typeface="Arial" panose="020B0604020202020204" pitchFamily="34" charset="0"/>
              </a:rPr>
              <a:t> nodrošināšanai</a:t>
            </a:r>
          </a:p>
          <a:p>
            <a:pPr marL="285750" indent="-285750" algn="just">
              <a:spcAft>
                <a:spcPts val="600"/>
              </a:spcAft>
              <a:buClr>
                <a:srgbClr val="3892AE"/>
              </a:buClr>
              <a:buFont typeface="Wingdings" panose="05000000000000000000" pitchFamily="2" charset="2"/>
              <a:buChar char="ü"/>
            </a:pPr>
            <a:r>
              <a:rPr lang="lv-LV" b="1" dirty="0">
                <a:solidFill>
                  <a:srgbClr val="3892AE"/>
                </a:solidFill>
                <a:latin typeface="Arial" panose="020B0604020202020204" pitchFamily="34" charset="0"/>
                <a:cs typeface="Arial" panose="020B0604020202020204" pitchFamily="34" charset="0"/>
              </a:rPr>
              <a:t>Apmācību mērķa grupas </a:t>
            </a:r>
            <a:r>
              <a:rPr lang="lv-LV" dirty="0">
                <a:latin typeface="Arial" panose="020B0604020202020204" pitchFamily="34" charset="0"/>
                <a:cs typeface="Arial" panose="020B0604020202020204" pitchFamily="34" charset="0"/>
              </a:rPr>
              <a:t>– </a:t>
            </a:r>
            <a:r>
              <a:rPr lang="lv-LV" dirty="0" err="1">
                <a:latin typeface="Arial" panose="020B0604020202020204" pitchFamily="34" charset="0"/>
                <a:cs typeface="Arial" panose="020B0604020202020204" pitchFamily="34" charset="0"/>
              </a:rPr>
              <a:t>Būvspeciālisti</a:t>
            </a:r>
            <a:r>
              <a:rPr lang="lv-LV" dirty="0">
                <a:latin typeface="Arial" panose="020B0604020202020204" pitchFamily="34" charset="0"/>
                <a:cs typeface="Arial" panose="020B0604020202020204" pitchFamily="34" charset="0"/>
              </a:rPr>
              <a:t> (~8000 speciālisti – BVKB dati); Būvkomersanti (~6000– BVKB dati); Tehnisko noteikumu izdevēji (~ 1000 iestādes – BVKB dati). </a:t>
            </a:r>
            <a:endParaRPr lang="lv-LV" b="1" dirty="0">
              <a:solidFill>
                <a:srgbClr val="3892AE"/>
              </a:solidFill>
              <a:latin typeface="Arial" panose="020B0604020202020204" pitchFamily="34" charset="0"/>
              <a:cs typeface="Arial" panose="020B0604020202020204" pitchFamily="34" charset="0"/>
            </a:endParaRPr>
          </a:p>
          <a:p>
            <a:pPr marL="285750" indent="-285750" algn="just">
              <a:spcAft>
                <a:spcPts val="600"/>
              </a:spcAft>
              <a:buClr>
                <a:srgbClr val="3892AE"/>
              </a:buClr>
              <a:buFont typeface="Wingdings" panose="05000000000000000000" pitchFamily="2" charset="2"/>
              <a:buChar char="ü"/>
            </a:pPr>
            <a:r>
              <a:rPr lang="lv-LV" b="1" dirty="0">
                <a:solidFill>
                  <a:srgbClr val="3892AE"/>
                </a:solidFill>
                <a:latin typeface="Arial" panose="020B0604020202020204" pitchFamily="34" charset="0"/>
                <a:cs typeface="Arial" panose="020B0604020202020204" pitchFamily="34" charset="0"/>
              </a:rPr>
              <a:t>Apmācības: </a:t>
            </a:r>
            <a:r>
              <a:rPr lang="lv-LV" dirty="0">
                <a:latin typeface="Arial" panose="020B0604020202020204" pitchFamily="34" charset="0"/>
                <a:cs typeface="Arial" panose="020B0604020202020204" pitchFamily="34" charset="0"/>
              </a:rPr>
              <a:t>informatīvie semināri, </a:t>
            </a:r>
            <a:r>
              <a:rPr lang="lv-LV" dirty="0" err="1">
                <a:latin typeface="Arial" panose="020B0604020202020204" pitchFamily="34" charset="0"/>
                <a:cs typeface="Arial" panose="020B0604020202020204" pitchFamily="34" charset="0"/>
              </a:rPr>
              <a:t>webināri</a:t>
            </a:r>
            <a:r>
              <a:rPr lang="lv-LV" dirty="0">
                <a:latin typeface="Arial" panose="020B0604020202020204" pitchFamily="34" charset="0"/>
                <a:cs typeface="Arial" panose="020B0604020202020204" pitchFamily="34" charset="0"/>
              </a:rPr>
              <a:t>, apmācības datorklasēs, apmācības materiāli, konsultācijas.</a:t>
            </a:r>
            <a:endParaRPr lang="lv-LV" b="1" dirty="0">
              <a:solidFill>
                <a:srgbClr val="3892AE"/>
              </a:solidFill>
              <a:latin typeface="Arial" panose="020B0604020202020204" pitchFamily="34" charset="0"/>
              <a:cs typeface="Arial" panose="020B0604020202020204" pitchFamily="34" charset="0"/>
            </a:endParaRPr>
          </a:p>
          <a:p>
            <a:pPr algn="just">
              <a:spcAft>
                <a:spcPts val="600"/>
              </a:spcAft>
              <a:buClr>
                <a:srgbClr val="3892AE"/>
              </a:buClr>
            </a:pPr>
            <a:r>
              <a:rPr lang="lv-LV" b="1" dirty="0">
                <a:solidFill>
                  <a:srgbClr val="3892AE"/>
                </a:solidFill>
                <a:latin typeface="Arial" panose="020B0604020202020204" pitchFamily="34" charset="0"/>
                <a:cs typeface="Arial" panose="020B0604020202020204" pitchFamily="34" charset="0"/>
              </a:rPr>
              <a:t>	Informatīvie semināri  </a:t>
            </a:r>
            <a:r>
              <a:rPr lang="lv-LV" dirty="0">
                <a:latin typeface="Arial" panose="020B0604020202020204" pitchFamily="34" charset="0"/>
                <a:cs typeface="Arial" panose="020B0604020202020204" pitchFamily="34" charset="0"/>
              </a:rPr>
              <a:t>- Latvijas 5 reģionos. Kopumā – 15 pasākumi</a:t>
            </a:r>
          </a:p>
          <a:p>
            <a:pPr algn="just">
              <a:spcAft>
                <a:spcPts val="600"/>
              </a:spcAft>
              <a:buClr>
                <a:srgbClr val="3892AE"/>
              </a:buClr>
            </a:pPr>
            <a:r>
              <a:rPr lang="lv-LV" b="1" dirty="0">
                <a:solidFill>
                  <a:srgbClr val="3892AE"/>
                </a:solidFill>
                <a:latin typeface="Arial" panose="020B0604020202020204" pitchFamily="34" charset="0"/>
                <a:cs typeface="Arial" panose="020B0604020202020204" pitchFamily="34" charset="0"/>
              </a:rPr>
              <a:t>	</a:t>
            </a:r>
            <a:r>
              <a:rPr lang="lv-LV" b="1" dirty="0" err="1">
                <a:solidFill>
                  <a:srgbClr val="3892AE"/>
                </a:solidFill>
                <a:latin typeface="Arial" panose="020B0604020202020204" pitchFamily="34" charset="0"/>
                <a:cs typeface="Arial" panose="020B0604020202020204" pitchFamily="34" charset="0"/>
              </a:rPr>
              <a:t>Webināri</a:t>
            </a:r>
            <a:r>
              <a:rPr lang="lv-LV" b="1" dirty="0">
                <a:solidFill>
                  <a:srgbClr val="3892AE"/>
                </a:solidFill>
                <a:latin typeface="Arial" panose="020B0604020202020204" pitchFamily="34" charset="0"/>
                <a:cs typeface="Arial" panose="020B0604020202020204" pitchFamily="34" charset="0"/>
              </a:rPr>
              <a:t> (konsultācijas) - </a:t>
            </a:r>
            <a:r>
              <a:rPr lang="lv-LV" dirty="0">
                <a:latin typeface="Arial" panose="020B0604020202020204" pitchFamily="34" charset="0"/>
                <a:cs typeface="Arial" panose="020B0604020202020204" pitchFamily="34" charset="0"/>
              </a:rPr>
              <a:t>iknedēļas, cikliska konsultāciju diena praktiskiem jautājumiem    (</a:t>
            </a:r>
            <a:r>
              <a:rPr lang="lv-LV" dirty="0" err="1">
                <a:latin typeface="Arial" panose="020B0604020202020204" pitchFamily="34" charset="0"/>
                <a:cs typeface="Arial" panose="020B0604020202020204" pitchFamily="34" charset="0"/>
              </a:rPr>
              <a:t>webinārs</a:t>
            </a:r>
            <a:r>
              <a:rPr lang="lv-LV" dirty="0">
                <a:latin typeface="Arial" panose="020B0604020202020204" pitchFamily="34" charset="0"/>
                <a:cs typeface="Arial" panose="020B0604020202020204" pitchFamily="34" charset="0"/>
              </a:rPr>
              <a:t>) – 99 pasākumi</a:t>
            </a:r>
          </a:p>
          <a:p>
            <a:pPr algn="just">
              <a:spcAft>
                <a:spcPts val="600"/>
              </a:spcAft>
              <a:buClr>
                <a:srgbClr val="3892AE"/>
              </a:buClr>
            </a:pPr>
            <a:r>
              <a:rPr lang="lv-LV" dirty="0">
                <a:latin typeface="Arial" panose="020B0604020202020204" pitchFamily="34" charset="0"/>
                <a:cs typeface="Arial" panose="020B0604020202020204" pitchFamily="34" charset="0"/>
              </a:rPr>
              <a:t>	</a:t>
            </a:r>
            <a:r>
              <a:rPr lang="lv-LV" b="1" dirty="0">
                <a:solidFill>
                  <a:srgbClr val="3892AE"/>
                </a:solidFill>
                <a:latin typeface="Arial" panose="020B0604020202020204" pitchFamily="34" charset="0"/>
                <a:cs typeface="Arial" panose="020B0604020202020204" pitchFamily="34" charset="0"/>
              </a:rPr>
              <a:t>Apmācības datorklasēs – </a:t>
            </a:r>
            <a:r>
              <a:rPr lang="lv-LV" dirty="0">
                <a:latin typeface="Arial" panose="020B0604020202020204" pitchFamily="34" charset="0"/>
                <a:cs typeface="Arial" panose="020B0604020202020204" pitchFamily="34" charset="0"/>
              </a:rPr>
              <a:t>20 semināri </a:t>
            </a:r>
            <a:endParaRPr lang="lv-LV"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06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2659713" y="389872"/>
            <a:ext cx="8830445" cy="851095"/>
          </a:xfrm>
        </p:spPr>
        <p:txBody>
          <a:bodyPr>
            <a:normAutofit fontScale="90000"/>
          </a:bodyPr>
          <a:lstStyle/>
          <a:p>
            <a:pPr algn="ctr"/>
            <a:r>
              <a:rPr lang="lv-LV" sz="3200" b="1" dirty="0">
                <a:solidFill>
                  <a:srgbClr val="3892AE"/>
                </a:solidFill>
                <a:latin typeface="Arial" panose="020B0604020202020204" pitchFamily="34" charset="0"/>
                <a:cs typeface="Arial" panose="020B0604020202020204" pitchFamily="34" charset="0"/>
              </a:rPr>
              <a:t>2019. gadā plānotās sistēmas lietotāju apmācības (II)</a:t>
            </a:r>
            <a:endParaRPr lang="lv-LV" sz="3200" b="1" u="sng" dirty="0">
              <a:solidFill>
                <a:srgbClr val="3892AE"/>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t>17</a:t>
            </a:fld>
            <a:endParaRPr lang="lv-LV" sz="1600" dirty="0"/>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sp>
        <p:nvSpPr>
          <p:cNvPr id="9" name="Rectangle 8">
            <a:extLst>
              <a:ext uri="{FF2B5EF4-FFF2-40B4-BE49-F238E27FC236}">
                <a16:creationId xmlns:a16="http://schemas.microsoft.com/office/drawing/2014/main" id="{81C632C5-756F-402E-BFE9-39C556EAA8A6}"/>
              </a:ext>
            </a:extLst>
          </p:cNvPr>
          <p:cNvSpPr/>
          <p:nvPr/>
        </p:nvSpPr>
        <p:spPr>
          <a:xfrm>
            <a:off x="691880" y="1756496"/>
            <a:ext cx="5675364" cy="369332"/>
          </a:xfrm>
          <a:prstGeom prst="rect">
            <a:avLst/>
          </a:prstGeom>
        </p:spPr>
        <p:txBody>
          <a:bodyPr wrap="square">
            <a:spAutoFit/>
          </a:bodyPr>
          <a:lstStyle/>
          <a:p>
            <a:pPr fontAlgn="ctr"/>
            <a:endParaRPr lang="lv-LV"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9AD39178-BCD2-46DE-9D82-578E8423CFB3}"/>
              </a:ext>
            </a:extLst>
          </p:cNvPr>
          <p:cNvGraphicFramePr>
            <a:graphicFrameLocks noGrp="1"/>
          </p:cNvGraphicFramePr>
          <p:nvPr>
            <p:extLst>
              <p:ext uri="{D42A27DB-BD31-4B8C-83A1-F6EECF244321}">
                <p14:modId xmlns:p14="http://schemas.microsoft.com/office/powerpoint/2010/main" val="229372725"/>
              </p:ext>
            </p:extLst>
          </p:nvPr>
        </p:nvGraphicFramePr>
        <p:xfrm>
          <a:off x="501994" y="1619543"/>
          <a:ext cx="11098974" cy="4085232"/>
        </p:xfrm>
        <a:graphic>
          <a:graphicData uri="http://schemas.openxmlformats.org/drawingml/2006/table">
            <a:tbl>
              <a:tblPr>
                <a:tableStyleId>{5C22544A-7EE6-4342-B048-85BDC9FD1C3A}</a:tableStyleId>
              </a:tblPr>
              <a:tblGrid>
                <a:gridCol w="2206625">
                  <a:extLst>
                    <a:ext uri="{9D8B030D-6E8A-4147-A177-3AD203B41FA5}">
                      <a16:colId xmlns:a16="http://schemas.microsoft.com/office/drawing/2014/main" val="2076814318"/>
                    </a:ext>
                  </a:extLst>
                </a:gridCol>
                <a:gridCol w="2224217">
                  <a:extLst>
                    <a:ext uri="{9D8B030D-6E8A-4147-A177-3AD203B41FA5}">
                      <a16:colId xmlns:a16="http://schemas.microsoft.com/office/drawing/2014/main" val="566888794"/>
                    </a:ext>
                  </a:extLst>
                </a:gridCol>
                <a:gridCol w="958402">
                  <a:extLst>
                    <a:ext uri="{9D8B030D-6E8A-4147-A177-3AD203B41FA5}">
                      <a16:colId xmlns:a16="http://schemas.microsoft.com/office/drawing/2014/main" val="4070047155"/>
                    </a:ext>
                  </a:extLst>
                </a:gridCol>
                <a:gridCol w="339057">
                  <a:extLst>
                    <a:ext uri="{9D8B030D-6E8A-4147-A177-3AD203B41FA5}">
                      <a16:colId xmlns:a16="http://schemas.microsoft.com/office/drawing/2014/main" val="1331709922"/>
                    </a:ext>
                  </a:extLst>
                </a:gridCol>
                <a:gridCol w="488243">
                  <a:extLst>
                    <a:ext uri="{9D8B030D-6E8A-4147-A177-3AD203B41FA5}">
                      <a16:colId xmlns:a16="http://schemas.microsoft.com/office/drawing/2014/main" val="1649648075"/>
                    </a:ext>
                  </a:extLst>
                </a:gridCol>
                <a:gridCol w="488243">
                  <a:extLst>
                    <a:ext uri="{9D8B030D-6E8A-4147-A177-3AD203B41FA5}">
                      <a16:colId xmlns:a16="http://schemas.microsoft.com/office/drawing/2014/main" val="2605914975"/>
                    </a:ext>
                  </a:extLst>
                </a:gridCol>
                <a:gridCol w="488243">
                  <a:extLst>
                    <a:ext uri="{9D8B030D-6E8A-4147-A177-3AD203B41FA5}">
                      <a16:colId xmlns:a16="http://schemas.microsoft.com/office/drawing/2014/main" val="109229408"/>
                    </a:ext>
                  </a:extLst>
                </a:gridCol>
                <a:gridCol w="488243">
                  <a:extLst>
                    <a:ext uri="{9D8B030D-6E8A-4147-A177-3AD203B41FA5}">
                      <a16:colId xmlns:a16="http://schemas.microsoft.com/office/drawing/2014/main" val="3201306893"/>
                    </a:ext>
                  </a:extLst>
                </a:gridCol>
                <a:gridCol w="488243">
                  <a:extLst>
                    <a:ext uri="{9D8B030D-6E8A-4147-A177-3AD203B41FA5}">
                      <a16:colId xmlns:a16="http://schemas.microsoft.com/office/drawing/2014/main" val="346014983"/>
                    </a:ext>
                  </a:extLst>
                </a:gridCol>
                <a:gridCol w="488243">
                  <a:extLst>
                    <a:ext uri="{9D8B030D-6E8A-4147-A177-3AD203B41FA5}">
                      <a16:colId xmlns:a16="http://schemas.microsoft.com/office/drawing/2014/main" val="2065468246"/>
                    </a:ext>
                  </a:extLst>
                </a:gridCol>
                <a:gridCol w="488243">
                  <a:extLst>
                    <a:ext uri="{9D8B030D-6E8A-4147-A177-3AD203B41FA5}">
                      <a16:colId xmlns:a16="http://schemas.microsoft.com/office/drawing/2014/main" val="1308476795"/>
                    </a:ext>
                  </a:extLst>
                </a:gridCol>
                <a:gridCol w="488243">
                  <a:extLst>
                    <a:ext uri="{9D8B030D-6E8A-4147-A177-3AD203B41FA5}">
                      <a16:colId xmlns:a16="http://schemas.microsoft.com/office/drawing/2014/main" val="3076024945"/>
                    </a:ext>
                  </a:extLst>
                </a:gridCol>
                <a:gridCol w="488243">
                  <a:extLst>
                    <a:ext uri="{9D8B030D-6E8A-4147-A177-3AD203B41FA5}">
                      <a16:colId xmlns:a16="http://schemas.microsoft.com/office/drawing/2014/main" val="1898627818"/>
                    </a:ext>
                  </a:extLst>
                </a:gridCol>
                <a:gridCol w="488243">
                  <a:extLst>
                    <a:ext uri="{9D8B030D-6E8A-4147-A177-3AD203B41FA5}">
                      <a16:colId xmlns:a16="http://schemas.microsoft.com/office/drawing/2014/main" val="3608141208"/>
                    </a:ext>
                  </a:extLst>
                </a:gridCol>
                <a:gridCol w="488243">
                  <a:extLst>
                    <a:ext uri="{9D8B030D-6E8A-4147-A177-3AD203B41FA5}">
                      <a16:colId xmlns:a16="http://schemas.microsoft.com/office/drawing/2014/main" val="1284498650"/>
                    </a:ext>
                  </a:extLst>
                </a:gridCol>
              </a:tblGrid>
              <a:tr h="304883">
                <a:tc rowSpan="3">
                  <a:txBody>
                    <a:bodyPr/>
                    <a:lstStyle/>
                    <a:p>
                      <a:pPr algn="l" fontAlgn="ctr"/>
                      <a:r>
                        <a:rPr lang="lv-LV" sz="1400" b="1" u="none" strike="noStrike" dirty="0">
                          <a:solidFill>
                            <a:schemeClr val="bg1"/>
                          </a:solidFill>
                          <a:effectLst/>
                          <a:latin typeface="Arial" panose="020B0604020202020204" pitchFamily="34" charset="0"/>
                          <a:cs typeface="Arial" panose="020B0604020202020204" pitchFamily="34" charset="0"/>
                        </a:rPr>
                        <a:t>Aktivitāte</a:t>
                      </a:r>
                      <a:endParaRPr lang="lv-LV"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892AE"/>
                    </a:solidFill>
                  </a:tcPr>
                </a:tc>
                <a:tc rowSpan="3">
                  <a:txBody>
                    <a:bodyPr/>
                    <a:lstStyle/>
                    <a:p>
                      <a:pPr algn="ctr" fontAlgn="ctr"/>
                      <a:r>
                        <a:rPr lang="lv-LV" sz="1400" b="1" u="none" strike="noStrike" dirty="0">
                          <a:solidFill>
                            <a:schemeClr val="bg1"/>
                          </a:solidFill>
                          <a:effectLst/>
                          <a:latin typeface="Arial" panose="020B0604020202020204" pitchFamily="34" charset="0"/>
                          <a:cs typeface="Arial" panose="020B0604020202020204" pitchFamily="34" charset="0"/>
                        </a:rPr>
                        <a:t>Apraksts</a:t>
                      </a:r>
                      <a:endParaRPr lang="lv-LV"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892AE"/>
                    </a:solidFill>
                  </a:tcPr>
                </a:tc>
                <a:tc rowSpan="3">
                  <a:txBody>
                    <a:bodyPr/>
                    <a:lstStyle/>
                    <a:p>
                      <a:pPr algn="ctr" fontAlgn="ctr"/>
                      <a:r>
                        <a:rPr lang="lv-LV" sz="1400" b="1" u="none" strike="noStrike" dirty="0">
                          <a:solidFill>
                            <a:schemeClr val="bg1"/>
                          </a:solidFill>
                          <a:effectLst/>
                          <a:latin typeface="Arial" panose="020B0604020202020204" pitchFamily="34" charset="0"/>
                          <a:cs typeface="Arial" panose="020B0604020202020204" pitchFamily="34" charset="0"/>
                        </a:rPr>
                        <a:t>Kanāls</a:t>
                      </a:r>
                      <a:endParaRPr lang="lv-LV"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892AE"/>
                    </a:solidFill>
                  </a:tcPr>
                </a:tc>
                <a:tc gridSpan="12">
                  <a:txBody>
                    <a:bodyPr/>
                    <a:lstStyle/>
                    <a:p>
                      <a:pPr algn="ctr" fontAlgn="ctr"/>
                      <a:r>
                        <a:rPr lang="lv-LV" sz="1400" b="1" u="none" strike="noStrike">
                          <a:solidFill>
                            <a:schemeClr val="bg1"/>
                          </a:solidFill>
                          <a:effectLst/>
                          <a:latin typeface="Arial" panose="020B0604020202020204" pitchFamily="34" charset="0"/>
                          <a:cs typeface="Arial" panose="020B0604020202020204" pitchFamily="34" charset="0"/>
                        </a:rPr>
                        <a:t>2019</a:t>
                      </a:r>
                      <a:endParaRPr lang="lv-LV" sz="14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892AE"/>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612885831"/>
                  </a:ext>
                </a:extLst>
              </a:tr>
              <a:tr h="304883">
                <a:tc vMerge="1">
                  <a:txBody>
                    <a:bodyPr/>
                    <a:lstStyle/>
                    <a:p>
                      <a:endParaRPr lang="lv-LV"/>
                    </a:p>
                  </a:txBody>
                  <a:tcPr/>
                </a:tc>
                <a:tc vMerge="1">
                  <a:txBody>
                    <a:bodyPr/>
                    <a:lstStyle/>
                    <a:p>
                      <a:endParaRPr lang="lv-LV"/>
                    </a:p>
                  </a:txBody>
                  <a:tcPr/>
                </a:tc>
                <a:tc vMerge="1">
                  <a:txBody>
                    <a:bodyPr/>
                    <a:lstStyle/>
                    <a:p>
                      <a:endParaRPr lang="lv-LV"/>
                    </a:p>
                  </a:txBody>
                  <a:tcPr/>
                </a:tc>
                <a:tc gridSpan="4">
                  <a:txBody>
                    <a:bodyPr/>
                    <a:lstStyle/>
                    <a:p>
                      <a:pPr algn="ctr" fontAlgn="b"/>
                      <a:r>
                        <a:rPr lang="lv-LV" sz="1400" b="1" u="none" strike="noStrike" dirty="0">
                          <a:solidFill>
                            <a:schemeClr val="bg1"/>
                          </a:solidFill>
                          <a:effectLst/>
                          <a:latin typeface="Arial" panose="020B0604020202020204" pitchFamily="34" charset="0"/>
                          <a:cs typeface="Arial" panose="020B0604020202020204" pitchFamily="34" charset="0"/>
                        </a:rPr>
                        <a:t>Septembris</a:t>
                      </a:r>
                      <a:endParaRPr lang="lv-LV"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3892AE"/>
                    </a:solidFill>
                  </a:tcPr>
                </a:tc>
                <a:tc hMerge="1">
                  <a:txBody>
                    <a:bodyPr/>
                    <a:lstStyle/>
                    <a:p>
                      <a:endParaRPr lang="lv-LV"/>
                    </a:p>
                  </a:txBody>
                  <a:tcPr/>
                </a:tc>
                <a:tc hMerge="1">
                  <a:txBody>
                    <a:bodyPr/>
                    <a:lstStyle/>
                    <a:p>
                      <a:endParaRPr lang="lv-LV"/>
                    </a:p>
                  </a:txBody>
                  <a:tcPr/>
                </a:tc>
                <a:tc hMerge="1">
                  <a:txBody>
                    <a:bodyPr/>
                    <a:lstStyle/>
                    <a:p>
                      <a:endParaRPr lang="lv-LV"/>
                    </a:p>
                  </a:txBody>
                  <a:tcPr/>
                </a:tc>
                <a:tc gridSpan="4">
                  <a:txBody>
                    <a:bodyPr/>
                    <a:lstStyle/>
                    <a:p>
                      <a:pPr algn="ctr" fontAlgn="b"/>
                      <a:r>
                        <a:rPr lang="lv-LV" sz="1400" b="1" u="none" strike="noStrike" dirty="0">
                          <a:solidFill>
                            <a:schemeClr val="bg1"/>
                          </a:solidFill>
                          <a:effectLst/>
                          <a:latin typeface="Arial" panose="020B0604020202020204" pitchFamily="34" charset="0"/>
                          <a:cs typeface="Arial" panose="020B0604020202020204" pitchFamily="34" charset="0"/>
                        </a:rPr>
                        <a:t>Oktobris</a:t>
                      </a:r>
                      <a:endParaRPr lang="lv-LV"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3892AE"/>
                    </a:solidFill>
                  </a:tcPr>
                </a:tc>
                <a:tc hMerge="1">
                  <a:txBody>
                    <a:bodyPr/>
                    <a:lstStyle/>
                    <a:p>
                      <a:endParaRPr lang="lv-LV"/>
                    </a:p>
                  </a:txBody>
                  <a:tcPr/>
                </a:tc>
                <a:tc hMerge="1">
                  <a:txBody>
                    <a:bodyPr/>
                    <a:lstStyle/>
                    <a:p>
                      <a:endParaRPr lang="lv-LV"/>
                    </a:p>
                  </a:txBody>
                  <a:tcPr/>
                </a:tc>
                <a:tc hMerge="1">
                  <a:txBody>
                    <a:bodyPr/>
                    <a:lstStyle/>
                    <a:p>
                      <a:endParaRPr lang="lv-LV"/>
                    </a:p>
                  </a:txBody>
                  <a:tcPr/>
                </a:tc>
                <a:tc gridSpan="4">
                  <a:txBody>
                    <a:bodyPr/>
                    <a:lstStyle/>
                    <a:p>
                      <a:pPr algn="ctr" fontAlgn="b"/>
                      <a:r>
                        <a:rPr lang="lv-LV" sz="1400" b="1" u="none" strike="noStrike" dirty="0">
                          <a:solidFill>
                            <a:schemeClr val="bg1"/>
                          </a:solidFill>
                          <a:effectLst/>
                          <a:latin typeface="Arial" panose="020B0604020202020204" pitchFamily="34" charset="0"/>
                          <a:cs typeface="Arial" panose="020B0604020202020204" pitchFamily="34" charset="0"/>
                        </a:rPr>
                        <a:t>Novembris</a:t>
                      </a:r>
                      <a:endParaRPr lang="lv-LV"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3892AE"/>
                    </a:solidFill>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711734467"/>
                  </a:ext>
                </a:extLst>
              </a:tr>
              <a:tr h="290365">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algn="ctr" fontAlgn="ctr"/>
                      <a:r>
                        <a:rPr lang="lv-LV" sz="1400" b="1" u="none" strike="noStrike">
                          <a:solidFill>
                            <a:schemeClr val="bg1"/>
                          </a:solidFill>
                          <a:effectLst/>
                          <a:latin typeface="Arial" panose="020B0604020202020204" pitchFamily="34" charset="0"/>
                          <a:cs typeface="Arial" panose="020B0604020202020204" pitchFamily="34" charset="0"/>
                        </a:rPr>
                        <a:t>1</a:t>
                      </a:r>
                      <a:endParaRPr lang="lv-LV" sz="14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892AE"/>
                    </a:solidFill>
                  </a:tcPr>
                </a:tc>
                <a:tc>
                  <a:txBody>
                    <a:bodyPr/>
                    <a:lstStyle/>
                    <a:p>
                      <a:pPr algn="ctr" fontAlgn="ctr"/>
                      <a:r>
                        <a:rPr lang="lv-LV" sz="1400" b="1" u="none" strike="noStrike">
                          <a:solidFill>
                            <a:schemeClr val="bg1"/>
                          </a:solidFill>
                          <a:effectLst/>
                          <a:latin typeface="Arial" panose="020B0604020202020204" pitchFamily="34" charset="0"/>
                          <a:cs typeface="Arial" panose="020B0604020202020204" pitchFamily="34" charset="0"/>
                        </a:rPr>
                        <a:t>2</a:t>
                      </a:r>
                      <a:endParaRPr lang="lv-LV" sz="14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892AE"/>
                    </a:solidFill>
                  </a:tcPr>
                </a:tc>
                <a:tc>
                  <a:txBody>
                    <a:bodyPr/>
                    <a:lstStyle/>
                    <a:p>
                      <a:pPr algn="ctr" fontAlgn="ctr"/>
                      <a:r>
                        <a:rPr lang="lv-LV" sz="1400" b="1" u="none" strike="noStrike">
                          <a:solidFill>
                            <a:schemeClr val="bg1"/>
                          </a:solidFill>
                          <a:effectLst/>
                          <a:latin typeface="Arial" panose="020B0604020202020204" pitchFamily="34" charset="0"/>
                          <a:cs typeface="Arial" panose="020B0604020202020204" pitchFamily="34" charset="0"/>
                        </a:rPr>
                        <a:t>3</a:t>
                      </a:r>
                      <a:endParaRPr lang="lv-LV" sz="14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892AE"/>
                    </a:solidFill>
                  </a:tcPr>
                </a:tc>
                <a:tc>
                  <a:txBody>
                    <a:bodyPr/>
                    <a:lstStyle/>
                    <a:p>
                      <a:pPr algn="ctr" fontAlgn="ctr"/>
                      <a:r>
                        <a:rPr lang="lv-LV" sz="1400" b="1" u="none" strike="noStrike">
                          <a:solidFill>
                            <a:schemeClr val="bg1"/>
                          </a:solidFill>
                          <a:effectLst/>
                          <a:latin typeface="Arial" panose="020B0604020202020204" pitchFamily="34" charset="0"/>
                          <a:cs typeface="Arial" panose="020B0604020202020204" pitchFamily="34" charset="0"/>
                        </a:rPr>
                        <a:t>4</a:t>
                      </a:r>
                      <a:endParaRPr lang="lv-LV" sz="14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892AE"/>
                    </a:solidFill>
                  </a:tcPr>
                </a:tc>
                <a:tc>
                  <a:txBody>
                    <a:bodyPr/>
                    <a:lstStyle/>
                    <a:p>
                      <a:pPr algn="ctr" fontAlgn="ctr"/>
                      <a:r>
                        <a:rPr lang="lv-LV" sz="1400" b="1" u="none" strike="noStrike">
                          <a:solidFill>
                            <a:schemeClr val="bg1"/>
                          </a:solidFill>
                          <a:effectLst/>
                          <a:latin typeface="Arial" panose="020B0604020202020204" pitchFamily="34" charset="0"/>
                          <a:cs typeface="Arial" panose="020B0604020202020204" pitchFamily="34" charset="0"/>
                        </a:rPr>
                        <a:t>1</a:t>
                      </a:r>
                      <a:endParaRPr lang="lv-LV" sz="14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892AE"/>
                    </a:solidFill>
                  </a:tcPr>
                </a:tc>
                <a:tc>
                  <a:txBody>
                    <a:bodyPr/>
                    <a:lstStyle/>
                    <a:p>
                      <a:pPr algn="ctr" fontAlgn="ctr"/>
                      <a:r>
                        <a:rPr lang="lv-LV" sz="1400" b="1" u="none" strike="noStrike">
                          <a:solidFill>
                            <a:schemeClr val="bg1"/>
                          </a:solidFill>
                          <a:effectLst/>
                          <a:latin typeface="Arial" panose="020B0604020202020204" pitchFamily="34" charset="0"/>
                          <a:cs typeface="Arial" panose="020B0604020202020204" pitchFamily="34" charset="0"/>
                        </a:rPr>
                        <a:t>2</a:t>
                      </a:r>
                      <a:endParaRPr lang="lv-LV" sz="14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892AE"/>
                    </a:solidFill>
                  </a:tcPr>
                </a:tc>
                <a:tc>
                  <a:txBody>
                    <a:bodyPr/>
                    <a:lstStyle/>
                    <a:p>
                      <a:pPr algn="ctr" fontAlgn="ctr"/>
                      <a:r>
                        <a:rPr lang="lv-LV" sz="1400" b="1" u="none" strike="noStrike">
                          <a:solidFill>
                            <a:schemeClr val="bg1"/>
                          </a:solidFill>
                          <a:effectLst/>
                          <a:latin typeface="Arial" panose="020B0604020202020204" pitchFamily="34" charset="0"/>
                          <a:cs typeface="Arial" panose="020B0604020202020204" pitchFamily="34" charset="0"/>
                        </a:rPr>
                        <a:t>3</a:t>
                      </a:r>
                      <a:endParaRPr lang="lv-LV" sz="14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892AE"/>
                    </a:solidFill>
                  </a:tcPr>
                </a:tc>
                <a:tc>
                  <a:txBody>
                    <a:bodyPr/>
                    <a:lstStyle/>
                    <a:p>
                      <a:pPr algn="ctr" fontAlgn="ctr"/>
                      <a:r>
                        <a:rPr lang="lv-LV" sz="1400" b="1" u="none" strike="noStrike">
                          <a:solidFill>
                            <a:schemeClr val="bg1"/>
                          </a:solidFill>
                          <a:effectLst/>
                          <a:latin typeface="Arial" panose="020B0604020202020204" pitchFamily="34" charset="0"/>
                          <a:cs typeface="Arial" panose="020B0604020202020204" pitchFamily="34" charset="0"/>
                        </a:rPr>
                        <a:t>4</a:t>
                      </a:r>
                      <a:endParaRPr lang="lv-LV" sz="14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892AE"/>
                    </a:solidFill>
                  </a:tcPr>
                </a:tc>
                <a:tc>
                  <a:txBody>
                    <a:bodyPr/>
                    <a:lstStyle/>
                    <a:p>
                      <a:pPr algn="ctr" fontAlgn="ctr"/>
                      <a:r>
                        <a:rPr lang="lv-LV" sz="1400" b="1" u="none" strike="noStrike">
                          <a:solidFill>
                            <a:schemeClr val="bg1"/>
                          </a:solidFill>
                          <a:effectLst/>
                          <a:latin typeface="Arial" panose="020B0604020202020204" pitchFamily="34" charset="0"/>
                          <a:cs typeface="Arial" panose="020B0604020202020204" pitchFamily="34" charset="0"/>
                        </a:rPr>
                        <a:t>1</a:t>
                      </a:r>
                      <a:endParaRPr lang="lv-LV" sz="14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892AE"/>
                    </a:solidFill>
                  </a:tcPr>
                </a:tc>
                <a:tc>
                  <a:txBody>
                    <a:bodyPr/>
                    <a:lstStyle/>
                    <a:p>
                      <a:pPr algn="ctr" fontAlgn="ctr"/>
                      <a:r>
                        <a:rPr lang="lv-LV" sz="1400" b="1" u="none" strike="noStrike">
                          <a:solidFill>
                            <a:schemeClr val="bg1"/>
                          </a:solidFill>
                          <a:effectLst/>
                          <a:latin typeface="Arial" panose="020B0604020202020204" pitchFamily="34" charset="0"/>
                          <a:cs typeface="Arial" panose="020B0604020202020204" pitchFamily="34" charset="0"/>
                        </a:rPr>
                        <a:t>2</a:t>
                      </a:r>
                      <a:endParaRPr lang="lv-LV" sz="14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892AE"/>
                    </a:solidFill>
                  </a:tcPr>
                </a:tc>
                <a:tc>
                  <a:txBody>
                    <a:bodyPr/>
                    <a:lstStyle/>
                    <a:p>
                      <a:pPr algn="ctr" fontAlgn="ctr"/>
                      <a:r>
                        <a:rPr lang="lv-LV" sz="1400" b="1" u="none" strike="noStrike" dirty="0">
                          <a:solidFill>
                            <a:schemeClr val="bg1"/>
                          </a:solidFill>
                          <a:effectLst/>
                          <a:latin typeface="Arial" panose="020B0604020202020204" pitchFamily="34" charset="0"/>
                          <a:cs typeface="Arial" panose="020B0604020202020204" pitchFamily="34" charset="0"/>
                        </a:rPr>
                        <a:t>3</a:t>
                      </a:r>
                      <a:endParaRPr lang="lv-LV"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892AE"/>
                    </a:solidFill>
                  </a:tcPr>
                </a:tc>
                <a:tc>
                  <a:txBody>
                    <a:bodyPr/>
                    <a:lstStyle/>
                    <a:p>
                      <a:pPr algn="ctr" fontAlgn="ctr"/>
                      <a:r>
                        <a:rPr lang="lv-LV" sz="1400" b="1" u="none" strike="noStrike" dirty="0">
                          <a:solidFill>
                            <a:schemeClr val="bg1"/>
                          </a:solidFill>
                          <a:effectLst/>
                          <a:latin typeface="Arial" panose="020B0604020202020204" pitchFamily="34" charset="0"/>
                          <a:cs typeface="Arial" panose="020B0604020202020204" pitchFamily="34" charset="0"/>
                        </a:rPr>
                        <a:t>4</a:t>
                      </a:r>
                      <a:endParaRPr lang="lv-LV"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3892AE"/>
                    </a:solidFill>
                  </a:tcPr>
                </a:tc>
                <a:extLst>
                  <a:ext uri="{0D108BD9-81ED-4DB2-BD59-A6C34878D82A}">
                    <a16:rowId xmlns:a16="http://schemas.microsoft.com/office/drawing/2014/main" val="1387528434"/>
                  </a:ext>
                </a:extLst>
              </a:tr>
              <a:tr h="290365">
                <a:tc>
                  <a:txBody>
                    <a:bodyPr/>
                    <a:lstStyle/>
                    <a:p>
                      <a:pPr algn="l" fontAlgn="ctr"/>
                      <a:r>
                        <a:rPr lang="lv-LV" sz="1400" b="1" u="none" strike="noStrike" dirty="0">
                          <a:effectLst/>
                          <a:latin typeface="Arial" panose="020B0604020202020204" pitchFamily="34" charset="0"/>
                          <a:cs typeface="Arial" panose="020B0604020202020204" pitchFamily="34" charset="0"/>
                        </a:rPr>
                        <a:t>Apmācības - 99</a:t>
                      </a:r>
                      <a:endParaRPr lang="lv-LV"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t"/>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lv-LV" sz="1400" u="none" strike="noStrike" dirty="0">
                          <a:effectLst/>
                          <a:latin typeface="Arial" panose="020B0604020202020204" pitchFamily="34" charset="0"/>
                          <a:cs typeface="Arial" panose="020B0604020202020204" pitchFamily="34" charset="0"/>
                        </a:rPr>
                        <a:t> </a:t>
                      </a:r>
                      <a:endParaRPr lang="lv-LV"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ctr"/>
                      <a:r>
                        <a:rPr lang="lv-LV" sz="1400" u="none" strike="noStrike" dirty="0">
                          <a:effectLst/>
                          <a:latin typeface="Arial" panose="020B0604020202020204" pitchFamily="34" charset="0"/>
                          <a:cs typeface="Arial" panose="020B0604020202020204" pitchFamily="34" charset="0"/>
                        </a:rPr>
                        <a:t> </a:t>
                      </a:r>
                      <a:endParaRPr lang="lv-LV"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88932007"/>
                  </a:ext>
                </a:extLst>
              </a:tr>
              <a:tr h="493619">
                <a:tc>
                  <a:txBody>
                    <a:bodyPr/>
                    <a:lstStyle/>
                    <a:p>
                      <a:pPr algn="l"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t"/>
                      <a:r>
                        <a:rPr lang="lv-LV" sz="1400" u="none" strike="noStrike" dirty="0">
                          <a:effectLst/>
                          <a:latin typeface="Arial" panose="020B0604020202020204" pitchFamily="34" charset="0"/>
                          <a:cs typeface="Arial" panose="020B0604020202020204" pitchFamily="34" charset="0"/>
                        </a:rPr>
                        <a:t>Mērķa grupa: projektētāji, ieceres iesniedzēji</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rowSpan="3">
                  <a:txBody>
                    <a:bodyPr/>
                    <a:lstStyle/>
                    <a:p>
                      <a:pPr algn="ctr" fontAlgn="ctr"/>
                      <a:r>
                        <a:rPr lang="lv-LV" sz="1400" u="none" strike="noStrike" dirty="0" err="1">
                          <a:effectLst/>
                          <a:latin typeface="Arial" panose="020B0604020202020204" pitchFamily="34" charset="0"/>
                          <a:cs typeface="Arial" panose="020B0604020202020204" pitchFamily="34" charset="0"/>
                        </a:rPr>
                        <a:t>webinārs</a:t>
                      </a:r>
                      <a:br>
                        <a:rPr lang="lv-LV" sz="1400" u="none" strike="noStrike" dirty="0">
                          <a:effectLst/>
                          <a:latin typeface="Arial" panose="020B0604020202020204" pitchFamily="34" charset="0"/>
                          <a:cs typeface="Arial" panose="020B0604020202020204" pitchFamily="34" charset="0"/>
                        </a:rPr>
                      </a:br>
                      <a:r>
                        <a:rPr lang="lv-LV" sz="1400" u="none" strike="noStrike" dirty="0">
                          <a:effectLst/>
                          <a:latin typeface="Arial" panose="020B0604020202020204" pitchFamily="34" charset="0"/>
                          <a:cs typeface="Arial" panose="020B0604020202020204" pitchFamily="34" charset="0"/>
                        </a:rPr>
                        <a:t>(~1 stunda)</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dirty="0">
                          <a:effectLst/>
                          <a:latin typeface="Arial" panose="020B0604020202020204" pitchFamily="34" charset="0"/>
                          <a:cs typeface="Arial" panose="020B0604020202020204" pitchFamily="34" charset="0"/>
                        </a:rPr>
                        <a:t> </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dirty="0">
                          <a:effectLst/>
                          <a:latin typeface="Arial" panose="020B0604020202020204" pitchFamily="34" charset="0"/>
                          <a:cs typeface="Arial" panose="020B0604020202020204" pitchFamily="34" charset="0"/>
                        </a:rPr>
                        <a:t>1,3,5</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dirty="0">
                          <a:effectLst/>
                          <a:latin typeface="Arial" panose="020B0604020202020204" pitchFamily="34" charset="0"/>
                          <a:cs typeface="Arial" panose="020B0604020202020204" pitchFamily="34" charset="0"/>
                        </a:rPr>
                        <a:t>1,3,5</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54063351"/>
                  </a:ext>
                </a:extLst>
              </a:tr>
              <a:tr h="290365">
                <a:tc>
                  <a:txBody>
                    <a:bodyPr/>
                    <a:lstStyle/>
                    <a:p>
                      <a:pPr algn="l"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t"/>
                      <a:r>
                        <a:rPr lang="lv-LV" sz="1400" u="none" strike="noStrike">
                          <a:effectLst/>
                          <a:latin typeface="Arial" panose="020B0604020202020204" pitchFamily="34" charset="0"/>
                          <a:cs typeface="Arial" panose="020B0604020202020204" pitchFamily="34" charset="0"/>
                        </a:rPr>
                        <a:t>Mērķa grupa: būvnieki</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vMerge="1">
                  <a:txBody>
                    <a:bodyPr/>
                    <a:lstStyle/>
                    <a:p>
                      <a:endParaRPr lang="lv-LV"/>
                    </a:p>
                  </a:txBody>
                  <a:tcP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dirty="0">
                          <a:effectLst/>
                          <a:latin typeface="Arial" panose="020B0604020202020204" pitchFamily="34" charset="0"/>
                          <a:cs typeface="Arial" panose="020B0604020202020204" pitchFamily="34" charset="0"/>
                        </a:rPr>
                        <a:t>1,3,5</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dirty="0">
                          <a:effectLst/>
                          <a:latin typeface="Arial" panose="020B0604020202020204" pitchFamily="34" charset="0"/>
                          <a:cs typeface="Arial" panose="020B0604020202020204" pitchFamily="34" charset="0"/>
                        </a:rPr>
                        <a:t>1,3,5</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dirty="0">
                          <a:effectLst/>
                          <a:latin typeface="Arial" panose="020B0604020202020204" pitchFamily="34" charset="0"/>
                          <a:cs typeface="Arial" panose="020B0604020202020204" pitchFamily="34" charset="0"/>
                        </a:rPr>
                        <a:t>1,3,5</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469410358"/>
                  </a:ext>
                </a:extLst>
              </a:tr>
              <a:tr h="290365">
                <a:tc>
                  <a:txBody>
                    <a:bodyPr/>
                    <a:lstStyle/>
                    <a:p>
                      <a:pPr algn="l"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t"/>
                      <a:r>
                        <a:rPr lang="lv-LV" sz="1400" u="none" strike="noStrike">
                          <a:effectLst/>
                          <a:latin typeface="Arial" panose="020B0604020202020204" pitchFamily="34" charset="0"/>
                          <a:cs typeface="Arial" panose="020B0604020202020204" pitchFamily="34" charset="0"/>
                        </a:rPr>
                        <a:t>Mērķa grupa: TNI</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vMerge="1">
                  <a:txBody>
                    <a:bodyPr/>
                    <a:lstStyle/>
                    <a:p>
                      <a:endParaRPr lang="lv-LV"/>
                    </a:p>
                  </a:txBody>
                  <a:tcP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dirty="0">
                          <a:effectLst/>
                          <a:latin typeface="Arial" panose="020B0604020202020204" pitchFamily="34" charset="0"/>
                          <a:cs typeface="Arial" panose="020B0604020202020204" pitchFamily="34" charset="0"/>
                        </a:rPr>
                        <a:t>1,3,5</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1,3,5</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23896903"/>
                  </a:ext>
                </a:extLst>
              </a:tr>
              <a:tr h="290365">
                <a:tc>
                  <a:txBody>
                    <a:bodyPr/>
                    <a:lstStyle/>
                    <a:p>
                      <a:pPr algn="l" fontAlgn="ctr"/>
                      <a:r>
                        <a:rPr lang="lv-LV" sz="1400" b="1" u="none" strike="noStrike" dirty="0">
                          <a:effectLst/>
                          <a:latin typeface="Arial" panose="020B0604020202020204" pitchFamily="34" charset="0"/>
                          <a:cs typeface="Arial" panose="020B0604020202020204" pitchFamily="34" charset="0"/>
                        </a:rPr>
                        <a:t>Informatīvie semināri - 15</a:t>
                      </a:r>
                      <a:endParaRPr lang="lv-LV"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t"/>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dirty="0">
                          <a:effectLst/>
                          <a:latin typeface="Arial" panose="020B0604020202020204" pitchFamily="34" charset="0"/>
                          <a:cs typeface="Arial" panose="020B0604020202020204" pitchFamily="34" charset="0"/>
                        </a:rPr>
                        <a:t> </a:t>
                      </a:r>
                      <a:endParaRPr lang="lv-LV"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324834808"/>
                  </a:ext>
                </a:extLst>
              </a:tr>
              <a:tr h="493619">
                <a:tc>
                  <a:txBody>
                    <a:bodyPr/>
                    <a:lstStyle/>
                    <a:p>
                      <a:pPr algn="ctr" fontAlgn="ctr"/>
                      <a:r>
                        <a:rPr lang="lv-LV" sz="1400" u="none" strike="noStrike" dirty="0">
                          <a:effectLst/>
                          <a:latin typeface="Arial" panose="020B0604020202020204" pitchFamily="34" charset="0"/>
                          <a:cs typeface="Arial" panose="020B0604020202020204" pitchFamily="34" charset="0"/>
                        </a:rPr>
                        <a:t>BIS P lietotāji</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t"/>
                      <a:r>
                        <a:rPr lang="lv-LV" sz="1400" u="none" strike="noStrike">
                          <a:effectLst/>
                          <a:latin typeface="Arial" panose="020B0604020202020204" pitchFamily="34" charset="0"/>
                          <a:cs typeface="Arial" panose="020B0604020202020204" pitchFamily="34" charset="0"/>
                        </a:rPr>
                        <a:t>Mērķa grupa: projektētāji, ieceres iesniedzēji</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rowSpan="4">
                  <a:txBody>
                    <a:bodyPr/>
                    <a:lstStyle/>
                    <a:p>
                      <a:pPr algn="ctr" fontAlgn="ctr"/>
                      <a:r>
                        <a:rPr lang="lv-LV" sz="1400" u="none" strike="noStrike" dirty="0">
                          <a:effectLst/>
                          <a:latin typeface="Arial" panose="020B0604020202020204" pitchFamily="34" charset="0"/>
                          <a:cs typeface="Arial" panose="020B0604020202020204" pitchFamily="34" charset="0"/>
                        </a:rPr>
                        <a:t>~3 stundas</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rowSpan="4">
                  <a:txBody>
                    <a:bodyPr/>
                    <a:lstStyle/>
                    <a:p>
                      <a:pPr algn="ctr" fontAlgn="ctr"/>
                      <a:r>
                        <a:rPr lang="lv-LV" sz="1400" u="none" strike="noStrike">
                          <a:effectLst/>
                          <a:latin typeface="Arial" panose="020B0604020202020204" pitchFamily="34" charset="0"/>
                          <a:cs typeface="Arial" panose="020B0604020202020204" pitchFamily="34" charset="0"/>
                        </a:rPr>
                        <a:t>3x100 cilv</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vert="vert270" anchor="ctr"/>
                </a:tc>
                <a:tc rowSpan="4">
                  <a:txBody>
                    <a:bodyPr/>
                    <a:lstStyle/>
                    <a:p>
                      <a:pPr algn="ctr" fontAlgn="ctr"/>
                      <a:r>
                        <a:rPr lang="lv-LV" sz="1400" u="none" strike="noStrike">
                          <a:effectLst/>
                          <a:latin typeface="Arial" panose="020B0604020202020204" pitchFamily="34" charset="0"/>
                          <a:cs typeface="Arial" panose="020B0604020202020204" pitchFamily="34" charset="0"/>
                        </a:rPr>
                        <a:t>3x100 cilv</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vert="vert270" anchor="ctr"/>
                </a:tc>
                <a:tc rowSpan="4">
                  <a:txBody>
                    <a:bodyPr/>
                    <a:lstStyle/>
                    <a:p>
                      <a:pPr algn="ctr" fontAlgn="ctr"/>
                      <a:r>
                        <a:rPr lang="lv-LV" sz="1400" u="none" strike="noStrike">
                          <a:effectLst/>
                          <a:latin typeface="Arial" panose="020B0604020202020204" pitchFamily="34" charset="0"/>
                          <a:cs typeface="Arial" panose="020B0604020202020204" pitchFamily="34" charset="0"/>
                        </a:rPr>
                        <a:t>3x100 cilv</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vert="vert270" anchor="ctr"/>
                </a:tc>
                <a:tc rowSpan="4">
                  <a:txBody>
                    <a:bodyPr/>
                    <a:lstStyle/>
                    <a:p>
                      <a:pPr algn="ctr" fontAlgn="ctr"/>
                      <a:r>
                        <a:rPr lang="lv-LV" sz="1400" u="none" strike="noStrike">
                          <a:effectLst/>
                          <a:latin typeface="Arial" panose="020B0604020202020204" pitchFamily="34" charset="0"/>
                          <a:cs typeface="Arial" panose="020B0604020202020204" pitchFamily="34" charset="0"/>
                        </a:rPr>
                        <a:t>3x100 cilv</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vert="vert270" anchor="ctr"/>
                </a:tc>
                <a:tc rowSpan="4">
                  <a:txBody>
                    <a:bodyPr/>
                    <a:lstStyle/>
                    <a:p>
                      <a:pPr algn="ctr" fontAlgn="ctr"/>
                      <a:r>
                        <a:rPr lang="lv-LV" sz="1400" u="none" strike="noStrike">
                          <a:effectLst/>
                          <a:latin typeface="Arial" panose="020B0604020202020204" pitchFamily="34" charset="0"/>
                          <a:cs typeface="Arial" panose="020B0604020202020204" pitchFamily="34" charset="0"/>
                        </a:rPr>
                        <a:t>3x100 cilv</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vert="vert270" anchor="ctr"/>
                </a:tc>
                <a:tc>
                  <a:txBody>
                    <a:bodyPr/>
                    <a:lstStyle/>
                    <a:p>
                      <a:pPr algn="ctr" fontAlgn="ctr"/>
                      <a:r>
                        <a:rPr lang="lv-LV" sz="1400" u="none" strike="noStrike" dirty="0">
                          <a:effectLst/>
                          <a:latin typeface="Arial" panose="020B0604020202020204" pitchFamily="34" charset="0"/>
                          <a:cs typeface="Arial" panose="020B0604020202020204" pitchFamily="34" charset="0"/>
                        </a:rPr>
                        <a:t> </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lv-LV" sz="1400" u="none" strike="noStrike" dirty="0">
                          <a:effectLst/>
                          <a:latin typeface="Arial" panose="020B0604020202020204" pitchFamily="34" charset="0"/>
                          <a:cs typeface="Arial" panose="020B0604020202020204" pitchFamily="34" charset="0"/>
                        </a:rPr>
                        <a:t> </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865073280"/>
                  </a:ext>
                </a:extLst>
              </a:tr>
              <a:tr h="290365">
                <a:tc>
                  <a:txBody>
                    <a:bodyPr/>
                    <a:lstStyle/>
                    <a:p>
                      <a:endParaRPr lang="lv-LV"/>
                    </a:p>
                  </a:txBody>
                  <a:tcPr/>
                </a:tc>
                <a:tc>
                  <a:txBody>
                    <a:bodyPr/>
                    <a:lstStyle/>
                    <a:p>
                      <a:pPr algn="l" fontAlgn="t"/>
                      <a:r>
                        <a:rPr lang="lv-LV" sz="1400" u="none" strike="noStrike">
                          <a:effectLst/>
                          <a:latin typeface="Arial" panose="020B0604020202020204" pitchFamily="34" charset="0"/>
                          <a:cs typeface="Arial" panose="020B0604020202020204" pitchFamily="34" charset="0"/>
                        </a:rPr>
                        <a:t>Mērķa grupa: būvnieki</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vMerge="1">
                  <a:txBody>
                    <a:bodyPr/>
                    <a:lstStyle/>
                    <a:p>
                      <a:endParaRPr lang="lv-LV"/>
                    </a:p>
                  </a:txBody>
                  <a:tcPr/>
                </a:tc>
                <a:tc>
                  <a:txBody>
                    <a:bodyPr/>
                    <a:lstStyle/>
                    <a:p>
                      <a:pPr algn="l"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algn="ctr" fontAlgn="ctr"/>
                      <a:r>
                        <a:rPr lang="lv-LV" sz="1400" u="none" strike="noStrike" dirty="0">
                          <a:effectLst/>
                          <a:latin typeface="Arial" panose="020B0604020202020204" pitchFamily="34" charset="0"/>
                          <a:cs typeface="Arial" panose="020B0604020202020204" pitchFamily="34" charset="0"/>
                        </a:rPr>
                        <a:t> </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lv-LV" sz="1400" u="none" strike="noStrike" dirty="0">
                          <a:effectLst/>
                          <a:latin typeface="Arial" panose="020B0604020202020204" pitchFamily="34" charset="0"/>
                          <a:cs typeface="Arial" panose="020B0604020202020204" pitchFamily="34" charset="0"/>
                        </a:rPr>
                        <a:t> </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lv-LV" sz="1400" u="none" strike="noStrike" dirty="0">
                          <a:effectLst/>
                          <a:latin typeface="Arial" panose="020B0604020202020204" pitchFamily="34" charset="0"/>
                          <a:cs typeface="Arial" panose="020B0604020202020204" pitchFamily="34" charset="0"/>
                        </a:rPr>
                        <a:t> </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769078564"/>
                  </a:ext>
                </a:extLst>
              </a:tr>
              <a:tr h="290365">
                <a:tc>
                  <a:txBody>
                    <a:bodyPr/>
                    <a:lstStyle/>
                    <a:p>
                      <a:endParaRPr lang="lv-LV"/>
                    </a:p>
                  </a:txBody>
                  <a:tcPr/>
                </a:tc>
                <a:tc>
                  <a:txBody>
                    <a:bodyPr/>
                    <a:lstStyle/>
                    <a:p>
                      <a:pPr algn="l" fontAlgn="t"/>
                      <a:r>
                        <a:rPr lang="lv-LV" sz="1400" u="none" strike="noStrike">
                          <a:effectLst/>
                          <a:latin typeface="Arial" panose="020B0604020202020204" pitchFamily="34" charset="0"/>
                          <a:cs typeface="Arial" panose="020B0604020202020204" pitchFamily="34" charset="0"/>
                        </a:rPr>
                        <a:t>Mērķa grupa: būvspeciālisti</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vMerge="1">
                  <a:txBody>
                    <a:bodyPr/>
                    <a:lstStyle/>
                    <a:p>
                      <a:endParaRPr lang="lv-LV"/>
                    </a:p>
                  </a:txBody>
                  <a:tcPr/>
                </a:tc>
                <a:tc>
                  <a:txBody>
                    <a:bodyPr/>
                    <a:lstStyle/>
                    <a:p>
                      <a:pPr algn="l"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lv-LV" sz="1400" u="none" strike="noStrike" dirty="0">
                          <a:effectLst/>
                          <a:latin typeface="Arial" panose="020B0604020202020204" pitchFamily="34" charset="0"/>
                          <a:cs typeface="Arial" panose="020B0604020202020204" pitchFamily="34" charset="0"/>
                        </a:rPr>
                        <a:t> </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dirty="0">
                          <a:effectLst/>
                          <a:latin typeface="Arial" panose="020B0604020202020204" pitchFamily="34" charset="0"/>
                          <a:cs typeface="Arial" panose="020B0604020202020204" pitchFamily="34" charset="0"/>
                        </a:rPr>
                        <a:t> </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dirty="0">
                          <a:effectLst/>
                          <a:latin typeface="Arial" panose="020B0604020202020204" pitchFamily="34" charset="0"/>
                          <a:cs typeface="Arial" panose="020B0604020202020204" pitchFamily="34" charset="0"/>
                        </a:rPr>
                        <a:t> </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dirty="0">
                          <a:effectLst/>
                          <a:latin typeface="Arial" panose="020B0604020202020204" pitchFamily="34" charset="0"/>
                          <a:cs typeface="Arial" panose="020B0604020202020204" pitchFamily="34" charset="0"/>
                        </a:rPr>
                        <a:t> </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586148864"/>
                  </a:ext>
                </a:extLst>
              </a:tr>
              <a:tr h="304883">
                <a:tc>
                  <a:txBody>
                    <a:bodyPr/>
                    <a:lstStyle/>
                    <a:p>
                      <a:pPr algn="ctr" fontAlgn="ctr"/>
                      <a:r>
                        <a:rPr lang="lv-LV" sz="1400" u="none" strike="noStrike" dirty="0">
                          <a:effectLst/>
                          <a:latin typeface="Arial" panose="020B0604020202020204" pitchFamily="34" charset="0"/>
                          <a:cs typeface="Arial" panose="020B0604020202020204" pitchFamily="34" charset="0"/>
                        </a:rPr>
                        <a:t>BIS 2</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t"/>
                      <a:r>
                        <a:rPr lang="lv-LV" sz="1400" u="none" strike="noStrike">
                          <a:effectLst/>
                          <a:latin typeface="Arial" panose="020B0604020202020204" pitchFamily="34" charset="0"/>
                          <a:cs typeface="Arial" panose="020B0604020202020204" pitchFamily="34" charset="0"/>
                        </a:rPr>
                        <a:t>Mērķa grupa: TNI</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vMerge="1">
                  <a:txBody>
                    <a:bodyPr/>
                    <a:lstStyle/>
                    <a:p>
                      <a:endParaRPr lang="lv-LV"/>
                    </a:p>
                  </a:txBody>
                  <a:tcP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a:effectLst/>
                          <a:latin typeface="Arial" panose="020B0604020202020204" pitchFamily="34" charset="0"/>
                          <a:cs typeface="Arial" panose="020B0604020202020204" pitchFamily="34" charset="0"/>
                        </a:rPr>
                        <a:t> </a:t>
                      </a:r>
                      <a:endParaRPr lang="lv-LV"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lv-LV" sz="1400" u="none" strike="noStrike" dirty="0">
                          <a:effectLst/>
                          <a:latin typeface="Arial" panose="020B0604020202020204" pitchFamily="34" charset="0"/>
                          <a:cs typeface="Arial" panose="020B0604020202020204" pitchFamily="34" charset="0"/>
                        </a:rPr>
                        <a:t> </a:t>
                      </a:r>
                      <a:endParaRPr lang="lv-LV"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092037897"/>
                  </a:ext>
                </a:extLst>
              </a:tr>
            </a:tbl>
          </a:graphicData>
        </a:graphic>
      </p:graphicFrame>
    </p:spTree>
    <p:extLst>
      <p:ext uri="{BB962C8B-B14F-4D97-AF65-F5344CB8AC3E}">
        <p14:creationId xmlns:p14="http://schemas.microsoft.com/office/powerpoint/2010/main" val="786634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095ADA-9375-40DE-9B39-2A1754B175EC}"/>
              </a:ext>
            </a:extLst>
          </p:cNvPr>
          <p:cNvSpPr/>
          <p:nvPr/>
        </p:nvSpPr>
        <p:spPr>
          <a:xfrm>
            <a:off x="501994" y="1756496"/>
            <a:ext cx="9294012" cy="2916183"/>
          </a:xfrm>
          <a:prstGeom prst="rect">
            <a:avLst/>
          </a:prstGeom>
          <a:solidFill>
            <a:srgbClr val="FFFFFF"/>
          </a:solidFill>
          <a:ln>
            <a:noFill/>
          </a:ln>
        </p:spPr>
        <p:txBody>
          <a:bodyPr wrap="square">
            <a:spAutoFit/>
          </a:bodyPr>
          <a:lstStyle/>
          <a:p>
            <a:pPr marL="285750" indent="-285750">
              <a:spcAft>
                <a:spcPts val="100"/>
              </a:spcAft>
              <a:buClr>
                <a:srgbClr val="3892AE"/>
              </a:buClr>
              <a:buFont typeface="Arial" panose="020B0604020202020204" pitchFamily="34" charset="0"/>
              <a:buChar char="•"/>
            </a:pPr>
            <a:r>
              <a:rPr lang="lv-LV" sz="1600" dirty="0">
                <a:latin typeface="Arial" panose="020B0604020202020204" pitchFamily="34" charset="0"/>
                <a:cs typeface="Arial" panose="020B0604020202020204" pitchFamily="34" charset="0"/>
              </a:rPr>
              <a:t>Noslēgto līgumu skaits ar TNI, uz kā pamata šīs personas darbojas BIS kā TNI:</a:t>
            </a:r>
          </a:p>
          <a:p>
            <a:pPr marL="742950" lvl="1" indent="-285750">
              <a:spcAft>
                <a:spcPts val="100"/>
              </a:spcAft>
              <a:buClr>
                <a:srgbClr val="3892AE"/>
              </a:buClr>
              <a:buFont typeface="Wingdings" panose="05000000000000000000" pitchFamily="2" charset="2"/>
              <a:buChar char="ü"/>
            </a:pPr>
            <a:r>
              <a:rPr lang="lv-LV" sz="1600" dirty="0">
                <a:latin typeface="Arial" panose="020B0604020202020204" pitchFamily="34" charset="0"/>
                <a:cs typeface="Arial" panose="020B0604020202020204" pitchFamily="34" charset="0"/>
              </a:rPr>
              <a:t>Juridiskās personas – </a:t>
            </a:r>
            <a:r>
              <a:rPr lang="lv-LV" sz="1600" b="1" dirty="0">
                <a:solidFill>
                  <a:srgbClr val="3892AE"/>
                </a:solidFill>
                <a:latin typeface="Arial" panose="020B0604020202020204" pitchFamily="34" charset="0"/>
                <a:cs typeface="Arial" panose="020B0604020202020204" pitchFamily="34" charset="0"/>
              </a:rPr>
              <a:t>106</a:t>
            </a:r>
          </a:p>
          <a:p>
            <a:pPr marL="742950" lvl="1" indent="-285750">
              <a:spcAft>
                <a:spcPts val="100"/>
              </a:spcAft>
              <a:buClr>
                <a:srgbClr val="3892AE"/>
              </a:buClr>
              <a:buFont typeface="Wingdings" panose="05000000000000000000" pitchFamily="2" charset="2"/>
              <a:buChar char="ü"/>
            </a:pPr>
            <a:r>
              <a:rPr lang="lv-LV" sz="1600" dirty="0">
                <a:latin typeface="Arial" panose="020B0604020202020204" pitchFamily="34" charset="0"/>
                <a:cs typeface="Arial" panose="020B0604020202020204" pitchFamily="34" charset="0"/>
              </a:rPr>
              <a:t>Pašvaldības - </a:t>
            </a:r>
            <a:r>
              <a:rPr lang="lv-LV" sz="1600" b="1" dirty="0">
                <a:solidFill>
                  <a:srgbClr val="3892AE"/>
                </a:solidFill>
                <a:latin typeface="Arial" panose="020B0604020202020204" pitchFamily="34" charset="0"/>
                <a:cs typeface="Arial" panose="020B0604020202020204" pitchFamily="34" charset="0"/>
              </a:rPr>
              <a:t>48</a:t>
            </a:r>
          </a:p>
          <a:p>
            <a:pPr marL="742950" lvl="1" indent="-285750">
              <a:spcAft>
                <a:spcPts val="100"/>
              </a:spcAft>
              <a:buClr>
                <a:srgbClr val="3892AE"/>
              </a:buClr>
              <a:buFont typeface="Wingdings" panose="05000000000000000000" pitchFamily="2" charset="2"/>
              <a:buChar char="ü"/>
            </a:pPr>
            <a:r>
              <a:rPr lang="lv-LV" sz="1600" dirty="0">
                <a:latin typeface="Arial" panose="020B0604020202020204" pitchFamily="34" charset="0"/>
                <a:cs typeface="Arial" panose="020B0604020202020204" pitchFamily="34" charset="0"/>
              </a:rPr>
              <a:t>Pašvaldībās iestādes, aģentūras, pārvaldes - </a:t>
            </a:r>
            <a:r>
              <a:rPr lang="lv-LV" sz="1600" b="1" dirty="0">
                <a:solidFill>
                  <a:srgbClr val="3892AE"/>
                </a:solidFill>
                <a:latin typeface="Arial" panose="020B0604020202020204" pitchFamily="34" charset="0"/>
                <a:cs typeface="Arial" panose="020B0604020202020204" pitchFamily="34" charset="0"/>
              </a:rPr>
              <a:t>16</a:t>
            </a:r>
          </a:p>
          <a:p>
            <a:pPr marL="742950" lvl="1" indent="-285750">
              <a:spcAft>
                <a:spcPts val="100"/>
              </a:spcAft>
              <a:buClr>
                <a:srgbClr val="3892AE"/>
              </a:buClr>
              <a:buFont typeface="Wingdings" panose="05000000000000000000" pitchFamily="2" charset="2"/>
              <a:buChar char="ü"/>
            </a:pPr>
            <a:r>
              <a:rPr lang="lv-LV" sz="1600" dirty="0">
                <a:latin typeface="Arial" panose="020B0604020202020204" pitchFamily="34" charset="0"/>
                <a:cs typeface="Arial" panose="020B0604020202020204" pitchFamily="34" charset="0"/>
              </a:rPr>
              <a:t>Valsts iestādes - </a:t>
            </a:r>
            <a:r>
              <a:rPr lang="lv-LV" sz="1600" b="1" dirty="0">
                <a:solidFill>
                  <a:srgbClr val="3892AE"/>
                </a:solidFill>
                <a:latin typeface="Arial" panose="020B0604020202020204" pitchFamily="34" charset="0"/>
                <a:cs typeface="Arial" panose="020B0604020202020204" pitchFamily="34" charset="0"/>
              </a:rPr>
              <a:t>6</a:t>
            </a:r>
          </a:p>
          <a:p>
            <a:pPr marL="742950" lvl="1" indent="-285750">
              <a:spcAft>
                <a:spcPts val="100"/>
              </a:spcAft>
              <a:buClr>
                <a:srgbClr val="3892AE"/>
              </a:buClr>
              <a:buFont typeface="Wingdings" panose="05000000000000000000" pitchFamily="2" charset="2"/>
              <a:buChar char="ü"/>
            </a:pPr>
            <a:r>
              <a:rPr lang="lv-LV" sz="1600" i="1" dirty="0">
                <a:latin typeface="Arial" panose="020B0604020202020204" pitchFamily="34" charset="0"/>
                <a:cs typeface="Arial" panose="020B0604020202020204" pitchFamily="34" charset="0"/>
              </a:rPr>
              <a:t>Kopā – </a:t>
            </a:r>
            <a:r>
              <a:rPr lang="lv-LV" sz="1600" b="1" i="1" dirty="0">
                <a:solidFill>
                  <a:srgbClr val="3892AE"/>
                </a:solidFill>
                <a:latin typeface="Arial" panose="020B0604020202020204" pitchFamily="34" charset="0"/>
                <a:cs typeface="Arial" panose="020B0604020202020204" pitchFamily="34" charset="0"/>
              </a:rPr>
              <a:t>178</a:t>
            </a:r>
          </a:p>
          <a:p>
            <a:pPr marL="285750" indent="-285750">
              <a:spcAft>
                <a:spcPts val="100"/>
              </a:spcAft>
              <a:buClr>
                <a:srgbClr val="3892AE"/>
              </a:buClr>
              <a:buFont typeface="Arial" panose="020B0604020202020204" pitchFamily="34" charset="0"/>
              <a:buChar char="•"/>
            </a:pPr>
            <a:r>
              <a:rPr lang="lv-LV" sz="1600" dirty="0">
                <a:latin typeface="Arial" panose="020B0604020202020204" pitchFamily="34" charset="0"/>
                <a:cs typeface="Arial" panose="020B0604020202020204" pitchFamily="34" charset="0"/>
              </a:rPr>
              <a:t>Nosūtītas 2018.gadā </a:t>
            </a:r>
            <a:r>
              <a:rPr lang="lv-LV" sz="1600" b="1" dirty="0">
                <a:solidFill>
                  <a:srgbClr val="3892AE"/>
                </a:solidFill>
                <a:latin typeface="Arial" panose="020B0604020202020204" pitchFamily="34" charset="0"/>
                <a:cs typeface="Arial" panose="020B0604020202020204" pitchFamily="34" charset="0"/>
              </a:rPr>
              <a:t>2</a:t>
            </a:r>
            <a:r>
              <a:rPr lang="lv-LV" sz="1600" dirty="0">
                <a:latin typeface="Arial" panose="020B0604020202020204" pitchFamily="34" charset="0"/>
                <a:cs typeface="Arial" panose="020B0604020202020204" pitchFamily="34" charset="0"/>
              </a:rPr>
              <a:t> vēstules visām pašvaldībām ar aicinājumu uzrunāt TNI slēgt BIS līgumus</a:t>
            </a:r>
          </a:p>
          <a:p>
            <a:pPr marL="285750" indent="-285750">
              <a:spcAft>
                <a:spcPts val="100"/>
              </a:spcAft>
              <a:buClr>
                <a:srgbClr val="3892AE"/>
              </a:buClr>
              <a:buFont typeface="Arial" panose="020B0604020202020204" pitchFamily="34" charset="0"/>
              <a:buChar char="•"/>
            </a:pPr>
            <a:r>
              <a:rPr lang="lv-LV" sz="1600" dirty="0">
                <a:latin typeface="Arial" panose="020B0604020202020204" pitchFamily="34" charset="0"/>
                <a:cs typeface="Arial" panose="020B0604020202020204" pitchFamily="34" charset="0"/>
              </a:rPr>
              <a:t>Nosūtītas 2019.gadā </a:t>
            </a:r>
            <a:r>
              <a:rPr lang="lv-LV" sz="1600" b="1" dirty="0">
                <a:solidFill>
                  <a:schemeClr val="accent1">
                    <a:lumMod val="75000"/>
                  </a:schemeClr>
                </a:solidFill>
                <a:latin typeface="Arial" panose="020B0604020202020204" pitchFamily="34" charset="0"/>
                <a:cs typeface="Arial" panose="020B0604020202020204" pitchFamily="34" charset="0"/>
              </a:rPr>
              <a:t>2</a:t>
            </a:r>
            <a:r>
              <a:rPr lang="lv-LV" sz="1600" dirty="0">
                <a:latin typeface="Arial" panose="020B0604020202020204" pitchFamily="34" charset="0"/>
                <a:cs typeface="Arial" panose="020B0604020202020204" pitchFamily="34" charset="0"/>
              </a:rPr>
              <a:t> vēstules visiem TNI, kuri reģistrēti BIS ar aicinājumu slēgt līgumu par BIS lietošanu</a:t>
            </a:r>
          </a:p>
          <a:p>
            <a:pPr marL="285750" indent="-285750">
              <a:spcAft>
                <a:spcPts val="100"/>
              </a:spcAft>
              <a:buClr>
                <a:srgbClr val="3892AE"/>
              </a:buClr>
              <a:buFont typeface="Arial" panose="020B0604020202020204" pitchFamily="34" charset="0"/>
              <a:buChar char="•"/>
            </a:pPr>
            <a:r>
              <a:rPr lang="lv-LV" sz="1600" dirty="0">
                <a:latin typeface="Arial" panose="020B0604020202020204" pitchFamily="34" charset="0"/>
                <a:cs typeface="Arial" panose="020B0604020202020204" pitchFamily="34" charset="0"/>
              </a:rPr>
              <a:t>Regulāra TNI uzrunāšana saistībā ar BIS līgumu no Biroja darbinieku puses</a:t>
            </a:r>
          </a:p>
          <a:p>
            <a:pPr marL="285750" indent="-285750">
              <a:buClr>
                <a:srgbClr val="3892AE"/>
              </a:buClr>
              <a:buFont typeface="Arial" panose="020B0604020202020204" pitchFamily="34" charset="0"/>
              <a:buChar char="•"/>
            </a:pPr>
            <a:endParaRPr lang="lv-LV"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2669140" y="491736"/>
            <a:ext cx="8607105" cy="851095"/>
          </a:xfrm>
        </p:spPr>
        <p:txBody>
          <a:bodyPr>
            <a:normAutofit/>
          </a:bodyPr>
          <a:lstStyle/>
          <a:p>
            <a:pPr algn="ctr"/>
            <a:r>
              <a:rPr lang="lv-LV" sz="3200" b="1" dirty="0">
                <a:solidFill>
                  <a:srgbClr val="3892AE"/>
                </a:solidFill>
                <a:latin typeface="Arial" panose="020B0604020202020204" pitchFamily="34" charset="0"/>
                <a:cs typeface="Arial" panose="020B0604020202020204" pitchFamily="34" charset="0"/>
              </a:rPr>
              <a:t>Tehnisko noteikumu izdevēji (TNI) sistēmā</a:t>
            </a:r>
            <a:endParaRPr lang="lv-LV" sz="3200" b="1" u="sng" dirty="0">
              <a:solidFill>
                <a:srgbClr val="3892AE"/>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t>18</a:t>
            </a:fld>
            <a:endParaRPr lang="lv-LV" sz="1600" dirty="0"/>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sp>
        <p:nvSpPr>
          <p:cNvPr id="9" name="Rectangle 8">
            <a:extLst>
              <a:ext uri="{FF2B5EF4-FFF2-40B4-BE49-F238E27FC236}">
                <a16:creationId xmlns:a16="http://schemas.microsoft.com/office/drawing/2014/main" id="{81C632C5-756F-402E-BFE9-39C556EAA8A6}"/>
              </a:ext>
            </a:extLst>
          </p:cNvPr>
          <p:cNvSpPr/>
          <p:nvPr/>
        </p:nvSpPr>
        <p:spPr>
          <a:xfrm>
            <a:off x="691880" y="1756496"/>
            <a:ext cx="5675364" cy="369332"/>
          </a:xfrm>
          <a:prstGeom prst="rect">
            <a:avLst/>
          </a:prstGeom>
        </p:spPr>
        <p:txBody>
          <a:bodyPr wrap="square">
            <a:spAutoFit/>
          </a:bodyPr>
          <a:lstStyle/>
          <a:p>
            <a:pPr fontAlgn="ctr"/>
            <a:endParaRPr lang="lv-LV"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705387A2-DD5E-4EDB-BF55-D6635F67C1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7518" y="3082724"/>
            <a:ext cx="2244718" cy="1497227"/>
          </a:xfrm>
          <a:prstGeom prst="rect">
            <a:avLst/>
          </a:prstGeom>
        </p:spPr>
      </p:pic>
    </p:spTree>
    <p:extLst>
      <p:ext uri="{BB962C8B-B14F-4D97-AF65-F5344CB8AC3E}">
        <p14:creationId xmlns:p14="http://schemas.microsoft.com/office/powerpoint/2010/main" val="1201567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4135661" y="489555"/>
            <a:ext cx="4552950" cy="910167"/>
          </a:xfrm>
        </p:spPr>
        <p:txBody>
          <a:bodyPr>
            <a:noAutofit/>
          </a:bodyPr>
          <a:lstStyle/>
          <a:p>
            <a:r>
              <a:rPr lang="lv-LV" sz="3000" b="1" dirty="0">
                <a:solidFill>
                  <a:srgbClr val="3892AE"/>
                </a:solidFill>
                <a:latin typeface="Arial" panose="020B0604020202020204" pitchFamily="34" charset="0"/>
                <a:cs typeface="Arial" panose="020B0604020202020204" pitchFamily="34" charset="0"/>
              </a:rPr>
              <a:t>BIS lietotāju atbalsts</a:t>
            </a:r>
            <a:endParaRPr lang="lv-LV" sz="3000" b="1"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585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71472-05B0-4DA1-902D-F08A5BDB2120}" type="slidenum">
              <a:rPr kumimoji="0" lang="lv-LV" sz="1600" b="0" i="0" u="none" strike="noStrike" kern="1200" cap="none" spc="0" normalizeH="0" baseline="0" noProof="0" smtClean="0">
                <a:ln>
                  <a:noFill/>
                </a:ln>
                <a:solidFill>
                  <a:srgbClr val="50B4C8">
                    <a:alpha val="25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lv-LV" sz="1600" b="0" i="0" u="none" strike="noStrike" kern="1200" cap="none" spc="0" normalizeH="0" baseline="0" noProof="0" dirty="0">
              <a:ln>
                <a:noFill/>
              </a:ln>
              <a:solidFill>
                <a:srgbClr val="50B4C8">
                  <a:alpha val="25000"/>
                </a:srgbClr>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graphicFrame>
        <p:nvGraphicFramePr>
          <p:cNvPr id="4" name="Table 3">
            <a:extLst>
              <a:ext uri="{FF2B5EF4-FFF2-40B4-BE49-F238E27FC236}">
                <a16:creationId xmlns:a16="http://schemas.microsoft.com/office/drawing/2014/main" id="{A10B6498-C847-4994-B377-13BD36153350}"/>
              </a:ext>
            </a:extLst>
          </p:cNvPr>
          <p:cNvGraphicFramePr>
            <a:graphicFrameLocks noGrp="1"/>
          </p:cNvGraphicFramePr>
          <p:nvPr>
            <p:extLst/>
          </p:nvPr>
        </p:nvGraphicFramePr>
        <p:xfrm>
          <a:off x="1152939" y="2298412"/>
          <a:ext cx="9275119" cy="3126648"/>
        </p:xfrm>
        <a:graphic>
          <a:graphicData uri="http://schemas.openxmlformats.org/drawingml/2006/table">
            <a:tbl>
              <a:tblPr firstRow="1" bandRow="1">
                <a:tableStyleId>{5C22544A-7EE6-4342-B048-85BDC9FD1C3A}</a:tableStyleId>
              </a:tblPr>
              <a:tblGrid>
                <a:gridCol w="1229822">
                  <a:extLst>
                    <a:ext uri="{9D8B030D-6E8A-4147-A177-3AD203B41FA5}">
                      <a16:colId xmlns:a16="http://schemas.microsoft.com/office/drawing/2014/main" val="3854461896"/>
                    </a:ext>
                  </a:extLst>
                </a:gridCol>
                <a:gridCol w="831380">
                  <a:extLst>
                    <a:ext uri="{9D8B030D-6E8A-4147-A177-3AD203B41FA5}">
                      <a16:colId xmlns:a16="http://schemas.microsoft.com/office/drawing/2014/main" val="3134652794"/>
                    </a:ext>
                  </a:extLst>
                </a:gridCol>
                <a:gridCol w="1048159">
                  <a:extLst>
                    <a:ext uri="{9D8B030D-6E8A-4147-A177-3AD203B41FA5}">
                      <a16:colId xmlns:a16="http://schemas.microsoft.com/office/drawing/2014/main" val="2962576859"/>
                    </a:ext>
                  </a:extLst>
                </a:gridCol>
                <a:gridCol w="936424">
                  <a:extLst>
                    <a:ext uri="{9D8B030D-6E8A-4147-A177-3AD203B41FA5}">
                      <a16:colId xmlns:a16="http://schemas.microsoft.com/office/drawing/2014/main" val="1258157995"/>
                    </a:ext>
                  </a:extLst>
                </a:gridCol>
                <a:gridCol w="973358">
                  <a:extLst>
                    <a:ext uri="{9D8B030D-6E8A-4147-A177-3AD203B41FA5}">
                      <a16:colId xmlns:a16="http://schemas.microsoft.com/office/drawing/2014/main" val="3083690962"/>
                    </a:ext>
                  </a:extLst>
                </a:gridCol>
                <a:gridCol w="885790">
                  <a:extLst>
                    <a:ext uri="{9D8B030D-6E8A-4147-A177-3AD203B41FA5}">
                      <a16:colId xmlns:a16="http://schemas.microsoft.com/office/drawing/2014/main" val="3084301902"/>
                    </a:ext>
                  </a:extLst>
                </a:gridCol>
                <a:gridCol w="885790">
                  <a:extLst>
                    <a:ext uri="{9D8B030D-6E8A-4147-A177-3AD203B41FA5}">
                      <a16:colId xmlns:a16="http://schemas.microsoft.com/office/drawing/2014/main" val="583285987"/>
                    </a:ext>
                  </a:extLst>
                </a:gridCol>
                <a:gridCol w="885790">
                  <a:extLst>
                    <a:ext uri="{9D8B030D-6E8A-4147-A177-3AD203B41FA5}">
                      <a16:colId xmlns:a16="http://schemas.microsoft.com/office/drawing/2014/main" val="1853273389"/>
                    </a:ext>
                  </a:extLst>
                </a:gridCol>
                <a:gridCol w="885790">
                  <a:extLst>
                    <a:ext uri="{9D8B030D-6E8A-4147-A177-3AD203B41FA5}">
                      <a16:colId xmlns:a16="http://schemas.microsoft.com/office/drawing/2014/main" val="1276769488"/>
                    </a:ext>
                  </a:extLst>
                </a:gridCol>
                <a:gridCol w="712816">
                  <a:extLst>
                    <a:ext uri="{9D8B030D-6E8A-4147-A177-3AD203B41FA5}">
                      <a16:colId xmlns:a16="http://schemas.microsoft.com/office/drawing/2014/main" val="3029063932"/>
                    </a:ext>
                  </a:extLst>
                </a:gridCol>
              </a:tblGrid>
              <a:tr h="879945">
                <a:tc>
                  <a:txBody>
                    <a:bodyPr/>
                    <a:lstStyle/>
                    <a:p>
                      <a:pPr algn="l" fontAlgn="b"/>
                      <a:endParaRPr lang="lv-LV"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lv-LV" sz="1500" b="1" i="0" u="none" strike="noStrike" dirty="0" err="1">
                          <a:solidFill>
                            <a:schemeClr val="bg1"/>
                          </a:solidFill>
                          <a:effectLst/>
                          <a:latin typeface="Arial" panose="020B0604020202020204" pitchFamily="34" charset="0"/>
                        </a:rPr>
                        <a:t>Okt</a:t>
                      </a:r>
                      <a:r>
                        <a:rPr lang="lv-LV" sz="1500" b="1" i="0" u="none" strike="noStrike" dirty="0">
                          <a:solidFill>
                            <a:schemeClr val="bg1"/>
                          </a:solidFill>
                          <a:effectLst/>
                          <a:latin typeface="Arial" panose="020B0604020202020204" pitchFamily="34" charset="0"/>
                        </a:rPr>
                        <a:t>, 2018</a:t>
                      </a:r>
                    </a:p>
                  </a:txBody>
                  <a:tcPr marL="9525" marR="9525" marT="9525" marB="0" anchor="ctr"/>
                </a:tc>
                <a:tc>
                  <a:txBody>
                    <a:bodyPr/>
                    <a:lstStyle/>
                    <a:p>
                      <a:pPr algn="ctr" fontAlgn="ctr"/>
                      <a:r>
                        <a:rPr lang="lv-LV" sz="1500" b="1" i="0" u="none" strike="noStrike" dirty="0">
                          <a:solidFill>
                            <a:schemeClr val="bg1"/>
                          </a:solidFill>
                          <a:effectLst/>
                          <a:latin typeface="Arial" panose="020B0604020202020204" pitchFamily="34" charset="0"/>
                        </a:rPr>
                        <a:t>Nov,2018</a:t>
                      </a:r>
                    </a:p>
                  </a:txBody>
                  <a:tcPr marL="9525" marR="9525" marT="9525" marB="0" anchor="ctr"/>
                </a:tc>
                <a:tc>
                  <a:txBody>
                    <a:bodyPr/>
                    <a:lstStyle/>
                    <a:p>
                      <a:pPr algn="ctr" fontAlgn="ctr"/>
                      <a:r>
                        <a:rPr lang="lv-LV" sz="1500" b="1" i="0" u="none" strike="noStrike" dirty="0">
                          <a:solidFill>
                            <a:schemeClr val="bg1"/>
                          </a:solidFill>
                          <a:effectLst/>
                          <a:latin typeface="Arial" panose="020B0604020202020204" pitchFamily="34" charset="0"/>
                        </a:rPr>
                        <a:t>Dec,2018</a:t>
                      </a:r>
                    </a:p>
                  </a:txBody>
                  <a:tcPr marL="9525" marR="9525" marT="9525" marB="0" anchor="ctr"/>
                </a:tc>
                <a:tc>
                  <a:txBody>
                    <a:bodyPr/>
                    <a:lstStyle/>
                    <a:p>
                      <a:pPr algn="ctr" fontAlgn="ctr"/>
                      <a:r>
                        <a:rPr lang="lv-LV" sz="1500" b="1" i="0" u="none" strike="noStrike" dirty="0">
                          <a:solidFill>
                            <a:schemeClr val="bg1"/>
                          </a:solidFill>
                          <a:effectLst/>
                          <a:latin typeface="Arial" panose="020B0604020202020204" pitchFamily="34" charset="0"/>
                        </a:rPr>
                        <a:t>Jan,2019</a:t>
                      </a:r>
                    </a:p>
                  </a:txBody>
                  <a:tcPr marL="9525" marR="9525" marT="9525" marB="0" anchor="ctr"/>
                </a:tc>
                <a:tc>
                  <a:txBody>
                    <a:bodyPr/>
                    <a:lstStyle/>
                    <a:p>
                      <a:pPr algn="ctr" fontAlgn="ctr"/>
                      <a:r>
                        <a:rPr lang="lv-LV" sz="1500" b="1" i="0" u="none" strike="noStrike" dirty="0">
                          <a:solidFill>
                            <a:schemeClr val="bg1"/>
                          </a:solidFill>
                          <a:effectLst/>
                          <a:latin typeface="Arial" panose="020B0604020202020204" pitchFamily="34" charset="0"/>
                        </a:rPr>
                        <a:t>Feb,2019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500" b="1" i="0" u="none" strike="noStrike" dirty="0">
                          <a:solidFill>
                            <a:schemeClr val="bg1"/>
                          </a:solidFill>
                          <a:effectLst/>
                          <a:latin typeface="Arial" panose="020B0604020202020204" pitchFamily="34" charset="0"/>
                        </a:rPr>
                        <a:t>Mar,2019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500" b="1" i="0" u="none" strike="noStrike" dirty="0">
                          <a:solidFill>
                            <a:schemeClr val="bg1"/>
                          </a:solidFill>
                          <a:effectLst/>
                          <a:latin typeface="Arial" panose="020B0604020202020204" pitchFamily="34" charset="0"/>
                        </a:rPr>
                        <a:t>Apr,2019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500" b="1" i="0" u="none" strike="noStrike" dirty="0">
                          <a:solidFill>
                            <a:schemeClr val="bg1"/>
                          </a:solidFill>
                          <a:effectLst/>
                          <a:latin typeface="Arial" panose="020B0604020202020204" pitchFamily="34" charset="0"/>
                        </a:rPr>
                        <a:t>Mai,2019</a:t>
                      </a:r>
                    </a:p>
                  </a:txBody>
                  <a:tcPr marL="9525" marR="9525" marT="9525" marB="0" anchor="ctr"/>
                </a:tc>
                <a:tc>
                  <a:txBody>
                    <a:bodyPr/>
                    <a:lstStyle/>
                    <a:p>
                      <a:pPr algn="ctr" fontAlgn="ctr"/>
                      <a:r>
                        <a:rPr lang="lv-LV" sz="1500" b="1" i="1" u="none" strike="noStrike" dirty="0">
                          <a:solidFill>
                            <a:schemeClr val="bg1"/>
                          </a:solidFill>
                          <a:effectLst/>
                          <a:latin typeface="Arial" panose="020B0604020202020204" pitchFamily="34" charset="0"/>
                        </a:rPr>
                        <a:t>KOPĀ</a:t>
                      </a:r>
                    </a:p>
                  </a:txBody>
                  <a:tcPr marL="9525" marR="9525" marT="9525" marB="0" anchor="ctr"/>
                </a:tc>
                <a:extLst>
                  <a:ext uri="{0D108BD9-81ED-4DB2-BD59-A6C34878D82A}">
                    <a16:rowId xmlns:a16="http://schemas.microsoft.com/office/drawing/2014/main" val="3424810665"/>
                  </a:ext>
                </a:extLst>
              </a:tr>
              <a:tr h="517126">
                <a:tc>
                  <a:txBody>
                    <a:bodyPr/>
                    <a:lstStyle/>
                    <a:p>
                      <a:pPr algn="l" fontAlgn="ctr"/>
                      <a:r>
                        <a:rPr lang="lv-LV" sz="1500" b="1" i="1" u="none" strike="noStrike" dirty="0">
                          <a:solidFill>
                            <a:srgbClr val="000000"/>
                          </a:solidFill>
                          <a:effectLst/>
                          <a:latin typeface="Arial" panose="020B0604020202020204" pitchFamily="34" charset="0"/>
                        </a:rPr>
                        <a:t>Komunikācija e-pastā</a:t>
                      </a:r>
                    </a:p>
                  </a:txBody>
                  <a:tcPr marL="9525" marR="9525" marT="9525" marB="0" anchor="ctr"/>
                </a:tc>
                <a:tc>
                  <a:txBody>
                    <a:bodyPr/>
                    <a:lstStyle/>
                    <a:p>
                      <a:pPr algn="ctr" fontAlgn="ctr"/>
                      <a:r>
                        <a:rPr lang="lv-LV" sz="1500" b="0" i="0" u="none" strike="noStrike" dirty="0">
                          <a:solidFill>
                            <a:srgbClr val="000000"/>
                          </a:solidFill>
                          <a:effectLst/>
                          <a:latin typeface="Arial" panose="020B0604020202020204" pitchFamily="34" charset="0"/>
                        </a:rPr>
                        <a:t>650</a:t>
                      </a:r>
                    </a:p>
                  </a:txBody>
                  <a:tcPr marL="9525" marR="9525" marT="9525" marB="0" anchor="ctr"/>
                </a:tc>
                <a:tc>
                  <a:txBody>
                    <a:bodyPr/>
                    <a:lstStyle/>
                    <a:p>
                      <a:pPr algn="ctr" fontAlgn="ctr"/>
                      <a:r>
                        <a:rPr lang="lv-LV" sz="1500" b="0" i="0" u="none" strike="noStrike" dirty="0">
                          <a:solidFill>
                            <a:srgbClr val="000000"/>
                          </a:solidFill>
                          <a:effectLst/>
                          <a:latin typeface="Arial" panose="020B0604020202020204" pitchFamily="34" charset="0"/>
                        </a:rPr>
                        <a:t>500</a:t>
                      </a:r>
                    </a:p>
                  </a:txBody>
                  <a:tcPr marL="9525" marR="9525" marT="9525" marB="0" anchor="ctr"/>
                </a:tc>
                <a:tc>
                  <a:txBody>
                    <a:bodyPr/>
                    <a:lstStyle/>
                    <a:p>
                      <a:pPr algn="ctr" fontAlgn="ctr"/>
                      <a:r>
                        <a:rPr lang="lv-LV" sz="1500" b="0" i="0" u="none" strike="noStrike">
                          <a:solidFill>
                            <a:srgbClr val="000000"/>
                          </a:solidFill>
                          <a:effectLst/>
                          <a:latin typeface="Arial" panose="020B0604020202020204" pitchFamily="34" charset="0"/>
                        </a:rPr>
                        <a:t>512</a:t>
                      </a:r>
                    </a:p>
                  </a:txBody>
                  <a:tcPr marL="9525" marR="9525" marT="9525" marB="0" anchor="ctr"/>
                </a:tc>
                <a:tc>
                  <a:txBody>
                    <a:bodyPr/>
                    <a:lstStyle/>
                    <a:p>
                      <a:pPr algn="ctr" fontAlgn="ctr"/>
                      <a:r>
                        <a:rPr lang="lv-LV" sz="1500" b="0" i="0" u="none" strike="noStrike" dirty="0">
                          <a:solidFill>
                            <a:srgbClr val="000000"/>
                          </a:solidFill>
                          <a:effectLst/>
                          <a:latin typeface="Arial" panose="020B0604020202020204" pitchFamily="34" charset="0"/>
                        </a:rPr>
                        <a:t>614</a:t>
                      </a:r>
                    </a:p>
                  </a:txBody>
                  <a:tcPr marL="9525" marR="9525" marT="9525" marB="0" anchor="ctr"/>
                </a:tc>
                <a:tc>
                  <a:txBody>
                    <a:bodyPr/>
                    <a:lstStyle/>
                    <a:p>
                      <a:pPr algn="ctr" fontAlgn="ctr"/>
                      <a:r>
                        <a:rPr lang="lv-LV" sz="1500" b="0" i="0" u="none" strike="noStrike" dirty="0">
                          <a:solidFill>
                            <a:srgbClr val="000000"/>
                          </a:solidFill>
                          <a:effectLst/>
                          <a:latin typeface="Arial" panose="020B0604020202020204" pitchFamily="34" charset="0"/>
                        </a:rPr>
                        <a:t>592</a:t>
                      </a:r>
                    </a:p>
                  </a:txBody>
                  <a:tcPr marL="9525" marR="9525" marT="9525" marB="0" anchor="ctr"/>
                </a:tc>
                <a:tc>
                  <a:txBody>
                    <a:bodyPr/>
                    <a:lstStyle/>
                    <a:p>
                      <a:pPr algn="ctr" fontAlgn="ctr"/>
                      <a:r>
                        <a:rPr lang="lv-LV" sz="1500" b="0" i="0" u="none" strike="noStrike" dirty="0">
                          <a:solidFill>
                            <a:srgbClr val="000000"/>
                          </a:solidFill>
                          <a:effectLst/>
                          <a:latin typeface="Arial" panose="020B0604020202020204" pitchFamily="34" charset="0"/>
                        </a:rPr>
                        <a:t>779</a:t>
                      </a:r>
                    </a:p>
                  </a:txBody>
                  <a:tcPr marL="9525" marR="9525" marT="9525" marB="0" anchor="ctr"/>
                </a:tc>
                <a:tc>
                  <a:txBody>
                    <a:bodyPr/>
                    <a:lstStyle/>
                    <a:p>
                      <a:pPr algn="ctr" fontAlgn="ctr"/>
                      <a:r>
                        <a:rPr lang="lv-LV" sz="1500" b="0" i="0" u="none" strike="noStrike" dirty="0">
                          <a:solidFill>
                            <a:srgbClr val="000000"/>
                          </a:solidFill>
                          <a:effectLst/>
                          <a:latin typeface="Arial" panose="020B0604020202020204" pitchFamily="34" charset="0"/>
                        </a:rPr>
                        <a:t>719</a:t>
                      </a:r>
                    </a:p>
                  </a:txBody>
                  <a:tcPr marL="9525" marR="9525" marT="9525" marB="0" anchor="ctr"/>
                </a:tc>
                <a:tc>
                  <a:txBody>
                    <a:bodyPr/>
                    <a:lstStyle/>
                    <a:p>
                      <a:pPr algn="ctr" fontAlgn="ctr"/>
                      <a:r>
                        <a:rPr lang="lv-LV" sz="1500" b="0" i="0" u="none" strike="noStrike" dirty="0">
                          <a:solidFill>
                            <a:srgbClr val="000000"/>
                          </a:solidFill>
                          <a:effectLst/>
                          <a:latin typeface="Arial" panose="020B0604020202020204" pitchFamily="34" charset="0"/>
                        </a:rPr>
                        <a:t>725</a:t>
                      </a:r>
                    </a:p>
                  </a:txBody>
                  <a:tcPr marL="9525" marR="9525" marT="9525" marB="0" anchor="ctr"/>
                </a:tc>
                <a:tc>
                  <a:txBody>
                    <a:bodyPr/>
                    <a:lstStyle/>
                    <a:p>
                      <a:pPr marL="0" algn="ctr" defTabSz="914400" rtl="0" eaLnBrk="1" fontAlgn="ctr" latinLnBrk="0" hangingPunct="1"/>
                      <a:r>
                        <a:rPr lang="lv-LV" sz="1500" b="0" i="1" u="none" strike="noStrike" kern="1200" dirty="0">
                          <a:solidFill>
                            <a:srgbClr val="000000"/>
                          </a:solidFill>
                          <a:effectLst/>
                          <a:latin typeface="Arial" panose="020B0604020202020204" pitchFamily="34" charset="0"/>
                          <a:ea typeface="+mn-ea"/>
                          <a:cs typeface="+mn-cs"/>
                        </a:rPr>
                        <a:t>5091</a:t>
                      </a:r>
                    </a:p>
                  </a:txBody>
                  <a:tcPr marL="9525" marR="9525" marT="9525" marB="0" anchor="b"/>
                </a:tc>
                <a:extLst>
                  <a:ext uri="{0D108BD9-81ED-4DB2-BD59-A6C34878D82A}">
                    <a16:rowId xmlns:a16="http://schemas.microsoft.com/office/drawing/2014/main" val="2647883843"/>
                  </a:ext>
                </a:extLst>
              </a:tr>
              <a:tr h="517126">
                <a:tc>
                  <a:txBody>
                    <a:bodyPr/>
                    <a:lstStyle/>
                    <a:p>
                      <a:pPr algn="l" fontAlgn="ctr"/>
                      <a:r>
                        <a:rPr lang="lv-LV" sz="1500" b="1" i="1" u="none" strike="noStrike" dirty="0">
                          <a:solidFill>
                            <a:srgbClr val="000000"/>
                          </a:solidFill>
                          <a:effectLst/>
                          <a:latin typeface="Arial" panose="020B0604020202020204" pitchFamily="34" charset="0"/>
                        </a:rPr>
                        <a:t>Komunikācija telefoniski</a:t>
                      </a:r>
                    </a:p>
                  </a:txBody>
                  <a:tcPr marL="9525" marR="9525" marT="9525" marB="0" anchor="ctr"/>
                </a:tc>
                <a:tc>
                  <a:txBody>
                    <a:bodyPr/>
                    <a:lstStyle/>
                    <a:p>
                      <a:pPr algn="ctr" fontAlgn="ctr"/>
                      <a:r>
                        <a:rPr lang="lv-LV" sz="1500" b="0" i="0" u="none" strike="noStrike" dirty="0">
                          <a:solidFill>
                            <a:srgbClr val="000000"/>
                          </a:solidFill>
                          <a:effectLst/>
                          <a:latin typeface="Arial" panose="020B0604020202020204" pitchFamily="34" charset="0"/>
                        </a:rPr>
                        <a:t>401</a:t>
                      </a:r>
                    </a:p>
                  </a:txBody>
                  <a:tcPr marL="9525" marR="9525" marT="9525" marB="0" anchor="ctr"/>
                </a:tc>
                <a:tc>
                  <a:txBody>
                    <a:bodyPr/>
                    <a:lstStyle/>
                    <a:p>
                      <a:pPr algn="ctr" fontAlgn="ctr"/>
                      <a:r>
                        <a:rPr lang="lv-LV" sz="1500" b="0" i="0" u="none" strike="noStrike" dirty="0">
                          <a:solidFill>
                            <a:srgbClr val="000000"/>
                          </a:solidFill>
                          <a:effectLst/>
                          <a:latin typeface="Arial" panose="020B0604020202020204" pitchFamily="34" charset="0"/>
                        </a:rPr>
                        <a:t>262</a:t>
                      </a:r>
                    </a:p>
                  </a:txBody>
                  <a:tcPr marL="9525" marR="9525" marT="9525" marB="0" anchor="ctr"/>
                </a:tc>
                <a:tc>
                  <a:txBody>
                    <a:bodyPr/>
                    <a:lstStyle/>
                    <a:p>
                      <a:pPr algn="ctr" fontAlgn="ctr"/>
                      <a:r>
                        <a:rPr lang="lv-LV" sz="1500" b="0" i="0" u="none" strike="noStrike" dirty="0">
                          <a:solidFill>
                            <a:srgbClr val="000000"/>
                          </a:solidFill>
                          <a:effectLst/>
                          <a:latin typeface="Arial" panose="020B0604020202020204" pitchFamily="34" charset="0"/>
                        </a:rPr>
                        <a:t>263</a:t>
                      </a:r>
                    </a:p>
                  </a:txBody>
                  <a:tcPr marL="9525" marR="9525" marT="9525" marB="0" anchor="ctr"/>
                </a:tc>
                <a:tc>
                  <a:txBody>
                    <a:bodyPr/>
                    <a:lstStyle/>
                    <a:p>
                      <a:pPr algn="ctr" fontAlgn="ctr"/>
                      <a:r>
                        <a:rPr lang="lv-LV" sz="1500" b="0" i="0" u="none" strike="noStrike" dirty="0">
                          <a:solidFill>
                            <a:srgbClr val="000000"/>
                          </a:solidFill>
                          <a:effectLst/>
                          <a:latin typeface="Arial" panose="020B0604020202020204" pitchFamily="34" charset="0"/>
                        </a:rPr>
                        <a:t>157</a:t>
                      </a:r>
                    </a:p>
                  </a:txBody>
                  <a:tcPr marL="9525" marR="9525" marT="9525" marB="0" anchor="ctr"/>
                </a:tc>
                <a:tc>
                  <a:txBody>
                    <a:bodyPr/>
                    <a:lstStyle/>
                    <a:p>
                      <a:pPr algn="ctr" fontAlgn="ctr"/>
                      <a:r>
                        <a:rPr lang="lv-LV" sz="1500" b="0" i="0" u="none" strike="noStrike" dirty="0">
                          <a:solidFill>
                            <a:srgbClr val="000000"/>
                          </a:solidFill>
                          <a:effectLst/>
                          <a:latin typeface="Arial" panose="020B0604020202020204" pitchFamily="34" charset="0"/>
                        </a:rPr>
                        <a:t>399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500" b="0" i="0" u="none" strike="noStrike" kern="1200" dirty="0">
                          <a:solidFill>
                            <a:srgbClr val="000000"/>
                          </a:solidFill>
                          <a:effectLst/>
                          <a:latin typeface="Arial" panose="020B0604020202020204" pitchFamily="34" charset="0"/>
                          <a:ea typeface="+mn-ea"/>
                          <a:cs typeface="+mn-cs"/>
                        </a:rPr>
                        <a:t>443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500" b="0" i="0" u="none" strike="noStrike" kern="1200" dirty="0">
                          <a:solidFill>
                            <a:srgbClr val="000000"/>
                          </a:solidFill>
                          <a:effectLst/>
                          <a:latin typeface="Arial" panose="020B0604020202020204" pitchFamily="34" charset="0"/>
                          <a:ea typeface="+mn-ea"/>
                          <a:cs typeface="+mn-cs"/>
                        </a:rPr>
                        <a:t>416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500" b="0" i="0" u="none" strike="noStrike" kern="1200" dirty="0">
                          <a:solidFill>
                            <a:srgbClr val="000000"/>
                          </a:solidFill>
                          <a:effectLst/>
                          <a:latin typeface="Arial" panose="020B0604020202020204" pitchFamily="34" charset="0"/>
                          <a:ea typeface="+mn-ea"/>
                          <a:cs typeface="+mn-cs"/>
                        </a:rPr>
                        <a:t>402</a:t>
                      </a:r>
                    </a:p>
                  </a:txBody>
                  <a:tcPr marL="9525" marR="9525" marT="9525" marB="0" anchor="ctr"/>
                </a:tc>
                <a:tc>
                  <a:txBody>
                    <a:bodyPr/>
                    <a:lstStyle/>
                    <a:p>
                      <a:pPr marL="0" algn="ctr" defTabSz="914400" rtl="0" eaLnBrk="1" fontAlgn="ctr" latinLnBrk="0" hangingPunct="1"/>
                      <a:r>
                        <a:rPr lang="lv-LV" sz="1500" b="0" i="1" u="none" strike="noStrike" kern="1200" dirty="0">
                          <a:solidFill>
                            <a:srgbClr val="000000"/>
                          </a:solidFill>
                          <a:effectLst/>
                          <a:latin typeface="Arial" panose="020B0604020202020204" pitchFamily="34" charset="0"/>
                          <a:ea typeface="+mn-ea"/>
                          <a:cs typeface="+mn-cs"/>
                        </a:rPr>
                        <a:t>2743</a:t>
                      </a:r>
                    </a:p>
                  </a:txBody>
                  <a:tcPr marL="9525" marR="9525" marT="9525" marB="0" anchor="b"/>
                </a:tc>
                <a:extLst>
                  <a:ext uri="{0D108BD9-81ED-4DB2-BD59-A6C34878D82A}">
                    <a16:rowId xmlns:a16="http://schemas.microsoft.com/office/drawing/2014/main" val="3049207152"/>
                  </a:ext>
                </a:extLst>
              </a:tr>
              <a:tr h="692877">
                <a:tc>
                  <a:txBody>
                    <a:bodyPr/>
                    <a:lstStyle/>
                    <a:p>
                      <a:pPr algn="l" fontAlgn="ctr"/>
                      <a:r>
                        <a:rPr lang="lv-LV" sz="1500" b="1" i="1" u="none" strike="noStrike" dirty="0">
                          <a:solidFill>
                            <a:srgbClr val="000000"/>
                          </a:solidFill>
                          <a:effectLst/>
                          <a:latin typeface="Arial" panose="020B0604020202020204" pitchFamily="34" charset="0"/>
                        </a:rPr>
                        <a:t>Elektroniskie pieteikumi sistēmā</a:t>
                      </a:r>
                    </a:p>
                  </a:txBody>
                  <a:tcPr marL="9525" marR="9525" marT="9525" marB="0" anchor="ctr"/>
                </a:tc>
                <a:tc>
                  <a:txBody>
                    <a:bodyPr/>
                    <a:lstStyle/>
                    <a:p>
                      <a:pPr algn="ctr" fontAlgn="ctr"/>
                      <a:r>
                        <a:rPr lang="lv-LV" sz="1500" b="0" i="0" u="none" strike="noStrike" dirty="0">
                          <a:solidFill>
                            <a:srgbClr val="000000"/>
                          </a:solidFill>
                          <a:effectLst/>
                          <a:latin typeface="Arial" panose="020B0604020202020204" pitchFamily="34" charset="0"/>
                        </a:rPr>
                        <a:t>255</a:t>
                      </a:r>
                    </a:p>
                  </a:txBody>
                  <a:tcPr marL="9525" marR="9525" marT="9525" marB="0" anchor="ctr"/>
                </a:tc>
                <a:tc>
                  <a:txBody>
                    <a:bodyPr/>
                    <a:lstStyle/>
                    <a:p>
                      <a:pPr algn="ctr" fontAlgn="ctr"/>
                      <a:r>
                        <a:rPr lang="lv-LV" sz="1500" b="0" i="0" u="none" strike="noStrike" dirty="0">
                          <a:solidFill>
                            <a:srgbClr val="000000"/>
                          </a:solidFill>
                          <a:effectLst/>
                          <a:latin typeface="Arial" panose="020B0604020202020204" pitchFamily="34" charset="0"/>
                        </a:rPr>
                        <a:t>294</a:t>
                      </a:r>
                    </a:p>
                  </a:txBody>
                  <a:tcPr marL="9525" marR="9525" marT="9525" marB="0" anchor="ctr"/>
                </a:tc>
                <a:tc>
                  <a:txBody>
                    <a:bodyPr/>
                    <a:lstStyle/>
                    <a:p>
                      <a:pPr algn="ctr" fontAlgn="ctr"/>
                      <a:r>
                        <a:rPr lang="lv-LV" sz="1500" b="0" i="0" u="none" strike="noStrike">
                          <a:solidFill>
                            <a:srgbClr val="000000"/>
                          </a:solidFill>
                          <a:effectLst/>
                          <a:latin typeface="Arial" panose="020B0604020202020204" pitchFamily="34" charset="0"/>
                        </a:rPr>
                        <a:t>213</a:t>
                      </a:r>
                    </a:p>
                  </a:txBody>
                  <a:tcPr marL="9525" marR="9525" marT="9525" marB="0" anchor="ctr"/>
                </a:tc>
                <a:tc>
                  <a:txBody>
                    <a:bodyPr/>
                    <a:lstStyle/>
                    <a:p>
                      <a:pPr algn="ctr" fontAlgn="ctr"/>
                      <a:r>
                        <a:rPr lang="lv-LV" sz="1500" b="0" i="0" u="none" strike="noStrike" dirty="0">
                          <a:solidFill>
                            <a:srgbClr val="000000"/>
                          </a:solidFill>
                          <a:effectLst/>
                          <a:latin typeface="Arial" panose="020B0604020202020204" pitchFamily="34" charset="0"/>
                        </a:rPr>
                        <a:t>466</a:t>
                      </a:r>
                    </a:p>
                  </a:txBody>
                  <a:tcPr marL="9525" marR="9525" marT="9525" marB="0" anchor="ctr"/>
                </a:tc>
                <a:tc>
                  <a:txBody>
                    <a:bodyPr/>
                    <a:lstStyle/>
                    <a:p>
                      <a:pPr algn="ctr" fontAlgn="ctr"/>
                      <a:r>
                        <a:rPr lang="lv-LV" sz="1500" b="0" i="0" u="none" strike="noStrike" dirty="0">
                          <a:solidFill>
                            <a:srgbClr val="000000"/>
                          </a:solidFill>
                          <a:effectLst/>
                          <a:latin typeface="Arial" panose="020B0604020202020204" pitchFamily="34" charset="0"/>
                        </a:rPr>
                        <a:t>419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500" b="0" i="0" u="none" strike="noStrike" dirty="0">
                          <a:solidFill>
                            <a:srgbClr val="000000"/>
                          </a:solidFill>
                          <a:effectLst/>
                          <a:latin typeface="Arial" panose="020B0604020202020204" pitchFamily="34" charset="0"/>
                        </a:rPr>
                        <a:t>492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500" b="0" i="0" u="none" strike="noStrike" dirty="0">
                          <a:solidFill>
                            <a:srgbClr val="000000"/>
                          </a:solidFill>
                          <a:effectLst/>
                          <a:latin typeface="Arial" panose="020B0604020202020204" pitchFamily="34" charset="0"/>
                        </a:rPr>
                        <a:t>430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500" b="0" i="0" u="none" strike="noStrike" dirty="0">
                          <a:solidFill>
                            <a:srgbClr val="000000"/>
                          </a:solidFill>
                          <a:effectLst/>
                          <a:latin typeface="Arial" panose="020B0604020202020204" pitchFamily="34" charset="0"/>
                        </a:rPr>
                        <a:t>396</a:t>
                      </a:r>
                    </a:p>
                  </a:txBody>
                  <a:tcPr marL="9525" marR="9525" marT="9525" marB="0" anchor="ctr"/>
                </a:tc>
                <a:tc>
                  <a:txBody>
                    <a:bodyPr/>
                    <a:lstStyle/>
                    <a:p>
                      <a:pPr marL="0" algn="ctr" defTabSz="914400" rtl="0" eaLnBrk="1" fontAlgn="ctr" latinLnBrk="0" hangingPunct="1"/>
                      <a:r>
                        <a:rPr lang="lv-LV" sz="1500" b="0" i="1" u="none" strike="noStrike" kern="1200" dirty="0">
                          <a:solidFill>
                            <a:srgbClr val="000000"/>
                          </a:solidFill>
                          <a:effectLst/>
                          <a:latin typeface="Arial" panose="020B0604020202020204" pitchFamily="34" charset="0"/>
                          <a:ea typeface="+mn-ea"/>
                          <a:cs typeface="+mn-cs"/>
                        </a:rPr>
                        <a:t>2965</a:t>
                      </a:r>
                    </a:p>
                  </a:txBody>
                  <a:tcPr marL="9525" marR="9525" marT="9525" marB="0" anchor="b"/>
                </a:tc>
                <a:extLst>
                  <a:ext uri="{0D108BD9-81ED-4DB2-BD59-A6C34878D82A}">
                    <a16:rowId xmlns:a16="http://schemas.microsoft.com/office/drawing/2014/main" val="2985479247"/>
                  </a:ext>
                </a:extLst>
              </a:tr>
              <a:tr h="517126">
                <a:tc>
                  <a:txBody>
                    <a:bodyPr/>
                    <a:lstStyle/>
                    <a:p>
                      <a:pPr algn="l" fontAlgn="ctr"/>
                      <a:r>
                        <a:rPr lang="lv-LV" sz="1500" b="0" i="1" u="none" strike="noStrike" dirty="0">
                          <a:solidFill>
                            <a:srgbClr val="000000"/>
                          </a:solidFill>
                          <a:effectLst/>
                          <a:latin typeface="Arial" panose="020B0604020202020204" pitchFamily="34" charset="0"/>
                        </a:rPr>
                        <a:t>KOPĀ:</a:t>
                      </a:r>
                    </a:p>
                  </a:txBody>
                  <a:tcPr marL="9525" marR="9525" marT="9525" marB="0" anchor="ctr"/>
                </a:tc>
                <a:tc>
                  <a:txBody>
                    <a:bodyPr/>
                    <a:lstStyle/>
                    <a:p>
                      <a:pPr algn="ctr" fontAlgn="b"/>
                      <a:r>
                        <a:rPr lang="lv-LV" sz="1500" b="0" i="1" u="none" strike="noStrike" dirty="0">
                          <a:solidFill>
                            <a:srgbClr val="000000"/>
                          </a:solidFill>
                          <a:effectLst/>
                          <a:latin typeface="Calibri" panose="020F0502020204030204" pitchFamily="34" charset="0"/>
                        </a:rPr>
                        <a:t>1306</a:t>
                      </a:r>
                    </a:p>
                  </a:txBody>
                  <a:tcPr marL="9525" marR="9525" marT="9525" marB="0" anchor="b"/>
                </a:tc>
                <a:tc>
                  <a:txBody>
                    <a:bodyPr/>
                    <a:lstStyle/>
                    <a:p>
                      <a:pPr algn="ctr" fontAlgn="b"/>
                      <a:r>
                        <a:rPr lang="lv-LV" sz="1500" b="0" i="1" u="none" strike="noStrike" dirty="0">
                          <a:solidFill>
                            <a:srgbClr val="000000"/>
                          </a:solidFill>
                          <a:effectLst/>
                          <a:latin typeface="Calibri" panose="020F0502020204030204" pitchFamily="34" charset="0"/>
                        </a:rPr>
                        <a:t>1056</a:t>
                      </a:r>
                    </a:p>
                  </a:txBody>
                  <a:tcPr marL="9525" marR="9525" marT="9525" marB="0" anchor="b"/>
                </a:tc>
                <a:tc>
                  <a:txBody>
                    <a:bodyPr/>
                    <a:lstStyle/>
                    <a:p>
                      <a:pPr algn="ctr" fontAlgn="b"/>
                      <a:r>
                        <a:rPr lang="lv-LV" sz="1500" b="0" i="1" u="none" strike="noStrike" dirty="0">
                          <a:solidFill>
                            <a:srgbClr val="000000"/>
                          </a:solidFill>
                          <a:effectLst/>
                          <a:latin typeface="Calibri" panose="020F0502020204030204" pitchFamily="34" charset="0"/>
                        </a:rPr>
                        <a:t>988</a:t>
                      </a:r>
                    </a:p>
                  </a:txBody>
                  <a:tcPr marL="9525" marR="9525" marT="9525" marB="0" anchor="b"/>
                </a:tc>
                <a:tc>
                  <a:txBody>
                    <a:bodyPr/>
                    <a:lstStyle/>
                    <a:p>
                      <a:pPr algn="ctr" fontAlgn="b"/>
                      <a:r>
                        <a:rPr lang="lv-LV" sz="1500" b="0" i="1" u="none" strike="noStrike" dirty="0">
                          <a:solidFill>
                            <a:srgbClr val="000000"/>
                          </a:solidFill>
                          <a:effectLst/>
                          <a:latin typeface="Calibri" panose="020F0502020204030204" pitchFamily="34" charset="0"/>
                        </a:rPr>
                        <a:t>1237</a:t>
                      </a:r>
                    </a:p>
                  </a:txBody>
                  <a:tcPr marL="9525" marR="9525" marT="9525" marB="0" anchor="b"/>
                </a:tc>
                <a:tc>
                  <a:txBody>
                    <a:bodyPr/>
                    <a:lstStyle/>
                    <a:p>
                      <a:pPr algn="ctr" fontAlgn="b"/>
                      <a:r>
                        <a:rPr lang="lv-LV" sz="1500" b="0" i="1" u="none" strike="noStrike" dirty="0">
                          <a:solidFill>
                            <a:srgbClr val="000000"/>
                          </a:solidFill>
                          <a:effectLst/>
                          <a:latin typeface="Calibri" panose="020F0502020204030204" pitchFamily="34" charset="0"/>
                        </a:rPr>
                        <a:t>1410</a:t>
                      </a:r>
                    </a:p>
                  </a:txBody>
                  <a:tcPr marL="9525" marR="9525" marT="9525" marB="0" anchor="b"/>
                </a:tc>
                <a:tc>
                  <a:txBody>
                    <a:bodyPr/>
                    <a:lstStyle/>
                    <a:p>
                      <a:pPr algn="ctr" fontAlgn="b"/>
                      <a:r>
                        <a:rPr lang="lv-LV" sz="1500" b="0" i="1" u="none" strike="noStrike" dirty="0">
                          <a:solidFill>
                            <a:srgbClr val="000000"/>
                          </a:solidFill>
                          <a:effectLst/>
                          <a:latin typeface="Calibri" panose="020F0502020204030204" pitchFamily="34" charset="0"/>
                        </a:rPr>
                        <a:t>1714</a:t>
                      </a:r>
                    </a:p>
                  </a:txBody>
                  <a:tcPr marL="9525" marR="9525" marT="9525" marB="0" anchor="b"/>
                </a:tc>
                <a:tc>
                  <a:txBody>
                    <a:bodyPr/>
                    <a:lstStyle/>
                    <a:p>
                      <a:pPr algn="ctr" fontAlgn="b"/>
                      <a:r>
                        <a:rPr lang="lv-LV" sz="1500" b="0" i="1" u="none" strike="noStrike" dirty="0">
                          <a:solidFill>
                            <a:srgbClr val="000000"/>
                          </a:solidFill>
                          <a:effectLst/>
                          <a:latin typeface="Calibri" panose="020F0502020204030204" pitchFamily="34" charset="0"/>
                        </a:rPr>
                        <a:t>1565</a:t>
                      </a:r>
                    </a:p>
                  </a:txBody>
                  <a:tcPr marL="9525" marR="9525" marT="9525" marB="0" anchor="b"/>
                </a:tc>
                <a:tc>
                  <a:txBody>
                    <a:bodyPr/>
                    <a:lstStyle/>
                    <a:p>
                      <a:pPr algn="ctr" fontAlgn="b"/>
                      <a:r>
                        <a:rPr lang="lv-LV" sz="1500" b="0" i="1" u="none" strike="noStrike" dirty="0">
                          <a:solidFill>
                            <a:srgbClr val="000000"/>
                          </a:solidFill>
                          <a:effectLst/>
                          <a:latin typeface="Calibri" panose="020F0502020204030204" pitchFamily="34" charset="0"/>
                        </a:rPr>
                        <a:t>1523</a:t>
                      </a:r>
                    </a:p>
                  </a:txBody>
                  <a:tcPr marL="9525" marR="9525" marT="9525" marB="0" anchor="b"/>
                </a:tc>
                <a:tc>
                  <a:txBody>
                    <a:bodyPr/>
                    <a:lstStyle/>
                    <a:p>
                      <a:pPr marL="0" algn="ctr" defTabSz="914400" rtl="0" eaLnBrk="1" fontAlgn="ctr" latinLnBrk="0" hangingPunct="1"/>
                      <a:r>
                        <a:rPr lang="lv-LV" sz="1500" b="0" i="1" u="none" strike="noStrike" kern="1200" dirty="0">
                          <a:solidFill>
                            <a:srgbClr val="000000"/>
                          </a:solidFill>
                          <a:effectLst/>
                          <a:latin typeface="Arial" panose="020B0604020202020204" pitchFamily="34" charset="0"/>
                          <a:ea typeface="+mn-ea"/>
                          <a:cs typeface="+mn-cs"/>
                        </a:rPr>
                        <a:t>10 799</a:t>
                      </a:r>
                    </a:p>
                  </a:txBody>
                  <a:tcPr marL="9525" marR="9525" marT="9525" marB="0" anchor="b"/>
                </a:tc>
                <a:extLst>
                  <a:ext uri="{0D108BD9-81ED-4DB2-BD59-A6C34878D82A}">
                    <a16:rowId xmlns:a16="http://schemas.microsoft.com/office/drawing/2014/main" val="3586166924"/>
                  </a:ext>
                </a:extLst>
              </a:tr>
            </a:tbl>
          </a:graphicData>
        </a:graphic>
      </p:graphicFrame>
      <p:pic>
        <p:nvPicPr>
          <p:cNvPr id="2052" name="Picture 4" descr="https://encrypted-tbn0.gstatic.com/images?q=tbn:ANd9GcSCKNbSCiYVBTe6wTEhcr1Tv8zhews9LTR3foe7S0zqXfTPR8by">
            <a:extLst>
              <a:ext uri="{FF2B5EF4-FFF2-40B4-BE49-F238E27FC236}">
                <a16:creationId xmlns:a16="http://schemas.microsoft.com/office/drawing/2014/main" id="{7C8CABE6-422A-458C-B3B8-8AE44652A8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625" y="372517"/>
            <a:ext cx="3048000"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49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FC81EA2-2C6B-4C13-8BCC-B096BB73856E}"/>
              </a:ext>
            </a:extLst>
          </p:cNvPr>
          <p:cNvSpPr>
            <a:spLocks noGrp="1"/>
          </p:cNvSpPr>
          <p:nvPr>
            <p:ph type="ctrTitle"/>
          </p:nvPr>
        </p:nvSpPr>
        <p:spPr>
          <a:xfrm>
            <a:off x="142614" y="770467"/>
            <a:ext cx="7069854" cy="3352800"/>
          </a:xfrm>
        </p:spPr>
        <p:txBody>
          <a:bodyPr>
            <a:normAutofit/>
          </a:bodyPr>
          <a:lstStyle/>
          <a:p>
            <a:pPr algn="ctr"/>
            <a:r>
              <a:rPr lang="lv-LV" altLang="lv-LV" sz="2800" dirty="0">
                <a:solidFill>
                  <a:schemeClr val="tx1"/>
                </a:solidFill>
                <a:latin typeface="Verdana" panose="020B0604030504040204" pitchFamily="34" charset="0"/>
                <a:ea typeface="Verdana" panose="020B0604030504040204" pitchFamily="34" charset="0"/>
                <a:cs typeface="Verdana" panose="020B0604030504040204" pitchFamily="34" charset="0"/>
              </a:rPr>
              <a:t>ERAF projekta</a:t>
            </a:r>
            <a:br>
              <a:rPr lang="lv-LV" altLang="lv-LV" sz="32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lv-LV" altLang="lv-LV" sz="3200" dirty="0">
                <a:solidFill>
                  <a:schemeClr val="tx1"/>
                </a:solidFill>
                <a:latin typeface="Verdana" panose="020B0604030504040204" pitchFamily="34" charset="0"/>
                <a:ea typeface="Verdana" panose="020B0604030504040204" pitchFamily="34" charset="0"/>
                <a:cs typeface="Verdana" panose="020B0604030504040204" pitchFamily="34" charset="0"/>
              </a:rPr>
              <a:t> «Būvniecības procesu un informācijas sistēmas attīstība (1.kārta)» </a:t>
            </a:r>
            <a:br>
              <a:rPr lang="lv-LV" altLang="lv-LV" sz="32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lv-LV" altLang="lv-LV" sz="2800" dirty="0">
                <a:solidFill>
                  <a:schemeClr val="tx1"/>
                </a:solidFill>
                <a:latin typeface="Verdana" panose="020B0604030504040204" pitchFamily="34" charset="0"/>
                <a:ea typeface="Verdana" panose="020B0604030504040204" pitchFamily="34" charset="0"/>
                <a:cs typeface="Verdana" panose="020B0604030504040204" pitchFamily="34" charset="0"/>
              </a:rPr>
              <a:t>ieviešanas progress</a:t>
            </a:r>
            <a:br>
              <a:rPr lang="lv-LV" altLang="lv-LV" sz="5500" dirty="0">
                <a:latin typeface="Verdana" panose="020B0604030504040204" pitchFamily="34" charset="0"/>
                <a:ea typeface="Verdana" panose="020B0604030504040204" pitchFamily="34" charset="0"/>
                <a:cs typeface="Verdana" panose="020B0604030504040204" pitchFamily="34" charset="0"/>
              </a:rPr>
            </a:br>
            <a:endParaRPr lang="lv-LV" sz="5500" dirty="0"/>
          </a:p>
        </p:txBody>
      </p:sp>
      <p:sp>
        <p:nvSpPr>
          <p:cNvPr id="9" name="Subtitle 8">
            <a:extLst>
              <a:ext uri="{FF2B5EF4-FFF2-40B4-BE49-F238E27FC236}">
                <a16:creationId xmlns:a16="http://schemas.microsoft.com/office/drawing/2014/main" id="{703243FC-91B4-4DC6-ACD5-A73D86A7CFC4}"/>
              </a:ext>
            </a:extLst>
          </p:cNvPr>
          <p:cNvSpPr>
            <a:spLocks noGrp="1"/>
          </p:cNvSpPr>
          <p:nvPr>
            <p:ph type="subTitle" idx="1"/>
          </p:nvPr>
        </p:nvSpPr>
        <p:spPr>
          <a:xfrm>
            <a:off x="507092" y="5008982"/>
            <a:ext cx="6544954" cy="1136649"/>
          </a:xfrm>
        </p:spPr>
        <p:txBody>
          <a:bodyPr>
            <a:normAutofit/>
          </a:bodyPr>
          <a:lstStyle/>
          <a:p>
            <a:pPr lvl="0" algn="ctr">
              <a:defRPr/>
            </a:pPr>
            <a:r>
              <a:rPr lang="lv-LV" altLang="lv-LV" dirty="0"/>
              <a:t>2019.gada 14.jūnijā</a:t>
            </a:r>
          </a:p>
          <a:p>
            <a:pPr lvl="0" algn="ctr">
              <a:defRPr/>
            </a:pPr>
            <a:r>
              <a:rPr lang="lv-LV" altLang="lv-LV" dirty="0"/>
              <a:t>Rīga</a:t>
            </a:r>
          </a:p>
          <a:p>
            <a:endParaRPr lang="lv-LV" dirty="0"/>
          </a:p>
        </p:txBody>
      </p:sp>
      <p:sp>
        <p:nvSpPr>
          <p:cNvPr id="25" name="Rectangle 24">
            <a:extLst>
              <a:ext uri="{FF2B5EF4-FFF2-40B4-BE49-F238E27FC236}">
                <a16:creationId xmlns:a16="http://schemas.microsoft.com/office/drawing/2014/main" id="{73EA2C3E-E336-4F2C-AC83-50B4F69A4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E291C28-3A99-4447-A563-72D8DBD27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5389" y="2914686"/>
            <a:ext cx="2400750" cy="1236386"/>
          </a:xfrm>
          <a:prstGeom prst="rect">
            <a:avLst/>
          </a:prstGeom>
        </p:spPr>
      </p:pic>
      <p:pic>
        <p:nvPicPr>
          <p:cNvPr id="15" name="Picture 14">
            <a:extLst>
              <a:ext uri="{FF2B5EF4-FFF2-40B4-BE49-F238E27FC236}">
                <a16:creationId xmlns:a16="http://schemas.microsoft.com/office/drawing/2014/main" id="{AC0903C0-7F33-4704-B626-7EFFF31B1A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820" y="4863441"/>
            <a:ext cx="3352128" cy="1282190"/>
          </a:xfrm>
          <a:prstGeom prst="rect">
            <a:avLst/>
          </a:prstGeom>
        </p:spPr>
      </p:pic>
      <p:pic>
        <p:nvPicPr>
          <p:cNvPr id="21" name="Picture 20">
            <a:extLst>
              <a:ext uri="{FF2B5EF4-FFF2-40B4-BE49-F238E27FC236}">
                <a16:creationId xmlns:a16="http://schemas.microsoft.com/office/drawing/2014/main" id="{B1DA85E4-B72C-4C9E-910D-85746E221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4544" y="491892"/>
            <a:ext cx="3905521" cy="1647301"/>
          </a:xfrm>
          <a:prstGeom prst="rect">
            <a:avLst/>
          </a:prstGeom>
        </p:spPr>
      </p:pic>
      <p:sp>
        <p:nvSpPr>
          <p:cNvPr id="22" name="Footer Placeholder 21">
            <a:extLst>
              <a:ext uri="{FF2B5EF4-FFF2-40B4-BE49-F238E27FC236}">
                <a16:creationId xmlns:a16="http://schemas.microsoft.com/office/drawing/2014/main" id="{A7419750-7DF0-4AB4-86F6-375BDAED657A}"/>
              </a:ext>
            </a:extLst>
          </p:cNvPr>
          <p:cNvSpPr>
            <a:spLocks noGrp="1"/>
          </p:cNvSpPr>
          <p:nvPr>
            <p:ph type="ftr" sz="quarter" idx="11"/>
          </p:nvPr>
        </p:nvSpPr>
        <p:spPr/>
        <p:txBody>
          <a:bodyPr/>
          <a:lstStyle/>
          <a:p>
            <a:endParaRPr lang="lv-LV"/>
          </a:p>
        </p:txBody>
      </p:sp>
      <p:sp>
        <p:nvSpPr>
          <p:cNvPr id="23" name="Slide Number Placeholder 22">
            <a:extLst>
              <a:ext uri="{FF2B5EF4-FFF2-40B4-BE49-F238E27FC236}">
                <a16:creationId xmlns:a16="http://schemas.microsoft.com/office/drawing/2014/main" id="{1B2E958A-ABAE-4E60-87B9-F15F43B559DE}"/>
              </a:ext>
            </a:extLst>
          </p:cNvPr>
          <p:cNvSpPr>
            <a:spLocks noGrp="1"/>
          </p:cNvSpPr>
          <p:nvPr>
            <p:ph type="sldNum" sz="quarter" idx="12"/>
          </p:nvPr>
        </p:nvSpPr>
        <p:spPr/>
        <p:txBody>
          <a:bodyPr/>
          <a:lstStyle/>
          <a:p>
            <a:fld id="{CFC71472-05B0-4DA1-902D-F08A5BDB2120}" type="slidenum">
              <a:rPr lang="lv-LV" smtClean="0"/>
              <a:t>2</a:t>
            </a:fld>
            <a:endParaRPr lang="lv-LV"/>
          </a:p>
        </p:txBody>
      </p:sp>
    </p:spTree>
    <p:extLst>
      <p:ext uri="{BB962C8B-B14F-4D97-AF65-F5344CB8AC3E}">
        <p14:creationId xmlns:p14="http://schemas.microsoft.com/office/powerpoint/2010/main" val="3175675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2702711" y="404646"/>
            <a:ext cx="7132319" cy="910167"/>
          </a:xfrm>
        </p:spPr>
        <p:txBody>
          <a:bodyPr>
            <a:noAutofit/>
          </a:bodyPr>
          <a:lstStyle/>
          <a:p>
            <a:r>
              <a:rPr lang="lv-LV" sz="3000" b="1" dirty="0">
                <a:solidFill>
                  <a:srgbClr val="3892AE"/>
                </a:solidFill>
                <a:latin typeface="Arial" panose="020B0604020202020204" pitchFamily="34" charset="0"/>
                <a:cs typeface="Arial" panose="020B0604020202020204" pitchFamily="34" charset="0"/>
              </a:rPr>
              <a:t>BIS funkcionalitātes jaunumi (realizēts)</a:t>
            </a:r>
            <a:endParaRPr lang="lv-LV" sz="3000" b="1"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585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71472-05B0-4DA1-902D-F08A5BDB2120}" type="slidenum">
              <a:rPr kumimoji="0" lang="lv-LV" sz="1600" b="0" i="0" u="none" strike="noStrike" kern="1200" cap="none" spc="0" normalizeH="0" baseline="0" noProof="0" smtClean="0">
                <a:ln>
                  <a:noFill/>
                </a:ln>
                <a:solidFill>
                  <a:srgbClr val="50B4C8">
                    <a:alpha val="25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lv-LV" sz="1600" b="0" i="0" u="none" strike="noStrike" kern="1200" cap="none" spc="0" normalizeH="0" baseline="0" noProof="0" dirty="0">
              <a:ln>
                <a:noFill/>
              </a:ln>
              <a:solidFill>
                <a:srgbClr val="50B4C8">
                  <a:alpha val="25000"/>
                </a:srgbClr>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pic>
        <p:nvPicPr>
          <p:cNvPr id="1026" name="Picture 2" descr="ÐÐ°ÑÑÐ¸Ð½ÐºÐ¸ Ð¿Ð¾ Ð·Ð°Ð¿ÑÐ¾ÑÑ under construction">
            <a:extLst>
              <a:ext uri="{FF2B5EF4-FFF2-40B4-BE49-F238E27FC236}">
                <a16:creationId xmlns:a16="http://schemas.microsoft.com/office/drawing/2014/main" id="{BF4EBEB9-9877-406F-9531-77F9B076E4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1850" y="489555"/>
            <a:ext cx="2188299" cy="26025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0155955-8261-4178-8DD7-5415FF28961B}"/>
              </a:ext>
            </a:extLst>
          </p:cNvPr>
          <p:cNvSpPr/>
          <p:nvPr/>
        </p:nvSpPr>
        <p:spPr>
          <a:xfrm>
            <a:off x="501994" y="1558528"/>
            <a:ext cx="10662582" cy="4832092"/>
          </a:xfrm>
          <a:prstGeom prst="rect">
            <a:avLst/>
          </a:prstGeom>
        </p:spPr>
        <p:txBody>
          <a:bodyPr wrap="square">
            <a:spAutoFit/>
          </a:bodyPr>
          <a:lstStyle/>
          <a:p>
            <a:pPr algn="just">
              <a:spcAft>
                <a:spcPts val="0"/>
              </a:spcAft>
            </a:pPr>
            <a:r>
              <a:rPr lang="lv-LV" sz="1400" b="1" u="sng" dirty="0">
                <a:latin typeface="Arial" panose="020B0604020202020204" pitchFamily="34" charset="0"/>
                <a:ea typeface="Calibri" panose="020F0502020204030204" pitchFamily="34" charset="0"/>
                <a:cs typeface="Arial" panose="020B0604020202020204" pitchFamily="34" charset="0"/>
              </a:rPr>
              <a:t>Būvvalžu atbalsta modulis (BIS2) / Publiskais portāls (BISP)</a:t>
            </a:r>
            <a:endParaRPr lang="lv-LV" sz="1400" u="sng"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lv-LV" sz="1400" dirty="0">
                <a:latin typeface="Arial" panose="020B0604020202020204" pitchFamily="34" charset="0"/>
                <a:ea typeface="Calibri" panose="020F0502020204030204" pitchFamily="34" charset="0"/>
                <a:cs typeface="Arial" panose="020B0604020202020204" pitchFamily="34" charset="0"/>
              </a:rPr>
              <a:t> </a:t>
            </a:r>
          </a:p>
          <a:p>
            <a:pPr marL="285750" lvl="0" indent="-285750" algn="just">
              <a:spcAft>
                <a:spcPts val="0"/>
              </a:spcAft>
              <a:buSzPts val="1000"/>
              <a:buFont typeface="Wingdings" panose="05000000000000000000" pitchFamily="2" charset="2"/>
              <a:buChar char="Ø"/>
              <a:tabLst>
                <a:tab pos="457200" algn="l"/>
              </a:tabLst>
            </a:pPr>
            <a:r>
              <a:rPr lang="lv-LV" sz="1400" dirty="0">
                <a:latin typeface="Arial" panose="020B0604020202020204" pitchFamily="34" charset="0"/>
                <a:ea typeface="Calibri" panose="020F0502020204030204" pitchFamily="34" charset="0"/>
                <a:cs typeface="Arial" panose="020B0604020202020204" pitchFamily="34" charset="0"/>
              </a:rPr>
              <a:t>Pazīme «Ierobežotas pieejamības informācija» BIS būvniecības lietu dokumentācijā;</a:t>
            </a:r>
          </a:p>
          <a:p>
            <a:pPr marL="285750" lvl="0" indent="-285750" algn="just">
              <a:spcAft>
                <a:spcPts val="0"/>
              </a:spcAft>
              <a:buSzPts val="1000"/>
              <a:buFont typeface="Wingdings" panose="05000000000000000000" pitchFamily="2" charset="2"/>
              <a:buChar char="Ø"/>
              <a:tabLst>
                <a:tab pos="457200" algn="l"/>
              </a:tabLst>
            </a:pPr>
            <a:r>
              <a:rPr lang="lv-LV" sz="1400" dirty="0">
                <a:latin typeface="Arial" panose="020B0604020202020204" pitchFamily="34" charset="0"/>
                <a:ea typeface="Calibri" panose="020F0502020204030204" pitchFamily="34" charset="0"/>
                <a:cs typeface="Arial" panose="020B0604020202020204" pitchFamily="34" charset="0"/>
              </a:rPr>
              <a:t>Vēsturiskas būvniecības lietas iesnieguma ievade Būvniecības informācijas sistēmā;</a:t>
            </a:r>
          </a:p>
          <a:p>
            <a:pPr marL="285750" lvl="0" indent="-285750" algn="just">
              <a:spcAft>
                <a:spcPts val="0"/>
              </a:spcAft>
              <a:buSzPts val="1000"/>
              <a:buFont typeface="Wingdings" panose="05000000000000000000" pitchFamily="2" charset="2"/>
              <a:buChar char="Ø"/>
              <a:tabLst>
                <a:tab pos="457200" algn="l"/>
              </a:tabLst>
            </a:pPr>
            <a:r>
              <a:rPr lang="lv-LV" sz="1400" dirty="0">
                <a:latin typeface="Arial" panose="020B0604020202020204" pitchFamily="34" charset="0"/>
                <a:ea typeface="Calibri" panose="020F0502020204030204" pitchFamily="34" charset="0"/>
                <a:cs typeface="Arial" panose="020B0604020202020204" pitchFamily="34" charset="0"/>
              </a:rPr>
              <a:t>Atzinums par būves pārbaudi (ekspluatācijas kontrole);</a:t>
            </a:r>
          </a:p>
          <a:p>
            <a:pPr marL="285750" lvl="0" indent="-285750" algn="just">
              <a:spcAft>
                <a:spcPts val="0"/>
              </a:spcAft>
              <a:buSzPts val="1000"/>
              <a:buFont typeface="Wingdings" panose="05000000000000000000" pitchFamily="2" charset="2"/>
              <a:buChar char="Ø"/>
              <a:tabLst>
                <a:tab pos="457200" algn="l"/>
              </a:tabLst>
            </a:pPr>
            <a:r>
              <a:rPr lang="lv-LV" sz="1400" dirty="0">
                <a:latin typeface="Arial" panose="020B0604020202020204" pitchFamily="34" charset="0"/>
                <a:ea typeface="Calibri" panose="020F0502020204030204" pitchFamily="34" charset="0"/>
                <a:cs typeface="Arial" panose="020B0604020202020204" pitchFamily="34" charset="0"/>
              </a:rPr>
              <a:t>Dati no UR par valsts un pašvaldību </a:t>
            </a:r>
            <a:r>
              <a:rPr lang="lv-LV" sz="1400" dirty="0" err="1">
                <a:latin typeface="Arial" panose="020B0604020202020204" pitchFamily="34" charset="0"/>
                <a:ea typeface="Calibri" panose="020F0502020204030204" pitchFamily="34" charset="0"/>
                <a:cs typeface="Arial" panose="020B0604020202020204" pitchFamily="34" charset="0"/>
              </a:rPr>
              <a:t>paraksttiesīgām</a:t>
            </a:r>
            <a:r>
              <a:rPr lang="lv-LV" sz="1400" dirty="0">
                <a:latin typeface="Arial" panose="020B0604020202020204" pitchFamily="34" charset="0"/>
                <a:ea typeface="Calibri" panose="020F0502020204030204" pitchFamily="34" charset="0"/>
                <a:cs typeface="Arial" panose="020B0604020202020204" pitchFamily="34" charset="0"/>
              </a:rPr>
              <a:t> personām.</a:t>
            </a:r>
          </a:p>
          <a:p>
            <a:pPr>
              <a:spcAft>
                <a:spcPts val="0"/>
              </a:spcAft>
            </a:pPr>
            <a:r>
              <a:rPr lang="lv-LV" sz="1400" dirty="0">
                <a:latin typeface="Arial" panose="020B0604020202020204" pitchFamily="34" charset="0"/>
                <a:ea typeface="Calibri" panose="020F0502020204030204" pitchFamily="34" charset="0"/>
                <a:cs typeface="Arial" panose="020B0604020202020204" pitchFamily="34" charset="0"/>
              </a:rPr>
              <a:t> </a:t>
            </a:r>
            <a:endParaRPr lang="lv-LV" sz="8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lv-LV" sz="1400" dirty="0">
                <a:latin typeface="Arial" panose="020B0604020202020204" pitchFamily="34" charset="0"/>
                <a:ea typeface="Calibri" panose="020F0502020204030204" pitchFamily="34" charset="0"/>
                <a:cs typeface="Arial" panose="020B0604020202020204" pitchFamily="34" charset="0"/>
              </a:rPr>
              <a:t>Vairāk informācijas: </a:t>
            </a:r>
            <a:r>
              <a:rPr lang="lv-LV" sz="1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6"/>
              </a:rPr>
              <a:t>https://bis.gov.lv/bisp/jaunumi/jaunumi-buvvaldem</a:t>
            </a:r>
            <a:endParaRPr lang="lv-LV" sz="14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lv-LV" sz="1400" dirty="0">
                <a:latin typeface="Arial" panose="020B0604020202020204" pitchFamily="34" charset="0"/>
                <a:ea typeface="Calibri" panose="020F0502020204030204" pitchFamily="34" charset="0"/>
                <a:cs typeface="Arial" panose="020B0604020202020204" pitchFamily="34" charset="0"/>
              </a:rPr>
              <a:t> </a:t>
            </a:r>
          </a:p>
          <a:p>
            <a:pPr algn="just">
              <a:spcAft>
                <a:spcPts val="0"/>
              </a:spcAft>
            </a:pPr>
            <a:r>
              <a:rPr lang="lv-LV" sz="1400" b="1" u="sng" dirty="0">
                <a:latin typeface="Arial" panose="020B0604020202020204" pitchFamily="34" charset="0"/>
                <a:ea typeface="Calibri" panose="020F0502020204030204" pitchFamily="34" charset="0"/>
                <a:cs typeface="Arial" panose="020B0604020202020204" pitchFamily="34" charset="0"/>
              </a:rPr>
              <a:t>Reģistri (BIS1)</a:t>
            </a:r>
            <a:endParaRPr lang="lv-LV" sz="1400" u="sng"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lv-LV" sz="1400" dirty="0">
                <a:latin typeface="Arial" panose="020B0604020202020204" pitchFamily="34" charset="0"/>
                <a:ea typeface="Calibri" panose="020F0502020204030204" pitchFamily="34" charset="0"/>
                <a:cs typeface="Arial" panose="020B0604020202020204" pitchFamily="34" charset="0"/>
              </a:rPr>
              <a:t> </a:t>
            </a:r>
          </a:p>
          <a:p>
            <a:pPr marL="285750" lvl="0" indent="-285750" algn="just">
              <a:spcAft>
                <a:spcPts val="0"/>
              </a:spcAft>
              <a:buSzPts val="1000"/>
              <a:buFont typeface="Wingdings" panose="05000000000000000000" pitchFamily="2" charset="2"/>
              <a:buChar char="Ø"/>
              <a:tabLst>
                <a:tab pos="457200" algn="l"/>
              </a:tabLst>
            </a:pPr>
            <a:r>
              <a:rPr lang="lv-LV" sz="1400" dirty="0">
                <a:latin typeface="Arial" panose="020B0604020202020204" pitchFamily="34" charset="0"/>
                <a:cs typeface="Arial" panose="020B0604020202020204" pitchFamily="34" charset="0"/>
              </a:rPr>
              <a:t>Izmaiņas atbilstoši Ministru kabineta 2018.gada 3.maija noteikumiem Nr.254 “Grozījumi Ministru kabineta 2016.gada 12.aprīļa noteikumos Nr.211 “Būvkomersantu klasifikācijas noteikumi””:</a:t>
            </a:r>
          </a:p>
          <a:p>
            <a:pPr marL="628650" lvl="1" indent="-171450" algn="just">
              <a:buSzPts val="1000"/>
              <a:buFont typeface="Wingdings" panose="05000000000000000000" pitchFamily="2" charset="2"/>
              <a:buChar char="§"/>
              <a:tabLst>
                <a:tab pos="457200" algn="l"/>
              </a:tabLst>
            </a:pPr>
            <a:r>
              <a:rPr lang="en-GB" sz="1400" dirty="0" err="1">
                <a:latin typeface="Arial" panose="020B0604020202020204" pitchFamily="34" charset="0"/>
                <a:cs typeface="Arial" panose="020B0604020202020204" pitchFamily="34" charset="0"/>
              </a:rPr>
              <a:t>izmaiņas</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klasifikācijas</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kritērijos</a:t>
            </a:r>
            <a:r>
              <a:rPr lang="en-GB" sz="1400" dirty="0">
                <a:latin typeface="Arial" panose="020B0604020202020204" pitchFamily="34" charset="0"/>
                <a:cs typeface="Arial" panose="020B0604020202020204" pitchFamily="34" charset="0"/>
              </a:rPr>
              <a:t> un </a:t>
            </a:r>
            <a:r>
              <a:rPr lang="en-GB" sz="1400" dirty="0" err="1">
                <a:latin typeface="Arial" panose="020B0604020202020204" pitchFamily="34" charset="0"/>
                <a:cs typeface="Arial" panose="020B0604020202020204" pitchFamily="34" charset="0"/>
              </a:rPr>
              <a:t>klasifikācijas</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piemērošanā</a:t>
            </a:r>
            <a:r>
              <a:rPr lang="lv-LV" sz="1400" dirty="0">
                <a:latin typeface="Arial" panose="020B0604020202020204" pitchFamily="34" charset="0"/>
                <a:cs typeface="Arial" panose="020B0604020202020204" pitchFamily="34" charset="0"/>
              </a:rPr>
              <a:t>;</a:t>
            </a:r>
          </a:p>
          <a:p>
            <a:pPr marL="628650" lvl="1" indent="-171450" algn="just">
              <a:buSzPts val="1000"/>
              <a:buFont typeface="Wingdings" panose="05000000000000000000" pitchFamily="2" charset="2"/>
              <a:buChar char="§"/>
              <a:tabLst>
                <a:tab pos="457200" algn="l"/>
              </a:tabLst>
            </a:pPr>
            <a:r>
              <a:rPr lang="lv-LV" sz="1400" dirty="0">
                <a:latin typeface="Arial" panose="020B0604020202020204" pitchFamily="34" charset="0"/>
                <a:cs typeface="Arial" panose="020B0604020202020204" pitchFamily="34" charset="0"/>
              </a:rPr>
              <a:t>izmaiņas klasifikācijas aprēķinā.</a:t>
            </a:r>
          </a:p>
          <a:p>
            <a:pPr marL="628650" lvl="1" indent="-171450" algn="just">
              <a:buSzPts val="1000"/>
              <a:buFont typeface="Wingdings" panose="05000000000000000000" pitchFamily="2" charset="2"/>
              <a:buChar char="§"/>
              <a:tabLst>
                <a:tab pos="457200" algn="l"/>
              </a:tabLst>
            </a:pPr>
            <a:endParaRPr lang="lv-LV" sz="800" dirty="0">
              <a:latin typeface="Arial" panose="020B0604020202020204" pitchFamily="34" charset="0"/>
              <a:cs typeface="Arial" panose="020B0604020202020204" pitchFamily="34" charset="0"/>
            </a:endParaRPr>
          </a:p>
          <a:p>
            <a:pPr marL="285750" lvl="0" indent="-285750" algn="just">
              <a:spcAft>
                <a:spcPts val="0"/>
              </a:spcAft>
              <a:buSzPts val="1000"/>
              <a:buFont typeface="Wingdings" panose="05000000000000000000" pitchFamily="2" charset="2"/>
              <a:buChar char="Ø"/>
              <a:tabLst>
                <a:tab pos="457200" algn="l"/>
              </a:tabLst>
            </a:pPr>
            <a:r>
              <a:rPr lang="lv-LV" sz="1400" dirty="0">
                <a:latin typeface="Arial" panose="020B0604020202020204" pitchFamily="34" charset="0"/>
                <a:cs typeface="Arial" panose="020B0604020202020204" pitchFamily="34" charset="0"/>
              </a:rPr>
              <a:t>Izmaiņas atbilstoši Ministru kabineta 2018.gada 21.augusta noteikumiem Nr.531 “Noteikumi par neatkarīgu ekspertu kompetences novērtēšanu un profesionālās darbības uzraudzību ēku energoefektivitātes jomā” (turpmāk – MK noteikumi Nr.531).</a:t>
            </a:r>
          </a:p>
          <a:p>
            <a:pPr lvl="0" algn="just">
              <a:spcAft>
                <a:spcPts val="0"/>
              </a:spcAft>
              <a:buSzPts val="1000"/>
              <a:tabLst>
                <a:tab pos="457200" algn="l"/>
              </a:tabLst>
            </a:pPr>
            <a:endParaRPr lang="lv-LV" sz="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400" dirty="0">
                <a:latin typeface="Arial" panose="020B0604020202020204" pitchFamily="34" charset="0"/>
                <a:cs typeface="Arial" panose="020B0604020202020204" pitchFamily="34" charset="0"/>
              </a:rPr>
              <a:t>LVS </a:t>
            </a:r>
            <a:r>
              <a:rPr lang="en-GB" sz="1400" dirty="0" err="1">
                <a:latin typeface="Arial" panose="020B0604020202020204" pitchFamily="34" charset="0"/>
                <a:cs typeface="Arial" panose="020B0604020202020204" pitchFamily="34" charset="0"/>
              </a:rPr>
              <a:t>rēķinu</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veidošana</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sertificējošām</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iestādēm</a:t>
            </a:r>
            <a:r>
              <a:rPr lang="lv-LV" sz="1400" dirty="0">
                <a:latin typeface="Arial" panose="020B0604020202020204" pitchFamily="34" charset="0"/>
                <a:cs typeface="Arial" panose="020B0604020202020204" pitchFamily="34" charset="0"/>
              </a:rPr>
              <a:t> / masveida paziņojumi </a:t>
            </a:r>
            <a:r>
              <a:rPr lang="lv-LV" sz="1400" dirty="0" err="1">
                <a:latin typeface="Arial" panose="020B0604020202020204" pitchFamily="34" charset="0"/>
                <a:cs typeface="Arial" panose="020B0604020202020204" pitchFamily="34" charset="0"/>
              </a:rPr>
              <a:t>būvspeciālistiem</a:t>
            </a:r>
            <a:r>
              <a:rPr lang="lv-LV" sz="1400" dirty="0">
                <a:latin typeface="Arial" panose="020B0604020202020204" pitchFamily="34" charset="0"/>
                <a:cs typeface="Arial" panose="020B0604020202020204" pitchFamily="34" charset="0"/>
              </a:rPr>
              <a:t> par neapmaksātajiem rēķiniem.</a:t>
            </a:r>
          </a:p>
          <a:p>
            <a:pPr>
              <a:spcAft>
                <a:spcPts val="0"/>
              </a:spcAft>
            </a:pPr>
            <a:endParaRPr lang="lv-LV"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lv-LV"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2066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3037398" y="489555"/>
            <a:ext cx="7132319" cy="910167"/>
          </a:xfrm>
        </p:spPr>
        <p:txBody>
          <a:bodyPr>
            <a:noAutofit/>
          </a:bodyPr>
          <a:lstStyle/>
          <a:p>
            <a:r>
              <a:rPr lang="lv-LV" sz="3000" b="1" dirty="0">
                <a:solidFill>
                  <a:srgbClr val="3892AE"/>
                </a:solidFill>
                <a:latin typeface="Arial" panose="020B0604020202020204" pitchFamily="34" charset="0"/>
                <a:cs typeface="Arial" panose="020B0604020202020204" pitchFamily="34" charset="0"/>
              </a:rPr>
              <a:t>BIS funkcionalitātes jaunumi (plānots)</a:t>
            </a:r>
            <a:endParaRPr lang="lv-LV" sz="3000" b="1"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585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71472-05B0-4DA1-902D-F08A5BDB2120}" type="slidenum">
              <a:rPr kumimoji="0" lang="lv-LV" sz="1600" b="0" i="0" u="none" strike="noStrike" kern="1200" cap="none" spc="0" normalizeH="0" baseline="0" noProof="0" smtClean="0">
                <a:ln>
                  <a:noFill/>
                </a:ln>
                <a:solidFill>
                  <a:srgbClr val="50B4C8">
                    <a:alpha val="25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lv-LV" sz="1600" b="0" i="0" u="none" strike="noStrike" kern="1200" cap="none" spc="0" normalizeH="0" baseline="0" noProof="0" dirty="0">
              <a:ln>
                <a:noFill/>
              </a:ln>
              <a:solidFill>
                <a:srgbClr val="50B4C8">
                  <a:alpha val="25000"/>
                </a:srgbClr>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pic>
        <p:nvPicPr>
          <p:cNvPr id="1026" name="Picture 2" descr="ÐÐ°ÑÑÐ¸Ð½ÐºÐ¸ Ð¿Ð¾ Ð·Ð°Ð¿ÑÐ¾ÑÑ under construction">
            <a:extLst>
              <a:ext uri="{FF2B5EF4-FFF2-40B4-BE49-F238E27FC236}">
                <a16:creationId xmlns:a16="http://schemas.microsoft.com/office/drawing/2014/main" id="{BF4EBEB9-9877-406F-9531-77F9B076E4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1850" y="489555"/>
            <a:ext cx="2188299" cy="26025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0155955-8261-4178-8DD7-5415FF28961B}"/>
              </a:ext>
            </a:extLst>
          </p:cNvPr>
          <p:cNvSpPr/>
          <p:nvPr/>
        </p:nvSpPr>
        <p:spPr>
          <a:xfrm>
            <a:off x="691881" y="1726064"/>
            <a:ext cx="10662582" cy="3863109"/>
          </a:xfrm>
          <a:prstGeom prst="rect">
            <a:avLst/>
          </a:prstGeom>
        </p:spPr>
        <p:txBody>
          <a:bodyPr wrap="square">
            <a:spAutoFit/>
          </a:bodyPr>
          <a:lstStyle/>
          <a:p>
            <a:pPr algn="just">
              <a:spcAft>
                <a:spcPts val="0"/>
              </a:spcAft>
            </a:pPr>
            <a:r>
              <a:rPr lang="lv-LV" sz="1600" b="1" u="sng" dirty="0">
                <a:latin typeface="Arial" panose="020B0604020202020204" pitchFamily="34" charset="0"/>
                <a:ea typeface="Calibri" panose="020F0502020204030204" pitchFamily="34" charset="0"/>
                <a:cs typeface="Arial" panose="020B0604020202020204" pitchFamily="34" charset="0"/>
              </a:rPr>
              <a:t>Būvvalžu atbalsta modulis (BIS2) / Publiskais portāls (BISP)</a:t>
            </a:r>
            <a:endParaRPr lang="lv-LV" sz="1600" u="sng"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lv-LV" sz="1600" dirty="0">
                <a:latin typeface="Arial" panose="020B0604020202020204" pitchFamily="34" charset="0"/>
                <a:ea typeface="Calibri" panose="020F0502020204030204" pitchFamily="34" charset="0"/>
                <a:cs typeface="Arial" panose="020B0604020202020204" pitchFamily="34" charset="0"/>
              </a:rPr>
              <a:t> </a:t>
            </a:r>
          </a:p>
          <a:p>
            <a:pPr marL="285750" lvl="0" indent="-285750" algn="just">
              <a:lnSpc>
                <a:spcPct val="150000"/>
              </a:lnSpc>
              <a:spcAft>
                <a:spcPts val="0"/>
              </a:spcAft>
              <a:buSzPts val="1000"/>
              <a:buFont typeface="Wingdings" panose="05000000000000000000" pitchFamily="2" charset="2"/>
              <a:buChar char="Ø"/>
              <a:tabLst>
                <a:tab pos="457200" algn="l"/>
              </a:tabLst>
            </a:pPr>
            <a:r>
              <a:rPr lang="lv-LV" sz="1600" dirty="0">
                <a:latin typeface="Arial" panose="020B0604020202020204" pitchFamily="34" charset="0"/>
                <a:ea typeface="Calibri" panose="020F0502020204030204" pitchFamily="34" charset="0"/>
                <a:cs typeface="Arial" panose="020B0604020202020204" pitchFamily="34" charset="0"/>
              </a:rPr>
              <a:t>Būvprojekta rasējumu flīzēšana – ātrākai piekļuvei pie </a:t>
            </a:r>
            <a:r>
              <a:rPr lang="lv-LV" sz="1600" dirty="0" err="1">
                <a:latin typeface="Arial" panose="020B0604020202020204" pitchFamily="34" charset="0"/>
                <a:ea typeface="Calibri" panose="020F0502020204030204" pitchFamily="34" charset="0"/>
                <a:cs typeface="Arial" panose="020B0604020202020204" pitchFamily="34" charset="0"/>
              </a:rPr>
              <a:t>lielapjoma</a:t>
            </a:r>
            <a:r>
              <a:rPr lang="lv-LV" sz="1600" dirty="0">
                <a:latin typeface="Arial" panose="020B0604020202020204" pitchFamily="34" charset="0"/>
                <a:ea typeface="Calibri" panose="020F0502020204030204" pitchFamily="34" charset="0"/>
                <a:cs typeface="Arial" panose="020B0604020202020204" pitchFamily="34" charset="0"/>
              </a:rPr>
              <a:t> failiem (Sep.2019.);</a:t>
            </a:r>
          </a:p>
          <a:p>
            <a:pPr marL="285750" lvl="0" indent="-285750" algn="just">
              <a:lnSpc>
                <a:spcPct val="150000"/>
              </a:lnSpc>
              <a:spcAft>
                <a:spcPts val="0"/>
              </a:spcAft>
              <a:buSzPts val="1000"/>
              <a:buFont typeface="Wingdings" panose="05000000000000000000" pitchFamily="2" charset="2"/>
              <a:buChar char="Ø"/>
              <a:tabLst>
                <a:tab pos="457200" algn="l"/>
              </a:tabLst>
            </a:pPr>
            <a:r>
              <a:rPr lang="lv-LV" sz="1600" dirty="0">
                <a:latin typeface="Arial" panose="020B0604020202020204" pitchFamily="34" charset="0"/>
                <a:ea typeface="Calibri" panose="020F0502020204030204" pitchFamily="34" charset="0"/>
                <a:cs typeface="Arial" panose="020B0604020202020204" pitchFamily="34" charset="0"/>
              </a:rPr>
              <a:t>BIS-DVS_TNI </a:t>
            </a:r>
            <a:r>
              <a:rPr lang="lv-LV" sz="1600" dirty="0" err="1">
                <a:latin typeface="Arial" panose="020B0604020202020204" pitchFamily="34" charset="0"/>
                <a:ea typeface="Calibri" panose="020F0502020204030204" pitchFamily="34" charset="0"/>
                <a:cs typeface="Arial" panose="020B0604020202020204" pitchFamily="34" charset="0"/>
              </a:rPr>
              <a:t>saskarnes</a:t>
            </a:r>
            <a:r>
              <a:rPr lang="lv-LV" sz="1600" dirty="0">
                <a:latin typeface="Arial" panose="020B0604020202020204" pitchFamily="34" charset="0"/>
                <a:ea typeface="Calibri" panose="020F0502020204030204" pitchFamily="34" charset="0"/>
                <a:cs typeface="Arial" panose="020B0604020202020204" pitchFamily="34" charset="0"/>
              </a:rPr>
              <a:t> izstrāde (Okt.2019.; </a:t>
            </a:r>
            <a:r>
              <a:rPr lang="lv-LV" sz="1600" i="1" dirty="0">
                <a:latin typeface="Arial" panose="020B0604020202020204" pitchFamily="34" charset="0"/>
                <a:ea typeface="Calibri" panose="020F0502020204030204" pitchFamily="34" charset="0"/>
                <a:cs typeface="Arial" panose="020B0604020202020204" pitchFamily="34" charset="0"/>
              </a:rPr>
              <a:t>WSDL – Jun.2019</a:t>
            </a:r>
            <a:r>
              <a:rPr lang="lv-LV" sz="1600" dirty="0">
                <a:latin typeface="Arial" panose="020B0604020202020204" pitchFamily="34" charset="0"/>
                <a:ea typeface="Calibri" panose="020F0502020204030204" pitchFamily="34" charset="0"/>
                <a:cs typeface="Arial" panose="020B0604020202020204" pitchFamily="34" charset="0"/>
              </a:rPr>
              <a:t>.);</a:t>
            </a:r>
          </a:p>
          <a:p>
            <a:pPr marL="285750" lvl="0" indent="-285750" algn="just">
              <a:lnSpc>
                <a:spcPct val="150000"/>
              </a:lnSpc>
              <a:spcAft>
                <a:spcPts val="0"/>
              </a:spcAft>
              <a:buSzPts val="1000"/>
              <a:buFont typeface="Wingdings" panose="05000000000000000000" pitchFamily="2" charset="2"/>
              <a:buChar char="Ø"/>
              <a:tabLst>
                <a:tab pos="457200" algn="l"/>
              </a:tabLst>
            </a:pPr>
            <a:r>
              <a:rPr lang="lv-LV" sz="1600" dirty="0">
                <a:latin typeface="Arial" panose="020B0604020202020204" pitchFamily="34" charset="0"/>
                <a:ea typeface="Calibri" panose="020F0502020204030204" pitchFamily="34" charset="0"/>
                <a:cs typeface="Arial" panose="020B0604020202020204" pitchFamily="34" charset="0"/>
              </a:rPr>
              <a:t>Būvdarbu žurnāla funkcionalitātes papildināšana ar LVC un ZMNI prasībām (Okt.2019.);</a:t>
            </a:r>
          </a:p>
          <a:p>
            <a:pPr marL="285750" lvl="0" indent="-285750" algn="just">
              <a:lnSpc>
                <a:spcPct val="150000"/>
              </a:lnSpc>
              <a:spcAft>
                <a:spcPts val="0"/>
              </a:spcAft>
              <a:buSzPts val="1000"/>
              <a:buFont typeface="Wingdings" panose="05000000000000000000" pitchFamily="2" charset="2"/>
              <a:buChar char="Ø"/>
              <a:tabLst>
                <a:tab pos="457200" algn="l"/>
              </a:tabLst>
            </a:pPr>
            <a:r>
              <a:rPr lang="lv-LV" sz="1600" dirty="0">
                <a:latin typeface="Arial" panose="020B0604020202020204" pitchFamily="34" charset="0"/>
                <a:cs typeface="Arial" panose="020B0604020202020204" pitchFamily="34" charset="0"/>
              </a:rPr>
              <a:t>Būvniecības iesnieguma ievades uzsākšana pirms pilnvaru/deleģējumu reģistrēšanas BIS (Sep.2019.);</a:t>
            </a:r>
          </a:p>
          <a:p>
            <a:pPr marL="285750" lvl="0" indent="-285750" algn="just">
              <a:lnSpc>
                <a:spcPct val="150000"/>
              </a:lnSpc>
              <a:spcAft>
                <a:spcPts val="0"/>
              </a:spcAft>
              <a:buSzPts val="1000"/>
              <a:buFont typeface="Wingdings" panose="05000000000000000000" pitchFamily="2" charset="2"/>
              <a:buChar char="Ø"/>
              <a:tabLst>
                <a:tab pos="457200" algn="l"/>
              </a:tabLst>
            </a:pPr>
            <a:r>
              <a:rPr lang="lv-LV" sz="1600" dirty="0">
                <a:latin typeface="Arial" panose="020B0604020202020204" pitchFamily="34" charset="0"/>
                <a:cs typeface="Arial" panose="020B0604020202020204" pitchFamily="34" charset="0"/>
              </a:rPr>
              <a:t>Tehniskās apsekošanas atzinums (Sep.2019.);</a:t>
            </a:r>
          </a:p>
          <a:p>
            <a:pPr marL="285750" lvl="0" indent="-285750" algn="just">
              <a:lnSpc>
                <a:spcPct val="150000"/>
              </a:lnSpc>
              <a:spcAft>
                <a:spcPts val="0"/>
              </a:spcAft>
              <a:buSzPts val="1000"/>
              <a:buFont typeface="Wingdings" panose="05000000000000000000" pitchFamily="2" charset="2"/>
              <a:buChar char="Ø"/>
              <a:tabLst>
                <a:tab pos="457200" algn="l"/>
              </a:tabLst>
            </a:pPr>
            <a:r>
              <a:rPr lang="lv-LV" sz="1600" dirty="0">
                <a:latin typeface="Arial" panose="020B0604020202020204" pitchFamily="34" charset="0"/>
                <a:cs typeface="Arial" panose="020B0604020202020204" pitchFamily="34" charset="0"/>
              </a:rPr>
              <a:t>BIS pielāgošana BL grozījumiem (BIS2 dok. paziņošana citām iestādēm un trešajām personām, e-zīmogs pilnvarām un notikumu vēsturei, pilnvarojuma ierobežojumu noņemšana fiziskām personām) (Jul.2019.);</a:t>
            </a:r>
          </a:p>
          <a:p>
            <a:pPr marL="285750" lvl="0" indent="-285750" algn="just">
              <a:lnSpc>
                <a:spcPct val="150000"/>
              </a:lnSpc>
              <a:spcAft>
                <a:spcPts val="0"/>
              </a:spcAft>
              <a:buSzPts val="1000"/>
              <a:buFont typeface="Wingdings" panose="05000000000000000000" pitchFamily="2" charset="2"/>
              <a:buChar char="Ø"/>
              <a:tabLst>
                <a:tab pos="457200" algn="l"/>
              </a:tabLst>
            </a:pPr>
            <a:r>
              <a:rPr lang="lv-LV" sz="1600" dirty="0">
                <a:latin typeface="Arial" panose="020B0604020202020204" pitchFamily="34" charset="0"/>
                <a:cs typeface="Arial" panose="020B0604020202020204" pitchFamily="34" charset="0"/>
              </a:rPr>
              <a:t>Atzinuma par būvdarbu kontroli pilnveide (Jul.2019.).</a:t>
            </a:r>
          </a:p>
          <a:p>
            <a:pPr marL="285750" lvl="0" indent="-285750" algn="just">
              <a:lnSpc>
                <a:spcPct val="150000"/>
              </a:lnSpc>
              <a:spcAft>
                <a:spcPts val="0"/>
              </a:spcAft>
              <a:buSzPts val="1000"/>
              <a:buFont typeface="Wingdings" panose="05000000000000000000" pitchFamily="2" charset="2"/>
              <a:buChar char="Ø"/>
              <a:tabLst>
                <a:tab pos="457200" algn="l"/>
              </a:tabLst>
            </a:pPr>
            <a:r>
              <a:rPr lang="lv-LV" sz="1600" dirty="0">
                <a:latin typeface="Arial" panose="020B0604020202020204" pitchFamily="34" charset="0"/>
                <a:cs typeface="Arial" panose="020B0604020202020204" pitchFamily="34" charset="0"/>
              </a:rPr>
              <a:t>«Gaidīt uz klientu» ietvaros iesniegto dokumentu </a:t>
            </a:r>
            <a:r>
              <a:rPr lang="lv-LV" sz="1600" dirty="0" err="1">
                <a:latin typeface="Arial" panose="020B0604020202020204" pitchFamily="34" charset="0"/>
                <a:cs typeface="Arial" panose="020B0604020202020204" pitchFamily="34" charset="0"/>
              </a:rPr>
              <a:t>versionēšana</a:t>
            </a:r>
            <a:r>
              <a:rPr lang="lv-LV" sz="1600" dirty="0">
                <a:latin typeface="Arial" panose="020B0604020202020204" pitchFamily="34" charset="0"/>
                <a:cs typeface="Arial" panose="020B0604020202020204" pitchFamily="34" charset="0"/>
              </a:rPr>
              <a:t> (Jul.2019.).</a:t>
            </a:r>
          </a:p>
        </p:txBody>
      </p:sp>
    </p:spTree>
    <p:extLst>
      <p:ext uri="{BB962C8B-B14F-4D97-AF65-F5344CB8AC3E}">
        <p14:creationId xmlns:p14="http://schemas.microsoft.com/office/powerpoint/2010/main" val="3065572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t>22</a:t>
            </a:fld>
            <a:endParaRPr lang="lv-LV" sz="1600" dirty="0"/>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sp>
        <p:nvSpPr>
          <p:cNvPr id="3" name="Rectangle 2">
            <a:extLst>
              <a:ext uri="{FF2B5EF4-FFF2-40B4-BE49-F238E27FC236}">
                <a16:creationId xmlns:a16="http://schemas.microsoft.com/office/drawing/2014/main" id="{7A2FB2EF-4287-4745-A73E-D45E4759FABF}"/>
              </a:ext>
            </a:extLst>
          </p:cNvPr>
          <p:cNvSpPr/>
          <p:nvPr/>
        </p:nvSpPr>
        <p:spPr>
          <a:xfrm>
            <a:off x="4112326" y="2030063"/>
            <a:ext cx="8414158" cy="769441"/>
          </a:xfrm>
          <a:prstGeom prst="rect">
            <a:avLst/>
          </a:prstGeom>
        </p:spPr>
        <p:txBody>
          <a:bodyPr wrap="square">
            <a:spAutoFit/>
          </a:bodyPr>
          <a:lstStyle/>
          <a:p>
            <a:pPr algn="ctr">
              <a:spcBef>
                <a:spcPct val="0"/>
              </a:spcBef>
            </a:pPr>
            <a:r>
              <a:rPr lang="lv-LV" sz="4400" b="1" dirty="0">
                <a:solidFill>
                  <a:srgbClr val="3892AE"/>
                </a:solidFill>
                <a:latin typeface="Arial" panose="020B0604020202020204" pitchFamily="34" charset="0"/>
                <a:ea typeface="Verdana" panose="020B0604030504040204" pitchFamily="34" charset="0"/>
                <a:cs typeface="Arial" panose="020B0604020202020204" pitchFamily="34" charset="0"/>
              </a:rPr>
              <a:t>Paldies par uzmanību!</a:t>
            </a:r>
          </a:p>
        </p:txBody>
      </p:sp>
      <p:pic>
        <p:nvPicPr>
          <p:cNvPr id="2050" name="Picture 2" descr="Attēlu rezultāti vaicājumam “jautājumi”">
            <a:hlinkClick r:id="rId5"/>
            <a:extLst>
              <a:ext uri="{FF2B5EF4-FFF2-40B4-BE49-F238E27FC236}">
                <a16:creationId xmlns:a16="http://schemas.microsoft.com/office/drawing/2014/main" id="{0D211F7F-BE12-4E10-A07A-945E4DC039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876" y="2622931"/>
            <a:ext cx="3906386" cy="201530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9DD40A2-9C13-4875-949C-AB64CFC35F9B}"/>
              </a:ext>
            </a:extLst>
          </p:cNvPr>
          <p:cNvSpPr/>
          <p:nvPr/>
        </p:nvSpPr>
        <p:spPr>
          <a:xfrm>
            <a:off x="6460322" y="3305533"/>
            <a:ext cx="5803583" cy="2031325"/>
          </a:xfrm>
          <a:prstGeom prst="rect">
            <a:avLst/>
          </a:prstGeom>
          <a:ln>
            <a:noFill/>
          </a:ln>
        </p:spPr>
        <p:txBody>
          <a:bodyPr wrap="square">
            <a:spAutoFit/>
          </a:bodyPr>
          <a:lstStyle/>
          <a:p>
            <a:pPr marL="342900" indent="-342900">
              <a:buClr>
                <a:srgbClr val="3892AE"/>
              </a:buClr>
              <a:buFont typeface="Wingdings" panose="05000000000000000000" pitchFamily="2" charset="2"/>
              <a:buChar char="ü"/>
            </a:pPr>
            <a:r>
              <a:rPr lang="lv-LV" dirty="0">
                <a:latin typeface="Arial" panose="020B0604020202020204" pitchFamily="34" charset="0"/>
                <a:ea typeface="Verdana" panose="020B0604030504040204" pitchFamily="34" charset="0"/>
                <a:cs typeface="Arial" panose="020B0604020202020204" pitchFamily="34" charset="0"/>
              </a:rPr>
              <a:t>Saziņa elektroniski autorizējoties:</a:t>
            </a:r>
          </a:p>
          <a:p>
            <a:pPr marL="342900" indent="-342900">
              <a:buClr>
                <a:srgbClr val="3892AE"/>
              </a:buClr>
              <a:buFont typeface="Wingdings" panose="05000000000000000000" pitchFamily="2" charset="2"/>
              <a:buChar char="ü"/>
            </a:pPr>
            <a:endParaRPr lang="lv-LV" dirty="0">
              <a:latin typeface="Arial" panose="020B0604020202020204" pitchFamily="34" charset="0"/>
              <a:ea typeface="Verdana" panose="020B0604030504040204" pitchFamily="34" charset="0"/>
              <a:cs typeface="Arial" panose="020B0604020202020204" pitchFamily="34" charset="0"/>
            </a:endParaRPr>
          </a:p>
          <a:p>
            <a:pPr marL="685800" lvl="1" indent="-342900">
              <a:buClr>
                <a:srgbClr val="3892AE"/>
              </a:buClr>
              <a:buFont typeface="Wingdings" panose="05000000000000000000" pitchFamily="2" charset="2"/>
              <a:buChar char="§"/>
            </a:pPr>
            <a:r>
              <a:rPr lang="lv-LV" dirty="0">
                <a:latin typeface="Arial" panose="020B0604020202020204" pitchFamily="34" charset="0"/>
                <a:ea typeface="Verdana" panose="020B0604030504040204" pitchFamily="34" charset="0"/>
                <a:cs typeface="Arial" panose="020B0604020202020204" pitchFamily="34" charset="0"/>
                <a:hlinkClick r:id="rId7"/>
              </a:rPr>
              <a:t>https://bis.gov.lv/bisp/</a:t>
            </a:r>
            <a:endParaRPr lang="lv-LV" dirty="0">
              <a:latin typeface="Arial" panose="020B0604020202020204" pitchFamily="34" charset="0"/>
              <a:ea typeface="Verdana" panose="020B0604030504040204" pitchFamily="34" charset="0"/>
              <a:cs typeface="Arial" panose="020B0604020202020204" pitchFamily="34" charset="0"/>
            </a:endParaRPr>
          </a:p>
          <a:p>
            <a:pPr marL="685800" lvl="1" indent="-342900">
              <a:buClr>
                <a:srgbClr val="3892AE"/>
              </a:buClr>
              <a:buFont typeface="Wingdings" panose="05000000000000000000" pitchFamily="2" charset="2"/>
              <a:buChar char="§"/>
            </a:pPr>
            <a:r>
              <a:rPr lang="lv-LV" dirty="0">
                <a:latin typeface="Arial" panose="020B0604020202020204" pitchFamily="34" charset="0"/>
                <a:cs typeface="Arial" panose="020B0604020202020204" pitchFamily="34" charset="0"/>
                <a:hlinkClick r:id="rId8"/>
              </a:rPr>
              <a:t>https://bis.gov.lv/bis/lv/login</a:t>
            </a:r>
            <a:endParaRPr lang="lv-LV" dirty="0">
              <a:latin typeface="Arial" panose="020B0604020202020204" pitchFamily="34" charset="0"/>
              <a:cs typeface="Arial" panose="020B0604020202020204" pitchFamily="34" charset="0"/>
            </a:endParaRPr>
          </a:p>
          <a:p>
            <a:pPr marL="685800" lvl="1" indent="-342900">
              <a:buClr>
                <a:srgbClr val="3892AE"/>
              </a:buClr>
              <a:buFont typeface="Wingdings" panose="05000000000000000000" pitchFamily="2" charset="2"/>
              <a:buChar char="§"/>
            </a:pPr>
            <a:r>
              <a:rPr lang="lv-LV" dirty="0">
                <a:latin typeface="Arial" panose="020B0604020202020204" pitchFamily="34" charset="0"/>
                <a:cs typeface="Arial" panose="020B0604020202020204" pitchFamily="34" charset="0"/>
                <a:hlinkClick r:id="rId9"/>
              </a:rPr>
              <a:t>https://bis.gov.lv/bis2/lv/login</a:t>
            </a:r>
            <a:endParaRPr lang="lv-LV" dirty="0">
              <a:latin typeface="Arial" panose="020B0604020202020204" pitchFamily="34" charset="0"/>
              <a:cs typeface="Arial" panose="020B0604020202020204" pitchFamily="34" charset="0"/>
            </a:endParaRPr>
          </a:p>
          <a:p>
            <a:pPr marL="685800" lvl="1" indent="-342900">
              <a:buClr>
                <a:srgbClr val="3892AE"/>
              </a:buClr>
              <a:buFont typeface="Wingdings" panose="05000000000000000000" pitchFamily="2" charset="2"/>
              <a:buChar char="ü"/>
            </a:pPr>
            <a:endParaRPr lang="lv-LV" dirty="0">
              <a:latin typeface="Arial" panose="020B0604020202020204" pitchFamily="34" charset="0"/>
              <a:cs typeface="Arial" panose="020B0604020202020204" pitchFamily="34" charset="0"/>
            </a:endParaRPr>
          </a:p>
          <a:p>
            <a:pPr marL="342900" indent="-342900">
              <a:buClr>
                <a:srgbClr val="3892AE"/>
              </a:buClr>
              <a:buFont typeface="Wingdings" panose="05000000000000000000" pitchFamily="2" charset="2"/>
              <a:buChar char="ü"/>
            </a:pPr>
            <a:r>
              <a:rPr lang="lv-LV" dirty="0">
                <a:latin typeface="Arial" panose="020B0604020202020204" pitchFamily="34" charset="0"/>
                <a:ea typeface="Verdana" panose="020B0604030504040204" pitchFamily="34" charset="0"/>
                <a:cs typeface="Arial" panose="020B0604020202020204" pitchFamily="34" charset="0"/>
              </a:rPr>
              <a:t>Saziņa pa tālruni: </a:t>
            </a:r>
            <a:r>
              <a:rPr lang="lv-LV" u="sng" dirty="0">
                <a:latin typeface="Arial" panose="020B0604020202020204" pitchFamily="34" charset="0"/>
                <a:ea typeface="Verdana" panose="020B0604030504040204" pitchFamily="34" charset="0"/>
                <a:cs typeface="Arial" panose="020B0604020202020204" pitchFamily="34" charset="0"/>
              </a:rPr>
              <a:t>62004010</a:t>
            </a:r>
          </a:p>
        </p:txBody>
      </p:sp>
    </p:spTree>
    <p:extLst>
      <p:ext uri="{BB962C8B-B14F-4D97-AF65-F5344CB8AC3E}">
        <p14:creationId xmlns:p14="http://schemas.microsoft.com/office/powerpoint/2010/main" val="25982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327300" y="2642350"/>
            <a:ext cx="4473356" cy="1732044"/>
          </a:xfrm>
        </p:spPr>
        <p:txBody>
          <a:bodyPr>
            <a:normAutofit/>
          </a:bodyPr>
          <a:lstStyle/>
          <a:p>
            <a:pPr algn="ctr"/>
            <a:r>
              <a:rPr lang="lv-LV" sz="3200" b="1" dirty="0">
                <a:solidFill>
                  <a:srgbClr val="3892AE"/>
                </a:solidFill>
                <a:latin typeface="Arial" panose="020B0604020202020204" pitchFamily="34" charset="0"/>
                <a:cs typeface="Arial" panose="020B0604020202020204" pitchFamily="34" charset="0"/>
              </a:rPr>
              <a:t>Būvniecības informācijas sistēma</a:t>
            </a:r>
            <a:endParaRPr lang="lv-LV" sz="3200"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t>3</a:t>
            </a:fld>
            <a:endParaRPr lang="lv-LV" sz="1600" dirty="0"/>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2604321" cy="1098471"/>
          </a:xfrm>
          <a:prstGeom prst="rect">
            <a:avLst/>
          </a:prstGeom>
        </p:spPr>
      </p:pic>
      <p:pic>
        <p:nvPicPr>
          <p:cNvPr id="10" name="Picture 9">
            <a:extLst>
              <a:ext uri="{FF2B5EF4-FFF2-40B4-BE49-F238E27FC236}">
                <a16:creationId xmlns:a16="http://schemas.microsoft.com/office/drawing/2014/main" id="{A72B329F-42E6-48B5-8857-3A41053984DD}"/>
              </a:ext>
            </a:extLst>
          </p:cNvPr>
          <p:cNvPicPr/>
          <p:nvPr/>
        </p:nvPicPr>
        <p:blipFill>
          <a:blip r:embed="rId5"/>
          <a:stretch>
            <a:fillRect/>
          </a:stretch>
        </p:blipFill>
        <p:spPr>
          <a:xfrm>
            <a:off x="5072932" y="127221"/>
            <a:ext cx="6252493" cy="6615485"/>
          </a:xfrm>
          <a:prstGeom prst="rect">
            <a:avLst/>
          </a:prstGeom>
        </p:spPr>
      </p:pic>
    </p:spTree>
    <p:extLst>
      <p:ext uri="{BB962C8B-B14F-4D97-AF65-F5344CB8AC3E}">
        <p14:creationId xmlns:p14="http://schemas.microsoft.com/office/powerpoint/2010/main" val="346476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3118413" y="379340"/>
            <a:ext cx="7174272" cy="1216385"/>
          </a:xfrm>
        </p:spPr>
        <p:txBody>
          <a:bodyPr>
            <a:normAutofit/>
          </a:bodyPr>
          <a:lstStyle/>
          <a:p>
            <a:pPr algn="ctr"/>
            <a:r>
              <a:rPr lang="lv-LV" sz="3200" b="1" dirty="0">
                <a:solidFill>
                  <a:srgbClr val="3892AE"/>
                </a:solidFill>
                <a:latin typeface="Arial" panose="020B0604020202020204" pitchFamily="34" charset="0"/>
                <a:cs typeface="Arial" panose="020B0604020202020204" pitchFamily="34" charset="0"/>
              </a:rPr>
              <a:t>Būvniecības informācijas sistēmas apjoms</a:t>
            </a:r>
            <a:endParaRPr lang="lv-LV" sz="3200"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t>4</a:t>
            </a:fld>
            <a:endParaRPr lang="lv-LV" sz="1600" dirty="0"/>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2604321" cy="1098471"/>
          </a:xfrm>
          <a:prstGeom prst="rect">
            <a:avLst/>
          </a:prstGeom>
        </p:spPr>
      </p:pic>
      <p:sp>
        <p:nvSpPr>
          <p:cNvPr id="11" name="Title 1">
            <a:extLst>
              <a:ext uri="{FF2B5EF4-FFF2-40B4-BE49-F238E27FC236}">
                <a16:creationId xmlns:a16="http://schemas.microsoft.com/office/drawing/2014/main" id="{42B64A33-AFC0-4721-80FF-6D8EEB41E981}"/>
              </a:ext>
            </a:extLst>
          </p:cNvPr>
          <p:cNvSpPr txBox="1">
            <a:spLocks/>
          </p:cNvSpPr>
          <p:nvPr/>
        </p:nvSpPr>
        <p:spPr>
          <a:xfrm>
            <a:off x="4169252" y="1392155"/>
            <a:ext cx="7709997" cy="5105221"/>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4572" lvl="1" defTabSz="914400">
              <a:lnSpc>
                <a:spcPct val="85000"/>
              </a:lnSpc>
              <a:spcBef>
                <a:spcPts val="600"/>
              </a:spcBef>
              <a:spcAft>
                <a:spcPts val="300"/>
              </a:spcAft>
            </a:pPr>
            <a:r>
              <a:rPr lang="lv-LV" sz="1500" b="1" dirty="0">
                <a:solidFill>
                  <a:srgbClr val="3892AE"/>
                </a:solidFill>
                <a:latin typeface="Arial" panose="020B0604020202020204" pitchFamily="34" charset="0"/>
                <a:cs typeface="Arial" panose="020B0604020202020204" pitchFamily="34" charset="0"/>
              </a:rPr>
              <a:t>1. </a:t>
            </a:r>
            <a:r>
              <a:rPr lang="lv-LV" sz="1500" dirty="0">
                <a:solidFill>
                  <a:schemeClr val="tx1">
                    <a:lumMod val="85000"/>
                    <a:lumOff val="15000"/>
                  </a:schemeClr>
                </a:solidFill>
                <a:latin typeface="Arial" panose="020B0604020202020204" pitchFamily="34" charset="0"/>
                <a:cs typeface="Arial" panose="020B0604020202020204" pitchFamily="34" charset="0"/>
              </a:rPr>
              <a:t>Valsts nozīmes informācijas sistēma, kurā:</a:t>
            </a:r>
          </a:p>
          <a:p>
            <a:pPr marL="4572" lvl="1" defTabSz="914400">
              <a:lnSpc>
                <a:spcPct val="85000"/>
              </a:lnSpc>
              <a:spcBef>
                <a:spcPts val="600"/>
              </a:spcBef>
              <a:spcAft>
                <a:spcPts val="300"/>
              </a:spcAft>
            </a:pPr>
            <a:r>
              <a:rPr lang="lv-LV" sz="1500" dirty="0">
                <a:solidFill>
                  <a:schemeClr val="tx1">
                    <a:lumMod val="85000"/>
                    <a:lumOff val="15000"/>
                  </a:schemeClr>
                </a:solidFill>
                <a:latin typeface="Arial" panose="020B0604020202020204" pitchFamily="34" charset="0"/>
                <a:cs typeface="Arial" panose="020B0604020202020204" pitchFamily="34" charset="0"/>
              </a:rPr>
              <a:t>              </a:t>
            </a:r>
            <a:r>
              <a:rPr lang="lv-LV" sz="1500" b="1" dirty="0">
                <a:solidFill>
                  <a:srgbClr val="3892AE"/>
                </a:solidFill>
                <a:latin typeface="Arial" panose="020B0604020202020204" pitchFamily="34" charset="0"/>
                <a:cs typeface="Arial" panose="020B0604020202020204" pitchFamily="34" charset="0"/>
              </a:rPr>
              <a:t>1.1. </a:t>
            </a:r>
            <a:r>
              <a:rPr lang="lv-LV" sz="1500" dirty="0">
                <a:solidFill>
                  <a:schemeClr val="tx1">
                    <a:lumMod val="85000"/>
                    <a:lumOff val="15000"/>
                  </a:schemeClr>
                </a:solidFill>
                <a:latin typeface="Arial" panose="020B0604020202020204" pitchFamily="34" charset="0"/>
                <a:cs typeface="Arial" panose="020B0604020202020204" pitchFamily="34" charset="0"/>
              </a:rPr>
              <a:t>Pieejams 31 </a:t>
            </a:r>
            <a:r>
              <a:rPr lang="lv-LV" sz="1500">
                <a:solidFill>
                  <a:schemeClr val="tx1">
                    <a:lumMod val="85000"/>
                    <a:lumOff val="15000"/>
                  </a:schemeClr>
                </a:solidFill>
                <a:latin typeface="Arial" panose="020B0604020202020204" pitchFamily="34" charset="0"/>
                <a:cs typeface="Arial" panose="020B0604020202020204" pitchFamily="34" charset="0"/>
              </a:rPr>
              <a:t>būvniecības e-pakalpojums</a:t>
            </a:r>
            <a:endParaRPr lang="lv-LV" sz="1500" dirty="0">
              <a:solidFill>
                <a:schemeClr val="tx1">
                  <a:lumMod val="85000"/>
                  <a:lumOff val="15000"/>
                </a:schemeClr>
              </a:solidFill>
              <a:latin typeface="Arial" panose="020B0604020202020204" pitchFamily="34" charset="0"/>
              <a:cs typeface="Arial" panose="020B0604020202020204" pitchFamily="34" charset="0"/>
            </a:endParaRPr>
          </a:p>
          <a:p>
            <a:pPr marL="4572" lvl="1" defTabSz="914400">
              <a:lnSpc>
                <a:spcPct val="85000"/>
              </a:lnSpc>
              <a:spcBef>
                <a:spcPts val="600"/>
              </a:spcBef>
              <a:spcAft>
                <a:spcPts val="300"/>
              </a:spcAft>
            </a:pPr>
            <a:r>
              <a:rPr lang="lv-LV" sz="1500" dirty="0">
                <a:solidFill>
                  <a:schemeClr val="tx1">
                    <a:lumMod val="85000"/>
                    <a:lumOff val="15000"/>
                  </a:schemeClr>
                </a:solidFill>
                <a:latin typeface="Arial" panose="020B0604020202020204" pitchFamily="34" charset="0"/>
                <a:cs typeface="Arial" panose="020B0604020202020204" pitchFamily="34" charset="0"/>
              </a:rPr>
              <a:t>              </a:t>
            </a:r>
            <a:r>
              <a:rPr lang="lv-LV" sz="1500" b="1" dirty="0">
                <a:solidFill>
                  <a:srgbClr val="3892AE"/>
                </a:solidFill>
                <a:latin typeface="Arial" panose="020B0604020202020204" pitchFamily="34" charset="0"/>
                <a:cs typeface="Arial" panose="020B0604020202020204" pitchFamily="34" charset="0"/>
              </a:rPr>
              <a:t>1.2. </a:t>
            </a:r>
            <a:r>
              <a:rPr lang="lv-LV" sz="1500" dirty="0">
                <a:solidFill>
                  <a:schemeClr val="tx1">
                    <a:lumMod val="85000"/>
                    <a:lumOff val="15000"/>
                  </a:schemeClr>
                </a:solidFill>
                <a:latin typeface="Arial" panose="020B0604020202020204" pitchFamily="34" charset="0"/>
                <a:cs typeface="Arial" panose="020B0604020202020204" pitchFamily="34" charset="0"/>
              </a:rPr>
              <a:t>Pastāvīgi tiek uzturēti 6 reģistri (plānoti 8):</a:t>
            </a:r>
          </a:p>
          <a:p>
            <a:pPr marL="4572" lvl="1" defTabSz="914400">
              <a:lnSpc>
                <a:spcPct val="85000"/>
              </a:lnSpc>
              <a:spcBef>
                <a:spcPts val="600"/>
              </a:spcBef>
              <a:spcAft>
                <a:spcPts val="300"/>
              </a:spcAft>
            </a:pPr>
            <a:r>
              <a:rPr lang="lv-LV" sz="1500" dirty="0">
                <a:solidFill>
                  <a:schemeClr val="tx1">
                    <a:lumMod val="85000"/>
                    <a:lumOff val="15000"/>
                  </a:schemeClr>
                </a:solidFill>
                <a:latin typeface="Arial" panose="020B0604020202020204" pitchFamily="34" charset="0"/>
                <a:cs typeface="Arial" panose="020B0604020202020204" pitchFamily="34" charset="0"/>
              </a:rPr>
              <a:t>	- Būvkomersantu reģistrs - 5486 būvkomersanti </a:t>
            </a:r>
          </a:p>
          <a:p>
            <a:pPr marL="4572" lvl="1" defTabSz="914400">
              <a:lnSpc>
                <a:spcPct val="85000"/>
              </a:lnSpc>
              <a:spcBef>
                <a:spcPts val="600"/>
              </a:spcBef>
              <a:spcAft>
                <a:spcPts val="300"/>
              </a:spcAft>
            </a:pPr>
            <a:r>
              <a:rPr lang="lv-LV" sz="1500" dirty="0">
                <a:solidFill>
                  <a:schemeClr val="tx1">
                    <a:lumMod val="85000"/>
                    <a:lumOff val="15000"/>
                  </a:schemeClr>
                </a:solidFill>
                <a:latin typeface="Arial" panose="020B0604020202020204" pitchFamily="34" charset="0"/>
                <a:cs typeface="Arial" panose="020B0604020202020204" pitchFamily="34" charset="0"/>
              </a:rPr>
              <a:t>	- </a:t>
            </a:r>
            <a:r>
              <a:rPr lang="lv-LV" sz="1500" dirty="0" err="1">
                <a:solidFill>
                  <a:schemeClr val="tx1">
                    <a:lumMod val="85000"/>
                    <a:lumOff val="15000"/>
                  </a:schemeClr>
                </a:solidFill>
                <a:latin typeface="Arial" panose="020B0604020202020204" pitchFamily="34" charset="0"/>
                <a:cs typeface="Arial" panose="020B0604020202020204" pitchFamily="34" charset="0"/>
              </a:rPr>
              <a:t>Būvspeciālistu</a:t>
            </a:r>
            <a:r>
              <a:rPr lang="lv-LV" sz="1500" dirty="0">
                <a:solidFill>
                  <a:schemeClr val="tx1">
                    <a:lumMod val="85000"/>
                    <a:lumOff val="15000"/>
                  </a:schemeClr>
                </a:solidFill>
                <a:latin typeface="Arial" panose="020B0604020202020204" pitchFamily="34" charset="0"/>
                <a:cs typeface="Arial" panose="020B0604020202020204" pitchFamily="34" charset="0"/>
              </a:rPr>
              <a:t> reģistrs  - 7644 </a:t>
            </a:r>
            <a:r>
              <a:rPr lang="lv-LV" sz="1500" dirty="0" err="1">
                <a:solidFill>
                  <a:schemeClr val="tx1">
                    <a:lumMod val="85000"/>
                    <a:lumOff val="15000"/>
                  </a:schemeClr>
                </a:solidFill>
                <a:latin typeface="Arial" panose="020B0604020202020204" pitchFamily="34" charset="0"/>
                <a:cs typeface="Arial" panose="020B0604020202020204" pitchFamily="34" charset="0"/>
              </a:rPr>
              <a:t>būvspeciālisti</a:t>
            </a:r>
            <a:endParaRPr lang="lv-LV" sz="1500" dirty="0">
              <a:solidFill>
                <a:schemeClr val="tx1">
                  <a:lumMod val="85000"/>
                  <a:lumOff val="15000"/>
                </a:schemeClr>
              </a:solidFill>
              <a:latin typeface="Arial" panose="020B0604020202020204" pitchFamily="34" charset="0"/>
              <a:cs typeface="Arial" panose="020B0604020202020204" pitchFamily="34" charset="0"/>
            </a:endParaRPr>
          </a:p>
          <a:p>
            <a:pPr marL="4572" lvl="1" defTabSz="914400">
              <a:lnSpc>
                <a:spcPct val="85000"/>
              </a:lnSpc>
              <a:spcBef>
                <a:spcPts val="600"/>
              </a:spcBef>
              <a:spcAft>
                <a:spcPts val="300"/>
              </a:spcAft>
            </a:pPr>
            <a:r>
              <a:rPr lang="lv-LV" sz="1500" dirty="0">
                <a:solidFill>
                  <a:schemeClr val="tx1">
                    <a:lumMod val="85000"/>
                    <a:lumOff val="15000"/>
                  </a:schemeClr>
                </a:solidFill>
                <a:latin typeface="Arial" panose="020B0604020202020204" pitchFamily="34" charset="0"/>
                <a:cs typeface="Arial" panose="020B0604020202020204" pitchFamily="34" charset="0"/>
              </a:rPr>
              <a:t>	- Neatkarīgo ekspertu reģistrs ēku energoefektivitātes jomā – 197 eksperti </a:t>
            </a:r>
          </a:p>
          <a:p>
            <a:pPr marL="4572" lvl="1" defTabSz="914400">
              <a:lnSpc>
                <a:spcPct val="85000"/>
              </a:lnSpc>
              <a:spcBef>
                <a:spcPts val="600"/>
              </a:spcBef>
              <a:spcAft>
                <a:spcPts val="300"/>
              </a:spcAft>
            </a:pPr>
            <a:r>
              <a:rPr lang="lv-LV" sz="1500" dirty="0">
                <a:solidFill>
                  <a:schemeClr val="tx1">
                    <a:lumMod val="85000"/>
                    <a:lumOff val="15000"/>
                  </a:schemeClr>
                </a:solidFill>
                <a:latin typeface="Arial" panose="020B0604020202020204" pitchFamily="34" charset="0"/>
                <a:cs typeface="Arial" panose="020B0604020202020204" pitchFamily="34" charset="0"/>
              </a:rPr>
              <a:t>	- Ēku </a:t>
            </a:r>
            <a:r>
              <a:rPr lang="lv-LV" sz="1500" dirty="0" err="1">
                <a:solidFill>
                  <a:schemeClr val="tx1">
                    <a:lumMod val="85000"/>
                    <a:lumOff val="15000"/>
                  </a:schemeClr>
                </a:solidFill>
                <a:latin typeface="Arial" panose="020B0604020202020204" pitchFamily="34" charset="0"/>
                <a:cs typeface="Arial" panose="020B0604020202020204" pitchFamily="34" charset="0"/>
              </a:rPr>
              <a:t>energosertifikātu</a:t>
            </a:r>
            <a:r>
              <a:rPr lang="lv-LV" sz="1500" dirty="0">
                <a:solidFill>
                  <a:schemeClr val="tx1">
                    <a:lumMod val="85000"/>
                    <a:lumOff val="15000"/>
                  </a:schemeClr>
                </a:solidFill>
                <a:latin typeface="Arial" panose="020B0604020202020204" pitchFamily="34" charset="0"/>
                <a:cs typeface="Arial" panose="020B0604020202020204" pitchFamily="34" charset="0"/>
              </a:rPr>
              <a:t> reģistrs –  8232 sertifikāti </a:t>
            </a:r>
          </a:p>
          <a:p>
            <a:pPr marL="4572" lvl="1" defTabSz="914400">
              <a:lnSpc>
                <a:spcPct val="85000"/>
              </a:lnSpc>
              <a:spcBef>
                <a:spcPts val="600"/>
              </a:spcBef>
              <a:spcAft>
                <a:spcPts val="300"/>
              </a:spcAft>
            </a:pPr>
            <a:r>
              <a:rPr lang="lv-LV" sz="1500" dirty="0">
                <a:solidFill>
                  <a:schemeClr val="tx1">
                    <a:lumMod val="85000"/>
                    <a:lumOff val="15000"/>
                  </a:schemeClr>
                </a:solidFill>
                <a:latin typeface="Arial" panose="020B0604020202020204" pitchFamily="34" charset="0"/>
                <a:cs typeface="Arial" panose="020B0604020202020204" pitchFamily="34" charset="0"/>
              </a:rPr>
              <a:t>	- Būvinspektoru reģistrs – 274 būvinspektori</a:t>
            </a:r>
          </a:p>
          <a:p>
            <a:pPr marL="4572" lvl="1" defTabSz="914400">
              <a:lnSpc>
                <a:spcPct val="85000"/>
              </a:lnSpc>
              <a:spcBef>
                <a:spcPts val="600"/>
              </a:spcBef>
              <a:spcAft>
                <a:spcPts val="300"/>
              </a:spcAft>
            </a:pPr>
            <a:r>
              <a:rPr lang="lv-LV" sz="1500" dirty="0">
                <a:solidFill>
                  <a:schemeClr val="tx1">
                    <a:lumMod val="85000"/>
                    <a:lumOff val="15000"/>
                  </a:schemeClr>
                </a:solidFill>
                <a:latin typeface="Arial" panose="020B0604020202020204" pitchFamily="34" charset="0"/>
                <a:cs typeface="Arial" panose="020B0604020202020204" pitchFamily="34" charset="0"/>
              </a:rPr>
              <a:t>	- Dzīvojamo māju pārvaldnieku reģistrs  - 712 pārvaldnieki.</a:t>
            </a:r>
          </a:p>
          <a:p>
            <a:pPr marL="4572" lvl="1" defTabSz="914400">
              <a:lnSpc>
                <a:spcPct val="85000"/>
              </a:lnSpc>
              <a:spcBef>
                <a:spcPts val="600"/>
              </a:spcBef>
              <a:spcAft>
                <a:spcPts val="300"/>
              </a:spcAft>
            </a:pPr>
            <a:r>
              <a:rPr lang="lv-LV" sz="1500" dirty="0">
                <a:solidFill>
                  <a:schemeClr val="tx1">
                    <a:lumMod val="85000"/>
                    <a:lumOff val="15000"/>
                  </a:schemeClr>
                </a:solidFill>
                <a:latin typeface="Arial" panose="020B0604020202020204" pitchFamily="34" charset="0"/>
                <a:cs typeface="Arial" panose="020B0604020202020204" pitchFamily="34" charset="0"/>
              </a:rPr>
              <a:t>              </a:t>
            </a:r>
            <a:r>
              <a:rPr lang="lv-LV" sz="1500" b="1" dirty="0">
                <a:solidFill>
                  <a:srgbClr val="3892AE"/>
                </a:solidFill>
                <a:latin typeface="Arial" panose="020B0604020202020204" pitchFamily="34" charset="0"/>
                <a:cs typeface="Arial" panose="020B0604020202020204" pitchFamily="34" charset="0"/>
              </a:rPr>
              <a:t>1.3. </a:t>
            </a:r>
            <a:r>
              <a:rPr lang="lv-LV" sz="1500" dirty="0">
                <a:solidFill>
                  <a:schemeClr val="tx1">
                    <a:lumMod val="85000"/>
                    <a:lumOff val="15000"/>
                  </a:schemeClr>
                </a:solidFill>
                <a:latin typeface="Arial" panose="020B0604020202020204" pitchFamily="34" charset="0"/>
                <a:cs typeface="Arial" panose="020B0604020202020204" pitchFamily="34" charset="0"/>
              </a:rPr>
              <a:t>Integrācija ar 15 valsts informācijas sistēmām</a:t>
            </a:r>
          </a:p>
          <a:p>
            <a:pPr marL="4572" lvl="1" defTabSz="914400">
              <a:lnSpc>
                <a:spcPct val="85000"/>
              </a:lnSpc>
              <a:spcBef>
                <a:spcPts val="600"/>
              </a:spcBef>
              <a:spcAft>
                <a:spcPts val="300"/>
              </a:spcAft>
            </a:pPr>
            <a:r>
              <a:rPr lang="lv-LV" sz="1500" dirty="0">
                <a:solidFill>
                  <a:schemeClr val="tx1">
                    <a:lumMod val="85000"/>
                    <a:lumOff val="15000"/>
                  </a:schemeClr>
                </a:solidFill>
                <a:latin typeface="Arial" panose="020B0604020202020204" pitchFamily="34" charset="0"/>
                <a:cs typeface="Arial" panose="020B0604020202020204" pitchFamily="34" charset="0"/>
              </a:rPr>
              <a:t>              </a:t>
            </a:r>
            <a:r>
              <a:rPr lang="lv-LV" sz="1500" b="1" dirty="0">
                <a:solidFill>
                  <a:srgbClr val="3892AE"/>
                </a:solidFill>
                <a:latin typeface="Arial" panose="020B0604020202020204" pitchFamily="34" charset="0"/>
                <a:cs typeface="Arial" panose="020B0604020202020204" pitchFamily="34" charset="0"/>
              </a:rPr>
              <a:t>1.4. </a:t>
            </a:r>
            <a:r>
              <a:rPr lang="lv-LV" sz="1500" dirty="0">
                <a:solidFill>
                  <a:schemeClr val="tx1">
                    <a:lumMod val="85000"/>
                    <a:lumOff val="15000"/>
                  </a:schemeClr>
                </a:solidFill>
                <a:latin typeface="Arial" panose="020B0604020202020204" pitchFamily="34" charset="0"/>
                <a:cs typeface="Arial" panose="020B0604020202020204" pitchFamily="34" charset="0"/>
              </a:rPr>
              <a:t>Ārējo lietotāju skaits 16 993 lietotāji</a:t>
            </a:r>
          </a:p>
          <a:p>
            <a:pPr marL="4572" lvl="1" defTabSz="914400">
              <a:lnSpc>
                <a:spcPct val="85000"/>
              </a:lnSpc>
              <a:spcBef>
                <a:spcPts val="600"/>
              </a:spcBef>
              <a:spcAft>
                <a:spcPts val="300"/>
              </a:spcAft>
            </a:pPr>
            <a:r>
              <a:rPr lang="lv-LV" sz="1500" dirty="0">
                <a:solidFill>
                  <a:schemeClr val="tx1">
                    <a:lumMod val="85000"/>
                    <a:lumOff val="15000"/>
                  </a:schemeClr>
                </a:solidFill>
                <a:latin typeface="Arial" panose="020B0604020202020204" pitchFamily="34" charset="0"/>
                <a:cs typeface="Arial" panose="020B0604020202020204" pitchFamily="34" charset="0"/>
              </a:rPr>
              <a:t>              </a:t>
            </a:r>
            <a:r>
              <a:rPr lang="lv-LV" sz="1500" b="1" dirty="0">
                <a:solidFill>
                  <a:srgbClr val="3892AE"/>
                </a:solidFill>
                <a:latin typeface="Arial" panose="020B0604020202020204" pitchFamily="34" charset="0"/>
                <a:cs typeface="Arial" panose="020B0604020202020204" pitchFamily="34" charset="0"/>
              </a:rPr>
              <a:t>1.5. </a:t>
            </a:r>
            <a:r>
              <a:rPr lang="lv-LV" sz="1500" dirty="0">
                <a:solidFill>
                  <a:schemeClr val="tx1">
                    <a:lumMod val="85000"/>
                    <a:lumOff val="15000"/>
                  </a:schemeClr>
                </a:solidFill>
                <a:latin typeface="Arial" panose="020B0604020202020204" pitchFamily="34" charset="0"/>
                <a:cs typeface="Arial" panose="020B0604020202020204" pitchFamily="34" charset="0"/>
              </a:rPr>
              <a:t>Iekšējo lietotāju skaits 1 897 lietotāji</a:t>
            </a:r>
          </a:p>
          <a:p>
            <a:pPr marL="4572" lvl="1" defTabSz="914400">
              <a:lnSpc>
                <a:spcPct val="85000"/>
              </a:lnSpc>
              <a:spcBef>
                <a:spcPts val="600"/>
              </a:spcBef>
              <a:spcAft>
                <a:spcPts val="300"/>
              </a:spcAft>
            </a:pPr>
            <a:r>
              <a:rPr lang="lv-LV" sz="1500" b="1" dirty="0">
                <a:solidFill>
                  <a:srgbClr val="3892AE"/>
                </a:solidFill>
                <a:latin typeface="Arial" panose="020B0604020202020204" pitchFamily="34" charset="0"/>
                <a:cs typeface="Arial" panose="020B0604020202020204" pitchFamily="34" charset="0"/>
              </a:rPr>
              <a:t>2. </a:t>
            </a:r>
            <a:r>
              <a:rPr lang="lv-LV" sz="1500" dirty="0">
                <a:solidFill>
                  <a:schemeClr val="tx1">
                    <a:lumMod val="85000"/>
                    <a:lumOff val="15000"/>
                  </a:schemeClr>
                </a:solidFill>
                <a:latin typeface="Arial" panose="020B0604020202020204" pitchFamily="34" charset="0"/>
                <a:cs typeface="Arial" panose="020B0604020202020204" pitchFamily="34" charset="0"/>
              </a:rPr>
              <a:t>Nodrošināta autentifikācija ar latvija.lv</a:t>
            </a:r>
          </a:p>
          <a:p>
            <a:pPr marL="4572" lvl="1" defTabSz="914400">
              <a:lnSpc>
                <a:spcPct val="85000"/>
              </a:lnSpc>
              <a:spcBef>
                <a:spcPts val="600"/>
              </a:spcBef>
              <a:spcAft>
                <a:spcPts val="300"/>
              </a:spcAft>
            </a:pPr>
            <a:r>
              <a:rPr lang="lv-LV" sz="1500" b="1" dirty="0">
                <a:solidFill>
                  <a:srgbClr val="3892AE"/>
                </a:solidFill>
                <a:latin typeface="Arial" panose="020B0604020202020204" pitchFamily="34" charset="0"/>
                <a:cs typeface="Arial" panose="020B0604020202020204" pitchFamily="34" charset="0"/>
              </a:rPr>
              <a:t>3. </a:t>
            </a:r>
            <a:r>
              <a:rPr lang="lv-LV" sz="1500" dirty="0">
                <a:solidFill>
                  <a:schemeClr val="tx1">
                    <a:lumMod val="85000"/>
                    <a:lumOff val="15000"/>
                  </a:schemeClr>
                </a:solidFill>
                <a:latin typeface="Arial" panose="020B0604020202020204" pitchFamily="34" charset="0"/>
                <a:cs typeface="Arial" panose="020B0604020202020204" pitchFamily="34" charset="0"/>
              </a:rPr>
              <a:t>Nodrošināts tehniskais atbalsts lietotājiem (apmācības, rokasgrāmatas, video pamācības, vednis,  apziņošana, klientu apkalpošanas serviss (telefonisks, elektronisks), atgriezeniskā saite)</a:t>
            </a:r>
          </a:p>
        </p:txBody>
      </p:sp>
      <p:pic>
        <p:nvPicPr>
          <p:cNvPr id="10" name="Picture 9">
            <a:extLst>
              <a:ext uri="{FF2B5EF4-FFF2-40B4-BE49-F238E27FC236}">
                <a16:creationId xmlns:a16="http://schemas.microsoft.com/office/drawing/2014/main" id="{0B8426F3-B6E7-4F73-BB31-A411769B9D5D}"/>
              </a:ext>
            </a:extLst>
          </p:cNvPr>
          <p:cNvPicPr>
            <a:picLocks noChangeAspect="1"/>
          </p:cNvPicPr>
          <p:nvPr/>
        </p:nvPicPr>
        <p:blipFill>
          <a:blip r:embed="rId5"/>
          <a:stretch>
            <a:fillRect/>
          </a:stretch>
        </p:blipFill>
        <p:spPr>
          <a:xfrm>
            <a:off x="543186" y="2382062"/>
            <a:ext cx="3841967" cy="2414385"/>
          </a:xfrm>
          <a:prstGeom prst="rect">
            <a:avLst/>
          </a:prstGeom>
          <a:effectLst>
            <a:softEdge rad="165100"/>
          </a:effectLst>
        </p:spPr>
      </p:pic>
    </p:spTree>
    <p:extLst>
      <p:ext uri="{BB962C8B-B14F-4D97-AF65-F5344CB8AC3E}">
        <p14:creationId xmlns:p14="http://schemas.microsoft.com/office/powerpoint/2010/main" val="354391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4139129" y="404740"/>
            <a:ext cx="4503940" cy="1190854"/>
          </a:xfrm>
        </p:spPr>
        <p:txBody>
          <a:bodyPr>
            <a:normAutofit/>
          </a:bodyPr>
          <a:lstStyle/>
          <a:p>
            <a:r>
              <a:rPr lang="lv-LV" sz="3200" b="1" dirty="0">
                <a:solidFill>
                  <a:srgbClr val="3892AE"/>
                </a:solidFill>
                <a:latin typeface="Arial" panose="020B0604020202020204" pitchFamily="34" charset="0"/>
                <a:cs typeface="Arial" panose="020B0604020202020204" pitchFamily="34" charset="0"/>
              </a:rPr>
              <a:t>Informācija par projektu</a:t>
            </a:r>
            <a:endParaRPr lang="lv-LV" sz="3200" dirty="0"/>
          </a:p>
        </p:txBody>
      </p:sp>
      <p:sp>
        <p:nvSpPr>
          <p:cNvPr id="3" name="Content Placeholder 2">
            <a:extLst>
              <a:ext uri="{FF2B5EF4-FFF2-40B4-BE49-F238E27FC236}">
                <a16:creationId xmlns:a16="http://schemas.microsoft.com/office/drawing/2014/main" id="{5D3E4D6B-EEA0-4D98-A35E-762D4015F739}"/>
              </a:ext>
            </a:extLst>
          </p:cNvPr>
          <p:cNvSpPr>
            <a:spLocks noGrp="1"/>
          </p:cNvSpPr>
          <p:nvPr>
            <p:ph idx="1"/>
          </p:nvPr>
        </p:nvSpPr>
        <p:spPr>
          <a:xfrm>
            <a:off x="676274" y="1856254"/>
            <a:ext cx="10753725" cy="3854291"/>
          </a:xfrm>
          <a:effectLst>
            <a:softEdge rad="63500"/>
          </a:effectLst>
        </p:spPr>
        <p:txBody>
          <a:bodyPr>
            <a:noAutofit/>
          </a:bodyPr>
          <a:lstStyle/>
          <a:p>
            <a:pPr>
              <a:spcAft>
                <a:spcPts val="300"/>
              </a:spcAft>
            </a:pPr>
            <a:r>
              <a:rPr lang="lv-LV" sz="1600" b="1" dirty="0">
                <a:solidFill>
                  <a:srgbClr val="3892AE"/>
                </a:solidFill>
                <a:latin typeface="Arial" panose="020B0604020202020204" pitchFamily="34" charset="0"/>
                <a:cs typeface="Arial" panose="020B0604020202020204" pitchFamily="34" charset="0"/>
              </a:rPr>
              <a:t>Projekta numurs: </a:t>
            </a:r>
            <a:r>
              <a:rPr lang="lv-LV" sz="1600" dirty="0">
                <a:latin typeface="Arial" panose="020B0604020202020204" pitchFamily="34" charset="0"/>
                <a:cs typeface="Arial" panose="020B0604020202020204" pitchFamily="34" charset="0"/>
              </a:rPr>
              <a:t>Nr. 2.2.1.1/17/I/021 </a:t>
            </a:r>
          </a:p>
          <a:p>
            <a:pPr>
              <a:spcAft>
                <a:spcPts val="300"/>
              </a:spcAft>
            </a:pPr>
            <a:r>
              <a:rPr lang="lv-LV" sz="1600" b="1" dirty="0">
                <a:solidFill>
                  <a:srgbClr val="3892AE"/>
                </a:solidFill>
                <a:latin typeface="Arial" panose="020B0604020202020204" pitchFamily="34" charset="0"/>
                <a:cs typeface="Arial" panose="020B0604020202020204" pitchFamily="34" charset="0"/>
              </a:rPr>
              <a:t>Projekta nosaukums: </a:t>
            </a:r>
            <a:r>
              <a:rPr lang="lv-LV" sz="1600" dirty="0">
                <a:latin typeface="Arial" panose="020B0604020202020204" pitchFamily="34" charset="0"/>
                <a:cs typeface="Arial" panose="020B0604020202020204" pitchFamily="34" charset="0"/>
              </a:rPr>
              <a:t>«Būvniecības procesu un informācijas sistēmas attīstība» (1.kārta)</a:t>
            </a:r>
          </a:p>
          <a:p>
            <a:pPr>
              <a:spcAft>
                <a:spcPts val="300"/>
              </a:spcAft>
            </a:pPr>
            <a:r>
              <a:rPr lang="lv-LV" sz="1600" b="1" dirty="0">
                <a:solidFill>
                  <a:srgbClr val="3892AE"/>
                </a:solidFill>
                <a:latin typeface="Arial" panose="020B0604020202020204" pitchFamily="34" charset="0"/>
                <a:cs typeface="Arial" panose="020B0604020202020204" pitchFamily="34" charset="0"/>
              </a:rPr>
              <a:t>Finansējums: </a:t>
            </a:r>
          </a:p>
          <a:p>
            <a:pPr lvl="1">
              <a:spcAft>
                <a:spcPts val="300"/>
              </a:spcAft>
              <a:buFont typeface="Wingdings" panose="05000000000000000000" pitchFamily="2" charset="2"/>
              <a:buChar char="ü"/>
            </a:pPr>
            <a:r>
              <a:rPr lang="lv-LV" sz="1600" dirty="0">
                <a:latin typeface="Arial" panose="020B0604020202020204" pitchFamily="34" charset="0"/>
                <a:cs typeface="Arial" panose="020B0604020202020204" pitchFamily="34" charset="0"/>
              </a:rPr>
              <a:t>Eiropas fonda finansējums – 1 445 000.00 EUR</a:t>
            </a:r>
          </a:p>
          <a:p>
            <a:pPr lvl="1">
              <a:spcAft>
                <a:spcPts val="300"/>
              </a:spcAft>
              <a:buFont typeface="Wingdings" panose="05000000000000000000" pitchFamily="2" charset="2"/>
              <a:buChar char="ü"/>
            </a:pPr>
            <a:r>
              <a:rPr lang="lv-LV" sz="1600" dirty="0">
                <a:latin typeface="Arial" panose="020B0604020202020204" pitchFamily="34" charset="0"/>
                <a:cs typeface="Arial" panose="020B0604020202020204" pitchFamily="34" charset="0"/>
              </a:rPr>
              <a:t>Valsts budžeta finansējums – 255 000.00 EUR</a:t>
            </a:r>
          </a:p>
          <a:p>
            <a:pPr lvl="1">
              <a:spcAft>
                <a:spcPts val="300"/>
              </a:spcAft>
              <a:buFont typeface="Wingdings" panose="05000000000000000000" pitchFamily="2" charset="2"/>
              <a:buChar char="ü"/>
            </a:pPr>
            <a:r>
              <a:rPr lang="lv-LV" sz="1600" i="1" dirty="0">
                <a:latin typeface="Arial" panose="020B0604020202020204" pitchFamily="34" charset="0"/>
                <a:cs typeface="Arial" panose="020B0604020202020204" pitchFamily="34" charset="0"/>
              </a:rPr>
              <a:t>Kopējais finansējums – 1 700 000.00 EUR</a:t>
            </a:r>
          </a:p>
          <a:p>
            <a:pPr>
              <a:spcAft>
                <a:spcPts val="300"/>
              </a:spcAft>
            </a:pPr>
            <a:r>
              <a:rPr lang="lv-LV" sz="1600" b="1" dirty="0">
                <a:solidFill>
                  <a:srgbClr val="3892AE"/>
                </a:solidFill>
                <a:latin typeface="Arial" panose="020B0604020202020204" pitchFamily="34" charset="0"/>
                <a:cs typeface="Arial" panose="020B0604020202020204" pitchFamily="34" charset="0"/>
              </a:rPr>
              <a:t>Realizācijas termiņš: </a:t>
            </a:r>
            <a:r>
              <a:rPr lang="lv-LV" sz="1600" dirty="0">
                <a:latin typeface="Arial" panose="020B0604020202020204" pitchFamily="34" charset="0"/>
                <a:cs typeface="Arial" panose="020B0604020202020204" pitchFamily="34" charset="0"/>
              </a:rPr>
              <a:t>līdz 2020. gada septembrim</a:t>
            </a:r>
          </a:p>
          <a:p>
            <a:pPr>
              <a:spcAft>
                <a:spcPts val="300"/>
              </a:spcAft>
            </a:pPr>
            <a:r>
              <a:rPr lang="lv-LV" sz="1600" b="1" dirty="0">
                <a:solidFill>
                  <a:srgbClr val="3892AE"/>
                </a:solidFill>
                <a:latin typeface="Arial" panose="020B0604020202020204" pitchFamily="34" charset="0"/>
                <a:cs typeface="Arial" panose="020B0604020202020204" pitchFamily="34" charset="0"/>
              </a:rPr>
              <a:t>Sadarbības partneri: </a:t>
            </a:r>
            <a:r>
              <a:rPr lang="lv-LV" sz="1600" dirty="0">
                <a:latin typeface="Arial" panose="020B0604020202020204" pitchFamily="34" charset="0"/>
                <a:cs typeface="Arial" panose="020B0604020202020204" pitchFamily="34" charset="0"/>
              </a:rPr>
              <a:t>TA, IZM, VZD, VRAA, EM, LVRTC</a:t>
            </a:r>
          </a:p>
          <a:p>
            <a:pPr>
              <a:spcAft>
                <a:spcPts val="300"/>
              </a:spcAft>
            </a:pPr>
            <a:r>
              <a:rPr lang="lv-LV" sz="1600" b="1" dirty="0">
                <a:solidFill>
                  <a:srgbClr val="3892AE"/>
                </a:solidFill>
                <a:latin typeface="Arial" panose="020B0604020202020204" pitchFamily="34" charset="0"/>
                <a:cs typeface="Arial" panose="020B0604020202020204" pitchFamily="34" charset="0"/>
              </a:rPr>
              <a:t>Veiktie projekta grozījumi</a:t>
            </a:r>
            <a:r>
              <a:rPr lang="lv-LV" sz="1600" dirty="0">
                <a:latin typeface="Arial" panose="020B0604020202020204" pitchFamily="34" charset="0"/>
                <a:cs typeface="Arial" panose="020B0604020202020204" pitchFamily="34" charset="0"/>
              </a:rPr>
              <a:t>: 04.06.2018. grozījumi Nr.1, 23.11.2018. grozījumi Nr.2</a:t>
            </a:r>
          </a:p>
          <a:p>
            <a:pPr>
              <a:spcAft>
                <a:spcPts val="300"/>
              </a:spcAft>
            </a:pPr>
            <a:r>
              <a:rPr lang="lv-LV" sz="1600" b="1" dirty="0">
                <a:solidFill>
                  <a:srgbClr val="3892AE"/>
                </a:solidFill>
                <a:latin typeface="Arial" panose="020B0604020202020204" pitchFamily="34" charset="0"/>
                <a:cs typeface="Arial" panose="020B0604020202020204" pitchFamily="34" charset="0"/>
              </a:rPr>
              <a:t>Maksājumu pieprasījumi: </a:t>
            </a:r>
            <a:r>
              <a:rPr lang="lv-LV" sz="1600" dirty="0">
                <a:solidFill>
                  <a:schemeClr val="tx1"/>
                </a:solidFill>
                <a:latin typeface="Arial" panose="020B0604020202020204" pitchFamily="34" charset="0"/>
                <a:cs typeface="Arial" panose="020B0604020202020204" pitchFamily="34" charset="0"/>
              </a:rPr>
              <a:t>Saņemtas atmaksas par 6 iesniegtajiem MP, MP Nr.7 plānots iesniegt 20.06.2019.</a:t>
            </a:r>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solidFill>
                  <a:schemeClr val="tx1">
                    <a:alpha val="25000"/>
                  </a:schemeClr>
                </a:solidFill>
              </a:rPr>
              <a:t>5</a:t>
            </a:fld>
            <a:endParaRPr lang="lv-LV" sz="1600" dirty="0">
              <a:solidFill>
                <a:schemeClr val="tx1">
                  <a:alpha val="25000"/>
                </a:schemeClr>
              </a:solidFill>
            </a:endParaRPr>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pic>
        <p:nvPicPr>
          <p:cNvPr id="3074" name="Picture 2" descr="https://blog.comindware.com/wp-content/uploads/2018/09/work_AccidentalProjectManagers.png">
            <a:extLst>
              <a:ext uri="{FF2B5EF4-FFF2-40B4-BE49-F238E27FC236}">
                <a16:creationId xmlns:a16="http://schemas.microsoft.com/office/drawing/2014/main" id="{6BAE1BB2-4E62-4DF2-A122-F71939945F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2947" y="2798963"/>
            <a:ext cx="2291511" cy="2291511"/>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4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5039610" y="293685"/>
            <a:ext cx="3964575" cy="1096061"/>
          </a:xfrm>
        </p:spPr>
        <p:txBody>
          <a:bodyPr>
            <a:normAutofit/>
          </a:bodyPr>
          <a:lstStyle/>
          <a:p>
            <a:r>
              <a:rPr lang="lv-LV" sz="3200" b="1" dirty="0">
                <a:solidFill>
                  <a:srgbClr val="3892AE"/>
                </a:solidFill>
                <a:latin typeface="Arial" panose="020B0604020202020204" pitchFamily="34" charset="0"/>
                <a:cs typeface="Arial" panose="020B0604020202020204" pitchFamily="34" charset="0"/>
              </a:rPr>
              <a:t>Apguves dati </a:t>
            </a:r>
            <a:endParaRPr lang="lv-LV" sz="3200"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t>6</a:t>
            </a:fld>
            <a:endParaRPr lang="lv-LV" sz="1600" dirty="0"/>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graphicFrame>
        <p:nvGraphicFramePr>
          <p:cNvPr id="10" name="Table 9">
            <a:extLst>
              <a:ext uri="{FF2B5EF4-FFF2-40B4-BE49-F238E27FC236}">
                <a16:creationId xmlns:a16="http://schemas.microsoft.com/office/drawing/2014/main" id="{2EB28829-93E8-4ECC-872B-D3EEA4D7AE7D}"/>
              </a:ext>
            </a:extLst>
          </p:cNvPr>
          <p:cNvGraphicFramePr>
            <a:graphicFrameLocks noGrp="1"/>
          </p:cNvGraphicFramePr>
          <p:nvPr>
            <p:extLst>
              <p:ext uri="{D42A27DB-BD31-4B8C-83A1-F6EECF244321}">
                <p14:modId xmlns:p14="http://schemas.microsoft.com/office/powerpoint/2010/main" val="2015229739"/>
              </p:ext>
            </p:extLst>
          </p:nvPr>
        </p:nvGraphicFramePr>
        <p:xfrm>
          <a:off x="691881" y="1674086"/>
          <a:ext cx="10928249" cy="4148007"/>
        </p:xfrm>
        <a:graphic>
          <a:graphicData uri="http://schemas.openxmlformats.org/drawingml/2006/table">
            <a:tbl>
              <a:tblPr/>
              <a:tblGrid>
                <a:gridCol w="4229035">
                  <a:extLst>
                    <a:ext uri="{9D8B030D-6E8A-4147-A177-3AD203B41FA5}">
                      <a16:colId xmlns:a16="http://schemas.microsoft.com/office/drawing/2014/main" val="3365273493"/>
                    </a:ext>
                  </a:extLst>
                </a:gridCol>
                <a:gridCol w="2550695">
                  <a:extLst>
                    <a:ext uri="{9D8B030D-6E8A-4147-A177-3AD203B41FA5}">
                      <a16:colId xmlns:a16="http://schemas.microsoft.com/office/drawing/2014/main" val="1727401394"/>
                    </a:ext>
                  </a:extLst>
                </a:gridCol>
                <a:gridCol w="1780673">
                  <a:extLst>
                    <a:ext uri="{9D8B030D-6E8A-4147-A177-3AD203B41FA5}">
                      <a16:colId xmlns:a16="http://schemas.microsoft.com/office/drawing/2014/main" val="4062267203"/>
                    </a:ext>
                  </a:extLst>
                </a:gridCol>
                <a:gridCol w="1179095">
                  <a:extLst>
                    <a:ext uri="{9D8B030D-6E8A-4147-A177-3AD203B41FA5}">
                      <a16:colId xmlns:a16="http://schemas.microsoft.com/office/drawing/2014/main" val="628467565"/>
                    </a:ext>
                  </a:extLst>
                </a:gridCol>
                <a:gridCol w="1188751">
                  <a:extLst>
                    <a:ext uri="{9D8B030D-6E8A-4147-A177-3AD203B41FA5}">
                      <a16:colId xmlns:a16="http://schemas.microsoft.com/office/drawing/2014/main" val="419357860"/>
                    </a:ext>
                  </a:extLst>
                </a:gridCol>
              </a:tblGrid>
              <a:tr h="507014">
                <a:tc>
                  <a:txBody>
                    <a:bodyPr/>
                    <a:lstStyle/>
                    <a:p>
                      <a:pPr algn="l" rtl="0" fontAlgn="ctr"/>
                      <a:r>
                        <a:rPr lang="lv-LV" sz="1600" b="1" i="0" u="none" strike="noStrike">
                          <a:solidFill>
                            <a:srgbClr val="FFFFFF"/>
                          </a:solidFill>
                          <a:effectLst/>
                          <a:latin typeface="Calibri Light" panose="020F0302020204030204" pitchFamily="34" charset="0"/>
                        </a:rPr>
                        <a:t>Projekta aktivitāte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0B4C8"/>
                    </a:solidFill>
                  </a:tcPr>
                </a:tc>
                <a:tc>
                  <a:txBody>
                    <a:bodyPr/>
                    <a:lstStyle/>
                    <a:p>
                      <a:pPr algn="l" rtl="0" fontAlgn="ctr"/>
                      <a:r>
                        <a:rPr lang="lv-LV" sz="1600" b="1" i="0" u="none" strike="noStrike" dirty="0">
                          <a:solidFill>
                            <a:srgbClr val="FFFFFF"/>
                          </a:solidFill>
                          <a:effectLst/>
                          <a:latin typeface="Calibri Light" panose="020F0302020204030204" pitchFamily="34" charset="0"/>
                        </a:rPr>
                        <a:t>Plānotais finansējums, EUR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0B4C8"/>
                    </a:solidFill>
                  </a:tcPr>
                </a:tc>
                <a:tc>
                  <a:txBody>
                    <a:bodyPr/>
                    <a:lstStyle/>
                    <a:p>
                      <a:pPr algn="l" rtl="0" fontAlgn="ctr"/>
                      <a:r>
                        <a:rPr lang="lv-LV" sz="1600" b="1" i="0" u="none" strike="noStrike">
                          <a:solidFill>
                            <a:srgbClr val="FFFFFF"/>
                          </a:solidFill>
                          <a:effectLst/>
                          <a:latin typeface="Calibri Light" panose="020F0302020204030204" pitchFamily="34" charset="0"/>
                        </a:rPr>
                        <a:t>CFLA attiecināti, EUR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0B4C8"/>
                    </a:solidFill>
                  </a:tcPr>
                </a:tc>
                <a:tc>
                  <a:txBody>
                    <a:bodyPr/>
                    <a:lstStyle/>
                    <a:p>
                      <a:pPr algn="l" rtl="0" fontAlgn="ctr"/>
                      <a:r>
                        <a:rPr lang="lv-LV" sz="1600" b="1" i="0" u="none" strike="noStrike" dirty="0">
                          <a:solidFill>
                            <a:srgbClr val="FFFFFF"/>
                          </a:solidFill>
                          <a:effectLst/>
                          <a:latin typeface="Calibri Light" panose="020F0302020204030204" pitchFamily="34" charset="0"/>
                        </a:rPr>
                        <a:t>Kopā, EUR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0B4C8"/>
                    </a:solidFill>
                  </a:tcPr>
                </a:tc>
                <a:tc>
                  <a:txBody>
                    <a:bodyPr/>
                    <a:lstStyle/>
                    <a:p>
                      <a:pPr algn="l" rtl="0" fontAlgn="ctr"/>
                      <a:r>
                        <a:rPr lang="lv-LV" sz="1600" b="1" i="0" u="none" strike="noStrike">
                          <a:solidFill>
                            <a:srgbClr val="FFFFFF"/>
                          </a:solidFill>
                          <a:effectLst/>
                          <a:latin typeface="Calibri Light" panose="020F0302020204030204" pitchFamily="34" charset="0"/>
                        </a:rPr>
                        <a:t>Izlietojums,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0B4C8"/>
                    </a:solidFill>
                  </a:tcPr>
                </a:tc>
                <a:extLst>
                  <a:ext uri="{0D108BD9-81ED-4DB2-BD59-A6C34878D82A}">
                    <a16:rowId xmlns:a16="http://schemas.microsoft.com/office/drawing/2014/main" val="3464607879"/>
                  </a:ext>
                </a:extLst>
              </a:tr>
              <a:tr h="368714">
                <a:tc>
                  <a:txBody>
                    <a:bodyPr/>
                    <a:lstStyle/>
                    <a:p>
                      <a:pPr algn="l" rtl="0" fontAlgn="ctr"/>
                      <a:r>
                        <a:rPr lang="lv-LV" sz="1600" b="1" i="0" u="none" strike="noStrike" dirty="0">
                          <a:solidFill>
                            <a:srgbClr val="000000"/>
                          </a:solidFill>
                          <a:effectLst/>
                          <a:latin typeface="Calibri Light" panose="020F0302020204030204" pitchFamily="34" charset="0"/>
                        </a:rPr>
                        <a:t>1.Projekta vadība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0" i="0" u="none" strike="noStrike">
                          <a:solidFill>
                            <a:srgbClr val="000000"/>
                          </a:solidFill>
                          <a:effectLst/>
                          <a:latin typeface="Calibri Light" panose="020F0302020204030204" pitchFamily="34" charset="0"/>
                        </a:rPr>
                        <a:t>165 512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0" i="0" u="none" strike="noStrike">
                          <a:solidFill>
                            <a:srgbClr val="000000"/>
                          </a:solidFill>
                          <a:effectLst/>
                          <a:latin typeface="Calibri Light" panose="020F0302020204030204" pitchFamily="34" charset="0"/>
                        </a:rPr>
                        <a:t>77 214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0" i="0" u="none" strike="noStrike">
                          <a:solidFill>
                            <a:srgbClr val="000000"/>
                          </a:solidFill>
                          <a:effectLst/>
                          <a:latin typeface="Calibri Light" panose="020F0302020204030204" pitchFamily="34" charset="0"/>
                        </a:rPr>
                        <a:t>77 214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0" i="0" u="none" strike="noStrike">
                          <a:solidFill>
                            <a:srgbClr val="000000"/>
                          </a:solidFill>
                          <a:effectLst/>
                          <a:latin typeface="Calibri Light" panose="020F0302020204030204" pitchFamily="34" charset="0"/>
                        </a:rPr>
                        <a:t>47%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extLst>
                  <a:ext uri="{0D108BD9-81ED-4DB2-BD59-A6C34878D82A}">
                    <a16:rowId xmlns:a16="http://schemas.microsoft.com/office/drawing/2014/main" val="888758517"/>
                  </a:ext>
                </a:extLst>
              </a:tr>
              <a:tr h="356425">
                <a:tc>
                  <a:txBody>
                    <a:bodyPr/>
                    <a:lstStyle/>
                    <a:p>
                      <a:pPr algn="l" rtl="0" fontAlgn="ctr"/>
                      <a:r>
                        <a:rPr lang="lv-LV" sz="1600" b="1" i="0" u="none" strike="noStrike">
                          <a:solidFill>
                            <a:srgbClr val="000000"/>
                          </a:solidFill>
                          <a:effectLst/>
                          <a:latin typeface="Calibri Light" panose="020F0302020204030204" pitchFamily="34" charset="0"/>
                        </a:rPr>
                        <a:t>2.Projekta apraksta sagatavošana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tc>
                  <a:txBody>
                    <a:bodyPr/>
                    <a:lstStyle/>
                    <a:p>
                      <a:pPr algn="l" rtl="0" fontAlgn="ctr"/>
                      <a:r>
                        <a:rPr lang="lv-LV" sz="1600" b="0" i="0" u="none" strike="noStrike">
                          <a:solidFill>
                            <a:srgbClr val="000000"/>
                          </a:solidFill>
                          <a:effectLst/>
                          <a:latin typeface="Calibri Light" panose="020F0302020204030204" pitchFamily="34" charset="0"/>
                        </a:rPr>
                        <a:t>13 552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tc>
                  <a:txBody>
                    <a:bodyPr/>
                    <a:lstStyle/>
                    <a:p>
                      <a:pPr algn="l" rtl="0" fontAlgn="ctr"/>
                      <a:r>
                        <a:rPr lang="lv-LV" sz="1600" b="0" i="0" u="none" strike="noStrike">
                          <a:solidFill>
                            <a:srgbClr val="000000"/>
                          </a:solidFill>
                          <a:effectLst/>
                          <a:latin typeface="Calibri Light" panose="020F0302020204030204" pitchFamily="34" charset="0"/>
                        </a:rPr>
                        <a:t>13 552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tc>
                  <a:txBody>
                    <a:bodyPr/>
                    <a:lstStyle/>
                    <a:p>
                      <a:pPr algn="l" rtl="0" fontAlgn="ctr"/>
                      <a:r>
                        <a:rPr lang="lv-LV" sz="1600" b="0" i="0" u="none" strike="noStrike">
                          <a:solidFill>
                            <a:srgbClr val="000000"/>
                          </a:solidFill>
                          <a:effectLst/>
                          <a:latin typeface="Calibri Light" panose="020F0302020204030204" pitchFamily="34" charset="0"/>
                        </a:rPr>
                        <a:t>13 552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tc>
                  <a:txBody>
                    <a:bodyPr/>
                    <a:lstStyle/>
                    <a:p>
                      <a:pPr algn="l" rtl="0" fontAlgn="ctr"/>
                      <a:r>
                        <a:rPr lang="lv-LV" sz="1600" b="0" i="0" u="none" strike="noStrike">
                          <a:solidFill>
                            <a:srgbClr val="000000"/>
                          </a:solidFill>
                          <a:effectLst/>
                          <a:latin typeface="Calibri Light" panose="020F0302020204030204" pitchFamily="34" charset="0"/>
                        </a:rPr>
                        <a:t>100%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extLst>
                  <a:ext uri="{0D108BD9-81ED-4DB2-BD59-A6C34878D82A}">
                    <a16:rowId xmlns:a16="http://schemas.microsoft.com/office/drawing/2014/main" val="1411587245"/>
                  </a:ext>
                </a:extLst>
              </a:tr>
              <a:tr h="621471">
                <a:tc>
                  <a:txBody>
                    <a:bodyPr/>
                    <a:lstStyle/>
                    <a:p>
                      <a:pPr algn="l" rtl="0" fontAlgn="ctr"/>
                      <a:r>
                        <a:rPr lang="lv-LV" sz="1600" b="1" i="0" u="none" strike="noStrike" dirty="0">
                          <a:solidFill>
                            <a:srgbClr val="000000"/>
                          </a:solidFill>
                          <a:effectLst/>
                          <a:latin typeface="Calibri Light" panose="020F0302020204030204" pitchFamily="34" charset="0"/>
                        </a:rPr>
                        <a:t>3. Projekta ieviešanas dokumentācijas izstrāde, autoruzraudzība un kvalitātes kontrole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0" i="0" u="none" strike="noStrike" dirty="0">
                          <a:solidFill>
                            <a:srgbClr val="000000"/>
                          </a:solidFill>
                          <a:effectLst/>
                          <a:latin typeface="Calibri Light" panose="020F0302020204030204" pitchFamily="34" charset="0"/>
                        </a:rPr>
                        <a:t>230 190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0" i="0" u="none" strike="noStrike">
                          <a:solidFill>
                            <a:srgbClr val="000000"/>
                          </a:solidFill>
                          <a:effectLst/>
                          <a:latin typeface="Calibri Light" panose="020F0302020204030204" pitchFamily="34" charset="0"/>
                        </a:rPr>
                        <a:t>181 514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0" i="0" u="none" strike="noStrike">
                          <a:solidFill>
                            <a:srgbClr val="000000"/>
                          </a:solidFill>
                          <a:effectLst/>
                          <a:latin typeface="Calibri Light" panose="020F0302020204030204" pitchFamily="34" charset="0"/>
                        </a:rPr>
                        <a:t>181 514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0" i="0" u="none" strike="noStrike">
                          <a:solidFill>
                            <a:srgbClr val="000000"/>
                          </a:solidFill>
                          <a:effectLst/>
                          <a:latin typeface="Calibri Light" panose="020F0302020204030204" pitchFamily="34" charset="0"/>
                        </a:rPr>
                        <a:t>79%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extLst>
                  <a:ext uri="{0D108BD9-81ED-4DB2-BD59-A6C34878D82A}">
                    <a16:rowId xmlns:a16="http://schemas.microsoft.com/office/drawing/2014/main" val="2928014608"/>
                  </a:ext>
                </a:extLst>
              </a:tr>
              <a:tr h="356425">
                <a:tc>
                  <a:txBody>
                    <a:bodyPr/>
                    <a:lstStyle/>
                    <a:p>
                      <a:pPr algn="l" rtl="0" fontAlgn="ctr"/>
                      <a:r>
                        <a:rPr lang="lv-LV" sz="1600" b="1" i="0" u="none" strike="noStrike">
                          <a:solidFill>
                            <a:srgbClr val="000000"/>
                          </a:solidFill>
                          <a:effectLst/>
                          <a:latin typeface="Calibri Light" panose="020F0302020204030204" pitchFamily="34" charset="0"/>
                        </a:rPr>
                        <a:t>4. Informācijas sistēmas pilnveide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tc>
                  <a:txBody>
                    <a:bodyPr/>
                    <a:lstStyle/>
                    <a:p>
                      <a:pPr algn="l" rtl="0" fontAlgn="ctr"/>
                      <a:r>
                        <a:rPr lang="lv-LV" sz="1600" b="0" i="0" u="none" strike="noStrike">
                          <a:solidFill>
                            <a:srgbClr val="000000"/>
                          </a:solidFill>
                          <a:effectLst/>
                          <a:latin typeface="Calibri Light" panose="020F0302020204030204" pitchFamily="34" charset="0"/>
                        </a:rPr>
                        <a:t>1 148 765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tc>
                  <a:txBody>
                    <a:bodyPr/>
                    <a:lstStyle/>
                    <a:p>
                      <a:pPr algn="l" rtl="0" fontAlgn="ctr"/>
                      <a:r>
                        <a:rPr lang="lv-LV" sz="1600" b="0" i="0" u="none" strike="noStrike" dirty="0">
                          <a:solidFill>
                            <a:srgbClr val="000000"/>
                          </a:solidFill>
                          <a:effectLst/>
                          <a:latin typeface="Calibri Light" panose="020F0302020204030204" pitchFamily="34" charset="0"/>
                        </a:rPr>
                        <a:t>509 507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tc>
                  <a:txBody>
                    <a:bodyPr/>
                    <a:lstStyle/>
                    <a:p>
                      <a:pPr algn="l" rtl="0" fontAlgn="ctr"/>
                      <a:r>
                        <a:rPr lang="lv-LV" sz="1600" b="0" i="0" u="none" strike="noStrike">
                          <a:solidFill>
                            <a:srgbClr val="000000"/>
                          </a:solidFill>
                          <a:effectLst/>
                          <a:latin typeface="Calibri Light" panose="020F0302020204030204" pitchFamily="34" charset="0"/>
                        </a:rPr>
                        <a:t>509 507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tc>
                  <a:txBody>
                    <a:bodyPr/>
                    <a:lstStyle/>
                    <a:p>
                      <a:pPr algn="l" rtl="0" fontAlgn="ctr"/>
                      <a:r>
                        <a:rPr lang="lv-LV" sz="1600" b="0" i="0" u="none" strike="noStrike">
                          <a:solidFill>
                            <a:srgbClr val="000000"/>
                          </a:solidFill>
                          <a:effectLst/>
                          <a:latin typeface="Calibri Light" panose="020F0302020204030204" pitchFamily="34" charset="0"/>
                        </a:rPr>
                        <a:t>44%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extLst>
                  <a:ext uri="{0D108BD9-81ED-4DB2-BD59-A6C34878D82A}">
                    <a16:rowId xmlns:a16="http://schemas.microsoft.com/office/drawing/2014/main" val="933239002"/>
                  </a:ext>
                </a:extLst>
              </a:tr>
              <a:tr h="368714">
                <a:tc>
                  <a:txBody>
                    <a:bodyPr/>
                    <a:lstStyle/>
                    <a:p>
                      <a:pPr algn="l" rtl="0" fontAlgn="ctr"/>
                      <a:r>
                        <a:rPr lang="lv-LV" sz="1600" b="1" i="0" u="none" strike="noStrike" dirty="0">
                          <a:solidFill>
                            <a:srgbClr val="000000"/>
                          </a:solidFill>
                          <a:effectLst/>
                          <a:latin typeface="Calibri Light" panose="020F0302020204030204" pitchFamily="34" charset="0"/>
                        </a:rPr>
                        <a:t>5. Datu migrācija uz vienotu valsts datu centru</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0" i="0" u="none" strike="noStrike">
                          <a:solidFill>
                            <a:srgbClr val="000000"/>
                          </a:solidFill>
                          <a:effectLst/>
                          <a:latin typeface="Calibri Light" panose="020F0302020204030204" pitchFamily="34" charset="0"/>
                        </a:rPr>
                        <a:t>18 001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0" i="0" u="none" strike="noStrike">
                          <a:solidFill>
                            <a:srgbClr val="000000"/>
                          </a:solidFill>
                          <a:effectLst/>
                          <a:latin typeface="Calibri Light" panose="020F0302020204030204" pitchFamily="34" charset="0"/>
                        </a:rPr>
                        <a:t>17 969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0" i="0" u="none" strike="noStrike">
                          <a:solidFill>
                            <a:srgbClr val="000000"/>
                          </a:solidFill>
                          <a:effectLst/>
                          <a:latin typeface="Calibri Light" panose="020F0302020204030204" pitchFamily="34" charset="0"/>
                        </a:rPr>
                        <a:t>17 969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0" i="0" u="none" strike="noStrike">
                          <a:solidFill>
                            <a:srgbClr val="000000"/>
                          </a:solidFill>
                          <a:effectLst/>
                          <a:latin typeface="Calibri Light" panose="020F0302020204030204" pitchFamily="34" charset="0"/>
                        </a:rPr>
                        <a:t>100%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extLst>
                  <a:ext uri="{0D108BD9-81ED-4DB2-BD59-A6C34878D82A}">
                    <a16:rowId xmlns:a16="http://schemas.microsoft.com/office/drawing/2014/main" val="4024949644"/>
                  </a:ext>
                </a:extLst>
              </a:tr>
              <a:tr h="356425">
                <a:tc>
                  <a:txBody>
                    <a:bodyPr/>
                    <a:lstStyle/>
                    <a:p>
                      <a:pPr algn="l" rtl="0" fontAlgn="ctr"/>
                      <a:r>
                        <a:rPr lang="pt-BR" sz="1600" b="1" i="0" u="none" strike="noStrike">
                          <a:solidFill>
                            <a:srgbClr val="000000"/>
                          </a:solidFill>
                          <a:effectLst/>
                          <a:latin typeface="Calibri Light" panose="020F0302020204030204" pitchFamily="34" charset="0"/>
                        </a:rPr>
                        <a:t>6. Informācijas sistēmas drošības audits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tc>
                  <a:txBody>
                    <a:bodyPr/>
                    <a:lstStyle/>
                    <a:p>
                      <a:pPr algn="l" rtl="0" fontAlgn="ctr"/>
                      <a:r>
                        <a:rPr lang="lv-LV" sz="1600" b="0" i="0" u="none" strike="noStrike" dirty="0">
                          <a:solidFill>
                            <a:srgbClr val="000000"/>
                          </a:solidFill>
                          <a:effectLst/>
                          <a:latin typeface="Calibri Light" panose="020F0302020204030204" pitchFamily="34" charset="0"/>
                        </a:rPr>
                        <a:t>20 000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tc>
                  <a:txBody>
                    <a:bodyPr/>
                    <a:lstStyle/>
                    <a:p>
                      <a:pPr algn="l" rtl="0" fontAlgn="ctr"/>
                      <a:r>
                        <a:rPr lang="lv-LV" sz="1600" b="0" i="0" u="none" strike="noStrike">
                          <a:solidFill>
                            <a:srgbClr val="000000"/>
                          </a:solidFill>
                          <a:effectLst/>
                          <a:latin typeface="Calibri Light" panose="020F03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tc>
                  <a:txBody>
                    <a:bodyPr/>
                    <a:lstStyle/>
                    <a:p>
                      <a:pPr algn="l" rtl="0" fontAlgn="ctr"/>
                      <a:r>
                        <a:rPr lang="lv-LV" sz="1600" b="0" i="0" u="none" strike="noStrike">
                          <a:solidFill>
                            <a:srgbClr val="000000"/>
                          </a:solidFill>
                          <a:effectLst/>
                          <a:latin typeface="Calibri Light" panose="020F03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tc>
                  <a:txBody>
                    <a:bodyPr/>
                    <a:lstStyle/>
                    <a:p>
                      <a:pPr algn="l" rtl="0" fontAlgn="ctr"/>
                      <a:r>
                        <a:rPr lang="lv-LV" sz="1600" b="0" i="0" u="none" strike="noStrike">
                          <a:solidFill>
                            <a:srgbClr val="000000"/>
                          </a:solidFill>
                          <a:effectLst/>
                          <a:latin typeface="Calibri Light" panose="020F03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extLst>
                  <a:ext uri="{0D108BD9-81ED-4DB2-BD59-A6C34878D82A}">
                    <a16:rowId xmlns:a16="http://schemas.microsoft.com/office/drawing/2014/main" val="4085024675"/>
                  </a:ext>
                </a:extLst>
              </a:tr>
              <a:tr h="368714">
                <a:tc>
                  <a:txBody>
                    <a:bodyPr/>
                    <a:lstStyle/>
                    <a:p>
                      <a:pPr algn="l" rtl="0" fontAlgn="ctr"/>
                      <a:r>
                        <a:rPr lang="lv-LV" sz="1600" b="1" i="0" u="none" strike="noStrike">
                          <a:solidFill>
                            <a:srgbClr val="000000"/>
                          </a:solidFill>
                          <a:effectLst/>
                          <a:latin typeface="Calibri Light" panose="020F0302020204030204" pitchFamily="34" charset="0"/>
                        </a:rPr>
                        <a:t>7. Apmācību un informatīvo materiālu nodrošināšana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0" i="0" u="none" strike="noStrike">
                          <a:solidFill>
                            <a:srgbClr val="000000"/>
                          </a:solidFill>
                          <a:effectLst/>
                          <a:latin typeface="Calibri Light" panose="020F0302020204030204" pitchFamily="34" charset="0"/>
                        </a:rPr>
                        <a:t>53 724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0" i="0" u="none" strike="noStrike" dirty="0">
                          <a:solidFill>
                            <a:srgbClr val="000000"/>
                          </a:solidFill>
                          <a:effectLst/>
                          <a:latin typeface="Calibri Light" panose="020F0302020204030204" pitchFamily="34" charset="0"/>
                        </a:rPr>
                        <a:t>14 447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0" i="0" u="none" strike="noStrike">
                          <a:solidFill>
                            <a:srgbClr val="000000"/>
                          </a:solidFill>
                          <a:effectLst/>
                          <a:latin typeface="Calibri Light" panose="020F0302020204030204" pitchFamily="34" charset="0"/>
                        </a:rPr>
                        <a:t>14 447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0" i="0" u="none" strike="noStrike">
                          <a:solidFill>
                            <a:srgbClr val="000000"/>
                          </a:solidFill>
                          <a:effectLst/>
                          <a:latin typeface="Calibri Light" panose="020F0302020204030204" pitchFamily="34" charset="0"/>
                        </a:rPr>
                        <a:t>27%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extLst>
                  <a:ext uri="{0D108BD9-81ED-4DB2-BD59-A6C34878D82A}">
                    <a16:rowId xmlns:a16="http://schemas.microsoft.com/office/drawing/2014/main" val="2872817132"/>
                  </a:ext>
                </a:extLst>
              </a:tr>
              <a:tr h="356425">
                <a:tc>
                  <a:txBody>
                    <a:bodyPr/>
                    <a:lstStyle/>
                    <a:p>
                      <a:pPr algn="l" rtl="0" fontAlgn="ctr"/>
                      <a:r>
                        <a:rPr lang="lv-LV" sz="1600" b="1" i="0" u="none" strike="noStrike">
                          <a:solidFill>
                            <a:srgbClr val="000000"/>
                          </a:solidFill>
                          <a:effectLst/>
                          <a:latin typeface="Calibri Light" panose="020F0302020204030204" pitchFamily="34" charset="0"/>
                        </a:rPr>
                        <a:t>Netiešie izdevumi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2F5"/>
                    </a:solidFill>
                  </a:tcPr>
                </a:tc>
                <a:tc>
                  <a:txBody>
                    <a:bodyPr/>
                    <a:lstStyle/>
                    <a:p>
                      <a:pPr algn="l" rtl="0" fontAlgn="ctr"/>
                      <a:r>
                        <a:rPr lang="lv-LV" sz="1600" b="0" i="0" u="none" strike="noStrike">
                          <a:solidFill>
                            <a:srgbClr val="000000"/>
                          </a:solidFill>
                          <a:effectLst/>
                          <a:latin typeface="Calibri Light" panose="020F0302020204030204" pitchFamily="34" charset="0"/>
                        </a:rPr>
                        <a:t>50 255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tc>
                  <a:txBody>
                    <a:bodyPr/>
                    <a:lstStyle/>
                    <a:p>
                      <a:pPr algn="l" rtl="0" fontAlgn="ctr"/>
                      <a:r>
                        <a:rPr lang="lv-LV" sz="1600" b="0" i="0" u="none" strike="noStrike">
                          <a:solidFill>
                            <a:srgbClr val="000000"/>
                          </a:solidFill>
                          <a:effectLst/>
                          <a:latin typeface="Calibri Light" panose="020F0302020204030204" pitchFamily="34" charset="0"/>
                        </a:rPr>
                        <a:t>12 780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tc>
                  <a:txBody>
                    <a:bodyPr/>
                    <a:lstStyle/>
                    <a:p>
                      <a:pPr algn="l" rtl="0" fontAlgn="ctr"/>
                      <a:r>
                        <a:rPr lang="lv-LV" sz="1600" b="0" i="0" u="none" strike="noStrike">
                          <a:solidFill>
                            <a:srgbClr val="000000"/>
                          </a:solidFill>
                          <a:effectLst/>
                          <a:latin typeface="Calibri Light" panose="020F0302020204030204" pitchFamily="34" charset="0"/>
                        </a:rPr>
                        <a:t>12 780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tc>
                  <a:txBody>
                    <a:bodyPr/>
                    <a:lstStyle/>
                    <a:p>
                      <a:pPr algn="l" rtl="0" fontAlgn="ctr"/>
                      <a:r>
                        <a:rPr lang="lv-LV" sz="1600" b="0" i="0" u="none" strike="noStrike">
                          <a:solidFill>
                            <a:srgbClr val="000000"/>
                          </a:solidFill>
                          <a:effectLst/>
                          <a:latin typeface="Calibri Light" panose="020F0302020204030204" pitchFamily="34" charset="0"/>
                        </a:rPr>
                        <a:t>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2F5"/>
                    </a:solidFill>
                  </a:tcPr>
                </a:tc>
                <a:extLst>
                  <a:ext uri="{0D108BD9-81ED-4DB2-BD59-A6C34878D82A}">
                    <a16:rowId xmlns:a16="http://schemas.microsoft.com/office/drawing/2014/main" val="622961440"/>
                  </a:ext>
                </a:extLst>
              </a:tr>
              <a:tr h="368714">
                <a:tc>
                  <a:txBody>
                    <a:bodyPr/>
                    <a:lstStyle/>
                    <a:p>
                      <a:pPr algn="l" rtl="0" fontAlgn="ctr"/>
                      <a:r>
                        <a:rPr lang="lv-LV" sz="1600" b="1" i="0" u="none" strike="noStrike" dirty="0">
                          <a:solidFill>
                            <a:srgbClr val="FF0000"/>
                          </a:solidFill>
                          <a:effectLst/>
                          <a:latin typeface="Calibri Light" panose="020F0302020204030204" pitchFamily="34" charset="0"/>
                        </a:rPr>
                        <a:t>KOPĀ</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5EB"/>
                    </a:solidFill>
                  </a:tcPr>
                </a:tc>
                <a:tc>
                  <a:txBody>
                    <a:bodyPr/>
                    <a:lstStyle/>
                    <a:p>
                      <a:pPr algn="l" rtl="0" fontAlgn="ctr"/>
                      <a:r>
                        <a:rPr lang="lv-LV" sz="1600" b="1" i="0" u="none" strike="noStrike">
                          <a:solidFill>
                            <a:srgbClr val="FF0000"/>
                          </a:solidFill>
                          <a:effectLst/>
                          <a:latin typeface="Calibri Light" panose="020F0302020204030204" pitchFamily="34" charset="0"/>
                        </a:rPr>
                        <a:t>1 700 000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1" i="0" u="none" strike="noStrike">
                          <a:solidFill>
                            <a:srgbClr val="FF0000"/>
                          </a:solidFill>
                          <a:effectLst/>
                          <a:latin typeface="Calibri Light" panose="020F0302020204030204" pitchFamily="34" charset="0"/>
                        </a:rPr>
                        <a:t>826 982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1" i="0" u="none" strike="noStrike">
                          <a:solidFill>
                            <a:srgbClr val="FF0000"/>
                          </a:solidFill>
                          <a:effectLst/>
                          <a:latin typeface="Calibri Light" panose="020F0302020204030204" pitchFamily="34" charset="0"/>
                        </a:rPr>
                        <a:t>826 982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tc>
                  <a:txBody>
                    <a:bodyPr/>
                    <a:lstStyle/>
                    <a:p>
                      <a:pPr algn="l" rtl="0" fontAlgn="ctr"/>
                      <a:r>
                        <a:rPr lang="lv-LV" sz="1600" b="1" i="0" u="none" strike="noStrike" dirty="0">
                          <a:solidFill>
                            <a:srgbClr val="FF0000"/>
                          </a:solidFill>
                          <a:effectLst/>
                          <a:latin typeface="Calibri Light" panose="020F0302020204030204" pitchFamily="34" charset="0"/>
                        </a:rPr>
                        <a:t>49%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5EB"/>
                    </a:solidFill>
                  </a:tcPr>
                </a:tc>
                <a:extLst>
                  <a:ext uri="{0D108BD9-81ED-4DB2-BD59-A6C34878D82A}">
                    <a16:rowId xmlns:a16="http://schemas.microsoft.com/office/drawing/2014/main" val="1561190496"/>
                  </a:ext>
                </a:extLst>
              </a:tr>
            </a:tbl>
          </a:graphicData>
        </a:graphic>
      </p:graphicFrame>
    </p:spTree>
    <p:extLst>
      <p:ext uri="{BB962C8B-B14F-4D97-AF65-F5344CB8AC3E}">
        <p14:creationId xmlns:p14="http://schemas.microsoft.com/office/powerpoint/2010/main" val="403745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3118413" y="32090"/>
            <a:ext cx="8607105" cy="1017155"/>
          </a:xfrm>
        </p:spPr>
        <p:txBody>
          <a:bodyPr>
            <a:normAutofit/>
          </a:bodyPr>
          <a:lstStyle/>
          <a:p>
            <a:r>
              <a:rPr lang="lv-LV" sz="3200" b="1" dirty="0">
                <a:solidFill>
                  <a:srgbClr val="3892AE"/>
                </a:solidFill>
                <a:latin typeface="Arial" panose="020B0604020202020204" pitchFamily="34" charset="0"/>
                <a:cs typeface="Arial" panose="020B0604020202020204" pitchFamily="34" charset="0"/>
              </a:rPr>
              <a:t>BIS ERAF projekta attīstības laika grafiks</a:t>
            </a:r>
            <a:endParaRPr lang="lv-LV" sz="3200"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t>7</a:t>
            </a:fld>
            <a:endParaRPr lang="lv-LV" sz="1600" dirty="0"/>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pic>
        <p:nvPicPr>
          <p:cNvPr id="2054" name="Picture 6" descr="Attēlu rezultāti vaicājumam “deadlines”">
            <a:hlinkClick r:id="rId5"/>
            <a:extLst>
              <a:ext uri="{FF2B5EF4-FFF2-40B4-BE49-F238E27FC236}">
                <a16:creationId xmlns:a16="http://schemas.microsoft.com/office/drawing/2014/main" id="{70E4AFAF-FC43-4090-A3A9-6A73C7F814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949" y="2130962"/>
            <a:ext cx="28575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67DAA0FE-0259-4308-B13C-AB4B8CD85D0F" descr="0A70931A-D4E3-45E2-AF37-CD88B48B37E0">
            <a:extLst>
              <a:ext uri="{FF2B5EF4-FFF2-40B4-BE49-F238E27FC236}">
                <a16:creationId xmlns:a16="http://schemas.microsoft.com/office/drawing/2014/main" id="{FC39EC71-E7E4-4A51-827C-435022E928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9304" y="707010"/>
            <a:ext cx="5295997" cy="612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110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3005594" y="425004"/>
            <a:ext cx="8103406" cy="1017463"/>
          </a:xfrm>
        </p:spPr>
        <p:txBody>
          <a:bodyPr>
            <a:noAutofit/>
          </a:bodyPr>
          <a:lstStyle/>
          <a:p>
            <a:pPr algn="ctr"/>
            <a:r>
              <a:rPr lang="lv-LV" sz="2400" b="1" dirty="0">
                <a:solidFill>
                  <a:srgbClr val="3892AE"/>
                </a:solidFill>
                <a:latin typeface="Arial" panose="020B0604020202020204" pitchFamily="34" charset="0"/>
                <a:cs typeface="Arial" panose="020B0604020202020204" pitchFamily="34" charset="0"/>
              </a:rPr>
              <a:t>1.laidiena «Būvniecības ieceru un būvprojektu izskatīšanas un saskaņošanas pilnveide» Darba grupas/izstrāde</a:t>
            </a:r>
            <a:endParaRPr lang="lv-LV" sz="2400" b="1"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585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t>8</a:t>
            </a:fld>
            <a:endParaRPr lang="lv-LV" sz="1600" dirty="0"/>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sp>
        <p:nvSpPr>
          <p:cNvPr id="9" name="Content Placeholder 2">
            <a:extLst>
              <a:ext uri="{FF2B5EF4-FFF2-40B4-BE49-F238E27FC236}">
                <a16:creationId xmlns:a16="http://schemas.microsoft.com/office/drawing/2014/main" id="{C01AF701-5B8E-48E7-968E-06C35EC233B6}"/>
              </a:ext>
            </a:extLst>
          </p:cNvPr>
          <p:cNvSpPr>
            <a:spLocks noGrp="1"/>
          </p:cNvSpPr>
          <p:nvPr>
            <p:ph idx="1"/>
          </p:nvPr>
        </p:nvSpPr>
        <p:spPr>
          <a:xfrm>
            <a:off x="226352" y="1746370"/>
            <a:ext cx="3551564" cy="1017463"/>
          </a:xfrm>
        </p:spPr>
        <p:txBody>
          <a:bodyPr>
            <a:normAutofit fontScale="25000" lnSpcReduction="20000"/>
          </a:bodyPr>
          <a:lstStyle/>
          <a:p>
            <a:endParaRPr lang="lv-LV" dirty="0"/>
          </a:p>
          <a:p>
            <a:pPr>
              <a:buClr>
                <a:srgbClr val="3892AE"/>
              </a:buClr>
              <a:buFont typeface="Wingdings" panose="05000000000000000000" pitchFamily="2" charset="2"/>
              <a:buChar char="ü"/>
            </a:pPr>
            <a:r>
              <a:rPr lang="lv-LV" sz="8800" b="1" dirty="0"/>
              <a:t>Izstrādes ietvaros notikusi 21 darba grupa</a:t>
            </a:r>
          </a:p>
        </p:txBody>
      </p:sp>
      <p:graphicFrame>
        <p:nvGraphicFramePr>
          <p:cNvPr id="10" name="Table 9">
            <a:extLst>
              <a:ext uri="{FF2B5EF4-FFF2-40B4-BE49-F238E27FC236}">
                <a16:creationId xmlns:a16="http://schemas.microsoft.com/office/drawing/2014/main" id="{5B24AFBC-BEFC-492B-BAE6-4E3B5AFC1EC8}"/>
              </a:ext>
            </a:extLst>
          </p:cNvPr>
          <p:cNvGraphicFramePr>
            <a:graphicFrameLocks noGrp="1"/>
          </p:cNvGraphicFramePr>
          <p:nvPr>
            <p:extLst>
              <p:ext uri="{D42A27DB-BD31-4B8C-83A1-F6EECF244321}">
                <p14:modId xmlns:p14="http://schemas.microsoft.com/office/powerpoint/2010/main" val="4048298908"/>
              </p:ext>
            </p:extLst>
          </p:nvPr>
        </p:nvGraphicFramePr>
        <p:xfrm>
          <a:off x="4169252" y="1608289"/>
          <a:ext cx="7312434" cy="4156777"/>
        </p:xfrm>
        <a:graphic>
          <a:graphicData uri="http://schemas.openxmlformats.org/drawingml/2006/table">
            <a:tbl>
              <a:tblPr firstRow="1" bandRow="1">
                <a:tableStyleId>{5C22544A-7EE6-4342-B048-85BDC9FD1C3A}</a:tableStyleId>
              </a:tblPr>
              <a:tblGrid>
                <a:gridCol w="990075">
                  <a:extLst>
                    <a:ext uri="{9D8B030D-6E8A-4147-A177-3AD203B41FA5}">
                      <a16:colId xmlns:a16="http://schemas.microsoft.com/office/drawing/2014/main" val="3943487080"/>
                    </a:ext>
                  </a:extLst>
                </a:gridCol>
                <a:gridCol w="1127934">
                  <a:extLst>
                    <a:ext uri="{9D8B030D-6E8A-4147-A177-3AD203B41FA5}">
                      <a16:colId xmlns:a16="http://schemas.microsoft.com/office/drawing/2014/main" val="271281036"/>
                    </a:ext>
                  </a:extLst>
                </a:gridCol>
                <a:gridCol w="977543">
                  <a:extLst>
                    <a:ext uri="{9D8B030D-6E8A-4147-A177-3AD203B41FA5}">
                      <a16:colId xmlns:a16="http://schemas.microsoft.com/office/drawing/2014/main" val="4045936489"/>
                    </a:ext>
                  </a:extLst>
                </a:gridCol>
                <a:gridCol w="952479">
                  <a:extLst>
                    <a:ext uri="{9D8B030D-6E8A-4147-A177-3AD203B41FA5}">
                      <a16:colId xmlns:a16="http://schemas.microsoft.com/office/drawing/2014/main" val="720181269"/>
                    </a:ext>
                  </a:extLst>
                </a:gridCol>
                <a:gridCol w="1065271">
                  <a:extLst>
                    <a:ext uri="{9D8B030D-6E8A-4147-A177-3AD203B41FA5}">
                      <a16:colId xmlns:a16="http://schemas.microsoft.com/office/drawing/2014/main" val="1368394289"/>
                    </a:ext>
                  </a:extLst>
                </a:gridCol>
                <a:gridCol w="2199132">
                  <a:extLst>
                    <a:ext uri="{9D8B030D-6E8A-4147-A177-3AD203B41FA5}">
                      <a16:colId xmlns:a16="http://schemas.microsoft.com/office/drawing/2014/main" val="2363522973"/>
                    </a:ext>
                  </a:extLst>
                </a:gridCol>
              </a:tblGrid>
              <a:tr h="804537">
                <a:tc>
                  <a:txBody>
                    <a:bodyPr/>
                    <a:lstStyle/>
                    <a:p>
                      <a:r>
                        <a:rPr lang="lv-LV" sz="1400" dirty="0"/>
                        <a:t>Sprinti</a:t>
                      </a:r>
                    </a:p>
                  </a:txBody>
                  <a:tcPr/>
                </a:tc>
                <a:tc>
                  <a:txBody>
                    <a:bodyPr/>
                    <a:lstStyle/>
                    <a:p>
                      <a:r>
                        <a:rPr lang="lv-LV" sz="1400" dirty="0" err="1"/>
                        <a:t>Lietotājstāstu</a:t>
                      </a:r>
                      <a:r>
                        <a:rPr lang="lv-LV" sz="1400" dirty="0"/>
                        <a:t> skaits</a:t>
                      </a:r>
                    </a:p>
                  </a:txBody>
                  <a:tcPr/>
                </a:tc>
                <a:tc>
                  <a:txBody>
                    <a:bodyPr/>
                    <a:lstStyle/>
                    <a:p>
                      <a:r>
                        <a:rPr lang="lv-LV" sz="1400" dirty="0"/>
                        <a:t>Sanāksmju skaits</a:t>
                      </a:r>
                    </a:p>
                  </a:txBody>
                  <a:tcPr/>
                </a:tc>
                <a:tc>
                  <a:txBody>
                    <a:bodyPr/>
                    <a:lstStyle/>
                    <a:p>
                      <a:r>
                        <a:rPr lang="lv-LV" sz="1400" dirty="0"/>
                        <a:t>Dalībnieku skaits</a:t>
                      </a:r>
                    </a:p>
                  </a:txBody>
                  <a:tcPr/>
                </a:tc>
                <a:tc>
                  <a:txBody>
                    <a:bodyPr/>
                    <a:lstStyle/>
                    <a:p>
                      <a:r>
                        <a:rPr lang="lv-LV" sz="1400" dirty="0"/>
                        <a:t>Testēšanā iesaistīto skaits</a:t>
                      </a:r>
                    </a:p>
                  </a:txBody>
                  <a:tcPr/>
                </a:tc>
                <a:tc>
                  <a:txBody>
                    <a:bodyPr/>
                    <a:lstStyle/>
                    <a:p>
                      <a:r>
                        <a:rPr lang="lv-LV" sz="1400" dirty="0"/>
                        <a:t>Saskaņošanas laikā iesniegto komentāru skaits</a:t>
                      </a:r>
                    </a:p>
                  </a:txBody>
                  <a:tcPr/>
                </a:tc>
                <a:extLst>
                  <a:ext uri="{0D108BD9-81ED-4DB2-BD59-A6C34878D82A}">
                    <a16:rowId xmlns:a16="http://schemas.microsoft.com/office/drawing/2014/main" val="2663911679"/>
                  </a:ext>
                </a:extLst>
              </a:tr>
              <a:tr h="335224">
                <a:tc gridSpan="6">
                  <a:txBody>
                    <a:bodyPr/>
                    <a:lstStyle/>
                    <a:p>
                      <a:r>
                        <a:rPr lang="lv-LV" sz="1400" b="1" dirty="0"/>
                        <a:t>1.laidiens </a:t>
                      </a:r>
                      <a:r>
                        <a:rPr lang="lv-LV" sz="1400" b="1" kern="1200" dirty="0">
                          <a:solidFill>
                            <a:schemeClr val="dk1"/>
                          </a:solidFill>
                          <a:effectLst/>
                          <a:latin typeface="+mn-lt"/>
                          <a:ea typeface="+mn-ea"/>
                          <a:cs typeface="+mn-cs"/>
                        </a:rPr>
                        <a:t>Būvniecības ieceru un būvprojektu izskatīšanas un saskaņošanas pilnveide</a:t>
                      </a:r>
                      <a:endParaRPr lang="lv-LV" sz="1400" b="1" dirty="0"/>
                    </a:p>
                  </a:txBody>
                  <a:tcPr>
                    <a:solidFill>
                      <a:schemeClr val="bg1">
                        <a:lumMod val="75000"/>
                      </a:schemeClr>
                    </a:solidFill>
                  </a:tcPr>
                </a:tc>
                <a:tc hMerge="1">
                  <a:txBody>
                    <a:bodyPr/>
                    <a:lstStyle/>
                    <a:p>
                      <a:endParaRPr lang="lv-LV" sz="1400" dirty="0"/>
                    </a:p>
                  </a:txBody>
                  <a:tcPr/>
                </a:tc>
                <a:tc hMerge="1">
                  <a:txBody>
                    <a:bodyPr/>
                    <a:lstStyle/>
                    <a:p>
                      <a:endParaRPr lang="lv-LV" sz="1400" dirty="0"/>
                    </a:p>
                  </a:txBody>
                  <a:tcPr/>
                </a:tc>
                <a:tc hMerge="1">
                  <a:txBody>
                    <a:bodyPr/>
                    <a:lstStyle/>
                    <a:p>
                      <a:endParaRPr lang="lv-LV" sz="1400" dirty="0"/>
                    </a:p>
                  </a:txBody>
                  <a:tcPr/>
                </a:tc>
                <a:tc hMerge="1">
                  <a:txBody>
                    <a:bodyPr/>
                    <a:lstStyle/>
                    <a:p>
                      <a:endParaRPr lang="lv-LV" sz="1400" dirty="0"/>
                    </a:p>
                  </a:txBody>
                  <a:tcPr/>
                </a:tc>
                <a:tc hMerge="1">
                  <a:txBody>
                    <a:bodyPr/>
                    <a:lstStyle/>
                    <a:p>
                      <a:endParaRPr lang="lv-LV" sz="1400" dirty="0"/>
                    </a:p>
                  </a:txBody>
                  <a:tcPr/>
                </a:tc>
                <a:extLst>
                  <a:ext uri="{0D108BD9-81ED-4DB2-BD59-A6C34878D82A}">
                    <a16:rowId xmlns:a16="http://schemas.microsoft.com/office/drawing/2014/main" val="1894579495"/>
                  </a:ext>
                </a:extLst>
              </a:tr>
              <a:tr h="335224">
                <a:tc>
                  <a:txBody>
                    <a:bodyPr/>
                    <a:lstStyle/>
                    <a:p>
                      <a:r>
                        <a:rPr lang="lv-LV" sz="1400" dirty="0"/>
                        <a:t>1.Sprints</a:t>
                      </a:r>
                    </a:p>
                  </a:txBody>
                  <a:tcPr/>
                </a:tc>
                <a:tc>
                  <a:txBody>
                    <a:bodyPr/>
                    <a:lstStyle/>
                    <a:p>
                      <a:r>
                        <a:rPr lang="lv-LV" sz="1400" dirty="0"/>
                        <a:t>15</a:t>
                      </a:r>
                    </a:p>
                  </a:txBody>
                  <a:tcPr/>
                </a:tc>
                <a:tc>
                  <a:txBody>
                    <a:bodyPr/>
                    <a:lstStyle/>
                    <a:p>
                      <a:r>
                        <a:rPr lang="lv-LV" sz="1400" dirty="0"/>
                        <a:t>3</a:t>
                      </a:r>
                    </a:p>
                  </a:txBody>
                  <a:tcPr/>
                </a:tc>
                <a:tc>
                  <a:txBody>
                    <a:bodyPr/>
                    <a:lstStyle/>
                    <a:p>
                      <a:r>
                        <a:rPr lang="lv-LV" sz="1400" dirty="0"/>
                        <a:t>84</a:t>
                      </a:r>
                    </a:p>
                  </a:txBody>
                  <a:tcPr/>
                </a:tc>
                <a:tc>
                  <a:txBody>
                    <a:bodyPr/>
                    <a:lstStyle/>
                    <a:p>
                      <a:r>
                        <a:rPr lang="lv-LV" sz="1400" dirty="0"/>
                        <a:t>11</a:t>
                      </a:r>
                    </a:p>
                  </a:txBody>
                  <a:tcPr/>
                </a:tc>
                <a:tc>
                  <a:txBody>
                    <a:bodyPr/>
                    <a:lstStyle/>
                    <a:p>
                      <a:r>
                        <a:rPr lang="lv-LV" sz="1400" dirty="0"/>
                        <a:t>83</a:t>
                      </a:r>
                    </a:p>
                  </a:txBody>
                  <a:tcPr/>
                </a:tc>
                <a:extLst>
                  <a:ext uri="{0D108BD9-81ED-4DB2-BD59-A6C34878D82A}">
                    <a16:rowId xmlns:a16="http://schemas.microsoft.com/office/drawing/2014/main" val="1993608281"/>
                  </a:ext>
                </a:extLst>
              </a:tr>
              <a:tr h="335224">
                <a:tc>
                  <a:txBody>
                    <a:bodyPr/>
                    <a:lstStyle/>
                    <a:p>
                      <a:r>
                        <a:rPr lang="lv-LV" sz="1400" dirty="0"/>
                        <a:t>2.Sprints</a:t>
                      </a:r>
                    </a:p>
                  </a:txBody>
                  <a:tcPr/>
                </a:tc>
                <a:tc>
                  <a:txBody>
                    <a:bodyPr/>
                    <a:lstStyle/>
                    <a:p>
                      <a:r>
                        <a:rPr lang="lv-LV" sz="1400" dirty="0"/>
                        <a:t>30</a:t>
                      </a:r>
                    </a:p>
                  </a:txBody>
                  <a:tcPr/>
                </a:tc>
                <a:tc>
                  <a:txBody>
                    <a:bodyPr/>
                    <a:lstStyle/>
                    <a:p>
                      <a:r>
                        <a:rPr lang="lv-LV" sz="1400" dirty="0"/>
                        <a:t>3</a:t>
                      </a:r>
                    </a:p>
                  </a:txBody>
                  <a:tcPr/>
                </a:tc>
                <a:tc>
                  <a:txBody>
                    <a:bodyPr/>
                    <a:lstStyle/>
                    <a:p>
                      <a:r>
                        <a:rPr lang="lv-LV" sz="1400" dirty="0"/>
                        <a:t>61</a:t>
                      </a:r>
                    </a:p>
                  </a:txBody>
                  <a:tcPr/>
                </a:tc>
                <a:tc>
                  <a:txBody>
                    <a:bodyPr/>
                    <a:lstStyle/>
                    <a:p>
                      <a:r>
                        <a:rPr lang="lv-LV" sz="1400" dirty="0"/>
                        <a:t>6</a:t>
                      </a:r>
                    </a:p>
                  </a:txBody>
                  <a:tcPr/>
                </a:tc>
                <a:tc>
                  <a:txBody>
                    <a:bodyPr/>
                    <a:lstStyle/>
                    <a:p>
                      <a:r>
                        <a:rPr lang="lv-LV" sz="1400" dirty="0"/>
                        <a:t>65</a:t>
                      </a:r>
                    </a:p>
                  </a:txBody>
                  <a:tcPr/>
                </a:tc>
                <a:extLst>
                  <a:ext uri="{0D108BD9-81ED-4DB2-BD59-A6C34878D82A}">
                    <a16:rowId xmlns:a16="http://schemas.microsoft.com/office/drawing/2014/main" val="4021748747"/>
                  </a:ext>
                </a:extLst>
              </a:tr>
              <a:tr h="335224">
                <a:tc>
                  <a:txBody>
                    <a:bodyPr/>
                    <a:lstStyle/>
                    <a:p>
                      <a:r>
                        <a:rPr lang="lv-LV" sz="1400" dirty="0"/>
                        <a:t>3.sprints</a:t>
                      </a:r>
                    </a:p>
                  </a:txBody>
                  <a:tcPr/>
                </a:tc>
                <a:tc>
                  <a:txBody>
                    <a:bodyPr/>
                    <a:lstStyle/>
                    <a:p>
                      <a:r>
                        <a:rPr lang="lv-LV" sz="1400" dirty="0"/>
                        <a:t>41</a:t>
                      </a:r>
                    </a:p>
                  </a:txBody>
                  <a:tcPr/>
                </a:tc>
                <a:tc>
                  <a:txBody>
                    <a:bodyPr/>
                    <a:lstStyle/>
                    <a:p>
                      <a:r>
                        <a:rPr lang="lv-LV" sz="1400" dirty="0"/>
                        <a:t>3</a:t>
                      </a:r>
                    </a:p>
                  </a:txBody>
                  <a:tcPr/>
                </a:tc>
                <a:tc>
                  <a:txBody>
                    <a:bodyPr/>
                    <a:lstStyle/>
                    <a:p>
                      <a:r>
                        <a:rPr lang="lv-LV" sz="1400" dirty="0"/>
                        <a:t>85</a:t>
                      </a:r>
                    </a:p>
                  </a:txBody>
                  <a:tcPr/>
                </a:tc>
                <a:tc>
                  <a:txBody>
                    <a:bodyPr/>
                    <a:lstStyle/>
                    <a:p>
                      <a:r>
                        <a:rPr lang="lv-LV" sz="1400" dirty="0"/>
                        <a:t>8</a:t>
                      </a:r>
                    </a:p>
                  </a:txBody>
                  <a:tcPr/>
                </a:tc>
                <a:tc>
                  <a:txBody>
                    <a:bodyPr/>
                    <a:lstStyle/>
                    <a:p>
                      <a:r>
                        <a:rPr lang="lv-LV" sz="1400" dirty="0"/>
                        <a:t>68</a:t>
                      </a:r>
                    </a:p>
                  </a:txBody>
                  <a:tcPr/>
                </a:tc>
                <a:extLst>
                  <a:ext uri="{0D108BD9-81ED-4DB2-BD59-A6C34878D82A}">
                    <a16:rowId xmlns:a16="http://schemas.microsoft.com/office/drawing/2014/main" val="129381558"/>
                  </a:ext>
                </a:extLst>
              </a:tr>
              <a:tr h="335224">
                <a:tc>
                  <a:txBody>
                    <a:bodyPr/>
                    <a:lstStyle/>
                    <a:p>
                      <a:r>
                        <a:rPr lang="lv-LV" sz="1400" dirty="0"/>
                        <a:t>4.Sprints</a:t>
                      </a:r>
                    </a:p>
                  </a:txBody>
                  <a:tcPr/>
                </a:tc>
                <a:tc>
                  <a:txBody>
                    <a:bodyPr/>
                    <a:lstStyle/>
                    <a:p>
                      <a:r>
                        <a:rPr lang="lv-LV" sz="1400" dirty="0"/>
                        <a:t>24</a:t>
                      </a:r>
                    </a:p>
                  </a:txBody>
                  <a:tcPr/>
                </a:tc>
                <a:tc>
                  <a:txBody>
                    <a:bodyPr/>
                    <a:lstStyle/>
                    <a:p>
                      <a:r>
                        <a:rPr lang="lv-LV" sz="1400" dirty="0"/>
                        <a:t>3</a:t>
                      </a:r>
                    </a:p>
                  </a:txBody>
                  <a:tcPr/>
                </a:tc>
                <a:tc>
                  <a:txBody>
                    <a:bodyPr/>
                    <a:lstStyle/>
                    <a:p>
                      <a:r>
                        <a:rPr lang="lv-LV" sz="1400" dirty="0"/>
                        <a:t>74</a:t>
                      </a:r>
                    </a:p>
                  </a:txBody>
                  <a:tcPr/>
                </a:tc>
                <a:tc>
                  <a:txBody>
                    <a:bodyPr/>
                    <a:lstStyle/>
                    <a:p>
                      <a:r>
                        <a:rPr lang="lv-LV" sz="1400" dirty="0"/>
                        <a:t>11</a:t>
                      </a:r>
                    </a:p>
                  </a:txBody>
                  <a:tcPr/>
                </a:tc>
                <a:tc>
                  <a:txBody>
                    <a:bodyPr/>
                    <a:lstStyle/>
                    <a:p>
                      <a:r>
                        <a:rPr lang="lv-LV" sz="1400" dirty="0"/>
                        <a:t>112</a:t>
                      </a:r>
                    </a:p>
                  </a:txBody>
                  <a:tcPr/>
                </a:tc>
                <a:extLst>
                  <a:ext uri="{0D108BD9-81ED-4DB2-BD59-A6C34878D82A}">
                    <a16:rowId xmlns:a16="http://schemas.microsoft.com/office/drawing/2014/main" val="3378290263"/>
                  </a:ext>
                </a:extLst>
              </a:tr>
              <a:tr h="335224">
                <a:tc>
                  <a:txBody>
                    <a:bodyPr/>
                    <a:lstStyle/>
                    <a:p>
                      <a:r>
                        <a:rPr lang="lv-LV" sz="1400" dirty="0"/>
                        <a:t>5.Sprints</a:t>
                      </a:r>
                    </a:p>
                  </a:txBody>
                  <a:tcPr/>
                </a:tc>
                <a:tc>
                  <a:txBody>
                    <a:bodyPr/>
                    <a:lstStyle/>
                    <a:p>
                      <a:r>
                        <a:rPr lang="lv-LV" sz="1400" dirty="0"/>
                        <a:t>39</a:t>
                      </a:r>
                    </a:p>
                  </a:txBody>
                  <a:tcPr/>
                </a:tc>
                <a:tc>
                  <a:txBody>
                    <a:bodyPr/>
                    <a:lstStyle/>
                    <a:p>
                      <a:r>
                        <a:rPr lang="lv-LV" sz="1400" dirty="0"/>
                        <a:t>2</a:t>
                      </a:r>
                    </a:p>
                  </a:txBody>
                  <a:tcPr/>
                </a:tc>
                <a:tc>
                  <a:txBody>
                    <a:bodyPr/>
                    <a:lstStyle/>
                    <a:p>
                      <a:r>
                        <a:rPr lang="lv-LV" sz="1400" dirty="0"/>
                        <a:t>45</a:t>
                      </a:r>
                    </a:p>
                  </a:txBody>
                  <a:tcPr/>
                </a:tc>
                <a:tc>
                  <a:txBody>
                    <a:bodyPr/>
                    <a:lstStyle/>
                    <a:p>
                      <a:r>
                        <a:rPr lang="lv-LV" sz="1400" dirty="0"/>
                        <a:t>10</a:t>
                      </a:r>
                    </a:p>
                  </a:txBody>
                  <a:tcPr/>
                </a:tc>
                <a:tc>
                  <a:txBody>
                    <a:bodyPr/>
                    <a:lstStyle/>
                    <a:p>
                      <a:r>
                        <a:rPr lang="lv-LV" sz="1400" dirty="0"/>
                        <a:t>25</a:t>
                      </a:r>
                    </a:p>
                  </a:txBody>
                  <a:tcPr/>
                </a:tc>
                <a:extLst>
                  <a:ext uri="{0D108BD9-81ED-4DB2-BD59-A6C34878D82A}">
                    <a16:rowId xmlns:a16="http://schemas.microsoft.com/office/drawing/2014/main" val="282293861"/>
                  </a:ext>
                </a:extLst>
              </a:tr>
              <a:tr h="335224">
                <a:tc>
                  <a:txBody>
                    <a:bodyPr/>
                    <a:lstStyle/>
                    <a:p>
                      <a:r>
                        <a:rPr lang="lv-LV" sz="1400" dirty="0"/>
                        <a:t>6.Sprints</a:t>
                      </a:r>
                    </a:p>
                  </a:txBody>
                  <a:tcPr/>
                </a:tc>
                <a:tc>
                  <a:txBody>
                    <a:bodyPr/>
                    <a:lstStyle/>
                    <a:p>
                      <a:r>
                        <a:rPr lang="lv-LV" sz="1400" dirty="0"/>
                        <a:t>35</a:t>
                      </a:r>
                    </a:p>
                  </a:txBody>
                  <a:tcPr/>
                </a:tc>
                <a:tc>
                  <a:txBody>
                    <a:bodyPr/>
                    <a:lstStyle/>
                    <a:p>
                      <a:r>
                        <a:rPr lang="lv-LV" sz="1400" dirty="0"/>
                        <a:t>3</a:t>
                      </a:r>
                    </a:p>
                  </a:txBody>
                  <a:tcPr/>
                </a:tc>
                <a:tc>
                  <a:txBody>
                    <a:bodyPr/>
                    <a:lstStyle/>
                    <a:p>
                      <a:r>
                        <a:rPr lang="lv-LV" sz="1400" dirty="0"/>
                        <a:t>56</a:t>
                      </a:r>
                    </a:p>
                  </a:txBody>
                  <a:tcPr/>
                </a:tc>
                <a:tc>
                  <a:txBody>
                    <a:bodyPr/>
                    <a:lstStyle/>
                    <a:p>
                      <a:r>
                        <a:rPr lang="lv-LV" sz="1400" dirty="0"/>
                        <a:t>6</a:t>
                      </a:r>
                    </a:p>
                  </a:txBody>
                  <a:tcPr/>
                </a:tc>
                <a:tc>
                  <a:txBody>
                    <a:bodyPr/>
                    <a:lstStyle/>
                    <a:p>
                      <a:r>
                        <a:rPr lang="lv-LV" sz="1400" dirty="0"/>
                        <a:t>108</a:t>
                      </a:r>
                    </a:p>
                  </a:txBody>
                  <a:tcPr/>
                </a:tc>
                <a:extLst>
                  <a:ext uri="{0D108BD9-81ED-4DB2-BD59-A6C34878D82A}">
                    <a16:rowId xmlns:a16="http://schemas.microsoft.com/office/drawing/2014/main" val="2573732742"/>
                  </a:ext>
                </a:extLst>
              </a:tr>
              <a:tr h="335224">
                <a:tc>
                  <a:txBody>
                    <a:bodyPr/>
                    <a:lstStyle/>
                    <a:p>
                      <a:r>
                        <a:rPr lang="lv-LV" sz="1400" dirty="0"/>
                        <a:t>7.sprints</a:t>
                      </a:r>
                    </a:p>
                  </a:txBody>
                  <a:tcPr/>
                </a:tc>
                <a:tc>
                  <a:txBody>
                    <a:bodyPr/>
                    <a:lstStyle/>
                    <a:p>
                      <a:r>
                        <a:rPr lang="lv-LV" sz="1400" dirty="0"/>
                        <a:t>35</a:t>
                      </a:r>
                    </a:p>
                  </a:txBody>
                  <a:tcPr/>
                </a:tc>
                <a:tc>
                  <a:txBody>
                    <a:bodyPr/>
                    <a:lstStyle/>
                    <a:p>
                      <a:r>
                        <a:rPr lang="lv-LV" sz="1400" dirty="0"/>
                        <a:t>2</a:t>
                      </a:r>
                    </a:p>
                  </a:txBody>
                  <a:tcPr/>
                </a:tc>
                <a:tc>
                  <a:txBody>
                    <a:bodyPr/>
                    <a:lstStyle/>
                    <a:p>
                      <a:r>
                        <a:rPr lang="lv-LV" sz="1400" dirty="0"/>
                        <a:t>46</a:t>
                      </a:r>
                    </a:p>
                  </a:txBody>
                  <a:tcPr/>
                </a:tc>
                <a:tc>
                  <a:txBody>
                    <a:bodyPr/>
                    <a:lstStyle/>
                    <a:p>
                      <a:r>
                        <a:rPr lang="lv-LV" sz="1400" dirty="0"/>
                        <a:t>4</a:t>
                      </a:r>
                    </a:p>
                  </a:txBody>
                  <a:tcPr/>
                </a:tc>
                <a:tc>
                  <a:txBody>
                    <a:bodyPr/>
                    <a:lstStyle/>
                    <a:p>
                      <a:r>
                        <a:rPr lang="lv-LV" sz="1400" dirty="0"/>
                        <a:t>77</a:t>
                      </a:r>
                    </a:p>
                  </a:txBody>
                  <a:tcPr/>
                </a:tc>
                <a:extLst>
                  <a:ext uri="{0D108BD9-81ED-4DB2-BD59-A6C34878D82A}">
                    <a16:rowId xmlns:a16="http://schemas.microsoft.com/office/drawing/2014/main" val="2086061319"/>
                  </a:ext>
                </a:extLst>
              </a:tr>
              <a:tr h="335224">
                <a:tc>
                  <a:txBody>
                    <a:bodyPr/>
                    <a:lstStyle/>
                    <a:p>
                      <a:r>
                        <a:rPr lang="lv-LV" sz="1400" dirty="0"/>
                        <a:t>8.Sprints</a:t>
                      </a:r>
                    </a:p>
                  </a:txBody>
                  <a:tcPr/>
                </a:tc>
                <a:tc>
                  <a:txBody>
                    <a:bodyPr/>
                    <a:lstStyle/>
                    <a:p>
                      <a:r>
                        <a:rPr lang="lv-LV" sz="1400" dirty="0"/>
                        <a:t>42</a:t>
                      </a:r>
                    </a:p>
                  </a:txBody>
                  <a:tcPr/>
                </a:tc>
                <a:tc>
                  <a:txBody>
                    <a:bodyPr/>
                    <a:lstStyle/>
                    <a:p>
                      <a:r>
                        <a:rPr lang="lv-LV" sz="1400" dirty="0"/>
                        <a:t>2</a:t>
                      </a:r>
                    </a:p>
                  </a:txBody>
                  <a:tcPr/>
                </a:tc>
                <a:tc>
                  <a:txBody>
                    <a:bodyPr/>
                    <a:lstStyle/>
                    <a:p>
                      <a:r>
                        <a:rPr lang="lv-LV" sz="1400" dirty="0"/>
                        <a:t>44</a:t>
                      </a:r>
                    </a:p>
                  </a:txBody>
                  <a:tcPr/>
                </a:tc>
                <a:tc>
                  <a:txBody>
                    <a:bodyPr/>
                    <a:lstStyle/>
                    <a:p>
                      <a:r>
                        <a:rPr lang="lv-LV" sz="1400" dirty="0"/>
                        <a:t>5</a:t>
                      </a:r>
                    </a:p>
                  </a:txBody>
                  <a:tcPr/>
                </a:tc>
                <a:tc>
                  <a:txBody>
                    <a:bodyPr/>
                    <a:lstStyle/>
                    <a:p>
                      <a:r>
                        <a:rPr lang="lv-LV" sz="1400" dirty="0"/>
                        <a:t>36</a:t>
                      </a:r>
                    </a:p>
                  </a:txBody>
                  <a:tcPr/>
                </a:tc>
                <a:extLst>
                  <a:ext uri="{0D108BD9-81ED-4DB2-BD59-A6C34878D82A}">
                    <a16:rowId xmlns:a16="http://schemas.microsoft.com/office/drawing/2014/main" val="3332990903"/>
                  </a:ext>
                </a:extLst>
              </a:tr>
              <a:tr h="335224">
                <a:tc>
                  <a:txBody>
                    <a:bodyPr/>
                    <a:lstStyle/>
                    <a:p>
                      <a:r>
                        <a:rPr lang="lv-LV" sz="1400" b="1" i="1" dirty="0"/>
                        <a:t>KOPĀ:</a:t>
                      </a:r>
                    </a:p>
                  </a:txBody>
                  <a:tcPr/>
                </a:tc>
                <a:tc>
                  <a:txBody>
                    <a:bodyPr/>
                    <a:lstStyle/>
                    <a:p>
                      <a:r>
                        <a:rPr lang="lv-LV" sz="1400" b="1" i="1" dirty="0"/>
                        <a:t>261</a:t>
                      </a:r>
                    </a:p>
                  </a:txBody>
                  <a:tcPr/>
                </a:tc>
                <a:tc>
                  <a:txBody>
                    <a:bodyPr/>
                    <a:lstStyle/>
                    <a:p>
                      <a:r>
                        <a:rPr lang="lv-LV" sz="1400" b="1" i="1" dirty="0"/>
                        <a:t>21</a:t>
                      </a:r>
                    </a:p>
                  </a:txBody>
                  <a:tcPr/>
                </a:tc>
                <a:tc>
                  <a:txBody>
                    <a:bodyPr/>
                    <a:lstStyle/>
                    <a:p>
                      <a:r>
                        <a:rPr lang="lv-LV" sz="1400" b="1" i="1" dirty="0"/>
                        <a:t>-</a:t>
                      </a:r>
                    </a:p>
                  </a:txBody>
                  <a:tcPr/>
                </a:tc>
                <a:tc>
                  <a:txBody>
                    <a:bodyPr/>
                    <a:lstStyle/>
                    <a:p>
                      <a:r>
                        <a:rPr lang="lv-LV" sz="1400" b="1" i="1" dirty="0"/>
                        <a:t>-</a:t>
                      </a:r>
                    </a:p>
                  </a:txBody>
                  <a:tcPr/>
                </a:tc>
                <a:tc>
                  <a:txBody>
                    <a:bodyPr/>
                    <a:lstStyle/>
                    <a:p>
                      <a:r>
                        <a:rPr lang="lv-LV" sz="1400" b="1" i="1" dirty="0"/>
                        <a:t>574</a:t>
                      </a:r>
                    </a:p>
                  </a:txBody>
                  <a:tcPr/>
                </a:tc>
                <a:extLst>
                  <a:ext uri="{0D108BD9-81ED-4DB2-BD59-A6C34878D82A}">
                    <a16:rowId xmlns:a16="http://schemas.microsoft.com/office/drawing/2014/main" val="3646105392"/>
                  </a:ext>
                </a:extLst>
              </a:tr>
            </a:tbl>
          </a:graphicData>
        </a:graphic>
      </p:graphicFrame>
      <p:pic>
        <p:nvPicPr>
          <p:cNvPr id="3074" name="Picture 2" descr="Puzzle Pieces, House Shape, Real Estate, Jigsaw, Puzzle">
            <a:extLst>
              <a:ext uri="{FF2B5EF4-FFF2-40B4-BE49-F238E27FC236}">
                <a16:creationId xmlns:a16="http://schemas.microsoft.com/office/drawing/2014/main" id="{12ED51EA-93F6-423A-8E85-4645821DDE2E}"/>
              </a:ext>
            </a:extLst>
          </p:cNvPr>
          <p:cNvPicPr>
            <a:picLocks noChangeAspect="1" noChangeArrowheads="1"/>
          </p:cNvPicPr>
          <p:nvPr/>
        </p:nvPicPr>
        <p:blipFill>
          <a:blip r:embed="rId5">
            <a:alphaModFix amt="44000"/>
            <a:extLst>
              <a:ext uri="{28A0092B-C50C-407E-A947-70E740481C1C}">
                <a14:useLocalDpi xmlns:a14="http://schemas.microsoft.com/office/drawing/2010/main" val="0"/>
              </a:ext>
            </a:extLst>
          </a:blip>
          <a:srcRect/>
          <a:stretch>
            <a:fillRect/>
          </a:stretch>
        </p:blipFill>
        <p:spPr bwMode="auto">
          <a:xfrm>
            <a:off x="423820" y="2926757"/>
            <a:ext cx="3086646" cy="2511170"/>
          </a:xfrm>
          <a:prstGeom prst="rect">
            <a:avLst/>
          </a:prstGeom>
          <a:noFill/>
          <a:effectLst>
            <a:glow>
              <a:schemeClr val="bg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80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7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3590488" y="499533"/>
            <a:ext cx="7839511" cy="910167"/>
          </a:xfrm>
        </p:spPr>
        <p:txBody>
          <a:bodyPr>
            <a:noAutofit/>
          </a:bodyPr>
          <a:lstStyle/>
          <a:p>
            <a:pPr algn="ctr"/>
            <a:r>
              <a:rPr lang="lv-LV" sz="2400" b="1" dirty="0">
                <a:solidFill>
                  <a:srgbClr val="3892AE"/>
                </a:solidFill>
                <a:latin typeface="Arial" panose="020B0604020202020204" pitchFamily="34" charset="0"/>
                <a:cs typeface="Arial" panose="020B0604020202020204" pitchFamily="34" charset="0"/>
              </a:rPr>
              <a:t>2.laidiena «Būvniecības procesu uzraudzības pilnveide» </a:t>
            </a:r>
            <a:br>
              <a:rPr lang="lv-LV" sz="2400" b="1" dirty="0">
                <a:solidFill>
                  <a:srgbClr val="3892AE"/>
                </a:solidFill>
                <a:latin typeface="Arial" panose="020B0604020202020204" pitchFamily="34" charset="0"/>
                <a:cs typeface="Arial" panose="020B0604020202020204" pitchFamily="34" charset="0"/>
              </a:rPr>
            </a:br>
            <a:r>
              <a:rPr lang="lv-LV" sz="2400" b="1" dirty="0">
                <a:solidFill>
                  <a:srgbClr val="3892AE"/>
                </a:solidFill>
                <a:latin typeface="Arial" panose="020B0604020202020204" pitchFamily="34" charset="0"/>
                <a:cs typeface="Arial" panose="020B0604020202020204" pitchFamily="34" charset="0"/>
              </a:rPr>
              <a:t>Darba grupas/izstrāde</a:t>
            </a:r>
            <a:endParaRPr lang="lv-LV" sz="2400" b="1"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585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t>9</a:t>
            </a:fld>
            <a:endParaRPr lang="lv-LV" sz="1600" dirty="0"/>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sp>
        <p:nvSpPr>
          <p:cNvPr id="9" name="Content Placeholder 2">
            <a:extLst>
              <a:ext uri="{FF2B5EF4-FFF2-40B4-BE49-F238E27FC236}">
                <a16:creationId xmlns:a16="http://schemas.microsoft.com/office/drawing/2014/main" id="{C01AF701-5B8E-48E7-968E-06C35EC233B6}"/>
              </a:ext>
            </a:extLst>
          </p:cNvPr>
          <p:cNvSpPr>
            <a:spLocks noGrp="1"/>
          </p:cNvSpPr>
          <p:nvPr>
            <p:ph idx="1"/>
          </p:nvPr>
        </p:nvSpPr>
        <p:spPr>
          <a:xfrm>
            <a:off x="326783" y="1786775"/>
            <a:ext cx="3481581" cy="1017463"/>
          </a:xfrm>
        </p:spPr>
        <p:txBody>
          <a:bodyPr>
            <a:normAutofit fontScale="25000" lnSpcReduction="20000"/>
          </a:bodyPr>
          <a:lstStyle/>
          <a:p>
            <a:endParaRPr lang="lv-LV" dirty="0"/>
          </a:p>
          <a:p>
            <a:pPr>
              <a:buClr>
                <a:srgbClr val="3892AE"/>
              </a:buClr>
              <a:buFont typeface="Wingdings" panose="05000000000000000000" pitchFamily="2" charset="2"/>
              <a:buChar char="ü"/>
            </a:pPr>
            <a:r>
              <a:rPr lang="lv-LV" sz="8800" b="1" dirty="0"/>
              <a:t>Izstrādes ietvaros notikušas 45 darba grupas</a:t>
            </a:r>
          </a:p>
        </p:txBody>
      </p:sp>
      <p:graphicFrame>
        <p:nvGraphicFramePr>
          <p:cNvPr id="4" name="Table 3">
            <a:extLst>
              <a:ext uri="{FF2B5EF4-FFF2-40B4-BE49-F238E27FC236}">
                <a16:creationId xmlns:a16="http://schemas.microsoft.com/office/drawing/2014/main" id="{C0762FBA-089D-4BA1-A4A8-FAB15CF1186C}"/>
              </a:ext>
            </a:extLst>
          </p:cNvPr>
          <p:cNvGraphicFramePr>
            <a:graphicFrameLocks noGrp="1"/>
          </p:cNvGraphicFramePr>
          <p:nvPr>
            <p:extLst>
              <p:ext uri="{D42A27DB-BD31-4B8C-83A1-F6EECF244321}">
                <p14:modId xmlns:p14="http://schemas.microsoft.com/office/powerpoint/2010/main" val="98576054"/>
              </p:ext>
            </p:extLst>
          </p:nvPr>
        </p:nvGraphicFramePr>
        <p:xfrm>
          <a:off x="4325084" y="1987285"/>
          <a:ext cx="7364922" cy="3872569"/>
        </p:xfrm>
        <a:graphic>
          <a:graphicData uri="http://schemas.openxmlformats.org/drawingml/2006/table">
            <a:tbl>
              <a:tblPr firstRow="1" bandRow="1">
                <a:tableStyleId>{5C22544A-7EE6-4342-B048-85BDC9FD1C3A}</a:tableStyleId>
              </a:tblPr>
              <a:tblGrid>
                <a:gridCol w="1089655">
                  <a:extLst>
                    <a:ext uri="{9D8B030D-6E8A-4147-A177-3AD203B41FA5}">
                      <a16:colId xmlns:a16="http://schemas.microsoft.com/office/drawing/2014/main" val="1803062471"/>
                    </a:ext>
                  </a:extLst>
                </a:gridCol>
                <a:gridCol w="1444494">
                  <a:extLst>
                    <a:ext uri="{9D8B030D-6E8A-4147-A177-3AD203B41FA5}">
                      <a16:colId xmlns:a16="http://schemas.microsoft.com/office/drawing/2014/main" val="3968423470"/>
                    </a:ext>
                  </a:extLst>
                </a:gridCol>
                <a:gridCol w="1301450">
                  <a:extLst>
                    <a:ext uri="{9D8B030D-6E8A-4147-A177-3AD203B41FA5}">
                      <a16:colId xmlns:a16="http://schemas.microsoft.com/office/drawing/2014/main" val="1412399858"/>
                    </a:ext>
                  </a:extLst>
                </a:gridCol>
                <a:gridCol w="1102587">
                  <a:extLst>
                    <a:ext uri="{9D8B030D-6E8A-4147-A177-3AD203B41FA5}">
                      <a16:colId xmlns:a16="http://schemas.microsoft.com/office/drawing/2014/main" val="4008351616"/>
                    </a:ext>
                  </a:extLst>
                </a:gridCol>
                <a:gridCol w="993913">
                  <a:extLst>
                    <a:ext uri="{9D8B030D-6E8A-4147-A177-3AD203B41FA5}">
                      <a16:colId xmlns:a16="http://schemas.microsoft.com/office/drawing/2014/main" val="2958274131"/>
                    </a:ext>
                  </a:extLst>
                </a:gridCol>
                <a:gridCol w="1432823">
                  <a:extLst>
                    <a:ext uri="{9D8B030D-6E8A-4147-A177-3AD203B41FA5}">
                      <a16:colId xmlns:a16="http://schemas.microsoft.com/office/drawing/2014/main" val="3571705108"/>
                    </a:ext>
                  </a:extLst>
                </a:gridCol>
              </a:tblGrid>
              <a:tr h="875185">
                <a:tc>
                  <a:txBody>
                    <a:bodyPr/>
                    <a:lstStyle/>
                    <a:p>
                      <a:pPr algn="l">
                        <a:spcAft>
                          <a:spcPts val="0"/>
                        </a:spcAft>
                      </a:pPr>
                      <a:r>
                        <a:rPr lang="lv-LV" sz="1400" dirty="0">
                          <a:effectLst/>
                          <a:latin typeface="+mj-lt"/>
                          <a:cs typeface="Times New Roman" panose="02020603050405020304" pitchFamily="18" charset="0"/>
                        </a:rPr>
                        <a:t>Sprinti</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l">
                        <a:spcAft>
                          <a:spcPts val="0"/>
                        </a:spcAft>
                      </a:pPr>
                      <a:r>
                        <a:rPr lang="lv-LV" sz="1400" dirty="0" err="1">
                          <a:effectLst/>
                          <a:latin typeface="+mj-lt"/>
                          <a:cs typeface="Times New Roman" panose="02020603050405020304" pitchFamily="18" charset="0"/>
                        </a:rPr>
                        <a:t>Lietotājstāstu</a:t>
                      </a:r>
                      <a:r>
                        <a:rPr lang="lv-LV" sz="1400" dirty="0">
                          <a:effectLst/>
                          <a:latin typeface="+mj-lt"/>
                          <a:cs typeface="Times New Roman" panose="02020603050405020304" pitchFamily="18" charset="0"/>
                        </a:rPr>
                        <a:t> skaits</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l">
                        <a:spcAft>
                          <a:spcPts val="0"/>
                        </a:spcAft>
                      </a:pPr>
                      <a:r>
                        <a:rPr lang="lv-LV" sz="1400" dirty="0">
                          <a:effectLst/>
                          <a:latin typeface="+mj-lt"/>
                          <a:cs typeface="Times New Roman" panose="02020603050405020304" pitchFamily="18" charset="0"/>
                        </a:rPr>
                        <a:t>Sanāksmju skaits</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l">
                        <a:spcAft>
                          <a:spcPts val="0"/>
                        </a:spcAft>
                      </a:pPr>
                      <a:r>
                        <a:rPr lang="lv-LV" sz="1400" dirty="0">
                          <a:effectLst/>
                          <a:latin typeface="+mj-lt"/>
                          <a:cs typeface="Times New Roman" panose="02020603050405020304" pitchFamily="18" charset="0"/>
                        </a:rPr>
                        <a:t>Dalībnieku skaits</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l">
                        <a:spcAft>
                          <a:spcPts val="0"/>
                        </a:spcAft>
                      </a:pPr>
                      <a:r>
                        <a:rPr lang="lv-LV" sz="1400" dirty="0">
                          <a:effectLst/>
                          <a:latin typeface="+mj-lt"/>
                          <a:cs typeface="Times New Roman" panose="02020603050405020304" pitchFamily="18" charset="0"/>
                        </a:rPr>
                        <a:t>Testēšanā iesaistīto skaits</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l">
                        <a:spcAft>
                          <a:spcPts val="0"/>
                        </a:spcAft>
                      </a:pPr>
                      <a:r>
                        <a:rPr lang="lv-LV" sz="1400" dirty="0">
                          <a:effectLst/>
                          <a:latin typeface="+mj-lt"/>
                          <a:cs typeface="Times New Roman" panose="02020603050405020304" pitchFamily="18" charset="0"/>
                        </a:rPr>
                        <a:t>Saskaņošanas laikā iesniegto komentāru skaits</a:t>
                      </a:r>
                      <a:endParaRPr lang="lv-LV" sz="1400" dirty="0">
                        <a:effectLst/>
                        <a:latin typeface="+mj-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058321511"/>
                  </a:ext>
                </a:extLst>
              </a:tr>
              <a:tr h="374673">
                <a:tc gridSpan="6">
                  <a:txBody>
                    <a:bodyPr/>
                    <a:lstStyle/>
                    <a:p>
                      <a:pPr algn="just">
                        <a:spcAft>
                          <a:spcPts val="0"/>
                        </a:spcAft>
                      </a:pPr>
                      <a:r>
                        <a:rPr lang="lv-LV" sz="1400" b="1" dirty="0">
                          <a:effectLst/>
                          <a:latin typeface="+mj-lt"/>
                          <a:cs typeface="Times New Roman" panose="02020603050405020304" pitchFamily="18" charset="0"/>
                        </a:rPr>
                        <a:t>2.laidiens Būvniecības procesu uzraudzības pilnveide</a:t>
                      </a:r>
                      <a:endParaRPr lang="lv-LV" sz="1400" b="1" dirty="0">
                        <a:effectLst/>
                        <a:latin typeface="+mj-lt"/>
                        <a:ea typeface="Calibri" panose="020F0502020204030204" pitchFamily="34" charset="0"/>
                        <a:cs typeface="Times New Roman" panose="02020603050405020304" pitchFamily="18" charset="0"/>
                      </a:endParaRPr>
                    </a:p>
                  </a:txBody>
                  <a:tcPr>
                    <a:solidFill>
                      <a:schemeClr val="bg1">
                        <a:lumMod val="75000"/>
                      </a:schemeClr>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204262929"/>
                  </a:ext>
                </a:extLst>
              </a:tr>
              <a:tr h="374673">
                <a:tc>
                  <a:txBody>
                    <a:bodyPr/>
                    <a:lstStyle/>
                    <a:p>
                      <a:pPr algn="just">
                        <a:spcAft>
                          <a:spcPts val="0"/>
                        </a:spcAft>
                      </a:pPr>
                      <a:r>
                        <a:rPr lang="lv-LV" sz="1400" dirty="0">
                          <a:effectLst/>
                          <a:latin typeface="+mj-lt"/>
                          <a:cs typeface="Times New Roman" panose="02020603050405020304" pitchFamily="18" charset="0"/>
                        </a:rPr>
                        <a:t>9.Sprints</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dirty="0">
                          <a:effectLst/>
                          <a:latin typeface="+mj-lt"/>
                          <a:cs typeface="Times New Roman" panose="02020603050405020304" pitchFamily="18" charset="0"/>
                        </a:rPr>
                        <a:t>17</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dirty="0">
                          <a:effectLst/>
                          <a:latin typeface="+mj-lt"/>
                          <a:cs typeface="Times New Roman" panose="02020603050405020304" pitchFamily="18" charset="0"/>
                        </a:rPr>
                        <a:t>4</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dirty="0">
                          <a:effectLst/>
                          <a:latin typeface="+mj-lt"/>
                          <a:cs typeface="Times New Roman" panose="02020603050405020304" pitchFamily="18" charset="0"/>
                        </a:rPr>
                        <a:t>50</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a:effectLst/>
                          <a:latin typeface="+mj-lt"/>
                          <a:cs typeface="Times New Roman" panose="02020603050405020304" pitchFamily="18" charset="0"/>
                        </a:rPr>
                        <a:t>3</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a:effectLst/>
                          <a:latin typeface="+mj-lt"/>
                          <a:cs typeface="Times New Roman" panose="02020603050405020304" pitchFamily="18" charset="0"/>
                        </a:rPr>
                        <a:t>37</a:t>
                      </a:r>
                      <a:endParaRPr lang="lv-LV" sz="1400">
                        <a:effectLst/>
                        <a:latin typeface="+mj-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693464056"/>
                  </a:ext>
                </a:extLst>
              </a:tr>
              <a:tr h="374673">
                <a:tc>
                  <a:txBody>
                    <a:bodyPr/>
                    <a:lstStyle/>
                    <a:p>
                      <a:pPr algn="just">
                        <a:spcAft>
                          <a:spcPts val="0"/>
                        </a:spcAft>
                      </a:pPr>
                      <a:r>
                        <a:rPr lang="lv-LV" sz="1400" dirty="0">
                          <a:effectLst/>
                          <a:latin typeface="+mj-lt"/>
                          <a:cs typeface="Times New Roman" panose="02020603050405020304" pitchFamily="18" charset="0"/>
                        </a:rPr>
                        <a:t>10.Sprints</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dirty="0">
                          <a:effectLst/>
                          <a:latin typeface="+mj-lt"/>
                          <a:cs typeface="Times New Roman" panose="02020603050405020304" pitchFamily="18" charset="0"/>
                        </a:rPr>
                        <a:t>14</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dirty="0">
                          <a:effectLst/>
                          <a:latin typeface="+mj-lt"/>
                          <a:cs typeface="Times New Roman" panose="02020603050405020304" pitchFamily="18" charset="0"/>
                        </a:rPr>
                        <a:t>2</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a:effectLst/>
                          <a:latin typeface="+mj-lt"/>
                          <a:cs typeface="Times New Roman" panose="02020603050405020304" pitchFamily="18" charset="0"/>
                        </a:rPr>
                        <a:t>32</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a:effectLst/>
                          <a:latin typeface="+mj-lt"/>
                          <a:cs typeface="Times New Roman" panose="02020603050405020304" pitchFamily="18" charset="0"/>
                        </a:rPr>
                        <a:t>4</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a:effectLst/>
                          <a:latin typeface="+mj-lt"/>
                          <a:cs typeface="Times New Roman" panose="02020603050405020304" pitchFamily="18" charset="0"/>
                        </a:rPr>
                        <a:t>44</a:t>
                      </a:r>
                      <a:endParaRPr lang="lv-LV" sz="1400" dirty="0">
                        <a:effectLst/>
                        <a:latin typeface="+mj-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28037432"/>
                  </a:ext>
                </a:extLst>
              </a:tr>
              <a:tr h="374673">
                <a:tc>
                  <a:txBody>
                    <a:bodyPr/>
                    <a:lstStyle/>
                    <a:p>
                      <a:pPr algn="just">
                        <a:spcAft>
                          <a:spcPts val="0"/>
                        </a:spcAft>
                      </a:pPr>
                      <a:r>
                        <a:rPr lang="lv-LV" sz="1400">
                          <a:effectLst/>
                          <a:latin typeface="+mj-lt"/>
                          <a:cs typeface="Times New Roman" panose="02020603050405020304" pitchFamily="18" charset="0"/>
                        </a:rPr>
                        <a:t>11.sprints</a:t>
                      </a:r>
                      <a:endParaRPr lang="lv-LV" sz="140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a:effectLst/>
                          <a:latin typeface="+mj-lt"/>
                          <a:cs typeface="Times New Roman" panose="02020603050405020304" pitchFamily="18" charset="0"/>
                        </a:rPr>
                        <a:t>14</a:t>
                      </a:r>
                      <a:endParaRPr lang="lv-LV" sz="140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dirty="0">
                          <a:effectLst/>
                          <a:latin typeface="+mj-lt"/>
                          <a:cs typeface="Times New Roman" panose="02020603050405020304" pitchFamily="18" charset="0"/>
                        </a:rPr>
                        <a:t>4</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dirty="0">
                          <a:effectLst/>
                          <a:latin typeface="+mj-lt"/>
                          <a:cs typeface="Times New Roman" panose="02020603050405020304" pitchFamily="18" charset="0"/>
                        </a:rPr>
                        <a:t>55</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dirty="0">
                          <a:effectLst/>
                          <a:latin typeface="+mj-lt"/>
                          <a:cs typeface="Times New Roman" panose="02020603050405020304" pitchFamily="18" charset="0"/>
                        </a:rPr>
                        <a:t>6</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a:effectLst/>
                          <a:latin typeface="+mj-lt"/>
                          <a:cs typeface="Times New Roman" panose="02020603050405020304" pitchFamily="18" charset="0"/>
                        </a:rPr>
                        <a:t>32</a:t>
                      </a:r>
                      <a:endParaRPr lang="lv-LV" sz="1400" dirty="0">
                        <a:effectLst/>
                        <a:latin typeface="+mj-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400921160"/>
                  </a:ext>
                </a:extLst>
              </a:tr>
              <a:tr h="374673">
                <a:tc>
                  <a:txBody>
                    <a:bodyPr/>
                    <a:lstStyle/>
                    <a:p>
                      <a:pPr algn="just">
                        <a:spcAft>
                          <a:spcPts val="0"/>
                        </a:spcAft>
                      </a:pPr>
                      <a:r>
                        <a:rPr lang="lv-LV" sz="1400">
                          <a:effectLst/>
                          <a:latin typeface="+mj-lt"/>
                          <a:cs typeface="Times New Roman" panose="02020603050405020304" pitchFamily="18" charset="0"/>
                        </a:rPr>
                        <a:t>12.Sprints</a:t>
                      </a:r>
                      <a:endParaRPr lang="lv-LV" sz="140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a:effectLst/>
                          <a:latin typeface="+mj-lt"/>
                          <a:cs typeface="Times New Roman" panose="02020603050405020304" pitchFamily="18" charset="0"/>
                        </a:rPr>
                        <a:t>13</a:t>
                      </a:r>
                      <a:endParaRPr lang="lv-LV" sz="140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dirty="0">
                          <a:effectLst/>
                          <a:latin typeface="+mj-lt"/>
                          <a:cs typeface="Times New Roman" panose="02020603050405020304" pitchFamily="18" charset="0"/>
                        </a:rPr>
                        <a:t>11</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dirty="0">
                          <a:effectLst/>
                          <a:latin typeface="+mj-lt"/>
                          <a:cs typeface="Times New Roman" panose="02020603050405020304" pitchFamily="18" charset="0"/>
                        </a:rPr>
                        <a:t>150</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dirty="0">
                          <a:effectLst/>
                          <a:latin typeface="+mj-lt"/>
                          <a:cs typeface="Times New Roman" panose="02020603050405020304" pitchFamily="18" charset="0"/>
                        </a:rPr>
                        <a:t>7</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a:effectLst/>
                          <a:latin typeface="+mj-lt"/>
                          <a:cs typeface="Times New Roman" panose="02020603050405020304" pitchFamily="18" charset="0"/>
                        </a:rPr>
                        <a:t>53</a:t>
                      </a:r>
                      <a:endParaRPr lang="lv-LV" sz="1400" dirty="0">
                        <a:effectLst/>
                        <a:latin typeface="+mj-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618025142"/>
                  </a:ext>
                </a:extLst>
              </a:tr>
              <a:tr h="374673">
                <a:tc>
                  <a:txBody>
                    <a:bodyPr/>
                    <a:lstStyle/>
                    <a:p>
                      <a:pPr algn="just">
                        <a:spcAft>
                          <a:spcPts val="0"/>
                        </a:spcAft>
                      </a:pPr>
                      <a:r>
                        <a:rPr lang="lv-LV" sz="1400">
                          <a:effectLst/>
                          <a:latin typeface="+mj-lt"/>
                          <a:cs typeface="Times New Roman" panose="02020603050405020304" pitchFamily="18" charset="0"/>
                        </a:rPr>
                        <a:t>13.Sprints</a:t>
                      </a:r>
                      <a:endParaRPr lang="lv-LV" sz="140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a:effectLst/>
                          <a:latin typeface="+mj-lt"/>
                          <a:cs typeface="Times New Roman" panose="02020603050405020304" pitchFamily="18" charset="0"/>
                        </a:rPr>
                        <a:t>28</a:t>
                      </a:r>
                      <a:endParaRPr lang="lv-LV" sz="140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dirty="0">
                          <a:effectLst/>
                          <a:latin typeface="+mj-lt"/>
                          <a:cs typeface="Times New Roman" panose="02020603050405020304" pitchFamily="18" charset="0"/>
                        </a:rPr>
                        <a:t>12</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dirty="0">
                          <a:effectLst/>
                          <a:latin typeface="+mj-lt"/>
                          <a:cs typeface="Times New Roman" panose="02020603050405020304" pitchFamily="18" charset="0"/>
                        </a:rPr>
                        <a:t>165</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dirty="0">
                          <a:effectLst/>
                          <a:latin typeface="+mj-lt"/>
                          <a:cs typeface="Times New Roman" panose="02020603050405020304" pitchFamily="18" charset="0"/>
                        </a:rPr>
                        <a:t>3</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a:effectLst/>
                          <a:latin typeface="+mj-lt"/>
                          <a:cs typeface="Times New Roman" panose="02020603050405020304" pitchFamily="18" charset="0"/>
                        </a:rPr>
                        <a:t>62</a:t>
                      </a:r>
                      <a:endParaRPr lang="lv-LV" sz="1400" dirty="0">
                        <a:effectLst/>
                        <a:latin typeface="+mj-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275292295"/>
                  </a:ext>
                </a:extLst>
              </a:tr>
              <a:tr h="374673">
                <a:tc>
                  <a:txBody>
                    <a:bodyPr/>
                    <a:lstStyle/>
                    <a:p>
                      <a:pPr algn="just">
                        <a:spcAft>
                          <a:spcPts val="0"/>
                        </a:spcAft>
                      </a:pPr>
                      <a:r>
                        <a:rPr lang="lv-LV" sz="1400" dirty="0">
                          <a:effectLst/>
                          <a:latin typeface="+mj-lt"/>
                          <a:cs typeface="Times New Roman" panose="02020603050405020304" pitchFamily="18" charset="0"/>
                        </a:rPr>
                        <a:t>14.Sprints</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dirty="0">
                          <a:effectLst/>
                          <a:latin typeface="+mj-lt"/>
                          <a:cs typeface="Times New Roman" panose="02020603050405020304" pitchFamily="18" charset="0"/>
                        </a:rPr>
                        <a:t>80</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dirty="0">
                          <a:effectLst/>
                          <a:latin typeface="+mj-lt"/>
                          <a:ea typeface="Calibri" panose="020F0502020204030204" pitchFamily="34" charset="0"/>
                          <a:cs typeface="Times New Roman" panose="02020603050405020304" pitchFamily="18" charset="0"/>
                        </a:rPr>
                        <a:t>12</a:t>
                      </a:r>
                    </a:p>
                  </a:txBody>
                  <a:tcPr/>
                </a:tc>
                <a:tc>
                  <a:txBody>
                    <a:bodyPr/>
                    <a:lstStyle/>
                    <a:p>
                      <a:pPr algn="just">
                        <a:spcAft>
                          <a:spcPts val="0"/>
                        </a:spcAft>
                      </a:pPr>
                      <a:r>
                        <a:rPr lang="lv-LV" sz="1400" dirty="0">
                          <a:effectLst/>
                          <a:latin typeface="+mj-lt"/>
                          <a:cs typeface="Times New Roman" panose="02020603050405020304" pitchFamily="18" charset="0"/>
                        </a:rPr>
                        <a:t>36</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dirty="0">
                          <a:effectLst/>
                          <a:latin typeface="+mj-lt"/>
                          <a:cs typeface="Times New Roman" panose="02020603050405020304" pitchFamily="18" charset="0"/>
                        </a:rPr>
                        <a:t>6</a:t>
                      </a:r>
                      <a:endParaRPr lang="lv-LV" sz="1400" dirty="0">
                        <a:effectLst/>
                        <a:latin typeface="+mj-lt"/>
                        <a:ea typeface="Calibri" panose="020F0502020204030204" pitchFamily="34" charset="0"/>
                        <a:cs typeface="Times New Roman" panose="02020603050405020304" pitchFamily="18" charset="0"/>
                      </a:endParaRPr>
                    </a:p>
                  </a:txBody>
                  <a:tcPr/>
                </a:tc>
                <a:tc>
                  <a:txBody>
                    <a:bodyPr/>
                    <a:lstStyle/>
                    <a:p>
                      <a:pPr algn="just">
                        <a:spcAft>
                          <a:spcPts val="0"/>
                        </a:spcAft>
                      </a:pPr>
                      <a:r>
                        <a:rPr lang="lv-LV" sz="1400" dirty="0">
                          <a:effectLst/>
                          <a:latin typeface="+mj-lt"/>
                          <a:cs typeface="Times New Roman" panose="02020603050405020304" pitchFamily="18" charset="0"/>
                        </a:rPr>
                        <a:t>91</a:t>
                      </a:r>
                      <a:endParaRPr lang="lv-LV" sz="1400" dirty="0">
                        <a:effectLst/>
                        <a:latin typeface="+mj-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223282792"/>
                  </a:ext>
                </a:extLst>
              </a:tr>
              <a:tr h="374673">
                <a:tc>
                  <a:txBody>
                    <a:bodyPr/>
                    <a:lstStyle/>
                    <a:p>
                      <a:pPr algn="just">
                        <a:spcAft>
                          <a:spcPts val="0"/>
                        </a:spcAft>
                      </a:pPr>
                      <a:r>
                        <a:rPr lang="lv-LV" sz="1400" b="1" i="1" dirty="0">
                          <a:effectLst/>
                          <a:latin typeface="+mj-lt"/>
                          <a:ea typeface="Calibri" panose="020F0502020204030204" pitchFamily="34" charset="0"/>
                          <a:cs typeface="Times New Roman" panose="02020603050405020304" pitchFamily="18" charset="0"/>
                        </a:rPr>
                        <a:t>KOPĀ:</a:t>
                      </a:r>
                    </a:p>
                  </a:txBody>
                  <a:tcPr/>
                </a:tc>
                <a:tc>
                  <a:txBody>
                    <a:bodyPr/>
                    <a:lstStyle/>
                    <a:p>
                      <a:pPr algn="just">
                        <a:spcAft>
                          <a:spcPts val="0"/>
                        </a:spcAft>
                      </a:pPr>
                      <a:r>
                        <a:rPr lang="lv-LV" sz="1400" b="1" i="1" dirty="0">
                          <a:effectLst/>
                          <a:latin typeface="+mj-lt"/>
                          <a:ea typeface="Calibri" panose="020F0502020204030204" pitchFamily="34" charset="0"/>
                          <a:cs typeface="Times New Roman" panose="02020603050405020304" pitchFamily="18" charset="0"/>
                        </a:rPr>
                        <a:t>166</a:t>
                      </a:r>
                    </a:p>
                  </a:txBody>
                  <a:tcPr/>
                </a:tc>
                <a:tc>
                  <a:txBody>
                    <a:bodyPr/>
                    <a:lstStyle/>
                    <a:p>
                      <a:pPr algn="just">
                        <a:spcAft>
                          <a:spcPts val="0"/>
                        </a:spcAft>
                      </a:pPr>
                      <a:r>
                        <a:rPr lang="lv-LV" sz="1400" b="1" i="1" dirty="0">
                          <a:effectLst/>
                          <a:latin typeface="+mj-lt"/>
                          <a:ea typeface="Calibri" panose="020F0502020204030204" pitchFamily="34" charset="0"/>
                          <a:cs typeface="Times New Roman" panose="02020603050405020304" pitchFamily="18" charset="0"/>
                        </a:rPr>
                        <a:t>45</a:t>
                      </a:r>
                    </a:p>
                  </a:txBody>
                  <a:tcPr/>
                </a:tc>
                <a:tc>
                  <a:txBody>
                    <a:bodyPr/>
                    <a:lstStyle/>
                    <a:p>
                      <a:pPr algn="just">
                        <a:spcAft>
                          <a:spcPts val="0"/>
                        </a:spcAft>
                      </a:pPr>
                      <a:r>
                        <a:rPr lang="lv-LV" sz="1400" b="1" i="1" dirty="0">
                          <a:effectLst/>
                          <a:latin typeface="+mj-lt"/>
                          <a:ea typeface="Calibri" panose="020F0502020204030204" pitchFamily="34" charset="0"/>
                          <a:cs typeface="Times New Roman" panose="02020603050405020304" pitchFamily="18" charset="0"/>
                        </a:rPr>
                        <a:t>-</a:t>
                      </a:r>
                    </a:p>
                  </a:txBody>
                  <a:tcPr/>
                </a:tc>
                <a:tc>
                  <a:txBody>
                    <a:bodyPr/>
                    <a:lstStyle/>
                    <a:p>
                      <a:pPr algn="just">
                        <a:spcAft>
                          <a:spcPts val="0"/>
                        </a:spcAft>
                      </a:pPr>
                      <a:r>
                        <a:rPr lang="lv-LV" sz="1400" b="1" i="1" dirty="0">
                          <a:effectLst/>
                          <a:latin typeface="+mj-lt"/>
                          <a:ea typeface="Calibri" panose="020F0502020204030204" pitchFamily="34" charset="0"/>
                          <a:cs typeface="Times New Roman" panose="02020603050405020304" pitchFamily="18" charset="0"/>
                        </a:rPr>
                        <a:t>-</a:t>
                      </a:r>
                    </a:p>
                  </a:txBody>
                  <a:tcPr/>
                </a:tc>
                <a:tc>
                  <a:txBody>
                    <a:bodyPr/>
                    <a:lstStyle/>
                    <a:p>
                      <a:pPr algn="just">
                        <a:spcAft>
                          <a:spcPts val="0"/>
                        </a:spcAft>
                      </a:pPr>
                      <a:r>
                        <a:rPr lang="lv-LV" sz="1400" b="1" i="1" dirty="0">
                          <a:effectLst/>
                          <a:latin typeface="+mj-lt"/>
                          <a:ea typeface="Calibri" panose="020F0502020204030204" pitchFamily="34" charset="0"/>
                          <a:cs typeface="Times New Roman" panose="02020603050405020304" pitchFamily="18" charset="0"/>
                        </a:rPr>
                        <a:t>319</a:t>
                      </a:r>
                    </a:p>
                  </a:txBody>
                  <a:tcPr/>
                </a:tc>
                <a:extLst>
                  <a:ext uri="{0D108BD9-81ED-4DB2-BD59-A6C34878D82A}">
                    <a16:rowId xmlns:a16="http://schemas.microsoft.com/office/drawing/2014/main" val="2838157625"/>
                  </a:ext>
                </a:extLst>
              </a:tr>
            </a:tbl>
          </a:graphicData>
        </a:graphic>
      </p:graphicFrame>
      <p:pic>
        <p:nvPicPr>
          <p:cNvPr id="4098" name="Picture 2" descr="Puzzle, Cooperation, Partnership, Together, Team">
            <a:extLst>
              <a:ext uri="{FF2B5EF4-FFF2-40B4-BE49-F238E27FC236}">
                <a16:creationId xmlns:a16="http://schemas.microsoft.com/office/drawing/2014/main" id="{C4BC37D1-DA46-4794-92CA-601B328C72B5}"/>
              </a:ext>
            </a:extLst>
          </p:cNvPr>
          <p:cNvPicPr>
            <a:picLocks noChangeAspect="1" noChangeArrowheads="1"/>
          </p:cNvPicPr>
          <p:nvPr/>
        </p:nvPicPr>
        <p:blipFill>
          <a:blip r:embed="rId5">
            <a:alphaModFix amt="76000"/>
            <a:extLst>
              <a:ext uri="{28A0092B-C50C-407E-A947-70E740481C1C}">
                <a14:useLocalDpi xmlns:a14="http://schemas.microsoft.com/office/drawing/2010/main" val="0"/>
              </a:ext>
            </a:extLst>
          </a:blip>
          <a:srcRect/>
          <a:stretch>
            <a:fillRect/>
          </a:stretch>
        </p:blipFill>
        <p:spPr bwMode="auto">
          <a:xfrm>
            <a:off x="618271" y="2776183"/>
            <a:ext cx="2898607" cy="289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219713"/>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1553</Words>
  <Application>Microsoft Office PowerPoint</Application>
  <PresentationFormat>Widescreen</PresentationFormat>
  <Paragraphs>524</Paragraphs>
  <Slides>22</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Verdana</vt:lpstr>
      <vt:lpstr>Wingdings</vt:lpstr>
      <vt:lpstr>Metropolitan</vt:lpstr>
      <vt:lpstr>BŪVNIECĪBAS INFORMĀCIJAS SISTĒMA – KAS PAVEIKTS UN KO GAIDĪT</vt:lpstr>
      <vt:lpstr>ERAF projekta  «Būvniecības procesu un informācijas sistēmas attīstība (1.kārta)»  ieviešanas progress </vt:lpstr>
      <vt:lpstr>Būvniecības informācijas sistēma</vt:lpstr>
      <vt:lpstr>Būvniecības informācijas sistēmas apjoms</vt:lpstr>
      <vt:lpstr>Informācija par projektu</vt:lpstr>
      <vt:lpstr>Apguves dati </vt:lpstr>
      <vt:lpstr>BIS ERAF projekta attīstības laika grafiks</vt:lpstr>
      <vt:lpstr>1.laidiena «Būvniecības ieceru un būvprojektu izskatīšanas un saskaņošanas pilnveide» Darba grupas/izstrāde</vt:lpstr>
      <vt:lpstr>2.laidiena «Būvniecības procesu uzraudzības pilnveide»  Darba grupas/izstrāde</vt:lpstr>
      <vt:lpstr>PowerPoint Presentation</vt:lpstr>
      <vt:lpstr>2.laidiena darba grupu dalībnieki</vt:lpstr>
      <vt:lpstr>3.laidiena provizoriskais realizācijas plāns</vt:lpstr>
      <vt:lpstr>Turpmāk plānotās funkcionalitātes </vt:lpstr>
      <vt:lpstr>BIS lietotāju atbalsts</vt:lpstr>
      <vt:lpstr>Lietotāju apmācības</vt:lpstr>
      <vt:lpstr>2019. gadā plānotās sistēmas lietotāju apmācības </vt:lpstr>
      <vt:lpstr>2019. gadā plānotās sistēmas lietotāju apmācības (II)</vt:lpstr>
      <vt:lpstr>Tehnisko noteikumu izdevēji (TNI) sistēmā</vt:lpstr>
      <vt:lpstr>BIS lietotāju atbalsts</vt:lpstr>
      <vt:lpstr>BIS funkcionalitātes jaunumi (realizēts)</vt:lpstr>
      <vt:lpstr>BIS funkcionalitātes jaunumi (plānots)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ERAF projekta «Būvniecības procesu un informācijas sistēmas attīstība (1.kārta)» ieviešanas progress</dc:title>
  <dc:creator>Aija Vule</dc:creator>
  <cp:lastModifiedBy>Elīna Balgalve</cp:lastModifiedBy>
  <cp:revision>271</cp:revision>
  <dcterms:created xsi:type="dcterms:W3CDTF">2018-09-18T05:42:57Z</dcterms:created>
  <dcterms:modified xsi:type="dcterms:W3CDTF">2019-06-17T05:48:45Z</dcterms:modified>
</cp:coreProperties>
</file>