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32" r:id="rId3"/>
    <p:sldId id="425" r:id="rId4"/>
    <p:sldId id="442" r:id="rId5"/>
    <p:sldId id="445" r:id="rId6"/>
    <p:sldId id="443" r:id="rId7"/>
    <p:sldId id="444" r:id="rId8"/>
    <p:sldId id="446" r:id="rId9"/>
    <p:sldId id="427" r:id="rId10"/>
    <p:sldId id="436" r:id="rId11"/>
    <p:sldId id="437" r:id="rId12"/>
    <p:sldId id="428" r:id="rId13"/>
    <p:sldId id="366" r:id="rId14"/>
  </p:sldIdLst>
  <p:sldSz cx="9144000" cy="6858000" type="screen4x3"/>
  <p:notesSz cx="6797675" cy="9926638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99"/>
    <a:srgbClr val="FF99FF"/>
    <a:srgbClr val="FF66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Vidējs stils 2 - izcēlum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Gaišs stils 1 - izcēlum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69" autoAdjust="0"/>
  </p:normalViewPr>
  <p:slideViewPr>
    <p:cSldViewPr snapToGrid="0" snapToObjects="1">
      <p:cViewPr varScale="1">
        <p:scale>
          <a:sx n="91" d="100"/>
          <a:sy n="91" d="100"/>
        </p:scale>
        <p:origin x="12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503F8-2663-44AE-BCA5-9EBF42A58B1E}" type="doc">
      <dgm:prSet loTypeId="urn:microsoft.com/office/officeart/2005/8/layout/cycle8" loCatId="cycle" qsTypeId="urn:microsoft.com/office/officeart/2005/8/quickstyle/3d4" qsCatId="3D" csTypeId="urn:microsoft.com/office/officeart/2005/8/colors/accent1_2" csCatId="accent1" phldr="1"/>
      <dgm:spPr/>
    </dgm:pt>
    <dgm:pt modelId="{D6FE562B-F6A8-4108-AEA9-22D4A79CA1BF}">
      <dgm:prSet phldrT="[Text]" custT="1"/>
      <dgm:spPr/>
      <dgm:t>
        <a:bodyPr/>
        <a:lstStyle/>
        <a:p>
          <a:r>
            <a:rPr lang="lv-LV" sz="1800" dirty="0">
              <a:solidFill>
                <a:schemeClr val="tx1"/>
              </a:solidFill>
            </a:rPr>
            <a:t>Kas ir tiesīgs veikt ekspertīzi? </a:t>
          </a:r>
          <a:endParaRPr lang="en-US" sz="1800" dirty="0">
            <a:solidFill>
              <a:schemeClr val="tx1"/>
            </a:solidFill>
          </a:endParaRPr>
        </a:p>
      </dgm:t>
    </dgm:pt>
    <dgm:pt modelId="{F764EDEE-509A-4D11-9F56-F8BCDBF2E6FA}" type="parTrans" cxnId="{80D86E76-94C7-4DF2-B46B-C23F5147913C}">
      <dgm:prSet/>
      <dgm:spPr/>
      <dgm:t>
        <a:bodyPr/>
        <a:lstStyle/>
        <a:p>
          <a:endParaRPr lang="en-US"/>
        </a:p>
      </dgm:t>
    </dgm:pt>
    <dgm:pt modelId="{80BDC64F-15B8-4B76-A170-20492C76C93E}" type="sibTrans" cxnId="{80D86E76-94C7-4DF2-B46B-C23F5147913C}">
      <dgm:prSet/>
      <dgm:spPr/>
      <dgm:t>
        <a:bodyPr/>
        <a:lstStyle/>
        <a:p>
          <a:endParaRPr lang="en-US"/>
        </a:p>
      </dgm:t>
    </dgm:pt>
    <dgm:pt modelId="{9B19ED5D-FEED-40F0-B9B9-F6763CB1D12E}">
      <dgm:prSet phldrT="[Text]"/>
      <dgm:spPr/>
      <dgm:t>
        <a:bodyPr/>
        <a:lstStyle/>
        <a:p>
          <a:r>
            <a:rPr lang="lv-LV" dirty="0">
              <a:solidFill>
                <a:schemeClr val="tx1"/>
              </a:solidFill>
            </a:rPr>
            <a:t>Kā interpretēt VBN 173.punktu?</a:t>
          </a:r>
          <a:endParaRPr lang="en-US" dirty="0">
            <a:solidFill>
              <a:schemeClr val="tx1"/>
            </a:solidFill>
          </a:endParaRPr>
        </a:p>
      </dgm:t>
    </dgm:pt>
    <dgm:pt modelId="{A009C0E9-53D8-4E87-89A4-46C68354B6CA}" type="parTrans" cxnId="{071E1309-CE0D-4BE9-A95D-96C0E9E31750}">
      <dgm:prSet/>
      <dgm:spPr/>
      <dgm:t>
        <a:bodyPr/>
        <a:lstStyle/>
        <a:p>
          <a:endParaRPr lang="en-US"/>
        </a:p>
      </dgm:t>
    </dgm:pt>
    <dgm:pt modelId="{2E4E2401-A902-4B0C-9F09-C51BE562629C}" type="sibTrans" cxnId="{071E1309-CE0D-4BE9-A95D-96C0E9E31750}">
      <dgm:prSet/>
      <dgm:spPr/>
      <dgm:t>
        <a:bodyPr/>
        <a:lstStyle/>
        <a:p>
          <a:endParaRPr lang="en-US"/>
        </a:p>
      </dgm:t>
    </dgm:pt>
    <dgm:pt modelId="{1C5314A4-2DB4-4CA5-B441-1AE87A10D798}">
      <dgm:prSet phldrT="[Text]"/>
      <dgm:spPr/>
      <dgm:t>
        <a:bodyPr/>
        <a:lstStyle/>
        <a:p>
          <a:r>
            <a:rPr lang="lv-LV" dirty="0">
              <a:solidFill>
                <a:schemeClr val="tx1"/>
              </a:solidFill>
            </a:rPr>
            <a:t>Kādi ir ekspertīzes veikšanas nosacījumi?</a:t>
          </a:r>
          <a:endParaRPr lang="en-US" dirty="0">
            <a:solidFill>
              <a:schemeClr val="tx1"/>
            </a:solidFill>
          </a:endParaRPr>
        </a:p>
      </dgm:t>
    </dgm:pt>
    <dgm:pt modelId="{FC4835BC-78C8-43CE-8A81-A677E3255772}" type="parTrans" cxnId="{7023ABEB-325F-41B5-BAC8-C33BF6EC4A0E}">
      <dgm:prSet/>
      <dgm:spPr/>
      <dgm:t>
        <a:bodyPr/>
        <a:lstStyle/>
        <a:p>
          <a:endParaRPr lang="en-US"/>
        </a:p>
      </dgm:t>
    </dgm:pt>
    <dgm:pt modelId="{9EDDD4E2-8C00-4B1F-BF93-E203D61F0618}" type="sibTrans" cxnId="{7023ABEB-325F-41B5-BAC8-C33BF6EC4A0E}">
      <dgm:prSet/>
      <dgm:spPr/>
      <dgm:t>
        <a:bodyPr/>
        <a:lstStyle/>
        <a:p>
          <a:endParaRPr lang="en-US"/>
        </a:p>
      </dgm:t>
    </dgm:pt>
    <dgm:pt modelId="{D5CBC200-9F55-4874-A01E-E3E6C4B272E7}" type="pres">
      <dgm:prSet presAssocID="{B6E503F8-2663-44AE-BCA5-9EBF42A58B1E}" presName="compositeShape" presStyleCnt="0">
        <dgm:presLayoutVars>
          <dgm:chMax val="7"/>
          <dgm:dir/>
          <dgm:resizeHandles val="exact"/>
        </dgm:presLayoutVars>
      </dgm:prSet>
      <dgm:spPr/>
    </dgm:pt>
    <dgm:pt modelId="{3C1166B2-B429-464A-98EA-619D94D0EA9A}" type="pres">
      <dgm:prSet presAssocID="{B6E503F8-2663-44AE-BCA5-9EBF42A58B1E}" presName="wedge1" presStyleLbl="node1" presStyleIdx="0" presStyleCnt="3"/>
      <dgm:spPr/>
    </dgm:pt>
    <dgm:pt modelId="{ACEE61B8-7E46-4092-A0A1-00269E9F808C}" type="pres">
      <dgm:prSet presAssocID="{B6E503F8-2663-44AE-BCA5-9EBF42A58B1E}" presName="dummy1a" presStyleCnt="0"/>
      <dgm:spPr/>
    </dgm:pt>
    <dgm:pt modelId="{31AEAC88-5594-496D-BBBC-757CDBCC52C6}" type="pres">
      <dgm:prSet presAssocID="{B6E503F8-2663-44AE-BCA5-9EBF42A58B1E}" presName="dummy1b" presStyleCnt="0"/>
      <dgm:spPr/>
    </dgm:pt>
    <dgm:pt modelId="{02374A83-EE1D-4862-A04B-658EA4B92E63}" type="pres">
      <dgm:prSet presAssocID="{B6E503F8-2663-44AE-BCA5-9EBF42A58B1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9813916-C705-478D-BCDB-94342444F220}" type="pres">
      <dgm:prSet presAssocID="{B6E503F8-2663-44AE-BCA5-9EBF42A58B1E}" presName="wedge2" presStyleLbl="node1" presStyleIdx="1" presStyleCnt="3"/>
      <dgm:spPr/>
    </dgm:pt>
    <dgm:pt modelId="{6C901F22-076F-4A91-A446-DA599387D6CF}" type="pres">
      <dgm:prSet presAssocID="{B6E503F8-2663-44AE-BCA5-9EBF42A58B1E}" presName="dummy2a" presStyleCnt="0"/>
      <dgm:spPr/>
    </dgm:pt>
    <dgm:pt modelId="{02D0775B-FC0E-4A4F-A267-015E1235AB34}" type="pres">
      <dgm:prSet presAssocID="{B6E503F8-2663-44AE-BCA5-9EBF42A58B1E}" presName="dummy2b" presStyleCnt="0"/>
      <dgm:spPr/>
    </dgm:pt>
    <dgm:pt modelId="{79908AF3-06A3-4757-8B2C-0BBB32BE896B}" type="pres">
      <dgm:prSet presAssocID="{B6E503F8-2663-44AE-BCA5-9EBF42A58B1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A660491-CB88-4C6D-BE3E-EB3D64385FCA}" type="pres">
      <dgm:prSet presAssocID="{B6E503F8-2663-44AE-BCA5-9EBF42A58B1E}" presName="wedge3" presStyleLbl="node1" presStyleIdx="2" presStyleCnt="3"/>
      <dgm:spPr/>
    </dgm:pt>
    <dgm:pt modelId="{CA12352B-3A33-441E-A31B-505ACCF8E9C4}" type="pres">
      <dgm:prSet presAssocID="{B6E503F8-2663-44AE-BCA5-9EBF42A58B1E}" presName="dummy3a" presStyleCnt="0"/>
      <dgm:spPr/>
    </dgm:pt>
    <dgm:pt modelId="{8B5AF835-4C17-44F1-A9E4-B17F66A68D53}" type="pres">
      <dgm:prSet presAssocID="{B6E503F8-2663-44AE-BCA5-9EBF42A58B1E}" presName="dummy3b" presStyleCnt="0"/>
      <dgm:spPr/>
    </dgm:pt>
    <dgm:pt modelId="{5439E147-0EB8-4BEC-99A2-44EC7AA95BE3}" type="pres">
      <dgm:prSet presAssocID="{B6E503F8-2663-44AE-BCA5-9EBF42A58B1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A1C04D3-0034-44C7-99D1-DFABC3602251}" type="pres">
      <dgm:prSet presAssocID="{80BDC64F-15B8-4B76-A170-20492C76C93E}" presName="arrowWedge1" presStyleLbl="fgSibTrans2D1" presStyleIdx="0" presStyleCnt="3"/>
      <dgm:spPr/>
    </dgm:pt>
    <dgm:pt modelId="{73C5083C-1480-4389-B0AA-77A9DECAB856}" type="pres">
      <dgm:prSet presAssocID="{2E4E2401-A902-4B0C-9F09-C51BE562629C}" presName="arrowWedge2" presStyleLbl="fgSibTrans2D1" presStyleIdx="1" presStyleCnt="3"/>
      <dgm:spPr/>
    </dgm:pt>
    <dgm:pt modelId="{C3870CAB-7FB9-4661-A485-8D83605229BE}" type="pres">
      <dgm:prSet presAssocID="{9EDDD4E2-8C00-4B1F-BF93-E203D61F0618}" presName="arrowWedge3" presStyleLbl="fgSibTrans2D1" presStyleIdx="2" presStyleCnt="3"/>
      <dgm:spPr/>
    </dgm:pt>
  </dgm:ptLst>
  <dgm:cxnLst>
    <dgm:cxn modelId="{071E1309-CE0D-4BE9-A95D-96C0E9E31750}" srcId="{B6E503F8-2663-44AE-BCA5-9EBF42A58B1E}" destId="{9B19ED5D-FEED-40F0-B9B9-F6763CB1D12E}" srcOrd="1" destOrd="0" parTransId="{A009C0E9-53D8-4E87-89A4-46C68354B6CA}" sibTransId="{2E4E2401-A902-4B0C-9F09-C51BE562629C}"/>
    <dgm:cxn modelId="{4E75FD0B-0CEE-428A-AF18-14F881C04854}" type="presOf" srcId="{B6E503F8-2663-44AE-BCA5-9EBF42A58B1E}" destId="{D5CBC200-9F55-4874-A01E-E3E6C4B272E7}" srcOrd="0" destOrd="0" presId="urn:microsoft.com/office/officeart/2005/8/layout/cycle8"/>
    <dgm:cxn modelId="{6E5A5718-F56F-4AA1-996E-A9B7752BF58E}" type="presOf" srcId="{1C5314A4-2DB4-4CA5-B441-1AE87A10D798}" destId="{9A660491-CB88-4C6D-BE3E-EB3D64385FCA}" srcOrd="0" destOrd="0" presId="urn:microsoft.com/office/officeart/2005/8/layout/cycle8"/>
    <dgm:cxn modelId="{7F28D01E-8421-41FE-AFF1-08532ED86D8E}" type="presOf" srcId="{D6FE562B-F6A8-4108-AEA9-22D4A79CA1BF}" destId="{02374A83-EE1D-4862-A04B-658EA4B92E63}" srcOrd="1" destOrd="0" presId="urn:microsoft.com/office/officeart/2005/8/layout/cycle8"/>
    <dgm:cxn modelId="{9F1C4032-F4E7-4E86-8221-4F296DE98CBF}" type="presOf" srcId="{9B19ED5D-FEED-40F0-B9B9-F6763CB1D12E}" destId="{79908AF3-06A3-4757-8B2C-0BBB32BE896B}" srcOrd="1" destOrd="0" presId="urn:microsoft.com/office/officeart/2005/8/layout/cycle8"/>
    <dgm:cxn modelId="{80D86E76-94C7-4DF2-B46B-C23F5147913C}" srcId="{B6E503F8-2663-44AE-BCA5-9EBF42A58B1E}" destId="{D6FE562B-F6A8-4108-AEA9-22D4A79CA1BF}" srcOrd="0" destOrd="0" parTransId="{F764EDEE-509A-4D11-9F56-F8BCDBF2E6FA}" sibTransId="{80BDC64F-15B8-4B76-A170-20492C76C93E}"/>
    <dgm:cxn modelId="{67731B9B-E5A2-45F3-9246-81EF5F547387}" type="presOf" srcId="{1C5314A4-2DB4-4CA5-B441-1AE87A10D798}" destId="{5439E147-0EB8-4BEC-99A2-44EC7AA95BE3}" srcOrd="1" destOrd="0" presId="urn:microsoft.com/office/officeart/2005/8/layout/cycle8"/>
    <dgm:cxn modelId="{EB880BA3-F3BB-47FB-B9EA-040143ECF73C}" type="presOf" srcId="{9B19ED5D-FEED-40F0-B9B9-F6763CB1D12E}" destId="{A9813916-C705-478D-BCDB-94342444F220}" srcOrd="0" destOrd="0" presId="urn:microsoft.com/office/officeart/2005/8/layout/cycle8"/>
    <dgm:cxn modelId="{FEF4F8E5-D6CD-4D49-8A80-B8F5D71927DA}" type="presOf" srcId="{D6FE562B-F6A8-4108-AEA9-22D4A79CA1BF}" destId="{3C1166B2-B429-464A-98EA-619D94D0EA9A}" srcOrd="0" destOrd="0" presId="urn:microsoft.com/office/officeart/2005/8/layout/cycle8"/>
    <dgm:cxn modelId="{7023ABEB-325F-41B5-BAC8-C33BF6EC4A0E}" srcId="{B6E503F8-2663-44AE-BCA5-9EBF42A58B1E}" destId="{1C5314A4-2DB4-4CA5-B441-1AE87A10D798}" srcOrd="2" destOrd="0" parTransId="{FC4835BC-78C8-43CE-8A81-A677E3255772}" sibTransId="{9EDDD4E2-8C00-4B1F-BF93-E203D61F0618}"/>
    <dgm:cxn modelId="{02E995FE-88CC-4D9A-B540-0D4ED1B5B3CC}" type="presParOf" srcId="{D5CBC200-9F55-4874-A01E-E3E6C4B272E7}" destId="{3C1166B2-B429-464A-98EA-619D94D0EA9A}" srcOrd="0" destOrd="0" presId="urn:microsoft.com/office/officeart/2005/8/layout/cycle8"/>
    <dgm:cxn modelId="{036E67E1-69EE-4FB3-A9EA-3E9BD14EA54C}" type="presParOf" srcId="{D5CBC200-9F55-4874-A01E-E3E6C4B272E7}" destId="{ACEE61B8-7E46-4092-A0A1-00269E9F808C}" srcOrd="1" destOrd="0" presId="urn:microsoft.com/office/officeart/2005/8/layout/cycle8"/>
    <dgm:cxn modelId="{ED1FF8FE-E3A6-4F0C-90A8-5B2358C7E675}" type="presParOf" srcId="{D5CBC200-9F55-4874-A01E-E3E6C4B272E7}" destId="{31AEAC88-5594-496D-BBBC-757CDBCC52C6}" srcOrd="2" destOrd="0" presId="urn:microsoft.com/office/officeart/2005/8/layout/cycle8"/>
    <dgm:cxn modelId="{7A0C13A4-0F24-453E-A359-A9A476D02244}" type="presParOf" srcId="{D5CBC200-9F55-4874-A01E-E3E6C4B272E7}" destId="{02374A83-EE1D-4862-A04B-658EA4B92E63}" srcOrd="3" destOrd="0" presId="urn:microsoft.com/office/officeart/2005/8/layout/cycle8"/>
    <dgm:cxn modelId="{8FD389E5-DCF7-4C46-9C6A-2A561D14DB99}" type="presParOf" srcId="{D5CBC200-9F55-4874-A01E-E3E6C4B272E7}" destId="{A9813916-C705-478D-BCDB-94342444F220}" srcOrd="4" destOrd="0" presId="urn:microsoft.com/office/officeart/2005/8/layout/cycle8"/>
    <dgm:cxn modelId="{29259FC1-6F95-4755-9110-2EFDBE8B926D}" type="presParOf" srcId="{D5CBC200-9F55-4874-A01E-E3E6C4B272E7}" destId="{6C901F22-076F-4A91-A446-DA599387D6CF}" srcOrd="5" destOrd="0" presId="urn:microsoft.com/office/officeart/2005/8/layout/cycle8"/>
    <dgm:cxn modelId="{6049C0C0-7433-4B89-8F31-B0145B00DF0C}" type="presParOf" srcId="{D5CBC200-9F55-4874-A01E-E3E6C4B272E7}" destId="{02D0775B-FC0E-4A4F-A267-015E1235AB34}" srcOrd="6" destOrd="0" presId="urn:microsoft.com/office/officeart/2005/8/layout/cycle8"/>
    <dgm:cxn modelId="{EE86A92E-9F56-41EF-B587-39B7F252F5A5}" type="presParOf" srcId="{D5CBC200-9F55-4874-A01E-E3E6C4B272E7}" destId="{79908AF3-06A3-4757-8B2C-0BBB32BE896B}" srcOrd="7" destOrd="0" presId="urn:microsoft.com/office/officeart/2005/8/layout/cycle8"/>
    <dgm:cxn modelId="{812A6058-FD0C-4769-BA33-1BF07E944719}" type="presParOf" srcId="{D5CBC200-9F55-4874-A01E-E3E6C4B272E7}" destId="{9A660491-CB88-4C6D-BE3E-EB3D64385FCA}" srcOrd="8" destOrd="0" presId="urn:microsoft.com/office/officeart/2005/8/layout/cycle8"/>
    <dgm:cxn modelId="{5863BACD-0D6B-47F6-B923-E327029EEBE6}" type="presParOf" srcId="{D5CBC200-9F55-4874-A01E-E3E6C4B272E7}" destId="{CA12352B-3A33-441E-A31B-505ACCF8E9C4}" srcOrd="9" destOrd="0" presId="urn:microsoft.com/office/officeart/2005/8/layout/cycle8"/>
    <dgm:cxn modelId="{2955DEE0-F7C7-4741-A900-ABA84BEB4D67}" type="presParOf" srcId="{D5CBC200-9F55-4874-A01E-E3E6C4B272E7}" destId="{8B5AF835-4C17-44F1-A9E4-B17F66A68D53}" srcOrd="10" destOrd="0" presId="urn:microsoft.com/office/officeart/2005/8/layout/cycle8"/>
    <dgm:cxn modelId="{6582EDEF-D258-4100-98FD-1219F58D4B97}" type="presParOf" srcId="{D5CBC200-9F55-4874-A01E-E3E6C4B272E7}" destId="{5439E147-0EB8-4BEC-99A2-44EC7AA95BE3}" srcOrd="11" destOrd="0" presId="urn:microsoft.com/office/officeart/2005/8/layout/cycle8"/>
    <dgm:cxn modelId="{BA61C010-9CD5-4AE7-B877-549C7834532C}" type="presParOf" srcId="{D5CBC200-9F55-4874-A01E-E3E6C4B272E7}" destId="{5A1C04D3-0034-44C7-99D1-DFABC3602251}" srcOrd="12" destOrd="0" presId="urn:microsoft.com/office/officeart/2005/8/layout/cycle8"/>
    <dgm:cxn modelId="{C741E6C7-84AB-46D7-8620-0D15D98F2490}" type="presParOf" srcId="{D5CBC200-9F55-4874-A01E-E3E6C4B272E7}" destId="{73C5083C-1480-4389-B0AA-77A9DECAB856}" srcOrd="13" destOrd="0" presId="urn:microsoft.com/office/officeart/2005/8/layout/cycle8"/>
    <dgm:cxn modelId="{FFD80F72-822E-48D8-80EB-539DBC4F3CA8}" type="presParOf" srcId="{D5CBC200-9F55-4874-A01E-E3E6C4B272E7}" destId="{C3870CAB-7FB9-4661-A485-8D83605229B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EC0FD3-8738-4E41-AD22-E9E746BBA58B}" type="doc">
      <dgm:prSet loTypeId="urn:microsoft.com/office/officeart/2005/8/layout/chevron2" loCatId="list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9B6AABB5-0A87-4867-965D-7CF2F72C555C}">
      <dgm:prSet phldrT="[Text]" phldr="1"/>
      <dgm:spPr/>
      <dgm:t>
        <a:bodyPr/>
        <a:lstStyle/>
        <a:p>
          <a:endParaRPr lang="en-US" dirty="0"/>
        </a:p>
      </dgm:t>
    </dgm:pt>
    <dgm:pt modelId="{51683500-593B-4457-98D1-34ED8203C04D}" type="parTrans" cxnId="{20953027-C149-419F-8A05-B05671943E7A}">
      <dgm:prSet/>
      <dgm:spPr/>
      <dgm:t>
        <a:bodyPr/>
        <a:lstStyle/>
        <a:p>
          <a:endParaRPr lang="en-US"/>
        </a:p>
      </dgm:t>
    </dgm:pt>
    <dgm:pt modelId="{F6959D5E-CCCD-4745-9A84-7A44F68D3D05}" type="sibTrans" cxnId="{20953027-C149-419F-8A05-B05671943E7A}">
      <dgm:prSet/>
      <dgm:spPr/>
      <dgm:t>
        <a:bodyPr/>
        <a:lstStyle/>
        <a:p>
          <a:endParaRPr lang="en-US"/>
        </a:p>
      </dgm:t>
    </dgm:pt>
    <dgm:pt modelId="{C5A5688D-E8E5-40A3-ABDC-0B0B94492D3B}">
      <dgm:prSet phldrT="[Text]" custT="1"/>
      <dgm:spPr/>
      <dgm:t>
        <a:bodyPr/>
        <a:lstStyle/>
        <a:p>
          <a:r>
            <a:rPr lang="lv-LV" sz="2400" dirty="0">
              <a:solidFill>
                <a:schemeClr val="tx1"/>
              </a:solidFill>
            </a:rPr>
            <a:t>Profesionāls </a:t>
          </a:r>
          <a:r>
            <a:rPr lang="lv-LV" sz="2400" dirty="0" err="1">
              <a:solidFill>
                <a:schemeClr val="tx1"/>
              </a:solidFill>
            </a:rPr>
            <a:t>izvērtējums</a:t>
          </a:r>
          <a:r>
            <a:rPr lang="lv-LV" sz="2400" dirty="0">
              <a:solidFill>
                <a:schemeClr val="tx1"/>
              </a:solidFill>
            </a:rPr>
            <a:t> par tehniskā risinājuma atbilstību </a:t>
          </a:r>
          <a:r>
            <a:rPr lang="lv-LV" sz="2400" b="1" dirty="0">
              <a:solidFill>
                <a:schemeClr val="tx1"/>
              </a:solidFill>
            </a:rPr>
            <a:t>izvirzītajām prasībām</a:t>
          </a:r>
          <a:endParaRPr lang="en-US" sz="2400" dirty="0"/>
        </a:p>
      </dgm:t>
    </dgm:pt>
    <dgm:pt modelId="{970B7878-9DAB-4BBF-88C7-ED40DE97ABBA}" type="parTrans" cxnId="{27E5E53C-A3B5-4236-BCB0-305D3CFA2246}">
      <dgm:prSet/>
      <dgm:spPr/>
      <dgm:t>
        <a:bodyPr/>
        <a:lstStyle/>
        <a:p>
          <a:endParaRPr lang="en-US"/>
        </a:p>
      </dgm:t>
    </dgm:pt>
    <dgm:pt modelId="{00A892C2-B053-4DC5-9BB2-2A230DCBB419}" type="sibTrans" cxnId="{27E5E53C-A3B5-4236-BCB0-305D3CFA2246}">
      <dgm:prSet/>
      <dgm:spPr/>
      <dgm:t>
        <a:bodyPr/>
        <a:lstStyle/>
        <a:p>
          <a:endParaRPr lang="en-US"/>
        </a:p>
      </dgm:t>
    </dgm:pt>
    <dgm:pt modelId="{E3CFABAD-3CA2-4A70-A799-9262A83F9B17}">
      <dgm:prSet phldrT="[Text]" phldr="1"/>
      <dgm:spPr/>
      <dgm:t>
        <a:bodyPr/>
        <a:lstStyle/>
        <a:p>
          <a:endParaRPr lang="en-US"/>
        </a:p>
      </dgm:t>
    </dgm:pt>
    <dgm:pt modelId="{BF66FDE3-1FAC-4294-9AA3-5B632BCF1295}" type="parTrans" cxnId="{ED4598D5-DAC0-4DA7-8CA0-679E67FE3B9E}">
      <dgm:prSet/>
      <dgm:spPr/>
      <dgm:t>
        <a:bodyPr/>
        <a:lstStyle/>
        <a:p>
          <a:endParaRPr lang="en-US"/>
        </a:p>
      </dgm:t>
    </dgm:pt>
    <dgm:pt modelId="{F5C70AFC-8B6B-435B-BD26-47B8F3EC37AB}" type="sibTrans" cxnId="{ED4598D5-DAC0-4DA7-8CA0-679E67FE3B9E}">
      <dgm:prSet/>
      <dgm:spPr/>
      <dgm:t>
        <a:bodyPr/>
        <a:lstStyle/>
        <a:p>
          <a:endParaRPr lang="en-US"/>
        </a:p>
      </dgm:t>
    </dgm:pt>
    <dgm:pt modelId="{0700D744-43A7-483A-AE6A-52B3EE2B1CB2}">
      <dgm:prSet phldrT="[Text]" custT="1"/>
      <dgm:spPr/>
      <dgm:t>
        <a:bodyPr/>
        <a:lstStyle/>
        <a:p>
          <a:r>
            <a:rPr lang="lv-LV" sz="2400" b="1" dirty="0">
              <a:solidFill>
                <a:schemeClr val="tx1"/>
              </a:solidFill>
            </a:rPr>
            <a:t>Izvirzītās prasības </a:t>
          </a:r>
          <a:r>
            <a:rPr lang="lv-LV" sz="2400" dirty="0">
              <a:solidFill>
                <a:schemeClr val="tx1"/>
              </a:solidFill>
            </a:rPr>
            <a:t>– normatīvie akti un tehniskie noteikumi (t.sk. pasūtītāja prasības, kuras nav pretrunā ar normatīvo aktu prasībām)</a:t>
          </a:r>
          <a:endParaRPr lang="en-US" sz="2400" dirty="0">
            <a:solidFill>
              <a:schemeClr val="tx1"/>
            </a:solidFill>
          </a:endParaRPr>
        </a:p>
      </dgm:t>
    </dgm:pt>
    <dgm:pt modelId="{544887F5-33BD-453F-9747-96CD57256662}" type="parTrans" cxnId="{BE7B8ED2-2EF7-437F-B5B6-C76EFB861849}">
      <dgm:prSet/>
      <dgm:spPr/>
      <dgm:t>
        <a:bodyPr/>
        <a:lstStyle/>
        <a:p>
          <a:endParaRPr lang="en-US"/>
        </a:p>
      </dgm:t>
    </dgm:pt>
    <dgm:pt modelId="{E1AE100F-6A3F-4274-977C-6779C9125903}" type="sibTrans" cxnId="{BE7B8ED2-2EF7-437F-B5B6-C76EFB861849}">
      <dgm:prSet/>
      <dgm:spPr/>
      <dgm:t>
        <a:bodyPr/>
        <a:lstStyle/>
        <a:p>
          <a:endParaRPr lang="en-US"/>
        </a:p>
      </dgm:t>
    </dgm:pt>
    <dgm:pt modelId="{E9C732F0-50A6-4DF3-AA74-0FDBC071B561}">
      <dgm:prSet phldrT="[Text]" phldr="1"/>
      <dgm:spPr/>
      <dgm:t>
        <a:bodyPr/>
        <a:lstStyle/>
        <a:p>
          <a:endParaRPr lang="en-US"/>
        </a:p>
      </dgm:t>
    </dgm:pt>
    <dgm:pt modelId="{B7A88686-530F-465E-890C-33FF13D4DCDA}" type="parTrans" cxnId="{14F28B65-62F9-434F-B0AD-FE83699F4146}">
      <dgm:prSet/>
      <dgm:spPr/>
      <dgm:t>
        <a:bodyPr/>
        <a:lstStyle/>
        <a:p>
          <a:endParaRPr lang="en-US"/>
        </a:p>
      </dgm:t>
    </dgm:pt>
    <dgm:pt modelId="{F2844990-8F09-4A5D-9705-D932AC183049}" type="sibTrans" cxnId="{14F28B65-62F9-434F-B0AD-FE83699F4146}">
      <dgm:prSet/>
      <dgm:spPr/>
      <dgm:t>
        <a:bodyPr/>
        <a:lstStyle/>
        <a:p>
          <a:endParaRPr lang="en-US"/>
        </a:p>
      </dgm:t>
    </dgm:pt>
    <dgm:pt modelId="{D50CAA95-E14C-4EEE-BEBE-00D69EFEBED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v-LV" sz="2400" dirty="0">
              <a:solidFill>
                <a:schemeClr val="tx1"/>
              </a:solidFill>
            </a:rPr>
            <a:t>Izvirzītās prasības nedrīkst būt zemākas par Regulas (ES) Nr.305/2011 1.pielikumā noteiktajām (</a:t>
          </a:r>
          <a:r>
            <a:rPr lang="lv-LV" sz="2400" b="1" dirty="0">
              <a:solidFill>
                <a:srgbClr val="FF0000"/>
              </a:solidFill>
            </a:rPr>
            <a:t>pamatprasības</a:t>
          </a:r>
          <a:r>
            <a:rPr lang="lv-LV" sz="2400" dirty="0">
              <a:solidFill>
                <a:schemeClr val="tx1"/>
              </a:solidFill>
            </a:rPr>
            <a:t>).</a:t>
          </a:r>
          <a:endParaRPr lang="en-US" sz="2400" dirty="0">
            <a:solidFill>
              <a:schemeClr val="tx1"/>
            </a:solidFill>
          </a:endParaRPr>
        </a:p>
      </dgm:t>
    </dgm:pt>
    <dgm:pt modelId="{04C7B3F6-5FDE-41A4-AD81-2EF8C6A858EE}" type="parTrans" cxnId="{7478B0F1-595B-4859-9759-593CCAF8E18B}">
      <dgm:prSet/>
      <dgm:spPr/>
      <dgm:t>
        <a:bodyPr/>
        <a:lstStyle/>
        <a:p>
          <a:endParaRPr lang="lv-LV"/>
        </a:p>
      </dgm:t>
    </dgm:pt>
    <dgm:pt modelId="{ACDE9239-8BF9-46FB-800C-1F89C55EFBB0}" type="sibTrans" cxnId="{7478B0F1-595B-4859-9759-593CCAF8E18B}">
      <dgm:prSet/>
      <dgm:spPr/>
      <dgm:t>
        <a:bodyPr/>
        <a:lstStyle/>
        <a:p>
          <a:endParaRPr lang="lv-LV"/>
        </a:p>
      </dgm:t>
    </dgm:pt>
    <dgm:pt modelId="{B1647B9B-AAD4-4B23-8C98-50E6050D1EE7}" type="pres">
      <dgm:prSet presAssocID="{94EC0FD3-8738-4E41-AD22-E9E746BBA58B}" presName="linearFlow" presStyleCnt="0">
        <dgm:presLayoutVars>
          <dgm:dir/>
          <dgm:animLvl val="lvl"/>
          <dgm:resizeHandles val="exact"/>
        </dgm:presLayoutVars>
      </dgm:prSet>
      <dgm:spPr/>
    </dgm:pt>
    <dgm:pt modelId="{DDDF57E0-924E-4727-8EF3-8DA43DEF014C}" type="pres">
      <dgm:prSet presAssocID="{9B6AABB5-0A87-4867-965D-7CF2F72C555C}" presName="composite" presStyleCnt="0"/>
      <dgm:spPr/>
    </dgm:pt>
    <dgm:pt modelId="{D1086FC9-8C23-4BA4-A5C9-A046F86548F3}" type="pres">
      <dgm:prSet presAssocID="{9B6AABB5-0A87-4867-965D-7CF2F72C555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102B2CA-D699-4469-9C52-43BCB8DB746D}" type="pres">
      <dgm:prSet presAssocID="{9B6AABB5-0A87-4867-965D-7CF2F72C555C}" presName="descendantText" presStyleLbl="alignAcc1" presStyleIdx="0" presStyleCnt="3">
        <dgm:presLayoutVars>
          <dgm:bulletEnabled val="1"/>
        </dgm:presLayoutVars>
      </dgm:prSet>
      <dgm:spPr/>
    </dgm:pt>
    <dgm:pt modelId="{5D741C43-3FE2-4A13-A66F-407DD0C8BC7E}" type="pres">
      <dgm:prSet presAssocID="{F6959D5E-CCCD-4745-9A84-7A44F68D3D05}" presName="sp" presStyleCnt="0"/>
      <dgm:spPr/>
    </dgm:pt>
    <dgm:pt modelId="{DED1C863-3BA4-4E42-A591-5AE7426BA816}" type="pres">
      <dgm:prSet presAssocID="{E3CFABAD-3CA2-4A70-A799-9262A83F9B17}" presName="composite" presStyleCnt="0"/>
      <dgm:spPr/>
    </dgm:pt>
    <dgm:pt modelId="{E4DA2B61-70A8-4944-8D4A-9CDEFFADD526}" type="pres">
      <dgm:prSet presAssocID="{E3CFABAD-3CA2-4A70-A799-9262A83F9B1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0177A20-BF34-43EB-A861-DA6443D1D1E9}" type="pres">
      <dgm:prSet presAssocID="{E3CFABAD-3CA2-4A70-A799-9262A83F9B17}" presName="descendantText" presStyleLbl="alignAcc1" presStyleIdx="1" presStyleCnt="3" custLinFactNeighborY="-2064">
        <dgm:presLayoutVars>
          <dgm:bulletEnabled val="1"/>
        </dgm:presLayoutVars>
      </dgm:prSet>
      <dgm:spPr/>
    </dgm:pt>
    <dgm:pt modelId="{2DC8799F-45F5-41F3-90F6-6782C153F058}" type="pres">
      <dgm:prSet presAssocID="{F5C70AFC-8B6B-435B-BD26-47B8F3EC37AB}" presName="sp" presStyleCnt="0"/>
      <dgm:spPr/>
    </dgm:pt>
    <dgm:pt modelId="{302D2C7C-46F3-4896-B1A7-B74120E2A0E8}" type="pres">
      <dgm:prSet presAssocID="{E9C732F0-50A6-4DF3-AA74-0FDBC071B561}" presName="composite" presStyleCnt="0"/>
      <dgm:spPr/>
    </dgm:pt>
    <dgm:pt modelId="{C22288DC-C4BA-4282-A1A0-E6E1A4C44CEA}" type="pres">
      <dgm:prSet presAssocID="{E9C732F0-50A6-4DF3-AA74-0FDBC071B56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182A3B6-CC2D-4F86-A846-E4FB036865C2}" type="pres">
      <dgm:prSet presAssocID="{E9C732F0-50A6-4DF3-AA74-0FDBC071B561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7DAD0412-1236-49CF-9602-591168788B9D}" type="presOf" srcId="{9B6AABB5-0A87-4867-965D-7CF2F72C555C}" destId="{D1086FC9-8C23-4BA4-A5C9-A046F86548F3}" srcOrd="0" destOrd="0" presId="urn:microsoft.com/office/officeart/2005/8/layout/chevron2"/>
    <dgm:cxn modelId="{04FA6A1E-146E-4E3A-A7E9-FEB1DF68C997}" type="presOf" srcId="{D50CAA95-E14C-4EEE-BEBE-00D69EFEBED0}" destId="{D182A3B6-CC2D-4F86-A846-E4FB036865C2}" srcOrd="0" destOrd="0" presId="urn:microsoft.com/office/officeart/2005/8/layout/chevron2"/>
    <dgm:cxn modelId="{20953027-C149-419F-8A05-B05671943E7A}" srcId="{94EC0FD3-8738-4E41-AD22-E9E746BBA58B}" destId="{9B6AABB5-0A87-4867-965D-7CF2F72C555C}" srcOrd="0" destOrd="0" parTransId="{51683500-593B-4457-98D1-34ED8203C04D}" sibTransId="{F6959D5E-CCCD-4745-9A84-7A44F68D3D05}"/>
    <dgm:cxn modelId="{27E5E53C-A3B5-4236-BCB0-305D3CFA2246}" srcId="{9B6AABB5-0A87-4867-965D-7CF2F72C555C}" destId="{C5A5688D-E8E5-40A3-ABDC-0B0B94492D3B}" srcOrd="0" destOrd="0" parTransId="{970B7878-9DAB-4BBF-88C7-ED40DE97ABBA}" sibTransId="{00A892C2-B053-4DC5-9BB2-2A230DCBB419}"/>
    <dgm:cxn modelId="{8F34A243-28C9-4999-967D-9446A57D0758}" type="presOf" srcId="{94EC0FD3-8738-4E41-AD22-E9E746BBA58B}" destId="{B1647B9B-AAD4-4B23-8C98-50E6050D1EE7}" srcOrd="0" destOrd="0" presId="urn:microsoft.com/office/officeart/2005/8/layout/chevron2"/>
    <dgm:cxn modelId="{14F28B65-62F9-434F-B0AD-FE83699F4146}" srcId="{94EC0FD3-8738-4E41-AD22-E9E746BBA58B}" destId="{E9C732F0-50A6-4DF3-AA74-0FDBC071B561}" srcOrd="2" destOrd="0" parTransId="{B7A88686-530F-465E-890C-33FF13D4DCDA}" sibTransId="{F2844990-8F09-4A5D-9705-D932AC183049}"/>
    <dgm:cxn modelId="{A604137E-3938-4C4C-9117-3BEFE0DFA96C}" type="presOf" srcId="{E9C732F0-50A6-4DF3-AA74-0FDBC071B561}" destId="{C22288DC-C4BA-4282-A1A0-E6E1A4C44CEA}" srcOrd="0" destOrd="0" presId="urn:microsoft.com/office/officeart/2005/8/layout/chevron2"/>
    <dgm:cxn modelId="{0E8DAA85-98DD-4CCE-A93C-3D106DF72FAB}" type="presOf" srcId="{0700D744-43A7-483A-AE6A-52B3EE2B1CB2}" destId="{90177A20-BF34-43EB-A861-DA6443D1D1E9}" srcOrd="0" destOrd="0" presId="urn:microsoft.com/office/officeart/2005/8/layout/chevron2"/>
    <dgm:cxn modelId="{B5B997C0-EAD9-44BE-85BB-6684A2BB3595}" type="presOf" srcId="{C5A5688D-E8E5-40A3-ABDC-0B0B94492D3B}" destId="{F102B2CA-D699-4469-9C52-43BCB8DB746D}" srcOrd="0" destOrd="0" presId="urn:microsoft.com/office/officeart/2005/8/layout/chevron2"/>
    <dgm:cxn modelId="{BE7B8ED2-2EF7-437F-B5B6-C76EFB861849}" srcId="{E3CFABAD-3CA2-4A70-A799-9262A83F9B17}" destId="{0700D744-43A7-483A-AE6A-52B3EE2B1CB2}" srcOrd="0" destOrd="0" parTransId="{544887F5-33BD-453F-9747-96CD57256662}" sibTransId="{E1AE100F-6A3F-4274-977C-6779C9125903}"/>
    <dgm:cxn modelId="{ED4598D5-DAC0-4DA7-8CA0-679E67FE3B9E}" srcId="{94EC0FD3-8738-4E41-AD22-E9E746BBA58B}" destId="{E3CFABAD-3CA2-4A70-A799-9262A83F9B17}" srcOrd="1" destOrd="0" parTransId="{BF66FDE3-1FAC-4294-9AA3-5B632BCF1295}" sibTransId="{F5C70AFC-8B6B-435B-BD26-47B8F3EC37AB}"/>
    <dgm:cxn modelId="{FCDC0ADA-FD36-4A2C-B66C-E3984560D2E0}" type="presOf" srcId="{E3CFABAD-3CA2-4A70-A799-9262A83F9B17}" destId="{E4DA2B61-70A8-4944-8D4A-9CDEFFADD526}" srcOrd="0" destOrd="0" presId="urn:microsoft.com/office/officeart/2005/8/layout/chevron2"/>
    <dgm:cxn modelId="{7478B0F1-595B-4859-9759-593CCAF8E18B}" srcId="{E9C732F0-50A6-4DF3-AA74-0FDBC071B561}" destId="{D50CAA95-E14C-4EEE-BEBE-00D69EFEBED0}" srcOrd="0" destOrd="0" parTransId="{04C7B3F6-5FDE-41A4-AD81-2EF8C6A858EE}" sibTransId="{ACDE9239-8BF9-46FB-800C-1F89C55EFBB0}"/>
    <dgm:cxn modelId="{57E51C9E-4ABE-4CC7-AC38-DA6265C45009}" type="presParOf" srcId="{B1647B9B-AAD4-4B23-8C98-50E6050D1EE7}" destId="{DDDF57E0-924E-4727-8EF3-8DA43DEF014C}" srcOrd="0" destOrd="0" presId="urn:microsoft.com/office/officeart/2005/8/layout/chevron2"/>
    <dgm:cxn modelId="{7DA1A828-3CCD-41A8-993E-8526E8607D6A}" type="presParOf" srcId="{DDDF57E0-924E-4727-8EF3-8DA43DEF014C}" destId="{D1086FC9-8C23-4BA4-A5C9-A046F86548F3}" srcOrd="0" destOrd="0" presId="urn:microsoft.com/office/officeart/2005/8/layout/chevron2"/>
    <dgm:cxn modelId="{8F7F30A6-82E7-4332-B54E-FE5944A53AFB}" type="presParOf" srcId="{DDDF57E0-924E-4727-8EF3-8DA43DEF014C}" destId="{F102B2CA-D699-4469-9C52-43BCB8DB746D}" srcOrd="1" destOrd="0" presId="urn:microsoft.com/office/officeart/2005/8/layout/chevron2"/>
    <dgm:cxn modelId="{1D237C40-D168-4BFE-9E3D-EB9C78E27F05}" type="presParOf" srcId="{B1647B9B-AAD4-4B23-8C98-50E6050D1EE7}" destId="{5D741C43-3FE2-4A13-A66F-407DD0C8BC7E}" srcOrd="1" destOrd="0" presId="urn:microsoft.com/office/officeart/2005/8/layout/chevron2"/>
    <dgm:cxn modelId="{125C09AB-802B-4D03-BBEB-25402BD6851C}" type="presParOf" srcId="{B1647B9B-AAD4-4B23-8C98-50E6050D1EE7}" destId="{DED1C863-3BA4-4E42-A591-5AE7426BA816}" srcOrd="2" destOrd="0" presId="urn:microsoft.com/office/officeart/2005/8/layout/chevron2"/>
    <dgm:cxn modelId="{09C5E108-9698-42DF-A797-DFA49DC6EE09}" type="presParOf" srcId="{DED1C863-3BA4-4E42-A591-5AE7426BA816}" destId="{E4DA2B61-70A8-4944-8D4A-9CDEFFADD526}" srcOrd="0" destOrd="0" presId="urn:microsoft.com/office/officeart/2005/8/layout/chevron2"/>
    <dgm:cxn modelId="{88982DFC-AD4E-4B97-A456-E6391801F612}" type="presParOf" srcId="{DED1C863-3BA4-4E42-A591-5AE7426BA816}" destId="{90177A20-BF34-43EB-A861-DA6443D1D1E9}" srcOrd="1" destOrd="0" presId="urn:microsoft.com/office/officeart/2005/8/layout/chevron2"/>
    <dgm:cxn modelId="{8BB203C0-E7C9-4E87-9A5A-55C8A8E0DFC7}" type="presParOf" srcId="{B1647B9B-AAD4-4B23-8C98-50E6050D1EE7}" destId="{2DC8799F-45F5-41F3-90F6-6782C153F058}" srcOrd="3" destOrd="0" presId="urn:microsoft.com/office/officeart/2005/8/layout/chevron2"/>
    <dgm:cxn modelId="{A7652672-93A9-4DAB-A27A-58B79118C3F4}" type="presParOf" srcId="{B1647B9B-AAD4-4B23-8C98-50E6050D1EE7}" destId="{302D2C7C-46F3-4896-B1A7-B74120E2A0E8}" srcOrd="4" destOrd="0" presId="urn:microsoft.com/office/officeart/2005/8/layout/chevron2"/>
    <dgm:cxn modelId="{48F9F186-5C87-4148-933A-193EADADE119}" type="presParOf" srcId="{302D2C7C-46F3-4896-B1A7-B74120E2A0E8}" destId="{C22288DC-C4BA-4282-A1A0-E6E1A4C44CEA}" srcOrd="0" destOrd="0" presId="urn:microsoft.com/office/officeart/2005/8/layout/chevron2"/>
    <dgm:cxn modelId="{4D00C4B8-0DAF-44A9-8F40-B3E99154D987}" type="presParOf" srcId="{302D2C7C-46F3-4896-B1A7-B74120E2A0E8}" destId="{D182A3B6-CC2D-4F86-A846-E4FB036865C2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F3E95-57C8-4BFA-9C73-293160E770E3}" type="doc">
      <dgm:prSet loTypeId="urn:microsoft.com/office/officeart/2005/8/layout/vList5" loCatId="list" qsTypeId="urn:microsoft.com/office/officeart/2005/8/quickstyle/3d3" qsCatId="3D" csTypeId="urn:microsoft.com/office/officeart/2005/8/colors/accent5_4" csCatId="accent5" phldr="1"/>
      <dgm:spPr/>
      <dgm:t>
        <a:bodyPr/>
        <a:lstStyle/>
        <a:p>
          <a:endParaRPr lang="lv-LV"/>
        </a:p>
      </dgm:t>
    </dgm:pt>
    <dgm:pt modelId="{F8965688-4FB2-4E25-94B0-EE5481E7B649}">
      <dgm:prSet phldrT="[Text]" custT="1"/>
      <dgm:spPr/>
      <dgm:t>
        <a:bodyPr/>
        <a:lstStyle/>
        <a:p>
          <a:r>
            <a:rPr lang="lv-LV" sz="1800" b="0" i="0" dirty="0">
              <a:solidFill>
                <a:schemeClr val="tx1"/>
              </a:solidFill>
            </a:rPr>
            <a:t>Būvprojektu arhitektūras risinājumu eksperts</a:t>
          </a:r>
          <a:endParaRPr lang="lv-LV" sz="1800" dirty="0">
            <a:solidFill>
              <a:schemeClr val="tx1"/>
            </a:solidFill>
          </a:endParaRPr>
        </a:p>
      </dgm:t>
    </dgm:pt>
    <dgm:pt modelId="{1B27C799-0C44-4BA6-8767-3DAF5B0D26A3}" type="parTrans" cxnId="{DA81A4B4-B2C5-462C-A3F3-7FADB1CCA0B5}">
      <dgm:prSet/>
      <dgm:spPr/>
      <dgm:t>
        <a:bodyPr/>
        <a:lstStyle/>
        <a:p>
          <a:endParaRPr lang="lv-LV"/>
        </a:p>
      </dgm:t>
    </dgm:pt>
    <dgm:pt modelId="{C83A5A20-3BF9-46B8-8CEA-42A1B207AF4B}" type="sibTrans" cxnId="{DA81A4B4-B2C5-462C-A3F3-7FADB1CCA0B5}">
      <dgm:prSet/>
      <dgm:spPr/>
      <dgm:t>
        <a:bodyPr/>
        <a:lstStyle/>
        <a:p>
          <a:endParaRPr lang="lv-LV"/>
        </a:p>
      </dgm:t>
    </dgm:pt>
    <dgm:pt modelId="{E3346A50-B697-4C8B-BE85-0D0BB4F999DA}">
      <dgm:prSet phldrT="[Text]" custT="1"/>
      <dgm:spPr/>
      <dgm:t>
        <a:bodyPr/>
        <a:lstStyle/>
        <a:p>
          <a:r>
            <a:rPr lang="lv-LV" sz="1600" b="0" i="0" dirty="0"/>
            <a:t>Arhitektūras, ugunsdrošības risinājumu ekspertīze</a:t>
          </a:r>
          <a:endParaRPr lang="lv-LV" sz="1600" dirty="0"/>
        </a:p>
      </dgm:t>
    </dgm:pt>
    <dgm:pt modelId="{7FDDA740-D8F2-4ECC-A73A-1FFE0B3D775A}" type="parTrans" cxnId="{32B0EE02-C260-40CE-AC14-4323F314403C}">
      <dgm:prSet/>
      <dgm:spPr/>
      <dgm:t>
        <a:bodyPr/>
        <a:lstStyle/>
        <a:p>
          <a:endParaRPr lang="lv-LV"/>
        </a:p>
      </dgm:t>
    </dgm:pt>
    <dgm:pt modelId="{FBDD7D65-67C0-41CA-8307-57CE088C6322}" type="sibTrans" cxnId="{32B0EE02-C260-40CE-AC14-4323F314403C}">
      <dgm:prSet/>
      <dgm:spPr/>
      <dgm:t>
        <a:bodyPr/>
        <a:lstStyle/>
        <a:p>
          <a:endParaRPr lang="lv-LV"/>
        </a:p>
      </dgm:t>
    </dgm:pt>
    <dgm:pt modelId="{40073245-5FAF-40F5-A293-A42B09DAFCDD}">
      <dgm:prSet phldrT="[Text]" custT="1"/>
      <dgm:spPr/>
      <dgm:t>
        <a:bodyPr/>
        <a:lstStyle/>
        <a:p>
          <a:r>
            <a:rPr lang="lv-LV" sz="1800" b="0" i="0" dirty="0">
              <a:solidFill>
                <a:schemeClr val="tx1"/>
              </a:solidFill>
            </a:rPr>
            <a:t>Ēku konstrukciju būvprojektu eksperts</a:t>
          </a:r>
          <a:r>
            <a:rPr lang="lv-LV" sz="2700" b="0" i="0" dirty="0">
              <a:solidFill>
                <a:schemeClr val="tx1"/>
              </a:solidFill>
            </a:rPr>
            <a:t> </a:t>
          </a:r>
          <a:endParaRPr lang="lv-LV" sz="2700" dirty="0">
            <a:solidFill>
              <a:schemeClr val="tx1"/>
            </a:solidFill>
          </a:endParaRPr>
        </a:p>
      </dgm:t>
    </dgm:pt>
    <dgm:pt modelId="{BB015D32-B0EF-4F9E-831C-A9508E21D3C8}" type="parTrans" cxnId="{709AC559-7B82-4CD6-A647-74E96F17D259}">
      <dgm:prSet/>
      <dgm:spPr/>
      <dgm:t>
        <a:bodyPr/>
        <a:lstStyle/>
        <a:p>
          <a:endParaRPr lang="lv-LV"/>
        </a:p>
      </dgm:t>
    </dgm:pt>
    <dgm:pt modelId="{B8390A3A-0F60-4877-8DA1-116E40556442}" type="sibTrans" cxnId="{709AC559-7B82-4CD6-A647-74E96F17D259}">
      <dgm:prSet/>
      <dgm:spPr/>
      <dgm:t>
        <a:bodyPr/>
        <a:lstStyle/>
        <a:p>
          <a:endParaRPr lang="lv-LV"/>
        </a:p>
      </dgm:t>
    </dgm:pt>
    <dgm:pt modelId="{FCBAE919-DAFF-4805-A9A1-AA9616A6C1AA}">
      <dgm:prSet phldrT="[Text]"/>
      <dgm:spPr/>
      <dgm:t>
        <a:bodyPr/>
        <a:lstStyle/>
        <a:p>
          <a:r>
            <a:rPr lang="lv-LV" b="0" i="0" dirty="0"/>
            <a:t>Ēku konstrukcijas, būvniecības tāmju ekspertīze </a:t>
          </a:r>
          <a:endParaRPr lang="lv-LV" dirty="0"/>
        </a:p>
      </dgm:t>
    </dgm:pt>
    <dgm:pt modelId="{5D1A81B5-D2E0-46A2-9B3E-0F477428233B}" type="parTrans" cxnId="{191021DB-56D9-4C9E-AD84-8C899A67887F}">
      <dgm:prSet/>
      <dgm:spPr/>
      <dgm:t>
        <a:bodyPr/>
        <a:lstStyle/>
        <a:p>
          <a:endParaRPr lang="lv-LV"/>
        </a:p>
      </dgm:t>
    </dgm:pt>
    <dgm:pt modelId="{53162FEA-5989-4B7D-A731-19560D501CBE}" type="sibTrans" cxnId="{191021DB-56D9-4C9E-AD84-8C899A67887F}">
      <dgm:prSet/>
      <dgm:spPr/>
      <dgm:t>
        <a:bodyPr/>
        <a:lstStyle/>
        <a:p>
          <a:endParaRPr lang="lv-LV"/>
        </a:p>
      </dgm:t>
    </dgm:pt>
    <dgm:pt modelId="{315BD830-1A41-4924-8D1A-CA54FD9E54BE}">
      <dgm:prSet phldrT="[Text]"/>
      <dgm:spPr/>
      <dgm:t>
        <a:bodyPr/>
        <a:lstStyle/>
        <a:p>
          <a:r>
            <a:rPr lang="lv-LV" dirty="0"/>
            <a:t>Atbilstošo būvju ekspertīze</a:t>
          </a:r>
        </a:p>
      </dgm:t>
    </dgm:pt>
    <dgm:pt modelId="{E3487928-370D-4E08-955C-B80784D27427}" type="parTrans" cxnId="{1CEC4576-3859-4781-AC42-57DCB0E0C8C0}">
      <dgm:prSet/>
      <dgm:spPr/>
      <dgm:t>
        <a:bodyPr/>
        <a:lstStyle/>
        <a:p>
          <a:endParaRPr lang="lv-LV"/>
        </a:p>
      </dgm:t>
    </dgm:pt>
    <dgm:pt modelId="{AAABFB7C-DF85-412D-A751-83E9F5ADCB12}" type="sibTrans" cxnId="{1CEC4576-3859-4781-AC42-57DCB0E0C8C0}">
      <dgm:prSet/>
      <dgm:spPr/>
      <dgm:t>
        <a:bodyPr/>
        <a:lstStyle/>
        <a:p>
          <a:endParaRPr lang="lv-LV"/>
        </a:p>
      </dgm:t>
    </dgm:pt>
    <dgm:pt modelId="{AE26C9FB-464E-4A47-B23F-BE5C8F5A2756}">
      <dgm:prSet phldrT="[Text]" custT="1"/>
      <dgm:spPr/>
      <dgm:t>
        <a:bodyPr/>
        <a:lstStyle/>
        <a:p>
          <a:r>
            <a:rPr lang="lv-LV" sz="1800" b="0" i="0" dirty="0">
              <a:solidFill>
                <a:schemeClr val="tx1"/>
              </a:solidFill>
            </a:rPr>
            <a:t>Dzelzceļa sliežu ceļu būvprojektu eksperts</a:t>
          </a:r>
          <a:endParaRPr lang="lv-LV" sz="1800" dirty="0">
            <a:solidFill>
              <a:schemeClr val="tx1"/>
            </a:solidFill>
          </a:endParaRPr>
        </a:p>
      </dgm:t>
    </dgm:pt>
    <dgm:pt modelId="{43D7DB6C-7985-45EC-BF45-9949EBF0670E}" type="parTrans" cxnId="{7DA795E1-55FD-440F-9E09-F2B1A98887A8}">
      <dgm:prSet/>
      <dgm:spPr/>
      <dgm:t>
        <a:bodyPr/>
        <a:lstStyle/>
        <a:p>
          <a:endParaRPr lang="lv-LV"/>
        </a:p>
      </dgm:t>
    </dgm:pt>
    <dgm:pt modelId="{99A3D204-9ABE-4DC3-A320-2B973B8A69EB}" type="sibTrans" cxnId="{7DA795E1-55FD-440F-9E09-F2B1A98887A8}">
      <dgm:prSet/>
      <dgm:spPr/>
      <dgm:t>
        <a:bodyPr/>
        <a:lstStyle/>
        <a:p>
          <a:endParaRPr lang="lv-LV"/>
        </a:p>
      </dgm:t>
    </dgm:pt>
    <dgm:pt modelId="{82E5AA5B-31E3-4D3B-8B73-82FFD887F7CC}">
      <dgm:prSet phldrT="[Text]"/>
      <dgm:spPr/>
      <dgm:t>
        <a:bodyPr/>
        <a:lstStyle/>
        <a:p>
          <a:r>
            <a:rPr lang="lv-LV" b="0" i="0" dirty="0"/>
            <a:t>Dzelzceļa signalizācijas sistēmu un dzelzceļa kontakttīklu būvprojektu ekspertīze</a:t>
          </a:r>
          <a:endParaRPr lang="lv-LV" dirty="0"/>
        </a:p>
      </dgm:t>
    </dgm:pt>
    <dgm:pt modelId="{194C28F6-B597-44CD-A216-3EA07FD88E95}" type="parTrans" cxnId="{FE28EA5E-FD76-48A1-AB04-DC04486F7390}">
      <dgm:prSet/>
      <dgm:spPr/>
      <dgm:t>
        <a:bodyPr/>
        <a:lstStyle/>
        <a:p>
          <a:endParaRPr lang="lv-LV"/>
        </a:p>
      </dgm:t>
    </dgm:pt>
    <dgm:pt modelId="{BB9A7D63-F7BD-4935-BEC0-06C0F21AC7DA}" type="sibTrans" cxnId="{FE28EA5E-FD76-48A1-AB04-DC04486F7390}">
      <dgm:prSet/>
      <dgm:spPr/>
      <dgm:t>
        <a:bodyPr/>
        <a:lstStyle/>
        <a:p>
          <a:endParaRPr lang="lv-LV"/>
        </a:p>
      </dgm:t>
    </dgm:pt>
    <dgm:pt modelId="{081C77AD-30D1-4519-877E-7E35E849A72A}">
      <dgm:prSet phldrT="[Text]"/>
      <dgm:spPr/>
      <dgm:t>
        <a:bodyPr/>
        <a:lstStyle/>
        <a:p>
          <a:r>
            <a:rPr lang="lv-LV" dirty="0"/>
            <a:t>Atbilstošo būvju ekspertīze</a:t>
          </a:r>
        </a:p>
      </dgm:t>
    </dgm:pt>
    <dgm:pt modelId="{2AC72FB6-A728-4C43-94E4-EACAD564053A}" type="parTrans" cxnId="{64878EBA-EB18-4865-9D95-3E55559CCFE0}">
      <dgm:prSet/>
      <dgm:spPr/>
      <dgm:t>
        <a:bodyPr/>
        <a:lstStyle/>
        <a:p>
          <a:endParaRPr lang="lv-LV"/>
        </a:p>
      </dgm:t>
    </dgm:pt>
    <dgm:pt modelId="{CE76C071-EE6F-4128-BEFB-B2D66753195F}" type="sibTrans" cxnId="{64878EBA-EB18-4865-9D95-3E55559CCFE0}">
      <dgm:prSet/>
      <dgm:spPr/>
      <dgm:t>
        <a:bodyPr/>
        <a:lstStyle/>
        <a:p>
          <a:endParaRPr lang="lv-LV"/>
        </a:p>
      </dgm:t>
    </dgm:pt>
    <dgm:pt modelId="{A806DC64-4BD5-4F54-A1EF-68EDCEF49F90}">
      <dgm:prSet phldrT="[Text]" custT="1"/>
      <dgm:spPr/>
      <dgm:t>
        <a:bodyPr/>
        <a:lstStyle/>
        <a:p>
          <a:r>
            <a:rPr lang="lv-LV" sz="1600" b="0" i="0" dirty="0"/>
            <a:t>Būvniecības tāmju, kā arī ugunsdrošības pasākumu pārskata un darbu organizēšanas projekta ekspertīze</a:t>
          </a:r>
          <a:endParaRPr lang="lv-LV" sz="1600" dirty="0"/>
        </a:p>
      </dgm:t>
    </dgm:pt>
    <dgm:pt modelId="{889C6D75-705E-47DD-B47F-938444AAF1D9}" type="parTrans" cxnId="{952F5CB6-654C-4251-A3AC-042A71E749FB}">
      <dgm:prSet/>
      <dgm:spPr/>
      <dgm:t>
        <a:bodyPr/>
        <a:lstStyle/>
        <a:p>
          <a:endParaRPr lang="lv-LV"/>
        </a:p>
      </dgm:t>
    </dgm:pt>
    <dgm:pt modelId="{1E0C244A-9B4D-4B16-8654-5C3C3DC706FB}" type="sibTrans" cxnId="{952F5CB6-654C-4251-A3AC-042A71E749FB}">
      <dgm:prSet/>
      <dgm:spPr/>
      <dgm:t>
        <a:bodyPr/>
        <a:lstStyle/>
        <a:p>
          <a:endParaRPr lang="lv-LV"/>
        </a:p>
      </dgm:t>
    </dgm:pt>
    <dgm:pt modelId="{0FBCB566-B9C8-46D1-A5C1-BA3E26F5B1FC}">
      <dgm:prSet phldrT="[Text]"/>
      <dgm:spPr/>
      <dgm:t>
        <a:bodyPr/>
        <a:lstStyle/>
        <a:p>
          <a:r>
            <a:rPr lang="lv-LV" b="0" i="0" dirty="0"/>
            <a:t>Ugunsdrošības pasākumu pārskata un darbu organizēšanas projekta ekspertīze</a:t>
          </a:r>
          <a:endParaRPr lang="lv-LV" dirty="0"/>
        </a:p>
      </dgm:t>
    </dgm:pt>
    <dgm:pt modelId="{F5894EE5-8E2F-430F-A7DC-77A27D420928}" type="parTrans" cxnId="{DCE40935-84C8-4F84-B4CA-A8FE98F65E12}">
      <dgm:prSet/>
      <dgm:spPr/>
      <dgm:t>
        <a:bodyPr/>
        <a:lstStyle/>
        <a:p>
          <a:endParaRPr lang="lv-LV"/>
        </a:p>
      </dgm:t>
    </dgm:pt>
    <dgm:pt modelId="{9B21B456-59CF-4FAF-9F4F-179519355762}" type="sibTrans" cxnId="{DCE40935-84C8-4F84-B4CA-A8FE98F65E12}">
      <dgm:prSet/>
      <dgm:spPr/>
      <dgm:t>
        <a:bodyPr/>
        <a:lstStyle/>
        <a:p>
          <a:endParaRPr lang="lv-LV"/>
        </a:p>
      </dgm:t>
    </dgm:pt>
    <dgm:pt modelId="{CFA00A8F-7152-48EB-AD51-75A99752B600}" type="pres">
      <dgm:prSet presAssocID="{4ADF3E95-57C8-4BFA-9C73-293160E770E3}" presName="Name0" presStyleCnt="0">
        <dgm:presLayoutVars>
          <dgm:dir/>
          <dgm:animLvl val="lvl"/>
          <dgm:resizeHandles val="exact"/>
        </dgm:presLayoutVars>
      </dgm:prSet>
      <dgm:spPr/>
    </dgm:pt>
    <dgm:pt modelId="{2D2C8D16-EF53-42DC-884C-E98E61A56F6D}" type="pres">
      <dgm:prSet presAssocID="{F8965688-4FB2-4E25-94B0-EE5481E7B649}" presName="linNode" presStyleCnt="0"/>
      <dgm:spPr/>
    </dgm:pt>
    <dgm:pt modelId="{5653136F-E930-425C-B82D-758C580687FD}" type="pres">
      <dgm:prSet presAssocID="{F8965688-4FB2-4E25-94B0-EE5481E7B649}" presName="parentText" presStyleLbl="node1" presStyleIdx="0" presStyleCnt="3" custScaleX="73702">
        <dgm:presLayoutVars>
          <dgm:chMax val="1"/>
          <dgm:bulletEnabled val="1"/>
        </dgm:presLayoutVars>
      </dgm:prSet>
      <dgm:spPr/>
    </dgm:pt>
    <dgm:pt modelId="{D474C05B-96FF-4712-AF08-6E00E102B8FF}" type="pres">
      <dgm:prSet presAssocID="{F8965688-4FB2-4E25-94B0-EE5481E7B649}" presName="descendantText" presStyleLbl="alignAccFollowNode1" presStyleIdx="0" presStyleCnt="3">
        <dgm:presLayoutVars>
          <dgm:bulletEnabled val="1"/>
        </dgm:presLayoutVars>
      </dgm:prSet>
      <dgm:spPr/>
    </dgm:pt>
    <dgm:pt modelId="{13F33098-2268-4498-8EA0-69CD18860CA6}" type="pres">
      <dgm:prSet presAssocID="{C83A5A20-3BF9-46B8-8CEA-42A1B207AF4B}" presName="sp" presStyleCnt="0"/>
      <dgm:spPr/>
    </dgm:pt>
    <dgm:pt modelId="{314D2EC1-FD43-4F94-A33C-F315C057EBB1}" type="pres">
      <dgm:prSet presAssocID="{40073245-5FAF-40F5-A293-A42B09DAFCDD}" presName="linNode" presStyleCnt="0"/>
      <dgm:spPr/>
    </dgm:pt>
    <dgm:pt modelId="{B6CF2924-1372-4808-800D-069F9FD5FC45}" type="pres">
      <dgm:prSet presAssocID="{40073245-5FAF-40F5-A293-A42B09DAFCDD}" presName="parentText" presStyleLbl="node1" presStyleIdx="1" presStyleCnt="3" custScaleX="71230">
        <dgm:presLayoutVars>
          <dgm:chMax val="1"/>
          <dgm:bulletEnabled val="1"/>
        </dgm:presLayoutVars>
      </dgm:prSet>
      <dgm:spPr/>
    </dgm:pt>
    <dgm:pt modelId="{1FC2EB04-296C-437D-A533-84A3C45BB3E7}" type="pres">
      <dgm:prSet presAssocID="{40073245-5FAF-40F5-A293-A42B09DAFCDD}" presName="descendantText" presStyleLbl="alignAccFollowNode1" presStyleIdx="1" presStyleCnt="3">
        <dgm:presLayoutVars>
          <dgm:bulletEnabled val="1"/>
        </dgm:presLayoutVars>
      </dgm:prSet>
      <dgm:spPr/>
    </dgm:pt>
    <dgm:pt modelId="{FF7BC838-7CB0-4E34-9068-A41A9350AB32}" type="pres">
      <dgm:prSet presAssocID="{B8390A3A-0F60-4877-8DA1-116E40556442}" presName="sp" presStyleCnt="0"/>
      <dgm:spPr/>
    </dgm:pt>
    <dgm:pt modelId="{8028C7A4-1799-4FEB-A0EA-C975ABFAF4C9}" type="pres">
      <dgm:prSet presAssocID="{AE26C9FB-464E-4A47-B23F-BE5C8F5A2756}" presName="linNode" presStyleCnt="0"/>
      <dgm:spPr/>
    </dgm:pt>
    <dgm:pt modelId="{F6ADECD1-2D1E-4643-B231-CEEF5959BEF0}" type="pres">
      <dgm:prSet presAssocID="{AE26C9FB-464E-4A47-B23F-BE5C8F5A2756}" presName="parentText" presStyleLbl="node1" presStyleIdx="2" presStyleCnt="3" custScaleX="69995">
        <dgm:presLayoutVars>
          <dgm:chMax val="1"/>
          <dgm:bulletEnabled val="1"/>
        </dgm:presLayoutVars>
      </dgm:prSet>
      <dgm:spPr/>
    </dgm:pt>
    <dgm:pt modelId="{D36A8520-2D02-4876-90C6-125CABB6534E}" type="pres">
      <dgm:prSet presAssocID="{AE26C9FB-464E-4A47-B23F-BE5C8F5A275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E8E0701-EEF6-490B-8D6A-DDD987325688}" type="presOf" srcId="{315BD830-1A41-4924-8D1A-CA54FD9E54BE}" destId="{1FC2EB04-296C-437D-A533-84A3C45BB3E7}" srcOrd="0" destOrd="2" presId="urn:microsoft.com/office/officeart/2005/8/layout/vList5"/>
    <dgm:cxn modelId="{32B0EE02-C260-40CE-AC14-4323F314403C}" srcId="{F8965688-4FB2-4E25-94B0-EE5481E7B649}" destId="{E3346A50-B697-4C8B-BE85-0D0BB4F999DA}" srcOrd="0" destOrd="0" parTransId="{7FDDA740-D8F2-4ECC-A73A-1FFE0B3D775A}" sibTransId="{FBDD7D65-67C0-41CA-8307-57CE088C6322}"/>
    <dgm:cxn modelId="{F743F61B-7CFB-481B-BCD3-766551BC966F}" type="presOf" srcId="{F8965688-4FB2-4E25-94B0-EE5481E7B649}" destId="{5653136F-E930-425C-B82D-758C580687FD}" srcOrd="0" destOrd="0" presId="urn:microsoft.com/office/officeart/2005/8/layout/vList5"/>
    <dgm:cxn modelId="{F54B4A1E-454D-4583-A44B-EBF435DB889A}" type="presOf" srcId="{4ADF3E95-57C8-4BFA-9C73-293160E770E3}" destId="{CFA00A8F-7152-48EB-AD51-75A99752B600}" srcOrd="0" destOrd="0" presId="urn:microsoft.com/office/officeart/2005/8/layout/vList5"/>
    <dgm:cxn modelId="{DCE40935-84C8-4F84-B4CA-A8FE98F65E12}" srcId="{40073245-5FAF-40F5-A293-A42B09DAFCDD}" destId="{0FBCB566-B9C8-46D1-A5C1-BA3E26F5B1FC}" srcOrd="1" destOrd="0" parTransId="{F5894EE5-8E2F-430F-A7DC-77A27D420928}" sibTransId="{9B21B456-59CF-4FAF-9F4F-179519355762}"/>
    <dgm:cxn modelId="{F83DFF38-7DC1-4622-9ABD-601587BF7B01}" type="presOf" srcId="{FCBAE919-DAFF-4805-A9A1-AA9616A6C1AA}" destId="{1FC2EB04-296C-437D-A533-84A3C45BB3E7}" srcOrd="0" destOrd="0" presId="urn:microsoft.com/office/officeart/2005/8/layout/vList5"/>
    <dgm:cxn modelId="{01AF7B3B-5665-4C22-93D5-2D8287864A4E}" type="presOf" srcId="{40073245-5FAF-40F5-A293-A42B09DAFCDD}" destId="{B6CF2924-1372-4808-800D-069F9FD5FC45}" srcOrd="0" destOrd="0" presId="urn:microsoft.com/office/officeart/2005/8/layout/vList5"/>
    <dgm:cxn modelId="{C5DD553F-725B-4550-80C4-DC458BFFDC68}" type="presOf" srcId="{AE26C9FB-464E-4A47-B23F-BE5C8F5A2756}" destId="{F6ADECD1-2D1E-4643-B231-CEEF5959BEF0}" srcOrd="0" destOrd="0" presId="urn:microsoft.com/office/officeart/2005/8/layout/vList5"/>
    <dgm:cxn modelId="{FE28EA5E-FD76-48A1-AB04-DC04486F7390}" srcId="{AE26C9FB-464E-4A47-B23F-BE5C8F5A2756}" destId="{82E5AA5B-31E3-4D3B-8B73-82FFD887F7CC}" srcOrd="0" destOrd="0" parTransId="{194C28F6-B597-44CD-A216-3EA07FD88E95}" sibTransId="{BB9A7D63-F7BD-4935-BEC0-06C0F21AC7DA}"/>
    <dgm:cxn modelId="{5623B248-1CB0-487B-9FB8-55D8BE0FBC73}" type="presOf" srcId="{A806DC64-4BD5-4F54-A1EF-68EDCEF49F90}" destId="{D474C05B-96FF-4712-AF08-6E00E102B8FF}" srcOrd="0" destOrd="1" presId="urn:microsoft.com/office/officeart/2005/8/layout/vList5"/>
    <dgm:cxn modelId="{1CEC4576-3859-4781-AC42-57DCB0E0C8C0}" srcId="{40073245-5FAF-40F5-A293-A42B09DAFCDD}" destId="{315BD830-1A41-4924-8D1A-CA54FD9E54BE}" srcOrd="2" destOrd="0" parTransId="{E3487928-370D-4E08-955C-B80784D27427}" sibTransId="{AAABFB7C-DF85-412D-A751-83E9F5ADCB12}"/>
    <dgm:cxn modelId="{709AC559-7B82-4CD6-A647-74E96F17D259}" srcId="{4ADF3E95-57C8-4BFA-9C73-293160E770E3}" destId="{40073245-5FAF-40F5-A293-A42B09DAFCDD}" srcOrd="1" destOrd="0" parTransId="{BB015D32-B0EF-4F9E-831C-A9508E21D3C8}" sibTransId="{B8390A3A-0F60-4877-8DA1-116E40556442}"/>
    <dgm:cxn modelId="{DA81A4B4-B2C5-462C-A3F3-7FADB1CCA0B5}" srcId="{4ADF3E95-57C8-4BFA-9C73-293160E770E3}" destId="{F8965688-4FB2-4E25-94B0-EE5481E7B649}" srcOrd="0" destOrd="0" parTransId="{1B27C799-0C44-4BA6-8767-3DAF5B0D26A3}" sibTransId="{C83A5A20-3BF9-46B8-8CEA-42A1B207AF4B}"/>
    <dgm:cxn modelId="{952F5CB6-654C-4251-A3AC-042A71E749FB}" srcId="{F8965688-4FB2-4E25-94B0-EE5481E7B649}" destId="{A806DC64-4BD5-4F54-A1EF-68EDCEF49F90}" srcOrd="1" destOrd="0" parTransId="{889C6D75-705E-47DD-B47F-938444AAF1D9}" sibTransId="{1E0C244A-9B4D-4B16-8654-5C3C3DC706FB}"/>
    <dgm:cxn modelId="{64878EBA-EB18-4865-9D95-3E55559CCFE0}" srcId="{AE26C9FB-464E-4A47-B23F-BE5C8F5A2756}" destId="{081C77AD-30D1-4519-877E-7E35E849A72A}" srcOrd="1" destOrd="0" parTransId="{2AC72FB6-A728-4C43-94E4-EACAD564053A}" sibTransId="{CE76C071-EE6F-4128-BEFB-B2D66753195F}"/>
    <dgm:cxn modelId="{191021DB-56D9-4C9E-AD84-8C899A67887F}" srcId="{40073245-5FAF-40F5-A293-A42B09DAFCDD}" destId="{FCBAE919-DAFF-4805-A9A1-AA9616A6C1AA}" srcOrd="0" destOrd="0" parTransId="{5D1A81B5-D2E0-46A2-9B3E-0F477428233B}" sibTransId="{53162FEA-5989-4B7D-A731-19560D501CBE}"/>
    <dgm:cxn modelId="{D0344FDC-8CB1-4B66-A578-95843D3D4B24}" type="presOf" srcId="{E3346A50-B697-4C8B-BE85-0D0BB4F999DA}" destId="{D474C05B-96FF-4712-AF08-6E00E102B8FF}" srcOrd="0" destOrd="0" presId="urn:microsoft.com/office/officeart/2005/8/layout/vList5"/>
    <dgm:cxn modelId="{7DA795E1-55FD-440F-9E09-F2B1A98887A8}" srcId="{4ADF3E95-57C8-4BFA-9C73-293160E770E3}" destId="{AE26C9FB-464E-4A47-B23F-BE5C8F5A2756}" srcOrd="2" destOrd="0" parTransId="{43D7DB6C-7985-45EC-BF45-9949EBF0670E}" sibTransId="{99A3D204-9ABE-4DC3-A320-2B973B8A69EB}"/>
    <dgm:cxn modelId="{5047B4ED-1B67-4926-9475-33644AB461D9}" type="presOf" srcId="{0FBCB566-B9C8-46D1-A5C1-BA3E26F5B1FC}" destId="{1FC2EB04-296C-437D-A533-84A3C45BB3E7}" srcOrd="0" destOrd="1" presId="urn:microsoft.com/office/officeart/2005/8/layout/vList5"/>
    <dgm:cxn modelId="{58AC95F7-1396-4469-8155-4F566BA826FD}" type="presOf" srcId="{82E5AA5B-31E3-4D3B-8B73-82FFD887F7CC}" destId="{D36A8520-2D02-4876-90C6-125CABB6534E}" srcOrd="0" destOrd="0" presId="urn:microsoft.com/office/officeart/2005/8/layout/vList5"/>
    <dgm:cxn modelId="{4CB477FA-EEB5-4610-B8E5-DC07E84C6478}" type="presOf" srcId="{081C77AD-30D1-4519-877E-7E35E849A72A}" destId="{D36A8520-2D02-4876-90C6-125CABB6534E}" srcOrd="0" destOrd="1" presId="urn:microsoft.com/office/officeart/2005/8/layout/vList5"/>
    <dgm:cxn modelId="{FF521D94-1831-4E8D-AD8B-C8719CAECD67}" type="presParOf" srcId="{CFA00A8F-7152-48EB-AD51-75A99752B600}" destId="{2D2C8D16-EF53-42DC-884C-E98E61A56F6D}" srcOrd="0" destOrd="0" presId="urn:microsoft.com/office/officeart/2005/8/layout/vList5"/>
    <dgm:cxn modelId="{5A008B97-91AB-46AE-A8D3-0A7FC81D9945}" type="presParOf" srcId="{2D2C8D16-EF53-42DC-884C-E98E61A56F6D}" destId="{5653136F-E930-425C-B82D-758C580687FD}" srcOrd="0" destOrd="0" presId="urn:microsoft.com/office/officeart/2005/8/layout/vList5"/>
    <dgm:cxn modelId="{AB998539-A943-472E-A087-FA215B264D1F}" type="presParOf" srcId="{2D2C8D16-EF53-42DC-884C-E98E61A56F6D}" destId="{D474C05B-96FF-4712-AF08-6E00E102B8FF}" srcOrd="1" destOrd="0" presId="urn:microsoft.com/office/officeart/2005/8/layout/vList5"/>
    <dgm:cxn modelId="{FF9E6671-8151-49EF-AAFA-29C07CEBF116}" type="presParOf" srcId="{CFA00A8F-7152-48EB-AD51-75A99752B600}" destId="{13F33098-2268-4498-8EA0-69CD18860CA6}" srcOrd="1" destOrd="0" presId="urn:microsoft.com/office/officeart/2005/8/layout/vList5"/>
    <dgm:cxn modelId="{25784089-E504-48EB-B600-616500BA5A29}" type="presParOf" srcId="{CFA00A8F-7152-48EB-AD51-75A99752B600}" destId="{314D2EC1-FD43-4F94-A33C-F315C057EBB1}" srcOrd="2" destOrd="0" presId="urn:microsoft.com/office/officeart/2005/8/layout/vList5"/>
    <dgm:cxn modelId="{EAE2B898-084C-4856-9470-B41A33BD18EA}" type="presParOf" srcId="{314D2EC1-FD43-4F94-A33C-F315C057EBB1}" destId="{B6CF2924-1372-4808-800D-069F9FD5FC45}" srcOrd="0" destOrd="0" presId="urn:microsoft.com/office/officeart/2005/8/layout/vList5"/>
    <dgm:cxn modelId="{B27DDDCA-9317-49E9-8195-80668B5A212E}" type="presParOf" srcId="{314D2EC1-FD43-4F94-A33C-F315C057EBB1}" destId="{1FC2EB04-296C-437D-A533-84A3C45BB3E7}" srcOrd="1" destOrd="0" presId="urn:microsoft.com/office/officeart/2005/8/layout/vList5"/>
    <dgm:cxn modelId="{C8F3AB61-5F36-4C29-BE6E-621CE3AFE0CC}" type="presParOf" srcId="{CFA00A8F-7152-48EB-AD51-75A99752B600}" destId="{FF7BC838-7CB0-4E34-9068-A41A9350AB32}" srcOrd="3" destOrd="0" presId="urn:microsoft.com/office/officeart/2005/8/layout/vList5"/>
    <dgm:cxn modelId="{0E92C236-277F-4225-99AC-B60E0827A81F}" type="presParOf" srcId="{CFA00A8F-7152-48EB-AD51-75A99752B600}" destId="{8028C7A4-1799-4FEB-A0EA-C975ABFAF4C9}" srcOrd="4" destOrd="0" presId="urn:microsoft.com/office/officeart/2005/8/layout/vList5"/>
    <dgm:cxn modelId="{1CBA78A9-FC94-4233-8E0C-5EE5373D6CB9}" type="presParOf" srcId="{8028C7A4-1799-4FEB-A0EA-C975ABFAF4C9}" destId="{F6ADECD1-2D1E-4643-B231-CEEF5959BEF0}" srcOrd="0" destOrd="0" presId="urn:microsoft.com/office/officeart/2005/8/layout/vList5"/>
    <dgm:cxn modelId="{BBB60102-EDF8-4D3A-A1A1-D509AFDBFBBB}" type="presParOf" srcId="{8028C7A4-1799-4FEB-A0EA-C975ABFAF4C9}" destId="{D36A8520-2D02-4876-90C6-125CABB653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96B199-C14C-43D9-83E7-42E05EE3C393}" type="doc">
      <dgm:prSet loTypeId="urn:microsoft.com/office/officeart/2005/8/layout/target3" loCatId="relationship" qsTypeId="urn:microsoft.com/office/officeart/2005/8/quickstyle/3d3" qsCatId="3D" csTypeId="urn:microsoft.com/office/officeart/2005/8/colors/accent5_4" csCatId="accent5" phldr="1"/>
      <dgm:spPr/>
      <dgm:t>
        <a:bodyPr/>
        <a:lstStyle/>
        <a:p>
          <a:endParaRPr lang="lv-LV"/>
        </a:p>
      </dgm:t>
    </dgm:pt>
    <dgm:pt modelId="{7223632E-C802-4A77-A020-4D0847300FF7}">
      <dgm:prSet/>
      <dgm:spPr/>
      <dgm:t>
        <a:bodyPr/>
        <a:lstStyle/>
        <a:p>
          <a:pPr algn="just"/>
          <a:r>
            <a:rPr lang="lv-LV" dirty="0"/>
            <a:t>Eksperta līdzdarbošanās projektēšanas procesā kā pasūtītāja interešu pārstāvim, sekojot projektēšanas atbilstībai pasūtītāja interesēm un normatīvo aktu prasībām, </a:t>
          </a:r>
          <a:r>
            <a:rPr lang="lv-LV" b="1" dirty="0"/>
            <a:t>nav uzskatāma par būvprojekta ekspertīzi</a:t>
          </a:r>
          <a:r>
            <a:rPr lang="lv-LV" dirty="0"/>
            <a:t> Vispārīgo būvnoteikumu izpratnē un </a:t>
          </a:r>
          <a:r>
            <a:rPr lang="lv-LV" b="1" u="sng" dirty="0"/>
            <a:t>nav atzīstams par būvprojekta ekspertīzi.</a:t>
          </a:r>
        </a:p>
      </dgm:t>
    </dgm:pt>
    <dgm:pt modelId="{11848560-FCC1-4438-BD0C-7A6A6593E71D}" type="parTrans" cxnId="{40091E04-2A3B-493E-84B5-DFA318223223}">
      <dgm:prSet/>
      <dgm:spPr/>
      <dgm:t>
        <a:bodyPr/>
        <a:lstStyle/>
        <a:p>
          <a:endParaRPr lang="lv-LV"/>
        </a:p>
      </dgm:t>
    </dgm:pt>
    <dgm:pt modelId="{F6CA3F53-63DD-42EC-8479-8DC465D56889}" type="sibTrans" cxnId="{40091E04-2A3B-493E-84B5-DFA318223223}">
      <dgm:prSet/>
      <dgm:spPr/>
      <dgm:t>
        <a:bodyPr/>
        <a:lstStyle/>
        <a:p>
          <a:endParaRPr lang="lv-LV"/>
        </a:p>
      </dgm:t>
    </dgm:pt>
    <dgm:pt modelId="{455DBC64-210A-498F-A060-08D476DCB04D}">
      <dgm:prSet/>
      <dgm:spPr/>
      <dgm:t>
        <a:bodyPr/>
        <a:lstStyle/>
        <a:p>
          <a:pPr algn="just"/>
          <a:r>
            <a:rPr lang="lv-LV" dirty="0"/>
            <a:t>Vispārīgo būvnoteikumu 173.punkts attiecas uz </a:t>
          </a:r>
          <a:r>
            <a:rPr lang="lv-LV" b="1" u="sng" dirty="0"/>
            <a:t>noslēgtajiem būvekspertīzes līgumiem </a:t>
          </a:r>
          <a:r>
            <a:rPr lang="lv-LV" b="1" dirty="0"/>
            <a:t>par pilna būvprojekta ekspertīzi būvniecības procesā</a:t>
          </a:r>
          <a:r>
            <a:rPr lang="lv-LV" dirty="0"/>
            <a:t>, kura ietvaros līdz 30.06.2016. ir izdota būvatļauja.</a:t>
          </a:r>
        </a:p>
      </dgm:t>
    </dgm:pt>
    <dgm:pt modelId="{6C5A8A54-F1F3-4772-82E2-12311EC41901}" type="parTrans" cxnId="{381468CA-B316-446C-A351-4B274074D2DE}">
      <dgm:prSet/>
      <dgm:spPr/>
      <dgm:t>
        <a:bodyPr/>
        <a:lstStyle/>
        <a:p>
          <a:endParaRPr lang="lv-LV"/>
        </a:p>
      </dgm:t>
    </dgm:pt>
    <dgm:pt modelId="{55F048AD-FA63-43E6-8EA4-3B9AA26D0A68}" type="sibTrans" cxnId="{381468CA-B316-446C-A351-4B274074D2DE}">
      <dgm:prSet/>
      <dgm:spPr/>
      <dgm:t>
        <a:bodyPr/>
        <a:lstStyle/>
        <a:p>
          <a:endParaRPr lang="lv-LV"/>
        </a:p>
      </dgm:t>
    </dgm:pt>
    <dgm:pt modelId="{39A1A300-64AA-40BB-814B-A6460566FDF3}" type="pres">
      <dgm:prSet presAssocID="{DC96B199-C14C-43D9-83E7-42E05EE3C39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B0BE339-83A2-40A3-91BC-07B94BAA7BCE}" type="pres">
      <dgm:prSet presAssocID="{7223632E-C802-4A77-A020-4D0847300FF7}" presName="circle1" presStyleLbl="node1" presStyleIdx="0" presStyleCnt="2"/>
      <dgm:spPr/>
    </dgm:pt>
    <dgm:pt modelId="{B1063311-A1E0-4106-8AAE-299A733E56DF}" type="pres">
      <dgm:prSet presAssocID="{7223632E-C802-4A77-A020-4D0847300FF7}" presName="space" presStyleCnt="0"/>
      <dgm:spPr/>
    </dgm:pt>
    <dgm:pt modelId="{19BA260F-CB17-42F2-A2DA-F30B2644E726}" type="pres">
      <dgm:prSet presAssocID="{7223632E-C802-4A77-A020-4D0847300FF7}" presName="rect1" presStyleLbl="alignAcc1" presStyleIdx="0" presStyleCnt="2"/>
      <dgm:spPr/>
    </dgm:pt>
    <dgm:pt modelId="{D7775582-061C-45E3-87A8-F4F14475CAD3}" type="pres">
      <dgm:prSet presAssocID="{455DBC64-210A-498F-A060-08D476DCB04D}" presName="vertSpace2" presStyleLbl="node1" presStyleIdx="0" presStyleCnt="2"/>
      <dgm:spPr/>
    </dgm:pt>
    <dgm:pt modelId="{CFF64927-28B4-417D-8FB1-1DAFFE788C9F}" type="pres">
      <dgm:prSet presAssocID="{455DBC64-210A-498F-A060-08D476DCB04D}" presName="circle2" presStyleLbl="node1" presStyleIdx="1" presStyleCnt="2"/>
      <dgm:spPr/>
    </dgm:pt>
    <dgm:pt modelId="{E3A1E0C3-35A2-49D6-9FC8-4BDE0EE90E4C}" type="pres">
      <dgm:prSet presAssocID="{455DBC64-210A-498F-A060-08D476DCB04D}" presName="rect2" presStyleLbl="alignAcc1" presStyleIdx="1" presStyleCnt="2"/>
      <dgm:spPr/>
    </dgm:pt>
    <dgm:pt modelId="{D357B848-937B-416A-8D6B-42B4F615323C}" type="pres">
      <dgm:prSet presAssocID="{7223632E-C802-4A77-A020-4D0847300FF7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0469BC86-6033-4474-81D7-B2BE7577BEDD}" type="pres">
      <dgm:prSet presAssocID="{455DBC64-210A-498F-A060-08D476DCB04D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40091E04-2A3B-493E-84B5-DFA318223223}" srcId="{DC96B199-C14C-43D9-83E7-42E05EE3C393}" destId="{7223632E-C802-4A77-A020-4D0847300FF7}" srcOrd="0" destOrd="0" parTransId="{11848560-FCC1-4438-BD0C-7A6A6593E71D}" sibTransId="{F6CA3F53-63DD-42EC-8479-8DC465D56889}"/>
    <dgm:cxn modelId="{2E18A00F-9190-4BD5-B39E-CE6E6A43386F}" type="presOf" srcId="{7223632E-C802-4A77-A020-4D0847300FF7}" destId="{D357B848-937B-416A-8D6B-42B4F615323C}" srcOrd="1" destOrd="0" presId="urn:microsoft.com/office/officeart/2005/8/layout/target3"/>
    <dgm:cxn modelId="{5F1AC04B-3164-4ADD-BBBB-BAC245D583D3}" type="presOf" srcId="{455DBC64-210A-498F-A060-08D476DCB04D}" destId="{E3A1E0C3-35A2-49D6-9FC8-4BDE0EE90E4C}" srcOrd="0" destOrd="0" presId="urn:microsoft.com/office/officeart/2005/8/layout/target3"/>
    <dgm:cxn modelId="{41D568A3-1836-464D-A903-36E8A8664D32}" type="presOf" srcId="{7223632E-C802-4A77-A020-4D0847300FF7}" destId="{19BA260F-CB17-42F2-A2DA-F30B2644E726}" srcOrd="0" destOrd="0" presId="urn:microsoft.com/office/officeart/2005/8/layout/target3"/>
    <dgm:cxn modelId="{381468CA-B316-446C-A351-4B274074D2DE}" srcId="{DC96B199-C14C-43D9-83E7-42E05EE3C393}" destId="{455DBC64-210A-498F-A060-08D476DCB04D}" srcOrd="1" destOrd="0" parTransId="{6C5A8A54-F1F3-4772-82E2-12311EC41901}" sibTransId="{55F048AD-FA63-43E6-8EA4-3B9AA26D0A68}"/>
    <dgm:cxn modelId="{40CCC6EC-61E6-4822-978E-AC2F0C6CC1F3}" type="presOf" srcId="{455DBC64-210A-498F-A060-08D476DCB04D}" destId="{0469BC86-6033-4474-81D7-B2BE7577BEDD}" srcOrd="1" destOrd="0" presId="urn:microsoft.com/office/officeart/2005/8/layout/target3"/>
    <dgm:cxn modelId="{56DDD1EF-4E65-4A83-BFD2-B1AB6963A7D2}" type="presOf" srcId="{DC96B199-C14C-43D9-83E7-42E05EE3C393}" destId="{39A1A300-64AA-40BB-814B-A6460566FDF3}" srcOrd="0" destOrd="0" presId="urn:microsoft.com/office/officeart/2005/8/layout/target3"/>
    <dgm:cxn modelId="{95339162-E9DF-4A66-B948-CE001C08E229}" type="presParOf" srcId="{39A1A300-64AA-40BB-814B-A6460566FDF3}" destId="{0B0BE339-83A2-40A3-91BC-07B94BAA7BCE}" srcOrd="0" destOrd="0" presId="urn:microsoft.com/office/officeart/2005/8/layout/target3"/>
    <dgm:cxn modelId="{553BCD41-083B-41EC-9B86-5830222E26FE}" type="presParOf" srcId="{39A1A300-64AA-40BB-814B-A6460566FDF3}" destId="{B1063311-A1E0-4106-8AAE-299A733E56DF}" srcOrd="1" destOrd="0" presId="urn:microsoft.com/office/officeart/2005/8/layout/target3"/>
    <dgm:cxn modelId="{82D465DE-748B-4335-90EF-5308670CFB66}" type="presParOf" srcId="{39A1A300-64AA-40BB-814B-A6460566FDF3}" destId="{19BA260F-CB17-42F2-A2DA-F30B2644E726}" srcOrd="2" destOrd="0" presId="urn:microsoft.com/office/officeart/2005/8/layout/target3"/>
    <dgm:cxn modelId="{386E579B-B57E-4D2D-AF13-AE785AAE2DD5}" type="presParOf" srcId="{39A1A300-64AA-40BB-814B-A6460566FDF3}" destId="{D7775582-061C-45E3-87A8-F4F14475CAD3}" srcOrd="3" destOrd="0" presId="urn:microsoft.com/office/officeart/2005/8/layout/target3"/>
    <dgm:cxn modelId="{7C92AA6E-6151-44A5-B1BA-403958F3BEFF}" type="presParOf" srcId="{39A1A300-64AA-40BB-814B-A6460566FDF3}" destId="{CFF64927-28B4-417D-8FB1-1DAFFE788C9F}" srcOrd="4" destOrd="0" presId="urn:microsoft.com/office/officeart/2005/8/layout/target3"/>
    <dgm:cxn modelId="{EBEAC638-2BD2-439C-9D06-6E9F5684520A}" type="presParOf" srcId="{39A1A300-64AA-40BB-814B-A6460566FDF3}" destId="{E3A1E0C3-35A2-49D6-9FC8-4BDE0EE90E4C}" srcOrd="5" destOrd="0" presId="urn:microsoft.com/office/officeart/2005/8/layout/target3"/>
    <dgm:cxn modelId="{43C5A116-CC2C-494D-A99F-B9A4C8CDFAA3}" type="presParOf" srcId="{39A1A300-64AA-40BB-814B-A6460566FDF3}" destId="{D357B848-937B-416A-8D6B-42B4F615323C}" srcOrd="6" destOrd="0" presId="urn:microsoft.com/office/officeart/2005/8/layout/target3"/>
    <dgm:cxn modelId="{779D4B47-FB96-47FB-A99D-3B119F8B82E5}" type="presParOf" srcId="{39A1A300-64AA-40BB-814B-A6460566FDF3}" destId="{0469BC86-6033-4474-81D7-B2BE7577BED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166B2-B429-464A-98EA-619D94D0EA9A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>
              <a:solidFill>
                <a:schemeClr val="tx1"/>
              </a:solidFill>
            </a:rPr>
            <a:t>Kas ir tiesīgs veikt ekspertīzi?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210560" y="987551"/>
        <a:ext cx="1219200" cy="1016000"/>
      </dsp:txXfrm>
    </dsp:sp>
    <dsp:sp modelId="{A9813916-C705-478D-BCDB-94342444F220}">
      <dsp:nvSpPr>
        <dsp:cNvPr id="0" name=""/>
        <dsp:cNvSpPr/>
      </dsp:nvSpPr>
      <dsp:spPr>
        <a:xfrm>
          <a:off x="1341119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>
              <a:solidFill>
                <a:schemeClr val="tx1"/>
              </a:solidFill>
            </a:rPr>
            <a:t>Kā interpretēt VBN 173.punktu?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153920" y="2600960"/>
        <a:ext cx="1828800" cy="894080"/>
      </dsp:txXfrm>
    </dsp:sp>
    <dsp:sp modelId="{9A660491-CB88-4C6D-BE3E-EB3D64385FCA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>
              <a:solidFill>
                <a:schemeClr val="tx1"/>
              </a:solidFill>
            </a:rPr>
            <a:t>Kādi ir ekspertīzes veikšanas nosacījumi?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666239" y="987551"/>
        <a:ext cx="1219200" cy="1016000"/>
      </dsp:txXfrm>
    </dsp:sp>
    <dsp:sp modelId="{5A1C04D3-0034-44C7-99D1-DFABC3602251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5083C-1480-4389-B0AA-77A9DECAB856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70CAB-7FB9-4661-A485-8D83605229BE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86FC9-8C23-4BA4-A5C9-A046F86548F3}">
      <dsp:nvSpPr>
        <dsp:cNvPr id="0" name=""/>
        <dsp:cNvSpPr/>
      </dsp:nvSpPr>
      <dsp:spPr>
        <a:xfrm rot="5400000">
          <a:off x="-237772" y="240982"/>
          <a:ext cx="1585148" cy="1109603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 rot="-5400000">
        <a:off x="1" y="558012"/>
        <a:ext cx="1109603" cy="475545"/>
      </dsp:txXfrm>
    </dsp:sp>
    <dsp:sp modelId="{F102B2CA-D699-4469-9C52-43BCB8DB746D}">
      <dsp:nvSpPr>
        <dsp:cNvPr id="0" name=""/>
        <dsp:cNvSpPr/>
      </dsp:nvSpPr>
      <dsp:spPr>
        <a:xfrm rot="5400000">
          <a:off x="3994091" y="-2881277"/>
          <a:ext cx="1030346" cy="6799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400" kern="1200" dirty="0">
              <a:solidFill>
                <a:schemeClr val="tx1"/>
              </a:solidFill>
            </a:rPr>
            <a:t>Profesionāls </a:t>
          </a:r>
          <a:r>
            <a:rPr lang="lv-LV" sz="2400" kern="1200" dirty="0" err="1">
              <a:solidFill>
                <a:schemeClr val="tx1"/>
              </a:solidFill>
            </a:rPr>
            <a:t>izvērtējums</a:t>
          </a:r>
          <a:r>
            <a:rPr lang="lv-LV" sz="2400" kern="1200" dirty="0">
              <a:solidFill>
                <a:schemeClr val="tx1"/>
              </a:solidFill>
            </a:rPr>
            <a:t> par tehniskā risinājuma atbilstību </a:t>
          </a:r>
          <a:r>
            <a:rPr lang="lv-LV" sz="2400" b="1" kern="1200" dirty="0">
              <a:solidFill>
                <a:schemeClr val="tx1"/>
              </a:solidFill>
            </a:rPr>
            <a:t>izvirzītajām prasībām</a:t>
          </a:r>
          <a:endParaRPr lang="en-US" sz="2400" kern="1200" dirty="0"/>
        </a:p>
      </dsp:txBody>
      <dsp:txXfrm rot="-5400000">
        <a:off x="1109604" y="53507"/>
        <a:ext cx="6749024" cy="929752"/>
      </dsp:txXfrm>
    </dsp:sp>
    <dsp:sp modelId="{E4DA2B61-70A8-4944-8D4A-9CDEFFADD526}">
      <dsp:nvSpPr>
        <dsp:cNvPr id="0" name=""/>
        <dsp:cNvSpPr/>
      </dsp:nvSpPr>
      <dsp:spPr>
        <a:xfrm rot="5400000">
          <a:off x="-237772" y="1631979"/>
          <a:ext cx="1585148" cy="1109603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168648"/>
                <a:satOff val="-3730"/>
                <a:lumOff val="2799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68648"/>
                <a:satOff val="-3730"/>
                <a:lumOff val="2799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68648"/>
                <a:satOff val="-3730"/>
                <a:lumOff val="27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1" y="1949009"/>
        <a:ext cx="1109603" cy="475545"/>
      </dsp:txXfrm>
    </dsp:sp>
    <dsp:sp modelId="{90177A20-BF34-43EB-A861-DA6443D1D1E9}">
      <dsp:nvSpPr>
        <dsp:cNvPr id="0" name=""/>
        <dsp:cNvSpPr/>
      </dsp:nvSpPr>
      <dsp:spPr>
        <a:xfrm rot="5400000">
          <a:off x="3994091" y="-1511546"/>
          <a:ext cx="1030346" cy="6799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400" b="1" kern="1200" dirty="0">
              <a:solidFill>
                <a:schemeClr val="tx1"/>
              </a:solidFill>
            </a:rPr>
            <a:t>Izvirzītās prasības </a:t>
          </a:r>
          <a:r>
            <a:rPr lang="lv-LV" sz="2400" kern="1200" dirty="0">
              <a:solidFill>
                <a:schemeClr val="tx1"/>
              </a:solidFill>
            </a:rPr>
            <a:t>– normatīvie akti un tehniskie noteikumi (t.sk. pasūtītāja prasības, kuras nav pretrunā ar normatīvo aktu prasībām)</a:t>
          </a:r>
          <a:endParaRPr lang="en-US" sz="2400" kern="1200" dirty="0">
            <a:solidFill>
              <a:schemeClr val="tx1"/>
            </a:solidFill>
          </a:endParaRPr>
        </a:p>
      </dsp:txBody>
      <dsp:txXfrm rot="-5400000">
        <a:off x="1109604" y="1423238"/>
        <a:ext cx="6749024" cy="929752"/>
      </dsp:txXfrm>
    </dsp:sp>
    <dsp:sp modelId="{C22288DC-C4BA-4282-A1A0-E6E1A4C44CEA}">
      <dsp:nvSpPr>
        <dsp:cNvPr id="0" name=""/>
        <dsp:cNvSpPr/>
      </dsp:nvSpPr>
      <dsp:spPr>
        <a:xfrm rot="5400000">
          <a:off x="-237772" y="3022976"/>
          <a:ext cx="1585148" cy="1109603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168648"/>
                <a:satOff val="-3730"/>
                <a:lumOff val="2799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68648"/>
                <a:satOff val="-3730"/>
                <a:lumOff val="2799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68648"/>
                <a:satOff val="-3730"/>
                <a:lumOff val="27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-5400000">
        <a:off x="1" y="3340006"/>
        <a:ext cx="1109603" cy="475545"/>
      </dsp:txXfrm>
    </dsp:sp>
    <dsp:sp modelId="{D182A3B6-CC2D-4F86-A846-E4FB036865C2}">
      <dsp:nvSpPr>
        <dsp:cNvPr id="0" name=""/>
        <dsp:cNvSpPr/>
      </dsp:nvSpPr>
      <dsp:spPr>
        <a:xfrm rot="5400000">
          <a:off x="3994091" y="-99282"/>
          <a:ext cx="1030346" cy="6799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2400" kern="1200" dirty="0">
              <a:solidFill>
                <a:schemeClr val="tx1"/>
              </a:solidFill>
            </a:rPr>
            <a:t>Izvirzītās prasības nedrīkst būt zemākas par Regulas (ES) Nr.305/2011 1.pielikumā noteiktajām (</a:t>
          </a:r>
          <a:r>
            <a:rPr lang="lv-LV" sz="2400" b="1" kern="1200" dirty="0">
              <a:solidFill>
                <a:srgbClr val="FF0000"/>
              </a:solidFill>
            </a:rPr>
            <a:t>pamatprasības</a:t>
          </a:r>
          <a:r>
            <a:rPr lang="lv-LV" sz="2400" kern="1200" dirty="0">
              <a:solidFill>
                <a:schemeClr val="tx1"/>
              </a:solidFill>
            </a:rPr>
            <a:t>).</a:t>
          </a:r>
          <a:endParaRPr lang="en-US" sz="2400" kern="1200" dirty="0">
            <a:solidFill>
              <a:schemeClr val="tx1"/>
            </a:solidFill>
          </a:endParaRPr>
        </a:p>
      </dsp:txBody>
      <dsp:txXfrm rot="-5400000">
        <a:off x="1109604" y="2835502"/>
        <a:ext cx="6749024" cy="929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4C05B-96FF-4712-AF08-6E00E102B8FF}">
      <dsp:nvSpPr>
        <dsp:cNvPr id="0" name=""/>
        <dsp:cNvSpPr/>
      </dsp:nvSpPr>
      <dsp:spPr>
        <a:xfrm rot="5400000">
          <a:off x="4248137" y="-1756846"/>
          <a:ext cx="1047750" cy="4827349"/>
        </a:xfrm>
        <a:prstGeom prst="round2Same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600" b="0" i="0" kern="1200" dirty="0"/>
            <a:t>Arhitektūras, ugunsdrošības risinājumu ekspertīze</a:t>
          </a:r>
          <a:endParaRPr lang="lv-LV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600" b="0" i="0" kern="1200" dirty="0"/>
            <a:t>Būvniecības tāmju, kā arī ugunsdrošības pasākumu pārskata un darbu organizēšanas projekta ekspertīze</a:t>
          </a:r>
          <a:endParaRPr lang="lv-LV" sz="1600" kern="1200" dirty="0"/>
        </a:p>
      </dsp:txBody>
      <dsp:txXfrm rot="-5400000">
        <a:off x="2358338" y="184100"/>
        <a:ext cx="4776202" cy="945456"/>
      </dsp:txXfrm>
    </dsp:sp>
    <dsp:sp modelId="{5653136F-E930-425C-B82D-758C580687FD}">
      <dsp:nvSpPr>
        <dsp:cNvPr id="0" name=""/>
        <dsp:cNvSpPr/>
      </dsp:nvSpPr>
      <dsp:spPr>
        <a:xfrm>
          <a:off x="357045" y="1984"/>
          <a:ext cx="2001292" cy="1309687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0" i="0" kern="1200" dirty="0">
              <a:solidFill>
                <a:schemeClr val="tx1"/>
              </a:solidFill>
            </a:rPr>
            <a:t>Būvprojektu arhitektūras risinājumu eksperts</a:t>
          </a:r>
          <a:endParaRPr lang="lv-LV" sz="1800" kern="1200" dirty="0">
            <a:solidFill>
              <a:schemeClr val="tx1"/>
            </a:solidFill>
          </a:endParaRPr>
        </a:p>
      </dsp:txBody>
      <dsp:txXfrm>
        <a:off x="420979" y="65918"/>
        <a:ext cx="1873424" cy="1181819"/>
      </dsp:txXfrm>
    </dsp:sp>
    <dsp:sp modelId="{1FC2EB04-296C-437D-A533-84A3C45BB3E7}">
      <dsp:nvSpPr>
        <dsp:cNvPr id="0" name=""/>
        <dsp:cNvSpPr/>
      </dsp:nvSpPr>
      <dsp:spPr>
        <a:xfrm rot="5400000">
          <a:off x="4181013" y="-381674"/>
          <a:ext cx="1047750" cy="4827349"/>
        </a:xfrm>
        <a:prstGeom prst="round2Same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b="0" i="0" kern="1200" dirty="0"/>
            <a:t>Ēku konstrukcijas, būvniecības tāmju ekspertīze </a:t>
          </a: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b="0" i="0" kern="1200" dirty="0"/>
            <a:t>Ugunsdrošības pasākumu pārskata un darbu organizēšanas projekta ekspertīze</a:t>
          </a: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Atbilstošo būvju ekspertīze</a:t>
          </a:r>
        </a:p>
      </dsp:txBody>
      <dsp:txXfrm rot="-5400000">
        <a:off x="2291214" y="1559272"/>
        <a:ext cx="4776202" cy="945456"/>
      </dsp:txXfrm>
    </dsp:sp>
    <dsp:sp modelId="{B6CF2924-1372-4808-800D-069F9FD5FC45}">
      <dsp:nvSpPr>
        <dsp:cNvPr id="0" name=""/>
        <dsp:cNvSpPr/>
      </dsp:nvSpPr>
      <dsp:spPr>
        <a:xfrm>
          <a:off x="357045" y="1377156"/>
          <a:ext cx="1934167" cy="1309687"/>
        </a:xfrm>
        <a:prstGeom prst="roundRect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0" i="0" kern="1200" dirty="0">
              <a:solidFill>
                <a:schemeClr val="tx1"/>
              </a:solidFill>
            </a:rPr>
            <a:t>Ēku konstrukciju būvprojektu eksperts</a:t>
          </a:r>
          <a:r>
            <a:rPr lang="lv-LV" sz="2700" b="0" i="0" kern="1200" dirty="0">
              <a:solidFill>
                <a:schemeClr val="tx1"/>
              </a:solidFill>
            </a:rPr>
            <a:t> </a:t>
          </a:r>
          <a:endParaRPr lang="lv-LV" sz="2700" kern="1200" dirty="0">
            <a:solidFill>
              <a:schemeClr val="tx1"/>
            </a:solidFill>
          </a:endParaRPr>
        </a:p>
      </dsp:txBody>
      <dsp:txXfrm>
        <a:off x="420979" y="1441090"/>
        <a:ext cx="1806299" cy="1181819"/>
      </dsp:txXfrm>
    </dsp:sp>
    <dsp:sp modelId="{D36A8520-2D02-4876-90C6-125CABB6534E}">
      <dsp:nvSpPr>
        <dsp:cNvPr id="0" name=""/>
        <dsp:cNvSpPr/>
      </dsp:nvSpPr>
      <dsp:spPr>
        <a:xfrm rot="5400000">
          <a:off x="4147478" y="993497"/>
          <a:ext cx="1047750" cy="4827349"/>
        </a:xfrm>
        <a:prstGeom prst="round2Same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b="0" i="0" kern="1200" dirty="0"/>
            <a:t>Dzelzceļa signalizācijas sistēmu un dzelzceļa kontakttīklu būvprojektu ekspertīze</a:t>
          </a: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Atbilstošo būvju ekspertīze</a:t>
          </a:r>
        </a:p>
      </dsp:txBody>
      <dsp:txXfrm rot="-5400000">
        <a:off x="2257679" y="2934444"/>
        <a:ext cx="4776202" cy="945456"/>
      </dsp:txXfrm>
    </dsp:sp>
    <dsp:sp modelId="{F6ADECD1-2D1E-4643-B231-CEEF5959BEF0}">
      <dsp:nvSpPr>
        <dsp:cNvPr id="0" name=""/>
        <dsp:cNvSpPr/>
      </dsp:nvSpPr>
      <dsp:spPr>
        <a:xfrm>
          <a:off x="357045" y="2752328"/>
          <a:ext cx="1900632" cy="1309687"/>
        </a:xfrm>
        <a:prstGeom prst="roundRect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0" i="0" kern="1200" dirty="0">
              <a:solidFill>
                <a:schemeClr val="tx1"/>
              </a:solidFill>
            </a:rPr>
            <a:t>Dzelzceļa sliežu ceļu būvprojektu eksperts</a:t>
          </a:r>
          <a:endParaRPr lang="lv-LV" sz="1800" kern="1200" dirty="0">
            <a:solidFill>
              <a:schemeClr val="tx1"/>
            </a:solidFill>
          </a:endParaRPr>
        </a:p>
      </dsp:txBody>
      <dsp:txXfrm>
        <a:off x="420979" y="2816262"/>
        <a:ext cx="1772764" cy="1181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BE339-83A2-40A3-91BC-07B94BAA7BCE}">
      <dsp:nvSpPr>
        <dsp:cNvPr id="0" name=""/>
        <dsp:cNvSpPr/>
      </dsp:nvSpPr>
      <dsp:spPr>
        <a:xfrm>
          <a:off x="0" y="357986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BA260F-CB17-42F2-A2DA-F30B2644E726}">
      <dsp:nvSpPr>
        <dsp:cNvPr id="0" name=""/>
        <dsp:cNvSpPr/>
      </dsp:nvSpPr>
      <dsp:spPr>
        <a:xfrm>
          <a:off x="1828800" y="357986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Eksperta līdzdarbošanās projektēšanas procesā kā pasūtītāja interešu pārstāvim, sekojot projektēšanas atbilstībai pasūtītāja interesēm un normatīvo aktu prasībām, </a:t>
          </a:r>
          <a:r>
            <a:rPr lang="lv-LV" sz="1700" b="1" kern="1200" dirty="0"/>
            <a:t>nav uzskatāma par būvprojekta ekspertīzi</a:t>
          </a:r>
          <a:r>
            <a:rPr lang="lv-LV" sz="1700" kern="1200" dirty="0"/>
            <a:t> Vispārīgo būvnoteikumu izpratnē un </a:t>
          </a:r>
          <a:r>
            <a:rPr lang="lv-LV" sz="1700" b="1" u="sng" kern="1200" dirty="0"/>
            <a:t>nav atzīstams par būvprojekta ekspertīzi.</a:t>
          </a:r>
        </a:p>
      </dsp:txBody>
      <dsp:txXfrm>
        <a:off x="1828800" y="357986"/>
        <a:ext cx="4267200" cy="1737360"/>
      </dsp:txXfrm>
    </dsp:sp>
    <dsp:sp modelId="{CFF64927-28B4-417D-8FB1-1DAFFE788C9F}">
      <dsp:nvSpPr>
        <dsp:cNvPr id="0" name=""/>
        <dsp:cNvSpPr/>
      </dsp:nvSpPr>
      <dsp:spPr>
        <a:xfrm>
          <a:off x="960120" y="2095346"/>
          <a:ext cx="1737360" cy="173736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shade val="50000"/>
            <a:hueOff val="252972"/>
            <a:satOff val="-5595"/>
            <a:lumOff val="4198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A1E0C3-35A2-49D6-9FC8-4BDE0EE90E4C}">
      <dsp:nvSpPr>
        <dsp:cNvPr id="0" name=""/>
        <dsp:cNvSpPr/>
      </dsp:nvSpPr>
      <dsp:spPr>
        <a:xfrm>
          <a:off x="1828800" y="2095346"/>
          <a:ext cx="4267200" cy="1737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Vispārīgo būvnoteikumu 173.punkts attiecas uz </a:t>
          </a:r>
          <a:r>
            <a:rPr lang="lv-LV" sz="1700" b="1" u="sng" kern="1200" dirty="0"/>
            <a:t>noslēgtajiem būvekspertīzes līgumiem </a:t>
          </a:r>
          <a:r>
            <a:rPr lang="lv-LV" sz="1700" b="1" kern="1200" dirty="0"/>
            <a:t>par pilna būvprojekta ekspertīzi būvniecības procesā</a:t>
          </a:r>
          <a:r>
            <a:rPr lang="lv-LV" sz="1700" kern="1200" dirty="0"/>
            <a:t>, kura ietvaros līdz 30.06.2016. ir izdota būvatļauja.</a:t>
          </a:r>
        </a:p>
      </dsp:txBody>
      <dsp:txXfrm>
        <a:off x="1828800" y="2095346"/>
        <a:ext cx="4267200" cy="173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89125-7369-471A-B103-1C8A72442FD3}" type="datetimeFigureOut">
              <a:rPr lang="lv-LV" smtClean="0"/>
              <a:t>13.06.2019.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20558-7DD4-4117-BF81-7B736E8AB1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3517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9574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E8C5B7-69CB-4ADF-B24F-2925A50D24F4}" type="datetimeFigureOut">
              <a:rPr lang="lv-LV" altLang="lv-LV"/>
              <a:pPr>
                <a:defRPr/>
              </a:pPr>
              <a:t>13.06.2019.</a:t>
            </a:fld>
            <a:endParaRPr lang="lv-LV" alt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9574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F68ABF-6325-4281-9FD8-38D063DF5D1A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62145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4657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04483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8545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3131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82331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71851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525713" y="2265363"/>
            <a:ext cx="45450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lv-LV" sz="2000">
                <a:latin typeface="Arial" panose="020B0604020202020204" pitchFamily="34" charset="0"/>
              </a:rPr>
              <a:t>Būvniecības valsts kontroles birojs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15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4288" y="1141413"/>
            <a:ext cx="25971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lv-LV" sz="1100">
                <a:latin typeface="Arial" panose="020B0604020202020204" pitchFamily="34" charset="0"/>
              </a:rPr>
              <a:t>Būvniecības valsts kontroles birojs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E6D6C19-4EBD-463F-B2DB-F8EE9F5F073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5518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BBDE894-CE77-44A2-B5D5-C8BBA030B6A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4076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FAB5709-8C51-422B-A470-C2EFF3A964A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2299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93A8729-E4F1-478D-AC67-D930C5DE18B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9412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33BB229-24A7-46D3-8CB1-54B1FC32400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6460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73E5787-54CC-41DE-9363-D4B2B58989D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426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1A316C8-0491-42D7-AEBE-45BDCA0F3F4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2081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64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FBEBC4-9ECE-4B60-9332-E8E76D7B3FA5}" type="datetime1">
              <a:rPr lang="en-US" altLang="lv-LV"/>
              <a:pPr>
                <a:defRPr/>
              </a:pPr>
              <a:t>6/13/2019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9C2B28-8564-4805-B11D-FD6CA477597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aija.Kavosa@bvkb.gov.l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s.gov.lv/bisp/lv/specialist_certificat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685800" y="3061982"/>
            <a:ext cx="7772400" cy="14036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EKSPERTĪŽU IZPILDES NOSACĪJUMI UN PĀRBAUDE</a:t>
            </a:r>
            <a:endParaRPr lang="lv-LV" altLang="lv-LV" sz="2800" dirty="0">
              <a:ea typeface="MS PGothic" panose="020B0600070205080204" pitchFamily="34" charset="-128"/>
            </a:endParaRPr>
          </a:p>
        </p:txBody>
      </p:sp>
      <p:sp>
        <p:nvSpPr>
          <p:cNvPr id="1229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846638"/>
            <a:ext cx="7772400" cy="914400"/>
          </a:xfrm>
        </p:spPr>
        <p:txBody>
          <a:bodyPr/>
          <a:lstStyle/>
          <a:p>
            <a:pPr algn="r"/>
            <a:r>
              <a:rPr lang="lv-LV" altLang="lv-LV" dirty="0" err="1">
                <a:ea typeface="MS PGothic" panose="020B0600070205080204" pitchFamily="34" charset="-128"/>
              </a:rPr>
              <a:t>Būvspeciālistu</a:t>
            </a:r>
            <a:r>
              <a:rPr lang="lv-LV" altLang="lv-LV" dirty="0">
                <a:ea typeface="MS PGothic" panose="020B0600070205080204" pitchFamily="34" charset="-128"/>
              </a:rPr>
              <a:t> </a:t>
            </a:r>
            <a:r>
              <a:rPr lang="lv-LV" altLang="lv-LV" dirty="0" err="1">
                <a:ea typeface="MS PGothic" panose="020B0600070205080204" pitchFamily="34" charset="-128"/>
              </a:rPr>
              <a:t>serticēšanas</a:t>
            </a:r>
            <a:endParaRPr lang="lv-LV" altLang="lv-LV" dirty="0">
              <a:ea typeface="MS PGothic" panose="020B0600070205080204" pitchFamily="34" charset="-128"/>
            </a:endParaRPr>
          </a:p>
          <a:p>
            <a:pPr algn="r"/>
            <a:r>
              <a:rPr lang="lv-LV" altLang="lv-LV" dirty="0">
                <a:ea typeface="MS PGothic" panose="020B0600070205080204" pitchFamily="34" charset="-128"/>
              </a:rPr>
              <a:t>nodaļas vadītāja</a:t>
            </a:r>
          </a:p>
          <a:p>
            <a:pPr algn="r"/>
            <a:r>
              <a:rPr lang="lv-LV" altLang="lv-LV" b="1" dirty="0">
                <a:ea typeface="MS PGothic" panose="020B0600070205080204" pitchFamily="34" charset="-128"/>
              </a:rPr>
              <a:t>Maija Kavosa</a:t>
            </a:r>
          </a:p>
        </p:txBody>
      </p:sp>
      <p:sp>
        <p:nvSpPr>
          <p:cNvPr id="1229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5001936" cy="639762"/>
          </a:xfrm>
        </p:spPr>
        <p:txBody>
          <a:bodyPr/>
          <a:lstStyle/>
          <a:p>
            <a:pPr algn="r"/>
            <a:r>
              <a:rPr lang="lv-LV" altLang="lv-LV" dirty="0">
                <a:ea typeface="MS PGothic" panose="020B0600070205080204" pitchFamily="34" charset="-128"/>
              </a:rPr>
              <a:t>Rīgā, 14.06.2019.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04DFE80-CD02-4A3A-AA9B-5CFC6447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009999"/>
                </a:solidFill>
              </a:rPr>
              <a:t>Ekspertīzes nosacījumu izpilde atbilstoši VBN 173.punktam [1]</a:t>
            </a:r>
            <a:endParaRPr lang="en-US" dirty="0"/>
          </a:p>
        </p:txBody>
      </p:sp>
      <p:graphicFrame>
        <p:nvGraphicFramePr>
          <p:cNvPr id="7" name="Satura vietturis 6">
            <a:extLst>
              <a:ext uri="{FF2B5EF4-FFF2-40B4-BE49-F238E27FC236}">
                <a16:creationId xmlns:a16="http://schemas.microsoft.com/office/drawing/2014/main" id="{8CA007D2-D5A5-49A7-B2C3-2C3E08132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377057"/>
              </p:ext>
            </p:extLst>
          </p:nvPr>
        </p:nvGraphicFramePr>
        <p:xfrm>
          <a:off x="1023484" y="1729280"/>
          <a:ext cx="7510916" cy="35509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733386">
                  <a:extLst>
                    <a:ext uri="{9D8B030D-6E8A-4147-A177-3AD203B41FA5}">
                      <a16:colId xmlns:a16="http://schemas.microsoft.com/office/drawing/2014/main" val="3135166224"/>
                    </a:ext>
                  </a:extLst>
                </a:gridCol>
                <a:gridCol w="2248537">
                  <a:extLst>
                    <a:ext uri="{9D8B030D-6E8A-4147-A177-3AD203B41FA5}">
                      <a16:colId xmlns:a16="http://schemas.microsoft.com/office/drawing/2014/main" val="2859872613"/>
                    </a:ext>
                  </a:extLst>
                </a:gridCol>
                <a:gridCol w="2528993">
                  <a:extLst>
                    <a:ext uri="{9D8B030D-6E8A-4147-A177-3AD203B41FA5}">
                      <a16:colId xmlns:a16="http://schemas.microsoft.com/office/drawing/2014/main" val="2702120815"/>
                    </a:ext>
                  </a:extLst>
                </a:gridCol>
              </a:tblGrid>
              <a:tr h="384746"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VBN 173.punkts</a:t>
                      </a:r>
                      <a:endParaRPr lang="lv-LV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</a:rPr>
                        <a:t>«Līgums noslēgts» nozīme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</a:rPr>
                        <a:t>«Tiesīgi pabeigt» nozīme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6262779"/>
                  </a:ext>
                </a:extLst>
              </a:tr>
              <a:tr h="2054887">
                <a:tc>
                  <a:txBody>
                    <a:bodyPr/>
                    <a:lstStyle/>
                    <a:p>
                      <a:pPr algn="just"/>
                      <a:r>
                        <a:rPr lang="lv-LV" sz="1700" kern="1200" dirty="0">
                          <a:effectLst/>
                        </a:rPr>
                        <a:t>Gadījumā, ja būvekspertīzes </a:t>
                      </a:r>
                      <a:r>
                        <a:rPr lang="lv-LV" sz="1700" b="1" kern="1200" dirty="0">
                          <a:effectLst/>
                        </a:rPr>
                        <a:t>līgums noslēgts līdz 30.06.2016.</a:t>
                      </a:r>
                      <a:r>
                        <a:rPr lang="lv-LV" sz="1700" kern="1200" dirty="0">
                          <a:effectLst/>
                        </a:rPr>
                        <a:t> un atbilstoši Būvniecības likuma pārejas noteikumu 11.punktam piesaistītajiem </a:t>
                      </a:r>
                      <a:r>
                        <a:rPr lang="lv-LV" sz="1700" kern="1200" dirty="0" err="1">
                          <a:effectLst/>
                        </a:rPr>
                        <a:t>būvspeciālistiem</a:t>
                      </a:r>
                      <a:r>
                        <a:rPr lang="lv-LV" sz="1700" kern="1200" dirty="0">
                          <a:effectLst/>
                        </a:rPr>
                        <a:t> bija tiesības veikt būvprojekta ekspertīzi vai būves ekspertīzi, </a:t>
                      </a:r>
                      <a:r>
                        <a:rPr lang="lv-LV" sz="1700" b="1" kern="1200" dirty="0">
                          <a:effectLst/>
                        </a:rPr>
                        <a:t>tie ir tiesīgi to pabeigt. </a:t>
                      </a:r>
                      <a:endParaRPr lang="en-US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1)Ekspertīzes pasūtītājs būvprojekta ekspertīzes veikšanai iesniedz [..] </a:t>
                      </a:r>
                      <a:r>
                        <a:rPr lang="lv-LV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pilnu būvprojekta eksemplāru </a:t>
                      </a:r>
                      <a:r>
                        <a:rPr lang="lv-LV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(VBN 49)</a:t>
                      </a:r>
                    </a:p>
                    <a:p>
                      <a:pPr marL="0" marR="0" lvl="0" indent="0" algn="just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Ekspertīzi ir iespējams veikt tikai </a:t>
                      </a:r>
                      <a:r>
                        <a:rPr lang="lv-LV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laika posmā pēc būvatļaujas izdošanas </a:t>
                      </a:r>
                      <a:r>
                        <a:rPr lang="lv-LV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projektēšanas pabeigšanas </a:t>
                      </a:r>
                      <a:endParaRPr lang="lv-LV" sz="1600" b="0" dirty="0">
                        <a:solidFill>
                          <a:srgbClr val="0099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Ekspertīzes veicējs </a:t>
                      </a:r>
                      <a:r>
                        <a:rPr lang="lv-LV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uzsācis pilna būvprojekta ekspertīzi </a:t>
                      </a:r>
                      <a:r>
                        <a:rPr lang="lv-LV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 vismaz dokumenta kopuma ekspertīzi, kas citu būvniecības dalībnieku ieskatā ir uzskatāms par pilnu būvprojektu</a:t>
                      </a:r>
                      <a:endParaRPr lang="lv-LV" sz="1600" dirty="0">
                        <a:solidFill>
                          <a:srgbClr val="009999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81465"/>
                  </a:ext>
                </a:extLst>
              </a:tr>
            </a:tbl>
          </a:graphicData>
        </a:graphic>
      </p:graphicFrame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0AA4F99-716D-480B-9CD4-5537C4158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D35194F-08E4-4A71-86D6-6C9284A307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F91278D-4893-4806-8D3C-FFD9950E0E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10</a:t>
            </a:fld>
            <a:endParaRPr lang="en-US" altLang="lv-LV"/>
          </a:p>
        </p:txBody>
      </p:sp>
      <p:pic>
        <p:nvPicPr>
          <p:cNvPr id="9" name="Attēls 2">
            <a:extLst>
              <a:ext uri="{FF2B5EF4-FFF2-40B4-BE49-F238E27FC236}">
                <a16:creationId xmlns:a16="http://schemas.microsoft.com/office/drawing/2014/main" id="{A0FA78EC-1888-4451-B13F-B375CF402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491" y="5458477"/>
            <a:ext cx="2324902" cy="117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7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04DFE80-CD02-4A3A-AA9B-5CFC6447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>
                <a:solidFill>
                  <a:srgbClr val="009999"/>
                </a:solidFill>
              </a:rPr>
              <a:t>Ekspertīzes nosacījumu izpilde atbilstoši VBN 173.punktam [2]</a:t>
            </a:r>
            <a:endParaRPr lang="en-US" dirty="0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0AA4F99-716D-480B-9CD4-5537C4158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D35194F-08E4-4A71-86D6-6C9284A307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F91278D-4893-4806-8D3C-FFD9950E0E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11</a:t>
            </a:fld>
            <a:endParaRPr lang="en-US" altLang="lv-LV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7AE64AB-9AC1-4715-9EC8-1AB12D35B3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630730"/>
              </p:ext>
            </p:extLst>
          </p:nvPr>
        </p:nvGraphicFramePr>
        <p:xfrm>
          <a:off x="648792" y="1778369"/>
          <a:ext cx="6096000" cy="4373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BFDC1A-6C65-48C4-BA8F-C347C3B573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7497" y="1417642"/>
            <a:ext cx="2085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8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C7E1-4FF8-43AE-9A35-FC9B47422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853" y="513365"/>
            <a:ext cx="6456947" cy="1036642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rgbClr val="009999"/>
                </a:solidFill>
              </a:rPr>
              <a:t>Patstāvīgās prakses uzraudzība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C5D64-2891-4BD3-AF09-C7A4CA85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B85FD-BE19-46AA-95FE-67D603468C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86929-DF8C-495C-B69B-02DA9F0DE6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7380" y="6324600"/>
            <a:ext cx="441820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12</a:t>
            </a:fld>
            <a:endParaRPr lang="en-US" altLang="lv-LV" dirty="0"/>
          </a:p>
        </p:txBody>
      </p:sp>
      <p:pic>
        <p:nvPicPr>
          <p:cNvPr id="9" name="Attēls 7">
            <a:extLst>
              <a:ext uri="{FF2B5EF4-FFF2-40B4-BE49-F238E27FC236}">
                <a16:creationId xmlns:a16="http://schemas.microsoft.com/office/drawing/2014/main" id="{FCDAC7B0-810C-4F25-A85E-FFDAB0DCB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125" y="371423"/>
            <a:ext cx="1052874" cy="66026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D62F7B8-8EA6-466C-B1EF-B43997AC5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6128" y="1400961"/>
            <a:ext cx="6652470" cy="45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8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3437238"/>
            <a:ext cx="7772400" cy="960438"/>
          </a:xfrm>
        </p:spPr>
        <p:txBody>
          <a:bodyPr>
            <a:noAutofit/>
          </a:bodyPr>
          <a:lstStyle/>
          <a:p>
            <a:r>
              <a:rPr lang="lv-LV" altLang="lv-LV" sz="2800" dirty="0">
                <a:solidFill>
                  <a:srgbClr val="009999"/>
                </a:solidFill>
                <a:ea typeface="MS PGothic" panose="020B0600070205080204" pitchFamily="34" charset="-128"/>
              </a:rPr>
              <a:t>Paldies par uzmanību!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Autofit/>
          </a:bodyPr>
          <a:lstStyle/>
          <a:p>
            <a:r>
              <a:rPr lang="lv-LV" altLang="lv-LV" sz="2400" dirty="0">
                <a:ea typeface="MS PGothic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Maija.Kavosa@bvkb.gov.lv</a:t>
            </a:r>
            <a:endParaRPr lang="lv-LV" altLang="lv-LV" sz="2400" dirty="0">
              <a:ea typeface="MS PGothic" panose="020B0600070205080204" pitchFamily="34" charset="-128"/>
            </a:endParaRPr>
          </a:p>
          <a:p>
            <a:r>
              <a:rPr lang="lv-LV" altLang="lv-LV" sz="2400" dirty="0">
                <a:ea typeface="MS PGothic" panose="020B0600070205080204" pitchFamily="34" charset="-128"/>
              </a:rPr>
              <a:t>Tālrunis: 67013346</a:t>
            </a:r>
          </a:p>
          <a:p>
            <a:r>
              <a:rPr lang="lv-LV" altLang="lv-LV" sz="2400" dirty="0">
                <a:solidFill>
                  <a:srgbClr val="009999"/>
                </a:solidFill>
                <a:ea typeface="MS PGothic" panose="020B0600070205080204" pitchFamily="34" charset="-128"/>
              </a:rPr>
              <a:t>www.bvkb.gov.lv.</a:t>
            </a:r>
          </a:p>
        </p:txBody>
      </p:sp>
    </p:spTree>
    <p:extLst>
      <p:ext uri="{BB962C8B-B14F-4D97-AF65-F5344CB8AC3E}">
        <p14:creationId xmlns:p14="http://schemas.microsoft.com/office/powerpoint/2010/main" val="25199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2EF0-F788-42A2-B0B5-172EA661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009999"/>
                </a:solidFill>
              </a:rPr>
              <a:t>Šodien noskaidrosim…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9C20-C161-404C-A78C-7239E5588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C14DA-3F8F-4F99-BBAA-6E9D90990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961BD-3D6C-426C-9B74-A803EB09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5020F-9FB2-4ABC-BC7A-7AF7750C00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2</a:t>
            </a:fld>
            <a:endParaRPr lang="en-US" alt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CA082F-D18D-4666-9653-DF398D3C5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72" y="1902705"/>
            <a:ext cx="2867822" cy="2321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2AC628-16FC-4FD9-9C98-4AA8332CB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723" y="1902704"/>
            <a:ext cx="3013753" cy="2120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8B31F2-9790-43CC-99D2-42A74E21E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73" y="4434160"/>
            <a:ext cx="2867821" cy="1686364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FE70ADE-D120-48E9-AEFF-F50983327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311807" y="4344634"/>
            <a:ext cx="3019669" cy="177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15B7FB8-545D-46A4-8D68-9353658B3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981100"/>
              </p:ext>
            </p:extLst>
          </p:nvPr>
        </p:nvGraphicFramePr>
        <p:xfrm>
          <a:off x="1355324" y="190270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1819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38399" y="550271"/>
            <a:ext cx="6239435" cy="1081306"/>
          </a:xfrm>
        </p:spPr>
        <p:txBody>
          <a:bodyPr>
            <a:noAutofit/>
          </a:bodyPr>
          <a:lstStyle/>
          <a:p>
            <a:r>
              <a:rPr lang="lv-LV" altLang="lv-LV" sz="3200" dirty="0">
                <a:solidFill>
                  <a:srgbClr val="009999"/>
                </a:solidFill>
              </a:rPr>
              <a:t>Ekspertīzes būtība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95300" y="1631577"/>
            <a:ext cx="8153400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lv-LV" sz="2800" dirty="0">
              <a:solidFill>
                <a:srgbClr val="006699"/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0C1373A-A459-46CE-9B1E-AE58BEB25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295592"/>
              </p:ext>
            </p:extLst>
          </p:nvPr>
        </p:nvGraphicFramePr>
        <p:xfrm>
          <a:off x="777875" y="1752600"/>
          <a:ext cx="7908925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DD664CA-CCB8-474D-8483-307CAD1CD1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3160" y="550271"/>
            <a:ext cx="699837" cy="6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1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38399" y="550271"/>
            <a:ext cx="6239435" cy="1081306"/>
          </a:xfrm>
        </p:spPr>
        <p:txBody>
          <a:bodyPr>
            <a:noAutofit/>
          </a:bodyPr>
          <a:lstStyle/>
          <a:p>
            <a:r>
              <a:rPr lang="lv-LV" altLang="lv-LV" sz="3200" dirty="0">
                <a:solidFill>
                  <a:srgbClr val="009999"/>
                </a:solidFill>
              </a:rPr>
              <a:t>Pamatprasības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95300" y="1631577"/>
            <a:ext cx="8153400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lv-LV" sz="2800" dirty="0">
              <a:solidFill>
                <a:srgbClr val="00669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D664CA-CCB8-474D-8483-307CAD1CD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83" y="1222888"/>
            <a:ext cx="699837" cy="64299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AD5211-2F48-4A18-9144-58E436084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290" y="1730789"/>
            <a:ext cx="7679544" cy="4373573"/>
          </a:xfrm>
        </p:spPr>
        <p:txBody>
          <a:bodyPr>
            <a:normAutofit lnSpcReduction="10000"/>
          </a:bodyPr>
          <a:lstStyle/>
          <a:p>
            <a:endParaRPr lang="lv-LV" dirty="0"/>
          </a:p>
          <a:p>
            <a:r>
              <a:rPr lang="lv-LV" sz="2400" dirty="0">
                <a:latin typeface="+mn-lt"/>
              </a:rPr>
              <a:t>Pienākums ir nodrošināt, ka būve visā ekspluatācijas laikā atbilst šādām pamatprasībām*: 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>
              <a:latin typeface="+mn-lt"/>
            </a:endParaRPr>
          </a:p>
          <a:p>
            <a:r>
              <a:rPr lang="lv-LV" sz="1800" dirty="0">
                <a:latin typeface="+mn-lt"/>
              </a:rPr>
              <a:t>* Būvniecības likuma 9.panta otrajā daļā pamatprasības nosauktas par būtiskām prasībām</a:t>
            </a:r>
          </a:p>
          <a:p>
            <a:endParaRPr lang="lv-LV" dirty="0"/>
          </a:p>
          <a:p>
            <a:endParaRPr lang="lv-LV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8B8017-838D-4F76-A257-7C7AF0908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958149"/>
              </p:ext>
            </p:extLst>
          </p:nvPr>
        </p:nvGraphicFramePr>
        <p:xfrm>
          <a:off x="1521294" y="3058021"/>
          <a:ext cx="6096000" cy="18542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3714867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7128990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lv-LV" dirty="0"/>
                        <a:t>Pamatprasības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551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1. Mehāniskā stiprība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2. Ugunsdrošība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87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3. Higiēniskums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4. Lietojamība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16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5. Akustika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6. Energoefektivitāte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06998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lv-LV" dirty="0"/>
                        <a:t>7. Ilgtspējīga resursu izmantošana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85841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369FE2B-E5B8-4F47-B804-81B81A88F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720" y="122361"/>
            <a:ext cx="2057444" cy="178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38399" y="550271"/>
            <a:ext cx="6239435" cy="1081306"/>
          </a:xfrm>
        </p:spPr>
        <p:txBody>
          <a:bodyPr>
            <a:noAutofit/>
          </a:bodyPr>
          <a:lstStyle/>
          <a:p>
            <a:r>
              <a:rPr lang="lv-LV" altLang="lv-LV" sz="3200" dirty="0">
                <a:solidFill>
                  <a:srgbClr val="009999"/>
                </a:solidFill>
              </a:rPr>
              <a:t>Ekspertīzes veicēji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88564" y="4187620"/>
            <a:ext cx="7831001" cy="89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lv-LV" sz="2800" dirty="0">
              <a:solidFill>
                <a:srgbClr val="006699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AD5211-2F48-4A18-9144-58E436084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35" y="1730789"/>
            <a:ext cx="8153399" cy="4373573"/>
          </a:xfrm>
        </p:spPr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>
              <a:latin typeface="+mn-lt"/>
            </a:endParaRPr>
          </a:p>
          <a:p>
            <a:endParaRPr lang="lv-LV" dirty="0"/>
          </a:p>
          <a:p>
            <a:endParaRPr lang="lv-LV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F32844-20FB-4BC1-91E2-DAD840152948}"/>
              </a:ext>
            </a:extLst>
          </p:cNvPr>
          <p:cNvGraphicFramePr>
            <a:graphicFrameLocks noGrp="1"/>
          </p:cNvGraphicFramePr>
          <p:nvPr/>
        </p:nvGraphicFramePr>
        <p:xfrm>
          <a:off x="788565" y="1971203"/>
          <a:ext cx="7679544" cy="197600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39772">
                  <a:extLst>
                    <a:ext uri="{9D8B030D-6E8A-4147-A177-3AD203B41FA5}">
                      <a16:colId xmlns:a16="http://schemas.microsoft.com/office/drawing/2014/main" val="2595441216"/>
                    </a:ext>
                  </a:extLst>
                </a:gridCol>
                <a:gridCol w="3839772">
                  <a:extLst>
                    <a:ext uri="{9D8B030D-6E8A-4147-A177-3AD203B41FA5}">
                      <a16:colId xmlns:a16="http://schemas.microsoft.com/office/drawing/2014/main" val="950100374"/>
                    </a:ext>
                  </a:extLst>
                </a:gridCol>
              </a:tblGrid>
              <a:tr h="203527">
                <a:tc>
                  <a:txBody>
                    <a:bodyPr/>
                    <a:lstStyle/>
                    <a:p>
                      <a:pPr algn="ctr"/>
                      <a:r>
                        <a:rPr lang="lv-LV" sz="1700" kern="1200" dirty="0">
                          <a:effectLst/>
                        </a:rPr>
                        <a:t>1. un 2.grupas būves un būvprojekti*</a:t>
                      </a:r>
                      <a:endParaRPr lang="lv-L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kern="1200" dirty="0">
                          <a:effectLst/>
                        </a:rPr>
                        <a:t>3.grupas būves un būvprojekti*</a:t>
                      </a:r>
                      <a:endParaRPr lang="lv-L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064469"/>
                  </a:ext>
                </a:extLst>
              </a:tr>
              <a:tr h="1625483">
                <a:tc>
                  <a:txBody>
                    <a:bodyPr/>
                    <a:lstStyle/>
                    <a:p>
                      <a:pPr marL="0" marR="0" lvl="0" indent="0" algn="just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7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Būvspeciālisti</a:t>
                      </a:r>
                      <a:r>
                        <a:rPr lang="lv-LV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 </a:t>
                      </a:r>
                      <a:r>
                        <a:rPr lang="lv-LV" sz="17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patstāvīgās prakses tiesībām ekspertīzes veikšanā </a:t>
                      </a:r>
                      <a:r>
                        <a:rPr lang="lv-LV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attiecīgajā darbības sfērā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7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Būvkomersanti</a:t>
                      </a:r>
                      <a:r>
                        <a:rPr lang="lv-LV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kuri nodarbina </a:t>
                      </a:r>
                      <a:r>
                        <a:rPr lang="lv-LV" sz="17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būvspeciālistus</a:t>
                      </a:r>
                      <a:r>
                        <a:rPr lang="lv-LV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 </a:t>
                      </a:r>
                      <a:r>
                        <a:rPr lang="lv-LV" sz="17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patstāvīgās prakses tiesībām ekspertīzes veikšanā </a:t>
                      </a:r>
                      <a:r>
                        <a:rPr lang="lv-LV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attiecīgajā darbības sfērā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10153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95228B8-DDA2-4A67-AE20-6759C1DDB108}"/>
              </a:ext>
            </a:extLst>
          </p:cNvPr>
          <p:cNvSpPr/>
          <p:nvPr/>
        </p:nvSpPr>
        <p:spPr>
          <a:xfrm>
            <a:off x="788564" y="4338546"/>
            <a:ext cx="75668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dirty="0"/>
              <a:t>* Vispārīgo būvnoteikumu 44.punkts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50059E-4593-4F04-8CB1-5FBA4ADB7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949" y="4338546"/>
            <a:ext cx="2105636" cy="186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1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38399" y="550271"/>
            <a:ext cx="6239435" cy="1081306"/>
          </a:xfrm>
        </p:spPr>
        <p:txBody>
          <a:bodyPr>
            <a:noAutofit/>
          </a:bodyPr>
          <a:lstStyle/>
          <a:p>
            <a:r>
              <a:rPr lang="lv-LV" altLang="lv-LV" sz="3200" dirty="0">
                <a:solidFill>
                  <a:srgbClr val="009999"/>
                </a:solidFill>
              </a:rPr>
              <a:t>Ekspertīzes organizēšana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95300" y="1631577"/>
            <a:ext cx="8153400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lv-LV" sz="2800" dirty="0">
              <a:solidFill>
                <a:srgbClr val="006699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AD5211-2F48-4A18-9144-58E436084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290" y="1730789"/>
            <a:ext cx="7679544" cy="4373573"/>
          </a:xfrm>
        </p:spPr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>
              <a:latin typeface="+mn-lt"/>
            </a:endParaRPr>
          </a:p>
          <a:p>
            <a:endParaRPr lang="lv-LV" dirty="0"/>
          </a:p>
          <a:p>
            <a:endParaRPr lang="lv-LV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F32844-20FB-4BC1-91E2-DAD840152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202505"/>
              </p:ext>
            </p:extLst>
          </p:nvPr>
        </p:nvGraphicFramePr>
        <p:xfrm>
          <a:off x="922788" y="1971203"/>
          <a:ext cx="7491370" cy="340904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745685">
                  <a:extLst>
                    <a:ext uri="{9D8B030D-6E8A-4147-A177-3AD203B41FA5}">
                      <a16:colId xmlns:a16="http://schemas.microsoft.com/office/drawing/2014/main" val="2595441216"/>
                    </a:ext>
                  </a:extLst>
                </a:gridCol>
                <a:gridCol w="3745685">
                  <a:extLst>
                    <a:ext uri="{9D8B030D-6E8A-4147-A177-3AD203B41FA5}">
                      <a16:colId xmlns:a16="http://schemas.microsoft.com/office/drawing/2014/main" val="950100374"/>
                    </a:ext>
                  </a:extLst>
                </a:gridCol>
              </a:tblGrid>
              <a:tr h="329857">
                <a:tc>
                  <a:txBody>
                    <a:bodyPr/>
                    <a:lstStyle/>
                    <a:p>
                      <a:pPr algn="ctr"/>
                      <a:r>
                        <a:rPr lang="lv-LV" sz="1700" kern="1200" dirty="0">
                          <a:effectLst/>
                        </a:rPr>
                        <a:t>Būvniecības likuma 4.punkts </a:t>
                      </a:r>
                      <a:endParaRPr lang="lv-L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kern="1200" dirty="0">
                          <a:effectLst/>
                        </a:rPr>
                        <a:t>Būvniecības likuma 6.panta septītā daļa </a:t>
                      </a:r>
                      <a:endParaRPr lang="lv-L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064469"/>
                  </a:ext>
                </a:extLst>
              </a:tr>
              <a:tr h="2799446">
                <a:tc>
                  <a:txBody>
                    <a:bodyPr/>
                    <a:lstStyle/>
                    <a:p>
                      <a:pPr marL="0" marR="0" lvl="0" indent="0" algn="just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700" b="1" kern="1200" dirty="0">
                          <a:effectLst/>
                        </a:rPr>
                        <a:t>Organizē</a:t>
                      </a:r>
                      <a:r>
                        <a:rPr lang="lv-LV" sz="1700" kern="1200" dirty="0">
                          <a:effectLst/>
                        </a:rPr>
                        <a:t> būvprojektu un būvju ekspertīzi gadījumos, ja:</a:t>
                      </a:r>
                    </a:p>
                    <a:p>
                      <a:pPr marL="285750" marR="0" lvl="0" indent="-285750" algn="just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lv-LV" sz="1700" kern="1200" dirty="0">
                          <a:effectLst/>
                        </a:rPr>
                        <a:t> būvniecības ierosinātājs ir publisko tiesību juridiskā persona vai tās institūcija</a:t>
                      </a:r>
                    </a:p>
                    <a:p>
                      <a:pPr marL="285750" marR="0" lvl="0" indent="-285750" algn="just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lv-LV" sz="1700" kern="1200" dirty="0">
                          <a:effectLst/>
                        </a:rPr>
                        <a:t>starp būvniecības procesa dalībniekiem ir strīds un nepieciešams neatkarīgas būvprojekta vai būves ekspertīzes atzinums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700" kern="1200" dirty="0">
                          <a:effectLst/>
                        </a:rPr>
                        <a:t>Minētās kompetences ietvaros Birojs </a:t>
                      </a:r>
                      <a:r>
                        <a:rPr lang="lv-LV" sz="1700" b="1" kern="1200" dirty="0">
                          <a:effectLst/>
                        </a:rPr>
                        <a:t>nodrošina publiski pieejamu informāciju</a:t>
                      </a:r>
                      <a:r>
                        <a:rPr lang="lv-LV" sz="1700" kern="1200" dirty="0">
                          <a:effectLst/>
                        </a:rPr>
                        <a:t> par </a:t>
                      </a:r>
                      <a:r>
                        <a:rPr lang="lv-LV" sz="1700" kern="1200" dirty="0" err="1">
                          <a:effectLst/>
                        </a:rPr>
                        <a:t>būvspeciālistiem</a:t>
                      </a:r>
                      <a:r>
                        <a:rPr lang="lv-LV" sz="1700" kern="1200" dirty="0">
                          <a:effectLst/>
                        </a:rPr>
                        <a:t>, kuri ir tiesīgi veikt būvekspertīzi, Būvniecības informācijas sistēmas mājas lapā </a:t>
                      </a:r>
                      <a:r>
                        <a:rPr lang="lv-LV" sz="1700" kern="1200" dirty="0" err="1">
                          <a:effectLst/>
                        </a:rPr>
                        <a:t>būvspeciālistu</a:t>
                      </a:r>
                      <a:r>
                        <a:rPr lang="lv-LV" sz="1700" kern="1200" dirty="0">
                          <a:effectLst/>
                        </a:rPr>
                        <a:t> reģistrā: </a:t>
                      </a:r>
                      <a:r>
                        <a:rPr lang="lv-LV" sz="1700" u="sng" kern="1200" dirty="0">
                          <a:effectLst/>
                          <a:hlinkClick r:id="rId3"/>
                        </a:rPr>
                        <a:t>https://bis.gov.lv/bisp/lv/specialist_certificates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10153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30E7878-376A-4DB4-8476-FCC8B359C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595" y="5484327"/>
            <a:ext cx="3070370" cy="108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38399" y="550271"/>
            <a:ext cx="6239435" cy="1081306"/>
          </a:xfrm>
        </p:spPr>
        <p:txBody>
          <a:bodyPr>
            <a:noAutofit/>
          </a:bodyPr>
          <a:lstStyle/>
          <a:p>
            <a:r>
              <a:rPr lang="lv-LV" altLang="lv-LV" dirty="0">
                <a:solidFill>
                  <a:srgbClr val="009999"/>
                </a:solidFill>
              </a:rPr>
              <a:t>Ekspertīzes veicēja pienākums [1]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88564" y="4187620"/>
            <a:ext cx="7831001" cy="89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lv-LV" sz="2800" dirty="0">
              <a:solidFill>
                <a:srgbClr val="006699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AD5211-2F48-4A18-9144-58E436084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37" y="1692881"/>
            <a:ext cx="8153399" cy="4373573"/>
          </a:xfrm>
        </p:spPr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>
              <a:latin typeface="+mn-lt"/>
            </a:endParaRPr>
          </a:p>
          <a:p>
            <a:endParaRPr lang="lv-LV" dirty="0"/>
          </a:p>
          <a:p>
            <a:endParaRPr lang="lv-LV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F32844-20FB-4BC1-91E2-DAD840152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479113"/>
              </p:ext>
            </p:extLst>
          </p:nvPr>
        </p:nvGraphicFramePr>
        <p:xfrm>
          <a:off x="788565" y="1971203"/>
          <a:ext cx="3839772" cy="197600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39772">
                  <a:extLst>
                    <a:ext uri="{9D8B030D-6E8A-4147-A177-3AD203B41FA5}">
                      <a16:colId xmlns:a16="http://schemas.microsoft.com/office/drawing/2014/main" val="2595441216"/>
                    </a:ext>
                  </a:extLst>
                </a:gridCol>
              </a:tblGrid>
              <a:tr h="203527">
                <a:tc>
                  <a:txBody>
                    <a:bodyPr/>
                    <a:lstStyle/>
                    <a:p>
                      <a:pPr algn="ctr"/>
                      <a:r>
                        <a:rPr lang="lv-LV" sz="1700" kern="1200" dirty="0">
                          <a:effectLst/>
                        </a:rPr>
                        <a:t>Pienākums*</a:t>
                      </a:r>
                      <a:endParaRPr lang="lv-L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064469"/>
                  </a:ext>
                </a:extLst>
              </a:tr>
              <a:tr h="1625483">
                <a:tc>
                  <a:txBody>
                    <a:bodyPr/>
                    <a:lstStyle/>
                    <a:p>
                      <a:pPr marL="0" marR="0" lvl="0" indent="0" algn="just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Būvkomersantam, kas veic ekspertīzi, ir pienākums </a:t>
                      </a:r>
                      <a:r>
                        <a:rPr lang="lv-LV" sz="17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iesaistīt ekspertīzes veikšanas procesā tikai atbilstošas kvalifikācijas </a:t>
                      </a:r>
                      <a:r>
                        <a:rPr lang="lv-LV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darbiniekus ar prasmēm un pieredzi uzdoto darbu veikšanā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10153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95228B8-DDA2-4A67-AE20-6759C1DDB108}"/>
              </a:ext>
            </a:extLst>
          </p:cNvPr>
          <p:cNvSpPr/>
          <p:nvPr/>
        </p:nvSpPr>
        <p:spPr>
          <a:xfrm>
            <a:off x="788564" y="4338546"/>
            <a:ext cx="7566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dirty="0"/>
              <a:t>*Vispārīgo būvnoteikumu 47.punkts</a:t>
            </a:r>
          </a:p>
          <a:p>
            <a:r>
              <a:rPr lang="lv-LV" sz="1600" dirty="0"/>
              <a:t>** MK noteikumi Nr.169 1.pielikums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A596989-2BF2-4896-A193-DBF71C704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99033"/>
              </p:ext>
            </p:extLst>
          </p:nvPr>
        </p:nvGraphicFramePr>
        <p:xfrm>
          <a:off x="5100506" y="1971203"/>
          <a:ext cx="3380764" cy="198427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80764">
                  <a:extLst>
                    <a:ext uri="{9D8B030D-6E8A-4147-A177-3AD203B41FA5}">
                      <a16:colId xmlns:a16="http://schemas.microsoft.com/office/drawing/2014/main" val="2468438708"/>
                    </a:ext>
                  </a:extLst>
                </a:gridCol>
              </a:tblGrid>
              <a:tr h="342246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Atbilstoša kvalifikācija**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979769"/>
                  </a:ext>
                </a:extLst>
              </a:tr>
              <a:tr h="1633757">
                <a:tc>
                  <a:txBody>
                    <a:bodyPr/>
                    <a:lstStyle/>
                    <a:p>
                      <a:r>
                        <a:rPr lang="lv-LV" dirty="0"/>
                        <a:t>Būvprojekta un būves ekspertīzi ir tiesīgi veikt tikai </a:t>
                      </a:r>
                      <a:r>
                        <a:rPr lang="lv-LV" dirty="0" err="1"/>
                        <a:t>būvspeciālisti</a:t>
                      </a:r>
                      <a:r>
                        <a:rPr lang="lv-LV" dirty="0"/>
                        <a:t>, kuriem ir piešķirts sertifikāts </a:t>
                      </a:r>
                      <a:r>
                        <a:rPr lang="lv-LV" dirty="0" err="1"/>
                        <a:t>būveskpertīzes</a:t>
                      </a:r>
                      <a:r>
                        <a:rPr lang="lv-LV" dirty="0"/>
                        <a:t> specialitātes attiecīgajā darbības sfērā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454694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A3239D2B-450A-4494-8C5A-DA7D79448DA3}"/>
              </a:ext>
            </a:extLst>
          </p:cNvPr>
          <p:cNvSpPr/>
          <p:nvPr/>
        </p:nvSpPr>
        <p:spPr>
          <a:xfrm>
            <a:off x="4628337" y="2869035"/>
            <a:ext cx="472169" cy="32637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3" name="Attēls 2">
            <a:extLst>
              <a:ext uri="{FF2B5EF4-FFF2-40B4-BE49-F238E27FC236}">
                <a16:creationId xmlns:a16="http://schemas.microsoft.com/office/drawing/2014/main" id="{6A18DBFA-9C6F-45A5-9ACD-6C3B0FE99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498" y="4419954"/>
            <a:ext cx="2982779" cy="1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38399" y="550271"/>
            <a:ext cx="6239435" cy="1081306"/>
          </a:xfrm>
        </p:spPr>
        <p:txBody>
          <a:bodyPr>
            <a:noAutofit/>
          </a:bodyPr>
          <a:lstStyle/>
          <a:p>
            <a:r>
              <a:rPr lang="lv-LV" altLang="lv-LV" dirty="0">
                <a:solidFill>
                  <a:srgbClr val="009999"/>
                </a:solidFill>
              </a:rPr>
              <a:t>Ekspertīzes veicēja pienākums [2]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846833" y="4060363"/>
            <a:ext cx="7831001" cy="89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lv-LV" sz="2800" dirty="0">
              <a:solidFill>
                <a:srgbClr val="006699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AD5211-2F48-4A18-9144-58E436084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37" y="1692881"/>
            <a:ext cx="8153399" cy="4373573"/>
          </a:xfrm>
        </p:spPr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>
              <a:latin typeface="+mn-lt"/>
            </a:endParaRPr>
          </a:p>
          <a:p>
            <a:endParaRPr lang="lv-LV" dirty="0"/>
          </a:p>
          <a:p>
            <a:endParaRPr lang="lv-LV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F32844-20FB-4BC1-91E2-DAD840152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656208"/>
              </p:ext>
            </p:extLst>
          </p:nvPr>
        </p:nvGraphicFramePr>
        <p:xfrm>
          <a:off x="788564" y="1773980"/>
          <a:ext cx="3839772" cy="197600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39772">
                  <a:extLst>
                    <a:ext uri="{9D8B030D-6E8A-4147-A177-3AD203B41FA5}">
                      <a16:colId xmlns:a16="http://schemas.microsoft.com/office/drawing/2014/main" val="2595441216"/>
                    </a:ext>
                  </a:extLst>
                </a:gridCol>
              </a:tblGrid>
              <a:tr h="203527">
                <a:tc>
                  <a:txBody>
                    <a:bodyPr/>
                    <a:lstStyle/>
                    <a:p>
                      <a:pPr algn="ctr"/>
                      <a:r>
                        <a:rPr lang="lv-LV" sz="1700" kern="1200" dirty="0">
                          <a:effectLst/>
                        </a:rPr>
                        <a:t>Pienākums*</a:t>
                      </a:r>
                      <a:endParaRPr lang="lv-L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064469"/>
                  </a:ext>
                </a:extLst>
              </a:tr>
              <a:tr h="1625483">
                <a:tc>
                  <a:txBody>
                    <a:bodyPr/>
                    <a:lstStyle/>
                    <a:p>
                      <a:pPr marL="0" marR="0" lvl="0" indent="0" algn="just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Ekspertīzes vadītāja pienākums ir </a:t>
                      </a:r>
                      <a:r>
                        <a:rPr lang="lv-LV" sz="17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koordinēt visu būvprojekta daļu un sadaļu ekspertīzi</a:t>
                      </a:r>
                      <a:r>
                        <a:rPr lang="lv-LV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kā arī sniegt kopējo būvprojekta ekspertīzi.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10153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95228B8-DDA2-4A67-AE20-6759C1DDB108}"/>
              </a:ext>
            </a:extLst>
          </p:cNvPr>
          <p:cNvSpPr/>
          <p:nvPr/>
        </p:nvSpPr>
        <p:spPr>
          <a:xfrm>
            <a:off x="730296" y="3882925"/>
            <a:ext cx="7566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dirty="0"/>
              <a:t>*Vispārīgo būvnoteikumu 48.1.apakšpunkts</a:t>
            </a:r>
          </a:p>
          <a:p>
            <a:r>
              <a:rPr lang="lv-LV" sz="1600" dirty="0"/>
              <a:t>** MK noteikumi Nr.169 1.pielikums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A596989-2BF2-4896-A193-DBF71C704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70127"/>
              </p:ext>
            </p:extLst>
          </p:nvPr>
        </p:nvGraphicFramePr>
        <p:xfrm>
          <a:off x="5100506" y="1782503"/>
          <a:ext cx="3380764" cy="19964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380764">
                  <a:extLst>
                    <a:ext uri="{9D8B030D-6E8A-4147-A177-3AD203B41FA5}">
                      <a16:colId xmlns:a16="http://schemas.microsoft.com/office/drawing/2014/main" val="2468438708"/>
                    </a:ext>
                  </a:extLst>
                </a:gridCol>
              </a:tblGrid>
              <a:tr h="346932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Atbilstošas sfēras sertifikāts**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979769"/>
                  </a:ext>
                </a:extLst>
              </a:tr>
              <a:tr h="1629071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Nodrošināt, ka ekspertīzes veikšanas procesā </a:t>
                      </a:r>
                      <a:r>
                        <a:rPr lang="lv-LV" sz="17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visiem</a:t>
                      </a:r>
                      <a:r>
                        <a:rPr lang="lv-LV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ekspertīzes atzinuma sagatavošanā iesaistītajiem </a:t>
                      </a:r>
                      <a:r>
                        <a:rPr lang="lv-LV" sz="17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būvspeciālistiem</a:t>
                      </a:r>
                      <a:r>
                        <a:rPr lang="lv-LV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ir </a:t>
                      </a:r>
                      <a:r>
                        <a:rPr lang="lv-LV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sertifikāts būvekspertīzes specialitātē</a:t>
                      </a:r>
                      <a:r>
                        <a:rPr lang="lv-LV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454694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A3239D2B-450A-4494-8C5A-DA7D79448DA3}"/>
              </a:ext>
            </a:extLst>
          </p:cNvPr>
          <p:cNvSpPr/>
          <p:nvPr/>
        </p:nvSpPr>
        <p:spPr>
          <a:xfrm>
            <a:off x="4628337" y="2471260"/>
            <a:ext cx="472169" cy="32637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39C19-1C86-4691-BF07-E7C6498B7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116" y="3951777"/>
            <a:ext cx="1807418" cy="276360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8A8D13-4788-406F-8AF0-9C6D1678DCDA}"/>
              </a:ext>
            </a:extLst>
          </p:cNvPr>
          <p:cNvCxnSpPr>
            <a:cxnSpLocks/>
          </p:cNvCxnSpPr>
          <p:nvPr/>
        </p:nvCxnSpPr>
        <p:spPr>
          <a:xfrm>
            <a:off x="5159229" y="4060363"/>
            <a:ext cx="2503277" cy="245438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2B2D9C-8E0D-4B69-A401-9271F940AEC8}"/>
              </a:ext>
            </a:extLst>
          </p:cNvPr>
          <p:cNvCxnSpPr>
            <a:cxnSpLocks/>
          </p:cNvCxnSpPr>
          <p:nvPr/>
        </p:nvCxnSpPr>
        <p:spPr>
          <a:xfrm flipH="1">
            <a:off x="5132028" y="4060363"/>
            <a:ext cx="2341472" cy="245438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20FC377-A4B6-4F3D-B886-4CDD81516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54" y="4823782"/>
            <a:ext cx="1392572" cy="1242672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AC38EF72-0D6F-46CA-B3B6-09129DE13874}"/>
              </a:ext>
            </a:extLst>
          </p:cNvPr>
          <p:cNvSpPr/>
          <p:nvPr/>
        </p:nvSpPr>
        <p:spPr>
          <a:xfrm>
            <a:off x="3871252" y="5279188"/>
            <a:ext cx="1088533" cy="41695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123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CD570-B6C2-434C-9433-FA8D5368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>
                <a:solidFill>
                  <a:srgbClr val="009999"/>
                </a:solidFill>
              </a:rPr>
              <a:t>Kompetences jomas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00D04-603F-426B-81F4-DB6941758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979" y="1684334"/>
            <a:ext cx="7932821" cy="4373573"/>
          </a:xfrm>
        </p:spPr>
        <p:txBody>
          <a:bodyPr/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93388-1B39-4348-A482-C1257A23B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A8138-B0E8-4612-B928-8006A3EF2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46A5C-20C8-45F7-9A6D-9836A44D4B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9</a:t>
            </a:fld>
            <a:endParaRPr lang="en-US" altLang="lv-LV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F9FCECC-6927-4ABF-9BF9-05D3871518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591585"/>
              </p:ext>
            </p:extLst>
          </p:nvPr>
        </p:nvGraphicFramePr>
        <p:xfrm>
          <a:off x="753978" y="1684334"/>
          <a:ext cx="754273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37D34EF-C1DA-4A4E-8891-0B86AC7D0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228" y="933974"/>
            <a:ext cx="1057585" cy="80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95242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9700</TotalTime>
  <Words>694</Words>
  <Application>Microsoft Office PowerPoint</Application>
  <PresentationFormat>On-screen Show (4:3)</PresentationFormat>
  <Paragraphs>130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</vt:lpstr>
      <vt:lpstr>89_Prezentacija_templateLV</vt:lpstr>
      <vt:lpstr>EKSPERTĪŽU IZPILDES NOSACĪJUMI UN PĀRBAUDE</vt:lpstr>
      <vt:lpstr>Šodien noskaidrosim…</vt:lpstr>
      <vt:lpstr>Ekspertīzes būtība</vt:lpstr>
      <vt:lpstr>Pamatprasības</vt:lpstr>
      <vt:lpstr>Ekspertīzes veicēji</vt:lpstr>
      <vt:lpstr>Ekspertīzes organizēšana</vt:lpstr>
      <vt:lpstr>Ekspertīzes veicēja pienākums [1]</vt:lpstr>
      <vt:lpstr>Ekspertīzes veicēja pienākums [2]</vt:lpstr>
      <vt:lpstr>Kompetences jomas</vt:lpstr>
      <vt:lpstr>Ekspertīzes nosacījumu izpilde atbilstoši VBN 173.punktam [1]</vt:lpstr>
      <vt:lpstr>Ekspertīzes nosacījumu izpilde atbilstoši VBN 173.punktam [2]</vt:lpstr>
      <vt:lpstr>Patstāvīgās prakses uzraudzība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Peteris Drukis</dc:creator>
  <cp:lastModifiedBy>Maija Kavosa</cp:lastModifiedBy>
  <cp:revision>808</cp:revision>
  <cp:lastPrinted>2019-06-13T11:46:46Z</cp:lastPrinted>
  <dcterms:created xsi:type="dcterms:W3CDTF">2014-11-20T14:46:47Z</dcterms:created>
  <dcterms:modified xsi:type="dcterms:W3CDTF">2019-06-13T11:50:04Z</dcterms:modified>
</cp:coreProperties>
</file>