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  <p:sldMasterId id="2147483666" r:id="rId2"/>
    <p:sldMasterId id="2147483680" r:id="rId3"/>
  </p:sldMasterIdLst>
  <p:sldIdLst>
    <p:sldId id="258" r:id="rId4"/>
    <p:sldId id="261" r:id="rId5"/>
    <p:sldId id="260" r:id="rId6"/>
    <p:sldId id="257" r:id="rId7"/>
  </p:sldIdLst>
  <p:sldSz cx="17340263" cy="9753600"/>
  <p:notesSz cx="6799263" cy="99298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829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90" y="120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53BB-B36F-463E-9986-206C5C86D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6937" y="5010912"/>
            <a:ext cx="13006387" cy="554800"/>
          </a:xfrm>
          <a:prstGeom prst="rect">
            <a:avLst/>
          </a:prstGeom>
        </p:spPr>
        <p:txBody>
          <a:bodyPr anchor="b"/>
          <a:lstStyle>
            <a:lvl1pPr algn="ctr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F51B43-F775-421C-8B7F-C7EA6BEF8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6937" y="6427407"/>
            <a:ext cx="13006387" cy="46107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5132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6076676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09126" y="519289"/>
            <a:ext cx="3738994" cy="8265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143" y="519289"/>
            <a:ext cx="11000229" cy="82657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6050957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9405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5090751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112" y="2431628"/>
            <a:ext cx="14955977" cy="4057226"/>
          </a:xfrm>
        </p:spPr>
        <p:txBody>
          <a:bodyPr anchor="b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3112" y="6527237"/>
            <a:ext cx="14955977" cy="2133599"/>
          </a:xfrm>
        </p:spPr>
        <p:txBody>
          <a:bodyPr/>
          <a:lstStyle>
            <a:lvl1pPr marL="0" indent="0">
              <a:buNone/>
              <a:defRPr sz="3413" b="0">
                <a:solidFill>
                  <a:srgbClr val="000000"/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52538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143" y="2596444"/>
            <a:ext cx="7369612" cy="618857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508" y="2596444"/>
            <a:ext cx="7369612" cy="618857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4545725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519290"/>
            <a:ext cx="14955977" cy="18852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403" y="2390987"/>
            <a:ext cx="7335743" cy="1171786"/>
          </a:xfrm>
        </p:spPr>
        <p:txBody>
          <a:bodyPr anchor="b"/>
          <a:lstStyle>
            <a:lvl1pPr marL="0" indent="0">
              <a:buNone/>
              <a:defRPr sz="3413" b="1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403" y="3562773"/>
            <a:ext cx="7335743" cy="524030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78508" y="2390987"/>
            <a:ext cx="7371870" cy="1171786"/>
          </a:xfrm>
        </p:spPr>
        <p:txBody>
          <a:bodyPr anchor="b"/>
          <a:lstStyle>
            <a:lvl1pPr marL="0" indent="0">
              <a:buNone/>
              <a:defRPr sz="3413" b="1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78508" y="3562773"/>
            <a:ext cx="7371870" cy="524030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6574796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348C78D-6C2C-49C7-A880-01747238A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211742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3360589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>
              <a:defRPr sz="4551">
                <a:solidFill>
                  <a:schemeClr val="tx1"/>
                </a:solidFill>
              </a:defRPr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7552644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1870" y="1404338"/>
            <a:ext cx="8778508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0220577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theme" Target="../theme/theme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507A163-E607-4248-A848-E09D4CDBE6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5" y="0"/>
            <a:ext cx="4888419" cy="48884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E0231B-EE67-41D7-A009-2B192D50DB6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442077"/>
            <a:ext cx="17340263" cy="31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4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2143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43962" y="9040143"/>
            <a:ext cx="585233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561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356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B15404C-27D6-4223-9B62-053541F4C0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768" y="9430448"/>
            <a:ext cx="17425607" cy="3231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07A163-E607-4248-A848-E09D4CDBE6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5" y="0"/>
            <a:ext cx="4888419" cy="488841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7CB8E8-8314-48BA-A3C8-929632BE6933}"/>
              </a:ext>
            </a:extLst>
          </p:cNvPr>
          <p:cNvSpPr txBox="1"/>
          <p:nvPr/>
        </p:nvSpPr>
        <p:spPr>
          <a:xfrm>
            <a:off x="6342597" y="7710231"/>
            <a:ext cx="2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 b="0" dirty="0"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75BFAB-954B-4D48-A7F3-7F459139931D}"/>
              </a:ext>
            </a:extLst>
          </p:cNvPr>
          <p:cNvSpPr/>
          <p:nvPr/>
        </p:nvSpPr>
        <p:spPr>
          <a:xfrm>
            <a:off x="7475422" y="6520522"/>
            <a:ext cx="23647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lv-LV" sz="1600" b="1" dirty="0"/>
              <a:t>Ekonomikas ministrija</a:t>
            </a:r>
            <a:endParaRPr lang="en-US" sz="1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DC8D32-D978-4BC3-B63B-B7AF0500CAE8}"/>
              </a:ext>
            </a:extLst>
          </p:cNvPr>
          <p:cNvSpPr/>
          <p:nvPr/>
        </p:nvSpPr>
        <p:spPr>
          <a:xfrm>
            <a:off x="5973220" y="6769306"/>
            <a:ext cx="27863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1800" b="0" dirty="0">
              <a:latin typeface="+mj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8D17169-B25F-4542-94E2-0391A62AE000}"/>
              </a:ext>
            </a:extLst>
          </p:cNvPr>
          <p:cNvGrpSpPr/>
          <p:nvPr/>
        </p:nvGrpSpPr>
        <p:grpSpPr>
          <a:xfrm>
            <a:off x="7366085" y="7006796"/>
            <a:ext cx="252717" cy="1804107"/>
            <a:chOff x="7251821" y="6799607"/>
            <a:chExt cx="252717" cy="18041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DBE2511-3552-4D88-94D1-073ACD5FC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8764" y="6799607"/>
              <a:ext cx="194390" cy="19439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9DEE3FF-0A50-45EA-BB33-54AD39D3B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6075" y="7060142"/>
              <a:ext cx="200685" cy="20068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E98DCCE-62B4-48D1-90FF-FBB1EA3CE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1257" y="7336679"/>
              <a:ext cx="203479" cy="203479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3D4D000-FC76-4815-9CCE-F56BE5B7FD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279" y="7621568"/>
              <a:ext cx="202457" cy="20245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C2BF5A1-8169-4BC9-B77C-B96869C35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1821" y="8132869"/>
              <a:ext cx="214710" cy="21471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059ABEA-735E-4608-A9E6-1F584F3D619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2131" y="8425629"/>
              <a:ext cx="178085" cy="178085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EBC7F97-F366-4ABE-9414-FA344A519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62476" y="7848270"/>
              <a:ext cx="242062" cy="242062"/>
            </a:xfrm>
            <a:prstGeom prst="rect">
              <a:avLst/>
            </a:prstGeom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279AEE46-BCD5-421D-A774-82EFA7AF443B}"/>
              </a:ext>
            </a:extLst>
          </p:cNvPr>
          <p:cNvSpPr/>
          <p:nvPr/>
        </p:nvSpPr>
        <p:spPr>
          <a:xfrm>
            <a:off x="7636469" y="6901757"/>
            <a:ext cx="360351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b="0" dirty="0" err="1">
                <a:latin typeface="+mj-lt"/>
              </a:rPr>
              <a:t>Brīvības</a:t>
            </a:r>
            <a:r>
              <a:rPr lang="en-US" sz="1800" b="0" dirty="0">
                <a:latin typeface="+mj-lt"/>
              </a:rPr>
              <a:t> </a:t>
            </a:r>
            <a:r>
              <a:rPr lang="lv-LV" sz="1800" b="0" dirty="0">
                <a:latin typeface="+mj-lt"/>
              </a:rPr>
              <a:t>iela</a:t>
            </a:r>
            <a:r>
              <a:rPr lang="en-US" sz="1800" b="0" dirty="0">
                <a:latin typeface="+mj-lt"/>
              </a:rPr>
              <a:t> 55, R</a:t>
            </a:r>
            <a:r>
              <a:rPr lang="lv-LV" sz="1800" b="0" dirty="0">
                <a:latin typeface="+mj-lt"/>
              </a:rPr>
              <a:t>ī</a:t>
            </a:r>
            <a:r>
              <a:rPr lang="en-US" sz="1800" b="0" dirty="0" err="1">
                <a:latin typeface="+mj-lt"/>
              </a:rPr>
              <a:t>ga</a:t>
            </a:r>
            <a:r>
              <a:rPr lang="en-US" sz="1800" b="0" dirty="0">
                <a:latin typeface="+mj-lt"/>
              </a:rPr>
              <a:t>, LV-1519, Latvia</a:t>
            </a:r>
          </a:p>
          <a:p>
            <a:pPr algn="l"/>
            <a:r>
              <a:rPr lang="en-US" sz="1800" b="0" dirty="0">
                <a:latin typeface="+mj-lt"/>
              </a:rPr>
              <a:t>+371 67013100</a:t>
            </a:r>
          </a:p>
          <a:p>
            <a:pPr algn="l"/>
            <a:r>
              <a:rPr lang="en-US" sz="1800" b="0" dirty="0">
                <a:latin typeface="+mj-lt"/>
              </a:rPr>
              <a:t>pasts@em.gov.lv</a:t>
            </a:r>
          </a:p>
          <a:p>
            <a:pPr algn="l"/>
            <a:r>
              <a:rPr lang="en-US" sz="1800" b="0" dirty="0">
                <a:latin typeface="+mj-lt"/>
              </a:rPr>
              <a:t>www.em.gov.lv</a:t>
            </a:r>
            <a:endParaRPr lang="lv-LV" sz="1800" b="0" dirty="0">
              <a:latin typeface="+mj-lt"/>
            </a:endParaRPr>
          </a:p>
          <a:p>
            <a:pPr algn="l"/>
            <a:r>
              <a:rPr lang="en-US" sz="1800" b="0" dirty="0">
                <a:latin typeface="+mj-lt"/>
              </a:rPr>
              <a:t>@</a:t>
            </a:r>
            <a:r>
              <a:rPr lang="en-US" sz="1800" b="0" dirty="0" err="1">
                <a:latin typeface="+mj-lt"/>
              </a:rPr>
              <a:t>EM_gov_lv</a:t>
            </a:r>
            <a:r>
              <a:rPr lang="en-US" sz="1800" b="0" dirty="0">
                <a:latin typeface="+mj-lt"/>
              </a:rPr>
              <a:t>, @</a:t>
            </a:r>
            <a:r>
              <a:rPr lang="en-US" sz="1800" b="0" dirty="0" err="1">
                <a:latin typeface="+mj-lt"/>
              </a:rPr>
              <a:t>siltinam</a:t>
            </a:r>
            <a:endParaRPr lang="lv-LV" sz="1800" b="0" dirty="0">
              <a:latin typeface="+mj-lt"/>
            </a:endParaRPr>
          </a:p>
          <a:p>
            <a:pPr algn="l"/>
            <a:r>
              <a:rPr lang="lv-LV" sz="1800" b="0" dirty="0">
                <a:latin typeface="+mj-lt"/>
              </a:rPr>
              <a:t>/</a:t>
            </a:r>
            <a:r>
              <a:rPr lang="en-US" sz="1800" b="0" dirty="0" err="1">
                <a:latin typeface="+mj-lt"/>
              </a:rPr>
              <a:t>ekonomikasministrija</a:t>
            </a:r>
            <a:endParaRPr lang="lv-LV" sz="1800" b="0" dirty="0">
              <a:latin typeface="+mj-lt"/>
            </a:endParaRPr>
          </a:p>
          <a:p>
            <a:pPr algn="l"/>
            <a:r>
              <a:rPr lang="lv-LV" sz="1800" b="0" dirty="0">
                <a:latin typeface="+mj-lt"/>
              </a:rPr>
              <a:t>/</a:t>
            </a:r>
            <a:r>
              <a:rPr lang="en-US" sz="1800" b="0" dirty="0" err="1">
                <a:latin typeface="+mj-lt"/>
              </a:rPr>
              <a:t>ekonomikasministrija</a:t>
            </a:r>
            <a:endParaRPr lang="en-US" sz="1800" b="0" dirty="0"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710260-9E98-4E35-9C79-12A7D35E14DA}"/>
              </a:ext>
            </a:extLst>
          </p:cNvPr>
          <p:cNvSpPr txBox="1"/>
          <p:nvPr/>
        </p:nvSpPr>
        <p:spPr>
          <a:xfrm>
            <a:off x="7025779" y="4813723"/>
            <a:ext cx="3264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5400" dirty="0">
                <a:solidFill>
                  <a:srgbClr val="00869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36750968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58B4A-A1F4-4D53-8283-AB9A9FCFD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890698"/>
            <a:ext cx="17340263" cy="554800"/>
          </a:xfrm>
        </p:spPr>
        <p:txBody>
          <a:bodyPr/>
          <a:lstStyle/>
          <a:p>
            <a:r>
              <a:rPr lang="lv-LV" sz="4000" b="1" dirty="0"/>
              <a:t>Aktualitātes būvniecības regulējumā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1AD60-13ED-4C3F-B331-1306009AC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6937" y="7667628"/>
            <a:ext cx="13006387" cy="461073"/>
          </a:xfrm>
        </p:spPr>
        <p:txBody>
          <a:bodyPr/>
          <a:lstStyle/>
          <a:p>
            <a:r>
              <a:rPr lang="lv-LV" dirty="0"/>
              <a:t>Andris Lazarevs, Būvniecības politikas departamenta direktores vietnieks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1D25533-121C-4530-8EC1-6ED8FF5E3E5B}"/>
              </a:ext>
            </a:extLst>
          </p:cNvPr>
          <p:cNvSpPr txBox="1">
            <a:spLocks/>
          </p:cNvSpPr>
          <p:nvPr/>
        </p:nvSpPr>
        <p:spPr>
          <a:xfrm>
            <a:off x="2166937" y="8445677"/>
            <a:ext cx="13006387" cy="46107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b="0"/>
              <a:t>Rīga</a:t>
            </a:r>
            <a:endParaRPr lang="lv-LV" b="0" dirty="0"/>
          </a:p>
        </p:txBody>
      </p:sp>
    </p:spTree>
    <p:extLst>
      <p:ext uri="{BB962C8B-B14F-4D97-AF65-F5344CB8AC3E}">
        <p14:creationId xmlns:p14="http://schemas.microsoft.com/office/powerpoint/2010/main" val="314503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CD7D-A072-4D7C-B4E2-37298435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b="1" dirty="0"/>
              <a:t>Grozījumi Būvniecības likumā: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49BEFB-FE0D-456F-9513-FFA56B1AFE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v-LV" sz="3200" b="1" i="1" dirty="0"/>
              <a:t>Grozījumi saistībā ar tehniķiem un saistīto inženierzinātņu studiju programmu;</a:t>
            </a:r>
          </a:p>
          <a:p>
            <a:endParaRPr lang="lv-LV" sz="3200" b="1" i="1" dirty="0"/>
          </a:p>
          <a:p>
            <a:r>
              <a:rPr lang="lv-LV" sz="3200" b="1" i="1" dirty="0"/>
              <a:t>Grozījumi saistībā ar atbildību un kompetenci;</a:t>
            </a:r>
          </a:p>
          <a:p>
            <a:endParaRPr lang="lv-LV" sz="3200" b="1" i="1" dirty="0"/>
          </a:p>
          <a:p>
            <a:r>
              <a:rPr lang="lv-LV" sz="3200" b="1" i="1" dirty="0"/>
              <a:t>Grozījumi saistībā ar administratīvo atbildību.</a:t>
            </a:r>
          </a:p>
        </p:txBody>
      </p:sp>
    </p:spTree>
    <p:extLst>
      <p:ext uri="{BB962C8B-B14F-4D97-AF65-F5344CB8AC3E}">
        <p14:creationId xmlns:p14="http://schemas.microsoft.com/office/powerpoint/2010/main" val="290365534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A4F80-0379-41CF-A18C-A480622E2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b="1" dirty="0"/>
              <a:t>Grozījumi būvnoteikumos: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0A97D-14A1-4242-A2C9-7E9DA8EECB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v-LV" sz="3200" b="1" i="1" dirty="0"/>
              <a:t>Pāriešana uz pilnu elektronisko procesu;</a:t>
            </a:r>
          </a:p>
          <a:p>
            <a:endParaRPr lang="lv-LV" sz="3200" b="1" i="1" dirty="0"/>
          </a:p>
          <a:p>
            <a:r>
              <a:rPr lang="lv-LV" sz="3200" b="1" i="1" dirty="0"/>
              <a:t>Atsevišķas izmaiņas attiecībās uz termiņiem un procesiem;</a:t>
            </a:r>
          </a:p>
          <a:p>
            <a:endParaRPr lang="lv-LV" sz="3200" b="1" i="1" dirty="0"/>
          </a:p>
          <a:p>
            <a:r>
              <a:rPr lang="lv-LV" sz="3200" b="1" i="1" dirty="0"/>
              <a:t>Pārejas regulējums attiecībās </a:t>
            </a:r>
            <a:r>
              <a:rPr lang="lv-LV" sz="3200" b="1" i="1"/>
              <a:t>uz «papīra</a:t>
            </a:r>
            <a:r>
              <a:rPr lang="lv-LV" sz="3200" b="1" i="1" dirty="0"/>
              <a:t>» procesu.</a:t>
            </a:r>
          </a:p>
        </p:txBody>
      </p:sp>
    </p:spTree>
    <p:extLst>
      <p:ext uri="{BB962C8B-B14F-4D97-AF65-F5344CB8AC3E}">
        <p14:creationId xmlns:p14="http://schemas.microsoft.com/office/powerpoint/2010/main" val="375340465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06BF4D4F-93D2-4C27-A02E-59EF5128DA2A}"/>
              </a:ext>
            </a:extLst>
          </p:cNvPr>
          <p:cNvSpPr txBox="1">
            <a:spLocks/>
          </p:cNvSpPr>
          <p:nvPr/>
        </p:nvSpPr>
        <p:spPr bwMode="auto">
          <a:xfrm>
            <a:off x="6895896" y="5622683"/>
            <a:ext cx="3737383" cy="894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0" indent="0" algn="ctr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lv-LV" altLang="lv-LV" sz="6200" b="0" dirty="0">
                <a:solidFill>
                  <a:srgbClr val="228B9D"/>
                </a:solidFill>
                <a:ea typeface="ＭＳ Ｐゴシック" panose="020B0600070205080204" pitchFamily="34" charset="-128"/>
              </a:rPr>
              <a:t>Paldies!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lv-LV" altLang="lv-LV" sz="4000" b="0" dirty="0">
              <a:ea typeface="ＭＳ Ｐゴシック" panose="020B0600070205080204" pitchFamily="34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C4CB57-B17C-4835-AF33-33EB8BF53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23" y="8809046"/>
            <a:ext cx="192321" cy="23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B6EE187-9A83-4AF0-B649-361DAF2BAE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314" y="8803299"/>
            <a:ext cx="227755" cy="2277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B95F61-9B48-402E-B322-B1A7018857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89" y="8804766"/>
            <a:ext cx="243403" cy="2262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E4ACE35-22A5-40C7-B814-627D65936A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91453" y="8817482"/>
            <a:ext cx="213572" cy="2135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CC1207F-207A-49E4-9668-CB22A8E7C2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31" y="8825959"/>
            <a:ext cx="232141" cy="19677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9BAF2E57-18B2-44F2-9BFB-2722778D358A}"/>
              </a:ext>
            </a:extLst>
          </p:cNvPr>
          <p:cNvGrpSpPr/>
          <p:nvPr/>
        </p:nvGrpSpPr>
        <p:grpSpPr>
          <a:xfrm>
            <a:off x="885672" y="8715683"/>
            <a:ext cx="15989712" cy="374979"/>
            <a:chOff x="885672" y="8715683"/>
            <a:chExt cx="15989712" cy="3749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FEBC930-78FA-451C-AEF5-E32616BB5369}"/>
                </a:ext>
              </a:extLst>
            </p:cNvPr>
            <p:cNvSpPr/>
            <p:nvPr/>
          </p:nvSpPr>
          <p:spPr>
            <a:xfrm>
              <a:off x="12481402" y="8715683"/>
              <a:ext cx="21969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sz="1800" b="0" dirty="0">
                  <a:latin typeface="Calibri Light" panose="020F0302020204030204"/>
                </a:rPr>
                <a:t>+371 67013100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F0AC874-C9D6-4D61-9111-1D33EF7792E1}"/>
                </a:ext>
              </a:extLst>
            </p:cNvPr>
            <p:cNvSpPr/>
            <p:nvPr/>
          </p:nvSpPr>
          <p:spPr>
            <a:xfrm>
              <a:off x="6623409" y="8720344"/>
              <a:ext cx="163319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sz="1800" b="0" dirty="0">
                  <a:latin typeface="Calibri Light" panose="020F0302020204030204"/>
                </a:rPr>
                <a:t>www.em.gov.lv</a:t>
              </a:r>
              <a:endParaRPr lang="lv-LV" sz="1800" b="0" dirty="0">
                <a:latin typeface="Calibri Light" panose="020F0302020204030204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C3C0893-B637-4B2B-95FF-70D67991A2BE}"/>
                </a:ext>
              </a:extLst>
            </p:cNvPr>
            <p:cNvSpPr/>
            <p:nvPr/>
          </p:nvSpPr>
          <p:spPr>
            <a:xfrm>
              <a:off x="885672" y="8718470"/>
              <a:ext cx="23791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800" b="0" dirty="0">
                  <a:latin typeface="Calibri Light" panose="020F0302020204030204"/>
                </a:rPr>
                <a:t>@</a:t>
              </a:r>
              <a:r>
                <a:rPr lang="en-US" sz="1800" b="0" dirty="0" err="1">
                  <a:latin typeface="Calibri Light" panose="020F0302020204030204"/>
                </a:rPr>
                <a:t>E</a:t>
              </a:r>
              <a:r>
                <a:rPr lang="en-US" sz="1800" b="0" spc="-150" dirty="0" err="1">
                  <a:latin typeface="Calibri Light" panose="020F0302020204030204"/>
                </a:rPr>
                <a:t>M_</a:t>
              </a:r>
              <a:r>
                <a:rPr lang="en-US" sz="1800" b="0" dirty="0" err="1">
                  <a:latin typeface="Calibri Light" panose="020F0302020204030204"/>
                </a:rPr>
                <a:t>gov</a:t>
              </a:r>
              <a:r>
                <a:rPr lang="en-US" sz="1800" b="0" spc="-150" dirty="0" err="1">
                  <a:latin typeface="Calibri Light" panose="020F0302020204030204"/>
                </a:rPr>
                <a:t>_</a:t>
              </a:r>
              <a:r>
                <a:rPr lang="en-US" sz="1800" b="0" dirty="0" err="1">
                  <a:latin typeface="Calibri Light" panose="020F0302020204030204"/>
                </a:rPr>
                <a:t>lv</a:t>
              </a:r>
              <a:r>
                <a:rPr lang="en-US" sz="1800" b="0" dirty="0">
                  <a:latin typeface="Calibri Light" panose="020F0302020204030204"/>
                </a:rPr>
                <a:t>,</a:t>
              </a:r>
              <a:r>
                <a:rPr lang="en-US" sz="1800" b="0" spc="-300" dirty="0">
                  <a:latin typeface="Calibri Light" panose="020F0302020204030204"/>
                </a:rPr>
                <a:t> </a:t>
              </a:r>
              <a:r>
                <a:rPr lang="en-US" sz="1800" b="0" dirty="0">
                  <a:latin typeface="Calibri Light" panose="020F0302020204030204"/>
                </a:rPr>
                <a:t>@</a:t>
              </a:r>
              <a:r>
                <a:rPr lang="en-US" sz="1800" b="0" dirty="0" err="1">
                  <a:latin typeface="Calibri Light" panose="020F0302020204030204"/>
                </a:rPr>
                <a:t>siltinam</a:t>
              </a:r>
              <a:endParaRPr lang="lv-LV" sz="1800" b="0" dirty="0">
                <a:latin typeface="Calibri Light" panose="020F0302020204030204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ACD86B3-24EF-43E1-ACED-73C98EB828D2}"/>
                </a:ext>
              </a:extLst>
            </p:cNvPr>
            <p:cNvSpPr/>
            <p:nvPr/>
          </p:nvSpPr>
          <p:spPr>
            <a:xfrm>
              <a:off x="8567482" y="8721330"/>
              <a:ext cx="366792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sz="1800" b="0" dirty="0" err="1">
                  <a:latin typeface="Calibri Light" panose="020F0302020204030204"/>
                </a:rPr>
                <a:t>Brīvības</a:t>
              </a:r>
              <a:r>
                <a:rPr lang="en-US" sz="1800" b="0" dirty="0">
                  <a:latin typeface="Calibri Light" panose="020F0302020204030204"/>
                </a:rPr>
                <a:t> </a:t>
              </a:r>
              <a:r>
                <a:rPr lang="lv-LV" sz="1800" b="0" dirty="0">
                  <a:latin typeface="Calibri Light" panose="020F0302020204030204"/>
                </a:rPr>
                <a:t>iela</a:t>
              </a:r>
              <a:r>
                <a:rPr lang="en-US" sz="1800" b="0" dirty="0">
                  <a:latin typeface="Calibri Light" panose="020F0302020204030204"/>
                </a:rPr>
                <a:t> 55, R</a:t>
              </a:r>
              <a:r>
                <a:rPr lang="lv-LV" sz="1800" b="0" dirty="0">
                  <a:latin typeface="Calibri Light" panose="020F0302020204030204"/>
                </a:rPr>
                <a:t>ī</a:t>
              </a:r>
              <a:r>
                <a:rPr lang="en-US" sz="1800" b="0" dirty="0" err="1">
                  <a:latin typeface="Calibri Light" panose="020F0302020204030204"/>
                </a:rPr>
                <a:t>ga</a:t>
              </a:r>
              <a:r>
                <a:rPr lang="en-US" sz="1800" b="0" dirty="0">
                  <a:latin typeface="Calibri Light" panose="020F0302020204030204"/>
                </a:rPr>
                <a:t>, LV-1519, Latvia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D07F65E-C5A5-4DEE-A9F5-D9F077F43334}"/>
                </a:ext>
              </a:extLst>
            </p:cNvPr>
            <p:cNvSpPr/>
            <p:nvPr/>
          </p:nvSpPr>
          <p:spPr>
            <a:xfrm>
              <a:off x="14678393" y="8715683"/>
              <a:ext cx="21969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sz="1800" b="0" dirty="0">
                  <a:latin typeface="Calibri Light" panose="020F0302020204030204"/>
                </a:rPr>
                <a:t>pasts@em.gov.lv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A06EA0E4-126E-4356-839A-2E3C5A2893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976" y="8841853"/>
            <a:ext cx="227534" cy="16087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EE66312-B6D9-47C0-8504-DA3BD9AB0C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874" y="8838873"/>
            <a:ext cx="105398" cy="17520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BC52E9F-862C-4DE0-A360-2BD42129A4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974" y="8793821"/>
            <a:ext cx="264529" cy="26452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11E48084-61CC-4E30-BC48-B1D0768F212E}"/>
              </a:ext>
            </a:extLst>
          </p:cNvPr>
          <p:cNvSpPr/>
          <p:nvPr/>
        </p:nvSpPr>
        <p:spPr>
          <a:xfrm>
            <a:off x="4011519" y="8718470"/>
            <a:ext cx="2241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lv-LV" sz="1800" b="0" dirty="0">
                <a:latin typeface="Calibri Light" panose="020F0302020204030204"/>
              </a:rPr>
              <a:t>/</a:t>
            </a:r>
            <a:r>
              <a:rPr lang="en-US" sz="1800" b="0" dirty="0" err="1">
                <a:latin typeface="Calibri Light" panose="020F0302020204030204"/>
              </a:rPr>
              <a:t>ekonomikasministrija</a:t>
            </a:r>
            <a:endParaRPr lang="lv-LV" sz="1800" b="0" dirty="0">
              <a:solidFill>
                <a:schemeClr val="bg1">
                  <a:alpha val="78000"/>
                </a:schemeClr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67744737"/>
      </p:ext>
    </p:extLst>
  </p:cSld>
  <p:clrMapOvr>
    <a:masterClrMapping/>
  </p:clrMapOvr>
</p:sld>
</file>

<file path=ppt/theme/theme1.xml><?xml version="1.0" encoding="utf-8"?>
<a:theme xmlns:a="http://schemas.openxmlformats.org/drawingml/2006/main" name="EM_L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M_LV" id="{B9B434BE-957C-442D-99B2-56CBE6461A7D}" vid="{BF28C971-8E20-4013-A0F2-979FA7E00E96}"/>
    </a:ext>
  </a:extLst>
</a:theme>
</file>

<file path=ppt/theme/theme2.xml><?xml version="1.0" encoding="utf-8"?>
<a:theme xmlns:a="http://schemas.openxmlformats.org/drawingml/2006/main" name="Office Theme">
  <a:themeElements>
    <a:clrScheme name="Custom 1">
      <a:dk1>
        <a:srgbClr val="00859B"/>
      </a:dk1>
      <a:lt1>
        <a:sysClr val="window" lastClr="FFFFFF"/>
      </a:lt1>
      <a:dk2>
        <a:srgbClr val="00859B"/>
      </a:dk2>
      <a:lt2>
        <a:srgbClr val="FFFFFF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EM_LV</Template>
  <TotalTime>1</TotalTime>
  <Words>106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 Light</vt:lpstr>
      <vt:lpstr>Helvetica Neue</vt:lpstr>
      <vt:lpstr>Verdana</vt:lpstr>
      <vt:lpstr>EM_LV</vt:lpstr>
      <vt:lpstr>Office Theme</vt:lpstr>
      <vt:lpstr>1_Custom Design</vt:lpstr>
      <vt:lpstr>Aktualitātes būvniecības regulējumā</vt:lpstr>
      <vt:lpstr>Grozījumi Būvniecības likumā:</vt:lpstr>
      <vt:lpstr>Grozījumi būvnoteikumos: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NOSAUKUMS</dc:title>
  <dc:creator>Agrita Alkšere</dc:creator>
  <cp:lastModifiedBy>Elīna Balgalve</cp:lastModifiedBy>
  <cp:revision>27</cp:revision>
  <dcterms:created xsi:type="dcterms:W3CDTF">2018-07-26T10:29:05Z</dcterms:created>
  <dcterms:modified xsi:type="dcterms:W3CDTF">2019-06-13T13:40:38Z</dcterms:modified>
</cp:coreProperties>
</file>