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917" r:id="rId2"/>
    <p:sldId id="1307" r:id="rId3"/>
    <p:sldId id="1308" r:id="rId4"/>
    <p:sldId id="1309" r:id="rId5"/>
    <p:sldId id="1310" r:id="rId6"/>
    <p:sldId id="1311" r:id="rId7"/>
    <p:sldId id="1312" r:id="rId8"/>
    <p:sldId id="1258" r:id="rId9"/>
    <p:sldId id="1260" r:id="rId10"/>
    <p:sldId id="1259" r:id="rId11"/>
    <p:sldId id="1261" r:id="rId12"/>
    <p:sldId id="1262" r:id="rId13"/>
    <p:sldId id="1263" r:id="rId14"/>
    <p:sldId id="1264" r:id="rId15"/>
    <p:sldId id="1313" r:id="rId16"/>
    <p:sldId id="1314" r:id="rId17"/>
    <p:sldId id="1315" r:id="rId18"/>
    <p:sldId id="1265" r:id="rId19"/>
    <p:sldId id="1270" r:id="rId20"/>
    <p:sldId id="1277" r:id="rId21"/>
    <p:sldId id="1276" r:id="rId22"/>
    <p:sldId id="1305" r:id="rId23"/>
    <p:sldId id="1280" r:id="rId24"/>
    <p:sldId id="1275" r:id="rId25"/>
    <p:sldId id="1267" r:id="rId26"/>
    <p:sldId id="1271" r:id="rId27"/>
    <p:sldId id="1273" r:id="rId28"/>
    <p:sldId id="1279" r:id="rId29"/>
    <p:sldId id="1284" r:id="rId30"/>
    <p:sldId id="1283" r:id="rId31"/>
    <p:sldId id="1282" r:id="rId32"/>
    <p:sldId id="1288" r:id="rId33"/>
    <p:sldId id="1278" r:id="rId34"/>
    <p:sldId id="1292" r:id="rId35"/>
    <p:sldId id="1294" r:id="rId36"/>
    <p:sldId id="1293" r:id="rId37"/>
    <p:sldId id="1295" r:id="rId38"/>
    <p:sldId id="1296" r:id="rId39"/>
    <p:sldId id="1297" r:id="rId40"/>
    <p:sldId id="1298" r:id="rId41"/>
    <p:sldId id="1300" r:id="rId42"/>
    <p:sldId id="1299" r:id="rId43"/>
    <p:sldId id="1302" r:id="rId44"/>
    <p:sldId id="1301" r:id="rId45"/>
    <p:sldId id="1304" r:id="rId46"/>
    <p:sldId id="1286" r:id="rId47"/>
    <p:sldId id="1287" r:id="rId48"/>
    <p:sldId id="1289" r:id="rId49"/>
    <p:sldId id="1303" r:id="rId50"/>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446C75-7ACB-4544-B64A-A47D119F224E}">
          <p14:sldIdLst>
            <p14:sldId id="917"/>
            <p14:sldId id="1307"/>
            <p14:sldId id="1308"/>
            <p14:sldId id="1309"/>
            <p14:sldId id="1310"/>
            <p14:sldId id="1311"/>
            <p14:sldId id="1312"/>
            <p14:sldId id="1258"/>
            <p14:sldId id="1260"/>
            <p14:sldId id="1259"/>
            <p14:sldId id="1261"/>
            <p14:sldId id="1262"/>
            <p14:sldId id="1263"/>
            <p14:sldId id="1264"/>
            <p14:sldId id="1313"/>
            <p14:sldId id="1314"/>
            <p14:sldId id="1315"/>
          </p14:sldIdLst>
        </p14:section>
        <p14:section name="Untitled Section" id="{7C967C00-818E-49E5-9EE7-5F4838D3F6DF}">
          <p14:sldIdLst>
            <p14:sldId id="1265"/>
            <p14:sldId id="1270"/>
            <p14:sldId id="1277"/>
            <p14:sldId id="1276"/>
            <p14:sldId id="1305"/>
            <p14:sldId id="1280"/>
            <p14:sldId id="1275"/>
            <p14:sldId id="1267"/>
            <p14:sldId id="1271"/>
            <p14:sldId id="1273"/>
            <p14:sldId id="1279"/>
            <p14:sldId id="1284"/>
            <p14:sldId id="1283"/>
            <p14:sldId id="1282"/>
            <p14:sldId id="1288"/>
            <p14:sldId id="1278"/>
            <p14:sldId id="1292"/>
            <p14:sldId id="1294"/>
            <p14:sldId id="1293"/>
            <p14:sldId id="1295"/>
            <p14:sldId id="1296"/>
            <p14:sldId id="1297"/>
            <p14:sldId id="1298"/>
            <p14:sldId id="1300"/>
            <p14:sldId id="1299"/>
            <p14:sldId id="1302"/>
            <p14:sldId id="1301"/>
            <p14:sldId id="1304"/>
            <p14:sldId id="1286"/>
            <p14:sldId id="1287"/>
            <p14:sldId id="1289"/>
            <p14:sldId id="13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ānis Palamarčuks" initials="JP" lastIdx="1" clrIdx="0">
    <p:extLst>
      <p:ext uri="{19B8F6BF-5375-455C-9EA6-DF929625EA0E}">
        <p15:presenceInfo xmlns:p15="http://schemas.microsoft.com/office/powerpoint/2012/main" userId="S-1-5-21-734147818-1251574435-2103723179-7982" providerId="AD"/>
      </p:ext>
    </p:extLst>
  </p:cmAuthor>
  <p:cmAuthor id="2" name="Sandris Celmiņš" initials="SC" lastIdx="1" clrIdx="1">
    <p:extLst>
      <p:ext uri="{19B8F6BF-5375-455C-9EA6-DF929625EA0E}">
        <p15:presenceInfo xmlns:p15="http://schemas.microsoft.com/office/powerpoint/2012/main" userId="S::Sandris.Celmins@bvkb.gov.lv::ff7c92eb-5d54-40b7-b771-2406e321301e" providerId="AD"/>
      </p:ext>
    </p:extLst>
  </p:cmAuthor>
  <p:cmAuthor id="3" name="Oskars Sūnaitis" initials="OS" lastIdx="2" clrIdx="2">
    <p:extLst>
      <p:ext uri="{19B8F6BF-5375-455C-9EA6-DF929625EA0E}">
        <p15:presenceInfo xmlns:p15="http://schemas.microsoft.com/office/powerpoint/2012/main" userId="S::Oskars.Sunaitis@bvkb.gov.lv::5440eba8-9963-4319-9270-84b13e355b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7" autoAdjust="0"/>
    <p:restoredTop sz="93184" autoAdjust="0"/>
  </p:normalViewPr>
  <p:slideViewPr>
    <p:cSldViewPr snapToGrid="0">
      <p:cViewPr varScale="1">
        <p:scale>
          <a:sx n="96" d="100"/>
          <a:sy n="96" d="100"/>
        </p:scale>
        <p:origin x="852" y="312"/>
      </p:cViewPr>
      <p:guideLst/>
    </p:cSldViewPr>
  </p:slideViewPr>
  <p:outlineViewPr>
    <p:cViewPr>
      <p:scale>
        <a:sx n="33" d="100"/>
        <a:sy n="33" d="100"/>
      </p:scale>
      <p:origin x="0" y="-4076"/>
    </p:cViewPr>
  </p:outlineViewPr>
  <p:notesTextViewPr>
    <p:cViewPr>
      <p:scale>
        <a:sx n="75" d="100"/>
        <a:sy n="75" d="100"/>
      </p:scale>
      <p:origin x="0" y="0"/>
    </p:cViewPr>
  </p:notesTextViewPr>
  <p:sorterViewPr>
    <p:cViewPr>
      <p:scale>
        <a:sx n="100" d="100"/>
        <a:sy n="100" d="100"/>
      </p:scale>
      <p:origin x="0" y="-5552"/>
    </p:cViewPr>
  </p:sorterViewPr>
  <p:notesViewPr>
    <p:cSldViewPr snapToGrid="0">
      <p:cViewPr varScale="1">
        <p:scale>
          <a:sx n="50" d="100"/>
          <a:sy n="50" d="100"/>
        </p:scale>
        <p:origin x="2708"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3EE07-AC93-415F-8623-A5170DCCA4CE}" type="datetimeFigureOut">
              <a:rPr lang="lv-LV" smtClean="0"/>
              <a:t>10.04.2025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E213-FBF0-4FB6-A379-F97F387A85BE}" type="slidenum">
              <a:rPr lang="lv-LV" smtClean="0"/>
              <a:t>‹#›</a:t>
            </a:fld>
            <a:endParaRPr lang="lv-LV"/>
          </a:p>
        </p:txBody>
      </p:sp>
    </p:spTree>
    <p:extLst>
      <p:ext uri="{BB962C8B-B14F-4D97-AF65-F5344CB8AC3E}">
        <p14:creationId xmlns:p14="http://schemas.microsoft.com/office/powerpoint/2010/main" val="116127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1</a:t>
            </a:fld>
            <a:endParaRPr lang="lv-LV"/>
          </a:p>
        </p:txBody>
      </p:sp>
    </p:spTree>
    <p:extLst>
      <p:ext uri="{BB962C8B-B14F-4D97-AF65-F5344CB8AC3E}">
        <p14:creationId xmlns:p14="http://schemas.microsoft.com/office/powerpoint/2010/main" val="1801855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10.04.2025</a:t>
            </a:fld>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354207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10.04.2025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7224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10.04.2025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67516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4264663" y="0"/>
            <a:ext cx="3672454" cy="2446421"/>
          </a:xfrm>
          <a:prstGeom prst="rect">
            <a:avLst/>
          </a:prstGeom>
        </p:spPr>
      </p:pic>
    </p:spTree>
    <p:extLst>
      <p:ext uri="{BB962C8B-B14F-4D97-AF65-F5344CB8AC3E}">
        <p14:creationId xmlns:p14="http://schemas.microsoft.com/office/powerpoint/2010/main" val="83424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10.04.2025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9"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302952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E999DC-9EA0-4259-819B-1AF7B4303B19}" type="datetimeFigureOut">
              <a:rPr lang="lv-LV" smtClean="0"/>
              <a:t>10.04.2025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14035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14E999DC-9EA0-4259-819B-1AF7B4303B19}" type="datetimeFigureOut">
              <a:rPr lang="lv-LV" smtClean="0"/>
              <a:t>10.04.2025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295627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14E999DC-9EA0-4259-819B-1AF7B4303B19}" type="datetimeFigureOut">
              <a:rPr lang="lv-LV" smtClean="0"/>
              <a:t>10.04.2025</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2260439-F6DD-4523-A801-03781BC0D091}" type="slidenum">
              <a:rPr lang="lv-LV" smtClean="0"/>
              <a:t>‹#›</a:t>
            </a:fld>
            <a:endParaRPr lang="lv-LV"/>
          </a:p>
        </p:txBody>
      </p:sp>
      <p:pic>
        <p:nvPicPr>
          <p:cNvPr id="11" name="Picture 10"/>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2" name="Slide Number Placeholder 8"/>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119888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14E999DC-9EA0-4259-819B-1AF7B4303B19}" type="datetimeFigureOut">
              <a:rPr lang="lv-LV" smtClean="0"/>
              <a:t>10.04.2025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7" name="Slide Number Placeholder 8"/>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218690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2" name="Date Placeholder 1"/>
          <p:cNvSpPr>
            <a:spLocks noGrp="1"/>
          </p:cNvSpPr>
          <p:nvPr>
            <p:ph type="dt" sz="half" idx="10"/>
          </p:nvPr>
        </p:nvSpPr>
        <p:spPr/>
        <p:txBody>
          <a:bodyPr/>
          <a:lstStyle/>
          <a:p>
            <a:fld id="{14E999DC-9EA0-4259-819B-1AF7B4303B19}" type="datetimeFigureOut">
              <a:rPr lang="lv-LV" smtClean="0"/>
              <a:t>10.04.2025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spTree>
    <p:extLst>
      <p:ext uri="{BB962C8B-B14F-4D97-AF65-F5344CB8AC3E}">
        <p14:creationId xmlns:p14="http://schemas.microsoft.com/office/powerpoint/2010/main" val="229721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10.04.2025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3450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10.04.2025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0"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260439-F6DD-4523-A801-03781BC0D091}" type="slidenum">
              <a:rPr lang="lv-LV" smtClean="0"/>
              <a:pPr/>
              <a:t>‹#›</a:t>
            </a:fld>
            <a:endParaRPr lang="lv-LV"/>
          </a:p>
        </p:txBody>
      </p:sp>
    </p:spTree>
    <p:extLst>
      <p:ext uri="{BB962C8B-B14F-4D97-AF65-F5344CB8AC3E}">
        <p14:creationId xmlns:p14="http://schemas.microsoft.com/office/powerpoint/2010/main" val="365324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999DC-9EA0-4259-819B-1AF7B4303B19}" type="datetimeFigureOut">
              <a:rPr lang="lv-LV" smtClean="0"/>
              <a:t>10.04.2025</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60439-F6DD-4523-A801-03781BC0D091}" type="slidenum">
              <a:rPr lang="lv-LV" smtClean="0"/>
              <a:t>‹#›</a:t>
            </a:fld>
            <a:endParaRPr lang="lv-LV"/>
          </a:p>
        </p:txBody>
      </p:sp>
    </p:spTree>
    <p:extLst>
      <p:ext uri="{BB962C8B-B14F-4D97-AF65-F5344CB8AC3E}">
        <p14:creationId xmlns:p14="http://schemas.microsoft.com/office/powerpoint/2010/main" val="259787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hyperlink" Target="http://www.bvkb.gov.lv/"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1742" y="2643683"/>
            <a:ext cx="10472058" cy="2371350"/>
          </a:xfrm>
        </p:spPr>
        <p:txBody>
          <a:bodyPr>
            <a:normAutofit/>
          </a:bodyPr>
          <a:lstStyle/>
          <a:p>
            <a:r>
              <a:rPr lang="lv-LV" sz="3600" b="1" dirty="0">
                <a:effectLst/>
                <a:latin typeface="Verdana" panose="020B0604030504040204" pitchFamily="34" charset="0"/>
                <a:ea typeface="Calibri" panose="020F0502020204030204" pitchFamily="34" charset="0"/>
                <a:cs typeface="Times New Roman" panose="02020603050405020304" pitchFamily="18" charset="0"/>
              </a:rPr>
              <a:t>Biežāk konstatētās neatbilstības ekspluatācijā pieņemšanā</a:t>
            </a:r>
            <a:br>
              <a:rPr lang="lv-LV" sz="1800" dirty="0">
                <a:effectLst/>
                <a:latin typeface="Calibri" panose="020F0502020204030204" pitchFamily="34" charset="0"/>
                <a:ea typeface="Calibri" panose="020F0502020204030204" pitchFamily="34" charset="0"/>
                <a:cs typeface="Times New Roman" panose="02020603050405020304" pitchFamily="18" charset="0"/>
              </a:rPr>
            </a:br>
            <a:br>
              <a:rPr lang="lv-LV" sz="4400" b="1" dirty="0"/>
            </a:br>
            <a:r>
              <a:rPr lang="lv-LV" sz="2400" dirty="0">
                <a:latin typeface="Times New Roman" panose="02020603050405020304" pitchFamily="18" charset="0"/>
                <a:cs typeface="Times New Roman" panose="02020603050405020304" pitchFamily="18" charset="0"/>
              </a:rPr>
              <a:t>2025.gada 11.aprīlī</a:t>
            </a: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1</a:t>
            </a:fld>
            <a:endParaRPr lang="lv-LV" dirty="0"/>
          </a:p>
        </p:txBody>
      </p:sp>
      <p:sp>
        <p:nvSpPr>
          <p:cNvPr id="5" name="Text Placeholder 2"/>
          <p:cNvSpPr txBox="1">
            <a:spLocks/>
          </p:cNvSpPr>
          <p:nvPr/>
        </p:nvSpPr>
        <p:spPr>
          <a:xfrm>
            <a:off x="2847975" y="4876800"/>
            <a:ext cx="6829426" cy="1718547"/>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3" name="Rectangle 2">
            <a:extLst>
              <a:ext uri="{FF2B5EF4-FFF2-40B4-BE49-F238E27FC236}">
                <a16:creationId xmlns:a16="http://schemas.microsoft.com/office/drawing/2014/main" id="{33CAD1CD-240D-459C-B34D-95EFF3F167EE}"/>
              </a:ext>
            </a:extLst>
          </p:cNvPr>
          <p:cNvSpPr/>
          <p:nvPr/>
        </p:nvSpPr>
        <p:spPr>
          <a:xfrm>
            <a:off x="3214688" y="5029893"/>
            <a:ext cx="6096000" cy="1200329"/>
          </a:xfrm>
          <a:prstGeom prst="rect">
            <a:avLst/>
          </a:prstGeom>
        </p:spPr>
        <p:txBody>
          <a:bodyPr>
            <a:spAutoFit/>
          </a:bodyPr>
          <a:lstStyle/>
          <a:p>
            <a:pPr algn="ctr"/>
            <a:r>
              <a:rPr lang="lv-LV" sz="2400" dirty="0">
                <a:latin typeface="Times New Roman" panose="02020603050405020304" pitchFamily="18" charset="0"/>
                <a:cs typeface="Times New Roman" panose="02020603050405020304" pitchFamily="18" charset="0"/>
              </a:rPr>
              <a:t>Būvniecības kontroles departamenta </a:t>
            </a:r>
          </a:p>
          <a:p>
            <a:pPr algn="ctr"/>
            <a:r>
              <a:rPr lang="lv-LV" sz="2400" dirty="0">
                <a:latin typeface="Times New Roman" panose="02020603050405020304" pitchFamily="18" charset="0"/>
                <a:cs typeface="Times New Roman" panose="02020603050405020304" pitchFamily="18" charset="0"/>
              </a:rPr>
              <a:t>Būvdarbu kontroles nodaļas būvinspektors </a:t>
            </a:r>
          </a:p>
          <a:p>
            <a:pPr algn="ctr"/>
            <a:r>
              <a:rPr lang="lv-LV" sz="2400" b="1" dirty="0">
                <a:latin typeface="Times New Roman" panose="02020603050405020304" pitchFamily="18" charset="0"/>
                <a:cs typeface="Times New Roman" panose="02020603050405020304" pitchFamily="18" charset="0"/>
              </a:rPr>
              <a:t>Oskars Sūnaitis</a:t>
            </a:r>
          </a:p>
        </p:txBody>
      </p:sp>
    </p:spTree>
    <p:extLst>
      <p:ext uri="{BB962C8B-B14F-4D97-AF65-F5344CB8AC3E}">
        <p14:creationId xmlns:p14="http://schemas.microsoft.com/office/powerpoint/2010/main" val="1909949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a:t>
            </a:r>
            <a:endParaRPr lang="lv-LV" sz="2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0C96FF7-7328-4ADF-BD18-14DB96E41E22}"/>
              </a:ext>
            </a:extLst>
          </p:cNvPr>
          <p:cNvSpPr>
            <a:spLocks noGrp="1"/>
          </p:cNvSpPr>
          <p:nvPr>
            <p:ph sz="half" idx="1"/>
          </p:nvPr>
        </p:nvSpPr>
        <p:spPr>
          <a:xfrm>
            <a:off x="838199" y="1628775"/>
            <a:ext cx="10432551" cy="4864099"/>
          </a:xfrm>
        </p:spPr>
        <p:txBody>
          <a:bodyPr>
            <a:normAutofit fontScale="92500"/>
          </a:bodyPr>
          <a:lstStyle/>
          <a:p>
            <a:pPr marL="324000" indent="-360000">
              <a:lnSpc>
                <a:spcPct val="150000"/>
              </a:lnSpc>
              <a:spcBef>
                <a:spcPts val="0"/>
              </a:spcBef>
              <a:buNone/>
            </a:pPr>
            <a:r>
              <a:rPr lang="lv-LV" sz="1800" dirty="0">
                <a:latin typeface="Arial" panose="020B0604020202020204" pitchFamily="34" charset="0"/>
                <a:ea typeface="Calibri" panose="020F0502020204030204" pitchFamily="34" charset="0"/>
                <a:cs typeface="Arial" panose="020B0604020202020204" pitchFamily="34" charset="0"/>
              </a:rPr>
              <a:t> 12. </a:t>
            </a:r>
            <a:r>
              <a:rPr lang="lv-LV" sz="1800" dirty="0">
                <a:effectLst/>
                <a:latin typeface="Arial" panose="020B0604020202020204" pitchFamily="34" charset="0"/>
                <a:ea typeface="Calibri" panose="020F0502020204030204" pitchFamily="34" charset="0"/>
                <a:cs typeface="Arial" panose="020B0604020202020204" pitchFamily="34" charset="0"/>
              </a:rPr>
              <a:t>Nav pievienoti </a:t>
            </a:r>
            <a:r>
              <a:rPr lang="lv-LV" sz="1800" dirty="0" err="1">
                <a:effectLst/>
                <a:latin typeface="Arial" panose="020B0604020202020204" pitchFamily="34" charset="0"/>
                <a:ea typeface="Calibri" panose="020F0502020204030204" pitchFamily="34" charset="0"/>
                <a:cs typeface="Arial" panose="020B0604020202020204" pitchFamily="34" charset="0"/>
              </a:rPr>
              <a:t>izpildmērījumu</a:t>
            </a:r>
            <a:r>
              <a:rPr lang="lv-LV" sz="1800" dirty="0">
                <a:effectLst/>
                <a:latin typeface="Arial" panose="020B0604020202020204" pitchFamily="34" charset="0"/>
                <a:ea typeface="Calibri" panose="020F0502020204030204" pitchFamily="34" charset="0"/>
                <a:cs typeface="Arial" panose="020B0604020202020204" pitchFamily="34" charset="0"/>
              </a:rPr>
              <a:t> plāni, tai skaitā par inženierbūvju izbūvi un demontāžu </a:t>
            </a:r>
            <a:r>
              <a:rPr lang="lv-LV" sz="1800" dirty="0">
                <a:latin typeface="Arial" panose="020B0604020202020204" pitchFamily="34" charset="0"/>
                <a:ea typeface="Calibri" panose="020F0502020204030204" pitchFamily="34" charset="0"/>
                <a:cs typeface="Arial" panose="020B0604020202020204" pitchFamily="34" charset="0"/>
              </a:rPr>
              <a:t>(</a:t>
            </a:r>
            <a:r>
              <a:rPr lang="lv-LV" sz="1800" dirty="0">
                <a:effectLst/>
                <a:latin typeface="Arial" panose="020B0604020202020204" pitchFamily="34" charset="0"/>
                <a:ea typeface="Calibri" panose="020F0502020204030204" pitchFamily="34" charset="0"/>
                <a:cs typeface="Arial" panose="020B0604020202020204" pitchFamily="34" charset="0"/>
              </a:rPr>
              <a:t>ĒBN </a:t>
            </a:r>
            <a:r>
              <a:rPr lang="lv-LV" sz="1800" b="0" i="0" dirty="0">
                <a:solidFill>
                  <a:srgbClr val="414142"/>
                </a:solidFill>
                <a:effectLst/>
                <a:latin typeface="Arial" panose="020B0604020202020204" pitchFamily="34" charset="0"/>
              </a:rPr>
              <a:t>167.4</a:t>
            </a:r>
            <a:r>
              <a:rPr lang="lv-LV" sz="1800" dirty="0">
                <a:effectLst/>
                <a:latin typeface="Arial" panose="020B0604020202020204" pitchFamily="34" charset="0"/>
                <a:ea typeface="Calibri" panose="020F0502020204030204" pitchFamily="34" charset="0"/>
                <a:cs typeface="Arial" panose="020B0604020202020204" pitchFamily="34" charset="0"/>
              </a:rPr>
              <a:t>.p.).   </a:t>
            </a:r>
          </a:p>
          <a:p>
            <a:pPr marL="324000" indent="-360000">
              <a:lnSpc>
                <a:spcPct val="150000"/>
              </a:lnSpc>
              <a:spcBef>
                <a:spcPts val="0"/>
              </a:spcBef>
              <a:buNone/>
            </a:pPr>
            <a:r>
              <a:rPr lang="lv-LV" sz="1800" dirty="0">
                <a:effectLst/>
                <a:latin typeface="Arial" panose="020B0604020202020204" pitchFamily="34" charset="0"/>
                <a:ea typeface="Calibri" panose="020F0502020204030204" pitchFamily="34" charset="0"/>
                <a:cs typeface="Arial" panose="020B0604020202020204" pitchFamily="34" charset="0"/>
              </a:rPr>
              <a:t>     Būvju un inženiertīklu </a:t>
            </a:r>
            <a:r>
              <a:rPr lang="lv-LV" sz="1800" dirty="0" err="1">
                <a:effectLst/>
                <a:latin typeface="Arial" panose="020B0604020202020204" pitchFamily="34" charset="0"/>
                <a:ea typeface="Calibri" panose="020F0502020204030204" pitchFamily="34" charset="0"/>
                <a:cs typeface="Arial" panose="020B0604020202020204" pitchFamily="34" charset="0"/>
              </a:rPr>
              <a:t>izpildmērījumi</a:t>
            </a:r>
            <a:r>
              <a:rPr lang="lv-LV" sz="1800" dirty="0">
                <a:effectLst/>
                <a:latin typeface="Arial" panose="020B0604020202020204" pitchFamily="34" charset="0"/>
                <a:ea typeface="Calibri" panose="020F0502020204030204" pitchFamily="34" charset="0"/>
                <a:cs typeface="Arial" panose="020B0604020202020204" pitchFamily="34" charset="0"/>
              </a:rPr>
              <a:t> neatbilst būvprojekta sadaļās  paredzētiem risinājumiem. Neatbilstības būvprojekta sadaļās  paredzētiem risinājumiem: teritorijas inženiertīkli un teritorijas labiekārtojums; nav norādīti visi izbūvētie  inženiertīkli, nav norādīts zemējuma kontūrs; nav demontēto būvju un inženiertīkli; neatbilstošas augstuma atzīmes un horizontālās piesaistes; neatbilstošas segumu platības un veids; </a:t>
            </a:r>
            <a:r>
              <a:rPr lang="lv-LV" sz="1800" dirty="0" err="1">
                <a:effectLst/>
                <a:latin typeface="Arial" panose="020B0604020202020204" pitchFamily="34" charset="0"/>
                <a:ea typeface="Calibri" panose="020F0502020204030204" pitchFamily="34" charset="0"/>
                <a:cs typeface="Arial" panose="020B0604020202020204" pitchFamily="34" charset="0"/>
              </a:rPr>
              <a:t>izpildmērījumi</a:t>
            </a:r>
            <a:r>
              <a:rPr lang="lv-LV" sz="1800" dirty="0">
                <a:effectLst/>
                <a:latin typeface="Arial" panose="020B0604020202020204" pitchFamily="34" charset="0"/>
                <a:ea typeface="Calibri" panose="020F0502020204030204" pitchFamily="34" charset="0"/>
                <a:cs typeface="Arial" panose="020B0604020202020204" pitchFamily="34" charset="0"/>
              </a:rPr>
              <a:t> nav reģistrēti dati bāzē (24.04.2012. MK Nr.281, 75.p.).</a:t>
            </a:r>
          </a:p>
          <a:p>
            <a:pPr marL="324000" indent="-360000">
              <a:lnSpc>
                <a:spcPct val="150000"/>
              </a:lnSpc>
              <a:spcBef>
                <a:spcPts val="0"/>
              </a:spcBef>
              <a:buNone/>
            </a:pPr>
            <a:r>
              <a:rPr lang="lv-LV" sz="1800" dirty="0">
                <a:latin typeface="Arial" panose="020B0604020202020204" pitchFamily="34" charset="0"/>
                <a:ea typeface="Calibri" panose="020F0502020204030204" pitchFamily="34" charset="0"/>
                <a:cs typeface="Arial" panose="020B0604020202020204" pitchFamily="34" charset="0"/>
              </a:rPr>
              <a:t>     </a:t>
            </a:r>
            <a:r>
              <a:rPr lang="lv-LV" sz="1800" dirty="0">
                <a:effectLst/>
                <a:latin typeface="Arial" panose="020B0604020202020204" pitchFamily="34" charset="0"/>
                <a:ea typeface="Calibri" panose="020F0502020204030204" pitchFamily="34" charset="0"/>
                <a:cs typeface="Arial" panose="020B0604020202020204" pitchFamily="34" charset="0"/>
              </a:rPr>
              <a:t>Projekta izmaiņas un saskaņojums Būvvaldē nav veikts (VBN,  69,115.p.).</a:t>
            </a:r>
          </a:p>
          <a:p>
            <a:pPr marL="324000" indent="-360000">
              <a:lnSpc>
                <a:spcPct val="150000"/>
              </a:lnSpc>
              <a:spcBef>
                <a:spcPts val="0"/>
              </a:spcBef>
              <a:buNone/>
            </a:pPr>
            <a:r>
              <a:rPr lang="lv-LV" sz="1800" kern="100" dirty="0">
                <a:effectLst/>
                <a:latin typeface="Arial" panose="020B0604020202020204" pitchFamily="34" charset="0"/>
                <a:ea typeface="Calibri" panose="020F0502020204030204" pitchFamily="34" charset="0"/>
                <a:cs typeface="Arial" panose="020B0604020202020204" pitchFamily="34" charset="0"/>
              </a:rPr>
              <a:t>     Rekomendācija:  atbilstoši 24.04.2012. Ministru kabineta noteikumu Nr.281 “Augstas detalizācijas topogrāfiskās informācijas un tās centrālās datubāzes noteikumi”  52.punktam  </a:t>
            </a:r>
            <a:r>
              <a:rPr lang="lv-LV" sz="1800" kern="100" dirty="0" err="1">
                <a:effectLst/>
                <a:latin typeface="Arial" panose="020B0604020202020204" pitchFamily="34" charset="0"/>
                <a:ea typeface="Calibri" panose="020F0502020204030204" pitchFamily="34" charset="0"/>
                <a:cs typeface="Arial" panose="020B0604020202020204" pitchFamily="34" charset="0"/>
              </a:rPr>
              <a:t>izpildmērījuma</a:t>
            </a:r>
            <a:r>
              <a:rPr lang="lv-LV" sz="1800" kern="100" dirty="0">
                <a:effectLst/>
                <a:latin typeface="Arial" panose="020B0604020202020204" pitchFamily="34" charset="0"/>
                <a:ea typeface="Calibri" panose="020F0502020204030204" pitchFamily="34" charset="0"/>
                <a:cs typeface="Arial" panose="020B0604020202020204" pitchFamily="34" charset="0"/>
              </a:rPr>
              <a:t> plānā norādīt  </a:t>
            </a:r>
            <a:r>
              <a:rPr lang="lv-LV" sz="1800" kern="100" dirty="0" err="1">
                <a:effectLst/>
                <a:latin typeface="Arial" panose="020B0604020202020204" pitchFamily="34" charset="0"/>
                <a:ea typeface="Calibri" panose="020F0502020204030204" pitchFamily="34" charset="0"/>
                <a:cs typeface="Arial" panose="020B0604020202020204" pitchFamily="34" charset="0"/>
              </a:rPr>
              <a:t>jaunizbūvētās</a:t>
            </a:r>
            <a:r>
              <a:rPr lang="lv-LV" sz="1800" kern="100" dirty="0">
                <a:effectLst/>
                <a:latin typeface="Arial" panose="020B0604020202020204" pitchFamily="34" charset="0"/>
                <a:ea typeface="Calibri" panose="020F0502020204030204" pitchFamily="34" charset="0"/>
                <a:cs typeface="Arial" panose="020B0604020202020204" pitchFamily="34" charset="0"/>
              </a:rPr>
              <a:t> būves (ēkas, tai skaitā asu piesaistes un augstuma; inženierkomunikācijas; teritorijas; u.c.) faktisko novirzi attiecībā pret būvprojektā paredzēto  risinājumu.</a:t>
            </a:r>
          </a:p>
          <a:p>
            <a:pPr marL="0" indent="0">
              <a:lnSpc>
                <a:spcPct val="107000"/>
              </a:lnSpc>
              <a:spcAft>
                <a:spcPts val="800"/>
              </a:spcAft>
              <a:buNone/>
            </a:pPr>
            <a:endParaRPr lang="lv-LV" sz="1800" dirty="0">
              <a:effectLst/>
              <a:latin typeface="Arial" panose="020B0604020202020204" pitchFamily="34" charset="0"/>
              <a:ea typeface="Calibri" panose="020F0502020204030204" pitchFamily="34" charset="0"/>
              <a:cs typeface="Arial" panose="020B0604020202020204" pitchFamily="34" charset="0"/>
            </a:endParaRPr>
          </a:p>
          <a:p>
            <a:pPr indent="0">
              <a:lnSpc>
                <a:spcPct val="100000"/>
              </a:lnSpc>
              <a:buNone/>
            </a:pPr>
            <a:endParaRPr lang="lv-LV" sz="1800" kern="1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lv-LV"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076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a:t>
            </a:r>
            <a:endParaRPr lang="lv-LV" sz="2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0C96FF7-7328-4ADF-BD18-14DB96E41E22}"/>
              </a:ext>
            </a:extLst>
          </p:cNvPr>
          <p:cNvSpPr>
            <a:spLocks noGrp="1"/>
          </p:cNvSpPr>
          <p:nvPr>
            <p:ph sz="half" idx="1"/>
          </p:nvPr>
        </p:nvSpPr>
        <p:spPr>
          <a:xfrm>
            <a:off x="838199" y="1571625"/>
            <a:ext cx="10432551" cy="4543425"/>
          </a:xfrm>
        </p:spPr>
        <p:txBody>
          <a:bodyPr>
            <a:normAutofit/>
          </a:bodyPr>
          <a:lstStyle/>
          <a:p>
            <a:pPr marL="0" indent="0" algn="just">
              <a:lnSpc>
                <a:spcPct val="120000"/>
              </a:lnSpc>
              <a:spcBef>
                <a:spcPts val="0"/>
              </a:spcBef>
              <a:buNone/>
            </a:pPr>
            <a:r>
              <a:rPr lang="lv-LV" sz="1800" dirty="0">
                <a:effectLst/>
                <a:latin typeface="Arial" panose="020B0604020202020204" pitchFamily="34" charset="0"/>
                <a:ea typeface="Calibri" panose="020F0502020204030204" pitchFamily="34" charset="0"/>
                <a:cs typeface="Arial" panose="020B0604020202020204" pitchFamily="34" charset="0"/>
              </a:rPr>
              <a:t>13. Iekšējo inženiertīklu </a:t>
            </a:r>
            <a:r>
              <a:rPr lang="lv-LV" sz="1800" dirty="0" err="1">
                <a:effectLst/>
                <a:latin typeface="Arial" panose="020B0604020202020204" pitchFamily="34" charset="0"/>
                <a:ea typeface="Calibri" panose="020F0502020204030204" pitchFamily="34" charset="0"/>
                <a:cs typeface="Arial" panose="020B0604020202020204" pitchFamily="34" charset="0"/>
              </a:rPr>
              <a:t>izpildshēmas</a:t>
            </a:r>
            <a:r>
              <a:rPr lang="lv-LV" sz="1800" dirty="0">
                <a:effectLst/>
                <a:latin typeface="Arial" panose="020B0604020202020204" pitchFamily="34" charset="0"/>
                <a:ea typeface="Calibri" panose="020F0502020204030204" pitchFamily="34" charset="0"/>
                <a:cs typeface="Arial" panose="020B0604020202020204" pitchFamily="34" charset="0"/>
              </a:rPr>
              <a:t> neatbilst būvprojekta sadaļās  paredzētiem risinājumiem.     </a:t>
            </a:r>
          </a:p>
          <a:p>
            <a:pPr marL="0" indent="0" algn="just">
              <a:lnSpc>
                <a:spcPct val="120000"/>
              </a:lnSpc>
              <a:spcBef>
                <a:spcPts val="0"/>
              </a:spcBef>
              <a:buNone/>
            </a:pPr>
            <a:r>
              <a:rPr lang="lv-LV" sz="1800" dirty="0">
                <a:latin typeface="Arial" panose="020B0604020202020204" pitchFamily="34" charset="0"/>
                <a:ea typeface="Calibri" panose="020F0502020204030204" pitchFamily="34" charset="0"/>
                <a:cs typeface="Arial" panose="020B0604020202020204" pitchFamily="34" charset="0"/>
              </a:rPr>
              <a:t>       </a:t>
            </a:r>
            <a:r>
              <a:rPr lang="lv-LV" sz="1800" dirty="0">
                <a:effectLst/>
                <a:latin typeface="Arial" panose="020B0604020202020204" pitchFamily="34" charset="0"/>
                <a:ea typeface="Calibri" panose="020F0502020204030204" pitchFamily="34" charset="0"/>
                <a:cs typeface="Arial" panose="020B0604020202020204" pitchFamily="34" charset="0"/>
              </a:rPr>
              <a:t>Projekta izmaiņas un saskaņojums nav veikts.</a:t>
            </a:r>
          </a:p>
          <a:p>
            <a:pPr marL="342900" indent="-342900" algn="just">
              <a:lnSpc>
                <a:spcPct val="120000"/>
              </a:lnSpc>
              <a:spcBef>
                <a:spcPts val="0"/>
              </a:spcBef>
              <a:buAutoNum type="arabicPeriod" startAt="14"/>
            </a:pPr>
            <a:r>
              <a:rPr lang="lv-LV" sz="1800" dirty="0">
                <a:effectLst/>
                <a:latin typeface="Arial" panose="020B0604020202020204" pitchFamily="34" charset="0"/>
                <a:ea typeface="Calibri" panose="020F0502020204030204" pitchFamily="34" charset="0"/>
                <a:cs typeface="Arial" panose="020B0604020202020204" pitchFamily="34" charset="0"/>
              </a:rPr>
              <a:t>Kadastra lieta neatbilst  faktiskam  un būvprojektā paredzētajam telpu plānojumam (starpsienas, </a:t>
            </a:r>
          </a:p>
          <a:p>
            <a:pPr marL="0" indent="0" algn="just">
              <a:lnSpc>
                <a:spcPct val="120000"/>
              </a:lnSpc>
              <a:spcBef>
                <a:spcPts val="0"/>
              </a:spcBef>
              <a:buNone/>
            </a:pPr>
            <a:r>
              <a:rPr lang="lv-LV" sz="1800" dirty="0">
                <a:latin typeface="Arial" panose="020B0604020202020204" pitchFamily="34" charset="0"/>
                <a:ea typeface="Calibri" panose="020F0502020204030204" pitchFamily="34" charset="0"/>
                <a:cs typeface="Arial" panose="020B0604020202020204" pitchFamily="34" charset="0"/>
              </a:rPr>
              <a:t>     </a:t>
            </a:r>
            <a:r>
              <a:rPr lang="lv-LV" sz="1800" dirty="0">
                <a:effectLst/>
                <a:latin typeface="Arial" panose="020B0604020202020204" pitchFamily="34" charset="0"/>
                <a:ea typeface="Calibri" panose="020F0502020204030204" pitchFamily="34" charset="0"/>
                <a:cs typeface="Arial" panose="020B0604020202020204" pitchFamily="34" charset="0"/>
              </a:rPr>
              <a:t>durvju un logu izvietojums). </a:t>
            </a:r>
            <a:r>
              <a:rPr lang="lv-LV" sz="1800" dirty="0">
                <a:latin typeface="Arial" panose="020B0604020202020204" pitchFamily="34" charset="0"/>
                <a:ea typeface="Calibri" panose="020F0502020204030204" pitchFamily="34" charset="0"/>
                <a:cs typeface="Arial" panose="020B0604020202020204" pitchFamily="34" charset="0"/>
              </a:rPr>
              <a:t>Pieņemšanai ekspluatācijā nav obligāta </a:t>
            </a:r>
            <a:r>
              <a:rPr lang="lv-LV" sz="1800" dirty="0">
                <a:effectLst/>
                <a:latin typeface="Arial" panose="020B0604020202020204" pitchFamily="34" charset="0"/>
                <a:ea typeface="Calibri" panose="020F0502020204030204" pitchFamily="34" charset="0"/>
                <a:cs typeface="Arial" panose="020B0604020202020204" pitchFamily="34" charset="0"/>
              </a:rPr>
              <a:t>kadastra lieta 1.grupas ēkai </a:t>
            </a:r>
          </a:p>
          <a:p>
            <a:pPr marL="0" indent="0" algn="just">
              <a:lnSpc>
                <a:spcPct val="120000"/>
              </a:lnSpc>
              <a:spcBef>
                <a:spcPts val="0"/>
              </a:spcBef>
              <a:buNone/>
            </a:pPr>
            <a:r>
              <a:rPr lang="lv-LV" sz="1800" dirty="0">
                <a:latin typeface="Arial" panose="020B0604020202020204" pitchFamily="34" charset="0"/>
                <a:ea typeface="Calibri" panose="020F0502020204030204" pitchFamily="34" charset="0"/>
                <a:cs typeface="Arial" panose="020B0604020202020204" pitchFamily="34" charset="0"/>
              </a:rPr>
              <a:t>     (</a:t>
            </a:r>
            <a:r>
              <a:rPr lang="lv-LV" sz="1800" dirty="0">
                <a:effectLst/>
                <a:latin typeface="Arial" panose="020B0604020202020204" pitchFamily="34" charset="0"/>
                <a:ea typeface="Calibri" panose="020F0502020204030204" pitchFamily="34" charset="0"/>
                <a:cs typeface="Arial" panose="020B0604020202020204" pitchFamily="34" charset="0"/>
              </a:rPr>
              <a:t>ĒBN </a:t>
            </a:r>
            <a:r>
              <a:rPr lang="lv-LV" sz="1800" b="0" i="0" dirty="0">
                <a:solidFill>
                  <a:srgbClr val="414142"/>
                </a:solidFill>
                <a:effectLst/>
                <a:latin typeface="Arial" panose="020B0604020202020204" pitchFamily="34" charset="0"/>
              </a:rPr>
              <a:t>167.8</a:t>
            </a:r>
            <a:r>
              <a:rPr lang="lv-LV" sz="1800" dirty="0">
                <a:effectLst/>
                <a:latin typeface="Arial" panose="020B0604020202020204" pitchFamily="34" charset="0"/>
                <a:ea typeface="Calibri" panose="020F0502020204030204" pitchFamily="34" charset="0"/>
                <a:cs typeface="Arial" panose="020B0604020202020204" pitchFamily="34" charset="0"/>
              </a:rPr>
              <a:t>.p.).  Ja nav kadastra lieta, 1.grupas ēku nevarēs reģistrēt Zemesgrāmatā. </a:t>
            </a:r>
          </a:p>
          <a:p>
            <a:pPr marL="0" indent="0" algn="just">
              <a:lnSpc>
                <a:spcPct val="120000"/>
              </a:lnSpc>
              <a:spcBef>
                <a:spcPts val="0"/>
              </a:spcBef>
              <a:buNone/>
            </a:pPr>
            <a:r>
              <a:rPr lang="lv-LV" sz="1800" dirty="0">
                <a:latin typeface="Arial" panose="020B0604020202020204" pitchFamily="34" charset="0"/>
                <a:ea typeface="Calibri" panose="020F0502020204030204" pitchFamily="34" charset="0"/>
                <a:cs typeface="Arial" panose="020B0604020202020204" pitchFamily="34" charset="0"/>
              </a:rPr>
              <a:t>15</a:t>
            </a:r>
            <a:r>
              <a:rPr lang="lv-LV" sz="1800" dirty="0">
                <a:effectLst/>
                <a:latin typeface="Arial" panose="020B0604020202020204" pitchFamily="34" charset="0"/>
                <a:ea typeface="Calibri" panose="020F0502020204030204" pitchFamily="34" charset="0"/>
                <a:cs typeface="Arial" panose="020B0604020202020204" pitchFamily="34" charset="0"/>
              </a:rPr>
              <a:t>. Fasādes neatbilst būvprojekta AR sadaļā  paredzētiem fasādes risinājumiem. Projekta izmaiņas  </a:t>
            </a:r>
          </a:p>
          <a:p>
            <a:pPr marL="0" indent="0" algn="just">
              <a:lnSpc>
                <a:spcPct val="120000"/>
              </a:lnSpc>
              <a:spcBef>
                <a:spcPts val="0"/>
              </a:spcBef>
              <a:buNone/>
            </a:pPr>
            <a:r>
              <a:rPr lang="lv-LV" sz="1800" dirty="0">
                <a:latin typeface="Arial" panose="020B0604020202020204" pitchFamily="34" charset="0"/>
                <a:ea typeface="Calibri" panose="020F0502020204030204" pitchFamily="34" charset="0"/>
                <a:cs typeface="Arial" panose="020B0604020202020204" pitchFamily="34" charset="0"/>
              </a:rPr>
              <a:t>      </a:t>
            </a:r>
            <a:r>
              <a:rPr lang="lv-LV" sz="1800" dirty="0">
                <a:effectLst/>
                <a:latin typeface="Arial" panose="020B0604020202020204" pitchFamily="34" charset="0"/>
                <a:ea typeface="Calibri" panose="020F0502020204030204" pitchFamily="34" charset="0"/>
                <a:cs typeface="Arial" panose="020B0604020202020204" pitchFamily="34" charset="0"/>
              </a:rPr>
              <a:t>un saskaņojums Būvvaldē nav veikts. Neatbilstības: logu un ārdurvju novietojums un dalījums; </a:t>
            </a:r>
          </a:p>
          <a:p>
            <a:pPr marL="0" indent="0" algn="just">
              <a:lnSpc>
                <a:spcPct val="120000"/>
              </a:lnSpc>
              <a:spcBef>
                <a:spcPts val="0"/>
              </a:spcBef>
              <a:buNone/>
            </a:pPr>
            <a:r>
              <a:rPr lang="lv-LV" sz="1800" dirty="0">
                <a:latin typeface="Arial" panose="020B0604020202020204" pitchFamily="34" charset="0"/>
                <a:ea typeface="Calibri" panose="020F0502020204030204" pitchFamily="34" charset="0"/>
                <a:cs typeface="Arial" panose="020B0604020202020204" pitchFamily="34" charset="0"/>
              </a:rPr>
              <a:t>      </a:t>
            </a:r>
            <a:r>
              <a:rPr lang="lv-LV" sz="1800" dirty="0">
                <a:effectLst/>
                <a:latin typeface="Arial" panose="020B0604020202020204" pitchFamily="34" charset="0"/>
                <a:ea typeface="Calibri" panose="020F0502020204030204" pitchFamily="34" charset="0"/>
                <a:cs typeface="Arial" panose="020B0604020202020204" pitchFamily="34" charset="0"/>
              </a:rPr>
              <a:t>nav ventilācijas restes un izvadi; nav norādītas ventilācijas iekārtas un to norobežojums uz jumta; </a:t>
            </a:r>
          </a:p>
          <a:p>
            <a:pPr marL="0" indent="0" algn="just">
              <a:lnSpc>
                <a:spcPct val="120000"/>
              </a:lnSpc>
              <a:spcBef>
                <a:spcPts val="0"/>
              </a:spcBef>
              <a:buNone/>
            </a:pPr>
            <a:r>
              <a:rPr lang="lv-LV" sz="1800" dirty="0">
                <a:latin typeface="Arial" panose="020B0604020202020204" pitchFamily="34" charset="0"/>
                <a:ea typeface="Calibri" panose="020F0502020204030204" pitchFamily="34" charset="0"/>
                <a:cs typeface="Arial" panose="020B0604020202020204" pitchFamily="34" charset="0"/>
              </a:rPr>
              <a:t>      </a:t>
            </a:r>
            <a:r>
              <a:rPr lang="lv-LV" sz="1800" dirty="0">
                <a:effectLst/>
                <a:latin typeface="Arial" panose="020B0604020202020204" pitchFamily="34" charset="0"/>
                <a:ea typeface="Calibri" panose="020F0502020204030204" pitchFamily="34" charset="0"/>
                <a:cs typeface="Arial" panose="020B0604020202020204" pitchFamily="34" charset="0"/>
              </a:rPr>
              <a:t>ugunsdzēsības vertikālās kāpnes;  fasādes krāsa un dalījums; fasādes paneļu izklājums.                       </a:t>
            </a:r>
          </a:p>
          <a:p>
            <a:pPr marL="0" indent="0" algn="just">
              <a:lnSpc>
                <a:spcPct val="120000"/>
              </a:lnSpc>
              <a:spcBef>
                <a:spcPts val="0"/>
              </a:spcBef>
              <a:buNone/>
            </a:pPr>
            <a:r>
              <a:rPr lang="lv-LV" sz="1800" kern="100" dirty="0">
                <a:latin typeface="Arial" panose="020B0604020202020204" pitchFamily="34" charset="0"/>
                <a:ea typeface="Calibri" panose="020F0502020204030204" pitchFamily="34" charset="0"/>
                <a:cs typeface="Arial" panose="020B0604020202020204" pitchFamily="34" charset="0"/>
              </a:rPr>
              <a:t>      </a:t>
            </a:r>
          </a:p>
          <a:p>
            <a:pPr marL="0" indent="0" algn="just">
              <a:lnSpc>
                <a:spcPct val="120000"/>
              </a:lnSpc>
              <a:spcBef>
                <a:spcPts val="0"/>
              </a:spcBef>
              <a:buNone/>
            </a:pPr>
            <a:r>
              <a:rPr lang="lv-LV" sz="1800" kern="100" dirty="0">
                <a:effectLst/>
                <a:latin typeface="Arial" panose="020B0604020202020204" pitchFamily="34" charset="0"/>
                <a:ea typeface="Calibri" panose="020F0502020204030204" pitchFamily="34" charset="0"/>
                <a:cs typeface="Arial" panose="020B0604020202020204" pitchFamily="34" charset="0"/>
              </a:rPr>
              <a:t>          Ja pēc Apliecinājuma iesniegšanas Būvvaldē iesniedz un saskaņo fasādes izmaiņas, BVKB  </a:t>
            </a:r>
          </a:p>
          <a:p>
            <a:pPr marL="0" indent="0" algn="just">
              <a:lnSpc>
                <a:spcPct val="120000"/>
              </a:lnSpc>
              <a:spcBef>
                <a:spcPts val="0"/>
              </a:spcBef>
              <a:buNone/>
            </a:pPr>
            <a:r>
              <a:rPr lang="lv-LV" sz="1800" kern="100" dirty="0">
                <a:latin typeface="Arial" panose="020B0604020202020204" pitchFamily="34" charset="0"/>
                <a:ea typeface="Calibri" panose="020F0502020204030204" pitchFamily="34" charset="0"/>
                <a:cs typeface="Arial" panose="020B0604020202020204" pitchFamily="34" charset="0"/>
              </a:rPr>
              <a:t>      </a:t>
            </a:r>
            <a:r>
              <a:rPr lang="lv-LV" sz="1800" kern="100" dirty="0">
                <a:effectLst/>
                <a:latin typeface="Arial" panose="020B0604020202020204" pitchFamily="34" charset="0"/>
                <a:ea typeface="Calibri" panose="020F0502020204030204" pitchFamily="34" charset="0"/>
                <a:cs typeface="Arial" panose="020B0604020202020204" pitchFamily="34" charset="0"/>
              </a:rPr>
              <a:t>atsaka pieņemt. Jāiesniedz jauns Apliecinājums. </a:t>
            </a:r>
          </a:p>
          <a:p>
            <a:pPr marL="0" indent="0" algn="just">
              <a:buNone/>
            </a:pPr>
            <a:endParaRPr lang="lv-LV"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072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a:t>
            </a:r>
            <a:endParaRPr lang="lv-LV" sz="2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0C96FF7-7328-4ADF-BD18-14DB96E41E22}"/>
              </a:ext>
            </a:extLst>
          </p:cNvPr>
          <p:cNvSpPr>
            <a:spLocks noGrp="1"/>
          </p:cNvSpPr>
          <p:nvPr>
            <p:ph sz="half" idx="1"/>
          </p:nvPr>
        </p:nvSpPr>
        <p:spPr>
          <a:xfrm>
            <a:off x="838199" y="1825625"/>
            <a:ext cx="10432551" cy="4552026"/>
          </a:xfrm>
        </p:spPr>
        <p:txBody>
          <a:bodyPr>
            <a:normAutofit/>
          </a:bodyPr>
          <a:lstStyle/>
          <a:p>
            <a:pPr marL="72000" indent="0" algn="just">
              <a:lnSpc>
                <a:spcPct val="120000"/>
              </a:lnSpc>
              <a:spcBef>
                <a:spcPts val="0"/>
              </a:spcBef>
              <a:buNone/>
            </a:pPr>
            <a:r>
              <a:rPr lang="lv-LV" sz="1800" kern="100" dirty="0">
                <a:latin typeface="Arial" panose="020B0604020202020204" pitchFamily="34" charset="0"/>
                <a:ea typeface="Calibri" panose="020F0502020204030204" pitchFamily="34" charset="0"/>
                <a:cs typeface="Arial" panose="020B0604020202020204" pitchFamily="34" charset="0"/>
              </a:rPr>
              <a:t>16. Atbilstoši LBN 016-15 «Būvakustika» prasībām nav skaņas izolācijas mērījumi </a:t>
            </a:r>
            <a:r>
              <a:rPr lang="lv-LV" sz="1800" kern="100" dirty="0" err="1">
                <a:latin typeface="Arial" panose="020B0604020202020204" pitchFamily="34" charset="0"/>
                <a:ea typeface="Calibri" panose="020F0502020204030204" pitchFamily="34" charset="0"/>
                <a:cs typeface="Arial" panose="020B0604020202020204" pitchFamily="34" charset="0"/>
              </a:rPr>
              <a:t>jaunbūvējamām</a:t>
            </a:r>
            <a:r>
              <a:rPr lang="lv-LV" sz="1800" kern="100" dirty="0">
                <a:latin typeface="Arial" panose="020B0604020202020204" pitchFamily="34" charset="0"/>
                <a:ea typeface="Calibri" panose="020F0502020204030204" pitchFamily="34" charset="0"/>
                <a:cs typeface="Arial" panose="020B0604020202020204" pitchFamily="34" charset="0"/>
              </a:rPr>
              <a:t> </a:t>
            </a:r>
          </a:p>
          <a:p>
            <a:pPr marL="72000" indent="0" algn="just">
              <a:lnSpc>
                <a:spcPct val="120000"/>
              </a:lnSpc>
              <a:spcBef>
                <a:spcPts val="0"/>
              </a:spcBef>
              <a:buNone/>
            </a:pPr>
            <a:r>
              <a:rPr lang="lv-LV" sz="1800" kern="100" dirty="0">
                <a:latin typeface="Arial" panose="020B0604020202020204" pitchFamily="34" charset="0"/>
                <a:ea typeface="Calibri" panose="020F0502020204030204" pitchFamily="34" charset="0"/>
                <a:cs typeface="Arial" panose="020B0604020202020204" pitchFamily="34" charset="0"/>
              </a:rPr>
              <a:t>     publiskām ēkām un </a:t>
            </a:r>
            <a:r>
              <a:rPr lang="lv-LV" sz="1800" kern="100" dirty="0" err="1">
                <a:latin typeface="Arial" panose="020B0604020202020204" pitchFamily="34" charset="0"/>
                <a:ea typeface="Calibri" panose="020F0502020204030204" pitchFamily="34" charset="0"/>
                <a:cs typeface="Arial" panose="020B0604020202020204" pitchFamily="34" charset="0"/>
              </a:rPr>
              <a:t>jaunbūvējamām</a:t>
            </a:r>
            <a:r>
              <a:rPr lang="lv-LV" sz="1800" kern="100" dirty="0">
                <a:latin typeface="Arial" panose="020B0604020202020204" pitchFamily="34" charset="0"/>
                <a:ea typeface="Calibri" panose="020F0502020204030204" pitchFamily="34" charset="0"/>
                <a:cs typeface="Arial" panose="020B0604020202020204" pitchFamily="34" charset="0"/>
              </a:rPr>
              <a:t> daudzdzīvokļu ēkām. Skaņas izolācijas mērījumi jāveic  </a:t>
            </a:r>
          </a:p>
          <a:p>
            <a:pPr marL="72000" indent="0" algn="just">
              <a:lnSpc>
                <a:spcPct val="120000"/>
              </a:lnSpc>
              <a:spcBef>
                <a:spcPts val="0"/>
              </a:spcBef>
              <a:buNone/>
            </a:pPr>
            <a:r>
              <a:rPr lang="lv-LV" sz="1800" kern="100" dirty="0">
                <a:latin typeface="Arial" panose="020B0604020202020204" pitchFamily="34" charset="0"/>
                <a:ea typeface="Calibri" panose="020F0502020204030204" pitchFamily="34" charset="0"/>
                <a:cs typeface="Arial" panose="020B0604020202020204" pitchFamily="34" charset="0"/>
              </a:rPr>
              <a:t>     biroju telpu grupai. (ĒBN, </a:t>
            </a:r>
            <a:r>
              <a:rPr lang="lv-LV" sz="1800" b="0" i="0" dirty="0">
                <a:solidFill>
                  <a:srgbClr val="414142"/>
                </a:solidFill>
                <a:effectLst/>
                <a:latin typeface="Arial" panose="020B0604020202020204" pitchFamily="34" charset="0"/>
              </a:rPr>
              <a:t>167.10.p.).</a:t>
            </a:r>
            <a:endParaRPr lang="lv-LV" sz="1800" kern="100" dirty="0">
              <a:latin typeface="Arial" panose="020B0604020202020204" pitchFamily="34" charset="0"/>
              <a:ea typeface="Calibri" panose="020F0502020204030204" pitchFamily="34" charset="0"/>
              <a:cs typeface="Arial" panose="020B0604020202020204" pitchFamily="34" charset="0"/>
            </a:endParaRPr>
          </a:p>
          <a:p>
            <a:pPr marL="72000" indent="0" algn="just">
              <a:lnSpc>
                <a:spcPct val="120000"/>
              </a:lnSpc>
              <a:spcBef>
                <a:spcPts val="0"/>
              </a:spcBef>
              <a:buNone/>
            </a:pPr>
            <a:r>
              <a:rPr lang="lv-LV" sz="1800" kern="100" dirty="0">
                <a:effectLst/>
                <a:latin typeface="Arial" panose="020B0604020202020204" pitchFamily="34" charset="0"/>
                <a:ea typeface="Calibri" panose="020F0502020204030204" pitchFamily="34" charset="0"/>
                <a:cs typeface="Arial" panose="020B0604020202020204" pitchFamily="34" charset="0"/>
              </a:rPr>
              <a:t>17. Nav reģistrēts pagaidu </a:t>
            </a:r>
            <a:r>
              <a:rPr lang="lv-LV" sz="1800" kern="100" dirty="0" err="1">
                <a:effectLst/>
                <a:latin typeface="Arial" panose="020B0604020202020204" pitchFamily="34" charset="0"/>
                <a:ea typeface="Calibri" panose="020F0502020204030204" pitchFamily="34" charset="0"/>
                <a:cs typeface="Arial" panose="020B0604020202020204" pitchFamily="34" charset="0"/>
              </a:rPr>
              <a:t>energosertifikā</a:t>
            </a:r>
            <a:r>
              <a:rPr lang="lv-LV" sz="1800" kern="100" dirty="0" err="1">
                <a:latin typeface="Arial" panose="020B0604020202020204" pitchFamily="34" charset="0"/>
                <a:ea typeface="Calibri" panose="020F0502020204030204" pitchFamily="34" charset="0"/>
                <a:cs typeface="Arial" panose="020B0604020202020204" pitchFamily="34" charset="0"/>
              </a:rPr>
              <a:t>ts</a:t>
            </a:r>
            <a:r>
              <a:rPr lang="lv-LV" sz="1800" kern="100" dirty="0">
                <a:latin typeface="Arial" panose="020B0604020202020204" pitchFamily="34" charset="0"/>
                <a:ea typeface="Calibri" panose="020F0502020204030204" pitchFamily="34" charset="0"/>
                <a:cs typeface="Arial" panose="020B0604020202020204" pitchFamily="34" charset="0"/>
              </a:rPr>
              <a:t> (ĒBN, </a:t>
            </a:r>
            <a:r>
              <a:rPr lang="lv-LV" sz="1800" b="0" i="0" dirty="0">
                <a:solidFill>
                  <a:srgbClr val="414142"/>
                </a:solidFill>
                <a:effectLst/>
                <a:latin typeface="Arial" panose="020B0604020202020204" pitchFamily="34" charset="0"/>
              </a:rPr>
              <a:t>167.9.p.). </a:t>
            </a:r>
            <a:r>
              <a:rPr lang="lv-LV" sz="1800" b="0" i="0" dirty="0">
                <a:effectLst/>
                <a:latin typeface="Arial" panose="020B0604020202020204" pitchFamily="34" charset="0"/>
              </a:rPr>
              <a:t>Ēkas pagaidu </a:t>
            </a:r>
            <a:r>
              <a:rPr lang="lv-LV" sz="1800" b="0" i="0" dirty="0" err="1">
                <a:effectLst/>
                <a:latin typeface="Arial" panose="020B0604020202020204" pitchFamily="34" charset="0"/>
              </a:rPr>
              <a:t>energosertifikāts</a:t>
            </a:r>
            <a:r>
              <a:rPr lang="lv-LV" sz="1800" b="0" i="0" dirty="0">
                <a:effectLst/>
                <a:latin typeface="Arial" panose="020B0604020202020204" pitchFamily="34" charset="0"/>
              </a:rPr>
              <a:t>  nav  </a:t>
            </a:r>
          </a:p>
          <a:p>
            <a:pPr marL="72000" indent="0" algn="just">
              <a:lnSpc>
                <a:spcPct val="120000"/>
              </a:lnSpc>
              <a:spcBef>
                <a:spcPts val="0"/>
              </a:spcBef>
              <a:buNone/>
            </a:pPr>
            <a:r>
              <a:rPr lang="lv-LV" sz="1800" dirty="0">
                <a:latin typeface="Arial" panose="020B0604020202020204" pitchFamily="34" charset="0"/>
              </a:rPr>
              <a:t>      </a:t>
            </a:r>
            <a:r>
              <a:rPr lang="lv-LV" sz="1800" b="0" i="0" dirty="0">
                <a:effectLst/>
                <a:latin typeface="Arial" panose="020B0604020202020204" pitchFamily="34" charset="0"/>
              </a:rPr>
              <a:t>izvietots attiecīgajā ēkā apmeklētājiem redzamā vietā (</a:t>
            </a:r>
            <a:r>
              <a:rPr lang="lv-LV" sz="1800" b="0" i="0" u="none" strike="noStrike" dirty="0">
                <a:solidFill>
                  <a:srgbClr val="414142"/>
                </a:solidFill>
                <a:effectLst/>
                <a:latin typeface="Arial" panose="020B0604020202020204" pitchFamily="34" charset="0"/>
              </a:rPr>
              <a:t>Ēku energoefektivitātes likums, 13.pants). </a:t>
            </a:r>
            <a:endParaRPr lang="lv-LV" sz="1800" kern="100" dirty="0">
              <a:effectLst/>
              <a:latin typeface="Arial" panose="020B0604020202020204" pitchFamily="34" charset="0"/>
              <a:ea typeface="Calibri" panose="020F0502020204030204" pitchFamily="34" charset="0"/>
              <a:cs typeface="Arial" panose="020B0604020202020204" pitchFamily="34" charset="0"/>
            </a:endParaRPr>
          </a:p>
          <a:p>
            <a:pPr marL="72000" indent="0" algn="just">
              <a:lnSpc>
                <a:spcPct val="120000"/>
              </a:lnSpc>
              <a:spcBef>
                <a:spcPts val="0"/>
              </a:spcBef>
              <a:buNone/>
            </a:pPr>
            <a:r>
              <a:rPr lang="lv-LV" sz="1800" dirty="0">
                <a:latin typeface="Arial" panose="020B0604020202020204" pitchFamily="34" charset="0"/>
                <a:ea typeface="Calibri" panose="020F0502020204030204" pitchFamily="34" charset="0"/>
                <a:cs typeface="Arial" panose="020B0604020202020204" pitchFamily="34" charset="0"/>
              </a:rPr>
              <a:t>18. </a:t>
            </a:r>
            <a:r>
              <a:rPr lang="lv-LV" sz="1800" dirty="0">
                <a:effectLst/>
                <a:latin typeface="Arial" panose="020B0604020202020204" pitchFamily="34" charset="0"/>
                <a:ea typeface="Calibri" panose="020F0502020204030204" pitchFamily="34" charset="0"/>
                <a:cs typeface="Arial" panose="020B0604020202020204" pitchFamily="34" charset="0"/>
              </a:rPr>
              <a:t>Nav izpildīti būvinspektoru dotie norādījumi un lēmumi būvdarbu pārbaudes atzinumos. </a:t>
            </a:r>
          </a:p>
          <a:p>
            <a:pPr marL="72000" indent="0" algn="just">
              <a:lnSpc>
                <a:spcPct val="120000"/>
              </a:lnSpc>
              <a:spcBef>
                <a:spcPts val="0"/>
              </a:spcBef>
              <a:buNone/>
            </a:pPr>
            <a:r>
              <a:rPr lang="lv-LV" sz="1800" dirty="0">
                <a:latin typeface="Arial" panose="020B0604020202020204" pitchFamily="34" charset="0"/>
                <a:ea typeface="Calibri" panose="020F0502020204030204" pitchFamily="34" charset="0"/>
                <a:cs typeface="Arial" panose="020B0604020202020204" pitchFamily="34" charset="0"/>
              </a:rPr>
              <a:t>19. </a:t>
            </a:r>
            <a:r>
              <a:rPr lang="lv-LV" sz="1800" dirty="0">
                <a:effectLst/>
                <a:latin typeface="Arial" panose="020B0604020202020204" pitchFamily="34" charset="0"/>
              </a:rPr>
              <a:t>Nodošana ekspluatācijā  neizmantojot būvniecības informācijas sistēmu</a:t>
            </a:r>
            <a:r>
              <a:rPr lang="lv-LV" sz="1800" dirty="0">
                <a:latin typeface="Arial" panose="020B0604020202020204" pitchFamily="34" charset="0"/>
                <a:cs typeface="Arial" panose="020B0604020202020204" pitchFamily="34" charset="0"/>
              </a:rPr>
              <a:t>. Konstatētās </a:t>
            </a:r>
          </a:p>
          <a:p>
            <a:pPr marL="72000" indent="0" algn="just">
              <a:lnSpc>
                <a:spcPct val="120000"/>
              </a:lnSpc>
              <a:spcBef>
                <a:spcPts val="0"/>
              </a:spcBef>
              <a:buNone/>
            </a:pPr>
            <a:r>
              <a:rPr lang="lv-LV" sz="1800" dirty="0">
                <a:latin typeface="Arial" panose="020B0604020202020204" pitchFamily="34" charset="0"/>
                <a:cs typeface="Arial" panose="020B0604020202020204" pitchFamily="34" charset="0"/>
              </a:rPr>
              <a:t>      neatbildības: būvdarbu žurnāls un autoruzraudzības žurnāls nav noslēgts; nav iesniegtas BVKB </a:t>
            </a:r>
          </a:p>
          <a:p>
            <a:pPr marL="72000" indent="0" algn="just">
              <a:lnSpc>
                <a:spcPct val="120000"/>
              </a:lnSpc>
              <a:spcBef>
                <a:spcPts val="0"/>
              </a:spcBef>
              <a:buNone/>
            </a:pPr>
            <a:r>
              <a:rPr lang="lv-LV" sz="1800" dirty="0">
                <a:latin typeface="Arial" panose="020B0604020202020204" pitchFamily="34" charset="0"/>
                <a:cs typeface="Arial" panose="020B0604020202020204" pitchFamily="34" charset="0"/>
              </a:rPr>
              <a:t>      arhīvam </a:t>
            </a:r>
            <a:r>
              <a:rPr lang="lv-LV" sz="1800" dirty="0" err="1">
                <a:latin typeface="Arial" panose="020B0604020202020204" pitchFamily="34" charset="0"/>
                <a:cs typeface="Arial" panose="020B0604020202020204" pitchFamily="34" charset="0"/>
              </a:rPr>
              <a:t>izpilddokumentācijas</a:t>
            </a:r>
            <a:r>
              <a:rPr lang="lv-LV" sz="1800" dirty="0">
                <a:latin typeface="Arial" panose="020B0604020202020204" pitchFamily="34" charset="0"/>
                <a:cs typeface="Arial" panose="020B0604020202020204" pitchFamily="34" charset="0"/>
              </a:rPr>
              <a:t>, atzinumu, </a:t>
            </a:r>
            <a:r>
              <a:rPr lang="lv-LV" sz="1800" dirty="0" err="1">
                <a:latin typeface="Arial" panose="020B0604020202020204" pitchFamily="34" charset="0"/>
                <a:cs typeface="Arial" panose="020B0604020202020204" pitchFamily="34" charset="0"/>
              </a:rPr>
              <a:t>izpildmērījumu</a:t>
            </a:r>
            <a:r>
              <a:rPr lang="lv-LV" sz="1800" dirty="0">
                <a:latin typeface="Arial" panose="020B0604020202020204" pitchFamily="34" charset="0"/>
                <a:cs typeface="Arial" panose="020B0604020202020204" pitchFamily="34" charset="0"/>
              </a:rPr>
              <a:t> kopijas un  </a:t>
            </a:r>
            <a:r>
              <a:rPr lang="lv-LV" sz="1800" b="0" i="0" dirty="0">
                <a:solidFill>
                  <a:srgbClr val="414142"/>
                </a:solidFill>
                <a:effectLst/>
                <a:latin typeface="Arial" panose="020B0604020202020204" pitchFamily="34" charset="0"/>
              </a:rPr>
              <a:t>izmainītās būvprojekta daļas</a:t>
            </a:r>
            <a:r>
              <a:rPr lang="lv-LV" sz="1800" b="0" i="0" dirty="0">
                <a:solidFill>
                  <a:srgbClr val="414142"/>
                </a:solidFill>
                <a:effectLst/>
                <a:latin typeface="Arial" panose="020B0604020202020204" pitchFamily="34" charset="0"/>
                <a:cs typeface="Arial" panose="020B0604020202020204" pitchFamily="34" charset="0"/>
              </a:rPr>
              <a:t> </a:t>
            </a:r>
          </a:p>
          <a:p>
            <a:pPr marL="72000" indent="0" algn="just">
              <a:lnSpc>
                <a:spcPct val="120000"/>
              </a:lnSpc>
              <a:spcBef>
                <a:spcPts val="0"/>
              </a:spcBef>
              <a:buNone/>
            </a:pPr>
            <a:r>
              <a:rPr lang="lv-LV" sz="1800" dirty="0">
                <a:solidFill>
                  <a:srgbClr val="414142"/>
                </a:solidFill>
                <a:latin typeface="Arial" panose="020B0604020202020204" pitchFamily="34" charset="0"/>
                <a:ea typeface="Calibri" panose="020F0502020204030204" pitchFamily="34" charset="0"/>
                <a:cs typeface="Arial" panose="020B0604020202020204" pitchFamily="34" charset="0"/>
              </a:rPr>
              <a:t>      </a:t>
            </a:r>
            <a:r>
              <a:rPr lang="lv-LV" sz="1800" dirty="0">
                <a:latin typeface="Arial" panose="020B0604020202020204" pitchFamily="34" charset="0"/>
                <a:ea typeface="Calibri" panose="020F0502020204030204" pitchFamily="34" charset="0"/>
                <a:cs typeface="Arial" panose="020B0604020202020204" pitchFamily="34" charset="0"/>
              </a:rPr>
              <a:t>(</a:t>
            </a:r>
            <a:r>
              <a:rPr lang="lv-LV" sz="1800" dirty="0">
                <a:effectLst/>
                <a:latin typeface="Arial" panose="020B0604020202020204" pitchFamily="34" charset="0"/>
                <a:ea typeface="Calibri" panose="020F0502020204030204" pitchFamily="34" charset="0"/>
                <a:cs typeface="Arial" panose="020B0604020202020204" pitchFamily="34" charset="0"/>
              </a:rPr>
              <a:t>ĒBN </a:t>
            </a:r>
            <a:r>
              <a:rPr lang="lv-LV" sz="1800" dirty="0">
                <a:solidFill>
                  <a:srgbClr val="414142"/>
                </a:solidFill>
                <a:latin typeface="Arial" panose="020B0604020202020204" pitchFamily="34" charset="0"/>
                <a:ea typeface="Calibri" panose="020F0502020204030204" pitchFamily="34" charset="0"/>
                <a:cs typeface="Arial" panose="020B0604020202020204" pitchFamily="34" charset="0"/>
              </a:rPr>
              <a:t>231</a:t>
            </a:r>
            <a:r>
              <a:rPr lang="lv-LV" sz="1800" dirty="0">
                <a:effectLst/>
                <a:latin typeface="Arial" panose="020B0604020202020204" pitchFamily="34" charset="0"/>
                <a:ea typeface="Calibri" panose="020F0502020204030204" pitchFamily="34" charset="0"/>
                <a:cs typeface="Arial" panose="020B0604020202020204" pitchFamily="34" charset="0"/>
              </a:rPr>
              <a:t>.p.).</a:t>
            </a:r>
            <a:r>
              <a:rPr lang="lv-LV" sz="1800" dirty="0">
                <a:latin typeface="Arial" panose="020B0604020202020204" pitchFamily="34" charset="0"/>
                <a:cs typeface="Arial" panose="020B0604020202020204" pitchFamily="34" charset="0"/>
              </a:rPr>
              <a:t> </a:t>
            </a:r>
            <a:r>
              <a:rPr lang="lv-LV" sz="1800" b="0" i="0" dirty="0">
                <a:effectLst/>
                <a:latin typeface="Arial" panose="020B0604020202020204" pitchFamily="34" charset="0"/>
              </a:rPr>
              <a:t>BVKB iesniegtās kopijas nav apliecinātas, nav iesietas sējumā ar satura rādītāju.</a:t>
            </a:r>
            <a:endParaRPr lang="lv-LV" sz="1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4161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 </a:t>
            </a:r>
            <a:endParaRPr lang="lv-LV" sz="2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0C96FF7-7328-4ADF-BD18-14DB96E41E22}"/>
              </a:ext>
            </a:extLst>
          </p:cNvPr>
          <p:cNvSpPr>
            <a:spLocks noGrp="1"/>
          </p:cNvSpPr>
          <p:nvPr>
            <p:ph sz="half" idx="1"/>
          </p:nvPr>
        </p:nvSpPr>
        <p:spPr>
          <a:xfrm>
            <a:off x="838199" y="1552575"/>
            <a:ext cx="10432551" cy="5068144"/>
          </a:xfrm>
        </p:spPr>
        <p:txBody>
          <a:bodyPr>
            <a:normAutofit fontScale="92500"/>
          </a:bodyPr>
          <a:lstStyle/>
          <a:p>
            <a:pPr marL="72000" indent="0" algn="just">
              <a:lnSpc>
                <a:spcPct val="120000"/>
              </a:lnSpc>
              <a:spcBef>
                <a:spcPts val="0"/>
              </a:spcBef>
              <a:buNone/>
            </a:pPr>
            <a:r>
              <a:rPr lang="lv-LV" sz="1800" kern="100" dirty="0">
                <a:latin typeface="Arial" panose="020B0604020202020204" pitchFamily="34" charset="0"/>
                <a:ea typeface="Calibri" panose="020F0502020204030204" pitchFamily="34" charset="0"/>
                <a:cs typeface="Arial" panose="020B0604020202020204" pitchFamily="34" charset="0"/>
              </a:rPr>
              <a:t>20. Nav izpildītas vides pieejamības prasības atbilstoši būvnormatīvam </a:t>
            </a:r>
            <a:r>
              <a:rPr lang="lv-LV" sz="1800" b="1" i="0" dirty="0">
                <a:effectLst/>
                <a:latin typeface="Arial" panose="020B0604020202020204" pitchFamily="34" charset="0"/>
              </a:rPr>
              <a:t>«</a:t>
            </a:r>
            <a:r>
              <a:rPr lang="lv-LV" sz="1800" b="0" i="0" u="none" strike="noStrike" dirty="0">
                <a:effectLst/>
                <a:latin typeface="Arial" panose="020B0604020202020204" pitchFamily="34" charset="0"/>
              </a:rPr>
              <a:t>Būvju vispārīgo prasību </a:t>
            </a:r>
          </a:p>
          <a:p>
            <a:pPr marL="72000" indent="0" algn="just">
              <a:lnSpc>
                <a:spcPct val="120000"/>
              </a:lnSpc>
              <a:spcBef>
                <a:spcPts val="0"/>
              </a:spcBef>
              <a:buNone/>
            </a:pPr>
            <a:r>
              <a:rPr lang="lv-LV" sz="1800" dirty="0">
                <a:latin typeface="Arial" panose="020B0604020202020204" pitchFamily="34" charset="0"/>
              </a:rPr>
              <a:t>      </a:t>
            </a:r>
            <a:r>
              <a:rPr lang="lv-LV" sz="1800" b="0" i="0" u="none" strike="noStrike" dirty="0">
                <a:effectLst/>
                <a:latin typeface="Arial" panose="020B0604020202020204" pitchFamily="34" charset="0"/>
              </a:rPr>
              <a:t>būvnormatīvs LBN</a:t>
            </a:r>
            <a:r>
              <a:rPr lang="lv-LV" sz="1800" dirty="0">
                <a:latin typeface="Arial" panose="020B0604020202020204" pitchFamily="34" charset="0"/>
              </a:rPr>
              <a:t> </a:t>
            </a:r>
            <a:r>
              <a:rPr lang="lv-LV" sz="1800" b="0" i="0" u="none" strike="noStrike" dirty="0">
                <a:effectLst/>
                <a:latin typeface="Arial" panose="020B0604020202020204" pitchFamily="34" charset="0"/>
              </a:rPr>
              <a:t>200-21»:</a:t>
            </a:r>
            <a:endParaRPr lang="lv-LV" sz="1800" b="0" i="0" u="none" strike="noStrike" dirty="0">
              <a:solidFill>
                <a:srgbClr val="FF0000"/>
              </a:solidFill>
              <a:effectLst/>
              <a:latin typeface="Arial" panose="020B0604020202020204" pitchFamily="34" charset="0"/>
            </a:endParaRPr>
          </a:p>
          <a:p>
            <a:pPr marL="72000" indent="0" algn="just">
              <a:lnSpc>
                <a:spcPct val="120000"/>
              </a:lnSpc>
              <a:spcBef>
                <a:spcPts val="0"/>
              </a:spcBef>
              <a:buNone/>
            </a:pPr>
            <a:r>
              <a:rPr lang="lv-LV" sz="1800" kern="100" dirty="0">
                <a:latin typeface="Arial" panose="020B0604020202020204" pitchFamily="34" charset="0"/>
                <a:ea typeface="Calibri" panose="020F0502020204030204" pitchFamily="34" charset="0"/>
                <a:cs typeface="Arial" panose="020B0604020202020204" pitchFamily="34" charset="0"/>
              </a:rPr>
              <a:t>       - </a:t>
            </a:r>
            <a:r>
              <a:rPr lang="lv-LV" sz="1800" b="0" i="0" dirty="0">
                <a:effectLst/>
                <a:latin typeface="Arial" panose="020B0604020202020204" pitchFamily="34" charset="0"/>
              </a:rPr>
              <a:t>kāpņu margām pie pirmā un pēdējā pakāpiena nav stāva numura </a:t>
            </a:r>
            <a:r>
              <a:rPr lang="lv-LV" sz="1800" b="0" i="0" dirty="0" err="1">
                <a:effectLst/>
                <a:latin typeface="Arial" panose="020B0604020202020204" pitchFamily="34" charset="0"/>
              </a:rPr>
              <a:t>taktilais</a:t>
            </a:r>
            <a:r>
              <a:rPr lang="lv-LV" sz="1800" b="0" i="0" dirty="0">
                <a:effectLst/>
                <a:latin typeface="Arial" panose="020B0604020202020204" pitchFamily="34" charset="0"/>
              </a:rPr>
              <a:t> apzīmējums vai </a:t>
            </a:r>
          </a:p>
          <a:p>
            <a:pPr marL="72000" indent="0" algn="just">
              <a:lnSpc>
                <a:spcPct val="120000"/>
              </a:lnSpc>
              <a:spcBef>
                <a:spcPts val="0"/>
              </a:spcBef>
              <a:buNone/>
            </a:pPr>
            <a:r>
              <a:rPr lang="lv-LV" sz="1800" dirty="0">
                <a:latin typeface="Arial" panose="020B0604020202020204" pitchFamily="34" charset="0"/>
              </a:rPr>
              <a:t>        </a:t>
            </a:r>
            <a:r>
              <a:rPr lang="lv-LV" sz="1800" b="0" i="0" dirty="0">
                <a:effectLst/>
                <a:latin typeface="Arial" panose="020B0604020202020204" pitchFamily="34" charset="0"/>
              </a:rPr>
              <a:t>numurs</a:t>
            </a:r>
            <a:r>
              <a:rPr lang="lv-LV" sz="1800" dirty="0">
                <a:latin typeface="Arial" panose="020B0604020202020204" pitchFamily="34" charset="0"/>
              </a:rPr>
              <a:t>  </a:t>
            </a:r>
            <a:r>
              <a:rPr lang="lv-LV" sz="1800" b="0" i="0" dirty="0" err="1">
                <a:effectLst/>
                <a:latin typeface="Arial" panose="020B0604020202020204" pitchFamily="34" charset="0"/>
              </a:rPr>
              <a:t>Braila</a:t>
            </a:r>
            <a:r>
              <a:rPr lang="lv-LV" sz="1800" b="0" i="0" dirty="0">
                <a:effectLst/>
                <a:latin typeface="Arial" panose="020B0604020202020204" pitchFamily="34" charset="0"/>
              </a:rPr>
              <a:t> rakstā valsts valodā (</a:t>
            </a:r>
            <a:r>
              <a:rPr lang="lv-LV" sz="1800" b="0" i="0" u="none" strike="noStrike" dirty="0">
                <a:effectLst/>
                <a:latin typeface="Arial" panose="020B0604020202020204" pitchFamily="34" charset="0"/>
              </a:rPr>
              <a:t>LBN</a:t>
            </a:r>
            <a:r>
              <a:rPr lang="lv-LV" sz="1800" dirty="0">
                <a:latin typeface="Arial" panose="020B0604020202020204" pitchFamily="34" charset="0"/>
              </a:rPr>
              <a:t> </a:t>
            </a:r>
            <a:r>
              <a:rPr lang="lv-LV" sz="1800" b="0" i="0" u="none" strike="noStrike" dirty="0">
                <a:effectLst/>
                <a:latin typeface="Arial" panose="020B0604020202020204" pitchFamily="34" charset="0"/>
              </a:rPr>
              <a:t>200-21 , 50.4.p.)</a:t>
            </a:r>
            <a:r>
              <a:rPr lang="lv-LV" sz="1800" b="0" i="0" dirty="0">
                <a:effectLst/>
                <a:latin typeface="Arial" panose="020B0604020202020204" pitchFamily="34" charset="0"/>
              </a:rPr>
              <a:t>;</a:t>
            </a:r>
          </a:p>
          <a:p>
            <a:pPr marL="72000" indent="0" algn="just">
              <a:lnSpc>
                <a:spcPct val="120000"/>
              </a:lnSpc>
              <a:spcBef>
                <a:spcPts val="0"/>
              </a:spcBef>
              <a:buNone/>
            </a:pPr>
            <a:r>
              <a:rPr lang="lv-LV" sz="1800" kern="100" dirty="0">
                <a:latin typeface="Arial" panose="020B0604020202020204" pitchFamily="34" charset="0"/>
                <a:ea typeface="Calibri" panose="020F0502020204030204" pitchFamily="34" charset="0"/>
                <a:cs typeface="Arial" panose="020B0604020202020204" pitchFamily="34" charset="0"/>
              </a:rPr>
              <a:t>       - </a:t>
            </a:r>
            <a:r>
              <a:rPr lang="lv-LV" sz="1800" b="0" i="0" dirty="0">
                <a:effectLst/>
                <a:latin typeface="Arial" panose="020B0604020202020204" pitchFamily="34" charset="0"/>
              </a:rPr>
              <a:t>līmeņu maiņas </a:t>
            </a:r>
            <a:r>
              <a:rPr lang="lv-LV" sz="1800" b="0" i="0" dirty="0" err="1">
                <a:effectLst/>
                <a:latin typeface="Arial" panose="020B0604020202020204" pitchFamily="34" charset="0"/>
              </a:rPr>
              <a:t>pandusa</a:t>
            </a:r>
            <a:r>
              <a:rPr lang="lv-LV" sz="1800" b="0" i="0" dirty="0">
                <a:effectLst/>
                <a:latin typeface="Arial" panose="020B0604020202020204" pitchFamily="34" charset="0"/>
              </a:rPr>
              <a:t> vai lokālās </a:t>
            </a:r>
            <a:r>
              <a:rPr lang="lv-LV" sz="1800" b="0" i="0" dirty="0" err="1">
                <a:effectLst/>
                <a:latin typeface="Arial" panose="020B0604020202020204" pitchFamily="34" charset="0"/>
              </a:rPr>
              <a:t>uzbrauktuves</a:t>
            </a:r>
            <a:r>
              <a:rPr lang="lv-LV" sz="1800" b="0" i="0" dirty="0">
                <a:effectLst/>
                <a:latin typeface="Arial" panose="020B0604020202020204" pitchFamily="34" charset="0"/>
              </a:rPr>
              <a:t> sākumā un beigās, kā arī kāpņu pirmais un </a:t>
            </a:r>
          </a:p>
          <a:p>
            <a:pPr marL="72000" indent="0" algn="just">
              <a:lnSpc>
                <a:spcPct val="120000"/>
              </a:lnSpc>
              <a:spcBef>
                <a:spcPts val="0"/>
              </a:spcBef>
              <a:buNone/>
            </a:pPr>
            <a:r>
              <a:rPr lang="lv-LV" sz="1800" dirty="0">
                <a:latin typeface="Arial" panose="020B0604020202020204" pitchFamily="34" charset="0"/>
              </a:rPr>
              <a:t>         </a:t>
            </a:r>
            <a:r>
              <a:rPr lang="lv-LV" sz="1800" b="0" i="0" dirty="0">
                <a:effectLst/>
                <a:latin typeface="Arial" panose="020B0604020202020204" pitchFamily="34" charset="0"/>
              </a:rPr>
              <a:t>pēdējai pakāpiens nav  marķēts ar kontrastējošu marķējumu  (</a:t>
            </a:r>
            <a:r>
              <a:rPr lang="lv-LV" sz="1800" b="0" i="0" u="none" strike="noStrike" dirty="0">
                <a:effectLst/>
                <a:latin typeface="Arial" panose="020B0604020202020204" pitchFamily="34" charset="0"/>
              </a:rPr>
              <a:t>LBN</a:t>
            </a:r>
            <a:r>
              <a:rPr lang="lv-LV" sz="1800" dirty="0">
                <a:latin typeface="Arial" panose="020B0604020202020204" pitchFamily="34" charset="0"/>
              </a:rPr>
              <a:t> </a:t>
            </a:r>
            <a:r>
              <a:rPr lang="lv-LV" sz="1800" b="0" i="0" u="none" strike="noStrike" dirty="0">
                <a:effectLst/>
                <a:latin typeface="Arial" panose="020B0604020202020204" pitchFamily="34" charset="0"/>
              </a:rPr>
              <a:t>200-21 , 50.5.p.)</a:t>
            </a:r>
            <a:r>
              <a:rPr lang="lv-LV" sz="1800" b="0" i="0" dirty="0">
                <a:effectLst/>
                <a:latin typeface="Arial" panose="020B0604020202020204" pitchFamily="34" charset="0"/>
              </a:rPr>
              <a:t>;</a:t>
            </a:r>
          </a:p>
          <a:p>
            <a:pPr marL="72000" indent="0" algn="just">
              <a:lnSpc>
                <a:spcPct val="120000"/>
              </a:lnSpc>
              <a:spcBef>
                <a:spcPts val="0"/>
              </a:spcBef>
              <a:buNone/>
            </a:pPr>
            <a:r>
              <a:rPr lang="lv-LV" sz="1800" b="0" i="0" dirty="0">
                <a:effectLst/>
                <a:latin typeface="Arial" panose="020B0604020202020204" pitchFamily="34" charset="0"/>
              </a:rPr>
              <a:t>       - stiklotās norobežojošās konstrukcijas (piemēram, stikla sienas, durvis) nav nodrošinātas ar</a:t>
            </a:r>
          </a:p>
          <a:p>
            <a:pPr marL="72000" indent="0" algn="just">
              <a:lnSpc>
                <a:spcPct val="120000"/>
              </a:lnSpc>
              <a:spcBef>
                <a:spcPts val="0"/>
              </a:spcBef>
              <a:buNone/>
            </a:pPr>
            <a:r>
              <a:rPr lang="lv-LV" sz="1800" dirty="0">
                <a:latin typeface="Arial" panose="020B0604020202020204" pitchFamily="34" charset="0"/>
              </a:rPr>
              <a:t>         </a:t>
            </a:r>
            <a:r>
              <a:rPr lang="lv-LV" sz="1800" b="0" i="0" dirty="0">
                <a:effectLst/>
                <a:latin typeface="Arial" panose="020B0604020202020204" pitchFamily="34" charset="0"/>
              </a:rPr>
              <a:t>kontrastējošu (tumšs uz gaiša) necaurspīdīgu marķējumu vismaz 0,1 metru platā joslā visā stiklotās </a:t>
            </a:r>
          </a:p>
          <a:p>
            <a:pPr marL="72000" indent="0" algn="just">
              <a:lnSpc>
                <a:spcPct val="120000"/>
              </a:lnSpc>
              <a:spcBef>
                <a:spcPts val="0"/>
              </a:spcBef>
              <a:buNone/>
            </a:pPr>
            <a:r>
              <a:rPr lang="lv-LV" sz="1800" dirty="0">
                <a:latin typeface="Arial" panose="020B0604020202020204" pitchFamily="34" charset="0"/>
              </a:rPr>
              <a:t>         </a:t>
            </a:r>
            <a:r>
              <a:rPr lang="lv-LV" sz="1800" b="0" i="0" dirty="0">
                <a:effectLst/>
                <a:latin typeface="Arial" panose="020B0604020202020204" pitchFamily="34" charset="0"/>
              </a:rPr>
              <a:t>norobežojošās konstrukcijas platumā un aptuveni 0,35, 1,4 un 1,6 metru augstumā no grīdas             </a:t>
            </a:r>
          </a:p>
          <a:p>
            <a:pPr marL="72000" indent="0" algn="just">
              <a:lnSpc>
                <a:spcPct val="120000"/>
              </a:lnSpc>
              <a:spcBef>
                <a:spcPts val="0"/>
              </a:spcBef>
              <a:buNone/>
            </a:pPr>
            <a:r>
              <a:rPr lang="lv-LV" sz="1800" dirty="0">
                <a:latin typeface="Arial" panose="020B0604020202020204" pitchFamily="34" charset="0"/>
              </a:rPr>
              <a:t>         </a:t>
            </a:r>
            <a:r>
              <a:rPr lang="lv-LV" sz="1800" b="0" i="0" dirty="0">
                <a:effectLst/>
                <a:latin typeface="Arial" panose="020B0604020202020204" pitchFamily="34" charset="0"/>
              </a:rPr>
              <a:t>(</a:t>
            </a:r>
            <a:r>
              <a:rPr lang="lv-LV" sz="1800" b="0" i="0" u="none" strike="noStrike" dirty="0">
                <a:effectLst/>
                <a:latin typeface="Arial" panose="020B0604020202020204" pitchFamily="34" charset="0"/>
              </a:rPr>
              <a:t>LBN</a:t>
            </a:r>
            <a:r>
              <a:rPr lang="lv-LV" sz="1800" dirty="0">
                <a:latin typeface="Arial" panose="020B0604020202020204" pitchFamily="34" charset="0"/>
              </a:rPr>
              <a:t> </a:t>
            </a:r>
            <a:r>
              <a:rPr lang="lv-LV" sz="1800" b="0" i="0" u="none" strike="noStrike" dirty="0">
                <a:effectLst/>
                <a:latin typeface="Arial" panose="020B0604020202020204" pitchFamily="34" charset="0"/>
              </a:rPr>
              <a:t>200-21 , 73.p.)</a:t>
            </a:r>
            <a:r>
              <a:rPr lang="lv-LV" sz="1800" b="0" i="0" dirty="0">
                <a:effectLst/>
                <a:latin typeface="Arial" panose="020B0604020202020204" pitchFamily="34" charset="0"/>
              </a:rPr>
              <a:t>;</a:t>
            </a:r>
          </a:p>
          <a:p>
            <a:pPr marL="72000" indent="0" algn="just">
              <a:lnSpc>
                <a:spcPct val="120000"/>
              </a:lnSpc>
              <a:spcBef>
                <a:spcPts val="0"/>
              </a:spcBef>
              <a:buNone/>
            </a:pPr>
            <a:r>
              <a:rPr lang="lv-LV" sz="1800" dirty="0">
                <a:latin typeface="Arial" panose="020B0604020202020204" pitchFamily="34" charset="0"/>
              </a:rPr>
              <a:t>       - neatbilstošs invalīdu tualetes iekārtojums </a:t>
            </a:r>
            <a:r>
              <a:rPr lang="lv-LV" sz="1800" b="0" i="0" dirty="0">
                <a:effectLst/>
                <a:latin typeface="Arial" panose="020B0604020202020204" pitchFamily="34" charset="0"/>
              </a:rPr>
              <a:t>(</a:t>
            </a:r>
            <a:r>
              <a:rPr lang="lv-LV" sz="1800" b="0" i="0" u="none" strike="noStrike" dirty="0">
                <a:effectLst/>
                <a:latin typeface="Arial" panose="020B0604020202020204" pitchFamily="34" charset="0"/>
              </a:rPr>
              <a:t>LBN</a:t>
            </a:r>
            <a:r>
              <a:rPr lang="lv-LV" sz="1800" dirty="0">
                <a:latin typeface="Arial" panose="020B0604020202020204" pitchFamily="34" charset="0"/>
              </a:rPr>
              <a:t> </a:t>
            </a:r>
            <a:r>
              <a:rPr lang="lv-LV" sz="1800" b="0" i="0" u="none" strike="noStrike" dirty="0">
                <a:effectLst/>
                <a:latin typeface="Arial" panose="020B0604020202020204" pitchFamily="34" charset="0"/>
              </a:rPr>
              <a:t>200-21, 33.p.;</a:t>
            </a:r>
            <a:r>
              <a:rPr lang="lv-LV" sz="1800" b="0" i="0" u="none" strike="noStrike" dirty="0">
                <a:effectLst/>
                <a:latin typeface="Arial" panose="020B0604020202020204" pitchFamily="34" charset="0"/>
                <a:cs typeface="Arial" panose="020B0604020202020204" pitchFamily="34" charset="0"/>
              </a:rPr>
              <a:t> </a:t>
            </a:r>
            <a:r>
              <a:rPr lang="lv-LV" sz="1800" b="0" i="0" dirty="0">
                <a:solidFill>
                  <a:srgbClr val="1C1C1C"/>
                </a:solidFill>
                <a:effectLst/>
                <a:latin typeface="Arial" panose="020B0604020202020204" pitchFamily="34" charset="0"/>
                <a:cs typeface="Arial" panose="020B0604020202020204" pitchFamily="34" charset="0"/>
              </a:rPr>
              <a:t>Vides pieejamības vadlīnijas </a:t>
            </a:r>
          </a:p>
          <a:p>
            <a:pPr marL="72000" indent="0" algn="just">
              <a:lnSpc>
                <a:spcPct val="120000"/>
              </a:lnSpc>
              <a:spcBef>
                <a:spcPts val="0"/>
              </a:spcBef>
              <a:buNone/>
            </a:pPr>
            <a:r>
              <a:rPr lang="lv-LV" sz="1800" dirty="0">
                <a:solidFill>
                  <a:srgbClr val="1C1C1C"/>
                </a:solidFill>
                <a:latin typeface="Arial" panose="020B0604020202020204" pitchFamily="34" charset="0"/>
                <a:cs typeface="Arial" panose="020B0604020202020204" pitchFamily="34" charset="0"/>
              </a:rPr>
              <a:t>         </a:t>
            </a:r>
            <a:r>
              <a:rPr lang="lv-LV" sz="1800" b="0" i="0" dirty="0">
                <a:solidFill>
                  <a:srgbClr val="1C1C1C"/>
                </a:solidFill>
                <a:effectLst/>
                <a:latin typeface="Arial" panose="020B0604020202020204" pitchFamily="34" charset="0"/>
                <a:cs typeface="Arial" panose="020B0604020202020204" pitchFamily="34" charset="0"/>
              </a:rPr>
              <a:t>publiskām būvēm un telpām un publiskajai </a:t>
            </a:r>
            <a:r>
              <a:rPr lang="lv-LV" sz="1800" b="0" i="0" dirty="0" err="1">
                <a:solidFill>
                  <a:srgbClr val="1C1C1C"/>
                </a:solidFill>
                <a:effectLst/>
                <a:latin typeface="Arial" panose="020B0604020202020204" pitchFamily="34" charset="0"/>
                <a:cs typeface="Arial" panose="020B0604020202020204" pitchFamily="34" charset="0"/>
              </a:rPr>
              <a:t>ārtelpai</a:t>
            </a:r>
            <a:r>
              <a:rPr lang="lv-LV" sz="1800" b="0" i="0" u="none" strike="noStrike" dirty="0">
                <a:effectLst/>
                <a:latin typeface="Arial" panose="020B0604020202020204" pitchFamily="34" charset="0"/>
                <a:cs typeface="Arial" panose="020B0604020202020204" pitchFamily="34" charset="0"/>
              </a:rPr>
              <a:t>)</a:t>
            </a:r>
            <a:r>
              <a:rPr lang="lv-LV" sz="1800" u="none" strike="noStrike" dirty="0">
                <a:latin typeface="Arial" panose="020B0604020202020204" pitchFamily="34" charset="0"/>
                <a:cs typeface="Arial" panose="020B0604020202020204" pitchFamily="34" charset="0"/>
              </a:rPr>
              <a:t>.</a:t>
            </a:r>
            <a:endParaRPr lang="lv-LV" sz="1800" b="0" i="0" dirty="0">
              <a:effectLst/>
              <a:latin typeface="Arial" panose="020B0604020202020204" pitchFamily="34" charset="0"/>
              <a:cs typeface="Arial" panose="020B0604020202020204" pitchFamily="34" charset="0"/>
            </a:endParaRPr>
          </a:p>
          <a:p>
            <a:pPr marL="72000" indent="0" algn="just">
              <a:lnSpc>
                <a:spcPct val="120000"/>
              </a:lnSpc>
              <a:spcBef>
                <a:spcPts val="0"/>
              </a:spcBef>
              <a:buNone/>
            </a:pPr>
            <a:r>
              <a:rPr lang="lv-LV" sz="1800" kern="100" dirty="0">
                <a:latin typeface="Arial" panose="020B0604020202020204" pitchFamily="34" charset="0"/>
                <a:ea typeface="Calibri" panose="020F0502020204030204" pitchFamily="34" charset="0"/>
                <a:cs typeface="Arial" panose="020B0604020202020204" pitchFamily="34" charset="0"/>
              </a:rPr>
              <a:t>21. Nav izpildītas lietošanas drošības prasības atbilstoši būvnormatīvam </a:t>
            </a:r>
            <a:r>
              <a:rPr lang="lv-LV" sz="1800" b="1" i="0" dirty="0">
                <a:effectLst/>
                <a:latin typeface="Arial" panose="020B0604020202020204" pitchFamily="34" charset="0"/>
              </a:rPr>
              <a:t>«</a:t>
            </a:r>
            <a:r>
              <a:rPr lang="lv-LV" sz="1800" b="0" i="0" u="none" strike="noStrike" dirty="0">
                <a:effectLst/>
                <a:latin typeface="Arial" panose="020B0604020202020204" pitchFamily="34" charset="0"/>
              </a:rPr>
              <a:t>Būvju vispārīgo prasību </a:t>
            </a:r>
          </a:p>
          <a:p>
            <a:pPr marL="72000" indent="0" algn="just">
              <a:lnSpc>
                <a:spcPct val="120000"/>
              </a:lnSpc>
              <a:spcBef>
                <a:spcPts val="0"/>
              </a:spcBef>
              <a:buNone/>
            </a:pPr>
            <a:r>
              <a:rPr lang="lv-LV" sz="1800" dirty="0">
                <a:latin typeface="Arial" panose="020B0604020202020204" pitchFamily="34" charset="0"/>
              </a:rPr>
              <a:t>      </a:t>
            </a:r>
            <a:r>
              <a:rPr lang="lv-LV" sz="1800" b="0" i="0" u="none" strike="noStrike" dirty="0">
                <a:effectLst/>
                <a:latin typeface="Arial" panose="020B0604020202020204" pitchFamily="34" charset="0"/>
              </a:rPr>
              <a:t>būvnormatīvs LBN</a:t>
            </a:r>
            <a:r>
              <a:rPr lang="lv-LV" sz="1800" dirty="0">
                <a:latin typeface="Arial" panose="020B0604020202020204" pitchFamily="34" charset="0"/>
              </a:rPr>
              <a:t> </a:t>
            </a:r>
            <a:r>
              <a:rPr lang="lv-LV" sz="1800" b="0" i="0" u="none" strike="noStrike" dirty="0">
                <a:effectLst/>
                <a:latin typeface="Arial" panose="020B0604020202020204" pitchFamily="34" charset="0"/>
              </a:rPr>
              <a:t>200-21»:</a:t>
            </a:r>
          </a:p>
          <a:p>
            <a:pPr marL="72000" indent="0" algn="just">
              <a:lnSpc>
                <a:spcPct val="120000"/>
              </a:lnSpc>
              <a:spcBef>
                <a:spcPts val="0"/>
              </a:spcBef>
              <a:buNone/>
            </a:pPr>
            <a:r>
              <a:rPr lang="lv-LV" sz="1800" dirty="0">
                <a:latin typeface="Arial" panose="020B0604020202020204" pitchFamily="34" charset="0"/>
              </a:rPr>
              <a:t>   - margu augstums mazāks par 900 vai 1100mm  </a:t>
            </a:r>
            <a:r>
              <a:rPr lang="lv-LV" sz="1800" b="0" i="0" dirty="0">
                <a:effectLst/>
                <a:latin typeface="Arial" panose="020B0604020202020204" pitchFamily="34" charset="0"/>
              </a:rPr>
              <a:t>(</a:t>
            </a:r>
            <a:r>
              <a:rPr lang="lv-LV" sz="1800" b="0" i="0" u="none" strike="noStrike" dirty="0">
                <a:effectLst/>
                <a:latin typeface="Arial" panose="020B0604020202020204" pitchFamily="34" charset="0"/>
              </a:rPr>
              <a:t>LBN</a:t>
            </a:r>
            <a:r>
              <a:rPr lang="lv-LV" sz="1800" dirty="0">
                <a:latin typeface="Arial" panose="020B0604020202020204" pitchFamily="34" charset="0"/>
              </a:rPr>
              <a:t> </a:t>
            </a:r>
            <a:r>
              <a:rPr lang="lv-LV" sz="1800" b="0" i="0" u="none" strike="noStrike" dirty="0">
                <a:effectLst/>
                <a:latin typeface="Arial" panose="020B0604020202020204" pitchFamily="34" charset="0"/>
              </a:rPr>
              <a:t>200-21 , 50.4., 64p.; LBN 208-13, 32.p., </a:t>
            </a:r>
          </a:p>
          <a:p>
            <a:pPr marL="72000" indent="0" algn="just">
              <a:lnSpc>
                <a:spcPct val="120000"/>
              </a:lnSpc>
              <a:spcBef>
                <a:spcPts val="0"/>
              </a:spcBef>
              <a:buNone/>
            </a:pPr>
            <a:r>
              <a:rPr lang="lv-LV" sz="1800" dirty="0">
                <a:latin typeface="Arial" panose="020B0604020202020204" pitchFamily="34" charset="0"/>
              </a:rPr>
              <a:t>      </a:t>
            </a:r>
            <a:r>
              <a:rPr lang="lv-LV" sz="1800" b="0" i="0" u="none" strike="noStrike" dirty="0">
                <a:effectLst/>
                <a:latin typeface="Arial" panose="020B0604020202020204" pitchFamily="34" charset="0"/>
              </a:rPr>
              <a:t>nav spēkā)</a:t>
            </a:r>
            <a:r>
              <a:rPr lang="lv-LV" sz="1800" u="none" strike="noStrike" dirty="0">
                <a:latin typeface="Arial" panose="020B0604020202020204" pitchFamily="34" charset="0"/>
              </a:rPr>
              <a:t>.</a:t>
            </a:r>
            <a:endParaRPr lang="lv-LV" sz="1800" b="0" i="0" dirty="0">
              <a:effectLst/>
              <a:latin typeface="Arial" panose="020B0604020202020204" pitchFamily="34" charset="0"/>
            </a:endParaRPr>
          </a:p>
          <a:p>
            <a:pPr marL="72000" indent="0" algn="just">
              <a:lnSpc>
                <a:spcPct val="120000"/>
              </a:lnSpc>
              <a:spcBef>
                <a:spcPts val="0"/>
              </a:spcBef>
              <a:buNone/>
            </a:pPr>
            <a:endParaRPr lang="lv-LV" sz="1800" b="0" i="0" u="none" strike="noStrike" dirty="0">
              <a:solidFill>
                <a:srgbClr val="FF0000"/>
              </a:solidFill>
              <a:effectLst/>
              <a:latin typeface="Arial" panose="020B0604020202020204" pitchFamily="34" charset="0"/>
            </a:endParaRPr>
          </a:p>
          <a:p>
            <a:pPr marL="72000" indent="0" algn="just">
              <a:lnSpc>
                <a:spcPct val="120000"/>
              </a:lnSpc>
              <a:spcBef>
                <a:spcPts val="0"/>
              </a:spcBef>
              <a:buNone/>
            </a:pPr>
            <a:endParaRPr lang="lv-LV" sz="18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6748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 </a:t>
            </a:r>
            <a:endParaRPr lang="lv-LV" sz="2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0C96FF7-7328-4ADF-BD18-14DB96E41E22}"/>
              </a:ext>
            </a:extLst>
          </p:cNvPr>
          <p:cNvSpPr>
            <a:spLocks noGrp="1"/>
          </p:cNvSpPr>
          <p:nvPr>
            <p:ph sz="half" idx="1"/>
          </p:nvPr>
        </p:nvSpPr>
        <p:spPr>
          <a:xfrm>
            <a:off x="838199" y="1825625"/>
            <a:ext cx="10432551" cy="4667250"/>
          </a:xfrm>
        </p:spPr>
        <p:txBody>
          <a:bodyPr>
            <a:normAutofit fontScale="92500" lnSpcReduction="10000"/>
          </a:bodyPr>
          <a:lstStyle/>
          <a:p>
            <a:pPr marL="72000" indent="0" algn="just">
              <a:lnSpc>
                <a:spcPct val="120000"/>
              </a:lnSpc>
              <a:spcBef>
                <a:spcPts val="0"/>
              </a:spcBef>
              <a:buNone/>
            </a:pPr>
            <a:r>
              <a:rPr lang="lv-LV" sz="1900" kern="100" dirty="0">
                <a:latin typeface="Arial" panose="020B0604020202020204" pitchFamily="34" charset="0"/>
                <a:ea typeface="Calibri" panose="020F0502020204030204" pitchFamily="34" charset="0"/>
                <a:cs typeface="Arial" panose="020B0604020202020204" pitchFamily="34" charset="0"/>
              </a:rPr>
              <a:t>22. Nav izpildītas ugunsdrošības prasības atbilstoši būvprojekta UPP sadaļai:</a:t>
            </a:r>
          </a:p>
          <a:p>
            <a:pPr marL="72000" indent="0" algn="just">
              <a:lnSpc>
                <a:spcPct val="120000"/>
              </a:lnSpc>
              <a:spcBef>
                <a:spcPts val="0"/>
              </a:spcBef>
              <a:buNone/>
            </a:pPr>
            <a:r>
              <a:rPr lang="lv-LV" sz="1900" kern="100" dirty="0">
                <a:latin typeface="Arial" panose="020B0604020202020204" pitchFamily="34" charset="0"/>
                <a:ea typeface="Calibri" panose="020F0502020204030204" pitchFamily="34" charset="0"/>
                <a:cs typeface="Arial" panose="020B0604020202020204" pitchFamily="34" charset="0"/>
              </a:rPr>
              <a:t>      - evakuācijas ceļos un izejās durvju vērtnes nav brīvi atveramas, nav evakuācijas furnitūra, </a:t>
            </a:r>
          </a:p>
          <a:p>
            <a:pPr marL="72000" indent="0" algn="just">
              <a:lnSpc>
                <a:spcPct val="120000"/>
              </a:lnSpc>
              <a:spcBef>
                <a:spcPts val="0"/>
              </a:spcBef>
              <a:buNone/>
            </a:pPr>
            <a:r>
              <a:rPr lang="lv-LV" sz="1900" kern="100" dirty="0">
                <a:latin typeface="Arial" panose="020B0604020202020204" pitchFamily="34" charset="0"/>
                <a:ea typeface="Calibri" panose="020F0502020204030204" pitchFamily="34" charset="0"/>
                <a:cs typeface="Arial" panose="020B0604020202020204" pitchFamily="34" charset="0"/>
              </a:rPr>
              <a:t>        evakuācijas izejās ārdurvīm nav </a:t>
            </a:r>
            <a:r>
              <a:rPr lang="lv-LV" sz="1900" b="0" i="0" dirty="0" err="1">
                <a:solidFill>
                  <a:srgbClr val="414142"/>
                </a:solidFill>
                <a:effectLst/>
                <a:latin typeface="Arial" panose="020B0604020202020204" pitchFamily="34" charset="0"/>
              </a:rPr>
              <a:t>pašaizvēršanās</a:t>
            </a:r>
            <a:r>
              <a:rPr lang="lv-LV" sz="1900" kern="100" dirty="0">
                <a:latin typeface="Arial" panose="020B0604020202020204" pitchFamily="34" charset="0"/>
                <a:ea typeface="Calibri" panose="020F0502020204030204" pitchFamily="34" charset="0"/>
                <a:cs typeface="Arial" panose="020B0604020202020204" pitchFamily="34" charset="0"/>
              </a:rPr>
              <a:t> </a:t>
            </a:r>
            <a:r>
              <a:rPr lang="lv-LV" sz="1900" kern="100" dirty="0" err="1">
                <a:latin typeface="Arial" panose="020B0604020202020204" pitchFamily="34" charset="0"/>
                <a:ea typeface="Calibri" panose="020F0502020204030204" pitchFamily="34" charset="0"/>
                <a:cs typeface="Arial" panose="020B0604020202020204" pitchFamily="34" charset="0"/>
              </a:rPr>
              <a:t>mehanisms</a:t>
            </a:r>
            <a:r>
              <a:rPr lang="lv-LV" sz="1900" kern="100" dirty="0">
                <a:latin typeface="Arial" panose="020B0604020202020204" pitchFamily="34" charset="0"/>
                <a:ea typeface="Calibri" panose="020F0502020204030204" pitchFamily="34" charset="0"/>
                <a:cs typeface="Arial" panose="020B0604020202020204" pitchFamily="34" charset="0"/>
              </a:rPr>
              <a:t> (</a:t>
            </a:r>
            <a:r>
              <a:rPr lang="lv-LV" sz="1900" i="0" u="none" strike="noStrike" dirty="0">
                <a:effectLst/>
                <a:latin typeface="Arial" panose="020B0604020202020204" pitchFamily="34" charset="0"/>
              </a:rPr>
              <a:t>LBN 201-15</a:t>
            </a:r>
            <a:r>
              <a:rPr lang="lv-LV" sz="1900" dirty="0">
                <a:latin typeface="Arial" panose="020B0604020202020204" pitchFamily="34" charset="0"/>
              </a:rPr>
              <a:t> </a:t>
            </a:r>
            <a:r>
              <a:rPr lang="lv-LV" sz="1900" i="0" u="none" strike="noStrike" dirty="0">
                <a:effectLst/>
                <a:latin typeface="Arial" panose="020B0604020202020204" pitchFamily="34" charset="0"/>
              </a:rPr>
              <a:t>"Būvju    </a:t>
            </a:r>
          </a:p>
          <a:p>
            <a:pPr marL="72000" indent="0" algn="just">
              <a:lnSpc>
                <a:spcPct val="120000"/>
              </a:lnSpc>
              <a:spcBef>
                <a:spcPts val="0"/>
              </a:spcBef>
              <a:buNone/>
            </a:pPr>
            <a:r>
              <a:rPr lang="lv-LV" sz="1900" dirty="0">
                <a:latin typeface="Arial" panose="020B0604020202020204" pitchFamily="34" charset="0"/>
              </a:rPr>
              <a:t>        </a:t>
            </a:r>
            <a:r>
              <a:rPr lang="lv-LV" sz="1900" i="0" u="none" strike="noStrike" dirty="0">
                <a:effectLst/>
                <a:latin typeface="Arial" panose="020B0604020202020204" pitchFamily="34" charset="0"/>
              </a:rPr>
              <a:t>ugunsdrošība", </a:t>
            </a:r>
          </a:p>
          <a:p>
            <a:pPr marL="72000" indent="0" algn="just">
              <a:lnSpc>
                <a:spcPct val="120000"/>
              </a:lnSpc>
              <a:spcBef>
                <a:spcPts val="0"/>
              </a:spcBef>
              <a:buNone/>
            </a:pPr>
            <a:r>
              <a:rPr lang="lv-LV" sz="1900" dirty="0">
                <a:latin typeface="Arial" panose="020B0604020202020204" pitchFamily="34" charset="0"/>
              </a:rPr>
              <a:t>       2.2., </a:t>
            </a:r>
            <a:r>
              <a:rPr lang="lv-LV" sz="1900" i="0" u="none" strike="noStrike" dirty="0">
                <a:effectLst/>
                <a:latin typeface="Arial" panose="020B0604020202020204" pitchFamily="34" charset="0"/>
              </a:rPr>
              <a:t>147.3., 147.4.p.; 19.04.2016. MK</a:t>
            </a:r>
            <a:r>
              <a:rPr lang="lv-LV" sz="1900" dirty="0">
                <a:latin typeface="Arial" panose="020B0604020202020204" pitchFamily="34" charset="0"/>
              </a:rPr>
              <a:t> </a:t>
            </a:r>
            <a:r>
              <a:rPr lang="lv-LV" sz="1900" i="0" u="none" strike="noStrike" dirty="0">
                <a:effectLst/>
                <a:latin typeface="Arial" panose="020B0604020202020204" pitchFamily="34" charset="0"/>
              </a:rPr>
              <a:t>noteikumi Nr.238 «</a:t>
            </a:r>
            <a:r>
              <a:rPr lang="lv-LV" sz="1900" dirty="0">
                <a:latin typeface="Arial" panose="020B0604020202020204" pitchFamily="34" charset="0"/>
              </a:rPr>
              <a:t>U</a:t>
            </a:r>
            <a:r>
              <a:rPr lang="lv-LV" sz="1900" i="0" u="none" strike="noStrike" dirty="0">
                <a:effectLst/>
                <a:latin typeface="Arial" panose="020B0604020202020204" pitchFamily="34" charset="0"/>
              </a:rPr>
              <a:t>gunsdrošības noteikumi", 243.p.);</a:t>
            </a:r>
            <a:endParaRPr lang="lv-LV" sz="1900" kern="100" dirty="0">
              <a:latin typeface="Arial" panose="020B0604020202020204" pitchFamily="34" charset="0"/>
              <a:ea typeface="Calibri" panose="020F0502020204030204" pitchFamily="34" charset="0"/>
              <a:cs typeface="Arial" panose="020B0604020202020204" pitchFamily="34" charset="0"/>
            </a:endParaRPr>
          </a:p>
          <a:p>
            <a:pPr marL="72000" indent="0" algn="just">
              <a:lnSpc>
                <a:spcPct val="120000"/>
              </a:lnSpc>
              <a:spcBef>
                <a:spcPts val="0"/>
              </a:spcBef>
              <a:buNone/>
            </a:pPr>
            <a:r>
              <a:rPr lang="lv-LV" sz="1900" kern="100" dirty="0">
                <a:latin typeface="Arial" panose="020B0604020202020204" pitchFamily="34" charset="0"/>
                <a:ea typeface="Calibri" panose="020F0502020204030204" pitchFamily="34" charset="0"/>
                <a:cs typeface="Arial" panose="020B0604020202020204" pitchFamily="34" charset="0"/>
              </a:rPr>
              <a:t>      - evakuācijas ceļos un izejās nav izvietotas vai neatbilstošas evakuācijas zīmes (</a:t>
            </a:r>
            <a:r>
              <a:rPr lang="lv-LV" sz="1900" i="0" u="none" strike="noStrike" dirty="0">
                <a:effectLst/>
                <a:latin typeface="Arial" panose="020B0604020202020204" pitchFamily="34" charset="0"/>
              </a:rPr>
              <a:t>19.04.2016. MK</a:t>
            </a:r>
            <a:r>
              <a:rPr lang="lv-LV" sz="1900" dirty="0">
                <a:latin typeface="Arial" panose="020B0604020202020204" pitchFamily="34" charset="0"/>
              </a:rPr>
              <a:t> </a:t>
            </a:r>
          </a:p>
          <a:p>
            <a:pPr marL="72000" indent="0" algn="just">
              <a:lnSpc>
                <a:spcPct val="120000"/>
              </a:lnSpc>
              <a:spcBef>
                <a:spcPts val="0"/>
              </a:spcBef>
              <a:buNone/>
            </a:pPr>
            <a:r>
              <a:rPr lang="lv-LV" sz="1900" i="0" u="none" strike="noStrike" dirty="0">
                <a:effectLst/>
                <a:latin typeface="Arial" panose="020B0604020202020204" pitchFamily="34" charset="0"/>
              </a:rPr>
              <a:t>         noteikumi Nr.238 «</a:t>
            </a:r>
            <a:r>
              <a:rPr lang="lv-LV" sz="1900" dirty="0">
                <a:latin typeface="Arial" panose="020B0604020202020204" pitchFamily="34" charset="0"/>
              </a:rPr>
              <a:t>U</a:t>
            </a:r>
            <a:r>
              <a:rPr lang="lv-LV" sz="1900" i="0" u="none" strike="noStrike" dirty="0">
                <a:effectLst/>
                <a:latin typeface="Arial" panose="020B0604020202020204" pitchFamily="34" charset="0"/>
              </a:rPr>
              <a:t>gunsdrošības noteikumi",  195., 244.p.);</a:t>
            </a:r>
          </a:p>
          <a:p>
            <a:pPr marL="72000" indent="0" algn="just">
              <a:lnSpc>
                <a:spcPct val="120000"/>
              </a:lnSpc>
              <a:spcBef>
                <a:spcPts val="0"/>
              </a:spcBef>
              <a:buNone/>
            </a:pPr>
            <a:r>
              <a:rPr lang="lv-LV" sz="1900" kern="100" dirty="0">
                <a:latin typeface="Arial" panose="020B0604020202020204" pitchFamily="34" charset="0"/>
                <a:ea typeface="Calibri" panose="020F0502020204030204" pitchFamily="34" charset="0"/>
                <a:cs typeface="Arial" panose="020B0604020202020204" pitchFamily="34" charset="0"/>
              </a:rPr>
              <a:t>       - nav izvietoti vai neatbilstoši evakuācijas plāni (</a:t>
            </a:r>
            <a:r>
              <a:rPr lang="lv-LV" sz="1900" i="0" u="none" strike="noStrike" dirty="0">
                <a:effectLst/>
                <a:latin typeface="Arial" panose="020B0604020202020204" pitchFamily="34" charset="0"/>
              </a:rPr>
              <a:t>19.04.2016. MK</a:t>
            </a:r>
            <a:r>
              <a:rPr lang="lv-LV" sz="1900" dirty="0">
                <a:latin typeface="Arial" panose="020B0604020202020204" pitchFamily="34" charset="0"/>
              </a:rPr>
              <a:t> </a:t>
            </a:r>
            <a:r>
              <a:rPr lang="lv-LV" sz="1900" i="0" u="none" strike="noStrike" dirty="0">
                <a:effectLst/>
                <a:latin typeface="Arial" panose="020B0604020202020204" pitchFamily="34" charset="0"/>
              </a:rPr>
              <a:t>noteikumi Nr.238 </a:t>
            </a:r>
          </a:p>
          <a:p>
            <a:pPr marL="72000" indent="0" algn="just">
              <a:lnSpc>
                <a:spcPct val="120000"/>
              </a:lnSpc>
              <a:spcBef>
                <a:spcPts val="0"/>
              </a:spcBef>
              <a:buNone/>
            </a:pPr>
            <a:r>
              <a:rPr lang="lv-LV" sz="1900" dirty="0">
                <a:latin typeface="Arial" panose="020B0604020202020204" pitchFamily="34" charset="0"/>
              </a:rPr>
              <a:t>         </a:t>
            </a:r>
            <a:r>
              <a:rPr lang="lv-LV" sz="1900" i="0" u="none" strike="noStrike" dirty="0">
                <a:effectLst/>
                <a:latin typeface="Arial" panose="020B0604020202020204" pitchFamily="34" charset="0"/>
              </a:rPr>
              <a:t>"</a:t>
            </a:r>
            <a:r>
              <a:rPr lang="lv-LV" sz="1900" dirty="0">
                <a:latin typeface="Arial" panose="020B0604020202020204" pitchFamily="34" charset="0"/>
              </a:rPr>
              <a:t>U</a:t>
            </a:r>
            <a:r>
              <a:rPr lang="lv-LV" sz="1900" i="0" u="none" strike="noStrike" dirty="0">
                <a:effectLst/>
                <a:latin typeface="Arial" panose="020B0604020202020204" pitchFamily="34" charset="0"/>
              </a:rPr>
              <a:t>gunsdrošības noteikumi", 229.p.);</a:t>
            </a:r>
            <a:endParaRPr lang="lv-LV" sz="1900" kern="100" dirty="0">
              <a:latin typeface="Arial" panose="020B0604020202020204" pitchFamily="34" charset="0"/>
              <a:ea typeface="Calibri" panose="020F0502020204030204" pitchFamily="34" charset="0"/>
              <a:cs typeface="Arial" panose="020B0604020202020204" pitchFamily="34" charset="0"/>
            </a:endParaRPr>
          </a:p>
          <a:p>
            <a:pPr marL="72000" indent="0" algn="just">
              <a:lnSpc>
                <a:spcPct val="120000"/>
              </a:lnSpc>
              <a:spcBef>
                <a:spcPts val="0"/>
              </a:spcBef>
              <a:buNone/>
            </a:pPr>
            <a:r>
              <a:rPr lang="lv-LV" sz="1900" kern="100" dirty="0">
                <a:latin typeface="Arial" panose="020B0604020202020204" pitchFamily="34" charset="0"/>
                <a:ea typeface="Calibri" panose="020F0502020204030204" pitchFamily="34" charset="0"/>
                <a:cs typeface="Arial" panose="020B0604020202020204" pitchFamily="34" charset="0"/>
              </a:rPr>
              <a:t>       - nav izvietoti </a:t>
            </a:r>
            <a:r>
              <a:rPr lang="lv-LV" sz="1900" b="0" i="0" dirty="0">
                <a:effectLst/>
                <a:latin typeface="Arial" panose="020B0604020202020204" pitchFamily="34" charset="0"/>
              </a:rPr>
              <a:t>ugunsdzēsības aparāti</a:t>
            </a:r>
            <a:r>
              <a:rPr lang="lv-LV" sz="1900" kern="100" dirty="0">
                <a:latin typeface="Arial" panose="020B0604020202020204" pitchFamily="34" charset="0"/>
                <a:ea typeface="Calibri" panose="020F0502020204030204" pitchFamily="34" charset="0"/>
                <a:cs typeface="Arial" panose="020B0604020202020204" pitchFamily="34" charset="0"/>
              </a:rPr>
              <a:t> (</a:t>
            </a:r>
            <a:r>
              <a:rPr lang="lv-LV" sz="1900" i="0" u="none" strike="noStrike" dirty="0">
                <a:effectLst/>
                <a:latin typeface="Arial" panose="020B0604020202020204" pitchFamily="34" charset="0"/>
              </a:rPr>
              <a:t>19.04.2016. MK</a:t>
            </a:r>
            <a:r>
              <a:rPr lang="lv-LV" sz="1900" dirty="0">
                <a:latin typeface="Arial" panose="020B0604020202020204" pitchFamily="34" charset="0"/>
              </a:rPr>
              <a:t> </a:t>
            </a:r>
            <a:r>
              <a:rPr lang="lv-LV" sz="1900" i="0" u="none" strike="noStrike" dirty="0">
                <a:effectLst/>
                <a:latin typeface="Arial" panose="020B0604020202020204" pitchFamily="34" charset="0"/>
              </a:rPr>
              <a:t>noteikumi Nr.238  "</a:t>
            </a:r>
            <a:r>
              <a:rPr lang="lv-LV" sz="1900" dirty="0">
                <a:latin typeface="Arial" panose="020B0604020202020204" pitchFamily="34" charset="0"/>
              </a:rPr>
              <a:t>U</a:t>
            </a:r>
            <a:r>
              <a:rPr lang="lv-LV" sz="1900" i="0" u="none" strike="noStrike" dirty="0">
                <a:effectLst/>
                <a:latin typeface="Arial" panose="020B0604020202020204" pitchFamily="34" charset="0"/>
              </a:rPr>
              <a:t>gunsdrošības      </a:t>
            </a:r>
          </a:p>
          <a:p>
            <a:pPr marL="72000" indent="0" algn="just">
              <a:lnSpc>
                <a:spcPct val="120000"/>
              </a:lnSpc>
              <a:spcBef>
                <a:spcPts val="0"/>
              </a:spcBef>
              <a:buNone/>
            </a:pPr>
            <a:r>
              <a:rPr lang="lv-LV" sz="1900" dirty="0">
                <a:latin typeface="Arial" panose="020B0604020202020204" pitchFamily="34" charset="0"/>
              </a:rPr>
              <a:t>          </a:t>
            </a:r>
            <a:r>
              <a:rPr lang="lv-LV" sz="1900" i="0" u="none" strike="noStrike" dirty="0">
                <a:effectLst/>
                <a:latin typeface="Arial" panose="020B0604020202020204" pitchFamily="34" charset="0"/>
              </a:rPr>
              <a:t>noteikumi",</a:t>
            </a:r>
            <a:r>
              <a:rPr lang="lv-LV" sz="1900" dirty="0">
                <a:latin typeface="Arial" panose="020B0604020202020204" pitchFamily="34" charset="0"/>
              </a:rPr>
              <a:t> </a:t>
            </a:r>
            <a:r>
              <a:rPr lang="lv-LV" sz="1900" i="0" u="none" strike="noStrike" dirty="0">
                <a:effectLst/>
                <a:latin typeface="Arial" panose="020B0604020202020204" pitchFamily="34" charset="0"/>
              </a:rPr>
              <a:t>247.p.).</a:t>
            </a:r>
            <a:endParaRPr lang="lv-LV" sz="1900" kern="100" dirty="0">
              <a:latin typeface="Arial" panose="020B0604020202020204" pitchFamily="34" charset="0"/>
              <a:ea typeface="Calibri" panose="020F0502020204030204" pitchFamily="34" charset="0"/>
              <a:cs typeface="Arial" panose="020B0604020202020204" pitchFamily="34" charset="0"/>
            </a:endParaRPr>
          </a:p>
          <a:p>
            <a:pPr marL="72000" indent="0" algn="just">
              <a:lnSpc>
                <a:spcPct val="120000"/>
              </a:lnSpc>
              <a:spcBef>
                <a:spcPts val="0"/>
              </a:spcBef>
              <a:buNone/>
            </a:pPr>
            <a:endParaRPr lang="lv-LV" sz="1900" kern="100" dirty="0">
              <a:latin typeface="Arial" panose="020B0604020202020204" pitchFamily="34" charset="0"/>
              <a:ea typeface="Calibri" panose="020F0502020204030204" pitchFamily="34" charset="0"/>
              <a:cs typeface="Arial" panose="020B0604020202020204" pitchFamily="34" charset="0"/>
            </a:endParaRPr>
          </a:p>
          <a:p>
            <a:pPr marL="72000" indent="0" algn="just">
              <a:lnSpc>
                <a:spcPct val="120000"/>
              </a:lnSpc>
              <a:spcBef>
                <a:spcPts val="0"/>
              </a:spcBef>
              <a:buNone/>
            </a:pPr>
            <a:r>
              <a:rPr lang="lv-LV" sz="1900" kern="100" dirty="0">
                <a:latin typeface="Arial" panose="020B0604020202020204" pitchFamily="34" charset="0"/>
                <a:ea typeface="Calibri" panose="020F0502020204030204" pitchFamily="34" charset="0"/>
                <a:cs typeface="Arial" panose="020B0604020202020204" pitchFamily="34" charset="0"/>
              </a:rPr>
              <a:t>23. Būvobjekta teritorijā nav novākti celtniecības vagoniņi, konteineri, žogs, </a:t>
            </a:r>
            <a:r>
              <a:rPr lang="lv-LV" sz="1900" kern="100" dirty="0" err="1">
                <a:latin typeface="Arial" panose="020B0604020202020204" pitchFamily="34" charset="0"/>
                <a:ea typeface="Calibri" panose="020F0502020204030204" pitchFamily="34" charset="0"/>
                <a:cs typeface="Arial" panose="020B0604020202020204" pitchFamily="34" charset="0"/>
              </a:rPr>
              <a:t>būvtāfele</a:t>
            </a:r>
            <a:r>
              <a:rPr lang="lv-LV" sz="1900" kern="100" dirty="0">
                <a:latin typeface="Arial" panose="020B0604020202020204" pitchFamily="34" charset="0"/>
                <a:ea typeface="Calibri" panose="020F0502020204030204" pitchFamily="34" charset="0"/>
                <a:cs typeface="Arial" panose="020B0604020202020204" pitchFamily="34" charset="0"/>
              </a:rPr>
              <a:t>, būvmateriāli, </a:t>
            </a:r>
          </a:p>
          <a:p>
            <a:pPr marL="72000" indent="0" algn="just">
              <a:lnSpc>
                <a:spcPct val="120000"/>
              </a:lnSpc>
              <a:spcBef>
                <a:spcPts val="0"/>
              </a:spcBef>
              <a:buNone/>
            </a:pPr>
            <a:r>
              <a:rPr lang="lv-LV" sz="1900" kern="100" dirty="0">
                <a:latin typeface="Arial" panose="020B0604020202020204" pitchFamily="34" charset="0"/>
                <a:ea typeface="Calibri" panose="020F0502020204030204" pitchFamily="34" charset="0"/>
                <a:cs typeface="Arial" panose="020B0604020202020204" pitchFamily="34" charset="0"/>
              </a:rPr>
              <a:t>     būvgruži, u.c.</a:t>
            </a:r>
          </a:p>
          <a:p>
            <a:pPr marL="72000" indent="0" algn="just">
              <a:lnSpc>
                <a:spcPct val="120000"/>
              </a:lnSpc>
              <a:spcBef>
                <a:spcPts val="0"/>
              </a:spcBef>
              <a:buNone/>
            </a:pPr>
            <a:r>
              <a:rPr lang="lv-LV" sz="1800" kern="10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553732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296CE-9863-C09A-26C7-13488E410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6C1D4-4F3F-7F5C-99BD-08AF8B1B10F9}"/>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 </a:t>
            </a:r>
            <a:endParaRPr lang="lv-LV" sz="2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B62D9AD-2F4C-4D25-CCDE-B4D2C3B7A124}"/>
              </a:ext>
            </a:extLst>
          </p:cNvPr>
          <p:cNvSpPr>
            <a:spLocks noGrp="1"/>
          </p:cNvSpPr>
          <p:nvPr>
            <p:ph sz="half" idx="1"/>
          </p:nvPr>
        </p:nvSpPr>
        <p:spPr>
          <a:xfrm>
            <a:off x="838199" y="1825625"/>
            <a:ext cx="10432551" cy="4667250"/>
          </a:xfrm>
        </p:spPr>
        <p:txBody>
          <a:bodyPr>
            <a:normAutofit lnSpcReduction="10000"/>
          </a:bodyPr>
          <a:lstStyle/>
          <a:p>
            <a:pPr marL="72000" indent="0">
              <a:lnSpc>
                <a:spcPct val="120000"/>
              </a:lnSpc>
              <a:spcBef>
                <a:spcPts val="0"/>
              </a:spcBef>
              <a:buNone/>
            </a:pPr>
            <a:r>
              <a:rPr lang="lv-LV" sz="1800" kern="100" dirty="0">
                <a:effectLst/>
                <a:latin typeface="Arial" panose="020B0604020202020204" pitchFamily="34" charset="0"/>
                <a:ea typeface="Calibri" panose="020F0502020204030204" pitchFamily="34" charset="0"/>
                <a:cs typeface="Arial" panose="020B0604020202020204" pitchFamily="34" charset="0"/>
              </a:rPr>
              <a:t> </a:t>
            </a:r>
            <a:r>
              <a:rPr lang="lv-LV" sz="1800" b="1" kern="0" dirty="0">
                <a:effectLst/>
                <a:latin typeface="Arial" panose="020B0604020202020204" pitchFamily="34" charset="0"/>
                <a:ea typeface="Times New Roman" panose="02020603050405020304" pitchFamily="18" charset="0"/>
                <a:cs typeface="Arial" panose="020B0604020202020204" pitchFamily="34" charset="0"/>
              </a:rPr>
              <a:t>Būves pieņemšana ekspluatācijā, ja būvniecību realizē būvatļaujas ietvaros</a:t>
            </a:r>
          </a:p>
          <a:p>
            <a:pPr marL="72000" indent="0">
              <a:lnSpc>
                <a:spcPct val="120000"/>
              </a:lnSpc>
              <a:spcBef>
                <a:spcPts val="0"/>
              </a:spcBef>
              <a:buNone/>
            </a:pPr>
            <a:endParaRPr lang="lv-LV" sz="1800" kern="100" dirty="0">
              <a:effectLst/>
              <a:latin typeface="Arial" panose="020B0604020202020204" pitchFamily="34" charset="0"/>
              <a:ea typeface="Calibri" panose="020F0502020204030204" pitchFamily="34" charset="0"/>
              <a:cs typeface="Arial" panose="020B0604020202020204" pitchFamily="34" charset="0"/>
            </a:endParaRPr>
          </a:p>
          <a:p>
            <a:pPr marL="72000" indent="0">
              <a:lnSpc>
                <a:spcPct val="120000"/>
              </a:lnSpc>
              <a:spcBef>
                <a:spcPts val="0"/>
              </a:spcBef>
              <a:buNone/>
            </a:pPr>
            <a:r>
              <a:rPr lang="lv-LV" sz="1800" u="none" strike="noStrike" dirty="0">
                <a:effectLst/>
                <a:latin typeface="Arial" panose="020B0604020202020204" pitchFamily="34" charset="0"/>
                <a:ea typeface="Calibri" panose="020F0502020204030204" pitchFamily="34" charset="0"/>
                <a:cs typeface="Arial" panose="020B0604020202020204" pitchFamily="34" charset="0"/>
              </a:rPr>
              <a:t>1. Lai pārliecinātos par būves gatavību ekspluatācijai, Būvinspektori pārbauda, vai uz Apliecinājuma iesniegšanas brīdi izpildīti visi Būvinspektora norādījumi un lēmumi, kas tika uzdoti būvniecības dalībniekiem būvdarbu kontroles ietvaros, kā arī aizpilda veidlapu “Būves ekspluatācijā nodošanas nosacījumu izpildes veidlapa” (turpmāk – Veidlapa), kurā norādītas speciālajos būvnoteikumos noteiktās prasības un atspoguļotas konstatētās neatbilstības. Būvinspektors Veidlapu pievieno būvniecības lietai BIS.</a:t>
            </a:r>
          </a:p>
          <a:p>
            <a:pPr marL="72000" indent="0">
              <a:lnSpc>
                <a:spcPct val="120000"/>
              </a:lnSpc>
              <a:spcBef>
                <a:spcPts val="0"/>
              </a:spcBef>
              <a:buNone/>
            </a:pPr>
            <a:endParaRPr lang="lv-LV" sz="1800" u="none" strike="noStrike" dirty="0">
              <a:effectLst/>
              <a:latin typeface="Arial" panose="020B0604020202020204" pitchFamily="34" charset="0"/>
              <a:ea typeface="Calibri" panose="020F0502020204030204" pitchFamily="34" charset="0"/>
              <a:cs typeface="Arial" panose="020B0604020202020204" pitchFamily="34" charset="0"/>
            </a:endParaRPr>
          </a:p>
          <a:p>
            <a:pPr marL="72000" indent="0">
              <a:lnSpc>
                <a:spcPct val="120000"/>
              </a:lnSpc>
              <a:spcBef>
                <a:spcPts val="0"/>
              </a:spcBef>
              <a:buNone/>
            </a:pPr>
            <a:r>
              <a:rPr lang="lv-LV" sz="1800" u="none" strike="noStrike" dirty="0">
                <a:effectLst/>
                <a:latin typeface="Arial" panose="020B0604020202020204" pitchFamily="34" charset="0"/>
                <a:ea typeface="Calibri" panose="020F0502020204030204" pitchFamily="34" charset="0"/>
                <a:cs typeface="Arial" panose="020B0604020202020204" pitchFamily="34" charset="0"/>
              </a:rPr>
              <a:t>2. Pamatojoties uz Apliecinājumu, tam pievienotiem dokumentiem un Veidlapā ietvertiem būves izvērtēšanas rezultātiem, Būvinspektori, nepieciešamības gadījumā būves vai tās daļas pieņemšanā ekspluatācijā pieaicinot būvuzraugu, būvprojekta izstrādātāju un būvvaldes amatpersonas, sagatavo aktu par būves vai tās daļas pieņemšanu ekspluatācijā speciālajos būvnoteikumos paredzētajā termiņā.</a:t>
            </a:r>
          </a:p>
          <a:p>
            <a:pPr marL="72000" indent="0">
              <a:lnSpc>
                <a:spcPct val="120000"/>
              </a:lnSpc>
              <a:spcBef>
                <a:spcPts val="0"/>
              </a:spcBef>
              <a:buNone/>
            </a:pPr>
            <a:endParaRPr lang="lv-LV" sz="18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68784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A263E-9A37-A70F-8030-95128ED5F76D}"/>
              </a:ext>
            </a:extLst>
          </p:cNvPr>
          <p:cNvSpPr>
            <a:spLocks noGrp="1"/>
          </p:cNvSpPr>
          <p:nvPr>
            <p:ph type="title"/>
          </p:nvPr>
        </p:nvSpPr>
        <p:spPr>
          <a:xfrm>
            <a:off x="2627453" y="353551"/>
            <a:ext cx="8731170" cy="965964"/>
          </a:xfrm>
        </p:spPr>
        <p:txBody>
          <a:bodyPr>
            <a:normAutofit/>
          </a:bodyPr>
          <a:lstStyle/>
          <a:p>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    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 </a:t>
            </a:r>
            <a:endParaRPr lang="lv-LV" sz="2000" dirty="0"/>
          </a:p>
        </p:txBody>
      </p:sp>
      <p:sp>
        <p:nvSpPr>
          <p:cNvPr id="3" name="Content Placeholder 2">
            <a:extLst>
              <a:ext uri="{FF2B5EF4-FFF2-40B4-BE49-F238E27FC236}">
                <a16:creationId xmlns:a16="http://schemas.microsoft.com/office/drawing/2014/main" id="{54704DED-0541-9539-0C90-81222BFB4CCD}"/>
              </a:ext>
            </a:extLst>
          </p:cNvPr>
          <p:cNvSpPr>
            <a:spLocks noGrp="1"/>
          </p:cNvSpPr>
          <p:nvPr>
            <p:ph sz="half" idx="1"/>
          </p:nvPr>
        </p:nvSpPr>
        <p:spPr>
          <a:xfrm>
            <a:off x="838200" y="1825625"/>
            <a:ext cx="10515600" cy="4351338"/>
          </a:xfrm>
        </p:spPr>
        <p:txBody>
          <a:bodyPr>
            <a:normAutofit/>
          </a:bodyPr>
          <a:lstStyle/>
          <a:p>
            <a:pPr marL="0" lvl="0" indent="0" algn="just">
              <a:lnSpc>
                <a:spcPct val="115000"/>
              </a:lnSpc>
              <a:spcAft>
                <a:spcPts val="300"/>
              </a:spcAft>
              <a:buNone/>
            </a:pPr>
            <a:r>
              <a:rPr lang="lv-LV" sz="1800" u="none" strike="noStrike" dirty="0">
                <a:effectLst/>
                <a:latin typeface="Arial" panose="020B0604020202020204" pitchFamily="34" charset="0"/>
                <a:ea typeface="Calibri" panose="020F0502020204030204" pitchFamily="34" charset="0"/>
                <a:cs typeface="Arial" panose="020B0604020202020204" pitchFamily="34" charset="0"/>
              </a:rPr>
              <a:t>3. Ja būvprojektā paredzētie būvdarbi ir pabeigti, bet būvi ekspluatācijā nevar pieņemt, jo nepieciešams iesniegt Birojā papildu informāciju un būvniecības dokumentus, tad Būvinspektori sadarbībā ar BKN juriskonsultu sagatavo lēmumu par trūkumu novēršanu un termiņa pagarināšanu būves vai tās daļas pieņemšanai ekspluatācijā.</a:t>
            </a:r>
          </a:p>
          <a:p>
            <a:pPr marL="0" lvl="0" indent="0" algn="just">
              <a:lnSpc>
                <a:spcPct val="115000"/>
              </a:lnSpc>
              <a:spcAft>
                <a:spcPts val="300"/>
              </a:spcAft>
              <a:buNone/>
            </a:pPr>
            <a:r>
              <a:rPr lang="lv-LV" sz="1800" u="none" strike="noStrike" dirty="0">
                <a:effectLst/>
                <a:latin typeface="Arial" panose="020B0604020202020204" pitchFamily="34" charset="0"/>
                <a:ea typeface="Calibri" panose="020F0502020204030204" pitchFamily="34" charset="0"/>
                <a:cs typeface="Arial" panose="020B0604020202020204" pitchFamily="34" charset="0"/>
              </a:rPr>
              <a:t>4. Ja būvdarbi nav pilnībā pabeigti (t.sk. būvdarbu kārtā izpildītais būvdarbu apjoms), nav izpildītas visas ugunsdrošības, darba aizsardzības un vides aizsardzības prasības, kā arī nav izpildītas visas būvprojektā paredzētās vides pieejamības un ekspluatācijas prasības, Būvinspektori sadarbībā ar BKN juriskonsultu sagatavo lēmumu par atteikumu pieņemt ekspluatācijā būvi vai tās daļu.</a:t>
            </a:r>
          </a:p>
          <a:p>
            <a:pPr marL="0" indent="0">
              <a:buNone/>
            </a:pPr>
            <a:endParaRPr lang="lv-LV"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401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8FDB3-B28E-936E-1BDD-5F32037C9C24}"/>
              </a:ext>
            </a:extLst>
          </p:cNvPr>
          <p:cNvSpPr>
            <a:spLocks noGrp="1"/>
          </p:cNvSpPr>
          <p:nvPr>
            <p:ph type="title"/>
          </p:nvPr>
        </p:nvSpPr>
        <p:spPr>
          <a:xfrm>
            <a:off x="2662176" y="365126"/>
            <a:ext cx="8691623" cy="1046986"/>
          </a:xfrm>
        </p:spPr>
        <p:txBody>
          <a:bodyPr>
            <a:normAutofit/>
          </a:bodyPr>
          <a:lstStyle/>
          <a:p>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      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 </a:t>
            </a:r>
            <a:endParaRPr lang="lv-LV" sz="2000" dirty="0"/>
          </a:p>
        </p:txBody>
      </p:sp>
      <p:sp>
        <p:nvSpPr>
          <p:cNvPr id="3" name="Content Placeholder 2">
            <a:extLst>
              <a:ext uri="{FF2B5EF4-FFF2-40B4-BE49-F238E27FC236}">
                <a16:creationId xmlns:a16="http://schemas.microsoft.com/office/drawing/2014/main" id="{9140C661-03DD-7535-E167-0C8AF15B4AF3}"/>
              </a:ext>
            </a:extLst>
          </p:cNvPr>
          <p:cNvSpPr>
            <a:spLocks noGrp="1"/>
          </p:cNvSpPr>
          <p:nvPr>
            <p:ph sz="half" idx="1"/>
          </p:nvPr>
        </p:nvSpPr>
        <p:spPr>
          <a:xfrm>
            <a:off x="838200" y="1825625"/>
            <a:ext cx="10515600" cy="4351338"/>
          </a:xfrm>
        </p:spPr>
        <p:txBody>
          <a:bodyPr/>
          <a:lstStyle/>
          <a:p>
            <a:pPr marL="0" lvl="0" indent="0" algn="just">
              <a:lnSpc>
                <a:spcPct val="115000"/>
              </a:lnSpc>
              <a:spcAft>
                <a:spcPts val="300"/>
              </a:spcAft>
              <a:buNone/>
            </a:pPr>
            <a:r>
              <a:rPr lang="lv-LV" sz="1800" u="none" strike="noStrike" dirty="0">
                <a:effectLst/>
                <a:latin typeface="Arial" panose="020B0604020202020204" pitchFamily="34" charset="0"/>
                <a:ea typeface="Calibri" panose="020F0502020204030204" pitchFamily="34" charset="0"/>
                <a:cs typeface="Arial" panose="020B0604020202020204" pitchFamily="34" charset="0"/>
              </a:rPr>
              <a:t>5. Ja pieņemts lēmums par atteikumu pieņemt būvi vai tās daļu ekspluatācijā, atkārtoti saņemot Apliecinājumu, Būvinspektori atkārtoti pieņem būvobjektu ekspluatācijā. </a:t>
            </a:r>
          </a:p>
          <a:p>
            <a:pPr marL="0" lvl="0" indent="0" algn="just">
              <a:lnSpc>
                <a:spcPct val="115000"/>
              </a:lnSpc>
              <a:spcAft>
                <a:spcPts val="300"/>
              </a:spcAft>
              <a:buNone/>
            </a:pPr>
            <a:r>
              <a:rPr lang="lv-LV" sz="1800" u="none" strike="noStrike" dirty="0">
                <a:effectLst/>
                <a:latin typeface="Arial" panose="020B0604020202020204" pitchFamily="34" charset="0"/>
                <a:ea typeface="Calibri" panose="020F0502020204030204" pitchFamily="34" charset="0"/>
                <a:cs typeface="Arial" panose="020B0604020202020204" pitchFamily="34" charset="0"/>
              </a:rPr>
              <a:t>6. Ja pieņemts lēmums par trūkumu novēršanu un termiņa pagarināšanu būves vai tās daļas pieņemšanai ekspluatācijā, Būvinspektori atkārtoti izvērtē tikai to prasību izpildi, uz kurām attiecas lēmumā norādītās neatbilstības, un atbilstoši speciālajos būvnoteikumos noteiktajam:</a:t>
            </a:r>
            <a:endParaRPr lang="lv-LV" sz="1800" dirty="0">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15000"/>
              </a:lnSpc>
              <a:spcAft>
                <a:spcPts val="300"/>
              </a:spcAft>
              <a:buNone/>
            </a:pPr>
            <a:r>
              <a:rPr lang="lv-LV" sz="1800" dirty="0">
                <a:effectLst/>
                <a:latin typeface="Arial" panose="020B0604020202020204" pitchFamily="34" charset="0"/>
                <a:ea typeface="Calibri" panose="020F0502020204030204" pitchFamily="34" charset="0"/>
                <a:cs typeface="Arial" panose="020B0604020202020204" pitchFamily="34" charset="0"/>
              </a:rPr>
              <a:t>      -izsniedz aktu par būves vai tās daļas pieņemšanu ekspluatācijā;</a:t>
            </a:r>
            <a:endParaRPr lang="lv-LV" sz="1800" dirty="0">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15000"/>
              </a:lnSpc>
              <a:spcAft>
                <a:spcPts val="300"/>
              </a:spcAft>
              <a:buNone/>
            </a:pPr>
            <a:r>
              <a:rPr lang="lv-LV" sz="1800" dirty="0">
                <a:effectLst/>
                <a:latin typeface="Arial" panose="020B0604020202020204" pitchFamily="34" charset="0"/>
                <a:ea typeface="Calibri" panose="020F0502020204030204" pitchFamily="34" charset="0"/>
                <a:cs typeface="Arial" panose="020B0604020202020204" pitchFamily="34" charset="0"/>
              </a:rPr>
              <a:t>      - sagatavo lēmumu par atteikumu pieņemt ekspluatācijā būvi vai tās daļu.</a:t>
            </a:r>
          </a:p>
          <a:p>
            <a:pPr marL="0" indent="0" algn="just">
              <a:lnSpc>
                <a:spcPct val="115000"/>
              </a:lnSpc>
              <a:spcAft>
                <a:spcPts val="300"/>
              </a:spcAft>
              <a:buNone/>
            </a:pPr>
            <a:r>
              <a:rPr lang="lv-LV" sz="1800" dirty="0">
                <a:latin typeface="Arial" panose="020B0604020202020204" pitchFamily="34" charset="0"/>
                <a:ea typeface="Calibri" panose="020F0502020204030204" pitchFamily="34" charset="0"/>
                <a:cs typeface="Arial" panose="020B0604020202020204" pitchFamily="34" charset="0"/>
              </a:rPr>
              <a:t>7. </a:t>
            </a:r>
            <a:r>
              <a:rPr lang="lv-LV" sz="1800" u="none" strike="noStrike" dirty="0">
                <a:effectLst/>
                <a:latin typeface="Arial" panose="020B0604020202020204" pitchFamily="34" charset="0"/>
                <a:ea typeface="Calibri" panose="020F0502020204030204" pitchFamily="34" charset="0"/>
                <a:cs typeface="Arial" panose="020B0604020202020204" pitchFamily="34" charset="0"/>
              </a:rPr>
              <a:t>Aktā par būves vai tās daļas pieņemšanu ekspluatācijā norādīto atlikto būvdarbu pabeigšanu noteiktajos termiņos pārbauda Būvinspektors, kurš pieņēma ekspluatācijā attiecīgo būvi vai tās daļu.</a:t>
            </a:r>
          </a:p>
          <a:p>
            <a:pPr marL="0" lvl="0" indent="0" algn="just">
              <a:lnSpc>
                <a:spcPct val="115000"/>
              </a:lnSpc>
              <a:spcAft>
                <a:spcPts val="300"/>
              </a:spcAft>
              <a:buNone/>
            </a:pPr>
            <a:endParaRPr lang="lv-LV" sz="18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lv-LV" dirty="0"/>
          </a:p>
        </p:txBody>
      </p:sp>
    </p:spTree>
    <p:extLst>
      <p:ext uri="{BB962C8B-B14F-4D97-AF65-F5344CB8AC3E}">
        <p14:creationId xmlns:p14="http://schemas.microsoft.com/office/powerpoint/2010/main" val="3496588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5" name="Content Placeholder 4" descr="A white wall with a grey door&#10;&#10;Description automatically generated with medium confidence">
            <a:extLst>
              <a:ext uri="{FF2B5EF4-FFF2-40B4-BE49-F238E27FC236}">
                <a16:creationId xmlns:a16="http://schemas.microsoft.com/office/drawing/2014/main" id="{BD397831-9F9E-90B5-B934-C3FE35B4379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2229929" y="2010165"/>
            <a:ext cx="5039959" cy="3689056"/>
          </a:xfrm>
        </p:spPr>
      </p:pic>
      <p:pic>
        <p:nvPicPr>
          <p:cNvPr id="7" name="Picture 6" descr="A door with a sign on it&#10;&#10;Description automatically generated">
            <a:extLst>
              <a:ext uri="{FF2B5EF4-FFF2-40B4-BE49-F238E27FC236}">
                <a16:creationId xmlns:a16="http://schemas.microsoft.com/office/drawing/2014/main" id="{D9357757-819F-8059-6784-7BE0FC9C7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02953" y="1964709"/>
            <a:ext cx="5039958" cy="3779969"/>
          </a:xfrm>
          <a:prstGeom prst="rect">
            <a:avLst/>
          </a:prstGeom>
        </p:spPr>
      </p:pic>
    </p:spTree>
    <p:extLst>
      <p:ext uri="{BB962C8B-B14F-4D97-AF65-F5344CB8AC3E}">
        <p14:creationId xmlns:p14="http://schemas.microsoft.com/office/powerpoint/2010/main" val="1963989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6" name="Content Placeholder 5" descr="A toilet with a handrail&#10;&#10;Description automatically generated">
            <a:extLst>
              <a:ext uri="{FF2B5EF4-FFF2-40B4-BE49-F238E27FC236}">
                <a16:creationId xmlns:a16="http://schemas.microsoft.com/office/drawing/2014/main" id="{F1803A6B-47E2-8A91-2A3C-B497363AF5C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486775" y="1181528"/>
            <a:ext cx="2867025" cy="5311347"/>
          </a:xfrm>
        </p:spPr>
      </p:pic>
      <p:pic>
        <p:nvPicPr>
          <p:cNvPr id="11" name="Picture 10" descr="A bathroom with a toilet and sink&#10;&#10;Description automatically generated">
            <a:extLst>
              <a:ext uri="{FF2B5EF4-FFF2-40B4-BE49-F238E27FC236}">
                <a16:creationId xmlns:a16="http://schemas.microsoft.com/office/drawing/2014/main" id="{F8783F5E-8E09-DF6D-D457-CB1BDE985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620837"/>
            <a:ext cx="6496050" cy="4872038"/>
          </a:xfrm>
          <a:prstGeom prst="rect">
            <a:avLst/>
          </a:prstGeom>
        </p:spPr>
      </p:pic>
    </p:spTree>
    <p:extLst>
      <p:ext uri="{BB962C8B-B14F-4D97-AF65-F5344CB8AC3E}">
        <p14:creationId xmlns:p14="http://schemas.microsoft.com/office/powerpoint/2010/main" val="238965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D6591-63CC-6A71-E158-128FFBBCADD4}"/>
              </a:ext>
            </a:extLst>
          </p:cNvPr>
          <p:cNvSpPr>
            <a:spLocks noGrp="1"/>
          </p:cNvSpPr>
          <p:nvPr>
            <p:ph type="title"/>
          </p:nvPr>
        </p:nvSpPr>
        <p:spPr>
          <a:xfrm>
            <a:off x="2543174" y="365126"/>
            <a:ext cx="8810625" cy="577849"/>
          </a:xfrm>
        </p:spPr>
        <p:txBody>
          <a:bodyPr>
            <a:normAutofit/>
          </a:bodyPr>
          <a:lstStyle/>
          <a:p>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a:t>
            </a:r>
            <a:endParaRPr lang="lv-LV" sz="2000" b="1" dirty="0"/>
          </a:p>
        </p:txBody>
      </p:sp>
      <p:sp>
        <p:nvSpPr>
          <p:cNvPr id="3" name="Content Placeholder 2">
            <a:extLst>
              <a:ext uri="{FF2B5EF4-FFF2-40B4-BE49-F238E27FC236}">
                <a16:creationId xmlns:a16="http://schemas.microsoft.com/office/drawing/2014/main" id="{685334DA-4B3B-222A-A337-B5B7092D9851}"/>
              </a:ext>
            </a:extLst>
          </p:cNvPr>
          <p:cNvSpPr>
            <a:spLocks noGrp="1"/>
          </p:cNvSpPr>
          <p:nvPr>
            <p:ph sz="half" idx="1"/>
          </p:nvPr>
        </p:nvSpPr>
        <p:spPr>
          <a:xfrm>
            <a:off x="838199" y="1551008"/>
            <a:ext cx="10515599" cy="5081286"/>
          </a:xfrm>
        </p:spPr>
        <p:txBody>
          <a:bodyPr>
            <a:normAutofit fontScale="92500" lnSpcReduction="20000"/>
          </a:bodyPr>
          <a:lstStyle/>
          <a:p>
            <a:pPr marL="0" indent="0" algn="just">
              <a:buNone/>
            </a:pPr>
            <a:r>
              <a:rPr lang="lv-LV" sz="2000" dirty="0">
                <a:latin typeface="Arial" panose="020B0604020202020204" pitchFamily="34" charset="0"/>
                <a:cs typeface="Arial" panose="020B0604020202020204" pitchFamily="34" charset="0"/>
              </a:rPr>
              <a:t>Būvatļaujā paredzētās būves.</a:t>
            </a:r>
          </a:p>
          <a:p>
            <a:pPr marL="0" indent="0" algn="just">
              <a:lnSpc>
                <a:spcPct val="150000"/>
              </a:lnSpc>
              <a:buNone/>
            </a:pPr>
            <a:r>
              <a:rPr lang="lv-LV" sz="1800" dirty="0">
                <a:latin typeface="Arial" panose="020B0604020202020204" pitchFamily="34" charset="0"/>
                <a:cs typeface="Arial" panose="020B0604020202020204" pitchFamily="34" charset="0"/>
              </a:rPr>
              <a:t>    </a:t>
            </a:r>
            <a:r>
              <a:rPr lang="lv-LV" sz="1900" dirty="0">
                <a:latin typeface="Arial" panose="020B0604020202020204" pitchFamily="34" charset="0"/>
                <a:cs typeface="Arial" panose="020B0604020202020204" pitchFamily="34" charset="0"/>
              </a:rPr>
              <a:t>Uzsākot būvobjekta kontroli BVKB būvinspektors pārbauda, vai būvatļaujā ir norādītas visas būvprojekta rasējumos paredzētās būves- ēkas un inženierbūves. Ja tiek  konstatētas neatbilstības, tad būvdarbu pārbaudes atzinumā tiek norādītas neatbilstības.                                                     </a:t>
            </a:r>
          </a:p>
          <a:p>
            <a:pPr marL="0" indent="0" algn="just">
              <a:lnSpc>
                <a:spcPct val="150000"/>
              </a:lnSpc>
              <a:buNone/>
            </a:pPr>
            <a:r>
              <a:rPr lang="lv-LV" sz="1900" dirty="0">
                <a:effectLst/>
                <a:latin typeface="Arial" panose="020B0604020202020204" pitchFamily="34" charset="0"/>
                <a:ea typeface="Aptos" panose="020B0004020202020204" pitchFamily="34" charset="0"/>
                <a:cs typeface="Arial" panose="020B0604020202020204" pitchFamily="34" charset="0"/>
              </a:rPr>
              <a:t>   Būvniecības likuma (turpmāk -BL) 1.panta trešais punkts nosaka, ka </a:t>
            </a:r>
            <a:r>
              <a:rPr lang="lv-LV" sz="1900" b="1" dirty="0">
                <a:effectLst/>
                <a:latin typeface="Arial" panose="020B0604020202020204" pitchFamily="34" charset="0"/>
                <a:ea typeface="Aptos" panose="020B0004020202020204" pitchFamily="34" charset="0"/>
                <a:cs typeface="Arial" panose="020B0604020202020204" pitchFamily="34" charset="0"/>
              </a:rPr>
              <a:t>būve</a:t>
            </a:r>
            <a:r>
              <a:rPr lang="lv-LV" sz="1900" dirty="0">
                <a:effectLst/>
                <a:latin typeface="Arial" panose="020B0604020202020204" pitchFamily="34" charset="0"/>
                <a:ea typeface="Aptos" panose="020B0004020202020204" pitchFamily="34" charset="0"/>
                <a:cs typeface="Arial" panose="020B0604020202020204" pitchFamily="34" charset="0"/>
              </a:rPr>
              <a:t> ir būvdarbu rezultātā radusies ar zemi vai gultni saistīta ķermeniska lieta (ēka vai inženierbūve), kurai ir nosakāms būves lietošanas veids.          </a:t>
            </a:r>
          </a:p>
          <a:p>
            <a:pPr marL="0" indent="0" algn="just">
              <a:lnSpc>
                <a:spcPct val="150000"/>
              </a:lnSpc>
              <a:buNone/>
            </a:pPr>
            <a:r>
              <a:rPr lang="lv-LV" sz="1900" dirty="0">
                <a:latin typeface="Arial" panose="020B0604020202020204" pitchFamily="34" charset="0"/>
                <a:ea typeface="Aptos" panose="020B0004020202020204" pitchFamily="34" charset="0"/>
                <a:cs typeface="Arial" panose="020B0604020202020204" pitchFamily="34" charset="0"/>
              </a:rPr>
              <a:t>    </a:t>
            </a:r>
            <a:r>
              <a:rPr lang="lv-LV" sz="1900" dirty="0">
                <a:effectLst/>
                <a:latin typeface="Arial" panose="020B0604020202020204" pitchFamily="34" charset="0"/>
                <a:ea typeface="Aptos" panose="020B0004020202020204" pitchFamily="34" charset="0"/>
                <a:cs typeface="Arial" panose="020B0604020202020204" pitchFamily="34" charset="0"/>
              </a:rPr>
              <a:t>Savukārt  BL 1.panta pirmais punkts nosaka, ka </a:t>
            </a:r>
            <a:r>
              <a:rPr lang="lv-LV" sz="1900" b="1" dirty="0">
                <a:effectLst/>
                <a:latin typeface="Arial" panose="020B0604020202020204" pitchFamily="34" charset="0"/>
                <a:ea typeface="Aptos" panose="020B0004020202020204" pitchFamily="34" charset="0"/>
                <a:cs typeface="Arial" panose="020B0604020202020204" pitchFamily="34" charset="0"/>
              </a:rPr>
              <a:t>būvatļauja</a:t>
            </a:r>
            <a:r>
              <a:rPr lang="lv-LV" sz="1900" dirty="0">
                <a:effectLst/>
                <a:latin typeface="Arial" panose="020B0604020202020204" pitchFamily="34" charset="0"/>
                <a:ea typeface="Aptos" panose="020B0004020202020204" pitchFamily="34" charset="0"/>
                <a:cs typeface="Arial" panose="020B0604020202020204" pitchFamily="34" charset="0"/>
              </a:rPr>
              <a:t> ir administratīvais akts ar nosacījumiem būvniecības ieceres realizācijai dabā.</a:t>
            </a:r>
            <a:r>
              <a:rPr lang="lv-LV" sz="1900" dirty="0">
                <a:latin typeface="Arial" panose="020B0604020202020204" pitchFamily="34" charset="0"/>
                <a:cs typeface="Arial" panose="020B0604020202020204" pitchFamily="34" charset="0"/>
              </a:rPr>
              <a:t> </a:t>
            </a:r>
            <a:r>
              <a:rPr lang="lv-LV" sz="1900" kern="100" dirty="0">
                <a:effectLst/>
                <a:latin typeface="Arial" panose="020B0604020202020204" pitchFamily="34" charset="0"/>
                <a:ea typeface="Aptos" panose="020B0004020202020204" pitchFamily="34" charset="0"/>
                <a:cs typeface="Arial" panose="020B0604020202020204" pitchFamily="34" charset="0"/>
              </a:rPr>
              <a:t>Atbilstoši Vispārīgo būvnoteikumu </a:t>
            </a:r>
            <a:r>
              <a:rPr lang="lv-LV" sz="1900" dirty="0">
                <a:effectLst/>
                <a:latin typeface="Arial" panose="020B0604020202020204" pitchFamily="34" charset="0"/>
                <a:ea typeface="Aptos" panose="020B0004020202020204" pitchFamily="34" charset="0"/>
                <a:cs typeface="Arial" panose="020B0604020202020204" pitchFamily="34" charset="0"/>
              </a:rPr>
              <a:t>(turpmāk -VBN)</a:t>
            </a:r>
            <a:r>
              <a:rPr lang="lv-LV" sz="1900" kern="100" dirty="0">
                <a:effectLst/>
                <a:latin typeface="Arial" panose="020B0604020202020204" pitchFamily="34" charset="0"/>
                <a:ea typeface="Aptos" panose="020B0004020202020204" pitchFamily="34" charset="0"/>
                <a:cs typeface="Arial" panose="020B0604020202020204" pitchFamily="34" charset="0"/>
              </a:rPr>
              <a:t> 73.punktam otrās un trešās grupas jaunu būvju būvniecībai, kā arī esošo būvju pārbūvei, atjaunošanai, restaurācijai, ierīkošanai, novietošanai vai nojaukšanai būvniecības ierosinātājs būvvaldē iesniedz speciālajos būvnoteikumos noteikto būvniecības ieceres iesniegumu un dokumentus.</a:t>
            </a:r>
          </a:p>
          <a:p>
            <a:pPr marL="0" indent="0" algn="just">
              <a:buNone/>
            </a:pPr>
            <a:endParaRPr lang="lv-LV"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118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8" name="Picture 7" descr="A toilet in a bathroom&#10;&#10;Description automatically generated">
            <a:extLst>
              <a:ext uri="{FF2B5EF4-FFF2-40B4-BE49-F238E27FC236}">
                <a16:creationId xmlns:a16="http://schemas.microsoft.com/office/drawing/2014/main" id="{586B0402-A9DC-6ACA-369F-0A4390A986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8126" y="1763496"/>
            <a:ext cx="5396416" cy="4047312"/>
          </a:xfrm>
          <a:prstGeom prst="rect">
            <a:avLst/>
          </a:prstGeom>
        </p:spPr>
      </p:pic>
      <p:pic>
        <p:nvPicPr>
          <p:cNvPr id="7" name="Picture 6" descr="A bathroom with a toilet and sink&#10;&#10;Description automatically generated">
            <a:extLst>
              <a:ext uri="{FF2B5EF4-FFF2-40B4-BE49-F238E27FC236}">
                <a16:creationId xmlns:a16="http://schemas.microsoft.com/office/drawing/2014/main" id="{479882C6-F8FE-03DB-58AB-3AE22CDAA6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458" y="1763495"/>
            <a:ext cx="5396417" cy="4047313"/>
          </a:xfrm>
          <a:prstGeom prst="rect">
            <a:avLst/>
          </a:prstGeom>
        </p:spPr>
      </p:pic>
    </p:spTree>
    <p:extLst>
      <p:ext uri="{BB962C8B-B14F-4D97-AF65-F5344CB8AC3E}">
        <p14:creationId xmlns:p14="http://schemas.microsoft.com/office/powerpoint/2010/main" val="1129164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5" name="Picture 4" descr="A hand holding a ladder to a toilet&#10;&#10;Description automatically generated">
            <a:extLst>
              <a:ext uri="{FF2B5EF4-FFF2-40B4-BE49-F238E27FC236}">
                <a16:creationId xmlns:a16="http://schemas.microsoft.com/office/drawing/2014/main" id="{2598C1C4-5E30-4665-A8D7-0320137962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630" y="1780482"/>
            <a:ext cx="5515087" cy="4265406"/>
          </a:xfrm>
          <a:prstGeom prst="rect">
            <a:avLst/>
          </a:prstGeom>
        </p:spPr>
      </p:pic>
      <p:pic>
        <p:nvPicPr>
          <p:cNvPr id="7" name="Picture 6" descr="A toilet and sink in a bathroom&#10;&#10;Description automatically generated">
            <a:extLst>
              <a:ext uri="{FF2B5EF4-FFF2-40B4-BE49-F238E27FC236}">
                <a16:creationId xmlns:a16="http://schemas.microsoft.com/office/drawing/2014/main" id="{925B5165-5ABE-30AA-CC0B-FA22CBA227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161" y="1780482"/>
            <a:ext cx="5687209" cy="4265407"/>
          </a:xfrm>
          <a:prstGeom prst="rect">
            <a:avLst/>
          </a:prstGeom>
        </p:spPr>
      </p:pic>
    </p:spTree>
    <p:extLst>
      <p:ext uri="{BB962C8B-B14F-4D97-AF65-F5344CB8AC3E}">
        <p14:creationId xmlns:p14="http://schemas.microsoft.com/office/powerpoint/2010/main" val="3214939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white toilet with a handrail&#10;&#10;Description automatically generated">
            <a:extLst>
              <a:ext uri="{FF2B5EF4-FFF2-40B4-BE49-F238E27FC236}">
                <a16:creationId xmlns:a16="http://schemas.microsoft.com/office/drawing/2014/main" id="{BC37AB07-BB4D-A8CE-DA9F-C45C05CBD2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3992" y="1768642"/>
            <a:ext cx="5534528" cy="4150896"/>
          </a:xfrm>
          <a:prstGeom prst="rect">
            <a:avLst/>
          </a:prstGeom>
        </p:spPr>
      </p:pic>
    </p:spTree>
    <p:extLst>
      <p:ext uri="{BB962C8B-B14F-4D97-AF65-F5344CB8AC3E}">
        <p14:creationId xmlns:p14="http://schemas.microsoft.com/office/powerpoint/2010/main" val="2965158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947B9C0-8E99-D882-BA20-CDF9E76DDFCB}"/>
              </a:ext>
            </a:extLst>
          </p:cNvPr>
          <p:cNvPicPr>
            <a:picLocks noChangeAspect="1"/>
          </p:cNvPicPr>
          <p:nvPr/>
        </p:nvPicPr>
        <p:blipFill>
          <a:blip r:embed="rId2"/>
          <a:stretch>
            <a:fillRect/>
          </a:stretch>
        </p:blipFill>
        <p:spPr>
          <a:xfrm>
            <a:off x="2628900" y="1181528"/>
            <a:ext cx="3467100" cy="5249345"/>
          </a:xfrm>
          <a:prstGeom prst="rect">
            <a:avLst/>
          </a:prstGeom>
        </p:spPr>
      </p:pic>
      <p:pic>
        <p:nvPicPr>
          <p:cNvPr id="8" name="Picture 7">
            <a:extLst>
              <a:ext uri="{FF2B5EF4-FFF2-40B4-BE49-F238E27FC236}">
                <a16:creationId xmlns:a16="http://schemas.microsoft.com/office/drawing/2014/main" id="{449C537E-3F44-A1B8-7116-45BBBFDA57A4}"/>
              </a:ext>
            </a:extLst>
          </p:cNvPr>
          <p:cNvPicPr>
            <a:picLocks noChangeAspect="1"/>
          </p:cNvPicPr>
          <p:nvPr/>
        </p:nvPicPr>
        <p:blipFill>
          <a:blip r:embed="rId3"/>
          <a:stretch>
            <a:fillRect/>
          </a:stretch>
        </p:blipFill>
        <p:spPr>
          <a:xfrm>
            <a:off x="7372350" y="1149314"/>
            <a:ext cx="3333750" cy="5281559"/>
          </a:xfrm>
          <a:prstGeom prst="rect">
            <a:avLst/>
          </a:prstGeom>
        </p:spPr>
      </p:pic>
    </p:spTree>
    <p:extLst>
      <p:ext uri="{BB962C8B-B14F-4D97-AF65-F5344CB8AC3E}">
        <p14:creationId xmlns:p14="http://schemas.microsoft.com/office/powerpoint/2010/main" val="215721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5" name="Picture 4" descr="A door handle with a keyhole&#10;&#10;Description automatically generated">
            <a:extLst>
              <a:ext uri="{FF2B5EF4-FFF2-40B4-BE49-F238E27FC236}">
                <a16:creationId xmlns:a16="http://schemas.microsoft.com/office/drawing/2014/main" id="{66ED2241-980D-C634-C262-F99365AD3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19287" y="1910191"/>
            <a:ext cx="5019676" cy="3562350"/>
          </a:xfrm>
          <a:prstGeom prst="rect">
            <a:avLst/>
          </a:prstGeom>
        </p:spPr>
      </p:pic>
      <p:pic>
        <p:nvPicPr>
          <p:cNvPr id="7" name="Picture 6" descr="A close up of a door&#10;&#10;Description automatically generated">
            <a:extLst>
              <a:ext uri="{FF2B5EF4-FFF2-40B4-BE49-F238E27FC236}">
                <a16:creationId xmlns:a16="http://schemas.microsoft.com/office/drawing/2014/main" id="{EF0E6398-AD50-914C-B978-00DF40EAA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56758" y="1808988"/>
            <a:ext cx="5019675" cy="3764756"/>
          </a:xfrm>
          <a:prstGeom prst="rect">
            <a:avLst/>
          </a:prstGeom>
        </p:spPr>
      </p:pic>
    </p:spTree>
    <p:extLst>
      <p:ext uri="{BB962C8B-B14F-4D97-AF65-F5344CB8AC3E}">
        <p14:creationId xmlns:p14="http://schemas.microsoft.com/office/powerpoint/2010/main" val="2968180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9" name="Content Placeholder 8" descr="A glass door with a door open&#10;&#10;Description automatically generated with medium confidence">
            <a:extLst>
              <a:ext uri="{FF2B5EF4-FFF2-40B4-BE49-F238E27FC236}">
                <a16:creationId xmlns:a16="http://schemas.microsoft.com/office/drawing/2014/main" id="{A14750B0-C17C-D671-D658-7E91B986EB1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03798" y="1957518"/>
            <a:ext cx="5633670" cy="4351338"/>
          </a:xfrm>
        </p:spPr>
      </p:pic>
      <p:pic>
        <p:nvPicPr>
          <p:cNvPr id="11" name="Picture 10" descr="A window with a sign on the wall&#10;&#10;Description automatically generated">
            <a:extLst>
              <a:ext uri="{FF2B5EF4-FFF2-40B4-BE49-F238E27FC236}">
                <a16:creationId xmlns:a16="http://schemas.microsoft.com/office/drawing/2014/main" id="{440D808B-4B3A-0A75-9D81-4FEA90D8E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21761" y="1819591"/>
            <a:ext cx="5104504" cy="3828378"/>
          </a:xfrm>
          <a:prstGeom prst="rect">
            <a:avLst/>
          </a:prstGeom>
        </p:spPr>
      </p:pic>
    </p:spTree>
    <p:extLst>
      <p:ext uri="{BB962C8B-B14F-4D97-AF65-F5344CB8AC3E}">
        <p14:creationId xmlns:p14="http://schemas.microsoft.com/office/powerpoint/2010/main" val="48633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10" name="Content Placeholder 9" descr="A door with a sign on the wall&#10;&#10;Description automatically generated">
            <a:extLst>
              <a:ext uri="{FF2B5EF4-FFF2-40B4-BE49-F238E27FC236}">
                <a16:creationId xmlns:a16="http://schemas.microsoft.com/office/drawing/2014/main" id="{8A428859-F11F-A344-759F-EB104D9463E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811750" y="2102114"/>
            <a:ext cx="5021948" cy="3546551"/>
          </a:xfrm>
        </p:spPr>
      </p:pic>
      <p:pic>
        <p:nvPicPr>
          <p:cNvPr id="12" name="Picture 11" descr="A door to a building&#10;&#10;Description automatically generated">
            <a:extLst>
              <a:ext uri="{FF2B5EF4-FFF2-40B4-BE49-F238E27FC236}">
                <a16:creationId xmlns:a16="http://schemas.microsoft.com/office/drawing/2014/main" id="{282BF11F-E7E3-E833-EF6E-4A5A70E783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59169" y="1916358"/>
            <a:ext cx="5108576" cy="3831432"/>
          </a:xfrm>
          <a:prstGeom prst="rect">
            <a:avLst/>
          </a:prstGeom>
        </p:spPr>
      </p:pic>
    </p:spTree>
    <p:extLst>
      <p:ext uri="{BB962C8B-B14F-4D97-AF65-F5344CB8AC3E}">
        <p14:creationId xmlns:p14="http://schemas.microsoft.com/office/powerpoint/2010/main" val="3050389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5" name="Picture 4" descr="A garage with a light on the ceiling&#10;&#10;Description automatically generated">
            <a:extLst>
              <a:ext uri="{FF2B5EF4-FFF2-40B4-BE49-F238E27FC236}">
                <a16:creationId xmlns:a16="http://schemas.microsoft.com/office/drawing/2014/main" id="{BA93C17B-C2F7-E5EE-F3B5-D876D55316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225" y="1932782"/>
            <a:ext cx="5572124" cy="4179093"/>
          </a:xfrm>
          <a:prstGeom prst="rect">
            <a:avLst/>
          </a:prstGeom>
        </p:spPr>
      </p:pic>
      <p:pic>
        <p:nvPicPr>
          <p:cNvPr id="7" name="Picture 6" descr="A glass window with red dots on it&#10;&#10;Description automatically generated">
            <a:extLst>
              <a:ext uri="{FF2B5EF4-FFF2-40B4-BE49-F238E27FC236}">
                <a16:creationId xmlns:a16="http://schemas.microsoft.com/office/drawing/2014/main" id="{B80F8A1F-D17C-03F9-0345-114801122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72671" y="1730771"/>
            <a:ext cx="5006976" cy="3755232"/>
          </a:xfrm>
          <a:prstGeom prst="rect">
            <a:avLst/>
          </a:prstGeom>
        </p:spPr>
      </p:pic>
    </p:spTree>
    <p:extLst>
      <p:ext uri="{BB962C8B-B14F-4D97-AF65-F5344CB8AC3E}">
        <p14:creationId xmlns:p14="http://schemas.microsoft.com/office/powerpoint/2010/main" val="3037345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sign on the ceiling&#10;&#10;Description automatically generated">
            <a:extLst>
              <a:ext uri="{FF2B5EF4-FFF2-40B4-BE49-F238E27FC236}">
                <a16:creationId xmlns:a16="http://schemas.microsoft.com/office/drawing/2014/main" id="{3FEBD9B3-A800-DA66-BE04-A3AA230A8A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7576" y="1057274"/>
            <a:ext cx="3857626" cy="5143501"/>
          </a:xfrm>
          <a:prstGeom prst="rect">
            <a:avLst/>
          </a:prstGeom>
        </p:spPr>
      </p:pic>
      <p:pic>
        <p:nvPicPr>
          <p:cNvPr id="8" name="Picture 7" descr="A green sign on a white ceiling&#10;&#10;Description automatically generated">
            <a:extLst>
              <a:ext uri="{FF2B5EF4-FFF2-40B4-BE49-F238E27FC236}">
                <a16:creationId xmlns:a16="http://schemas.microsoft.com/office/drawing/2014/main" id="{CAAB0052-1227-CED7-AFB6-95E74CE21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799" y="1917272"/>
            <a:ext cx="5591175" cy="4193381"/>
          </a:xfrm>
          <a:prstGeom prst="rect">
            <a:avLst/>
          </a:prstGeom>
        </p:spPr>
      </p:pic>
    </p:spTree>
    <p:extLst>
      <p:ext uri="{BB962C8B-B14F-4D97-AF65-F5344CB8AC3E}">
        <p14:creationId xmlns:p14="http://schemas.microsoft.com/office/powerpoint/2010/main" val="3721252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glass door with a sign on the front&#10;&#10;Description automatically generated">
            <a:extLst>
              <a:ext uri="{FF2B5EF4-FFF2-40B4-BE49-F238E27FC236}">
                <a16:creationId xmlns:a16="http://schemas.microsoft.com/office/drawing/2014/main" id="{13B87077-C364-13E2-8B31-E52D80062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25211" y="1842662"/>
            <a:ext cx="5289081" cy="3966811"/>
          </a:xfrm>
          <a:prstGeom prst="rect">
            <a:avLst/>
          </a:prstGeom>
        </p:spPr>
      </p:pic>
      <p:pic>
        <p:nvPicPr>
          <p:cNvPr id="6" name="Picture 5" descr="A window with a sign on the wall&#10;&#10;Description automatically generated">
            <a:extLst>
              <a:ext uri="{FF2B5EF4-FFF2-40B4-BE49-F238E27FC236}">
                <a16:creationId xmlns:a16="http://schemas.microsoft.com/office/drawing/2014/main" id="{86D2B81E-7DB5-2E70-8F46-1B092BA69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21984" y="1774073"/>
            <a:ext cx="5289079" cy="3966810"/>
          </a:xfrm>
          <a:prstGeom prst="rect">
            <a:avLst/>
          </a:prstGeom>
        </p:spPr>
      </p:pic>
    </p:spTree>
    <p:extLst>
      <p:ext uri="{BB962C8B-B14F-4D97-AF65-F5344CB8AC3E}">
        <p14:creationId xmlns:p14="http://schemas.microsoft.com/office/powerpoint/2010/main" val="280622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7D839-6D30-298A-EC7D-392C987AB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23967E-CB7F-D0E8-07A3-8A72639834CA}"/>
              </a:ext>
            </a:extLst>
          </p:cNvPr>
          <p:cNvSpPr>
            <a:spLocks noGrp="1"/>
          </p:cNvSpPr>
          <p:nvPr>
            <p:ph type="title"/>
          </p:nvPr>
        </p:nvSpPr>
        <p:spPr>
          <a:xfrm>
            <a:off x="2543174" y="365126"/>
            <a:ext cx="8810625" cy="577849"/>
          </a:xfrm>
        </p:spPr>
        <p:txBody>
          <a:bodyPr>
            <a:normAutofit/>
          </a:bodyPr>
          <a:lstStyle/>
          <a:p>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a:t>
            </a:r>
            <a:endParaRPr lang="lv-LV" sz="2000" b="1" dirty="0"/>
          </a:p>
        </p:txBody>
      </p:sp>
      <p:sp>
        <p:nvSpPr>
          <p:cNvPr id="3" name="Content Placeholder 2">
            <a:extLst>
              <a:ext uri="{FF2B5EF4-FFF2-40B4-BE49-F238E27FC236}">
                <a16:creationId xmlns:a16="http://schemas.microsoft.com/office/drawing/2014/main" id="{A88983C7-1992-1EBB-FD90-711AF042BF44}"/>
              </a:ext>
            </a:extLst>
          </p:cNvPr>
          <p:cNvSpPr>
            <a:spLocks noGrp="1"/>
          </p:cNvSpPr>
          <p:nvPr>
            <p:ph sz="half" idx="1"/>
          </p:nvPr>
        </p:nvSpPr>
        <p:spPr>
          <a:xfrm>
            <a:off x="740780" y="1527858"/>
            <a:ext cx="10764455" cy="5069712"/>
          </a:xfrm>
        </p:spPr>
        <p:txBody>
          <a:bodyPr>
            <a:normAutofit fontScale="25000" lnSpcReduction="20000"/>
          </a:bodyPr>
          <a:lstStyle/>
          <a:p>
            <a:pPr marL="0" indent="0" algn="just">
              <a:lnSpc>
                <a:spcPct val="170000"/>
              </a:lnSpc>
              <a:buNone/>
            </a:pPr>
            <a:r>
              <a:rPr lang="lv-LV" sz="6800" kern="100" dirty="0">
                <a:effectLst/>
                <a:latin typeface="Arial" panose="020B0604020202020204" pitchFamily="34" charset="0"/>
                <a:ea typeface="Aptos" panose="020B0004020202020204" pitchFamily="34" charset="0"/>
                <a:cs typeface="Arial" panose="020B0604020202020204" pitchFamily="34" charset="0"/>
              </a:rPr>
              <a:t>    Iesniegumā (iecerē un būvprojektā) </a:t>
            </a:r>
            <a:r>
              <a:rPr lang="lv-LV" sz="6800" b="1" kern="100" dirty="0">
                <a:effectLst/>
                <a:latin typeface="Arial" panose="020B0604020202020204" pitchFamily="34" charset="0"/>
                <a:ea typeface="Aptos" panose="020B0004020202020204" pitchFamily="34" charset="0"/>
                <a:cs typeface="Arial" panose="020B0604020202020204" pitchFamily="34" charset="0"/>
              </a:rPr>
              <a:t>ietver ziņas tādā apjomā, kāds nepieciešams atbilstoši plānotajai būvniecības iecerei un būvniecības veidam</a:t>
            </a:r>
            <a:r>
              <a:rPr lang="lv-LV" sz="6800" kern="100" dirty="0">
                <a:effectLst/>
                <a:latin typeface="Arial" panose="020B0604020202020204" pitchFamily="34" charset="0"/>
                <a:ea typeface="Aptos" panose="020B0004020202020204" pitchFamily="34" charset="0"/>
                <a:cs typeface="Arial" panose="020B0604020202020204" pitchFamily="34" charset="0"/>
              </a:rPr>
              <a:t>. Ja iecerē ir vairākas būves, tad dati jāsniedz par visām, kuras risina (atjauno, pārbūvē, nojauc, ierīko utt.) konkrētajā iecerē. </a:t>
            </a:r>
          </a:p>
          <a:p>
            <a:pPr marL="0" indent="0" algn="just">
              <a:lnSpc>
                <a:spcPct val="170000"/>
              </a:lnSpc>
              <a:buNone/>
            </a:pPr>
            <a:r>
              <a:rPr lang="lv-LV" sz="6800" kern="100" dirty="0">
                <a:effectLst/>
                <a:latin typeface="Arial" panose="020B0604020202020204" pitchFamily="34" charset="0"/>
                <a:ea typeface="Aptos" panose="020B0004020202020204" pitchFamily="34" charset="0"/>
                <a:cs typeface="Arial" panose="020B0604020202020204" pitchFamily="34" charset="0"/>
              </a:rPr>
              <a:t>   Atbilstoši Ēku būvnoteikumu </a:t>
            </a:r>
            <a:r>
              <a:rPr lang="lv-LV" sz="7200" dirty="0">
                <a:effectLst/>
                <a:latin typeface="Arial" panose="020B0604020202020204" pitchFamily="34" charset="0"/>
                <a:ea typeface="Aptos" panose="020B0004020202020204" pitchFamily="34" charset="0"/>
                <a:cs typeface="Arial" panose="020B0604020202020204" pitchFamily="34" charset="0"/>
              </a:rPr>
              <a:t>(turpmāk -ĒBN)</a:t>
            </a:r>
            <a:r>
              <a:rPr lang="lv-LV" sz="6800" kern="100" dirty="0">
                <a:effectLst/>
                <a:latin typeface="Arial" panose="020B0604020202020204" pitchFamily="34" charset="0"/>
                <a:ea typeface="Aptos" panose="020B0004020202020204" pitchFamily="34" charset="0"/>
                <a:cs typeface="Arial" panose="020B0604020202020204" pitchFamily="34" charset="0"/>
              </a:rPr>
              <a:t> 26.punktam ierosinot būvniecību šo noteikumu 7.</a:t>
            </a:r>
            <a:r>
              <a:rPr lang="lv-LV" sz="6800" kern="100" baseline="30000" dirty="0">
                <a:effectLst/>
                <a:latin typeface="Arial" panose="020B0604020202020204" pitchFamily="34" charset="0"/>
                <a:ea typeface="Aptos" panose="020B0004020202020204" pitchFamily="34" charset="0"/>
                <a:cs typeface="Arial" panose="020B0604020202020204" pitchFamily="34" charset="0"/>
              </a:rPr>
              <a:t>3</a:t>
            </a:r>
            <a:r>
              <a:rPr lang="lv-LV" sz="6800" kern="100" dirty="0">
                <a:effectLst/>
                <a:latin typeface="Arial" panose="020B0604020202020204" pitchFamily="34" charset="0"/>
                <a:ea typeface="Aptos" panose="020B0004020202020204" pitchFamily="34" charset="0"/>
                <a:cs typeface="Arial" panose="020B0604020202020204" pitchFamily="34" charset="0"/>
              </a:rPr>
              <a:t> punktā minētajā gadījumā, institūcijā, kura pilda būvvaldes funkcijas, iesniedz būvniecības iesniegumu, kuram pievieno šo noteikumu 8.punktā minētos dokumentus un būvprojektu minimālā sastāvā, kurā t.sk. ietver ģenerālplānu, kurā norādīta </a:t>
            </a:r>
            <a:r>
              <a:rPr lang="lv-LV" sz="6800" b="1" kern="100" dirty="0">
                <a:effectLst/>
                <a:latin typeface="Arial" panose="020B0604020202020204" pitchFamily="34" charset="0"/>
                <a:ea typeface="Aptos" panose="020B0004020202020204" pitchFamily="34" charset="0"/>
                <a:cs typeface="Arial" panose="020B0604020202020204" pitchFamily="34" charset="0"/>
              </a:rPr>
              <a:t>projektējamo būvju eksplikācija ar kadastra apzīmējumu (ja tāds ir piešķirts), galveno lietošanas veidu un apbūves rādītājiem (piemēram, apbūves laukums, </a:t>
            </a:r>
            <a:r>
              <a:rPr lang="lv-LV" sz="6800" b="1" kern="100" dirty="0" err="1">
                <a:effectLst/>
                <a:latin typeface="Arial" panose="020B0604020202020204" pitchFamily="34" charset="0"/>
                <a:ea typeface="Aptos" panose="020B0004020202020204" pitchFamily="34" charset="0"/>
                <a:cs typeface="Arial" panose="020B0604020202020204" pitchFamily="34" charset="0"/>
              </a:rPr>
              <a:t>būvtilpums</a:t>
            </a:r>
            <a:r>
              <a:rPr lang="lv-LV" sz="6800" b="1" kern="100" dirty="0">
                <a:effectLst/>
                <a:latin typeface="Arial" panose="020B0604020202020204" pitchFamily="34" charset="0"/>
                <a:ea typeface="Aptos" panose="020B0004020202020204" pitchFamily="34" charset="0"/>
                <a:cs typeface="Arial" panose="020B0604020202020204" pitchFamily="34" charset="0"/>
              </a:rPr>
              <a:t>), kā arī galvenie apbūvi raksturojošie parametri (piemēram, apbūves blīvums, apbūves intensitāte, brīvās zaļās teritorijas rādītājs, apbūves augstums)</a:t>
            </a:r>
            <a:r>
              <a:rPr lang="lv-LV" sz="6800" kern="100" dirty="0">
                <a:effectLst/>
                <a:latin typeface="Arial" panose="020B0604020202020204" pitchFamily="34" charset="0"/>
                <a:ea typeface="Aptos" panose="020B0004020202020204" pitchFamily="34" charset="0"/>
                <a:cs typeface="Arial" panose="020B0604020202020204" pitchFamily="34" charset="0"/>
              </a:rPr>
              <a:t>. Restaurācijas vai pārbūves gadījumā ģenerālplānu izstrādā, ja plānotie būvdarbi paredz apjoma vai ārējo tīklu izmaiņas vai ja ēkas fasādē veicamās izmaiņas skar blakus esošo nekustamo īpašumu īpašnieku tiesiskās intereses</a:t>
            </a:r>
            <a:r>
              <a:rPr lang="lv-LV" sz="7200" kern="100" dirty="0">
                <a:effectLst/>
                <a:latin typeface="Arial" panose="020B0604020202020204" pitchFamily="34" charset="0"/>
                <a:ea typeface="Aptos" panose="020B0004020202020204" pitchFamily="34" charset="0"/>
                <a:cs typeface="Arial" panose="020B0604020202020204" pitchFamily="34" charset="0"/>
              </a:rPr>
              <a:t>.</a:t>
            </a:r>
          </a:p>
          <a:p>
            <a:pPr marL="0" indent="0" algn="just">
              <a:buNone/>
            </a:pPr>
            <a:r>
              <a:rPr lang="lv-LV" sz="1800" kern="100" dirty="0">
                <a:effectLst/>
                <a:latin typeface="Arial" panose="020B0604020202020204" pitchFamily="34" charset="0"/>
                <a:ea typeface="Aptos" panose="020B0004020202020204" pitchFamily="34" charset="0"/>
                <a:cs typeface="Arial" panose="020B0604020202020204" pitchFamily="34" charset="0"/>
              </a:rPr>
              <a:t>. </a:t>
            </a:r>
          </a:p>
          <a:p>
            <a:pPr marL="0" indent="0" algn="just">
              <a:buNone/>
            </a:pPr>
            <a:endParaRPr lang="lv-LV"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3385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6" name="Picture 5" descr="A glass door with green signs&#10;&#10;Description automatically generated">
            <a:extLst>
              <a:ext uri="{FF2B5EF4-FFF2-40B4-BE49-F238E27FC236}">
                <a16:creationId xmlns:a16="http://schemas.microsoft.com/office/drawing/2014/main" id="{4E395DD0-FD5F-DDF8-030C-7D8462BBF9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647106" y="1828890"/>
            <a:ext cx="5178903" cy="3884177"/>
          </a:xfrm>
          <a:prstGeom prst="rect">
            <a:avLst/>
          </a:prstGeom>
        </p:spPr>
      </p:pic>
      <p:pic>
        <p:nvPicPr>
          <p:cNvPr id="8" name="Picture 7" descr="A building with glass doors&#10;&#10;Description automatically generated">
            <a:extLst>
              <a:ext uri="{FF2B5EF4-FFF2-40B4-BE49-F238E27FC236}">
                <a16:creationId xmlns:a16="http://schemas.microsoft.com/office/drawing/2014/main" id="{268CA8A6-A95E-16C2-A8D9-142C77D48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81939" y="1828890"/>
            <a:ext cx="5178902" cy="3884177"/>
          </a:xfrm>
          <a:prstGeom prst="rect">
            <a:avLst/>
          </a:prstGeom>
        </p:spPr>
      </p:pic>
    </p:spTree>
    <p:extLst>
      <p:ext uri="{BB962C8B-B14F-4D97-AF65-F5344CB8AC3E}">
        <p14:creationId xmlns:p14="http://schemas.microsoft.com/office/powerpoint/2010/main" val="2841083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window with a sign on the wall&#10;&#10;Description automatically generated">
            <a:extLst>
              <a:ext uri="{FF2B5EF4-FFF2-40B4-BE49-F238E27FC236}">
                <a16:creationId xmlns:a16="http://schemas.microsoft.com/office/drawing/2014/main" id="{2F868EE7-C306-FF62-1459-11AAE288AB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05176" y="1942551"/>
            <a:ext cx="5130264" cy="3766983"/>
          </a:xfrm>
          <a:prstGeom prst="rect">
            <a:avLst/>
          </a:prstGeom>
        </p:spPr>
      </p:pic>
      <p:pic>
        <p:nvPicPr>
          <p:cNvPr id="5" name="Picture 4" descr="A door with a green sign&#10;&#10;Description automatically generated">
            <a:extLst>
              <a:ext uri="{FF2B5EF4-FFF2-40B4-BE49-F238E27FC236}">
                <a16:creationId xmlns:a16="http://schemas.microsoft.com/office/drawing/2014/main" id="{64C16C86-52E6-479F-AC8B-AB2CEAA85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38721" y="1898350"/>
            <a:ext cx="5099518" cy="3824639"/>
          </a:xfrm>
          <a:prstGeom prst="rect">
            <a:avLst/>
          </a:prstGeom>
        </p:spPr>
      </p:pic>
    </p:spTree>
    <p:extLst>
      <p:ext uri="{BB962C8B-B14F-4D97-AF65-F5344CB8AC3E}">
        <p14:creationId xmlns:p14="http://schemas.microsoft.com/office/powerpoint/2010/main" val="3500372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person walking in a hallway&#10;&#10;Description automatically generated">
            <a:extLst>
              <a:ext uri="{FF2B5EF4-FFF2-40B4-BE49-F238E27FC236}">
                <a16:creationId xmlns:a16="http://schemas.microsoft.com/office/drawing/2014/main" id="{A4DDD584-72F5-89EE-B622-75DB30CF21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466" y="1181528"/>
            <a:ext cx="6756936" cy="5067703"/>
          </a:xfrm>
          <a:prstGeom prst="rect">
            <a:avLst/>
          </a:prstGeom>
        </p:spPr>
      </p:pic>
    </p:spTree>
    <p:extLst>
      <p:ext uri="{BB962C8B-B14F-4D97-AF65-F5344CB8AC3E}">
        <p14:creationId xmlns:p14="http://schemas.microsoft.com/office/powerpoint/2010/main" val="1803324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6" name="Picture 5" descr="A door with a window&#10;&#10;Description automatically generated">
            <a:extLst>
              <a:ext uri="{FF2B5EF4-FFF2-40B4-BE49-F238E27FC236}">
                <a16:creationId xmlns:a16="http://schemas.microsoft.com/office/drawing/2014/main" id="{F93BC06E-78FD-39DA-A448-50AC428615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78239" y="1785209"/>
            <a:ext cx="4829450" cy="3622087"/>
          </a:xfrm>
          <a:prstGeom prst="rect">
            <a:avLst/>
          </a:prstGeom>
        </p:spPr>
      </p:pic>
      <p:pic>
        <p:nvPicPr>
          <p:cNvPr id="8" name="Picture 7" descr="A white handle on a window&#10;&#10;Description automatically generated">
            <a:extLst>
              <a:ext uri="{FF2B5EF4-FFF2-40B4-BE49-F238E27FC236}">
                <a16:creationId xmlns:a16="http://schemas.microsoft.com/office/drawing/2014/main" id="{8A7A99A5-F0C6-FCAF-31C1-C11C118C2B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16392" y="1785210"/>
            <a:ext cx="4829448" cy="3622086"/>
          </a:xfrm>
          <a:prstGeom prst="rect">
            <a:avLst/>
          </a:prstGeom>
        </p:spPr>
      </p:pic>
    </p:spTree>
    <p:extLst>
      <p:ext uri="{BB962C8B-B14F-4D97-AF65-F5344CB8AC3E}">
        <p14:creationId xmlns:p14="http://schemas.microsoft.com/office/powerpoint/2010/main" val="1049289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5" name="Picture 4" descr="A door with a screen on it&#10;&#10;Description automatically generated">
            <a:extLst>
              <a:ext uri="{FF2B5EF4-FFF2-40B4-BE49-F238E27FC236}">
                <a16:creationId xmlns:a16="http://schemas.microsoft.com/office/drawing/2014/main" id="{87102A0C-9114-F7C3-73D2-AA9DE0A8D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310295" y="1762226"/>
            <a:ext cx="5284156" cy="3963117"/>
          </a:xfrm>
          <a:prstGeom prst="rect">
            <a:avLst/>
          </a:prstGeom>
        </p:spPr>
      </p:pic>
      <p:pic>
        <p:nvPicPr>
          <p:cNvPr id="8" name="Picture 7" descr="A glass door with a window&#10;&#10;Description automatically generated with medium confidence">
            <a:extLst>
              <a:ext uri="{FF2B5EF4-FFF2-40B4-BE49-F238E27FC236}">
                <a16:creationId xmlns:a16="http://schemas.microsoft.com/office/drawing/2014/main" id="{7467D540-F409-7E6C-A363-D68758B802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825826" y="1762227"/>
            <a:ext cx="5284156" cy="3963117"/>
          </a:xfrm>
          <a:prstGeom prst="rect">
            <a:avLst/>
          </a:prstGeom>
        </p:spPr>
      </p:pic>
    </p:spTree>
    <p:extLst>
      <p:ext uri="{BB962C8B-B14F-4D97-AF65-F5344CB8AC3E}">
        <p14:creationId xmlns:p14="http://schemas.microsoft.com/office/powerpoint/2010/main" val="1693524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window in a room&#10;&#10;Description automatically generated">
            <a:extLst>
              <a:ext uri="{FF2B5EF4-FFF2-40B4-BE49-F238E27FC236}">
                <a16:creationId xmlns:a16="http://schemas.microsoft.com/office/drawing/2014/main" id="{0E9EAC30-9D9C-8BF4-7C0A-FDB966F5A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73563" y="1952453"/>
            <a:ext cx="5326641" cy="3994981"/>
          </a:xfrm>
          <a:prstGeom prst="rect">
            <a:avLst/>
          </a:prstGeom>
        </p:spPr>
      </p:pic>
    </p:spTree>
    <p:extLst>
      <p:ext uri="{BB962C8B-B14F-4D97-AF65-F5344CB8AC3E}">
        <p14:creationId xmlns:p14="http://schemas.microsoft.com/office/powerpoint/2010/main" val="2732895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5" name="Picture 4" descr="A person in a yellow jacket&#10;&#10;Description automatically generated">
            <a:extLst>
              <a:ext uri="{FF2B5EF4-FFF2-40B4-BE49-F238E27FC236}">
                <a16:creationId xmlns:a16="http://schemas.microsoft.com/office/drawing/2014/main" id="{4B23E4E1-C06C-3367-2EA1-CD1B3CA160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361463" y="1847015"/>
            <a:ext cx="5088823" cy="3816618"/>
          </a:xfrm>
          <a:prstGeom prst="rect">
            <a:avLst/>
          </a:prstGeom>
        </p:spPr>
      </p:pic>
      <p:pic>
        <p:nvPicPr>
          <p:cNvPr id="7" name="Picture 6" descr="A door with a green sign&#10;&#10;Description automatically generated">
            <a:extLst>
              <a:ext uri="{FF2B5EF4-FFF2-40B4-BE49-F238E27FC236}">
                <a16:creationId xmlns:a16="http://schemas.microsoft.com/office/drawing/2014/main" id="{17429EA8-3EC6-1A1E-5E57-240F25F5D9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70590" y="1847016"/>
            <a:ext cx="5088827" cy="3816620"/>
          </a:xfrm>
          <a:prstGeom prst="rect">
            <a:avLst/>
          </a:prstGeom>
        </p:spPr>
      </p:pic>
    </p:spTree>
    <p:extLst>
      <p:ext uri="{BB962C8B-B14F-4D97-AF65-F5344CB8AC3E}">
        <p14:creationId xmlns:p14="http://schemas.microsoft.com/office/powerpoint/2010/main" val="2855843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glass door with a green sign&#10;&#10;Description automatically generated">
            <a:extLst>
              <a:ext uri="{FF2B5EF4-FFF2-40B4-BE49-F238E27FC236}">
                <a16:creationId xmlns:a16="http://schemas.microsoft.com/office/drawing/2014/main" id="{D66D8754-3729-904D-FF7D-FCB479657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77447" y="1840403"/>
            <a:ext cx="5270995" cy="3953246"/>
          </a:xfrm>
          <a:prstGeom prst="rect">
            <a:avLst/>
          </a:prstGeom>
        </p:spPr>
      </p:pic>
      <p:pic>
        <p:nvPicPr>
          <p:cNvPr id="8" name="Picture 7" descr="A window and a sign in a room&#10;&#10;Description automatically generated">
            <a:extLst>
              <a:ext uri="{FF2B5EF4-FFF2-40B4-BE49-F238E27FC236}">
                <a16:creationId xmlns:a16="http://schemas.microsoft.com/office/drawing/2014/main" id="{BAB8AAD2-4308-EE6B-2ACD-3B24E8D9D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01946" y="1840402"/>
            <a:ext cx="5270996" cy="3953247"/>
          </a:xfrm>
          <a:prstGeom prst="rect">
            <a:avLst/>
          </a:prstGeom>
        </p:spPr>
      </p:pic>
    </p:spTree>
    <p:extLst>
      <p:ext uri="{BB962C8B-B14F-4D97-AF65-F5344CB8AC3E}">
        <p14:creationId xmlns:p14="http://schemas.microsoft.com/office/powerpoint/2010/main" val="229777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5" name="Picture 4" descr="A room with a window and a green sign&#10;&#10;Description automatically generated">
            <a:extLst>
              <a:ext uri="{FF2B5EF4-FFF2-40B4-BE49-F238E27FC236}">
                <a16:creationId xmlns:a16="http://schemas.microsoft.com/office/drawing/2014/main" id="{698DA826-EC45-BB17-0190-369C6CC1CD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64533" y="1825337"/>
            <a:ext cx="5334329" cy="4000747"/>
          </a:xfrm>
          <a:prstGeom prst="rect">
            <a:avLst/>
          </a:prstGeom>
        </p:spPr>
      </p:pic>
      <p:pic>
        <p:nvPicPr>
          <p:cNvPr id="7" name="Picture 6" descr="A glass door with a sign on it&#10;&#10;Description automatically generated">
            <a:extLst>
              <a:ext uri="{FF2B5EF4-FFF2-40B4-BE49-F238E27FC236}">
                <a16:creationId xmlns:a16="http://schemas.microsoft.com/office/drawing/2014/main" id="{32FC610B-3BB1-A406-F119-E3954F060F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24979" y="1864055"/>
            <a:ext cx="5334329" cy="3923311"/>
          </a:xfrm>
          <a:prstGeom prst="rect">
            <a:avLst/>
          </a:prstGeom>
        </p:spPr>
      </p:pic>
    </p:spTree>
    <p:extLst>
      <p:ext uri="{BB962C8B-B14F-4D97-AF65-F5344CB8AC3E}">
        <p14:creationId xmlns:p14="http://schemas.microsoft.com/office/powerpoint/2010/main" val="521432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close-up of a building&#10;&#10;Description automatically generated">
            <a:extLst>
              <a:ext uri="{FF2B5EF4-FFF2-40B4-BE49-F238E27FC236}">
                <a16:creationId xmlns:a16="http://schemas.microsoft.com/office/drawing/2014/main" id="{494FD94A-B4FC-B81D-D056-8D7B44CE3E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37895" y="1832454"/>
            <a:ext cx="5207399" cy="3905549"/>
          </a:xfrm>
          <a:prstGeom prst="rect">
            <a:avLst/>
          </a:prstGeom>
        </p:spPr>
      </p:pic>
      <p:pic>
        <p:nvPicPr>
          <p:cNvPr id="8" name="Picture 7" descr="A glass door with a green lawn in the background&#10;&#10;Description automatically generated">
            <a:extLst>
              <a:ext uri="{FF2B5EF4-FFF2-40B4-BE49-F238E27FC236}">
                <a16:creationId xmlns:a16="http://schemas.microsoft.com/office/drawing/2014/main" id="{AC0124F4-D990-E301-FD52-5B79EADBE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57592" y="1832453"/>
            <a:ext cx="5207399" cy="3905550"/>
          </a:xfrm>
          <a:prstGeom prst="rect">
            <a:avLst/>
          </a:prstGeom>
        </p:spPr>
      </p:pic>
    </p:spTree>
    <p:extLst>
      <p:ext uri="{BB962C8B-B14F-4D97-AF65-F5344CB8AC3E}">
        <p14:creationId xmlns:p14="http://schemas.microsoft.com/office/powerpoint/2010/main" val="3275763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F8BEB-EDD5-E512-5270-23A8A8DB4A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CBA6B-0ED4-67D8-5D84-EF83A5D8F917}"/>
              </a:ext>
            </a:extLst>
          </p:cNvPr>
          <p:cNvSpPr>
            <a:spLocks noGrp="1"/>
          </p:cNvSpPr>
          <p:nvPr>
            <p:ph type="title"/>
          </p:nvPr>
        </p:nvSpPr>
        <p:spPr>
          <a:xfrm>
            <a:off x="2543174" y="365126"/>
            <a:ext cx="8810625" cy="577849"/>
          </a:xfrm>
        </p:spPr>
        <p:txBody>
          <a:bodyPr>
            <a:normAutofit/>
          </a:bodyPr>
          <a:lstStyle/>
          <a:p>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a:t>
            </a:r>
            <a:endParaRPr lang="lv-LV" sz="2000" b="1" dirty="0"/>
          </a:p>
        </p:txBody>
      </p:sp>
      <p:sp>
        <p:nvSpPr>
          <p:cNvPr id="3" name="Content Placeholder 2">
            <a:extLst>
              <a:ext uri="{FF2B5EF4-FFF2-40B4-BE49-F238E27FC236}">
                <a16:creationId xmlns:a16="http://schemas.microsoft.com/office/drawing/2014/main" id="{DEDAE167-9BF3-3999-5588-DE796207CFE9}"/>
              </a:ext>
            </a:extLst>
          </p:cNvPr>
          <p:cNvSpPr>
            <a:spLocks noGrp="1"/>
          </p:cNvSpPr>
          <p:nvPr>
            <p:ph sz="half" idx="1"/>
          </p:nvPr>
        </p:nvSpPr>
        <p:spPr>
          <a:xfrm>
            <a:off x="838199" y="1825625"/>
            <a:ext cx="10515599" cy="4351338"/>
          </a:xfrm>
        </p:spPr>
        <p:txBody>
          <a:bodyPr>
            <a:normAutofit lnSpcReduction="10000"/>
          </a:bodyPr>
          <a:lstStyle/>
          <a:p>
            <a:pPr marL="0" indent="0" algn="just">
              <a:buNone/>
            </a:pPr>
            <a:r>
              <a:rPr lang="lv-LV" sz="2000" dirty="0">
                <a:latin typeface="Arial" panose="020B0604020202020204" pitchFamily="34" charset="0"/>
                <a:cs typeface="Arial" panose="020B0604020202020204" pitchFamily="34" charset="0"/>
              </a:rPr>
              <a:t>Piemērs par būvatļaujā nenorādītām būvēm.</a:t>
            </a:r>
          </a:p>
          <a:p>
            <a:pPr marL="0" indent="0" algn="just">
              <a:lnSpc>
                <a:spcPct val="150000"/>
              </a:lnSpc>
              <a:buNone/>
            </a:pPr>
            <a:r>
              <a:rPr lang="lv-LV" sz="1800" dirty="0">
                <a:latin typeface="Arial" panose="020B0604020202020204" pitchFamily="34" charset="0"/>
                <a:ea typeface="Aptos" panose="020B0004020202020204" pitchFamily="34" charset="0"/>
                <a:cs typeface="Arial" panose="020B0604020202020204" pitchFamily="34" charset="0"/>
              </a:rPr>
              <a:t>B</a:t>
            </a:r>
            <a:r>
              <a:rPr lang="lv-LV" sz="1800" dirty="0">
                <a:effectLst/>
                <a:latin typeface="Arial" panose="020B0604020202020204" pitchFamily="34" charset="0"/>
                <a:ea typeface="Aptos" panose="020B0004020202020204" pitchFamily="34" charset="0"/>
                <a:cs typeface="Arial" panose="020B0604020202020204" pitchFamily="34" charset="0"/>
              </a:rPr>
              <a:t>ūvatļaujā ir norādīta viena ēka.</a:t>
            </a:r>
          </a:p>
          <a:p>
            <a:pPr marL="0" indent="0" algn="just">
              <a:lnSpc>
                <a:spcPct val="150000"/>
              </a:lnSpc>
              <a:buNone/>
            </a:pPr>
            <a:r>
              <a:rPr lang="lv-LV" sz="1800" dirty="0">
                <a:effectLst/>
                <a:latin typeface="Arial" panose="020B0604020202020204" pitchFamily="34" charset="0"/>
                <a:ea typeface="Aptos" panose="020B0004020202020204" pitchFamily="34" charset="0"/>
                <a:cs typeface="Arial" panose="020B0604020202020204" pitchFamily="34" charset="0"/>
              </a:rPr>
              <a:t>Objekta būvprojekta rasējumu lapā  "Ģenerālplāns"  ēku un būvju eksplikācijā  </a:t>
            </a:r>
            <a:r>
              <a:rPr lang="lv-LV" sz="1800" b="1" dirty="0">
                <a:effectLst/>
                <a:latin typeface="Arial" panose="020B0604020202020204" pitchFamily="34" charset="0"/>
                <a:ea typeface="Aptos" panose="020B0004020202020204" pitchFamily="34" charset="0"/>
                <a:cs typeface="Arial" panose="020B0604020202020204" pitchFamily="34" charset="0"/>
              </a:rPr>
              <a:t>nav atspoguļotas visas būves, tai skaitā inženierbūves</a:t>
            </a:r>
            <a:r>
              <a:rPr lang="lv-LV" sz="1800" dirty="0">
                <a:effectLst/>
                <a:latin typeface="Arial" panose="020B0604020202020204" pitchFamily="34" charset="0"/>
                <a:ea typeface="Aptos" panose="020B0004020202020204" pitchFamily="34" charset="0"/>
                <a:cs typeface="Arial" panose="020B0604020202020204" pitchFamily="34" charset="0"/>
              </a:rPr>
              <a:t>, norādot to lietošanas veidu atbilstoši būvju klasifikācijai. Atbilstoši būvprojektam, papildus ēkai, paredzēts izbūvēt arī nojumi, ūdensvadu, gāzes tīklus, saimniecības kanalizāciju, lietus kanalizāciju, elektroapgādes kabeļus, sakaru kabeļu kanalizāciju, brauktuves, ietves un laukumus, kas nav iekļauti būvatļaujā. </a:t>
            </a:r>
          </a:p>
          <a:p>
            <a:pPr marL="0" indent="0" algn="just">
              <a:lnSpc>
                <a:spcPct val="150000"/>
              </a:lnSpc>
              <a:buNone/>
            </a:pPr>
            <a:r>
              <a:rPr lang="lv-LV" sz="1800" dirty="0">
                <a:effectLst/>
                <a:latin typeface="Arial" panose="020B0604020202020204" pitchFamily="34" charset="0"/>
                <a:ea typeface="Aptos" panose="020B0004020202020204" pitchFamily="34" charset="0"/>
                <a:cs typeface="Arial" panose="020B0604020202020204" pitchFamily="34" charset="0"/>
              </a:rPr>
              <a:t>Būvatļaujā norādīta tikai viena zemes vienība ar kadastra apzīmējumu, kurā plānots veikt būvdarbus, savukārt atbilstoši būvprojektam būvdarbi skar blakus esošu zemes vienību, kur paredzēts izbūvēt inženiertīklus un </a:t>
            </a:r>
            <a:r>
              <a:rPr lang="lv-LV" sz="1800" dirty="0" err="1">
                <a:effectLst/>
                <a:latin typeface="Arial" panose="020B0604020202020204" pitchFamily="34" charset="0"/>
                <a:ea typeface="Aptos" panose="020B0004020202020204" pitchFamily="34" charset="0"/>
                <a:cs typeface="Arial" panose="020B0604020202020204" pitchFamily="34" charset="0"/>
              </a:rPr>
              <a:t>pieslēgumu</a:t>
            </a:r>
            <a:r>
              <a:rPr lang="lv-LV" sz="1800" dirty="0">
                <a:effectLst/>
                <a:latin typeface="Arial" panose="020B0604020202020204" pitchFamily="34" charset="0"/>
                <a:ea typeface="Aptos" panose="020B0004020202020204" pitchFamily="34" charset="0"/>
                <a:cs typeface="Arial" panose="020B0604020202020204" pitchFamily="34" charset="0"/>
              </a:rPr>
              <a:t> ielai. </a:t>
            </a:r>
            <a:endParaRPr lang="lv-LV"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6654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5" name="Picture 4" descr="A group of people walking in a building&#10;&#10;Description automatically generated">
            <a:extLst>
              <a:ext uri="{FF2B5EF4-FFF2-40B4-BE49-F238E27FC236}">
                <a16:creationId xmlns:a16="http://schemas.microsoft.com/office/drawing/2014/main" id="{A86990D2-9964-43D4-1FC8-892648CA6A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96" y="1721921"/>
            <a:ext cx="6111835" cy="4583876"/>
          </a:xfrm>
          <a:prstGeom prst="rect">
            <a:avLst/>
          </a:prstGeom>
        </p:spPr>
      </p:pic>
      <p:pic>
        <p:nvPicPr>
          <p:cNvPr id="7" name="Picture 6" descr="A group of people standing in a room&#10;&#10;Description automatically generated">
            <a:extLst>
              <a:ext uri="{FF2B5EF4-FFF2-40B4-BE49-F238E27FC236}">
                <a16:creationId xmlns:a16="http://schemas.microsoft.com/office/drawing/2014/main" id="{77FBF1FE-1143-C795-B3AB-02E6FC4FF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48368" y="1746789"/>
            <a:ext cx="5424098" cy="4068073"/>
          </a:xfrm>
          <a:prstGeom prst="rect">
            <a:avLst/>
          </a:prstGeom>
        </p:spPr>
      </p:pic>
    </p:spTree>
    <p:extLst>
      <p:ext uri="{BB962C8B-B14F-4D97-AF65-F5344CB8AC3E}">
        <p14:creationId xmlns:p14="http://schemas.microsoft.com/office/powerpoint/2010/main" val="4037250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5" name="Picture 4" descr="A black and orange metal frame&#10;&#10;Description automatically generated">
            <a:extLst>
              <a:ext uri="{FF2B5EF4-FFF2-40B4-BE49-F238E27FC236}">
                <a16:creationId xmlns:a16="http://schemas.microsoft.com/office/drawing/2014/main" id="{8AA92630-B655-9883-7388-C0CA4E655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06640" y="1739199"/>
            <a:ext cx="5144325" cy="3858244"/>
          </a:xfrm>
          <a:prstGeom prst="rect">
            <a:avLst/>
          </a:prstGeom>
        </p:spPr>
      </p:pic>
      <p:pic>
        <p:nvPicPr>
          <p:cNvPr id="10" name="Picture 9" descr="A room with a green light&#10;&#10;Description automatically generated">
            <a:extLst>
              <a:ext uri="{FF2B5EF4-FFF2-40B4-BE49-F238E27FC236}">
                <a16:creationId xmlns:a16="http://schemas.microsoft.com/office/drawing/2014/main" id="{396C3FF3-366D-920E-69F8-8E5D34979E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34652" y="1739199"/>
            <a:ext cx="5144326" cy="3858245"/>
          </a:xfrm>
          <a:prstGeom prst="rect">
            <a:avLst/>
          </a:prstGeom>
        </p:spPr>
      </p:pic>
    </p:spTree>
    <p:extLst>
      <p:ext uri="{BB962C8B-B14F-4D97-AF65-F5344CB8AC3E}">
        <p14:creationId xmlns:p14="http://schemas.microsoft.com/office/powerpoint/2010/main" val="3804977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staircase with a sign on the ceiling&#10;&#10;Description automatically generated">
            <a:extLst>
              <a:ext uri="{FF2B5EF4-FFF2-40B4-BE49-F238E27FC236}">
                <a16:creationId xmlns:a16="http://schemas.microsoft.com/office/drawing/2014/main" id="{4F3D594B-3274-BD22-82A0-E3FB507EE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67798" y="1928462"/>
            <a:ext cx="4948384" cy="3711288"/>
          </a:xfrm>
          <a:prstGeom prst="rect">
            <a:avLst/>
          </a:prstGeom>
        </p:spPr>
      </p:pic>
      <p:pic>
        <p:nvPicPr>
          <p:cNvPr id="7" name="Picture 6" descr="A fire extinguisher in a building&#10;&#10;Description automatically generated">
            <a:extLst>
              <a:ext uri="{FF2B5EF4-FFF2-40B4-BE49-F238E27FC236}">
                <a16:creationId xmlns:a16="http://schemas.microsoft.com/office/drawing/2014/main" id="{59A0299B-EC17-F6B9-109E-B8491F9D8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3298" y="1649517"/>
            <a:ext cx="5446816" cy="4085112"/>
          </a:xfrm>
          <a:prstGeom prst="rect">
            <a:avLst/>
          </a:prstGeom>
        </p:spPr>
      </p:pic>
    </p:spTree>
    <p:extLst>
      <p:ext uri="{BB962C8B-B14F-4D97-AF65-F5344CB8AC3E}">
        <p14:creationId xmlns:p14="http://schemas.microsoft.com/office/powerpoint/2010/main" val="2050475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8" name="Picture 7" descr="A door with a light in the middle&#10;&#10;Description automatically generated">
            <a:extLst>
              <a:ext uri="{FF2B5EF4-FFF2-40B4-BE49-F238E27FC236}">
                <a16:creationId xmlns:a16="http://schemas.microsoft.com/office/drawing/2014/main" id="{5EFEB18B-6806-B20E-9A15-E559C3441B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577155" y="1739198"/>
            <a:ext cx="5144327" cy="3858245"/>
          </a:xfrm>
          <a:prstGeom prst="rect">
            <a:avLst/>
          </a:prstGeom>
        </p:spPr>
      </p:pic>
      <p:pic>
        <p:nvPicPr>
          <p:cNvPr id="4" name="Picture 3" descr="A door with glass panels&#10;&#10;Description automatically generated">
            <a:extLst>
              <a:ext uri="{FF2B5EF4-FFF2-40B4-BE49-F238E27FC236}">
                <a16:creationId xmlns:a16="http://schemas.microsoft.com/office/drawing/2014/main" id="{CB25061F-8FC7-1903-C829-8B67D5BC9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40780" y="1739197"/>
            <a:ext cx="5144328" cy="3858246"/>
          </a:xfrm>
          <a:prstGeom prst="rect">
            <a:avLst/>
          </a:prstGeom>
        </p:spPr>
      </p:pic>
    </p:spTree>
    <p:extLst>
      <p:ext uri="{BB962C8B-B14F-4D97-AF65-F5344CB8AC3E}">
        <p14:creationId xmlns:p14="http://schemas.microsoft.com/office/powerpoint/2010/main" val="892522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room with a door and a ladder&#10;&#10;Description automatically generated with medium confidence">
            <a:extLst>
              <a:ext uri="{FF2B5EF4-FFF2-40B4-BE49-F238E27FC236}">
                <a16:creationId xmlns:a16="http://schemas.microsoft.com/office/drawing/2014/main" id="{CA7A21F6-75C9-92BA-F16D-CC36A7C3F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48781" y="1819093"/>
            <a:ext cx="5100519" cy="3825389"/>
          </a:xfrm>
          <a:prstGeom prst="rect">
            <a:avLst/>
          </a:prstGeom>
        </p:spPr>
      </p:pic>
      <p:pic>
        <p:nvPicPr>
          <p:cNvPr id="7" name="Picture 6" descr="A green sign on a white wall&#10;&#10;Description automatically generated">
            <a:extLst>
              <a:ext uri="{FF2B5EF4-FFF2-40B4-BE49-F238E27FC236}">
                <a16:creationId xmlns:a16="http://schemas.microsoft.com/office/drawing/2014/main" id="{3F671FBF-A1FD-3750-A329-04A6BF52EF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8930" y="1671450"/>
            <a:ext cx="5221185" cy="3915889"/>
          </a:xfrm>
          <a:prstGeom prst="rect">
            <a:avLst/>
          </a:prstGeom>
        </p:spPr>
      </p:pic>
    </p:spTree>
    <p:extLst>
      <p:ext uri="{BB962C8B-B14F-4D97-AF65-F5344CB8AC3E}">
        <p14:creationId xmlns:p14="http://schemas.microsoft.com/office/powerpoint/2010/main" val="849117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6" name="Picture 5" descr="A close-up of a door handle&#10;&#10;Description automatically generated">
            <a:extLst>
              <a:ext uri="{FF2B5EF4-FFF2-40B4-BE49-F238E27FC236}">
                <a16:creationId xmlns:a16="http://schemas.microsoft.com/office/drawing/2014/main" id="{2C80F06E-BA26-43EE-CB1A-AD9DC3AEF7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5798" y="1567543"/>
            <a:ext cx="5359729" cy="4019797"/>
          </a:xfrm>
          <a:prstGeom prst="rect">
            <a:avLst/>
          </a:prstGeom>
        </p:spPr>
      </p:pic>
      <p:pic>
        <p:nvPicPr>
          <p:cNvPr id="5" name="Picture 4" descr="A close up of a door lock&#10;&#10;Description automatically generated">
            <a:extLst>
              <a:ext uri="{FF2B5EF4-FFF2-40B4-BE49-F238E27FC236}">
                <a16:creationId xmlns:a16="http://schemas.microsoft.com/office/drawing/2014/main" id="{FA76A776-D31F-08C5-3EEE-91F7557A10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04465" y="1939042"/>
            <a:ext cx="4655047" cy="3491285"/>
          </a:xfrm>
          <a:prstGeom prst="rect">
            <a:avLst/>
          </a:prstGeom>
        </p:spPr>
      </p:pic>
    </p:spTree>
    <p:extLst>
      <p:ext uri="{BB962C8B-B14F-4D97-AF65-F5344CB8AC3E}">
        <p14:creationId xmlns:p14="http://schemas.microsoft.com/office/powerpoint/2010/main" val="1670850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set of stairs outside a building&#10;&#10;Description automatically generated">
            <a:extLst>
              <a:ext uri="{FF2B5EF4-FFF2-40B4-BE49-F238E27FC236}">
                <a16:creationId xmlns:a16="http://schemas.microsoft.com/office/drawing/2014/main" id="{5BA40B34-1317-FC01-1E9A-DA223F69F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15" y="1720515"/>
            <a:ext cx="5518485" cy="4138863"/>
          </a:xfrm>
          <a:prstGeom prst="rect">
            <a:avLst/>
          </a:prstGeom>
        </p:spPr>
      </p:pic>
      <p:pic>
        <p:nvPicPr>
          <p:cNvPr id="6" name="Picture 5" descr="A person's shadow on stairs&#10;&#10;Description automatically generated">
            <a:extLst>
              <a:ext uri="{FF2B5EF4-FFF2-40B4-BE49-F238E27FC236}">
                <a16:creationId xmlns:a16="http://schemas.microsoft.com/office/drawing/2014/main" id="{0F007DFF-81CC-865F-D28F-E4B4AD82F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3819" y="1001561"/>
            <a:ext cx="3643363" cy="4857817"/>
          </a:xfrm>
          <a:prstGeom prst="rect">
            <a:avLst/>
          </a:prstGeom>
        </p:spPr>
      </p:pic>
    </p:spTree>
    <p:extLst>
      <p:ext uri="{BB962C8B-B14F-4D97-AF65-F5344CB8AC3E}">
        <p14:creationId xmlns:p14="http://schemas.microsoft.com/office/powerpoint/2010/main" val="670864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yellow and black striped tape on a door&#10;&#10;Description automatically generated">
            <a:extLst>
              <a:ext uri="{FF2B5EF4-FFF2-40B4-BE49-F238E27FC236}">
                <a16:creationId xmlns:a16="http://schemas.microsoft.com/office/drawing/2014/main" id="{9A91A414-C59E-190B-5B09-F43632E0E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70" y="1732547"/>
            <a:ext cx="5338687" cy="4346441"/>
          </a:xfrm>
          <a:prstGeom prst="rect">
            <a:avLst/>
          </a:prstGeom>
        </p:spPr>
      </p:pic>
      <p:pic>
        <p:nvPicPr>
          <p:cNvPr id="7" name="Picture 6" descr="A building with stairs and railings&#10;&#10;Description automatically generated">
            <a:extLst>
              <a:ext uri="{FF2B5EF4-FFF2-40B4-BE49-F238E27FC236}">
                <a16:creationId xmlns:a16="http://schemas.microsoft.com/office/drawing/2014/main" id="{9030F924-FEF2-E5E5-AD8C-26784454CA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3274" y="1819175"/>
            <a:ext cx="5795255" cy="4346441"/>
          </a:xfrm>
          <a:prstGeom prst="rect">
            <a:avLst/>
          </a:prstGeom>
        </p:spPr>
      </p:pic>
    </p:spTree>
    <p:extLst>
      <p:ext uri="{BB962C8B-B14F-4D97-AF65-F5344CB8AC3E}">
        <p14:creationId xmlns:p14="http://schemas.microsoft.com/office/powerpoint/2010/main" val="2064407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Ekspluatācijā pieņemšanas procesa </a:t>
            </a:r>
            <a:r>
              <a:rPr lang="lv-LV" sz="2000" b="1" dirty="0" err="1">
                <a:solidFill>
                  <a:srgbClr val="242424"/>
                </a:solidFill>
                <a:effectLst/>
                <a:latin typeface="Arial" panose="020B0604020202020204" pitchFamily="34" charset="0"/>
                <a:ea typeface="Calibri" panose="020F0502020204030204" pitchFamily="34" charset="0"/>
                <a:cs typeface="Arial" panose="020B0604020202020204" pitchFamily="34" charset="0"/>
              </a:rPr>
              <a:t>fotofiksācija</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 </a:t>
            </a:r>
            <a:endParaRPr lang="lv-LV" sz="2000" b="1" dirty="0">
              <a:latin typeface="Arial" panose="020B0604020202020204" pitchFamily="34" charset="0"/>
              <a:cs typeface="Arial" panose="020B0604020202020204" pitchFamily="34" charset="0"/>
            </a:endParaRPr>
          </a:p>
        </p:txBody>
      </p:sp>
      <p:pic>
        <p:nvPicPr>
          <p:cNvPr id="4" name="Picture 3" descr="A red handrail on a staircase&#10;&#10;Description automatically generated">
            <a:extLst>
              <a:ext uri="{FF2B5EF4-FFF2-40B4-BE49-F238E27FC236}">
                <a16:creationId xmlns:a16="http://schemas.microsoft.com/office/drawing/2014/main" id="{D70039B6-307F-E1AA-9AC8-73612D55E5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946" y="1567543"/>
            <a:ext cx="3678054" cy="4904072"/>
          </a:xfrm>
          <a:prstGeom prst="rect">
            <a:avLst/>
          </a:prstGeom>
        </p:spPr>
      </p:pic>
      <p:pic>
        <p:nvPicPr>
          <p:cNvPr id="8" name="Picture 7" descr="A metal shelf in a room&#10;&#10;Description automatically generated">
            <a:extLst>
              <a:ext uri="{FF2B5EF4-FFF2-40B4-BE49-F238E27FC236}">
                <a16:creationId xmlns:a16="http://schemas.microsoft.com/office/drawing/2014/main" id="{C63DFF2B-193C-93A0-455F-41CCAE633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14235" y="1833165"/>
            <a:ext cx="5213083" cy="3909813"/>
          </a:xfrm>
          <a:prstGeom prst="rect">
            <a:avLst/>
          </a:prstGeom>
        </p:spPr>
      </p:pic>
    </p:spTree>
    <p:extLst>
      <p:ext uri="{BB962C8B-B14F-4D97-AF65-F5344CB8AC3E}">
        <p14:creationId xmlns:p14="http://schemas.microsoft.com/office/powerpoint/2010/main" val="4257852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33090" y="2872159"/>
            <a:ext cx="7772400" cy="960438"/>
          </a:xfrm>
        </p:spPr>
        <p:txBody>
          <a:bodyPr>
            <a:normAutofit/>
          </a:bodyPr>
          <a:lstStyle/>
          <a:p>
            <a:r>
              <a:rPr lang="lv-LV" altLang="lv-LV" sz="3600" dirty="0"/>
              <a:t>Paldies par uzmanību!</a:t>
            </a:r>
          </a:p>
        </p:txBody>
      </p:sp>
      <p:sp>
        <p:nvSpPr>
          <p:cNvPr id="5" name="Title 1"/>
          <p:cNvSpPr txBox="1">
            <a:spLocks/>
          </p:cNvSpPr>
          <p:nvPr/>
        </p:nvSpPr>
        <p:spPr bwMode="auto">
          <a:xfrm>
            <a:off x="1602983" y="4093984"/>
            <a:ext cx="9232614" cy="21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ctr" defTabSz="938213" rtl="0" eaLnBrk="0" fontAlgn="base" hangingPunct="0">
              <a:spcBef>
                <a:spcPct val="0"/>
              </a:spcBef>
              <a:spcAft>
                <a:spcPct val="0"/>
              </a:spcAft>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endParaRPr lang="lv-LV" altLang="lv-LV" sz="1600" u="sng" dirty="0">
              <a:solidFill>
                <a:schemeClr val="tx2"/>
              </a:solidFill>
            </a:endParaRPr>
          </a:p>
          <a:p>
            <a:endParaRPr lang="lv-LV" sz="1600" dirty="0"/>
          </a:p>
          <a:p>
            <a:r>
              <a:rPr lang="lv-LV" altLang="lv-LV" sz="2000" dirty="0"/>
              <a:t>Vairāk informācijas</a:t>
            </a:r>
          </a:p>
          <a:p>
            <a:r>
              <a:rPr lang="lv-LV" dirty="0">
                <a:solidFill>
                  <a:srgbClr val="3892AE"/>
                </a:solidFill>
                <a:hlinkClick r:id="rId2"/>
              </a:rPr>
              <a:t>www.bvkb.gov.lv</a:t>
            </a:r>
            <a:endParaRPr lang="lv-LV" dirty="0">
              <a:solidFill>
                <a:srgbClr val="3892AE"/>
              </a:solidFill>
            </a:endParaRPr>
          </a:p>
          <a:p>
            <a:endParaRPr lang="lv-LV" dirty="0">
              <a:solidFill>
                <a:srgbClr val="3892AE"/>
              </a:solidFill>
            </a:endParaRPr>
          </a:p>
        </p:txBody>
      </p:sp>
      <p:sp>
        <p:nvSpPr>
          <p:cNvPr id="4" name="Rectangle 3"/>
          <p:cNvSpPr/>
          <p:nvPr/>
        </p:nvSpPr>
        <p:spPr>
          <a:xfrm>
            <a:off x="1916917" y="3459976"/>
            <a:ext cx="8754320" cy="553998"/>
          </a:xfrm>
          <a:prstGeom prst="rect">
            <a:avLst/>
          </a:prstGeom>
        </p:spPr>
        <p:txBody>
          <a:bodyPr wrap="none">
            <a:spAutoFit/>
          </a:bodyPr>
          <a:lstStyle/>
          <a:p>
            <a:r>
              <a:rPr lang="lv-LV" sz="3000" b="1" dirty="0">
                <a:solidFill>
                  <a:srgbClr val="3892AE"/>
                </a:solidFill>
                <a:latin typeface="Verdana" panose="020B0604030504040204" pitchFamily="34" charset="0"/>
                <a:ea typeface="Verdana" panose="020B0604030504040204" pitchFamily="34" charset="0"/>
                <a:cs typeface="Verdana" panose="020B0604030504040204" pitchFamily="34" charset="0"/>
              </a:rPr>
              <a:t>Plāno – kontrolē – iedziļinies – rīkojies!</a:t>
            </a:r>
          </a:p>
        </p:txBody>
      </p:sp>
    </p:spTree>
    <p:extLst>
      <p:ext uri="{BB962C8B-B14F-4D97-AF65-F5344CB8AC3E}">
        <p14:creationId xmlns:p14="http://schemas.microsoft.com/office/powerpoint/2010/main" val="2283161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C07F9-D542-3C7E-3AC9-6AA0547AB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A2DC83-C070-7768-CC36-61C1A74D8D35}"/>
              </a:ext>
            </a:extLst>
          </p:cNvPr>
          <p:cNvSpPr>
            <a:spLocks noGrp="1"/>
          </p:cNvSpPr>
          <p:nvPr>
            <p:ph type="title"/>
          </p:nvPr>
        </p:nvSpPr>
        <p:spPr>
          <a:xfrm>
            <a:off x="2543174" y="365126"/>
            <a:ext cx="8810625" cy="577849"/>
          </a:xfrm>
        </p:spPr>
        <p:txBody>
          <a:bodyPr>
            <a:normAutofit/>
          </a:bodyPr>
          <a:lstStyle/>
          <a:p>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a:t>
            </a:r>
            <a:endParaRPr lang="lv-LV" sz="2000" b="1" dirty="0"/>
          </a:p>
        </p:txBody>
      </p:sp>
      <p:sp>
        <p:nvSpPr>
          <p:cNvPr id="3" name="Content Placeholder 2">
            <a:extLst>
              <a:ext uri="{FF2B5EF4-FFF2-40B4-BE49-F238E27FC236}">
                <a16:creationId xmlns:a16="http://schemas.microsoft.com/office/drawing/2014/main" id="{1806897C-F229-A151-46A5-A25DCA5E007C}"/>
              </a:ext>
            </a:extLst>
          </p:cNvPr>
          <p:cNvSpPr>
            <a:spLocks noGrp="1"/>
          </p:cNvSpPr>
          <p:nvPr>
            <p:ph sz="half" idx="1"/>
          </p:nvPr>
        </p:nvSpPr>
        <p:spPr>
          <a:xfrm>
            <a:off x="838199" y="1825625"/>
            <a:ext cx="10515599" cy="4351338"/>
          </a:xfrm>
        </p:spPr>
        <p:txBody>
          <a:bodyPr>
            <a:normAutofit/>
          </a:bodyPr>
          <a:lstStyle/>
          <a:p>
            <a:pPr marL="0" indent="0" algn="just">
              <a:lnSpc>
                <a:spcPct val="150000"/>
              </a:lnSpc>
              <a:buNone/>
            </a:pPr>
            <a:r>
              <a:rPr lang="lv-LV" sz="1800" dirty="0">
                <a:latin typeface="Arial" panose="020B0604020202020204" pitchFamily="34" charset="0"/>
                <a:cs typeface="Arial" panose="020B0604020202020204" pitchFamily="34" charset="0"/>
              </a:rPr>
              <a:t>   Atbilstoši ĒBN </a:t>
            </a:r>
            <a:r>
              <a:rPr lang="lv-LV" sz="1800" kern="100" dirty="0">
                <a:effectLst/>
                <a:latin typeface="Arial" panose="020B0604020202020204" pitchFamily="34" charset="0"/>
                <a:ea typeface="Aptos" panose="020B0004020202020204" pitchFamily="34" charset="0"/>
                <a:cs typeface="Arial" panose="020B0604020202020204" pitchFamily="34" charset="0"/>
              </a:rPr>
              <a:t>72.1.5.punktam ģenerālplānā un būvniecības ieceres iesniegumā jānorāda ziņas par visam būvēm, kurām saskaņā ar 12.06.2018. MK Nr.326 "Būvju klasifikācijas noteikumi" nosakāms lietošanas veids, ka arī būvatļaujā ir jābūt norādītam visam zemes vienībām, kuru teritorijā atbilstoši būvprojektam plānoti un </a:t>
            </a:r>
            <a:r>
              <a:rPr lang="lv-LV" sz="1800" dirty="0">
                <a:effectLst/>
                <a:latin typeface="Arial" panose="020B0604020202020204" pitchFamily="34" charset="0"/>
                <a:ea typeface="Aptos" panose="020B0004020202020204" pitchFamily="34" charset="0"/>
                <a:cs typeface="Arial" panose="020B0604020202020204" pitchFamily="34" charset="0"/>
              </a:rPr>
              <a:t>tiks veikti būvdarbi.</a:t>
            </a:r>
            <a:endParaRPr lang="lv-LV" sz="1800" kern="100" dirty="0">
              <a:effectLst/>
              <a:latin typeface="Arial" panose="020B0604020202020204" pitchFamily="34" charset="0"/>
              <a:ea typeface="Aptos" panose="020B0004020202020204" pitchFamily="34" charset="0"/>
              <a:cs typeface="Arial" panose="020B0604020202020204" pitchFamily="34" charset="0"/>
            </a:endParaRPr>
          </a:p>
          <a:p>
            <a:pPr marL="0" indent="0" algn="just">
              <a:lnSpc>
                <a:spcPct val="150000"/>
              </a:lnSpc>
              <a:spcAft>
                <a:spcPts val="800"/>
              </a:spcAft>
              <a:buNone/>
            </a:pPr>
            <a:r>
              <a:rPr lang="lv-LV" sz="1800" kern="100" dirty="0">
                <a:latin typeface="Arial" panose="020B0604020202020204" pitchFamily="34" charset="0"/>
                <a:ea typeface="Aptos" panose="020B0004020202020204" pitchFamily="34" charset="0"/>
                <a:cs typeface="Arial" panose="020B0604020202020204" pitchFamily="34" charset="0"/>
              </a:rPr>
              <a:t>   I</a:t>
            </a:r>
            <a:r>
              <a:rPr lang="lv-LV" sz="1800" kern="100" dirty="0">
                <a:effectLst/>
                <a:latin typeface="Arial" panose="020B0604020202020204" pitchFamily="34" charset="0"/>
                <a:ea typeface="Aptos" panose="020B0004020202020204" pitchFamily="34" charset="0"/>
                <a:cs typeface="Arial" panose="020B0604020202020204" pitchFamily="34" charset="0"/>
              </a:rPr>
              <a:t>zmaiņas būvatļaujā saskaņā ar BL  16.panta (2</a:t>
            </a:r>
            <a:r>
              <a:rPr lang="lv-LV" sz="1800" i="1" kern="100" baseline="30000" dirty="0">
                <a:effectLst/>
                <a:latin typeface="Arial" panose="020B0604020202020204" pitchFamily="34" charset="0"/>
                <a:ea typeface="Aptos" panose="020B0004020202020204" pitchFamily="34" charset="0"/>
                <a:cs typeface="Arial" panose="020B0604020202020204" pitchFamily="34" charset="0"/>
              </a:rPr>
              <a:t>2</a:t>
            </a:r>
            <a:r>
              <a:rPr lang="lv-LV" sz="1800" kern="100" dirty="0">
                <a:effectLst/>
                <a:latin typeface="Arial" panose="020B0604020202020204" pitchFamily="34" charset="0"/>
                <a:ea typeface="Aptos" panose="020B0004020202020204" pitchFamily="34" charset="0"/>
                <a:cs typeface="Arial" panose="020B0604020202020204" pitchFamily="34" charset="0"/>
              </a:rPr>
              <a:t>) daļu ir veicamas saskaņojot ar  būvvaldi atbilstoši VBN 130.punktam.</a:t>
            </a:r>
          </a:p>
        </p:txBody>
      </p:sp>
    </p:spTree>
    <p:extLst>
      <p:ext uri="{BB962C8B-B14F-4D97-AF65-F5344CB8AC3E}">
        <p14:creationId xmlns:p14="http://schemas.microsoft.com/office/powerpoint/2010/main" val="1899866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7EC14-FE1F-6B08-B92E-58A18824A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6E56B-E8BE-7DEB-E264-C6C5FF30B4D1}"/>
              </a:ext>
            </a:extLst>
          </p:cNvPr>
          <p:cNvSpPr>
            <a:spLocks noGrp="1"/>
          </p:cNvSpPr>
          <p:nvPr>
            <p:ph type="title"/>
          </p:nvPr>
        </p:nvSpPr>
        <p:spPr>
          <a:xfrm>
            <a:off x="2543174" y="365126"/>
            <a:ext cx="8810625" cy="577849"/>
          </a:xfrm>
        </p:spPr>
        <p:txBody>
          <a:bodyPr>
            <a:normAutofit/>
          </a:bodyPr>
          <a:lstStyle/>
          <a:p>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a:t>
            </a:r>
            <a:endParaRPr lang="lv-LV" sz="2000" b="1" dirty="0"/>
          </a:p>
        </p:txBody>
      </p:sp>
      <p:sp>
        <p:nvSpPr>
          <p:cNvPr id="3" name="Content Placeholder 2">
            <a:extLst>
              <a:ext uri="{FF2B5EF4-FFF2-40B4-BE49-F238E27FC236}">
                <a16:creationId xmlns:a16="http://schemas.microsoft.com/office/drawing/2014/main" id="{012A25C2-91B1-8A4E-D438-82DD53773C97}"/>
              </a:ext>
            </a:extLst>
          </p:cNvPr>
          <p:cNvSpPr>
            <a:spLocks noGrp="1"/>
          </p:cNvSpPr>
          <p:nvPr>
            <p:ph sz="half" idx="1"/>
          </p:nvPr>
        </p:nvSpPr>
        <p:spPr>
          <a:xfrm>
            <a:off x="838199" y="1825625"/>
            <a:ext cx="10515599" cy="4351338"/>
          </a:xfrm>
        </p:spPr>
        <p:txBody>
          <a:bodyPr>
            <a:normAutofit/>
          </a:bodyPr>
          <a:lstStyle/>
          <a:p>
            <a:pPr marL="0" indent="0" algn="just">
              <a:lnSpc>
                <a:spcPct val="150000"/>
              </a:lnSpc>
              <a:buNone/>
            </a:pPr>
            <a:r>
              <a:rPr lang="lv-LV" sz="1800" dirty="0">
                <a:latin typeface="Arial" panose="020B0604020202020204" pitchFamily="34" charset="0"/>
                <a:cs typeface="Arial" panose="020B0604020202020204" pitchFamily="34" charset="0"/>
              </a:rPr>
              <a:t>   Atbilstoši </a:t>
            </a:r>
            <a:r>
              <a:rPr lang="lv-LV" sz="1800" i="0" dirty="0">
                <a:solidFill>
                  <a:srgbClr val="414142"/>
                </a:solidFill>
                <a:effectLst/>
                <a:latin typeface="Arial" panose="020B0604020202020204" pitchFamily="34" charset="0"/>
                <a:cs typeface="Arial" panose="020B0604020202020204" pitchFamily="34" charset="0"/>
              </a:rPr>
              <a:t>Būvju tehniskās apsekošanas būvnormatīva LBN 405-21:</a:t>
            </a:r>
          </a:p>
          <a:p>
            <a:pPr marL="342900" indent="-342900" algn="just">
              <a:lnSpc>
                <a:spcPct val="150000"/>
              </a:lnSpc>
              <a:buAutoNum type="arabicParenR"/>
            </a:pPr>
            <a:r>
              <a:rPr lang="lv-LV" sz="1800" dirty="0">
                <a:solidFill>
                  <a:srgbClr val="414142"/>
                </a:solidFill>
                <a:latin typeface="Arial" panose="020B0604020202020204" pitchFamily="34" charset="0"/>
                <a:cs typeface="Arial" panose="020B0604020202020204" pitchFamily="34" charset="0"/>
              </a:rPr>
              <a:t>punktam</a:t>
            </a:r>
            <a:r>
              <a:rPr lang="lv-LV" sz="1800" i="0" dirty="0">
                <a:solidFill>
                  <a:srgbClr val="414142"/>
                </a:solidFill>
                <a:effectLst/>
                <a:latin typeface="Arial" panose="020B0604020202020204" pitchFamily="34" charset="0"/>
                <a:cs typeface="Arial" panose="020B0604020202020204" pitchFamily="34" charset="0"/>
              </a:rPr>
              <a:t> </a:t>
            </a:r>
            <a:r>
              <a:rPr lang="pl-PL" sz="1800" i="0" dirty="0">
                <a:solidFill>
                  <a:srgbClr val="414142"/>
                </a:solidFill>
                <a:effectLst/>
                <a:latin typeface="Arial" panose="020B0604020202020204" pitchFamily="34" charset="0"/>
                <a:cs typeface="Arial" panose="020B0604020202020204" pitchFamily="34" charset="0"/>
              </a:rPr>
              <a:t>9. </a:t>
            </a:r>
            <a:r>
              <a:rPr lang="pl-PL" sz="1800" i="1" dirty="0">
                <a:solidFill>
                  <a:srgbClr val="414142"/>
                </a:solidFill>
                <a:effectLst/>
                <a:latin typeface="Arial" panose="020B0604020202020204" pitchFamily="34" charset="0"/>
                <a:cs typeface="Arial" panose="020B0604020202020204" pitchFamily="34" charset="0"/>
              </a:rPr>
              <a:t>Tehnisko apsekošanu (galveno inspekciju) veic</a:t>
            </a:r>
            <a:r>
              <a:rPr lang="pl-PL" sz="1800" i="0" dirty="0">
                <a:solidFill>
                  <a:srgbClr val="414142"/>
                </a:solidFill>
                <a:effectLst/>
                <a:latin typeface="Arial" panose="020B0604020202020204" pitchFamily="34" charset="0"/>
                <a:cs typeface="Arial" panose="020B0604020202020204" pitchFamily="34" charset="0"/>
              </a:rPr>
              <a:t>:</a:t>
            </a:r>
            <a:r>
              <a:rPr lang="lv-LV" sz="1800" i="1" dirty="0">
                <a:solidFill>
                  <a:srgbClr val="414142"/>
                </a:solidFill>
                <a:effectLst/>
                <a:latin typeface="Arial" panose="020B0604020202020204" pitchFamily="34" charset="0"/>
                <a:cs typeface="Arial" panose="020B0604020202020204" pitchFamily="34" charset="0"/>
              </a:rPr>
              <a:t> 9.2. pirms būves vai tās daļas atjaunošanas, pārbūves vai restaurācijas, konservācijas būvprojekta izstrādes vai konservācijas pārtraukšanas gadījumos, kā arī pirms būvniecības ieceres dokumentācijas izstrādes vienkāršotai ēkas fasādes atjaunošanai;…</a:t>
            </a:r>
          </a:p>
          <a:p>
            <a:pPr marL="342900" indent="-342900" algn="just">
              <a:lnSpc>
                <a:spcPct val="150000"/>
              </a:lnSpc>
              <a:buAutoNum type="arabicParenR"/>
            </a:pPr>
            <a:r>
              <a:rPr lang="lv-LV" sz="1800" dirty="0">
                <a:solidFill>
                  <a:srgbClr val="414142"/>
                </a:solidFill>
                <a:latin typeface="Arial" panose="020B0604020202020204" pitchFamily="34" charset="0"/>
                <a:cs typeface="Arial" panose="020B0604020202020204" pitchFamily="34" charset="0"/>
              </a:rPr>
              <a:t>punktam</a:t>
            </a:r>
            <a:r>
              <a:rPr lang="lv-LV" sz="1800" i="0" dirty="0">
                <a:solidFill>
                  <a:srgbClr val="414142"/>
                </a:solidFill>
                <a:effectLst/>
                <a:latin typeface="Arial" panose="020B0604020202020204" pitchFamily="34" charset="0"/>
                <a:cs typeface="Arial" panose="020B0604020202020204" pitchFamily="34" charset="0"/>
              </a:rPr>
              <a:t> </a:t>
            </a:r>
            <a:r>
              <a:rPr lang="lv-LV" sz="1800" dirty="0">
                <a:solidFill>
                  <a:srgbClr val="414142"/>
                </a:solidFill>
                <a:latin typeface="Arial" panose="020B0604020202020204" pitchFamily="34" charset="0"/>
                <a:cs typeface="Arial" panose="020B0604020202020204" pitchFamily="34" charset="0"/>
              </a:rPr>
              <a:t>21. </a:t>
            </a:r>
            <a:r>
              <a:rPr lang="lv-LV" sz="1800" b="0" i="1" dirty="0" err="1">
                <a:solidFill>
                  <a:srgbClr val="414142"/>
                </a:solidFill>
                <a:effectLst/>
                <a:latin typeface="Arial" panose="020B0604020202020204" pitchFamily="34" charset="0"/>
                <a:cs typeface="Arial" panose="020B0604020202020204" pitchFamily="34" charset="0"/>
              </a:rPr>
              <a:t>Apsekotājs</a:t>
            </a:r>
            <a:r>
              <a:rPr lang="lv-LV" sz="1800" b="0" i="1" dirty="0">
                <a:solidFill>
                  <a:srgbClr val="414142"/>
                </a:solidFill>
                <a:effectLst/>
                <a:latin typeface="Arial" panose="020B0604020202020204" pitchFamily="34" charset="0"/>
                <a:cs typeface="Arial" panose="020B0604020202020204" pitchFamily="34" charset="0"/>
              </a:rPr>
              <a:t> tehniskās apsekošanas atzinumu sastāda Būvniecības informācijas sistēmā.</a:t>
            </a:r>
            <a:endParaRPr lang="lv-LV" sz="1800" i="1"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283440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71B79-7E05-B8E1-3D5A-765173E11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627B0-55F6-202C-45F0-60D8C4B91BE1}"/>
              </a:ext>
            </a:extLst>
          </p:cNvPr>
          <p:cNvSpPr>
            <a:spLocks noGrp="1"/>
          </p:cNvSpPr>
          <p:nvPr>
            <p:ph type="title"/>
          </p:nvPr>
        </p:nvSpPr>
        <p:spPr>
          <a:xfrm>
            <a:off x="2543174" y="365126"/>
            <a:ext cx="8810625" cy="577849"/>
          </a:xfrm>
        </p:spPr>
        <p:txBody>
          <a:bodyPr>
            <a:normAutofit/>
          </a:bodyPr>
          <a:lstStyle/>
          <a:p>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a:t>
            </a:r>
            <a:endParaRPr lang="lv-LV" sz="2000" b="1" dirty="0"/>
          </a:p>
        </p:txBody>
      </p:sp>
      <p:sp>
        <p:nvSpPr>
          <p:cNvPr id="3" name="Content Placeholder 2">
            <a:extLst>
              <a:ext uri="{FF2B5EF4-FFF2-40B4-BE49-F238E27FC236}">
                <a16:creationId xmlns:a16="http://schemas.microsoft.com/office/drawing/2014/main" id="{50AB074F-AA75-BAF6-CECA-69E604C14210}"/>
              </a:ext>
            </a:extLst>
          </p:cNvPr>
          <p:cNvSpPr>
            <a:spLocks noGrp="1"/>
          </p:cNvSpPr>
          <p:nvPr>
            <p:ph sz="half" idx="1"/>
          </p:nvPr>
        </p:nvSpPr>
        <p:spPr>
          <a:xfrm>
            <a:off x="838199" y="1825625"/>
            <a:ext cx="10515599" cy="4351338"/>
          </a:xfrm>
        </p:spPr>
        <p:txBody>
          <a:bodyPr>
            <a:normAutofit/>
          </a:bodyPr>
          <a:lstStyle/>
          <a:p>
            <a:pPr marL="0" indent="0" algn="just">
              <a:lnSpc>
                <a:spcPct val="150000"/>
              </a:lnSpc>
              <a:buNone/>
            </a:pPr>
            <a:r>
              <a:rPr lang="lv-LV" sz="1800" dirty="0">
                <a:latin typeface="Arial" panose="020B0604020202020204" pitchFamily="34" charset="0"/>
                <a:cs typeface="Arial" panose="020B0604020202020204" pitchFamily="34" charset="0"/>
              </a:rPr>
              <a:t>   Atbilstoši </a:t>
            </a:r>
            <a:r>
              <a:rPr lang="lv-LV" sz="1800" dirty="0">
                <a:solidFill>
                  <a:srgbClr val="414142"/>
                </a:solidFill>
                <a:latin typeface="Arial" panose="020B0604020202020204" pitchFamily="34" charset="0"/>
                <a:cs typeface="Arial" panose="020B0604020202020204" pitchFamily="34" charset="0"/>
              </a:rPr>
              <a:t>ĒBN apakšpunktam  </a:t>
            </a:r>
            <a:r>
              <a:rPr lang="lv-LV" sz="1800" b="0" i="0" dirty="0">
                <a:solidFill>
                  <a:srgbClr val="414142"/>
                </a:solidFill>
                <a:effectLst/>
                <a:latin typeface="Arial" panose="020B0604020202020204" pitchFamily="34" charset="0"/>
              </a:rPr>
              <a:t>71.1.1.</a:t>
            </a:r>
            <a:r>
              <a:rPr lang="lv-LV" sz="1800" b="0" dirty="0">
                <a:solidFill>
                  <a:srgbClr val="414142"/>
                </a:solidFill>
                <a:latin typeface="Arial" panose="020B0604020202020204" pitchFamily="34" charset="0"/>
                <a:cs typeface="Arial" panose="020B0604020202020204" pitchFamily="34" charset="0"/>
              </a:rPr>
              <a:t> un </a:t>
            </a:r>
            <a:r>
              <a:rPr lang="lv-LV" sz="1800" b="0" i="0" dirty="0">
                <a:solidFill>
                  <a:srgbClr val="414142"/>
                </a:solidFill>
                <a:effectLst/>
                <a:latin typeface="Arial" panose="020B0604020202020204" pitchFamily="34" charset="0"/>
              </a:rPr>
              <a:t>72.1.1. </a:t>
            </a:r>
            <a:r>
              <a:rPr lang="lv-LV" sz="1800" b="0" dirty="0">
                <a:solidFill>
                  <a:srgbClr val="414142"/>
                </a:solidFill>
                <a:effectLst/>
                <a:latin typeface="Arial" panose="020B0604020202020204" pitchFamily="34" charset="0"/>
                <a:cs typeface="Arial" panose="020B0604020202020204" pitchFamily="34" charset="0"/>
              </a:rPr>
              <a:t>tehniskās apsekošanas atzinumu jāpievieno BIS lietas būvprojekta vispārīgai da</a:t>
            </a:r>
            <a:r>
              <a:rPr lang="lv-LV" sz="1800" dirty="0">
                <a:solidFill>
                  <a:srgbClr val="414142"/>
                </a:solidFill>
                <a:latin typeface="Arial" panose="020B0604020202020204" pitchFamily="34" charset="0"/>
                <a:cs typeface="Arial" panose="020B0604020202020204" pitchFamily="34" charset="0"/>
              </a:rPr>
              <a:t>ļ</a:t>
            </a:r>
            <a:r>
              <a:rPr lang="lv-LV" sz="1800" b="0" dirty="0">
                <a:solidFill>
                  <a:srgbClr val="414142"/>
                </a:solidFill>
                <a:effectLst/>
                <a:latin typeface="Arial" panose="020B0604020202020204" pitchFamily="34" charset="0"/>
                <a:cs typeface="Arial" panose="020B0604020202020204" pitchFamily="34" charset="0"/>
              </a:rPr>
              <a:t>ai.</a:t>
            </a:r>
          </a:p>
          <a:p>
            <a:pPr marL="0" indent="0" algn="just">
              <a:lnSpc>
                <a:spcPct val="150000"/>
              </a:lnSpc>
              <a:buNone/>
            </a:pPr>
            <a:r>
              <a:rPr lang="lv-LV" sz="1800" dirty="0">
                <a:solidFill>
                  <a:srgbClr val="414142"/>
                </a:solidFill>
                <a:latin typeface="Arial" panose="020B0604020202020204" pitchFamily="34" charset="0"/>
                <a:cs typeface="Arial" panose="020B0604020202020204" pitchFamily="34" charset="0"/>
              </a:rPr>
              <a:t>   Veicot </a:t>
            </a:r>
            <a:r>
              <a:rPr lang="lv-LV" sz="1800" dirty="0">
                <a:latin typeface="Arial" panose="020B0604020202020204" pitchFamily="34" charset="0"/>
                <a:cs typeface="Arial" panose="020B0604020202020204" pitchFamily="34" charset="0"/>
              </a:rPr>
              <a:t>būvobjekta būvdarbu kontroli BVKB būvinspektors pārbauda, vai </a:t>
            </a:r>
            <a:r>
              <a:rPr lang="lv-LV" sz="1800" b="0" dirty="0">
                <a:solidFill>
                  <a:srgbClr val="414142"/>
                </a:solidFill>
                <a:effectLst/>
                <a:latin typeface="Arial" panose="020B0604020202020204" pitchFamily="34" charset="0"/>
                <a:cs typeface="Arial" panose="020B0604020202020204" pitchFamily="34" charset="0"/>
              </a:rPr>
              <a:t>tehniskās apsekošanas atzinumā  norādītās neatbilstības ir paredzēts nov</a:t>
            </a:r>
            <a:r>
              <a:rPr lang="lv-LV" sz="1800" dirty="0">
                <a:solidFill>
                  <a:srgbClr val="414142"/>
                </a:solidFill>
                <a:latin typeface="Arial" panose="020B0604020202020204" pitchFamily="34" charset="0"/>
                <a:cs typeface="Arial" panose="020B0604020202020204" pitchFamily="34" charset="0"/>
              </a:rPr>
              <a:t>ērst.</a:t>
            </a:r>
            <a:endParaRPr lang="lv-LV" sz="1800" b="0" dirty="0">
              <a:solidFill>
                <a:srgbClr val="414142"/>
              </a:solidFill>
              <a:effectLst/>
              <a:latin typeface="Arial" panose="020B0604020202020204" pitchFamily="34" charset="0"/>
              <a:cs typeface="Arial" panose="020B0604020202020204" pitchFamily="34" charset="0"/>
            </a:endParaRPr>
          </a:p>
          <a:p>
            <a:pPr marL="0" indent="0" algn="just">
              <a:lnSpc>
                <a:spcPct val="150000"/>
              </a:lnSpc>
              <a:buNone/>
            </a:pPr>
            <a:r>
              <a:rPr lang="lv-LV" sz="1800" dirty="0">
                <a:latin typeface="Arial" panose="020B0604020202020204" pitchFamily="34" charset="0"/>
                <a:cs typeface="Arial" panose="020B0604020202020204" pitchFamily="34" charset="0"/>
              </a:rPr>
              <a:t>.</a:t>
            </a:r>
            <a:endParaRPr lang="lv-LV" sz="1800" dirty="0">
              <a:solidFill>
                <a:srgbClr val="41414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0490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a:t>
            </a:r>
            <a:endParaRPr lang="lv-LV" sz="2000" b="1" dirty="0"/>
          </a:p>
        </p:txBody>
      </p:sp>
      <p:sp>
        <p:nvSpPr>
          <p:cNvPr id="3" name="Content Placeholder 2">
            <a:extLst>
              <a:ext uri="{FF2B5EF4-FFF2-40B4-BE49-F238E27FC236}">
                <a16:creationId xmlns:a16="http://schemas.microsoft.com/office/drawing/2014/main" id="{60C96FF7-7328-4ADF-BD18-14DB96E41E22}"/>
              </a:ext>
            </a:extLst>
          </p:cNvPr>
          <p:cNvSpPr>
            <a:spLocks noGrp="1"/>
          </p:cNvSpPr>
          <p:nvPr>
            <p:ph sz="half" idx="1"/>
          </p:nvPr>
        </p:nvSpPr>
        <p:spPr>
          <a:xfrm>
            <a:off x="838199" y="1571625"/>
            <a:ext cx="10432551" cy="4921250"/>
          </a:xfrm>
        </p:spPr>
        <p:txBody>
          <a:bodyPr>
            <a:normAutofit fontScale="92500" lnSpcReduction="20000"/>
          </a:bodyPr>
          <a:lstStyle/>
          <a:p>
            <a:pPr marL="342900" lvl="0" indent="-342900" algn="just">
              <a:lnSpc>
                <a:spcPct val="120000"/>
              </a:lnSpc>
              <a:spcBef>
                <a:spcPts val="0"/>
              </a:spcBef>
              <a:buFont typeface="+mj-lt"/>
              <a:buAutoNum type="arabicPeriod"/>
            </a:pPr>
            <a:r>
              <a:rPr lang="lv-LV" sz="1800" dirty="0">
                <a:effectLst/>
                <a:latin typeface="Arial" panose="020B0604020202020204" pitchFamily="34" charset="0"/>
                <a:ea typeface="Calibri" panose="020F0502020204030204" pitchFamily="34" charset="0"/>
                <a:cs typeface="Arial" panose="020B0604020202020204" pitchFamily="34" charset="0"/>
              </a:rPr>
              <a:t>Apliecinājums par būves gatavību ekspluatācijai un/vai pārskats par būvuzraudzības plāna izpildi ir sagatavots, parakstīts un pievienots BIS lietai   pirms ir pabeigti visi būvdarbi.</a:t>
            </a:r>
            <a:r>
              <a:rPr lang="lv-LV" sz="1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lv-LV" sz="1800" dirty="0">
                <a:effectLst/>
                <a:latin typeface="Arial" panose="020B0604020202020204" pitchFamily="34" charset="0"/>
                <a:ea typeface="Calibri" panose="020F0502020204030204" pitchFamily="34" charset="0"/>
                <a:cs typeface="Arial" panose="020B0604020202020204" pitchFamily="34" charset="0"/>
              </a:rPr>
              <a:t>Būvdarbi veikti neatbilstoši būvprojektam. Defekti ir nepabeigtie būvdarbi. </a:t>
            </a:r>
            <a:r>
              <a:rPr lang="lv-LV" sz="1800" kern="100" dirty="0">
                <a:latin typeface="Arial" panose="020B0604020202020204" pitchFamily="34" charset="0"/>
                <a:ea typeface="Calibri" panose="020F0502020204030204" pitchFamily="34" charset="0"/>
                <a:cs typeface="Arial" panose="020B0604020202020204" pitchFamily="34" charset="0"/>
              </a:rPr>
              <a:t>(ĒBN, </a:t>
            </a:r>
            <a:r>
              <a:rPr lang="lv-LV" sz="1800" b="0" i="0" dirty="0">
                <a:solidFill>
                  <a:srgbClr val="414142"/>
                </a:solidFill>
                <a:effectLst/>
                <a:latin typeface="Arial" panose="020B0604020202020204" pitchFamily="34" charset="0"/>
              </a:rPr>
              <a:t>183.p.)</a:t>
            </a:r>
            <a:r>
              <a:rPr lang="lv-LV" sz="1800" dirty="0">
                <a:effectLst/>
                <a:latin typeface="Arial" panose="020B0604020202020204" pitchFamily="34" charset="0"/>
                <a:ea typeface="Calibri" panose="020F0502020204030204" pitchFamily="34" charset="0"/>
                <a:cs typeface="Arial" panose="020B0604020202020204" pitchFamily="34" charset="0"/>
              </a:rPr>
              <a:t>. </a:t>
            </a:r>
          </a:p>
          <a:p>
            <a:pPr marL="342900" indent="-342900" algn="just">
              <a:lnSpc>
                <a:spcPct val="120000"/>
              </a:lnSpc>
              <a:spcBef>
                <a:spcPts val="0"/>
              </a:spcBef>
              <a:buFont typeface="+mj-lt"/>
              <a:buAutoNum type="arabicPeriod"/>
            </a:pPr>
            <a:r>
              <a:rPr lang="lv-LV" sz="1800" dirty="0">
                <a:effectLst/>
                <a:latin typeface="Arial" panose="020B0604020202020204" pitchFamily="34" charset="0"/>
                <a:ea typeface="Calibri" panose="020F0502020204030204" pitchFamily="34" charset="0"/>
                <a:cs typeface="Arial" panose="020B0604020202020204" pitchFamily="34" charset="0"/>
              </a:rPr>
              <a:t>Apliecinājums par būves gatavību ekspluatācijai un/vai pārskats par būvuzraudzības plāna izpildi  ir parakstīts pirms saņemti Veselības inspekcijas, Valsts ugunsdzēsības un glābšanas dienesta,  tehnisko noteikumu izdevēju atzinumi </a:t>
            </a:r>
            <a:r>
              <a:rPr lang="lv-LV" sz="1800" kern="100" dirty="0">
                <a:latin typeface="Arial" panose="020B0604020202020204" pitchFamily="34" charset="0"/>
                <a:ea typeface="Calibri" panose="020F0502020204030204" pitchFamily="34" charset="0"/>
                <a:cs typeface="Arial" panose="020B0604020202020204" pitchFamily="34" charset="0"/>
              </a:rPr>
              <a:t>(ĒBN, </a:t>
            </a:r>
            <a:r>
              <a:rPr lang="lv-LV" sz="1800" b="0" i="0" dirty="0">
                <a:solidFill>
                  <a:srgbClr val="414142"/>
                </a:solidFill>
                <a:effectLst/>
                <a:latin typeface="Arial" panose="020B0604020202020204" pitchFamily="34" charset="0"/>
              </a:rPr>
              <a:t>165., 166p.)</a:t>
            </a:r>
            <a:r>
              <a:rPr lang="lv-LV" sz="1800" dirty="0">
                <a:effectLst/>
                <a:latin typeface="Arial" panose="020B0604020202020204" pitchFamily="34" charset="0"/>
                <a:ea typeface="Calibri" panose="020F0502020204030204" pitchFamily="34" charset="0"/>
                <a:cs typeface="Arial" panose="020B0604020202020204" pitchFamily="34" charset="0"/>
              </a:rPr>
              <a:t>.</a:t>
            </a:r>
            <a:r>
              <a:rPr lang="lv-LV" sz="1800" b="0" i="0" dirty="0">
                <a:effectLst/>
                <a:latin typeface="Arial" panose="020B0604020202020204" pitchFamily="34" charset="0"/>
              </a:rPr>
              <a:t> </a:t>
            </a:r>
            <a:r>
              <a:rPr lang="lv-LV" sz="1800" dirty="0">
                <a:effectLst/>
                <a:latin typeface="Arial" panose="020B0604020202020204" pitchFamily="34" charset="0"/>
                <a:ea typeface="Calibri" panose="020F0502020204030204" pitchFamily="34" charset="0"/>
                <a:cs typeface="Arial" panose="020B0604020202020204" pitchFamily="34" charset="0"/>
              </a:rPr>
              <a:t> Iesniegts un  parakstīts Apliecinājums bez </a:t>
            </a:r>
            <a:r>
              <a:rPr lang="lv-LV" sz="1800" dirty="0">
                <a:latin typeface="Arial" panose="020B0604020202020204" pitchFamily="34" charset="0"/>
                <a:ea typeface="Calibri" panose="020F0502020204030204" pitchFamily="34" charset="0"/>
                <a:cs typeface="Arial" panose="020B0604020202020204" pitchFamily="34" charset="0"/>
              </a:rPr>
              <a:t>nepieciešamajiem </a:t>
            </a:r>
            <a:r>
              <a:rPr lang="lv-LV" sz="1800" dirty="0">
                <a:effectLst/>
                <a:latin typeface="Arial" panose="020B0604020202020204" pitchFamily="34" charset="0"/>
                <a:ea typeface="Calibri" panose="020F0502020204030204" pitchFamily="34" charset="0"/>
                <a:cs typeface="Arial" panose="020B0604020202020204" pitchFamily="34" charset="0"/>
              </a:rPr>
              <a:t>atzinumiem </a:t>
            </a:r>
            <a:r>
              <a:rPr lang="lv-LV" sz="1800" kern="100" dirty="0">
                <a:latin typeface="Arial" panose="020B0604020202020204" pitchFamily="34" charset="0"/>
                <a:ea typeface="Calibri" panose="020F0502020204030204" pitchFamily="34" charset="0"/>
                <a:cs typeface="Arial" panose="020B0604020202020204" pitchFamily="34" charset="0"/>
              </a:rPr>
              <a:t>(ĒBN, </a:t>
            </a:r>
            <a:r>
              <a:rPr lang="lv-LV" sz="1800" b="0" i="0" dirty="0">
                <a:solidFill>
                  <a:srgbClr val="414142"/>
                </a:solidFill>
                <a:effectLst/>
                <a:latin typeface="Arial" panose="020B0604020202020204" pitchFamily="34" charset="0"/>
              </a:rPr>
              <a:t>167.2.p.)</a:t>
            </a:r>
            <a:r>
              <a:rPr lang="lv-LV" sz="1800" dirty="0">
                <a:effectLst/>
                <a:latin typeface="Arial" panose="020B0604020202020204" pitchFamily="34" charset="0"/>
                <a:ea typeface="Calibri" panose="020F0502020204030204" pitchFamily="34" charset="0"/>
                <a:cs typeface="Arial" panose="020B0604020202020204" pitchFamily="34" charset="0"/>
              </a:rPr>
              <a:t>.                                                                                                          Veselības inspekcijas atzinums nepieciešamas 2.grupas būvei, ja </a:t>
            </a:r>
            <a:r>
              <a:rPr lang="lv-LV" sz="1900" dirty="0">
                <a:effectLst/>
                <a:latin typeface="Arial" panose="020B0604020202020204" pitchFamily="34" charset="0"/>
                <a:ea typeface="Calibri" panose="020F0502020204030204" pitchFamily="34" charset="0"/>
                <a:cs typeface="Arial" panose="020B0604020202020204" pitchFamily="34" charset="0"/>
              </a:rPr>
              <a:t>ēkai vai tās daļai normatīvajos aktos epidemioloģiskās drošības jomā ir izvirzītas higiēnas prasības </a:t>
            </a:r>
            <a:r>
              <a:rPr lang="lv-LV" sz="1900" kern="100" dirty="0">
                <a:latin typeface="Arial" panose="020B0604020202020204" pitchFamily="34" charset="0"/>
                <a:ea typeface="Calibri" panose="020F0502020204030204" pitchFamily="34" charset="0"/>
                <a:cs typeface="Arial" panose="020B0604020202020204" pitchFamily="34" charset="0"/>
              </a:rPr>
              <a:t>(ĒBN, 165.</a:t>
            </a:r>
            <a:r>
              <a:rPr lang="lv-LV" sz="1900" b="0" i="0" dirty="0">
                <a:solidFill>
                  <a:srgbClr val="414142"/>
                </a:solidFill>
                <a:effectLst/>
                <a:latin typeface="Arial" panose="020B0604020202020204" pitchFamily="34" charset="0"/>
              </a:rPr>
              <a:t>p.)</a:t>
            </a:r>
            <a:r>
              <a:rPr lang="lv-LV" sz="1900" dirty="0">
                <a:effectLst/>
                <a:latin typeface="Arial" panose="020B0604020202020204" pitchFamily="34" charset="0"/>
                <a:ea typeface="Calibri" panose="020F0502020204030204" pitchFamily="34" charset="0"/>
                <a:cs typeface="Arial" panose="020B0604020202020204" pitchFamily="34" charset="0"/>
              </a:rPr>
              <a:t>.                   </a:t>
            </a:r>
            <a:r>
              <a:rPr lang="lv-LV" sz="1900" b="0" i="0" dirty="0">
                <a:effectLst/>
                <a:latin typeface="Arial" panose="020B0604020202020204" pitchFamily="34" charset="0"/>
              </a:rPr>
              <a:t> Nacionālā kultūras mantojuma pārvaldes atzinums ir nepieciešams, ja tas noteikts nekustamā valsts aizsargājamā kultūras pieminekļa pārveidošanas atļaujā</a:t>
            </a:r>
            <a:r>
              <a:rPr lang="lv-LV" sz="1900" dirty="0">
                <a:effectLst/>
                <a:latin typeface="Arial" panose="020B0604020202020204" pitchFamily="34" charset="0"/>
                <a:cs typeface="Arial" panose="020B0604020202020204" pitchFamily="34" charset="0"/>
              </a:rPr>
              <a:t> </a:t>
            </a:r>
            <a:r>
              <a:rPr lang="lv-LV" sz="1900" kern="100" dirty="0">
                <a:latin typeface="Arial" panose="020B0604020202020204" pitchFamily="34" charset="0"/>
                <a:ea typeface="Calibri" panose="020F0502020204030204" pitchFamily="34" charset="0"/>
                <a:cs typeface="Arial" panose="020B0604020202020204" pitchFamily="34" charset="0"/>
              </a:rPr>
              <a:t>(ĒBN, </a:t>
            </a:r>
            <a:r>
              <a:rPr lang="lv-LV" sz="1900" b="0" i="0" dirty="0">
                <a:solidFill>
                  <a:srgbClr val="414142"/>
                </a:solidFill>
                <a:effectLst/>
                <a:latin typeface="Arial" panose="020B0604020202020204" pitchFamily="34" charset="0"/>
              </a:rPr>
              <a:t>165.p.)</a:t>
            </a:r>
            <a:r>
              <a:rPr lang="lv-LV" sz="1900" dirty="0">
                <a:effectLst/>
                <a:latin typeface="Arial" panose="020B0604020202020204" pitchFamily="34" charset="0"/>
                <a:ea typeface="Calibri" panose="020F0502020204030204" pitchFamily="34" charset="0"/>
                <a:cs typeface="Arial" panose="020B0604020202020204" pitchFamily="34" charset="0"/>
              </a:rPr>
              <a:t>.</a:t>
            </a:r>
            <a:r>
              <a:rPr lang="lv-LV" sz="1900" b="0" i="0" dirty="0">
                <a:effectLst/>
                <a:latin typeface="Arial" panose="020B0604020202020204" pitchFamily="34" charset="0"/>
              </a:rPr>
              <a:t> </a:t>
            </a:r>
            <a:endParaRPr lang="lv-LV" sz="19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20000"/>
              </a:lnSpc>
              <a:spcBef>
                <a:spcPts val="0"/>
              </a:spcBef>
              <a:buFont typeface="+mj-lt"/>
              <a:buAutoNum type="arabicPeriod"/>
            </a:pPr>
            <a:r>
              <a:rPr lang="lv-LV" sz="1800" dirty="0">
                <a:effectLst/>
                <a:latin typeface="Arial" panose="020B0604020202020204" pitchFamily="34" charset="0"/>
                <a:ea typeface="Calibri" panose="020F0502020204030204" pitchFamily="34" charset="0"/>
                <a:cs typeface="Arial" panose="020B0604020202020204" pitchFamily="34" charset="0"/>
              </a:rPr>
              <a:t> Atzinums nav izdots konkrētam būvobjektam. Kļūdains nosaukums, adrese, kārta. Atzinums izdots tikai objekta daļai, piemēram inženiertīkliem, bet nav izdots visam būvobjektam </a:t>
            </a:r>
            <a:r>
              <a:rPr lang="lv-LV" sz="1800" kern="100" dirty="0">
                <a:latin typeface="Arial" panose="020B0604020202020204" pitchFamily="34" charset="0"/>
                <a:ea typeface="Calibri" panose="020F0502020204030204" pitchFamily="34" charset="0"/>
                <a:cs typeface="Arial" panose="020B0604020202020204" pitchFamily="34" charset="0"/>
              </a:rPr>
              <a:t>(ĒBN, </a:t>
            </a:r>
            <a:r>
              <a:rPr lang="lv-LV" sz="1800" b="0" i="0" dirty="0">
                <a:solidFill>
                  <a:srgbClr val="414142"/>
                </a:solidFill>
                <a:effectLst/>
                <a:latin typeface="Arial" panose="020B0604020202020204" pitchFamily="34" charset="0"/>
              </a:rPr>
              <a:t>165.p.)</a:t>
            </a:r>
            <a:r>
              <a:rPr lang="lv-LV" sz="1800" dirty="0">
                <a:effectLst/>
                <a:latin typeface="Arial" panose="020B0604020202020204" pitchFamily="34" charset="0"/>
                <a:ea typeface="Calibri" panose="020F0502020204030204" pitchFamily="34" charset="0"/>
                <a:cs typeface="Arial" panose="020B0604020202020204" pitchFamily="34" charset="0"/>
              </a:rPr>
              <a:t>.</a:t>
            </a:r>
            <a:r>
              <a:rPr lang="lv-LV" sz="1800" b="0" i="0" dirty="0">
                <a:effectLst/>
                <a:latin typeface="Arial" panose="020B0604020202020204" pitchFamily="34" charset="0"/>
              </a:rPr>
              <a:t> </a:t>
            </a:r>
            <a:r>
              <a:rPr lang="lv-LV" sz="1800" dirty="0">
                <a:effectLst/>
                <a:latin typeface="Arial" panose="020B0604020202020204" pitchFamily="34" charset="0"/>
                <a:ea typeface="Calibri" panose="020F0502020204030204" pitchFamily="34" charset="0"/>
                <a:cs typeface="Arial" panose="020B0604020202020204" pitchFamily="34" charset="0"/>
              </a:rPr>
              <a:t>  </a:t>
            </a:r>
          </a:p>
          <a:p>
            <a:pPr marL="342900" indent="-342900" algn="just">
              <a:lnSpc>
                <a:spcPct val="120000"/>
              </a:lnSpc>
              <a:spcBef>
                <a:spcPts val="0"/>
              </a:spcBef>
              <a:buFont typeface="+mj-lt"/>
              <a:buAutoNum type="arabicPeriod"/>
            </a:pPr>
            <a:r>
              <a:rPr lang="lv-LV" sz="1800" dirty="0">
                <a:latin typeface="Arial" panose="020B0604020202020204" pitchFamily="34" charset="0"/>
                <a:ea typeface="Calibri" panose="020F0502020204030204" pitchFamily="34" charset="0"/>
                <a:cs typeface="Arial" panose="020B0604020202020204" pitchFamily="34" charset="0"/>
              </a:rPr>
              <a:t>Apliecinājumā nav norādīti: tehniskie dati no kadastra lietas; platība un </a:t>
            </a:r>
            <a:r>
              <a:rPr lang="lv-LV" sz="1800" dirty="0" err="1">
                <a:latin typeface="Arial" panose="020B0604020202020204" pitchFamily="34" charset="0"/>
                <a:ea typeface="Calibri" panose="020F0502020204030204" pitchFamily="34" charset="0"/>
                <a:cs typeface="Arial" panose="020B0604020202020204" pitchFamily="34" charset="0"/>
              </a:rPr>
              <a:t>būvtilpums</a:t>
            </a:r>
            <a:r>
              <a:rPr lang="lv-LV" sz="1800" dirty="0">
                <a:latin typeface="Arial" panose="020B0604020202020204" pitchFamily="34" charset="0"/>
                <a:ea typeface="Calibri" panose="020F0502020204030204" pitchFamily="34" charset="0"/>
                <a:cs typeface="Arial" panose="020B0604020202020204" pitchFamily="34" charset="0"/>
              </a:rPr>
              <a:t>, kurā veikti darbi; nav norādīti publiskie līdzekļi (pašvaldības, valsts, struktūrfondu); nav norādīt dati par visām būvēm </a:t>
            </a:r>
            <a:r>
              <a:rPr lang="lv-LV" sz="1800" kern="100" dirty="0">
                <a:latin typeface="Arial" panose="020B0604020202020204" pitchFamily="34" charset="0"/>
                <a:ea typeface="Calibri" panose="020F0502020204030204" pitchFamily="34" charset="0"/>
                <a:cs typeface="Arial" panose="020B0604020202020204" pitchFamily="34" charset="0"/>
              </a:rPr>
              <a:t>(ĒBN, </a:t>
            </a:r>
            <a:r>
              <a:rPr lang="lv-LV" sz="1800" b="0" i="0" dirty="0">
                <a:solidFill>
                  <a:srgbClr val="414142"/>
                </a:solidFill>
                <a:effectLst/>
                <a:latin typeface="Arial" panose="020B0604020202020204" pitchFamily="34" charset="0"/>
              </a:rPr>
              <a:t>177.p.)</a:t>
            </a:r>
            <a:r>
              <a:rPr lang="lv-LV" sz="1800" dirty="0">
                <a:latin typeface="Arial" panose="020B0604020202020204" pitchFamily="34" charset="0"/>
                <a:ea typeface="Calibri" panose="020F0502020204030204" pitchFamily="34" charset="0"/>
                <a:cs typeface="Arial" panose="020B0604020202020204" pitchFamily="34" charset="0"/>
              </a:rPr>
              <a:t>; atbilstošs m</a:t>
            </a:r>
            <a:r>
              <a:rPr lang="lv-LV" sz="1800" b="0" i="0" dirty="0">
                <a:effectLst/>
                <a:latin typeface="Arial" panose="020B0604020202020204" pitchFamily="34" charset="0"/>
              </a:rPr>
              <a:t>inimālais būvdarbu garantijas termiņš </a:t>
            </a:r>
            <a:r>
              <a:rPr lang="lv-LV" sz="1800" kern="100" dirty="0">
                <a:latin typeface="Arial" panose="020B0604020202020204" pitchFamily="34" charset="0"/>
                <a:ea typeface="Calibri" panose="020F0502020204030204" pitchFamily="34" charset="0"/>
                <a:cs typeface="Arial" panose="020B0604020202020204" pitchFamily="34" charset="0"/>
              </a:rPr>
              <a:t>(ĒBN, </a:t>
            </a:r>
            <a:r>
              <a:rPr lang="lv-LV" sz="1800" b="0" i="0" dirty="0">
                <a:solidFill>
                  <a:srgbClr val="414142"/>
                </a:solidFill>
                <a:effectLst/>
                <a:latin typeface="Arial" panose="020B0604020202020204" pitchFamily="34" charset="0"/>
              </a:rPr>
              <a:t>176.p.)</a:t>
            </a:r>
            <a:r>
              <a:rPr lang="lv-LV" sz="1800" dirty="0">
                <a:effectLst/>
                <a:latin typeface="Arial" panose="020B0604020202020204" pitchFamily="34" charset="0"/>
                <a:ea typeface="Calibri" panose="020F0502020204030204" pitchFamily="34" charset="0"/>
                <a:cs typeface="Arial" panose="020B0604020202020204" pitchFamily="34" charset="0"/>
              </a:rPr>
              <a:t>.</a:t>
            </a:r>
            <a:r>
              <a:rPr lang="lv-LV" sz="1800" b="0" i="0" dirty="0">
                <a:effectLst/>
                <a:latin typeface="Arial" panose="020B0604020202020204" pitchFamily="34" charset="0"/>
              </a:rPr>
              <a:t> Nav pilnvara parakstīt</a:t>
            </a:r>
            <a:r>
              <a:rPr lang="lv-LV" sz="1800" b="0" i="0" dirty="0">
                <a:solidFill>
                  <a:srgbClr val="FF0000"/>
                </a:solidFill>
                <a:effectLst/>
                <a:latin typeface="Arial" panose="020B0604020202020204" pitchFamily="34" charset="0"/>
              </a:rPr>
              <a:t>.</a:t>
            </a:r>
            <a:r>
              <a:rPr lang="lv-LV" sz="1800"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marL="0" indent="0" algn="just">
              <a:lnSpc>
                <a:spcPct val="120000"/>
              </a:lnSpc>
              <a:spcBef>
                <a:spcPts val="0"/>
              </a:spcBef>
              <a:buNone/>
            </a:pPr>
            <a:r>
              <a:rPr lang="lv-LV" sz="1800" dirty="0">
                <a:effectLst/>
                <a:latin typeface="Arial" panose="020B0604020202020204" pitchFamily="34" charset="0"/>
                <a:ea typeface="Calibri" panose="020F0502020204030204" pitchFamily="34" charset="0"/>
                <a:cs typeface="Arial" panose="020B0604020202020204" pitchFamily="34" charset="0"/>
              </a:rPr>
              <a:t>5.   Apliecinājumā par būves gatavību ekspluatācijai nav norādīta</a:t>
            </a:r>
            <a:r>
              <a:rPr lang="lv-LV" sz="1800" dirty="0">
                <a:latin typeface="Arial" panose="020B0604020202020204" pitchFamily="34" charset="0"/>
                <a:ea typeface="Calibri" panose="020F0502020204030204" pitchFamily="34" charset="0"/>
                <a:cs typeface="Arial" panose="020B0604020202020204" pitchFamily="34" charset="0"/>
              </a:rPr>
              <a:t>s visas būves, kas norādītas būvatļaujā. </a:t>
            </a:r>
          </a:p>
          <a:p>
            <a:pPr marL="0" indent="0" algn="just">
              <a:lnSpc>
                <a:spcPct val="120000"/>
              </a:lnSpc>
              <a:spcBef>
                <a:spcPts val="0"/>
              </a:spcBef>
              <a:buNone/>
            </a:pPr>
            <a:r>
              <a:rPr lang="lv-LV" sz="1800" kern="100" dirty="0">
                <a:effectLst/>
                <a:latin typeface="Arial" panose="020B0604020202020204" pitchFamily="34" charset="0"/>
                <a:ea typeface="Calibri" panose="020F0502020204030204" pitchFamily="34" charset="0"/>
                <a:cs typeface="Arial" panose="020B0604020202020204" pitchFamily="34" charset="0"/>
              </a:rPr>
              <a:t>      Būvatļaujā </a:t>
            </a:r>
            <a:r>
              <a:rPr lang="lv-LV" sz="1800" kern="100" dirty="0">
                <a:latin typeface="Arial" panose="020B0604020202020204" pitchFamily="34" charset="0"/>
                <a:ea typeface="Calibri" panose="020F0502020204030204" pitchFamily="34" charset="0"/>
                <a:cs typeface="Arial" panose="020B0604020202020204" pitchFamily="34" charset="0"/>
              </a:rPr>
              <a:t>n</a:t>
            </a:r>
            <a:r>
              <a:rPr lang="lv-LV" sz="1800" kern="100" dirty="0">
                <a:effectLst/>
                <a:latin typeface="Arial" panose="020B0604020202020204" pitchFamily="34" charset="0"/>
                <a:ea typeface="Calibri" panose="020F0502020204030204" pitchFamily="34" charset="0"/>
                <a:cs typeface="Arial" panose="020B0604020202020204" pitchFamily="34" charset="0"/>
              </a:rPr>
              <a:t>av reģistrētas visas būvprojektā paredzētās ēkas, būves.</a:t>
            </a:r>
          </a:p>
          <a:p>
            <a:pPr algn="just"/>
            <a:endParaRPr lang="lv-LV"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131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FEC9-2BE1-4DFA-856A-E959681E060F}"/>
              </a:ext>
            </a:extLst>
          </p:cNvPr>
          <p:cNvSpPr>
            <a:spLocks noGrp="1"/>
          </p:cNvSpPr>
          <p:nvPr>
            <p:ph type="title"/>
          </p:nvPr>
        </p:nvSpPr>
        <p:spPr>
          <a:xfrm>
            <a:off x="2486346" y="365125"/>
            <a:ext cx="8867454" cy="816403"/>
          </a:xfrm>
        </p:spPr>
        <p:txBody>
          <a:bodyPr>
            <a:normAutofit/>
          </a:bodyPr>
          <a:lstStyle/>
          <a:p>
            <a:pPr algn="ctr"/>
            <a:r>
              <a:rPr lang="lv-LV" sz="2000" b="1" dirty="0">
                <a:solidFill>
                  <a:srgbClr val="242424"/>
                </a:solidFill>
                <a:latin typeface="Arial" panose="020B0604020202020204" pitchFamily="34" charset="0"/>
                <a:ea typeface="Calibri" panose="020F0502020204030204" pitchFamily="34" charset="0"/>
                <a:cs typeface="Arial" panose="020B0604020202020204" pitchFamily="34" charset="0"/>
              </a:rPr>
              <a:t>K</a:t>
            </a:r>
            <a:r>
              <a:rPr lang="lv-LV" sz="2000" b="1" dirty="0">
                <a:solidFill>
                  <a:srgbClr val="242424"/>
                </a:solidFill>
                <a:effectLst/>
                <a:latin typeface="Arial" panose="020B0604020202020204" pitchFamily="34" charset="0"/>
                <a:ea typeface="Calibri" panose="020F0502020204030204" pitchFamily="34" charset="0"/>
                <a:cs typeface="Arial" panose="020B0604020202020204" pitchFamily="34" charset="0"/>
              </a:rPr>
              <a:t>onstatētās neatbilstības ekspluatācijā pieņemšanā </a:t>
            </a:r>
            <a:endParaRPr lang="lv-LV" sz="2000" b="1" dirty="0"/>
          </a:p>
        </p:txBody>
      </p:sp>
      <p:sp>
        <p:nvSpPr>
          <p:cNvPr id="3" name="Content Placeholder 2">
            <a:extLst>
              <a:ext uri="{FF2B5EF4-FFF2-40B4-BE49-F238E27FC236}">
                <a16:creationId xmlns:a16="http://schemas.microsoft.com/office/drawing/2014/main" id="{60C96FF7-7328-4ADF-BD18-14DB96E41E22}"/>
              </a:ext>
            </a:extLst>
          </p:cNvPr>
          <p:cNvSpPr>
            <a:spLocks noGrp="1"/>
          </p:cNvSpPr>
          <p:nvPr>
            <p:ph sz="half" idx="1"/>
          </p:nvPr>
        </p:nvSpPr>
        <p:spPr>
          <a:xfrm>
            <a:off x="863709" y="1562100"/>
            <a:ext cx="10432551" cy="5093667"/>
          </a:xfrm>
        </p:spPr>
        <p:txBody>
          <a:bodyPr>
            <a:normAutofit fontScale="25000" lnSpcReduction="20000"/>
          </a:bodyPr>
          <a:lstStyle/>
          <a:p>
            <a:pPr marL="0" lvl="0" indent="0" algn="just">
              <a:lnSpc>
                <a:spcPct val="120000"/>
              </a:lnSpc>
              <a:spcBef>
                <a:spcPts val="0"/>
              </a:spcBef>
              <a:buNone/>
            </a:pPr>
            <a:r>
              <a:rPr lang="lv-LV" sz="7200" dirty="0">
                <a:latin typeface="Arial" panose="020B0604020202020204" pitchFamily="34" charset="0"/>
                <a:ea typeface="Calibri" panose="020F0502020204030204" pitchFamily="34" charset="0"/>
                <a:cs typeface="Arial" panose="020B0604020202020204" pitchFamily="34" charset="0"/>
              </a:rPr>
              <a:t>6. A</a:t>
            </a:r>
            <a:r>
              <a:rPr lang="lv-LV" sz="7200" dirty="0">
                <a:effectLst/>
                <a:latin typeface="Arial" panose="020B0604020202020204" pitchFamily="34" charset="0"/>
                <a:ea typeface="Calibri" panose="020F0502020204030204" pitchFamily="34" charset="0"/>
                <a:cs typeface="Arial" panose="020B0604020202020204" pitchFamily="34" charset="0"/>
              </a:rPr>
              <a:t>pliecinājums par būves gatavību ekspluatācijai un pārskats par būvuzraudzības plāna izpildi un ir </a:t>
            </a:r>
          </a:p>
          <a:p>
            <a:pPr marL="0" lvl="0" indent="0" algn="just">
              <a:lnSpc>
                <a:spcPct val="120000"/>
              </a:lnSpc>
              <a:spcBef>
                <a:spcPts val="0"/>
              </a:spcBef>
              <a:buNone/>
            </a:pPr>
            <a:r>
              <a:rPr lang="lv-LV" sz="7200" dirty="0">
                <a:effectLst/>
                <a:latin typeface="Arial" panose="020B0604020202020204" pitchFamily="34" charset="0"/>
                <a:ea typeface="Calibri" panose="020F0502020204030204" pitchFamily="34" charset="0"/>
                <a:cs typeface="Arial" panose="020B0604020202020204" pitchFamily="34" charset="0"/>
              </a:rPr>
              <a:t>    parakstīts pirms būvvaldē ir akceptētas būvprojekta izmaiņas.</a:t>
            </a:r>
          </a:p>
          <a:p>
            <a:pPr marL="0" indent="0" algn="just">
              <a:lnSpc>
                <a:spcPct val="140000"/>
              </a:lnSpc>
              <a:spcBef>
                <a:spcPts val="0"/>
              </a:spcBef>
              <a:buNone/>
            </a:pPr>
            <a:r>
              <a:rPr lang="lv-LV" sz="7200" dirty="0">
                <a:latin typeface="Arial" panose="020B0604020202020204" pitchFamily="34" charset="0"/>
                <a:ea typeface="Calibri" panose="020F0502020204030204" pitchFamily="34" charset="0"/>
                <a:cs typeface="Arial" panose="020B0604020202020204" pitchFamily="34" charset="0"/>
              </a:rPr>
              <a:t>7. </a:t>
            </a:r>
            <a:r>
              <a:rPr lang="lv-LV" sz="7200" dirty="0">
                <a:effectLst/>
                <a:latin typeface="Arial" panose="020B0604020202020204" pitchFamily="34" charset="0"/>
                <a:ea typeface="Calibri" panose="020F0502020204030204" pitchFamily="34" charset="0"/>
                <a:cs typeface="Arial" panose="020B0604020202020204" pitchFamily="34" charset="0"/>
              </a:rPr>
              <a:t>Pārskats par būvuzraudzības plāna izpildi neatbilst būvuzraudzības plānam. Nav sastādīti visi </a:t>
            </a:r>
          </a:p>
          <a:p>
            <a:pPr marL="0" indent="0" algn="just">
              <a:lnSpc>
                <a:spcPct val="140000"/>
              </a:lnSpc>
              <a:spcBef>
                <a:spcPts val="0"/>
              </a:spcBef>
              <a:buNone/>
            </a:pPr>
            <a:r>
              <a:rPr lang="lv-LV" sz="7200" dirty="0">
                <a:latin typeface="Arial" panose="020B0604020202020204" pitchFamily="34" charset="0"/>
                <a:ea typeface="Calibri" panose="020F0502020204030204" pitchFamily="34" charset="0"/>
                <a:cs typeface="Arial" panose="020B0604020202020204" pitchFamily="34" charset="0"/>
              </a:rPr>
              <a:t>    </a:t>
            </a:r>
            <a:r>
              <a:rPr lang="lv-LV" sz="7200" dirty="0">
                <a:effectLst/>
                <a:latin typeface="Arial" panose="020B0604020202020204" pitchFamily="34" charset="0"/>
                <a:ea typeface="Calibri" panose="020F0502020204030204" pitchFamily="34" charset="0"/>
                <a:cs typeface="Arial" panose="020B0604020202020204" pitchFamily="34" charset="0"/>
              </a:rPr>
              <a:t>nepieciešamie segto darbu un nozīmīgo konstrukciju pieņemšanas akti. </a:t>
            </a:r>
          </a:p>
          <a:p>
            <a:pPr marL="0" indent="0" algn="just">
              <a:lnSpc>
                <a:spcPct val="140000"/>
              </a:lnSpc>
              <a:spcBef>
                <a:spcPts val="0"/>
              </a:spcBef>
              <a:buNone/>
            </a:pPr>
            <a:r>
              <a:rPr lang="lv-LV" sz="7200" dirty="0">
                <a:effectLst/>
                <a:latin typeface="Arial" panose="020B0604020202020204" pitchFamily="34" charset="0"/>
                <a:ea typeface="Calibri" panose="020F0502020204030204" pitchFamily="34" charset="0"/>
                <a:cs typeface="Arial" panose="020B0604020202020204" pitchFamily="34" charset="0"/>
              </a:rPr>
              <a:t>8. Pārskatā par būvuzraudzības plāna izpildi ir informācija tikai par galveno ēku. Nav neviena </a:t>
            </a:r>
          </a:p>
          <a:p>
            <a:pPr marL="0" indent="0" algn="just">
              <a:lnSpc>
                <a:spcPct val="140000"/>
              </a:lnSpc>
              <a:spcBef>
                <a:spcPts val="0"/>
              </a:spcBef>
              <a:buNone/>
            </a:pPr>
            <a:r>
              <a:rPr lang="lv-LV" sz="7200" dirty="0">
                <a:latin typeface="Arial" panose="020B0604020202020204" pitchFamily="34" charset="0"/>
                <a:ea typeface="Calibri" panose="020F0502020204030204" pitchFamily="34" charset="0"/>
                <a:cs typeface="Arial" panose="020B0604020202020204" pitchFamily="34" charset="0"/>
              </a:rPr>
              <a:t>    </a:t>
            </a:r>
            <a:r>
              <a:rPr lang="lv-LV" sz="7200" dirty="0">
                <a:effectLst/>
                <a:latin typeface="Arial" panose="020B0604020202020204" pitchFamily="34" charset="0"/>
                <a:ea typeface="Calibri" panose="020F0502020204030204" pitchFamily="34" charset="0"/>
                <a:cs typeface="Arial" panose="020B0604020202020204" pitchFamily="34" charset="0"/>
              </a:rPr>
              <a:t>informācija par citām izbūvētām ēkām un inženierbūvēm. Pārskatā par būvuzraudzības plāna </a:t>
            </a:r>
          </a:p>
          <a:p>
            <a:pPr marL="0" indent="0" algn="just">
              <a:lnSpc>
                <a:spcPct val="140000"/>
              </a:lnSpc>
              <a:spcBef>
                <a:spcPts val="0"/>
              </a:spcBef>
              <a:buNone/>
            </a:pPr>
            <a:r>
              <a:rPr lang="lv-LV" sz="7200" dirty="0">
                <a:latin typeface="Arial" panose="020B0604020202020204" pitchFamily="34" charset="0"/>
                <a:ea typeface="Calibri" panose="020F0502020204030204" pitchFamily="34" charset="0"/>
                <a:cs typeface="Arial" panose="020B0604020202020204" pitchFamily="34" charset="0"/>
              </a:rPr>
              <a:t>    </a:t>
            </a:r>
            <a:r>
              <a:rPr lang="lv-LV" sz="7200" dirty="0">
                <a:effectLst/>
                <a:latin typeface="Arial" panose="020B0604020202020204" pitchFamily="34" charset="0"/>
                <a:ea typeface="Calibri" panose="020F0502020204030204" pitchFamily="34" charset="0"/>
                <a:cs typeface="Arial" panose="020B0604020202020204" pitchFamily="34" charset="0"/>
              </a:rPr>
              <a:t>izpildi nav informācijas par demontētām būvēm un inženiertīkliem.</a:t>
            </a:r>
          </a:p>
          <a:p>
            <a:pPr marL="0" indent="0" algn="just">
              <a:lnSpc>
                <a:spcPct val="140000"/>
              </a:lnSpc>
              <a:spcBef>
                <a:spcPts val="0"/>
              </a:spcBef>
              <a:buNone/>
            </a:pPr>
            <a:r>
              <a:rPr lang="lv-LV" sz="7200" dirty="0">
                <a:effectLst/>
                <a:latin typeface="Arial" panose="020B0604020202020204" pitchFamily="34" charset="0"/>
                <a:ea typeface="Calibri" panose="020F0502020204030204" pitchFamily="34" charset="0"/>
                <a:cs typeface="Arial" panose="020B0604020202020204" pitchFamily="34" charset="0"/>
              </a:rPr>
              <a:t>9.  Pārskats par būvuzraudzības plāna izpildi atbilst būvuzraudzības plānam, kas sastādīts ļoti īsi un </a:t>
            </a:r>
          </a:p>
          <a:p>
            <a:pPr marL="0" indent="0" algn="just">
              <a:lnSpc>
                <a:spcPct val="140000"/>
              </a:lnSpc>
              <a:spcBef>
                <a:spcPts val="0"/>
              </a:spcBef>
              <a:buNone/>
            </a:pPr>
            <a:r>
              <a:rPr lang="lv-LV" sz="7200" dirty="0">
                <a:effectLst/>
                <a:latin typeface="Arial" panose="020B0604020202020204" pitchFamily="34" charset="0"/>
                <a:ea typeface="Calibri" panose="020F0502020204030204" pitchFamily="34" charset="0"/>
                <a:cs typeface="Arial" panose="020B0604020202020204" pitchFamily="34" charset="0"/>
              </a:rPr>
              <a:t>     nekvalitatīvi, kā rezultātā  nav paredzētas un nav veiktas visas nepieciešamās pārbaudes.             </a:t>
            </a:r>
          </a:p>
          <a:p>
            <a:pPr marL="0" indent="0" algn="just">
              <a:lnSpc>
                <a:spcPct val="140000"/>
              </a:lnSpc>
              <a:spcBef>
                <a:spcPts val="0"/>
              </a:spcBef>
              <a:buNone/>
            </a:pPr>
            <a:r>
              <a:rPr lang="lv-LV" sz="7200" dirty="0">
                <a:latin typeface="Arial" panose="020B0604020202020204" pitchFamily="34" charset="0"/>
                <a:ea typeface="Calibri" panose="020F0502020204030204" pitchFamily="34" charset="0"/>
                <a:cs typeface="Arial" panose="020B0604020202020204" pitchFamily="34" charset="0"/>
              </a:rPr>
              <a:t>10. </a:t>
            </a:r>
            <a:r>
              <a:rPr lang="lv-LV" sz="7200" dirty="0">
                <a:effectLst/>
                <a:latin typeface="Arial" panose="020B0604020202020204" pitchFamily="34" charset="0"/>
                <a:ea typeface="Calibri" panose="020F0502020204030204" pitchFamily="34" charset="0"/>
                <a:cs typeface="Arial" panose="020B0604020202020204" pitchFamily="34" charset="0"/>
              </a:rPr>
              <a:t>Pārskatā par būvuzraudzības plāna izpildi nav informācija veikto </a:t>
            </a:r>
            <a:r>
              <a:rPr lang="lv-LV" sz="7200" dirty="0" err="1">
                <a:effectLst/>
                <a:latin typeface="Arial" panose="020B0604020202020204" pitchFamily="34" charset="0"/>
                <a:ea typeface="Calibri" panose="020F0502020204030204" pitchFamily="34" charset="0"/>
                <a:cs typeface="Arial" panose="020B0604020202020204" pitchFamily="34" charset="0"/>
              </a:rPr>
              <a:t>izpilduzmērījumu</a:t>
            </a:r>
            <a:r>
              <a:rPr lang="lv-LV" sz="7200" dirty="0">
                <a:effectLst/>
                <a:latin typeface="Arial" panose="020B0604020202020204" pitchFamily="34" charset="0"/>
                <a:ea typeface="Calibri" panose="020F0502020204030204" pitchFamily="34" charset="0"/>
                <a:cs typeface="Arial" panose="020B0604020202020204" pitchFamily="34" charset="0"/>
              </a:rPr>
              <a:t> pārbaudēm un </a:t>
            </a:r>
          </a:p>
          <a:p>
            <a:pPr marL="0" indent="0" algn="just">
              <a:lnSpc>
                <a:spcPct val="140000"/>
              </a:lnSpc>
              <a:spcBef>
                <a:spcPts val="0"/>
              </a:spcBef>
              <a:buNone/>
            </a:pPr>
            <a:r>
              <a:rPr lang="lv-LV" sz="7200" dirty="0">
                <a:latin typeface="Arial" panose="020B0604020202020204" pitchFamily="34" charset="0"/>
                <a:ea typeface="Calibri" panose="020F0502020204030204" pitchFamily="34" charset="0"/>
                <a:cs typeface="Arial" panose="020B0604020202020204" pitchFamily="34" charset="0"/>
              </a:rPr>
              <a:t>     </a:t>
            </a:r>
            <a:r>
              <a:rPr lang="lv-LV" sz="7200" dirty="0">
                <a:effectLst/>
                <a:latin typeface="Arial" panose="020B0604020202020204" pitchFamily="34" charset="0"/>
                <a:ea typeface="Calibri" panose="020F0502020204030204" pitchFamily="34" charset="0"/>
                <a:cs typeface="Arial" panose="020B0604020202020204" pitchFamily="34" charset="0"/>
              </a:rPr>
              <a:t>atbilstību būvprojekta risinājumiem.</a:t>
            </a:r>
          </a:p>
          <a:p>
            <a:pPr marL="0" indent="0" algn="just">
              <a:lnSpc>
                <a:spcPct val="140000"/>
              </a:lnSpc>
              <a:spcBef>
                <a:spcPts val="0"/>
              </a:spcBef>
              <a:buNone/>
            </a:pPr>
            <a:r>
              <a:rPr lang="lv-LV" sz="7200" dirty="0">
                <a:latin typeface="Arial" panose="020B0604020202020204" pitchFamily="34" charset="0"/>
                <a:ea typeface="Calibri" panose="020F0502020204030204" pitchFamily="34" charset="0"/>
                <a:cs typeface="Arial" panose="020B0604020202020204" pitchFamily="34" charset="0"/>
              </a:rPr>
              <a:t>11. </a:t>
            </a:r>
            <a:r>
              <a:rPr lang="lv-LV" sz="7200" dirty="0">
                <a:effectLst/>
                <a:latin typeface="Arial" panose="020B0604020202020204" pitchFamily="34" charset="0"/>
                <a:ea typeface="Calibri" panose="020F0502020204030204" pitchFamily="34" charset="0"/>
                <a:cs typeface="Arial" panose="020B0604020202020204" pitchFamily="34" charset="0"/>
              </a:rPr>
              <a:t>Pārskatam  par būvuzraudzības plāna izpildi nav norādītas  būvdarbu kvalitātes pārbaudes un to </a:t>
            </a:r>
          </a:p>
          <a:p>
            <a:pPr marL="0" indent="0" algn="just">
              <a:lnSpc>
                <a:spcPct val="140000"/>
              </a:lnSpc>
              <a:spcBef>
                <a:spcPts val="0"/>
              </a:spcBef>
              <a:buNone/>
            </a:pPr>
            <a:r>
              <a:rPr lang="lv-LV" sz="7200" dirty="0">
                <a:latin typeface="Arial" panose="020B0604020202020204" pitchFamily="34" charset="0"/>
                <a:ea typeface="Calibri" panose="020F0502020204030204" pitchFamily="34" charset="0"/>
                <a:cs typeface="Arial" panose="020B0604020202020204" pitchFamily="34" charset="0"/>
              </a:rPr>
              <a:t>     </a:t>
            </a:r>
            <a:r>
              <a:rPr lang="lv-LV" sz="7200" dirty="0">
                <a:effectLst/>
                <a:latin typeface="Arial" panose="020B0604020202020204" pitchFamily="34" charset="0"/>
                <a:ea typeface="Calibri" panose="020F0502020204030204" pitchFamily="34" charset="0"/>
                <a:cs typeface="Arial" panose="020B0604020202020204" pitchFamily="34" charset="0"/>
              </a:rPr>
              <a:t>apjoms atbilstoši būvniecības iecerei. Nav pievienoti betona, mūra, koka, metāla konstrukciju </a:t>
            </a:r>
          </a:p>
          <a:p>
            <a:pPr marL="0" indent="0" algn="just">
              <a:lnSpc>
                <a:spcPct val="140000"/>
              </a:lnSpc>
              <a:spcBef>
                <a:spcPts val="0"/>
              </a:spcBef>
              <a:buNone/>
            </a:pPr>
            <a:r>
              <a:rPr lang="lv-LV" sz="7200" dirty="0">
                <a:latin typeface="Arial" panose="020B0604020202020204" pitchFamily="34" charset="0"/>
                <a:ea typeface="Calibri" panose="020F0502020204030204" pitchFamily="34" charset="0"/>
                <a:cs typeface="Arial" panose="020B0604020202020204" pitchFamily="34" charset="0"/>
              </a:rPr>
              <a:t>     </a:t>
            </a:r>
            <a:r>
              <a:rPr lang="lv-LV" sz="7200" dirty="0">
                <a:effectLst/>
                <a:latin typeface="Arial" panose="020B0604020202020204" pitchFamily="34" charset="0"/>
                <a:ea typeface="Calibri" panose="020F0502020204030204" pitchFamily="34" charset="0"/>
                <a:cs typeface="Arial" panose="020B0604020202020204" pitchFamily="34" charset="0"/>
              </a:rPr>
              <a:t>pārbaužu ar mērinstrumentiem mērījumu protokoli.</a:t>
            </a:r>
            <a:r>
              <a:rPr lang="lv-LV" sz="7200" dirty="0">
                <a:latin typeface="Arial" panose="020B0604020202020204" pitchFamily="34" charset="0"/>
                <a:ea typeface="Calibri" panose="020F0502020204030204" pitchFamily="34" charset="0"/>
                <a:cs typeface="Arial" panose="020B0604020202020204" pitchFamily="34" charset="0"/>
              </a:rPr>
              <a:t> </a:t>
            </a:r>
          </a:p>
          <a:p>
            <a:pPr marL="0" indent="0" algn="just">
              <a:lnSpc>
                <a:spcPct val="110000"/>
              </a:lnSpc>
              <a:spcBef>
                <a:spcPts val="0"/>
              </a:spcBef>
              <a:buNone/>
            </a:pPr>
            <a:endParaRPr lang="lv-LV" sz="4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324000" indent="-324000" algn="just">
              <a:lnSpc>
                <a:spcPct val="110000"/>
              </a:lnSpc>
              <a:spcBef>
                <a:spcPts val="0"/>
              </a:spcBef>
              <a:buNone/>
            </a:pPr>
            <a:r>
              <a:rPr lang="lv-LV" sz="2900" dirty="0">
                <a:effectLst/>
                <a:latin typeface="Arial" panose="020B0604020202020204" pitchFamily="34" charset="0"/>
                <a:ea typeface="Calibri" panose="020F0502020204030204" pitchFamily="34" charset="0"/>
                <a:cs typeface="Arial" panose="020B0604020202020204" pitchFamily="34" charset="0"/>
              </a:rPr>
              <a:t>                                                                                                                   </a:t>
            </a:r>
          </a:p>
          <a:p>
            <a:pPr algn="just"/>
            <a:endParaRPr lang="lv-LV"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295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9912</TotalTime>
  <Words>2486</Words>
  <Application>Microsoft Office PowerPoint</Application>
  <PresentationFormat>Widescreen</PresentationFormat>
  <Paragraphs>172</Paragraphs>
  <Slides>49</Slides>
  <Notes>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Times New Roman</vt:lpstr>
      <vt:lpstr>Verdana</vt:lpstr>
      <vt:lpstr>Office Theme</vt:lpstr>
      <vt:lpstr>Biežāk konstatētās neatbilstības ekspluatācijā pieņemšanā  2025.gada 11.aprīlī</vt:lpstr>
      <vt:lpstr>Konstatētās neatbilstības ekspluatācijā pieņemšanā</vt:lpstr>
      <vt:lpstr>Konstatētās neatbilstības ekspluatācijā pieņemšanā</vt:lpstr>
      <vt:lpstr>Konstatētās neatbilstības ekspluatācijā pieņemšanā</vt:lpstr>
      <vt:lpstr>Konstatētās neatbilstības ekspluatācijā pieņemšanā</vt:lpstr>
      <vt:lpstr>Konstatētās neatbilstības ekspluatācijā pieņemšanā</vt:lpstr>
      <vt:lpstr>Konstatētās neatbilstības ekspluatācijā pieņemšanā</vt:lpstr>
      <vt:lpstr>Konstatētās neatbilstības ekspluatācijā pieņemšanā</vt:lpstr>
      <vt:lpstr>Konstatētās neatbilstības ekspluatācijā pieņemšanā </vt:lpstr>
      <vt:lpstr>Konstatētās neatbilstības ekspluatācijā pieņemšanā</vt:lpstr>
      <vt:lpstr>Konstatētās neatbilstības ekspluatācijā pieņemšanā</vt:lpstr>
      <vt:lpstr>Konstatētās neatbilstības ekspluatācijā pieņemšanā</vt:lpstr>
      <vt:lpstr>Konstatētās neatbilstības ekspluatācijā pieņemšanā </vt:lpstr>
      <vt:lpstr>Konstatētās neatbilstības ekspluatācijā pieņemšanā </vt:lpstr>
      <vt:lpstr>Konstatētās neatbilstības ekspluatācijā pieņemšanā </vt:lpstr>
      <vt:lpstr>    Konstatētās neatbilstības ekspluatācijā pieņemšanā </vt:lpstr>
      <vt:lpstr>      Konstatētās neatbilstības ekspluatācijā pieņemšanā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Ekspluatācijā pieņemšanas procesa fotofiksācija </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Iveta Palamarcuka</dc:creator>
  <cp:lastModifiedBy>Māris Demme</cp:lastModifiedBy>
  <cp:revision>372</cp:revision>
  <dcterms:created xsi:type="dcterms:W3CDTF">2020-12-13T12:27:11Z</dcterms:created>
  <dcterms:modified xsi:type="dcterms:W3CDTF">2025-04-10T06:51:57Z</dcterms:modified>
</cp:coreProperties>
</file>