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2"/>
  </p:notesMasterIdLst>
  <p:handoutMasterIdLst>
    <p:handoutMasterId r:id="rId43"/>
  </p:handoutMasterIdLst>
  <p:sldIdLst>
    <p:sldId id="256" r:id="rId2"/>
    <p:sldId id="421" r:id="rId3"/>
    <p:sldId id="424" r:id="rId4"/>
    <p:sldId id="423" r:id="rId5"/>
    <p:sldId id="422" r:id="rId6"/>
    <p:sldId id="420" r:id="rId7"/>
    <p:sldId id="425" r:id="rId8"/>
    <p:sldId id="418" r:id="rId9"/>
    <p:sldId id="426" r:id="rId10"/>
    <p:sldId id="454" r:id="rId11"/>
    <p:sldId id="455" r:id="rId12"/>
    <p:sldId id="427" r:id="rId13"/>
    <p:sldId id="446" r:id="rId14"/>
    <p:sldId id="419" r:id="rId15"/>
    <p:sldId id="458" r:id="rId16"/>
    <p:sldId id="436" r:id="rId17"/>
    <p:sldId id="438" r:id="rId18"/>
    <p:sldId id="439" r:id="rId19"/>
    <p:sldId id="437" r:id="rId20"/>
    <p:sldId id="440" r:id="rId21"/>
    <p:sldId id="445" r:id="rId22"/>
    <p:sldId id="429" r:id="rId23"/>
    <p:sldId id="430" r:id="rId24"/>
    <p:sldId id="431" r:id="rId25"/>
    <p:sldId id="432" r:id="rId26"/>
    <p:sldId id="433" r:id="rId27"/>
    <p:sldId id="434" r:id="rId28"/>
    <p:sldId id="441" r:id="rId29"/>
    <p:sldId id="443" r:id="rId30"/>
    <p:sldId id="449" r:id="rId31"/>
    <p:sldId id="450" r:id="rId32"/>
    <p:sldId id="451" r:id="rId33"/>
    <p:sldId id="452" r:id="rId34"/>
    <p:sldId id="448" r:id="rId35"/>
    <p:sldId id="453" r:id="rId36"/>
    <p:sldId id="435" r:id="rId37"/>
    <p:sldId id="444" r:id="rId38"/>
    <p:sldId id="457" r:id="rId39"/>
    <p:sldId id="456" r:id="rId40"/>
    <p:sldId id="398" r:id="rId41"/>
  </p:sldIdLst>
  <p:sldSz cx="9144000" cy="6858000" type="screen4x3"/>
  <p:notesSz cx="6797675" cy="9926638"/>
  <p:defaultTextStyle>
    <a:defPPr>
      <a:defRPr lang="lv-LV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D1717"/>
    <a:srgbClr val="00CCFF"/>
    <a:srgbClr val="800000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44" autoAdjust="0"/>
    <p:restoredTop sz="89767" autoAdjust="0"/>
  </p:normalViewPr>
  <p:slideViewPr>
    <p:cSldViewPr snapToGrid="0">
      <p:cViewPr varScale="1">
        <p:scale>
          <a:sx n="103" d="100"/>
          <a:sy n="103" d="100"/>
        </p:scale>
        <p:origin x="182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sz="quarter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4CE3F27B-5CD5-4755-BCD1-D453C77A2125}" type="datetimeFigureOut">
              <a:rPr lang="lv-LV"/>
              <a:pPr>
                <a:defRPr/>
              </a:pPr>
              <a:t>17.04.2025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2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3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E03FEEC-F069-4FEE-89AC-D945C5A3E681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26028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963C4477-8FBC-408B-B74F-C33C710FDE50}" type="datetimeFigureOut">
              <a:rPr lang="lv-LV"/>
              <a:pPr>
                <a:defRPr/>
              </a:pPr>
              <a:t>17.04.2025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pPr lvl="0"/>
            <a:endParaRPr lang="lv-LV" noProof="0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lang="lv-LV" noProof="0" smtClean="0"/>
              <a:t>Rediģēt šablona teksta stilus</a:t>
            </a:r>
          </a:p>
          <a:p>
            <a:pPr lvl="1"/>
            <a:r>
              <a:rPr lang="lv-LV" noProof="0" smtClean="0"/>
              <a:t>Otrais līmenis</a:t>
            </a:r>
          </a:p>
          <a:p>
            <a:pPr lvl="2"/>
            <a:r>
              <a:rPr lang="lv-LV" noProof="0" smtClean="0"/>
              <a:t>Trešais līmenis</a:t>
            </a:r>
          </a:p>
          <a:p>
            <a:pPr lvl="3"/>
            <a:r>
              <a:rPr lang="lv-LV" noProof="0" smtClean="0"/>
              <a:t>Ceturtais līmenis</a:t>
            </a:r>
          </a:p>
          <a:p>
            <a:pPr lvl="4"/>
            <a:r>
              <a:rPr lang="lv-LV" noProof="0" smtClean="0"/>
              <a:t>Piektais līmenis</a:t>
            </a:r>
            <a:endParaRPr lang="lv-LV" noProof="0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EF28D18E-D73F-4F85-B3A8-C47C3581FB88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865038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aida attēla vietturi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Piezīmju vietturi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lv-LV" dirty="0" smtClean="0"/>
              <a:t>Konstruktīva prezentācija</a:t>
            </a:r>
          </a:p>
        </p:txBody>
      </p:sp>
      <p:sp>
        <p:nvSpPr>
          <p:cNvPr id="16387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592B7BD-6402-4150-85F0-0CDF364FB6A2}" type="slidenum">
              <a:rPr lang="lv-LV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lv-LV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8920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28D18E-D73F-4F85-B3A8-C47C3581FB88}" type="slidenum">
              <a:rPr lang="lv-LV" smtClean="0"/>
              <a:pPr>
                <a:defRPr/>
              </a:pPr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394398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28D18E-D73F-4F85-B3A8-C47C3581FB88}" type="slidenum">
              <a:rPr lang="lv-LV" smtClean="0"/>
              <a:pPr>
                <a:defRPr/>
              </a:pPr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503803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28D18E-D73F-4F85-B3A8-C47C3581FB88}" type="slidenum">
              <a:rPr lang="lv-LV" smtClean="0"/>
              <a:pPr>
                <a:defRPr/>
              </a:pPr>
              <a:t>12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064499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28D18E-D73F-4F85-B3A8-C47C3581FB88}" type="slidenum">
              <a:rPr lang="lv-LV" smtClean="0"/>
              <a:pPr>
                <a:defRPr/>
              </a:pPr>
              <a:t>13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698318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28D18E-D73F-4F85-B3A8-C47C3581FB88}" type="slidenum">
              <a:rPr lang="lv-LV" smtClean="0"/>
              <a:pPr>
                <a:defRPr/>
              </a:pPr>
              <a:t>14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202652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28D18E-D73F-4F85-B3A8-C47C3581FB88}" type="slidenum">
              <a:rPr lang="lv-LV" smtClean="0"/>
              <a:pPr>
                <a:defRPr/>
              </a:pPr>
              <a:t>15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29087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28D18E-D73F-4F85-B3A8-C47C3581FB88}" type="slidenum">
              <a:rPr lang="lv-LV" smtClean="0"/>
              <a:pPr>
                <a:defRPr/>
              </a:pPr>
              <a:t>16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109520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28D18E-D73F-4F85-B3A8-C47C3581FB88}" type="slidenum">
              <a:rPr lang="lv-LV" smtClean="0"/>
              <a:pPr>
                <a:defRPr/>
              </a:pPr>
              <a:t>17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7694404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28D18E-D73F-4F85-B3A8-C47C3581FB88}" type="slidenum">
              <a:rPr lang="lv-LV" smtClean="0"/>
              <a:pPr>
                <a:defRPr/>
              </a:pPr>
              <a:t>18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3925600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28D18E-D73F-4F85-B3A8-C47C3581FB88}" type="slidenum">
              <a:rPr lang="lv-LV" smtClean="0"/>
              <a:pPr>
                <a:defRPr/>
              </a:pPr>
              <a:t>19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567179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 smtClean="0"/>
              <a:t>Parādīt paraugu,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28D18E-D73F-4F85-B3A8-C47C3581FB88}" type="slidenum">
              <a:rPr lang="lv-LV" smtClean="0"/>
              <a:pPr>
                <a:defRPr/>
              </a:pPr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0292478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28D18E-D73F-4F85-B3A8-C47C3581FB88}" type="slidenum">
              <a:rPr lang="lv-LV" smtClean="0"/>
              <a:pPr>
                <a:defRPr/>
              </a:pPr>
              <a:t>20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3096476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28D18E-D73F-4F85-B3A8-C47C3581FB88}" type="slidenum">
              <a:rPr lang="lv-LV" smtClean="0"/>
              <a:pPr>
                <a:defRPr/>
              </a:pPr>
              <a:t>21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6787796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28D18E-D73F-4F85-B3A8-C47C3581FB88}" type="slidenum">
              <a:rPr lang="lv-LV" smtClean="0"/>
              <a:pPr>
                <a:defRPr/>
              </a:pPr>
              <a:t>22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8672405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28D18E-D73F-4F85-B3A8-C47C3581FB88}" type="slidenum">
              <a:rPr lang="lv-LV" smtClean="0"/>
              <a:pPr>
                <a:defRPr/>
              </a:pPr>
              <a:t>23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2527109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28D18E-D73F-4F85-B3A8-C47C3581FB88}" type="slidenum">
              <a:rPr lang="lv-LV" smtClean="0"/>
              <a:pPr>
                <a:defRPr/>
              </a:pPr>
              <a:t>24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1732995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28D18E-D73F-4F85-B3A8-C47C3581FB88}" type="slidenum">
              <a:rPr lang="lv-LV" smtClean="0"/>
              <a:pPr>
                <a:defRPr/>
              </a:pPr>
              <a:t>25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9378760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28D18E-D73F-4F85-B3A8-C47C3581FB88}" type="slidenum">
              <a:rPr lang="lv-LV" smtClean="0"/>
              <a:pPr>
                <a:defRPr/>
              </a:pPr>
              <a:t>26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8581204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28D18E-D73F-4F85-B3A8-C47C3581FB88}" type="slidenum">
              <a:rPr lang="lv-LV" smtClean="0"/>
              <a:pPr>
                <a:defRPr/>
              </a:pPr>
              <a:t>27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3367114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28D18E-D73F-4F85-B3A8-C47C3581FB88}" type="slidenum">
              <a:rPr lang="lv-LV" smtClean="0"/>
              <a:pPr>
                <a:defRPr/>
              </a:pPr>
              <a:t>28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9025929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28D18E-D73F-4F85-B3A8-C47C3581FB88}" type="slidenum">
              <a:rPr lang="lv-LV" smtClean="0"/>
              <a:pPr>
                <a:defRPr/>
              </a:pPr>
              <a:t>29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471752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 smtClean="0"/>
              <a:t>Parādīt paraugu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28D18E-D73F-4F85-B3A8-C47C3581FB88}" type="slidenum">
              <a:rPr lang="lv-LV" smtClean="0"/>
              <a:pPr>
                <a:defRPr/>
              </a:pPr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9338588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 smtClean="0"/>
              <a:t>Bieži mēra bez durvīm, ar vaļā durvīm bez apdares un mēbelēm.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28D18E-D73F-4F85-B3A8-C47C3581FB88}" type="slidenum">
              <a:rPr lang="lv-LV" smtClean="0"/>
              <a:pPr>
                <a:defRPr/>
              </a:pPr>
              <a:t>30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9786934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28D18E-D73F-4F85-B3A8-C47C3581FB88}" type="slidenum">
              <a:rPr lang="lv-LV" smtClean="0"/>
              <a:pPr>
                <a:defRPr/>
              </a:pPr>
              <a:t>31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1193159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28D18E-D73F-4F85-B3A8-C47C3581FB88}" type="slidenum">
              <a:rPr lang="lv-LV" smtClean="0"/>
              <a:pPr>
                <a:defRPr/>
              </a:pPr>
              <a:t>32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217893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 smtClean="0"/>
              <a:t>Nav uzstādīts aus līdz galam, nav saregulēta</a:t>
            </a:r>
            <a:r>
              <a:rPr lang="lv-LV" baseline="0" dirty="0" smtClean="0"/>
              <a:t> sistēma, ugunsdrošajām durvīm vēl nav </a:t>
            </a:r>
            <a:r>
              <a:rPr lang="lv-LV" baseline="0" dirty="0" err="1" smtClean="0"/>
              <a:t>serdenes</a:t>
            </a:r>
            <a:r>
              <a:rPr lang="lv-LV" baseline="0" dirty="0" smtClean="0"/>
              <a:t>, nav salikti </a:t>
            </a:r>
            <a:r>
              <a:rPr lang="lv-LV" baseline="0" dirty="0" err="1" smtClean="0"/>
              <a:t>pašaizvēršanās</a:t>
            </a:r>
            <a:r>
              <a:rPr lang="lv-LV" baseline="0" dirty="0" smtClean="0"/>
              <a:t> mehānismi, nav atnākušas kāpņu margas vai jumta margas, u.t.t.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28D18E-D73F-4F85-B3A8-C47C3581FB88}" type="slidenum">
              <a:rPr lang="lv-LV" smtClean="0"/>
              <a:pPr>
                <a:defRPr/>
              </a:pPr>
              <a:t>33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2448733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28D18E-D73F-4F85-B3A8-C47C3581FB88}" type="slidenum">
              <a:rPr lang="lv-LV" smtClean="0"/>
              <a:pPr>
                <a:defRPr/>
              </a:pPr>
              <a:t>34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7252154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 smtClean="0"/>
              <a:t>Vēsturiskā pils daudz dažādu atkāpju,</a:t>
            </a:r>
            <a:r>
              <a:rPr lang="lv-LV" baseline="0" dirty="0" smtClean="0"/>
              <a:t> tehniski viss jāizpilda.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28D18E-D73F-4F85-B3A8-C47C3581FB88}" type="slidenum">
              <a:rPr lang="lv-LV" smtClean="0"/>
              <a:pPr>
                <a:defRPr/>
              </a:pPr>
              <a:t>35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5684329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28D18E-D73F-4F85-B3A8-C47C3581FB88}" type="slidenum">
              <a:rPr lang="lv-LV" smtClean="0"/>
              <a:pPr>
                <a:defRPr/>
              </a:pPr>
              <a:t>36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3287909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 smtClean="0"/>
              <a:t>Nav uzstādīts aus līdz galam, nav saregulēta</a:t>
            </a:r>
            <a:r>
              <a:rPr lang="lv-LV" baseline="0" dirty="0" smtClean="0"/>
              <a:t> sistēma, ugunsdrošajām durvīm vēl nav </a:t>
            </a:r>
            <a:r>
              <a:rPr lang="lv-LV" baseline="0" dirty="0" err="1" smtClean="0"/>
              <a:t>serdenes</a:t>
            </a:r>
            <a:r>
              <a:rPr lang="lv-LV" baseline="0" dirty="0" smtClean="0"/>
              <a:t>, nav salikti </a:t>
            </a:r>
            <a:r>
              <a:rPr lang="lv-LV" baseline="0" dirty="0" err="1" smtClean="0"/>
              <a:t>pašaizvēršanās</a:t>
            </a:r>
            <a:r>
              <a:rPr lang="lv-LV" baseline="0" dirty="0" smtClean="0"/>
              <a:t> mehānismi, nav atnākušas kāpņu margas vai jumta margas, u.t.t.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28D18E-D73F-4F85-B3A8-C47C3581FB88}" type="slidenum">
              <a:rPr lang="lv-LV" smtClean="0"/>
              <a:pPr>
                <a:defRPr/>
              </a:pPr>
              <a:t>37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6424133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 smtClean="0"/>
              <a:t>Nav uzstādīts aus līdz galam, nav saregulēta</a:t>
            </a:r>
            <a:r>
              <a:rPr lang="lv-LV" baseline="0" dirty="0" smtClean="0"/>
              <a:t> sistēma, ugunsdrošajām durvīm vēl nav </a:t>
            </a:r>
            <a:r>
              <a:rPr lang="lv-LV" baseline="0" dirty="0" err="1" smtClean="0"/>
              <a:t>serdenes</a:t>
            </a:r>
            <a:r>
              <a:rPr lang="lv-LV" baseline="0" dirty="0" smtClean="0"/>
              <a:t>, nav salikti </a:t>
            </a:r>
            <a:r>
              <a:rPr lang="lv-LV" baseline="0" dirty="0" err="1" smtClean="0"/>
              <a:t>pašaizvēršanās</a:t>
            </a:r>
            <a:r>
              <a:rPr lang="lv-LV" baseline="0" dirty="0" smtClean="0"/>
              <a:t> mehānismi, nav atnākušas kāpņu margas vai jumta margas, u.t.t.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28D18E-D73F-4F85-B3A8-C47C3581FB88}" type="slidenum">
              <a:rPr lang="lv-LV" smtClean="0"/>
              <a:pPr>
                <a:defRPr/>
              </a:pPr>
              <a:t>38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4233667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 smtClean="0"/>
              <a:t>Nav uzstādīts aus līdz galam, nav saregulēta</a:t>
            </a:r>
            <a:r>
              <a:rPr lang="lv-LV" baseline="0" dirty="0" smtClean="0"/>
              <a:t> sistēma, ugunsdrošajām durvīm vēl nav </a:t>
            </a:r>
            <a:r>
              <a:rPr lang="lv-LV" baseline="0" dirty="0" err="1" smtClean="0"/>
              <a:t>serdenes</a:t>
            </a:r>
            <a:r>
              <a:rPr lang="lv-LV" baseline="0" dirty="0" smtClean="0"/>
              <a:t>, nav salikti </a:t>
            </a:r>
            <a:r>
              <a:rPr lang="lv-LV" baseline="0" dirty="0" err="1" smtClean="0"/>
              <a:t>pašaizvēršanās</a:t>
            </a:r>
            <a:r>
              <a:rPr lang="lv-LV" baseline="0" dirty="0" smtClean="0"/>
              <a:t> mehānismi, nav atnākušas kāpņu margas vai jumta margas, u.t.t.</a:t>
            </a:r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28D18E-D73F-4F85-B3A8-C47C3581FB88}" type="slidenum">
              <a:rPr lang="lv-LV" smtClean="0"/>
              <a:pPr>
                <a:defRPr/>
              </a:pPr>
              <a:t>39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200562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28D18E-D73F-4F85-B3A8-C47C3581FB88}" type="slidenum">
              <a:rPr lang="lv-LV" smtClean="0"/>
              <a:pPr>
                <a:defRPr/>
              </a:pPr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8046895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aida attēla vietturi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Piezīmju vietturi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lv-LV" dirty="0" smtClean="0"/>
              <a:t>Konstruktīva prezentācija</a:t>
            </a:r>
          </a:p>
        </p:txBody>
      </p:sp>
      <p:sp>
        <p:nvSpPr>
          <p:cNvPr id="16387" name="Slaida numura vietturis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592B7BD-6402-4150-85F0-0CDF364FB6A2}" type="slidenum">
              <a:rPr lang="lv-LV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40</a:t>
            </a:fld>
            <a:endParaRPr lang="lv-LV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94635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28D18E-D73F-4F85-B3A8-C47C3581FB88}" type="slidenum">
              <a:rPr lang="lv-LV" smtClean="0"/>
              <a:pPr>
                <a:defRPr/>
              </a:pPr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212290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28D18E-D73F-4F85-B3A8-C47C3581FB88}" type="slidenum">
              <a:rPr lang="lv-LV" smtClean="0"/>
              <a:pPr>
                <a:defRPr/>
              </a:pPr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623354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28D18E-D73F-4F85-B3A8-C47C3581FB88}" type="slidenum">
              <a:rPr lang="lv-LV" smtClean="0"/>
              <a:pPr>
                <a:defRPr/>
              </a:pPr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191215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28D18E-D73F-4F85-B3A8-C47C3581FB88}" type="slidenum">
              <a:rPr lang="lv-LV" smtClean="0"/>
              <a:pPr>
                <a:defRPr/>
              </a:pPr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156348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F28D18E-D73F-4F85-B3A8-C47C3581FB88}" type="slidenum">
              <a:rPr lang="lv-LV" smtClean="0"/>
              <a:pPr>
                <a:defRPr/>
              </a:pPr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405709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6640513"/>
            <a:ext cx="9144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 userDrawn="1"/>
        </p:nvSpPr>
        <p:spPr>
          <a:xfrm>
            <a:off x="3917950" y="0"/>
            <a:ext cx="1368425" cy="576263"/>
          </a:xfrm>
          <a:prstGeom prst="rect">
            <a:avLst/>
          </a:prstGeom>
          <a:solidFill>
            <a:srgbClr val="1F2A44"/>
          </a:solidFill>
        </p:spPr>
        <p:txBody>
          <a:bodyPr anchor="b">
            <a:norm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b="1" dirty="0">
              <a:solidFill>
                <a:srgbClr val="1F2A44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Attēls 1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2571750" y="836613"/>
            <a:ext cx="4025900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143000" y="2658268"/>
            <a:ext cx="6858000" cy="1196975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lv-LV" dirty="0" smtClean="0"/>
              <a:t>Rediģēt šablona virsraksta stilu</a:t>
            </a:r>
            <a:endParaRPr lang="lv-LV" dirty="0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143000" y="4546600"/>
            <a:ext cx="6858000" cy="711200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lv-LV" dirty="0" smtClean="0"/>
              <a:t>Rediģēt šablona apakšvirsraksta stilu</a:t>
            </a:r>
            <a:endParaRPr lang="lv-LV" dirty="0"/>
          </a:p>
        </p:txBody>
      </p:sp>
      <p:sp>
        <p:nvSpPr>
          <p:cNvPr id="7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FDF663-11C0-40C2-B9A4-8FBC2CE93602}" type="datetime1">
              <a:rPr lang="lv-LV" smtClean="0"/>
              <a:t>17.04.2025</a:t>
            </a:fld>
            <a:endParaRPr lang="lv-LV"/>
          </a:p>
        </p:txBody>
      </p:sp>
      <p:sp>
        <p:nvSpPr>
          <p:cNvPr id="8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9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4B8B98-3A78-409D-AB95-C3C7014A1ED1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414B91-A9B7-4D4F-85E7-C408ED5C4769}" type="datetime1">
              <a:rPr lang="lv-LV" smtClean="0"/>
              <a:t>17.04.2025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3E57A4-DB94-4BA8-8734-A39240EFB331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9BBC2-41E0-46E4-821D-6142A532330D}" type="datetime1">
              <a:rPr lang="lv-LV" smtClean="0"/>
              <a:t>17.04.2025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B3D210-0B5B-4637-915D-B88408DD097C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atura vietturis 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927975" y="428625"/>
            <a:ext cx="715963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Attēls 6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85725" y="1588"/>
            <a:ext cx="1893888" cy="108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28650" y="1076326"/>
            <a:ext cx="7886700" cy="614363"/>
          </a:xfrm>
        </p:spPr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6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C76E18-E1FF-4486-B7CA-471A9968AACE}" type="datetime1">
              <a:rPr lang="lv-LV" smtClean="0"/>
              <a:t>17.04.2025</a:t>
            </a:fld>
            <a:endParaRPr lang="lv-LV"/>
          </a:p>
        </p:txBody>
      </p:sp>
      <p:sp>
        <p:nvSpPr>
          <p:cNvPr id="7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8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33C4D2-D5CF-447E-A5B8-4E42FE7C5372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E06472-42E5-46AE-BA23-60BC32C24596}" type="datetime1">
              <a:rPr lang="lv-LV" smtClean="0"/>
              <a:t>17.04.2025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BB04F7-FE70-48C6-AD80-F6C909518EDB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2E95FB-201E-4946-8E71-2730F1523D73}" type="datetime1">
              <a:rPr lang="lv-LV" smtClean="0"/>
              <a:t>17.04.2025</a:t>
            </a:fld>
            <a:endParaRPr lang="lv-LV"/>
          </a:p>
        </p:txBody>
      </p:sp>
      <p:sp>
        <p:nvSpPr>
          <p:cNvPr id="6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612BA8-0BF5-4B21-8B22-7D2A7F8524C6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7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0B99F3-92D7-45AF-AC18-45049793EC09}" type="datetime1">
              <a:rPr lang="lv-LV" smtClean="0"/>
              <a:t>17.04.2025</a:t>
            </a:fld>
            <a:endParaRPr lang="lv-LV"/>
          </a:p>
        </p:txBody>
      </p:sp>
      <p:sp>
        <p:nvSpPr>
          <p:cNvPr id="8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9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B865F9-D94C-46FF-B432-136B6AF0E3A6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B5D9C9-FA95-49F9-95BB-528E58CDCF05}" type="datetime1">
              <a:rPr lang="lv-LV" smtClean="0"/>
              <a:t>17.04.2025</a:t>
            </a:fld>
            <a:endParaRPr lang="lv-LV"/>
          </a:p>
        </p:txBody>
      </p:sp>
      <p:sp>
        <p:nvSpPr>
          <p:cNvPr id="4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E9E2D9-BD7D-49E0-B0D8-E35E5603E049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383919-92C1-45B5-870B-5B692926C0E4}" type="datetime1">
              <a:rPr lang="lv-LV" smtClean="0"/>
              <a:t>17.04.2025</a:t>
            </a:fld>
            <a:endParaRPr lang="lv-LV"/>
          </a:p>
        </p:txBody>
      </p:sp>
      <p:sp>
        <p:nvSpPr>
          <p:cNvPr id="3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4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3D0612-F1F2-48D2-A088-27C846213E8A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5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9F86D9-4360-4FA5-80CC-BB45B86DA915}" type="datetime1">
              <a:rPr lang="lv-LV" smtClean="0"/>
              <a:t>17.04.2025</a:t>
            </a:fld>
            <a:endParaRPr lang="lv-LV"/>
          </a:p>
        </p:txBody>
      </p:sp>
      <p:sp>
        <p:nvSpPr>
          <p:cNvPr id="6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CEA789-834E-42DC-9F9E-6862B3EE3A53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lv-LV" smtClean="0"/>
              <a:t>Rediģēt šablona virsraksta stilu</a:t>
            </a:r>
            <a:endParaRPr lang="lv-LV"/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lv-LV" noProof="0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5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5D5881-5081-4540-A023-991A9DEA653B}" type="datetime1">
              <a:rPr lang="lv-LV" smtClean="0"/>
              <a:t>17.04.2025</a:t>
            </a:fld>
            <a:endParaRPr lang="lv-LV"/>
          </a:p>
        </p:txBody>
      </p:sp>
      <p:sp>
        <p:nvSpPr>
          <p:cNvPr id="6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8EC50A-C047-49E0-ADA9-BBD02D20A1A2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61000">
              <a:schemeClr val="bg1"/>
            </a:gs>
            <a:gs pos="82000">
              <a:schemeClr val="accent3">
                <a:lumMod val="45000"/>
                <a:lumOff val="55000"/>
              </a:schemeClr>
            </a:gs>
            <a:gs pos="100000">
              <a:schemeClr val="bg1">
                <a:lumMod val="8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Virsraksta vietturis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lv-LV" smtClean="0"/>
              <a:t>Rediģēt šablona virsraksta stilu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C8FFF0B-D53B-41A6-8170-5044610514CC}" type="datetime1">
              <a:rPr lang="lv-LV" smtClean="0"/>
              <a:t>17.04.2025</a:t>
            </a:fld>
            <a:endParaRPr lang="lv-LV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881D412-E705-4508-AB1D-2B4E0E527096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59" r:id="rId3"/>
    <p:sldLayoutId id="2147483658" r:id="rId4"/>
    <p:sldLayoutId id="2147483657" r:id="rId5"/>
    <p:sldLayoutId id="2147483656" r:id="rId6"/>
    <p:sldLayoutId id="2147483655" r:id="rId7"/>
    <p:sldLayoutId id="2147483654" r:id="rId8"/>
    <p:sldLayoutId id="2147483653" r:id="rId9"/>
    <p:sldLayoutId id="2147483652" r:id="rId10"/>
    <p:sldLayoutId id="2147483651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2pPr>
      <a:lvl3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3pPr>
      <a:lvl4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4pPr>
      <a:lvl5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9pPr>
    </p:titleStyle>
    <p:bodyStyle>
      <a:lvl1pPr marL="171450" indent="-171450" algn="l" defTabSz="685800" rtl="0" fontAlgn="base">
        <a:lnSpc>
          <a:spcPct val="90000"/>
        </a:lnSpc>
        <a:spcBef>
          <a:spcPts val="750"/>
        </a:spcBef>
        <a:spcAft>
          <a:spcPct val="0"/>
        </a:spcAft>
        <a:buFont typeface="Arial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fif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85452" y="2661149"/>
            <a:ext cx="8858250" cy="1480457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algn="ctr" defTabSz="685800">
              <a:lnSpc>
                <a:spcPct val="110000"/>
              </a:lnSpc>
            </a:pPr>
            <a:r>
              <a:rPr lang="lv-LV" sz="2800" b="1" dirty="0">
                <a:solidFill>
                  <a:srgbClr val="800000"/>
                </a:solidFill>
              </a:rPr>
              <a:t>Neatbilstības </a:t>
            </a:r>
            <a:r>
              <a:rPr lang="lv-LV" sz="2800" b="1" dirty="0" smtClean="0">
                <a:solidFill>
                  <a:srgbClr val="800000"/>
                </a:solidFill>
              </a:rPr>
              <a:t>būvugunsdrošības prasībās</a:t>
            </a:r>
            <a:endParaRPr lang="lv-LV" sz="2700" b="1" dirty="0">
              <a:solidFill>
                <a:srgbClr val="800000"/>
              </a:solidFill>
              <a:latin typeface="Verdana" pitchFamily="34" charset="0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4532811" y="5539154"/>
            <a:ext cx="4410891" cy="791978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algn="just" defTabSz="685800">
              <a:spcBef>
                <a:spcPts val="0"/>
              </a:spcBef>
              <a:buFont typeface="Arial" charset="0"/>
              <a:buNone/>
            </a:pPr>
            <a:r>
              <a:rPr lang="lv-LV" sz="1100" dirty="0">
                <a:latin typeface="Verdana" pitchFamily="34" charset="0"/>
              </a:rPr>
              <a:t>Valsts ugunsdzēsības un glābšanas dienesta Ugunsdrošības uzraudzības pārvaldes Ugunsdrošības normatīvu </a:t>
            </a:r>
            <a:r>
              <a:rPr lang="lv-LV" sz="1100" dirty="0" smtClean="0">
                <a:latin typeface="Verdana" pitchFamily="34" charset="0"/>
              </a:rPr>
              <a:t>nodaļas vecākais inspektors Sergejs Rosuščans</a:t>
            </a:r>
          </a:p>
          <a:p>
            <a:pPr algn="just" defTabSz="685800">
              <a:spcBef>
                <a:spcPts val="0"/>
              </a:spcBef>
              <a:buFont typeface="Arial" charset="0"/>
              <a:buNone/>
            </a:pPr>
            <a:r>
              <a:rPr lang="lv-LV" sz="1100" err="1" smtClean="0">
                <a:latin typeface="Verdana" pitchFamily="34" charset="0"/>
              </a:rPr>
              <a:t>e-pasts</a:t>
            </a:r>
            <a:r>
              <a:rPr lang="lv-LV" sz="1100" smtClean="0">
                <a:latin typeface="Verdana" pitchFamily="34" charset="0"/>
              </a:rPr>
              <a:t>: sergejs.rosuscans@vugd.gov.lv</a:t>
            </a:r>
            <a:endParaRPr lang="lv-LV" sz="1100" dirty="0" smtClean="0">
              <a:latin typeface="Verdana" pitchFamily="34" charset="0"/>
            </a:endParaRPr>
          </a:p>
          <a:p>
            <a:pPr algn="just" defTabSz="685800">
              <a:spcBef>
                <a:spcPts val="0"/>
              </a:spcBef>
              <a:buFont typeface="Arial" charset="0"/>
              <a:buNone/>
            </a:pPr>
            <a:r>
              <a:rPr lang="lv-LV" sz="1100" dirty="0" smtClean="0">
                <a:latin typeface="Verdana" pitchFamily="34" charset="0"/>
              </a:rPr>
              <a:t>tālr.nr. 27023857</a:t>
            </a:r>
            <a:endParaRPr lang="lv-LV" sz="1100" dirty="0">
              <a:latin typeface="Verdana" pitchFamily="34" charset="0"/>
            </a:endParaRPr>
          </a:p>
        </p:txBody>
      </p:sp>
      <p:sp>
        <p:nvSpPr>
          <p:cNvPr id="15363" name="Subtitle 2"/>
          <p:cNvSpPr txBox="1">
            <a:spLocks/>
          </p:cNvSpPr>
          <p:nvPr/>
        </p:nvSpPr>
        <p:spPr bwMode="auto">
          <a:xfrm>
            <a:off x="65860" y="6101171"/>
            <a:ext cx="2468336" cy="229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lv-LV" sz="1000" dirty="0" smtClean="0">
                <a:latin typeface="Verdana" pitchFamily="34" charset="0"/>
              </a:rPr>
              <a:t>2025.gada aprīlis</a:t>
            </a:r>
            <a:endParaRPr lang="lv-LV" sz="1000" dirty="0">
              <a:latin typeface="Verdana" pitchFamily="34" charset="0"/>
            </a:endParaRPr>
          </a:p>
        </p:txBody>
      </p:sp>
      <p:sp>
        <p:nvSpPr>
          <p:cNvPr id="4" name="Horizontal Scroll 3"/>
          <p:cNvSpPr/>
          <p:nvPr/>
        </p:nvSpPr>
        <p:spPr>
          <a:xfrm>
            <a:off x="0" y="6435725"/>
            <a:ext cx="9144000" cy="571500"/>
          </a:xfrm>
          <a:prstGeom prst="horizontalScroll">
            <a:avLst>
              <a:gd name="adj" fmla="val 25000"/>
            </a:avLst>
          </a:prstGeom>
          <a:solidFill>
            <a:srgbClr val="800000"/>
          </a:solidFill>
          <a:ln>
            <a:solidFill>
              <a:schemeClr val="tx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Flowchart: Punched Tape 7"/>
          <p:cNvSpPr/>
          <p:nvPr/>
        </p:nvSpPr>
        <p:spPr>
          <a:xfrm>
            <a:off x="154780" y="6654800"/>
            <a:ext cx="8989219" cy="152400"/>
          </a:xfrm>
          <a:prstGeom prst="flowChartPunchedTap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1" name="Flowchart: Punched Tape 30"/>
          <p:cNvSpPr/>
          <p:nvPr/>
        </p:nvSpPr>
        <p:spPr>
          <a:xfrm>
            <a:off x="0" y="6780531"/>
            <a:ext cx="140494" cy="100488"/>
          </a:xfrm>
          <a:prstGeom prst="flowChartPunchedTap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2" name="Rectangle 31"/>
          <p:cNvSpPr/>
          <p:nvPr/>
        </p:nvSpPr>
        <p:spPr>
          <a:xfrm>
            <a:off x="3886200" y="0"/>
            <a:ext cx="1409700" cy="596900"/>
          </a:xfrm>
          <a:prstGeom prst="rect">
            <a:avLst/>
          </a:prstGeom>
          <a:solidFill>
            <a:srgbClr val="8D1717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79" y="324141"/>
            <a:ext cx="7143751" cy="614363"/>
          </a:xfrm>
        </p:spPr>
        <p:txBody>
          <a:bodyPr/>
          <a:lstStyle/>
          <a:p>
            <a:pPr marL="0" indent="0" algn="ctr">
              <a:buNone/>
            </a:pPr>
            <a:r>
              <a:rPr lang="lv-LV" dirty="0">
                <a:solidFill>
                  <a:srgbClr val="8D1717"/>
                </a:solidFill>
              </a:rPr>
              <a:t>Ugunsdrošie attālumi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19225"/>
            <a:ext cx="7886700" cy="519112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lv-LV" sz="1400" dirty="0" smtClean="0"/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 smtClean="0"/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sz="3200" dirty="0" smtClean="0"/>
          </a:p>
          <a:p>
            <a:pPr marL="0" indent="0">
              <a:buNone/>
            </a:pPr>
            <a:endParaRPr lang="lv-LV" dirty="0" smtClean="0"/>
          </a:p>
          <a:p>
            <a:pPr marL="0" indent="0">
              <a:buNone/>
            </a:pPr>
            <a:endParaRPr lang="lv-LV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33C4D2-D5CF-447E-A5B8-4E42FE7C5372}" type="slidenum">
              <a:rPr lang="lv-LV" smtClean="0"/>
              <a:pPr>
                <a:defRPr/>
              </a:pPr>
              <a:t>10</a:t>
            </a:fld>
            <a:endParaRPr lang="lv-LV"/>
          </a:p>
        </p:txBody>
      </p:sp>
      <p:sp>
        <p:nvSpPr>
          <p:cNvPr id="6" name="Rectangle 5"/>
          <p:cNvSpPr/>
          <p:nvPr/>
        </p:nvSpPr>
        <p:spPr>
          <a:xfrm>
            <a:off x="781050" y="3320"/>
            <a:ext cx="533400" cy="263671"/>
          </a:xfrm>
          <a:prstGeom prst="rect">
            <a:avLst/>
          </a:prstGeom>
          <a:solidFill>
            <a:srgbClr val="8D1717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6409" t="44130" r="11352" b="12301"/>
          <a:stretch/>
        </p:blipFill>
        <p:spPr>
          <a:xfrm>
            <a:off x="508000" y="1436979"/>
            <a:ext cx="4181476" cy="2057400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>
            <a:off x="1793875" y="2206480"/>
            <a:ext cx="1333500" cy="409575"/>
          </a:xfrm>
          <a:prstGeom prst="straightConnector1">
            <a:avLst/>
          </a:prstGeom>
          <a:ln w="762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rcRect l="47508" t="48805" r="16631" b="4714"/>
          <a:stretch/>
        </p:blipFill>
        <p:spPr>
          <a:xfrm>
            <a:off x="5654041" y="3641077"/>
            <a:ext cx="3152775" cy="3333750"/>
          </a:xfrm>
          <a:prstGeom prst="rect">
            <a:avLst/>
          </a:prstGeom>
        </p:spPr>
      </p:pic>
      <p:cxnSp>
        <p:nvCxnSpPr>
          <p:cNvPr id="12" name="Straight Arrow Connector 11"/>
          <p:cNvCxnSpPr/>
          <p:nvPr/>
        </p:nvCxnSpPr>
        <p:spPr>
          <a:xfrm flipV="1">
            <a:off x="7320916" y="3922065"/>
            <a:ext cx="219075" cy="819150"/>
          </a:xfrm>
          <a:prstGeom prst="straightConnector1">
            <a:avLst/>
          </a:prstGeom>
          <a:ln w="762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7665720" y="5699200"/>
            <a:ext cx="693421" cy="194540"/>
          </a:xfrm>
          <a:prstGeom prst="straightConnector1">
            <a:avLst/>
          </a:prstGeom>
          <a:ln w="762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6808471" y="5964384"/>
            <a:ext cx="190500" cy="738981"/>
          </a:xfrm>
          <a:prstGeom prst="straightConnector1">
            <a:avLst/>
          </a:prstGeom>
          <a:ln w="762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6006466" y="4634998"/>
            <a:ext cx="802005" cy="210992"/>
          </a:xfrm>
          <a:prstGeom prst="straightConnector1">
            <a:avLst/>
          </a:prstGeom>
          <a:ln w="762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120" y="3490912"/>
            <a:ext cx="4489451" cy="336708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7416" y="902642"/>
            <a:ext cx="4089400" cy="30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9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79" y="324141"/>
            <a:ext cx="7143751" cy="614363"/>
          </a:xfrm>
        </p:spPr>
        <p:txBody>
          <a:bodyPr/>
          <a:lstStyle/>
          <a:p>
            <a:pPr marL="0" indent="0" algn="ctr">
              <a:buNone/>
            </a:pPr>
            <a:r>
              <a:rPr lang="lv-LV" dirty="0">
                <a:solidFill>
                  <a:srgbClr val="8D1717"/>
                </a:solidFill>
              </a:rPr>
              <a:t>Ugunsdrošie attālumi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19225"/>
            <a:ext cx="7886700" cy="519112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lv-LV" sz="1400" dirty="0" smtClean="0"/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 smtClean="0"/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sz="3200" dirty="0" smtClean="0"/>
          </a:p>
          <a:p>
            <a:pPr marL="0" indent="0">
              <a:buNone/>
            </a:pPr>
            <a:endParaRPr lang="lv-LV" dirty="0" smtClean="0"/>
          </a:p>
          <a:p>
            <a:pPr marL="0" indent="0">
              <a:buNone/>
            </a:pPr>
            <a:endParaRPr lang="lv-LV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33C4D2-D5CF-447E-A5B8-4E42FE7C5372}" type="slidenum">
              <a:rPr lang="lv-LV" smtClean="0"/>
              <a:pPr>
                <a:defRPr/>
              </a:pPr>
              <a:t>11</a:t>
            </a:fld>
            <a:endParaRPr lang="lv-LV"/>
          </a:p>
        </p:txBody>
      </p:sp>
      <p:sp>
        <p:nvSpPr>
          <p:cNvPr id="6" name="Rectangle 5"/>
          <p:cNvSpPr/>
          <p:nvPr/>
        </p:nvSpPr>
        <p:spPr>
          <a:xfrm>
            <a:off x="781050" y="3320"/>
            <a:ext cx="533400" cy="263671"/>
          </a:xfrm>
          <a:prstGeom prst="rect">
            <a:avLst/>
          </a:prstGeom>
          <a:solidFill>
            <a:srgbClr val="8D1717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68918"/>
            <a:ext cx="9144000" cy="4237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77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>
          <a:xfrm rot="17577437">
            <a:off x="3332061" y="2118370"/>
            <a:ext cx="1258217" cy="84062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1" name="Rectangle 30"/>
          <p:cNvSpPr/>
          <p:nvPr/>
        </p:nvSpPr>
        <p:spPr>
          <a:xfrm rot="21286421">
            <a:off x="2865168" y="2687561"/>
            <a:ext cx="1249583" cy="83639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6" name="Rectangle 15"/>
          <p:cNvSpPr/>
          <p:nvPr/>
        </p:nvSpPr>
        <p:spPr>
          <a:xfrm>
            <a:off x="6534150" y="2981325"/>
            <a:ext cx="1524000" cy="15976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3" name="Rectangle 12"/>
          <p:cNvSpPr/>
          <p:nvPr/>
        </p:nvSpPr>
        <p:spPr>
          <a:xfrm>
            <a:off x="1896246" y="4991100"/>
            <a:ext cx="1521169" cy="126682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2" name="Rectangle 11"/>
          <p:cNvSpPr/>
          <p:nvPr/>
        </p:nvSpPr>
        <p:spPr>
          <a:xfrm>
            <a:off x="3322417" y="2749549"/>
            <a:ext cx="1249583" cy="83639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79" y="324141"/>
            <a:ext cx="7143751" cy="614363"/>
          </a:xfrm>
        </p:spPr>
        <p:txBody>
          <a:bodyPr/>
          <a:lstStyle/>
          <a:p>
            <a:pPr algn="ctr"/>
            <a:r>
              <a:rPr lang="lv-LV" dirty="0" smtClean="0">
                <a:solidFill>
                  <a:srgbClr val="800000"/>
                </a:solidFill>
              </a:rPr>
              <a:t>Atstarpes visos leņķos</a:t>
            </a:r>
            <a:endParaRPr lang="lv-LV" dirty="0">
              <a:solidFill>
                <a:srgbClr val="8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190625"/>
            <a:ext cx="7886700" cy="5419725"/>
          </a:xfrm>
        </p:spPr>
        <p:txBody>
          <a:bodyPr>
            <a:normAutofit/>
          </a:bodyPr>
          <a:lstStyle/>
          <a:p>
            <a:endParaRPr lang="lv-LV" dirty="0" smtClean="0">
              <a:solidFill>
                <a:srgbClr val="8D1717"/>
              </a:solidFill>
            </a:endParaRPr>
          </a:p>
          <a:p>
            <a:pPr marL="0" indent="0">
              <a:buNone/>
            </a:pPr>
            <a:endParaRPr lang="lv-LV" sz="14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33C4D2-D5CF-447E-A5B8-4E42FE7C5372}" type="slidenum">
              <a:rPr lang="lv-LV" smtClean="0"/>
              <a:pPr>
                <a:defRPr/>
              </a:pPr>
              <a:t>12</a:t>
            </a:fld>
            <a:endParaRPr lang="lv-LV"/>
          </a:p>
        </p:txBody>
      </p:sp>
      <p:sp>
        <p:nvSpPr>
          <p:cNvPr id="6" name="Rectangle 5"/>
          <p:cNvSpPr/>
          <p:nvPr/>
        </p:nvSpPr>
        <p:spPr>
          <a:xfrm>
            <a:off x="781050" y="3320"/>
            <a:ext cx="533400" cy="263671"/>
          </a:xfrm>
          <a:prstGeom prst="rect">
            <a:avLst/>
          </a:prstGeom>
          <a:solidFill>
            <a:srgbClr val="8D1717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" name="Hexagon 6"/>
          <p:cNvSpPr/>
          <p:nvPr/>
        </p:nvSpPr>
        <p:spPr>
          <a:xfrm rot="20373783">
            <a:off x="591724" y="4823611"/>
            <a:ext cx="1679203" cy="1542103"/>
          </a:xfrm>
          <a:prstGeom prst="hexagon">
            <a:avLst/>
          </a:prstGeom>
          <a:solidFill>
            <a:srgbClr val="7030A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Hexagon 7"/>
          <p:cNvSpPr/>
          <p:nvPr/>
        </p:nvSpPr>
        <p:spPr>
          <a:xfrm>
            <a:off x="3094593" y="4795200"/>
            <a:ext cx="1914526" cy="1598924"/>
          </a:xfrm>
          <a:prstGeom prst="hexagon">
            <a:avLst/>
          </a:prstGeom>
          <a:solidFill>
            <a:srgbClr val="7030A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L-Shape 3"/>
          <p:cNvSpPr/>
          <p:nvPr/>
        </p:nvSpPr>
        <p:spPr>
          <a:xfrm>
            <a:off x="962025" y="1302321"/>
            <a:ext cx="2466975" cy="2283623"/>
          </a:xfrm>
          <a:prstGeom prst="corner">
            <a:avLst>
              <a:gd name="adj1" fmla="val 36236"/>
              <a:gd name="adj2" fmla="val 3748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9" name="Rectangle 8"/>
          <p:cNvSpPr/>
          <p:nvPr/>
        </p:nvSpPr>
        <p:spPr>
          <a:xfrm>
            <a:off x="3762375" y="1172189"/>
            <a:ext cx="1200150" cy="24152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4" name="Oval 13"/>
          <p:cNvSpPr/>
          <p:nvPr/>
        </p:nvSpPr>
        <p:spPr>
          <a:xfrm>
            <a:off x="6221730" y="1302321"/>
            <a:ext cx="2171700" cy="2009775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5" name="Oval 14"/>
          <p:cNvSpPr/>
          <p:nvPr/>
        </p:nvSpPr>
        <p:spPr>
          <a:xfrm>
            <a:off x="6221730" y="4220514"/>
            <a:ext cx="2171700" cy="2009775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3417415" y="1905000"/>
            <a:ext cx="344960" cy="84455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2822575" y="2663825"/>
            <a:ext cx="939800" cy="8572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1896246" y="4991100"/>
            <a:ext cx="1521169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1896246" y="6257924"/>
            <a:ext cx="1521169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endCxn id="15" idx="7"/>
          </p:cNvCxnSpPr>
          <p:nvPr/>
        </p:nvCxnSpPr>
        <p:spPr>
          <a:xfrm>
            <a:off x="8058150" y="2986087"/>
            <a:ext cx="17242" cy="152875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14" idx="3"/>
            <a:endCxn id="15" idx="1"/>
          </p:cNvCxnSpPr>
          <p:nvPr/>
        </p:nvCxnSpPr>
        <p:spPr>
          <a:xfrm>
            <a:off x="6539768" y="3017771"/>
            <a:ext cx="0" cy="149706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26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79" y="324141"/>
            <a:ext cx="7143751" cy="614363"/>
          </a:xfrm>
        </p:spPr>
        <p:txBody>
          <a:bodyPr/>
          <a:lstStyle/>
          <a:p>
            <a:pPr algn="ctr"/>
            <a:r>
              <a:rPr lang="lv-LV" dirty="0" smtClean="0">
                <a:solidFill>
                  <a:srgbClr val="800000"/>
                </a:solidFill>
              </a:rPr>
              <a:t>Savienojošās galerijas</a:t>
            </a:r>
            <a:endParaRPr lang="lv-LV" dirty="0">
              <a:solidFill>
                <a:srgbClr val="8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133475"/>
            <a:ext cx="7886700" cy="53244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lv-LV" sz="2000" dirty="0" smtClean="0">
                <a:solidFill>
                  <a:srgbClr val="8D1717"/>
                </a:solidFill>
              </a:rPr>
              <a:t>Savienojošā galerija arī ir ēkas daļa kurai jāievēro ugunsdrošie attālumi</a:t>
            </a:r>
          </a:p>
          <a:p>
            <a:pPr marL="0" indent="0" algn="ctr">
              <a:buNone/>
            </a:pPr>
            <a:r>
              <a:rPr lang="lv-LV" sz="2000" dirty="0">
                <a:solidFill>
                  <a:srgbClr val="8D1717"/>
                </a:solidFill>
              </a:rPr>
              <a:t>j</a:t>
            </a:r>
            <a:r>
              <a:rPr lang="lv-LV" sz="2000" dirty="0" smtClean="0">
                <a:solidFill>
                  <a:srgbClr val="8D1717"/>
                </a:solidFill>
              </a:rPr>
              <a:t>a nav:</a:t>
            </a:r>
          </a:p>
          <a:p>
            <a:pPr marL="0" indent="0">
              <a:buNone/>
            </a:pPr>
            <a:r>
              <a:rPr lang="lv-LV" dirty="0" smtClean="0"/>
              <a:t>1. būvizstrādājumu </a:t>
            </a:r>
            <a:r>
              <a:rPr lang="lv-LV" dirty="0"/>
              <a:t>ugunsreakcijas klase </a:t>
            </a:r>
            <a:r>
              <a:rPr lang="lv-LV" dirty="0" smtClean="0"/>
              <a:t>ir vismaz A2-s1,d0</a:t>
            </a:r>
            <a:r>
              <a:rPr lang="lv-LV" dirty="0"/>
              <a:t>, grīdas seguma </a:t>
            </a:r>
            <a:r>
              <a:rPr lang="lv-LV" dirty="0" smtClean="0"/>
              <a:t>-B</a:t>
            </a:r>
            <a:r>
              <a:rPr lang="lv-LV" baseline="-25000" dirty="0" smtClean="0"/>
              <a:t>FL</a:t>
            </a:r>
            <a:r>
              <a:rPr lang="lv-LV" dirty="0"/>
              <a:t>. </a:t>
            </a:r>
            <a:endParaRPr lang="lv-LV" dirty="0" smtClean="0"/>
          </a:p>
          <a:p>
            <a:pPr marL="0" indent="0">
              <a:buNone/>
            </a:pPr>
            <a:r>
              <a:rPr lang="lv-LV" dirty="0" smtClean="0"/>
              <a:t>2</a:t>
            </a:r>
            <a:r>
              <a:rPr lang="lv-LV" dirty="0"/>
              <a:t>. </a:t>
            </a:r>
            <a:r>
              <a:rPr lang="lv-LV" dirty="0" smtClean="0"/>
              <a:t>nesošo </a:t>
            </a:r>
            <a:r>
              <a:rPr lang="lv-LV" dirty="0"/>
              <a:t>būvkonstrukciju ugunsizturība atbilst augstākajai ugunsnoturības pakāpei no savienojamajām ēkām;</a:t>
            </a:r>
          </a:p>
          <a:p>
            <a:pPr marL="0" indent="0">
              <a:buNone/>
            </a:pPr>
            <a:r>
              <a:rPr lang="lv-LV" dirty="0" smtClean="0"/>
              <a:t>3</a:t>
            </a:r>
            <a:r>
              <a:rPr lang="lv-LV" dirty="0"/>
              <a:t>. </a:t>
            </a:r>
            <a:r>
              <a:rPr lang="lv-LV" dirty="0" smtClean="0"/>
              <a:t>savienojošo ailu</a:t>
            </a:r>
            <a:r>
              <a:rPr lang="lv-LV" dirty="0"/>
              <a:t>  ugunsizturība ir vismaz EI 30;</a:t>
            </a:r>
          </a:p>
          <a:p>
            <a:pPr marL="0" indent="0">
              <a:buNone/>
            </a:pPr>
            <a:r>
              <a:rPr lang="lv-LV" dirty="0" smtClean="0"/>
              <a:t>4</a:t>
            </a:r>
            <a:r>
              <a:rPr lang="lv-LV" dirty="0"/>
              <a:t>. </a:t>
            </a:r>
            <a:r>
              <a:rPr lang="lv-LV" dirty="0" smtClean="0"/>
              <a:t>galerijā </a:t>
            </a:r>
            <a:r>
              <a:rPr lang="lv-LV" dirty="0"/>
              <a:t>pastāvīgā ugunsslodze ir </a:t>
            </a:r>
            <a:r>
              <a:rPr lang="lv-LV" dirty="0" smtClean="0"/>
              <a:t> &lt; 25 </a:t>
            </a:r>
            <a:r>
              <a:rPr lang="lv-LV" dirty="0"/>
              <a:t> MJ/m</a:t>
            </a:r>
            <a:r>
              <a:rPr lang="lv-LV" baseline="30000" dirty="0"/>
              <a:t>2 </a:t>
            </a:r>
            <a:r>
              <a:rPr lang="lv-LV" dirty="0" smtClean="0"/>
              <a:t>, mainīgās 0</a:t>
            </a:r>
            <a:r>
              <a:rPr lang="lv-LV" dirty="0"/>
              <a:t> MJ/m</a:t>
            </a:r>
            <a:r>
              <a:rPr lang="lv-LV" baseline="30000" dirty="0"/>
              <a:t>2</a:t>
            </a:r>
            <a:r>
              <a:rPr lang="lv-LV" dirty="0"/>
              <a:t>.</a:t>
            </a:r>
          </a:p>
          <a:p>
            <a:pPr marL="0" indent="0">
              <a:buNone/>
            </a:pPr>
            <a:endParaRPr lang="lv-LV" sz="2000" dirty="0">
              <a:solidFill>
                <a:srgbClr val="8D171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33C4D2-D5CF-447E-A5B8-4E42FE7C5372}" type="slidenum">
              <a:rPr lang="lv-LV" smtClean="0"/>
              <a:pPr>
                <a:defRPr/>
              </a:pPr>
              <a:t>13</a:t>
            </a:fld>
            <a:endParaRPr lang="lv-LV"/>
          </a:p>
        </p:txBody>
      </p:sp>
      <p:sp>
        <p:nvSpPr>
          <p:cNvPr id="6" name="Rectangle 5"/>
          <p:cNvSpPr/>
          <p:nvPr/>
        </p:nvSpPr>
        <p:spPr>
          <a:xfrm>
            <a:off x="781050" y="3320"/>
            <a:ext cx="533400" cy="263671"/>
          </a:xfrm>
          <a:prstGeom prst="rect">
            <a:avLst/>
          </a:prstGeom>
          <a:solidFill>
            <a:srgbClr val="8D1717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432"/>
          <a:stretch/>
        </p:blipFill>
        <p:spPr>
          <a:xfrm>
            <a:off x="0" y="4003384"/>
            <a:ext cx="9144000" cy="332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893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79" y="324141"/>
            <a:ext cx="7143751" cy="614363"/>
          </a:xfrm>
        </p:spPr>
        <p:txBody>
          <a:bodyPr/>
          <a:lstStyle/>
          <a:p>
            <a:pPr algn="ctr"/>
            <a:r>
              <a:rPr lang="lv-LV" dirty="0" smtClean="0">
                <a:solidFill>
                  <a:srgbClr val="800000"/>
                </a:solidFill>
              </a:rPr>
              <a:t>Ugunsdrošības piebrauktuves</a:t>
            </a:r>
            <a:endParaRPr lang="lv-LV" dirty="0">
              <a:solidFill>
                <a:srgbClr val="8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19225"/>
            <a:ext cx="7886700" cy="5191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dirty="0">
                <a:solidFill>
                  <a:srgbClr val="8D1717"/>
                </a:solidFill>
              </a:rPr>
              <a:t>A</a:t>
            </a:r>
            <a:r>
              <a:rPr lang="lv-LV" dirty="0" smtClean="0">
                <a:solidFill>
                  <a:srgbClr val="8D1717"/>
                </a:solidFill>
              </a:rPr>
              <a:t>uto kāpnēm/pacēlājiem – dzēšanas un glābšanas darbiem.</a:t>
            </a:r>
            <a:endParaRPr lang="lv-LV" dirty="0">
              <a:solidFill>
                <a:srgbClr val="8D1717"/>
              </a:solidFill>
            </a:endParaRPr>
          </a:p>
          <a:p>
            <a:pPr marL="0" indent="0">
              <a:buNone/>
            </a:pPr>
            <a:r>
              <a:rPr lang="lv-LV" dirty="0" smtClean="0"/>
              <a:t>Ja augstākā stāva grīdas līmenis ir virs 8m (patstāvīgi uzturas lietotāji)</a:t>
            </a:r>
          </a:p>
          <a:p>
            <a:endParaRPr lang="lv-LV" sz="800" dirty="0" smtClean="0"/>
          </a:p>
          <a:p>
            <a:r>
              <a:rPr lang="lv-LV" dirty="0"/>
              <a:t>p</a:t>
            </a:r>
            <a:r>
              <a:rPr lang="lv-LV" dirty="0" smtClean="0"/>
              <a:t>latums &lt; 36 m - gar vis</a:t>
            </a:r>
            <a:r>
              <a:rPr lang="lv-LV" dirty="0" smtClean="0">
                <a:solidFill>
                  <a:schemeClr val="accent2">
                    <a:lumMod val="75000"/>
                  </a:schemeClr>
                </a:solidFill>
              </a:rPr>
              <a:t>ām</a:t>
            </a:r>
            <a:r>
              <a:rPr lang="lv-LV" dirty="0" smtClean="0"/>
              <a:t> fasād</a:t>
            </a:r>
            <a:r>
              <a:rPr lang="lv-LV" dirty="0" smtClean="0">
                <a:solidFill>
                  <a:schemeClr val="accent2">
                    <a:lumMod val="75000"/>
                  </a:schemeClr>
                </a:solidFill>
              </a:rPr>
              <a:t>ēm</a:t>
            </a:r>
            <a:r>
              <a:rPr lang="lv-LV" dirty="0" smtClean="0"/>
              <a:t> </a:t>
            </a:r>
            <a:r>
              <a:rPr lang="lv-LV" u="sng" dirty="0" smtClean="0"/>
              <a:t>garākajā pusē</a:t>
            </a:r>
            <a:r>
              <a:rPr lang="lv-LV" dirty="0" smtClean="0"/>
              <a:t>;</a:t>
            </a:r>
          </a:p>
          <a:p>
            <a:r>
              <a:rPr lang="lv-LV" dirty="0"/>
              <a:t>p</a:t>
            </a:r>
            <a:r>
              <a:rPr lang="lv-LV" dirty="0" smtClean="0"/>
              <a:t>latums &gt; 36 m &lt; 100 m – gar garākajām fasādēm 50 % </a:t>
            </a:r>
          </a:p>
          <a:p>
            <a:pPr marL="0" indent="0">
              <a:buNone/>
            </a:pPr>
            <a:r>
              <a:rPr lang="lv-LV" sz="1800" dirty="0" smtClean="0"/>
              <a:t>(plānojam visas ēkas glābšanu un dzēšanu)</a:t>
            </a:r>
          </a:p>
          <a:p>
            <a:r>
              <a:rPr lang="lv-LV" dirty="0"/>
              <a:t>platums &gt; </a:t>
            </a:r>
            <a:r>
              <a:rPr lang="lv-LV" dirty="0" smtClean="0"/>
              <a:t>100 m </a:t>
            </a:r>
            <a:r>
              <a:rPr lang="lv-LV" dirty="0"/>
              <a:t>pa visu būves perimetru vismaz 50 %</a:t>
            </a:r>
            <a:endParaRPr lang="lv-LV" dirty="0" smtClean="0"/>
          </a:p>
          <a:p>
            <a:endParaRPr lang="lv-LV" dirty="0" smtClean="0"/>
          </a:p>
          <a:p>
            <a:endParaRPr lang="lv-LV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33C4D2-D5CF-447E-A5B8-4E42FE7C5372}" type="slidenum">
              <a:rPr lang="lv-LV" smtClean="0"/>
              <a:pPr>
                <a:defRPr/>
              </a:pPr>
              <a:t>14</a:t>
            </a:fld>
            <a:endParaRPr lang="lv-LV"/>
          </a:p>
        </p:txBody>
      </p:sp>
      <p:sp>
        <p:nvSpPr>
          <p:cNvPr id="6" name="Rectangle 5"/>
          <p:cNvSpPr/>
          <p:nvPr/>
        </p:nvSpPr>
        <p:spPr>
          <a:xfrm>
            <a:off x="781050" y="3320"/>
            <a:ext cx="533400" cy="263671"/>
          </a:xfrm>
          <a:prstGeom prst="rect">
            <a:avLst/>
          </a:prstGeom>
          <a:solidFill>
            <a:srgbClr val="8D1717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495300" y="4031456"/>
            <a:ext cx="555117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6151246" y="4142581"/>
            <a:ext cx="0" cy="247570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2" name="Group 21"/>
          <p:cNvGrpSpPr/>
          <p:nvPr/>
        </p:nvGrpSpPr>
        <p:grpSpPr>
          <a:xfrm>
            <a:off x="495300" y="4287837"/>
            <a:ext cx="5551171" cy="2251075"/>
            <a:chOff x="1771650" y="4287837"/>
            <a:chExt cx="5551171" cy="2251075"/>
          </a:xfrm>
        </p:grpSpPr>
        <p:grpSp>
          <p:nvGrpSpPr>
            <p:cNvPr id="12" name="Group 11"/>
            <p:cNvGrpSpPr/>
            <p:nvPr/>
          </p:nvGrpSpPr>
          <p:grpSpPr>
            <a:xfrm>
              <a:off x="2444114" y="4287837"/>
              <a:ext cx="4878707" cy="2251075"/>
              <a:chOff x="1249679" y="4105275"/>
              <a:chExt cx="4878707" cy="2251075"/>
            </a:xfrm>
          </p:grpSpPr>
          <p:sp>
            <p:nvSpPr>
              <p:cNvPr id="8" name="L-Shape 7"/>
              <p:cNvSpPr/>
              <p:nvPr/>
            </p:nvSpPr>
            <p:spPr>
              <a:xfrm>
                <a:off x="1249679" y="4705350"/>
                <a:ext cx="2626996" cy="1651000"/>
              </a:xfrm>
              <a:prstGeom prst="corner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3124200" y="4105275"/>
                <a:ext cx="762000" cy="2251075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3124199" y="4105275"/>
                <a:ext cx="3004187" cy="581025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/>
              </a:p>
            </p:txBody>
          </p:sp>
        </p:grpSp>
        <p:sp>
          <p:nvSpPr>
            <p:cNvPr id="20" name="Rectangle 19"/>
            <p:cNvSpPr/>
            <p:nvPr/>
          </p:nvSpPr>
          <p:spPr>
            <a:xfrm>
              <a:off x="1771650" y="4886325"/>
              <a:ext cx="1495425" cy="48617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  <p:sp>
        <p:nvSpPr>
          <p:cNvPr id="23" name="Regular Pentagon 22"/>
          <p:cNvSpPr/>
          <p:nvPr/>
        </p:nvSpPr>
        <p:spPr>
          <a:xfrm>
            <a:off x="6156961" y="4287837"/>
            <a:ext cx="2247900" cy="2179638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4" name="Rectangle 23"/>
          <p:cNvSpPr/>
          <p:nvPr/>
        </p:nvSpPr>
        <p:spPr>
          <a:xfrm>
            <a:off x="493395" y="4705350"/>
            <a:ext cx="1497330" cy="1714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8" name="Rectangle 17"/>
          <p:cNvSpPr/>
          <p:nvPr/>
        </p:nvSpPr>
        <p:spPr>
          <a:xfrm>
            <a:off x="1990725" y="5532437"/>
            <a:ext cx="1051558" cy="1714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9" name="Rectangle 18"/>
          <p:cNvSpPr/>
          <p:nvPr/>
        </p:nvSpPr>
        <p:spPr>
          <a:xfrm rot="16200000">
            <a:off x="1768476" y="5110161"/>
            <a:ext cx="654050" cy="1714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1" name="Rectangle 20"/>
          <p:cNvSpPr/>
          <p:nvPr/>
        </p:nvSpPr>
        <p:spPr>
          <a:xfrm rot="16200000">
            <a:off x="2319976" y="4819649"/>
            <a:ext cx="1235074" cy="1714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6" name="Rectangle 25"/>
          <p:cNvSpPr/>
          <p:nvPr/>
        </p:nvSpPr>
        <p:spPr>
          <a:xfrm>
            <a:off x="3023238" y="4090987"/>
            <a:ext cx="3023231" cy="17145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cxnSp>
        <p:nvCxnSpPr>
          <p:cNvPr id="7" name="Straight Connector 6"/>
          <p:cNvCxnSpPr>
            <a:stCxn id="20" idx="1"/>
          </p:cNvCxnSpPr>
          <p:nvPr/>
        </p:nvCxnSpPr>
        <p:spPr>
          <a:xfrm>
            <a:off x="495300" y="5129411"/>
            <a:ext cx="1149350" cy="1389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644650" y="5130800"/>
            <a:ext cx="27308" cy="982265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1644650" y="6118224"/>
            <a:ext cx="1765300" cy="635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 flipV="1">
            <a:off x="3409950" y="4603750"/>
            <a:ext cx="13335" cy="1520824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V="1">
            <a:off x="3435350" y="4578350"/>
            <a:ext cx="2611119" cy="254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1905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032000" y="307976"/>
            <a:ext cx="7886700" cy="614363"/>
          </a:xfrm>
        </p:spPr>
        <p:txBody>
          <a:bodyPr/>
          <a:lstStyle/>
          <a:p>
            <a:r>
              <a:rPr lang="lv-LV" dirty="0">
                <a:solidFill>
                  <a:srgbClr val="800000"/>
                </a:solidFill>
              </a:rPr>
              <a:t>Ugunsdrošības piebrauktuves</a:t>
            </a:r>
            <a:endParaRPr lang="lv-LV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628650" y="1250950"/>
            <a:ext cx="7886700" cy="5401520"/>
          </a:xfrm>
        </p:spPr>
        <p:txBody>
          <a:bodyPr/>
          <a:lstStyle/>
          <a:p>
            <a:pPr marL="0" indent="0" algn="ctr">
              <a:buNone/>
            </a:pPr>
            <a:r>
              <a:rPr lang="lv-LV" sz="3200" dirty="0" smtClean="0">
                <a:solidFill>
                  <a:srgbClr val="8D1717"/>
                </a:solidFill>
              </a:rPr>
              <a:t>Atverama aila</a:t>
            </a:r>
          </a:p>
          <a:p>
            <a:pPr marL="0" indent="0" algn="ctr">
              <a:buNone/>
            </a:pPr>
            <a:endParaRPr lang="lv-LV" dirty="0"/>
          </a:p>
          <a:p>
            <a:pPr marL="0" indent="0">
              <a:buNone/>
            </a:pPr>
            <a:endParaRPr lang="lv-LV" sz="1600" dirty="0" smtClean="0"/>
          </a:p>
          <a:p>
            <a:pPr marL="0" indent="0">
              <a:buNone/>
            </a:pPr>
            <a:r>
              <a:rPr lang="lv-LV" dirty="0" smtClean="0"/>
              <a:t>Viena evakuācijas izeja 112.punkta prasības:</a:t>
            </a:r>
            <a:endParaRPr lang="lv-LV" dirty="0"/>
          </a:p>
          <a:p>
            <a:pPr marL="0" indent="0">
              <a:buNone/>
            </a:pPr>
            <a:endParaRPr lang="lv-LV" dirty="0" smtClean="0"/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 smtClean="0"/>
          </a:p>
          <a:p>
            <a:pPr marL="0" indent="0">
              <a:buNone/>
            </a:pPr>
            <a:endParaRPr lang="lv-LV" dirty="0" smtClean="0"/>
          </a:p>
          <a:p>
            <a:pPr marL="0" indent="0">
              <a:buNone/>
            </a:pPr>
            <a:endParaRPr lang="lv-LV" dirty="0" smtClean="0"/>
          </a:p>
          <a:p>
            <a:pPr marL="0" indent="0">
              <a:buNone/>
            </a:pPr>
            <a:endParaRPr lang="lv-LV" dirty="0" smtClean="0"/>
          </a:p>
          <a:p>
            <a:pPr marL="0" indent="0">
              <a:buNone/>
            </a:pPr>
            <a:endParaRPr lang="lv-LV" dirty="0" smtClean="0"/>
          </a:p>
          <a:p>
            <a:pPr marL="0" indent="0">
              <a:buNone/>
            </a:pPr>
            <a:r>
              <a:rPr lang="lv-LV" dirty="0" smtClean="0"/>
              <a:t>logs</a:t>
            </a:r>
            <a:r>
              <a:rPr lang="lv-LV" dirty="0"/>
              <a:t>, durvis, vārti vai </a:t>
            </a:r>
            <a:r>
              <a:rPr lang="lv-LV" dirty="0" smtClean="0"/>
              <a:t>lūka, </a:t>
            </a:r>
            <a:r>
              <a:rPr lang="lv-LV" dirty="0"/>
              <a:t>kas ir sasniedzama ar ugunsdzēsības un glābšanas dienesta tehniskajiem līdzekļiem un ko var izmantot glābšanas </a:t>
            </a:r>
            <a:r>
              <a:rPr lang="lv-LV" dirty="0" smtClean="0"/>
              <a:t>darbos?</a:t>
            </a:r>
            <a:endParaRPr lang="lv-LV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358" y="1684302"/>
            <a:ext cx="7411484" cy="50489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115" y="3069264"/>
            <a:ext cx="8287770" cy="2282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653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79" y="324141"/>
            <a:ext cx="7143751" cy="614363"/>
          </a:xfrm>
        </p:spPr>
        <p:txBody>
          <a:bodyPr/>
          <a:lstStyle/>
          <a:p>
            <a:pPr algn="ctr"/>
            <a:r>
              <a:rPr lang="lv-LV" dirty="0" smtClean="0">
                <a:solidFill>
                  <a:srgbClr val="800000"/>
                </a:solidFill>
              </a:rPr>
              <a:t>Ārējā ugunsdzēsības ūdensapgāde</a:t>
            </a:r>
            <a:endParaRPr lang="lv-LV" dirty="0">
              <a:solidFill>
                <a:srgbClr val="8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190625"/>
            <a:ext cx="7886700" cy="54197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dirty="0" smtClean="0">
                <a:solidFill>
                  <a:srgbClr val="8D1717"/>
                </a:solidFill>
              </a:rPr>
              <a:t>Ēkai no jebkura punkta jābūt 200 m šļūteņu garumā ūdensņemšanas vieta</a:t>
            </a:r>
          </a:p>
          <a:p>
            <a:pPr marL="0" indent="0">
              <a:buNone/>
            </a:pPr>
            <a:endParaRPr lang="lv-LV" sz="14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33C4D2-D5CF-447E-A5B8-4E42FE7C5372}" type="slidenum">
              <a:rPr lang="lv-LV" smtClean="0"/>
              <a:pPr>
                <a:defRPr/>
              </a:pPr>
              <a:t>16</a:t>
            </a:fld>
            <a:endParaRPr lang="lv-LV"/>
          </a:p>
        </p:txBody>
      </p:sp>
      <p:sp>
        <p:nvSpPr>
          <p:cNvPr id="6" name="Rectangle 5"/>
          <p:cNvSpPr/>
          <p:nvPr/>
        </p:nvSpPr>
        <p:spPr>
          <a:xfrm>
            <a:off x="781050" y="3320"/>
            <a:ext cx="533400" cy="263671"/>
          </a:xfrm>
          <a:prstGeom prst="rect">
            <a:avLst/>
          </a:prstGeom>
          <a:solidFill>
            <a:srgbClr val="8D1717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7418" y="1647955"/>
            <a:ext cx="6510338" cy="5017958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2482850" y="2959100"/>
            <a:ext cx="3009900" cy="226060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5492750" y="4774406"/>
            <a:ext cx="539750" cy="451644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 flipV="1">
            <a:off x="4286250" y="2520885"/>
            <a:ext cx="1746250" cy="2279715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1510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79" y="324141"/>
            <a:ext cx="7143751" cy="614363"/>
          </a:xfrm>
        </p:spPr>
        <p:txBody>
          <a:bodyPr/>
          <a:lstStyle/>
          <a:p>
            <a:pPr algn="ctr"/>
            <a:r>
              <a:rPr lang="lv-LV" dirty="0" smtClean="0">
                <a:solidFill>
                  <a:srgbClr val="800000"/>
                </a:solidFill>
              </a:rPr>
              <a:t>200 metri nav nepieciešami</a:t>
            </a:r>
            <a:endParaRPr lang="lv-LV" dirty="0">
              <a:solidFill>
                <a:srgbClr val="8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190625"/>
            <a:ext cx="7886700" cy="5419725"/>
          </a:xfrm>
        </p:spPr>
        <p:txBody>
          <a:bodyPr>
            <a:normAutofit/>
          </a:bodyPr>
          <a:lstStyle/>
          <a:p>
            <a:endParaRPr lang="lv-LV" dirty="0" smtClean="0">
              <a:solidFill>
                <a:srgbClr val="8D1717"/>
              </a:solidFill>
            </a:endParaRPr>
          </a:p>
          <a:p>
            <a:pPr marL="0" indent="0">
              <a:buNone/>
            </a:pPr>
            <a:endParaRPr lang="lv-LV" sz="14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33C4D2-D5CF-447E-A5B8-4E42FE7C5372}" type="slidenum">
              <a:rPr lang="lv-LV" smtClean="0"/>
              <a:pPr>
                <a:defRPr/>
              </a:pPr>
              <a:t>17</a:t>
            </a:fld>
            <a:endParaRPr lang="lv-LV"/>
          </a:p>
        </p:txBody>
      </p:sp>
      <p:sp>
        <p:nvSpPr>
          <p:cNvPr id="6" name="Rectangle 5"/>
          <p:cNvSpPr/>
          <p:nvPr/>
        </p:nvSpPr>
        <p:spPr>
          <a:xfrm>
            <a:off x="781050" y="3320"/>
            <a:ext cx="533400" cy="263671"/>
          </a:xfrm>
          <a:prstGeom prst="rect">
            <a:avLst/>
          </a:prstGeom>
          <a:solidFill>
            <a:srgbClr val="8D1717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62" y="2271712"/>
            <a:ext cx="8177213" cy="280630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6862" y="1595729"/>
            <a:ext cx="6333702" cy="423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706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79" y="324141"/>
            <a:ext cx="7143751" cy="614363"/>
          </a:xfrm>
        </p:spPr>
        <p:txBody>
          <a:bodyPr/>
          <a:lstStyle/>
          <a:p>
            <a:pPr algn="ctr"/>
            <a:r>
              <a:rPr lang="lv-LV" dirty="0" smtClean="0">
                <a:solidFill>
                  <a:srgbClr val="800000"/>
                </a:solidFill>
              </a:rPr>
              <a:t>Kur kļūdās?</a:t>
            </a:r>
            <a:endParaRPr lang="lv-LV" dirty="0">
              <a:solidFill>
                <a:srgbClr val="8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190625"/>
            <a:ext cx="7886700" cy="5419725"/>
          </a:xfrm>
        </p:spPr>
        <p:txBody>
          <a:bodyPr>
            <a:normAutofit/>
          </a:bodyPr>
          <a:lstStyle/>
          <a:p>
            <a:endParaRPr lang="lv-LV" dirty="0" smtClean="0"/>
          </a:p>
          <a:p>
            <a:r>
              <a:rPr lang="lv-LV" dirty="0" smtClean="0"/>
              <a:t>Pilsētā ir centralizētie tīkli ar hidrantiem</a:t>
            </a:r>
          </a:p>
          <a:p>
            <a:pPr marL="0" indent="0">
              <a:buNone/>
            </a:pPr>
            <a:r>
              <a:rPr lang="lv-LV" sz="1800" dirty="0" smtClean="0"/>
              <a:t>(bet izvietojums tieši Jūsu zemesgabalam nav pilsētas hidranti)</a:t>
            </a:r>
          </a:p>
          <a:p>
            <a:endParaRPr lang="lv-LV" dirty="0" smtClean="0"/>
          </a:p>
          <a:p>
            <a:r>
              <a:rPr lang="lv-LV" dirty="0"/>
              <a:t>Laukos privātmājai netālu ir </a:t>
            </a:r>
            <a:r>
              <a:rPr lang="lv-LV" dirty="0" smtClean="0"/>
              <a:t>upe</a:t>
            </a:r>
          </a:p>
          <a:p>
            <a:pPr marL="0" indent="0">
              <a:buNone/>
            </a:pPr>
            <a:r>
              <a:rPr lang="lv-LV" sz="1800" dirty="0" smtClean="0"/>
              <a:t>(bet pie upes nav ugunsdzēsības piebrauktuve un ūdens ņemšanas vieta)</a:t>
            </a:r>
          </a:p>
          <a:p>
            <a:endParaRPr lang="lv-LV" dirty="0"/>
          </a:p>
          <a:p>
            <a:r>
              <a:rPr lang="lv-LV" dirty="0" smtClean="0"/>
              <a:t>Ir divi hidranti blakus ēkai katrā galā</a:t>
            </a:r>
          </a:p>
          <a:p>
            <a:pPr marL="0" indent="0">
              <a:buNone/>
            </a:pPr>
            <a:r>
              <a:rPr lang="lv-LV" sz="1800" dirty="0" smtClean="0"/>
              <a:t>(bet ēkas perimetrs lielāks par 200 m)</a:t>
            </a:r>
            <a:endParaRPr lang="lv-LV" sz="1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33C4D2-D5CF-447E-A5B8-4E42FE7C5372}" type="slidenum">
              <a:rPr lang="lv-LV" smtClean="0"/>
              <a:pPr>
                <a:defRPr/>
              </a:pPr>
              <a:t>18</a:t>
            </a:fld>
            <a:endParaRPr lang="lv-LV"/>
          </a:p>
        </p:txBody>
      </p:sp>
      <p:sp>
        <p:nvSpPr>
          <p:cNvPr id="6" name="Rectangle 5"/>
          <p:cNvSpPr/>
          <p:nvPr/>
        </p:nvSpPr>
        <p:spPr>
          <a:xfrm>
            <a:off x="781050" y="3320"/>
            <a:ext cx="533400" cy="263671"/>
          </a:xfrm>
          <a:prstGeom prst="rect">
            <a:avLst/>
          </a:prstGeom>
          <a:solidFill>
            <a:srgbClr val="8D1717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7549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79" y="324141"/>
            <a:ext cx="7143751" cy="614363"/>
          </a:xfrm>
        </p:spPr>
        <p:txBody>
          <a:bodyPr/>
          <a:lstStyle/>
          <a:p>
            <a:pPr algn="ctr"/>
            <a:r>
              <a:rPr lang="lv-LV" dirty="0" smtClean="0">
                <a:solidFill>
                  <a:srgbClr val="800000"/>
                </a:solidFill>
              </a:rPr>
              <a:t>Ārējā ugunsdzēsības ūdensapgāde</a:t>
            </a:r>
            <a:endParaRPr lang="lv-LV" dirty="0">
              <a:solidFill>
                <a:srgbClr val="8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190625"/>
            <a:ext cx="7886700" cy="54197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dirty="0" smtClean="0">
                <a:solidFill>
                  <a:srgbClr val="8D1717"/>
                </a:solidFill>
              </a:rPr>
              <a:t>Laukos 1km ūdens ņemšanas vieta</a:t>
            </a:r>
          </a:p>
          <a:p>
            <a:pPr marL="0" indent="0">
              <a:buNone/>
            </a:pPr>
            <a:endParaRPr lang="lv-LV" sz="14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33C4D2-D5CF-447E-A5B8-4E42FE7C5372}" type="slidenum">
              <a:rPr lang="lv-LV" smtClean="0"/>
              <a:pPr>
                <a:defRPr/>
              </a:pPr>
              <a:t>19</a:t>
            </a:fld>
            <a:endParaRPr lang="lv-LV"/>
          </a:p>
        </p:txBody>
      </p:sp>
      <p:sp>
        <p:nvSpPr>
          <p:cNvPr id="6" name="Rectangle 5"/>
          <p:cNvSpPr/>
          <p:nvPr/>
        </p:nvSpPr>
        <p:spPr>
          <a:xfrm>
            <a:off x="781050" y="3320"/>
            <a:ext cx="533400" cy="263671"/>
          </a:xfrm>
          <a:prstGeom prst="rect">
            <a:avLst/>
          </a:prstGeom>
          <a:solidFill>
            <a:srgbClr val="8D1717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7837" y="2710783"/>
            <a:ext cx="4924723" cy="415168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9703" y="1361741"/>
            <a:ext cx="4757738" cy="31718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03" y="3229938"/>
            <a:ext cx="4813300" cy="360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813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293" y="266991"/>
            <a:ext cx="2598420" cy="923489"/>
          </a:xfrm>
        </p:spPr>
        <p:txBody>
          <a:bodyPr/>
          <a:lstStyle/>
          <a:p>
            <a:pPr algn="ctr"/>
            <a:r>
              <a:rPr lang="lv-LV" dirty="0" smtClean="0">
                <a:solidFill>
                  <a:srgbClr val="800000"/>
                </a:solidFill>
              </a:rPr>
              <a:t>VUGD Atzinums</a:t>
            </a:r>
            <a:endParaRPr lang="lv-LV" dirty="0">
              <a:solidFill>
                <a:srgbClr val="8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193925"/>
            <a:ext cx="3666476" cy="4428944"/>
          </a:xfrm>
        </p:spPr>
        <p:txBody>
          <a:bodyPr numCol="1">
            <a:normAutofit/>
          </a:bodyPr>
          <a:lstStyle/>
          <a:p>
            <a:pPr marL="0" indent="0" algn="ctr">
              <a:buNone/>
            </a:pPr>
            <a:r>
              <a:rPr lang="lv-LV" dirty="0" smtClean="0"/>
              <a:t>Būves atbilstība </a:t>
            </a:r>
            <a:r>
              <a:rPr lang="lv-LV" dirty="0"/>
              <a:t>būvugunsdrošības </a:t>
            </a:r>
            <a:r>
              <a:rPr lang="lv-LV" dirty="0" smtClean="0"/>
              <a:t>normatīvo aktu prasībām</a:t>
            </a:r>
            <a:endParaRPr lang="lv-LV" dirty="0">
              <a:solidFill>
                <a:srgbClr val="800000"/>
              </a:solidFill>
            </a:endParaRPr>
          </a:p>
          <a:p>
            <a:pPr marL="0" indent="0" algn="ctr">
              <a:buNone/>
            </a:pPr>
            <a:endParaRPr lang="lv-LV" dirty="0" smtClean="0">
              <a:solidFill>
                <a:srgbClr val="800000"/>
              </a:solidFill>
            </a:endParaRPr>
          </a:p>
          <a:p>
            <a:pPr marL="0" indent="0" algn="ctr">
              <a:buNone/>
            </a:pPr>
            <a:r>
              <a:rPr lang="lv-LV" dirty="0">
                <a:solidFill>
                  <a:srgbClr val="800000"/>
                </a:solidFill>
              </a:rPr>
              <a:t>VUGD neizsniedz tehniskos vai īpašos </a:t>
            </a:r>
            <a:r>
              <a:rPr lang="lv-LV" dirty="0" smtClean="0">
                <a:solidFill>
                  <a:srgbClr val="800000"/>
                </a:solidFill>
              </a:rPr>
              <a:t>noteikumus</a:t>
            </a:r>
          </a:p>
          <a:p>
            <a:pPr marL="0" indent="0" algn="ctr">
              <a:buNone/>
            </a:pPr>
            <a:endParaRPr lang="lv-LV" dirty="0" smtClean="0">
              <a:solidFill>
                <a:srgbClr val="800000"/>
              </a:solidFill>
            </a:endParaRPr>
          </a:p>
          <a:p>
            <a:pPr marL="0" indent="0" algn="ctr">
              <a:buNone/>
            </a:pPr>
            <a:endParaRPr lang="lv-LV" dirty="0" smtClean="0"/>
          </a:p>
          <a:p>
            <a:pPr marL="0" indent="0" algn="ctr">
              <a:buNone/>
            </a:pPr>
            <a:endParaRPr lang="lv-LV" dirty="0" smtClean="0"/>
          </a:p>
          <a:p>
            <a:pPr marL="0" indent="0" algn="ctr">
              <a:buNone/>
            </a:pPr>
            <a:r>
              <a:rPr lang="lv-LV" sz="1800" dirty="0" smtClean="0"/>
              <a:t>Atzinums </a:t>
            </a:r>
            <a:r>
              <a:rPr lang="lv-LV" sz="1800" u="sng" dirty="0" smtClean="0"/>
              <a:t>nav administratīvais akts</a:t>
            </a:r>
            <a:r>
              <a:rPr lang="lv-LV" sz="1800" dirty="0" smtClean="0"/>
              <a:t>, bet </a:t>
            </a:r>
            <a:r>
              <a:rPr lang="lv-LV" sz="1800" dirty="0"/>
              <a:t>Atzinums ir </a:t>
            </a:r>
            <a:r>
              <a:rPr lang="lv-LV" sz="1800" u="sng" dirty="0" smtClean="0"/>
              <a:t>starplēmums</a:t>
            </a:r>
            <a:r>
              <a:rPr lang="lv-LV" sz="1800" dirty="0" smtClean="0"/>
              <a:t> </a:t>
            </a:r>
            <a:r>
              <a:rPr lang="lv-LV" sz="1800" dirty="0"/>
              <a:t>ar būtisku </a:t>
            </a:r>
            <a:r>
              <a:rPr lang="lv-LV" sz="1800" dirty="0" smtClean="0"/>
              <a:t>ietekmi (kuru </a:t>
            </a:r>
            <a:r>
              <a:rPr lang="lv-LV" sz="1800" dirty="0"/>
              <a:t>var apstrīdēt un pārsūdzēt </a:t>
            </a:r>
            <a:r>
              <a:rPr lang="lv-LV" sz="1800" dirty="0" smtClean="0"/>
              <a:t>atsevišķi)</a:t>
            </a:r>
          </a:p>
          <a:p>
            <a:pPr marL="0" indent="0" algn="ctr">
              <a:buNone/>
            </a:pPr>
            <a:endParaRPr lang="lv-LV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33C4D2-D5CF-447E-A5B8-4E42FE7C5372}" type="slidenum">
              <a:rPr lang="lv-LV" smtClean="0"/>
              <a:pPr>
                <a:defRPr/>
              </a:pPr>
              <a:t>2</a:t>
            </a:fld>
            <a:endParaRPr lang="lv-LV"/>
          </a:p>
        </p:txBody>
      </p:sp>
      <p:sp>
        <p:nvSpPr>
          <p:cNvPr id="7" name="Rectangle 6"/>
          <p:cNvSpPr/>
          <p:nvPr/>
        </p:nvSpPr>
        <p:spPr>
          <a:xfrm>
            <a:off x="781050" y="3320"/>
            <a:ext cx="533400" cy="263671"/>
          </a:xfrm>
          <a:prstGeom prst="rect">
            <a:avLst/>
          </a:prstGeom>
          <a:solidFill>
            <a:srgbClr val="8D1717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5126" y="3320"/>
            <a:ext cx="48488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339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79" y="324141"/>
            <a:ext cx="7143751" cy="614363"/>
          </a:xfrm>
        </p:spPr>
        <p:txBody>
          <a:bodyPr/>
          <a:lstStyle/>
          <a:p>
            <a:pPr algn="ctr"/>
            <a:r>
              <a:rPr lang="lv-LV" dirty="0" smtClean="0">
                <a:solidFill>
                  <a:srgbClr val="800000"/>
                </a:solidFill>
              </a:rPr>
              <a:t>Ūdens ņemšanas vieta?</a:t>
            </a:r>
            <a:endParaRPr lang="lv-LV" dirty="0">
              <a:solidFill>
                <a:srgbClr val="8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190625"/>
            <a:ext cx="7886700" cy="5419725"/>
          </a:xfrm>
        </p:spPr>
        <p:txBody>
          <a:bodyPr>
            <a:normAutofit/>
          </a:bodyPr>
          <a:lstStyle/>
          <a:p>
            <a:endParaRPr lang="lv-LV" dirty="0" smtClean="0"/>
          </a:p>
          <a:p>
            <a:r>
              <a:rPr lang="lv-LV" dirty="0" smtClean="0"/>
              <a:t>vismaz </a:t>
            </a:r>
            <a:r>
              <a:rPr lang="lv-LV" dirty="0"/>
              <a:t>3,5 m platu piebraucamo ceļu pie </a:t>
            </a:r>
            <a:r>
              <a:rPr lang="lv-LV" dirty="0" smtClean="0"/>
              <a:t>vietas</a:t>
            </a:r>
          </a:p>
          <a:p>
            <a:endParaRPr lang="lv-LV" dirty="0"/>
          </a:p>
          <a:p>
            <a:r>
              <a:rPr lang="pt-BR" dirty="0" smtClean="0"/>
              <a:t>12 </a:t>
            </a:r>
            <a:r>
              <a:rPr lang="pt-BR" dirty="0"/>
              <a:t>x 12 m laukum</a:t>
            </a:r>
            <a:r>
              <a:rPr lang="lv-LV" dirty="0"/>
              <a:t>a </a:t>
            </a:r>
            <a:r>
              <a:rPr lang="lv-LV" dirty="0" smtClean="0"/>
              <a:t>izmēri</a:t>
            </a:r>
          </a:p>
          <a:p>
            <a:endParaRPr lang="lv-LV" dirty="0"/>
          </a:p>
          <a:p>
            <a:r>
              <a:rPr lang="lv-LV" dirty="0"/>
              <a:t>laukuma seguma </a:t>
            </a:r>
            <a:r>
              <a:rPr lang="lv-LV" dirty="0" smtClean="0"/>
              <a:t>atbilst ugunsdzēsības tehnikai</a:t>
            </a:r>
          </a:p>
          <a:p>
            <a:endParaRPr lang="lv-LV" dirty="0"/>
          </a:p>
          <a:p>
            <a:r>
              <a:rPr lang="lv-LV" dirty="0" smtClean="0"/>
              <a:t>izvietojums lai divas autocisternas var paņemt ūdeni</a:t>
            </a:r>
          </a:p>
          <a:p>
            <a:endParaRPr lang="lv-LV" dirty="0" smtClean="0"/>
          </a:p>
          <a:p>
            <a:r>
              <a:rPr lang="lv-LV" dirty="0"/>
              <a:t>p</a:t>
            </a:r>
            <a:r>
              <a:rPr lang="lv-LV" dirty="0" smtClean="0"/>
              <a:t>ie tilpnes malas </a:t>
            </a:r>
            <a:r>
              <a:rPr lang="lv-LV" dirty="0"/>
              <a:t>projektē 0,8 m augstu </a:t>
            </a:r>
            <a:r>
              <a:rPr lang="lv-LV" dirty="0" smtClean="0"/>
              <a:t>aizsargbarjeru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33C4D2-D5CF-447E-A5B8-4E42FE7C5372}" type="slidenum">
              <a:rPr lang="lv-LV" smtClean="0"/>
              <a:pPr>
                <a:defRPr/>
              </a:pPr>
              <a:t>20</a:t>
            </a:fld>
            <a:endParaRPr lang="lv-LV"/>
          </a:p>
        </p:txBody>
      </p:sp>
      <p:sp>
        <p:nvSpPr>
          <p:cNvPr id="6" name="Rectangle 5"/>
          <p:cNvSpPr/>
          <p:nvPr/>
        </p:nvSpPr>
        <p:spPr>
          <a:xfrm>
            <a:off x="781050" y="3320"/>
            <a:ext cx="533400" cy="263671"/>
          </a:xfrm>
          <a:prstGeom prst="rect">
            <a:avLst/>
          </a:prstGeom>
          <a:solidFill>
            <a:srgbClr val="8D1717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2588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79" y="324141"/>
            <a:ext cx="7143751" cy="614363"/>
          </a:xfrm>
        </p:spPr>
        <p:txBody>
          <a:bodyPr/>
          <a:lstStyle/>
          <a:p>
            <a:pPr algn="ctr"/>
            <a:r>
              <a:rPr lang="lv-LV" dirty="0" smtClean="0">
                <a:solidFill>
                  <a:srgbClr val="800000"/>
                </a:solidFill>
              </a:rPr>
              <a:t>Lietošanas veida maiņa</a:t>
            </a:r>
            <a:endParaRPr lang="lv-LV" dirty="0">
              <a:solidFill>
                <a:srgbClr val="8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285875"/>
            <a:ext cx="7886700" cy="53244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lv-LV" sz="1800" dirty="0" smtClean="0">
              <a:solidFill>
                <a:srgbClr val="8D1717"/>
              </a:solidFill>
            </a:endParaRPr>
          </a:p>
          <a:p>
            <a:pPr marL="0" indent="0" algn="ctr">
              <a:buNone/>
            </a:pPr>
            <a:r>
              <a:rPr lang="lv-LV" sz="2000" dirty="0" smtClean="0">
                <a:solidFill>
                  <a:srgbClr val="8D1717"/>
                </a:solidFill>
              </a:rPr>
              <a:t>Būvnormatīvu </a:t>
            </a:r>
            <a:r>
              <a:rPr lang="lv-LV" sz="2000" dirty="0">
                <a:solidFill>
                  <a:srgbClr val="8D1717"/>
                </a:solidFill>
              </a:rPr>
              <a:t>tehniskās </a:t>
            </a:r>
            <a:r>
              <a:rPr lang="lv-LV" sz="2000" dirty="0" smtClean="0">
                <a:solidFill>
                  <a:srgbClr val="8D1717"/>
                </a:solidFill>
              </a:rPr>
              <a:t>prasības veicot </a:t>
            </a:r>
            <a:r>
              <a:rPr lang="lv-LV" sz="2000" dirty="0">
                <a:solidFill>
                  <a:srgbClr val="8D1717"/>
                </a:solidFill>
              </a:rPr>
              <a:t>esošu būvju pārbūvi, </a:t>
            </a:r>
            <a:r>
              <a:rPr lang="lv-LV" sz="2000" dirty="0" smtClean="0">
                <a:solidFill>
                  <a:srgbClr val="8D1717"/>
                </a:solidFill>
              </a:rPr>
              <a:t>atjaunošanu attiecas tikai uz pārbūvējamo daļu (projekta robežās).</a:t>
            </a:r>
          </a:p>
          <a:p>
            <a:pPr marL="0" indent="0" algn="ctr">
              <a:buNone/>
            </a:pPr>
            <a:endParaRPr lang="lv-LV" sz="1800" dirty="0"/>
          </a:p>
          <a:p>
            <a:pPr marL="0" indent="0" algn="ctr">
              <a:buNone/>
            </a:pPr>
            <a:endParaRPr lang="lv-LV" sz="1800" dirty="0" smtClean="0"/>
          </a:p>
          <a:p>
            <a:pPr marL="0" indent="0">
              <a:buNone/>
            </a:pPr>
            <a:r>
              <a:rPr lang="lv-LV" sz="1800" dirty="0" smtClean="0"/>
              <a:t>Veicot lietošanas veida maiņu - jāpārliecinās vai esošā situācija atbilst jaunajam lietošanas veidam.</a:t>
            </a:r>
          </a:p>
          <a:p>
            <a:pPr marL="0" indent="0">
              <a:buNone/>
            </a:pPr>
            <a:r>
              <a:rPr lang="lv-LV" sz="1800" dirty="0" smtClean="0"/>
              <a:t>Piemēram:</a:t>
            </a:r>
          </a:p>
          <a:p>
            <a:pPr marL="0" indent="0">
              <a:buNone/>
            </a:pPr>
            <a:r>
              <a:rPr lang="lv-LV" sz="1800" dirty="0" smtClean="0"/>
              <a:t>-  </a:t>
            </a:r>
            <a:r>
              <a:rPr lang="lv-LV" sz="1800" dirty="0" err="1" smtClean="0"/>
              <a:t>IVa</a:t>
            </a:r>
            <a:r>
              <a:rPr lang="lv-LV" sz="1800" dirty="0" smtClean="0"/>
              <a:t> lietošanas veida evakuācijas izejas I lietošanas veida ēkā</a:t>
            </a:r>
          </a:p>
          <a:p>
            <a:pPr>
              <a:buFontTx/>
              <a:buChar char="-"/>
            </a:pPr>
            <a:r>
              <a:rPr lang="lv-LV" sz="1800" dirty="0" smtClean="0"/>
              <a:t>Neekspluatējams patstāvīgi neuzturas bēniņos un ekspluatējamu stāvu</a:t>
            </a:r>
          </a:p>
          <a:p>
            <a:pPr>
              <a:buFontTx/>
              <a:buChar char="-"/>
            </a:pPr>
            <a:r>
              <a:rPr lang="lv-LV" sz="1800" dirty="0" smtClean="0"/>
              <a:t>Mainot lietošanas veidu telpā uz ugunsdroši atdalītu telpu</a:t>
            </a:r>
          </a:p>
          <a:p>
            <a:pPr marL="0" indent="0">
              <a:buNone/>
            </a:pPr>
            <a:endParaRPr lang="lv-LV" sz="1800" dirty="0"/>
          </a:p>
          <a:p>
            <a:pPr marL="0" indent="0">
              <a:buNone/>
            </a:pPr>
            <a:endParaRPr lang="lv-LV" sz="1800" dirty="0" smtClean="0"/>
          </a:p>
          <a:p>
            <a:pPr marL="0" indent="0" algn="ctr">
              <a:buNone/>
            </a:pPr>
            <a:r>
              <a:rPr lang="lv-LV" sz="2000" dirty="0" smtClean="0">
                <a:solidFill>
                  <a:srgbClr val="8D1717"/>
                </a:solidFill>
              </a:rPr>
              <a:t>Ja būve neatbilst vēlamajam lietošanas veidam izvērtējam iespējas pārbūvēt vai saskaņot atkāpes – citu ceļu nav.</a:t>
            </a:r>
            <a:endParaRPr lang="lv-LV" sz="2000" dirty="0">
              <a:solidFill>
                <a:srgbClr val="8D171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33C4D2-D5CF-447E-A5B8-4E42FE7C5372}" type="slidenum">
              <a:rPr lang="lv-LV" smtClean="0"/>
              <a:pPr>
                <a:defRPr/>
              </a:pPr>
              <a:t>21</a:t>
            </a:fld>
            <a:endParaRPr lang="lv-LV"/>
          </a:p>
        </p:txBody>
      </p:sp>
      <p:sp>
        <p:nvSpPr>
          <p:cNvPr id="6" name="Rectangle 5"/>
          <p:cNvSpPr/>
          <p:nvPr/>
        </p:nvSpPr>
        <p:spPr>
          <a:xfrm>
            <a:off x="781050" y="3320"/>
            <a:ext cx="533400" cy="263671"/>
          </a:xfrm>
          <a:prstGeom prst="rect">
            <a:avLst/>
          </a:prstGeom>
          <a:solidFill>
            <a:srgbClr val="8D1717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97825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79" y="324141"/>
            <a:ext cx="7143751" cy="614363"/>
          </a:xfrm>
        </p:spPr>
        <p:txBody>
          <a:bodyPr/>
          <a:lstStyle/>
          <a:p>
            <a:pPr algn="ctr"/>
            <a:r>
              <a:rPr lang="lv-LV" dirty="0" smtClean="0">
                <a:solidFill>
                  <a:srgbClr val="800000"/>
                </a:solidFill>
              </a:rPr>
              <a:t>Ugunsdrošības nodalījuma platība</a:t>
            </a:r>
            <a:endParaRPr lang="lv-LV" dirty="0">
              <a:solidFill>
                <a:srgbClr val="8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190625"/>
            <a:ext cx="7886700" cy="541972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lv-LV" dirty="0" smtClean="0">
              <a:solidFill>
                <a:srgbClr val="8D1717"/>
              </a:solidFill>
            </a:endParaRPr>
          </a:p>
          <a:p>
            <a:r>
              <a:rPr lang="lv-LV" u="sng" dirty="0" smtClean="0"/>
              <a:t>platība </a:t>
            </a:r>
            <a:r>
              <a:rPr lang="lv-LV" u="sng" dirty="0"/>
              <a:t>starp ārējām sienām </a:t>
            </a:r>
            <a:r>
              <a:rPr lang="lv-LV" dirty="0"/>
              <a:t>vai ārējām un ugunsdrošības nodalījuma norobežojošām </a:t>
            </a:r>
            <a:r>
              <a:rPr lang="lv-LV" dirty="0" smtClean="0"/>
              <a:t>konstrukcijām</a:t>
            </a:r>
            <a:r>
              <a:rPr lang="lv-LV" dirty="0"/>
              <a:t>;</a:t>
            </a:r>
            <a:endParaRPr lang="lv-LV" dirty="0" smtClean="0"/>
          </a:p>
          <a:p>
            <a:r>
              <a:rPr lang="lv-LV" dirty="0" smtClean="0"/>
              <a:t>Jāiekļauj telpas </a:t>
            </a:r>
            <a:r>
              <a:rPr lang="lv-LV" dirty="0"/>
              <a:t>platību, </a:t>
            </a:r>
            <a:r>
              <a:rPr lang="lv-LV" u="sng" dirty="0" smtClean="0"/>
              <a:t>sienu</a:t>
            </a:r>
            <a:r>
              <a:rPr lang="lv-LV" u="sng" dirty="0"/>
              <a:t>, starpsienu </a:t>
            </a:r>
            <a:r>
              <a:rPr lang="lv-LV" u="sng" dirty="0" smtClean="0"/>
              <a:t>un citu </a:t>
            </a:r>
            <a:r>
              <a:rPr lang="lv-LV" u="sng" dirty="0"/>
              <a:t>elementu aizņemto </a:t>
            </a:r>
            <a:r>
              <a:rPr lang="lv-LV" u="sng" dirty="0" smtClean="0"/>
              <a:t>platību</a:t>
            </a:r>
            <a:r>
              <a:rPr lang="lv-LV" dirty="0" smtClean="0"/>
              <a:t>;</a:t>
            </a:r>
          </a:p>
          <a:p>
            <a:r>
              <a:rPr lang="lv-LV" dirty="0" smtClean="0"/>
              <a:t>neiekļauj </a:t>
            </a:r>
            <a:r>
              <a:rPr lang="lv-LV" dirty="0"/>
              <a:t>ārējos balkonus, lodžijas, terases utt.</a:t>
            </a:r>
            <a:endParaRPr lang="lv-LV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33C4D2-D5CF-447E-A5B8-4E42FE7C5372}" type="slidenum">
              <a:rPr lang="lv-LV" smtClean="0"/>
              <a:pPr>
                <a:defRPr/>
              </a:pPr>
              <a:t>22</a:t>
            </a:fld>
            <a:endParaRPr lang="lv-LV"/>
          </a:p>
        </p:txBody>
      </p:sp>
      <p:sp>
        <p:nvSpPr>
          <p:cNvPr id="6" name="Rectangle 5"/>
          <p:cNvSpPr/>
          <p:nvPr/>
        </p:nvSpPr>
        <p:spPr>
          <a:xfrm>
            <a:off x="781050" y="3320"/>
            <a:ext cx="533400" cy="263671"/>
          </a:xfrm>
          <a:prstGeom prst="rect">
            <a:avLst/>
          </a:prstGeom>
          <a:solidFill>
            <a:srgbClr val="8D1717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4041" y="3280391"/>
            <a:ext cx="5915025" cy="785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708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79" y="324141"/>
            <a:ext cx="7143751" cy="614363"/>
          </a:xfrm>
        </p:spPr>
        <p:txBody>
          <a:bodyPr/>
          <a:lstStyle/>
          <a:p>
            <a:pPr algn="ctr"/>
            <a:r>
              <a:rPr lang="lv-LV" dirty="0" smtClean="0">
                <a:solidFill>
                  <a:srgbClr val="800000"/>
                </a:solidFill>
              </a:rPr>
              <a:t>Ugunsdroši atdalītas telpas</a:t>
            </a:r>
            <a:endParaRPr lang="lv-LV" dirty="0">
              <a:solidFill>
                <a:srgbClr val="8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190625"/>
            <a:ext cx="7886700" cy="54197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dirty="0" smtClean="0">
                <a:solidFill>
                  <a:srgbClr val="8D1717"/>
                </a:solidFill>
              </a:rPr>
              <a:t>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33C4D2-D5CF-447E-A5B8-4E42FE7C5372}" type="slidenum">
              <a:rPr lang="lv-LV" smtClean="0"/>
              <a:pPr>
                <a:defRPr/>
              </a:pPr>
              <a:t>23</a:t>
            </a:fld>
            <a:endParaRPr lang="lv-LV"/>
          </a:p>
        </p:txBody>
      </p:sp>
      <p:sp>
        <p:nvSpPr>
          <p:cNvPr id="6" name="Rectangle 5"/>
          <p:cNvSpPr/>
          <p:nvPr/>
        </p:nvSpPr>
        <p:spPr>
          <a:xfrm>
            <a:off x="781050" y="3320"/>
            <a:ext cx="533400" cy="263671"/>
          </a:xfrm>
          <a:prstGeom prst="rect">
            <a:avLst/>
          </a:prstGeom>
          <a:solidFill>
            <a:srgbClr val="8D1717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b="37394"/>
          <a:stretch/>
        </p:blipFill>
        <p:spPr>
          <a:xfrm>
            <a:off x="0" y="2948045"/>
            <a:ext cx="4602185" cy="390995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4104" t="62180"/>
          <a:stretch/>
        </p:blipFill>
        <p:spPr>
          <a:xfrm>
            <a:off x="4602185" y="4380764"/>
            <a:ext cx="4628701" cy="247723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14" y="2638138"/>
            <a:ext cx="3892731" cy="30990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28625" y="1457325"/>
            <a:ext cx="82510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smtClean="0"/>
              <a:t>Visām norādītām telpām atsevišķi</a:t>
            </a:r>
          </a:p>
          <a:p>
            <a:endParaRPr lang="lv-LV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938" y="1342590"/>
            <a:ext cx="5963194" cy="255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962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79" y="324141"/>
            <a:ext cx="7143751" cy="614363"/>
          </a:xfrm>
        </p:spPr>
        <p:txBody>
          <a:bodyPr/>
          <a:lstStyle/>
          <a:p>
            <a:pPr algn="ctr"/>
            <a:r>
              <a:rPr lang="lv-LV" dirty="0" smtClean="0">
                <a:solidFill>
                  <a:srgbClr val="800000"/>
                </a:solidFill>
              </a:rPr>
              <a:t>Ārējās evakuācijas kāpnes</a:t>
            </a:r>
            <a:endParaRPr lang="lv-LV" dirty="0">
              <a:solidFill>
                <a:srgbClr val="8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190625"/>
            <a:ext cx="7886700" cy="54197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dirty="0" smtClean="0"/>
              <a:t>2 metru attālumā no kāpnēm gan ailas gan ārsienu fragmentiem jābūt ar ugunsizturību EI-30</a:t>
            </a:r>
            <a:endParaRPr lang="lv-LV" dirty="0" smtClean="0">
              <a:solidFill>
                <a:srgbClr val="8D1717"/>
              </a:solidFill>
            </a:endParaRPr>
          </a:p>
          <a:p>
            <a:pPr marL="0" indent="0">
              <a:buNone/>
            </a:pPr>
            <a:endParaRPr lang="lv-LV" sz="14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33C4D2-D5CF-447E-A5B8-4E42FE7C5372}" type="slidenum">
              <a:rPr lang="lv-LV" smtClean="0"/>
              <a:pPr>
                <a:defRPr/>
              </a:pPr>
              <a:t>24</a:t>
            </a:fld>
            <a:endParaRPr lang="lv-LV"/>
          </a:p>
        </p:txBody>
      </p:sp>
      <p:sp>
        <p:nvSpPr>
          <p:cNvPr id="6" name="Rectangle 5"/>
          <p:cNvSpPr/>
          <p:nvPr/>
        </p:nvSpPr>
        <p:spPr>
          <a:xfrm>
            <a:off x="781050" y="3320"/>
            <a:ext cx="533400" cy="263671"/>
          </a:xfrm>
          <a:prstGeom prst="rect">
            <a:avLst/>
          </a:prstGeom>
          <a:solidFill>
            <a:srgbClr val="8D1717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525" y="2146301"/>
            <a:ext cx="6148386" cy="4098924"/>
          </a:xfrm>
          <a:prstGeom prst="rect">
            <a:avLst/>
          </a:prstGeom>
        </p:spPr>
      </p:pic>
      <p:sp>
        <p:nvSpPr>
          <p:cNvPr id="7" name="Right Arrow 6"/>
          <p:cNvSpPr/>
          <p:nvPr/>
        </p:nvSpPr>
        <p:spPr>
          <a:xfrm>
            <a:off x="5532301" y="2872378"/>
            <a:ext cx="751115" cy="312148"/>
          </a:xfrm>
          <a:prstGeom prst="rightArrow">
            <a:avLst>
              <a:gd name="adj1" fmla="val 19580"/>
              <a:gd name="adj2" fmla="val 72737"/>
            </a:avLst>
          </a:prstGeom>
          <a:solidFill>
            <a:srgbClr val="8D1717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Right Arrow 7"/>
          <p:cNvSpPr/>
          <p:nvPr/>
        </p:nvSpPr>
        <p:spPr>
          <a:xfrm>
            <a:off x="5532301" y="3883615"/>
            <a:ext cx="751115" cy="312148"/>
          </a:xfrm>
          <a:prstGeom prst="rightArrow">
            <a:avLst>
              <a:gd name="adj1" fmla="val 19580"/>
              <a:gd name="adj2" fmla="val 72737"/>
            </a:avLst>
          </a:prstGeom>
          <a:solidFill>
            <a:srgbClr val="8D1717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9" name="Right Arrow 8"/>
          <p:cNvSpPr/>
          <p:nvPr/>
        </p:nvSpPr>
        <p:spPr>
          <a:xfrm>
            <a:off x="5532301" y="4963323"/>
            <a:ext cx="751115" cy="312148"/>
          </a:xfrm>
          <a:prstGeom prst="rightArrow">
            <a:avLst>
              <a:gd name="adj1" fmla="val 19580"/>
              <a:gd name="adj2" fmla="val 72737"/>
            </a:avLst>
          </a:prstGeom>
          <a:solidFill>
            <a:srgbClr val="8D1717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0" name="Right Arrow 9"/>
          <p:cNvSpPr/>
          <p:nvPr/>
        </p:nvSpPr>
        <p:spPr>
          <a:xfrm>
            <a:off x="5532300" y="5886957"/>
            <a:ext cx="751115" cy="312148"/>
          </a:xfrm>
          <a:prstGeom prst="rightArrow">
            <a:avLst>
              <a:gd name="adj1" fmla="val 19580"/>
              <a:gd name="adj2" fmla="val 72737"/>
            </a:avLst>
          </a:prstGeom>
          <a:solidFill>
            <a:srgbClr val="8D1717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Right Arrow 10"/>
          <p:cNvSpPr/>
          <p:nvPr/>
        </p:nvSpPr>
        <p:spPr>
          <a:xfrm rot="10800000">
            <a:off x="2858951" y="2900537"/>
            <a:ext cx="751115" cy="312148"/>
          </a:xfrm>
          <a:prstGeom prst="rightArrow">
            <a:avLst>
              <a:gd name="adj1" fmla="val 19580"/>
              <a:gd name="adj2" fmla="val 72737"/>
            </a:avLst>
          </a:prstGeom>
          <a:solidFill>
            <a:srgbClr val="8D1717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2" name="Right Arrow 11"/>
          <p:cNvSpPr/>
          <p:nvPr/>
        </p:nvSpPr>
        <p:spPr>
          <a:xfrm rot="10800000">
            <a:off x="2858951" y="3911774"/>
            <a:ext cx="751115" cy="312148"/>
          </a:xfrm>
          <a:prstGeom prst="rightArrow">
            <a:avLst>
              <a:gd name="adj1" fmla="val 19580"/>
              <a:gd name="adj2" fmla="val 72737"/>
            </a:avLst>
          </a:prstGeom>
          <a:solidFill>
            <a:srgbClr val="8D1717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3" name="Right Arrow 12"/>
          <p:cNvSpPr/>
          <p:nvPr/>
        </p:nvSpPr>
        <p:spPr>
          <a:xfrm rot="10800000">
            <a:off x="2858951" y="4991482"/>
            <a:ext cx="751115" cy="312148"/>
          </a:xfrm>
          <a:prstGeom prst="rightArrow">
            <a:avLst>
              <a:gd name="adj1" fmla="val 19580"/>
              <a:gd name="adj2" fmla="val 72737"/>
            </a:avLst>
          </a:prstGeom>
          <a:solidFill>
            <a:srgbClr val="8D1717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4" name="Right Arrow 13"/>
          <p:cNvSpPr/>
          <p:nvPr/>
        </p:nvSpPr>
        <p:spPr>
          <a:xfrm rot="10800000">
            <a:off x="2858950" y="5915116"/>
            <a:ext cx="751115" cy="312148"/>
          </a:xfrm>
          <a:prstGeom prst="rightArrow">
            <a:avLst>
              <a:gd name="adj1" fmla="val 19580"/>
              <a:gd name="adj2" fmla="val 72737"/>
            </a:avLst>
          </a:prstGeom>
          <a:solidFill>
            <a:srgbClr val="8D1717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5" name="Right Arrow 14"/>
          <p:cNvSpPr/>
          <p:nvPr/>
        </p:nvSpPr>
        <p:spPr>
          <a:xfrm rot="16200000">
            <a:off x="4232160" y="2503844"/>
            <a:ext cx="751115" cy="312148"/>
          </a:xfrm>
          <a:prstGeom prst="rightArrow">
            <a:avLst>
              <a:gd name="adj1" fmla="val 19580"/>
              <a:gd name="adj2" fmla="val 72737"/>
            </a:avLst>
          </a:prstGeom>
          <a:solidFill>
            <a:srgbClr val="8D1717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6" name="Rectangle 15"/>
          <p:cNvSpPr/>
          <p:nvPr/>
        </p:nvSpPr>
        <p:spPr>
          <a:xfrm>
            <a:off x="2858950" y="2284360"/>
            <a:ext cx="3424465" cy="394290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1" name="Right Arrow 20"/>
          <p:cNvSpPr/>
          <p:nvPr/>
        </p:nvSpPr>
        <p:spPr>
          <a:xfrm rot="18898966">
            <a:off x="5462450" y="2498790"/>
            <a:ext cx="751115" cy="312148"/>
          </a:xfrm>
          <a:prstGeom prst="rightArrow">
            <a:avLst>
              <a:gd name="adj1" fmla="val 19580"/>
              <a:gd name="adj2" fmla="val 72737"/>
            </a:avLst>
          </a:prstGeom>
          <a:solidFill>
            <a:srgbClr val="8D1717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2" name="Right Arrow 21"/>
          <p:cNvSpPr/>
          <p:nvPr/>
        </p:nvSpPr>
        <p:spPr>
          <a:xfrm rot="13216529">
            <a:off x="2916980" y="2494892"/>
            <a:ext cx="751115" cy="312148"/>
          </a:xfrm>
          <a:prstGeom prst="rightArrow">
            <a:avLst>
              <a:gd name="adj1" fmla="val 19580"/>
              <a:gd name="adj2" fmla="val 72737"/>
            </a:avLst>
          </a:prstGeom>
          <a:solidFill>
            <a:srgbClr val="8D1717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3" name="TextBox 22"/>
          <p:cNvSpPr txBox="1"/>
          <p:nvPr/>
        </p:nvSpPr>
        <p:spPr>
          <a:xfrm>
            <a:off x="3104798" y="3658079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b="1" dirty="0" smtClean="0"/>
              <a:t>2M</a:t>
            </a:r>
            <a:endParaRPr lang="lv-LV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3174697" y="4726499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b="1" dirty="0" smtClean="0"/>
              <a:t>2M</a:t>
            </a:r>
            <a:endParaRPr lang="lv-LV" b="1" dirty="0"/>
          </a:p>
        </p:txBody>
      </p:sp>
      <p:sp>
        <p:nvSpPr>
          <p:cNvPr id="39" name="TextBox 38"/>
          <p:cNvSpPr txBox="1"/>
          <p:nvPr/>
        </p:nvSpPr>
        <p:spPr>
          <a:xfrm>
            <a:off x="3169591" y="5685488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b="1" dirty="0" smtClean="0"/>
              <a:t>2M</a:t>
            </a:r>
            <a:endParaRPr lang="lv-LV" b="1" dirty="0"/>
          </a:p>
        </p:txBody>
      </p:sp>
      <p:sp>
        <p:nvSpPr>
          <p:cNvPr id="40" name="TextBox 39"/>
          <p:cNvSpPr txBox="1"/>
          <p:nvPr/>
        </p:nvSpPr>
        <p:spPr>
          <a:xfrm>
            <a:off x="5462133" y="3640935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b="1" dirty="0" smtClean="0"/>
              <a:t>2M</a:t>
            </a:r>
            <a:endParaRPr lang="lv-LV" b="1" dirty="0"/>
          </a:p>
        </p:txBody>
      </p:sp>
      <p:sp>
        <p:nvSpPr>
          <p:cNvPr id="41" name="TextBox 40"/>
          <p:cNvSpPr txBox="1"/>
          <p:nvPr/>
        </p:nvSpPr>
        <p:spPr>
          <a:xfrm>
            <a:off x="5462133" y="4737844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b="1" dirty="0" smtClean="0"/>
              <a:t>2M</a:t>
            </a:r>
            <a:endParaRPr lang="lv-LV" b="1" dirty="0"/>
          </a:p>
        </p:txBody>
      </p:sp>
      <p:sp>
        <p:nvSpPr>
          <p:cNvPr id="42" name="TextBox 41"/>
          <p:cNvSpPr txBox="1"/>
          <p:nvPr/>
        </p:nvSpPr>
        <p:spPr>
          <a:xfrm>
            <a:off x="5467507" y="5591166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b="1" dirty="0" smtClean="0"/>
              <a:t>2M</a:t>
            </a:r>
            <a:endParaRPr lang="lv-LV" b="1" dirty="0"/>
          </a:p>
        </p:txBody>
      </p:sp>
    </p:spTree>
    <p:extLst>
      <p:ext uri="{BB962C8B-B14F-4D97-AF65-F5344CB8AC3E}">
        <p14:creationId xmlns:p14="http://schemas.microsoft.com/office/powerpoint/2010/main" val="238242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79" y="324141"/>
            <a:ext cx="7143751" cy="614363"/>
          </a:xfrm>
        </p:spPr>
        <p:txBody>
          <a:bodyPr/>
          <a:lstStyle/>
          <a:p>
            <a:pPr algn="ctr"/>
            <a:r>
              <a:rPr lang="lv-LV" dirty="0" smtClean="0">
                <a:solidFill>
                  <a:srgbClr val="800000"/>
                </a:solidFill>
              </a:rPr>
              <a:t>Ailas dažādos nodalījumos</a:t>
            </a:r>
            <a:endParaRPr lang="lv-LV" dirty="0">
              <a:solidFill>
                <a:srgbClr val="8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190625"/>
            <a:ext cx="7886700" cy="54197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lv-LV" dirty="0" smtClean="0"/>
              <a:t>Leņķi līdz </a:t>
            </a:r>
            <a:r>
              <a:rPr lang="fr-FR" dirty="0" smtClean="0"/>
              <a:t>135º</a:t>
            </a:r>
            <a:r>
              <a:rPr lang="lv-LV" dirty="0" smtClean="0"/>
              <a:t> vienā plaknē</a:t>
            </a:r>
            <a:endParaRPr lang="lv-LV" dirty="0" smtClean="0">
              <a:solidFill>
                <a:srgbClr val="8D1717"/>
              </a:solidFill>
            </a:endParaRPr>
          </a:p>
          <a:p>
            <a:pPr marL="0" indent="0">
              <a:buNone/>
            </a:pPr>
            <a:endParaRPr lang="lv-LV" sz="14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33C4D2-D5CF-447E-A5B8-4E42FE7C5372}" type="slidenum">
              <a:rPr lang="lv-LV" smtClean="0"/>
              <a:pPr>
                <a:defRPr/>
              </a:pPr>
              <a:t>25</a:t>
            </a:fld>
            <a:endParaRPr lang="lv-LV"/>
          </a:p>
        </p:txBody>
      </p:sp>
      <p:sp>
        <p:nvSpPr>
          <p:cNvPr id="6" name="Rectangle 5"/>
          <p:cNvSpPr/>
          <p:nvPr/>
        </p:nvSpPr>
        <p:spPr>
          <a:xfrm>
            <a:off x="781050" y="3320"/>
            <a:ext cx="533400" cy="263671"/>
          </a:xfrm>
          <a:prstGeom prst="rect">
            <a:avLst/>
          </a:prstGeom>
          <a:solidFill>
            <a:srgbClr val="8D1717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762" y="1783191"/>
            <a:ext cx="6848475" cy="4573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637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79" y="324141"/>
            <a:ext cx="7143751" cy="614363"/>
          </a:xfrm>
        </p:spPr>
        <p:txBody>
          <a:bodyPr/>
          <a:lstStyle/>
          <a:p>
            <a:pPr algn="ctr"/>
            <a:r>
              <a:rPr lang="lv-LV" dirty="0" smtClean="0">
                <a:solidFill>
                  <a:srgbClr val="800000"/>
                </a:solidFill>
              </a:rPr>
              <a:t>Ailas dažādos nodalījumos</a:t>
            </a:r>
            <a:endParaRPr lang="lv-LV" dirty="0">
              <a:solidFill>
                <a:srgbClr val="8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190625"/>
            <a:ext cx="7886700" cy="54197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lv-LV" dirty="0" smtClean="0"/>
              <a:t>Viena plakne</a:t>
            </a:r>
            <a:endParaRPr lang="lv-LV" dirty="0" smtClean="0">
              <a:solidFill>
                <a:srgbClr val="8D1717"/>
              </a:solidFill>
            </a:endParaRPr>
          </a:p>
          <a:p>
            <a:pPr marL="0" indent="0">
              <a:buNone/>
            </a:pPr>
            <a:endParaRPr lang="lv-LV" sz="14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33C4D2-D5CF-447E-A5B8-4E42FE7C5372}" type="slidenum">
              <a:rPr lang="lv-LV" smtClean="0"/>
              <a:pPr>
                <a:defRPr/>
              </a:pPr>
              <a:t>26</a:t>
            </a:fld>
            <a:endParaRPr lang="lv-LV"/>
          </a:p>
        </p:txBody>
      </p:sp>
      <p:sp>
        <p:nvSpPr>
          <p:cNvPr id="6" name="Rectangle 5"/>
          <p:cNvSpPr/>
          <p:nvPr/>
        </p:nvSpPr>
        <p:spPr>
          <a:xfrm>
            <a:off x="781050" y="3320"/>
            <a:ext cx="533400" cy="263671"/>
          </a:xfrm>
          <a:prstGeom prst="rect">
            <a:avLst/>
          </a:prstGeom>
          <a:solidFill>
            <a:srgbClr val="8D1717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4987" y="2012013"/>
            <a:ext cx="5091113" cy="434433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435791" y="3810000"/>
            <a:ext cx="771525" cy="1638300"/>
          </a:xfrm>
          <a:prstGeom prst="rect">
            <a:avLst/>
          </a:prstGeom>
          <a:ln w="34925" cmpd="sng">
            <a:solidFill>
              <a:schemeClr val="tx1"/>
            </a:solidFill>
          </a:ln>
          <a:scene3d>
            <a:camera prst="orthographicFront">
              <a:rot lat="19199993" lon="210000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cxnSp>
        <p:nvCxnSpPr>
          <p:cNvPr id="10" name="Straight Connector 9"/>
          <p:cNvCxnSpPr/>
          <p:nvPr/>
        </p:nvCxnSpPr>
        <p:spPr>
          <a:xfrm flipH="1" flipV="1">
            <a:off x="3657600" y="3981450"/>
            <a:ext cx="857250" cy="17145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 flipV="1">
            <a:off x="3657600" y="5302250"/>
            <a:ext cx="857250" cy="115888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0563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79" y="324141"/>
            <a:ext cx="7143751" cy="614363"/>
          </a:xfrm>
        </p:spPr>
        <p:txBody>
          <a:bodyPr/>
          <a:lstStyle/>
          <a:p>
            <a:pPr algn="ctr"/>
            <a:r>
              <a:rPr lang="lv-LV" dirty="0" smtClean="0">
                <a:solidFill>
                  <a:srgbClr val="800000"/>
                </a:solidFill>
              </a:rPr>
              <a:t>Dūmu izvades ailas</a:t>
            </a:r>
            <a:endParaRPr lang="lv-LV" dirty="0">
              <a:solidFill>
                <a:srgbClr val="8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38275"/>
            <a:ext cx="7886700" cy="4977104"/>
          </a:xfrm>
        </p:spPr>
        <p:txBody>
          <a:bodyPr>
            <a:normAutofit/>
          </a:bodyPr>
          <a:lstStyle/>
          <a:p>
            <a:r>
              <a:rPr lang="lv-LV" sz="2000" dirty="0" smtClean="0"/>
              <a:t>Pārplānojot stāva konfigurāciju</a:t>
            </a:r>
          </a:p>
          <a:p>
            <a:pPr marL="0" indent="0">
              <a:buNone/>
            </a:pPr>
            <a:r>
              <a:rPr lang="lv-LV" sz="2000" dirty="0" smtClean="0"/>
              <a:t>(15 metri, līdz 30 metriem)</a:t>
            </a:r>
          </a:p>
          <a:p>
            <a:endParaRPr lang="lv-LV" sz="2000" dirty="0"/>
          </a:p>
          <a:p>
            <a:r>
              <a:rPr lang="lv-LV" sz="2000" dirty="0" smtClean="0"/>
              <a:t>Aijas atveras mehāniski ar pogu bet neatveras minimālajā izmērā</a:t>
            </a:r>
          </a:p>
          <a:p>
            <a:pPr marL="0" indent="0">
              <a:buNone/>
            </a:pPr>
            <a:r>
              <a:rPr lang="lv-LV" sz="2000" dirty="0"/>
              <a:t>(</a:t>
            </a:r>
            <a:r>
              <a:rPr lang="lv-LV" sz="2000" dirty="0" smtClean="0"/>
              <a:t>brīvais atvērums vismaz 0.5m</a:t>
            </a:r>
            <a:r>
              <a:rPr lang="lv-LV" sz="2000" baseline="30000" dirty="0" smtClean="0"/>
              <a:t>2</a:t>
            </a:r>
            <a:r>
              <a:rPr lang="lv-LV" sz="2000" dirty="0" smtClean="0"/>
              <a:t>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33C4D2-D5CF-447E-A5B8-4E42FE7C5372}" type="slidenum">
              <a:rPr lang="lv-LV" smtClean="0"/>
              <a:pPr>
                <a:defRPr/>
              </a:pPr>
              <a:t>27</a:t>
            </a:fld>
            <a:endParaRPr lang="lv-LV"/>
          </a:p>
        </p:txBody>
      </p:sp>
      <p:sp>
        <p:nvSpPr>
          <p:cNvPr id="6" name="Rectangle 5"/>
          <p:cNvSpPr/>
          <p:nvPr/>
        </p:nvSpPr>
        <p:spPr>
          <a:xfrm>
            <a:off x="781050" y="3320"/>
            <a:ext cx="533400" cy="263671"/>
          </a:xfrm>
          <a:prstGeom prst="rect">
            <a:avLst/>
          </a:prstGeom>
          <a:solidFill>
            <a:srgbClr val="8D1717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778"/>
          <a:stretch/>
        </p:blipFill>
        <p:spPr>
          <a:xfrm>
            <a:off x="4365869" y="3279830"/>
            <a:ext cx="4411541" cy="318611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4473575" y="3387725"/>
            <a:ext cx="904875" cy="2190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7750" y="3330396"/>
            <a:ext cx="2490787" cy="3084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863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79" y="324141"/>
            <a:ext cx="7143751" cy="614363"/>
          </a:xfrm>
        </p:spPr>
        <p:txBody>
          <a:bodyPr/>
          <a:lstStyle/>
          <a:p>
            <a:pPr algn="ctr"/>
            <a:r>
              <a:rPr lang="lv-LV" dirty="0" smtClean="0">
                <a:solidFill>
                  <a:srgbClr val="800000"/>
                </a:solidFill>
              </a:rPr>
              <a:t>Dūmu izvades ailas</a:t>
            </a:r>
            <a:endParaRPr lang="lv-LV" dirty="0">
              <a:solidFill>
                <a:srgbClr val="8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995654"/>
            <a:ext cx="7886700" cy="54197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lv-LV" sz="2000" dirty="0" smtClean="0"/>
              <a:t>Pārplānojot stāva konfigurāciju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33C4D2-D5CF-447E-A5B8-4E42FE7C5372}" type="slidenum">
              <a:rPr lang="lv-LV" smtClean="0"/>
              <a:pPr>
                <a:defRPr/>
              </a:pPr>
              <a:t>28</a:t>
            </a:fld>
            <a:endParaRPr lang="lv-LV"/>
          </a:p>
        </p:txBody>
      </p:sp>
      <p:sp>
        <p:nvSpPr>
          <p:cNvPr id="6" name="Rectangle 5"/>
          <p:cNvSpPr/>
          <p:nvPr/>
        </p:nvSpPr>
        <p:spPr>
          <a:xfrm>
            <a:off x="781050" y="3320"/>
            <a:ext cx="533400" cy="263671"/>
          </a:xfrm>
          <a:prstGeom prst="rect">
            <a:avLst/>
          </a:prstGeom>
          <a:solidFill>
            <a:srgbClr val="8D1717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t="31501"/>
          <a:stretch/>
        </p:blipFill>
        <p:spPr>
          <a:xfrm>
            <a:off x="1047750" y="1362075"/>
            <a:ext cx="6734175" cy="557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600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79" y="324141"/>
            <a:ext cx="7143751" cy="614363"/>
          </a:xfrm>
        </p:spPr>
        <p:txBody>
          <a:bodyPr/>
          <a:lstStyle/>
          <a:p>
            <a:pPr algn="ctr"/>
            <a:r>
              <a:rPr lang="lv-LV" dirty="0" smtClean="0">
                <a:solidFill>
                  <a:srgbClr val="800000"/>
                </a:solidFill>
              </a:rPr>
              <a:t>Zibensaizsardzības sistēmas</a:t>
            </a:r>
            <a:endParaRPr lang="lv-LV" dirty="0">
              <a:solidFill>
                <a:srgbClr val="8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38275"/>
            <a:ext cx="7886700" cy="497710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lv-LV" sz="2000" dirty="0" smtClean="0"/>
              <a:t>Bieži neizbūvē vai neatbilstoša klase</a:t>
            </a:r>
          </a:p>
          <a:p>
            <a:pPr marL="0" indent="0" algn="ctr">
              <a:buNone/>
            </a:pPr>
            <a:endParaRPr lang="lv-LV" sz="2000" dirty="0"/>
          </a:p>
          <a:p>
            <a:pPr marL="0" indent="0" algn="ctr">
              <a:buNone/>
            </a:pPr>
            <a:endParaRPr lang="lv-LV" sz="20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33C4D2-D5CF-447E-A5B8-4E42FE7C5372}" type="slidenum">
              <a:rPr lang="lv-LV" smtClean="0"/>
              <a:pPr>
                <a:defRPr/>
              </a:pPr>
              <a:t>29</a:t>
            </a:fld>
            <a:endParaRPr lang="lv-LV"/>
          </a:p>
        </p:txBody>
      </p:sp>
      <p:sp>
        <p:nvSpPr>
          <p:cNvPr id="6" name="Rectangle 5"/>
          <p:cNvSpPr/>
          <p:nvPr/>
        </p:nvSpPr>
        <p:spPr>
          <a:xfrm>
            <a:off x="781050" y="3320"/>
            <a:ext cx="533400" cy="263671"/>
          </a:xfrm>
          <a:prstGeom prst="rect">
            <a:avLst/>
          </a:prstGeom>
          <a:solidFill>
            <a:srgbClr val="8D1717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432" y="2625725"/>
            <a:ext cx="7893918" cy="127158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7750" y="2147027"/>
            <a:ext cx="7108161" cy="57900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050" y="3997091"/>
            <a:ext cx="3581400" cy="37892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049" y="4475789"/>
            <a:ext cx="3819525" cy="27360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1049" y="4915119"/>
            <a:ext cx="4020071" cy="334046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3848100" y="2825806"/>
            <a:ext cx="1581150" cy="247594"/>
          </a:xfrm>
          <a:prstGeom prst="rect">
            <a:avLst/>
          </a:prstGeom>
          <a:noFill/>
          <a:ln w="28575">
            <a:solidFill>
              <a:srgbClr val="8D17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2" name="TextBox 11"/>
          <p:cNvSpPr txBox="1"/>
          <p:nvPr/>
        </p:nvSpPr>
        <p:spPr>
          <a:xfrm>
            <a:off x="781049" y="5441950"/>
            <a:ext cx="77343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 smtClean="0"/>
              <a:t>Aktīvai </a:t>
            </a:r>
            <a:r>
              <a:rPr lang="lv-LV" dirty="0" err="1" smtClean="0"/>
              <a:t>zibensaizsardzībai</a:t>
            </a:r>
            <a:r>
              <a:rPr lang="lv-LV" dirty="0" smtClean="0"/>
              <a:t> piemēro citu </a:t>
            </a:r>
            <a:r>
              <a:rPr lang="lv-LV" u="sng" dirty="0" smtClean="0"/>
              <a:t>ar būvvaldi saskaņotu standartu pilnā apmērā</a:t>
            </a:r>
            <a:endParaRPr lang="lv-LV" u="sng" dirty="0"/>
          </a:p>
        </p:txBody>
      </p:sp>
    </p:spTree>
    <p:extLst>
      <p:ext uri="{BB962C8B-B14F-4D97-AF65-F5344CB8AC3E}">
        <p14:creationId xmlns:p14="http://schemas.microsoft.com/office/powerpoint/2010/main" val="659140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3325" y="3141198"/>
            <a:ext cx="3063325" cy="43294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2580" y="266991"/>
            <a:ext cx="5960746" cy="666459"/>
          </a:xfrm>
        </p:spPr>
        <p:txBody>
          <a:bodyPr/>
          <a:lstStyle/>
          <a:p>
            <a:pPr algn="ctr"/>
            <a:r>
              <a:rPr lang="lv-LV" dirty="0" smtClean="0">
                <a:solidFill>
                  <a:srgbClr val="800000"/>
                </a:solidFill>
              </a:rPr>
              <a:t>Kādas ugunsdrošības prasības jāievēro</a:t>
            </a:r>
            <a:endParaRPr lang="lv-LV" dirty="0">
              <a:solidFill>
                <a:srgbClr val="8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33C4D2-D5CF-447E-A5B8-4E42FE7C5372}" type="slidenum">
              <a:rPr lang="lv-LV" smtClean="0"/>
              <a:pPr>
                <a:defRPr/>
              </a:pPr>
              <a:t>3</a:t>
            </a:fld>
            <a:endParaRPr lang="lv-LV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1243816"/>
              </p:ext>
            </p:extLst>
          </p:nvPr>
        </p:nvGraphicFramePr>
        <p:xfrm>
          <a:off x="781050" y="1176792"/>
          <a:ext cx="7107556" cy="18897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832160">
                  <a:extLst>
                    <a:ext uri="{9D8B030D-6E8A-4147-A177-3AD203B41FA5}">
                      <a16:colId xmlns:a16="http://schemas.microsoft.com/office/drawing/2014/main" val="3898179439"/>
                    </a:ext>
                  </a:extLst>
                </a:gridCol>
                <a:gridCol w="3275396">
                  <a:extLst>
                    <a:ext uri="{9D8B030D-6E8A-4147-A177-3AD203B41FA5}">
                      <a16:colId xmlns:a16="http://schemas.microsoft.com/office/drawing/2014/main" val="2404334321"/>
                    </a:ext>
                  </a:extLst>
                </a:gridCol>
              </a:tblGrid>
              <a:tr h="522393"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solidFill>
                            <a:schemeClr val="tx1"/>
                          </a:solidFill>
                        </a:rPr>
                        <a:t>Būvnormatīvu tehniskās prasības (piemērojamie standarti)</a:t>
                      </a:r>
                      <a:endParaRPr lang="lv-LV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2000" dirty="0" smtClean="0">
                          <a:solidFill>
                            <a:schemeClr val="tx1"/>
                          </a:solidFill>
                        </a:rPr>
                        <a:t>Administratīvās prasības</a:t>
                      </a:r>
                      <a:endParaRPr lang="lv-LV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21308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>
                          <a:solidFill>
                            <a:schemeClr val="tx1"/>
                          </a:solidFill>
                        </a:rPr>
                        <a:t>Būvju  savstarpējie attālumi</a:t>
                      </a:r>
                      <a:endParaRPr lang="lv-LV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>
                          <a:solidFill>
                            <a:schemeClr val="tx1"/>
                          </a:solidFill>
                        </a:rPr>
                        <a:t>Risinājumu iekļaušana būvprojekta</a:t>
                      </a:r>
                      <a:endParaRPr lang="lv-LV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4340003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>
                          <a:solidFill>
                            <a:schemeClr val="tx1"/>
                          </a:solidFill>
                        </a:rPr>
                        <a:t>Būvkonstrukciju ugunsizturība</a:t>
                      </a:r>
                      <a:endParaRPr lang="lv-LV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>
                          <a:solidFill>
                            <a:schemeClr val="tx1"/>
                          </a:solidFill>
                        </a:rPr>
                        <a:t>Atbilstības deklarācijas</a:t>
                      </a:r>
                      <a:endParaRPr lang="lv-LV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6711536"/>
                  </a:ext>
                </a:extLst>
              </a:tr>
              <a:tr h="296332"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>
                          <a:solidFill>
                            <a:schemeClr val="tx1"/>
                          </a:solidFill>
                        </a:rPr>
                        <a:t>Evakuācijas ceļu gabarīti</a:t>
                      </a:r>
                      <a:endParaRPr lang="lv-LV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>
                          <a:solidFill>
                            <a:schemeClr val="tx1"/>
                          </a:solidFill>
                        </a:rPr>
                        <a:t>Pieņemšanas akti</a:t>
                      </a:r>
                      <a:endParaRPr lang="lv-LV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9067691"/>
                  </a:ext>
                </a:extLst>
              </a:tr>
              <a:tr h="147745"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>
                          <a:solidFill>
                            <a:schemeClr val="tx1"/>
                          </a:solidFill>
                        </a:rPr>
                        <a:t>Apdares materiālu ugunsreakcijas klase</a:t>
                      </a:r>
                      <a:endParaRPr lang="lv-LV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>
                          <a:solidFill>
                            <a:schemeClr val="tx1"/>
                          </a:solidFill>
                        </a:rPr>
                        <a:t>Mērījumu protokoli</a:t>
                      </a:r>
                      <a:endParaRPr lang="lv-LV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0654197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781050" y="3320"/>
            <a:ext cx="533400" cy="263671"/>
          </a:xfrm>
          <a:prstGeom prst="rect">
            <a:avLst/>
          </a:prstGeom>
          <a:solidFill>
            <a:srgbClr val="8D1717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527" y="3141198"/>
            <a:ext cx="3090426" cy="26477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2933"/>
            <a:ext cx="2365084" cy="236508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08017"/>
            <a:ext cx="3417585" cy="228123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3623" y="3562350"/>
            <a:ext cx="2450377" cy="329565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953" y="4949825"/>
            <a:ext cx="3120737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158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79" y="324141"/>
            <a:ext cx="7143751" cy="614363"/>
          </a:xfrm>
        </p:spPr>
        <p:txBody>
          <a:bodyPr/>
          <a:lstStyle/>
          <a:p>
            <a:pPr algn="ctr"/>
            <a:r>
              <a:rPr lang="lv-LV" dirty="0" smtClean="0">
                <a:solidFill>
                  <a:srgbClr val="800000"/>
                </a:solidFill>
              </a:rPr>
              <a:t>UATS</a:t>
            </a:r>
            <a:endParaRPr lang="lv-LV" dirty="0">
              <a:solidFill>
                <a:srgbClr val="8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52550"/>
            <a:ext cx="7886700" cy="506282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lv-LV" sz="2000" dirty="0" smtClean="0"/>
              <a:t>Kas biežāk neatbilst? NE 54-14</a:t>
            </a:r>
            <a:endParaRPr lang="lv-LV" sz="2000" dirty="0"/>
          </a:p>
          <a:p>
            <a:r>
              <a:rPr lang="lv-LV" sz="2000" dirty="0" smtClean="0"/>
              <a:t>Skaņas intensitātes līmenis – 65; +10; &lt; 118 </a:t>
            </a:r>
            <a:r>
              <a:rPr lang="lv-LV" sz="2000" dirty="0" err="1" smtClean="0"/>
              <a:t>dB</a:t>
            </a:r>
            <a:r>
              <a:rPr lang="lv-LV" sz="2000" dirty="0" smtClean="0"/>
              <a:t> (katrā telpā, durvis ciet)</a:t>
            </a:r>
          </a:p>
          <a:p>
            <a:r>
              <a:rPr lang="lv-LV" sz="2000" dirty="0" smtClean="0"/>
              <a:t>Neregulārie </a:t>
            </a:r>
            <a:r>
              <a:rPr lang="lv-LV" sz="2000" dirty="0" err="1" smtClean="0"/>
              <a:t>grizti</a:t>
            </a:r>
            <a:r>
              <a:rPr lang="lv-LV" sz="2000" dirty="0" smtClean="0"/>
              <a:t>-</a:t>
            </a:r>
          </a:p>
          <a:p>
            <a:pPr marL="0" indent="0">
              <a:buNone/>
            </a:pPr>
            <a:r>
              <a:rPr lang="lv-LV" sz="1600" dirty="0"/>
              <a:t>Katra griestu neregularitāte (piemēram, sija), kuras biezums ir lielāks nekā 10 % no griestu augstuma, uzskatāma par sienu, kurai piemērojami šādi nosacījumi:</a:t>
            </a:r>
          </a:p>
          <a:p>
            <a:pPr marL="0" indent="0">
              <a:buNone/>
            </a:pPr>
            <a:r>
              <a:rPr lang="lv-LV" sz="1600" dirty="0"/>
              <a:t>D &gt; 0,25(H-h): detektors katrā nodalījumā;</a:t>
            </a:r>
          </a:p>
          <a:p>
            <a:pPr marL="0" indent="0">
              <a:buNone/>
            </a:pPr>
            <a:r>
              <a:rPr lang="lv-LV" sz="1600" dirty="0"/>
              <a:t>D &lt; 0,25(H-h): detektors katrā otrajā nodalījumā;</a:t>
            </a:r>
          </a:p>
          <a:p>
            <a:pPr marL="0" indent="0">
              <a:buNone/>
            </a:pPr>
            <a:r>
              <a:rPr lang="lv-LV" sz="1600" dirty="0"/>
              <a:t>D &lt; 0,13(H-h): detektors katrā trešajā nodalījumā</a:t>
            </a:r>
            <a:r>
              <a:rPr lang="lv-LV" sz="1600" dirty="0" smtClean="0"/>
              <a:t>;</a:t>
            </a:r>
          </a:p>
          <a:p>
            <a:pPr marL="0" indent="0">
              <a:buNone/>
            </a:pPr>
            <a:r>
              <a:rPr lang="lv-LV" sz="1600" dirty="0" smtClean="0"/>
              <a:t>Detektoru augstumi</a:t>
            </a:r>
            <a:endParaRPr lang="lv-LV" sz="1600" dirty="0"/>
          </a:p>
          <a:p>
            <a:pPr marL="0" indent="0">
              <a:buNone/>
            </a:pPr>
            <a:endParaRPr lang="lv-LV" sz="1600" dirty="0"/>
          </a:p>
          <a:p>
            <a:endParaRPr lang="lv-LV" sz="20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33C4D2-D5CF-447E-A5B8-4E42FE7C5372}" type="slidenum">
              <a:rPr lang="lv-LV" smtClean="0"/>
              <a:pPr>
                <a:defRPr/>
              </a:pPr>
              <a:t>30</a:t>
            </a:fld>
            <a:endParaRPr lang="lv-LV"/>
          </a:p>
        </p:txBody>
      </p:sp>
      <p:sp>
        <p:nvSpPr>
          <p:cNvPr id="6" name="Rectangle 5"/>
          <p:cNvSpPr/>
          <p:nvPr/>
        </p:nvSpPr>
        <p:spPr>
          <a:xfrm>
            <a:off x="781050" y="3320"/>
            <a:ext cx="533400" cy="263671"/>
          </a:xfrm>
          <a:prstGeom prst="rect">
            <a:avLst/>
          </a:prstGeom>
          <a:solidFill>
            <a:srgbClr val="8D1717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0312" y="2909887"/>
            <a:ext cx="2486081" cy="1395413"/>
          </a:xfrm>
          <a:prstGeom prst="rect">
            <a:avLst/>
          </a:prstGeom>
        </p:spPr>
      </p:pic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6804756"/>
              </p:ext>
            </p:extLst>
          </p:nvPr>
        </p:nvGraphicFramePr>
        <p:xfrm>
          <a:off x="719007" y="4305300"/>
          <a:ext cx="6424930" cy="2636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07085">
                  <a:extLst>
                    <a:ext uri="{9D8B030D-6E8A-4147-A177-3AD203B41FA5}">
                      <a16:colId xmlns:a16="http://schemas.microsoft.com/office/drawing/2014/main" val="739548855"/>
                    </a:ext>
                  </a:extLst>
                </a:gridCol>
                <a:gridCol w="819150">
                  <a:extLst>
                    <a:ext uri="{9D8B030D-6E8A-4147-A177-3AD203B41FA5}">
                      <a16:colId xmlns:a16="http://schemas.microsoft.com/office/drawing/2014/main" val="94828716"/>
                    </a:ext>
                  </a:extLst>
                </a:gridCol>
                <a:gridCol w="739140">
                  <a:extLst>
                    <a:ext uri="{9D8B030D-6E8A-4147-A177-3AD203B41FA5}">
                      <a16:colId xmlns:a16="http://schemas.microsoft.com/office/drawing/2014/main" val="3399717372"/>
                    </a:ext>
                  </a:extLst>
                </a:gridCol>
                <a:gridCol w="1060450">
                  <a:extLst>
                    <a:ext uri="{9D8B030D-6E8A-4147-A177-3AD203B41FA5}">
                      <a16:colId xmlns:a16="http://schemas.microsoft.com/office/drawing/2014/main" val="1961173760"/>
                    </a:ext>
                  </a:extLst>
                </a:gridCol>
                <a:gridCol w="906780">
                  <a:extLst>
                    <a:ext uri="{9D8B030D-6E8A-4147-A177-3AD203B41FA5}">
                      <a16:colId xmlns:a16="http://schemas.microsoft.com/office/drawing/2014/main" val="85421166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1671603145"/>
                    </a:ext>
                  </a:extLst>
                </a:gridCol>
                <a:gridCol w="1076325">
                  <a:extLst>
                    <a:ext uri="{9D8B030D-6E8A-4147-A177-3AD203B41FA5}">
                      <a16:colId xmlns:a16="http://schemas.microsoft.com/office/drawing/2014/main" val="189187001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lv-LV" sz="1100">
                          <a:effectLst/>
                        </a:rPr>
                        <a:t>Telpas augstums</a:t>
                      </a:r>
                      <a:endParaRPr lang="lv-LV" sz="11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1200"/>
                        </a:spcAft>
                      </a:pPr>
                      <a:r>
                        <a:rPr lang="lv-LV" sz="1100" dirty="0">
                          <a:effectLst/>
                        </a:rPr>
                        <a:t>Punktveida dūmu </a:t>
                      </a:r>
                      <a:r>
                        <a:rPr lang="lv-LV" sz="1100" dirty="0" smtClean="0">
                          <a:effectLst/>
                        </a:rPr>
                        <a:t>detektori</a:t>
                      </a:r>
                      <a:endParaRPr lang="lv-LV" sz="11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1200"/>
                        </a:spcAft>
                      </a:pPr>
                      <a:r>
                        <a:rPr lang="lv-LV" sz="1100" dirty="0">
                          <a:effectLst/>
                        </a:rPr>
                        <a:t>Lineārie dūmu </a:t>
                      </a:r>
                      <a:r>
                        <a:rPr lang="lv-LV" sz="1100" dirty="0" smtClean="0">
                          <a:effectLst/>
                        </a:rPr>
                        <a:t>detektor</a:t>
                      </a:r>
                      <a:endParaRPr lang="lv-LV" sz="11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1200"/>
                        </a:spcAft>
                      </a:pPr>
                      <a:r>
                        <a:rPr lang="lv-LV" sz="1100" dirty="0">
                          <a:effectLst/>
                        </a:rPr>
                        <a:t>Aspirācijas dūmu </a:t>
                      </a:r>
                      <a:r>
                        <a:rPr lang="lv-LV" sz="1100" dirty="0" smtClean="0">
                          <a:effectLst/>
                        </a:rPr>
                        <a:t>detektori</a:t>
                      </a:r>
                      <a:endParaRPr lang="lv-LV" sz="1100" dirty="0">
                        <a:effectLst/>
                        <a:latin typeface="Cambria" panose="02040503050406030204" pitchFamily="18" charset="0"/>
                        <a:ea typeface="MS Minch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1200"/>
                        </a:spcAft>
                      </a:pPr>
                      <a:r>
                        <a:rPr lang="lv-LV" sz="1100" dirty="0">
                          <a:effectLst/>
                        </a:rPr>
                        <a:t>Punktveida siltuma </a:t>
                      </a:r>
                      <a:r>
                        <a:rPr lang="lv-LV" sz="1100" dirty="0" smtClean="0">
                          <a:effectLst/>
                        </a:rPr>
                        <a:t>detektori</a:t>
                      </a:r>
                      <a:endParaRPr lang="lv-LV" sz="11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1200"/>
                        </a:spcAft>
                      </a:pPr>
                      <a:r>
                        <a:rPr lang="lv-LV" sz="1100" dirty="0">
                          <a:effectLst/>
                        </a:rPr>
                        <a:t>Lineārie siltuma </a:t>
                      </a:r>
                      <a:r>
                        <a:rPr lang="lv-LV" sz="1100" dirty="0" smtClean="0">
                          <a:effectLst/>
                        </a:rPr>
                        <a:t>detektori</a:t>
                      </a:r>
                      <a:endParaRPr lang="lv-LV" sz="11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1200"/>
                        </a:spcAft>
                      </a:pPr>
                      <a:r>
                        <a:rPr lang="lv-LV" sz="1100" dirty="0">
                          <a:effectLst/>
                        </a:rPr>
                        <a:t>Punktveida liesmas </a:t>
                      </a:r>
                      <a:r>
                        <a:rPr lang="lv-LV" sz="1100" dirty="0" smtClean="0">
                          <a:effectLst/>
                        </a:rPr>
                        <a:t>detektori</a:t>
                      </a:r>
                      <a:endParaRPr lang="lv-LV" sz="11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179035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lv-LV" sz="1100">
                          <a:effectLst/>
                        </a:rPr>
                        <a:t>Līdz 45 m</a:t>
                      </a:r>
                      <a:endParaRPr lang="lv-LV" sz="11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lv-LV" sz="1100">
                          <a:effectLst/>
                        </a:rPr>
                        <a:t> </a:t>
                      </a:r>
                      <a:endParaRPr lang="lv-LV" sz="11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lv-LV" sz="1100">
                          <a:effectLst/>
                        </a:rPr>
                        <a:t>e f</a:t>
                      </a:r>
                      <a:endParaRPr lang="lv-LV" sz="11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lv-LV" sz="1100">
                          <a:effectLst/>
                        </a:rPr>
                        <a:t>Vismaz 15 B klases atveres f</a:t>
                      </a:r>
                      <a:endParaRPr lang="lv-LV" sz="11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lv-LV" sz="1100">
                          <a:effectLst/>
                        </a:rPr>
                        <a:t> </a:t>
                      </a:r>
                      <a:endParaRPr lang="lv-LV" sz="11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lv-LV" sz="1100">
                          <a:effectLst/>
                        </a:rPr>
                        <a:t> </a:t>
                      </a:r>
                      <a:endParaRPr lang="lv-LV" sz="11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lv-LV" sz="1100">
                          <a:effectLst/>
                        </a:rPr>
                        <a:t>c</a:t>
                      </a:r>
                      <a:endParaRPr lang="lv-LV" sz="11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343702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lv-LV" sz="1100">
                          <a:effectLst/>
                        </a:rPr>
                        <a:t>Līdz 25 m</a:t>
                      </a:r>
                      <a:endParaRPr lang="lv-LV" sz="11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lv-LV" sz="1100">
                          <a:effectLst/>
                        </a:rPr>
                        <a:t> </a:t>
                      </a:r>
                      <a:endParaRPr lang="lv-LV" sz="11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lv-LV" sz="1100">
                          <a:effectLst/>
                        </a:rPr>
                        <a:t>d f</a:t>
                      </a:r>
                      <a:endParaRPr lang="lv-LV" sz="11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lv-LV" sz="1100">
                          <a:effectLst/>
                        </a:rPr>
                        <a:t>Vismaz 15 C klases atveres f</a:t>
                      </a:r>
                      <a:endParaRPr lang="lv-LV" sz="11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lv-LV" sz="1100">
                          <a:effectLst/>
                        </a:rPr>
                        <a:t> </a:t>
                      </a:r>
                      <a:endParaRPr lang="lv-LV" sz="11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lv-LV" sz="1100">
                          <a:effectLst/>
                        </a:rPr>
                        <a:t> </a:t>
                      </a:r>
                      <a:endParaRPr lang="lv-LV" sz="11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lv-LV" sz="1100">
                          <a:effectLst/>
                        </a:rPr>
                        <a:t>c</a:t>
                      </a:r>
                      <a:endParaRPr lang="lv-LV" sz="11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09461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lv-LV" sz="1100">
                          <a:effectLst/>
                        </a:rPr>
                        <a:t>Līdz 16 m</a:t>
                      </a:r>
                      <a:endParaRPr lang="lv-LV" sz="11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lv-LV" sz="1100">
                          <a:effectLst/>
                        </a:rPr>
                        <a:t> </a:t>
                      </a:r>
                      <a:endParaRPr lang="lv-LV" sz="11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lv-LV" sz="1100">
                          <a:effectLst/>
                        </a:rPr>
                        <a:t> </a:t>
                      </a:r>
                      <a:endParaRPr lang="lv-LV" sz="11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lv-LV" sz="1100">
                          <a:effectLst/>
                        </a:rPr>
                        <a:t>Vismaz 5 C klases atveres f</a:t>
                      </a:r>
                      <a:endParaRPr lang="lv-LV" sz="11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lv-LV" sz="1100">
                          <a:effectLst/>
                        </a:rPr>
                        <a:t> </a:t>
                      </a:r>
                      <a:endParaRPr lang="lv-LV" sz="11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lv-LV" sz="1100">
                          <a:effectLst/>
                        </a:rPr>
                        <a:t> </a:t>
                      </a:r>
                      <a:endParaRPr lang="lv-LV" sz="11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lv-LV" sz="1100">
                          <a:effectLst/>
                        </a:rPr>
                        <a:t>c</a:t>
                      </a:r>
                      <a:endParaRPr lang="lv-LV" sz="11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15593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lv-LV" sz="1100">
                          <a:effectLst/>
                        </a:rPr>
                        <a:t>Līdz 12 m</a:t>
                      </a:r>
                      <a:endParaRPr lang="lv-LV" sz="11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lv-LV" sz="1100">
                          <a:effectLst/>
                        </a:rPr>
                        <a:t> </a:t>
                      </a:r>
                      <a:endParaRPr lang="lv-LV" sz="11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lv-LV" sz="1100">
                          <a:effectLst/>
                        </a:rPr>
                        <a:t> </a:t>
                      </a:r>
                      <a:endParaRPr lang="lv-LV" sz="11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lv-LV" sz="1100">
                          <a:effectLst/>
                        </a:rPr>
                        <a:t> </a:t>
                      </a:r>
                      <a:endParaRPr lang="lv-LV" sz="11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lv-LV" sz="1100">
                          <a:effectLst/>
                        </a:rPr>
                        <a:t> </a:t>
                      </a:r>
                      <a:endParaRPr lang="lv-LV" sz="11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lv-LV" sz="1100">
                          <a:effectLst/>
                        </a:rPr>
                        <a:t> </a:t>
                      </a:r>
                      <a:endParaRPr lang="lv-LV" sz="11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lv-LV" sz="1100">
                          <a:effectLst/>
                        </a:rPr>
                        <a:t> </a:t>
                      </a:r>
                      <a:endParaRPr lang="lv-LV" sz="11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086191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lv-LV" sz="1100">
                          <a:effectLst/>
                        </a:rPr>
                        <a:t>Līdz 9 m</a:t>
                      </a:r>
                      <a:endParaRPr lang="lv-LV" sz="11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lv-LV" sz="1100">
                          <a:effectLst/>
                        </a:rPr>
                        <a:t> </a:t>
                      </a:r>
                      <a:endParaRPr lang="lv-LV" sz="11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lv-LV" sz="1100">
                          <a:effectLst/>
                        </a:rPr>
                        <a:t> </a:t>
                      </a:r>
                      <a:endParaRPr lang="lv-LV" sz="11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lv-LV" sz="1100">
                          <a:effectLst/>
                        </a:rPr>
                        <a:t> </a:t>
                      </a:r>
                      <a:endParaRPr lang="lv-LV" sz="11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lv-LV" sz="1100">
                          <a:effectLst/>
                        </a:rPr>
                        <a:t> </a:t>
                      </a:r>
                      <a:endParaRPr lang="lv-LV" sz="11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lv-LV" sz="1100">
                          <a:effectLst/>
                        </a:rPr>
                        <a:t>Tikai A1 klase</a:t>
                      </a:r>
                      <a:endParaRPr lang="lv-LV" sz="11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lv-LV" sz="1100">
                          <a:effectLst/>
                        </a:rPr>
                        <a:t> </a:t>
                      </a:r>
                      <a:endParaRPr lang="lv-LV" sz="11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964065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lv-LV" sz="1100">
                          <a:effectLst/>
                        </a:rPr>
                        <a:t>Līdz 7,5 m</a:t>
                      </a:r>
                      <a:endParaRPr lang="lv-LV" sz="11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lv-LV" sz="1100">
                          <a:effectLst/>
                        </a:rPr>
                        <a:t> </a:t>
                      </a:r>
                      <a:endParaRPr lang="lv-LV" sz="11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lv-LV" sz="1100">
                          <a:effectLst/>
                        </a:rPr>
                        <a:t> </a:t>
                      </a:r>
                      <a:endParaRPr lang="lv-LV" sz="11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lv-LV" sz="1100">
                          <a:effectLst/>
                        </a:rPr>
                        <a:t> </a:t>
                      </a:r>
                      <a:endParaRPr lang="lv-LV" sz="11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lv-LV" sz="1100">
                          <a:effectLst/>
                        </a:rPr>
                        <a:t>Tikai A1 klase</a:t>
                      </a:r>
                      <a:endParaRPr lang="lv-LV" sz="11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lv-LV" sz="1100">
                          <a:effectLst/>
                        </a:rPr>
                        <a:t> </a:t>
                      </a:r>
                      <a:endParaRPr lang="lv-LV" sz="11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lv-LV" sz="1100">
                          <a:effectLst/>
                        </a:rPr>
                        <a:t> </a:t>
                      </a:r>
                      <a:endParaRPr lang="lv-LV" sz="11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630514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lv-LV" sz="1100">
                          <a:effectLst/>
                        </a:rPr>
                        <a:t>Līdz 6 m</a:t>
                      </a:r>
                      <a:endParaRPr lang="lv-LV" sz="11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lv-LV" sz="1100">
                          <a:effectLst/>
                        </a:rPr>
                        <a:t> </a:t>
                      </a:r>
                      <a:endParaRPr lang="lv-LV" sz="11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lv-LV" sz="1100">
                          <a:effectLst/>
                        </a:rPr>
                        <a:t> </a:t>
                      </a:r>
                      <a:endParaRPr lang="lv-LV" sz="11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lv-LV" sz="1100">
                          <a:effectLst/>
                        </a:rPr>
                        <a:t> </a:t>
                      </a:r>
                      <a:endParaRPr lang="lv-LV" sz="11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lv-LV" sz="1100">
                          <a:effectLst/>
                        </a:rPr>
                        <a:t> </a:t>
                      </a:r>
                      <a:endParaRPr lang="lv-LV" sz="11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lv-LV" sz="1100">
                          <a:effectLst/>
                        </a:rPr>
                        <a:t> </a:t>
                      </a:r>
                      <a:endParaRPr lang="lv-LV" sz="11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lv-LV" sz="1100" dirty="0">
                          <a:effectLst/>
                        </a:rPr>
                        <a:t> </a:t>
                      </a:r>
                      <a:endParaRPr lang="lv-LV" sz="11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082718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5414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79" y="324141"/>
            <a:ext cx="7143751" cy="614363"/>
          </a:xfrm>
        </p:spPr>
        <p:txBody>
          <a:bodyPr/>
          <a:lstStyle/>
          <a:p>
            <a:pPr algn="ctr"/>
            <a:r>
              <a:rPr lang="lv-LV" dirty="0" smtClean="0">
                <a:solidFill>
                  <a:srgbClr val="800000"/>
                </a:solidFill>
              </a:rPr>
              <a:t>UATS</a:t>
            </a:r>
            <a:endParaRPr lang="lv-LV" dirty="0">
              <a:solidFill>
                <a:srgbClr val="8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52550"/>
            <a:ext cx="7886700" cy="5368925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lv-LV" sz="2000" dirty="0" smtClean="0"/>
              <a:t>Kas biežāk neatbilst? NE 54-14</a:t>
            </a:r>
            <a:endParaRPr lang="lv-LV" sz="2000" dirty="0"/>
          </a:p>
          <a:p>
            <a:endParaRPr lang="lv-LV" sz="2000" dirty="0" smtClean="0"/>
          </a:p>
          <a:p>
            <a:r>
              <a:rPr lang="lv-LV" sz="2000" dirty="0" smtClean="0"/>
              <a:t>Pogas pie katras izejas</a:t>
            </a:r>
          </a:p>
          <a:p>
            <a:r>
              <a:rPr lang="lv-LV" sz="2000" dirty="0" smtClean="0"/>
              <a:t>Attālumi no detektoriem no sienām</a:t>
            </a:r>
          </a:p>
          <a:p>
            <a:r>
              <a:rPr lang="lv-LV" sz="2000" dirty="0" smtClean="0"/>
              <a:t>Visās telpās nav detektori</a:t>
            </a:r>
          </a:p>
          <a:p>
            <a:pPr marL="0" indent="0">
              <a:buNone/>
            </a:pPr>
            <a:r>
              <a:rPr lang="lv-LV" sz="1600" dirty="0"/>
              <a:t>a) neventilējamas saldētavas ar tilpumu mazāku par 20 m</a:t>
            </a:r>
            <a:r>
              <a:rPr lang="lv-LV" sz="1600" baseline="30000" dirty="0"/>
              <a:t>3</a:t>
            </a:r>
            <a:r>
              <a:rPr lang="lv-LV" sz="1600" dirty="0"/>
              <a:t>;</a:t>
            </a:r>
          </a:p>
          <a:p>
            <a:pPr marL="0" indent="0">
              <a:buNone/>
            </a:pPr>
            <a:r>
              <a:rPr lang="lv-LV" sz="1600" dirty="0"/>
              <a:t>b) vannas istabas, dušas telpas, mazgāšanas telpas vai tualetes, ja tajās neglabā uzliesmojoši priekšmetus;</a:t>
            </a:r>
          </a:p>
          <a:p>
            <a:pPr marL="0" indent="0">
              <a:buNone/>
            </a:pPr>
            <a:r>
              <a:rPr lang="lv-LV" sz="1600" dirty="0"/>
              <a:t>c) vertikālas šahtas vai vertikāli kabeļu kanāli;</a:t>
            </a:r>
          </a:p>
          <a:p>
            <a:pPr marL="0" indent="0">
              <a:buNone/>
            </a:pPr>
            <a:r>
              <a:rPr lang="lv-LV" sz="1600" dirty="0"/>
              <a:t>d) iekraušanas platformas bez griestiem - ar griestiem, ja tās ir aizsargātas ar smidzināšanas sistēmu;</a:t>
            </a:r>
          </a:p>
          <a:p>
            <a:pPr marL="0" indent="0">
              <a:buNone/>
            </a:pPr>
            <a:r>
              <a:rPr lang="lv-LV" sz="1600" dirty="0"/>
              <a:t>g) Tukšumiem nav nepieciešams detektoru ja:</a:t>
            </a:r>
          </a:p>
          <a:p>
            <a:pPr indent="0">
              <a:buNone/>
            </a:pPr>
            <a:r>
              <a:rPr lang="lv-LV" sz="1600" dirty="0"/>
              <a:t>uguns slodzes nav lielāks par 25 MJ/m</a:t>
            </a:r>
            <a:r>
              <a:rPr lang="lv-LV" sz="1600" baseline="30000" dirty="0"/>
              <a:t>2</a:t>
            </a:r>
            <a:r>
              <a:rPr lang="lv-LV" sz="1600" dirty="0"/>
              <a:t> un</a:t>
            </a:r>
          </a:p>
          <a:p>
            <a:pPr indent="0">
              <a:buNone/>
            </a:pPr>
            <a:r>
              <a:rPr lang="lv-LV" sz="1600" dirty="0"/>
              <a:t>ja tukšumos ir kabeļi, kas saistīti ar avārijas sistēmām, 15 MJ/m</a:t>
            </a:r>
            <a:r>
              <a:rPr lang="lv-LV" sz="1600" baseline="30000" dirty="0"/>
              <a:t>2</a:t>
            </a:r>
          </a:p>
          <a:p>
            <a:pPr marL="0" indent="0">
              <a:buNone/>
            </a:pPr>
            <a:r>
              <a:rPr lang="lv-LV" sz="1600" dirty="0"/>
              <a:t>f) bet ja tukšumos nepieciešama aizsardzība ja:</a:t>
            </a:r>
          </a:p>
          <a:p>
            <a:pPr marL="628650" indent="-457200">
              <a:buAutoNum type="arabicParenR"/>
            </a:pPr>
            <a:r>
              <a:rPr lang="lv-LV" sz="1600" dirty="0"/>
              <a:t>iesējama strauja uguns vai dūmu izplatīšanās uz citu telpu pirms nostrādā sistēma;</a:t>
            </a:r>
          </a:p>
          <a:p>
            <a:pPr indent="0" algn="ctr">
              <a:buNone/>
            </a:pPr>
            <a:r>
              <a:rPr lang="lv-LV" sz="1600" dirty="0"/>
              <a:t>vai</a:t>
            </a:r>
          </a:p>
          <a:p>
            <a:pPr indent="0">
              <a:buNone/>
            </a:pPr>
            <a:r>
              <a:rPr lang="lv-LV" sz="1600" dirty="0"/>
              <a:t>2)	ugunsgrēks tukšumos var sabojāt sistēmu kabeļus pirms ugunsgrēka atklāšanas;</a:t>
            </a:r>
          </a:p>
          <a:p>
            <a:pPr marL="0" indent="0">
              <a:buNone/>
            </a:pPr>
            <a:endParaRPr lang="lv-LV" sz="1600" dirty="0"/>
          </a:p>
          <a:p>
            <a:pPr marL="0" indent="0">
              <a:buNone/>
            </a:pPr>
            <a:endParaRPr lang="lv-LV" sz="1600" dirty="0"/>
          </a:p>
          <a:p>
            <a:endParaRPr lang="lv-LV" sz="20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33C4D2-D5CF-447E-A5B8-4E42FE7C5372}" type="slidenum">
              <a:rPr lang="lv-LV" smtClean="0"/>
              <a:pPr>
                <a:defRPr/>
              </a:pPr>
              <a:t>31</a:t>
            </a:fld>
            <a:endParaRPr lang="lv-LV"/>
          </a:p>
        </p:txBody>
      </p:sp>
      <p:sp>
        <p:nvSpPr>
          <p:cNvPr id="6" name="Rectangle 5"/>
          <p:cNvSpPr/>
          <p:nvPr/>
        </p:nvSpPr>
        <p:spPr>
          <a:xfrm>
            <a:off x="781050" y="3320"/>
            <a:ext cx="533400" cy="263671"/>
          </a:xfrm>
          <a:prstGeom prst="rect">
            <a:avLst/>
          </a:prstGeom>
          <a:solidFill>
            <a:srgbClr val="8D1717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65882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79" y="324141"/>
            <a:ext cx="7143751" cy="614363"/>
          </a:xfrm>
        </p:spPr>
        <p:txBody>
          <a:bodyPr/>
          <a:lstStyle/>
          <a:p>
            <a:pPr algn="ctr"/>
            <a:r>
              <a:rPr lang="lv-LV" dirty="0" smtClean="0">
                <a:solidFill>
                  <a:srgbClr val="800000"/>
                </a:solidFill>
              </a:rPr>
              <a:t>Iekšējais ugunsdzēsības ūdensvads - KRĀNI</a:t>
            </a:r>
            <a:endParaRPr lang="lv-LV" dirty="0">
              <a:solidFill>
                <a:srgbClr val="8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52550"/>
            <a:ext cx="7886700" cy="506282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lv-LV" sz="2000" dirty="0" smtClean="0"/>
              <a:t>Kas biežāk neatbilst?</a:t>
            </a:r>
          </a:p>
          <a:p>
            <a:pPr marL="0" indent="0">
              <a:buNone/>
            </a:pPr>
            <a:endParaRPr lang="lv-LV" sz="1600" dirty="0" smtClean="0"/>
          </a:p>
          <a:p>
            <a:r>
              <a:rPr lang="lv-LV" sz="2000" dirty="0" smtClean="0"/>
              <a:t>Sūkņi nebija nepieciešami – tālākajā punktā nav 6 m gara strūkla (pilsētas spiediens)</a:t>
            </a:r>
          </a:p>
          <a:p>
            <a:endParaRPr lang="lv-LV" sz="2000" dirty="0"/>
          </a:p>
          <a:p>
            <a:r>
              <a:rPr lang="lv-LV" sz="2000" dirty="0" smtClean="0"/>
              <a:t>Darbības rādiuss pārsniedz 30 metri, vai šļūtenes par īsu (viena </a:t>
            </a:r>
            <a:r>
              <a:rPr lang="lv-LV" sz="2000" dirty="0" err="1" smtClean="0"/>
              <a:t>šļutene</a:t>
            </a:r>
            <a:r>
              <a:rPr lang="lv-LV" sz="2000" dirty="0" smtClean="0"/>
              <a:t> vismaz 20 metri)</a:t>
            </a:r>
          </a:p>
          <a:p>
            <a:endParaRPr lang="lv-LV" sz="2000" dirty="0"/>
          </a:p>
          <a:p>
            <a:r>
              <a:rPr lang="lv-LV" sz="2000" dirty="0" smtClean="0"/>
              <a:t>PVC caurules jo apvienots ūdens tikls </a:t>
            </a:r>
            <a:r>
              <a:rPr lang="lv-LV" sz="2000" dirty="0"/>
              <a:t>(tērauda vai </a:t>
            </a:r>
            <a:r>
              <a:rPr lang="lv-LV" sz="2000" dirty="0" err="1"/>
              <a:t>ķeta</a:t>
            </a:r>
            <a:r>
              <a:rPr lang="lv-LV" sz="2000" dirty="0"/>
              <a:t> caurules, </a:t>
            </a:r>
            <a:r>
              <a:rPr lang="lv-LV" sz="2000" dirty="0" smtClean="0"/>
              <a:t>45 min)</a:t>
            </a:r>
          </a:p>
          <a:p>
            <a:endParaRPr lang="lv-LV" sz="2000" dirty="0"/>
          </a:p>
          <a:p>
            <a:r>
              <a:rPr lang="lv-LV" sz="2000" dirty="0" smtClean="0"/>
              <a:t>Neatbilstošs skaitītājs – nav </a:t>
            </a:r>
            <a:r>
              <a:rPr lang="lv-LV" sz="2000" dirty="0" err="1" smtClean="0"/>
              <a:t>apvadlīnija</a:t>
            </a:r>
            <a:r>
              <a:rPr lang="lv-LV" sz="2000" dirty="0" smtClean="0"/>
              <a:t>.</a:t>
            </a:r>
          </a:p>
          <a:p>
            <a:pPr marL="0" indent="0">
              <a:buNone/>
            </a:pPr>
            <a:endParaRPr lang="lv-LV" sz="1600" dirty="0"/>
          </a:p>
          <a:p>
            <a:pPr marL="0" indent="0">
              <a:buNone/>
            </a:pPr>
            <a:endParaRPr lang="lv-LV" sz="1600" dirty="0"/>
          </a:p>
          <a:p>
            <a:pPr marL="0" indent="0">
              <a:buNone/>
            </a:pPr>
            <a:endParaRPr lang="lv-LV" sz="1600" dirty="0"/>
          </a:p>
          <a:p>
            <a:endParaRPr lang="lv-LV" sz="20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33C4D2-D5CF-447E-A5B8-4E42FE7C5372}" type="slidenum">
              <a:rPr lang="lv-LV" smtClean="0"/>
              <a:pPr>
                <a:defRPr/>
              </a:pPr>
              <a:t>32</a:t>
            </a:fld>
            <a:endParaRPr lang="lv-LV"/>
          </a:p>
        </p:txBody>
      </p:sp>
      <p:sp>
        <p:nvSpPr>
          <p:cNvPr id="6" name="Rectangle 5"/>
          <p:cNvSpPr/>
          <p:nvPr/>
        </p:nvSpPr>
        <p:spPr>
          <a:xfrm>
            <a:off x="781050" y="3320"/>
            <a:ext cx="533400" cy="263671"/>
          </a:xfrm>
          <a:prstGeom prst="rect">
            <a:avLst/>
          </a:prstGeom>
          <a:solidFill>
            <a:srgbClr val="8D1717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7397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79" y="324141"/>
            <a:ext cx="7143751" cy="614363"/>
          </a:xfrm>
        </p:spPr>
        <p:txBody>
          <a:bodyPr/>
          <a:lstStyle/>
          <a:p>
            <a:pPr algn="ctr"/>
            <a:r>
              <a:rPr lang="lv-LV" dirty="0" smtClean="0">
                <a:solidFill>
                  <a:srgbClr val="800000"/>
                </a:solidFill>
              </a:rPr>
              <a:t>Atkāpju saskaņošana</a:t>
            </a:r>
            <a:endParaRPr lang="lv-LV" dirty="0">
              <a:solidFill>
                <a:srgbClr val="8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38275"/>
            <a:ext cx="7886700" cy="497710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lv-LV" sz="2600" dirty="0" smtClean="0">
                <a:solidFill>
                  <a:srgbClr val="8D1717"/>
                </a:solidFill>
              </a:rPr>
              <a:t>Pārbūve/atjaunošana</a:t>
            </a:r>
          </a:p>
          <a:p>
            <a:r>
              <a:rPr lang="lv-LV" sz="2600" dirty="0" smtClean="0"/>
              <a:t>Nesamērīgs slogs, 50% no kopējām būvniecības izmaksām</a:t>
            </a:r>
          </a:p>
          <a:p>
            <a:r>
              <a:rPr lang="lv-LV" sz="2600" dirty="0" smtClean="0"/>
              <a:t>Tehniski </a:t>
            </a:r>
            <a:r>
              <a:rPr lang="lv-LV" sz="2600" dirty="0"/>
              <a:t>vai funkcionāli nav iespējams </a:t>
            </a:r>
            <a:r>
              <a:rPr lang="lv-LV" sz="2600" dirty="0" smtClean="0"/>
              <a:t>ievērot</a:t>
            </a:r>
          </a:p>
          <a:p>
            <a:r>
              <a:rPr lang="lv-LV" sz="2600" dirty="0" smtClean="0"/>
              <a:t>Kultūrvēsturisks mantojums - norādot konkrētus saglabājamos elementus</a:t>
            </a:r>
            <a:endParaRPr lang="lv-LV" sz="2600" dirty="0"/>
          </a:p>
          <a:p>
            <a:pPr marL="0" indent="0">
              <a:buNone/>
            </a:pPr>
            <a:r>
              <a:rPr lang="lv-LV" sz="2400" dirty="0" smtClean="0">
                <a:solidFill>
                  <a:srgbClr val="8D1717"/>
                </a:solidFill>
              </a:rPr>
              <a:t>Alternatīvie </a:t>
            </a:r>
            <a:r>
              <a:rPr lang="lv-LV" sz="2400" dirty="0">
                <a:solidFill>
                  <a:srgbClr val="8D1717"/>
                </a:solidFill>
              </a:rPr>
              <a:t>risinājumi var </a:t>
            </a:r>
            <a:r>
              <a:rPr lang="lv-LV" sz="2400" dirty="0" smtClean="0">
                <a:solidFill>
                  <a:srgbClr val="8D1717"/>
                </a:solidFill>
              </a:rPr>
              <a:t>nebūt var arī komisij</a:t>
            </a:r>
            <a:r>
              <a:rPr lang="lv-LV" sz="2400" dirty="0">
                <a:solidFill>
                  <a:srgbClr val="8D1717"/>
                </a:solidFill>
              </a:rPr>
              <a:t>a</a:t>
            </a:r>
            <a:r>
              <a:rPr lang="lv-LV" sz="2400" dirty="0" smtClean="0">
                <a:solidFill>
                  <a:srgbClr val="8D1717"/>
                </a:solidFill>
              </a:rPr>
              <a:t> noteikt</a:t>
            </a:r>
            <a:endParaRPr lang="lv-LV" sz="2400" dirty="0">
              <a:solidFill>
                <a:srgbClr val="8D1717"/>
              </a:solidFill>
            </a:endParaRPr>
          </a:p>
          <a:p>
            <a:pPr marL="0" indent="0">
              <a:buNone/>
            </a:pPr>
            <a:endParaRPr lang="lv-LV" sz="2600" dirty="0"/>
          </a:p>
          <a:p>
            <a:pPr marL="0" indent="0" algn="ctr">
              <a:buNone/>
            </a:pPr>
            <a:r>
              <a:rPr lang="lv-LV" sz="2600" dirty="0" smtClean="0">
                <a:solidFill>
                  <a:srgbClr val="8D1717"/>
                </a:solidFill>
              </a:rPr>
              <a:t>Citos gadījumos vai jaunai būvniecība</a:t>
            </a:r>
          </a:p>
          <a:p>
            <a:pPr marL="0" indent="0" algn="ctr">
              <a:buNone/>
            </a:pPr>
            <a:r>
              <a:rPr lang="lv-LV" sz="2600" dirty="0" smtClean="0"/>
              <a:t>ALTERNATĪVIE  KOMPENSĒJOŠIE TEHNISKIE RISINĀJUMI</a:t>
            </a:r>
            <a:endParaRPr lang="lv-LV" sz="2600" dirty="0"/>
          </a:p>
          <a:p>
            <a:endParaRPr lang="lv-LV" sz="26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33C4D2-D5CF-447E-A5B8-4E42FE7C5372}" type="slidenum">
              <a:rPr lang="lv-LV" smtClean="0"/>
              <a:pPr>
                <a:defRPr/>
              </a:pPr>
              <a:t>33</a:t>
            </a:fld>
            <a:endParaRPr lang="lv-LV"/>
          </a:p>
        </p:txBody>
      </p:sp>
      <p:sp>
        <p:nvSpPr>
          <p:cNvPr id="6" name="Rectangle 5"/>
          <p:cNvSpPr/>
          <p:nvPr/>
        </p:nvSpPr>
        <p:spPr>
          <a:xfrm>
            <a:off x="781050" y="3320"/>
            <a:ext cx="533400" cy="263671"/>
          </a:xfrm>
          <a:prstGeom prst="rect">
            <a:avLst/>
          </a:prstGeom>
          <a:solidFill>
            <a:srgbClr val="8D1717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38475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79" y="324141"/>
            <a:ext cx="7143751" cy="614363"/>
          </a:xfrm>
        </p:spPr>
        <p:txBody>
          <a:bodyPr/>
          <a:lstStyle/>
          <a:p>
            <a:pPr algn="ctr"/>
            <a:r>
              <a:rPr lang="lv-LV" dirty="0" smtClean="0">
                <a:solidFill>
                  <a:srgbClr val="800000"/>
                </a:solidFill>
              </a:rPr>
              <a:t>Kompensē vai nekompensē</a:t>
            </a:r>
            <a:endParaRPr lang="lv-LV" dirty="0">
              <a:solidFill>
                <a:srgbClr val="8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38275"/>
            <a:ext cx="7886700" cy="497710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lv-LV" sz="2400" b="1" dirty="0" smtClean="0">
                <a:solidFill>
                  <a:srgbClr val="8D1717"/>
                </a:solidFill>
              </a:rPr>
              <a:t>Alternatīvajiem tehniskajiem risinājumiem jābūt:</a:t>
            </a:r>
          </a:p>
          <a:p>
            <a:pPr marL="0" indent="0" algn="ctr">
              <a:buNone/>
            </a:pPr>
            <a:r>
              <a:rPr lang="lv-LV" sz="2000" dirty="0" smtClean="0"/>
              <a:t>Pasākumi kas kompensē atkāpi no normatīva.</a:t>
            </a:r>
          </a:p>
          <a:p>
            <a:pPr marL="0" indent="0" algn="ctr">
              <a:buNone/>
            </a:pPr>
            <a:endParaRPr lang="lv-LV" sz="2000" dirty="0"/>
          </a:p>
          <a:p>
            <a:pPr marL="0" indent="0" algn="ctr">
              <a:buNone/>
            </a:pPr>
            <a:endParaRPr lang="lv-LV" sz="2000" dirty="0" smtClean="0"/>
          </a:p>
          <a:p>
            <a:pPr marL="0" indent="0" algn="ctr">
              <a:buNone/>
            </a:pPr>
            <a:endParaRPr lang="lv-LV" sz="2000" dirty="0"/>
          </a:p>
          <a:p>
            <a:pPr marL="0" indent="0" algn="ctr">
              <a:buNone/>
            </a:pPr>
            <a:endParaRPr lang="lv-LV" sz="20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33C4D2-D5CF-447E-A5B8-4E42FE7C5372}" type="slidenum">
              <a:rPr lang="lv-LV" smtClean="0"/>
              <a:pPr>
                <a:defRPr/>
              </a:pPr>
              <a:t>34</a:t>
            </a:fld>
            <a:endParaRPr lang="lv-LV"/>
          </a:p>
        </p:txBody>
      </p:sp>
      <p:sp>
        <p:nvSpPr>
          <p:cNvPr id="6" name="Rectangle 5"/>
          <p:cNvSpPr/>
          <p:nvPr/>
        </p:nvSpPr>
        <p:spPr>
          <a:xfrm>
            <a:off x="781050" y="3320"/>
            <a:ext cx="533400" cy="263671"/>
          </a:xfrm>
          <a:prstGeom prst="rect">
            <a:avLst/>
          </a:prstGeom>
          <a:solidFill>
            <a:srgbClr val="8D1717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5421407"/>
              </p:ext>
            </p:extLst>
          </p:nvPr>
        </p:nvGraphicFramePr>
        <p:xfrm>
          <a:off x="358775" y="2534270"/>
          <a:ext cx="8426450" cy="3322309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213225">
                  <a:extLst>
                    <a:ext uri="{9D8B030D-6E8A-4147-A177-3AD203B41FA5}">
                      <a16:colId xmlns:a16="http://schemas.microsoft.com/office/drawing/2014/main" val="122179858"/>
                    </a:ext>
                  </a:extLst>
                </a:gridCol>
                <a:gridCol w="4213225">
                  <a:extLst>
                    <a:ext uri="{9D8B030D-6E8A-4147-A177-3AD203B41FA5}">
                      <a16:colId xmlns:a16="http://schemas.microsoft.com/office/drawing/2014/main" val="1962221725"/>
                    </a:ext>
                  </a:extLst>
                </a:gridCol>
              </a:tblGrid>
              <a:tr h="454538"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>
                          <a:solidFill>
                            <a:srgbClr val="FF0000"/>
                          </a:solidFill>
                        </a:rPr>
                        <a:t>Mazāk kompensē</a:t>
                      </a:r>
                      <a:endParaRPr lang="lv-LV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>
                          <a:solidFill>
                            <a:srgbClr val="00B050"/>
                          </a:solidFill>
                        </a:rPr>
                        <a:t>Vairāk kompensē</a:t>
                      </a:r>
                      <a:endParaRPr lang="lv-LV" dirty="0">
                        <a:solidFill>
                          <a:srgbClr val="00B05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9137916"/>
                  </a:ext>
                </a:extLst>
              </a:tr>
              <a:tr h="313801">
                <a:tc gridSpan="2">
                  <a:txBody>
                    <a:bodyPr/>
                    <a:lstStyle/>
                    <a:p>
                      <a:pPr algn="ctr"/>
                      <a:r>
                        <a:rPr lang="lv-LV" dirty="0" smtClean="0">
                          <a:solidFill>
                            <a:srgbClr val="8D1717"/>
                          </a:solidFill>
                        </a:rPr>
                        <a:t>Dūmu izvades ailas attālums pārsniedz 15 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lv-LV" dirty="0" smtClean="0">
                        <a:solidFill>
                          <a:srgbClr val="8D1717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5903886"/>
                  </a:ext>
                </a:extLst>
              </a:tr>
              <a:tr h="399013"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dirty="0" smtClean="0">
                          <a:solidFill>
                            <a:schemeClr val="tx1"/>
                          </a:solidFill>
                        </a:rPr>
                        <a:t>Uzstāda</a:t>
                      </a:r>
                      <a:r>
                        <a:rPr lang="lv-LV" baseline="0" dirty="0" smtClean="0">
                          <a:solidFill>
                            <a:schemeClr val="tx1"/>
                          </a:solidFill>
                        </a:rPr>
                        <a:t> dūmu detektorus</a:t>
                      </a:r>
                    </a:p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baseline="0" dirty="0" smtClean="0">
                          <a:solidFill>
                            <a:schemeClr val="tx1"/>
                          </a:solidFill>
                        </a:rPr>
                        <a:t>Neparedz telpās cilvēku uzturēšanos</a:t>
                      </a:r>
                    </a:p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baseline="0" dirty="0" smtClean="0">
                          <a:solidFill>
                            <a:schemeClr val="tx1"/>
                          </a:solidFill>
                        </a:rPr>
                        <a:t>Samazina evakuācijas ceļa garumu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dirty="0" smtClean="0">
                          <a:solidFill>
                            <a:schemeClr val="tx1"/>
                          </a:solidFill>
                        </a:rPr>
                        <a:t>Samazina maksimālo</a:t>
                      </a:r>
                      <a:r>
                        <a:rPr lang="lv-LV" baseline="0" dirty="0" smtClean="0">
                          <a:solidFill>
                            <a:schemeClr val="tx1"/>
                          </a:solidFill>
                        </a:rPr>
                        <a:t> mainīgo </a:t>
                      </a:r>
                      <a:r>
                        <a:rPr lang="lv-LV" baseline="0" dirty="0" err="1" smtClean="0">
                          <a:solidFill>
                            <a:schemeClr val="tx1"/>
                          </a:solidFill>
                        </a:rPr>
                        <a:t>ugunsslodzi</a:t>
                      </a:r>
                      <a:endParaRPr lang="lv-LV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baseline="0" dirty="0" smtClean="0">
                          <a:solidFill>
                            <a:schemeClr val="tx1"/>
                          </a:solidFill>
                        </a:rPr>
                        <a:t>Sadala mazākās dūmu zonas</a:t>
                      </a:r>
                    </a:p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baseline="0" dirty="0" smtClean="0">
                          <a:solidFill>
                            <a:schemeClr val="tx1"/>
                          </a:solidFill>
                        </a:rPr>
                        <a:t>Izbūvē lielākas dūmu izvades ailes</a:t>
                      </a:r>
                      <a:endParaRPr lang="lv-LV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6827722"/>
                  </a:ext>
                </a:extLst>
              </a:tr>
              <a:tr h="316230">
                <a:tc gridSpan="2">
                  <a:txBody>
                    <a:bodyPr/>
                    <a:lstStyle/>
                    <a:p>
                      <a:pPr algn="ctr"/>
                      <a:r>
                        <a:rPr lang="lv-LV" dirty="0" smtClean="0">
                          <a:solidFill>
                            <a:srgbClr val="8D1717"/>
                          </a:solidFill>
                        </a:rPr>
                        <a:t>Palielina</a:t>
                      </a:r>
                      <a:r>
                        <a:rPr lang="lv-LV" baseline="0" dirty="0" smtClean="0">
                          <a:solidFill>
                            <a:srgbClr val="8D1717"/>
                          </a:solidFill>
                        </a:rPr>
                        <a:t> evakuācijas ceļa garumu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v-LV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7074498"/>
                  </a:ext>
                </a:extLst>
              </a:tr>
              <a:tr h="454538"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dirty="0" smtClean="0">
                          <a:solidFill>
                            <a:schemeClr val="tx1"/>
                          </a:solidFill>
                        </a:rPr>
                        <a:t>Palielina ugunsdzēsības aparātu skaitu</a:t>
                      </a:r>
                    </a:p>
                    <a:p>
                      <a:pPr algn="ctr"/>
                      <a:r>
                        <a:rPr lang="lv-LV" dirty="0" smtClean="0">
                          <a:solidFill>
                            <a:schemeClr val="tx1"/>
                          </a:solidFill>
                        </a:rPr>
                        <a:t>Uzstāda video novērošanu</a:t>
                      </a:r>
                      <a:endParaRPr lang="lv-LV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>
                          <a:solidFill>
                            <a:schemeClr val="tx1"/>
                          </a:solidFill>
                        </a:rPr>
                        <a:t>Papildus izbūvē atsevišķu evakuācijas izeju</a:t>
                      </a:r>
                    </a:p>
                    <a:p>
                      <a:pPr algn="ctr"/>
                      <a:r>
                        <a:rPr lang="lv-LV" baseline="0" dirty="0" smtClean="0">
                          <a:solidFill>
                            <a:schemeClr val="tx1"/>
                          </a:solidFill>
                        </a:rPr>
                        <a:t>Ierīko balss izziņošanas sistēmu</a:t>
                      </a:r>
                    </a:p>
                    <a:p>
                      <a:pPr algn="ctr"/>
                      <a:r>
                        <a:rPr lang="lv-LV" baseline="0" dirty="0" smtClean="0">
                          <a:solidFill>
                            <a:schemeClr val="tx1"/>
                          </a:solidFill>
                        </a:rPr>
                        <a:t>Samazina maksimālo cilvēku skaitu</a:t>
                      </a:r>
                      <a:endParaRPr lang="lv-LV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4231212"/>
                  </a:ext>
                </a:extLst>
              </a:tr>
              <a:tr h="317500">
                <a:tc gridSpan="2">
                  <a:txBody>
                    <a:bodyPr/>
                    <a:lstStyle/>
                    <a:p>
                      <a:pPr algn="ctr"/>
                      <a:r>
                        <a:rPr lang="lv-LV" dirty="0" smtClean="0">
                          <a:solidFill>
                            <a:srgbClr val="8D1717"/>
                          </a:solidFill>
                        </a:rPr>
                        <a:t>Samazina pārseguma</a:t>
                      </a:r>
                      <a:r>
                        <a:rPr lang="lv-LV" baseline="0" dirty="0" smtClean="0">
                          <a:solidFill>
                            <a:srgbClr val="8D1717"/>
                          </a:solidFill>
                        </a:rPr>
                        <a:t> ugunsizturību no 60 un 30 min.</a:t>
                      </a:r>
                      <a:endParaRPr lang="lv-LV" dirty="0">
                        <a:solidFill>
                          <a:srgbClr val="8D1717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lv-LV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1626501"/>
                  </a:ext>
                </a:extLst>
              </a:tr>
              <a:tr h="454538"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>
                          <a:solidFill>
                            <a:schemeClr val="tx1"/>
                          </a:solidFill>
                        </a:rPr>
                        <a:t>Izveido papildus evakuācijas izejas</a:t>
                      </a:r>
                    </a:p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dirty="0" smtClean="0">
                          <a:solidFill>
                            <a:schemeClr val="tx1"/>
                          </a:solidFill>
                        </a:rPr>
                        <a:t>Ierīko ugunsgrēka</a:t>
                      </a:r>
                      <a:r>
                        <a:rPr lang="lv-LV" baseline="0" dirty="0" smtClean="0">
                          <a:solidFill>
                            <a:schemeClr val="tx1"/>
                          </a:solidFill>
                        </a:rPr>
                        <a:t> atklāšanas un trauksmes sistēmu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dirty="0" smtClean="0">
                          <a:solidFill>
                            <a:schemeClr val="tx1"/>
                          </a:solidFill>
                        </a:rPr>
                        <a:t>Ierīko ugunsdzēsības sistēmu</a:t>
                      </a:r>
                    </a:p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baseline="0" dirty="0" smtClean="0">
                          <a:solidFill>
                            <a:schemeClr val="tx1"/>
                          </a:solidFill>
                        </a:rPr>
                        <a:t>Samazina uz pusi ugunsdrošības nodalījumu platības</a:t>
                      </a:r>
                      <a:endParaRPr lang="lv-LV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2374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360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79" y="324141"/>
            <a:ext cx="7143751" cy="614363"/>
          </a:xfrm>
        </p:spPr>
        <p:txBody>
          <a:bodyPr/>
          <a:lstStyle/>
          <a:p>
            <a:pPr algn="ctr"/>
            <a:r>
              <a:rPr lang="lv-LV" dirty="0" smtClean="0">
                <a:solidFill>
                  <a:srgbClr val="800000"/>
                </a:solidFill>
              </a:rPr>
              <a:t>Saskaņotās atkāpes</a:t>
            </a:r>
            <a:endParaRPr lang="lv-LV" dirty="0">
              <a:solidFill>
                <a:srgbClr val="8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38275"/>
            <a:ext cx="7886700" cy="497710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lv-LV" sz="2400" b="1" dirty="0" smtClean="0">
                <a:solidFill>
                  <a:srgbClr val="8D1717"/>
                </a:solidFill>
              </a:rPr>
              <a:t>Alternatīvajiem tehniskajiem risinājumiem jābūt:</a:t>
            </a:r>
          </a:p>
          <a:p>
            <a:pPr marL="0" indent="0" algn="ctr">
              <a:buNone/>
            </a:pPr>
            <a:endParaRPr lang="lv-LV" sz="2000" dirty="0"/>
          </a:p>
          <a:p>
            <a:pPr marL="0" indent="0" algn="ctr">
              <a:buNone/>
            </a:pPr>
            <a:endParaRPr lang="lv-LV" sz="2000" dirty="0" smtClean="0"/>
          </a:p>
          <a:p>
            <a:pPr marL="0" indent="0">
              <a:buNone/>
            </a:pPr>
            <a:r>
              <a:rPr lang="lv-LV" sz="2000" dirty="0" smtClean="0">
                <a:solidFill>
                  <a:srgbClr val="8D1717"/>
                </a:solidFill>
              </a:rPr>
              <a:t>Gan projektā iekļautajiem</a:t>
            </a:r>
          </a:p>
          <a:p>
            <a:pPr marL="0" indent="0">
              <a:buNone/>
            </a:pPr>
            <a:r>
              <a:rPr lang="lv-LV" sz="1800" dirty="0" smtClean="0"/>
              <a:t>(arī ja saskaņots būves nodošanas procesā)</a:t>
            </a:r>
          </a:p>
          <a:p>
            <a:pPr marL="0" indent="0">
              <a:buNone/>
            </a:pPr>
            <a:endParaRPr lang="lv-LV" sz="2000" dirty="0"/>
          </a:p>
          <a:p>
            <a:pPr marL="0" indent="0">
              <a:buNone/>
            </a:pPr>
            <a:endParaRPr lang="lv-LV" sz="2000" dirty="0" smtClean="0"/>
          </a:p>
          <a:p>
            <a:pPr marL="0" indent="0">
              <a:buNone/>
            </a:pPr>
            <a:r>
              <a:rPr lang="lv-LV" sz="2000" dirty="0" smtClean="0">
                <a:solidFill>
                  <a:srgbClr val="8D1717"/>
                </a:solidFill>
              </a:rPr>
              <a:t>Gan visiem risinājumiem jābūt realizētiem</a:t>
            </a:r>
          </a:p>
          <a:p>
            <a:pPr marL="0" indent="0">
              <a:buNone/>
            </a:pPr>
            <a:r>
              <a:rPr lang="lv-LV" sz="1800" dirty="0" smtClean="0"/>
              <a:t>(tieši atbilstoši saskaņotajiem tehniskajā komisijā)</a:t>
            </a:r>
          </a:p>
          <a:p>
            <a:pPr marL="0" indent="0" algn="ctr">
              <a:buNone/>
            </a:pPr>
            <a:endParaRPr lang="lv-LV" sz="2000" dirty="0"/>
          </a:p>
          <a:p>
            <a:pPr marL="0" indent="0" algn="ctr">
              <a:buNone/>
            </a:pPr>
            <a:endParaRPr lang="lv-LV" sz="20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33C4D2-D5CF-447E-A5B8-4E42FE7C5372}" type="slidenum">
              <a:rPr lang="lv-LV" smtClean="0"/>
              <a:pPr>
                <a:defRPr/>
              </a:pPr>
              <a:t>35</a:t>
            </a:fld>
            <a:endParaRPr lang="lv-LV"/>
          </a:p>
        </p:txBody>
      </p:sp>
      <p:sp>
        <p:nvSpPr>
          <p:cNvPr id="6" name="Rectangle 5"/>
          <p:cNvSpPr/>
          <p:nvPr/>
        </p:nvSpPr>
        <p:spPr>
          <a:xfrm>
            <a:off x="781050" y="3320"/>
            <a:ext cx="533400" cy="263671"/>
          </a:xfrm>
          <a:prstGeom prst="rect">
            <a:avLst/>
          </a:prstGeom>
          <a:solidFill>
            <a:srgbClr val="8D1717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7354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79" y="324141"/>
            <a:ext cx="7143751" cy="614363"/>
          </a:xfrm>
        </p:spPr>
        <p:txBody>
          <a:bodyPr/>
          <a:lstStyle/>
          <a:p>
            <a:pPr algn="ctr"/>
            <a:r>
              <a:rPr lang="lv-LV" dirty="0" smtClean="0">
                <a:solidFill>
                  <a:srgbClr val="800000"/>
                </a:solidFill>
              </a:rPr>
              <a:t>Blakus patvaļīga būve</a:t>
            </a:r>
            <a:endParaRPr lang="lv-LV" dirty="0">
              <a:solidFill>
                <a:srgbClr val="8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190625"/>
            <a:ext cx="7886700" cy="54197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lv-LV" dirty="0" smtClean="0">
                <a:solidFill>
                  <a:srgbClr val="8D1717"/>
                </a:solidFill>
              </a:rPr>
              <a:t>VUGD nekontrolē patvaļīgu būvniecību</a:t>
            </a:r>
          </a:p>
          <a:p>
            <a:pPr marL="0" indent="0">
              <a:buNone/>
            </a:pPr>
            <a:endParaRPr lang="lv-LV" dirty="0" smtClean="0">
              <a:solidFill>
                <a:srgbClr val="8D1717"/>
              </a:solidFill>
            </a:endParaRPr>
          </a:p>
          <a:p>
            <a:pPr marL="0" indent="0">
              <a:buNone/>
            </a:pPr>
            <a:endParaRPr lang="lv-LV" sz="14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33C4D2-D5CF-447E-A5B8-4E42FE7C5372}" type="slidenum">
              <a:rPr lang="lv-LV" smtClean="0"/>
              <a:pPr>
                <a:defRPr/>
              </a:pPr>
              <a:t>36</a:t>
            </a:fld>
            <a:endParaRPr lang="lv-LV"/>
          </a:p>
        </p:txBody>
      </p:sp>
      <p:sp>
        <p:nvSpPr>
          <p:cNvPr id="6" name="Rectangle 5"/>
          <p:cNvSpPr/>
          <p:nvPr/>
        </p:nvSpPr>
        <p:spPr>
          <a:xfrm>
            <a:off x="781050" y="3320"/>
            <a:ext cx="533400" cy="263671"/>
          </a:xfrm>
          <a:prstGeom prst="rect">
            <a:avLst/>
          </a:prstGeom>
          <a:solidFill>
            <a:srgbClr val="8D1717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2011933"/>
            <a:ext cx="7010400" cy="4850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963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79" y="324141"/>
            <a:ext cx="7143751" cy="614363"/>
          </a:xfrm>
        </p:spPr>
        <p:txBody>
          <a:bodyPr/>
          <a:lstStyle/>
          <a:p>
            <a:pPr algn="ctr"/>
            <a:r>
              <a:rPr lang="lv-LV" dirty="0" smtClean="0">
                <a:solidFill>
                  <a:srgbClr val="800000"/>
                </a:solidFill>
              </a:rPr>
              <a:t>Būves tapušās daļas</a:t>
            </a:r>
            <a:endParaRPr lang="lv-LV" dirty="0">
              <a:solidFill>
                <a:srgbClr val="8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38275"/>
            <a:ext cx="7886700" cy="497710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lv-LV" sz="2000" dirty="0" smtClean="0"/>
              <a:t>Aizdares ugunsdrošajās konstrukcijās</a:t>
            </a:r>
          </a:p>
          <a:p>
            <a:r>
              <a:rPr lang="lv-LV" sz="1400" dirty="0" smtClean="0"/>
              <a:t>AR, atsevišķos inženiertīklu plānos nav ugunsdrošās konstrukcijas</a:t>
            </a:r>
          </a:p>
          <a:p>
            <a:r>
              <a:rPr lang="lv-LV" sz="1400" dirty="0" smtClean="0"/>
              <a:t>Veicot izmaiņas</a:t>
            </a:r>
          </a:p>
          <a:p>
            <a:r>
              <a:rPr lang="lv-LV" sz="1400" dirty="0" smtClean="0"/>
              <a:t>Pēdējā brīdi papildināti inženiertīkli</a:t>
            </a:r>
          </a:p>
          <a:p>
            <a:pPr marL="0" indent="0">
              <a:buNone/>
            </a:pPr>
            <a:r>
              <a:rPr lang="lv-LV" sz="2000" dirty="0" smtClean="0"/>
              <a:t>Ugunsdrošais krāsojums neatbilst ražotājam tehnoloģijai vai biezumam</a:t>
            </a:r>
          </a:p>
          <a:p>
            <a:pPr marL="0" indent="0">
              <a:buNone/>
            </a:pPr>
            <a:r>
              <a:rPr lang="lv-LV" sz="2000" dirty="0" smtClean="0"/>
              <a:t>Sienu sistēmas ar ugunsizturību neatbilst ražotā sistēmai</a:t>
            </a:r>
          </a:p>
          <a:p>
            <a:pPr marL="0" indent="0">
              <a:buNone/>
            </a:pPr>
            <a:r>
              <a:rPr lang="lv-LV" sz="2000" dirty="0" smtClean="0"/>
              <a:t>Ugunsdrošās durvis – aizdares, sliekšņi, pašaizveres mehānismi</a:t>
            </a:r>
          </a:p>
          <a:p>
            <a:pPr marL="0" indent="0">
              <a:buNone/>
            </a:pPr>
            <a:r>
              <a:rPr lang="lv-LV" sz="2000" dirty="0" smtClean="0"/>
              <a:t>Neatbilstoši būvmateriāli – to tehniskā dokumentācija</a:t>
            </a:r>
          </a:p>
          <a:p>
            <a:pPr marL="0" indent="0">
              <a:buNone/>
            </a:pPr>
            <a:r>
              <a:rPr lang="lv-LV" sz="2000" dirty="0" smtClean="0"/>
              <a:t>Margu attālumi samazina kāpņu laida brīvo platumu</a:t>
            </a:r>
          </a:p>
          <a:p>
            <a:pPr marL="0" indent="0">
              <a:buNone/>
            </a:pPr>
            <a:r>
              <a:rPr lang="lv-LV" sz="2000" dirty="0" smtClean="0"/>
              <a:t>Izpilddokumentācija</a:t>
            </a:r>
          </a:p>
          <a:p>
            <a:r>
              <a:rPr lang="lv-LV" sz="1600" dirty="0" smtClean="0"/>
              <a:t>Pieņemšanas akti BIS</a:t>
            </a:r>
          </a:p>
          <a:p>
            <a:r>
              <a:rPr lang="lv-LV" sz="1600" dirty="0" smtClean="0"/>
              <a:t>Mērījumi nav veikti vai neatbilst standartam</a:t>
            </a:r>
          </a:p>
          <a:p>
            <a:r>
              <a:rPr lang="lv-LV" sz="1600" dirty="0" smtClean="0"/>
              <a:t>Segto darbu aktiem nav pievienoti materiāli vai paši darbi</a:t>
            </a:r>
          </a:p>
          <a:p>
            <a:r>
              <a:rPr lang="lv-LV" sz="1600" dirty="0" smtClean="0"/>
              <a:t>Tehniskā </a:t>
            </a:r>
            <a:r>
              <a:rPr lang="lv-LV" sz="1600" dirty="0" err="1" smtClean="0"/>
              <a:t>dokmentācija</a:t>
            </a:r>
            <a:r>
              <a:rPr lang="lv-LV" sz="1600" dirty="0" smtClean="0"/>
              <a:t> nav pievienota pie materiāliem </a:t>
            </a:r>
          </a:p>
          <a:p>
            <a:pPr marL="0" indent="0">
              <a:buNone/>
            </a:pPr>
            <a:endParaRPr lang="lv-LV" sz="1600" dirty="0" smtClean="0"/>
          </a:p>
          <a:p>
            <a:pPr marL="0" indent="0" algn="ctr">
              <a:buNone/>
            </a:pPr>
            <a:r>
              <a:rPr lang="lv-LV" sz="2600" dirty="0" smtClean="0">
                <a:solidFill>
                  <a:srgbClr val="8D1717"/>
                </a:solidFill>
              </a:rPr>
              <a:t>Pieaicināts VUGD uz nepabeigtiem būvdarbiem – ugunsdrošības risinājumiem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33C4D2-D5CF-447E-A5B8-4E42FE7C5372}" type="slidenum">
              <a:rPr lang="lv-LV" smtClean="0"/>
              <a:pPr>
                <a:defRPr/>
              </a:pPr>
              <a:t>37</a:t>
            </a:fld>
            <a:endParaRPr lang="lv-LV"/>
          </a:p>
        </p:txBody>
      </p:sp>
      <p:sp>
        <p:nvSpPr>
          <p:cNvPr id="6" name="Rectangle 5"/>
          <p:cNvSpPr/>
          <p:nvPr/>
        </p:nvSpPr>
        <p:spPr>
          <a:xfrm>
            <a:off x="781050" y="3320"/>
            <a:ext cx="533400" cy="263671"/>
          </a:xfrm>
          <a:prstGeom prst="rect">
            <a:avLst/>
          </a:prstGeom>
          <a:solidFill>
            <a:srgbClr val="8D1717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88439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79" y="324141"/>
            <a:ext cx="7143751" cy="614363"/>
          </a:xfrm>
        </p:spPr>
        <p:txBody>
          <a:bodyPr/>
          <a:lstStyle/>
          <a:p>
            <a:pPr algn="ctr"/>
            <a:r>
              <a:rPr lang="lv-LV" dirty="0" smtClean="0">
                <a:solidFill>
                  <a:srgbClr val="800000"/>
                </a:solidFill>
              </a:rPr>
              <a:t>BIS</a:t>
            </a:r>
            <a:endParaRPr lang="lv-LV" dirty="0">
              <a:solidFill>
                <a:srgbClr val="8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38275"/>
            <a:ext cx="7886700" cy="497710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lv-LV" sz="2600" dirty="0" smtClean="0">
                <a:solidFill>
                  <a:srgbClr val="8D1717"/>
                </a:solidFill>
              </a:rPr>
              <a:t>Žurnāls</a:t>
            </a:r>
          </a:p>
          <a:p>
            <a:pPr marL="0" indent="0">
              <a:buNone/>
            </a:pPr>
            <a:r>
              <a:rPr lang="lv-LV" sz="2600" dirty="0" smtClean="0">
                <a:solidFill>
                  <a:srgbClr val="8D1717"/>
                </a:solidFill>
              </a:rPr>
              <a:t>Materiāli</a:t>
            </a:r>
          </a:p>
          <a:p>
            <a:pPr marL="0" indent="0">
              <a:buNone/>
            </a:pPr>
            <a:endParaRPr lang="lv-LV" sz="2600" dirty="0" smtClean="0">
              <a:solidFill>
                <a:srgbClr val="8D1717"/>
              </a:solidFill>
            </a:endParaRPr>
          </a:p>
          <a:p>
            <a:pPr marL="0" indent="0">
              <a:buNone/>
            </a:pPr>
            <a:r>
              <a:rPr lang="lv-LV" sz="2600" dirty="0" smtClean="0">
                <a:solidFill>
                  <a:srgbClr val="8D1717"/>
                </a:solidFill>
              </a:rPr>
              <a:t>Ikdienas/speciālie darbi</a:t>
            </a:r>
          </a:p>
          <a:p>
            <a:pPr marL="0" indent="0">
              <a:buNone/>
            </a:pPr>
            <a:endParaRPr lang="lv-LV" sz="2600" dirty="0" smtClean="0">
              <a:solidFill>
                <a:srgbClr val="8D1717"/>
              </a:solidFill>
            </a:endParaRPr>
          </a:p>
          <a:p>
            <a:pPr marL="0" indent="0">
              <a:buNone/>
            </a:pPr>
            <a:r>
              <a:rPr lang="lv-LV" sz="2600" dirty="0" smtClean="0">
                <a:solidFill>
                  <a:srgbClr val="8D1717"/>
                </a:solidFill>
              </a:rPr>
              <a:t>Pieņemšanas akti</a:t>
            </a:r>
          </a:p>
          <a:p>
            <a:pPr marL="0" indent="0">
              <a:buNone/>
            </a:pPr>
            <a:endParaRPr lang="lv-LV" sz="2600" dirty="0">
              <a:solidFill>
                <a:srgbClr val="8D1717"/>
              </a:solidFill>
            </a:endParaRPr>
          </a:p>
          <a:p>
            <a:pPr marL="0" indent="0" algn="ctr">
              <a:buNone/>
            </a:pPr>
            <a:r>
              <a:rPr lang="lv-LV" sz="2600" dirty="0" smtClean="0">
                <a:solidFill>
                  <a:srgbClr val="8D1717"/>
                </a:solidFill>
              </a:rPr>
              <a:t>Izmaiņas «pārsūtīsim»</a:t>
            </a:r>
          </a:p>
          <a:p>
            <a:pPr marL="0" indent="0">
              <a:buNone/>
            </a:pPr>
            <a:r>
              <a:rPr lang="lv-LV" sz="2600" dirty="0" smtClean="0">
                <a:solidFill>
                  <a:srgbClr val="8D1717"/>
                </a:solidFill>
              </a:rPr>
              <a:t>Saskaņo</a:t>
            </a:r>
          </a:p>
          <a:p>
            <a:pPr marL="0" indent="0">
              <a:buNone/>
            </a:pPr>
            <a:r>
              <a:rPr lang="lv-LV" sz="2600" dirty="0" smtClean="0">
                <a:solidFill>
                  <a:srgbClr val="8D1717"/>
                </a:solidFill>
              </a:rPr>
              <a:t>Autoruzraudzība</a:t>
            </a:r>
            <a:endParaRPr lang="lv-LV" sz="26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33C4D2-D5CF-447E-A5B8-4E42FE7C5372}" type="slidenum">
              <a:rPr lang="lv-LV" smtClean="0"/>
              <a:pPr>
                <a:defRPr/>
              </a:pPr>
              <a:t>38</a:t>
            </a:fld>
            <a:endParaRPr lang="lv-LV"/>
          </a:p>
        </p:txBody>
      </p:sp>
      <p:sp>
        <p:nvSpPr>
          <p:cNvPr id="6" name="Rectangle 5"/>
          <p:cNvSpPr/>
          <p:nvPr/>
        </p:nvSpPr>
        <p:spPr>
          <a:xfrm>
            <a:off x="781050" y="3320"/>
            <a:ext cx="533400" cy="263671"/>
          </a:xfrm>
          <a:prstGeom prst="rect">
            <a:avLst/>
          </a:prstGeom>
          <a:solidFill>
            <a:srgbClr val="8D1717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Down Arrow 3"/>
          <p:cNvSpPr/>
          <p:nvPr/>
        </p:nvSpPr>
        <p:spPr>
          <a:xfrm>
            <a:off x="1249679" y="2324100"/>
            <a:ext cx="299721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" name="Down Arrow 6"/>
          <p:cNvSpPr/>
          <p:nvPr/>
        </p:nvSpPr>
        <p:spPr>
          <a:xfrm>
            <a:off x="1249679" y="3209925"/>
            <a:ext cx="299721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87102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79" y="324141"/>
            <a:ext cx="7143751" cy="614363"/>
          </a:xfrm>
        </p:spPr>
        <p:txBody>
          <a:bodyPr/>
          <a:lstStyle/>
          <a:p>
            <a:pPr algn="ctr"/>
            <a:r>
              <a:rPr lang="lv-LV" dirty="0" smtClean="0">
                <a:solidFill>
                  <a:srgbClr val="800000"/>
                </a:solidFill>
              </a:rPr>
              <a:t>MK 238 «Ugunsdrošības noteikumi»</a:t>
            </a:r>
            <a:endParaRPr lang="lv-LV" dirty="0">
              <a:solidFill>
                <a:srgbClr val="8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38275"/>
            <a:ext cx="7886700" cy="497710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lv-LV" sz="2600" dirty="0" smtClean="0">
                <a:solidFill>
                  <a:srgbClr val="8D1717"/>
                </a:solidFill>
              </a:rPr>
              <a:t>Ugunsdrošības noteikumi nav būvnormatīvi</a:t>
            </a:r>
          </a:p>
          <a:p>
            <a:pPr marL="0" indent="0">
              <a:buNone/>
            </a:pPr>
            <a:endParaRPr lang="lv-LV" sz="2600" dirty="0" smtClean="0">
              <a:solidFill>
                <a:srgbClr val="8D1717"/>
              </a:solidFill>
            </a:endParaRPr>
          </a:p>
          <a:p>
            <a:pPr marL="0" indent="0" algn="ctr">
              <a:buNone/>
            </a:pPr>
            <a:r>
              <a:rPr lang="lv-LV" sz="2600" dirty="0" smtClean="0">
                <a:solidFill>
                  <a:srgbClr val="8D1717"/>
                </a:solidFill>
              </a:rPr>
              <a:t>Nav nepieciešams nodrošināt ja objektu vienlaicīgi neekspluatē</a:t>
            </a:r>
            <a:endParaRPr lang="lv-LV" sz="2600" dirty="0">
              <a:solidFill>
                <a:srgbClr val="8D1717"/>
              </a:solidFill>
            </a:endParaRPr>
          </a:p>
          <a:p>
            <a:pPr marL="0" indent="0">
              <a:buNone/>
            </a:pPr>
            <a:r>
              <a:rPr lang="lv-LV" sz="2400" dirty="0" smtClean="0"/>
              <a:t>Evakuācijas plāni</a:t>
            </a:r>
          </a:p>
          <a:p>
            <a:pPr marL="0" indent="0">
              <a:buNone/>
            </a:pPr>
            <a:r>
              <a:rPr lang="lv-LV" sz="2400" dirty="0" smtClean="0"/>
              <a:t>Sistēmu uzturēšana un uzraudzība</a:t>
            </a:r>
          </a:p>
          <a:p>
            <a:pPr marL="0" indent="0">
              <a:buNone/>
            </a:pPr>
            <a:r>
              <a:rPr lang="lv-LV" sz="2400" dirty="0" smtClean="0"/>
              <a:t>Ugunsdrošības zīmes/uzlīmes</a:t>
            </a:r>
          </a:p>
          <a:p>
            <a:pPr marL="0" indent="0">
              <a:buNone/>
            </a:pPr>
            <a:r>
              <a:rPr lang="lv-LV" sz="2400" u="sng" dirty="0" smtClean="0"/>
              <a:t>Ugunsdzēsības aparāti atsevišķa sadaļa būvobjektam</a:t>
            </a:r>
          </a:p>
          <a:p>
            <a:pPr marL="0" indent="0">
              <a:buNone/>
            </a:pPr>
            <a:endParaRPr lang="lv-LV" sz="2600" dirty="0">
              <a:solidFill>
                <a:srgbClr val="8D1717"/>
              </a:solidFill>
            </a:endParaRPr>
          </a:p>
          <a:p>
            <a:pPr marL="0" indent="0" algn="ctr">
              <a:buNone/>
            </a:pPr>
            <a:r>
              <a:rPr lang="lv-LV" sz="2600" dirty="0" smtClean="0">
                <a:solidFill>
                  <a:srgbClr val="8D1717"/>
                </a:solidFill>
              </a:rPr>
              <a:t>Jāievēro vispārīgās prasības</a:t>
            </a:r>
          </a:p>
          <a:p>
            <a:pPr marL="0" indent="0">
              <a:buNone/>
            </a:pPr>
            <a:r>
              <a:rPr lang="lv-LV" sz="2200" dirty="0" smtClean="0">
                <a:solidFill>
                  <a:srgbClr val="8D1717"/>
                </a:solidFill>
              </a:rPr>
              <a:t>Darbu veikšanas prasības</a:t>
            </a:r>
            <a:r>
              <a:rPr lang="lv-LV" sz="1700" dirty="0" smtClean="0"/>
              <a:t> </a:t>
            </a:r>
          </a:p>
          <a:p>
            <a:pPr marL="0" indent="0">
              <a:buNone/>
            </a:pPr>
            <a:r>
              <a:rPr lang="lv-LV" sz="1700" dirty="0" smtClean="0"/>
              <a:t>(ugunsbīstamie darbi, darbs ar ķīmiskām vielām, smēķēšana, apkures un citas elektroierīču uzturēšana un ekspluatācija u.t.t.)</a:t>
            </a:r>
          </a:p>
          <a:p>
            <a:pPr marL="0" indent="0">
              <a:buNone/>
            </a:pPr>
            <a:r>
              <a:rPr lang="lv-LV" sz="2200" dirty="0" smtClean="0">
                <a:solidFill>
                  <a:srgbClr val="8D1717"/>
                </a:solidFill>
              </a:rPr>
              <a:t>Rīcība ugunsgrēka laikā</a:t>
            </a:r>
          </a:p>
          <a:p>
            <a:pPr marL="0" indent="0">
              <a:buNone/>
            </a:pPr>
            <a:r>
              <a:rPr lang="lv-LV" sz="2200" dirty="0" smtClean="0">
                <a:solidFill>
                  <a:srgbClr val="8D1717"/>
                </a:solidFill>
              </a:rPr>
              <a:t>Atsevišķas prasības būvobjektiem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33C4D2-D5CF-447E-A5B8-4E42FE7C5372}" type="slidenum">
              <a:rPr lang="lv-LV" smtClean="0"/>
              <a:pPr>
                <a:defRPr/>
              </a:pPr>
              <a:t>39</a:t>
            </a:fld>
            <a:endParaRPr lang="lv-LV"/>
          </a:p>
        </p:txBody>
      </p:sp>
      <p:sp>
        <p:nvSpPr>
          <p:cNvPr id="6" name="Rectangle 5"/>
          <p:cNvSpPr/>
          <p:nvPr/>
        </p:nvSpPr>
        <p:spPr>
          <a:xfrm>
            <a:off x="781050" y="3320"/>
            <a:ext cx="533400" cy="263671"/>
          </a:xfrm>
          <a:prstGeom prst="rect">
            <a:avLst/>
          </a:prstGeom>
          <a:solidFill>
            <a:srgbClr val="8D1717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13812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79" y="324141"/>
            <a:ext cx="6675121" cy="614363"/>
          </a:xfrm>
        </p:spPr>
        <p:txBody>
          <a:bodyPr/>
          <a:lstStyle/>
          <a:p>
            <a:pPr algn="ctr"/>
            <a:r>
              <a:rPr lang="lv-LV" dirty="0" smtClean="0">
                <a:solidFill>
                  <a:srgbClr val="800000"/>
                </a:solidFill>
              </a:rPr>
              <a:t>Negatīvs atzinums</a:t>
            </a:r>
            <a:endParaRPr lang="lv-LV" dirty="0">
              <a:solidFill>
                <a:srgbClr val="8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19225"/>
            <a:ext cx="7886700" cy="51911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lv-LV" b="1" dirty="0" smtClean="0">
                <a:solidFill>
                  <a:srgbClr val="8D1717"/>
                </a:solidFill>
              </a:rPr>
              <a:t>JA NEATBILST</a:t>
            </a:r>
          </a:p>
          <a:p>
            <a:pPr marL="0" indent="0" algn="ctr">
              <a:buNone/>
            </a:pPr>
            <a:endParaRPr lang="lv-LV" dirty="0" smtClean="0"/>
          </a:p>
          <a:p>
            <a:pPr marL="0" indent="0" algn="ctr">
              <a:buNone/>
            </a:pPr>
            <a:r>
              <a:rPr lang="lv-LV" dirty="0" smtClean="0">
                <a:solidFill>
                  <a:srgbClr val="800000"/>
                </a:solidFill>
              </a:rPr>
              <a:t>Projekta risinājumi</a:t>
            </a:r>
          </a:p>
          <a:p>
            <a:pPr marL="0" indent="0" algn="ctr">
              <a:buNone/>
            </a:pPr>
            <a:r>
              <a:rPr lang="lv-LV" sz="1800" dirty="0" smtClean="0"/>
              <a:t>(LBN, piemērojamie standarti)</a:t>
            </a:r>
            <a:endParaRPr lang="lv-LV" sz="1800" dirty="0"/>
          </a:p>
          <a:p>
            <a:pPr marL="0" indent="0">
              <a:buNone/>
            </a:pPr>
            <a:endParaRPr lang="lv-LV" dirty="0" smtClean="0"/>
          </a:p>
          <a:p>
            <a:pPr marL="0" indent="0">
              <a:buNone/>
            </a:pPr>
            <a:endParaRPr lang="lv-LV" dirty="0" smtClean="0"/>
          </a:p>
          <a:p>
            <a:pPr marL="0" indent="0" algn="ctr">
              <a:buNone/>
            </a:pPr>
            <a:r>
              <a:rPr lang="lv-LV" dirty="0" smtClean="0">
                <a:solidFill>
                  <a:srgbClr val="800000"/>
                </a:solidFill>
              </a:rPr>
              <a:t>Būves tapušās daļas</a:t>
            </a:r>
          </a:p>
          <a:p>
            <a:pPr marL="0" indent="0" algn="ctr">
              <a:buNone/>
            </a:pPr>
            <a:r>
              <a:rPr lang="lv-LV" sz="1800" dirty="0" smtClean="0"/>
              <a:t>(būvizstrādājumu un konstrukciju </a:t>
            </a:r>
            <a:r>
              <a:rPr lang="lv-LV" sz="1800" dirty="0" err="1" smtClean="0"/>
              <a:t>ugunsrekacija</a:t>
            </a:r>
            <a:r>
              <a:rPr lang="lv-LV" sz="1800" dirty="0" smtClean="0"/>
              <a:t> un ugunsizturība, izmēri, attālumi…)</a:t>
            </a:r>
            <a:endParaRPr lang="lv-LV" dirty="0" smtClean="0"/>
          </a:p>
          <a:p>
            <a:pPr marL="0" indent="0">
              <a:buNone/>
            </a:pPr>
            <a:endParaRPr lang="lv-LV" dirty="0" smtClean="0"/>
          </a:p>
          <a:p>
            <a:pPr marL="0" indent="0">
              <a:buNone/>
            </a:pPr>
            <a:endParaRPr lang="lv-LV" dirty="0"/>
          </a:p>
          <a:p>
            <a:pPr marL="0" indent="0" algn="ctr">
              <a:buNone/>
            </a:pPr>
            <a:r>
              <a:rPr lang="lv-LV" dirty="0" smtClean="0">
                <a:solidFill>
                  <a:srgbClr val="800000"/>
                </a:solidFill>
              </a:rPr>
              <a:t>Izpilddokumentācija</a:t>
            </a:r>
            <a:endParaRPr lang="lv-LV" dirty="0">
              <a:solidFill>
                <a:srgbClr val="800000"/>
              </a:solidFill>
            </a:endParaRPr>
          </a:p>
          <a:p>
            <a:pPr marL="0" indent="0" algn="ctr">
              <a:buNone/>
            </a:pPr>
            <a:r>
              <a:rPr lang="lv-LV" sz="1800" dirty="0"/>
              <a:t>(mērījumi, pārbaužu un pieņemšanas akti, cita tehniskā </a:t>
            </a:r>
            <a:r>
              <a:rPr lang="lv-LV" sz="1800" dirty="0" smtClean="0"/>
              <a:t>dokumentācija…)</a:t>
            </a:r>
            <a:endParaRPr lang="lv-LV" sz="1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33C4D2-D5CF-447E-A5B8-4E42FE7C5372}" type="slidenum">
              <a:rPr lang="lv-LV" smtClean="0"/>
              <a:pPr>
                <a:defRPr/>
              </a:pPr>
              <a:t>4</a:t>
            </a:fld>
            <a:endParaRPr lang="lv-LV"/>
          </a:p>
        </p:txBody>
      </p:sp>
      <p:sp>
        <p:nvSpPr>
          <p:cNvPr id="6" name="Rectangle 5"/>
          <p:cNvSpPr/>
          <p:nvPr/>
        </p:nvSpPr>
        <p:spPr>
          <a:xfrm>
            <a:off x="781050" y="3320"/>
            <a:ext cx="533400" cy="263671"/>
          </a:xfrm>
          <a:prstGeom prst="rect">
            <a:avLst/>
          </a:prstGeom>
          <a:solidFill>
            <a:srgbClr val="8D1717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89824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85452" y="2661149"/>
            <a:ext cx="8858250" cy="1480457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algn="ctr" defTabSz="685800">
              <a:lnSpc>
                <a:spcPct val="110000"/>
              </a:lnSpc>
            </a:pPr>
            <a:r>
              <a:rPr lang="lv-LV" sz="2800" dirty="0" smtClean="0">
                <a:solidFill>
                  <a:srgbClr val="800000"/>
                </a:solidFill>
              </a:rPr>
              <a:t>Beigas</a:t>
            </a:r>
            <a:endParaRPr lang="lv-LV" sz="2700" dirty="0">
              <a:solidFill>
                <a:srgbClr val="800000"/>
              </a:solidFill>
              <a:latin typeface="Verdana" pitchFamily="34" charset="0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4739054" y="5539154"/>
            <a:ext cx="4204648" cy="791978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just" defTabSz="685800">
              <a:spcBef>
                <a:spcPts val="0"/>
              </a:spcBef>
              <a:buFont typeface="Arial" charset="0"/>
              <a:buNone/>
            </a:pPr>
            <a:r>
              <a:rPr lang="lv-LV" sz="1100" dirty="0">
                <a:latin typeface="Verdana" pitchFamily="34" charset="0"/>
              </a:rPr>
              <a:t>Valsts ugunsdzēsības un glābšanas dienesta Ugunsdrošības uzraudzības pārvaldes Ugunsdrošības normatīvu nodaļa. Sergejs Rosuščans</a:t>
            </a:r>
          </a:p>
          <a:p>
            <a:pPr algn="just" defTabSz="685800">
              <a:spcBef>
                <a:spcPts val="0"/>
              </a:spcBef>
              <a:buFont typeface="Arial" charset="0"/>
              <a:buNone/>
            </a:pPr>
            <a:endParaRPr lang="lv-LV" sz="1100" dirty="0">
              <a:latin typeface="Verdana" pitchFamily="34" charset="0"/>
            </a:endParaRPr>
          </a:p>
        </p:txBody>
      </p:sp>
      <p:sp>
        <p:nvSpPr>
          <p:cNvPr id="15363" name="Subtitle 2"/>
          <p:cNvSpPr txBox="1">
            <a:spLocks/>
          </p:cNvSpPr>
          <p:nvPr/>
        </p:nvSpPr>
        <p:spPr bwMode="auto">
          <a:xfrm>
            <a:off x="65860" y="6101171"/>
            <a:ext cx="2468336" cy="229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lv-LV" sz="1000" dirty="0" smtClean="0">
                <a:latin typeface="Verdana" pitchFamily="34" charset="0"/>
              </a:rPr>
              <a:t>2024.gada novembris</a:t>
            </a:r>
            <a:endParaRPr lang="lv-LV" sz="1000" dirty="0">
              <a:latin typeface="Verdana" pitchFamily="34" charset="0"/>
            </a:endParaRPr>
          </a:p>
        </p:txBody>
      </p:sp>
      <p:sp>
        <p:nvSpPr>
          <p:cNvPr id="19" name="Horizontal Scroll 18"/>
          <p:cNvSpPr/>
          <p:nvPr/>
        </p:nvSpPr>
        <p:spPr>
          <a:xfrm>
            <a:off x="0" y="6435725"/>
            <a:ext cx="9144000" cy="571500"/>
          </a:xfrm>
          <a:prstGeom prst="horizontalScroll">
            <a:avLst>
              <a:gd name="adj" fmla="val 25000"/>
            </a:avLst>
          </a:prstGeom>
          <a:solidFill>
            <a:srgbClr val="800000"/>
          </a:solidFill>
          <a:ln>
            <a:solidFill>
              <a:schemeClr val="tx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0" name="Flowchart: Punched Tape 19"/>
          <p:cNvSpPr/>
          <p:nvPr/>
        </p:nvSpPr>
        <p:spPr>
          <a:xfrm>
            <a:off x="154780" y="6654800"/>
            <a:ext cx="8989219" cy="152400"/>
          </a:xfrm>
          <a:prstGeom prst="flowChartPunchedTap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1" name="Flowchart: Punched Tape 20"/>
          <p:cNvSpPr/>
          <p:nvPr/>
        </p:nvSpPr>
        <p:spPr>
          <a:xfrm>
            <a:off x="0" y="6780531"/>
            <a:ext cx="140494" cy="100488"/>
          </a:xfrm>
          <a:prstGeom prst="flowChartPunchedTap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2" name="Rectangle 21"/>
          <p:cNvSpPr/>
          <p:nvPr/>
        </p:nvSpPr>
        <p:spPr>
          <a:xfrm>
            <a:off x="3886200" y="0"/>
            <a:ext cx="1409700" cy="596900"/>
          </a:xfrm>
          <a:prstGeom prst="rect">
            <a:avLst/>
          </a:prstGeom>
          <a:solidFill>
            <a:srgbClr val="8D1717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08270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79" y="324141"/>
            <a:ext cx="7143751" cy="614363"/>
          </a:xfrm>
        </p:spPr>
        <p:txBody>
          <a:bodyPr/>
          <a:lstStyle/>
          <a:p>
            <a:pPr algn="ctr"/>
            <a:r>
              <a:rPr lang="lv-LV" dirty="0" smtClean="0">
                <a:solidFill>
                  <a:srgbClr val="800000"/>
                </a:solidFill>
              </a:rPr>
              <a:t>VUGD kompetence</a:t>
            </a:r>
            <a:endParaRPr lang="lv-LV" dirty="0">
              <a:solidFill>
                <a:srgbClr val="8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1975" y="1419225"/>
            <a:ext cx="8077199" cy="51911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lv-LV" dirty="0" smtClean="0"/>
              <a:t>VUGD kontrolē tikai - </a:t>
            </a:r>
            <a:r>
              <a:rPr lang="lv-LV" dirty="0">
                <a:solidFill>
                  <a:srgbClr val="800000"/>
                </a:solidFill>
              </a:rPr>
              <a:t>būvugunsdrošības </a:t>
            </a:r>
            <a:r>
              <a:rPr lang="lv-LV" dirty="0" smtClean="0">
                <a:solidFill>
                  <a:srgbClr val="800000"/>
                </a:solidFill>
              </a:rPr>
              <a:t>prasības!</a:t>
            </a:r>
            <a:endParaRPr lang="lv-LV" dirty="0" smtClean="0"/>
          </a:p>
          <a:p>
            <a:pPr marL="0" indent="0">
              <a:buNone/>
            </a:pPr>
            <a:endParaRPr lang="lv-LV" dirty="0"/>
          </a:p>
          <a:p>
            <a:pPr marL="0" indent="0" algn="ctr">
              <a:buNone/>
            </a:pPr>
            <a:r>
              <a:rPr lang="lv-LV" dirty="0" smtClean="0"/>
              <a:t>BET</a:t>
            </a:r>
          </a:p>
          <a:p>
            <a:pPr marL="0" indent="0" algn="ctr">
              <a:buNone/>
            </a:pPr>
            <a:endParaRPr lang="lv-LV" dirty="0" smtClean="0"/>
          </a:p>
          <a:p>
            <a:r>
              <a:rPr lang="lv-LV" dirty="0" smtClean="0">
                <a:solidFill>
                  <a:srgbClr val="8D1717"/>
                </a:solidFill>
              </a:rPr>
              <a:t>Pieņem informāciju atbilstoši būvniecības noteiktajam administratīvajam procesam (nelikumīgu procesu nepieņem)</a:t>
            </a:r>
          </a:p>
          <a:p>
            <a:pPr marL="0" indent="0">
              <a:buNone/>
            </a:pPr>
            <a:r>
              <a:rPr lang="lv-LV" sz="1800" dirty="0" smtClean="0"/>
              <a:t>(būvprojekta izmaiņas, atbilstoša tehniskās dokumentācija, saskaņojumi, mērījumu atbilstība standartu prasībām, pieņemšanas aktu sastādīšana u.tml.)</a:t>
            </a:r>
          </a:p>
          <a:p>
            <a:endParaRPr lang="lv-LV" dirty="0" smtClean="0"/>
          </a:p>
          <a:p>
            <a:r>
              <a:rPr lang="lv-LV" dirty="0" smtClean="0">
                <a:solidFill>
                  <a:srgbClr val="8D1717"/>
                </a:solidFill>
              </a:rPr>
              <a:t>Pat ja kādas ne-būvugunsdrošības prasības tiek neievērotas, bet tās ietekmē gala ugunsdrošības risinājumus var saņemt negatīvu Atzinumu.</a:t>
            </a:r>
          </a:p>
          <a:p>
            <a:pPr marL="0" indent="0">
              <a:buNone/>
            </a:pPr>
            <a:r>
              <a:rPr lang="lv-LV" sz="1800" dirty="0" smtClean="0"/>
              <a:t>(projekts neatbilst būves tapušām daļām, ugunsdrošības risinājumi tiek mainīti ārpus būvprojekta paredzētajām robežām)</a:t>
            </a:r>
            <a:endParaRPr lang="lv-LV" sz="1800" dirty="0"/>
          </a:p>
          <a:p>
            <a:pPr marL="0" indent="0">
              <a:buNone/>
            </a:pPr>
            <a:endParaRPr lang="lv-LV" sz="18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33C4D2-D5CF-447E-A5B8-4E42FE7C5372}" type="slidenum">
              <a:rPr lang="lv-LV" smtClean="0"/>
              <a:pPr>
                <a:defRPr/>
              </a:pPr>
              <a:t>5</a:t>
            </a:fld>
            <a:endParaRPr lang="lv-LV"/>
          </a:p>
        </p:txBody>
      </p:sp>
      <p:sp>
        <p:nvSpPr>
          <p:cNvPr id="6" name="Rectangle 5"/>
          <p:cNvSpPr/>
          <p:nvPr/>
        </p:nvSpPr>
        <p:spPr>
          <a:xfrm>
            <a:off x="781050" y="3320"/>
            <a:ext cx="533400" cy="263671"/>
          </a:xfrm>
          <a:prstGeom prst="rect">
            <a:avLst/>
          </a:prstGeom>
          <a:solidFill>
            <a:srgbClr val="8D1717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82710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79" y="324141"/>
            <a:ext cx="7143751" cy="614363"/>
          </a:xfrm>
        </p:spPr>
        <p:txBody>
          <a:bodyPr/>
          <a:lstStyle/>
          <a:p>
            <a:pPr algn="ctr"/>
            <a:r>
              <a:rPr lang="lv-LV" dirty="0" smtClean="0">
                <a:solidFill>
                  <a:srgbClr val="800000"/>
                </a:solidFill>
              </a:rPr>
              <a:t>Atzinuma sniegšanas kārtība</a:t>
            </a:r>
            <a:endParaRPr lang="lv-LV" dirty="0">
              <a:solidFill>
                <a:srgbClr val="8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19225"/>
            <a:ext cx="7886700" cy="5191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dirty="0" smtClean="0"/>
              <a:t>Kādam procesam?</a:t>
            </a:r>
          </a:p>
          <a:p>
            <a:pPr marL="0" indent="0" algn="ctr">
              <a:buNone/>
            </a:pPr>
            <a:endParaRPr lang="lv-LV" sz="1200" dirty="0" smtClean="0"/>
          </a:p>
          <a:p>
            <a:pPr marL="0" indent="0">
              <a:buNone/>
            </a:pPr>
            <a:endParaRPr lang="lv-LV" dirty="0" smtClean="0"/>
          </a:p>
          <a:p>
            <a:pPr marL="0" indent="0">
              <a:buNone/>
            </a:pPr>
            <a:endParaRPr lang="lv-LV" dirty="0" smtClean="0"/>
          </a:p>
          <a:p>
            <a:pPr marL="0" indent="0">
              <a:buNone/>
            </a:pPr>
            <a:endParaRPr lang="lv-LV" dirty="0"/>
          </a:p>
          <a:p>
            <a:pPr marL="0" indent="0" algn="ctr">
              <a:buNone/>
            </a:pPr>
            <a:r>
              <a:rPr lang="lv-LV" dirty="0" smtClean="0"/>
              <a:t>Paziņojums </a:t>
            </a:r>
            <a:r>
              <a:rPr lang="lv-LV" dirty="0"/>
              <a:t>par </a:t>
            </a:r>
            <a:r>
              <a:rPr lang="lv-LV" dirty="0" smtClean="0"/>
              <a:t>būvniecību</a:t>
            </a:r>
          </a:p>
          <a:p>
            <a:pPr marL="0" indent="0" algn="ctr">
              <a:buNone/>
            </a:pPr>
            <a:endParaRPr lang="lv-LV" dirty="0" smtClean="0"/>
          </a:p>
          <a:p>
            <a:pPr marL="0" indent="0" algn="ctr">
              <a:buNone/>
            </a:pPr>
            <a:endParaRPr lang="lv-LV" dirty="0"/>
          </a:p>
          <a:p>
            <a:pPr marL="0" indent="0" algn="ctr">
              <a:buNone/>
            </a:pPr>
            <a:r>
              <a:rPr lang="lv-LV" dirty="0" smtClean="0"/>
              <a:t>Paskaidrojuma raksts</a:t>
            </a:r>
          </a:p>
          <a:p>
            <a:pPr marL="0" indent="0" algn="ctr">
              <a:buNone/>
            </a:pPr>
            <a:endParaRPr lang="lv-LV" dirty="0" smtClean="0"/>
          </a:p>
          <a:p>
            <a:pPr marL="0" indent="0" algn="ctr">
              <a:buNone/>
            </a:pPr>
            <a:endParaRPr lang="lv-LV" dirty="0"/>
          </a:p>
          <a:p>
            <a:pPr marL="0" indent="0" algn="ctr">
              <a:buNone/>
            </a:pPr>
            <a:r>
              <a:rPr lang="lv-LV" dirty="0" smtClean="0"/>
              <a:t>Apliecinājuma </a:t>
            </a:r>
            <a:r>
              <a:rPr lang="lv-LV" dirty="0"/>
              <a:t>kartei</a:t>
            </a:r>
            <a:endParaRPr lang="lv-LV" dirty="0" smtClean="0"/>
          </a:p>
          <a:p>
            <a:pPr marL="0" indent="0">
              <a:buNone/>
            </a:pPr>
            <a:endParaRPr lang="lv-LV" dirty="0" smtClean="0"/>
          </a:p>
          <a:p>
            <a:endParaRPr lang="lv-LV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33C4D2-D5CF-447E-A5B8-4E42FE7C5372}" type="slidenum">
              <a:rPr lang="lv-LV" smtClean="0"/>
              <a:pPr>
                <a:defRPr/>
              </a:pPr>
              <a:t>6</a:t>
            </a:fld>
            <a:endParaRPr lang="lv-LV"/>
          </a:p>
        </p:txBody>
      </p:sp>
      <p:sp>
        <p:nvSpPr>
          <p:cNvPr id="23" name="TextBox 22"/>
          <p:cNvSpPr txBox="1"/>
          <p:nvPr/>
        </p:nvSpPr>
        <p:spPr>
          <a:xfrm>
            <a:off x="3705225" y="2019299"/>
            <a:ext cx="1733550" cy="461665"/>
          </a:xfrm>
          <a:prstGeom prst="rect">
            <a:avLst/>
          </a:prstGeom>
          <a:noFill/>
          <a:ln w="38100">
            <a:solidFill>
              <a:srgbClr val="8D1717"/>
            </a:solidFill>
          </a:ln>
        </p:spPr>
        <p:txBody>
          <a:bodyPr wrap="square" rtlCol="0">
            <a:spAutoFit/>
          </a:bodyPr>
          <a:lstStyle/>
          <a:p>
            <a:r>
              <a:rPr lang="lv-LV" sz="2400" dirty="0" smtClean="0"/>
              <a:t>Būvatļaujai</a:t>
            </a:r>
            <a:endParaRPr lang="lv-LV" sz="2400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2809875" y="2552700"/>
            <a:ext cx="3524250" cy="405765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781050" y="3320"/>
            <a:ext cx="533400" cy="263671"/>
          </a:xfrm>
          <a:prstGeom prst="rect">
            <a:avLst/>
          </a:prstGeom>
          <a:solidFill>
            <a:srgbClr val="8D1717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75485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79" y="324141"/>
            <a:ext cx="7143751" cy="614363"/>
          </a:xfrm>
        </p:spPr>
        <p:txBody>
          <a:bodyPr/>
          <a:lstStyle/>
          <a:p>
            <a:pPr algn="ctr"/>
            <a:r>
              <a:rPr lang="lv-LV" dirty="0" smtClean="0">
                <a:solidFill>
                  <a:srgbClr val="800000"/>
                </a:solidFill>
              </a:rPr>
              <a:t>Atzinuma sniegšanas kārtība</a:t>
            </a:r>
            <a:endParaRPr lang="lv-LV" dirty="0">
              <a:solidFill>
                <a:srgbClr val="8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19225"/>
            <a:ext cx="7886700" cy="5191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dirty="0" smtClean="0"/>
              <a:t>Kādai būvei?</a:t>
            </a:r>
          </a:p>
          <a:p>
            <a:pPr marL="0" indent="0" algn="ctr">
              <a:buNone/>
            </a:pPr>
            <a:endParaRPr lang="lv-LV" sz="1200" dirty="0" smtClean="0"/>
          </a:p>
          <a:p>
            <a:pPr marL="0" indent="0">
              <a:buNone/>
            </a:pPr>
            <a:endParaRPr lang="lv-LV" dirty="0" smtClean="0"/>
          </a:p>
          <a:p>
            <a:pPr marL="0" indent="0">
              <a:buNone/>
            </a:pPr>
            <a:endParaRPr lang="lv-LV" dirty="0" smtClean="0"/>
          </a:p>
          <a:p>
            <a:pPr marL="0" indent="0">
              <a:buNone/>
            </a:pPr>
            <a:endParaRPr lang="lv-LV" dirty="0"/>
          </a:p>
          <a:p>
            <a:pPr marL="0" indent="0" algn="ctr">
              <a:buNone/>
            </a:pPr>
            <a:endParaRPr lang="lv-LV" dirty="0" smtClean="0"/>
          </a:p>
          <a:p>
            <a:pPr marL="0" indent="0" algn="ctr">
              <a:buNone/>
            </a:pPr>
            <a:r>
              <a:rPr lang="lv-LV" dirty="0" smtClean="0"/>
              <a:t>I, II grupas ēkām</a:t>
            </a:r>
          </a:p>
          <a:p>
            <a:pPr marL="0" indent="0" algn="ctr">
              <a:buNone/>
            </a:pPr>
            <a:endParaRPr lang="lv-LV" dirty="0" smtClean="0"/>
          </a:p>
          <a:p>
            <a:pPr marL="0" indent="0" algn="ctr">
              <a:buNone/>
            </a:pPr>
            <a:r>
              <a:rPr lang="lv-LV" dirty="0"/>
              <a:t>I, II grupas </a:t>
            </a:r>
            <a:r>
              <a:rPr lang="lv-LV" sz="2000" dirty="0" smtClean="0"/>
              <a:t>inženierbūves</a:t>
            </a:r>
          </a:p>
          <a:p>
            <a:pPr marL="0" indent="0" algn="ctr">
              <a:buNone/>
            </a:pPr>
            <a:endParaRPr lang="lv-LV" dirty="0"/>
          </a:p>
          <a:p>
            <a:pPr marL="0" indent="0" algn="ctr">
              <a:buNone/>
            </a:pPr>
            <a:r>
              <a:rPr lang="lv-LV" dirty="0" smtClean="0"/>
              <a:t>Klasificētām inženierbūvēm</a:t>
            </a:r>
          </a:p>
          <a:p>
            <a:pPr marL="0" indent="0" algn="ctr">
              <a:buNone/>
            </a:pPr>
            <a:endParaRPr lang="lv-LV" dirty="0"/>
          </a:p>
          <a:p>
            <a:pPr marL="0" indent="0" algn="ctr">
              <a:buNone/>
            </a:pPr>
            <a:r>
              <a:rPr lang="lv-LV" dirty="0" err="1" smtClean="0"/>
              <a:t>Līnijveida</a:t>
            </a:r>
            <a:r>
              <a:rPr lang="lv-LV" dirty="0" smtClean="0"/>
              <a:t> inženierbūvēm (ceļi, tilti)</a:t>
            </a:r>
          </a:p>
          <a:p>
            <a:pPr marL="0" indent="0">
              <a:buNone/>
            </a:pPr>
            <a:endParaRPr lang="lv-LV" dirty="0" smtClean="0"/>
          </a:p>
          <a:p>
            <a:endParaRPr lang="lv-LV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33C4D2-D5CF-447E-A5B8-4E42FE7C5372}" type="slidenum">
              <a:rPr lang="lv-LV" smtClean="0"/>
              <a:pPr>
                <a:defRPr/>
              </a:pPr>
              <a:t>7</a:t>
            </a:fld>
            <a:endParaRPr lang="lv-LV"/>
          </a:p>
        </p:txBody>
      </p:sp>
      <p:sp>
        <p:nvSpPr>
          <p:cNvPr id="23" name="TextBox 22"/>
          <p:cNvSpPr txBox="1"/>
          <p:nvPr/>
        </p:nvSpPr>
        <p:spPr>
          <a:xfrm>
            <a:off x="3635690" y="1929738"/>
            <a:ext cx="2371725" cy="461665"/>
          </a:xfrm>
          <a:prstGeom prst="rect">
            <a:avLst/>
          </a:prstGeom>
          <a:noFill/>
          <a:ln w="38100">
            <a:solidFill>
              <a:srgbClr val="8D1717"/>
            </a:solidFill>
          </a:ln>
        </p:spPr>
        <p:txBody>
          <a:bodyPr wrap="square" rtlCol="0">
            <a:spAutoFit/>
          </a:bodyPr>
          <a:lstStyle/>
          <a:p>
            <a:r>
              <a:rPr lang="lv-LV" sz="2400" dirty="0" smtClean="0"/>
              <a:t>III grupas ēkām</a:t>
            </a:r>
            <a:endParaRPr lang="lv-LV" sz="2400" dirty="0"/>
          </a:p>
        </p:txBody>
      </p:sp>
      <p:cxnSp>
        <p:nvCxnSpPr>
          <p:cNvPr id="26" name="Straight Connector 25"/>
          <p:cNvCxnSpPr>
            <a:endCxn id="5" idx="1"/>
          </p:cNvCxnSpPr>
          <p:nvPr/>
        </p:nvCxnSpPr>
        <p:spPr>
          <a:xfrm>
            <a:off x="3520440" y="3618411"/>
            <a:ext cx="2937510" cy="292050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781050" y="3320"/>
            <a:ext cx="533400" cy="263671"/>
          </a:xfrm>
          <a:prstGeom prst="rect">
            <a:avLst/>
          </a:prstGeom>
          <a:solidFill>
            <a:srgbClr val="8D1717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TextBox 7"/>
          <p:cNvSpPr txBox="1"/>
          <p:nvPr/>
        </p:nvSpPr>
        <p:spPr>
          <a:xfrm>
            <a:off x="2275757" y="2641292"/>
            <a:ext cx="5091592" cy="830997"/>
          </a:xfrm>
          <a:prstGeom prst="rect">
            <a:avLst/>
          </a:prstGeom>
          <a:noFill/>
          <a:ln w="38100">
            <a:solidFill>
              <a:srgbClr val="8D171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lv-LV" sz="2400" dirty="0" smtClean="0"/>
              <a:t>III grupas atsevišķas neklasificētas inženierbūves</a:t>
            </a:r>
            <a:endParaRPr lang="lv-LV" sz="2400" dirty="0"/>
          </a:p>
        </p:txBody>
      </p:sp>
    </p:spTree>
    <p:extLst>
      <p:ext uri="{BB962C8B-B14F-4D97-AF65-F5344CB8AC3E}">
        <p14:creationId xmlns:p14="http://schemas.microsoft.com/office/powerpoint/2010/main" val="738743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79" y="324141"/>
            <a:ext cx="7143751" cy="614363"/>
          </a:xfrm>
        </p:spPr>
        <p:txBody>
          <a:bodyPr/>
          <a:lstStyle/>
          <a:p>
            <a:pPr marL="0" indent="0" algn="ctr">
              <a:buNone/>
            </a:pPr>
            <a:r>
              <a:rPr lang="lv-LV" dirty="0">
                <a:solidFill>
                  <a:srgbClr val="8D1717"/>
                </a:solidFill>
              </a:rPr>
              <a:t>Ugunsdrošie attālumi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19225"/>
            <a:ext cx="7886700" cy="519112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lv-LV" sz="1400" dirty="0" smtClean="0"/>
          </a:p>
          <a:p>
            <a:pPr marL="0" indent="0">
              <a:buNone/>
            </a:pPr>
            <a:r>
              <a:rPr lang="lv-LV" dirty="0" smtClean="0"/>
              <a:t>Starp būvēm - </a:t>
            </a:r>
            <a:r>
              <a:rPr lang="lv-LV" dirty="0" smtClean="0">
                <a:solidFill>
                  <a:srgbClr val="8D1717"/>
                </a:solidFill>
              </a:rPr>
              <a:t>ugunsdrošības atstarpe</a:t>
            </a:r>
            <a:endParaRPr lang="lv-LV" dirty="0" smtClean="0"/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 smtClean="0"/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sz="3200" dirty="0" smtClean="0"/>
          </a:p>
          <a:p>
            <a:pPr marL="0" indent="0">
              <a:buNone/>
            </a:pPr>
            <a:endParaRPr lang="lv-LV" dirty="0" smtClean="0"/>
          </a:p>
          <a:p>
            <a:pPr marL="0" indent="0">
              <a:buNone/>
            </a:pPr>
            <a:r>
              <a:rPr lang="lv-LV" dirty="0" smtClean="0"/>
              <a:t>Starp būvi un zemesgabala robežu – </a:t>
            </a:r>
            <a:r>
              <a:rPr lang="lv-LV" dirty="0" smtClean="0">
                <a:solidFill>
                  <a:srgbClr val="8D1717"/>
                </a:solidFill>
              </a:rPr>
              <a:t>ugunsdrošības attālums.</a:t>
            </a:r>
            <a:endParaRPr lang="lv-LV" dirty="0"/>
          </a:p>
          <a:p>
            <a:pPr marL="0" indent="0">
              <a:buNone/>
            </a:pPr>
            <a:endParaRPr lang="lv-LV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33C4D2-D5CF-447E-A5B8-4E42FE7C5372}" type="slidenum">
              <a:rPr lang="lv-LV" smtClean="0"/>
              <a:pPr>
                <a:defRPr/>
              </a:pPr>
              <a:t>8</a:t>
            </a:fld>
            <a:endParaRPr lang="lv-LV"/>
          </a:p>
        </p:txBody>
      </p:sp>
      <p:sp>
        <p:nvSpPr>
          <p:cNvPr id="6" name="Rectangle 5"/>
          <p:cNvSpPr/>
          <p:nvPr/>
        </p:nvSpPr>
        <p:spPr>
          <a:xfrm>
            <a:off x="781050" y="3320"/>
            <a:ext cx="533400" cy="263671"/>
          </a:xfrm>
          <a:prstGeom prst="rect">
            <a:avLst/>
          </a:prstGeom>
          <a:solidFill>
            <a:srgbClr val="8D1717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6" name="TextBox 25"/>
          <p:cNvSpPr txBox="1"/>
          <p:nvPr/>
        </p:nvSpPr>
        <p:spPr>
          <a:xfrm>
            <a:off x="7811453" y="4873058"/>
            <a:ext cx="1095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dirty="0" smtClean="0">
                <a:solidFill>
                  <a:srgbClr val="FF0000"/>
                </a:solidFill>
              </a:rPr>
              <a:t> </a:t>
            </a:r>
            <a:endParaRPr lang="lv-LV" sz="2400" dirty="0">
              <a:solidFill>
                <a:srgbClr val="FF0000"/>
              </a:solidFill>
            </a:endParaRPr>
          </a:p>
        </p:txBody>
      </p:sp>
      <p:graphicFrame>
        <p:nvGraphicFramePr>
          <p:cNvPr id="28" name="Table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6139391"/>
              </p:ext>
            </p:extLst>
          </p:nvPr>
        </p:nvGraphicFramePr>
        <p:xfrm>
          <a:off x="5426396" y="1072334"/>
          <a:ext cx="3479479" cy="2056764"/>
        </p:xfrm>
        <a:graphic>
          <a:graphicData uri="http://schemas.openxmlformats.org/drawingml/2006/table">
            <a:tbl>
              <a:tblPr/>
              <a:tblGrid>
                <a:gridCol w="1120509">
                  <a:extLst>
                    <a:ext uri="{9D8B030D-6E8A-4147-A177-3AD203B41FA5}">
                      <a16:colId xmlns:a16="http://schemas.microsoft.com/office/drawing/2014/main" val="621623299"/>
                    </a:ext>
                  </a:extLst>
                </a:gridCol>
                <a:gridCol w="577795">
                  <a:extLst>
                    <a:ext uri="{9D8B030D-6E8A-4147-A177-3AD203B41FA5}">
                      <a16:colId xmlns:a16="http://schemas.microsoft.com/office/drawing/2014/main" val="3830123396"/>
                    </a:ext>
                  </a:extLst>
                </a:gridCol>
                <a:gridCol w="590550">
                  <a:extLst>
                    <a:ext uri="{9D8B030D-6E8A-4147-A177-3AD203B41FA5}">
                      <a16:colId xmlns:a16="http://schemas.microsoft.com/office/drawing/2014/main" val="977643808"/>
                    </a:ext>
                  </a:extLst>
                </a:gridCol>
                <a:gridCol w="476250">
                  <a:extLst>
                    <a:ext uri="{9D8B030D-6E8A-4147-A177-3AD203B41FA5}">
                      <a16:colId xmlns:a16="http://schemas.microsoft.com/office/drawing/2014/main" val="4279296958"/>
                    </a:ext>
                  </a:extLst>
                </a:gridCol>
                <a:gridCol w="714375">
                  <a:extLst>
                    <a:ext uri="{9D8B030D-6E8A-4147-A177-3AD203B41FA5}">
                      <a16:colId xmlns:a16="http://schemas.microsoft.com/office/drawing/2014/main" val="3765426865"/>
                    </a:ext>
                  </a:extLst>
                </a:gridCol>
              </a:tblGrid>
              <a:tr h="401796">
                <a:tc rowSpan="2">
                  <a:txBody>
                    <a:bodyPr/>
                    <a:lstStyle/>
                    <a:p>
                      <a:pPr algn="ctr"/>
                      <a:r>
                        <a:rPr lang="lv-LV" dirty="0">
                          <a:solidFill>
                            <a:srgbClr val="414142"/>
                          </a:solidFill>
                          <a:effectLst/>
                        </a:rPr>
                        <a:t>Būvju ugunsnoturības pakāpe</a:t>
                      </a: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lv-LV" dirty="0">
                          <a:solidFill>
                            <a:srgbClr val="414142"/>
                          </a:solidFill>
                          <a:effectLst/>
                        </a:rPr>
                        <a:t>Būvju ugunsnoturības pakāpe</a:t>
                      </a: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v-LV" dirty="0" smtClean="0">
                          <a:solidFill>
                            <a:srgbClr val="414142"/>
                          </a:solidFill>
                          <a:effectLst/>
                        </a:rPr>
                        <a:t>Līdz zemes</a:t>
                      </a:r>
                      <a:r>
                        <a:rPr lang="lv-LV" baseline="0" dirty="0" smtClean="0">
                          <a:solidFill>
                            <a:srgbClr val="414142"/>
                          </a:solidFill>
                          <a:effectLst/>
                        </a:rPr>
                        <a:t> gabalam</a:t>
                      </a:r>
                      <a:endParaRPr lang="lv-LV" dirty="0">
                        <a:solidFill>
                          <a:srgbClr val="414142"/>
                        </a:solidFill>
                        <a:effectLst/>
                      </a:endParaRPr>
                    </a:p>
                  </a:txBody>
                  <a:tcPr marL="19050" marR="19050" marT="19050" marB="190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21264"/>
                  </a:ext>
                </a:extLst>
              </a:tr>
              <a:tr h="401796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>
                          <a:solidFill>
                            <a:srgbClr val="414142"/>
                          </a:solidFill>
                          <a:effectLst/>
                        </a:rPr>
                        <a:t>U1</a:t>
                      </a: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>
                          <a:solidFill>
                            <a:srgbClr val="414142"/>
                          </a:solidFill>
                          <a:effectLst/>
                        </a:rPr>
                        <a:t>U2</a:t>
                      </a: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>
                          <a:solidFill>
                            <a:srgbClr val="414142"/>
                          </a:solidFill>
                          <a:effectLst/>
                        </a:rPr>
                        <a:t>U3</a:t>
                      </a: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lv-LV" dirty="0">
                        <a:solidFill>
                          <a:srgbClr val="414142"/>
                        </a:solidFill>
                        <a:effectLst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3521658"/>
                  </a:ext>
                </a:extLst>
              </a:tr>
              <a:tr h="401796">
                <a:tc>
                  <a:txBody>
                    <a:bodyPr/>
                    <a:lstStyle/>
                    <a:p>
                      <a:pPr algn="ctr"/>
                      <a:r>
                        <a:rPr lang="lv-LV">
                          <a:solidFill>
                            <a:srgbClr val="414142"/>
                          </a:solidFill>
                          <a:effectLst/>
                        </a:rPr>
                        <a:t>U1</a:t>
                      </a: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>
                          <a:solidFill>
                            <a:srgbClr val="414142"/>
                          </a:solidFill>
                          <a:effectLst/>
                        </a:rPr>
                        <a:t>6 m</a:t>
                      </a: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>
                          <a:solidFill>
                            <a:srgbClr val="414142"/>
                          </a:solidFill>
                          <a:effectLst/>
                        </a:rPr>
                        <a:t>7 m</a:t>
                      </a: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>
                          <a:solidFill>
                            <a:srgbClr val="414142"/>
                          </a:solidFill>
                          <a:effectLst/>
                        </a:rPr>
                        <a:t>8 m</a:t>
                      </a: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>
                          <a:solidFill>
                            <a:srgbClr val="414142"/>
                          </a:solidFill>
                          <a:effectLst/>
                        </a:rPr>
                        <a:t>4 m</a:t>
                      </a:r>
                      <a:endParaRPr lang="lv-LV" dirty="0">
                        <a:solidFill>
                          <a:srgbClr val="414142"/>
                        </a:solidFill>
                        <a:effectLst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9415943"/>
                  </a:ext>
                </a:extLst>
              </a:tr>
              <a:tr h="401796">
                <a:tc>
                  <a:txBody>
                    <a:bodyPr/>
                    <a:lstStyle/>
                    <a:p>
                      <a:pPr algn="ctr"/>
                      <a:r>
                        <a:rPr lang="lv-LV" dirty="0">
                          <a:solidFill>
                            <a:srgbClr val="414142"/>
                          </a:solidFill>
                          <a:effectLst/>
                        </a:rPr>
                        <a:t>U2</a:t>
                      </a: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>
                          <a:solidFill>
                            <a:srgbClr val="414142"/>
                          </a:solidFill>
                          <a:effectLst/>
                        </a:rPr>
                        <a:t>7 m</a:t>
                      </a: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>
                          <a:solidFill>
                            <a:srgbClr val="414142"/>
                          </a:solidFill>
                          <a:effectLst/>
                        </a:rPr>
                        <a:t>8 m</a:t>
                      </a: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>
                          <a:solidFill>
                            <a:srgbClr val="414142"/>
                          </a:solidFill>
                          <a:effectLst/>
                        </a:rPr>
                        <a:t>9 m</a:t>
                      </a: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>
                          <a:solidFill>
                            <a:srgbClr val="414142"/>
                          </a:solidFill>
                          <a:effectLst/>
                        </a:rPr>
                        <a:t>4 m</a:t>
                      </a:r>
                      <a:endParaRPr lang="lv-LV" dirty="0">
                        <a:solidFill>
                          <a:srgbClr val="414142"/>
                        </a:solidFill>
                        <a:effectLst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0536503"/>
                  </a:ext>
                </a:extLst>
              </a:tr>
              <a:tr h="401796">
                <a:tc>
                  <a:txBody>
                    <a:bodyPr/>
                    <a:lstStyle/>
                    <a:p>
                      <a:pPr algn="ctr"/>
                      <a:r>
                        <a:rPr lang="lv-LV" dirty="0">
                          <a:solidFill>
                            <a:srgbClr val="414142"/>
                          </a:solidFill>
                          <a:effectLst/>
                        </a:rPr>
                        <a:t>U3</a:t>
                      </a: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>
                          <a:solidFill>
                            <a:srgbClr val="414142"/>
                          </a:solidFill>
                          <a:effectLst/>
                        </a:rPr>
                        <a:t>8 m</a:t>
                      </a: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>
                          <a:solidFill>
                            <a:srgbClr val="414142"/>
                          </a:solidFill>
                          <a:effectLst/>
                        </a:rPr>
                        <a:t>9 m</a:t>
                      </a: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>
                          <a:solidFill>
                            <a:srgbClr val="414142"/>
                          </a:solidFill>
                          <a:effectLst/>
                        </a:rPr>
                        <a:t>10 m</a:t>
                      </a: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 smtClean="0">
                          <a:solidFill>
                            <a:srgbClr val="414142"/>
                          </a:solidFill>
                          <a:effectLst/>
                        </a:rPr>
                        <a:t>5 m</a:t>
                      </a:r>
                      <a:endParaRPr lang="lv-LV" dirty="0">
                        <a:solidFill>
                          <a:srgbClr val="414142"/>
                        </a:solidFill>
                        <a:effectLst/>
                      </a:endParaRPr>
                    </a:p>
                  </a:txBody>
                  <a:tcPr marL="19050" marR="19050" marT="19050" marB="190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9200197"/>
                  </a:ext>
                </a:extLst>
              </a:tr>
            </a:tbl>
          </a:graphicData>
        </a:graphic>
      </p:graphicFrame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3"/>
          <a:srcRect l="16409" t="44130" r="11352" b="12301"/>
          <a:stretch/>
        </p:blipFill>
        <p:spPr>
          <a:xfrm>
            <a:off x="781050" y="2100716"/>
            <a:ext cx="4181476" cy="2057400"/>
          </a:xfrm>
          <a:prstGeom prst="rect">
            <a:avLst/>
          </a:prstGeom>
        </p:spPr>
      </p:pic>
      <p:cxnSp>
        <p:nvCxnSpPr>
          <p:cNvPr id="20" name="Straight Arrow Connector 19"/>
          <p:cNvCxnSpPr/>
          <p:nvPr/>
        </p:nvCxnSpPr>
        <p:spPr>
          <a:xfrm>
            <a:off x="2092325" y="2924310"/>
            <a:ext cx="1333500" cy="409575"/>
          </a:xfrm>
          <a:prstGeom prst="straightConnector1">
            <a:avLst/>
          </a:prstGeom>
          <a:ln w="762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3"/>
          <a:srcRect l="16409" t="44130" r="11352" b="12301"/>
          <a:stretch/>
        </p:blipFill>
        <p:spPr>
          <a:xfrm>
            <a:off x="2609055" y="4552950"/>
            <a:ext cx="4181476" cy="2057400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>
            <a:off x="3905250" y="5376862"/>
            <a:ext cx="707231" cy="166688"/>
          </a:xfrm>
          <a:prstGeom prst="straightConnector1">
            <a:avLst/>
          </a:prstGeom>
          <a:ln w="76200">
            <a:solidFill>
              <a:srgbClr val="00CCFF"/>
            </a:solidFill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6691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9679" y="324141"/>
            <a:ext cx="7143751" cy="614363"/>
          </a:xfrm>
        </p:spPr>
        <p:txBody>
          <a:bodyPr/>
          <a:lstStyle/>
          <a:p>
            <a:pPr algn="ctr"/>
            <a:r>
              <a:rPr lang="lv-LV" dirty="0" smtClean="0">
                <a:solidFill>
                  <a:srgbClr val="800000"/>
                </a:solidFill>
              </a:rPr>
              <a:t>Var neievērot</a:t>
            </a:r>
            <a:endParaRPr lang="lv-LV" dirty="0">
              <a:solidFill>
                <a:srgbClr val="8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190625"/>
            <a:ext cx="7886700" cy="54197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lv-LV" dirty="0" smtClean="0">
                <a:solidFill>
                  <a:srgbClr val="8D1717"/>
                </a:solidFill>
              </a:rPr>
              <a:t>Starp ēku un zemesgabalu:</a:t>
            </a:r>
          </a:p>
          <a:p>
            <a:r>
              <a:rPr lang="lv-LV" dirty="0"/>
              <a:t>Ugunsdrošā siena.</a:t>
            </a:r>
          </a:p>
          <a:p>
            <a:r>
              <a:rPr lang="lv-LV" dirty="0" smtClean="0"/>
              <a:t>Nepasliktina </a:t>
            </a:r>
            <a:r>
              <a:rPr lang="lv-LV" dirty="0"/>
              <a:t>esošu situāciju.</a:t>
            </a:r>
          </a:p>
          <a:p>
            <a:r>
              <a:rPr lang="lv-LV" dirty="0" smtClean="0"/>
              <a:t>Pašvaldības/valsts - iela, ceļš, laukums. </a:t>
            </a:r>
          </a:p>
          <a:p>
            <a:r>
              <a:rPr lang="lv-LV" dirty="0" smtClean="0">
                <a:solidFill>
                  <a:schemeClr val="accent2">
                    <a:lumMod val="75000"/>
                  </a:schemeClr>
                </a:solidFill>
              </a:rPr>
              <a:t>Ar kaimiņu vienojaties par attālumiem.</a:t>
            </a:r>
          </a:p>
          <a:p>
            <a:pPr marL="0" indent="0" algn="ctr">
              <a:buNone/>
            </a:pPr>
            <a:endParaRPr lang="lv-LV" dirty="0" smtClean="0">
              <a:solidFill>
                <a:srgbClr val="8D1717"/>
              </a:solidFill>
            </a:endParaRPr>
          </a:p>
          <a:p>
            <a:pPr marL="0" indent="0" algn="ctr">
              <a:buNone/>
            </a:pPr>
            <a:r>
              <a:rPr lang="lv-LV" dirty="0" smtClean="0">
                <a:solidFill>
                  <a:srgbClr val="8D1717"/>
                </a:solidFill>
              </a:rPr>
              <a:t>Starp ēkām:</a:t>
            </a:r>
          </a:p>
          <a:p>
            <a:r>
              <a:rPr lang="lv-LV" dirty="0"/>
              <a:t>Ugunsdrošā siena.</a:t>
            </a:r>
            <a:endParaRPr lang="lv-LV" dirty="0">
              <a:solidFill>
                <a:srgbClr val="8D1717"/>
              </a:solidFill>
            </a:endParaRPr>
          </a:p>
          <a:p>
            <a:r>
              <a:rPr lang="lv-LV" dirty="0" smtClean="0"/>
              <a:t>Nepasliktina </a:t>
            </a:r>
            <a:r>
              <a:rPr lang="lv-LV" dirty="0"/>
              <a:t>esošu situāciju.</a:t>
            </a:r>
          </a:p>
          <a:p>
            <a:r>
              <a:rPr lang="lv-LV" dirty="0" smtClean="0">
                <a:solidFill>
                  <a:schemeClr val="accent2">
                    <a:lumMod val="75000"/>
                  </a:schemeClr>
                </a:solidFill>
              </a:rPr>
              <a:t>Starp </a:t>
            </a:r>
            <a:r>
              <a:rPr lang="lv-LV" dirty="0" err="1" smtClean="0">
                <a:solidFill>
                  <a:schemeClr val="accent2">
                    <a:lumMod val="75000"/>
                  </a:schemeClr>
                </a:solidFill>
              </a:rPr>
              <a:t>mazstāvu</a:t>
            </a:r>
            <a:r>
              <a:rPr lang="lv-LV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lv-LV" dirty="0">
                <a:solidFill>
                  <a:schemeClr val="accent2">
                    <a:lumMod val="75000"/>
                  </a:schemeClr>
                </a:solidFill>
              </a:rPr>
              <a:t>dzīvojamām mājām un saimniecības </a:t>
            </a:r>
            <a:r>
              <a:rPr lang="lv-LV" dirty="0" smtClean="0">
                <a:solidFill>
                  <a:schemeClr val="accent2">
                    <a:lumMod val="75000"/>
                  </a:schemeClr>
                </a:solidFill>
              </a:rPr>
              <a:t>ēkām kopīgā mazākajā ugunsdrošības nodalījuma platībā.</a:t>
            </a:r>
            <a:endParaRPr lang="lv-LV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lv-LV" dirty="0" smtClean="0"/>
              <a:t>Vienā zemesgabalā ar apbūves kopēju laukumu ne-lielāku par ugunsdrošības mazāko nodalījuma platību.</a:t>
            </a:r>
          </a:p>
          <a:p>
            <a:endParaRPr lang="lv-LV" dirty="0" smtClean="0">
              <a:solidFill>
                <a:srgbClr val="8D1717"/>
              </a:solidFill>
            </a:endParaRPr>
          </a:p>
          <a:p>
            <a:pPr marL="0" indent="0">
              <a:buNone/>
            </a:pPr>
            <a:endParaRPr lang="lv-LV" sz="14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33C4D2-D5CF-447E-A5B8-4E42FE7C5372}" type="slidenum">
              <a:rPr lang="lv-LV" smtClean="0"/>
              <a:pPr>
                <a:defRPr/>
              </a:pPr>
              <a:t>9</a:t>
            </a:fld>
            <a:endParaRPr lang="lv-LV"/>
          </a:p>
        </p:txBody>
      </p:sp>
      <p:sp>
        <p:nvSpPr>
          <p:cNvPr id="6" name="Rectangle 5"/>
          <p:cNvSpPr/>
          <p:nvPr/>
        </p:nvSpPr>
        <p:spPr>
          <a:xfrm>
            <a:off x="781050" y="3320"/>
            <a:ext cx="533400" cy="263671"/>
          </a:xfrm>
          <a:prstGeom prst="rect">
            <a:avLst/>
          </a:prstGeom>
          <a:solidFill>
            <a:srgbClr val="8D1717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42320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8259</TotalTime>
  <Words>1687</Words>
  <Application>Microsoft Office PowerPoint</Application>
  <PresentationFormat>On-screen Show (4:3)</PresentationFormat>
  <Paragraphs>504</Paragraphs>
  <Slides>40</Slides>
  <Notes>40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8" baseType="lpstr">
      <vt:lpstr>Arial</vt:lpstr>
      <vt:lpstr>Calibri</vt:lpstr>
      <vt:lpstr>Calibri Light</vt:lpstr>
      <vt:lpstr>Cambria</vt:lpstr>
      <vt:lpstr>MS Mincho</vt:lpstr>
      <vt:lpstr>Times New Roman</vt:lpstr>
      <vt:lpstr>Verdana</vt:lpstr>
      <vt:lpstr>Office dizains</vt:lpstr>
      <vt:lpstr>PowerPoint Presentation</vt:lpstr>
      <vt:lpstr>VUGD Atzinums</vt:lpstr>
      <vt:lpstr>Kādas ugunsdrošības prasības jāievēro</vt:lpstr>
      <vt:lpstr>Negatīvs atzinums</vt:lpstr>
      <vt:lpstr>VUGD kompetence</vt:lpstr>
      <vt:lpstr>Atzinuma sniegšanas kārtība</vt:lpstr>
      <vt:lpstr>Atzinuma sniegšanas kārtība</vt:lpstr>
      <vt:lpstr>Ugunsdrošie attālumi</vt:lpstr>
      <vt:lpstr>Var neievērot</vt:lpstr>
      <vt:lpstr>Ugunsdrošie attālumi</vt:lpstr>
      <vt:lpstr>Ugunsdrošie attālumi</vt:lpstr>
      <vt:lpstr>Atstarpes visos leņķos</vt:lpstr>
      <vt:lpstr>Savienojošās galerijas</vt:lpstr>
      <vt:lpstr>Ugunsdrošības piebrauktuves</vt:lpstr>
      <vt:lpstr>Ugunsdrošības piebrauktuves</vt:lpstr>
      <vt:lpstr>Ārējā ugunsdzēsības ūdensapgāde</vt:lpstr>
      <vt:lpstr>200 metri nav nepieciešami</vt:lpstr>
      <vt:lpstr>Kur kļūdās?</vt:lpstr>
      <vt:lpstr>Ārējā ugunsdzēsības ūdensapgāde</vt:lpstr>
      <vt:lpstr>Ūdens ņemšanas vieta?</vt:lpstr>
      <vt:lpstr>Lietošanas veida maiņa</vt:lpstr>
      <vt:lpstr>Ugunsdrošības nodalījuma platība</vt:lpstr>
      <vt:lpstr>Ugunsdroši atdalītas telpas</vt:lpstr>
      <vt:lpstr>Ārējās evakuācijas kāpnes</vt:lpstr>
      <vt:lpstr>Ailas dažādos nodalījumos</vt:lpstr>
      <vt:lpstr>Ailas dažādos nodalījumos</vt:lpstr>
      <vt:lpstr>Dūmu izvades ailas</vt:lpstr>
      <vt:lpstr>Dūmu izvades ailas</vt:lpstr>
      <vt:lpstr>Zibensaizsardzības sistēmas</vt:lpstr>
      <vt:lpstr>UATS</vt:lpstr>
      <vt:lpstr>UATS</vt:lpstr>
      <vt:lpstr>Iekšējais ugunsdzēsības ūdensvads - KRĀNI</vt:lpstr>
      <vt:lpstr>Atkāpju saskaņošana</vt:lpstr>
      <vt:lpstr>Kompensē vai nekompensē</vt:lpstr>
      <vt:lpstr>Saskaņotās atkāpes</vt:lpstr>
      <vt:lpstr>Blakus patvaļīga būve</vt:lpstr>
      <vt:lpstr>Būves tapušās daļas</vt:lpstr>
      <vt:lpstr>BIS</vt:lpstr>
      <vt:lpstr>MK 238 «Ugunsdrošības noteikumi»</vt:lpstr>
      <vt:lpstr>PowerPoint Presentation</vt:lpstr>
    </vt:vector>
  </TitlesOfParts>
  <Company>VUGD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prezentācija</dc:title>
  <dc:creator>Ivars Nakurts</dc:creator>
  <cp:lastModifiedBy>Sergejs Rosuščans</cp:lastModifiedBy>
  <cp:revision>358</cp:revision>
  <cp:lastPrinted>2018-07-23T08:08:20Z</cp:lastPrinted>
  <dcterms:created xsi:type="dcterms:W3CDTF">2015-07-07T07:11:48Z</dcterms:created>
  <dcterms:modified xsi:type="dcterms:W3CDTF">2025-04-17T06:33:59Z</dcterms:modified>
</cp:coreProperties>
</file>