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1" r:id="rId3"/>
    <p:sldId id="424" r:id="rId4"/>
    <p:sldId id="423" r:id="rId5"/>
    <p:sldId id="422" r:id="rId6"/>
    <p:sldId id="420" r:id="rId7"/>
    <p:sldId id="425" r:id="rId8"/>
    <p:sldId id="418" r:id="rId9"/>
    <p:sldId id="426" r:id="rId10"/>
    <p:sldId id="454" r:id="rId11"/>
    <p:sldId id="455" r:id="rId12"/>
    <p:sldId id="427" r:id="rId13"/>
    <p:sldId id="446" r:id="rId14"/>
    <p:sldId id="419" r:id="rId15"/>
    <p:sldId id="458" r:id="rId16"/>
    <p:sldId id="436" r:id="rId17"/>
    <p:sldId id="438" r:id="rId18"/>
    <p:sldId id="439" r:id="rId19"/>
    <p:sldId id="437" r:id="rId20"/>
    <p:sldId id="440" r:id="rId21"/>
    <p:sldId id="445" r:id="rId22"/>
    <p:sldId id="429" r:id="rId23"/>
    <p:sldId id="430" r:id="rId24"/>
    <p:sldId id="431" r:id="rId25"/>
    <p:sldId id="432" r:id="rId26"/>
    <p:sldId id="433" r:id="rId27"/>
    <p:sldId id="434" r:id="rId28"/>
    <p:sldId id="441" r:id="rId29"/>
    <p:sldId id="443" r:id="rId30"/>
    <p:sldId id="449" r:id="rId31"/>
    <p:sldId id="450" r:id="rId32"/>
    <p:sldId id="451" r:id="rId33"/>
    <p:sldId id="452" r:id="rId34"/>
    <p:sldId id="448" r:id="rId35"/>
    <p:sldId id="453" r:id="rId36"/>
    <p:sldId id="435" r:id="rId37"/>
    <p:sldId id="444" r:id="rId38"/>
    <p:sldId id="457" r:id="rId39"/>
    <p:sldId id="456" r:id="rId40"/>
    <p:sldId id="398" r:id="rId41"/>
  </p:sldIdLst>
  <p:sldSz cx="9144000" cy="6858000" type="screen4x3"/>
  <p:notesSz cx="6797675" cy="9926638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717"/>
    <a:srgbClr val="00CCFF"/>
    <a:srgbClr val="8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9767" autoAdjust="0"/>
  </p:normalViewPr>
  <p:slideViewPr>
    <p:cSldViewPr snapToGrid="0">
      <p:cViewPr varScale="1">
        <p:scale>
          <a:sx n="103" d="100"/>
          <a:sy n="103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E3F27B-5CD5-4755-BCD1-D453C77A2125}" type="datetimeFigureOut">
              <a:rPr lang="lv-LV"/>
              <a:pPr>
                <a:defRPr/>
              </a:pPr>
              <a:t>17.04.2025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03FEEC-F069-4FEE-89AC-D945C5A3E68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0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3C4477-8FBC-408B-B74F-C33C710FDE50}" type="datetimeFigureOut">
              <a:rPr lang="lv-LV"/>
              <a:pPr>
                <a:defRPr/>
              </a:pPr>
              <a:t>17.04.2025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lv-LV" noProof="0" smtClean="0"/>
              <a:t>Rediģēt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28D18E-D73F-4F85-B3A8-C47C3581FB8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650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dirty="0" smtClean="0"/>
              <a:t>Konstruktīva prezentācija</a:t>
            </a:r>
          </a:p>
        </p:txBody>
      </p:sp>
      <p:sp>
        <p:nvSpPr>
          <p:cNvPr id="16387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2B7BD-6402-4150-85F0-0CDF364FB6A2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9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943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038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644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983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265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90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0952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694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9256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671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Parādīt paraugu,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924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0964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7877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6724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5271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329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3787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5812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3671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0259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717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Parādīt paraugu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3385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Bieži mēra bez durvīm, ar vaļā durvīm bez apdares un mēbelēm.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7869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1931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178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Nav uzstādīts aus līdz galam, nav saregulēta</a:t>
            </a:r>
            <a:r>
              <a:rPr lang="lv-LV" baseline="0" dirty="0" smtClean="0"/>
              <a:t> sistēma, ugunsdrošajām durvīm vēl nav </a:t>
            </a:r>
            <a:r>
              <a:rPr lang="lv-LV" baseline="0" dirty="0" err="1" smtClean="0"/>
              <a:t>serdenes</a:t>
            </a:r>
            <a:r>
              <a:rPr lang="lv-LV" baseline="0" dirty="0" smtClean="0"/>
              <a:t>, nav salikti </a:t>
            </a:r>
            <a:r>
              <a:rPr lang="lv-LV" baseline="0" dirty="0" err="1" smtClean="0"/>
              <a:t>pašaizvēršanās</a:t>
            </a:r>
            <a:r>
              <a:rPr lang="lv-LV" baseline="0" dirty="0" smtClean="0"/>
              <a:t> mehānismi, nav atnākušas kāpņu margas vai jumta margas, u.t.t.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4487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2521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Vēsturiskā pils daudz dažādu atkāpju,</a:t>
            </a:r>
            <a:r>
              <a:rPr lang="lv-LV" baseline="0" dirty="0" smtClean="0"/>
              <a:t> tehniski viss jāizpilda.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6843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879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Nav uzstādīts aus līdz galam, nav saregulēta</a:t>
            </a:r>
            <a:r>
              <a:rPr lang="lv-LV" baseline="0" dirty="0" smtClean="0"/>
              <a:t> sistēma, ugunsdrošajām durvīm vēl nav </a:t>
            </a:r>
            <a:r>
              <a:rPr lang="lv-LV" baseline="0" dirty="0" err="1" smtClean="0"/>
              <a:t>serdenes</a:t>
            </a:r>
            <a:r>
              <a:rPr lang="lv-LV" baseline="0" dirty="0" smtClean="0"/>
              <a:t>, nav salikti </a:t>
            </a:r>
            <a:r>
              <a:rPr lang="lv-LV" baseline="0" dirty="0" err="1" smtClean="0"/>
              <a:t>pašaizvēršanās</a:t>
            </a:r>
            <a:r>
              <a:rPr lang="lv-LV" baseline="0" dirty="0" smtClean="0"/>
              <a:t> mehānismi, nav atnākušas kāpņu margas vai jumta margas, u.t.t.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241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Nav uzstādīts aus līdz galam, nav saregulēta</a:t>
            </a:r>
            <a:r>
              <a:rPr lang="lv-LV" baseline="0" dirty="0" smtClean="0"/>
              <a:t> sistēma, ugunsdrošajām durvīm vēl nav </a:t>
            </a:r>
            <a:r>
              <a:rPr lang="lv-LV" baseline="0" dirty="0" err="1" smtClean="0"/>
              <a:t>serdenes</a:t>
            </a:r>
            <a:r>
              <a:rPr lang="lv-LV" baseline="0" dirty="0" smtClean="0"/>
              <a:t>, nav salikti </a:t>
            </a:r>
            <a:r>
              <a:rPr lang="lv-LV" baseline="0" dirty="0" err="1" smtClean="0"/>
              <a:t>pašaizvēršanās</a:t>
            </a:r>
            <a:r>
              <a:rPr lang="lv-LV" baseline="0" dirty="0" smtClean="0"/>
              <a:t> mehānismi, nav atnākušas kāpņu margas vai jumta margas, u.t.t.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2336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Nav uzstādīts aus līdz galam, nav saregulēta</a:t>
            </a:r>
            <a:r>
              <a:rPr lang="lv-LV" baseline="0" dirty="0" smtClean="0"/>
              <a:t> sistēma, ugunsdrošajām durvīm vēl nav </a:t>
            </a:r>
            <a:r>
              <a:rPr lang="lv-LV" baseline="0" dirty="0" err="1" smtClean="0"/>
              <a:t>serdenes</a:t>
            </a:r>
            <a:r>
              <a:rPr lang="lv-LV" baseline="0" dirty="0" smtClean="0"/>
              <a:t>, nav salikti </a:t>
            </a:r>
            <a:r>
              <a:rPr lang="lv-LV" baseline="0" dirty="0" err="1" smtClean="0"/>
              <a:t>pašaizvēršanās</a:t>
            </a:r>
            <a:r>
              <a:rPr lang="lv-LV" baseline="0" dirty="0" smtClean="0"/>
              <a:t> mehānismi, nav atnākušas kāpņu margas vai jumta margas, u.t.t.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39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005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04689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dirty="0" smtClean="0"/>
              <a:t>Konstruktīva prezentācija</a:t>
            </a:r>
          </a:p>
        </p:txBody>
      </p:sp>
      <p:sp>
        <p:nvSpPr>
          <p:cNvPr id="16387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2B7BD-6402-4150-85F0-0CDF364FB6A2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6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122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23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912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563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8D18E-D73F-4F85-B3A8-C47C3581FB88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57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40513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3917950" y="0"/>
            <a:ext cx="1368425" cy="576263"/>
          </a:xfrm>
          <a:prstGeom prst="rect">
            <a:avLst/>
          </a:prstGeom>
          <a:solidFill>
            <a:srgbClr val="1F2A44"/>
          </a:solidFill>
        </p:spPr>
        <p:txBody>
          <a:bodyPr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F2A4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Attēls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836613"/>
            <a:ext cx="4025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2658268"/>
            <a:ext cx="6858000" cy="11969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4546600"/>
            <a:ext cx="6858000" cy="7112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 dirty="0" smtClean="0"/>
              <a:t>Rediģēt šablona apakšvirsraksta stilu</a:t>
            </a:r>
            <a:endParaRPr lang="lv-LV" dirty="0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F663-11C0-40C2-B9A4-8FBC2CE93602}" type="datetime1">
              <a:rPr lang="lv-LV" smtClean="0"/>
              <a:t>17.04.2025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B98-3A78-409D-AB95-C3C7014A1E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4B91-A9B7-4D4F-85E7-C408ED5C4769}" type="datetime1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57A4-DB94-4BA8-8734-A39240EFB33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BBC2-41E0-46E4-821D-6142A532330D}" type="datetime1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D210-0B5B-4637-915D-B88408DD09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7975" y="428625"/>
            <a:ext cx="7159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ttēls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" y="1588"/>
            <a:ext cx="18938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8650" y="1076326"/>
            <a:ext cx="7886700" cy="6143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E18-E1FF-4486-B7CA-471A9968AACE}" type="datetime1">
              <a:rPr lang="lv-LV" smtClean="0"/>
              <a:t>17.04.2025</a:t>
            </a:fld>
            <a:endParaRPr lang="lv-LV"/>
          </a:p>
        </p:txBody>
      </p:sp>
      <p:sp>
        <p:nvSpPr>
          <p:cNvPr id="7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C4D2-D5CF-447E-A5B8-4E42FE7C537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6472-42E5-46AE-BA23-60BC32C24596}" type="datetime1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04F7-FE70-48C6-AD80-F6C909518ED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95FB-201E-4946-8E71-2730F1523D73}" type="datetime1">
              <a:rPr lang="lv-LV" smtClean="0"/>
              <a:t>17.04.2025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2BA8-0BF5-4B21-8B22-7D2A7F8524C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99F3-92D7-45AF-AC18-45049793EC09}" type="datetime1">
              <a:rPr lang="lv-LV" smtClean="0"/>
              <a:t>17.04.2025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65F9-D94C-46FF-B432-136B6AF0E3A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D9C9-FA95-49F9-95BB-528E58CDCF05}" type="datetime1">
              <a:rPr lang="lv-LV" smtClean="0"/>
              <a:t>17.04.2025</a:t>
            </a:fld>
            <a:endParaRPr lang="lv-LV"/>
          </a:p>
        </p:txBody>
      </p:sp>
      <p:sp>
        <p:nvSpPr>
          <p:cNvPr id="4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E2D9-BD7D-49E0-B0D8-E35E5603E04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3919-92C1-45B5-870B-5B692926C0E4}" type="datetime1">
              <a:rPr lang="lv-LV" smtClean="0"/>
              <a:t>17.04.2025</a:t>
            </a:fld>
            <a:endParaRPr lang="lv-LV"/>
          </a:p>
        </p:txBody>
      </p:sp>
      <p:sp>
        <p:nvSpPr>
          <p:cNvPr id="3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0612-F1F2-48D2-A088-27C846213E8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86D9-4360-4FA5-80CC-BB45B86DA915}" type="datetime1">
              <a:rPr lang="lv-LV" smtClean="0"/>
              <a:t>17.04.2025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A789-834E-42DC-9F9E-6862B3EE3A5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5881-5081-4540-A023-991A9DEA653B}" type="datetime1">
              <a:rPr lang="lv-LV" smtClean="0"/>
              <a:t>17.04.2025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C50A-C047-49E0-ADA9-BBD02D20A1A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1000">
              <a:schemeClr val="bg1"/>
            </a:gs>
            <a:gs pos="82000">
              <a:schemeClr val="accent3">
                <a:lumMod val="45000"/>
                <a:lumOff val="5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irsraksta viettur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8FFF0B-D53B-41A6-8170-5044610514CC}" type="datetime1">
              <a:rPr lang="lv-LV" smtClean="0"/>
              <a:t>17.04.2025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1D412-E705-4508-AB1D-2B4E0E52709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452" y="2661149"/>
            <a:ext cx="8858250" cy="14804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685800">
              <a:lnSpc>
                <a:spcPct val="110000"/>
              </a:lnSpc>
            </a:pPr>
            <a:r>
              <a:rPr lang="lv-LV" sz="2800" b="1" dirty="0">
                <a:solidFill>
                  <a:srgbClr val="800000"/>
                </a:solidFill>
              </a:rPr>
              <a:t>Neatbilstības </a:t>
            </a:r>
            <a:r>
              <a:rPr lang="lv-LV" sz="2800" b="1" dirty="0" smtClean="0">
                <a:solidFill>
                  <a:srgbClr val="800000"/>
                </a:solidFill>
              </a:rPr>
              <a:t>būvugunsdrošības prasībās</a:t>
            </a:r>
            <a:endParaRPr lang="lv-LV" sz="27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32811" y="5539154"/>
            <a:ext cx="4410891" cy="7919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defTabSz="685800">
              <a:spcBef>
                <a:spcPts val="0"/>
              </a:spcBef>
              <a:buFont typeface="Arial" charset="0"/>
              <a:buNone/>
            </a:pPr>
            <a:r>
              <a:rPr lang="lv-LV" sz="1100" dirty="0">
                <a:latin typeface="Verdana" pitchFamily="34" charset="0"/>
              </a:rPr>
              <a:t>Valsts ugunsdzēsības un glābšanas dienesta Ugunsdrošības uzraudzības pārvaldes Ugunsdrošības normatīvu </a:t>
            </a:r>
            <a:r>
              <a:rPr lang="lv-LV" sz="1100" dirty="0" smtClean="0">
                <a:latin typeface="Verdana" pitchFamily="34" charset="0"/>
              </a:rPr>
              <a:t>nodaļas vecākais inspektors Sergejs Rosuščans</a:t>
            </a:r>
          </a:p>
          <a:p>
            <a:pPr algn="just" defTabSz="685800">
              <a:spcBef>
                <a:spcPts val="0"/>
              </a:spcBef>
              <a:buFont typeface="Arial" charset="0"/>
              <a:buNone/>
            </a:pPr>
            <a:r>
              <a:rPr lang="lv-LV" sz="1100" err="1" smtClean="0">
                <a:latin typeface="Verdana" pitchFamily="34" charset="0"/>
              </a:rPr>
              <a:t>e-pasts</a:t>
            </a:r>
            <a:r>
              <a:rPr lang="lv-LV" sz="1100" smtClean="0">
                <a:latin typeface="Verdana" pitchFamily="34" charset="0"/>
              </a:rPr>
              <a:t>: sergejs.rosuscans@vugd.gov.lv</a:t>
            </a:r>
            <a:endParaRPr lang="lv-LV" sz="1100" dirty="0" smtClean="0">
              <a:latin typeface="Verdana" pitchFamily="34" charset="0"/>
            </a:endParaRPr>
          </a:p>
          <a:p>
            <a:pPr algn="just" defTabSz="685800">
              <a:spcBef>
                <a:spcPts val="0"/>
              </a:spcBef>
              <a:buFont typeface="Arial" charset="0"/>
              <a:buNone/>
            </a:pPr>
            <a:r>
              <a:rPr lang="lv-LV" sz="1100" dirty="0" smtClean="0">
                <a:latin typeface="Verdana" pitchFamily="34" charset="0"/>
              </a:rPr>
              <a:t>tālr.nr. 27023857</a:t>
            </a:r>
            <a:endParaRPr lang="lv-LV" sz="1100" dirty="0">
              <a:latin typeface="Verdana" pitchFamily="34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65860" y="6101171"/>
            <a:ext cx="2468336" cy="22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lv-LV" sz="1000" dirty="0" smtClean="0">
                <a:latin typeface="Verdana" pitchFamily="34" charset="0"/>
              </a:rPr>
              <a:t>2025.gada aprīlis</a:t>
            </a:r>
            <a:endParaRPr lang="lv-LV" sz="1000" dirty="0">
              <a:latin typeface="Verdana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6435725"/>
            <a:ext cx="9144000" cy="571500"/>
          </a:xfrm>
          <a:prstGeom prst="horizontalScroll">
            <a:avLst>
              <a:gd name="adj" fmla="val 25000"/>
            </a:avLst>
          </a:prstGeom>
          <a:solidFill>
            <a:srgbClr val="80000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Flowchart: Punched Tape 7"/>
          <p:cNvSpPr/>
          <p:nvPr/>
        </p:nvSpPr>
        <p:spPr>
          <a:xfrm>
            <a:off x="154780" y="6654800"/>
            <a:ext cx="8989219" cy="1524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Flowchart: Punched Tape 30"/>
          <p:cNvSpPr/>
          <p:nvPr/>
        </p:nvSpPr>
        <p:spPr>
          <a:xfrm>
            <a:off x="0" y="6780531"/>
            <a:ext cx="140494" cy="10048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/>
          <p:cNvSpPr/>
          <p:nvPr/>
        </p:nvSpPr>
        <p:spPr>
          <a:xfrm>
            <a:off x="3886200" y="0"/>
            <a:ext cx="1409700" cy="596900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rgbClr val="8D1717"/>
                </a:solidFill>
              </a:rPr>
              <a:t>Ugunsdrošie attālumi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400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3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09" t="44130" r="11352" b="12301"/>
          <a:stretch/>
        </p:blipFill>
        <p:spPr>
          <a:xfrm>
            <a:off x="508000" y="1436979"/>
            <a:ext cx="4181476" cy="2057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793875" y="2206480"/>
            <a:ext cx="1333500" cy="4095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7508" t="48805" r="16631" b="4714"/>
          <a:stretch/>
        </p:blipFill>
        <p:spPr>
          <a:xfrm>
            <a:off x="5654041" y="3641077"/>
            <a:ext cx="3152775" cy="33337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320916" y="3922065"/>
            <a:ext cx="219075" cy="8191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65720" y="5699200"/>
            <a:ext cx="693421" cy="19454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08471" y="5964384"/>
            <a:ext cx="190500" cy="7389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06466" y="4634998"/>
            <a:ext cx="802005" cy="21099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3490912"/>
            <a:ext cx="4489451" cy="3367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6" y="902642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rgbClr val="8D1717"/>
                </a:solidFill>
              </a:rPr>
              <a:t>Ugunsdrošie attālumi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400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3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918"/>
            <a:ext cx="9144000" cy="42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 rot="17577437">
            <a:off x="3332061" y="2118370"/>
            <a:ext cx="1258217" cy="8406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Rectangle 30"/>
          <p:cNvSpPr/>
          <p:nvPr/>
        </p:nvSpPr>
        <p:spPr>
          <a:xfrm rot="21286421">
            <a:off x="2865168" y="2687561"/>
            <a:ext cx="1249583" cy="8363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6534150" y="2981325"/>
            <a:ext cx="1524000" cy="15976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896246" y="4991100"/>
            <a:ext cx="1521169" cy="1266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3322417" y="2749549"/>
            <a:ext cx="1249583" cy="8363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Atstarpes visos leņķos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Hexagon 6"/>
          <p:cNvSpPr/>
          <p:nvPr/>
        </p:nvSpPr>
        <p:spPr>
          <a:xfrm rot="20373783">
            <a:off x="591724" y="4823611"/>
            <a:ext cx="1679203" cy="154210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Hexagon 7"/>
          <p:cNvSpPr/>
          <p:nvPr/>
        </p:nvSpPr>
        <p:spPr>
          <a:xfrm>
            <a:off x="3094593" y="4795200"/>
            <a:ext cx="1914526" cy="1598924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L-Shape 3"/>
          <p:cNvSpPr/>
          <p:nvPr/>
        </p:nvSpPr>
        <p:spPr>
          <a:xfrm>
            <a:off x="962025" y="1302321"/>
            <a:ext cx="2466975" cy="2283623"/>
          </a:xfrm>
          <a:prstGeom prst="corner">
            <a:avLst>
              <a:gd name="adj1" fmla="val 36236"/>
              <a:gd name="adj2" fmla="val 3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3762375" y="1172189"/>
            <a:ext cx="1200150" cy="241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al 13"/>
          <p:cNvSpPr/>
          <p:nvPr/>
        </p:nvSpPr>
        <p:spPr>
          <a:xfrm>
            <a:off x="6221730" y="1302321"/>
            <a:ext cx="2171700" cy="20097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/>
          <p:cNvSpPr/>
          <p:nvPr/>
        </p:nvSpPr>
        <p:spPr>
          <a:xfrm>
            <a:off x="6221730" y="4220514"/>
            <a:ext cx="2171700" cy="20097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17415" y="1905000"/>
            <a:ext cx="344960" cy="8445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22575" y="2663825"/>
            <a:ext cx="939800" cy="85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96246" y="4991100"/>
            <a:ext cx="15211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96246" y="6257924"/>
            <a:ext cx="15211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5" idx="7"/>
          </p:cNvCxnSpPr>
          <p:nvPr/>
        </p:nvCxnSpPr>
        <p:spPr>
          <a:xfrm>
            <a:off x="8058150" y="2986087"/>
            <a:ext cx="17242" cy="1528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5" idx="1"/>
          </p:cNvCxnSpPr>
          <p:nvPr/>
        </p:nvCxnSpPr>
        <p:spPr>
          <a:xfrm>
            <a:off x="6539768" y="3017771"/>
            <a:ext cx="0" cy="1497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Savienojošās galerijas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3475"/>
            <a:ext cx="7886700" cy="5324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Savienojošā galerija arī ir ēkas daļa kurai jāievēro ugunsdrošie attālumi</a:t>
            </a:r>
          </a:p>
          <a:p>
            <a:pPr marL="0" indent="0" algn="ctr">
              <a:buNone/>
            </a:pPr>
            <a:r>
              <a:rPr lang="lv-LV" sz="2000" dirty="0">
                <a:solidFill>
                  <a:srgbClr val="8D1717"/>
                </a:solidFill>
              </a:rPr>
              <a:t>j</a:t>
            </a:r>
            <a:r>
              <a:rPr lang="lv-LV" sz="2000" dirty="0" smtClean="0">
                <a:solidFill>
                  <a:srgbClr val="8D1717"/>
                </a:solidFill>
              </a:rPr>
              <a:t>a nav:</a:t>
            </a:r>
          </a:p>
          <a:p>
            <a:pPr marL="0" indent="0">
              <a:buNone/>
            </a:pPr>
            <a:r>
              <a:rPr lang="lv-LV" dirty="0" smtClean="0"/>
              <a:t>1. būvizstrādājumu </a:t>
            </a:r>
            <a:r>
              <a:rPr lang="lv-LV" dirty="0"/>
              <a:t>ugunsreakcijas klase </a:t>
            </a:r>
            <a:r>
              <a:rPr lang="lv-LV" dirty="0" smtClean="0"/>
              <a:t>ir vismaz A2-s1,d0</a:t>
            </a:r>
            <a:r>
              <a:rPr lang="lv-LV" dirty="0"/>
              <a:t>, grīdas seguma </a:t>
            </a:r>
            <a:r>
              <a:rPr lang="lv-LV" dirty="0" smtClean="0"/>
              <a:t>-B</a:t>
            </a:r>
            <a:r>
              <a:rPr lang="lv-LV" baseline="-25000" dirty="0" smtClean="0"/>
              <a:t>FL</a:t>
            </a:r>
            <a:r>
              <a:rPr lang="lv-LV" dirty="0"/>
              <a:t>. 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2</a:t>
            </a:r>
            <a:r>
              <a:rPr lang="lv-LV" dirty="0"/>
              <a:t>. </a:t>
            </a:r>
            <a:r>
              <a:rPr lang="lv-LV" dirty="0" smtClean="0"/>
              <a:t>nesošo </a:t>
            </a:r>
            <a:r>
              <a:rPr lang="lv-LV" dirty="0"/>
              <a:t>būvkonstrukciju ugunsizturība atbilst augstākajai ugunsnoturības pakāpei no savienojamajām ēkām;</a:t>
            </a:r>
          </a:p>
          <a:p>
            <a:pPr marL="0" indent="0">
              <a:buNone/>
            </a:pPr>
            <a:r>
              <a:rPr lang="lv-LV" dirty="0" smtClean="0"/>
              <a:t>3</a:t>
            </a:r>
            <a:r>
              <a:rPr lang="lv-LV" dirty="0"/>
              <a:t>. </a:t>
            </a:r>
            <a:r>
              <a:rPr lang="lv-LV" dirty="0" smtClean="0"/>
              <a:t>savienojošo ailu</a:t>
            </a:r>
            <a:r>
              <a:rPr lang="lv-LV" dirty="0"/>
              <a:t>  ugunsizturība ir vismaz EI 30;</a:t>
            </a:r>
          </a:p>
          <a:p>
            <a:pPr marL="0" indent="0">
              <a:buNone/>
            </a:pPr>
            <a:r>
              <a:rPr lang="lv-LV" dirty="0" smtClean="0"/>
              <a:t>4</a:t>
            </a:r>
            <a:r>
              <a:rPr lang="lv-LV" dirty="0"/>
              <a:t>. </a:t>
            </a:r>
            <a:r>
              <a:rPr lang="lv-LV" dirty="0" smtClean="0"/>
              <a:t>galerijā </a:t>
            </a:r>
            <a:r>
              <a:rPr lang="lv-LV" dirty="0"/>
              <a:t>pastāvīgā ugunsslodze ir </a:t>
            </a:r>
            <a:r>
              <a:rPr lang="lv-LV" dirty="0" smtClean="0"/>
              <a:t> &lt; 25 </a:t>
            </a:r>
            <a:r>
              <a:rPr lang="lv-LV" dirty="0"/>
              <a:t> MJ/m</a:t>
            </a:r>
            <a:r>
              <a:rPr lang="lv-LV" baseline="30000" dirty="0"/>
              <a:t>2 </a:t>
            </a:r>
            <a:r>
              <a:rPr lang="lv-LV" dirty="0" smtClean="0"/>
              <a:t>, mainīgās 0</a:t>
            </a:r>
            <a:r>
              <a:rPr lang="lv-LV" dirty="0"/>
              <a:t> MJ/m</a:t>
            </a:r>
            <a:r>
              <a:rPr lang="lv-LV" baseline="30000" dirty="0"/>
              <a:t>2</a:t>
            </a:r>
            <a:r>
              <a:rPr lang="lv-LV" dirty="0"/>
              <a:t>.</a:t>
            </a:r>
          </a:p>
          <a:p>
            <a:pPr marL="0" indent="0">
              <a:buNone/>
            </a:pPr>
            <a:endParaRPr lang="lv-LV" sz="2000" dirty="0">
              <a:solidFill>
                <a:srgbClr val="8D171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2"/>
          <a:stretch/>
        </p:blipFill>
        <p:spPr>
          <a:xfrm>
            <a:off x="0" y="4003384"/>
            <a:ext cx="914400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Ugunsdrošības piebrauktuves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8D1717"/>
                </a:solidFill>
              </a:rPr>
              <a:t>A</a:t>
            </a:r>
            <a:r>
              <a:rPr lang="lv-LV" dirty="0" smtClean="0">
                <a:solidFill>
                  <a:srgbClr val="8D1717"/>
                </a:solidFill>
              </a:rPr>
              <a:t>uto kāpnēm/pacēlājiem – dzēšanas un glābšanas darbiem.</a:t>
            </a:r>
            <a:endParaRPr lang="lv-LV" dirty="0">
              <a:solidFill>
                <a:srgbClr val="8D1717"/>
              </a:solidFill>
            </a:endParaRPr>
          </a:p>
          <a:p>
            <a:pPr marL="0" indent="0">
              <a:buNone/>
            </a:pPr>
            <a:r>
              <a:rPr lang="lv-LV" dirty="0" smtClean="0"/>
              <a:t>Ja augstākā stāva grīdas līmenis ir virs 8m (patstāvīgi uzturas lietotāji)</a:t>
            </a:r>
          </a:p>
          <a:p>
            <a:endParaRPr lang="lv-LV" sz="800" dirty="0" smtClean="0"/>
          </a:p>
          <a:p>
            <a:r>
              <a:rPr lang="lv-LV" dirty="0"/>
              <a:t>p</a:t>
            </a:r>
            <a:r>
              <a:rPr lang="lv-LV" dirty="0" smtClean="0"/>
              <a:t>latums &lt; 36 m - gar vis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ām</a:t>
            </a:r>
            <a:r>
              <a:rPr lang="lv-LV" dirty="0" smtClean="0"/>
              <a:t> fasād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ēm</a:t>
            </a:r>
            <a:r>
              <a:rPr lang="lv-LV" dirty="0" smtClean="0"/>
              <a:t> </a:t>
            </a:r>
            <a:r>
              <a:rPr lang="lv-LV" u="sng" dirty="0" smtClean="0"/>
              <a:t>garākajā pusē</a:t>
            </a:r>
            <a:r>
              <a:rPr lang="lv-LV" dirty="0" smtClean="0"/>
              <a:t>;</a:t>
            </a:r>
          </a:p>
          <a:p>
            <a:r>
              <a:rPr lang="lv-LV" dirty="0"/>
              <a:t>p</a:t>
            </a:r>
            <a:r>
              <a:rPr lang="lv-LV" dirty="0" smtClean="0"/>
              <a:t>latums &gt; 36 m &lt; 100 m – gar garākajām fasādēm 50 % </a:t>
            </a:r>
          </a:p>
          <a:p>
            <a:pPr marL="0" indent="0">
              <a:buNone/>
            </a:pPr>
            <a:r>
              <a:rPr lang="lv-LV" sz="1800" dirty="0" smtClean="0"/>
              <a:t>(plānojam visas ēkas glābšanu un dzēšanu)</a:t>
            </a:r>
          </a:p>
          <a:p>
            <a:r>
              <a:rPr lang="lv-LV" dirty="0"/>
              <a:t>platums &gt; </a:t>
            </a:r>
            <a:r>
              <a:rPr lang="lv-LV" dirty="0" smtClean="0"/>
              <a:t>100 m </a:t>
            </a:r>
            <a:r>
              <a:rPr lang="lv-LV" dirty="0"/>
              <a:t>pa visu būves perimetru vismaz 50 %</a:t>
            </a:r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" y="4031456"/>
            <a:ext cx="55511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1246" y="4142581"/>
            <a:ext cx="0" cy="24757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95300" y="4287837"/>
            <a:ext cx="5551171" cy="2251075"/>
            <a:chOff x="1771650" y="4287837"/>
            <a:chExt cx="5551171" cy="2251075"/>
          </a:xfrm>
        </p:grpSpPr>
        <p:grpSp>
          <p:nvGrpSpPr>
            <p:cNvPr id="12" name="Group 11"/>
            <p:cNvGrpSpPr/>
            <p:nvPr/>
          </p:nvGrpSpPr>
          <p:grpSpPr>
            <a:xfrm>
              <a:off x="2444114" y="4287837"/>
              <a:ext cx="4878707" cy="2251075"/>
              <a:chOff x="1249679" y="4105275"/>
              <a:chExt cx="4878707" cy="2251075"/>
            </a:xfrm>
          </p:grpSpPr>
          <p:sp>
            <p:nvSpPr>
              <p:cNvPr id="8" name="L-Shape 7"/>
              <p:cNvSpPr/>
              <p:nvPr/>
            </p:nvSpPr>
            <p:spPr>
              <a:xfrm>
                <a:off x="1249679" y="4705350"/>
                <a:ext cx="2626996" cy="1651000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4200" y="4105275"/>
                <a:ext cx="762000" cy="2251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24199" y="4105275"/>
                <a:ext cx="3004187" cy="5810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71650" y="4886325"/>
              <a:ext cx="1495425" cy="4861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3" name="Regular Pentagon 22"/>
          <p:cNvSpPr/>
          <p:nvPr/>
        </p:nvSpPr>
        <p:spPr>
          <a:xfrm>
            <a:off x="6156961" y="4287837"/>
            <a:ext cx="2247900" cy="217963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493395" y="4705350"/>
            <a:ext cx="1497330" cy="171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/>
          <p:cNvSpPr/>
          <p:nvPr/>
        </p:nvSpPr>
        <p:spPr>
          <a:xfrm>
            <a:off x="1990725" y="5532437"/>
            <a:ext cx="1051558" cy="171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Rectangle 18"/>
          <p:cNvSpPr/>
          <p:nvPr/>
        </p:nvSpPr>
        <p:spPr>
          <a:xfrm rot="16200000">
            <a:off x="1768476" y="5110161"/>
            <a:ext cx="654050" cy="171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ectangle 20"/>
          <p:cNvSpPr/>
          <p:nvPr/>
        </p:nvSpPr>
        <p:spPr>
          <a:xfrm rot="16200000">
            <a:off x="2319976" y="4819649"/>
            <a:ext cx="1235074" cy="171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ectangle 25"/>
          <p:cNvSpPr/>
          <p:nvPr/>
        </p:nvSpPr>
        <p:spPr>
          <a:xfrm>
            <a:off x="3023238" y="4090987"/>
            <a:ext cx="3023231" cy="171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7" name="Straight Connector 6"/>
          <p:cNvCxnSpPr>
            <a:stCxn id="20" idx="1"/>
          </p:cNvCxnSpPr>
          <p:nvPr/>
        </p:nvCxnSpPr>
        <p:spPr>
          <a:xfrm>
            <a:off x="495300" y="5129411"/>
            <a:ext cx="1149350" cy="13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44650" y="5130800"/>
            <a:ext cx="27308" cy="9822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44650" y="6118224"/>
            <a:ext cx="1765300" cy="63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409950" y="4603750"/>
            <a:ext cx="13335" cy="15208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35350" y="4578350"/>
            <a:ext cx="2611119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307976"/>
            <a:ext cx="7886700" cy="614363"/>
          </a:xfrm>
        </p:spPr>
        <p:txBody>
          <a:bodyPr/>
          <a:lstStyle/>
          <a:p>
            <a:r>
              <a:rPr lang="lv-LV" dirty="0">
                <a:solidFill>
                  <a:srgbClr val="800000"/>
                </a:solidFill>
              </a:rPr>
              <a:t>Ugunsdrošības piebrauktuves</a:t>
            </a:r>
            <a:endParaRPr lang="lv-LV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50950"/>
            <a:ext cx="7886700" cy="5401520"/>
          </a:xfrm>
        </p:spPr>
        <p:txBody>
          <a:bodyPr/>
          <a:lstStyle/>
          <a:p>
            <a:pPr marL="0" indent="0" algn="ctr">
              <a:buNone/>
            </a:pPr>
            <a:r>
              <a:rPr lang="lv-LV" sz="3200" dirty="0" smtClean="0">
                <a:solidFill>
                  <a:srgbClr val="8D1717"/>
                </a:solidFill>
              </a:rPr>
              <a:t>Atverama aila</a:t>
            </a:r>
          </a:p>
          <a:p>
            <a:pPr marL="0" indent="0" algn="ctr">
              <a:buNone/>
            </a:pPr>
            <a:endParaRPr lang="lv-LV" dirty="0"/>
          </a:p>
          <a:p>
            <a:pPr marL="0" indent="0">
              <a:buNone/>
            </a:pPr>
            <a:endParaRPr lang="lv-LV" sz="1600" dirty="0" smtClean="0"/>
          </a:p>
          <a:p>
            <a:pPr marL="0" indent="0">
              <a:buNone/>
            </a:pPr>
            <a:r>
              <a:rPr lang="lv-LV" dirty="0" smtClean="0"/>
              <a:t>Viena evakuācijas izeja 112.punkta prasības:</a:t>
            </a: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logs</a:t>
            </a:r>
            <a:r>
              <a:rPr lang="lv-LV" dirty="0"/>
              <a:t>, durvis, vārti vai </a:t>
            </a:r>
            <a:r>
              <a:rPr lang="lv-LV" dirty="0" smtClean="0"/>
              <a:t>lūka, </a:t>
            </a:r>
            <a:r>
              <a:rPr lang="lv-LV" dirty="0"/>
              <a:t>kas ir sasniedzama ar ugunsdzēsības un glābšanas dienesta tehniskajiem līdzekļiem un ko var izmantot glābšanas </a:t>
            </a:r>
            <a:r>
              <a:rPr lang="lv-LV" dirty="0" smtClean="0"/>
              <a:t>darbos?</a:t>
            </a:r>
            <a:endParaRPr lang="lv-LV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8" y="1684302"/>
            <a:ext cx="7411484" cy="504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15" y="3069264"/>
            <a:ext cx="8287770" cy="22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Ārējā ugunsdzēsības ūdensapgāde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Ēkai no jebkura punkta jābūt 200 m šļūteņu garumā ūdensņemšanas vieta</a:t>
            </a: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18" y="1647955"/>
            <a:ext cx="6510338" cy="50179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482850" y="2959100"/>
            <a:ext cx="3009900" cy="22606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92750" y="4774406"/>
            <a:ext cx="539750" cy="45164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286250" y="2520885"/>
            <a:ext cx="1746250" cy="227971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5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200 metri nav nepieciešami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271712"/>
            <a:ext cx="8177213" cy="2806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595729"/>
            <a:ext cx="6333702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Kur kļūdās?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Pilsētā ir centralizētie tīkli ar hidrantiem</a:t>
            </a:r>
          </a:p>
          <a:p>
            <a:pPr marL="0" indent="0">
              <a:buNone/>
            </a:pPr>
            <a:r>
              <a:rPr lang="lv-LV" sz="1800" dirty="0" smtClean="0"/>
              <a:t>(bet izvietojums tieši Jūsu zemesgabalam nav pilsētas hidranti)</a:t>
            </a:r>
          </a:p>
          <a:p>
            <a:endParaRPr lang="lv-LV" dirty="0" smtClean="0"/>
          </a:p>
          <a:p>
            <a:r>
              <a:rPr lang="lv-LV" dirty="0"/>
              <a:t>Laukos privātmājai netālu ir </a:t>
            </a:r>
            <a:r>
              <a:rPr lang="lv-LV" dirty="0" smtClean="0"/>
              <a:t>upe</a:t>
            </a:r>
          </a:p>
          <a:p>
            <a:pPr marL="0" indent="0">
              <a:buNone/>
            </a:pPr>
            <a:r>
              <a:rPr lang="lv-LV" sz="1800" dirty="0" smtClean="0"/>
              <a:t>(bet pie upes nav ugunsdzēsības piebrauktuve un ūdens ņemšanas vieta)</a:t>
            </a:r>
          </a:p>
          <a:p>
            <a:endParaRPr lang="lv-LV" dirty="0"/>
          </a:p>
          <a:p>
            <a:r>
              <a:rPr lang="lv-LV" dirty="0" smtClean="0"/>
              <a:t>Ir divi hidranti blakus ēkai katrā galā</a:t>
            </a:r>
          </a:p>
          <a:p>
            <a:pPr marL="0" indent="0">
              <a:buNone/>
            </a:pPr>
            <a:r>
              <a:rPr lang="lv-LV" sz="1800" dirty="0" smtClean="0"/>
              <a:t>(bet ēkas perimetrs lielāks par 200 m)</a:t>
            </a:r>
            <a:endParaRPr lang="lv-LV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5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Ārējā ugunsdzēsības ūdensapgāde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Laukos 1km ūdens ņemšanas vieta</a:t>
            </a: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37" y="2710783"/>
            <a:ext cx="4924723" cy="415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03" y="1361741"/>
            <a:ext cx="4757738" cy="317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" y="3229938"/>
            <a:ext cx="4813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93" y="266991"/>
            <a:ext cx="2598420" cy="923489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VUGD Atzinums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93925"/>
            <a:ext cx="3666476" cy="4428944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Būves atbilstība </a:t>
            </a:r>
            <a:r>
              <a:rPr lang="lv-LV" dirty="0"/>
              <a:t>būvugunsdrošības </a:t>
            </a:r>
            <a:r>
              <a:rPr lang="lv-LV" dirty="0" smtClean="0"/>
              <a:t>normatīvo aktu prasībām</a:t>
            </a:r>
            <a:endParaRPr lang="lv-LV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lv-LV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lv-LV" dirty="0">
                <a:solidFill>
                  <a:srgbClr val="800000"/>
                </a:solidFill>
              </a:rPr>
              <a:t>VUGD neizsniedz tehniskos vai īpašos </a:t>
            </a:r>
            <a:r>
              <a:rPr lang="lv-LV" dirty="0" smtClean="0">
                <a:solidFill>
                  <a:srgbClr val="800000"/>
                </a:solidFill>
              </a:rPr>
              <a:t>noteikumus</a:t>
            </a:r>
          </a:p>
          <a:p>
            <a:pPr marL="0" indent="0" algn="ctr">
              <a:buNone/>
            </a:pPr>
            <a:endParaRPr lang="lv-LV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sz="1800" dirty="0" smtClean="0"/>
              <a:t>Atzinums </a:t>
            </a:r>
            <a:r>
              <a:rPr lang="lv-LV" sz="1800" u="sng" dirty="0" smtClean="0"/>
              <a:t>nav administratīvais akts</a:t>
            </a:r>
            <a:r>
              <a:rPr lang="lv-LV" sz="1800" dirty="0" smtClean="0"/>
              <a:t>, bet </a:t>
            </a:r>
            <a:r>
              <a:rPr lang="lv-LV" sz="1800" dirty="0"/>
              <a:t>Atzinums ir </a:t>
            </a:r>
            <a:r>
              <a:rPr lang="lv-LV" sz="1800" u="sng" dirty="0" smtClean="0"/>
              <a:t>starplēmums</a:t>
            </a:r>
            <a:r>
              <a:rPr lang="lv-LV" sz="1800" dirty="0" smtClean="0"/>
              <a:t> </a:t>
            </a:r>
            <a:r>
              <a:rPr lang="lv-LV" sz="1800" dirty="0"/>
              <a:t>ar būtisku </a:t>
            </a:r>
            <a:r>
              <a:rPr lang="lv-LV" sz="1800" dirty="0" smtClean="0"/>
              <a:t>ietekmi (kuru </a:t>
            </a:r>
            <a:r>
              <a:rPr lang="lv-LV" sz="1800" dirty="0"/>
              <a:t>var apstrīdēt un pārsūdzēt </a:t>
            </a:r>
            <a:r>
              <a:rPr lang="lv-LV" sz="1800" dirty="0" smtClean="0"/>
              <a:t>atsevišķi)</a:t>
            </a:r>
          </a:p>
          <a:p>
            <a:pPr marL="0" indent="0" algn="ctr">
              <a:buNone/>
            </a:pP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6" y="332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Ūdens ņemšanas vieta?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vismaz </a:t>
            </a:r>
            <a:r>
              <a:rPr lang="lv-LV" dirty="0"/>
              <a:t>3,5 m platu piebraucamo ceļu pie </a:t>
            </a:r>
            <a:r>
              <a:rPr lang="lv-LV" dirty="0" smtClean="0"/>
              <a:t>vietas</a:t>
            </a:r>
          </a:p>
          <a:p>
            <a:endParaRPr lang="lv-LV" dirty="0"/>
          </a:p>
          <a:p>
            <a:r>
              <a:rPr lang="pt-BR" dirty="0" smtClean="0"/>
              <a:t>12 </a:t>
            </a:r>
            <a:r>
              <a:rPr lang="pt-BR" dirty="0"/>
              <a:t>x 12 m laukum</a:t>
            </a:r>
            <a:r>
              <a:rPr lang="lv-LV" dirty="0"/>
              <a:t>a </a:t>
            </a:r>
            <a:r>
              <a:rPr lang="lv-LV" dirty="0" smtClean="0"/>
              <a:t>izmēri</a:t>
            </a:r>
          </a:p>
          <a:p>
            <a:endParaRPr lang="lv-LV" dirty="0"/>
          </a:p>
          <a:p>
            <a:r>
              <a:rPr lang="lv-LV" dirty="0"/>
              <a:t>laukuma seguma </a:t>
            </a:r>
            <a:r>
              <a:rPr lang="lv-LV" dirty="0" smtClean="0"/>
              <a:t>atbilst ugunsdzēsības tehnikai</a:t>
            </a:r>
          </a:p>
          <a:p>
            <a:endParaRPr lang="lv-LV" dirty="0"/>
          </a:p>
          <a:p>
            <a:r>
              <a:rPr lang="lv-LV" dirty="0" smtClean="0"/>
              <a:t>izvietojums lai divas autocisternas var paņemt ūdeni</a:t>
            </a:r>
          </a:p>
          <a:p>
            <a:endParaRPr lang="lv-LV" dirty="0" smtClean="0"/>
          </a:p>
          <a:p>
            <a:r>
              <a:rPr lang="lv-LV" dirty="0"/>
              <a:t>p</a:t>
            </a:r>
            <a:r>
              <a:rPr lang="lv-LV" dirty="0" smtClean="0"/>
              <a:t>ie tilpnes malas </a:t>
            </a:r>
            <a:r>
              <a:rPr lang="lv-LV" dirty="0"/>
              <a:t>projektē 0,8 m augstu </a:t>
            </a:r>
            <a:r>
              <a:rPr lang="lv-LV" dirty="0" smtClean="0"/>
              <a:t>aizsargbarjeru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58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Lietošanas veida maiņa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875"/>
            <a:ext cx="7886700" cy="5324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1800" dirty="0" smtClean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Būvnormatīvu </a:t>
            </a:r>
            <a:r>
              <a:rPr lang="lv-LV" sz="2000" dirty="0">
                <a:solidFill>
                  <a:srgbClr val="8D1717"/>
                </a:solidFill>
              </a:rPr>
              <a:t>tehniskās </a:t>
            </a:r>
            <a:r>
              <a:rPr lang="lv-LV" sz="2000" dirty="0" smtClean="0">
                <a:solidFill>
                  <a:srgbClr val="8D1717"/>
                </a:solidFill>
              </a:rPr>
              <a:t>prasības veicot </a:t>
            </a:r>
            <a:r>
              <a:rPr lang="lv-LV" sz="2000" dirty="0">
                <a:solidFill>
                  <a:srgbClr val="8D1717"/>
                </a:solidFill>
              </a:rPr>
              <a:t>esošu būvju pārbūvi, </a:t>
            </a:r>
            <a:r>
              <a:rPr lang="lv-LV" sz="2000" dirty="0" smtClean="0">
                <a:solidFill>
                  <a:srgbClr val="8D1717"/>
                </a:solidFill>
              </a:rPr>
              <a:t>atjaunošanu attiecas tikai uz pārbūvējamo daļu (projekta robežās).</a:t>
            </a:r>
          </a:p>
          <a:p>
            <a:pPr marL="0" indent="0" algn="ctr">
              <a:buNone/>
            </a:pPr>
            <a:endParaRPr lang="lv-LV" sz="1800" dirty="0"/>
          </a:p>
          <a:p>
            <a:pPr marL="0" indent="0" algn="ctr">
              <a:buNone/>
            </a:pPr>
            <a:endParaRPr lang="lv-LV" sz="1800" dirty="0" smtClean="0"/>
          </a:p>
          <a:p>
            <a:pPr marL="0" indent="0">
              <a:buNone/>
            </a:pPr>
            <a:r>
              <a:rPr lang="lv-LV" sz="1800" dirty="0" smtClean="0"/>
              <a:t>Veicot lietošanas veida maiņu - jāpārliecinās vai esošā situācija atbilst jaunajam lietošanas veidam.</a:t>
            </a:r>
          </a:p>
          <a:p>
            <a:pPr marL="0" indent="0">
              <a:buNone/>
            </a:pPr>
            <a:r>
              <a:rPr lang="lv-LV" sz="1800" dirty="0" smtClean="0"/>
              <a:t>Piemēram:</a:t>
            </a:r>
          </a:p>
          <a:p>
            <a:pPr marL="0" indent="0">
              <a:buNone/>
            </a:pPr>
            <a:r>
              <a:rPr lang="lv-LV" sz="1800" dirty="0" smtClean="0"/>
              <a:t>-  </a:t>
            </a:r>
            <a:r>
              <a:rPr lang="lv-LV" sz="1800" dirty="0" err="1" smtClean="0"/>
              <a:t>IVa</a:t>
            </a:r>
            <a:r>
              <a:rPr lang="lv-LV" sz="1800" dirty="0" smtClean="0"/>
              <a:t> lietošanas veida evakuācijas izejas I lietošanas veida ēkā</a:t>
            </a:r>
          </a:p>
          <a:p>
            <a:pPr>
              <a:buFontTx/>
              <a:buChar char="-"/>
            </a:pPr>
            <a:r>
              <a:rPr lang="lv-LV" sz="1800" dirty="0" smtClean="0"/>
              <a:t>Neekspluatējams patstāvīgi neuzturas bēniņos un ekspluatējamu stāvu</a:t>
            </a:r>
          </a:p>
          <a:p>
            <a:pPr>
              <a:buFontTx/>
              <a:buChar char="-"/>
            </a:pPr>
            <a:r>
              <a:rPr lang="lv-LV" sz="1800" dirty="0" smtClean="0"/>
              <a:t>Mainot lietošanas veidu telpā uz ugunsdroši atdalītu telpu</a:t>
            </a:r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endParaRPr lang="lv-LV" sz="1800" dirty="0" smtClean="0"/>
          </a:p>
          <a:p>
            <a:pPr marL="0" indent="0" algn="ctr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Ja būve neatbilst vēlamajam lietošanas veidam izvērtējam iespējas pārbūvēt vai saskaņot atkāpes – citu ceļu nav.</a:t>
            </a:r>
            <a:endParaRPr lang="lv-LV" sz="2000" dirty="0">
              <a:solidFill>
                <a:srgbClr val="8D171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78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Ugunsdrošības nodalījuma platība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>
              <a:solidFill>
                <a:srgbClr val="8D1717"/>
              </a:solidFill>
            </a:endParaRPr>
          </a:p>
          <a:p>
            <a:r>
              <a:rPr lang="lv-LV" u="sng" dirty="0" smtClean="0"/>
              <a:t>platība </a:t>
            </a:r>
            <a:r>
              <a:rPr lang="lv-LV" u="sng" dirty="0"/>
              <a:t>starp ārējām sienām </a:t>
            </a:r>
            <a:r>
              <a:rPr lang="lv-LV" dirty="0"/>
              <a:t>vai ārējām un ugunsdrošības nodalījuma norobežojošām </a:t>
            </a:r>
            <a:r>
              <a:rPr lang="lv-LV" dirty="0" smtClean="0"/>
              <a:t>konstrukcijām</a:t>
            </a:r>
            <a:r>
              <a:rPr lang="lv-LV" dirty="0"/>
              <a:t>;</a:t>
            </a:r>
            <a:endParaRPr lang="lv-LV" dirty="0" smtClean="0"/>
          </a:p>
          <a:p>
            <a:r>
              <a:rPr lang="lv-LV" dirty="0" smtClean="0"/>
              <a:t>Jāiekļauj telpas </a:t>
            </a:r>
            <a:r>
              <a:rPr lang="lv-LV" dirty="0"/>
              <a:t>platību, </a:t>
            </a:r>
            <a:r>
              <a:rPr lang="lv-LV" u="sng" dirty="0" smtClean="0"/>
              <a:t>sienu</a:t>
            </a:r>
            <a:r>
              <a:rPr lang="lv-LV" u="sng" dirty="0"/>
              <a:t>, starpsienu </a:t>
            </a:r>
            <a:r>
              <a:rPr lang="lv-LV" u="sng" dirty="0" smtClean="0"/>
              <a:t>un citu </a:t>
            </a:r>
            <a:r>
              <a:rPr lang="lv-LV" u="sng" dirty="0"/>
              <a:t>elementu aizņemto </a:t>
            </a:r>
            <a:r>
              <a:rPr lang="lv-LV" u="sng" dirty="0" smtClean="0"/>
              <a:t>platību</a:t>
            </a:r>
            <a:r>
              <a:rPr lang="lv-LV" dirty="0" smtClean="0"/>
              <a:t>;</a:t>
            </a:r>
          </a:p>
          <a:p>
            <a:r>
              <a:rPr lang="lv-LV" dirty="0" smtClean="0"/>
              <a:t>neiekļauj </a:t>
            </a:r>
            <a:r>
              <a:rPr lang="lv-LV" dirty="0"/>
              <a:t>ārējos balkonus, lodžijas, terases utt.</a:t>
            </a:r>
            <a:endParaRPr lang="lv-LV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41" y="3280391"/>
            <a:ext cx="5915025" cy="7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Ugunsdroši atdalītas telpas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8D1717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7394"/>
          <a:stretch/>
        </p:blipFill>
        <p:spPr>
          <a:xfrm>
            <a:off x="0" y="2948045"/>
            <a:ext cx="4602185" cy="3909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04" t="62180"/>
          <a:stretch/>
        </p:blipFill>
        <p:spPr>
          <a:xfrm>
            <a:off x="4602185" y="4380764"/>
            <a:ext cx="4628701" cy="2477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2638138"/>
            <a:ext cx="3892731" cy="309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25" y="1457325"/>
            <a:ext cx="825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Visām norādītām telpām atsevišķi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38" y="1342590"/>
            <a:ext cx="5963194" cy="25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Ārējās evakuācijas kāpnes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2 metru attālumā no kāpnēm gan ailas gan ārsienu fragmentiem jābūt ar ugunsizturību EI-30</a:t>
            </a: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146301"/>
            <a:ext cx="6148386" cy="40989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32301" y="2872378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ight Arrow 7"/>
          <p:cNvSpPr/>
          <p:nvPr/>
        </p:nvSpPr>
        <p:spPr>
          <a:xfrm>
            <a:off x="5532301" y="3883615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ight Arrow 8"/>
          <p:cNvSpPr/>
          <p:nvPr/>
        </p:nvSpPr>
        <p:spPr>
          <a:xfrm>
            <a:off x="5532301" y="4963323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ight Arrow 9"/>
          <p:cNvSpPr/>
          <p:nvPr/>
        </p:nvSpPr>
        <p:spPr>
          <a:xfrm>
            <a:off x="5532300" y="5886957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ight Arrow 10"/>
          <p:cNvSpPr/>
          <p:nvPr/>
        </p:nvSpPr>
        <p:spPr>
          <a:xfrm rot="10800000">
            <a:off x="2858951" y="2900537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ight Arrow 11"/>
          <p:cNvSpPr/>
          <p:nvPr/>
        </p:nvSpPr>
        <p:spPr>
          <a:xfrm rot="10800000">
            <a:off x="2858951" y="3911774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ight Arrow 12"/>
          <p:cNvSpPr/>
          <p:nvPr/>
        </p:nvSpPr>
        <p:spPr>
          <a:xfrm rot="10800000">
            <a:off x="2858951" y="4991482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ight Arrow 13"/>
          <p:cNvSpPr/>
          <p:nvPr/>
        </p:nvSpPr>
        <p:spPr>
          <a:xfrm rot="10800000">
            <a:off x="2858950" y="5915116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ight Arrow 14"/>
          <p:cNvSpPr/>
          <p:nvPr/>
        </p:nvSpPr>
        <p:spPr>
          <a:xfrm rot="16200000">
            <a:off x="4232160" y="2503844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2858950" y="2284360"/>
            <a:ext cx="3424465" cy="3942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ight Arrow 20"/>
          <p:cNvSpPr/>
          <p:nvPr/>
        </p:nvSpPr>
        <p:spPr>
          <a:xfrm rot="18898966">
            <a:off x="5462450" y="2498790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ight Arrow 21"/>
          <p:cNvSpPr/>
          <p:nvPr/>
        </p:nvSpPr>
        <p:spPr>
          <a:xfrm rot="13216529">
            <a:off x="2916980" y="2494892"/>
            <a:ext cx="751115" cy="312148"/>
          </a:xfrm>
          <a:prstGeom prst="rightArrow">
            <a:avLst>
              <a:gd name="adj1" fmla="val 19580"/>
              <a:gd name="adj2" fmla="val 72737"/>
            </a:avLst>
          </a:prstGeom>
          <a:solidFill>
            <a:srgbClr val="8D17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/>
          <p:cNvSpPr txBox="1"/>
          <p:nvPr/>
        </p:nvSpPr>
        <p:spPr>
          <a:xfrm>
            <a:off x="3104798" y="36580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2M</a:t>
            </a:r>
            <a:endParaRPr lang="lv-LV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74697" y="47264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2M</a:t>
            </a:r>
            <a:endParaRPr lang="lv-LV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69591" y="56854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2M</a:t>
            </a:r>
            <a:endParaRPr lang="lv-LV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62133" y="36409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2M</a:t>
            </a:r>
            <a:endParaRPr lang="lv-LV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462133" y="47378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2M</a:t>
            </a:r>
            <a:endParaRPr lang="lv-LV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467507" y="55911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2M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382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Ailas dažādos nodalījumos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Leņķi līdz </a:t>
            </a:r>
            <a:r>
              <a:rPr lang="fr-FR" dirty="0" smtClean="0"/>
              <a:t>135º</a:t>
            </a:r>
            <a:r>
              <a:rPr lang="lv-LV" dirty="0" smtClean="0"/>
              <a:t> vienā plaknē</a:t>
            </a: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25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783191"/>
            <a:ext cx="6848475" cy="45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Ailas dažādos nodalījumos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Viena plakne</a:t>
            </a: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26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2012013"/>
            <a:ext cx="5091113" cy="4344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5791" y="3810000"/>
            <a:ext cx="771525" cy="1638300"/>
          </a:xfrm>
          <a:prstGeom prst="rect">
            <a:avLst/>
          </a:prstGeom>
          <a:ln w="34925" cmpd="sng">
            <a:solidFill>
              <a:schemeClr val="tx1"/>
            </a:solidFill>
          </a:ln>
          <a:scene3d>
            <a:camera prst="orthographicFront">
              <a:rot lat="19199993" lon="2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657600" y="3981450"/>
            <a:ext cx="857250" cy="1714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657600" y="5302250"/>
            <a:ext cx="857250" cy="1158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Dūmu izvades ailas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r>
              <a:rPr lang="lv-LV" sz="2000" dirty="0" smtClean="0"/>
              <a:t>Pārplānojot stāva konfigurāciju</a:t>
            </a:r>
          </a:p>
          <a:p>
            <a:pPr marL="0" indent="0">
              <a:buNone/>
            </a:pPr>
            <a:r>
              <a:rPr lang="lv-LV" sz="2000" dirty="0" smtClean="0"/>
              <a:t>(15 metri, līdz 30 metriem)</a:t>
            </a:r>
          </a:p>
          <a:p>
            <a:endParaRPr lang="lv-LV" sz="2000" dirty="0"/>
          </a:p>
          <a:p>
            <a:r>
              <a:rPr lang="lv-LV" sz="2000" dirty="0" smtClean="0"/>
              <a:t>Aijas atveras mehāniski ar pogu bet neatveras minimālajā izmērā</a:t>
            </a:r>
          </a:p>
          <a:p>
            <a:pPr marL="0" indent="0">
              <a:buNone/>
            </a:pPr>
            <a:r>
              <a:rPr lang="lv-LV" sz="2000" dirty="0"/>
              <a:t>(</a:t>
            </a:r>
            <a:r>
              <a:rPr lang="lv-LV" sz="2000" dirty="0" smtClean="0"/>
              <a:t>brīvais atvērums vismaz 0.5m</a:t>
            </a:r>
            <a:r>
              <a:rPr lang="lv-LV" sz="2000" baseline="30000" dirty="0" smtClean="0"/>
              <a:t>2</a:t>
            </a:r>
            <a:r>
              <a:rPr lang="lv-LV" sz="20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27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8"/>
          <a:stretch/>
        </p:blipFill>
        <p:spPr>
          <a:xfrm>
            <a:off x="4365869" y="3279830"/>
            <a:ext cx="4411541" cy="3186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73575" y="3387725"/>
            <a:ext cx="90487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330396"/>
            <a:ext cx="2490787" cy="3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Dūmu izvades ailas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5654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Pārplānojot stāva konfigurāciju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1501"/>
          <a:stretch/>
        </p:blipFill>
        <p:spPr>
          <a:xfrm>
            <a:off x="1047750" y="1362075"/>
            <a:ext cx="6734175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Zibensaizsardzības sistēmas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Bieži neizbūvē vai neatbilstoša klase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2" y="2625725"/>
            <a:ext cx="7893918" cy="127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2147027"/>
            <a:ext cx="7108161" cy="5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3997091"/>
            <a:ext cx="3581400" cy="378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49" y="4475789"/>
            <a:ext cx="3819525" cy="273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49" y="4915119"/>
            <a:ext cx="4020071" cy="334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8100" y="2825806"/>
            <a:ext cx="1581150" cy="247594"/>
          </a:xfrm>
          <a:prstGeom prst="rect">
            <a:avLst/>
          </a:prstGeom>
          <a:noFill/>
          <a:ln w="28575">
            <a:solidFill>
              <a:srgbClr val="8D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781049" y="5441950"/>
            <a:ext cx="773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Aktīvai </a:t>
            </a:r>
            <a:r>
              <a:rPr lang="lv-LV" dirty="0" err="1" smtClean="0"/>
              <a:t>zibensaizsardzībai</a:t>
            </a:r>
            <a:r>
              <a:rPr lang="lv-LV" dirty="0" smtClean="0"/>
              <a:t> piemēro citu </a:t>
            </a:r>
            <a:r>
              <a:rPr lang="lv-LV" u="sng" dirty="0" smtClean="0"/>
              <a:t>ar būvvaldi saskaņotu standartu pilnā apmērā</a:t>
            </a:r>
            <a:endParaRPr lang="lv-LV" u="sng" dirty="0"/>
          </a:p>
        </p:txBody>
      </p:sp>
    </p:spTree>
    <p:extLst>
      <p:ext uri="{BB962C8B-B14F-4D97-AF65-F5344CB8AC3E}">
        <p14:creationId xmlns:p14="http://schemas.microsoft.com/office/powerpoint/2010/main" val="6591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5" y="3141198"/>
            <a:ext cx="3063325" cy="4329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80" y="266991"/>
            <a:ext cx="5960746" cy="666459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Kādas ugunsdrošības prasības jāievēro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43816"/>
              </p:ext>
            </p:extLst>
          </p:nvPr>
        </p:nvGraphicFramePr>
        <p:xfrm>
          <a:off x="781050" y="1176792"/>
          <a:ext cx="7107556" cy="188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32160">
                  <a:extLst>
                    <a:ext uri="{9D8B030D-6E8A-4147-A177-3AD203B41FA5}">
                      <a16:colId xmlns:a16="http://schemas.microsoft.com/office/drawing/2014/main" val="3898179439"/>
                    </a:ext>
                  </a:extLst>
                </a:gridCol>
                <a:gridCol w="3275396">
                  <a:extLst>
                    <a:ext uri="{9D8B030D-6E8A-4147-A177-3AD203B41FA5}">
                      <a16:colId xmlns:a16="http://schemas.microsoft.com/office/drawing/2014/main" val="2404334321"/>
                    </a:ext>
                  </a:extLst>
                </a:gridCol>
              </a:tblGrid>
              <a:tr h="522393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Būvnormatīvu tehniskās prasības (piemērojamie standarti)</a:t>
                      </a:r>
                      <a:endParaRPr lang="lv-LV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Administratīvās prasības</a:t>
                      </a:r>
                      <a:endParaRPr lang="lv-LV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130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Būvju  savstarpējie attālumi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Risinājumu iekļaušana būvprojekta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34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Būvkonstrukciju ugunsizturība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Atbilstības deklarācijas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711536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Evakuācijas ceļu gabarīti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Pieņemšanas akti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067691"/>
                  </a:ext>
                </a:extLst>
              </a:tr>
              <a:tr h="147745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Apdares materiālu ugunsreakcijas klase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Mērījumu protokoli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541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27" y="3141198"/>
            <a:ext cx="3090426" cy="2647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933"/>
            <a:ext cx="2365084" cy="2365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017"/>
            <a:ext cx="3417585" cy="2281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23" y="3562350"/>
            <a:ext cx="2450377" cy="3295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3" y="4949825"/>
            <a:ext cx="312073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UATS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062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Kas biežāk neatbilst? NE 54-14</a:t>
            </a:r>
            <a:endParaRPr lang="lv-LV" sz="2000" dirty="0"/>
          </a:p>
          <a:p>
            <a:r>
              <a:rPr lang="lv-LV" sz="2000" dirty="0" smtClean="0"/>
              <a:t>Skaņas intensitātes līmenis – 65; +10; &lt; 118 </a:t>
            </a:r>
            <a:r>
              <a:rPr lang="lv-LV" sz="2000" dirty="0" err="1" smtClean="0"/>
              <a:t>dB</a:t>
            </a:r>
            <a:r>
              <a:rPr lang="lv-LV" sz="2000" dirty="0" smtClean="0"/>
              <a:t> (katrā telpā, durvis ciet)</a:t>
            </a:r>
          </a:p>
          <a:p>
            <a:r>
              <a:rPr lang="lv-LV" sz="2000" dirty="0" smtClean="0"/>
              <a:t>Neregulārie </a:t>
            </a:r>
            <a:r>
              <a:rPr lang="lv-LV" sz="2000" dirty="0" err="1" smtClean="0"/>
              <a:t>grizti</a:t>
            </a:r>
            <a:r>
              <a:rPr lang="lv-LV" sz="2000" dirty="0" smtClean="0"/>
              <a:t>-</a:t>
            </a:r>
          </a:p>
          <a:p>
            <a:pPr marL="0" indent="0">
              <a:buNone/>
            </a:pPr>
            <a:r>
              <a:rPr lang="lv-LV" sz="1600" dirty="0"/>
              <a:t>Katra griestu neregularitāte (piemēram, sija), kuras biezums ir lielāks nekā 10 % no griestu augstuma, uzskatāma par sienu, kurai piemērojami šādi nosacījumi:</a:t>
            </a:r>
          </a:p>
          <a:p>
            <a:pPr marL="0" indent="0">
              <a:buNone/>
            </a:pPr>
            <a:r>
              <a:rPr lang="lv-LV" sz="1600" dirty="0"/>
              <a:t>D &gt; 0,25(H-h): detektors katrā nodalījumā;</a:t>
            </a:r>
          </a:p>
          <a:p>
            <a:pPr marL="0" indent="0">
              <a:buNone/>
            </a:pPr>
            <a:r>
              <a:rPr lang="lv-LV" sz="1600" dirty="0"/>
              <a:t>D &lt; 0,25(H-h): detektors katrā otrajā nodalījumā;</a:t>
            </a:r>
          </a:p>
          <a:p>
            <a:pPr marL="0" indent="0">
              <a:buNone/>
            </a:pPr>
            <a:r>
              <a:rPr lang="lv-LV" sz="1600" dirty="0"/>
              <a:t>D &lt; 0,13(H-h): detektors katrā trešajā nodalījumā</a:t>
            </a:r>
            <a:r>
              <a:rPr lang="lv-LV" sz="1600" dirty="0" smtClean="0"/>
              <a:t>;</a:t>
            </a:r>
          </a:p>
          <a:p>
            <a:pPr marL="0" indent="0">
              <a:buNone/>
            </a:pPr>
            <a:r>
              <a:rPr lang="lv-LV" sz="1600" dirty="0" smtClean="0"/>
              <a:t>Detektoru augstumi</a:t>
            </a: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2909887"/>
            <a:ext cx="2486081" cy="139541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04756"/>
              </p:ext>
            </p:extLst>
          </p:nvPr>
        </p:nvGraphicFramePr>
        <p:xfrm>
          <a:off x="719007" y="4305300"/>
          <a:ext cx="6424930" cy="263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val="73954885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94828716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339971737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61173760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8542116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7160314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89187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Telpas augstums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Punktveida dūmu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Lineārie dūmu </a:t>
                      </a:r>
                      <a:r>
                        <a:rPr lang="lv-LV" sz="1100" dirty="0" smtClean="0">
                          <a:effectLst/>
                        </a:rPr>
                        <a:t>detektor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Aspirācijas dūmu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Punktveida siltuma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Lineārie siltuma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lv-LV" sz="1100" dirty="0">
                          <a:effectLst/>
                        </a:rPr>
                        <a:t>Punktveida liesmas </a:t>
                      </a:r>
                      <a:r>
                        <a:rPr lang="lv-LV" sz="1100" dirty="0" smtClean="0">
                          <a:effectLst/>
                        </a:rPr>
                        <a:t>detektori</a:t>
                      </a:r>
                      <a:endParaRPr lang="lv-LV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903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45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e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Vismaz 15 B klases atveres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c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370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25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d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Vismaz 15 C klases atveres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c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46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16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Vismaz 5 C klases atveres f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c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5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12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619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9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Tikai A1 klase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406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7,5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Tikai A1 klase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051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Līdz 6 m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27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UATS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368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v-LV" sz="2000" dirty="0" smtClean="0"/>
              <a:t>Kas biežāk neatbilst? NE 54-14</a:t>
            </a:r>
            <a:endParaRPr lang="lv-LV" sz="2000" dirty="0"/>
          </a:p>
          <a:p>
            <a:endParaRPr lang="lv-LV" sz="2000" dirty="0" smtClean="0"/>
          </a:p>
          <a:p>
            <a:r>
              <a:rPr lang="lv-LV" sz="2000" dirty="0" smtClean="0"/>
              <a:t>Pogas pie katras izejas</a:t>
            </a:r>
          </a:p>
          <a:p>
            <a:r>
              <a:rPr lang="lv-LV" sz="2000" dirty="0" smtClean="0"/>
              <a:t>Attālumi no detektoriem no sienām</a:t>
            </a:r>
          </a:p>
          <a:p>
            <a:r>
              <a:rPr lang="lv-LV" sz="2000" dirty="0" smtClean="0"/>
              <a:t>Visās telpās nav detektori</a:t>
            </a:r>
          </a:p>
          <a:p>
            <a:pPr marL="0" indent="0">
              <a:buNone/>
            </a:pPr>
            <a:r>
              <a:rPr lang="lv-LV" sz="1600" dirty="0"/>
              <a:t>a) neventilējamas saldētavas ar tilpumu mazāku par 20 m</a:t>
            </a:r>
            <a:r>
              <a:rPr lang="lv-LV" sz="1600" baseline="30000" dirty="0"/>
              <a:t>3</a:t>
            </a:r>
            <a:r>
              <a:rPr lang="lv-LV" sz="1600" dirty="0"/>
              <a:t>;</a:t>
            </a:r>
          </a:p>
          <a:p>
            <a:pPr marL="0" indent="0">
              <a:buNone/>
            </a:pPr>
            <a:r>
              <a:rPr lang="lv-LV" sz="1600" dirty="0"/>
              <a:t>b) vannas istabas, dušas telpas, mazgāšanas telpas vai tualetes, ja tajās neglabā uzliesmojoši priekšmetus;</a:t>
            </a:r>
          </a:p>
          <a:p>
            <a:pPr marL="0" indent="0">
              <a:buNone/>
            </a:pPr>
            <a:r>
              <a:rPr lang="lv-LV" sz="1600" dirty="0"/>
              <a:t>c) vertikālas šahtas vai vertikāli kabeļu kanāli;</a:t>
            </a:r>
          </a:p>
          <a:p>
            <a:pPr marL="0" indent="0">
              <a:buNone/>
            </a:pPr>
            <a:r>
              <a:rPr lang="lv-LV" sz="1600" dirty="0"/>
              <a:t>d) iekraušanas platformas bez griestiem - ar griestiem, ja tās ir aizsargātas ar smidzināšanas sistēmu;</a:t>
            </a:r>
          </a:p>
          <a:p>
            <a:pPr marL="0" indent="0">
              <a:buNone/>
            </a:pPr>
            <a:r>
              <a:rPr lang="lv-LV" sz="1600" dirty="0"/>
              <a:t>g) Tukšumiem nav nepieciešams detektoru ja:</a:t>
            </a:r>
          </a:p>
          <a:p>
            <a:pPr indent="0">
              <a:buNone/>
            </a:pPr>
            <a:r>
              <a:rPr lang="lv-LV" sz="1600" dirty="0"/>
              <a:t>uguns slodzes nav lielāks par 25 MJ/m</a:t>
            </a:r>
            <a:r>
              <a:rPr lang="lv-LV" sz="1600" baseline="30000" dirty="0"/>
              <a:t>2</a:t>
            </a:r>
            <a:r>
              <a:rPr lang="lv-LV" sz="1600" dirty="0"/>
              <a:t> un</a:t>
            </a:r>
          </a:p>
          <a:p>
            <a:pPr indent="0">
              <a:buNone/>
            </a:pPr>
            <a:r>
              <a:rPr lang="lv-LV" sz="1600" dirty="0"/>
              <a:t>ja tukšumos ir kabeļi, kas saistīti ar avārijas sistēmām, 15 MJ/m</a:t>
            </a:r>
            <a:r>
              <a:rPr lang="lv-LV" sz="1600" baseline="30000" dirty="0"/>
              <a:t>2</a:t>
            </a:r>
          </a:p>
          <a:p>
            <a:pPr marL="0" indent="0">
              <a:buNone/>
            </a:pPr>
            <a:r>
              <a:rPr lang="lv-LV" sz="1600" dirty="0"/>
              <a:t>f) bet ja tukšumos nepieciešama aizsardzība ja:</a:t>
            </a:r>
          </a:p>
          <a:p>
            <a:pPr marL="628650" indent="-457200">
              <a:buAutoNum type="arabicParenR"/>
            </a:pPr>
            <a:r>
              <a:rPr lang="lv-LV" sz="1600" dirty="0"/>
              <a:t>iesējama strauja uguns vai dūmu izplatīšanās uz citu telpu pirms nostrādā sistēma;</a:t>
            </a:r>
          </a:p>
          <a:p>
            <a:pPr indent="0" algn="ctr">
              <a:buNone/>
            </a:pPr>
            <a:r>
              <a:rPr lang="lv-LV" sz="1600" dirty="0"/>
              <a:t>vai</a:t>
            </a:r>
          </a:p>
          <a:p>
            <a:pPr indent="0">
              <a:buNone/>
            </a:pPr>
            <a:r>
              <a:rPr lang="lv-LV" sz="1600" dirty="0"/>
              <a:t>2)	ugunsgrēks tukšumos var sabojāt sistēmu kabeļus pirms ugunsgrēka atklāšanas;</a:t>
            </a:r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31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8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Iekšējais ugunsdzēsības ūdensvads - KRĀNI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062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Kas biežāk neatbilst?</a:t>
            </a:r>
          </a:p>
          <a:p>
            <a:pPr marL="0" indent="0">
              <a:buNone/>
            </a:pPr>
            <a:endParaRPr lang="lv-LV" sz="1600" dirty="0" smtClean="0"/>
          </a:p>
          <a:p>
            <a:r>
              <a:rPr lang="lv-LV" sz="2000" dirty="0" smtClean="0"/>
              <a:t>Sūkņi nebija nepieciešami – tālākajā punktā nav 6 m gara strūkla (pilsētas spiediens)</a:t>
            </a:r>
          </a:p>
          <a:p>
            <a:endParaRPr lang="lv-LV" sz="2000" dirty="0"/>
          </a:p>
          <a:p>
            <a:r>
              <a:rPr lang="lv-LV" sz="2000" dirty="0" smtClean="0"/>
              <a:t>Darbības rādiuss pārsniedz 30 metri, vai šļūtenes par īsu (viena </a:t>
            </a:r>
            <a:r>
              <a:rPr lang="lv-LV" sz="2000" dirty="0" err="1" smtClean="0"/>
              <a:t>šļutene</a:t>
            </a:r>
            <a:r>
              <a:rPr lang="lv-LV" sz="2000" dirty="0" smtClean="0"/>
              <a:t> vismaz 20 metri)</a:t>
            </a:r>
          </a:p>
          <a:p>
            <a:endParaRPr lang="lv-LV" sz="2000" dirty="0"/>
          </a:p>
          <a:p>
            <a:r>
              <a:rPr lang="lv-LV" sz="2000" dirty="0" smtClean="0"/>
              <a:t>PVC caurules jo apvienots ūdens tikls </a:t>
            </a:r>
            <a:r>
              <a:rPr lang="lv-LV" sz="2000" dirty="0"/>
              <a:t>(tērauda vai </a:t>
            </a:r>
            <a:r>
              <a:rPr lang="lv-LV" sz="2000" dirty="0" err="1"/>
              <a:t>ķeta</a:t>
            </a:r>
            <a:r>
              <a:rPr lang="lv-LV" sz="2000" dirty="0"/>
              <a:t> caurules, </a:t>
            </a:r>
            <a:r>
              <a:rPr lang="lv-LV" sz="2000" dirty="0" smtClean="0"/>
              <a:t>45 min)</a:t>
            </a:r>
          </a:p>
          <a:p>
            <a:endParaRPr lang="lv-LV" sz="2000" dirty="0"/>
          </a:p>
          <a:p>
            <a:r>
              <a:rPr lang="lv-LV" sz="2000" dirty="0" smtClean="0"/>
              <a:t>Neatbilstošs skaitītājs – nav </a:t>
            </a:r>
            <a:r>
              <a:rPr lang="lv-LV" sz="2000" dirty="0" err="1" smtClean="0"/>
              <a:t>apvadlīnija</a:t>
            </a:r>
            <a:r>
              <a:rPr lang="lv-LV" sz="2000" dirty="0" smtClean="0"/>
              <a:t>.</a:t>
            </a:r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32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39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Atkāpju saskaņošana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Pārbūve/atjaunošana</a:t>
            </a:r>
          </a:p>
          <a:p>
            <a:r>
              <a:rPr lang="lv-LV" sz="2600" dirty="0" smtClean="0"/>
              <a:t>Nesamērīgs slogs, 50% no kopējām būvniecības izmaksām</a:t>
            </a:r>
          </a:p>
          <a:p>
            <a:r>
              <a:rPr lang="lv-LV" sz="2600" dirty="0" smtClean="0"/>
              <a:t>Tehniski </a:t>
            </a:r>
            <a:r>
              <a:rPr lang="lv-LV" sz="2600" dirty="0"/>
              <a:t>vai funkcionāli nav iespējams </a:t>
            </a:r>
            <a:r>
              <a:rPr lang="lv-LV" sz="2600" dirty="0" smtClean="0"/>
              <a:t>ievērot</a:t>
            </a:r>
          </a:p>
          <a:p>
            <a:r>
              <a:rPr lang="lv-LV" sz="2600" dirty="0" smtClean="0"/>
              <a:t>Kultūrvēsturisks mantojums - norādot konkrētus saglabājamos elementus</a:t>
            </a:r>
            <a:endParaRPr lang="lv-LV" sz="2600" dirty="0"/>
          </a:p>
          <a:p>
            <a:pPr marL="0" indent="0">
              <a:buNone/>
            </a:pPr>
            <a:r>
              <a:rPr lang="lv-LV" sz="2400" dirty="0" smtClean="0">
                <a:solidFill>
                  <a:srgbClr val="8D1717"/>
                </a:solidFill>
              </a:rPr>
              <a:t>Alternatīvie </a:t>
            </a:r>
            <a:r>
              <a:rPr lang="lv-LV" sz="2400" dirty="0">
                <a:solidFill>
                  <a:srgbClr val="8D1717"/>
                </a:solidFill>
              </a:rPr>
              <a:t>risinājumi var </a:t>
            </a:r>
            <a:r>
              <a:rPr lang="lv-LV" sz="2400" dirty="0" smtClean="0">
                <a:solidFill>
                  <a:srgbClr val="8D1717"/>
                </a:solidFill>
              </a:rPr>
              <a:t>nebūt var arī komisij</a:t>
            </a:r>
            <a:r>
              <a:rPr lang="lv-LV" sz="2400" dirty="0">
                <a:solidFill>
                  <a:srgbClr val="8D1717"/>
                </a:solidFill>
              </a:rPr>
              <a:t>a</a:t>
            </a:r>
            <a:r>
              <a:rPr lang="lv-LV" sz="2400" dirty="0" smtClean="0">
                <a:solidFill>
                  <a:srgbClr val="8D1717"/>
                </a:solidFill>
              </a:rPr>
              <a:t> noteikt</a:t>
            </a:r>
            <a:endParaRPr lang="lv-LV" sz="2400" dirty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2600" dirty="0"/>
          </a:p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Citos gadījumos vai jaunai būvniecība</a:t>
            </a:r>
          </a:p>
          <a:p>
            <a:pPr marL="0" indent="0" algn="ctr">
              <a:buNone/>
            </a:pPr>
            <a:r>
              <a:rPr lang="lv-LV" sz="2600" dirty="0" smtClean="0"/>
              <a:t>ALTERNATĪVIE  KOMPENSĒJOŠIE TEHNISKIE RISINĀJUMI</a:t>
            </a:r>
            <a:endParaRPr lang="lv-LV" sz="2600" dirty="0"/>
          </a:p>
          <a:p>
            <a:endParaRPr lang="lv-LV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33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84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Kompensē vai nekompensē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400" b="1" dirty="0" smtClean="0">
                <a:solidFill>
                  <a:srgbClr val="8D1717"/>
                </a:solidFill>
              </a:rPr>
              <a:t>Alternatīvajiem tehniskajiem risinājumiem jābūt:</a:t>
            </a:r>
          </a:p>
          <a:p>
            <a:pPr marL="0" indent="0" algn="ctr">
              <a:buNone/>
            </a:pPr>
            <a:r>
              <a:rPr lang="lv-LV" sz="2000" dirty="0" smtClean="0"/>
              <a:t>Pasākumi kas kompensē atkāpi no normatīva.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21407"/>
              </p:ext>
            </p:extLst>
          </p:nvPr>
        </p:nvGraphicFramePr>
        <p:xfrm>
          <a:off x="358775" y="2534270"/>
          <a:ext cx="8426450" cy="33223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3225">
                  <a:extLst>
                    <a:ext uri="{9D8B030D-6E8A-4147-A177-3AD203B41FA5}">
                      <a16:colId xmlns:a16="http://schemas.microsoft.com/office/drawing/2014/main" val="122179858"/>
                    </a:ext>
                  </a:extLst>
                </a:gridCol>
                <a:gridCol w="4213225">
                  <a:extLst>
                    <a:ext uri="{9D8B030D-6E8A-4147-A177-3AD203B41FA5}">
                      <a16:colId xmlns:a16="http://schemas.microsoft.com/office/drawing/2014/main" val="1962221725"/>
                    </a:ext>
                  </a:extLst>
                </a:gridCol>
              </a:tblGrid>
              <a:tr h="454538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FF0000"/>
                          </a:solidFill>
                        </a:rPr>
                        <a:t>Mazāk kompensē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00B050"/>
                          </a:solidFill>
                        </a:rPr>
                        <a:t>Vairāk kompensē</a:t>
                      </a:r>
                      <a:endParaRPr lang="lv-LV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37916"/>
                  </a:ext>
                </a:extLst>
              </a:tr>
              <a:tr h="313801"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8D1717"/>
                          </a:solidFill>
                        </a:rPr>
                        <a:t>Dūmu izvades ailas attālums pārsniedz 15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 smtClean="0">
                        <a:solidFill>
                          <a:srgbClr val="8D171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903886"/>
                  </a:ext>
                </a:extLst>
              </a:tr>
              <a:tr h="39901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Uzstāda</a:t>
                      </a: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 dūmu detektorus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Neparedz telpās cilvēku uzturēšanos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Samazina evakuācijas ceļa garumu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Samazina maksimālo</a:t>
                      </a: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 mainīgo </a:t>
                      </a:r>
                      <a:r>
                        <a:rPr lang="lv-LV" baseline="0" dirty="0" err="1" smtClean="0">
                          <a:solidFill>
                            <a:schemeClr val="tx1"/>
                          </a:solidFill>
                        </a:rPr>
                        <a:t>ugunsslodzi</a:t>
                      </a:r>
                      <a:endParaRPr lang="lv-LV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Sadala mazākās dūmu zonas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Izbūvē lielākas dūmu izvades ailes</a:t>
                      </a:r>
                      <a:endParaRPr lang="lv-LV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27722"/>
                  </a:ext>
                </a:extLst>
              </a:tr>
              <a:tr h="316230"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8D1717"/>
                          </a:solidFill>
                        </a:rPr>
                        <a:t>Palielina</a:t>
                      </a:r>
                      <a:r>
                        <a:rPr lang="lv-LV" baseline="0" dirty="0" smtClean="0">
                          <a:solidFill>
                            <a:srgbClr val="8D1717"/>
                          </a:solidFill>
                        </a:rPr>
                        <a:t> evakuācijas ceļa garumu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074498"/>
                  </a:ext>
                </a:extLst>
              </a:tr>
              <a:tr h="45453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Palielina ugunsdzēsības aparātu skaitu</a:t>
                      </a:r>
                    </a:p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Uzstāda video novērošanu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Papildus izbūvē atsevišķu evakuācijas izeju</a:t>
                      </a:r>
                    </a:p>
                    <a:p>
                      <a:pPr algn="ctr"/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Ierīko balss izziņošanas sistēmu</a:t>
                      </a:r>
                    </a:p>
                    <a:p>
                      <a:pPr algn="ctr"/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Samazina maksimālo cilvēku skaitu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231212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8D1717"/>
                          </a:solidFill>
                        </a:rPr>
                        <a:t>Samazina pārseguma</a:t>
                      </a:r>
                      <a:r>
                        <a:rPr lang="lv-LV" baseline="0" dirty="0" smtClean="0">
                          <a:solidFill>
                            <a:srgbClr val="8D1717"/>
                          </a:solidFill>
                        </a:rPr>
                        <a:t> ugunsizturību no 60 un 30 min.</a:t>
                      </a:r>
                      <a:endParaRPr lang="lv-LV" dirty="0">
                        <a:solidFill>
                          <a:srgbClr val="8D17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26501"/>
                  </a:ext>
                </a:extLst>
              </a:tr>
              <a:tr h="454538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Izveido papildus evakuācijas izejas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Ierīko ugunsgrēka</a:t>
                      </a: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 atklāšanas un trauksmes sistēmu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Ierīko ugunsdzēsības sistēmu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aseline="0" dirty="0" smtClean="0">
                          <a:solidFill>
                            <a:schemeClr val="tx1"/>
                          </a:solidFill>
                        </a:rPr>
                        <a:t>Samazina uz pusi ugunsdrošības nodalījumu platības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Saskaņotās atkāpes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400" b="1" dirty="0" smtClean="0">
                <a:solidFill>
                  <a:srgbClr val="8D1717"/>
                </a:solidFill>
              </a:rPr>
              <a:t>Alternatīvajiem tehniskajiem risinājumiem jābūt: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Gan projektā iekļautajiem</a:t>
            </a:r>
          </a:p>
          <a:p>
            <a:pPr marL="0" indent="0">
              <a:buNone/>
            </a:pPr>
            <a:r>
              <a:rPr lang="lv-LV" sz="1800" dirty="0" smtClean="0"/>
              <a:t>(arī ja saskaņots būves nodošanas procesā)</a:t>
            </a: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>
                <a:solidFill>
                  <a:srgbClr val="8D1717"/>
                </a:solidFill>
              </a:rPr>
              <a:t>Gan visiem risinājumiem jābūt realizētiem</a:t>
            </a:r>
          </a:p>
          <a:p>
            <a:pPr marL="0" indent="0">
              <a:buNone/>
            </a:pPr>
            <a:r>
              <a:rPr lang="lv-LV" sz="1800" dirty="0" smtClean="0"/>
              <a:t>(tieši atbilstoši saskaņotajiem tehniskajā komisijā)</a:t>
            </a:r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35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3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Blakus patvaļīga būve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>
                <a:solidFill>
                  <a:srgbClr val="8D1717"/>
                </a:solidFill>
              </a:rPr>
              <a:t>VUGD nekontrolē patvaļīgu būvniecību</a:t>
            </a:r>
          </a:p>
          <a:p>
            <a:pPr marL="0" indent="0">
              <a:buNone/>
            </a:pPr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36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11933"/>
            <a:ext cx="7010400" cy="48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Būves tapušās daļas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2000" dirty="0" smtClean="0"/>
              <a:t>Aizdares ugunsdrošajās konstrukcijās</a:t>
            </a:r>
          </a:p>
          <a:p>
            <a:r>
              <a:rPr lang="lv-LV" sz="1400" dirty="0" smtClean="0"/>
              <a:t>AR, atsevišķos inženiertīklu plānos nav ugunsdrošās konstrukcijas</a:t>
            </a:r>
          </a:p>
          <a:p>
            <a:r>
              <a:rPr lang="lv-LV" sz="1400" dirty="0" smtClean="0"/>
              <a:t>Veicot izmaiņas</a:t>
            </a:r>
          </a:p>
          <a:p>
            <a:r>
              <a:rPr lang="lv-LV" sz="1400" dirty="0" smtClean="0"/>
              <a:t>Pēdējā brīdi papildināti inženiertīkli</a:t>
            </a:r>
          </a:p>
          <a:p>
            <a:pPr marL="0" indent="0">
              <a:buNone/>
            </a:pPr>
            <a:r>
              <a:rPr lang="lv-LV" sz="2000" dirty="0" smtClean="0"/>
              <a:t>Ugunsdrošais krāsojums neatbilst ražotājam tehnoloģijai vai biezumam</a:t>
            </a:r>
          </a:p>
          <a:p>
            <a:pPr marL="0" indent="0">
              <a:buNone/>
            </a:pPr>
            <a:r>
              <a:rPr lang="lv-LV" sz="2000" dirty="0" smtClean="0"/>
              <a:t>Sienu sistēmas ar ugunsizturību neatbilst ražotā sistēmai</a:t>
            </a:r>
          </a:p>
          <a:p>
            <a:pPr marL="0" indent="0">
              <a:buNone/>
            </a:pPr>
            <a:r>
              <a:rPr lang="lv-LV" sz="2000" dirty="0" smtClean="0"/>
              <a:t>Ugunsdrošās durvis – aizdares, sliekšņi, pašaizveres mehānismi</a:t>
            </a:r>
          </a:p>
          <a:p>
            <a:pPr marL="0" indent="0">
              <a:buNone/>
            </a:pPr>
            <a:r>
              <a:rPr lang="lv-LV" sz="2000" dirty="0" smtClean="0"/>
              <a:t>Neatbilstoši būvmateriāli – to tehniskā dokumentācija</a:t>
            </a:r>
          </a:p>
          <a:p>
            <a:pPr marL="0" indent="0">
              <a:buNone/>
            </a:pPr>
            <a:r>
              <a:rPr lang="lv-LV" sz="2000" dirty="0" smtClean="0"/>
              <a:t>Margu attālumi samazina kāpņu laida brīvo platumu</a:t>
            </a:r>
          </a:p>
          <a:p>
            <a:pPr marL="0" indent="0">
              <a:buNone/>
            </a:pPr>
            <a:r>
              <a:rPr lang="lv-LV" sz="2000" dirty="0" smtClean="0"/>
              <a:t>Izpilddokumentācija</a:t>
            </a:r>
          </a:p>
          <a:p>
            <a:r>
              <a:rPr lang="lv-LV" sz="1600" dirty="0" smtClean="0"/>
              <a:t>Pieņemšanas akti BIS</a:t>
            </a:r>
          </a:p>
          <a:p>
            <a:r>
              <a:rPr lang="lv-LV" sz="1600" dirty="0" smtClean="0"/>
              <a:t>Mērījumi nav veikti vai neatbilst standartam</a:t>
            </a:r>
          </a:p>
          <a:p>
            <a:r>
              <a:rPr lang="lv-LV" sz="1600" dirty="0" smtClean="0"/>
              <a:t>Segto darbu aktiem nav pievienoti materiāli vai paši darbi</a:t>
            </a:r>
          </a:p>
          <a:p>
            <a:r>
              <a:rPr lang="lv-LV" sz="1600" dirty="0" smtClean="0"/>
              <a:t>Tehniskā </a:t>
            </a:r>
            <a:r>
              <a:rPr lang="lv-LV" sz="1600" dirty="0" err="1" smtClean="0"/>
              <a:t>dokmentācija</a:t>
            </a:r>
            <a:r>
              <a:rPr lang="lv-LV" sz="1600" dirty="0" smtClean="0"/>
              <a:t> nav pievienota pie materiāliem </a:t>
            </a:r>
          </a:p>
          <a:p>
            <a:pPr marL="0" indent="0">
              <a:buNone/>
            </a:pPr>
            <a:endParaRPr lang="lv-LV" sz="1600" dirty="0" smtClean="0"/>
          </a:p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Pieaicināts VUGD uz nepabeigtiem būvdarbiem – ugunsdrošības risinājumiem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37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84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BIS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Žurnāls</a:t>
            </a:r>
          </a:p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Materiāli</a:t>
            </a:r>
          </a:p>
          <a:p>
            <a:pPr marL="0" indent="0">
              <a:buNone/>
            </a:pPr>
            <a:endParaRPr lang="lv-LV" sz="2600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Ikdienas/speciālie darbi</a:t>
            </a:r>
          </a:p>
          <a:p>
            <a:pPr marL="0" indent="0">
              <a:buNone/>
            </a:pPr>
            <a:endParaRPr lang="lv-LV" sz="2600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Pieņemšanas akti</a:t>
            </a:r>
          </a:p>
          <a:p>
            <a:pPr marL="0" indent="0">
              <a:buNone/>
            </a:pPr>
            <a:endParaRPr lang="lv-LV" sz="2600" dirty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Izmaiņas «pārsūtīsim»</a:t>
            </a:r>
          </a:p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Saskaņo</a:t>
            </a:r>
          </a:p>
          <a:p>
            <a:pPr marL="0" indent="0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Autoruzraudzība</a:t>
            </a:r>
            <a:endParaRPr lang="lv-LV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Down Arrow 3"/>
          <p:cNvSpPr/>
          <p:nvPr/>
        </p:nvSpPr>
        <p:spPr>
          <a:xfrm>
            <a:off x="1249679" y="2324100"/>
            <a:ext cx="29972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Down Arrow 6"/>
          <p:cNvSpPr/>
          <p:nvPr/>
        </p:nvSpPr>
        <p:spPr>
          <a:xfrm>
            <a:off x="1249679" y="3209925"/>
            <a:ext cx="29972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7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MK 238 «Ugunsdrošības noteikumi»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9771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Ugunsdrošības noteikumi nav būvnormatīvi</a:t>
            </a:r>
          </a:p>
          <a:p>
            <a:pPr marL="0" indent="0">
              <a:buNone/>
            </a:pPr>
            <a:endParaRPr lang="lv-LV" sz="2600" dirty="0" smtClean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Nav nepieciešams nodrošināt ja objektu vienlaicīgi neekspluatē</a:t>
            </a:r>
            <a:endParaRPr lang="lv-LV" sz="2600" dirty="0">
              <a:solidFill>
                <a:srgbClr val="8D1717"/>
              </a:solidFill>
            </a:endParaRPr>
          </a:p>
          <a:p>
            <a:pPr marL="0" indent="0">
              <a:buNone/>
            </a:pPr>
            <a:r>
              <a:rPr lang="lv-LV" sz="2400" dirty="0" smtClean="0"/>
              <a:t>Evakuācijas plāni</a:t>
            </a:r>
          </a:p>
          <a:p>
            <a:pPr marL="0" indent="0">
              <a:buNone/>
            </a:pPr>
            <a:r>
              <a:rPr lang="lv-LV" sz="2400" dirty="0" smtClean="0"/>
              <a:t>Sistēmu uzturēšana un uzraudzība</a:t>
            </a:r>
          </a:p>
          <a:p>
            <a:pPr marL="0" indent="0">
              <a:buNone/>
            </a:pPr>
            <a:r>
              <a:rPr lang="lv-LV" sz="2400" dirty="0" smtClean="0"/>
              <a:t>Ugunsdrošības zīmes/uzlīmes</a:t>
            </a:r>
          </a:p>
          <a:p>
            <a:pPr marL="0" indent="0">
              <a:buNone/>
            </a:pPr>
            <a:r>
              <a:rPr lang="lv-LV" sz="2400" u="sng" dirty="0" smtClean="0"/>
              <a:t>Ugunsdzēsības aparāti atsevišķa sadaļa būvobjektam</a:t>
            </a:r>
          </a:p>
          <a:p>
            <a:pPr marL="0" indent="0">
              <a:buNone/>
            </a:pPr>
            <a:endParaRPr lang="lv-LV" sz="2600" dirty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sz="2600" dirty="0" smtClean="0">
                <a:solidFill>
                  <a:srgbClr val="8D1717"/>
                </a:solidFill>
              </a:rPr>
              <a:t>Jāievēro vispārīgās prasības</a:t>
            </a:r>
          </a:p>
          <a:p>
            <a:pPr marL="0" indent="0">
              <a:buNone/>
            </a:pPr>
            <a:r>
              <a:rPr lang="lv-LV" sz="2200" dirty="0" smtClean="0">
                <a:solidFill>
                  <a:srgbClr val="8D1717"/>
                </a:solidFill>
              </a:rPr>
              <a:t>Darbu veikšanas prasības</a:t>
            </a:r>
            <a:r>
              <a:rPr lang="lv-LV" sz="1700" dirty="0" smtClean="0"/>
              <a:t> </a:t>
            </a:r>
          </a:p>
          <a:p>
            <a:pPr marL="0" indent="0">
              <a:buNone/>
            </a:pPr>
            <a:r>
              <a:rPr lang="lv-LV" sz="1700" dirty="0" smtClean="0"/>
              <a:t>(ugunsbīstamie darbi, darbs ar ķīmiskām vielām, smēķēšana, apkures un citas elektroierīču uzturēšana un ekspluatācija u.t.t.)</a:t>
            </a:r>
          </a:p>
          <a:p>
            <a:pPr marL="0" indent="0">
              <a:buNone/>
            </a:pPr>
            <a:r>
              <a:rPr lang="lv-LV" sz="2200" dirty="0" smtClean="0">
                <a:solidFill>
                  <a:srgbClr val="8D1717"/>
                </a:solidFill>
              </a:rPr>
              <a:t>Rīcība ugunsgrēka laikā</a:t>
            </a:r>
          </a:p>
          <a:p>
            <a:pPr marL="0" indent="0">
              <a:buNone/>
            </a:pPr>
            <a:r>
              <a:rPr lang="lv-LV" sz="2200" dirty="0" smtClean="0">
                <a:solidFill>
                  <a:srgbClr val="8D1717"/>
                </a:solidFill>
              </a:rPr>
              <a:t>Atsevišķas prasības būvobjektiem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39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3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667512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Negatīvs atzinums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b="1" dirty="0" smtClean="0">
                <a:solidFill>
                  <a:srgbClr val="8D1717"/>
                </a:solidFill>
              </a:rPr>
              <a:t>JA NEATBILST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Projekta risinājumi</a:t>
            </a:r>
          </a:p>
          <a:p>
            <a:pPr marL="0" indent="0" algn="ctr">
              <a:buNone/>
            </a:pPr>
            <a:r>
              <a:rPr lang="lv-LV" sz="1800" dirty="0" smtClean="0"/>
              <a:t>(LBN, piemērojamie standarti)</a:t>
            </a:r>
            <a:endParaRPr lang="lv-LV" sz="1800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Būves tapušās daļas</a:t>
            </a:r>
          </a:p>
          <a:p>
            <a:pPr marL="0" indent="0" algn="ctr">
              <a:buNone/>
            </a:pPr>
            <a:r>
              <a:rPr lang="lv-LV" sz="1800" dirty="0" smtClean="0"/>
              <a:t>(būvizstrādājumu un konstrukciju </a:t>
            </a:r>
            <a:r>
              <a:rPr lang="lv-LV" sz="1800" dirty="0" err="1" smtClean="0"/>
              <a:t>ugunsrekacija</a:t>
            </a:r>
            <a:r>
              <a:rPr lang="lv-LV" sz="1800" dirty="0" smtClean="0"/>
              <a:t> un ugunsizturība, izmēri, attālumi…)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>
                <a:solidFill>
                  <a:srgbClr val="800000"/>
                </a:solidFill>
              </a:rPr>
              <a:t>Izpilddokumentācija</a:t>
            </a:r>
            <a:endParaRPr lang="lv-LV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lv-LV" sz="1800" dirty="0"/>
              <a:t>(mērījumi, pārbaužu un pieņemšanas akti, cita tehniskā </a:t>
            </a:r>
            <a:r>
              <a:rPr lang="lv-LV" sz="1800" dirty="0" smtClean="0"/>
              <a:t>dokumentācija…)</a:t>
            </a:r>
            <a:endParaRPr lang="lv-LV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452" y="2661149"/>
            <a:ext cx="8858250" cy="14804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685800">
              <a:lnSpc>
                <a:spcPct val="110000"/>
              </a:lnSpc>
            </a:pPr>
            <a:r>
              <a:rPr lang="lv-LV" sz="2800" dirty="0" smtClean="0">
                <a:solidFill>
                  <a:srgbClr val="800000"/>
                </a:solidFill>
              </a:rPr>
              <a:t>Beigas</a:t>
            </a:r>
            <a:endParaRPr lang="lv-LV" sz="27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39054" y="5539154"/>
            <a:ext cx="4204648" cy="7919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685800">
              <a:spcBef>
                <a:spcPts val="0"/>
              </a:spcBef>
              <a:buFont typeface="Arial" charset="0"/>
              <a:buNone/>
            </a:pPr>
            <a:r>
              <a:rPr lang="lv-LV" sz="1100" dirty="0">
                <a:latin typeface="Verdana" pitchFamily="34" charset="0"/>
              </a:rPr>
              <a:t>Valsts ugunsdzēsības un glābšanas dienesta Ugunsdrošības uzraudzības pārvaldes Ugunsdrošības normatīvu nodaļa. Sergejs Rosuščans</a:t>
            </a:r>
          </a:p>
          <a:p>
            <a:pPr algn="just" defTabSz="685800">
              <a:spcBef>
                <a:spcPts val="0"/>
              </a:spcBef>
              <a:buFont typeface="Arial" charset="0"/>
              <a:buNone/>
            </a:pPr>
            <a:endParaRPr lang="lv-LV" sz="1100" dirty="0">
              <a:latin typeface="Verdana" pitchFamily="34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65860" y="6101171"/>
            <a:ext cx="2468336" cy="22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lv-LV" sz="1000" dirty="0" smtClean="0">
                <a:latin typeface="Verdana" pitchFamily="34" charset="0"/>
              </a:rPr>
              <a:t>2024.gada novembris</a:t>
            </a:r>
            <a:endParaRPr lang="lv-LV" sz="1000" dirty="0">
              <a:latin typeface="Verdana" pitchFamily="34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0" y="6435725"/>
            <a:ext cx="9144000" cy="571500"/>
          </a:xfrm>
          <a:prstGeom prst="horizontalScroll">
            <a:avLst>
              <a:gd name="adj" fmla="val 25000"/>
            </a:avLst>
          </a:prstGeom>
          <a:solidFill>
            <a:srgbClr val="80000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Flowchart: Punched Tape 19"/>
          <p:cNvSpPr/>
          <p:nvPr/>
        </p:nvSpPr>
        <p:spPr>
          <a:xfrm>
            <a:off x="154780" y="6654800"/>
            <a:ext cx="8989219" cy="1524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Flowchart: Punched Tape 20"/>
          <p:cNvSpPr/>
          <p:nvPr/>
        </p:nvSpPr>
        <p:spPr>
          <a:xfrm>
            <a:off x="0" y="6780531"/>
            <a:ext cx="140494" cy="10048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/>
          <p:cNvSpPr/>
          <p:nvPr/>
        </p:nvSpPr>
        <p:spPr>
          <a:xfrm>
            <a:off x="3886200" y="0"/>
            <a:ext cx="1409700" cy="596900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8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VUGD kompetence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419225"/>
            <a:ext cx="8077199" cy="519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/>
              <a:t>VUGD kontrolē tikai - </a:t>
            </a:r>
            <a:r>
              <a:rPr lang="lv-LV" dirty="0">
                <a:solidFill>
                  <a:srgbClr val="800000"/>
                </a:solidFill>
              </a:rPr>
              <a:t>būvugunsdrošības </a:t>
            </a:r>
            <a:r>
              <a:rPr lang="lv-LV" dirty="0" smtClean="0">
                <a:solidFill>
                  <a:srgbClr val="800000"/>
                </a:solidFill>
              </a:rPr>
              <a:t>prasības!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BET</a:t>
            </a:r>
          </a:p>
          <a:p>
            <a:pPr marL="0" indent="0" algn="ctr">
              <a:buNone/>
            </a:pPr>
            <a:endParaRPr lang="lv-LV" dirty="0" smtClean="0"/>
          </a:p>
          <a:p>
            <a:r>
              <a:rPr lang="lv-LV" dirty="0" smtClean="0">
                <a:solidFill>
                  <a:srgbClr val="8D1717"/>
                </a:solidFill>
              </a:rPr>
              <a:t>Pieņem informāciju atbilstoši būvniecības noteiktajam administratīvajam procesam (nelikumīgu procesu nepieņem)</a:t>
            </a:r>
          </a:p>
          <a:p>
            <a:pPr marL="0" indent="0">
              <a:buNone/>
            </a:pPr>
            <a:r>
              <a:rPr lang="lv-LV" sz="1800" dirty="0" smtClean="0"/>
              <a:t>(būvprojekta izmaiņas, atbilstoša tehniskās dokumentācija, saskaņojumi, mērījumu atbilstība standartu prasībām, pieņemšanas aktu sastādīšana u.tml.)</a:t>
            </a:r>
          </a:p>
          <a:p>
            <a:endParaRPr lang="lv-LV" dirty="0" smtClean="0"/>
          </a:p>
          <a:p>
            <a:r>
              <a:rPr lang="lv-LV" dirty="0" smtClean="0">
                <a:solidFill>
                  <a:srgbClr val="8D1717"/>
                </a:solidFill>
              </a:rPr>
              <a:t>Pat ja kādas ne-būvugunsdrošības prasības tiek neievērotas, bet tās ietekmē gala ugunsdrošības risinājumus var saņemt negatīvu Atzinumu.</a:t>
            </a:r>
          </a:p>
          <a:p>
            <a:pPr marL="0" indent="0">
              <a:buNone/>
            </a:pPr>
            <a:r>
              <a:rPr lang="lv-LV" sz="1800" dirty="0" smtClean="0"/>
              <a:t>(projekts neatbilst būves tapušām daļām, ugunsdrošības risinājumi tiek mainīti ārpus būvprojekta paredzētajām robežām)</a:t>
            </a:r>
            <a:endParaRPr lang="lv-LV" sz="1800" dirty="0"/>
          </a:p>
          <a:p>
            <a:pPr marL="0" indent="0">
              <a:buNone/>
            </a:pPr>
            <a:endParaRPr lang="lv-LV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Atzinuma sniegšanas kārtība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Kādam procesam?</a:t>
            </a:r>
          </a:p>
          <a:p>
            <a:pPr marL="0" indent="0" algn="ctr">
              <a:buNone/>
            </a:pPr>
            <a:endParaRPr lang="lv-LV" sz="1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Paziņojums </a:t>
            </a:r>
            <a:r>
              <a:rPr lang="lv-LV" dirty="0"/>
              <a:t>par </a:t>
            </a:r>
            <a:r>
              <a:rPr lang="lv-LV" dirty="0" smtClean="0"/>
              <a:t>būvniecību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Paskaidrojuma raksts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Apliecinājuma </a:t>
            </a:r>
            <a:r>
              <a:rPr lang="lv-LV" dirty="0"/>
              <a:t>kartei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  <p:sp>
        <p:nvSpPr>
          <p:cNvPr id="23" name="TextBox 22"/>
          <p:cNvSpPr txBox="1"/>
          <p:nvPr/>
        </p:nvSpPr>
        <p:spPr>
          <a:xfrm>
            <a:off x="3705225" y="2019299"/>
            <a:ext cx="1733550" cy="461665"/>
          </a:xfrm>
          <a:prstGeom prst="rect">
            <a:avLst/>
          </a:prstGeom>
          <a:noFill/>
          <a:ln w="38100">
            <a:solidFill>
              <a:srgbClr val="8D1717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Būvatļaujai</a:t>
            </a:r>
            <a:endParaRPr lang="lv-LV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09875" y="2552700"/>
            <a:ext cx="3524250" cy="4057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4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Atzinuma sniegšanas kārtība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Kādai būvei?</a:t>
            </a:r>
          </a:p>
          <a:p>
            <a:pPr marL="0" indent="0" algn="ctr">
              <a:buNone/>
            </a:pPr>
            <a:endParaRPr lang="lv-LV" sz="1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 smtClean="0"/>
              <a:t>I, II grupas ēkām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/>
              <a:t>I, II grupas </a:t>
            </a:r>
            <a:r>
              <a:rPr lang="lv-LV" sz="2000" dirty="0" smtClean="0"/>
              <a:t>inženierbūves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/>
              <a:t>Klasificētām inženierbūvēm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err="1" smtClean="0"/>
              <a:t>Līnijveida</a:t>
            </a:r>
            <a:r>
              <a:rPr lang="lv-LV" dirty="0" smtClean="0"/>
              <a:t> inženierbūvēm (ceļi, tilti)</a:t>
            </a:r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  <p:sp>
        <p:nvSpPr>
          <p:cNvPr id="23" name="TextBox 22"/>
          <p:cNvSpPr txBox="1"/>
          <p:nvPr/>
        </p:nvSpPr>
        <p:spPr>
          <a:xfrm>
            <a:off x="3635690" y="1929738"/>
            <a:ext cx="2371725" cy="461665"/>
          </a:xfrm>
          <a:prstGeom prst="rect">
            <a:avLst/>
          </a:prstGeom>
          <a:noFill/>
          <a:ln w="38100">
            <a:solidFill>
              <a:srgbClr val="8D1717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III grupas ēkām</a:t>
            </a:r>
            <a:endParaRPr lang="lv-LV" sz="2400" dirty="0"/>
          </a:p>
        </p:txBody>
      </p:sp>
      <p:cxnSp>
        <p:nvCxnSpPr>
          <p:cNvPr id="26" name="Straight Connector 25"/>
          <p:cNvCxnSpPr>
            <a:endCxn id="5" idx="1"/>
          </p:cNvCxnSpPr>
          <p:nvPr/>
        </p:nvCxnSpPr>
        <p:spPr>
          <a:xfrm>
            <a:off x="3520440" y="3618411"/>
            <a:ext cx="2937510" cy="29205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2275757" y="2641292"/>
            <a:ext cx="5091592" cy="830997"/>
          </a:xfrm>
          <a:prstGeom prst="rect">
            <a:avLst/>
          </a:prstGeom>
          <a:noFill/>
          <a:ln w="38100">
            <a:solidFill>
              <a:srgbClr val="8D17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III grupas atsevišķas neklasificētas inženierbūves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7387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rgbClr val="8D1717"/>
                </a:solidFill>
              </a:rPr>
              <a:t>Ugunsdrošie attālumi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5191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400" dirty="0" smtClean="0"/>
          </a:p>
          <a:p>
            <a:pPr marL="0" indent="0">
              <a:buNone/>
            </a:pPr>
            <a:r>
              <a:rPr lang="lv-LV" dirty="0" smtClean="0"/>
              <a:t>Starp būvēm - </a:t>
            </a:r>
            <a:r>
              <a:rPr lang="lv-LV" dirty="0" smtClean="0">
                <a:solidFill>
                  <a:srgbClr val="8D1717"/>
                </a:solidFill>
              </a:rPr>
              <a:t>ugunsdrošības atstarpe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32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Starp būvi un zemesgabala robežu – </a:t>
            </a:r>
            <a:r>
              <a:rPr lang="lv-LV" dirty="0" smtClean="0">
                <a:solidFill>
                  <a:srgbClr val="8D1717"/>
                </a:solidFill>
              </a:rPr>
              <a:t>ugunsdrošības attālums.</a:t>
            </a:r>
            <a:endParaRPr lang="lv-LV" dirty="0"/>
          </a:p>
          <a:p>
            <a:pPr marL="0" indent="0">
              <a:buNone/>
            </a:pPr>
            <a:endParaRPr lang="lv-LV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extBox 25"/>
          <p:cNvSpPr txBox="1"/>
          <p:nvPr/>
        </p:nvSpPr>
        <p:spPr>
          <a:xfrm>
            <a:off x="7811453" y="4873058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rgbClr val="FF0000"/>
                </a:solidFill>
              </a:rPr>
              <a:t> </a:t>
            </a:r>
            <a:endParaRPr lang="lv-LV" sz="2400" dirty="0">
              <a:solidFill>
                <a:srgbClr val="FF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39391"/>
              </p:ext>
            </p:extLst>
          </p:nvPr>
        </p:nvGraphicFramePr>
        <p:xfrm>
          <a:off x="5426396" y="1072334"/>
          <a:ext cx="3479479" cy="2056764"/>
        </p:xfrm>
        <a:graphic>
          <a:graphicData uri="http://schemas.openxmlformats.org/drawingml/2006/table">
            <a:tbl>
              <a:tblPr/>
              <a:tblGrid>
                <a:gridCol w="1120509">
                  <a:extLst>
                    <a:ext uri="{9D8B030D-6E8A-4147-A177-3AD203B41FA5}">
                      <a16:colId xmlns:a16="http://schemas.microsoft.com/office/drawing/2014/main" val="621623299"/>
                    </a:ext>
                  </a:extLst>
                </a:gridCol>
                <a:gridCol w="577795">
                  <a:extLst>
                    <a:ext uri="{9D8B030D-6E8A-4147-A177-3AD203B41FA5}">
                      <a16:colId xmlns:a16="http://schemas.microsoft.com/office/drawing/2014/main" val="383012339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97764380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4279296958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765426865"/>
                    </a:ext>
                  </a:extLst>
                </a:gridCol>
              </a:tblGrid>
              <a:tr h="401796">
                <a:tc rowSpan="2"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Būvju ugunsnoturības pakāpe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Būvju ugunsnoturības pakāpe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414142"/>
                          </a:solidFill>
                          <a:effectLst/>
                        </a:rPr>
                        <a:t>Līdz zemes</a:t>
                      </a:r>
                      <a:r>
                        <a:rPr lang="lv-LV" baseline="0" dirty="0" smtClean="0">
                          <a:solidFill>
                            <a:srgbClr val="414142"/>
                          </a:solidFill>
                          <a:effectLst/>
                        </a:rPr>
                        <a:t> gabalam</a:t>
                      </a:r>
                      <a:endParaRPr lang="lv-LV" dirty="0">
                        <a:solidFill>
                          <a:srgbClr val="414142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1264"/>
                  </a:ext>
                </a:extLst>
              </a:tr>
              <a:tr h="401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U1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U2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U3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lv-LV" dirty="0">
                        <a:solidFill>
                          <a:srgbClr val="414142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21658"/>
                  </a:ext>
                </a:extLst>
              </a:tr>
              <a:tr h="401796"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U1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6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7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8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414142"/>
                          </a:solidFill>
                          <a:effectLst/>
                        </a:rPr>
                        <a:t>4 m</a:t>
                      </a:r>
                      <a:endParaRPr lang="lv-LV" dirty="0">
                        <a:solidFill>
                          <a:srgbClr val="414142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15943"/>
                  </a:ext>
                </a:extLst>
              </a:tr>
              <a:tr h="401796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U2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7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8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>
                          <a:solidFill>
                            <a:srgbClr val="414142"/>
                          </a:solidFill>
                          <a:effectLst/>
                        </a:rPr>
                        <a:t>9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414142"/>
                          </a:solidFill>
                          <a:effectLst/>
                        </a:rPr>
                        <a:t>4 m</a:t>
                      </a:r>
                      <a:endParaRPr lang="lv-LV" dirty="0">
                        <a:solidFill>
                          <a:srgbClr val="414142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36503"/>
                  </a:ext>
                </a:extLst>
              </a:tr>
              <a:tr h="401796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U3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8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9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414142"/>
                          </a:solidFill>
                          <a:effectLst/>
                        </a:rPr>
                        <a:t>10 m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>
                          <a:solidFill>
                            <a:srgbClr val="414142"/>
                          </a:solidFill>
                          <a:effectLst/>
                        </a:rPr>
                        <a:t>5 m</a:t>
                      </a:r>
                      <a:endParaRPr lang="lv-LV" dirty="0">
                        <a:solidFill>
                          <a:srgbClr val="414142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00197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6409" t="44130" r="11352" b="12301"/>
          <a:stretch/>
        </p:blipFill>
        <p:spPr>
          <a:xfrm>
            <a:off x="781050" y="2100716"/>
            <a:ext cx="4181476" cy="2057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092325" y="2924310"/>
            <a:ext cx="1333500" cy="4095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6409" t="44130" r="11352" b="12301"/>
          <a:stretch/>
        </p:blipFill>
        <p:spPr>
          <a:xfrm>
            <a:off x="2609055" y="4552950"/>
            <a:ext cx="4181476" cy="20574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905250" y="5376862"/>
            <a:ext cx="707231" cy="166688"/>
          </a:xfrm>
          <a:prstGeom prst="straightConnector1">
            <a:avLst/>
          </a:prstGeom>
          <a:ln w="76200">
            <a:solidFill>
              <a:srgbClr val="00CC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79" y="324141"/>
            <a:ext cx="7143751" cy="614363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800000"/>
                </a:solidFill>
              </a:rPr>
              <a:t>Var neievērot</a:t>
            </a:r>
            <a:endParaRPr lang="lv-LV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625"/>
            <a:ext cx="7886700" cy="541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>
                <a:solidFill>
                  <a:srgbClr val="8D1717"/>
                </a:solidFill>
              </a:rPr>
              <a:t>Starp ēku un zemesgabalu:</a:t>
            </a:r>
          </a:p>
          <a:p>
            <a:r>
              <a:rPr lang="lv-LV" dirty="0"/>
              <a:t>Ugunsdrošā siena.</a:t>
            </a:r>
          </a:p>
          <a:p>
            <a:r>
              <a:rPr lang="lv-LV" dirty="0" smtClean="0"/>
              <a:t>Nepasliktina </a:t>
            </a:r>
            <a:r>
              <a:rPr lang="lv-LV" dirty="0"/>
              <a:t>esošu situāciju.</a:t>
            </a:r>
          </a:p>
          <a:p>
            <a:r>
              <a:rPr lang="lv-LV" dirty="0" smtClean="0"/>
              <a:t>Pašvaldības/valsts - iela, ceļš, laukums. </a:t>
            </a:r>
          </a:p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Ar kaimiņu vienojaties par attālumiem.</a:t>
            </a:r>
          </a:p>
          <a:p>
            <a:pPr marL="0" indent="0" algn="ctr">
              <a:buNone/>
            </a:pPr>
            <a:endParaRPr lang="lv-LV" dirty="0" smtClean="0">
              <a:solidFill>
                <a:srgbClr val="8D1717"/>
              </a:solidFill>
            </a:endParaRPr>
          </a:p>
          <a:p>
            <a:pPr marL="0" indent="0" algn="ctr">
              <a:buNone/>
            </a:pPr>
            <a:r>
              <a:rPr lang="lv-LV" dirty="0" smtClean="0">
                <a:solidFill>
                  <a:srgbClr val="8D1717"/>
                </a:solidFill>
              </a:rPr>
              <a:t>Starp ēkām:</a:t>
            </a:r>
          </a:p>
          <a:p>
            <a:r>
              <a:rPr lang="lv-LV" dirty="0"/>
              <a:t>Ugunsdrošā siena.</a:t>
            </a:r>
            <a:endParaRPr lang="lv-LV" dirty="0">
              <a:solidFill>
                <a:srgbClr val="8D1717"/>
              </a:solidFill>
            </a:endParaRPr>
          </a:p>
          <a:p>
            <a:r>
              <a:rPr lang="lv-LV" dirty="0" smtClean="0"/>
              <a:t>Nepasliktina </a:t>
            </a:r>
            <a:r>
              <a:rPr lang="lv-LV" dirty="0"/>
              <a:t>esošu situāciju.</a:t>
            </a:r>
          </a:p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Starp </a:t>
            </a:r>
            <a:r>
              <a:rPr lang="lv-LV" dirty="0" err="1" smtClean="0">
                <a:solidFill>
                  <a:schemeClr val="accent2">
                    <a:lumMod val="75000"/>
                  </a:schemeClr>
                </a:solidFill>
              </a:rPr>
              <a:t>mazstāvu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dzīvojamām mājām un saimniecības 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ēkām kopīgā mazākajā ugunsdrošības nodalījuma platībā.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lv-LV" dirty="0" smtClean="0"/>
              <a:t>Vienā zemesgabalā ar apbūves kopēju laukumu ne-lielāku par ugunsdrošības mazāko nodalījuma platību.</a:t>
            </a:r>
          </a:p>
          <a:p>
            <a:endParaRPr lang="lv-LV" dirty="0" smtClean="0">
              <a:solidFill>
                <a:srgbClr val="8D1717"/>
              </a:solidFill>
            </a:endParaRPr>
          </a:p>
          <a:p>
            <a:pPr marL="0" indent="0">
              <a:buNone/>
            </a:pPr>
            <a:endParaRPr lang="lv-LV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C4D2-D5CF-447E-A5B8-4E42FE7C5372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781050" y="3320"/>
            <a:ext cx="533400" cy="263671"/>
          </a:xfrm>
          <a:prstGeom prst="rect">
            <a:avLst/>
          </a:prstGeom>
          <a:solidFill>
            <a:srgbClr val="8D171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23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8259</TotalTime>
  <Words>1687</Words>
  <Application>Microsoft Office PowerPoint</Application>
  <PresentationFormat>On-screen Show (4:3)</PresentationFormat>
  <Paragraphs>504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MS Mincho</vt:lpstr>
      <vt:lpstr>Times New Roman</vt:lpstr>
      <vt:lpstr>Verdana</vt:lpstr>
      <vt:lpstr>Office dizains</vt:lpstr>
      <vt:lpstr>PowerPoint Presentation</vt:lpstr>
      <vt:lpstr>VUGD Atzinums</vt:lpstr>
      <vt:lpstr>Kādas ugunsdrošības prasības jāievēro</vt:lpstr>
      <vt:lpstr>Negatīvs atzinums</vt:lpstr>
      <vt:lpstr>VUGD kompetence</vt:lpstr>
      <vt:lpstr>Atzinuma sniegšanas kārtība</vt:lpstr>
      <vt:lpstr>Atzinuma sniegšanas kārtība</vt:lpstr>
      <vt:lpstr>Ugunsdrošie attālumi</vt:lpstr>
      <vt:lpstr>Var neievērot</vt:lpstr>
      <vt:lpstr>Ugunsdrošie attālumi</vt:lpstr>
      <vt:lpstr>Ugunsdrošie attālumi</vt:lpstr>
      <vt:lpstr>Atstarpes visos leņķos</vt:lpstr>
      <vt:lpstr>Savienojošās galerijas</vt:lpstr>
      <vt:lpstr>Ugunsdrošības piebrauktuves</vt:lpstr>
      <vt:lpstr>Ugunsdrošības piebrauktuves</vt:lpstr>
      <vt:lpstr>Ārējā ugunsdzēsības ūdensapgāde</vt:lpstr>
      <vt:lpstr>200 metri nav nepieciešami</vt:lpstr>
      <vt:lpstr>Kur kļūdās?</vt:lpstr>
      <vt:lpstr>Ārējā ugunsdzēsības ūdensapgāde</vt:lpstr>
      <vt:lpstr>Ūdens ņemšanas vieta?</vt:lpstr>
      <vt:lpstr>Lietošanas veida maiņa</vt:lpstr>
      <vt:lpstr>Ugunsdrošības nodalījuma platība</vt:lpstr>
      <vt:lpstr>Ugunsdroši atdalītas telpas</vt:lpstr>
      <vt:lpstr>Ārējās evakuācijas kāpnes</vt:lpstr>
      <vt:lpstr>Ailas dažādos nodalījumos</vt:lpstr>
      <vt:lpstr>Ailas dažādos nodalījumos</vt:lpstr>
      <vt:lpstr>Dūmu izvades ailas</vt:lpstr>
      <vt:lpstr>Dūmu izvades ailas</vt:lpstr>
      <vt:lpstr>Zibensaizsardzības sistēmas</vt:lpstr>
      <vt:lpstr>UATS</vt:lpstr>
      <vt:lpstr>UATS</vt:lpstr>
      <vt:lpstr>Iekšējais ugunsdzēsības ūdensvads - KRĀNI</vt:lpstr>
      <vt:lpstr>Atkāpju saskaņošana</vt:lpstr>
      <vt:lpstr>Kompensē vai nekompensē</vt:lpstr>
      <vt:lpstr>Saskaņotās atkāpes</vt:lpstr>
      <vt:lpstr>Blakus patvaļīga būve</vt:lpstr>
      <vt:lpstr>Būves tapušās daļas</vt:lpstr>
      <vt:lpstr>BIS</vt:lpstr>
      <vt:lpstr>MK 238 «Ugunsdrošības noteikumi»</vt:lpstr>
      <vt:lpstr>PowerPoint Presentation</vt:lpstr>
    </vt:vector>
  </TitlesOfParts>
  <Company>VUGD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Ivars Nakurts</dc:creator>
  <cp:lastModifiedBy>Sergejs Rosuščans</cp:lastModifiedBy>
  <cp:revision>358</cp:revision>
  <cp:lastPrinted>2018-07-23T08:08:20Z</cp:lastPrinted>
  <dcterms:created xsi:type="dcterms:W3CDTF">2015-07-07T07:11:48Z</dcterms:created>
  <dcterms:modified xsi:type="dcterms:W3CDTF">2025-04-17T06:33:59Z</dcterms:modified>
</cp:coreProperties>
</file>