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4" r:id="rId4"/>
    <p:sldId id="258" r:id="rId5"/>
    <p:sldId id="264" r:id="rId6"/>
    <p:sldId id="265" r:id="rId7"/>
    <p:sldId id="272" r:id="rId8"/>
    <p:sldId id="273" r:id="rId9"/>
    <p:sldId id="266" r:id="rId10"/>
    <p:sldId id="268" r:id="rId11"/>
    <p:sldId id="269" r:id="rId12"/>
    <p:sldId id="270" r:id="rId13"/>
    <p:sldId id="260" r:id="rId14"/>
    <p:sldId id="275" r:id="rId15"/>
    <p:sldId id="262" r:id="rId16"/>
    <p:sldId id="263" r:id="rId17"/>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CD3C3B-1287-4D3B-8070-220EC338E4DC}" v="8" dt="2025-04-11T05:43:40.879"/>
    <p1510:client id="{D0DD8C67-E394-4F05-83D9-AAC8EE07EC64}" v="18" dt="2025-04-10T11:38:23.3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2" d="100"/>
          <a:sy n="52" d="100"/>
        </p:scale>
        <p:origin x="1228"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ce Cauce" userId="7e7df870-ab35-4758-8b44-fd26d6ffa0a8" providerId="ADAL" clId="{22A88AFA-0E51-4EC8-BDCF-99B558DD86E9}"/>
    <pc:docChg chg="modSld">
      <pc:chgData name="Dace Cauce" userId="7e7df870-ab35-4758-8b44-fd26d6ffa0a8" providerId="ADAL" clId="{22A88AFA-0E51-4EC8-BDCF-99B558DD86E9}" dt="2025-04-11T09:28:29.646" v="36" actId="123"/>
      <pc:docMkLst>
        <pc:docMk/>
      </pc:docMkLst>
      <pc:sldChg chg="modSp mod">
        <pc:chgData name="Dace Cauce" userId="7e7df870-ab35-4758-8b44-fd26d6ffa0a8" providerId="ADAL" clId="{22A88AFA-0E51-4EC8-BDCF-99B558DD86E9}" dt="2025-04-11T09:26:14.087" v="3" actId="20577"/>
        <pc:sldMkLst>
          <pc:docMk/>
          <pc:sldMk cId="233049210" sldId="258"/>
        </pc:sldMkLst>
        <pc:spChg chg="mod">
          <ac:chgData name="Dace Cauce" userId="7e7df870-ab35-4758-8b44-fd26d6ffa0a8" providerId="ADAL" clId="{22A88AFA-0E51-4EC8-BDCF-99B558DD86E9}" dt="2025-04-11T09:26:14.087" v="3" actId="20577"/>
          <ac:spMkLst>
            <pc:docMk/>
            <pc:sldMk cId="233049210" sldId="258"/>
            <ac:spMk id="3" creationId="{C36D10C8-CC20-1072-AAD2-DA50A67A00EF}"/>
          </ac:spMkLst>
        </pc:spChg>
      </pc:sldChg>
      <pc:sldChg chg="modSp mod">
        <pc:chgData name="Dace Cauce" userId="7e7df870-ab35-4758-8b44-fd26d6ffa0a8" providerId="ADAL" clId="{22A88AFA-0E51-4EC8-BDCF-99B558DD86E9}" dt="2025-04-11T09:28:29.646" v="36" actId="123"/>
        <pc:sldMkLst>
          <pc:docMk/>
          <pc:sldMk cId="148619682" sldId="262"/>
        </pc:sldMkLst>
        <pc:spChg chg="mod">
          <ac:chgData name="Dace Cauce" userId="7e7df870-ab35-4758-8b44-fd26d6ffa0a8" providerId="ADAL" clId="{22A88AFA-0E51-4EC8-BDCF-99B558DD86E9}" dt="2025-04-11T09:28:21.574" v="35" actId="123"/>
          <ac:spMkLst>
            <pc:docMk/>
            <pc:sldMk cId="148619682" sldId="262"/>
            <ac:spMk id="2" creationId="{10040A50-FA33-4378-B30B-A1DCEC487675}"/>
          </ac:spMkLst>
        </pc:spChg>
        <pc:spChg chg="mod">
          <ac:chgData name="Dace Cauce" userId="7e7df870-ab35-4758-8b44-fd26d6ffa0a8" providerId="ADAL" clId="{22A88AFA-0E51-4EC8-BDCF-99B558DD86E9}" dt="2025-04-11T09:28:29.646" v="36" actId="123"/>
          <ac:spMkLst>
            <pc:docMk/>
            <pc:sldMk cId="148619682" sldId="262"/>
            <ac:spMk id="3" creationId="{9905DEFC-704B-CFA5-587B-A3B30458BC26}"/>
          </ac:spMkLst>
        </pc:spChg>
      </pc:sldChg>
      <pc:sldChg chg="modSp mod">
        <pc:chgData name="Dace Cauce" userId="7e7df870-ab35-4758-8b44-fd26d6ffa0a8" providerId="ADAL" clId="{22A88AFA-0E51-4EC8-BDCF-99B558DD86E9}" dt="2025-04-11T09:27:34.084" v="32" actId="20577"/>
        <pc:sldMkLst>
          <pc:docMk/>
          <pc:sldMk cId="2884471666" sldId="264"/>
        </pc:sldMkLst>
        <pc:spChg chg="mod">
          <ac:chgData name="Dace Cauce" userId="7e7df870-ab35-4758-8b44-fd26d6ffa0a8" providerId="ADAL" clId="{22A88AFA-0E51-4EC8-BDCF-99B558DD86E9}" dt="2025-04-11T09:27:34.084" v="32" actId="20577"/>
          <ac:spMkLst>
            <pc:docMk/>
            <pc:sldMk cId="2884471666" sldId="264"/>
            <ac:spMk id="3" creationId="{798518B4-8B13-2A72-2B60-37326EFEA682}"/>
          </ac:spMkLst>
        </pc:spChg>
      </pc:sldChg>
      <pc:sldChg chg="modSp mod">
        <pc:chgData name="Dace Cauce" userId="7e7df870-ab35-4758-8b44-fd26d6ffa0a8" providerId="ADAL" clId="{22A88AFA-0E51-4EC8-BDCF-99B558DD86E9}" dt="2025-04-11T09:28:06.638" v="34" actId="207"/>
        <pc:sldMkLst>
          <pc:docMk/>
          <pc:sldMk cId="440466862" sldId="266"/>
        </pc:sldMkLst>
        <pc:spChg chg="mod">
          <ac:chgData name="Dace Cauce" userId="7e7df870-ab35-4758-8b44-fd26d6ffa0a8" providerId="ADAL" clId="{22A88AFA-0E51-4EC8-BDCF-99B558DD86E9}" dt="2025-04-11T09:28:06.638" v="34" actId="207"/>
          <ac:spMkLst>
            <pc:docMk/>
            <pc:sldMk cId="440466862" sldId="266"/>
            <ac:spMk id="3" creationId="{EA301734-6D73-CDBC-A7DD-543A6164E4CC}"/>
          </ac:spMkLst>
        </pc:sp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4-10T10:26:26.488"/>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35,'6'0,"7"0,8 0,6 0,4-6,3-1,2 0,-1 1,1 2,0 1,-1 2,0 1,0-1,-7 2</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10T13:11:31.686"/>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0 147 0,'2216'-147'0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10T10:26:31.002"/>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0 102 0,'685'-102'0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10T12:53:23.461"/>
    </inkml:context>
    <inkml:brush xml:id="br0">
      <inkml:brushProperty name="width" value="0.035" units="cm"/>
      <inkml:brushProperty name="height" value="0.035" units="cm"/>
    </inkml:brush>
  </inkml:definitions>
  <inkml:trace contextRef="#ctx0" brushRef="#br0">60 0 24232,'-60'16'0,"357"-16"0,-357-16 0,-117 16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10T12:53:25.022"/>
    </inkml:context>
    <inkml:brush xml:id="br0">
      <inkml:brushProperty name="width" value="0.035" units="cm"/>
      <inkml:brushProperty name="height" value="0.035" units="cm"/>
    </inkml:brush>
  </inkml:definitions>
  <inkml:trace contextRef="#ctx0" brushRef="#br0">12 0 24575,'-5'0'0,"-2"0"-8191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10T12:53:35.752"/>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61 0,'1477'-60'0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10T12:55:56.838"/>
    </inkml:context>
    <inkml:brush xml:id="br0">
      <inkml:brushProperty name="width" value="0.3" units="cm"/>
      <inkml:brushProperty name="height" value="0.6" units="cm"/>
      <inkml:brushProperty name="tip" value="rectangle"/>
      <inkml:brushProperty name="rasterOp" value="maskPen"/>
      <inkml:brushProperty name="ignorePressure" value="1"/>
    </inkml:brush>
  </inkml:definitions>
  <inkml:trace contextRef="#ctx0" brushRef="#br0">0 28 0,'2157'-28'0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4-10T13:04:04.487"/>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0 0,'1892'0,"-1867"0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4-10T13:04:08.511"/>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27,'1183'0,"-1168"-1,1 0,-1-2,24-6,0 0,-17 5</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4-10T13:04:16.665"/>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46,'0'-1,"0"-1,0 0,0 0,0 0,1 1,-1-1,0 0,1 0,0 1,-1-1,1 0,0 1,0-1,0 0,0 1,0-1,0 1,0 0,0-1,1 1,-1 0,1 0,-1 0,1 0,-1 0,1 0,-1 0,1 0,0 1,-1-1,1 1,0-1,0 1,0 0,2-1,8 1,0 0,-1 0,1 1,19 4,-4-1,93 2,43 5,343 33,4-41,-319-3,-160 0,-1 2,1 1,-1 1,0 2,38 11,-47-8</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2FB29-72B6-DBAA-6F96-152C9E880C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5CB18A6E-BD0B-A512-DB5F-2FCB885B5B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CE448430-6E5D-38D9-EC7A-A438E0DF7455}"/>
              </a:ext>
            </a:extLst>
          </p:cNvPr>
          <p:cNvSpPr>
            <a:spLocks noGrp="1"/>
          </p:cNvSpPr>
          <p:nvPr>
            <p:ph type="dt" sz="half" idx="10"/>
          </p:nvPr>
        </p:nvSpPr>
        <p:spPr/>
        <p:txBody>
          <a:bodyPr/>
          <a:lstStyle/>
          <a:p>
            <a:fld id="{82364523-A640-436B-AC57-8B0D2A95FBED}" type="datetimeFigureOut">
              <a:rPr lang="lv-LV" smtClean="0"/>
              <a:t>11.04.2025</a:t>
            </a:fld>
            <a:endParaRPr lang="lv-LV"/>
          </a:p>
        </p:txBody>
      </p:sp>
      <p:sp>
        <p:nvSpPr>
          <p:cNvPr id="5" name="Footer Placeholder 4">
            <a:extLst>
              <a:ext uri="{FF2B5EF4-FFF2-40B4-BE49-F238E27FC236}">
                <a16:creationId xmlns:a16="http://schemas.microsoft.com/office/drawing/2014/main" id="{495B8F08-51E7-8A99-F060-833B3BB60BC7}"/>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FF91C67B-6541-DCA6-78C8-5ECCE8F29618}"/>
              </a:ext>
            </a:extLst>
          </p:cNvPr>
          <p:cNvSpPr>
            <a:spLocks noGrp="1"/>
          </p:cNvSpPr>
          <p:nvPr>
            <p:ph type="sldNum" sz="quarter" idx="12"/>
          </p:nvPr>
        </p:nvSpPr>
        <p:spPr/>
        <p:txBody>
          <a:bodyPr/>
          <a:lstStyle/>
          <a:p>
            <a:fld id="{B2C48937-EC15-4854-B9AC-2ADDD06D5040}" type="slidenum">
              <a:rPr lang="lv-LV" smtClean="0"/>
              <a:t>‹#›</a:t>
            </a:fld>
            <a:endParaRPr lang="lv-LV"/>
          </a:p>
        </p:txBody>
      </p:sp>
    </p:spTree>
    <p:extLst>
      <p:ext uri="{BB962C8B-B14F-4D97-AF65-F5344CB8AC3E}">
        <p14:creationId xmlns:p14="http://schemas.microsoft.com/office/powerpoint/2010/main" val="90290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AB304-4D5F-D688-3016-2BA4A2B0E0A6}"/>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0B570F78-88F6-F0EC-AF59-E4BCA79805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36E2C4F2-88AE-A83D-15D2-AB317C2EC0E8}"/>
              </a:ext>
            </a:extLst>
          </p:cNvPr>
          <p:cNvSpPr>
            <a:spLocks noGrp="1"/>
          </p:cNvSpPr>
          <p:nvPr>
            <p:ph type="dt" sz="half" idx="10"/>
          </p:nvPr>
        </p:nvSpPr>
        <p:spPr/>
        <p:txBody>
          <a:bodyPr/>
          <a:lstStyle/>
          <a:p>
            <a:fld id="{82364523-A640-436B-AC57-8B0D2A95FBED}" type="datetimeFigureOut">
              <a:rPr lang="lv-LV" smtClean="0"/>
              <a:t>11.04.2025</a:t>
            </a:fld>
            <a:endParaRPr lang="lv-LV"/>
          </a:p>
        </p:txBody>
      </p:sp>
      <p:sp>
        <p:nvSpPr>
          <p:cNvPr id="5" name="Footer Placeholder 4">
            <a:extLst>
              <a:ext uri="{FF2B5EF4-FFF2-40B4-BE49-F238E27FC236}">
                <a16:creationId xmlns:a16="http://schemas.microsoft.com/office/drawing/2014/main" id="{0E0E74E4-13D3-26BC-8EAF-002615902801}"/>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CC9EFB72-0932-7BD6-CF61-B1F3C17ACF11}"/>
              </a:ext>
            </a:extLst>
          </p:cNvPr>
          <p:cNvSpPr>
            <a:spLocks noGrp="1"/>
          </p:cNvSpPr>
          <p:nvPr>
            <p:ph type="sldNum" sz="quarter" idx="12"/>
          </p:nvPr>
        </p:nvSpPr>
        <p:spPr/>
        <p:txBody>
          <a:bodyPr/>
          <a:lstStyle/>
          <a:p>
            <a:fld id="{B2C48937-EC15-4854-B9AC-2ADDD06D5040}" type="slidenum">
              <a:rPr lang="lv-LV" smtClean="0"/>
              <a:t>‹#›</a:t>
            </a:fld>
            <a:endParaRPr lang="lv-LV"/>
          </a:p>
        </p:txBody>
      </p:sp>
    </p:spTree>
    <p:extLst>
      <p:ext uri="{BB962C8B-B14F-4D97-AF65-F5344CB8AC3E}">
        <p14:creationId xmlns:p14="http://schemas.microsoft.com/office/powerpoint/2010/main" val="86195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D09B96-C45E-F483-F1C4-9F234FF6DE0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8659BDB7-569F-14C8-9CB4-4F4D94AB2E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0A971CDA-1DD9-E8A0-36A7-52AB81ABD17A}"/>
              </a:ext>
            </a:extLst>
          </p:cNvPr>
          <p:cNvSpPr>
            <a:spLocks noGrp="1"/>
          </p:cNvSpPr>
          <p:nvPr>
            <p:ph type="dt" sz="half" idx="10"/>
          </p:nvPr>
        </p:nvSpPr>
        <p:spPr/>
        <p:txBody>
          <a:bodyPr/>
          <a:lstStyle/>
          <a:p>
            <a:fld id="{82364523-A640-436B-AC57-8B0D2A95FBED}" type="datetimeFigureOut">
              <a:rPr lang="lv-LV" smtClean="0"/>
              <a:t>11.04.2025</a:t>
            </a:fld>
            <a:endParaRPr lang="lv-LV"/>
          </a:p>
        </p:txBody>
      </p:sp>
      <p:sp>
        <p:nvSpPr>
          <p:cNvPr id="5" name="Footer Placeholder 4">
            <a:extLst>
              <a:ext uri="{FF2B5EF4-FFF2-40B4-BE49-F238E27FC236}">
                <a16:creationId xmlns:a16="http://schemas.microsoft.com/office/drawing/2014/main" id="{363EE304-4482-58DE-DA54-FE75C5432939}"/>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58EBF2E4-53E4-D61D-CB2F-405E2936224A}"/>
              </a:ext>
            </a:extLst>
          </p:cNvPr>
          <p:cNvSpPr>
            <a:spLocks noGrp="1"/>
          </p:cNvSpPr>
          <p:nvPr>
            <p:ph type="sldNum" sz="quarter" idx="12"/>
          </p:nvPr>
        </p:nvSpPr>
        <p:spPr/>
        <p:txBody>
          <a:bodyPr/>
          <a:lstStyle/>
          <a:p>
            <a:fld id="{B2C48937-EC15-4854-B9AC-2ADDD06D5040}" type="slidenum">
              <a:rPr lang="lv-LV" smtClean="0"/>
              <a:t>‹#›</a:t>
            </a:fld>
            <a:endParaRPr lang="lv-LV"/>
          </a:p>
        </p:txBody>
      </p:sp>
    </p:spTree>
    <p:extLst>
      <p:ext uri="{BB962C8B-B14F-4D97-AF65-F5344CB8AC3E}">
        <p14:creationId xmlns:p14="http://schemas.microsoft.com/office/powerpoint/2010/main" val="367375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A283A-D9DE-6763-4DB4-22AA7FB96A87}"/>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4E424EBE-58A1-6BCF-5078-E6420EA9B1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DBDE9A21-31B4-45DD-3AF7-CA8B7A6D12D2}"/>
              </a:ext>
            </a:extLst>
          </p:cNvPr>
          <p:cNvSpPr>
            <a:spLocks noGrp="1"/>
          </p:cNvSpPr>
          <p:nvPr>
            <p:ph type="dt" sz="half" idx="10"/>
          </p:nvPr>
        </p:nvSpPr>
        <p:spPr/>
        <p:txBody>
          <a:bodyPr/>
          <a:lstStyle/>
          <a:p>
            <a:fld id="{82364523-A640-436B-AC57-8B0D2A95FBED}" type="datetimeFigureOut">
              <a:rPr lang="lv-LV" smtClean="0"/>
              <a:t>11.04.2025</a:t>
            </a:fld>
            <a:endParaRPr lang="lv-LV"/>
          </a:p>
        </p:txBody>
      </p:sp>
      <p:sp>
        <p:nvSpPr>
          <p:cNvPr id="5" name="Footer Placeholder 4">
            <a:extLst>
              <a:ext uri="{FF2B5EF4-FFF2-40B4-BE49-F238E27FC236}">
                <a16:creationId xmlns:a16="http://schemas.microsoft.com/office/drawing/2014/main" id="{A6006D46-F9B0-C821-8C19-344F8AEAFCE0}"/>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88BA12FC-27E1-C04E-3915-D9976513D943}"/>
              </a:ext>
            </a:extLst>
          </p:cNvPr>
          <p:cNvSpPr>
            <a:spLocks noGrp="1"/>
          </p:cNvSpPr>
          <p:nvPr>
            <p:ph type="sldNum" sz="quarter" idx="12"/>
          </p:nvPr>
        </p:nvSpPr>
        <p:spPr/>
        <p:txBody>
          <a:bodyPr/>
          <a:lstStyle/>
          <a:p>
            <a:fld id="{B2C48937-EC15-4854-B9AC-2ADDD06D5040}" type="slidenum">
              <a:rPr lang="lv-LV" smtClean="0"/>
              <a:t>‹#›</a:t>
            </a:fld>
            <a:endParaRPr lang="lv-LV"/>
          </a:p>
        </p:txBody>
      </p:sp>
    </p:spTree>
    <p:extLst>
      <p:ext uri="{BB962C8B-B14F-4D97-AF65-F5344CB8AC3E}">
        <p14:creationId xmlns:p14="http://schemas.microsoft.com/office/powerpoint/2010/main" val="3138473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5CA6D-1DE7-7BE6-6009-847CFEACD6F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99BA8A76-7097-7ED3-4C0F-EBAC06ECCBA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092814-10BC-4083-B985-34F0E69D94CD}"/>
              </a:ext>
            </a:extLst>
          </p:cNvPr>
          <p:cNvSpPr>
            <a:spLocks noGrp="1"/>
          </p:cNvSpPr>
          <p:nvPr>
            <p:ph type="dt" sz="half" idx="10"/>
          </p:nvPr>
        </p:nvSpPr>
        <p:spPr/>
        <p:txBody>
          <a:bodyPr/>
          <a:lstStyle/>
          <a:p>
            <a:fld id="{82364523-A640-436B-AC57-8B0D2A95FBED}" type="datetimeFigureOut">
              <a:rPr lang="lv-LV" smtClean="0"/>
              <a:t>11.04.2025</a:t>
            </a:fld>
            <a:endParaRPr lang="lv-LV"/>
          </a:p>
        </p:txBody>
      </p:sp>
      <p:sp>
        <p:nvSpPr>
          <p:cNvPr id="5" name="Footer Placeholder 4">
            <a:extLst>
              <a:ext uri="{FF2B5EF4-FFF2-40B4-BE49-F238E27FC236}">
                <a16:creationId xmlns:a16="http://schemas.microsoft.com/office/drawing/2014/main" id="{3976277A-A19E-E156-D6CD-9F81298B0770}"/>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A8247337-F69A-ADDB-57FF-E03B8022EAFD}"/>
              </a:ext>
            </a:extLst>
          </p:cNvPr>
          <p:cNvSpPr>
            <a:spLocks noGrp="1"/>
          </p:cNvSpPr>
          <p:nvPr>
            <p:ph type="sldNum" sz="quarter" idx="12"/>
          </p:nvPr>
        </p:nvSpPr>
        <p:spPr/>
        <p:txBody>
          <a:bodyPr/>
          <a:lstStyle/>
          <a:p>
            <a:fld id="{B2C48937-EC15-4854-B9AC-2ADDD06D5040}" type="slidenum">
              <a:rPr lang="lv-LV" smtClean="0"/>
              <a:t>‹#›</a:t>
            </a:fld>
            <a:endParaRPr lang="lv-LV"/>
          </a:p>
        </p:txBody>
      </p:sp>
    </p:spTree>
    <p:extLst>
      <p:ext uri="{BB962C8B-B14F-4D97-AF65-F5344CB8AC3E}">
        <p14:creationId xmlns:p14="http://schemas.microsoft.com/office/powerpoint/2010/main" val="36309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10E35-4CB2-BF4D-1588-21108FF539D5}"/>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5EDAA461-37F3-6932-269E-92D222978C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B39DFB17-C92A-8D99-F7E4-64A85AAF045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5F1AB09B-5F9F-F189-BD71-0EB12484BE45}"/>
              </a:ext>
            </a:extLst>
          </p:cNvPr>
          <p:cNvSpPr>
            <a:spLocks noGrp="1"/>
          </p:cNvSpPr>
          <p:nvPr>
            <p:ph type="dt" sz="half" idx="10"/>
          </p:nvPr>
        </p:nvSpPr>
        <p:spPr/>
        <p:txBody>
          <a:bodyPr/>
          <a:lstStyle/>
          <a:p>
            <a:fld id="{82364523-A640-436B-AC57-8B0D2A95FBED}" type="datetimeFigureOut">
              <a:rPr lang="lv-LV" smtClean="0"/>
              <a:t>11.04.2025</a:t>
            </a:fld>
            <a:endParaRPr lang="lv-LV"/>
          </a:p>
        </p:txBody>
      </p:sp>
      <p:sp>
        <p:nvSpPr>
          <p:cNvPr id="6" name="Footer Placeholder 5">
            <a:extLst>
              <a:ext uri="{FF2B5EF4-FFF2-40B4-BE49-F238E27FC236}">
                <a16:creationId xmlns:a16="http://schemas.microsoft.com/office/drawing/2014/main" id="{D78F34B2-D903-BB4A-6411-F7AAF5B60F1D}"/>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A2598E18-696A-00BB-C0DE-EB1E74AC8F7D}"/>
              </a:ext>
            </a:extLst>
          </p:cNvPr>
          <p:cNvSpPr>
            <a:spLocks noGrp="1"/>
          </p:cNvSpPr>
          <p:nvPr>
            <p:ph type="sldNum" sz="quarter" idx="12"/>
          </p:nvPr>
        </p:nvSpPr>
        <p:spPr/>
        <p:txBody>
          <a:bodyPr/>
          <a:lstStyle/>
          <a:p>
            <a:fld id="{B2C48937-EC15-4854-B9AC-2ADDD06D5040}" type="slidenum">
              <a:rPr lang="lv-LV" smtClean="0"/>
              <a:t>‹#›</a:t>
            </a:fld>
            <a:endParaRPr lang="lv-LV"/>
          </a:p>
        </p:txBody>
      </p:sp>
    </p:spTree>
    <p:extLst>
      <p:ext uri="{BB962C8B-B14F-4D97-AF65-F5344CB8AC3E}">
        <p14:creationId xmlns:p14="http://schemas.microsoft.com/office/powerpoint/2010/main" val="3487440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80C13-187B-B43C-DE80-8B82528AACF4}"/>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219C565E-F07A-2038-806E-97BE68F8D1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DBB66E3-8135-A0D2-5BE3-FF9CA188458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51E7EA6C-8426-9D03-E6A6-4135639F4F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3107B8-6BDD-CD3B-F4BD-0766399A71A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8FC98DA3-1881-79FD-3C21-4E001F2FC3C1}"/>
              </a:ext>
            </a:extLst>
          </p:cNvPr>
          <p:cNvSpPr>
            <a:spLocks noGrp="1"/>
          </p:cNvSpPr>
          <p:nvPr>
            <p:ph type="dt" sz="half" idx="10"/>
          </p:nvPr>
        </p:nvSpPr>
        <p:spPr/>
        <p:txBody>
          <a:bodyPr/>
          <a:lstStyle/>
          <a:p>
            <a:fld id="{82364523-A640-436B-AC57-8B0D2A95FBED}" type="datetimeFigureOut">
              <a:rPr lang="lv-LV" smtClean="0"/>
              <a:t>11.04.2025</a:t>
            </a:fld>
            <a:endParaRPr lang="lv-LV"/>
          </a:p>
        </p:txBody>
      </p:sp>
      <p:sp>
        <p:nvSpPr>
          <p:cNvPr id="8" name="Footer Placeholder 7">
            <a:extLst>
              <a:ext uri="{FF2B5EF4-FFF2-40B4-BE49-F238E27FC236}">
                <a16:creationId xmlns:a16="http://schemas.microsoft.com/office/drawing/2014/main" id="{C3FB6D73-DDEB-565A-DBAC-43D463E3CEF5}"/>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8478D78E-05BE-0922-AFA4-844CE4ABA720}"/>
              </a:ext>
            </a:extLst>
          </p:cNvPr>
          <p:cNvSpPr>
            <a:spLocks noGrp="1"/>
          </p:cNvSpPr>
          <p:nvPr>
            <p:ph type="sldNum" sz="quarter" idx="12"/>
          </p:nvPr>
        </p:nvSpPr>
        <p:spPr/>
        <p:txBody>
          <a:bodyPr/>
          <a:lstStyle/>
          <a:p>
            <a:fld id="{B2C48937-EC15-4854-B9AC-2ADDD06D5040}" type="slidenum">
              <a:rPr lang="lv-LV" smtClean="0"/>
              <a:t>‹#›</a:t>
            </a:fld>
            <a:endParaRPr lang="lv-LV"/>
          </a:p>
        </p:txBody>
      </p:sp>
    </p:spTree>
    <p:extLst>
      <p:ext uri="{BB962C8B-B14F-4D97-AF65-F5344CB8AC3E}">
        <p14:creationId xmlns:p14="http://schemas.microsoft.com/office/powerpoint/2010/main" val="4015074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89315-8CD1-0915-3055-CE4F244D6218}"/>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F8EDB163-3E8B-DDCB-9E36-9D1CDE5481A5}"/>
              </a:ext>
            </a:extLst>
          </p:cNvPr>
          <p:cNvSpPr>
            <a:spLocks noGrp="1"/>
          </p:cNvSpPr>
          <p:nvPr>
            <p:ph type="dt" sz="half" idx="10"/>
          </p:nvPr>
        </p:nvSpPr>
        <p:spPr/>
        <p:txBody>
          <a:bodyPr/>
          <a:lstStyle/>
          <a:p>
            <a:fld id="{82364523-A640-436B-AC57-8B0D2A95FBED}" type="datetimeFigureOut">
              <a:rPr lang="lv-LV" smtClean="0"/>
              <a:t>11.04.2025</a:t>
            </a:fld>
            <a:endParaRPr lang="lv-LV"/>
          </a:p>
        </p:txBody>
      </p:sp>
      <p:sp>
        <p:nvSpPr>
          <p:cNvPr id="4" name="Footer Placeholder 3">
            <a:extLst>
              <a:ext uri="{FF2B5EF4-FFF2-40B4-BE49-F238E27FC236}">
                <a16:creationId xmlns:a16="http://schemas.microsoft.com/office/drawing/2014/main" id="{AB80513B-C7C1-DC9F-E038-0841CC0A6454}"/>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EF3928EA-04B6-0DBB-D529-B4FB8EE67E46}"/>
              </a:ext>
            </a:extLst>
          </p:cNvPr>
          <p:cNvSpPr>
            <a:spLocks noGrp="1"/>
          </p:cNvSpPr>
          <p:nvPr>
            <p:ph type="sldNum" sz="quarter" idx="12"/>
          </p:nvPr>
        </p:nvSpPr>
        <p:spPr/>
        <p:txBody>
          <a:bodyPr/>
          <a:lstStyle/>
          <a:p>
            <a:fld id="{B2C48937-EC15-4854-B9AC-2ADDD06D5040}" type="slidenum">
              <a:rPr lang="lv-LV" smtClean="0"/>
              <a:t>‹#›</a:t>
            </a:fld>
            <a:endParaRPr lang="lv-LV"/>
          </a:p>
        </p:txBody>
      </p:sp>
    </p:spTree>
    <p:extLst>
      <p:ext uri="{BB962C8B-B14F-4D97-AF65-F5344CB8AC3E}">
        <p14:creationId xmlns:p14="http://schemas.microsoft.com/office/powerpoint/2010/main" val="3976170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2B682A-7C08-6BB9-B56A-1C093DF6F986}"/>
              </a:ext>
            </a:extLst>
          </p:cNvPr>
          <p:cNvSpPr>
            <a:spLocks noGrp="1"/>
          </p:cNvSpPr>
          <p:nvPr>
            <p:ph type="dt" sz="half" idx="10"/>
          </p:nvPr>
        </p:nvSpPr>
        <p:spPr/>
        <p:txBody>
          <a:bodyPr/>
          <a:lstStyle/>
          <a:p>
            <a:fld id="{82364523-A640-436B-AC57-8B0D2A95FBED}" type="datetimeFigureOut">
              <a:rPr lang="lv-LV" smtClean="0"/>
              <a:t>11.04.2025</a:t>
            </a:fld>
            <a:endParaRPr lang="lv-LV"/>
          </a:p>
        </p:txBody>
      </p:sp>
      <p:sp>
        <p:nvSpPr>
          <p:cNvPr id="3" name="Footer Placeholder 2">
            <a:extLst>
              <a:ext uri="{FF2B5EF4-FFF2-40B4-BE49-F238E27FC236}">
                <a16:creationId xmlns:a16="http://schemas.microsoft.com/office/drawing/2014/main" id="{371C82BF-CC8D-C2D5-72E2-4B78380CE359}"/>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627F96DA-E551-7C02-CB8C-1D6826603654}"/>
              </a:ext>
            </a:extLst>
          </p:cNvPr>
          <p:cNvSpPr>
            <a:spLocks noGrp="1"/>
          </p:cNvSpPr>
          <p:nvPr>
            <p:ph type="sldNum" sz="quarter" idx="12"/>
          </p:nvPr>
        </p:nvSpPr>
        <p:spPr/>
        <p:txBody>
          <a:bodyPr/>
          <a:lstStyle/>
          <a:p>
            <a:fld id="{B2C48937-EC15-4854-B9AC-2ADDD06D5040}" type="slidenum">
              <a:rPr lang="lv-LV" smtClean="0"/>
              <a:t>‹#›</a:t>
            </a:fld>
            <a:endParaRPr lang="lv-LV"/>
          </a:p>
        </p:txBody>
      </p:sp>
    </p:spTree>
    <p:extLst>
      <p:ext uri="{BB962C8B-B14F-4D97-AF65-F5344CB8AC3E}">
        <p14:creationId xmlns:p14="http://schemas.microsoft.com/office/powerpoint/2010/main" val="466751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27612-BE27-E3C4-CFD4-96BFB2F4CE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BFC87639-C34A-592E-4638-75972A40AA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88F497EA-3E89-E2AB-B06F-147247F3C8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88FDD9-600C-0E88-9E38-069B57777F83}"/>
              </a:ext>
            </a:extLst>
          </p:cNvPr>
          <p:cNvSpPr>
            <a:spLocks noGrp="1"/>
          </p:cNvSpPr>
          <p:nvPr>
            <p:ph type="dt" sz="half" idx="10"/>
          </p:nvPr>
        </p:nvSpPr>
        <p:spPr/>
        <p:txBody>
          <a:bodyPr/>
          <a:lstStyle/>
          <a:p>
            <a:fld id="{82364523-A640-436B-AC57-8B0D2A95FBED}" type="datetimeFigureOut">
              <a:rPr lang="lv-LV" smtClean="0"/>
              <a:t>11.04.2025</a:t>
            </a:fld>
            <a:endParaRPr lang="lv-LV"/>
          </a:p>
        </p:txBody>
      </p:sp>
      <p:sp>
        <p:nvSpPr>
          <p:cNvPr id="6" name="Footer Placeholder 5">
            <a:extLst>
              <a:ext uri="{FF2B5EF4-FFF2-40B4-BE49-F238E27FC236}">
                <a16:creationId xmlns:a16="http://schemas.microsoft.com/office/drawing/2014/main" id="{49C68AFA-B351-4611-2D08-779FFCD72773}"/>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3FD2FBE2-F27F-ADE8-1F1A-FF1B8BA36FBD}"/>
              </a:ext>
            </a:extLst>
          </p:cNvPr>
          <p:cNvSpPr>
            <a:spLocks noGrp="1"/>
          </p:cNvSpPr>
          <p:nvPr>
            <p:ph type="sldNum" sz="quarter" idx="12"/>
          </p:nvPr>
        </p:nvSpPr>
        <p:spPr/>
        <p:txBody>
          <a:bodyPr/>
          <a:lstStyle/>
          <a:p>
            <a:fld id="{B2C48937-EC15-4854-B9AC-2ADDD06D5040}" type="slidenum">
              <a:rPr lang="lv-LV" smtClean="0"/>
              <a:t>‹#›</a:t>
            </a:fld>
            <a:endParaRPr lang="lv-LV"/>
          </a:p>
        </p:txBody>
      </p:sp>
    </p:spTree>
    <p:extLst>
      <p:ext uri="{BB962C8B-B14F-4D97-AF65-F5344CB8AC3E}">
        <p14:creationId xmlns:p14="http://schemas.microsoft.com/office/powerpoint/2010/main" val="1546884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39C108-8EAB-6B37-43A1-3AAAFA72DB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8050C7C2-A3CD-29E0-5486-B04CBCDD53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8B5BC7F3-F271-1580-F0B3-581605F8E4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9C10F8-3928-7D70-5B41-5E82EB6693D8}"/>
              </a:ext>
            </a:extLst>
          </p:cNvPr>
          <p:cNvSpPr>
            <a:spLocks noGrp="1"/>
          </p:cNvSpPr>
          <p:nvPr>
            <p:ph type="dt" sz="half" idx="10"/>
          </p:nvPr>
        </p:nvSpPr>
        <p:spPr/>
        <p:txBody>
          <a:bodyPr/>
          <a:lstStyle/>
          <a:p>
            <a:fld id="{82364523-A640-436B-AC57-8B0D2A95FBED}" type="datetimeFigureOut">
              <a:rPr lang="lv-LV" smtClean="0"/>
              <a:t>11.04.2025</a:t>
            </a:fld>
            <a:endParaRPr lang="lv-LV"/>
          </a:p>
        </p:txBody>
      </p:sp>
      <p:sp>
        <p:nvSpPr>
          <p:cNvPr id="6" name="Footer Placeholder 5">
            <a:extLst>
              <a:ext uri="{FF2B5EF4-FFF2-40B4-BE49-F238E27FC236}">
                <a16:creationId xmlns:a16="http://schemas.microsoft.com/office/drawing/2014/main" id="{69DBEA43-D2A8-9731-4F0B-530F1FB1B41F}"/>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67DCB433-B8AA-990C-67E3-39030389CE85}"/>
              </a:ext>
            </a:extLst>
          </p:cNvPr>
          <p:cNvSpPr>
            <a:spLocks noGrp="1"/>
          </p:cNvSpPr>
          <p:nvPr>
            <p:ph type="sldNum" sz="quarter" idx="12"/>
          </p:nvPr>
        </p:nvSpPr>
        <p:spPr/>
        <p:txBody>
          <a:bodyPr/>
          <a:lstStyle/>
          <a:p>
            <a:fld id="{B2C48937-EC15-4854-B9AC-2ADDD06D5040}" type="slidenum">
              <a:rPr lang="lv-LV" smtClean="0"/>
              <a:t>‹#›</a:t>
            </a:fld>
            <a:endParaRPr lang="lv-LV"/>
          </a:p>
        </p:txBody>
      </p:sp>
    </p:spTree>
    <p:extLst>
      <p:ext uri="{BB962C8B-B14F-4D97-AF65-F5344CB8AC3E}">
        <p14:creationId xmlns:p14="http://schemas.microsoft.com/office/powerpoint/2010/main" val="786485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1637D6-1BF4-C253-2720-03A9491DC9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3367D571-7B09-9730-2D6A-1912B634B9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2418E4A0-9EA9-3766-C721-A170273F0F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2364523-A640-436B-AC57-8B0D2A95FBED}" type="datetimeFigureOut">
              <a:rPr lang="lv-LV" smtClean="0"/>
              <a:t>11.04.2025</a:t>
            </a:fld>
            <a:endParaRPr lang="lv-LV"/>
          </a:p>
        </p:txBody>
      </p:sp>
      <p:sp>
        <p:nvSpPr>
          <p:cNvPr id="5" name="Footer Placeholder 4">
            <a:extLst>
              <a:ext uri="{FF2B5EF4-FFF2-40B4-BE49-F238E27FC236}">
                <a16:creationId xmlns:a16="http://schemas.microsoft.com/office/drawing/2014/main" id="{BAA79091-33C6-826D-B0F6-78A84A860C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lv-LV"/>
          </a:p>
        </p:txBody>
      </p:sp>
      <p:sp>
        <p:nvSpPr>
          <p:cNvPr id="6" name="Slide Number Placeholder 5">
            <a:extLst>
              <a:ext uri="{FF2B5EF4-FFF2-40B4-BE49-F238E27FC236}">
                <a16:creationId xmlns:a16="http://schemas.microsoft.com/office/drawing/2014/main" id="{CE4C3E73-6E2B-0E1B-DCCE-4851A88491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2C48937-EC15-4854-B9AC-2ADDD06D5040}" type="slidenum">
              <a:rPr lang="lv-LV" smtClean="0"/>
              <a:t>‹#›</a:t>
            </a:fld>
            <a:endParaRPr lang="lv-LV"/>
          </a:p>
        </p:txBody>
      </p:sp>
    </p:spTree>
    <p:extLst>
      <p:ext uri="{BB962C8B-B14F-4D97-AF65-F5344CB8AC3E}">
        <p14:creationId xmlns:p14="http://schemas.microsoft.com/office/powerpoint/2010/main" val="16995603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bis.gov.lv/registri/buvkomersantu-registrs/valsts-nodeva-par-ikgadejas-informacijas-ieklausanu"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likumi.lv/ta/id/264822#n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customXml" Target="../ink/ink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hyperlink" Target="http://www.bis.gov.lv/"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customXml" Target="../ink/ink5.xml"/><Relationship Id="rId13" Type="http://schemas.openxmlformats.org/officeDocument/2006/relationships/image" Target="../media/image10.png"/><Relationship Id="rId18" Type="http://schemas.openxmlformats.org/officeDocument/2006/relationships/customXml" Target="../ink/ink10.xml"/><Relationship Id="rId3" Type="http://schemas.openxmlformats.org/officeDocument/2006/relationships/image" Target="../media/image5.png"/><Relationship Id="rId7" Type="http://schemas.openxmlformats.org/officeDocument/2006/relationships/image" Target="../media/image7.png"/><Relationship Id="rId12" Type="http://schemas.openxmlformats.org/officeDocument/2006/relationships/customXml" Target="../ink/ink7.xml"/><Relationship Id="rId17" Type="http://schemas.openxmlformats.org/officeDocument/2006/relationships/image" Target="../media/image12.png"/><Relationship Id="rId2" Type="http://schemas.openxmlformats.org/officeDocument/2006/relationships/image" Target="../media/image4.png"/><Relationship Id="rId16" Type="http://schemas.openxmlformats.org/officeDocument/2006/relationships/customXml" Target="../ink/ink9.xml"/><Relationship Id="rId1" Type="http://schemas.openxmlformats.org/officeDocument/2006/relationships/slideLayout" Target="../slideLayouts/slideLayout2.xml"/><Relationship Id="rId6" Type="http://schemas.openxmlformats.org/officeDocument/2006/relationships/customXml" Target="../ink/ink4.xml"/><Relationship Id="rId11" Type="http://schemas.openxmlformats.org/officeDocument/2006/relationships/image" Target="../media/image9.png"/><Relationship Id="rId5" Type="http://schemas.openxmlformats.org/officeDocument/2006/relationships/image" Target="../media/image6.png"/><Relationship Id="rId15" Type="http://schemas.openxmlformats.org/officeDocument/2006/relationships/image" Target="../media/image11.png"/><Relationship Id="rId10" Type="http://schemas.openxmlformats.org/officeDocument/2006/relationships/customXml" Target="../ink/ink6.xml"/><Relationship Id="rId19" Type="http://schemas.openxmlformats.org/officeDocument/2006/relationships/image" Target="../media/image13.png"/><Relationship Id="rId4" Type="http://schemas.openxmlformats.org/officeDocument/2006/relationships/customXml" Target="../ink/ink3.xml"/><Relationship Id="rId9" Type="http://schemas.openxmlformats.org/officeDocument/2006/relationships/image" Target="../media/image8.png"/><Relationship Id="rId14" Type="http://schemas.openxmlformats.org/officeDocument/2006/relationships/customXml" Target="../ink/ink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A2687-EBD0-A986-679A-7537D803B573}"/>
              </a:ext>
            </a:extLst>
          </p:cNvPr>
          <p:cNvSpPr>
            <a:spLocks noGrp="1"/>
          </p:cNvSpPr>
          <p:nvPr>
            <p:ph type="ctrTitle"/>
          </p:nvPr>
        </p:nvSpPr>
        <p:spPr/>
        <p:txBody>
          <a:bodyPr>
            <a:normAutofit fontScale="90000"/>
          </a:bodyPr>
          <a:lstStyle/>
          <a:p>
            <a:pPr>
              <a:lnSpc>
                <a:spcPct val="150000"/>
              </a:lnSpc>
            </a:pPr>
            <a:r>
              <a:rPr lang="lv-LV" sz="4800" b="1" dirty="0">
                <a:solidFill>
                  <a:srgbClr val="009999"/>
                </a:solidFill>
                <a:effectLst/>
                <a:latin typeface="Verdana" panose="020B0604030504040204" pitchFamily="34" charset="0"/>
                <a:ea typeface="Calibri" panose="020F0502020204030204" pitchFamily="34" charset="0"/>
                <a:cs typeface="Times New Roman" panose="02020603050405020304" pitchFamily="18" charset="0"/>
              </a:rPr>
              <a:t>2025. GADA </a:t>
            </a:r>
            <a:br>
              <a:rPr lang="lv-LV" sz="4800" b="1" dirty="0">
                <a:solidFill>
                  <a:srgbClr val="009999"/>
                </a:solidFill>
                <a:effectLst/>
                <a:latin typeface="Verdana" panose="020B0604030504040204" pitchFamily="34" charset="0"/>
                <a:ea typeface="Calibri" panose="020F0502020204030204" pitchFamily="34" charset="0"/>
                <a:cs typeface="Times New Roman" panose="02020603050405020304" pitchFamily="18" charset="0"/>
              </a:rPr>
            </a:br>
            <a:r>
              <a:rPr lang="lv-LV" sz="4800" b="1" dirty="0">
                <a:solidFill>
                  <a:srgbClr val="009999"/>
                </a:solidFill>
                <a:effectLst/>
                <a:latin typeface="Verdana" panose="020B0604030504040204" pitchFamily="34" charset="0"/>
                <a:ea typeface="Calibri" panose="020F0502020204030204" pitchFamily="34" charset="0"/>
                <a:cs typeface="Times New Roman" panose="02020603050405020304" pitchFamily="18" charset="0"/>
              </a:rPr>
              <a:t>AKTUALITĀTES BŪVKOMERSANTU REĢISTRĀ</a:t>
            </a:r>
            <a:endParaRPr lang="lv-LV" sz="4800" dirty="0">
              <a:solidFill>
                <a:srgbClr val="009999"/>
              </a:solidFill>
            </a:endParaRPr>
          </a:p>
        </p:txBody>
      </p:sp>
      <p:sp>
        <p:nvSpPr>
          <p:cNvPr id="3" name="Subtitle 2">
            <a:extLst>
              <a:ext uri="{FF2B5EF4-FFF2-40B4-BE49-F238E27FC236}">
                <a16:creationId xmlns:a16="http://schemas.microsoft.com/office/drawing/2014/main" id="{FE7B2E45-B5B0-9C72-09EB-F147E4FF9ECE}"/>
              </a:ext>
            </a:extLst>
          </p:cNvPr>
          <p:cNvSpPr>
            <a:spLocks noGrp="1"/>
          </p:cNvSpPr>
          <p:nvPr>
            <p:ph type="subTitle" idx="1"/>
          </p:nvPr>
        </p:nvSpPr>
        <p:spPr/>
        <p:txBody>
          <a:bodyPr/>
          <a:lstStyle/>
          <a:p>
            <a:endParaRPr lang="lv-LV" sz="1800" b="1" i="1" dirty="0">
              <a:effectLst/>
              <a:latin typeface="Verdana" panose="020B0604030504040204" pitchFamily="34" charset="0"/>
              <a:ea typeface="Calibri" panose="020F0502020204030204" pitchFamily="34" charset="0"/>
              <a:cs typeface="Times New Roman" panose="02020603050405020304" pitchFamily="18" charset="0"/>
            </a:endParaRPr>
          </a:p>
          <a:p>
            <a:endParaRPr lang="lv-LV" sz="1800" b="1" i="1" dirty="0">
              <a:latin typeface="Verdana" panose="020B0604030504040204" pitchFamily="34" charset="0"/>
              <a:ea typeface="Calibri" panose="020F0502020204030204" pitchFamily="34" charset="0"/>
              <a:cs typeface="Times New Roman" panose="02020603050405020304" pitchFamily="18" charset="0"/>
            </a:endParaRPr>
          </a:p>
          <a:p>
            <a:r>
              <a:rPr lang="lv-LV" sz="1800" b="1" i="1" dirty="0">
                <a:solidFill>
                  <a:schemeClr val="accent6">
                    <a:lumMod val="50000"/>
                  </a:schemeClr>
                </a:solidFill>
                <a:effectLst/>
                <a:latin typeface="Verdana" panose="020B0604030504040204" pitchFamily="34" charset="0"/>
                <a:ea typeface="Calibri" panose="020F0502020204030204" pitchFamily="34" charset="0"/>
                <a:cs typeface="Times New Roman" panose="02020603050405020304" pitchFamily="18" charset="0"/>
              </a:rPr>
              <a:t>Dace Cauce</a:t>
            </a:r>
            <a:r>
              <a:rPr lang="lv-LV" sz="1800" b="1" dirty="0">
                <a:solidFill>
                  <a:schemeClr val="accent6">
                    <a:lumMod val="50000"/>
                  </a:schemeClr>
                </a:solidFill>
                <a:effectLst/>
                <a:latin typeface="Verdana" panose="020B0604030504040204" pitchFamily="34" charset="0"/>
                <a:ea typeface="Calibri" panose="020F0502020204030204" pitchFamily="34" charset="0"/>
                <a:cs typeface="Times New Roman" panose="02020603050405020304" pitchFamily="18" charset="0"/>
              </a:rPr>
              <a:t> | </a:t>
            </a:r>
            <a:r>
              <a:rPr lang="lv-LV" sz="1800" dirty="0">
                <a:solidFill>
                  <a:schemeClr val="accent6">
                    <a:lumMod val="50000"/>
                  </a:schemeClr>
                </a:solidFill>
                <a:effectLst/>
                <a:latin typeface="Verdana" panose="020B0604030504040204" pitchFamily="34" charset="0"/>
                <a:ea typeface="Calibri" panose="020F0502020204030204" pitchFamily="34" charset="0"/>
                <a:cs typeface="Times New Roman" panose="02020603050405020304" pitchFamily="18" charset="0"/>
              </a:rPr>
              <a:t>BVKB Informācijas sistēmu departamenta Būvniecības informācijas sistēmas reģistru nodaļas pakalpojumu vadītāja</a:t>
            </a:r>
            <a:endParaRPr lang="lv-LV" dirty="0">
              <a:solidFill>
                <a:schemeClr val="accent6">
                  <a:lumMod val="50000"/>
                </a:schemeClr>
              </a:solidFill>
            </a:endParaRPr>
          </a:p>
        </p:txBody>
      </p:sp>
    </p:spTree>
    <p:extLst>
      <p:ext uri="{BB962C8B-B14F-4D97-AF65-F5344CB8AC3E}">
        <p14:creationId xmlns:p14="http://schemas.microsoft.com/office/powerpoint/2010/main" val="1041957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C73C49-5879-82FE-1B69-11EA1A11DD7E}"/>
              </a:ext>
            </a:extLst>
          </p:cNvPr>
          <p:cNvSpPr>
            <a:spLocks noGrp="1"/>
          </p:cNvSpPr>
          <p:nvPr>
            <p:ph type="title"/>
          </p:nvPr>
        </p:nvSpPr>
        <p:spPr/>
        <p:txBody>
          <a:bodyPr>
            <a:normAutofit/>
          </a:bodyPr>
          <a:lstStyle/>
          <a:p>
            <a:pPr algn="ctr"/>
            <a:r>
              <a:rPr lang="lv-LV" sz="3600" b="1" dirty="0">
                <a:solidFill>
                  <a:srgbClr val="009999"/>
                </a:solidFill>
                <a:latin typeface="Verdana" panose="020B0604030504040204" pitchFamily="34" charset="0"/>
                <a:ea typeface="Verdana" panose="020B0604030504040204" pitchFamily="34" charset="0"/>
              </a:rPr>
              <a:t>SVARĪGI </a:t>
            </a:r>
            <a:r>
              <a:rPr lang="lv-LV" sz="2400" b="1" dirty="0">
                <a:solidFill>
                  <a:srgbClr val="009999"/>
                </a:solidFill>
                <a:latin typeface="Verdana" panose="020B0604030504040204" pitchFamily="34" charset="0"/>
                <a:ea typeface="Verdana" panose="020B0604030504040204" pitchFamily="34" charset="0"/>
              </a:rPr>
              <a:t>PAR IKGADĒJO INFORMĀCIJU</a:t>
            </a:r>
          </a:p>
        </p:txBody>
      </p:sp>
      <p:sp>
        <p:nvSpPr>
          <p:cNvPr id="3" name="Content Placeholder 2">
            <a:extLst>
              <a:ext uri="{FF2B5EF4-FFF2-40B4-BE49-F238E27FC236}">
                <a16:creationId xmlns:a16="http://schemas.microsoft.com/office/drawing/2014/main" id="{C8A92470-9F63-07C3-927B-2AA63F911B61}"/>
              </a:ext>
            </a:extLst>
          </p:cNvPr>
          <p:cNvSpPr>
            <a:spLocks noGrp="1"/>
          </p:cNvSpPr>
          <p:nvPr>
            <p:ph idx="1"/>
          </p:nvPr>
        </p:nvSpPr>
        <p:spPr>
          <a:xfrm>
            <a:off x="838200" y="1529058"/>
            <a:ext cx="10515600" cy="4351338"/>
          </a:xfrm>
        </p:spPr>
        <p:txBody>
          <a:bodyPr>
            <a:normAutofit fontScale="77500" lnSpcReduction="20000"/>
          </a:bodyPr>
          <a:lstStyle/>
          <a:p>
            <a:pPr marL="685800" indent="-457200" algn="just">
              <a:lnSpc>
                <a:spcPct val="120000"/>
              </a:lnSpc>
              <a:spcAft>
                <a:spcPts val="800"/>
              </a:spcAft>
            </a:pPr>
            <a:r>
              <a:rPr lang="lv-LV" b="1" kern="100" dirty="0">
                <a:effectLst/>
                <a:latin typeface="Verdana" panose="020B0604030504040204" pitchFamily="34" charset="0"/>
                <a:ea typeface="Verdana" panose="020B0604030504040204" pitchFamily="34" charset="0"/>
                <a:cs typeface="Times New Roman" panose="02020603050405020304" pitchFamily="18" charset="0"/>
              </a:rPr>
              <a:t>Dati par neto apgrozījumu un ieņēmumiem no būvniecības pakalpojumiem tiek iekļauti BIS būvkomersanta profilā, kā arī izmantoti būvkomersanta klasifikācijas aprēķinā</a:t>
            </a:r>
            <a:endParaRPr lang="lv-LV" b="1" kern="100" dirty="0">
              <a:latin typeface="Verdana" panose="020B0604030504040204" pitchFamily="34" charset="0"/>
              <a:ea typeface="Verdana" panose="020B0604030504040204" pitchFamily="34" charset="0"/>
              <a:cs typeface="Times New Roman" panose="02020603050405020304" pitchFamily="18" charset="0"/>
            </a:endParaRPr>
          </a:p>
          <a:p>
            <a:pPr marL="685800" indent="-457200" algn="just">
              <a:lnSpc>
                <a:spcPct val="120000"/>
              </a:lnSpc>
              <a:spcAft>
                <a:spcPts val="800"/>
              </a:spcAft>
            </a:pPr>
            <a:r>
              <a:rPr lang="lv-LV" b="1" kern="100" dirty="0">
                <a:effectLst/>
                <a:latin typeface="Verdana" panose="020B0604030504040204" pitchFamily="34" charset="0"/>
                <a:ea typeface="Verdana" panose="020B0604030504040204" pitchFamily="34" charset="0"/>
                <a:cs typeface="Times New Roman" panose="02020603050405020304" pitchFamily="18" charset="0"/>
              </a:rPr>
              <a:t>Ja būvkomersants veicis būvdarbus tikai savām vajadzībām, gada pārskata PZA R25 obligāti jānorāda vērtība 0 EUR. Ja 0 EUR vērtība netiks norādīta, tad nodeva tiks aprēķināta no komersanta kopējā neto apgrozījuma</a:t>
            </a:r>
            <a:endParaRPr lang="lv-LV" b="1" kern="100" dirty="0">
              <a:latin typeface="Verdana" panose="020B0604030504040204" pitchFamily="34" charset="0"/>
              <a:ea typeface="Verdana" panose="020B0604030504040204" pitchFamily="34" charset="0"/>
              <a:cs typeface="Times New Roman" panose="02020603050405020304" pitchFamily="18" charset="0"/>
            </a:endParaRPr>
          </a:p>
          <a:p>
            <a:pPr marL="685800" indent="-457200" algn="just">
              <a:lnSpc>
                <a:spcPct val="120000"/>
              </a:lnSpc>
              <a:spcAft>
                <a:spcPts val="800"/>
              </a:spcAft>
            </a:pPr>
            <a:r>
              <a:rPr lang="lv-LV" b="1" dirty="0">
                <a:latin typeface="Verdana" panose="020B0604030504040204" pitchFamily="34" charset="0"/>
                <a:ea typeface="Verdana" panose="020B0604030504040204" pitchFamily="34" charset="0"/>
              </a:rPr>
              <a:t>VID skaidrojums: B</a:t>
            </a:r>
            <a:r>
              <a:rPr lang="lv-LV" b="1" dirty="0">
                <a:effectLst/>
                <a:latin typeface="Verdana" panose="020B0604030504040204" pitchFamily="34" charset="0"/>
                <a:ea typeface="Verdana" panose="020B0604030504040204" pitchFamily="34" charset="0"/>
              </a:rPr>
              <a:t>ūvniecības pakalpojumus reglamentē tikai un vienīgi Būvniecības likums un komersanti nedrīkst atsaukties uz PVN likumu, lai definētu, kas ir/nav būvniecības pakalpojums.</a:t>
            </a:r>
          </a:p>
          <a:p>
            <a:pPr>
              <a:lnSpc>
                <a:spcPct val="120000"/>
              </a:lnSpc>
            </a:pPr>
            <a:endParaRPr lang="lv-LV" dirty="0">
              <a:effectLst/>
              <a:latin typeface="Verdana" panose="020B0604030504040204" pitchFamily="34" charset="0"/>
              <a:ea typeface="Verdana" panose="020B0604030504040204" pitchFamily="34" charset="0"/>
            </a:endParaRPr>
          </a:p>
          <a:p>
            <a:endParaRPr lang="lv-LV" dirty="0"/>
          </a:p>
        </p:txBody>
      </p:sp>
    </p:spTree>
    <p:extLst>
      <p:ext uri="{BB962C8B-B14F-4D97-AF65-F5344CB8AC3E}">
        <p14:creationId xmlns:p14="http://schemas.microsoft.com/office/powerpoint/2010/main" val="2196098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1329C-B5B3-11A7-74F9-3B34BD553323}"/>
              </a:ext>
            </a:extLst>
          </p:cNvPr>
          <p:cNvSpPr>
            <a:spLocks noGrp="1"/>
          </p:cNvSpPr>
          <p:nvPr>
            <p:ph type="title"/>
          </p:nvPr>
        </p:nvSpPr>
        <p:spPr/>
        <p:txBody>
          <a:bodyPr>
            <a:normAutofit/>
          </a:bodyPr>
          <a:lstStyle/>
          <a:p>
            <a:pPr algn="ctr"/>
            <a:r>
              <a:rPr lang="lv-LV" sz="3600" b="1" dirty="0">
                <a:solidFill>
                  <a:srgbClr val="009999"/>
                </a:solidFill>
                <a:latin typeface="Verdana" panose="020B0604030504040204" pitchFamily="34" charset="0"/>
                <a:ea typeface="Verdana" panose="020B0604030504040204" pitchFamily="34" charset="0"/>
              </a:rPr>
              <a:t>SVARĪGI </a:t>
            </a:r>
            <a:r>
              <a:rPr lang="lv-LV" sz="2400" b="1" dirty="0">
                <a:solidFill>
                  <a:srgbClr val="009999"/>
                </a:solidFill>
                <a:latin typeface="Verdana" panose="020B0604030504040204" pitchFamily="34" charset="0"/>
                <a:ea typeface="Verdana" panose="020B0604030504040204" pitchFamily="34" charset="0"/>
              </a:rPr>
              <a:t>PAR IKGADĒJO INFORMĀCIJU</a:t>
            </a:r>
          </a:p>
        </p:txBody>
      </p:sp>
      <p:sp>
        <p:nvSpPr>
          <p:cNvPr id="3" name="Content Placeholder 2">
            <a:extLst>
              <a:ext uri="{FF2B5EF4-FFF2-40B4-BE49-F238E27FC236}">
                <a16:creationId xmlns:a16="http://schemas.microsoft.com/office/drawing/2014/main" id="{FFB90B19-5865-C3E0-F3E6-16688D0079D4}"/>
              </a:ext>
            </a:extLst>
          </p:cNvPr>
          <p:cNvSpPr>
            <a:spLocks noGrp="1"/>
          </p:cNvSpPr>
          <p:nvPr>
            <p:ph idx="1"/>
          </p:nvPr>
        </p:nvSpPr>
        <p:spPr/>
        <p:txBody>
          <a:bodyPr>
            <a:normAutofit fontScale="70000" lnSpcReduction="20000"/>
          </a:bodyPr>
          <a:lstStyle/>
          <a:p>
            <a:pPr marL="685800" indent="-457200" algn="just">
              <a:lnSpc>
                <a:spcPct val="120000"/>
              </a:lnSpc>
              <a:spcAft>
                <a:spcPts val="800"/>
              </a:spcAft>
            </a:pPr>
            <a:r>
              <a:rPr lang="lv-LV" sz="3100" b="1" kern="100" dirty="0">
                <a:effectLst/>
                <a:latin typeface="Verdana" panose="020B0604030504040204" pitchFamily="34" charset="0"/>
                <a:ea typeface="Verdana" panose="020B0604030504040204" pitchFamily="34" charset="0"/>
                <a:cs typeface="Times New Roman" panose="02020603050405020304" pitchFamily="18" charset="0"/>
              </a:rPr>
              <a:t>Grāmatvedības likuma 24. pants noteic, ka </a:t>
            </a:r>
            <a:r>
              <a:rPr lang="lv-LV" sz="3100" b="1" kern="100" dirty="0" err="1">
                <a:solidFill>
                  <a:srgbClr val="C00000"/>
                </a:solidFill>
                <a:effectLst/>
                <a:latin typeface="Verdana" panose="020B0604030504040204" pitchFamily="34" charset="0"/>
                <a:ea typeface="Verdana" panose="020B0604030504040204" pitchFamily="34" charset="0"/>
                <a:cs typeface="Times New Roman" panose="02020603050405020304" pitchFamily="18" charset="0"/>
              </a:rPr>
              <a:t>jaunizveidota</a:t>
            </a:r>
            <a:r>
              <a:rPr lang="lv-LV" sz="3100" b="1" kern="100" dirty="0">
                <a:effectLst/>
                <a:latin typeface="Verdana" panose="020B0604030504040204" pitchFamily="34" charset="0"/>
                <a:ea typeface="Verdana" panose="020B0604030504040204" pitchFamily="34" charset="0"/>
                <a:cs typeface="Times New Roman" panose="02020603050405020304" pitchFamily="18" charset="0"/>
              </a:rPr>
              <a:t> </a:t>
            </a:r>
            <a:r>
              <a:rPr lang="lv-LV" sz="3100" b="1" kern="100" dirty="0">
                <a:solidFill>
                  <a:srgbClr val="C00000"/>
                </a:solidFill>
                <a:effectLst/>
                <a:latin typeface="Verdana" panose="020B0604030504040204" pitchFamily="34" charset="0"/>
                <a:ea typeface="Verdana" panose="020B0604030504040204" pitchFamily="34" charset="0"/>
                <a:cs typeface="Times New Roman" panose="02020603050405020304" pitchFamily="18" charset="0"/>
              </a:rPr>
              <a:t>uzņēmuma</a:t>
            </a:r>
            <a:r>
              <a:rPr lang="lv-LV" sz="3100" b="1" kern="100" dirty="0">
                <a:effectLst/>
                <a:latin typeface="Verdana" panose="020B0604030504040204" pitchFamily="34" charset="0"/>
                <a:ea typeface="Verdana" panose="020B0604030504040204" pitchFamily="34" charset="0"/>
                <a:cs typeface="Times New Roman" panose="02020603050405020304" pitchFamily="18" charset="0"/>
              </a:rPr>
              <a:t> pirmais pārskata gads var aptvert īsāku vai garāku laikposmu, bet ne vairāk par 18 mēnešiem. Tomēr, ņemot vērā sistēmu tehnisko risinājumu, lai izpildītu būvkomersantu reģistra prasības korektam valsts nodevas aprēķinam, </a:t>
            </a:r>
            <a:r>
              <a:rPr lang="lv-LV" sz="3100" b="1" kern="1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Būvniecības valsts kontroles birojs</a:t>
            </a:r>
            <a:r>
              <a:rPr lang="lv-LV" sz="3100" b="1" kern="100" dirty="0">
                <a:solidFill>
                  <a:srgbClr val="000000"/>
                </a:solidFill>
                <a:latin typeface="Verdana" panose="020B0604030504040204" pitchFamily="34" charset="0"/>
                <a:ea typeface="Verdana" panose="020B0604030504040204" pitchFamily="34" charset="0"/>
                <a:cs typeface="Times New Roman" panose="02020603050405020304" pitchFamily="18" charset="0"/>
              </a:rPr>
              <a:t> </a:t>
            </a:r>
            <a:r>
              <a:rPr lang="lv-LV" sz="3100" b="1" kern="100" dirty="0">
                <a:effectLst/>
                <a:latin typeface="Verdana" panose="020B0604030504040204" pitchFamily="34" charset="0"/>
                <a:ea typeface="Verdana" panose="020B0604030504040204" pitchFamily="34" charset="0"/>
                <a:cs typeface="Times New Roman" panose="02020603050405020304" pitchFamily="18" charset="0"/>
              </a:rPr>
              <a:t>aicina gada pārskatu iesniegt </a:t>
            </a:r>
            <a:r>
              <a:rPr lang="lv-LV" sz="3100" b="1" kern="100" dirty="0">
                <a:solidFill>
                  <a:srgbClr val="C00000"/>
                </a:solidFill>
                <a:effectLst/>
                <a:latin typeface="Verdana" panose="020B0604030504040204" pitchFamily="34" charset="0"/>
                <a:ea typeface="Verdana" panose="020B0604030504040204" pitchFamily="34" charset="0"/>
                <a:cs typeface="Times New Roman" panose="02020603050405020304" pitchFamily="18" charset="0"/>
              </a:rPr>
              <a:t>par katru kalendāra gadu</a:t>
            </a:r>
            <a:endParaRPr lang="lv-LV" sz="3100" b="1" kern="100" dirty="0">
              <a:effectLst/>
              <a:latin typeface="Verdana" panose="020B0604030504040204" pitchFamily="34" charset="0"/>
              <a:ea typeface="Verdana" panose="020B0604030504040204" pitchFamily="34" charset="0"/>
              <a:cs typeface="Times New Roman" panose="02020603050405020304" pitchFamily="18" charset="0"/>
            </a:endParaRPr>
          </a:p>
          <a:p>
            <a:pPr marL="685800" indent="-457200" algn="just">
              <a:lnSpc>
                <a:spcPct val="120000"/>
              </a:lnSpc>
              <a:spcAft>
                <a:spcPts val="800"/>
              </a:spcAft>
            </a:pPr>
            <a:r>
              <a:rPr lang="lv-LV" sz="3100" b="1" kern="1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Jautājumos par gada pārskata sagatavošanu un iesniegšanu aicinām sazināties ar VID Nodokļu pārvaldes Juridisko personu deklarāciju uzskaites daļas Pirmo nodaļu vai rakstot EDS sadaļā «Sarakste ar VID»</a:t>
            </a:r>
            <a:endParaRPr lang="lv-LV" sz="3100" b="1" kern="100" dirty="0">
              <a:effectLst/>
              <a:latin typeface="Verdana" panose="020B0604030504040204" pitchFamily="34" charset="0"/>
              <a:ea typeface="Verdana" panose="020B0604030504040204" pitchFamily="34" charset="0"/>
              <a:cs typeface="Times New Roman" panose="02020603050405020304" pitchFamily="18" charset="0"/>
            </a:endParaRPr>
          </a:p>
          <a:p>
            <a:endParaRPr lang="lv-LV" dirty="0"/>
          </a:p>
        </p:txBody>
      </p:sp>
    </p:spTree>
    <p:extLst>
      <p:ext uri="{BB962C8B-B14F-4D97-AF65-F5344CB8AC3E}">
        <p14:creationId xmlns:p14="http://schemas.microsoft.com/office/powerpoint/2010/main" val="1246225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4B8FE-0B2B-818C-646E-5F62C5836FCD}"/>
              </a:ext>
            </a:extLst>
          </p:cNvPr>
          <p:cNvSpPr>
            <a:spLocks noGrp="1"/>
          </p:cNvSpPr>
          <p:nvPr>
            <p:ph type="title"/>
          </p:nvPr>
        </p:nvSpPr>
        <p:spPr>
          <a:xfrm>
            <a:off x="593124" y="365125"/>
            <a:ext cx="10760676" cy="1325563"/>
          </a:xfrm>
        </p:spPr>
        <p:txBody>
          <a:bodyPr>
            <a:noAutofit/>
          </a:bodyPr>
          <a:lstStyle/>
          <a:p>
            <a:pPr algn="ctr"/>
            <a:r>
              <a:rPr lang="lv-LV" sz="3600" b="1" dirty="0">
                <a:solidFill>
                  <a:srgbClr val="009999"/>
                </a:solidFill>
                <a:latin typeface="Verdana" panose="020B0604030504040204" pitchFamily="34" charset="0"/>
                <a:ea typeface="Verdana" panose="020B0604030504040204" pitchFamily="34" charset="0"/>
              </a:rPr>
              <a:t>IKGADĒJĀ INFORMĀCIJA</a:t>
            </a:r>
            <a:br>
              <a:rPr lang="lv-LV" sz="3600" b="1" dirty="0">
                <a:solidFill>
                  <a:srgbClr val="009999"/>
                </a:solidFill>
                <a:latin typeface="Verdana" panose="020B0604030504040204" pitchFamily="34" charset="0"/>
                <a:ea typeface="Verdana" panose="020B0604030504040204" pitchFamily="34" charset="0"/>
              </a:rPr>
            </a:br>
            <a:r>
              <a:rPr lang="lv-LV" sz="3600" b="1" dirty="0">
                <a:solidFill>
                  <a:srgbClr val="009999"/>
                </a:solidFill>
                <a:latin typeface="Verdana" panose="020B0604030504040204" pitchFamily="34" charset="0"/>
                <a:ea typeface="Verdana" panose="020B0604030504040204" pitchFamily="34" charset="0"/>
              </a:rPr>
              <a:t>INDIVIDUĀLAJIEM UN ĀRVALSTU KOMERSANTIEM</a:t>
            </a:r>
          </a:p>
        </p:txBody>
      </p:sp>
      <p:sp>
        <p:nvSpPr>
          <p:cNvPr id="3" name="Content Placeholder 2">
            <a:extLst>
              <a:ext uri="{FF2B5EF4-FFF2-40B4-BE49-F238E27FC236}">
                <a16:creationId xmlns:a16="http://schemas.microsoft.com/office/drawing/2014/main" id="{5908E24A-4C1D-7757-F4B5-E2FA4ABC7B2C}"/>
              </a:ext>
            </a:extLst>
          </p:cNvPr>
          <p:cNvSpPr>
            <a:spLocks noGrp="1"/>
          </p:cNvSpPr>
          <p:nvPr>
            <p:ph idx="1"/>
          </p:nvPr>
        </p:nvSpPr>
        <p:spPr/>
        <p:txBody>
          <a:bodyPr>
            <a:normAutofit/>
          </a:bodyPr>
          <a:lstStyle/>
          <a:p>
            <a:pPr>
              <a:lnSpc>
                <a:spcPct val="100000"/>
              </a:lnSpc>
            </a:pPr>
            <a:r>
              <a:rPr lang="lv-LV" sz="2400" b="1" i="0" dirty="0">
                <a:effectLst/>
                <a:latin typeface="Verdana" panose="020B0604030504040204" pitchFamily="34" charset="0"/>
                <a:ea typeface="Verdana" panose="020B0604030504040204" pitchFamily="34" charset="0"/>
              </a:rPr>
              <a:t>Ārvalstu komersanti un individuālie komersanti </a:t>
            </a:r>
            <a:r>
              <a:rPr lang="lv-LV" sz="2400" b="1" i="0" u="none" strike="noStrike" dirty="0">
                <a:effectLst/>
                <a:latin typeface="Verdana" panose="020B0604030504040204" pitchFamily="34" charset="0"/>
                <a:ea typeface="Verdana" panose="020B0604030504040204" pitchFamily="34" charset="0"/>
                <a:hlinkClick r:id="rId2">
                  <a:extLst>
                    <a:ext uri="{A12FA001-AC4F-418D-AE19-62706E023703}">
                      <ahyp:hlinkClr xmlns:ahyp="http://schemas.microsoft.com/office/drawing/2018/hyperlinkcolor" val="tx"/>
                    </a:ext>
                  </a:extLst>
                </a:hlinkClick>
              </a:rPr>
              <a:t>ikgadējo informāciju</a:t>
            </a:r>
            <a:r>
              <a:rPr lang="lv-LV" sz="2400" b="1" i="0" dirty="0">
                <a:effectLst/>
                <a:latin typeface="Verdana" panose="020B0604030504040204" pitchFamily="34" charset="0"/>
                <a:ea typeface="Verdana" panose="020B0604030504040204" pitchFamily="34" charset="0"/>
              </a:rPr>
              <a:t> par iepriekšējo kalendāra gadu iesniedz būvkomersantu re</a:t>
            </a:r>
            <a:r>
              <a:rPr lang="lv-LV" sz="2400" b="1" dirty="0">
                <a:latin typeface="Verdana" panose="020B0604030504040204" pitchFamily="34" charset="0"/>
                <a:ea typeface="Verdana" panose="020B0604030504040204" pitchFamily="34" charset="0"/>
              </a:rPr>
              <a:t>ģ</a:t>
            </a:r>
            <a:r>
              <a:rPr lang="lv-LV" sz="2400" b="1" i="0" dirty="0">
                <a:effectLst/>
                <a:latin typeface="Verdana" panose="020B0604030504040204" pitchFamily="34" charset="0"/>
                <a:ea typeface="Verdana" panose="020B0604030504040204" pitchFamily="34" charset="0"/>
              </a:rPr>
              <a:t>istrā no 1.maija līdz 31.augustam;</a:t>
            </a:r>
          </a:p>
          <a:p>
            <a:pPr>
              <a:lnSpc>
                <a:spcPct val="100000"/>
              </a:lnSpc>
            </a:pPr>
            <a:r>
              <a:rPr lang="lv-LV" sz="2400" b="1" dirty="0">
                <a:latin typeface="Verdana" panose="020B0604030504040204" pitchFamily="34" charset="0"/>
                <a:ea typeface="Verdana" panose="020B0604030504040204" pitchFamily="34" charset="0"/>
              </a:rPr>
              <a:t>IK aizpilda ikgadējo iesniegumu BIS;</a:t>
            </a:r>
          </a:p>
          <a:p>
            <a:pPr>
              <a:lnSpc>
                <a:spcPct val="100000"/>
              </a:lnSpc>
            </a:pPr>
            <a:r>
              <a:rPr lang="lv-LV" sz="2400" b="1" dirty="0">
                <a:latin typeface="Verdana" panose="020B0604030504040204" pitchFamily="34" charset="0"/>
                <a:ea typeface="Verdana" panose="020B0604030504040204" pitchFamily="34" charset="0"/>
              </a:rPr>
              <a:t>ĀK aizpilda ikgadējo iesniegumu BIS vai veidlapu (elektroniski paraksta);</a:t>
            </a:r>
          </a:p>
          <a:p>
            <a:pPr>
              <a:lnSpc>
                <a:spcPct val="100000"/>
              </a:lnSpc>
            </a:pPr>
            <a:r>
              <a:rPr lang="lv-LV" sz="2400" b="1" dirty="0">
                <a:latin typeface="Verdana" panose="020B0604030504040204" pitchFamily="34" charset="0"/>
                <a:ea typeface="Verdana" panose="020B0604030504040204" pitchFamily="34" charset="0"/>
              </a:rPr>
              <a:t>Pēc informācijas saņemšanas, BIS izveido rēķinu valsts nodevai;</a:t>
            </a:r>
          </a:p>
          <a:p>
            <a:pPr>
              <a:lnSpc>
                <a:spcPct val="100000"/>
              </a:lnSpc>
            </a:pPr>
            <a:r>
              <a:rPr lang="lv-LV" sz="2400" b="1" dirty="0">
                <a:solidFill>
                  <a:srgbClr val="C00000"/>
                </a:solidFill>
                <a:latin typeface="Verdana" panose="020B0604030504040204" pitchFamily="34" charset="0"/>
                <a:ea typeface="Verdana" panose="020B0604030504040204" pitchFamily="34" charset="0"/>
              </a:rPr>
              <a:t>Rēķina apmaksas termiņš 30.novembris</a:t>
            </a:r>
          </a:p>
        </p:txBody>
      </p:sp>
    </p:spTree>
    <p:extLst>
      <p:ext uri="{BB962C8B-B14F-4D97-AF65-F5344CB8AC3E}">
        <p14:creationId xmlns:p14="http://schemas.microsoft.com/office/powerpoint/2010/main" val="423146123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B46ED-F9D6-3C52-30B9-C4A13BA37D45}"/>
              </a:ext>
            </a:extLst>
          </p:cNvPr>
          <p:cNvSpPr>
            <a:spLocks noGrp="1"/>
          </p:cNvSpPr>
          <p:nvPr>
            <p:ph type="title"/>
          </p:nvPr>
        </p:nvSpPr>
        <p:spPr/>
        <p:txBody>
          <a:bodyPr/>
          <a:lstStyle/>
          <a:p>
            <a:r>
              <a:rPr lang="lv-LV" b="1" i="1" dirty="0">
                <a:solidFill>
                  <a:schemeClr val="tx2">
                    <a:lumMod val="75000"/>
                    <a:lumOff val="25000"/>
                  </a:schemeClr>
                </a:solidFill>
              </a:rPr>
              <a:t>IZMAIŅAS EDLUS uzstādīšanai būvlaukumā</a:t>
            </a:r>
            <a:endParaRPr lang="lv-LV" dirty="0">
              <a:solidFill>
                <a:schemeClr val="tx2">
                  <a:lumMod val="75000"/>
                  <a:lumOff val="25000"/>
                </a:schemeClr>
              </a:solidFill>
            </a:endParaRPr>
          </a:p>
        </p:txBody>
      </p:sp>
      <p:sp>
        <p:nvSpPr>
          <p:cNvPr id="3" name="Content Placeholder 2">
            <a:extLst>
              <a:ext uri="{FF2B5EF4-FFF2-40B4-BE49-F238E27FC236}">
                <a16:creationId xmlns:a16="http://schemas.microsoft.com/office/drawing/2014/main" id="{6909FDD8-FDBA-3BFD-695D-B601D9971B46}"/>
              </a:ext>
            </a:extLst>
          </p:cNvPr>
          <p:cNvSpPr>
            <a:spLocks noGrp="1"/>
          </p:cNvSpPr>
          <p:nvPr>
            <p:ph idx="1"/>
          </p:nvPr>
        </p:nvSpPr>
        <p:spPr>
          <a:xfrm>
            <a:off x="838200" y="1581665"/>
            <a:ext cx="10515600" cy="4911210"/>
          </a:xfrm>
        </p:spPr>
        <p:txBody>
          <a:bodyPr>
            <a:normAutofit fontScale="25000" lnSpcReduction="20000"/>
          </a:bodyPr>
          <a:lstStyle/>
          <a:p>
            <a:pPr algn="just">
              <a:lnSpc>
                <a:spcPct val="120000"/>
              </a:lnSpc>
              <a:spcBef>
                <a:spcPts val="1200"/>
              </a:spcBef>
            </a:pPr>
            <a:r>
              <a:rPr lang="lv-LV" sz="9600" b="1" dirty="0">
                <a:latin typeface="Verdana" panose="020B0604030504040204" pitchFamily="34" charset="0"/>
                <a:ea typeface="Verdana" panose="020B0604030504040204" pitchFamily="34" charset="0"/>
              </a:rPr>
              <a:t>EDLUS obligāti jānodrošina būvlaukumos, kur būvdarbu veicējs veic būvdarbus savām vajadzībām vai ir noslēgts būvdarbu līgums un būvdarbu izmaksas ir 170 000 </a:t>
            </a:r>
            <a:r>
              <a:rPr lang="lv-LV" sz="9600" b="1" i="1" dirty="0" err="1">
                <a:latin typeface="Verdana" panose="020B0604030504040204" pitchFamily="34" charset="0"/>
                <a:ea typeface="Verdana" panose="020B0604030504040204" pitchFamily="34" charset="0"/>
              </a:rPr>
              <a:t>euro</a:t>
            </a:r>
            <a:r>
              <a:rPr lang="lv-LV" sz="9600" b="1" dirty="0">
                <a:latin typeface="Verdana" panose="020B0604030504040204" pitchFamily="34" charset="0"/>
                <a:ea typeface="Verdana" panose="020B0604030504040204" pitchFamily="34" charset="0"/>
              </a:rPr>
              <a:t> vai vairāk (no 01.01.2025.)</a:t>
            </a:r>
          </a:p>
          <a:p>
            <a:pPr algn="just">
              <a:lnSpc>
                <a:spcPct val="120000"/>
              </a:lnSpc>
              <a:spcBef>
                <a:spcPts val="1200"/>
              </a:spcBef>
            </a:pPr>
            <a:r>
              <a:rPr lang="lv-LV" sz="9600" b="1" dirty="0">
                <a:highlight>
                  <a:srgbClr val="FFFF00"/>
                </a:highlight>
                <a:latin typeface="Verdana" panose="020B0604030504040204" pitchFamily="34" charset="0"/>
                <a:ea typeface="Verdana" panose="020B0604030504040204" pitchFamily="34" charset="0"/>
              </a:rPr>
              <a:t>Pēc Būvdarbu uzsākšanas nosacījumu (BUN) izpildes BIS automātiski parādīsies dzeltens uzraksts, ka nepieciešams ieviest EDLUS</a:t>
            </a:r>
            <a:endParaRPr lang="lv-LV" sz="9600" b="1" dirty="0">
              <a:latin typeface="Verdana" panose="020B0604030504040204" pitchFamily="34" charset="0"/>
              <a:ea typeface="Verdana" panose="020B0604030504040204" pitchFamily="34" charset="0"/>
            </a:endParaRPr>
          </a:p>
          <a:p>
            <a:pPr algn="just">
              <a:lnSpc>
                <a:spcPct val="120000"/>
              </a:lnSpc>
              <a:spcBef>
                <a:spcPts val="1200"/>
              </a:spcBef>
            </a:pPr>
            <a:r>
              <a:rPr lang="lv-LV" sz="9600" b="1" dirty="0">
                <a:latin typeface="Verdana" panose="020B0604030504040204" pitchFamily="34" charset="0"/>
                <a:ea typeface="Verdana" panose="020B0604030504040204" pitchFamily="34" charset="0"/>
              </a:rPr>
              <a:t>Būvlaukums jāreģistrē VEDLUDB </a:t>
            </a:r>
            <a:r>
              <a:rPr lang="lv-LV" sz="9600" b="1" dirty="0">
                <a:effectLst/>
                <a:latin typeface="Verdana" panose="020B0604030504040204" pitchFamily="34" charset="0"/>
                <a:ea typeface="Verdana" panose="020B0604030504040204" pitchFamily="34" charset="0"/>
              </a:rPr>
              <a:t>ne vēlāk kā piecu darbdienu laikā pēc būvdarbu uzsākšanas (Būvnie</a:t>
            </a:r>
            <a:r>
              <a:rPr lang="lv-LV" sz="9600" b="1" dirty="0">
                <a:latin typeface="Verdana" panose="020B0604030504040204" pitchFamily="34" charset="0"/>
                <a:ea typeface="Verdana" panose="020B0604030504040204" pitchFamily="34" charset="0"/>
              </a:rPr>
              <a:t>cī</a:t>
            </a:r>
            <a:r>
              <a:rPr lang="lv-LV" sz="9600" b="1" dirty="0">
                <a:effectLst/>
                <a:latin typeface="Verdana" panose="020B0604030504040204" pitchFamily="34" charset="0"/>
                <a:ea typeface="Verdana" panose="020B0604030504040204" pitchFamily="34" charset="0"/>
              </a:rPr>
              <a:t>bas lietā BUN izpildīti</a:t>
            </a:r>
            <a:r>
              <a:rPr lang="lv-LV" sz="9600" b="1" dirty="0">
                <a:latin typeface="Verdana" panose="020B0604030504040204" pitchFamily="34" charset="0"/>
                <a:ea typeface="Verdana" panose="020B0604030504040204" pitchFamily="34" charset="0"/>
              </a:rPr>
              <a:t> - </a:t>
            </a:r>
            <a:r>
              <a:rPr lang="lv-LV" sz="9600" b="1" dirty="0">
                <a:effectLst/>
                <a:latin typeface="Verdana" panose="020B0604030504040204" pitchFamily="34" charset="0"/>
                <a:ea typeface="Verdana" panose="020B0604030504040204" pitchFamily="34" charset="0"/>
              </a:rPr>
              <a:t>Būvva</a:t>
            </a:r>
            <a:r>
              <a:rPr lang="lv-LV" sz="9600" b="1" dirty="0">
                <a:latin typeface="Verdana" panose="020B0604030504040204" pitchFamily="34" charset="0"/>
                <a:ea typeface="Verdana" panose="020B0604030504040204" pitchFamily="34" charset="0"/>
              </a:rPr>
              <a:t>lde ir pieņēmusi lēmumu par BUN izpildi)</a:t>
            </a:r>
          </a:p>
          <a:p>
            <a:endParaRPr lang="lv-LV" dirty="0"/>
          </a:p>
        </p:txBody>
      </p:sp>
    </p:spTree>
    <p:extLst>
      <p:ext uri="{BB962C8B-B14F-4D97-AF65-F5344CB8AC3E}">
        <p14:creationId xmlns:p14="http://schemas.microsoft.com/office/powerpoint/2010/main" val="36944537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63CD0-4352-8D1C-386F-D6EDB0C9F508}"/>
              </a:ext>
            </a:extLst>
          </p:cNvPr>
          <p:cNvSpPr>
            <a:spLocks noGrp="1"/>
          </p:cNvSpPr>
          <p:nvPr>
            <p:ph type="title"/>
          </p:nvPr>
        </p:nvSpPr>
        <p:spPr/>
        <p:txBody>
          <a:bodyPr>
            <a:normAutofit/>
          </a:bodyPr>
          <a:lstStyle/>
          <a:p>
            <a:pPr algn="ctr"/>
            <a:r>
              <a:rPr lang="lv-LV" sz="3600" b="1" i="1" dirty="0">
                <a:solidFill>
                  <a:schemeClr val="tx2">
                    <a:lumMod val="75000"/>
                    <a:lumOff val="25000"/>
                  </a:schemeClr>
                </a:solidFill>
                <a:latin typeface="Verdana" panose="020B0604030504040204" pitchFamily="34" charset="0"/>
                <a:ea typeface="Verdana" panose="020B0604030504040204" pitchFamily="34" charset="0"/>
              </a:rPr>
              <a:t>JAUNUMI VEDLUDB</a:t>
            </a:r>
            <a:endParaRPr lang="lv-LV" sz="2400" b="1" i="1" dirty="0">
              <a:solidFill>
                <a:schemeClr val="tx2">
                  <a:lumMod val="75000"/>
                  <a:lumOff val="25000"/>
                </a:schemeClr>
              </a:solidFill>
              <a:latin typeface="Verdana" panose="020B0604030504040204" pitchFamily="34" charset="0"/>
              <a:ea typeface="Verdana" panose="020B0604030504040204" pitchFamily="34" charset="0"/>
            </a:endParaRPr>
          </a:p>
        </p:txBody>
      </p:sp>
      <p:sp>
        <p:nvSpPr>
          <p:cNvPr id="3" name="Content Placeholder 2">
            <a:extLst>
              <a:ext uri="{FF2B5EF4-FFF2-40B4-BE49-F238E27FC236}">
                <a16:creationId xmlns:a16="http://schemas.microsoft.com/office/drawing/2014/main" id="{ADCF9751-34AB-3434-06BB-1E37B5E34004}"/>
              </a:ext>
            </a:extLst>
          </p:cNvPr>
          <p:cNvSpPr>
            <a:spLocks noGrp="1"/>
          </p:cNvSpPr>
          <p:nvPr>
            <p:ph idx="1"/>
          </p:nvPr>
        </p:nvSpPr>
        <p:spPr/>
        <p:txBody>
          <a:bodyPr>
            <a:normAutofit/>
          </a:bodyPr>
          <a:lstStyle/>
          <a:p>
            <a:pPr algn="just">
              <a:spcBef>
                <a:spcPts val="3000"/>
              </a:spcBef>
            </a:pPr>
            <a:r>
              <a:rPr lang="lv-LV" sz="2400" b="1" dirty="0">
                <a:latin typeface="Verdana" panose="020B0604030504040204" pitchFamily="34" charset="0"/>
                <a:ea typeface="Verdana" panose="020B0604030504040204" pitchFamily="34" charset="0"/>
              </a:rPr>
              <a:t>Izstrādāta fiziskas personas – apakšuzņēmēja darba vieta. Tagad arī fiziska persona var reģistrēt VEDLUDB līgumus un norēķinus ar saviem apakšuzņēmējiem</a:t>
            </a:r>
          </a:p>
          <a:p>
            <a:pPr algn="just">
              <a:spcBef>
                <a:spcPts val="3000"/>
              </a:spcBef>
            </a:pPr>
            <a:r>
              <a:rPr lang="lv-LV" sz="2400" b="1" dirty="0">
                <a:latin typeface="Verdana" panose="020B0604030504040204" pitchFamily="34" charset="0"/>
                <a:ea typeface="Verdana" panose="020B0604030504040204" pitchFamily="34" charset="0"/>
              </a:rPr>
              <a:t>Par galvenā būvdarbu veicēja tiešajiem apakšuzņēmējiem VEDLUDB ir pieejams būvkomersanta reģistrācijas numurs</a:t>
            </a:r>
          </a:p>
          <a:p>
            <a:pPr algn="just">
              <a:spcBef>
                <a:spcPts val="3000"/>
              </a:spcBef>
            </a:pPr>
            <a:r>
              <a:rPr lang="lv-LV" sz="2400" b="1" dirty="0">
                <a:latin typeface="Verdana" panose="020B0604030504040204" pitchFamily="34" charset="0"/>
                <a:ea typeface="Verdana" panose="020B0604030504040204" pitchFamily="34" charset="0"/>
              </a:rPr>
              <a:t>Būvniecības lietā reģistrētos apakšuzņēmēju līgumu datus var nodot «pa tiešo» uz VEDLUDB un izmantot apakšuzņēmēju līgumu reģistrēšanai</a:t>
            </a:r>
          </a:p>
        </p:txBody>
      </p:sp>
    </p:spTree>
    <p:extLst>
      <p:ext uri="{BB962C8B-B14F-4D97-AF65-F5344CB8AC3E}">
        <p14:creationId xmlns:p14="http://schemas.microsoft.com/office/powerpoint/2010/main" val="7524222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40A50-FA33-4378-B30B-A1DCEC487675}"/>
              </a:ext>
            </a:extLst>
          </p:cNvPr>
          <p:cNvSpPr>
            <a:spLocks noGrp="1"/>
          </p:cNvSpPr>
          <p:nvPr>
            <p:ph type="title"/>
          </p:nvPr>
        </p:nvSpPr>
        <p:spPr>
          <a:xfrm>
            <a:off x="838200" y="365125"/>
            <a:ext cx="10515600" cy="2007372"/>
          </a:xfrm>
        </p:spPr>
        <p:txBody>
          <a:bodyPr>
            <a:noAutofit/>
          </a:bodyPr>
          <a:lstStyle/>
          <a:p>
            <a:pPr algn="just">
              <a:lnSpc>
                <a:spcPct val="100000"/>
              </a:lnSpc>
            </a:pPr>
            <a:br>
              <a:rPr lang="lv-LV" sz="2400" b="1" kern="100" dirty="0">
                <a:effectLst/>
                <a:latin typeface="Verdana" panose="020B0604030504040204" pitchFamily="34" charset="0"/>
                <a:ea typeface="Verdana" panose="020B0604030504040204" pitchFamily="34" charset="0"/>
                <a:cs typeface="Times New Roman" panose="02020603050405020304" pitchFamily="18" charset="0"/>
              </a:rPr>
            </a:br>
            <a:r>
              <a:rPr lang="lv-LV" sz="2400" b="1" i="1" kern="100" dirty="0">
                <a:solidFill>
                  <a:schemeClr val="tx2">
                    <a:lumMod val="75000"/>
                    <a:lumOff val="25000"/>
                  </a:schemeClr>
                </a:solidFill>
                <a:effectLst/>
                <a:latin typeface="Verdana" panose="020B0604030504040204" pitchFamily="34" charset="0"/>
                <a:ea typeface="Verdana" panose="020B0604030504040204" pitchFamily="34" charset="0"/>
                <a:cs typeface="Times New Roman" panose="02020603050405020304" pitchFamily="18" charset="0"/>
              </a:rPr>
              <a:t>Vai ir nepieciešams uzturēt EDLUS sistēmu objektā, kad būvdarbi ir pabeigti, bet </a:t>
            </a:r>
            <a:r>
              <a:rPr lang="lv-LV" sz="2400" b="1" i="1" kern="100" dirty="0">
                <a:solidFill>
                  <a:schemeClr val="tx2">
                    <a:lumMod val="75000"/>
                    <a:lumOff val="25000"/>
                  </a:schemeClr>
                </a:solidFill>
                <a:latin typeface="Verdana" panose="020B0604030504040204" pitchFamily="34" charset="0"/>
                <a:ea typeface="Verdana" panose="020B0604030504040204" pitchFamily="34" charset="0"/>
                <a:cs typeface="Times New Roman" panose="02020603050405020304" pitchFamily="18" charset="0"/>
              </a:rPr>
              <a:t>vēl </a:t>
            </a:r>
            <a:r>
              <a:rPr lang="lv-LV" sz="2400" b="1" i="1" kern="100" dirty="0">
                <a:solidFill>
                  <a:schemeClr val="tx2">
                    <a:lumMod val="75000"/>
                    <a:lumOff val="25000"/>
                  </a:schemeClr>
                </a:solidFill>
                <a:effectLst/>
                <a:latin typeface="Verdana" panose="020B0604030504040204" pitchFamily="34" charset="0"/>
                <a:ea typeface="Verdana" panose="020B0604030504040204" pitchFamily="34" charset="0"/>
                <a:cs typeface="Times New Roman" panose="02020603050405020304" pitchFamily="18" charset="0"/>
              </a:rPr>
              <a:t>notiek objekta nodošana ekspluatācijā? Ir gadījumi, ka nodošana ekspluatācijā ievelkas par 3-4 mēnešiem, darbinieki objektā nereģistrējās, atskaites ir «tukšas», bet rēķini nāk.</a:t>
            </a:r>
            <a:endParaRPr lang="lv-LV" sz="2400" b="1" i="1" dirty="0">
              <a:solidFill>
                <a:schemeClr val="tx2">
                  <a:lumMod val="75000"/>
                  <a:lumOff val="25000"/>
                </a:schemeClr>
              </a:solidFill>
              <a:latin typeface="Verdana" panose="020B0604030504040204" pitchFamily="34" charset="0"/>
              <a:ea typeface="Verdana" panose="020B0604030504040204" pitchFamily="34" charset="0"/>
            </a:endParaRPr>
          </a:p>
        </p:txBody>
      </p:sp>
      <p:sp>
        <p:nvSpPr>
          <p:cNvPr id="3" name="Content Placeholder 2">
            <a:extLst>
              <a:ext uri="{FF2B5EF4-FFF2-40B4-BE49-F238E27FC236}">
                <a16:creationId xmlns:a16="http://schemas.microsoft.com/office/drawing/2014/main" id="{9905DEFC-704B-CFA5-587B-A3B30458BC26}"/>
              </a:ext>
            </a:extLst>
          </p:cNvPr>
          <p:cNvSpPr>
            <a:spLocks noGrp="1"/>
          </p:cNvSpPr>
          <p:nvPr>
            <p:ph idx="1"/>
          </p:nvPr>
        </p:nvSpPr>
        <p:spPr>
          <a:xfrm>
            <a:off x="838200" y="2690606"/>
            <a:ext cx="10515600" cy="3673132"/>
          </a:xfrm>
        </p:spPr>
        <p:txBody>
          <a:bodyPr/>
          <a:lstStyle/>
          <a:p>
            <a:pPr algn="just">
              <a:lnSpc>
                <a:spcPct val="100000"/>
              </a:lnSpc>
              <a:buNone/>
            </a:pPr>
            <a:r>
              <a:rPr lang="lv-LV" sz="2400" b="1" kern="100" dirty="0">
                <a:effectLst/>
                <a:latin typeface="Verdana" panose="020B0604030504040204" pitchFamily="34" charset="0"/>
                <a:ea typeface="Verdana" panose="020B0604030504040204" pitchFamily="34" charset="0"/>
                <a:cs typeface="Times New Roman" panose="02020603050405020304" pitchFamily="18" charset="0"/>
              </a:rPr>
              <a:t>Galvenā būvdarbu veicēja pienākums ir nodrošināt EDLUS katrā būvlaukumā no brīža, kad būvdarbi uzsākti, līdz brīdim, kad būvdarbu žurnālā veikts ieraksts par būvdarbu pabeigšanu, vai līdz brīdim, kad būvdarbi būvlaukumā uzskatāmi par pabeigtiem atbilstoši būvniecību reglamentējošiem normatīvajiem aktiem.</a:t>
            </a:r>
          </a:p>
          <a:p>
            <a:pPr algn="just">
              <a:lnSpc>
                <a:spcPct val="100000"/>
              </a:lnSpc>
              <a:buNone/>
            </a:pPr>
            <a:r>
              <a:rPr lang="lv-LV" sz="2400" b="1" kern="100" dirty="0">
                <a:effectLst/>
                <a:latin typeface="Verdana" panose="020B0604030504040204" pitchFamily="34" charset="0"/>
                <a:ea typeface="Verdana" panose="020B0604030504040204" pitchFamily="34" charset="0"/>
                <a:cs typeface="Times New Roman" panose="02020603050405020304" pitchFamily="18" charset="0"/>
              </a:rPr>
              <a:t>Tas nozīmē, ka EDLUS jānodrošina uz būvdarbu laiku, nevis līdz kamēr visi ar visiem ir norēķinājušies. Norēķinus, kas veikti pēc būvdarbu pabeigšanas var reģistrēt VEDLUDB.</a:t>
            </a:r>
            <a:endParaRPr lang="lv-LV" sz="2400" kern="100" dirty="0">
              <a:effectLst/>
              <a:latin typeface="Verdana" panose="020B0604030504040204" pitchFamily="34" charset="0"/>
              <a:ea typeface="Verdana" panose="020B0604030504040204" pitchFamily="34" charset="0"/>
              <a:cs typeface="Times New Roman" panose="02020603050405020304" pitchFamily="18" charset="0"/>
            </a:endParaRPr>
          </a:p>
          <a:p>
            <a:endParaRPr lang="lv-LV" dirty="0"/>
          </a:p>
        </p:txBody>
      </p:sp>
    </p:spTree>
    <p:extLst>
      <p:ext uri="{BB962C8B-B14F-4D97-AF65-F5344CB8AC3E}">
        <p14:creationId xmlns:p14="http://schemas.microsoft.com/office/powerpoint/2010/main" val="148619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79546-585D-600C-5F73-F10DF509109E}"/>
              </a:ext>
            </a:extLst>
          </p:cNvPr>
          <p:cNvSpPr>
            <a:spLocks noGrp="1"/>
          </p:cNvSpPr>
          <p:nvPr>
            <p:ph type="title"/>
          </p:nvPr>
        </p:nvSpPr>
        <p:spPr/>
        <p:txBody>
          <a:bodyPr>
            <a:normAutofit/>
          </a:bodyPr>
          <a:lstStyle/>
          <a:p>
            <a:pPr algn="ctr"/>
            <a:r>
              <a:rPr lang="lv-LV" sz="3600" b="1" dirty="0">
                <a:solidFill>
                  <a:schemeClr val="accent6">
                    <a:lumMod val="60000"/>
                    <a:lumOff val="40000"/>
                  </a:schemeClr>
                </a:solidFill>
                <a:latin typeface="Verdana" panose="020B0604030504040204" pitchFamily="34" charset="0"/>
                <a:ea typeface="Verdana" panose="020B0604030504040204" pitchFamily="34" charset="0"/>
              </a:rPr>
              <a:t>PALDIES PAR UZMANĪBU!</a:t>
            </a:r>
          </a:p>
        </p:txBody>
      </p:sp>
      <p:sp>
        <p:nvSpPr>
          <p:cNvPr id="3" name="Content Placeholder 2">
            <a:extLst>
              <a:ext uri="{FF2B5EF4-FFF2-40B4-BE49-F238E27FC236}">
                <a16:creationId xmlns:a16="http://schemas.microsoft.com/office/drawing/2014/main" id="{B2915728-5EE6-BBD1-6A06-75E7E63D1A0E}"/>
              </a:ext>
            </a:extLst>
          </p:cNvPr>
          <p:cNvSpPr>
            <a:spLocks noGrp="1"/>
          </p:cNvSpPr>
          <p:nvPr>
            <p:ph idx="1"/>
          </p:nvPr>
        </p:nvSpPr>
        <p:spPr/>
        <p:txBody>
          <a:bodyPr>
            <a:normAutofit/>
          </a:bodyPr>
          <a:lstStyle/>
          <a:p>
            <a:pPr algn="ctr">
              <a:lnSpc>
                <a:spcPct val="107000"/>
              </a:lnSpc>
              <a:spcAft>
                <a:spcPts val="800"/>
              </a:spcAft>
              <a:buNone/>
            </a:pPr>
            <a:r>
              <a:rPr lang="lv-LV" sz="2400" b="1" kern="0" dirty="0">
                <a:latin typeface="Verdana" panose="020B0604030504040204" pitchFamily="34" charset="0"/>
                <a:ea typeface="Verdana" panose="020B0604030504040204" pitchFamily="34" charset="0"/>
                <a:cs typeface="Times New Roman" panose="02020603050405020304" pitchFamily="18" charset="0"/>
              </a:rPr>
              <a:t>Par neskaidrajiem jautājumiem, kas saistīti ar BIS reģistriem aicinām sazināties:</a:t>
            </a:r>
            <a:endParaRPr lang="lv-LV" sz="2400" b="1" kern="0" dirty="0">
              <a:effectLst/>
              <a:latin typeface="Verdana" panose="020B0604030504040204" pitchFamily="34" charset="0"/>
              <a:ea typeface="Verdana" panose="020B0604030504040204" pitchFamily="34" charset="0"/>
              <a:cs typeface="Times New Roman" panose="02020603050405020304" pitchFamily="18" charset="0"/>
            </a:endParaRPr>
          </a:p>
          <a:p>
            <a:pPr algn="ctr">
              <a:lnSpc>
                <a:spcPct val="107000"/>
              </a:lnSpc>
              <a:spcAft>
                <a:spcPts val="800"/>
              </a:spcAft>
              <a:buNone/>
            </a:pPr>
            <a:endParaRPr lang="lv-LV" sz="2400" b="1" kern="0" dirty="0">
              <a:effectLst/>
              <a:latin typeface="Verdana" panose="020B0604030504040204" pitchFamily="34" charset="0"/>
              <a:ea typeface="Verdana" panose="020B0604030504040204" pitchFamily="34" charset="0"/>
              <a:cs typeface="Times New Roman" panose="02020603050405020304" pitchFamily="18" charset="0"/>
            </a:endParaRPr>
          </a:p>
          <a:p>
            <a:pPr algn="ctr">
              <a:lnSpc>
                <a:spcPct val="107000"/>
              </a:lnSpc>
              <a:spcAft>
                <a:spcPts val="800"/>
              </a:spcAft>
              <a:buNone/>
            </a:pPr>
            <a:r>
              <a:rPr lang="lv-LV" sz="2400" b="1" kern="0" dirty="0">
                <a:solidFill>
                  <a:schemeClr val="tx2">
                    <a:lumMod val="75000"/>
                    <a:lumOff val="25000"/>
                  </a:schemeClr>
                </a:solidFill>
                <a:effectLst/>
                <a:latin typeface="Verdana" panose="020B0604030504040204" pitchFamily="34" charset="0"/>
                <a:ea typeface="Verdana" panose="020B0604030504040204" pitchFamily="34" charset="0"/>
                <a:cs typeface="Times New Roman" panose="02020603050405020304" pitchFamily="18" charset="0"/>
              </a:rPr>
              <a:t>Tālrunis: 62004010 (taustiņš 3)</a:t>
            </a:r>
            <a:endParaRPr lang="lv-LV" sz="2400" b="1" kern="100" dirty="0">
              <a:solidFill>
                <a:schemeClr val="tx2">
                  <a:lumMod val="75000"/>
                  <a:lumOff val="25000"/>
                </a:schemeClr>
              </a:solidFill>
              <a:effectLst/>
              <a:latin typeface="Verdana" panose="020B0604030504040204" pitchFamily="34" charset="0"/>
              <a:ea typeface="Verdana" panose="020B0604030504040204" pitchFamily="34" charset="0"/>
              <a:cs typeface="Times New Roman" panose="02020603050405020304" pitchFamily="18" charset="0"/>
            </a:endParaRPr>
          </a:p>
          <a:p>
            <a:pPr algn="ctr">
              <a:lnSpc>
                <a:spcPct val="107000"/>
              </a:lnSpc>
              <a:spcAft>
                <a:spcPts val="800"/>
              </a:spcAft>
              <a:buNone/>
            </a:pPr>
            <a:r>
              <a:rPr lang="lv-LV" sz="2400" b="1" kern="0" dirty="0">
                <a:solidFill>
                  <a:schemeClr val="tx2">
                    <a:lumMod val="75000"/>
                    <a:lumOff val="25000"/>
                  </a:schemeClr>
                </a:solidFill>
                <a:effectLst/>
                <a:latin typeface="Verdana" panose="020B0604030504040204" pitchFamily="34" charset="0"/>
                <a:ea typeface="Verdana" panose="020B0604030504040204" pitchFamily="34" charset="0"/>
                <a:cs typeface="Times New Roman" panose="02020603050405020304" pitchFamily="18" charset="0"/>
              </a:rPr>
              <a:t>E-pasts: buvkomersanti@bvkb.gov.lv</a:t>
            </a:r>
            <a:endParaRPr lang="lv-LV" sz="2400" b="1" kern="100" dirty="0">
              <a:solidFill>
                <a:schemeClr val="tx2">
                  <a:lumMod val="75000"/>
                  <a:lumOff val="25000"/>
                </a:schemeClr>
              </a:solidFill>
              <a:effectLst/>
              <a:latin typeface="Verdana" panose="020B0604030504040204" pitchFamily="34" charset="0"/>
              <a:ea typeface="Verdana" panose="020B0604030504040204" pitchFamily="34" charset="0"/>
              <a:cs typeface="Times New Roman" panose="02020603050405020304" pitchFamily="18" charset="0"/>
            </a:endParaRPr>
          </a:p>
          <a:p>
            <a:pPr algn="ctr">
              <a:lnSpc>
                <a:spcPct val="107000"/>
              </a:lnSpc>
              <a:spcAft>
                <a:spcPts val="800"/>
              </a:spcAft>
            </a:pPr>
            <a:r>
              <a:rPr lang="lv-LV" sz="2400" b="1" kern="0" dirty="0">
                <a:solidFill>
                  <a:schemeClr val="tx2">
                    <a:lumMod val="75000"/>
                    <a:lumOff val="25000"/>
                  </a:schemeClr>
                </a:solidFill>
                <a:effectLst/>
                <a:latin typeface="Verdana" panose="020B0604030504040204" pitchFamily="34" charset="0"/>
                <a:ea typeface="Verdana" panose="020B0604030504040204" pitchFamily="34" charset="0"/>
                <a:cs typeface="Times New Roman" panose="02020603050405020304" pitchFamily="18" charset="0"/>
              </a:rPr>
              <a:t>www.bvkb.gov.lv</a:t>
            </a:r>
            <a:endParaRPr lang="lv-LV" sz="2400" b="1" kern="100" dirty="0">
              <a:solidFill>
                <a:schemeClr val="tx2">
                  <a:lumMod val="75000"/>
                  <a:lumOff val="25000"/>
                </a:schemeClr>
              </a:solidFill>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38480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CB647-DC1A-D432-945C-70031677C978}"/>
              </a:ext>
            </a:extLst>
          </p:cNvPr>
          <p:cNvSpPr>
            <a:spLocks noGrp="1"/>
          </p:cNvSpPr>
          <p:nvPr>
            <p:ph type="title"/>
          </p:nvPr>
        </p:nvSpPr>
        <p:spPr/>
        <p:txBody>
          <a:bodyPr>
            <a:noAutofit/>
          </a:bodyPr>
          <a:lstStyle/>
          <a:p>
            <a:pPr algn="ctr"/>
            <a:r>
              <a:rPr lang="lv-LV" sz="3600" b="1" dirty="0">
                <a:solidFill>
                  <a:srgbClr val="009999"/>
                </a:solidFill>
                <a:latin typeface="Verdana" panose="020B0604030504040204" pitchFamily="34" charset="0"/>
                <a:ea typeface="Verdana" panose="020B0604030504040204" pitchFamily="34" charset="0"/>
              </a:rPr>
              <a:t>IKVIENS KOMERSANTS, KAS SNIEDZ BŪVNIECĪBAS PAKALPOJUMUS, IR </a:t>
            </a:r>
            <a:r>
              <a:rPr lang="lv-LV" sz="3600" b="1" u="sng" dirty="0">
                <a:solidFill>
                  <a:srgbClr val="009999"/>
                </a:solidFill>
                <a:latin typeface="Verdana" panose="020B0604030504040204" pitchFamily="34" charset="0"/>
                <a:ea typeface="Verdana" panose="020B0604030504040204" pitchFamily="34" charset="0"/>
              </a:rPr>
              <a:t>BŪVKOMERSANTS</a:t>
            </a:r>
            <a:endParaRPr lang="lv-LV" sz="3600" dirty="0"/>
          </a:p>
        </p:txBody>
      </p:sp>
      <p:sp>
        <p:nvSpPr>
          <p:cNvPr id="3" name="Content Placeholder 2">
            <a:extLst>
              <a:ext uri="{FF2B5EF4-FFF2-40B4-BE49-F238E27FC236}">
                <a16:creationId xmlns:a16="http://schemas.microsoft.com/office/drawing/2014/main" id="{6C0E6423-A049-C62E-E174-CCA4AC6D621B}"/>
              </a:ext>
            </a:extLst>
          </p:cNvPr>
          <p:cNvSpPr>
            <a:spLocks noGrp="1"/>
          </p:cNvSpPr>
          <p:nvPr>
            <p:ph idx="1"/>
          </p:nvPr>
        </p:nvSpPr>
        <p:spPr>
          <a:xfrm>
            <a:off x="838200" y="1825624"/>
            <a:ext cx="10515600" cy="4532645"/>
          </a:xfrm>
        </p:spPr>
        <p:txBody>
          <a:bodyPr>
            <a:normAutofit fontScale="92500" lnSpcReduction="20000"/>
          </a:bodyPr>
          <a:lstStyle/>
          <a:p>
            <a:pPr algn="just">
              <a:lnSpc>
                <a:spcPct val="120000"/>
              </a:lnSpc>
            </a:pPr>
            <a:r>
              <a:rPr lang="lv-LV" sz="2200" b="1" dirty="0">
                <a:latin typeface="Verdana" panose="020B0604030504040204" pitchFamily="34" charset="0"/>
                <a:ea typeface="Verdana" panose="020B0604030504040204" pitchFamily="34" charset="0"/>
                <a:cs typeface="Times New Roman" panose="02020603050405020304" pitchFamily="18" charset="0"/>
              </a:rPr>
              <a:t>Būvniecības likuma 22.panta pirmā daļa</a:t>
            </a:r>
            <a:r>
              <a:rPr lang="lv-LV" sz="2200" dirty="0">
                <a:latin typeface="Verdana" panose="020B0604030504040204" pitchFamily="34" charset="0"/>
                <a:ea typeface="Verdana" panose="020B0604030504040204" pitchFamily="34" charset="0"/>
                <a:cs typeface="Times New Roman" panose="02020603050405020304" pitchFamily="18" charset="0"/>
              </a:rPr>
              <a:t>:</a:t>
            </a:r>
          </a:p>
          <a:p>
            <a:pPr marL="457200" lvl="1" indent="0" algn="just">
              <a:lnSpc>
                <a:spcPct val="120000"/>
              </a:lnSpc>
              <a:buNone/>
            </a:pPr>
            <a:r>
              <a:rPr lang="lv-LV" sz="1900" b="0" i="0" dirty="0">
                <a:effectLst/>
                <a:latin typeface="Verdana" panose="020B0604030504040204" pitchFamily="34" charset="0"/>
                <a:ea typeface="Verdana" panose="020B0604030504040204" pitchFamily="34" charset="0"/>
                <a:cs typeface="Times New Roman" panose="02020603050405020304" pitchFamily="18" charset="0"/>
              </a:rPr>
              <a:t>Lai sniegtu būvniecības pakalpojumus, komersants reģistrējas būvkomersantu reģistrā. Būvkomersants ir būvkomersantu reģistrā reģistrēts komersants.</a:t>
            </a:r>
            <a:endParaRPr lang="lv-LV" sz="1900"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20000"/>
              </a:lnSpc>
            </a:pPr>
            <a:r>
              <a:rPr lang="lv-LV" sz="2200" b="1" dirty="0">
                <a:latin typeface="Verdana" panose="020B0604030504040204" pitchFamily="34" charset="0"/>
                <a:ea typeface="Verdana" panose="020B0604030504040204" pitchFamily="34" charset="0"/>
                <a:cs typeface="Times New Roman" panose="02020603050405020304" pitchFamily="18" charset="0"/>
              </a:rPr>
              <a:t>Ministru kabineta 25.02.2014. not. Nr.116 «Būvkomersantu reģistrācijas noteikumi» 5.punkts</a:t>
            </a:r>
          </a:p>
          <a:p>
            <a:pPr marL="457200" lvl="1" indent="0" algn="just">
              <a:lnSpc>
                <a:spcPct val="120000"/>
              </a:lnSpc>
              <a:spcBef>
                <a:spcPts val="0"/>
              </a:spcBef>
              <a:buNone/>
            </a:pPr>
            <a:r>
              <a:rPr lang="lv-LV" sz="1900" b="0" i="0" dirty="0">
                <a:effectLst/>
                <a:latin typeface="Verdana" panose="020B0604030504040204" pitchFamily="34" charset="0"/>
                <a:ea typeface="Verdana" panose="020B0604030504040204" pitchFamily="34" charset="0"/>
                <a:cs typeface="Times New Roman" panose="02020603050405020304" pitchFamily="18" charset="0"/>
              </a:rPr>
              <a:t>Komersants reģistrējas reģistrā, ja tas vēlas sniegt būvniecības pakalpojumus </a:t>
            </a:r>
          </a:p>
          <a:p>
            <a:pPr marL="457200" lvl="1" indent="0" algn="just">
              <a:lnSpc>
                <a:spcPct val="120000"/>
              </a:lnSpc>
              <a:spcBef>
                <a:spcPts val="0"/>
              </a:spcBef>
              <a:buNone/>
            </a:pPr>
            <a:r>
              <a:rPr lang="lv-LV" sz="1900" b="0" i="0" dirty="0">
                <a:effectLst/>
                <a:latin typeface="Verdana" panose="020B0604030504040204" pitchFamily="34" charset="0"/>
                <a:ea typeface="Verdana" panose="020B0604030504040204" pitchFamily="34" charset="0"/>
                <a:cs typeface="Times New Roman" panose="02020603050405020304" pitchFamily="18" charset="0"/>
              </a:rPr>
              <a:t>(NACE  </a:t>
            </a:r>
            <a:r>
              <a:rPr lang="lv-LV" sz="1900" b="0" i="0" u="none" strike="noStrike" dirty="0">
                <a:effectLst/>
                <a:latin typeface="Verdana" panose="020B0604030504040204" pitchFamily="34" charset="0"/>
                <a:ea typeface="Verdana" panose="020B060403050404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2.1 </a:t>
            </a:r>
            <a:r>
              <a:rPr lang="lv-LV" sz="1900" b="0" i="0" dirty="0">
                <a:effectLst/>
                <a:latin typeface="Verdana" panose="020B0604030504040204" pitchFamily="34" charset="0"/>
                <a:ea typeface="Verdana" panose="020B0604030504040204" pitchFamily="34" charset="0"/>
                <a:cs typeface="Times New Roman" panose="02020603050405020304" pitchFamily="18" charset="0"/>
              </a:rPr>
              <a:t>redakcija):</a:t>
            </a:r>
          </a:p>
          <a:p>
            <a:pPr marL="457200" lvl="1" indent="0" algn="just">
              <a:lnSpc>
                <a:spcPct val="120000"/>
              </a:lnSpc>
              <a:spcBef>
                <a:spcPts val="0"/>
              </a:spcBef>
              <a:buNone/>
            </a:pPr>
            <a:r>
              <a:rPr lang="lv-LV" sz="1900" b="0" i="0" dirty="0">
                <a:effectLst/>
                <a:latin typeface="Verdana" panose="020B0604030504040204" pitchFamily="34" charset="0"/>
                <a:ea typeface="Verdana" panose="020B0604030504040204" pitchFamily="34" charset="0"/>
                <a:cs typeface="Times New Roman" panose="02020603050405020304" pitchFamily="18" charset="0"/>
              </a:rPr>
              <a:t>F sadaļa "Būvniecība" </a:t>
            </a:r>
          </a:p>
          <a:p>
            <a:pPr marL="457200" lvl="1" indent="0" algn="just">
              <a:lnSpc>
                <a:spcPct val="120000"/>
              </a:lnSpc>
              <a:spcBef>
                <a:spcPts val="0"/>
              </a:spcBef>
              <a:buNone/>
            </a:pPr>
            <a:r>
              <a:rPr lang="lv-LV" sz="1900" b="0" i="0" dirty="0">
                <a:effectLst/>
                <a:latin typeface="Verdana" panose="020B0604030504040204" pitchFamily="34" charset="0"/>
                <a:ea typeface="Verdana" panose="020B0604030504040204" pitchFamily="34" charset="0"/>
                <a:cs typeface="Times New Roman" panose="02020603050405020304" pitchFamily="18" charset="0"/>
              </a:rPr>
              <a:t>M sadaļas "Profesionālie, zinātniskie un tehniskie pakalpojumi" </a:t>
            </a:r>
          </a:p>
          <a:p>
            <a:pPr marL="457200" lvl="1" indent="0" algn="just">
              <a:lnSpc>
                <a:spcPct val="120000"/>
              </a:lnSpc>
              <a:spcBef>
                <a:spcPts val="0"/>
              </a:spcBef>
              <a:buNone/>
            </a:pPr>
            <a:r>
              <a:rPr lang="lv-LV" sz="1900" b="0" i="0" dirty="0">
                <a:effectLst/>
                <a:latin typeface="Verdana" panose="020B0604030504040204" pitchFamily="34" charset="0"/>
                <a:ea typeface="Verdana" panose="020B0604030504040204" pitchFamily="34" charset="0"/>
                <a:cs typeface="Times New Roman" panose="02020603050405020304" pitchFamily="18" charset="0"/>
              </a:rPr>
              <a:t>71. nodaļas "Arhitektūras un inženiertehniskie pakalpojumi; tehniskā pārbaude un analīze" </a:t>
            </a:r>
          </a:p>
          <a:p>
            <a:pPr marL="457200" lvl="1" indent="0" algn="just">
              <a:lnSpc>
                <a:spcPct val="120000"/>
              </a:lnSpc>
              <a:spcBef>
                <a:spcPts val="0"/>
              </a:spcBef>
              <a:buNone/>
            </a:pPr>
            <a:r>
              <a:rPr lang="lv-LV" sz="1900" b="0" i="0" dirty="0">
                <a:effectLst/>
                <a:latin typeface="Verdana" panose="020B0604030504040204" pitchFamily="34" charset="0"/>
                <a:ea typeface="Verdana" panose="020B0604030504040204" pitchFamily="34" charset="0"/>
                <a:cs typeface="Times New Roman" panose="02020603050405020304" pitchFamily="18" charset="0"/>
              </a:rPr>
              <a:t>71.1 grupa "Arhitektūras un projektēšanas pakalpojumi un konsultācijas", ciktāl šajā grupā norādītie pakalpojumi attiecas uz būvju projektēšanu, tehnisko apsekošanu, būvekspertīzi vai </a:t>
            </a:r>
            <a:r>
              <a:rPr lang="lv-LV" sz="1900" b="0" i="0" dirty="0" err="1">
                <a:effectLst/>
                <a:latin typeface="Verdana" panose="020B0604030504040204" pitchFamily="34" charset="0"/>
                <a:ea typeface="Verdana" panose="020B0604030504040204" pitchFamily="34" charset="0"/>
                <a:cs typeface="Times New Roman" panose="02020603050405020304" pitchFamily="18" charset="0"/>
              </a:rPr>
              <a:t>inženierkonsultāciju</a:t>
            </a:r>
            <a:r>
              <a:rPr lang="lv-LV" sz="1900" b="0" i="0" dirty="0">
                <a:effectLst/>
                <a:latin typeface="Verdana" panose="020B0604030504040204" pitchFamily="34" charset="0"/>
                <a:ea typeface="Verdana" panose="020B0604030504040204" pitchFamily="34" charset="0"/>
                <a:cs typeface="Times New Roman" panose="02020603050405020304" pitchFamily="18" charset="0"/>
              </a:rPr>
              <a:t> sniegšanu būvniecības ieceres īstenošanas ietvaros.</a:t>
            </a:r>
            <a:endParaRPr lang="lv-LV" sz="1900" dirty="0">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3753269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BBEE9-F74C-1111-9F74-24CC2AE331E9}"/>
              </a:ext>
            </a:extLst>
          </p:cNvPr>
          <p:cNvSpPr>
            <a:spLocks noGrp="1"/>
          </p:cNvSpPr>
          <p:nvPr>
            <p:ph type="title"/>
          </p:nvPr>
        </p:nvSpPr>
        <p:spPr>
          <a:xfrm>
            <a:off x="838200" y="365125"/>
            <a:ext cx="10515600" cy="1165963"/>
          </a:xfrm>
        </p:spPr>
        <p:txBody>
          <a:bodyPr>
            <a:normAutofit/>
          </a:bodyPr>
          <a:lstStyle/>
          <a:p>
            <a:pPr algn="ctr"/>
            <a:r>
              <a:rPr lang="lv-LV" sz="3600" b="1" dirty="0">
                <a:solidFill>
                  <a:srgbClr val="009999"/>
                </a:solidFill>
                <a:latin typeface="Verdana" panose="020B0604030504040204" pitchFamily="34" charset="0"/>
                <a:ea typeface="Verdana" panose="020B0604030504040204" pitchFamily="34" charset="0"/>
              </a:rPr>
              <a:t>BŪVKOMERSANTI un BŪVSPECIĀLISTI</a:t>
            </a:r>
            <a:endParaRPr lang="lv-LV" sz="1400" b="1" dirty="0">
              <a:solidFill>
                <a:srgbClr val="009999"/>
              </a:solidFill>
              <a:latin typeface="Verdana" panose="020B0604030504040204" pitchFamily="34" charset="0"/>
              <a:ea typeface="Verdana" panose="020B0604030504040204" pitchFamily="34" charset="0"/>
            </a:endParaRPr>
          </a:p>
        </p:txBody>
      </p:sp>
      <p:sp>
        <p:nvSpPr>
          <p:cNvPr id="3" name="Content Placeholder 2">
            <a:extLst>
              <a:ext uri="{FF2B5EF4-FFF2-40B4-BE49-F238E27FC236}">
                <a16:creationId xmlns:a16="http://schemas.microsoft.com/office/drawing/2014/main" id="{3581D0CC-BB2A-5CB1-BDFA-FF8C7F39D3B3}"/>
              </a:ext>
            </a:extLst>
          </p:cNvPr>
          <p:cNvSpPr>
            <a:spLocks noGrp="1"/>
          </p:cNvSpPr>
          <p:nvPr>
            <p:ph idx="1"/>
          </p:nvPr>
        </p:nvSpPr>
        <p:spPr>
          <a:xfrm>
            <a:off x="838200" y="1538537"/>
            <a:ext cx="10515600" cy="4954338"/>
          </a:xfrm>
        </p:spPr>
        <p:txBody>
          <a:bodyPr>
            <a:normAutofit fontScale="25000" lnSpcReduction="20000"/>
          </a:bodyPr>
          <a:lstStyle/>
          <a:p>
            <a:pPr algn="just">
              <a:lnSpc>
                <a:spcPct val="120000"/>
              </a:lnSpc>
              <a:spcAft>
                <a:spcPts val="800"/>
              </a:spcAft>
              <a:buNone/>
            </a:pPr>
            <a:r>
              <a:rPr lang="lv-LV" sz="9600" b="1" kern="100" dirty="0">
                <a:effectLst/>
                <a:latin typeface="Verdana" panose="020B0604030504040204" pitchFamily="34" charset="0"/>
                <a:ea typeface="Verdana" panose="020B0604030504040204" pitchFamily="34" charset="0"/>
                <a:cs typeface="Times New Roman" panose="02020603050405020304" pitchFamily="18" charset="0"/>
              </a:rPr>
              <a:t>Ja būvkomersants sniedz būvnie</a:t>
            </a:r>
            <a:r>
              <a:rPr lang="lv-LV" sz="9600" b="1" kern="100" dirty="0">
                <a:latin typeface="Verdana" panose="020B0604030504040204" pitchFamily="34" charset="0"/>
                <a:ea typeface="Verdana" panose="020B0604030504040204" pitchFamily="34" charset="0"/>
                <a:cs typeface="Times New Roman" panose="02020603050405020304" pitchFamily="18" charset="0"/>
              </a:rPr>
              <a:t>cības </a:t>
            </a:r>
            <a:r>
              <a:rPr lang="lv-LV" sz="9600" b="1" kern="100" dirty="0">
                <a:effectLst/>
                <a:latin typeface="Verdana" panose="020B0604030504040204" pitchFamily="34" charset="0"/>
                <a:ea typeface="Verdana" panose="020B0604030504040204" pitchFamily="34" charset="0"/>
                <a:cs typeface="Times New Roman" panose="02020603050405020304" pitchFamily="18" charset="0"/>
              </a:rPr>
              <a:t>pakalpojumus: </a:t>
            </a:r>
          </a:p>
          <a:p>
            <a:pPr lvl="1" algn="just">
              <a:lnSpc>
                <a:spcPct val="120000"/>
              </a:lnSpc>
              <a:spcBef>
                <a:spcPts val="600"/>
              </a:spcBef>
              <a:spcAft>
                <a:spcPts val="600"/>
              </a:spcAft>
              <a:buFont typeface="Wingdings" panose="05000000000000000000" pitchFamily="2" charset="2"/>
              <a:buChar char="Ø"/>
            </a:pPr>
            <a:r>
              <a:rPr lang="lv-LV" sz="9600" b="1" kern="100" dirty="0">
                <a:effectLst/>
                <a:latin typeface="Verdana" panose="020B0604030504040204" pitchFamily="34" charset="0"/>
                <a:ea typeface="Verdana" panose="020B0604030504040204" pitchFamily="34" charset="0"/>
                <a:cs typeface="Times New Roman" panose="02020603050405020304" pitchFamily="18" charset="0"/>
              </a:rPr>
              <a:t>arhitektūrā;</a:t>
            </a:r>
          </a:p>
          <a:p>
            <a:pPr lvl="1" algn="just">
              <a:lnSpc>
                <a:spcPct val="120000"/>
              </a:lnSpc>
              <a:spcBef>
                <a:spcPts val="600"/>
              </a:spcBef>
              <a:spcAft>
                <a:spcPts val="600"/>
              </a:spcAft>
              <a:buFont typeface="Wingdings" panose="05000000000000000000" pitchFamily="2" charset="2"/>
              <a:buChar char="Ø"/>
            </a:pPr>
            <a:r>
              <a:rPr lang="lv-LV" sz="9600" b="1" kern="100" dirty="0">
                <a:effectLst/>
                <a:latin typeface="Verdana" panose="020B0604030504040204" pitchFamily="34" charset="0"/>
                <a:ea typeface="Verdana" panose="020B0604030504040204" pitchFamily="34" charset="0"/>
                <a:cs typeface="Times New Roman" panose="02020603050405020304" pitchFamily="18" charset="0"/>
              </a:rPr>
              <a:t>inženierizpētē;</a:t>
            </a:r>
          </a:p>
          <a:p>
            <a:pPr lvl="1" algn="just">
              <a:lnSpc>
                <a:spcPct val="120000"/>
              </a:lnSpc>
              <a:spcBef>
                <a:spcPts val="600"/>
              </a:spcBef>
              <a:spcAft>
                <a:spcPts val="600"/>
              </a:spcAft>
              <a:buFont typeface="Wingdings" panose="05000000000000000000" pitchFamily="2" charset="2"/>
              <a:buChar char="Ø"/>
            </a:pPr>
            <a:r>
              <a:rPr lang="lv-LV" sz="9600" b="1" kern="100" dirty="0">
                <a:effectLst/>
                <a:latin typeface="Verdana" panose="020B0604030504040204" pitchFamily="34" charset="0"/>
                <a:ea typeface="Verdana" panose="020B0604030504040204" pitchFamily="34" charset="0"/>
                <a:cs typeface="Times New Roman" panose="02020603050405020304" pitchFamily="18" charset="0"/>
              </a:rPr>
              <a:t>projektēšanā;</a:t>
            </a:r>
          </a:p>
          <a:p>
            <a:pPr lvl="1" algn="just">
              <a:lnSpc>
                <a:spcPct val="120000"/>
              </a:lnSpc>
              <a:spcBef>
                <a:spcPts val="600"/>
              </a:spcBef>
              <a:spcAft>
                <a:spcPts val="600"/>
              </a:spcAft>
              <a:buFont typeface="Wingdings" panose="05000000000000000000" pitchFamily="2" charset="2"/>
              <a:buChar char="Ø"/>
            </a:pPr>
            <a:r>
              <a:rPr lang="lv-LV" sz="9600" b="1" kern="100" dirty="0">
                <a:effectLst/>
                <a:latin typeface="Verdana" panose="020B0604030504040204" pitchFamily="34" charset="0"/>
                <a:ea typeface="Verdana" panose="020B0604030504040204" pitchFamily="34" charset="0"/>
                <a:cs typeface="Times New Roman" panose="02020603050405020304" pitchFamily="18" charset="0"/>
              </a:rPr>
              <a:t>būvdarbu vadīšanā un būvuzraudzībā;</a:t>
            </a:r>
          </a:p>
          <a:p>
            <a:pPr lvl="1" algn="just">
              <a:lnSpc>
                <a:spcPct val="120000"/>
              </a:lnSpc>
              <a:spcBef>
                <a:spcPts val="600"/>
              </a:spcBef>
              <a:spcAft>
                <a:spcPts val="600"/>
              </a:spcAft>
              <a:buFont typeface="Wingdings" panose="05000000000000000000" pitchFamily="2" charset="2"/>
              <a:buChar char="Ø"/>
            </a:pPr>
            <a:r>
              <a:rPr lang="lv-LV" sz="9600" b="1" kern="100" dirty="0">
                <a:effectLst/>
                <a:latin typeface="Verdana" panose="020B0604030504040204" pitchFamily="34" charset="0"/>
                <a:ea typeface="Verdana" panose="020B0604030504040204" pitchFamily="34" charset="0"/>
                <a:cs typeface="Times New Roman" panose="02020603050405020304" pitchFamily="18" charset="0"/>
              </a:rPr>
              <a:t>būvekspertīzē, </a:t>
            </a:r>
          </a:p>
          <a:p>
            <a:pPr algn="just">
              <a:lnSpc>
                <a:spcPct val="120000"/>
              </a:lnSpc>
              <a:spcAft>
                <a:spcPts val="800"/>
              </a:spcAft>
              <a:buNone/>
            </a:pPr>
            <a:r>
              <a:rPr lang="lv-LV" sz="9600" b="1" kern="100" dirty="0">
                <a:solidFill>
                  <a:srgbClr val="C00000"/>
                </a:solidFill>
                <a:effectLst/>
                <a:latin typeface="Verdana" panose="020B0604030504040204" pitchFamily="34" charset="0"/>
                <a:ea typeface="Verdana" panose="020B0604030504040204" pitchFamily="34" charset="0"/>
                <a:cs typeface="Times New Roman" panose="02020603050405020304" pitchFamily="18" charset="0"/>
              </a:rPr>
              <a:t>obligāti jābūt reģistrētam sertificētam </a:t>
            </a:r>
            <a:r>
              <a:rPr lang="lv-LV" sz="9600" b="1" kern="100" dirty="0" err="1">
                <a:solidFill>
                  <a:srgbClr val="C00000"/>
                </a:solidFill>
                <a:effectLst/>
                <a:latin typeface="Verdana" panose="020B0604030504040204" pitchFamily="34" charset="0"/>
                <a:ea typeface="Verdana" panose="020B0604030504040204" pitchFamily="34" charset="0"/>
                <a:cs typeface="Times New Roman" panose="02020603050405020304" pitchFamily="18" charset="0"/>
              </a:rPr>
              <a:t>būvspeciālistam</a:t>
            </a:r>
            <a:r>
              <a:rPr lang="lv-LV" sz="9600" b="1" kern="100" dirty="0">
                <a:solidFill>
                  <a:srgbClr val="C00000"/>
                </a:solidFill>
                <a:latin typeface="Verdana" panose="020B0604030504040204" pitchFamily="34" charset="0"/>
                <a:ea typeface="Verdana" panose="020B0604030504040204" pitchFamily="34" charset="0"/>
                <a:cs typeface="Times New Roman" panose="02020603050405020304" pitchFamily="18" charset="0"/>
              </a:rPr>
              <a:t> </a:t>
            </a:r>
            <a:r>
              <a:rPr lang="lv-LV" sz="9600" b="1" kern="100" dirty="0">
                <a:latin typeface="Verdana" panose="020B0604030504040204" pitchFamily="34" charset="0"/>
                <a:ea typeface="Verdana" panose="020B0604030504040204" pitchFamily="34" charset="0"/>
                <a:cs typeface="Times New Roman" panose="02020603050405020304" pitchFamily="18" charset="0"/>
              </a:rPr>
              <a:t>ar noslēgtu darba līgumu, kas reģistrēts Valsts ieņēmumu dienestā</a:t>
            </a:r>
            <a:r>
              <a:rPr lang="lv-LV" sz="9600" b="1" kern="100" dirty="0">
                <a:effectLst/>
                <a:latin typeface="Verdana" panose="020B0604030504040204" pitchFamily="34" charset="0"/>
                <a:ea typeface="Verdana" panose="020B0604030504040204" pitchFamily="34" charset="0"/>
                <a:cs typeface="Times New Roman" panose="02020603050405020304" pitchFamily="18" charset="0"/>
              </a:rPr>
              <a:t> </a:t>
            </a:r>
          </a:p>
          <a:p>
            <a:pPr algn="just">
              <a:lnSpc>
                <a:spcPct val="120000"/>
              </a:lnSpc>
              <a:spcAft>
                <a:spcPts val="800"/>
              </a:spcAft>
              <a:buNone/>
            </a:pPr>
            <a:r>
              <a:rPr lang="lv-LV" sz="7200" b="1" i="1" dirty="0">
                <a:latin typeface="Verdana" panose="020B0604030504040204" pitchFamily="34" charset="0"/>
                <a:ea typeface="Verdana" panose="020B0604030504040204" pitchFamily="34" charset="0"/>
              </a:rPr>
              <a:t>*Būvniecības likuma 13.pants</a:t>
            </a:r>
            <a:endParaRPr lang="lv-LV" sz="7200" b="1" i="1" kern="100" dirty="0">
              <a:effectLst/>
              <a:latin typeface="Verdana" panose="020B0604030504040204" pitchFamily="34" charset="0"/>
              <a:ea typeface="Verdana" panose="020B0604030504040204" pitchFamily="34" charset="0"/>
              <a:cs typeface="Times New Roman" panose="02020603050405020304" pitchFamily="18" charset="0"/>
            </a:endParaRPr>
          </a:p>
          <a:p>
            <a:endParaRPr lang="lv-LV" dirty="0"/>
          </a:p>
        </p:txBody>
      </p:sp>
    </p:spTree>
    <p:extLst>
      <p:ext uri="{BB962C8B-B14F-4D97-AF65-F5344CB8AC3E}">
        <p14:creationId xmlns:p14="http://schemas.microsoft.com/office/powerpoint/2010/main" val="4149298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4D221-0F32-1F38-0431-599C1B1FCD80}"/>
              </a:ext>
            </a:extLst>
          </p:cNvPr>
          <p:cNvSpPr>
            <a:spLocks noGrp="1"/>
          </p:cNvSpPr>
          <p:nvPr>
            <p:ph type="title"/>
          </p:nvPr>
        </p:nvSpPr>
        <p:spPr/>
        <p:txBody>
          <a:bodyPr>
            <a:normAutofit/>
          </a:bodyPr>
          <a:lstStyle/>
          <a:p>
            <a:pPr algn="ctr"/>
            <a:r>
              <a:rPr lang="lv-LV" sz="3600" b="1" dirty="0">
                <a:solidFill>
                  <a:srgbClr val="009999"/>
                </a:solidFill>
                <a:latin typeface="Verdana" panose="020B0604030504040204" pitchFamily="34" charset="0"/>
                <a:ea typeface="Verdana" panose="020B0604030504040204" pitchFamily="34" charset="0"/>
              </a:rPr>
              <a:t>DAŽI FAKTI</a:t>
            </a:r>
            <a:endParaRPr lang="lv-LV" sz="3600" dirty="0"/>
          </a:p>
        </p:txBody>
      </p:sp>
      <p:sp>
        <p:nvSpPr>
          <p:cNvPr id="3" name="Content Placeholder 2">
            <a:extLst>
              <a:ext uri="{FF2B5EF4-FFF2-40B4-BE49-F238E27FC236}">
                <a16:creationId xmlns:a16="http://schemas.microsoft.com/office/drawing/2014/main" id="{C36D10C8-CC20-1072-AAD2-DA50A67A00EF}"/>
              </a:ext>
            </a:extLst>
          </p:cNvPr>
          <p:cNvSpPr>
            <a:spLocks noGrp="1"/>
          </p:cNvSpPr>
          <p:nvPr>
            <p:ph idx="1"/>
          </p:nvPr>
        </p:nvSpPr>
        <p:spPr/>
        <p:txBody>
          <a:bodyPr>
            <a:normAutofit/>
          </a:bodyPr>
          <a:lstStyle/>
          <a:p>
            <a:pPr algn="just">
              <a:lnSpc>
                <a:spcPct val="110000"/>
              </a:lnSpc>
              <a:spcBef>
                <a:spcPts val="600"/>
              </a:spcBef>
            </a:pPr>
            <a:r>
              <a:rPr lang="lv-LV" sz="2400" b="1" dirty="0">
                <a:latin typeface="Verdana" panose="020B0604030504040204" pitchFamily="34" charset="0"/>
                <a:ea typeface="Verdana" panose="020B0604030504040204" pitchFamily="34" charset="0"/>
                <a:cs typeface="Arial" panose="020B0604020202020204" pitchFamily="34" charset="0"/>
              </a:rPr>
              <a:t>Būvkomersantu reģistrā </a:t>
            </a:r>
            <a:r>
              <a:rPr lang="lv-LV" sz="2400" dirty="0">
                <a:latin typeface="Verdana" panose="020B0604030504040204" pitchFamily="34" charset="0"/>
                <a:ea typeface="Verdana" panose="020B0604030504040204" pitchFamily="34" charset="0"/>
                <a:cs typeface="Arial" panose="020B0604020202020204" pitchFamily="34" charset="0"/>
              </a:rPr>
              <a:t>reģistrēti </a:t>
            </a:r>
            <a:r>
              <a:rPr lang="lv-LV" sz="2400" b="1" i="0" dirty="0">
                <a:effectLst/>
                <a:latin typeface="Verdana" panose="020B0604030504040204" pitchFamily="34" charset="0"/>
                <a:ea typeface="Verdana" panose="020B0604030504040204" pitchFamily="34" charset="0"/>
              </a:rPr>
              <a:t>7197</a:t>
            </a:r>
            <a:r>
              <a:rPr lang="lv-LV" sz="2400" dirty="0">
                <a:latin typeface="Verdana" panose="020B0604030504040204" pitchFamily="34" charset="0"/>
                <a:ea typeface="Verdana" panose="020B0604030504040204" pitchFamily="34" charset="0"/>
                <a:cs typeface="Arial" panose="020B0604020202020204" pitchFamily="34" charset="0"/>
              </a:rPr>
              <a:t> būvkomersanti (11.04.2025. )</a:t>
            </a:r>
          </a:p>
          <a:p>
            <a:pPr marL="0" indent="0" algn="just">
              <a:lnSpc>
                <a:spcPct val="110000"/>
              </a:lnSpc>
              <a:spcBef>
                <a:spcPts val="600"/>
              </a:spcBef>
              <a:buNone/>
            </a:pPr>
            <a:endParaRPr lang="lv-LV" sz="2400" dirty="0">
              <a:latin typeface="Verdana" panose="020B0604030504040204" pitchFamily="34" charset="0"/>
              <a:ea typeface="Verdana" panose="020B0604030504040204" pitchFamily="34" charset="0"/>
              <a:cs typeface="Arial" panose="020B0604020202020204" pitchFamily="34" charset="0"/>
            </a:endParaRPr>
          </a:p>
          <a:p>
            <a:pPr algn="just">
              <a:lnSpc>
                <a:spcPct val="110000"/>
              </a:lnSpc>
              <a:spcBef>
                <a:spcPts val="600"/>
              </a:spcBef>
            </a:pPr>
            <a:r>
              <a:rPr lang="lv-LV" sz="2400" b="1" dirty="0">
                <a:latin typeface="Verdana" panose="020B0604030504040204" pitchFamily="34" charset="0"/>
                <a:ea typeface="Verdana" panose="020B0604030504040204" pitchFamily="34" charset="0"/>
                <a:cs typeface="Arial" panose="020B0604020202020204" pitchFamily="34" charset="0"/>
              </a:rPr>
              <a:t>Valsts ieņēmumu dienestā </a:t>
            </a:r>
            <a:r>
              <a:rPr lang="lv-LV" sz="2400" dirty="0">
                <a:latin typeface="Verdana" panose="020B0604030504040204" pitchFamily="34" charset="0"/>
                <a:ea typeface="Verdana" panose="020B0604030504040204" pitchFamily="34" charset="0"/>
                <a:cs typeface="Arial" panose="020B0604020202020204" pitchFamily="34" charset="0"/>
              </a:rPr>
              <a:t>reģistrēti </a:t>
            </a:r>
            <a:r>
              <a:rPr lang="lv-LV" sz="2400" b="1" dirty="0">
                <a:latin typeface="Verdana" panose="020B0604030504040204" pitchFamily="34" charset="0"/>
                <a:ea typeface="Verdana" panose="020B0604030504040204" pitchFamily="34" charset="0"/>
                <a:cs typeface="Arial" panose="020B0604020202020204" pitchFamily="34" charset="0"/>
              </a:rPr>
              <a:t>15990 </a:t>
            </a:r>
            <a:r>
              <a:rPr lang="lv-LV" sz="2400" dirty="0">
                <a:latin typeface="Verdana" panose="020B0604030504040204" pitchFamily="34" charset="0"/>
                <a:ea typeface="Verdana" panose="020B0604030504040204" pitchFamily="34" charset="0"/>
                <a:cs typeface="Arial" panose="020B0604020202020204" pitchFamily="34" charset="0"/>
              </a:rPr>
              <a:t>komersanti, kuru </a:t>
            </a:r>
            <a:r>
              <a:rPr lang="lv-LV" sz="2400" dirty="0">
                <a:effectLst/>
                <a:latin typeface="Verdana" panose="020B0604030504040204" pitchFamily="34" charset="0"/>
                <a:ea typeface="Verdana" panose="020B0604030504040204" pitchFamily="34" charset="0"/>
                <a:cs typeface="Arial" panose="020B0604020202020204" pitchFamily="34" charset="0"/>
              </a:rPr>
              <a:t>saimnieciskās darbības veidi ir saistīti būvniecības vai arhitektūras jomu (2024.gada dati)</a:t>
            </a:r>
          </a:p>
        </p:txBody>
      </p:sp>
    </p:spTree>
    <p:extLst>
      <p:ext uri="{BB962C8B-B14F-4D97-AF65-F5344CB8AC3E}">
        <p14:creationId xmlns:p14="http://schemas.microsoft.com/office/powerpoint/2010/main" val="233049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4A42F-6300-6959-5BCB-7737EBCF85BD}"/>
              </a:ext>
            </a:extLst>
          </p:cNvPr>
          <p:cNvSpPr>
            <a:spLocks noGrp="1"/>
          </p:cNvSpPr>
          <p:nvPr>
            <p:ph type="title"/>
          </p:nvPr>
        </p:nvSpPr>
        <p:spPr>
          <a:xfrm>
            <a:off x="838200" y="760549"/>
            <a:ext cx="10515600" cy="1460500"/>
          </a:xfrm>
        </p:spPr>
        <p:txBody>
          <a:bodyPr>
            <a:normAutofit fontScale="90000"/>
          </a:bodyPr>
          <a:lstStyle/>
          <a:p>
            <a:pPr algn="ctr">
              <a:lnSpc>
                <a:spcPct val="100000"/>
              </a:lnSpc>
            </a:pPr>
            <a:r>
              <a:rPr lang="lv-LV" sz="4000" b="1" kern="100" dirty="0">
                <a:solidFill>
                  <a:srgbClr val="009999"/>
                </a:solidFill>
                <a:latin typeface="Verdana" panose="020B0604030504040204" pitchFamily="34" charset="0"/>
                <a:ea typeface="Verdana" panose="020B0604030504040204" pitchFamily="34" charset="0"/>
                <a:cs typeface="Times New Roman" panose="02020603050405020304" pitchFamily="18" charset="0"/>
              </a:rPr>
              <a:t>I</a:t>
            </a:r>
            <a:r>
              <a:rPr lang="lv-LV" sz="4000" b="1" kern="100" dirty="0">
                <a:solidFill>
                  <a:srgbClr val="009999"/>
                </a:solidFill>
                <a:effectLst/>
                <a:latin typeface="Verdana" panose="020B0604030504040204" pitchFamily="34" charset="0"/>
                <a:ea typeface="Verdana" panose="020B0604030504040204" pitchFamily="34" charset="0"/>
                <a:cs typeface="Times New Roman" panose="02020603050405020304" pitchFamily="18" charset="0"/>
              </a:rPr>
              <a:t>KGADĒJĀS INFORMĀCIJAS ATJAUNOŠANA UN BŪVKOMERSANTA GADA PĀRSKATA AIZPILDĪŠANA</a:t>
            </a:r>
            <a:br>
              <a:rPr lang="lv-LV"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lv-LV" dirty="0"/>
          </a:p>
        </p:txBody>
      </p:sp>
      <p:sp>
        <p:nvSpPr>
          <p:cNvPr id="3" name="Content Placeholder 2">
            <a:extLst>
              <a:ext uri="{FF2B5EF4-FFF2-40B4-BE49-F238E27FC236}">
                <a16:creationId xmlns:a16="http://schemas.microsoft.com/office/drawing/2014/main" id="{798518B4-8B13-2A72-2B60-37326EFEA682}"/>
              </a:ext>
            </a:extLst>
          </p:cNvPr>
          <p:cNvSpPr>
            <a:spLocks noGrp="1"/>
          </p:cNvSpPr>
          <p:nvPr>
            <p:ph idx="1"/>
          </p:nvPr>
        </p:nvSpPr>
        <p:spPr>
          <a:xfrm>
            <a:off x="838200" y="2372497"/>
            <a:ext cx="10515600" cy="3804466"/>
          </a:xfrm>
        </p:spPr>
        <p:txBody>
          <a:bodyPr>
            <a:normAutofit fontScale="92500"/>
          </a:bodyPr>
          <a:lstStyle/>
          <a:p>
            <a:pPr>
              <a:lnSpc>
                <a:spcPct val="110000"/>
              </a:lnSpc>
              <a:spcBef>
                <a:spcPts val="600"/>
              </a:spcBef>
              <a:spcAft>
                <a:spcPts val="600"/>
              </a:spcAft>
            </a:pPr>
            <a:r>
              <a:rPr lang="lv-LV" sz="2200" b="1" kern="100" dirty="0">
                <a:latin typeface="Verdana" panose="020B0604030504040204" pitchFamily="34" charset="0"/>
                <a:ea typeface="Verdana" panose="020B0604030504040204" pitchFamily="34" charset="0"/>
                <a:cs typeface="Times New Roman" panose="02020603050405020304" pitchFamily="18" charset="0"/>
              </a:rPr>
              <a:t>No 01.01.</a:t>
            </a:r>
            <a:r>
              <a:rPr lang="lv-LV" sz="2200" b="1" kern="100" dirty="0">
                <a:effectLst/>
                <a:latin typeface="Verdana" panose="020B0604030504040204" pitchFamily="34" charset="0"/>
                <a:ea typeface="Verdana" panose="020B0604030504040204" pitchFamily="34" charset="0"/>
                <a:cs typeface="Times New Roman" panose="02020603050405020304" pitchFamily="18" charset="0"/>
              </a:rPr>
              <a:t>2024.</a:t>
            </a:r>
            <a:r>
              <a:rPr lang="lv-LV" sz="2200" b="1" kern="100" dirty="0">
                <a:latin typeface="Verdana" panose="020B0604030504040204" pitchFamily="34" charset="0"/>
                <a:ea typeface="Verdana" panose="020B0604030504040204" pitchFamily="34" charset="0"/>
                <a:cs typeface="Times New Roman" panose="02020603050405020304" pitchFamily="18" charset="0"/>
              </a:rPr>
              <a:t> </a:t>
            </a:r>
            <a:r>
              <a:rPr lang="lv-LV" sz="2200" b="1" kern="100" dirty="0">
                <a:effectLst/>
                <a:latin typeface="Verdana" panose="020B0604030504040204" pitchFamily="34" charset="0"/>
                <a:ea typeface="Verdana" panose="020B0604030504040204" pitchFamily="34" charset="0"/>
                <a:cs typeface="Times New Roman" panose="02020603050405020304" pitchFamily="18" charset="0"/>
              </a:rPr>
              <a:t>ikgadējās informācijas atjaunošanai Būvkomersantu reģistrā ir jauna kārtība; </a:t>
            </a:r>
          </a:p>
          <a:p>
            <a:pPr>
              <a:lnSpc>
                <a:spcPct val="100000"/>
              </a:lnSpc>
              <a:spcBef>
                <a:spcPts val="600"/>
              </a:spcBef>
              <a:spcAft>
                <a:spcPts val="600"/>
              </a:spcAft>
            </a:pPr>
            <a:r>
              <a:rPr lang="lv-LV" sz="2200" b="1" kern="100" dirty="0">
                <a:effectLst/>
                <a:latin typeface="Verdana" panose="020B0604030504040204" pitchFamily="34" charset="0"/>
                <a:ea typeface="Verdana" panose="020B0604030504040204" pitchFamily="34" charset="0"/>
                <a:cs typeface="Times New Roman" panose="02020603050405020304" pitchFamily="18" charset="0"/>
              </a:rPr>
              <a:t>Svarīgi korekti norādīt informāciju būvkomersanta gada pārskata peļņas vai zaudējumu aprēķinā (PZA);</a:t>
            </a:r>
          </a:p>
          <a:p>
            <a:pPr>
              <a:lnSpc>
                <a:spcPct val="110000"/>
              </a:lnSpc>
              <a:spcBef>
                <a:spcPts val="600"/>
              </a:spcBef>
              <a:spcAft>
                <a:spcPts val="600"/>
              </a:spcAft>
            </a:pPr>
            <a:r>
              <a:rPr lang="lv-LV" sz="2200" b="1" kern="100" dirty="0">
                <a:latin typeface="Verdana" panose="020B0604030504040204" pitchFamily="34" charset="0"/>
                <a:ea typeface="Verdana" panose="020B0604030504040204" pitchFamily="34" charset="0"/>
                <a:cs typeface="Times New Roman" panose="02020603050405020304" pitchFamily="18" charset="0"/>
              </a:rPr>
              <a:t>S</a:t>
            </a:r>
            <a:r>
              <a:rPr lang="lv-LV" sz="2200" b="1" kern="100" dirty="0">
                <a:effectLst/>
                <a:latin typeface="Verdana" panose="020B0604030504040204" pitchFamily="34" charset="0"/>
                <a:ea typeface="Verdana" panose="020B0604030504040204" pitchFamily="34" charset="0"/>
                <a:cs typeface="Times New Roman" panose="02020603050405020304" pitchFamily="18" charset="0"/>
              </a:rPr>
              <a:t>avlaicīgi gada pārskatu iesniegt Valsts ieņēmumu dienestā (VID)</a:t>
            </a:r>
          </a:p>
          <a:p>
            <a:pPr>
              <a:lnSpc>
                <a:spcPct val="110000"/>
              </a:lnSpc>
              <a:spcBef>
                <a:spcPts val="600"/>
              </a:spcBef>
              <a:spcAft>
                <a:spcPts val="600"/>
              </a:spcAft>
            </a:pPr>
            <a:r>
              <a:rPr lang="lv-LV" sz="2200" b="1" kern="100" dirty="0">
                <a:solidFill>
                  <a:srgbClr val="C00000"/>
                </a:solidFill>
                <a:latin typeface="Verdana" panose="020B0604030504040204" pitchFamily="34" charset="0"/>
                <a:ea typeface="Verdana" panose="020B0604030504040204" pitchFamily="34" charset="0"/>
                <a:cs typeface="Times New Roman" panose="02020603050405020304" pitchFamily="18" charset="0"/>
              </a:rPr>
              <a:t>Būvniecības pakalpojumi</a:t>
            </a:r>
            <a:r>
              <a:rPr lang="lv-LV" sz="2200" b="1" kern="100" dirty="0">
                <a:latin typeface="Verdana" panose="020B0604030504040204" pitchFamily="34" charset="0"/>
                <a:ea typeface="Verdana" panose="020B0604030504040204" pitchFamily="34" charset="0"/>
                <a:cs typeface="Times New Roman" panose="02020603050405020304" pitchFamily="18" charset="0"/>
              </a:rPr>
              <a:t>: būvdarbi, arhitektūras un projektēšanas pakalpojumi, inženiertehniskās konsultācijas un citi ar būvniecību saistītie pakalpojumi (piemēram, iekšējās apdares darbi un citi nekvalificētie pakalpojumi)</a:t>
            </a:r>
            <a:r>
              <a:rPr lang="lv-LV" sz="2200" b="1" kern="100" dirty="0">
                <a:effectLst/>
                <a:latin typeface="Verdana" panose="020B0604030504040204" pitchFamily="34" charset="0"/>
                <a:ea typeface="Verdana" panose="020B0604030504040204" pitchFamily="34" charset="0"/>
                <a:cs typeface="Times New Roman" panose="02020603050405020304" pitchFamily="18" charset="0"/>
              </a:rPr>
              <a:t>.</a:t>
            </a:r>
          </a:p>
          <a:p>
            <a:pPr>
              <a:lnSpc>
                <a:spcPct val="100000"/>
              </a:lnSpc>
              <a:spcBef>
                <a:spcPts val="1800"/>
              </a:spcBef>
              <a:spcAft>
                <a:spcPts val="600"/>
              </a:spcAft>
            </a:pPr>
            <a:endParaRPr lang="lv-LV" sz="2400" b="1" kern="100" dirty="0">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884471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B9F56-F797-28E0-EF74-1B05369E5A8D}"/>
              </a:ext>
            </a:extLst>
          </p:cNvPr>
          <p:cNvSpPr>
            <a:spLocks noGrp="1"/>
          </p:cNvSpPr>
          <p:nvPr>
            <p:ph type="title"/>
          </p:nvPr>
        </p:nvSpPr>
        <p:spPr>
          <a:xfrm>
            <a:off x="838200" y="636979"/>
            <a:ext cx="10515600" cy="1325563"/>
          </a:xfrm>
        </p:spPr>
        <p:txBody>
          <a:bodyPr>
            <a:noAutofit/>
          </a:bodyPr>
          <a:lstStyle/>
          <a:p>
            <a:pPr algn="ctr">
              <a:lnSpc>
                <a:spcPct val="100000"/>
              </a:lnSpc>
            </a:pPr>
            <a:r>
              <a:rPr lang="lv-LV" sz="3600" b="1" kern="100" dirty="0">
                <a:solidFill>
                  <a:srgbClr val="009999"/>
                </a:solidFill>
                <a:effectLst/>
                <a:latin typeface="Verdana" panose="020B0604030504040204" pitchFamily="34" charset="0"/>
                <a:ea typeface="Verdana" panose="020B0604030504040204" pitchFamily="34" charset="0"/>
                <a:cs typeface="Times New Roman" panose="02020603050405020304" pitchFamily="18" charset="0"/>
              </a:rPr>
              <a:t>BŪVKOMERSANTU IKGADĒJĀS INFORMĀCIJAS DATU APSTRĀDE UN VALSTS NODEVAS APMAKSA</a:t>
            </a:r>
            <a:endParaRPr lang="lv-LV" sz="3600" b="1" dirty="0">
              <a:solidFill>
                <a:srgbClr val="009999"/>
              </a:solidFill>
              <a:latin typeface="Verdana" panose="020B0604030504040204" pitchFamily="34" charset="0"/>
              <a:ea typeface="Verdana" panose="020B0604030504040204" pitchFamily="34" charset="0"/>
            </a:endParaRPr>
          </a:p>
        </p:txBody>
      </p:sp>
      <p:sp>
        <p:nvSpPr>
          <p:cNvPr id="3" name="Content Placeholder 2">
            <a:extLst>
              <a:ext uri="{FF2B5EF4-FFF2-40B4-BE49-F238E27FC236}">
                <a16:creationId xmlns:a16="http://schemas.microsoft.com/office/drawing/2014/main" id="{987716B7-78FB-FFDB-2E2B-972C67C99A69}"/>
              </a:ext>
            </a:extLst>
          </p:cNvPr>
          <p:cNvSpPr>
            <a:spLocks noGrp="1"/>
          </p:cNvSpPr>
          <p:nvPr>
            <p:ph idx="1"/>
          </p:nvPr>
        </p:nvSpPr>
        <p:spPr>
          <a:xfrm>
            <a:off x="838200" y="2224215"/>
            <a:ext cx="10515600" cy="3952747"/>
          </a:xfrm>
        </p:spPr>
        <p:txBody>
          <a:bodyPr>
            <a:normAutofit/>
          </a:bodyPr>
          <a:lstStyle/>
          <a:p>
            <a:pPr marL="342900" indent="-342900" algn="just">
              <a:lnSpc>
                <a:spcPct val="107000"/>
              </a:lnSpc>
              <a:spcAft>
                <a:spcPts val="800"/>
              </a:spcAft>
              <a:buAutoNum type="arabicParenR"/>
            </a:pPr>
            <a:r>
              <a:rPr lang="lv-LV" sz="2400" b="1" kern="100" dirty="0">
                <a:latin typeface="Verdana" panose="020B0604030504040204" pitchFamily="34" charset="0"/>
                <a:ea typeface="Verdana" panose="020B0604030504040204" pitchFamily="34" charset="0"/>
                <a:cs typeface="Times New Roman" panose="02020603050405020304" pitchFamily="18" charset="0"/>
              </a:rPr>
              <a:t>Būvkomersantu reģistrs DATUS saņem</a:t>
            </a:r>
            <a:r>
              <a:rPr lang="lv-LV" sz="2400" b="1" kern="100" dirty="0">
                <a:effectLst/>
                <a:latin typeface="Verdana" panose="020B0604030504040204" pitchFamily="34" charset="0"/>
                <a:ea typeface="Verdana" panose="020B0604030504040204" pitchFamily="34" charset="0"/>
                <a:cs typeface="Times New Roman" panose="02020603050405020304" pitchFamily="18" charset="0"/>
              </a:rPr>
              <a:t> </a:t>
            </a:r>
            <a:r>
              <a:rPr lang="lv-LV" sz="2400" b="1" kern="0" dirty="0">
                <a:effectLst/>
                <a:latin typeface="Verdana" panose="020B0604030504040204" pitchFamily="34" charset="0"/>
                <a:ea typeface="Verdana" panose="020B0604030504040204" pitchFamily="34" charset="0"/>
                <a:cs typeface="Times New Roman" panose="02020603050405020304" pitchFamily="18" charset="0"/>
              </a:rPr>
              <a:t>no komersanta gada pārskata PZA, kas iesniegts VID  Elektroniskās deklarēšanas sistēmā (EDS) no 1.maija:</a:t>
            </a:r>
          </a:p>
          <a:p>
            <a:pPr marL="457200" lvl="1" indent="0" algn="just">
              <a:lnSpc>
                <a:spcPct val="100000"/>
              </a:lnSpc>
              <a:spcAft>
                <a:spcPts val="800"/>
              </a:spcAft>
              <a:buNone/>
            </a:pPr>
            <a:r>
              <a:rPr lang="lv-LV" sz="2000" b="1" kern="0" dirty="0">
                <a:effectLst/>
                <a:latin typeface="Verdana" panose="020B0604030504040204" pitchFamily="34" charset="0"/>
                <a:ea typeface="Verdana" panose="020B0604030504040204" pitchFamily="34" charset="0"/>
                <a:cs typeface="Times New Roman" panose="02020603050405020304" pitchFamily="18" charset="0"/>
              </a:rPr>
              <a:t>a) neto apgrozījumu (R10);</a:t>
            </a:r>
          </a:p>
          <a:p>
            <a:pPr marL="457200" lvl="1" indent="0" algn="just">
              <a:lnSpc>
                <a:spcPct val="100000"/>
              </a:lnSpc>
              <a:spcAft>
                <a:spcPts val="800"/>
              </a:spcAft>
              <a:buNone/>
            </a:pPr>
            <a:r>
              <a:rPr lang="lv-LV" sz="2000" b="1" kern="0" dirty="0">
                <a:latin typeface="Verdana" panose="020B0604030504040204" pitchFamily="34" charset="0"/>
                <a:ea typeface="Verdana" panose="020B0604030504040204" pitchFamily="34" charset="0"/>
                <a:cs typeface="Times New Roman" panose="02020603050405020304" pitchFamily="18" charset="0"/>
              </a:rPr>
              <a:t>b) </a:t>
            </a:r>
            <a:r>
              <a:rPr lang="lv-LV" sz="2000" b="1" kern="0" dirty="0">
                <a:effectLst/>
                <a:latin typeface="Verdana" panose="020B0604030504040204" pitchFamily="34" charset="0"/>
                <a:ea typeface="Verdana" panose="020B0604030504040204" pitchFamily="34" charset="0"/>
                <a:cs typeface="Times New Roman" panose="02020603050405020304" pitchFamily="18" charset="0"/>
              </a:rPr>
              <a:t>ieņēmumus no būvniecības pakalpojumiem (R25)</a:t>
            </a:r>
            <a:r>
              <a:rPr lang="lv-LV" sz="2000" kern="0" dirty="0">
                <a:effectLst/>
                <a:latin typeface="Verdana" panose="020B0604030504040204" pitchFamily="34" charset="0"/>
                <a:ea typeface="Verdana" panose="020B0604030504040204" pitchFamily="34" charset="0"/>
                <a:cs typeface="Times New Roman" panose="02020603050405020304" pitchFamily="18" charset="0"/>
              </a:rPr>
              <a:t>. </a:t>
            </a:r>
          </a:p>
          <a:p>
            <a:pPr marL="457200" lvl="1" indent="0" algn="just">
              <a:lnSpc>
                <a:spcPct val="107000"/>
              </a:lnSpc>
              <a:spcAft>
                <a:spcPts val="800"/>
              </a:spcAft>
              <a:buNone/>
            </a:pPr>
            <a:endParaRPr lang="lv-LV"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SzPts val="1000"/>
              <a:buFont typeface="+mj-lt"/>
              <a:buAutoNum type="arabicPeriod"/>
            </a:pPr>
            <a:endParaRPr lang="lv-LV"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19E74F4C-6DA4-641A-7304-2D7A142901B6}"/>
              </a:ext>
            </a:extLst>
          </p:cNvPr>
          <p:cNvPicPr>
            <a:picLocks noChangeAspect="1"/>
          </p:cNvPicPr>
          <p:nvPr/>
        </p:nvPicPr>
        <p:blipFill>
          <a:blip r:embed="rId2"/>
          <a:stretch>
            <a:fillRect/>
          </a:stretch>
        </p:blipFill>
        <p:spPr>
          <a:xfrm>
            <a:off x="990600" y="4521490"/>
            <a:ext cx="10210800" cy="1838325"/>
          </a:xfrm>
          <a:prstGeom prst="rect">
            <a:avLst/>
          </a:prstGeom>
        </p:spPr>
      </p:pic>
      <mc:AlternateContent xmlns:mc="http://schemas.openxmlformats.org/markup-compatibility/2006" xmlns:p14="http://schemas.microsoft.com/office/powerpoint/2010/main">
        <mc:Choice Requires="p14">
          <p:contentPart p14:bwMode="auto" r:id="rId3">
            <p14:nvContentPartPr>
              <p14:cNvPr id="6" name="Ink 5">
                <a:extLst>
                  <a:ext uri="{FF2B5EF4-FFF2-40B4-BE49-F238E27FC236}">
                    <a16:creationId xmlns:a16="http://schemas.microsoft.com/office/drawing/2014/main" id="{B4726339-E4B1-201B-7296-248E4747AB7F}"/>
                  </a:ext>
                </a:extLst>
              </p14:cNvPr>
              <p14:cNvContentPartPr/>
              <p14:nvPr/>
            </p14:nvContentPartPr>
            <p14:xfrm>
              <a:off x="8167476" y="5559856"/>
              <a:ext cx="147240" cy="12960"/>
            </p14:xfrm>
          </p:contentPart>
        </mc:Choice>
        <mc:Fallback xmlns="">
          <p:pic>
            <p:nvPicPr>
              <p:cNvPr id="6" name="Ink 5">
                <a:extLst>
                  <a:ext uri="{FF2B5EF4-FFF2-40B4-BE49-F238E27FC236}">
                    <a16:creationId xmlns:a16="http://schemas.microsoft.com/office/drawing/2014/main" id="{B4726339-E4B1-201B-7296-248E4747AB7F}"/>
                  </a:ext>
                </a:extLst>
              </p:cNvPr>
              <p:cNvPicPr/>
              <p:nvPr/>
            </p:nvPicPr>
            <p:blipFill>
              <a:blip r:embed="rId4"/>
              <a:stretch>
                <a:fillRect/>
              </a:stretch>
            </p:blipFill>
            <p:spPr>
              <a:xfrm>
                <a:off x="8113836" y="5451856"/>
                <a:ext cx="254880" cy="2286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8" name="Ink 7">
                <a:extLst>
                  <a:ext uri="{FF2B5EF4-FFF2-40B4-BE49-F238E27FC236}">
                    <a16:creationId xmlns:a16="http://schemas.microsoft.com/office/drawing/2014/main" id="{6430D974-FE25-FD33-A104-D05A4B179A38}"/>
                  </a:ext>
                </a:extLst>
              </p14:cNvPr>
              <p14:cNvContentPartPr/>
              <p14:nvPr/>
            </p14:nvContentPartPr>
            <p14:xfrm>
              <a:off x="8155596" y="5832016"/>
              <a:ext cx="246960" cy="36720"/>
            </p14:xfrm>
          </p:contentPart>
        </mc:Choice>
        <mc:Fallback xmlns="">
          <p:pic>
            <p:nvPicPr>
              <p:cNvPr id="8" name="Ink 7">
                <a:extLst>
                  <a:ext uri="{FF2B5EF4-FFF2-40B4-BE49-F238E27FC236}">
                    <a16:creationId xmlns:a16="http://schemas.microsoft.com/office/drawing/2014/main" id="{6430D974-FE25-FD33-A104-D05A4B179A38}"/>
                  </a:ext>
                </a:extLst>
              </p:cNvPr>
              <p:cNvPicPr/>
              <p:nvPr/>
            </p:nvPicPr>
            <p:blipFill>
              <a:blip r:embed="rId6"/>
              <a:stretch>
                <a:fillRect/>
              </a:stretch>
            </p:blipFill>
            <p:spPr>
              <a:xfrm>
                <a:off x="8101596" y="5724016"/>
                <a:ext cx="354600" cy="252360"/>
              </a:xfrm>
              <a:prstGeom prst="rect">
                <a:avLst/>
              </a:prstGeom>
            </p:spPr>
          </p:pic>
        </mc:Fallback>
      </mc:AlternateContent>
    </p:spTree>
    <p:extLst>
      <p:ext uri="{BB962C8B-B14F-4D97-AF65-F5344CB8AC3E}">
        <p14:creationId xmlns:p14="http://schemas.microsoft.com/office/powerpoint/2010/main" val="1683729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BC3D1B-A375-8DE5-C82E-DFFA45DA597C}"/>
              </a:ext>
            </a:extLst>
          </p:cNvPr>
          <p:cNvSpPr>
            <a:spLocks noGrp="1"/>
          </p:cNvSpPr>
          <p:nvPr>
            <p:ph idx="1"/>
          </p:nvPr>
        </p:nvSpPr>
        <p:spPr>
          <a:xfrm>
            <a:off x="838200" y="617838"/>
            <a:ext cx="10515600" cy="5559125"/>
          </a:xfrm>
        </p:spPr>
        <p:txBody>
          <a:bodyPr>
            <a:normAutofit lnSpcReduction="10000"/>
          </a:bodyPr>
          <a:lstStyle/>
          <a:p>
            <a:pPr marL="0" lvl="0" indent="0" algn="just">
              <a:lnSpc>
                <a:spcPct val="107000"/>
              </a:lnSpc>
              <a:spcAft>
                <a:spcPts val="800"/>
              </a:spcAft>
              <a:buSzPts val="1000"/>
              <a:buNone/>
            </a:pPr>
            <a:r>
              <a:rPr lang="lv-LV" sz="2400" b="1" kern="0" dirty="0">
                <a:effectLst/>
                <a:latin typeface="Verdana" panose="020B0604030504040204" pitchFamily="34" charset="0"/>
                <a:ea typeface="Verdana" panose="020B0604030504040204" pitchFamily="34" charset="0"/>
                <a:cs typeface="Times New Roman" panose="02020603050405020304" pitchFamily="18" charset="0"/>
              </a:rPr>
              <a:t>2) Pēc datu saņemšanas no VID EDS, Būvniecības informācijas sistēma:</a:t>
            </a:r>
          </a:p>
          <a:p>
            <a:pPr marL="457200" lvl="1" indent="0" algn="just">
              <a:lnSpc>
                <a:spcPct val="110000"/>
              </a:lnSpc>
              <a:spcBef>
                <a:spcPts val="1200"/>
              </a:spcBef>
              <a:buSzPts val="1000"/>
              <a:buNone/>
            </a:pPr>
            <a:r>
              <a:rPr lang="lv-LV" sz="2000" b="1" kern="0" dirty="0">
                <a:effectLst/>
                <a:latin typeface="Verdana" panose="020B0604030504040204" pitchFamily="34" charset="0"/>
                <a:ea typeface="Verdana" panose="020B0604030504040204" pitchFamily="34" charset="0"/>
                <a:cs typeface="Times New Roman" panose="02020603050405020304" pitchFamily="18" charset="0"/>
              </a:rPr>
              <a:t>a) </a:t>
            </a:r>
            <a:r>
              <a:rPr lang="lv-LV" sz="2000" b="1" u="sng" kern="0" dirty="0">
                <a:effectLst/>
                <a:latin typeface="Verdana" panose="020B0604030504040204" pitchFamily="34" charset="0"/>
                <a:ea typeface="Verdana" panose="020B0604030504040204" pitchFamily="34" charset="0"/>
                <a:cs typeface="Times New Roman" panose="02020603050405020304" pitchFamily="18" charset="0"/>
              </a:rPr>
              <a:t>aprēķina</a:t>
            </a:r>
            <a:r>
              <a:rPr lang="lv-LV" sz="2000" b="1" kern="0" dirty="0">
                <a:effectLst/>
                <a:latin typeface="Verdana" panose="020B0604030504040204" pitchFamily="34" charset="0"/>
                <a:ea typeface="Verdana" panose="020B0604030504040204" pitchFamily="34" charset="0"/>
                <a:cs typeface="Times New Roman" panose="02020603050405020304" pitchFamily="18" charset="0"/>
              </a:rPr>
              <a:t> valsts nodevu par ikgadējās informācijas iekļaušanu </a:t>
            </a:r>
            <a:r>
              <a:rPr lang="lv-LV" sz="2000" b="1" kern="100" dirty="0">
                <a:effectLst/>
                <a:latin typeface="Verdana" panose="020B0604030504040204" pitchFamily="34" charset="0"/>
                <a:ea typeface="Verdana" panose="020B0604030504040204" pitchFamily="34" charset="0"/>
                <a:cs typeface="Times New Roman" panose="02020603050405020304" pitchFamily="18" charset="0"/>
              </a:rPr>
              <a:t>būvkomersantu </a:t>
            </a:r>
            <a:r>
              <a:rPr lang="lv-LV" sz="2000" b="1" kern="0" dirty="0">
                <a:effectLst/>
                <a:latin typeface="Verdana" panose="020B0604030504040204" pitchFamily="34" charset="0"/>
                <a:ea typeface="Verdana" panose="020B0604030504040204" pitchFamily="34" charset="0"/>
                <a:cs typeface="Times New Roman" panose="02020603050405020304" pitchFamily="18" charset="0"/>
              </a:rPr>
              <a:t>reģistrā; </a:t>
            </a:r>
          </a:p>
          <a:p>
            <a:pPr marL="457200" lvl="1" indent="0" algn="just">
              <a:lnSpc>
                <a:spcPct val="100000"/>
              </a:lnSpc>
              <a:spcBef>
                <a:spcPts val="1200"/>
              </a:spcBef>
              <a:buSzPts val="1000"/>
              <a:buNone/>
            </a:pPr>
            <a:r>
              <a:rPr lang="lv-LV" sz="2000" b="1" kern="0" dirty="0">
                <a:effectLst/>
                <a:latin typeface="Verdana" panose="020B0604030504040204" pitchFamily="34" charset="0"/>
                <a:ea typeface="Verdana" panose="020B0604030504040204" pitchFamily="34" charset="0"/>
                <a:cs typeface="Times New Roman" panose="02020603050405020304" pitchFamily="18" charset="0"/>
              </a:rPr>
              <a:t>b) </a:t>
            </a:r>
            <a:r>
              <a:rPr lang="lv-LV" sz="2000" b="1" u="sng" kern="0" dirty="0">
                <a:effectLst/>
                <a:latin typeface="Verdana" panose="020B0604030504040204" pitchFamily="34" charset="0"/>
                <a:ea typeface="Verdana" panose="020B0604030504040204" pitchFamily="34" charset="0"/>
                <a:cs typeface="Times New Roman" panose="02020603050405020304" pitchFamily="18" charset="0"/>
              </a:rPr>
              <a:t>sagatavo</a:t>
            </a:r>
            <a:r>
              <a:rPr lang="lv-LV" sz="2000" b="1" kern="0" dirty="0">
                <a:effectLst/>
                <a:latin typeface="Verdana" panose="020B0604030504040204" pitchFamily="34" charset="0"/>
                <a:ea typeface="Verdana" panose="020B0604030504040204" pitchFamily="34" charset="0"/>
                <a:cs typeface="Times New Roman" panose="02020603050405020304" pitchFamily="18" charset="0"/>
              </a:rPr>
              <a:t> rēķinu; </a:t>
            </a:r>
            <a:endParaRPr lang="lv-LV" sz="2000" b="1" kern="100" dirty="0">
              <a:effectLst/>
              <a:latin typeface="Verdana" panose="020B0604030504040204" pitchFamily="34" charset="0"/>
              <a:ea typeface="Verdana" panose="020B0604030504040204" pitchFamily="34" charset="0"/>
              <a:cs typeface="Times New Roman" panose="02020603050405020304" pitchFamily="18" charset="0"/>
            </a:endParaRPr>
          </a:p>
          <a:p>
            <a:pPr marL="457200" lvl="1" indent="0" algn="just">
              <a:lnSpc>
                <a:spcPct val="100000"/>
              </a:lnSpc>
              <a:spcBef>
                <a:spcPts val="1200"/>
              </a:spcBef>
              <a:buSzPts val="1000"/>
              <a:buNone/>
            </a:pPr>
            <a:r>
              <a:rPr lang="lv-LV" sz="2000" b="1" kern="100" dirty="0">
                <a:effectLst/>
                <a:latin typeface="Verdana" panose="020B0604030504040204" pitchFamily="34" charset="0"/>
                <a:ea typeface="Verdana" panose="020B0604030504040204" pitchFamily="34" charset="0"/>
                <a:cs typeface="Times New Roman" panose="02020603050405020304" pitchFamily="18" charset="0"/>
              </a:rPr>
              <a:t>c) </a:t>
            </a:r>
            <a:r>
              <a:rPr lang="lv-LV" sz="2000" b="1" u="sng" kern="100" dirty="0" err="1">
                <a:effectLst/>
                <a:latin typeface="Verdana" panose="020B0604030504040204" pitchFamily="34" charset="0"/>
                <a:ea typeface="Verdana" panose="020B0604030504040204" pitchFamily="34" charset="0"/>
                <a:cs typeface="Times New Roman" panose="02020603050405020304" pitchFamily="18" charset="0"/>
              </a:rPr>
              <a:t>nosūta</a:t>
            </a:r>
            <a:r>
              <a:rPr lang="lv-LV" sz="2000" b="1" u="sng" kern="100" dirty="0">
                <a:effectLst/>
                <a:latin typeface="Verdana" panose="020B0604030504040204" pitchFamily="34" charset="0"/>
                <a:ea typeface="Verdana" panose="020B0604030504040204" pitchFamily="34" charset="0"/>
                <a:cs typeface="Times New Roman" panose="02020603050405020304" pitchFamily="18" charset="0"/>
              </a:rPr>
              <a:t> </a:t>
            </a:r>
            <a:r>
              <a:rPr lang="lv-LV" sz="2000" b="1" kern="100" dirty="0">
                <a:effectLst/>
                <a:latin typeface="Verdana" panose="020B0604030504040204" pitchFamily="34" charset="0"/>
                <a:ea typeface="Verdana" panose="020B0604030504040204" pitchFamily="34" charset="0"/>
                <a:cs typeface="Times New Roman" panose="02020603050405020304" pitchFamily="18" charset="0"/>
              </a:rPr>
              <a:t>rēķinu būvkomersantam. </a:t>
            </a:r>
          </a:p>
          <a:p>
            <a:pPr lvl="0" algn="just">
              <a:lnSpc>
                <a:spcPct val="107000"/>
              </a:lnSpc>
              <a:spcAft>
                <a:spcPts val="800"/>
              </a:spcAft>
              <a:buSzPts val="1000"/>
              <a:buFont typeface="Wingdings" panose="05000000000000000000" pitchFamily="2" charset="2"/>
              <a:buChar char="Ø"/>
            </a:pPr>
            <a:r>
              <a:rPr lang="lv-LV" sz="2400" b="1" kern="100" dirty="0">
                <a:solidFill>
                  <a:srgbClr val="C00000"/>
                </a:solidFill>
                <a:effectLst/>
                <a:latin typeface="Verdana" panose="020B0604030504040204" pitchFamily="34" charset="0"/>
                <a:ea typeface="Verdana" panose="020B0604030504040204" pitchFamily="34" charset="0"/>
                <a:cs typeface="Times New Roman" panose="02020603050405020304" pitchFamily="18" charset="0"/>
              </a:rPr>
              <a:t>Rēķinu veidošana notiek līdz 30. septembrim</a:t>
            </a:r>
            <a:endParaRPr lang="lv-LV" sz="2400" b="1" kern="100" dirty="0">
              <a:effectLst/>
              <a:latin typeface="Verdana" panose="020B0604030504040204" pitchFamily="34" charset="0"/>
              <a:ea typeface="Verdana" panose="020B0604030504040204" pitchFamily="34" charset="0"/>
              <a:cs typeface="Times New Roman" panose="02020603050405020304" pitchFamily="18" charset="0"/>
            </a:endParaRPr>
          </a:p>
          <a:p>
            <a:pPr marL="0" lvl="0" indent="0" algn="just">
              <a:lnSpc>
                <a:spcPct val="110000"/>
              </a:lnSpc>
              <a:spcAft>
                <a:spcPts val="800"/>
              </a:spcAft>
              <a:buSzPts val="1000"/>
              <a:buNone/>
            </a:pPr>
            <a:r>
              <a:rPr lang="lv-LV" sz="2400" b="1" kern="100" dirty="0">
                <a:effectLst/>
                <a:latin typeface="Verdana" panose="020B0604030504040204" pitchFamily="34" charset="0"/>
                <a:ea typeface="Verdana" panose="020B0604030504040204" pitchFamily="34" charset="0"/>
                <a:cs typeface="Times New Roman" panose="02020603050405020304" pitchFamily="18" charset="0"/>
              </a:rPr>
              <a:t>3) Paziņojumu par rēķina izveidi būvkomersanti saņem e-adresē vai e-pastā. Rēķins pieejams autorizējoties </a:t>
            </a:r>
            <a:r>
              <a:rPr lang="lv-LV" sz="2400" b="1" u="sng" kern="100" dirty="0">
                <a:solidFill>
                  <a:srgbClr val="0000FF"/>
                </a:solidFill>
                <a:effectLst/>
                <a:latin typeface="Verdana" panose="020B0604030504040204" pitchFamily="34" charset="0"/>
                <a:ea typeface="Verdana" panose="020B0604030504040204" pitchFamily="34" charset="0"/>
                <a:cs typeface="Times New Roman" panose="02020603050405020304" pitchFamily="18" charset="0"/>
                <a:hlinkClick r:id="rId2"/>
              </a:rPr>
              <a:t>www.bis.gov.lv</a:t>
            </a:r>
            <a:r>
              <a:rPr lang="lv-LV" sz="2400" b="1" kern="100" dirty="0">
                <a:effectLst/>
                <a:latin typeface="Verdana" panose="020B0604030504040204" pitchFamily="34" charset="0"/>
                <a:ea typeface="Verdana" panose="020B0604030504040204" pitchFamily="34" charset="0"/>
                <a:cs typeface="Times New Roman" panose="02020603050405020304" pitchFamily="18" charset="0"/>
              </a:rPr>
              <a:t> būvkomersanta juridiskās personas profila sadaļā «Dokumenti» </a:t>
            </a:r>
            <a:r>
              <a:rPr lang="lv-LV" sz="2400" b="1" kern="100" dirty="0">
                <a:latin typeface="Verdana" panose="020B0604030504040204" pitchFamily="34" charset="0"/>
                <a:ea typeface="Verdana" panose="020B0604030504040204" pitchFamily="34" charset="0"/>
                <a:cs typeface="Times New Roman" panose="02020603050405020304" pitchFamily="18" charset="0"/>
              </a:rPr>
              <a:t>-</a:t>
            </a:r>
            <a:r>
              <a:rPr lang="lv-LV" sz="2400" b="1" kern="100" dirty="0">
                <a:effectLst/>
                <a:latin typeface="Verdana" panose="020B0604030504040204" pitchFamily="34" charset="0"/>
                <a:ea typeface="Verdana" panose="020B0604030504040204" pitchFamily="34" charset="0"/>
                <a:cs typeface="Times New Roman" panose="02020603050405020304" pitchFamily="18" charset="0"/>
              </a:rPr>
              <a:t> «</a:t>
            </a:r>
            <a:r>
              <a:rPr lang="lv-LV" sz="2400" b="1" kern="100" dirty="0">
                <a:latin typeface="Verdana" panose="020B0604030504040204" pitchFamily="34" charset="0"/>
                <a:ea typeface="Verdana" panose="020B0604030504040204" pitchFamily="34" charset="0"/>
                <a:cs typeface="Times New Roman" panose="02020603050405020304" pitchFamily="18" charset="0"/>
              </a:rPr>
              <a:t>Visi rēķini</a:t>
            </a:r>
            <a:r>
              <a:rPr lang="lv-LV" sz="2400" b="1" kern="100" dirty="0">
                <a:effectLst/>
                <a:latin typeface="Verdana" panose="020B0604030504040204" pitchFamily="34" charset="0"/>
                <a:ea typeface="Verdana" panose="020B0604030504040204" pitchFamily="34" charset="0"/>
                <a:cs typeface="Times New Roman" panose="02020603050405020304" pitchFamily="18" charset="0"/>
              </a:rPr>
              <a:t>». </a:t>
            </a:r>
          </a:p>
          <a:p>
            <a:pPr lvl="0" algn="just">
              <a:lnSpc>
                <a:spcPct val="107000"/>
              </a:lnSpc>
              <a:spcAft>
                <a:spcPts val="800"/>
              </a:spcAft>
              <a:buSzPts val="1000"/>
              <a:buFont typeface="Wingdings" panose="05000000000000000000" pitchFamily="2" charset="2"/>
              <a:buChar char="Ø"/>
            </a:pPr>
            <a:r>
              <a:rPr lang="lv-LV" sz="2400" b="1" kern="100" dirty="0">
                <a:solidFill>
                  <a:srgbClr val="C00000"/>
                </a:solidFill>
                <a:latin typeface="Verdana" panose="020B0604030504040204" pitchFamily="34" charset="0"/>
                <a:ea typeface="Verdana" panose="020B0604030504040204" pitchFamily="34" charset="0"/>
                <a:cs typeface="Times New Roman" panose="02020603050405020304" pitchFamily="18" charset="0"/>
              </a:rPr>
              <a:t>V</a:t>
            </a:r>
            <a:r>
              <a:rPr lang="lv-LV" sz="2400" b="1" kern="0" dirty="0">
                <a:solidFill>
                  <a:srgbClr val="C00000"/>
                </a:solidFill>
                <a:effectLst/>
                <a:latin typeface="Verdana" panose="020B0604030504040204" pitchFamily="34" charset="0"/>
                <a:ea typeface="Verdana" panose="020B0604030504040204" pitchFamily="34" charset="0"/>
                <a:cs typeface="Times New Roman" panose="02020603050405020304" pitchFamily="18" charset="0"/>
              </a:rPr>
              <a:t>alsts nodevas apmaksas termiņš ir  30. novembris</a:t>
            </a:r>
            <a:endParaRPr lang="lv-LV" sz="2400" b="1" dirty="0">
              <a:solidFill>
                <a:srgbClr val="C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221767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9C8AC-11CF-4087-315F-D116D170493C}"/>
              </a:ext>
            </a:extLst>
          </p:cNvPr>
          <p:cNvSpPr>
            <a:spLocks noGrp="1"/>
          </p:cNvSpPr>
          <p:nvPr>
            <p:ph type="title"/>
          </p:nvPr>
        </p:nvSpPr>
        <p:spPr/>
        <p:txBody>
          <a:bodyPr>
            <a:normAutofit/>
          </a:bodyPr>
          <a:lstStyle/>
          <a:p>
            <a:pPr algn="ctr"/>
            <a:r>
              <a:rPr lang="lv-LV" sz="3600" b="1" dirty="0">
                <a:solidFill>
                  <a:srgbClr val="009999"/>
                </a:solidFill>
                <a:latin typeface="Verdana" panose="020B0604030504040204" pitchFamily="34" charset="0"/>
                <a:ea typeface="Verdana" panose="020B0604030504040204" pitchFamily="34" charset="0"/>
              </a:rPr>
              <a:t>VALSTS NODEVAS RĒĶINS BIS</a:t>
            </a:r>
          </a:p>
        </p:txBody>
      </p:sp>
      <p:pic>
        <p:nvPicPr>
          <p:cNvPr id="5" name="Content Placeholder 4">
            <a:extLst>
              <a:ext uri="{FF2B5EF4-FFF2-40B4-BE49-F238E27FC236}">
                <a16:creationId xmlns:a16="http://schemas.microsoft.com/office/drawing/2014/main" id="{358ADF58-D63B-A6A4-0A29-3BECD92C37BC}"/>
              </a:ext>
            </a:extLst>
          </p:cNvPr>
          <p:cNvPicPr>
            <a:picLocks noGrp="1" noChangeAspect="1"/>
          </p:cNvPicPr>
          <p:nvPr>
            <p:ph idx="1"/>
          </p:nvPr>
        </p:nvPicPr>
        <p:blipFill>
          <a:blip r:embed="rId2"/>
          <a:stretch>
            <a:fillRect/>
          </a:stretch>
        </p:blipFill>
        <p:spPr>
          <a:xfrm>
            <a:off x="478320" y="1690688"/>
            <a:ext cx="5235533" cy="4080436"/>
          </a:xfrm>
        </p:spPr>
      </p:pic>
      <p:pic>
        <p:nvPicPr>
          <p:cNvPr id="7" name="Picture 6">
            <a:extLst>
              <a:ext uri="{FF2B5EF4-FFF2-40B4-BE49-F238E27FC236}">
                <a16:creationId xmlns:a16="http://schemas.microsoft.com/office/drawing/2014/main" id="{87973105-F3E5-20DD-5AE5-38D95B9A7026}"/>
              </a:ext>
            </a:extLst>
          </p:cNvPr>
          <p:cNvPicPr>
            <a:picLocks noChangeAspect="1"/>
          </p:cNvPicPr>
          <p:nvPr/>
        </p:nvPicPr>
        <p:blipFill>
          <a:blip r:embed="rId3"/>
          <a:stretch>
            <a:fillRect/>
          </a:stretch>
        </p:blipFill>
        <p:spPr>
          <a:xfrm>
            <a:off x="6467109" y="1690688"/>
            <a:ext cx="4886691" cy="4080436"/>
          </a:xfrm>
          <a:prstGeom prst="rect">
            <a:avLst/>
          </a:prstGeom>
        </p:spPr>
      </p:pic>
      <mc:AlternateContent xmlns:mc="http://schemas.openxmlformats.org/markup-compatibility/2006" xmlns:p14="http://schemas.microsoft.com/office/powerpoint/2010/main">
        <mc:Choice Requires="p14">
          <p:contentPart p14:bwMode="auto" r:id="rId4">
            <p14:nvContentPartPr>
              <p14:cNvPr id="9" name="Ink 8">
                <a:extLst>
                  <a:ext uri="{FF2B5EF4-FFF2-40B4-BE49-F238E27FC236}">
                    <a16:creationId xmlns:a16="http://schemas.microsoft.com/office/drawing/2014/main" id="{3A6732E0-9D29-9D79-9142-3B5B2D59E850}"/>
                  </a:ext>
                </a:extLst>
              </p14:cNvPr>
              <p14:cNvContentPartPr/>
              <p14:nvPr/>
            </p14:nvContentPartPr>
            <p14:xfrm rot="-10360124">
              <a:off x="5273371" y="2298426"/>
              <a:ext cx="106796" cy="5806"/>
            </p14:xfrm>
          </p:contentPart>
        </mc:Choice>
        <mc:Fallback xmlns="">
          <p:pic>
            <p:nvPicPr>
              <p:cNvPr id="9" name="Ink 8">
                <a:extLst>
                  <a:ext uri="{FF2B5EF4-FFF2-40B4-BE49-F238E27FC236}">
                    <a16:creationId xmlns:a16="http://schemas.microsoft.com/office/drawing/2014/main" id="{3A6732E0-9D29-9D79-9142-3B5B2D59E850}"/>
                  </a:ext>
                </a:extLst>
              </p:cNvPr>
              <p:cNvPicPr/>
              <p:nvPr/>
            </p:nvPicPr>
            <p:blipFill>
              <a:blip r:embed="rId5"/>
              <a:stretch>
                <a:fillRect/>
              </a:stretch>
            </p:blipFill>
            <p:spPr>
              <a:xfrm rot="-10360124">
                <a:off x="5267279" y="2292620"/>
                <a:ext cx="118981" cy="17418"/>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0" name="Ink 9">
                <a:extLst>
                  <a:ext uri="{FF2B5EF4-FFF2-40B4-BE49-F238E27FC236}">
                    <a16:creationId xmlns:a16="http://schemas.microsoft.com/office/drawing/2014/main" id="{AD04DDDA-5E1E-1FA5-AA7F-075748FA8554}"/>
                  </a:ext>
                </a:extLst>
              </p14:cNvPr>
              <p14:cNvContentPartPr/>
              <p14:nvPr/>
            </p14:nvContentPartPr>
            <p14:xfrm>
              <a:off x="5141729" y="2307089"/>
              <a:ext cx="4680" cy="360"/>
            </p14:xfrm>
          </p:contentPart>
        </mc:Choice>
        <mc:Fallback xmlns="">
          <p:pic>
            <p:nvPicPr>
              <p:cNvPr id="10" name="Ink 9">
                <a:extLst>
                  <a:ext uri="{FF2B5EF4-FFF2-40B4-BE49-F238E27FC236}">
                    <a16:creationId xmlns:a16="http://schemas.microsoft.com/office/drawing/2014/main" id="{AD04DDDA-5E1E-1FA5-AA7F-075748FA8554}"/>
                  </a:ext>
                </a:extLst>
              </p:cNvPr>
              <p:cNvPicPr/>
              <p:nvPr/>
            </p:nvPicPr>
            <p:blipFill>
              <a:blip r:embed="rId7"/>
              <a:stretch>
                <a:fillRect/>
              </a:stretch>
            </p:blipFill>
            <p:spPr>
              <a:xfrm>
                <a:off x="5135609" y="2300969"/>
                <a:ext cx="1692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2" name="Ink 11">
                <a:extLst>
                  <a:ext uri="{FF2B5EF4-FFF2-40B4-BE49-F238E27FC236}">
                    <a16:creationId xmlns:a16="http://schemas.microsoft.com/office/drawing/2014/main" id="{C0DB46D2-57E5-D3DF-FFF7-C9E118982C8F}"/>
                  </a:ext>
                </a:extLst>
              </p14:cNvPr>
              <p14:cNvContentPartPr/>
              <p14:nvPr/>
            </p14:nvContentPartPr>
            <p14:xfrm>
              <a:off x="5029049" y="2285129"/>
              <a:ext cx="532080" cy="21960"/>
            </p14:xfrm>
          </p:contentPart>
        </mc:Choice>
        <mc:Fallback xmlns="">
          <p:pic>
            <p:nvPicPr>
              <p:cNvPr id="12" name="Ink 11">
                <a:extLst>
                  <a:ext uri="{FF2B5EF4-FFF2-40B4-BE49-F238E27FC236}">
                    <a16:creationId xmlns:a16="http://schemas.microsoft.com/office/drawing/2014/main" id="{C0DB46D2-57E5-D3DF-FFF7-C9E118982C8F}"/>
                  </a:ext>
                </a:extLst>
              </p:cNvPr>
              <p:cNvPicPr/>
              <p:nvPr/>
            </p:nvPicPr>
            <p:blipFill>
              <a:blip r:embed="rId9"/>
              <a:stretch>
                <a:fillRect/>
              </a:stretch>
            </p:blipFill>
            <p:spPr>
              <a:xfrm>
                <a:off x="4975049" y="2177489"/>
                <a:ext cx="639720" cy="2376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4" name="Ink 13">
                <a:extLst>
                  <a:ext uri="{FF2B5EF4-FFF2-40B4-BE49-F238E27FC236}">
                    <a16:creationId xmlns:a16="http://schemas.microsoft.com/office/drawing/2014/main" id="{AC4D3C28-8BFF-383C-0D35-91A06C978B38}"/>
                  </a:ext>
                </a:extLst>
              </p14:cNvPr>
              <p14:cNvContentPartPr/>
              <p14:nvPr/>
            </p14:nvContentPartPr>
            <p14:xfrm>
              <a:off x="10196129" y="2487809"/>
              <a:ext cx="776880" cy="10440"/>
            </p14:xfrm>
          </p:contentPart>
        </mc:Choice>
        <mc:Fallback xmlns="">
          <p:pic>
            <p:nvPicPr>
              <p:cNvPr id="14" name="Ink 13">
                <a:extLst>
                  <a:ext uri="{FF2B5EF4-FFF2-40B4-BE49-F238E27FC236}">
                    <a16:creationId xmlns:a16="http://schemas.microsoft.com/office/drawing/2014/main" id="{AC4D3C28-8BFF-383C-0D35-91A06C978B38}"/>
                  </a:ext>
                </a:extLst>
              </p:cNvPr>
              <p:cNvPicPr/>
              <p:nvPr/>
            </p:nvPicPr>
            <p:blipFill>
              <a:blip r:embed="rId11"/>
              <a:stretch>
                <a:fillRect/>
              </a:stretch>
            </p:blipFill>
            <p:spPr>
              <a:xfrm>
                <a:off x="10142129" y="2379809"/>
                <a:ext cx="884520" cy="226080"/>
              </a:xfrm>
              <a:prstGeom prst="rect">
                <a:avLst/>
              </a:prstGeom>
            </p:spPr>
          </p:pic>
        </mc:Fallback>
      </mc:AlternateContent>
      <p:cxnSp>
        <p:nvCxnSpPr>
          <p:cNvPr id="19" name="Straight Arrow Connector 18">
            <a:extLst>
              <a:ext uri="{FF2B5EF4-FFF2-40B4-BE49-F238E27FC236}">
                <a16:creationId xmlns:a16="http://schemas.microsoft.com/office/drawing/2014/main" id="{023AB675-6F6A-2048-9CBA-439F516A98FE}"/>
              </a:ext>
            </a:extLst>
          </p:cNvPr>
          <p:cNvCxnSpPr>
            <a:cxnSpLocks/>
          </p:cNvCxnSpPr>
          <p:nvPr/>
        </p:nvCxnSpPr>
        <p:spPr>
          <a:xfrm>
            <a:off x="2647507" y="1892595"/>
            <a:ext cx="276446" cy="10933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5" name="TextBox 24">
            <a:extLst>
              <a:ext uri="{FF2B5EF4-FFF2-40B4-BE49-F238E27FC236}">
                <a16:creationId xmlns:a16="http://schemas.microsoft.com/office/drawing/2014/main" id="{C3EB2A54-9BB2-AC2A-B494-9672C3CE9B08}"/>
              </a:ext>
            </a:extLst>
          </p:cNvPr>
          <p:cNvSpPr txBox="1"/>
          <p:nvPr/>
        </p:nvSpPr>
        <p:spPr>
          <a:xfrm>
            <a:off x="2275367" y="1616257"/>
            <a:ext cx="476306" cy="369332"/>
          </a:xfrm>
          <a:prstGeom prst="rect">
            <a:avLst/>
          </a:prstGeom>
          <a:noFill/>
        </p:spPr>
        <p:txBody>
          <a:bodyPr wrap="square" rtlCol="0">
            <a:spAutoFit/>
          </a:bodyPr>
          <a:lstStyle/>
          <a:p>
            <a:r>
              <a:rPr lang="lv-LV" b="1" dirty="0">
                <a:latin typeface="Verdana" panose="020B0604030504040204" pitchFamily="34" charset="0"/>
                <a:ea typeface="Verdana" panose="020B0604030504040204" pitchFamily="34" charset="0"/>
              </a:rPr>
              <a:t>1.</a:t>
            </a:r>
          </a:p>
        </p:txBody>
      </p:sp>
      <mc:AlternateContent xmlns:mc="http://schemas.openxmlformats.org/markup-compatibility/2006" xmlns:p14="http://schemas.microsoft.com/office/powerpoint/2010/main">
        <mc:Choice Requires="p14">
          <p:contentPart p14:bwMode="auto" r:id="rId12">
            <p14:nvContentPartPr>
              <p14:cNvPr id="29" name="Ink 28">
                <a:extLst>
                  <a:ext uri="{FF2B5EF4-FFF2-40B4-BE49-F238E27FC236}">
                    <a16:creationId xmlns:a16="http://schemas.microsoft.com/office/drawing/2014/main" id="{32A56F57-6233-5ED0-7DBF-7172015EB82D}"/>
                  </a:ext>
                </a:extLst>
              </p14:cNvPr>
              <p14:cNvContentPartPr/>
              <p14:nvPr/>
            </p14:nvContentPartPr>
            <p14:xfrm>
              <a:off x="1605089" y="3721169"/>
              <a:ext cx="690480" cy="360"/>
            </p14:xfrm>
          </p:contentPart>
        </mc:Choice>
        <mc:Fallback xmlns="">
          <p:pic>
            <p:nvPicPr>
              <p:cNvPr id="29" name="Ink 28">
                <a:extLst>
                  <a:ext uri="{FF2B5EF4-FFF2-40B4-BE49-F238E27FC236}">
                    <a16:creationId xmlns:a16="http://schemas.microsoft.com/office/drawing/2014/main" id="{32A56F57-6233-5ED0-7DBF-7172015EB82D}"/>
                  </a:ext>
                </a:extLst>
              </p:cNvPr>
              <p:cNvPicPr/>
              <p:nvPr/>
            </p:nvPicPr>
            <p:blipFill>
              <a:blip r:embed="rId13"/>
              <a:stretch>
                <a:fillRect/>
              </a:stretch>
            </p:blipFill>
            <p:spPr>
              <a:xfrm>
                <a:off x="1551089" y="3613169"/>
                <a:ext cx="79812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30" name="Ink 29">
                <a:extLst>
                  <a:ext uri="{FF2B5EF4-FFF2-40B4-BE49-F238E27FC236}">
                    <a16:creationId xmlns:a16="http://schemas.microsoft.com/office/drawing/2014/main" id="{344B8799-12A7-FE6C-D820-4D6B9A1D287B}"/>
                  </a:ext>
                </a:extLst>
              </p14:cNvPr>
              <p14:cNvContentPartPr/>
              <p14:nvPr/>
            </p14:nvContentPartPr>
            <p14:xfrm>
              <a:off x="1573049" y="5125529"/>
              <a:ext cx="478800" cy="10080"/>
            </p14:xfrm>
          </p:contentPart>
        </mc:Choice>
        <mc:Fallback xmlns="">
          <p:pic>
            <p:nvPicPr>
              <p:cNvPr id="30" name="Ink 29">
                <a:extLst>
                  <a:ext uri="{FF2B5EF4-FFF2-40B4-BE49-F238E27FC236}">
                    <a16:creationId xmlns:a16="http://schemas.microsoft.com/office/drawing/2014/main" id="{344B8799-12A7-FE6C-D820-4D6B9A1D287B}"/>
                  </a:ext>
                </a:extLst>
              </p:cNvPr>
              <p:cNvPicPr/>
              <p:nvPr/>
            </p:nvPicPr>
            <p:blipFill>
              <a:blip r:embed="rId15"/>
              <a:stretch>
                <a:fillRect/>
              </a:stretch>
            </p:blipFill>
            <p:spPr>
              <a:xfrm>
                <a:off x="1519409" y="5017529"/>
                <a:ext cx="586440" cy="22572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32" name="Ink 31">
                <a:extLst>
                  <a:ext uri="{FF2B5EF4-FFF2-40B4-BE49-F238E27FC236}">
                    <a16:creationId xmlns:a16="http://schemas.microsoft.com/office/drawing/2014/main" id="{8AAA6201-79F4-01F9-B8BB-63A95F42F789}"/>
                  </a:ext>
                </a:extLst>
              </p14:cNvPr>
              <p14:cNvContentPartPr/>
              <p14:nvPr/>
            </p14:nvContentPartPr>
            <p14:xfrm>
              <a:off x="10632449" y="2885969"/>
              <a:ext cx="676080" cy="41760"/>
            </p14:xfrm>
          </p:contentPart>
        </mc:Choice>
        <mc:Fallback xmlns="">
          <p:pic>
            <p:nvPicPr>
              <p:cNvPr id="32" name="Ink 31">
                <a:extLst>
                  <a:ext uri="{FF2B5EF4-FFF2-40B4-BE49-F238E27FC236}">
                    <a16:creationId xmlns:a16="http://schemas.microsoft.com/office/drawing/2014/main" id="{8AAA6201-79F4-01F9-B8BB-63A95F42F789}"/>
                  </a:ext>
                </a:extLst>
              </p:cNvPr>
              <p:cNvPicPr/>
              <p:nvPr/>
            </p:nvPicPr>
            <p:blipFill>
              <a:blip r:embed="rId17"/>
              <a:stretch>
                <a:fillRect/>
              </a:stretch>
            </p:blipFill>
            <p:spPr>
              <a:xfrm>
                <a:off x="10578809" y="2778329"/>
                <a:ext cx="783720" cy="257400"/>
              </a:xfrm>
              <a:prstGeom prst="rect">
                <a:avLst/>
              </a:prstGeom>
            </p:spPr>
          </p:pic>
        </mc:Fallback>
      </mc:AlternateContent>
      <p:sp>
        <p:nvSpPr>
          <p:cNvPr id="33" name="TextBox 32">
            <a:extLst>
              <a:ext uri="{FF2B5EF4-FFF2-40B4-BE49-F238E27FC236}">
                <a16:creationId xmlns:a16="http://schemas.microsoft.com/office/drawing/2014/main" id="{17C6CD19-412B-C8C4-841C-5FD2104A4AF7}"/>
              </a:ext>
            </a:extLst>
          </p:cNvPr>
          <p:cNvSpPr txBox="1"/>
          <p:nvPr/>
        </p:nvSpPr>
        <p:spPr>
          <a:xfrm>
            <a:off x="3955312" y="4247714"/>
            <a:ext cx="476306" cy="369332"/>
          </a:xfrm>
          <a:prstGeom prst="rect">
            <a:avLst/>
          </a:prstGeom>
          <a:noFill/>
        </p:spPr>
        <p:txBody>
          <a:bodyPr wrap="square" rtlCol="0">
            <a:spAutoFit/>
          </a:bodyPr>
          <a:lstStyle/>
          <a:p>
            <a:r>
              <a:rPr lang="lv-LV" b="1" dirty="0">
                <a:latin typeface="Verdana" panose="020B0604030504040204" pitchFamily="34" charset="0"/>
                <a:ea typeface="Verdana" panose="020B0604030504040204" pitchFamily="34" charset="0"/>
              </a:rPr>
              <a:t>2.</a:t>
            </a:r>
          </a:p>
        </p:txBody>
      </p:sp>
      <p:cxnSp>
        <p:nvCxnSpPr>
          <p:cNvPr id="36" name="Straight Arrow Connector 35">
            <a:extLst>
              <a:ext uri="{FF2B5EF4-FFF2-40B4-BE49-F238E27FC236}">
                <a16:creationId xmlns:a16="http://schemas.microsoft.com/office/drawing/2014/main" id="{D972AAF0-8671-EC83-AE0E-939232A30076}"/>
              </a:ext>
            </a:extLst>
          </p:cNvPr>
          <p:cNvCxnSpPr>
            <a:cxnSpLocks/>
          </p:cNvCxnSpPr>
          <p:nvPr/>
        </p:nvCxnSpPr>
        <p:spPr>
          <a:xfrm flipH="1" flipV="1">
            <a:off x="2363382" y="3723382"/>
            <a:ext cx="1591930" cy="58242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0" name="Straight Arrow Connector 39">
            <a:extLst>
              <a:ext uri="{FF2B5EF4-FFF2-40B4-BE49-F238E27FC236}">
                <a16:creationId xmlns:a16="http://schemas.microsoft.com/office/drawing/2014/main" id="{7012839D-1281-CE8D-3231-375DEA9C0F68}"/>
              </a:ext>
            </a:extLst>
          </p:cNvPr>
          <p:cNvCxnSpPr>
            <a:cxnSpLocks/>
          </p:cNvCxnSpPr>
          <p:nvPr/>
        </p:nvCxnSpPr>
        <p:spPr>
          <a:xfrm flipH="1">
            <a:off x="2085519" y="4617046"/>
            <a:ext cx="1869793" cy="51856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44" name="TextBox 43">
            <a:extLst>
              <a:ext uri="{FF2B5EF4-FFF2-40B4-BE49-F238E27FC236}">
                <a16:creationId xmlns:a16="http://schemas.microsoft.com/office/drawing/2014/main" id="{AFBF2625-C334-12EF-6C9A-FDE8B4E9C227}"/>
              </a:ext>
            </a:extLst>
          </p:cNvPr>
          <p:cNvSpPr txBox="1"/>
          <p:nvPr/>
        </p:nvSpPr>
        <p:spPr>
          <a:xfrm>
            <a:off x="10690982" y="3128784"/>
            <a:ext cx="559013" cy="369332"/>
          </a:xfrm>
          <a:prstGeom prst="rect">
            <a:avLst/>
          </a:prstGeom>
          <a:noFill/>
        </p:spPr>
        <p:txBody>
          <a:bodyPr wrap="square" rtlCol="0">
            <a:spAutoFit/>
          </a:bodyPr>
          <a:lstStyle/>
          <a:p>
            <a:r>
              <a:rPr lang="lv-LV" b="1" dirty="0">
                <a:latin typeface="Verdana" panose="020B0604030504040204" pitchFamily="34" charset="0"/>
                <a:ea typeface="Verdana" panose="020B0604030504040204" pitchFamily="34" charset="0"/>
              </a:rPr>
              <a:t>3.</a:t>
            </a:r>
          </a:p>
        </p:txBody>
      </p:sp>
      <p:cxnSp>
        <p:nvCxnSpPr>
          <p:cNvPr id="46" name="Straight Arrow Connector 45">
            <a:extLst>
              <a:ext uri="{FF2B5EF4-FFF2-40B4-BE49-F238E27FC236}">
                <a16:creationId xmlns:a16="http://schemas.microsoft.com/office/drawing/2014/main" id="{36CD4FC9-BFCF-E553-51B5-FC225E5D55D7}"/>
              </a:ext>
            </a:extLst>
          </p:cNvPr>
          <p:cNvCxnSpPr>
            <a:cxnSpLocks/>
          </p:cNvCxnSpPr>
          <p:nvPr/>
        </p:nvCxnSpPr>
        <p:spPr>
          <a:xfrm flipV="1">
            <a:off x="10813312" y="3051544"/>
            <a:ext cx="0" cy="12508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2" name="TextBox 51">
            <a:extLst>
              <a:ext uri="{FF2B5EF4-FFF2-40B4-BE49-F238E27FC236}">
                <a16:creationId xmlns:a16="http://schemas.microsoft.com/office/drawing/2014/main" id="{2A210128-D81C-4491-8F0F-6F0935ECCC95}"/>
              </a:ext>
            </a:extLst>
          </p:cNvPr>
          <p:cNvSpPr txBox="1"/>
          <p:nvPr/>
        </p:nvSpPr>
        <p:spPr>
          <a:xfrm>
            <a:off x="9839605" y="4305804"/>
            <a:ext cx="537772" cy="369332"/>
          </a:xfrm>
          <a:prstGeom prst="rect">
            <a:avLst/>
          </a:prstGeom>
          <a:noFill/>
        </p:spPr>
        <p:txBody>
          <a:bodyPr wrap="square" rtlCol="0">
            <a:spAutoFit/>
          </a:bodyPr>
          <a:lstStyle/>
          <a:p>
            <a:r>
              <a:rPr lang="lv-LV" b="1" dirty="0">
                <a:latin typeface="Verdana" panose="020B0604030504040204" pitchFamily="34" charset="0"/>
                <a:ea typeface="Verdana" panose="020B0604030504040204" pitchFamily="34" charset="0"/>
              </a:rPr>
              <a:t>4.</a:t>
            </a:r>
          </a:p>
        </p:txBody>
      </p:sp>
      <mc:AlternateContent xmlns:mc="http://schemas.openxmlformats.org/markup-compatibility/2006" xmlns:p14="http://schemas.microsoft.com/office/powerpoint/2010/main">
        <mc:Choice Requires="p14">
          <p:contentPart p14:bwMode="auto" r:id="rId18">
            <p14:nvContentPartPr>
              <p14:cNvPr id="54" name="Ink 53">
                <a:extLst>
                  <a:ext uri="{FF2B5EF4-FFF2-40B4-BE49-F238E27FC236}">
                    <a16:creationId xmlns:a16="http://schemas.microsoft.com/office/drawing/2014/main" id="{026B1FB8-E1D2-BF7C-7B82-4D84CDC83C1E}"/>
                  </a:ext>
                </a:extLst>
              </p14:cNvPr>
              <p14:cNvContentPartPr/>
              <p14:nvPr/>
            </p14:nvContentPartPr>
            <p14:xfrm>
              <a:off x="8558849" y="4433609"/>
              <a:ext cx="798120" cy="53280"/>
            </p14:xfrm>
          </p:contentPart>
        </mc:Choice>
        <mc:Fallback xmlns="">
          <p:pic>
            <p:nvPicPr>
              <p:cNvPr id="54" name="Ink 53">
                <a:extLst>
                  <a:ext uri="{FF2B5EF4-FFF2-40B4-BE49-F238E27FC236}">
                    <a16:creationId xmlns:a16="http://schemas.microsoft.com/office/drawing/2014/main" id="{026B1FB8-E1D2-BF7C-7B82-4D84CDC83C1E}"/>
                  </a:ext>
                </a:extLst>
              </p:cNvPr>
              <p:cNvPicPr/>
              <p:nvPr/>
            </p:nvPicPr>
            <p:blipFill>
              <a:blip r:embed="rId19"/>
              <a:stretch>
                <a:fillRect/>
              </a:stretch>
            </p:blipFill>
            <p:spPr>
              <a:xfrm>
                <a:off x="8504849" y="4325609"/>
                <a:ext cx="905760" cy="268920"/>
              </a:xfrm>
              <a:prstGeom prst="rect">
                <a:avLst/>
              </a:prstGeom>
            </p:spPr>
          </p:pic>
        </mc:Fallback>
      </mc:AlternateContent>
      <p:cxnSp>
        <p:nvCxnSpPr>
          <p:cNvPr id="56" name="Straight Arrow Connector 55">
            <a:extLst>
              <a:ext uri="{FF2B5EF4-FFF2-40B4-BE49-F238E27FC236}">
                <a16:creationId xmlns:a16="http://schemas.microsoft.com/office/drawing/2014/main" id="{2727EBF4-8CE1-8A42-3AEE-66AAF4E70A51}"/>
              </a:ext>
            </a:extLst>
          </p:cNvPr>
          <p:cNvCxnSpPr>
            <a:cxnSpLocks/>
            <a:stCxn id="52" idx="1"/>
          </p:cNvCxnSpPr>
          <p:nvPr/>
        </p:nvCxnSpPr>
        <p:spPr>
          <a:xfrm flipH="1" flipV="1">
            <a:off x="9356969" y="4486889"/>
            <a:ext cx="482636" cy="358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28921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025D3-4910-D6D0-1381-C2A814C059DF}"/>
              </a:ext>
            </a:extLst>
          </p:cNvPr>
          <p:cNvSpPr>
            <a:spLocks noGrp="1"/>
          </p:cNvSpPr>
          <p:nvPr>
            <p:ph type="title"/>
          </p:nvPr>
        </p:nvSpPr>
        <p:spPr>
          <a:xfrm>
            <a:off x="838200" y="105628"/>
            <a:ext cx="10515600" cy="1325563"/>
          </a:xfrm>
        </p:spPr>
        <p:txBody>
          <a:bodyPr>
            <a:normAutofit/>
          </a:bodyPr>
          <a:lstStyle/>
          <a:p>
            <a:pPr algn="ctr"/>
            <a:r>
              <a:rPr lang="lv-LV" sz="3600" b="1" dirty="0">
                <a:solidFill>
                  <a:srgbClr val="009999"/>
                </a:solidFill>
                <a:latin typeface="Verdana" panose="020B0604030504040204" pitchFamily="34" charset="0"/>
                <a:ea typeface="Verdana" panose="020B0604030504040204" pitchFamily="34" charset="0"/>
              </a:rPr>
              <a:t>DATI GADA PĀRSKATA PZA  </a:t>
            </a:r>
          </a:p>
        </p:txBody>
      </p:sp>
      <p:sp>
        <p:nvSpPr>
          <p:cNvPr id="3" name="Content Placeholder 2">
            <a:extLst>
              <a:ext uri="{FF2B5EF4-FFF2-40B4-BE49-F238E27FC236}">
                <a16:creationId xmlns:a16="http://schemas.microsoft.com/office/drawing/2014/main" id="{EA301734-6D73-CDBC-A7DD-543A6164E4CC}"/>
              </a:ext>
            </a:extLst>
          </p:cNvPr>
          <p:cNvSpPr>
            <a:spLocks noGrp="1"/>
          </p:cNvSpPr>
          <p:nvPr>
            <p:ph idx="1"/>
          </p:nvPr>
        </p:nvSpPr>
        <p:spPr>
          <a:xfrm>
            <a:off x="838200" y="1260389"/>
            <a:ext cx="10515600" cy="4916574"/>
          </a:xfrm>
        </p:spPr>
        <p:txBody>
          <a:bodyPr>
            <a:normAutofit/>
          </a:bodyPr>
          <a:lstStyle/>
          <a:p>
            <a:pPr marL="571500" indent="-342900" algn="just">
              <a:lnSpc>
                <a:spcPct val="107000"/>
              </a:lnSpc>
              <a:spcAft>
                <a:spcPts val="800"/>
              </a:spcAft>
            </a:pPr>
            <a:r>
              <a:rPr lang="lv-LV" sz="2400" b="1" kern="100" dirty="0">
                <a:effectLst/>
                <a:latin typeface="Verdana" panose="020B0604030504040204" pitchFamily="34" charset="0"/>
                <a:ea typeface="Verdana" panose="020B0604030504040204" pitchFamily="34" charset="0"/>
                <a:cs typeface="Times New Roman" panose="02020603050405020304" pitchFamily="18" charset="0"/>
              </a:rPr>
              <a:t>Atbilstoši Gada pārskatu un konsolidēto gada pārskatu likuma 2. un 3. pielikumā noteiktajai shēmai gada pārskata PZA postenī </a:t>
            </a:r>
            <a:r>
              <a:rPr lang="lv-LV" sz="2400" b="1" i="1" kern="100" dirty="0">
                <a:effectLst/>
                <a:latin typeface="Verdana" panose="020B0604030504040204" pitchFamily="34" charset="0"/>
                <a:ea typeface="Verdana" panose="020B0604030504040204" pitchFamily="34" charset="0"/>
                <a:cs typeface="Times New Roman" panose="02020603050405020304" pitchFamily="18" charset="0"/>
              </a:rPr>
              <a:t>Neto apgrozījums </a:t>
            </a:r>
            <a:r>
              <a:rPr lang="lv-LV" sz="2400" b="1" kern="100" dirty="0">
                <a:effectLst/>
                <a:latin typeface="Verdana" panose="020B0604030504040204" pitchFamily="34" charset="0"/>
                <a:ea typeface="Verdana" panose="020B0604030504040204" pitchFamily="34" charset="0"/>
                <a:cs typeface="Times New Roman" panose="02020603050405020304" pitchFamily="18" charset="0"/>
              </a:rPr>
              <a:t>jānorāda kopējie ieņēmumi no produkcijas vai preču pārdošanas un pakalpojumu sniegšanas.</a:t>
            </a:r>
            <a:endParaRPr lang="lv-LV" sz="2400" b="1" kern="100" dirty="0">
              <a:latin typeface="Verdana" panose="020B0604030504040204" pitchFamily="34" charset="0"/>
              <a:ea typeface="Verdana" panose="020B0604030504040204" pitchFamily="34" charset="0"/>
              <a:cs typeface="Times New Roman" panose="02020603050405020304" pitchFamily="18" charset="0"/>
            </a:endParaRPr>
          </a:p>
          <a:p>
            <a:pPr marL="571500" indent="-342900" algn="just">
              <a:lnSpc>
                <a:spcPct val="107000"/>
              </a:lnSpc>
              <a:spcAft>
                <a:spcPts val="800"/>
              </a:spcAft>
            </a:pPr>
            <a:r>
              <a:rPr lang="lv-LV" sz="2400" b="1" kern="100" dirty="0">
                <a:solidFill>
                  <a:srgbClr val="C00000"/>
                </a:solidFill>
                <a:latin typeface="Verdana" panose="020B0604030504040204" pitchFamily="34" charset="0"/>
                <a:ea typeface="Verdana" panose="020B0604030504040204" pitchFamily="34" charset="0"/>
                <a:cs typeface="Times New Roman" panose="02020603050405020304" pitchFamily="18" charset="0"/>
              </a:rPr>
              <a:t>B</a:t>
            </a:r>
            <a:r>
              <a:rPr lang="lv-LV" sz="2400" b="1" kern="100" dirty="0">
                <a:solidFill>
                  <a:srgbClr val="C00000"/>
                </a:solidFill>
                <a:effectLst/>
                <a:latin typeface="Verdana" panose="020B0604030504040204" pitchFamily="34" charset="0"/>
                <a:ea typeface="Verdana" panose="020B0604030504040204" pitchFamily="34" charset="0"/>
                <a:cs typeface="Times New Roman" panose="02020603050405020304" pitchFamily="18" charset="0"/>
              </a:rPr>
              <a:t>ūvkomersantiem</a:t>
            </a:r>
            <a:r>
              <a:rPr lang="lv-LV" sz="2400" b="1" kern="100" dirty="0">
                <a:effectLst/>
                <a:latin typeface="Verdana" panose="020B0604030504040204" pitchFamily="34" charset="0"/>
                <a:ea typeface="Verdana" panose="020B0604030504040204" pitchFamily="34" charset="0"/>
                <a:cs typeface="Times New Roman" panose="02020603050405020304" pitchFamily="18" charset="0"/>
              </a:rPr>
              <a:t> PZA postenim </a:t>
            </a:r>
            <a:r>
              <a:rPr lang="lv-LV" sz="2400" b="1" i="1" kern="100" dirty="0">
                <a:effectLst/>
                <a:latin typeface="Verdana" panose="020B0604030504040204" pitchFamily="34" charset="0"/>
                <a:ea typeface="Verdana" panose="020B0604030504040204" pitchFamily="34" charset="0"/>
                <a:cs typeface="Times New Roman" panose="02020603050405020304" pitchFamily="18" charset="0"/>
              </a:rPr>
              <a:t>Neto apgrozījums</a:t>
            </a:r>
            <a:r>
              <a:rPr lang="lv-LV" sz="2400" b="1" kern="100" dirty="0">
                <a:effectLst/>
                <a:latin typeface="Verdana" panose="020B0604030504040204" pitchFamily="34" charset="0"/>
                <a:ea typeface="Verdana" panose="020B0604030504040204" pitchFamily="34" charset="0"/>
                <a:cs typeface="Times New Roman" panose="02020603050405020304" pitchFamily="18" charset="0"/>
              </a:rPr>
              <a:t> EDS ir izveidots </a:t>
            </a:r>
            <a:r>
              <a:rPr lang="lv-LV" sz="2400" b="1" kern="100" dirty="0" err="1">
                <a:effectLst/>
                <a:latin typeface="Verdana" panose="020B0604030504040204" pitchFamily="34" charset="0"/>
                <a:ea typeface="Verdana" panose="020B0604030504040204" pitchFamily="34" charset="0"/>
                <a:cs typeface="Times New Roman" panose="02020603050405020304" pitchFamily="18" charset="0"/>
              </a:rPr>
              <a:t>apakšpostenis</a:t>
            </a:r>
            <a:r>
              <a:rPr lang="lv-LV" sz="2400" b="1" kern="100" dirty="0">
                <a:effectLst/>
                <a:latin typeface="Verdana" panose="020B0604030504040204" pitchFamily="34" charset="0"/>
                <a:ea typeface="Verdana" panose="020B0604030504040204" pitchFamily="34" charset="0"/>
                <a:cs typeface="Times New Roman" panose="02020603050405020304" pitchFamily="18" charset="0"/>
              </a:rPr>
              <a:t> ‒ </a:t>
            </a:r>
            <a:r>
              <a:rPr lang="lv-LV" sz="2400" b="1" kern="100" dirty="0">
                <a:solidFill>
                  <a:srgbClr val="C00000"/>
                </a:solidFill>
                <a:effectLst/>
                <a:latin typeface="Verdana" panose="020B0604030504040204" pitchFamily="34" charset="0"/>
                <a:ea typeface="Verdana" panose="020B0604030504040204" pitchFamily="34" charset="0"/>
                <a:cs typeface="Times New Roman" panose="02020603050405020304" pitchFamily="18" charset="0"/>
              </a:rPr>
              <a:t>25. rinda (R25) </a:t>
            </a:r>
            <a:r>
              <a:rPr lang="lv-LV" sz="2400" b="1" i="1" kern="100" dirty="0">
                <a:effectLst/>
                <a:latin typeface="Verdana" panose="020B0604030504040204" pitchFamily="34" charset="0"/>
                <a:ea typeface="Verdana" panose="020B0604030504040204" pitchFamily="34" charset="0"/>
                <a:cs typeface="Times New Roman" panose="02020603050405020304" pitchFamily="18" charset="0"/>
              </a:rPr>
              <a:t>ieņēmumi</a:t>
            </a:r>
            <a:r>
              <a:rPr lang="lv-LV" sz="2400" b="1" kern="100" dirty="0">
                <a:effectLst/>
                <a:latin typeface="Verdana" panose="020B0604030504040204" pitchFamily="34" charset="0"/>
                <a:ea typeface="Verdana" panose="020B0604030504040204" pitchFamily="34" charset="0"/>
                <a:cs typeface="Times New Roman" panose="02020603050405020304" pitchFamily="18" charset="0"/>
              </a:rPr>
              <a:t> </a:t>
            </a:r>
            <a:r>
              <a:rPr lang="lv-LV" sz="2400" b="1" i="1" kern="100" dirty="0">
                <a:effectLst/>
                <a:latin typeface="Verdana" panose="020B0604030504040204" pitchFamily="34" charset="0"/>
                <a:ea typeface="Verdana" panose="020B0604030504040204" pitchFamily="34" charset="0"/>
                <a:cs typeface="Times New Roman" panose="02020603050405020304" pitchFamily="18" charset="0"/>
              </a:rPr>
              <a:t>no sniegtajiem būvniecības pakalpojumiem</a:t>
            </a:r>
            <a:r>
              <a:rPr lang="lv-LV" sz="2400" b="1" i="1" kern="100" dirty="0">
                <a:latin typeface="Verdana" panose="020B0604030504040204" pitchFamily="34" charset="0"/>
                <a:ea typeface="Verdana" panose="020B0604030504040204" pitchFamily="34" charset="0"/>
                <a:cs typeface="Times New Roman" panose="02020603050405020304" pitchFamily="18" charset="0"/>
              </a:rPr>
              <a:t>.</a:t>
            </a:r>
            <a:endParaRPr lang="lv-LV" sz="2400" b="1" kern="100" dirty="0">
              <a:effectLst/>
              <a:latin typeface="Verdana" panose="020B0604030504040204" pitchFamily="34" charset="0"/>
              <a:ea typeface="Verdana" panose="020B0604030504040204" pitchFamily="34" charset="0"/>
              <a:cs typeface="Times New Roman" panose="02020603050405020304" pitchFamily="18" charset="0"/>
            </a:endParaRPr>
          </a:p>
          <a:p>
            <a:endParaRPr lang="lv-LV" dirty="0"/>
          </a:p>
        </p:txBody>
      </p:sp>
    </p:spTree>
    <p:extLst>
      <p:ext uri="{BB962C8B-B14F-4D97-AF65-F5344CB8AC3E}">
        <p14:creationId xmlns:p14="http://schemas.microsoft.com/office/powerpoint/2010/main" val="440466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TM03457491[[fn=Metropolitan]]</Template>
  <TotalTime>694</TotalTime>
  <Words>1038</Words>
  <Application>Microsoft Office PowerPoint</Application>
  <PresentationFormat>Widescreen</PresentationFormat>
  <Paragraphs>81</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Aptos</vt:lpstr>
      <vt:lpstr>Aptos Display</vt:lpstr>
      <vt:lpstr>Arial</vt:lpstr>
      <vt:lpstr>Calibri</vt:lpstr>
      <vt:lpstr>Verdana</vt:lpstr>
      <vt:lpstr>Wingdings</vt:lpstr>
      <vt:lpstr>Office Theme</vt:lpstr>
      <vt:lpstr>2025. GADA  AKTUALITĀTES BŪVKOMERSANTU REĢISTRĀ</vt:lpstr>
      <vt:lpstr>IKVIENS KOMERSANTS, KAS SNIEDZ BŪVNIECĪBAS PAKALPOJUMUS, IR BŪVKOMERSANTS</vt:lpstr>
      <vt:lpstr>BŪVKOMERSANTI un BŪVSPECIĀLISTI</vt:lpstr>
      <vt:lpstr>DAŽI FAKTI</vt:lpstr>
      <vt:lpstr>IKGADĒJĀS INFORMĀCIJAS ATJAUNOŠANA UN BŪVKOMERSANTA GADA PĀRSKATA AIZPILDĪŠANA </vt:lpstr>
      <vt:lpstr>BŪVKOMERSANTU IKGADĒJĀS INFORMĀCIJAS DATU APSTRĀDE UN VALSTS NODEVAS APMAKSA</vt:lpstr>
      <vt:lpstr>PowerPoint Presentation</vt:lpstr>
      <vt:lpstr>VALSTS NODEVAS RĒĶINS BIS</vt:lpstr>
      <vt:lpstr>DATI GADA PĀRSKATA PZA  </vt:lpstr>
      <vt:lpstr>SVARĪGI PAR IKGADĒJO INFORMĀCIJU</vt:lpstr>
      <vt:lpstr>SVARĪGI PAR IKGADĒJO INFORMĀCIJU</vt:lpstr>
      <vt:lpstr>IKGADĒJĀ INFORMĀCIJA INDIVIDUĀLAJIEM UN ĀRVALSTU KOMERSANTIEM</vt:lpstr>
      <vt:lpstr>IZMAIŅAS EDLUS uzstādīšanai būvlaukumā</vt:lpstr>
      <vt:lpstr>JAUNUMI VEDLUDB</vt:lpstr>
      <vt:lpstr> Vai ir nepieciešams uzturēt EDLUS sistēmu objektā, kad būvdarbi ir pabeigti, bet vēl notiek objekta nodošana ekspluatācijā? Ir gadījumi, ka nodošana ekspluatācijā ievelkas par 3-4 mēnešiem, darbinieki objektā nereģistrējās, atskaites ir «tukšas», bet rēķini nāk.</vt:lpstr>
      <vt:lpstr>PALDIES PAR UZMANĪBU!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Dace Cauce</dc:creator>
  <cp:lastModifiedBy>Dace Cauce</cp:lastModifiedBy>
  <cp:revision>6</cp:revision>
  <dcterms:created xsi:type="dcterms:W3CDTF">2025-04-09T08:27:07Z</dcterms:created>
  <dcterms:modified xsi:type="dcterms:W3CDTF">2025-04-11T09:28:30Z</dcterms:modified>
</cp:coreProperties>
</file>