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1238" r:id="rId2"/>
    <p:sldId id="1091" r:id="rId3"/>
    <p:sldId id="1240" r:id="rId4"/>
    <p:sldId id="1241" r:id="rId5"/>
    <p:sldId id="1242" r:id="rId6"/>
    <p:sldId id="1243" r:id="rId7"/>
    <p:sldId id="1244" r:id="rId8"/>
    <p:sldId id="1245" r:id="rId9"/>
    <p:sldId id="1246" r:id="rId10"/>
    <p:sldId id="1247" r:id="rId11"/>
    <p:sldId id="1248" r:id="rId12"/>
    <p:sldId id="1249" r:id="rId13"/>
    <p:sldId id="1250" r:id="rId14"/>
    <p:sldId id="1251" r:id="rId15"/>
    <p:sldId id="1252" r:id="rId16"/>
    <p:sldId id="1255" r:id="rId17"/>
    <p:sldId id="1253" r:id="rId18"/>
    <p:sldId id="1256" r:id="rId19"/>
    <p:sldId id="1254" r:id="rId20"/>
    <p:sldId id="1257" r:id="rId21"/>
    <p:sldId id="1258" r:id="rId22"/>
    <p:sldId id="1259" r:id="rId23"/>
    <p:sldId id="1260" r:id="rId24"/>
    <p:sldId id="1261" r:id="rId25"/>
    <p:sldId id="1262" r:id="rId26"/>
    <p:sldId id="1263" r:id="rId27"/>
    <p:sldId id="1264" r:id="rId28"/>
    <p:sldId id="1265" r:id="rId29"/>
    <p:sldId id="1266" r:id="rId30"/>
    <p:sldId id="1267" r:id="rId31"/>
    <p:sldId id="1268" r:id="rId32"/>
    <p:sldId id="1269" r:id="rId33"/>
    <p:sldId id="1270" r:id="rId34"/>
    <p:sldId id="1271" r:id="rId35"/>
    <p:sldId id="1272" r:id="rId36"/>
    <p:sldId id="1273" r:id="rId37"/>
    <p:sldId id="1274" r:id="rId38"/>
    <p:sldId id="1275" r:id="rId39"/>
    <p:sldId id="1276" r:id="rId40"/>
    <p:sldId id="1277" r:id="rId41"/>
    <p:sldId id="1278" r:id="rId42"/>
    <p:sldId id="1279" r:id="rId43"/>
    <p:sldId id="1280" r:id="rId44"/>
    <p:sldId id="1281" r:id="rId45"/>
    <p:sldId id="1237" r:id="rId46"/>
    <p:sldId id="749" r:id="rId47"/>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Sandris Celmiņš" initials="SC" lastIdx="3" clrIdx="1">
    <p:extLst>
      <p:ext uri="{19B8F6BF-5375-455C-9EA6-DF929625EA0E}">
        <p15:presenceInfo xmlns:p15="http://schemas.microsoft.com/office/powerpoint/2012/main" userId="S::Sandris.Celmins@bvkb.gov.lv::ff7c92eb-5d54-40b7-b771-2406e321301e" providerId="AD"/>
      </p:ext>
    </p:extLst>
  </p:cmAuthor>
  <p:cmAuthor id="3" name="Anita Apšāne" initials="AA" lastIdx="7" clrIdx="2">
    <p:extLst>
      <p:ext uri="{19B8F6BF-5375-455C-9EA6-DF929625EA0E}">
        <p15:presenceInfo xmlns:p15="http://schemas.microsoft.com/office/powerpoint/2012/main" userId="S::Anita.Apsane@bvkb.gov.lv::8ba2ce6a-dd41-4840-8ef1-453346c90a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FA4"/>
    <a:srgbClr val="C7746B"/>
    <a:srgbClr val="92B2B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5847" autoAdjust="0"/>
  </p:normalViewPr>
  <p:slideViewPr>
    <p:cSldViewPr snapToGrid="0">
      <p:cViewPr varScale="1">
        <p:scale>
          <a:sx n="76" d="100"/>
          <a:sy n="76" d="100"/>
        </p:scale>
        <p:origin x="114" y="906"/>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8" d="100"/>
          <a:sy n="98" d="100"/>
        </p:scale>
        <p:origin x="94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14.11.2024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2</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254539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14.11.2024</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14.11.2024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14.11.2024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14.11.2024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14.11.2024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14.11.2024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14.11.2024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14.11.2024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999DC-9EA0-4259-819B-1AF7B4303B19}" type="datetimeFigureOut">
              <a:rPr lang="lv-LV" smtClean="0"/>
              <a:t>14.11.2024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14.11.2024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14.11.2024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14.11.2024</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4995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lnSpcReduction="10000"/>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endParaRPr lang="lv-LV" altLang="lv-LV" sz="2000" dirty="0"/>
          </a:p>
          <a:p>
            <a:endParaRPr lang="lv-LV" altLang="lv-LV" sz="2000" dirty="0"/>
          </a:p>
          <a:p>
            <a:endParaRPr lang="lv-LV" altLang="lv-LV" sz="20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77877" y="4758690"/>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
        <p:nvSpPr>
          <p:cNvPr id="3" name="Title 2">
            <a:extLst>
              <a:ext uri="{FF2B5EF4-FFF2-40B4-BE49-F238E27FC236}">
                <a16:creationId xmlns:a16="http://schemas.microsoft.com/office/drawing/2014/main" id="{E647671F-FCF6-4C06-9D3C-5B41210F9E82}"/>
              </a:ext>
            </a:extLst>
          </p:cNvPr>
          <p:cNvSpPr>
            <a:spLocks noGrp="1"/>
          </p:cNvSpPr>
          <p:nvPr>
            <p:ph type="title"/>
          </p:nvPr>
        </p:nvSpPr>
        <p:spPr>
          <a:xfrm>
            <a:off x="822960" y="2457703"/>
            <a:ext cx="10363200" cy="960442"/>
          </a:xfrm>
        </p:spPr>
        <p:txBody>
          <a:bodyPr>
            <a:normAutofit fontScale="90000"/>
          </a:bodyPr>
          <a:lstStyle/>
          <a:p>
            <a:r>
              <a:rPr lang="lv-LV" dirty="0"/>
              <a:t>Būvdarbu veicēja, atbildīgā būvdarbu vadītāja, būvuzrauga un </a:t>
            </a:r>
            <a:r>
              <a:rPr lang="lv-LV" dirty="0" err="1"/>
              <a:t>autoruzrauga</a:t>
            </a:r>
            <a:r>
              <a:rPr lang="lv-LV" dirty="0"/>
              <a:t> pienākumu izpilde būvdarbu procesā</a:t>
            </a:r>
          </a:p>
        </p:txBody>
      </p:sp>
      <p:sp>
        <p:nvSpPr>
          <p:cNvPr id="7" name="Rectangle 6">
            <a:extLst>
              <a:ext uri="{FF2B5EF4-FFF2-40B4-BE49-F238E27FC236}">
                <a16:creationId xmlns:a16="http://schemas.microsoft.com/office/drawing/2014/main" id="{1F14B954-1869-4932-80D6-CD30DA9B991D}"/>
              </a:ext>
            </a:extLst>
          </p:cNvPr>
          <p:cNvSpPr/>
          <p:nvPr/>
        </p:nvSpPr>
        <p:spPr>
          <a:xfrm>
            <a:off x="1745223" y="3750498"/>
            <a:ext cx="8299789" cy="923330"/>
          </a:xfrm>
          <a:prstGeom prst="rect">
            <a:avLst/>
          </a:prstGeom>
        </p:spPr>
        <p:txBody>
          <a:bodyPr wrap="square">
            <a:spAutoFit/>
          </a:bodyPr>
          <a:lstStyle/>
          <a:p>
            <a:pPr algn="ctr"/>
            <a:r>
              <a:rPr lang="lv-LV" b="1" dirty="0">
                <a:solidFill>
                  <a:srgbClr val="3892AE"/>
                </a:solidFill>
                <a:latin typeface="Verdana" panose="020B0604030504040204" pitchFamily="34" charset="0"/>
                <a:ea typeface="Verdana" panose="020B0604030504040204" pitchFamily="34" charset="0"/>
                <a:cs typeface="Verdana" panose="020B0604030504040204" pitchFamily="34" charset="0"/>
              </a:rPr>
              <a:t>Nauris Asarītis</a:t>
            </a:r>
          </a:p>
          <a:p>
            <a:pPr algn="ctr"/>
            <a:r>
              <a:rPr lang="lv-LV" b="1" dirty="0">
                <a:solidFill>
                  <a:srgbClr val="3892AE"/>
                </a:solidFill>
                <a:latin typeface="Verdana" panose="020B0604030504040204" pitchFamily="34" charset="0"/>
                <a:ea typeface="Verdana" panose="020B0604030504040204" pitchFamily="34" charset="0"/>
                <a:cs typeface="Verdana" panose="020B0604030504040204" pitchFamily="34" charset="0"/>
              </a:rPr>
              <a:t>BVKB Būvniecības kontroles departamenta Būvdarbu kontroles nodaļas būvinspektors</a:t>
            </a:r>
          </a:p>
        </p:txBody>
      </p:sp>
    </p:spTree>
    <p:extLst>
      <p:ext uri="{BB962C8B-B14F-4D97-AF65-F5344CB8AC3E}">
        <p14:creationId xmlns:p14="http://schemas.microsoft.com/office/powerpoint/2010/main" val="131492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9104A5-58A1-46E5-9772-44C91F59131E}"/>
              </a:ext>
            </a:extLst>
          </p:cNvPr>
          <p:cNvSpPr/>
          <p:nvPr/>
        </p:nvSpPr>
        <p:spPr>
          <a:xfrm>
            <a:off x="406400" y="1116901"/>
            <a:ext cx="5689600" cy="3402598"/>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 Būvdarbu veikšanas atbilstība būvprojektam.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2.1.1 vai atbilst būves novietojums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Būves novietojums pārejai starp 2.kārtu var secināt, ka lieta ir projektēšanas nosacījumu izpildes stadijā. Saskaņā ar Ministru kabineta 19.08.2014. noteikumu Nr.500 “Vispārīgie būvnoteikumi” (turpmāk - VBN) 8.punktu uz šo brīdi pārejas starp 2.kārtu un esošo ēku būvdarbus uzsākt nedrīkst. Šie būvdarbi, pamatojoties uz Būvniecības likuma 18.panta otro daļu', ir kvalificējami kā patvaļīga būvniecība.</a:t>
            </a:r>
            <a:endParaRPr lang="lv-LV" dirty="0"/>
          </a:p>
        </p:txBody>
      </p:sp>
      <p:pic>
        <p:nvPicPr>
          <p:cNvPr id="3" name="Picture 2">
            <a:extLst>
              <a:ext uri="{FF2B5EF4-FFF2-40B4-BE49-F238E27FC236}">
                <a16:creationId xmlns:a16="http://schemas.microsoft.com/office/drawing/2014/main" id="{01ACD2D6-9DCA-41D6-B395-4A57194D1E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6180" y="870015"/>
            <a:ext cx="5532437" cy="4095685"/>
          </a:xfrm>
          <a:prstGeom prst="rect">
            <a:avLst/>
          </a:prstGeom>
          <a:noFill/>
        </p:spPr>
      </p:pic>
      <p:sp>
        <p:nvSpPr>
          <p:cNvPr id="4" name="Rectangle 3">
            <a:extLst>
              <a:ext uri="{FF2B5EF4-FFF2-40B4-BE49-F238E27FC236}">
                <a16:creationId xmlns:a16="http://schemas.microsoft.com/office/drawing/2014/main" id="{17D00917-9965-487D-9C7A-CEFCD4F34C64}"/>
              </a:ext>
            </a:extLst>
          </p:cNvPr>
          <p:cNvSpPr/>
          <p:nvPr/>
        </p:nvSpPr>
        <p:spPr>
          <a:xfrm>
            <a:off x="7363029" y="5301734"/>
            <a:ext cx="3358740"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Pāreja starp 2.kārtu un esošo ēku</a:t>
            </a:r>
            <a:endParaRPr lang="lv-LV" dirty="0"/>
          </a:p>
        </p:txBody>
      </p:sp>
    </p:spTree>
    <p:extLst>
      <p:ext uri="{BB962C8B-B14F-4D97-AF65-F5344CB8AC3E}">
        <p14:creationId xmlns:p14="http://schemas.microsoft.com/office/powerpoint/2010/main" val="159900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2DFE23-B990-4422-A6E3-182FA790E87A}"/>
              </a:ext>
            </a:extLst>
          </p:cNvPr>
          <p:cNvSpPr/>
          <p:nvPr/>
        </p:nvSpPr>
        <p:spPr>
          <a:xfrm>
            <a:off x="254000" y="403684"/>
            <a:ext cx="6096000" cy="6050631"/>
          </a:xfrm>
          <a:prstGeom prst="rect">
            <a:avLst/>
          </a:prstGeom>
        </p:spPr>
        <p:txBody>
          <a:bodyPr>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2.1.2 vai atbilst būves </a:t>
            </a:r>
            <a:r>
              <a:rPr lang="lv-LV" b="1" kern="100" dirty="0" err="1">
                <a:latin typeface="Calibri" panose="020F0502020204030204" pitchFamily="34" charset="0"/>
                <a:ea typeface="Calibri" panose="020F0502020204030204" pitchFamily="34" charset="0"/>
                <a:cs typeface="Calibri" panose="020F0502020204030204" pitchFamily="34" charset="0"/>
              </a:rPr>
              <a:t>būvapjoms</a:t>
            </a:r>
            <a:r>
              <a:rPr lang="lv-LV" b="1" kern="100" dirty="0">
                <a:latin typeface="Calibri" panose="020F0502020204030204" pitchFamily="34" charset="0"/>
                <a:ea typeface="Calibri" panose="020F0502020204030204" pitchFamily="34" charset="0"/>
                <a:cs typeface="Calibri" panose="020F0502020204030204" pitchFamily="34" charset="0"/>
              </a:rPr>
              <a:t>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Apsekošanas laikā konstatēts, ka projektējamās ēkas 2.stāva asīs C-D/8 izbūvēta aile un metāla konstrukciju laipa uz esošo ēku. Saskaņā ar būvprojekta rasējuma lapu Nr.AR-3.1 "Fasādes asīs A-H; 1- 8; 8-1" fasādē A-H asīs C-D/8 2.stāva līmenī ir paredzēti divi logi. Būvdarbu veicēja pārstāvji informēja, ka tiek būvēta vēl viena starpstāvu pārejas starp 1./ 2. kārtu (asis 3-4), un šīs pārejas izbūvi ir izsniegta cita būvatļauja, precīza informācija netika sniegta. Izvērtējot BIS pieejamo informāciju, secinām, ka tas ir objekts  pārbūve - pārejas piebūve”, BIS lieta Nr. Lieta ir projektēšanas nosacījumu izpildes stadijā. VBN 8.punkts nosaka, ka būvdarbus var uzsākt pēc tam, kad būvvalde pieņem lēmumu par būvniecības ieceri un izdarījusi atzīmes par nosacījumu izpildi. Pilsētas būvvaldes būvatļaujā Nr. nav veikta atzīme projektēšanas nosacījumu izpildi un atzīme par būvdarbu uzsākšanas nosacījumu izpildi. Saskaņā ar Būvniecības likuma 18.panta otro daļu būvdarbi, kas uzsākti pirms tam, kad būvatļaujā izdarīta atzīme par attiecīgo nosacījumu izpildi, ir kvalificējami kā patvaļīga būvniecība.</a:t>
            </a:r>
            <a:endParaRPr lang="lv-LV" dirty="0"/>
          </a:p>
        </p:txBody>
      </p:sp>
      <p:pic>
        <p:nvPicPr>
          <p:cNvPr id="3" name="Picture 2">
            <a:extLst>
              <a:ext uri="{FF2B5EF4-FFF2-40B4-BE49-F238E27FC236}">
                <a16:creationId xmlns:a16="http://schemas.microsoft.com/office/drawing/2014/main" id="{6D0BEFDA-99AE-417E-9268-006D7906D11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32562" y="790257"/>
            <a:ext cx="5273675" cy="3956685"/>
          </a:xfrm>
          <a:prstGeom prst="rect">
            <a:avLst/>
          </a:prstGeom>
          <a:noFill/>
        </p:spPr>
      </p:pic>
      <p:sp>
        <p:nvSpPr>
          <p:cNvPr id="4" name="Rectangle 3">
            <a:extLst>
              <a:ext uri="{FF2B5EF4-FFF2-40B4-BE49-F238E27FC236}">
                <a16:creationId xmlns:a16="http://schemas.microsoft.com/office/drawing/2014/main" id="{03DE0AC8-6A97-489D-8D26-E4382CD10D0E}"/>
              </a:ext>
            </a:extLst>
          </p:cNvPr>
          <p:cNvSpPr/>
          <p:nvPr/>
        </p:nvSpPr>
        <p:spPr>
          <a:xfrm>
            <a:off x="7148982" y="4869934"/>
            <a:ext cx="3507435"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Pārejas </a:t>
            </a:r>
            <a:r>
              <a:rPr lang="lv-LV" b="1" dirty="0" err="1">
                <a:latin typeface="Calibri" panose="020F0502020204030204" pitchFamily="34" charset="0"/>
                <a:ea typeface="Calibri" panose="020F0502020204030204" pitchFamily="34" charset="0"/>
              </a:rPr>
              <a:t>pieslēgums</a:t>
            </a:r>
            <a:r>
              <a:rPr lang="lv-LV" b="1" dirty="0">
                <a:latin typeface="Calibri" panose="020F0502020204030204" pitchFamily="34" charset="0"/>
                <a:ea typeface="Calibri" panose="020F0502020204030204" pitchFamily="34" charset="0"/>
              </a:rPr>
              <a:t> pie </a:t>
            </a:r>
            <a:r>
              <a:rPr lang="lv-LV" b="1" dirty="0" err="1">
                <a:latin typeface="Calibri" panose="020F0502020204030204" pitchFamily="34" charset="0"/>
                <a:ea typeface="Calibri" panose="020F0502020204030204" pitchFamily="34" charset="0"/>
              </a:rPr>
              <a:t>esošāš</a:t>
            </a:r>
            <a:r>
              <a:rPr lang="lv-LV" b="1" dirty="0">
                <a:latin typeface="Calibri" panose="020F0502020204030204" pitchFamily="34" charset="0"/>
                <a:ea typeface="Calibri" panose="020F0502020204030204" pitchFamily="34" charset="0"/>
              </a:rPr>
              <a:t> ēkas</a:t>
            </a:r>
            <a:endParaRPr lang="lv-LV" dirty="0"/>
          </a:p>
        </p:txBody>
      </p:sp>
    </p:spTree>
    <p:extLst>
      <p:ext uri="{BB962C8B-B14F-4D97-AF65-F5344CB8AC3E}">
        <p14:creationId xmlns:p14="http://schemas.microsoft.com/office/powerpoint/2010/main" val="374837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753A4-9029-4988-8F0D-3B0B47EF091F}"/>
              </a:ext>
            </a:extLst>
          </p:cNvPr>
          <p:cNvSpPr/>
          <p:nvPr/>
        </p:nvSpPr>
        <p:spPr>
          <a:xfrm>
            <a:off x="361950" y="1169008"/>
            <a:ext cx="11468100" cy="4258602"/>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2.1.3 vai atbilst būves nesošo konstrukciju/to daļu izbūve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 Saskaņā ar būvprojekta BK sadaļu pārejai starp 1. un 2.kārtu nav paredzētas koka konstrukcijas. Apsekošanas laikā netika uzrādīts izmaiņu rasējums, pēc kura tika izbūvēta šī pāreja. Uzrādītie rasējumi bija bez skaņojumiem.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Nav ievērots VBN 69. punkts, kurā noteikts - ja būvprojektā, kuram ir veikta būvekspertīze, pirms būvdarbu uzsākšanas vai būvdarbu laikā tiek mainīts būves arhitektoniskais risinājums vai būves, tās nesošo konstrukciju vai to daļu konstruktīvais risinājums attiecībā uz būves mehānisko stiprību, stabilitāti, ugunsdrošību vai lietošanas drošumu, tad būvniecības ierosinātājam ir pienākums: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lv-LV" dirty="0">
                <a:latin typeface="Calibri" panose="020F0502020204030204" pitchFamily="34" charset="0"/>
                <a:ea typeface="Calibri" panose="020F0502020204030204" pitchFamily="34" charset="0"/>
              </a:rPr>
              <a:t>ja ir uzsākti būvdarbi, – pārtraukt būvdarbus būves daļā, kuru skar konstruktīvā risinājuma izmaiņas;</a:t>
            </a:r>
          </a:p>
          <a:p>
            <a:r>
              <a:rPr lang="lv-LV" dirty="0"/>
              <a:t>- nodrošināt attiecīgo būvprojekta daļu izstrādi atbilstoši Latvijas būvnormatīvu un citu normatīvo aktu prasībām;- nodrošināt attiecīgo būvprojekta daļu ekspertīzi;</a:t>
            </a:r>
          </a:p>
          <a:p>
            <a:r>
              <a:rPr lang="lv-LV" dirty="0"/>
              <a:t>- būvdarbus būves daļā, kuru skar konstruktīvā risinājuma izmaiņas, atsākt tikai pēc tam, kad ir saņemts pozitīvs būvekspertīzes atzinums un, ja to paredz speciālie būvnoteikumi, būvvaldē saskaņotas būvprojekta izmaiņas. </a:t>
            </a:r>
          </a:p>
        </p:txBody>
      </p:sp>
    </p:spTree>
    <p:extLst>
      <p:ext uri="{BB962C8B-B14F-4D97-AF65-F5344CB8AC3E}">
        <p14:creationId xmlns:p14="http://schemas.microsoft.com/office/powerpoint/2010/main" val="27611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34E06F-F2CF-4BF3-9033-7744BE82046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400" y="714056"/>
            <a:ext cx="5608638" cy="4150043"/>
          </a:xfrm>
          <a:prstGeom prst="rect">
            <a:avLst/>
          </a:prstGeom>
          <a:noFill/>
        </p:spPr>
      </p:pic>
      <p:pic>
        <p:nvPicPr>
          <p:cNvPr id="3" name="Picture 2">
            <a:extLst>
              <a:ext uri="{FF2B5EF4-FFF2-40B4-BE49-F238E27FC236}">
                <a16:creationId xmlns:a16="http://schemas.microsoft.com/office/drawing/2014/main" id="{B18EFAAD-DB12-4431-9A8E-B5432DC407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14055"/>
            <a:ext cx="5646738" cy="4150044"/>
          </a:xfrm>
          <a:prstGeom prst="rect">
            <a:avLst/>
          </a:prstGeom>
          <a:noFill/>
        </p:spPr>
      </p:pic>
      <p:sp>
        <p:nvSpPr>
          <p:cNvPr id="4" name="Rectangle 3">
            <a:extLst>
              <a:ext uri="{FF2B5EF4-FFF2-40B4-BE49-F238E27FC236}">
                <a16:creationId xmlns:a16="http://schemas.microsoft.com/office/drawing/2014/main" id="{C34F4E99-CCFA-41B9-8DAE-884EC9083A8B}"/>
              </a:ext>
            </a:extLst>
          </p:cNvPr>
          <p:cNvSpPr/>
          <p:nvPr/>
        </p:nvSpPr>
        <p:spPr>
          <a:xfrm>
            <a:off x="3022658" y="5301734"/>
            <a:ext cx="6146683"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Uzrādītais rasējums, pēc kura būvēta pāreja starp 1. un 2.kārtu</a:t>
            </a:r>
            <a:endParaRPr lang="lv-LV" dirty="0"/>
          </a:p>
        </p:txBody>
      </p:sp>
    </p:spTree>
    <p:extLst>
      <p:ext uri="{BB962C8B-B14F-4D97-AF65-F5344CB8AC3E}">
        <p14:creationId xmlns:p14="http://schemas.microsoft.com/office/powerpoint/2010/main" val="88569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843E2-B462-4E72-AB95-32E5CB1B716C}"/>
              </a:ext>
            </a:extLst>
          </p:cNvPr>
          <p:cNvSpPr/>
          <p:nvPr/>
        </p:nvSpPr>
        <p:spPr>
          <a:xfrm>
            <a:off x="304800" y="993457"/>
            <a:ext cx="5219700" cy="2829243"/>
          </a:xfrm>
          <a:prstGeom prst="rect">
            <a:avLst/>
          </a:prstGeom>
        </p:spPr>
        <p:txBody>
          <a:bodyPr wrap="square">
            <a:spAutoFit/>
          </a:bodyPr>
          <a:lstStyle/>
          <a:p>
            <a:pPr>
              <a:lnSpc>
                <a:spcPct val="107000"/>
              </a:lnSpc>
              <a:spcAft>
                <a:spcPts val="800"/>
              </a:spcAft>
            </a:pPr>
            <a:r>
              <a:rPr lang="lv-LV" kern="100">
                <a:latin typeface="Calibri" panose="020F0502020204030204" pitchFamily="34" charset="0"/>
                <a:ea typeface="Calibri" panose="020F0502020204030204" pitchFamily="34" charset="0"/>
                <a:cs typeface="Calibri" panose="020F0502020204030204" pitchFamily="34" charset="0"/>
              </a:rPr>
              <a:t>2. Būvprojektā nav paredzēta pārejas izbūve starp 2.kārtu un esošo ēku. Izvērtējot BIS pieejamo informāciju, seciņām, ka tas ir ,,Objekts ēkas daļas pārbūve - pārejas piebūve”, BIS lieta Nr. . Lieta ir projektēšanas nosacījumu izpildes stadijā. Saskaņā ar VBN 8.punktu uz šo brīdi pārejas starp 2.kārtu un esošo ēku  būvdarbus uzsākt nedrīkst. Šie būvdarbi, pamatojoties uz Būvniecības likuma 18.panta otro daļu ir kvalificējami kā patvaļīga būvniecība.</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FE06BBE-4A14-40C9-BB1B-D8399F6A00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76900" y="726757"/>
            <a:ext cx="6327777" cy="4347627"/>
          </a:xfrm>
          <a:prstGeom prst="rect">
            <a:avLst/>
          </a:prstGeom>
          <a:noFill/>
        </p:spPr>
      </p:pic>
      <p:sp>
        <p:nvSpPr>
          <p:cNvPr id="4" name="Rectangle 3">
            <a:extLst>
              <a:ext uri="{FF2B5EF4-FFF2-40B4-BE49-F238E27FC236}">
                <a16:creationId xmlns:a16="http://schemas.microsoft.com/office/drawing/2014/main" id="{B7AC2ED2-7F41-4080-B1E9-2278CE6A4506}"/>
              </a:ext>
            </a:extLst>
          </p:cNvPr>
          <p:cNvSpPr/>
          <p:nvPr/>
        </p:nvSpPr>
        <p:spPr>
          <a:xfrm>
            <a:off x="6225693" y="5238234"/>
            <a:ext cx="4439613"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Pāreja no 1. kārtas uz </a:t>
            </a:r>
            <a:r>
              <a:rPr lang="lv-LV" b="1" dirty="0" err="1">
                <a:latin typeface="Calibri" panose="020F0502020204030204" pitchFamily="34" charset="0"/>
                <a:ea typeface="Calibri" panose="020F0502020204030204" pitchFamily="34" charset="0"/>
              </a:rPr>
              <a:t>jaunbūvējamo</a:t>
            </a:r>
            <a:r>
              <a:rPr lang="lv-LV" b="1" dirty="0">
                <a:latin typeface="Calibri" panose="020F0502020204030204" pitchFamily="34" charset="0"/>
                <a:ea typeface="Calibri" panose="020F0502020204030204" pitchFamily="34" charset="0"/>
              </a:rPr>
              <a:t> 2. kārtu</a:t>
            </a:r>
            <a:endParaRPr lang="lv-LV" dirty="0"/>
          </a:p>
        </p:txBody>
      </p:sp>
    </p:spTree>
    <p:extLst>
      <p:ext uri="{BB962C8B-B14F-4D97-AF65-F5344CB8AC3E}">
        <p14:creationId xmlns:p14="http://schemas.microsoft.com/office/powerpoint/2010/main" val="394629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8033B-D062-467B-99B8-07FC58E227C8}"/>
              </a:ext>
            </a:extLst>
          </p:cNvPr>
          <p:cNvSpPr/>
          <p:nvPr/>
        </p:nvSpPr>
        <p:spPr>
          <a:xfrm>
            <a:off x="838200" y="998246"/>
            <a:ext cx="10515600" cy="4433008"/>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2.1.4 vai atbilst būves arhitektoniskais risinājums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Projektējamās ēkas 2.stāva asīs C-D/8 izbūvēta aile un metāla konstrukciju laipa uz ēku. Saskaņā ar būvprojekta AR daļas rasējuma lapu Nr.AR-2.3 "2.stāva plāns" 2.stāva sienā asīs C-E/8 ir paredzētas divas loga ailas. Šajā fasādē pāreja nav paredzēta. Būvdarbu veicēja pārstāvji informēja, ka tiek būvēta vēl viena pāreja 2.stāva līmenī, un šīs pārejas izbūvi ir izsniegta cita būvatļauja, precīza informācija netika sniegta. Izvērtējot BIS pieejamo informāciju, secinām, ka šī pāreja ir objekts “ēkas daļas pārbūve - pārejas piebūve”, BIS lieta Nr. . Lieta ir projektēšanas nosacījumu izpildes stadijā. Nav ievērots VBN 69. punkts.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2.1.5 vai atbilst būves plānojums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Projektējamās ēkas 2.stāva asīs C-D/8 izbūvēta aile un metāla konstrukciju laipa uz ēku. Saskaņā ar būvprojekta AR daļas rasējuma lapu Nr.AR-2.3 "2.stāva plāns" 2.stāva sienā asīs C-E/8 ir paredzētas divas loga ailas. Šajā fasādē pāreja nav paredzēta. Būvdarbu veicēja pārstāvji informēja, ka tiek būvēta vēl viena pāreja 2.stāva līmenī, un šīs pārejas izbūvi ir izsniegta cita būvatļauja, precīza informācija netika sniegta. Izvērtējot BIS pieejamo informāciju, </a:t>
            </a:r>
            <a:r>
              <a:rPr lang="lv-LV" dirty="0" err="1">
                <a:latin typeface="Calibri" panose="020F0502020204030204" pitchFamily="34" charset="0"/>
                <a:ea typeface="Calibri" panose="020F0502020204030204" pitchFamily="34" charset="0"/>
              </a:rPr>
              <a:t>secinam</a:t>
            </a:r>
            <a:r>
              <a:rPr lang="lv-LV" dirty="0">
                <a:latin typeface="Calibri" panose="020F0502020204030204" pitchFamily="34" charset="0"/>
                <a:ea typeface="Calibri" panose="020F0502020204030204" pitchFamily="34" charset="0"/>
              </a:rPr>
              <a:t>, ka šī pāreja ir objekts “Ēkas daļas pārbūve - pārejas piebūve”, BIS lieta Nr. . Lieta ir projektēšanas nosacījumu izpildes stadijā. Nav ievērots VBN 69. punkts.</a:t>
            </a:r>
            <a:endParaRPr lang="lv-LV" dirty="0"/>
          </a:p>
        </p:txBody>
      </p:sp>
    </p:spTree>
    <p:extLst>
      <p:ext uri="{BB962C8B-B14F-4D97-AF65-F5344CB8AC3E}">
        <p14:creationId xmlns:p14="http://schemas.microsoft.com/office/powerpoint/2010/main" val="351786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1513D0-E103-437B-8932-CA406D29FF37}"/>
              </a:ext>
            </a:extLst>
          </p:cNvPr>
          <p:cNvSpPr/>
          <p:nvPr/>
        </p:nvSpPr>
        <p:spPr>
          <a:xfrm>
            <a:off x="1270000" y="2285993"/>
            <a:ext cx="9055100" cy="1766189"/>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2.2. Atbildīgā būvdarbu vadītāja darbības pārbaude.</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2.2.1 vai būvdarbu vadītājs aizpilda būvdarbu žurnālu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nav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Būvdarbu vadītājs aizpilda būvdarbu žurnālu. Būvdarbu vadītājs veicis ierakstus sadaļā 3.2. Ikdienas ziņas par izpildīto darbu pieņemšanu (08.01.2022., 03.02.2022., 07.02.2022.) par pamatu būvniecību pārejas kolonnai starp 2. kārtu un esošo </a:t>
            </a:r>
            <a:r>
              <a:rPr lang="lv-LV" kern="100" dirty="0" err="1">
                <a:latin typeface="Calibri" panose="020F0502020204030204" pitchFamily="34" charset="0"/>
                <a:ea typeface="Calibri" panose="020F0502020204030204" pitchFamily="34" charset="0"/>
                <a:cs typeface="Calibri" panose="020F0502020204030204" pitchFamily="34" charset="0"/>
              </a:rPr>
              <a:t>eku</a:t>
            </a:r>
            <a:r>
              <a:rPr lang="lv-LV"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29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0BAD37-BF73-435D-B439-795AEB4CE2E7}"/>
              </a:ext>
            </a:extLst>
          </p:cNvPr>
          <p:cNvSpPr/>
          <p:nvPr/>
        </p:nvSpPr>
        <p:spPr>
          <a:xfrm>
            <a:off x="114300" y="736817"/>
            <a:ext cx="5003800" cy="5949514"/>
          </a:xfrm>
          <a:prstGeom prst="rect">
            <a:avLst/>
          </a:prstGeom>
          <a:solidFill>
            <a:schemeClr val="bg1">
              <a:lumMod val="95000"/>
            </a:schemeClr>
          </a:solidFill>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25</a:t>
            </a:r>
            <a:r>
              <a:rPr lang="lv-LV" kern="100" dirty="0">
                <a:latin typeface="Calibri" panose="020F0502020204030204" pitchFamily="34" charset="0"/>
                <a:ea typeface="Calibri" panose="020F0502020204030204" pitchFamily="34" charset="0"/>
                <a:cs typeface="Calibri" panose="020F0502020204030204" pitchFamily="34" charset="0"/>
              </a:rPr>
              <a:t>	17.10.2024 08:00	AR-4-0 Jumta plāns - AR-5-0 Griezums A-A &amp; B-B , A-A &amp; B-B-	Ofiss 	Biroja ēka, jumta seguma </a:t>
            </a:r>
            <a:r>
              <a:rPr lang="lv-LV" kern="100" dirty="0" err="1">
                <a:latin typeface="Calibri" panose="020F0502020204030204" pitchFamily="34" charset="0"/>
                <a:ea typeface="Calibri" panose="020F0502020204030204" pitchFamily="34" charset="0"/>
                <a:cs typeface="Calibri" panose="020F0502020204030204" pitchFamily="34" charset="0"/>
              </a:rPr>
              <a:t>profilloksņu</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kern="100" dirty="0" err="1">
                <a:latin typeface="Calibri" panose="020F0502020204030204" pitchFamily="34" charset="0"/>
                <a:ea typeface="Calibri" panose="020F0502020204030204" pitchFamily="34" charset="0"/>
                <a:cs typeface="Calibri" panose="020F0502020204030204" pitchFamily="34" charset="0"/>
              </a:rPr>
              <a:t>vējmalu</a:t>
            </a:r>
            <a:r>
              <a:rPr lang="lv-LV" kern="100" dirty="0">
                <a:latin typeface="Calibri" panose="020F0502020204030204" pitchFamily="34" charset="0"/>
                <a:ea typeface="Calibri" panose="020F0502020204030204" pitchFamily="34" charset="0"/>
                <a:cs typeface="Calibri" panose="020F0502020204030204" pitchFamily="34" charset="0"/>
              </a:rPr>
              <a:t> montāža asīs 1-6/A-B</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Tāmes pozīcijas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Izmantotie materiāli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Strādājošo skaits	6</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Darbu apjoms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1.0 komplekts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Laika apstākļi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Temperatūra °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Nokrišņi	Nē</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Defektu apraksts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Apstiprinātāji	…………………… - 23.10.2024 13:17</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………………………………………………- 22.10.2024 21:01</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Pielikumi  -</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7164A0E-705B-4FA7-80B5-E12744ED6EA8}"/>
              </a:ext>
            </a:extLst>
          </p:cNvPr>
          <p:cNvSpPr/>
          <p:nvPr/>
        </p:nvSpPr>
        <p:spPr>
          <a:xfrm>
            <a:off x="5930900" y="150311"/>
            <a:ext cx="6146800" cy="6536020"/>
          </a:xfrm>
          <a:prstGeom prst="rect">
            <a:avLst/>
          </a:prstGeom>
          <a:solidFill>
            <a:schemeClr val="bg1">
              <a:lumMod val="95000"/>
            </a:schemeClr>
          </a:solidFill>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10</a:t>
            </a:r>
            <a:r>
              <a:rPr lang="lv-LV" kern="100" dirty="0">
                <a:latin typeface="Calibri" panose="020F0502020204030204" pitchFamily="34" charset="0"/>
                <a:ea typeface="Calibri" panose="020F0502020204030204" pitchFamily="34" charset="0"/>
                <a:cs typeface="Calibri" panose="020F0502020204030204" pitchFamily="34" charset="0"/>
              </a:rPr>
              <a:t>	10.06.2024 08:00		Objekts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Veikta trases nospraušanas darbi. Veikta tranšejas atrakšana, smilts spilvena sagatavošana un cauruļvada OD32</a:t>
            </a:r>
            <a:r>
              <a:rPr lang="lv-LV" kern="100" dirty="0">
                <a:latin typeface="Calibri" panose="020F0502020204030204" pitchFamily="34" charset="0"/>
                <a:ea typeface="Calibri" panose="020F0502020204030204" pitchFamily="34" charset="0"/>
                <a:cs typeface="Calibri" panose="020F0502020204030204" pitchFamily="34" charset="0"/>
              </a:rPr>
              <a:t> ……………………speciālists…………………………………SIA………..……………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Tāmes pozīcijas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Izmantotie materiāli -	Ārējie ūdensvada tīkli - ārējie ūdensvada tīkli / SIA CITY SAND / Smilts - 58.5 m3</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Ārējie ūdensvada tīkli - ārējie ūdensvada tīkli / </a:t>
            </a:r>
            <a:r>
              <a:rPr lang="lv-LV" kern="100" dirty="0" err="1">
                <a:latin typeface="Calibri" panose="020F0502020204030204" pitchFamily="34" charset="0"/>
                <a:ea typeface="Calibri" panose="020F0502020204030204" pitchFamily="34" charset="0"/>
                <a:cs typeface="Calibri" panose="020F0502020204030204" pitchFamily="34" charset="0"/>
              </a:rPr>
              <a:t>Haka</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kern="100" dirty="0" err="1">
                <a:latin typeface="Calibri" panose="020F0502020204030204" pitchFamily="34" charset="0"/>
                <a:ea typeface="Calibri" panose="020F0502020204030204" pitchFamily="34" charset="0"/>
                <a:cs typeface="Calibri" panose="020F0502020204030204" pitchFamily="34" charset="0"/>
              </a:rPr>
              <a:t>Plast</a:t>
            </a:r>
            <a:r>
              <a:rPr lang="lv-LV" kern="100" dirty="0">
                <a:latin typeface="Calibri" panose="020F0502020204030204" pitchFamily="34" charset="0"/>
                <a:ea typeface="Calibri" panose="020F0502020204030204" pitchFamily="34" charset="0"/>
                <a:cs typeface="Calibri" panose="020F0502020204030204" pitchFamily="34" charset="0"/>
              </a:rPr>
              <a:t> / PE plastmasas ūdensvada caurule PN10 (PE100) OD32 - 65.0 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Strādājošo skaits	4</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Darbu apjoms	65.0 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Laika apstākļi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Temperatūra °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Nokrišņi	Nē</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Defektu apraksts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Apstiprinātāji	Speciālists - 18.06.2024 10:39 Speciālists - 17.06.2024 14:06</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Pielikumi	</a:t>
            </a:r>
            <a:endParaRPr lang="lv-LV" dirty="0"/>
          </a:p>
        </p:txBody>
      </p:sp>
      <p:sp>
        <p:nvSpPr>
          <p:cNvPr id="4" name="Rectangle 3">
            <a:extLst>
              <a:ext uri="{FF2B5EF4-FFF2-40B4-BE49-F238E27FC236}">
                <a16:creationId xmlns:a16="http://schemas.microsoft.com/office/drawing/2014/main" id="{2E7DEB91-DC3F-4221-A6F4-4CBB111ECC6A}"/>
              </a:ext>
            </a:extLst>
          </p:cNvPr>
          <p:cNvSpPr/>
          <p:nvPr/>
        </p:nvSpPr>
        <p:spPr>
          <a:xfrm>
            <a:off x="33201" y="171669"/>
            <a:ext cx="5719899"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Atbildīgā būvdarbu vadītāja būvdarbu žurnāla aizpildīšana</a:t>
            </a:r>
            <a:endParaRPr lang="lv-LV" dirty="0"/>
          </a:p>
        </p:txBody>
      </p:sp>
    </p:spTree>
    <p:extLst>
      <p:ext uri="{BB962C8B-B14F-4D97-AF65-F5344CB8AC3E}">
        <p14:creationId xmlns:p14="http://schemas.microsoft.com/office/powerpoint/2010/main" val="353006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4334D6-B83F-4EC7-96D0-7A803244E524}"/>
              </a:ext>
            </a:extLst>
          </p:cNvPr>
          <p:cNvSpPr/>
          <p:nvPr/>
        </p:nvSpPr>
        <p:spPr>
          <a:xfrm>
            <a:off x="198301" y="387569"/>
            <a:ext cx="4640399" cy="646331"/>
          </a:xfrm>
          <a:prstGeom prst="rect">
            <a:avLst/>
          </a:prstGeom>
        </p:spPr>
        <p:txBody>
          <a:bodyPr wrap="square">
            <a:spAutoFit/>
          </a:bodyPr>
          <a:lstStyle/>
          <a:p>
            <a:r>
              <a:rPr lang="lv-LV" b="1" dirty="0">
                <a:latin typeface="Calibri" panose="020F0502020204030204" pitchFamily="34" charset="0"/>
                <a:ea typeface="Calibri" panose="020F0502020204030204" pitchFamily="34" charset="0"/>
              </a:rPr>
              <a:t>Atbildīgā būvdarbu vadītāja būvdarbu žurnāla aizpildīšana</a:t>
            </a:r>
            <a:endParaRPr lang="lv-LV" dirty="0"/>
          </a:p>
        </p:txBody>
      </p:sp>
      <p:sp>
        <p:nvSpPr>
          <p:cNvPr id="3" name="Rectangle 2">
            <a:extLst>
              <a:ext uri="{FF2B5EF4-FFF2-40B4-BE49-F238E27FC236}">
                <a16:creationId xmlns:a16="http://schemas.microsoft.com/office/drawing/2014/main" id="{8356F4CC-0A0E-447F-8659-E63F88D732CE}"/>
              </a:ext>
            </a:extLst>
          </p:cNvPr>
          <p:cNvSpPr/>
          <p:nvPr/>
        </p:nvSpPr>
        <p:spPr>
          <a:xfrm>
            <a:off x="5778500" y="65643"/>
            <a:ext cx="6096000" cy="6726713"/>
          </a:xfrm>
          <a:prstGeom prst="rect">
            <a:avLst/>
          </a:prstGeom>
          <a:solidFill>
            <a:schemeClr val="bg1">
              <a:lumMod val="95000"/>
            </a:schemeClr>
          </a:solidFill>
        </p:spPr>
        <p:txBody>
          <a:bodyPr>
            <a:spAutoFit/>
          </a:bodyPr>
          <a:lstStyle/>
          <a:p>
            <a:pPr>
              <a:lnSpc>
                <a:spcPct val="107000"/>
              </a:lnSpc>
              <a:spcAft>
                <a:spcPts val="800"/>
              </a:spcAft>
            </a:pPr>
            <a:r>
              <a:rPr lang="lv-LV" sz="1700" b="1" kern="100" dirty="0">
                <a:latin typeface="Calibri" panose="020F0502020204030204" pitchFamily="34" charset="0"/>
                <a:ea typeface="Calibri" panose="020F0502020204030204" pitchFamily="34" charset="0"/>
                <a:cs typeface="Calibri" panose="020F0502020204030204" pitchFamily="34" charset="0"/>
              </a:rPr>
              <a:t>Nr. 367	</a:t>
            </a:r>
            <a:r>
              <a:rPr lang="lv-LV" sz="1700" kern="100" dirty="0">
                <a:latin typeface="Calibri" panose="020F0502020204030204" pitchFamily="34" charset="0"/>
                <a:ea typeface="Calibri" panose="020F0502020204030204" pitchFamily="34" charset="0"/>
                <a:cs typeface="Calibri" panose="020F0502020204030204" pitchFamily="34" charset="0"/>
              </a:rPr>
              <a:t>11.08.2023 07:00	BK-00-01-1-3 Nulles cikls. VISPĀRĪGIE RADĪTĀJI</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BK-03-4-2 Nulles cikls. REŽĢOGU PLĀNS	Objekts jaunbūve	Betonēšana: sagataves kārta asis A/1-5, </a:t>
            </a:r>
            <a:r>
              <a:rPr lang="lv-LV" sz="1700" kern="100" dirty="0" err="1">
                <a:latin typeface="Calibri" panose="020F0502020204030204" pitchFamily="34" charset="0"/>
                <a:ea typeface="Calibri" panose="020F0502020204030204" pitchFamily="34" charset="0"/>
                <a:cs typeface="Calibri" panose="020F0502020204030204" pitchFamily="34" charset="0"/>
              </a:rPr>
              <a:t>augst</a:t>
            </a:r>
            <a:r>
              <a:rPr lang="lv-LV" sz="1700" kern="100" dirty="0">
                <a:latin typeface="Calibri" panose="020F0502020204030204" pitchFamily="34" charset="0"/>
                <a:ea typeface="Calibri" panose="020F0502020204030204" pitchFamily="34" charset="0"/>
                <a:cs typeface="Calibri" panose="020F0502020204030204" pitchFamily="34" charset="0"/>
              </a:rPr>
              <a:t>. atz. -4.500	Speciālists SIA………..</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Tāmes pozīcijas	-</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Izmantotie materiāli	Pamatiem izmantotie būvizstrādājumi - </a:t>
            </a:r>
            <a:r>
              <a:rPr lang="lv-LV" sz="1700" kern="100" dirty="0" err="1">
                <a:latin typeface="Calibri" panose="020F0502020204030204" pitchFamily="34" charset="0"/>
                <a:ea typeface="Calibri" panose="020F0502020204030204" pitchFamily="34" charset="0"/>
                <a:cs typeface="Calibri" panose="020F0502020204030204" pitchFamily="34" charset="0"/>
              </a:rPr>
              <a:t>transportbetons</a:t>
            </a:r>
            <a:r>
              <a:rPr lang="lv-LV" sz="1700" kern="100" dirty="0">
                <a:latin typeface="Calibri" panose="020F0502020204030204" pitchFamily="34" charset="0"/>
                <a:ea typeface="Calibri" panose="020F0502020204030204" pitchFamily="34" charset="0"/>
                <a:cs typeface="Calibri" panose="020F0502020204030204" pitchFamily="34" charset="0"/>
              </a:rPr>
              <a:t> / SIA "…………….." / </a:t>
            </a:r>
            <a:r>
              <a:rPr lang="lv-LV" sz="1700" kern="100" dirty="0" err="1">
                <a:latin typeface="Calibri" panose="020F0502020204030204" pitchFamily="34" charset="0"/>
                <a:ea typeface="Calibri" panose="020F0502020204030204" pitchFamily="34" charset="0"/>
                <a:cs typeface="Calibri" panose="020F0502020204030204" pitchFamily="34" charset="0"/>
              </a:rPr>
              <a:t>transportbetons</a:t>
            </a:r>
            <a:r>
              <a:rPr lang="lv-LV" sz="1700" kern="100" dirty="0">
                <a:latin typeface="Calibri" panose="020F0502020204030204" pitchFamily="34" charset="0"/>
                <a:ea typeface="Calibri" panose="020F0502020204030204" pitchFamily="34" charset="0"/>
                <a:cs typeface="Calibri" panose="020F0502020204030204" pitchFamily="34" charset="0"/>
              </a:rPr>
              <a:t>, no 11.08.2023 - 8.0 m3</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Strādājošo skaits	16</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Darbu apjoms	8.0 m3</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Laika apstākļi	</a:t>
            </a:r>
            <a:r>
              <a:rPr lang="lv-LV" sz="1700"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apmierinošie</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Temperatūra °	20.0</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Nokrišņi	Nē</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Defektu apraksts	-</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Apstiprinātāji	Speciālists - 17.08.2023 15:59</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4-03297, Sergejs </a:t>
            </a:r>
            <a:r>
              <a:rPr lang="lv-LV" sz="1700" kern="100" dirty="0" err="1">
                <a:latin typeface="Calibri" panose="020F0502020204030204" pitchFamily="34" charset="0"/>
                <a:ea typeface="Calibri" panose="020F0502020204030204" pitchFamily="34" charset="0"/>
                <a:cs typeface="Calibri" panose="020F0502020204030204" pitchFamily="34" charset="0"/>
              </a:rPr>
              <a:t>Jerohins</a:t>
            </a:r>
            <a:r>
              <a:rPr lang="lv-LV" sz="1700" kern="100" dirty="0">
                <a:latin typeface="Calibri" panose="020F0502020204030204" pitchFamily="34" charset="0"/>
                <a:ea typeface="Calibri" panose="020F0502020204030204" pitchFamily="34" charset="0"/>
                <a:cs typeface="Calibri" panose="020F0502020204030204" pitchFamily="34" charset="0"/>
              </a:rPr>
              <a:t> - 17.08.2023 11:13</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700" kern="100" dirty="0">
                <a:latin typeface="Calibri" panose="020F0502020204030204" pitchFamily="34" charset="0"/>
                <a:ea typeface="Calibri" panose="020F0502020204030204" pitchFamily="34" charset="0"/>
                <a:cs typeface="Calibri" panose="020F0502020204030204" pitchFamily="34" charset="0"/>
              </a:rPr>
              <a:t>4-02806, Vadims </a:t>
            </a:r>
            <a:r>
              <a:rPr lang="lv-LV" sz="1700" kern="100" dirty="0" err="1">
                <a:latin typeface="Calibri" panose="020F0502020204030204" pitchFamily="34" charset="0"/>
                <a:ea typeface="Calibri" panose="020F0502020204030204" pitchFamily="34" charset="0"/>
                <a:cs typeface="Calibri" panose="020F0502020204030204" pitchFamily="34" charset="0"/>
              </a:rPr>
              <a:t>Tuncovs</a:t>
            </a:r>
            <a:r>
              <a:rPr lang="lv-LV" sz="1700" kern="100" dirty="0">
                <a:latin typeface="Calibri" panose="020F0502020204030204" pitchFamily="34" charset="0"/>
                <a:ea typeface="Calibri" panose="020F0502020204030204" pitchFamily="34" charset="0"/>
                <a:cs typeface="Calibri" panose="020F0502020204030204" pitchFamily="34" charset="0"/>
              </a:rPr>
              <a:t> - 14.08.2023 17:05</a:t>
            </a:r>
            <a:endParaRPr lang="lv-LV" sz="1700" kern="100" dirty="0">
              <a:latin typeface="Calibri" panose="020F0502020204030204" pitchFamily="34" charset="0"/>
              <a:ea typeface="Calibri" panose="020F0502020204030204" pitchFamily="34" charset="0"/>
              <a:cs typeface="Times New Roman" panose="02020603050405020304" pitchFamily="18" charset="0"/>
            </a:endParaRPr>
          </a:p>
          <a:p>
            <a:r>
              <a:rPr lang="lv-LV" sz="1700" dirty="0">
                <a:latin typeface="Calibri" panose="020F0502020204030204" pitchFamily="34" charset="0"/>
                <a:ea typeface="Calibri" panose="020F0502020204030204" pitchFamily="34" charset="0"/>
              </a:rPr>
              <a:t>Pielikumi</a:t>
            </a:r>
            <a:endParaRPr lang="lv-LV" sz="1700" dirty="0"/>
          </a:p>
        </p:txBody>
      </p:sp>
    </p:spTree>
    <p:extLst>
      <p:ext uri="{BB962C8B-B14F-4D97-AF65-F5344CB8AC3E}">
        <p14:creationId xmlns:p14="http://schemas.microsoft.com/office/powerpoint/2010/main" val="284493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2E735-527A-48F3-B41E-E2FC824FE6F8}"/>
              </a:ext>
            </a:extLst>
          </p:cNvPr>
          <p:cNvSpPr/>
          <p:nvPr/>
        </p:nvSpPr>
        <p:spPr>
          <a:xfrm>
            <a:off x="387350" y="1942775"/>
            <a:ext cx="11417300" cy="2358915"/>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2.2.2 vai būvdarbu vadītājs ievēro VBN noteiktos pienākumus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a:t>
            </a:r>
            <a:r>
              <a:rPr lang="lv-LV" b="1"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visāobjektā</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Veiktajā būvobjekta pārbaudē tika konstatēts, ka atbildīgais būvdarbu vadītājs neievēro VBN punktā Nr. 99. noteikto: 99. Atbildīgā būvdarbu vadītāja pienākums ir nodrošināt kvalitatīvu būvdarbu veikšanu atbilstoši būvprojektam un darbu veikšanas projektam, kā arī ievērojot citus būvniecību reglamentējošos normatīvos aktus un būvizstrādājumu izmantošanai noteiktās tehnoloģijas. Būvdarbu kvalitātei ir jāatbilst Latvijas būvnormatīvos un citos normatīvajos aktos noteiktajiem būvdarbu kvalitātes rādītājiem.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Un neievēro VBN punkta Nr. 100. apakšpunktos noteikto:</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68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FA4F35-5FA8-4A21-825D-420AFB000F4E}"/>
              </a:ext>
            </a:extLst>
          </p:cNvPr>
          <p:cNvSpPr txBox="1"/>
          <p:nvPr/>
        </p:nvSpPr>
        <p:spPr>
          <a:xfrm>
            <a:off x="1725588" y="1666480"/>
            <a:ext cx="9628212" cy="369332"/>
          </a:xfrm>
          <a:prstGeom prst="rect">
            <a:avLst/>
          </a:prstGeom>
          <a:noFill/>
        </p:spPr>
        <p:txBody>
          <a:bodyPr wrap="square" rtlCol="0" anchor="b">
            <a:spAutoFit/>
          </a:bodyPr>
          <a:lstStyle/>
          <a:p>
            <a:r>
              <a:rPr lang="lv-LV" b="1" dirty="0"/>
              <a:t>Vispārīgie būvnoteikumi MK noteikumi Nr.: 500, pieņemti: 19.08.2014. un stājas spēkā: 01.10.2014.</a:t>
            </a:r>
          </a:p>
        </p:txBody>
      </p:sp>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2</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4" name="TextBox 3">
            <a:extLst>
              <a:ext uri="{FF2B5EF4-FFF2-40B4-BE49-F238E27FC236}">
                <a16:creationId xmlns:a16="http://schemas.microsoft.com/office/drawing/2014/main" id="{772AFB57-2469-4C02-9424-405B13D69EA3}"/>
              </a:ext>
            </a:extLst>
          </p:cNvPr>
          <p:cNvSpPr txBox="1"/>
          <p:nvPr/>
        </p:nvSpPr>
        <p:spPr>
          <a:xfrm>
            <a:off x="2168237" y="2252031"/>
            <a:ext cx="7686963" cy="1077218"/>
          </a:xfrm>
          <a:prstGeom prst="rect">
            <a:avLst/>
          </a:prstGeom>
          <a:noFill/>
        </p:spPr>
        <p:txBody>
          <a:bodyPr wrap="square" rtlCol="0">
            <a:spAutoFit/>
          </a:bodyPr>
          <a:lstStyle/>
          <a:p>
            <a:pPr algn="ctr"/>
            <a:r>
              <a:rPr lang="lv-LV" sz="3200" b="1" dirty="0"/>
              <a:t>1. Būvdarbu uzsākšanas atbilstība normatīvo aktu prasībām</a:t>
            </a:r>
          </a:p>
        </p:txBody>
      </p:sp>
      <p:sp>
        <p:nvSpPr>
          <p:cNvPr id="5" name="Rectangle 4">
            <a:extLst>
              <a:ext uri="{FF2B5EF4-FFF2-40B4-BE49-F238E27FC236}">
                <a16:creationId xmlns:a16="http://schemas.microsoft.com/office/drawing/2014/main" id="{B50E5A8B-3339-41FB-9D8B-DF5741D80347}"/>
              </a:ext>
            </a:extLst>
          </p:cNvPr>
          <p:cNvSpPr/>
          <p:nvPr/>
        </p:nvSpPr>
        <p:spPr>
          <a:xfrm>
            <a:off x="914401" y="3860955"/>
            <a:ext cx="10592802" cy="1065676"/>
          </a:xfrm>
          <a:prstGeom prst="rect">
            <a:avLst/>
          </a:prstGeom>
        </p:spPr>
        <p:txBody>
          <a:bodyPr wrap="square">
            <a:spAutoFit/>
          </a:bodyPr>
          <a:lstStyle/>
          <a:p>
            <a:pPr marL="457200">
              <a:lnSpc>
                <a:spcPct val="107000"/>
              </a:lnSpc>
              <a:spcAft>
                <a:spcPts val="0"/>
              </a:spcAft>
            </a:pPr>
            <a:r>
              <a:rPr lang="lv-LV" sz="2000" b="1" kern="100" dirty="0">
                <a:latin typeface="Calibri" panose="020F0502020204030204" pitchFamily="34" charset="0"/>
                <a:ea typeface="Calibri" panose="020F0502020204030204" pitchFamily="34" charset="0"/>
                <a:cs typeface="Calibri" panose="020F0502020204030204" pitchFamily="34" charset="0"/>
              </a:rPr>
              <a:t>1.1. Civiltiesiskās atbildības obligātās apdrošināšanas pārbaude.</a:t>
            </a:r>
            <a:endParaRPr lang="lv-LV" sz="20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lv-LV" sz="2000" b="1" kern="100" dirty="0">
                <a:latin typeface="Calibri" panose="020F0502020204030204" pitchFamily="34" charset="0"/>
                <a:ea typeface="Calibri" panose="020F0502020204030204" pitchFamily="34" charset="0"/>
                <a:cs typeface="Calibri" panose="020F0502020204030204" pitchFamily="34" charset="0"/>
              </a:rPr>
              <a:t>1.2. Būvniecības dalībnieku un būvniecībā iesaistīto personu atbilstības būvatļaujai pārbaude.</a:t>
            </a:r>
          </a:p>
          <a:p>
            <a:pPr marL="457200">
              <a:lnSpc>
                <a:spcPct val="107000"/>
              </a:lnSpc>
              <a:spcAft>
                <a:spcPts val="800"/>
              </a:spcAft>
            </a:pPr>
            <a:r>
              <a:rPr lang="lv-LV" sz="2000" b="1" dirty="0">
                <a:latin typeface="Calibri" panose="020F0502020204030204" pitchFamily="34" charset="0"/>
                <a:ea typeface="Calibri" panose="020F0502020204030204" pitchFamily="34" charset="0"/>
              </a:rPr>
              <a:t>1.3. Darba aizsardzības prasību ievērošanas pārbaude.</a:t>
            </a:r>
            <a:endParaRPr lang="lv-LV" sz="2000" dirty="0"/>
          </a:p>
        </p:txBody>
      </p:sp>
    </p:spTree>
    <p:extLst>
      <p:ext uri="{BB962C8B-B14F-4D97-AF65-F5344CB8AC3E}">
        <p14:creationId xmlns:p14="http://schemas.microsoft.com/office/powerpoint/2010/main" val="2816145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A4230A-1C61-40D4-8E7F-1CF12D9BDEAB}"/>
              </a:ext>
            </a:extLst>
          </p:cNvPr>
          <p:cNvSpPr/>
          <p:nvPr/>
        </p:nvSpPr>
        <p:spPr>
          <a:xfrm>
            <a:off x="184150" y="395042"/>
            <a:ext cx="11823700" cy="5809924"/>
          </a:xfrm>
          <a:prstGeom prst="rect">
            <a:avLst/>
          </a:prstGeom>
        </p:spPr>
        <p:txBody>
          <a:bodyPr wrap="square">
            <a:spAutoFit/>
          </a:bodyPr>
          <a:lstStyle/>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100.1. kontrolēt būvlaukuma sagatavošanas darbus pirms būvdarbu uzsākšanas; 100.1.1 nepieļaut patvaļīgu būvniecību, kā arī objekta patvaļīgu ekspluatāciju; 100.2. atbilstoši plānotajiem darbiem atrasties būvlaukumā; 100.4. nodrošināt, ka būvdarbos tiek izmantoti tikai būvprojektam atbilstoši būvizstrādājumi, kuriem ir atbilstību apliecinoši dokumenti; 100.5. ievērot būvdarbu secību un kvalitātes atbilstību būvprojektam, darbu organizēšanas projektam un darbu veikšanas projektam, kā arī būvniecību, vides aizsardzību, darba aizsardzību un ugunsdrošību reglamentējošos normatīvos aktus; 100.6. organizēt būvkonstrukciju, segto darbu un citu izpildīto būvdarbu pieņemšanu, kā arī, ja nepieciešams, vizuāli fiksēt izpildītos segtos darbus pirms to aizsegšanas.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Tāpat nav ievērots VBN 69. punkts, kurā noteikts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ja būvprojektā, kuram ir veikta būvekspertīze, pirms būvdarbu uzsākšanas vai būvdarbu laikā tiek mainīts būves arhitektoniskais risinājums vai būves, tās nesošo konstrukciju vai to daļu konstruktīvais risinājums attiecībā uz būves mehānisko stiprību, stabilitāti, ugunsdrošību vai lietošanas drošumu, tad būvniecības ierosinātājam ir pienākums: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ja ir uzsākti būvdarbi, – pārtraukt būvdarbus būves daļā, kuru skar konstruktīvā risinājuma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izmaiņas;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nodrošināt attiecīgo būvprojekta daļu izstrādi atbilstoši Latvijas būvnormatīvu un citu normatīvo aktu prasībām;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 nodrošināt attiecīgo būvprojekta daļu ekspertīzi;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 būvdarbus būves daļā, kuru skar konstruktīvā risinājuma izmaiņas, atsākt tikai pēc tam, kad ir saņemts pozitīvs būvekspertīzes atzinums un, ja to paredz speciālie būvnoteikumi, būvvaldē saskaņotas būvprojekta izmaiņas.</a:t>
            </a:r>
            <a:endParaRPr lang="lv-LV" dirty="0"/>
          </a:p>
        </p:txBody>
      </p:sp>
    </p:spTree>
    <p:extLst>
      <p:ext uri="{BB962C8B-B14F-4D97-AF65-F5344CB8AC3E}">
        <p14:creationId xmlns:p14="http://schemas.microsoft.com/office/powerpoint/2010/main" val="54668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626F3E-2A2A-475D-B0BC-A74DBB111E95}"/>
              </a:ext>
            </a:extLst>
          </p:cNvPr>
          <p:cNvSpPr/>
          <p:nvPr/>
        </p:nvSpPr>
        <p:spPr>
          <a:xfrm>
            <a:off x="165100" y="101600"/>
            <a:ext cx="11861800" cy="6638612"/>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100. Atbildīgajam būvdarbu vadītājam ir šādi pienākumi: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100.1. kontrolēt būvlaukuma sagatavošanas darbus pirms būvdarbu uzsākšanas;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100.1.1 nepieļaut patvaļīgu būvniecību, kā arī objekta patvaļīgu ekspluatāciju;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100.2. atbilstoši plānotajiem darbiem atrasties būvlaukumā;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100.4. nodrošināt, ka būvdarbos tiek izmantoti tikai būvprojektam atbilstoši būvizstrādājumi, kuriem ir atbilstību apliecinoši dokumenti;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100.5. ievērot būvdarbu secību un kvalitātes atbilstību būvprojektam, darbu organizēšanas projektam un darbu veikšanas projektam, kā arī būvniecību, vides aizsardzību, darba aizsardzību un ugunsdrošību reglamentējošos normatīvos aktus;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100.6. organizēt būvkonstrukciju, segto darbu un citu izpildīto būvdarbu pieņemšanu, kā arī, ja nepieciešams, vizuāli fiksēt izpildītos segtos darbus pirms to aizsegšanas;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100.7. izdarīt ierakstus būvdarbu žurnālā par veiktajiem būvdarbiem, iebūvētajiem būvizstrādājumiem un darbu kvalitāti, kā arī būvdarbu laikā radītiem atkritumiem;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100.8. kontrolēt būvdarbu žurnālā ierakstīto norādījumu izpildi, attiecīgi to fiksējot žurnālā;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100.9. būvniecības informācijas sistēmā apstiprināt būves gatavību ekspluatācijai;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100.10. pēc būvuzrauga pieprasījuma sniegt detalizētu informāciju par būvdarbu sagatavošanās posmiem un izvēlētajām metodēm darbu izpildē;</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100.12. nodrošināt, lai būvlaukumā netiktu ielaistas un neuzturētos nepiederošas personas;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100.15. informēt būvniecības ierosinātāju par objektiem, kuriem </a:t>
            </a:r>
            <a:r>
              <a:rPr lang="lv-LV" dirty="0" err="1">
                <a:latin typeface="Calibri" panose="020F0502020204030204" pitchFamily="34" charset="0"/>
                <a:ea typeface="Calibri" panose="020F0502020204030204" pitchFamily="34" charset="0"/>
              </a:rPr>
              <a:t>būvspeciālists</a:t>
            </a:r>
            <a:r>
              <a:rPr lang="lv-LV" dirty="0">
                <a:latin typeface="Calibri" panose="020F0502020204030204" pitchFamily="34" charset="0"/>
                <a:ea typeface="Calibri" panose="020F0502020204030204" pitchFamily="34" charset="0"/>
              </a:rPr>
              <a:t> ir piesaistīts.</a:t>
            </a:r>
            <a:endParaRPr lang="lv-LV" dirty="0"/>
          </a:p>
        </p:txBody>
      </p:sp>
    </p:spTree>
    <p:extLst>
      <p:ext uri="{BB962C8B-B14F-4D97-AF65-F5344CB8AC3E}">
        <p14:creationId xmlns:p14="http://schemas.microsoft.com/office/powerpoint/2010/main" val="3877856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316E2-CD06-4AF0-BF78-4CFAB615DD53}"/>
              </a:ext>
            </a:extLst>
          </p:cNvPr>
          <p:cNvSpPr/>
          <p:nvPr/>
        </p:nvSpPr>
        <p:spPr>
          <a:xfrm>
            <a:off x="965200" y="2005856"/>
            <a:ext cx="10261600" cy="2623923"/>
          </a:xfrm>
          <a:prstGeom prst="rect">
            <a:avLst/>
          </a:prstGeom>
        </p:spPr>
        <p:txBody>
          <a:bodyPr wrap="square">
            <a:spAutoFit/>
          </a:bodyPr>
          <a:lstStyle/>
          <a:p>
            <a:pPr>
              <a:lnSpc>
                <a:spcPct val="107000"/>
              </a:lnSpc>
              <a:spcAft>
                <a:spcPts val="0"/>
              </a:spcAft>
            </a:pPr>
            <a:r>
              <a:rPr lang="lv-LV" sz="2000" b="1" kern="100" dirty="0">
                <a:latin typeface="Calibri" panose="020F0502020204030204" pitchFamily="34" charset="0"/>
                <a:ea typeface="Calibri" panose="020F0502020204030204" pitchFamily="34" charset="0"/>
                <a:cs typeface="Calibri" panose="020F0502020204030204" pitchFamily="34" charset="0"/>
              </a:rPr>
              <a:t>2.3. Galvenā būvdarbu veicēja darbības pārbaude.</a:t>
            </a:r>
            <a:endParaRPr lang="lv-LV"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b="1" kern="100" dirty="0">
                <a:latin typeface="Calibri" panose="020F0502020204030204" pitchFamily="34" charset="0"/>
                <a:ea typeface="Calibri" panose="020F0502020204030204" pitchFamily="34" charset="0"/>
                <a:cs typeface="Calibri" panose="020F0502020204030204" pitchFamily="34" charset="0"/>
              </a:rPr>
              <a:t>2.3.1. vai ir piesaistīts atbilstošs atsevišķo būvdarbu veicējs.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2.3.2. vai ir izveidota atbilstoša būvdarbu vadītāju grupa.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2.3.3 vai ir ieviesta un uzturēta elektroniskā darba laika uzskaite -</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Galvenais būvdarbu veicējs ir ieviesis un uztur elektronisko darba uzskaiti. Veicot pārbaudi VEDLUBD sistēmā, tika konstatēts, ka personas tiek reģistrētas , bet atbildīgais būvdarbu vadītājs nav reģistrēts pārbaudītajos laika posmos. Būvuzraugs pārbaudot VEDLUBD sistēmu arī nebija atrodams kā reģistrējies. Pēc būvinspektora pieprasījuma tika iesniegta LMT visu nostrādāto stundu uzskaite laika posmā.</a:t>
            </a:r>
            <a:endParaRPr lang="lv-LV" dirty="0"/>
          </a:p>
        </p:txBody>
      </p:sp>
    </p:spTree>
    <p:extLst>
      <p:ext uri="{BB962C8B-B14F-4D97-AF65-F5344CB8AC3E}">
        <p14:creationId xmlns:p14="http://schemas.microsoft.com/office/powerpoint/2010/main" val="427847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B70954-5A59-4D30-A215-802ABB1FA1ED}"/>
              </a:ext>
            </a:extLst>
          </p:cNvPr>
          <p:cNvSpPr/>
          <p:nvPr/>
        </p:nvSpPr>
        <p:spPr>
          <a:xfrm>
            <a:off x="234950" y="1013785"/>
            <a:ext cx="11722100" cy="4627229"/>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MK. noteikumu Nr. 21 "Kārtība, kādā elektroniskās darba laika uzskaites sistēmas dati sniedzami iekļaušanai vienotajā elektroniskās darba laika uzskaites datubāzē, un prasības elektroniskās darba laika uzskaites sistēmas ārējai drošības pārbaudei un auditācijas pierakstiem" 6.punktā noteiktajam. Jo likums par nodokļiem un nodevām nosaka, sadaļas 112. pantā. Vienotā elektroniskās darba laika uzskaites datubāze, punkta (2) Vienoto elektroniskās darba laika uzskaites datubāzi izmanto ,,Būvniecības valsts kontroles birojs"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b="1" kern="0" dirty="0">
                <a:latin typeface="Calibri" panose="020F0502020204030204" pitchFamily="34" charset="0"/>
                <a:ea typeface="Calibri" panose="020F0502020204030204" pitchFamily="34" charset="0"/>
                <a:cs typeface="Calibri" panose="020F0502020204030204" pitchFamily="34" charset="0"/>
              </a:rPr>
              <a:t>Likums par nodokļiem un nodevām 118.pants nosaka - </a:t>
            </a:r>
            <a:r>
              <a:rPr lang="lv-LV" kern="0" dirty="0">
                <a:latin typeface="Calibri" panose="020F0502020204030204" pitchFamily="34" charset="0"/>
                <a:ea typeface="Calibri" panose="020F0502020204030204" pitchFamily="34" charset="0"/>
                <a:cs typeface="Calibri" panose="020F0502020204030204" pitchFamily="34" charset="0"/>
              </a:rPr>
              <a:t>Būvlaukumā nodarbinātai personai ir pienākums, izmantojot elektronisko identifikācijas ierīci vai informācijas tehnoloģiju risinājumu, veikt darba laika reģistrāciju elektroniskās darba laika uzskaites sistēmā</a:t>
            </a:r>
            <a:r>
              <a:rPr lang="lv-LV" b="1" kern="0" dirty="0">
                <a:latin typeface="Calibri" panose="020F0502020204030204" pitchFamily="34" charset="0"/>
                <a:ea typeface="Calibri" panose="020F0502020204030204" pitchFamily="34" charset="0"/>
                <a:cs typeface="Calibri" panose="020F0502020204030204" pitchFamily="34" charset="0"/>
              </a:rPr>
              <a:t> — ieejot būvlaukumā, reģistrēt darba laika sākumu ,un, izejot no būvlaukuma, reģistrēt darba laika beigas </a:t>
            </a:r>
            <a:r>
              <a:rPr lang="lv-LV" kern="0" dirty="0">
                <a:latin typeface="Calibri" panose="020F0502020204030204" pitchFamily="34" charset="0"/>
                <a:ea typeface="Calibri" panose="020F0502020204030204" pitchFamily="34" charset="0"/>
                <a:cs typeface="Calibri" panose="020F0502020204030204" pitchFamily="34" charset="0"/>
              </a:rPr>
              <a:t>(</a:t>
            </a:r>
            <a:r>
              <a:rPr lang="lv-LV" kern="0" dirty="0" err="1">
                <a:latin typeface="Calibri" panose="020F0502020204030204" pitchFamily="34" charset="0"/>
                <a:ea typeface="Calibri" panose="020F0502020204030204" pitchFamily="34" charset="0"/>
                <a:cs typeface="Calibri" panose="020F0502020204030204" pitchFamily="34" charset="0"/>
              </a:rPr>
              <a:t>Likmuma</a:t>
            </a:r>
            <a:r>
              <a:rPr lang="lv-LV" kern="0" dirty="0">
                <a:latin typeface="Calibri" panose="020F0502020204030204" pitchFamily="34" charset="0"/>
                <a:ea typeface="Calibri" panose="020F0502020204030204" pitchFamily="34" charset="0"/>
                <a:cs typeface="Calibri" panose="020F0502020204030204" pitchFamily="34" charset="0"/>
              </a:rPr>
              <a:t> par nodokļiem un nodevām 109. pants - Būvlaukumā nodarbināta persona, nosaka, ka Šīs nodaļas izpratnē par būvlaukumā nodarbinātu personu uzskatāms galvenā būvdarbu veicēja vai apakšuzņēmēja darba ņēmējs, kas veic darbu būvlaukumā būvdarbu līguma izpildei. Par būvlaukumā nodarbinātu personu uzskatāma arī fiziskā persona, kas reģistrējusies kā saimnieciskās darbības veicēja, iekšzemes darba ņēmējs pie darba devēja — ārvalstnieka, ārvalstu darba ņēmējs pie darba devēja — ārvalstnieka, ja minētās personas veic darbu būvlaukumā būvdarbu līguma izpildei, kā arī persona, kas darbu būvlaukumā būvdarbu līguma izpildei veic darbaspēka nodrošināšanas pakalpojuma saņēmēja labā un vadībā).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3913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D1CAE3-CFD9-45F5-8788-CDC2196D4308}"/>
              </a:ext>
            </a:extLst>
          </p:cNvPr>
          <p:cNvSpPr/>
          <p:nvPr/>
        </p:nvSpPr>
        <p:spPr>
          <a:xfrm>
            <a:off x="368300" y="288653"/>
            <a:ext cx="11455400" cy="6280694"/>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2.4. Kvalitātes kontroles sistēmas pārbaude.</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2.4.1 vai būvdarbu veicējs veic atbilstošas pārbaudes (kas paredzētas kvalitātes kontroles sistēmā, būvprojektā, DVP, būvnormatīvos, standartos)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Būvdarbu veicējs ir izstrādājis Kvalitātes kontroles sistēma, bet lielākoties neveic atbilstošas pārbaudes, kas tajā paredzētas. Tai skaitā, kas norādītas būvprojektā, DVP, būvnormatīvos, standartos, jo būvobjekta pārbaudes laikā nebija iespējams uzrādīt veikto pārbaužu rezultātus. Kā veiktā pārbaude tika uzrādīta Būvmateriālu testēšanas rezultātu atskaite. Kā galveno neatbilstību var minēt: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Būvobjektā pārbaudītajām deklarācijā Nr. PTIL RE010115, 08/03/22 (līmēta koksne) neatbilstību projektā noteiktajām prasībām, jo saskaņā ar būvprojekta BK sadaļu pārejai starp 1. un 2.kārtu nav paredzētas koka konstrukcijas. Apsekošanas laikā netika uzrādīts </a:t>
            </a:r>
            <a:r>
              <a:rPr lang="lv-LV" kern="100" dirty="0" err="1">
                <a:latin typeface="Calibri" panose="020F0502020204030204" pitchFamily="34" charset="0"/>
                <a:ea typeface="Calibri" panose="020F0502020204030204" pitchFamily="34" charset="0"/>
                <a:cs typeface="Calibri" panose="020F0502020204030204" pitchFamily="34" charset="0"/>
              </a:rPr>
              <a:t>saksaņots</a:t>
            </a:r>
            <a:r>
              <a:rPr lang="lv-LV" kern="100" dirty="0">
                <a:latin typeface="Calibri" panose="020F0502020204030204" pitchFamily="34" charset="0"/>
                <a:ea typeface="Calibri" panose="020F0502020204030204" pitchFamily="34" charset="0"/>
                <a:cs typeface="Calibri" panose="020F0502020204030204" pitchFamily="34" charset="0"/>
              </a:rPr>
              <a:t> izmaiņu rasējums pēc kura tika izbūvēta šī pāreja.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Nosakot būves kāpņu K-3 metāla siju pārklājuma biezums cokolstāvā un ēkas 1.stāvā. Noteiktas starpstāvu pārejas metāla sijas dimensijas– platums 280 mm, plauktiņa biezums 13 mm un metāla šķērssijas platums - 120mm. Apsekošanas laikā uzrādīts rasējums, pēc kura tika izbūvēta pāreja. Rasējums nav saskaņots.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Starpstāvu pārejā, starp 1. un 2. kārtu, koka siju dimensijas– platums 150 mm, biezums 100 mm. Saskaņā ar būvprojekta BK sadaļu ēkai nav paredzētas koka konstrukcijas, saskaņots </a:t>
            </a:r>
            <a:r>
              <a:rPr lang="lv-LV" kern="100" dirty="0" err="1">
                <a:latin typeface="Calibri" panose="020F0502020204030204" pitchFamily="34" charset="0"/>
                <a:ea typeface="Calibri" panose="020F0502020204030204" pitchFamily="34" charset="0"/>
                <a:cs typeface="Calibri" panose="020F0502020204030204" pitchFamily="34" charset="0"/>
              </a:rPr>
              <a:t>zmaiņu</a:t>
            </a:r>
            <a:r>
              <a:rPr lang="lv-LV" kern="100" dirty="0">
                <a:latin typeface="Calibri" panose="020F0502020204030204" pitchFamily="34" charset="0"/>
                <a:ea typeface="Calibri" panose="020F0502020204030204" pitchFamily="34" charset="0"/>
                <a:cs typeface="Calibri" panose="020F0502020204030204" pitchFamily="34" charset="0"/>
              </a:rPr>
              <a:t> rasējums netika uzrādīts. Apsekošanas laikā uzrādīts </a:t>
            </a:r>
            <a:r>
              <a:rPr lang="lv-LV" kern="100" dirty="0" err="1">
                <a:latin typeface="Calibri" panose="020F0502020204030204" pitchFamily="34" charset="0"/>
                <a:ea typeface="Calibri" panose="020F0502020204030204" pitchFamily="34" charset="0"/>
                <a:cs typeface="Calibri" panose="020F0502020204030204" pitchFamily="34" charset="0"/>
              </a:rPr>
              <a:t>rasējums,pēc</a:t>
            </a:r>
            <a:r>
              <a:rPr lang="lv-LV" kern="100" dirty="0">
                <a:latin typeface="Calibri" panose="020F0502020204030204" pitchFamily="34" charset="0"/>
                <a:ea typeface="Calibri" panose="020F0502020204030204" pitchFamily="34" charset="0"/>
                <a:cs typeface="Calibri" panose="020F0502020204030204" pitchFamily="34" charset="0"/>
              </a:rPr>
              <a:t> kura tika izbūvēta pāreja. Rasējums nav saskaņots.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Projektējamās ēkas 2.stāva asīs C-D/8 izbūvēta aile un metāla konstrukciju laipa uz esošo ēku. Saskaņā ar būvprojekta AR daļas rasējuma lapu Nr.AR-2.3 "2.stāva plāns" 2.stāva sienā asīs C-E/8 ir paredzētas divas loga ailas. Šajā fasādē pāreja nav paredzēta. </a:t>
            </a:r>
            <a:endParaRPr lang="lv-LV" dirty="0"/>
          </a:p>
        </p:txBody>
      </p:sp>
    </p:spTree>
    <p:extLst>
      <p:ext uri="{BB962C8B-B14F-4D97-AF65-F5344CB8AC3E}">
        <p14:creationId xmlns:p14="http://schemas.microsoft.com/office/powerpoint/2010/main" val="3859134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0D694C-D051-4932-B542-004EF1828427}"/>
              </a:ext>
            </a:extLst>
          </p:cNvPr>
          <p:cNvSpPr/>
          <p:nvPr/>
        </p:nvSpPr>
        <p:spPr>
          <a:xfrm>
            <a:off x="190500" y="341488"/>
            <a:ext cx="11811000" cy="6175024"/>
          </a:xfrm>
          <a:prstGeom prst="rect">
            <a:avLst/>
          </a:prstGeom>
        </p:spPr>
        <p:txBody>
          <a:bodyPr wrap="square">
            <a:spAutoFit/>
          </a:bodyPr>
          <a:lstStyle/>
          <a:p>
            <a:pPr>
              <a:lnSpc>
                <a:spcPct val="107000"/>
              </a:lnSpc>
              <a:spcAft>
                <a:spcPts val="800"/>
              </a:spcAft>
            </a:pPr>
            <a:r>
              <a:rPr lang="lv-LV" sz="1600" b="1" kern="100" dirty="0">
                <a:latin typeface="Calibri" panose="020F0502020204030204" pitchFamily="34" charset="0"/>
                <a:ea typeface="Calibri" panose="020F0502020204030204" pitchFamily="34" charset="0"/>
                <a:cs typeface="Calibri" panose="020F0502020204030204" pitchFamily="34" charset="0"/>
              </a:rPr>
              <a:t>93. Galvenā būvdarbu veicēja pienākums ir:</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93.1. organizēt būvdarbus būvlaukumā atbilstoši darbu organizēšanas projektam, darba aizsardzības plānam un darbu veikšanas projektam;</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93.2. nodrošināt veikto darbību un metožu piemērotību konkrētajā būvlaukumā, darbību stabilitāti un drošību;</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93.3. nodrošināt to personu drošību, kurām ir tiesības atrasties būvlaukumā;</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93.4. organizēt papildu pasākumus, kas, veicot būvdarbus, nepieciešami sabiedrības drošības garantēšanai;</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93.5. iesaistīt būvniecības procesā tikai atbilstošas kvalifikācijas būvdarbu izpildītājus;</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93.6. nodrošināt, ka būvdarbos tiek izmantoti tikai būvprojektam atbilstoši būvizstrādājumi, kuriem ir atbilstību apliecinošie dokumenti;</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93.8. nodrošināt, ka būvdarbu žurnālā ir informācija par visiem atsevišķu būvdarbu veicējiem, kas piesaistīti konkrētā objekta realizācijai.</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94. Būvniecības ierosinātāja pienākums ir norīkot darba aizsardzības koordinatoru būvdarbu izpildes sagatavošanas posmam, kā arī būvdarbu veikšanas posmam, ja būvdarbus veic vairāki būvdarbu veicēji.</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95. Būvdarbus veic sertificēta atbildīgā būvdarbu vadītāja vadībā, ko ieceļ galvenais būvdarbu veicējs. Atsevišķos būvdarbus uz līguma pamata var veikt atsevišķu būvdarbu veicējs, kurš ieceļ būvdarbu vadītāju konkrētu būvdarbu veikšanai. Būvdarbu vadītājs nodrošina konkrētā darba kvalitāti atbilstoši būvprojektam, kā arī ievērojot citus būvniecību reglamentējošos normatīvos aktus un būvizstrādājumu izmantošanai noteiktās tehnoloģijas. Galvenais būvdarbu veicējs nav tiesīgs nodot būvdarbu veicējam visu būvdarbu izpildi kopumā.</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600" kern="100" dirty="0">
                <a:latin typeface="Calibri" panose="020F0502020204030204" pitchFamily="34" charset="0"/>
                <a:ea typeface="Calibri" panose="020F0502020204030204" pitchFamily="34" charset="0"/>
                <a:cs typeface="Calibri" panose="020F0502020204030204" pitchFamily="34" charset="0"/>
              </a:rPr>
              <a:t>98. Visiem būvniecības dalībniekiem, kas strādā vai atrodas būvlaukumā, ir saistoši atbildīgā būvdarbu vadītāja rīkojumi, ciktāl to nosaka noslēgtie līgumi un darba aizsardzības koordinatora norādījumi.</a:t>
            </a:r>
            <a:endParaRPr lang="lv-LV" sz="1600" kern="100" dirty="0">
              <a:latin typeface="Calibri" panose="020F0502020204030204" pitchFamily="34" charset="0"/>
              <a:ea typeface="Calibri" panose="020F0502020204030204" pitchFamily="34" charset="0"/>
              <a:cs typeface="Times New Roman" panose="02020603050405020304" pitchFamily="18" charset="0"/>
            </a:endParaRPr>
          </a:p>
          <a:p>
            <a:r>
              <a:rPr lang="lv-LV" sz="1600" dirty="0">
                <a:latin typeface="Calibri" panose="020F0502020204030204" pitchFamily="34" charset="0"/>
                <a:ea typeface="Calibri" panose="020F0502020204030204" pitchFamily="34" charset="0"/>
              </a:rPr>
              <a:t>99. Atbildīgā būvdarbu vadītāja pienākums ir nodrošināt kvalitatīvu būvdarbu veikšanu atbilstoši būvprojektam un darbu veikšanas projektam, kā arī ievērojot citus būvniecību reglamentējošos normatīvos aktus un būvizstrādājumu izmantošanai noteiktās tehnoloģijas. Būvdarbu kvalitātei ir jāatbilst Latvijas būvnormatīvos un citos normatīvajos aktos noteiktajiem būvdarbu kvalitātes rādītājiem.</a:t>
            </a:r>
            <a:endParaRPr lang="lv-LV" sz="1600" dirty="0"/>
          </a:p>
        </p:txBody>
      </p:sp>
    </p:spTree>
    <p:extLst>
      <p:ext uri="{BB962C8B-B14F-4D97-AF65-F5344CB8AC3E}">
        <p14:creationId xmlns:p14="http://schemas.microsoft.com/office/powerpoint/2010/main" val="356703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7B7E4E-D2EE-485F-AE10-417E7F4B7FD2}"/>
              </a:ext>
            </a:extLst>
          </p:cNvPr>
          <p:cNvSpPr/>
          <p:nvPr/>
        </p:nvSpPr>
        <p:spPr>
          <a:xfrm>
            <a:off x="209550" y="818660"/>
            <a:ext cx="11772900" cy="5444054"/>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2.4.2 vai būvuzraugs veic atbilstošas pārbaudes (kas paredzētas būvuzraudzības plānā, būvnormatīvos, standartos)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Būvuzraugs ir izstrādājis Būvuzraudzības plānu, bet lielākoties neveic atbilstošas pārbaudes, kas tajā paredzētas. Tai skaitā, kas norādītas būvnormatīvos un standartos, jo būvobjekta pārbaudes laikā nebija iespējams uzrādīt veikto pārbaužu rezultātus. Pārbaude tika uzrādīta Būvuzrauga plāna atskaites par periodu no 02. – 03 un 04. Kā galveno neatbilstību var minēt: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Būvobjektā pārbaudītajai deklarācijai Nr. (līmēta koksne) tika konstatēta neatbilstība projektā noteiktajām prasībām, jo saskaņā ar būvprojekta BK sadaļu pārejai starp 1. un 2.kārtu nav paredzētas koka konstrukcijas. Apsekošanas laikā netika uzrādīts saskaņots izmaiņu rasējums pēc kura tika izbūvēta šī pāreja.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Nosakot būves kāpņu K-3 metāla siju pārklājuma biezums cokolstāvā un ēkas 1.stāvā. Noteiktas starpstāvu pārejas metāla sijas dimensijas– platums 280 mm, plauktiņa biezums 13 mm un metāla šķērssijas platums - 120mm. Apsekošanas laikā uzrādīts rasējums pēc kura tika izbūvēta pāreja. Rasējums nav saskaņots.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err="1">
                <a:latin typeface="Calibri" panose="020F0502020204030204" pitchFamily="34" charset="0"/>
                <a:ea typeface="Calibri" panose="020F0502020204030204" pitchFamily="34" charset="0"/>
              </a:rPr>
              <a:t>Noteikot</a:t>
            </a:r>
            <a:r>
              <a:rPr lang="lv-LV" dirty="0">
                <a:latin typeface="Calibri" panose="020F0502020204030204" pitchFamily="34" charset="0"/>
                <a:ea typeface="Calibri" panose="020F0502020204030204" pitchFamily="34" charset="0"/>
              </a:rPr>
              <a:t> starpstāvu pārejas, starp 1. un 2. kārtu, koka siju dimensijas– platums 150 mm, biezums 100 mm. Saskaņā ar būvprojekta BK sadaļu ēkai nav paredzētas koka konstrukcijas, saskaņots izmaiņu rasējums netika uzrādīts. Apsekošanas laikā uzrādīts rasējums, pēc kura tika izbūvēta pāreja. Rasējums nav saskaņots. Projektējamās ēkas 2.stāva asīs C-D/8 izbūvēta aile un metāla konstrukciju laipa uz ēku. Saskaņā ar būvprojekta AR daļas </a:t>
            </a:r>
            <a:r>
              <a:rPr lang="lv-LV" dirty="0" err="1">
                <a:latin typeface="Calibri" panose="020F0502020204030204" pitchFamily="34" charset="0"/>
                <a:ea typeface="Calibri" panose="020F0502020204030204" pitchFamily="34" charset="0"/>
              </a:rPr>
              <a:t>rasējumalapu</a:t>
            </a:r>
            <a:r>
              <a:rPr lang="lv-LV" dirty="0">
                <a:latin typeface="Calibri" panose="020F0502020204030204" pitchFamily="34" charset="0"/>
                <a:ea typeface="Calibri" panose="020F0502020204030204" pitchFamily="34" charset="0"/>
              </a:rPr>
              <a:t>  Nr.AR-2.3 "2.stāva plāns" 2.stāva sienā asīs C-E/8 ir paredzētas divas loga ailas. Šajā fasādē pāreja nav paredzēta.</a:t>
            </a:r>
            <a:endParaRPr lang="lv-LV" dirty="0"/>
          </a:p>
        </p:txBody>
      </p:sp>
    </p:spTree>
    <p:extLst>
      <p:ext uri="{BB962C8B-B14F-4D97-AF65-F5344CB8AC3E}">
        <p14:creationId xmlns:p14="http://schemas.microsoft.com/office/powerpoint/2010/main" val="647671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417215-2FBC-4D6F-A73B-43D7A1FBE8DD}"/>
              </a:ext>
            </a:extLst>
          </p:cNvPr>
          <p:cNvSpPr/>
          <p:nvPr/>
        </p:nvSpPr>
        <p:spPr>
          <a:xfrm>
            <a:off x="247650" y="1052185"/>
            <a:ext cx="11518900" cy="5128327"/>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2.5. Mērījumi veikti.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2.5.2 tērauda konstrukcijām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Objektā ar mērinstrumentu </a:t>
            </a:r>
            <a:r>
              <a:rPr lang="lv-LV" kern="100" dirty="0" err="1">
                <a:latin typeface="Calibri" panose="020F0502020204030204" pitchFamily="34" charset="0"/>
                <a:ea typeface="Calibri" panose="020F0502020204030204" pitchFamily="34" charset="0"/>
                <a:cs typeface="Calibri" panose="020F0502020204030204" pitchFamily="34" charset="0"/>
              </a:rPr>
              <a:t>Elcometer</a:t>
            </a:r>
            <a:r>
              <a:rPr lang="lv-LV" kern="100" dirty="0">
                <a:latin typeface="Calibri" panose="020F0502020204030204" pitchFamily="34" charset="0"/>
                <a:ea typeface="Calibri" panose="020F0502020204030204" pitchFamily="34" charset="0"/>
                <a:cs typeface="Calibri" panose="020F0502020204030204" pitchFamily="34" charset="0"/>
              </a:rPr>
              <a:t> 456T noteikts ēkas starpstāvu pārejas metāla siju pārklājuma biezums. Faktiski fiksētie mērījumi atradās diapazonā no 74,5 </a:t>
            </a:r>
            <a:r>
              <a:rPr lang="lv-LV" kern="100" dirty="0" err="1">
                <a:latin typeface="Calibri" panose="020F0502020204030204" pitchFamily="34" charset="0"/>
                <a:ea typeface="Calibri" panose="020F0502020204030204" pitchFamily="34" charset="0"/>
                <a:cs typeface="Calibri" panose="020F0502020204030204" pitchFamily="34" charset="0"/>
              </a:rPr>
              <a:t>μm</a:t>
            </a:r>
            <a:r>
              <a:rPr lang="lv-LV" kern="100" dirty="0">
                <a:latin typeface="Calibri" panose="020F0502020204030204" pitchFamily="34" charset="0"/>
                <a:ea typeface="Calibri" panose="020F0502020204030204" pitchFamily="34" charset="0"/>
                <a:cs typeface="Calibri" panose="020F0502020204030204" pitchFamily="34" charset="0"/>
              </a:rPr>
              <a:t> līdz 104 </a:t>
            </a:r>
            <a:r>
              <a:rPr lang="lv-LV" kern="100" dirty="0" err="1">
                <a:latin typeface="Calibri" panose="020F0502020204030204" pitchFamily="34" charset="0"/>
                <a:ea typeface="Calibri" panose="020F0502020204030204" pitchFamily="34" charset="0"/>
                <a:cs typeface="Calibri" panose="020F0502020204030204" pitchFamily="34" charset="0"/>
              </a:rPr>
              <a:t>μm</a:t>
            </a:r>
            <a:r>
              <a:rPr lang="lv-LV" kern="100" dirty="0">
                <a:latin typeface="Calibri" panose="020F0502020204030204" pitchFamily="34" charset="0"/>
                <a:ea typeface="Calibri" panose="020F0502020204030204" pitchFamily="34" charset="0"/>
                <a:cs typeface="Calibri" panose="020F0502020204030204" pitchFamily="34" charset="0"/>
              </a:rPr>
              <a:t> (saskaņā ar būvprojektu iekštelpu un </a:t>
            </a:r>
            <a:r>
              <a:rPr lang="lv-LV" kern="100" dirty="0" err="1">
                <a:latin typeface="Calibri" panose="020F0502020204030204" pitchFamily="34" charset="0"/>
                <a:ea typeface="Calibri" panose="020F0502020204030204" pitchFamily="34" charset="0"/>
                <a:cs typeface="Calibri" panose="020F0502020204030204" pitchFamily="34" charset="0"/>
              </a:rPr>
              <a:t>ārtelpu</a:t>
            </a:r>
            <a:r>
              <a:rPr lang="lv-LV" kern="100" dirty="0">
                <a:latin typeface="Calibri" panose="020F0502020204030204" pitchFamily="34" charset="0"/>
                <a:ea typeface="Calibri" panose="020F0502020204030204" pitchFamily="34" charset="0"/>
                <a:cs typeface="Calibri" panose="020F0502020204030204" pitchFamily="34" charset="0"/>
              </a:rPr>
              <a:t> konstrukcijām </a:t>
            </a:r>
            <a:r>
              <a:rPr lang="lv-LV" kern="100" dirty="0" err="1">
                <a:latin typeface="Calibri" panose="020F0502020204030204" pitchFamily="34" charset="0"/>
                <a:ea typeface="Calibri" panose="020F0502020204030204" pitchFamily="34" charset="0"/>
                <a:cs typeface="Calibri" panose="020F0502020204030204" pitchFamily="34" charset="0"/>
              </a:rPr>
              <a:t>korozivitātes</a:t>
            </a:r>
            <a:r>
              <a:rPr lang="lv-LV" kern="100" dirty="0">
                <a:latin typeface="Calibri" panose="020F0502020204030204" pitchFamily="34" charset="0"/>
                <a:ea typeface="Calibri" panose="020F0502020204030204" pitchFamily="34" charset="0"/>
                <a:cs typeface="Calibri" panose="020F0502020204030204" pitchFamily="34" charset="0"/>
              </a:rPr>
              <a:t> kategorija C2). Kā arī noteikts ēkas kāpņu K-3 metāla siju pārklājuma biezums cokolstāvā un ēkas 1.stāvā. Faktiski fiksētais vidējais mērījums ir 152 </a:t>
            </a:r>
            <a:r>
              <a:rPr lang="lv-LV" kern="100" dirty="0" err="1">
                <a:latin typeface="Calibri" panose="020F0502020204030204" pitchFamily="34" charset="0"/>
                <a:ea typeface="Calibri" panose="020F0502020204030204" pitchFamily="34" charset="0"/>
                <a:cs typeface="Calibri" panose="020F0502020204030204" pitchFamily="34" charset="0"/>
              </a:rPr>
              <a:t>μm</a:t>
            </a:r>
            <a:r>
              <a:rPr lang="lv-LV" kern="100" dirty="0">
                <a:latin typeface="Calibri" panose="020F0502020204030204" pitchFamily="34" charset="0"/>
                <a:ea typeface="Calibri" panose="020F0502020204030204" pitchFamily="34" charset="0"/>
                <a:cs typeface="Calibri" panose="020F0502020204030204" pitchFamily="34" charset="0"/>
              </a:rPr>
              <a:t> (saskaņā ar būvprojektu iekštelpu un </a:t>
            </a:r>
            <a:r>
              <a:rPr lang="lv-LV" kern="100" dirty="0" err="1">
                <a:latin typeface="Calibri" panose="020F0502020204030204" pitchFamily="34" charset="0"/>
                <a:ea typeface="Calibri" panose="020F0502020204030204" pitchFamily="34" charset="0"/>
                <a:cs typeface="Calibri" panose="020F0502020204030204" pitchFamily="34" charset="0"/>
              </a:rPr>
              <a:t>ārtelpu</a:t>
            </a:r>
            <a:r>
              <a:rPr lang="lv-LV" kern="100" dirty="0">
                <a:latin typeface="Calibri" panose="020F0502020204030204" pitchFamily="34" charset="0"/>
                <a:ea typeface="Calibri" panose="020F0502020204030204" pitchFamily="34" charset="0"/>
                <a:cs typeface="Calibri" panose="020F0502020204030204" pitchFamily="34" charset="0"/>
              </a:rPr>
              <a:t> konstrukcijām </a:t>
            </a:r>
            <a:r>
              <a:rPr lang="lv-LV" kern="100" dirty="0" err="1">
                <a:latin typeface="Calibri" panose="020F0502020204030204" pitchFamily="34" charset="0"/>
                <a:ea typeface="Calibri" panose="020F0502020204030204" pitchFamily="34" charset="0"/>
                <a:cs typeface="Calibri" panose="020F0502020204030204" pitchFamily="34" charset="0"/>
              </a:rPr>
              <a:t>korozivitātes</a:t>
            </a:r>
            <a:r>
              <a:rPr lang="lv-LV" kern="100" dirty="0">
                <a:latin typeface="Calibri" panose="020F0502020204030204" pitchFamily="34" charset="0"/>
                <a:ea typeface="Calibri" panose="020F0502020204030204" pitchFamily="34" charset="0"/>
                <a:cs typeface="Calibri" panose="020F0502020204030204" pitchFamily="34" charset="0"/>
              </a:rPr>
              <a:t> kategorija C2). Noteiktas starpstāvu pārejas metāla sijas dimensijas– platums 280 mm, plauktiņa biezums 13 mm un metāla šķērssijas platums - 120mm. Apsekošanas laikā uzrādīts rasējums, pēc kura tika izbūvēta pāreja. Rasējums nav saskaņots. Nav ievērots VBN 69. punkts.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2.5.3 koka konstrukcijām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Noteiktas starpstāvu pārejas starp 1./ 2. kārtu (asis 3-4) koka siju dimensijas– platums 150 mm, biezums 100 mm. Saskaņā ar būvprojekta BK sadaļu ēkai nav paredzētas koka konstrukcijas, saskaņots izmaiņu rasējums netika uzrādīts. Apsekošanas laikā uzrādīts rasējums ,pēc kura tika izbūvēta pāreja. Rasējums nav saskaņots. Nav ievērots VBN 69. punkts.</a:t>
            </a:r>
          </a:p>
          <a:p>
            <a:endParaRPr lang="lv-LV" dirty="0">
              <a:latin typeface="Calibri" panose="020F0502020204030204" pitchFamily="34" charset="0"/>
              <a:ea typeface="Calibri" panose="020F0502020204030204" pitchFamily="34" charset="0"/>
            </a:endParaRPr>
          </a:p>
          <a:p>
            <a:r>
              <a:rPr lang="lv-LV" b="1" dirty="0"/>
              <a:t>2.6. Nesošo konstrukciju noslēguma kontrole</a:t>
            </a:r>
            <a:endParaRPr lang="lv-LV" dirty="0"/>
          </a:p>
        </p:txBody>
      </p:sp>
    </p:spTree>
    <p:extLst>
      <p:ext uri="{BB962C8B-B14F-4D97-AF65-F5344CB8AC3E}">
        <p14:creationId xmlns:p14="http://schemas.microsoft.com/office/powerpoint/2010/main" val="4135066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61AE05-89E3-4780-A236-F3DF9D0A9A58}"/>
              </a:ext>
            </a:extLst>
          </p:cNvPr>
          <p:cNvSpPr/>
          <p:nvPr/>
        </p:nvSpPr>
        <p:spPr>
          <a:xfrm>
            <a:off x="787400" y="1904960"/>
            <a:ext cx="10134600" cy="3048079"/>
          </a:xfrm>
          <a:prstGeom prst="rect">
            <a:avLst/>
          </a:prstGeom>
        </p:spPr>
        <p:txBody>
          <a:bodyPr wrap="square">
            <a:spAutoFit/>
          </a:bodyPr>
          <a:lstStyle/>
          <a:p>
            <a:pPr>
              <a:lnSpc>
                <a:spcPct val="107000"/>
              </a:lnSpc>
              <a:spcAft>
                <a:spcPts val="800"/>
              </a:spcAft>
            </a:pPr>
            <a:r>
              <a:rPr lang="lv-LV" sz="2400" b="1" kern="100" dirty="0">
                <a:latin typeface="Calibri" panose="020F0502020204030204" pitchFamily="34" charset="0"/>
                <a:ea typeface="Calibri" panose="020F0502020204030204" pitchFamily="34" charset="0"/>
                <a:cs typeface="Calibri" panose="020F0502020204030204" pitchFamily="34" charset="0"/>
              </a:rPr>
              <a:t>3. Būvizstrādājumu atbilstība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3.1.3 vai būvizstrādājums atbilst būvprojektā noteiktajām prasībām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Būvobjektā pārbaudītajām deklarācijā Nr. PTIL RE010115, 08/03/22 (līmēta koksne) neatbilst būvprojektā noteiktajām prasībām, jo saskaņā ar būvprojekta BK sadaļu pārejai starp 1. un 2.kārtu nav paredzētas koka konstrukcijas. Apsekošanas laikā netika uzrādīts saskaņots izmaiņu rasējums, pēc kura tika izbūvēta šī pāreja.</a:t>
            </a:r>
          </a:p>
          <a:p>
            <a:endParaRPr lang="lv-LV" dirty="0">
              <a:latin typeface="Calibri" panose="020F0502020204030204" pitchFamily="34" charset="0"/>
              <a:ea typeface="Calibri" panose="020F0502020204030204" pitchFamily="34" charset="0"/>
            </a:endParaRPr>
          </a:p>
          <a:p>
            <a:pPr>
              <a:lnSpc>
                <a:spcPct val="107000"/>
              </a:lnSpc>
              <a:spcAft>
                <a:spcPts val="800"/>
              </a:spcAft>
            </a:pPr>
            <a:r>
              <a:rPr lang="lv-LV" sz="2400" b="1" kern="100" dirty="0">
                <a:latin typeface="Calibri" panose="020F0502020204030204" pitchFamily="34" charset="0"/>
                <a:ea typeface="Calibri" panose="020F0502020204030204" pitchFamily="34" charset="0"/>
                <a:cs typeface="Calibri" panose="020F0502020204030204" pitchFamily="34" charset="0"/>
              </a:rPr>
              <a:t>4. Vides aizsardzības prasību ievērošana būvlaukumā.</a:t>
            </a:r>
          </a:p>
        </p:txBody>
      </p:sp>
      <p:pic>
        <p:nvPicPr>
          <p:cNvPr id="3" name="Grafika 1">
            <a:extLst>
              <a:ext uri="{FF2B5EF4-FFF2-40B4-BE49-F238E27FC236}">
                <a16:creationId xmlns:a16="http://schemas.microsoft.com/office/drawing/2014/main" id="{2A7D48DD-71A8-4A0E-8266-C4C349A13C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335" y="0"/>
            <a:ext cx="921642" cy="1455520"/>
          </a:xfrm>
          <a:prstGeom prst="rect">
            <a:avLst/>
          </a:prstGeom>
        </p:spPr>
      </p:pic>
      <p:sp>
        <p:nvSpPr>
          <p:cNvPr id="4" name="Taisnstūris 11">
            <a:extLst>
              <a:ext uri="{FF2B5EF4-FFF2-40B4-BE49-F238E27FC236}">
                <a16:creationId xmlns:a16="http://schemas.microsoft.com/office/drawing/2014/main" id="{B68EFAE7-CE22-432C-87A1-99BADE2A0B1C}"/>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1839846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5BF43B-771C-4C8F-82F6-E509755C944A}"/>
              </a:ext>
            </a:extLst>
          </p:cNvPr>
          <p:cNvSpPr/>
          <p:nvPr/>
        </p:nvSpPr>
        <p:spPr>
          <a:xfrm>
            <a:off x="336550" y="1451108"/>
            <a:ext cx="11518900" cy="5387822"/>
          </a:xfrm>
          <a:prstGeom prst="rect">
            <a:avLst/>
          </a:prstGeom>
        </p:spPr>
        <p:txBody>
          <a:bodyPr wrap="square">
            <a:spAutoFit/>
          </a:bodyPr>
          <a:lstStyle/>
          <a:p>
            <a:pPr>
              <a:lnSpc>
                <a:spcPct val="107000"/>
              </a:lnSpc>
              <a:spcAft>
                <a:spcPts val="800"/>
              </a:spcAft>
            </a:pPr>
            <a:r>
              <a:rPr lang="lv-LV" sz="2400" b="1" kern="100" dirty="0">
                <a:latin typeface="Calibri" panose="020F0502020204030204" pitchFamily="34" charset="0"/>
                <a:ea typeface="Calibri" panose="020F0502020204030204" pitchFamily="34" charset="0"/>
                <a:cs typeface="Calibri" panose="020F0502020204030204" pitchFamily="34" charset="0"/>
              </a:rPr>
              <a:t>5. Autoruzraudzības un būvuzraudzības veikšana.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5.1.1 vai </a:t>
            </a:r>
            <a:r>
              <a:rPr lang="lv-LV" b="1" kern="100" dirty="0" err="1">
                <a:latin typeface="Calibri" panose="020F0502020204030204" pitchFamily="34" charset="0"/>
                <a:ea typeface="Calibri" panose="020F0502020204030204" pitchFamily="34" charset="0"/>
                <a:cs typeface="Calibri" panose="020F0502020204030204" pitchFamily="34" charset="0"/>
              </a:rPr>
              <a:t>autoruzraugs</a:t>
            </a:r>
            <a:r>
              <a:rPr lang="lv-LV" b="1" kern="100" dirty="0">
                <a:latin typeface="Calibri" panose="020F0502020204030204" pitchFamily="34" charset="0"/>
                <a:ea typeface="Calibri" panose="020F0502020204030204" pitchFamily="34" charset="0"/>
                <a:cs typeface="Calibri" panose="020F0502020204030204" pitchFamily="34" charset="0"/>
              </a:rPr>
              <a:t> aizpilda būvdarbu (autoruzraudzības) žurnālu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a:t>
            </a:r>
            <a:r>
              <a:rPr lang="lv-LV" kern="100" dirty="0" err="1">
                <a:latin typeface="Calibri" panose="020F0502020204030204" pitchFamily="34" charset="0"/>
                <a:ea typeface="Calibri" panose="020F0502020204030204" pitchFamily="34" charset="0"/>
                <a:cs typeface="Calibri" panose="020F0502020204030204" pitchFamily="34" charset="0"/>
              </a:rPr>
              <a:t>Autoruzraugs</a:t>
            </a:r>
            <a:r>
              <a:rPr lang="lv-LV" kern="100" dirty="0">
                <a:latin typeface="Calibri" panose="020F0502020204030204" pitchFamily="34" charset="0"/>
                <a:ea typeface="Calibri" panose="020F0502020204030204" pitchFamily="34" charset="0"/>
                <a:cs typeface="Calibri" panose="020F0502020204030204" pitchFamily="34" charset="0"/>
              </a:rPr>
              <a:t> aizpilda būvdarbu žurnālu (skatīt datni). Veikti 13. būvobjekta apmeklējumi, kas apstiprināti ar ierakstiem. </a:t>
            </a:r>
            <a:r>
              <a:rPr lang="lv-LV" kern="100" dirty="0" err="1">
                <a:latin typeface="Calibri" panose="020F0502020204030204" pitchFamily="34" charset="0"/>
                <a:ea typeface="Calibri" panose="020F0502020204030204" pitchFamily="34" charset="0"/>
                <a:cs typeface="Calibri" panose="020F0502020204030204" pitchFamily="34" charset="0"/>
              </a:rPr>
              <a:t>Autoruzrauga</a:t>
            </a:r>
            <a:r>
              <a:rPr lang="lv-LV" kern="100" dirty="0">
                <a:latin typeface="Calibri" panose="020F0502020204030204" pitchFamily="34" charset="0"/>
                <a:ea typeface="Calibri" panose="020F0502020204030204" pitchFamily="34" charset="0"/>
                <a:cs typeface="Calibri" panose="020F0502020204030204" pitchFamily="34" charset="0"/>
              </a:rPr>
              <a:t> apmeklējumi būvobjektā  ir veikti kad būvdarbi notika  bez saskaņota, </a:t>
            </a:r>
            <a:r>
              <a:rPr lang="lv-LV" kern="100" dirty="0" err="1">
                <a:latin typeface="Calibri" panose="020F0502020204030204" pitchFamily="34" charset="0"/>
                <a:ea typeface="Calibri" panose="020F0502020204030204" pitchFamily="34" charset="0"/>
                <a:cs typeface="Calibri" panose="020F0502020204030204" pitchFamily="34" charset="0"/>
              </a:rPr>
              <a:t>ekspertēta</a:t>
            </a:r>
            <a:r>
              <a:rPr lang="lv-LV" kern="100" dirty="0">
                <a:latin typeface="Calibri" panose="020F0502020204030204" pitchFamily="34" charset="0"/>
                <a:ea typeface="Calibri" panose="020F0502020204030204" pitchFamily="34" charset="0"/>
                <a:cs typeface="Calibri" panose="020F0502020204030204" pitchFamily="34" charset="0"/>
              </a:rPr>
              <a:t> un akceptēta būvprojekta pārejām starp 1./2. kārtu un starp 2.kārtu un esošo ēku. Būvobjektā pārbaudītajām deklarācijā Nr. līmēta koksne neatbilst būvprojektā noteiktajām prasībām, jo saskaņā ar būvprojekta BK sadaļu pārejai starp 1. un 2.kārtu nav paredzētas koka konstrukcijas. Apsekošanas laikā netika uzrādīts nesaskaņots izmaiņu rasējums, pēc kura tika izbūvēta šī pāreja.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Nosakot būves kāpņu K-3 metāla siju pārklājuma biezums cokolstāvā un ēkas 1.stāvā. Noteiktas starpstāvu pārejas metāla sijas dimensijas– platums 280 mm, plauktiņa biezums 13 mm un metāla šķērssijas platums - 120mm. Apsekošanas laikā uzrādīts rasējums, pēc kura tika izbūvēta pāreja. Rasējums nav saskaņots.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err="1">
                <a:latin typeface="Calibri" panose="020F0502020204030204" pitchFamily="34" charset="0"/>
                <a:ea typeface="Calibri" panose="020F0502020204030204" pitchFamily="34" charset="0"/>
                <a:cs typeface="Calibri" panose="020F0502020204030204" pitchFamily="34" charset="0"/>
              </a:rPr>
              <a:t>Noteikot</a:t>
            </a:r>
            <a:r>
              <a:rPr lang="lv-LV" kern="100" dirty="0">
                <a:latin typeface="Calibri" panose="020F0502020204030204" pitchFamily="34" charset="0"/>
                <a:ea typeface="Calibri" panose="020F0502020204030204" pitchFamily="34" charset="0"/>
                <a:cs typeface="Calibri" panose="020F0502020204030204" pitchFamily="34" charset="0"/>
              </a:rPr>
              <a:t> starpstāvu pārejas, starp 1. un 2. kārtu, koka siju dimensijas– platums 150 mm, biezums 100 mm. Saskaņā ar būvprojekta BK sadaļu ēkai nav paredzētas koka konstrukcijas, saskaņots izmaiņu rasējums netika uzrādīts.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Apsekošanas laikā uzrādīts rasējums pēc kura tika izbūvēta pāreja. Rasējums nav saskaņots. Projektējamās ēkas 2.stāva asīs C-D/8 izbūvēta aile un metāla konstrukciju laipa uz ēku. Saskaņā ar būvprojekta AR daļas rasējuma lapu Nr.AR-2.3 "2.stāva plāns" 2.stāva sienā asīs C-E/8 ir paredzētas divas loga ailas. Šajā fasādē pāreja nav paredzēta.</a:t>
            </a:r>
            <a:endParaRPr lang="lv-LV" dirty="0"/>
          </a:p>
        </p:txBody>
      </p:sp>
      <p:pic>
        <p:nvPicPr>
          <p:cNvPr id="3" name="Grafika 1">
            <a:extLst>
              <a:ext uri="{FF2B5EF4-FFF2-40B4-BE49-F238E27FC236}">
                <a16:creationId xmlns:a16="http://schemas.microsoft.com/office/drawing/2014/main" id="{0B66AFB1-3006-44B2-80EF-864A15A5EA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335" y="0"/>
            <a:ext cx="921642" cy="1455520"/>
          </a:xfrm>
          <a:prstGeom prst="rect">
            <a:avLst/>
          </a:prstGeom>
        </p:spPr>
      </p:pic>
      <p:sp>
        <p:nvSpPr>
          <p:cNvPr id="4" name="Taisnstūris 11">
            <a:extLst>
              <a:ext uri="{FF2B5EF4-FFF2-40B4-BE49-F238E27FC236}">
                <a16:creationId xmlns:a16="http://schemas.microsoft.com/office/drawing/2014/main" id="{E0F0809F-A92D-468C-AE77-F43EBB9E2C3F}"/>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1168199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1DBEE2-D2BC-47E7-90E5-E80DEFAA77AF}"/>
              </a:ext>
            </a:extLst>
          </p:cNvPr>
          <p:cNvSpPr/>
          <p:nvPr/>
        </p:nvSpPr>
        <p:spPr>
          <a:xfrm>
            <a:off x="309880" y="414360"/>
            <a:ext cx="11572240" cy="6029279"/>
          </a:xfrm>
          <a:prstGeom prst="rect">
            <a:avLst/>
          </a:prstGeom>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1.3.1 vai tiek izmantoti atbilstoši kolektīvie un individuālie darba aizsardzības līdzekļi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Būvobjektā netiek izmantoti atbilstoši kolektīvie un individuālie darba aizsardzības līdzekļi. Par to liecina darba aizsardzības </a:t>
            </a:r>
            <a:r>
              <a:rPr lang="lv-LV" kern="100" dirty="0" err="1">
                <a:latin typeface="Calibri" panose="020F0502020204030204" pitchFamily="34" charset="0"/>
                <a:ea typeface="Calibri" panose="020F0502020204030204" pitchFamily="34" charset="0"/>
                <a:cs typeface="Calibri" panose="020F0502020204030204" pitchFamily="34" charset="0"/>
              </a:rPr>
              <a:t>koordinātora</a:t>
            </a:r>
            <a:r>
              <a:rPr lang="lv-LV" kern="100" dirty="0">
                <a:latin typeface="Calibri" panose="020F0502020204030204" pitchFamily="34" charset="0"/>
                <a:ea typeface="Calibri" panose="020F0502020204030204" pitchFamily="34" charset="0"/>
                <a:cs typeface="Calibri" panose="020F0502020204030204" pitchFamily="34" charset="0"/>
              </a:rPr>
              <a:t> ieraksti būvdarbu </a:t>
            </a:r>
            <a:r>
              <a:rPr lang="lv-LV" kern="100" dirty="0" err="1">
                <a:latin typeface="Calibri" panose="020F0502020204030204" pitchFamily="34" charset="0"/>
                <a:ea typeface="Calibri" panose="020F0502020204030204" pitchFamily="34" charset="0"/>
                <a:cs typeface="Calibri" panose="020F0502020204030204" pitchFamily="34" charset="0"/>
              </a:rPr>
              <a:t>žrnāla</a:t>
            </a:r>
            <a:r>
              <a:rPr lang="lv-LV" kern="100" dirty="0">
                <a:latin typeface="Calibri" panose="020F0502020204030204" pitchFamily="34" charset="0"/>
                <a:ea typeface="Calibri" panose="020F0502020204030204" pitchFamily="34" charset="0"/>
                <a:cs typeface="Calibri" panose="020F0502020204030204" pitchFamily="34" charset="0"/>
              </a:rPr>
              <a:t> 5. Nodaļas - ĪPAŠAS PIEZĪMES sadaļā 5.2. Darba aizsardzības </a:t>
            </a:r>
            <a:r>
              <a:rPr lang="lv-LV" kern="100" dirty="0" err="1">
                <a:latin typeface="Calibri" panose="020F0502020204030204" pitchFamily="34" charset="0"/>
                <a:ea typeface="Calibri" panose="020F0502020204030204" pitchFamily="34" charset="0"/>
                <a:cs typeface="Calibri" panose="020F0502020204030204" pitchFamily="34" charset="0"/>
              </a:rPr>
              <a:t>apgaitas</a:t>
            </a:r>
            <a:r>
              <a:rPr lang="lv-LV" kern="100" dirty="0">
                <a:latin typeface="Calibri" panose="020F0502020204030204" pitchFamily="34" charset="0"/>
                <a:ea typeface="Calibri" panose="020F0502020204030204" pitchFamily="34" charset="0"/>
                <a:cs typeface="Calibri" panose="020F0502020204030204" pitchFamily="34" charset="0"/>
              </a:rPr>
              <a:t> lapa. Nav informācijas vai darba aizsardzības koordinatora konstatētās neatbilstības ir novērstas. Būvdarbu žurnāla nodaļā 5. – ĪPAŠAS PIEZĪMES sadaļā 5.1. Ziņas par avāriju vai nelaimes gadījumu nav ierakstu.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1.3.2 vai būvlaukumā redzamā vietā ir novietota informācija par iepriekšējā paziņojuma nosūtīšanu Valsts darba inspekcijai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Būvobjekta pārbaudes dienā būvlaukumā redzamā vietā nebija novietota informācija par iepriekšējā paziņojuma nosūtīšanu Valsts darba inspekcijai. Paziņojums Valsts darba inspekcijai tika iesūtīts elektroniski (skatīt datni). Nav ievērots 25.02.2003. MK noteikumu Nr.92 „ Darba aizsardzības prasības, veicot būvdarbus” 13. punktā noteiktais.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1.3.3 vai būvdarbi netiek veikti, radot paaugstinātu risku nodarbināto drošībai un veselībai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(piemēram, apbēršana, nokrišana u.c.)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Būvdarbi būvobjekta pārbaudes brīdī tika veikti, radot paaugstinātu risku nodarbināto drošībai un veselībai (piemēram- nokrišanu, paklupšanu vai būvmateriālu uzkrišanu garāmgājējiem). Neatbilstoši būvprojektam, fasādē pa asi 8 otrajā stāvā izbūvētai pārejas (P1), ailei nav norobežota atvere. Būvdarbu veicējs pēc aizrādījuma saņemšanas, par iespēju nokrist no augstuma, iesūtīja elektronisku informāciju par neatbilstības novēršanu fasādē pa asi 8 otrajā stāvā izbūvētai pārejas (P1), ailei. Atvere tika norobežota.</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1604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B2C31E-DC2D-4186-84F9-8583FB7899A3}"/>
              </a:ext>
            </a:extLst>
          </p:cNvPr>
          <p:cNvSpPr/>
          <p:nvPr/>
        </p:nvSpPr>
        <p:spPr>
          <a:xfrm>
            <a:off x="270531" y="285234"/>
            <a:ext cx="3954737" cy="369332"/>
          </a:xfrm>
          <a:prstGeom prst="rect">
            <a:avLst/>
          </a:prstGeom>
        </p:spPr>
        <p:txBody>
          <a:bodyPr wrap="none">
            <a:spAutoFit/>
          </a:bodyPr>
          <a:lstStyle/>
          <a:p>
            <a:r>
              <a:rPr lang="lv-LV" b="1" dirty="0" err="1">
                <a:latin typeface="Calibri" panose="020F0502020204030204" pitchFamily="34" charset="0"/>
                <a:ea typeface="Calibri" panose="020F0502020204030204" pitchFamily="34" charset="0"/>
              </a:rPr>
              <a:t>Autoruzrauga</a:t>
            </a:r>
            <a:r>
              <a:rPr lang="lv-LV" b="1" dirty="0">
                <a:latin typeface="Calibri" panose="020F0502020204030204" pitchFamily="34" charset="0"/>
                <a:ea typeface="Calibri" panose="020F0502020204030204" pitchFamily="34" charset="0"/>
              </a:rPr>
              <a:t> ieraksti būvdarbu žurnālā</a:t>
            </a:r>
            <a:endParaRPr lang="lv-LV" dirty="0"/>
          </a:p>
        </p:txBody>
      </p:sp>
      <p:sp>
        <p:nvSpPr>
          <p:cNvPr id="3" name="Rectangle 2">
            <a:extLst>
              <a:ext uri="{FF2B5EF4-FFF2-40B4-BE49-F238E27FC236}">
                <a16:creationId xmlns:a16="http://schemas.microsoft.com/office/drawing/2014/main" id="{84C25E31-0DF8-4C02-9F6C-6B9DC8988A5A}"/>
              </a:ext>
            </a:extLst>
          </p:cNvPr>
          <p:cNvSpPr/>
          <p:nvPr/>
        </p:nvSpPr>
        <p:spPr>
          <a:xfrm>
            <a:off x="368300" y="1618312"/>
            <a:ext cx="6096000" cy="3621376"/>
          </a:xfrm>
          <a:prstGeom prst="rect">
            <a:avLst/>
          </a:prstGeom>
          <a:solidFill>
            <a:schemeClr val="bg1">
              <a:lumMod val="95000"/>
            </a:schemeClr>
          </a:solidFill>
        </p:spPr>
        <p:txBody>
          <a:bodyPr>
            <a:spAutoFit/>
          </a:bodyPr>
          <a:lstStyle/>
          <a:p>
            <a:pPr>
              <a:lnSpc>
                <a:spcPct val="107000"/>
              </a:lnSpc>
              <a:spcAft>
                <a:spcPts val="800"/>
              </a:spcAft>
            </a:pPr>
            <a:r>
              <a:rPr lang="lv-LV" b="1" kern="100">
                <a:latin typeface="Calibri" panose="020F0502020204030204" pitchFamily="34" charset="0"/>
                <a:ea typeface="Calibri" panose="020F0502020204030204" pitchFamily="34" charset="0"/>
                <a:cs typeface="Calibri" panose="020F0502020204030204" pitchFamily="34" charset="0"/>
              </a:rPr>
              <a:t>Nr. 1. </a:t>
            </a:r>
            <a:r>
              <a:rPr lang="lv-LV" b="1" kern="100">
                <a:highlight>
                  <a:srgbClr val="FF0000"/>
                </a:highlight>
                <a:latin typeface="Calibri" panose="020F0502020204030204" pitchFamily="34" charset="0"/>
                <a:ea typeface="Calibri" panose="020F0502020204030204" pitchFamily="34" charset="0"/>
                <a:cs typeface="Calibri" panose="020F0502020204030204" pitchFamily="34" charset="0"/>
              </a:rPr>
              <a:t>Būvdarbu vadītājs norādijis par kāpņu pamatu nesaisti ar rūpnieciski ražoto kāpņu statņu shēmu. Pēc pārbaudes fiksēta risinājumu nesaiste pēdējā ražotāja faila izsniegtajā dokumentācijā. Risinājums neskar citus saistītos tīklus</a:t>
            </a:r>
            <a:r>
              <a:rPr lang="lv-LV" kern="100">
                <a:highlight>
                  <a:srgbClr val="FF0000"/>
                </a:highlight>
                <a:latin typeface="Calibri" panose="020F0502020204030204" pitchFamily="34" charset="0"/>
                <a:ea typeface="Calibri" panose="020F0502020204030204" pitchFamily="34" charset="0"/>
                <a:cs typeface="Calibri" panose="020F0502020204030204" pitchFamily="34" charset="0"/>
              </a:rPr>
              <a:t>.</a:t>
            </a:r>
            <a:r>
              <a:rPr lang="lv-LV" kern="100">
                <a:latin typeface="Calibri" panose="020F0502020204030204" pitchFamily="34" charset="0"/>
                <a:ea typeface="Calibri" panose="020F0502020204030204" pitchFamily="34" charset="0"/>
                <a:cs typeface="Calibri" panose="020F0502020204030204" pitchFamily="34" charset="0"/>
              </a:rPr>
              <a:t>	</a:t>
            </a:r>
            <a:endParaRPr lang="lv-LV"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a:latin typeface="Calibri" panose="020F0502020204030204" pitchFamily="34" charset="0"/>
                <a:ea typeface="Calibri" panose="020F0502020204030204" pitchFamily="34" charset="0"/>
                <a:cs typeface="Calibri" panose="020F0502020204030204" pitchFamily="34" charset="0"/>
              </a:rPr>
              <a:t>Norādījumi-	</a:t>
            </a:r>
            <a:r>
              <a:rPr lang="lv-LV" b="1" kern="100">
                <a:highlight>
                  <a:srgbClr val="FF0000"/>
                </a:highlight>
                <a:latin typeface="Calibri" panose="020F0502020204030204" pitchFamily="34" charset="0"/>
                <a:ea typeface="Calibri" panose="020F0502020204030204" pitchFamily="34" charset="0"/>
                <a:cs typeface="Calibri" panose="020F0502020204030204" pitchFamily="34" charset="0"/>
              </a:rPr>
              <a:t>Nepieciešams precizēt pamatu izbūves pozīcijas saskaņā ar ražotāja faktiskām konstrukcijas balsta punktiem. Precizēt balsta punktu vietas. Izdots papildus rasējums</a:t>
            </a:r>
            <a:r>
              <a:rPr lang="lv-LV" b="1" kern="100">
                <a:latin typeface="Calibri" panose="020F0502020204030204" pitchFamily="34" charset="0"/>
                <a:ea typeface="Calibri" panose="020F0502020204030204" pitchFamily="34" charset="0"/>
                <a:cs typeface="Calibri" panose="020F0502020204030204" pitchFamily="34" charset="0"/>
              </a:rPr>
              <a:t>.</a:t>
            </a:r>
            <a:endParaRPr lang="lv-LV"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a:latin typeface="Calibri" panose="020F0502020204030204" pitchFamily="34" charset="0"/>
                <a:ea typeface="Calibri" panose="020F0502020204030204" pitchFamily="34" charset="0"/>
                <a:cs typeface="Calibri" panose="020F0502020204030204" pitchFamily="34" charset="0"/>
              </a:rPr>
              <a:t>Piezīmes-	</a:t>
            </a:r>
            <a:endParaRPr lang="lv-LV" kern="100">
              <a:latin typeface="Calibri" panose="020F0502020204030204" pitchFamily="34" charset="0"/>
              <a:ea typeface="Calibri" panose="020F0502020204030204" pitchFamily="34" charset="0"/>
              <a:cs typeface="Times New Roman" panose="02020603050405020304" pitchFamily="18" charset="0"/>
            </a:endParaRPr>
          </a:p>
          <a:p>
            <a:r>
              <a:rPr lang="lv-LV">
                <a:latin typeface="Calibri" panose="020F0502020204030204" pitchFamily="34" charset="0"/>
                <a:ea typeface="Calibri" panose="020F0502020204030204" pitchFamily="34" charset="0"/>
              </a:rPr>
              <a:t>Pievienotās datnes-	 bk-2-ar-0-pamatu-plans-skelumi-foundation-plan.pdf</a:t>
            </a:r>
            <a:endParaRPr lang="lv-LV" dirty="0"/>
          </a:p>
        </p:txBody>
      </p:sp>
      <p:sp>
        <p:nvSpPr>
          <p:cNvPr id="4" name="Rectangle 3">
            <a:extLst>
              <a:ext uri="{FF2B5EF4-FFF2-40B4-BE49-F238E27FC236}">
                <a16:creationId xmlns:a16="http://schemas.microsoft.com/office/drawing/2014/main" id="{14191785-77E8-4AC5-B43D-22AA1897FD7F}"/>
              </a:ext>
            </a:extLst>
          </p:cNvPr>
          <p:cNvSpPr/>
          <p:nvPr/>
        </p:nvSpPr>
        <p:spPr>
          <a:xfrm>
            <a:off x="6921500" y="548532"/>
            <a:ext cx="4699000" cy="2139560"/>
          </a:xfrm>
          <a:prstGeom prst="rect">
            <a:avLst/>
          </a:prstGeom>
          <a:solidFill>
            <a:schemeClr val="bg1">
              <a:lumMod val="95000"/>
            </a:schemeClr>
          </a:solidFill>
        </p:spPr>
        <p:txBody>
          <a:bodyPr wrap="square">
            <a:spAutoFit/>
          </a:bodyPr>
          <a:lstStyle/>
          <a:p>
            <a:pPr>
              <a:lnSpc>
                <a:spcPct val="107000"/>
              </a:lnSpc>
              <a:spcAft>
                <a:spcPts val="800"/>
              </a:spcAft>
            </a:pPr>
            <a:r>
              <a:rPr lang="lv-LV" b="1" kern="100">
                <a:latin typeface="Calibri" panose="020F0502020204030204" pitchFamily="34" charset="0"/>
                <a:ea typeface="Calibri" panose="020F0502020204030204" pitchFamily="34" charset="0"/>
                <a:cs typeface="Calibri" panose="020F0502020204030204" pitchFamily="34" charset="0"/>
              </a:rPr>
              <a:t>Nr. 2.</a:t>
            </a:r>
            <a:r>
              <a:rPr lang="lv-LV" kern="100">
                <a:latin typeface="Calibri" panose="020F0502020204030204" pitchFamily="34" charset="0"/>
                <a:ea typeface="Calibri" panose="020F0502020204030204" pitchFamily="34" charset="0"/>
                <a:cs typeface="Calibri" panose="020F0502020204030204" pitchFamily="34" charset="0"/>
              </a:rPr>
              <a:t> </a:t>
            </a:r>
            <a:r>
              <a:rPr lang="lv-LV" b="1" kern="100">
                <a:highlight>
                  <a:srgbClr val="FF0000"/>
                </a:highlight>
                <a:latin typeface="Calibri" panose="020F0502020204030204" pitchFamily="34" charset="0"/>
                <a:ea typeface="Calibri" panose="020F0502020204030204" pitchFamily="34" charset="0"/>
                <a:cs typeface="Calibri" panose="020F0502020204030204" pitchFamily="34" charset="0"/>
              </a:rPr>
              <a:t>Tas vēl nav viss!</a:t>
            </a:r>
            <a:r>
              <a:rPr lang="lv-LV" kern="100">
                <a:latin typeface="Calibri" panose="020F0502020204030204" pitchFamily="34" charset="0"/>
                <a:ea typeface="Calibri" panose="020F0502020204030204" pitchFamily="34" charset="0"/>
                <a:cs typeface="Calibri" panose="020F0502020204030204" pitchFamily="34" charset="0"/>
              </a:rPr>
              <a:t>	</a:t>
            </a:r>
            <a:endParaRPr lang="lv-LV"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a:latin typeface="Calibri" panose="020F0502020204030204" pitchFamily="34" charset="0"/>
                <a:ea typeface="Calibri" panose="020F0502020204030204" pitchFamily="34" charset="0"/>
                <a:cs typeface="Calibri" panose="020F0502020204030204" pitchFamily="34" charset="0"/>
              </a:rPr>
              <a:t>Norādījumi-	</a:t>
            </a:r>
            <a:r>
              <a:rPr lang="lv-LV" b="1" kern="100">
                <a:highlight>
                  <a:srgbClr val="FF0000"/>
                </a:highlight>
                <a:latin typeface="Calibri" panose="020F0502020204030204" pitchFamily="34" charset="0"/>
                <a:ea typeface="Calibri" panose="020F0502020204030204" pitchFamily="34" charset="0"/>
                <a:cs typeface="Calibri" panose="020F0502020204030204" pitchFamily="34" charset="0"/>
              </a:rPr>
              <a:t>Pievienot nākamo koriģēto rasējumu klāstu</a:t>
            </a:r>
            <a:r>
              <a:rPr lang="lv-LV" kern="10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a:latin typeface="Calibri" panose="020F0502020204030204" pitchFamily="34" charset="0"/>
                <a:ea typeface="Calibri" panose="020F0502020204030204" pitchFamily="34" charset="0"/>
                <a:cs typeface="Calibri" panose="020F0502020204030204" pitchFamily="34" charset="0"/>
              </a:rPr>
              <a:t>Piezīmes	</a:t>
            </a:r>
            <a:endParaRPr lang="lv-LV" kern="100">
              <a:latin typeface="Calibri" panose="020F0502020204030204" pitchFamily="34" charset="0"/>
              <a:ea typeface="Calibri" panose="020F0502020204030204" pitchFamily="34" charset="0"/>
              <a:cs typeface="Times New Roman" panose="02020603050405020304" pitchFamily="18" charset="0"/>
            </a:endParaRPr>
          </a:p>
          <a:p>
            <a:r>
              <a:rPr lang="lv-LV">
                <a:latin typeface="Calibri" panose="020F0502020204030204" pitchFamily="34" charset="0"/>
                <a:ea typeface="Calibri" panose="020F0502020204030204" pitchFamily="34" charset="0"/>
              </a:rPr>
              <a:t>Pievienotās datnes	ukt-lkt-dt-24-04-dot-06-dot-2024.pdf; ukt-lkt-dt-25-03-dot-06-dot-2024.pdf</a:t>
            </a:r>
            <a:endParaRPr lang="lv-LV" dirty="0"/>
          </a:p>
        </p:txBody>
      </p:sp>
      <p:sp>
        <p:nvSpPr>
          <p:cNvPr id="5" name="Rectangle 4">
            <a:extLst>
              <a:ext uri="{FF2B5EF4-FFF2-40B4-BE49-F238E27FC236}">
                <a16:creationId xmlns:a16="http://schemas.microsoft.com/office/drawing/2014/main" id="{CF1EC432-A230-4613-96EB-DA0F6849B273}"/>
              </a:ext>
            </a:extLst>
          </p:cNvPr>
          <p:cNvSpPr/>
          <p:nvPr/>
        </p:nvSpPr>
        <p:spPr>
          <a:xfrm>
            <a:off x="6921500" y="3251238"/>
            <a:ext cx="4699000" cy="2158924"/>
          </a:xfrm>
          <a:prstGeom prst="rect">
            <a:avLst/>
          </a:prstGeom>
          <a:solidFill>
            <a:schemeClr val="bg1">
              <a:lumMod val="95000"/>
            </a:schemeClr>
          </a:solidFill>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3.</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Saņemti pāļu pārbaudes rezultāti.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Pēc pāļu pārbaudes rezultātiem pieļaujams turpināt pālu izbūvi atbilstoši saskaņotajai projekta dokumentācijai</a:t>
            </a:r>
            <a:r>
              <a:rPr lang="lv-LV"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Pievienotās datnes-</a:t>
            </a:r>
            <a:endParaRPr lang="lv-LV" dirty="0"/>
          </a:p>
        </p:txBody>
      </p:sp>
    </p:spTree>
    <p:extLst>
      <p:ext uri="{BB962C8B-B14F-4D97-AF65-F5344CB8AC3E}">
        <p14:creationId xmlns:p14="http://schemas.microsoft.com/office/powerpoint/2010/main" val="306271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BB44DD-AA45-426E-A6A5-E91CCB36E67E}"/>
              </a:ext>
            </a:extLst>
          </p:cNvPr>
          <p:cNvSpPr/>
          <p:nvPr/>
        </p:nvSpPr>
        <p:spPr>
          <a:xfrm>
            <a:off x="270530" y="1017734"/>
            <a:ext cx="4784069" cy="1463606"/>
          </a:xfrm>
          <a:prstGeom prst="rect">
            <a:avLst/>
          </a:prstGeom>
          <a:solidFill>
            <a:schemeClr val="bg1">
              <a:lumMod val="95000"/>
            </a:schemeClr>
          </a:solidFill>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4.</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Objektā tiek veikti tekošie darbi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Mūra </a:t>
            </a:r>
            <a:r>
              <a:rPr lang="lv-LV"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pašnesošās</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 sienas būvēt no 3 </a:t>
            </a:r>
            <a:r>
              <a:rPr lang="lv-LV"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MPa</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 blokiem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Piezīmes             </a:t>
            </a:r>
            <a:r>
              <a:rPr lang="lv-LV" b="1" dirty="0">
                <a:highlight>
                  <a:srgbClr val="FF0000"/>
                </a:highlight>
                <a:latin typeface="Calibri" panose="020F0502020204030204" pitchFamily="34" charset="0"/>
                <a:ea typeface="Calibri" panose="020F0502020204030204" pitchFamily="34" charset="0"/>
              </a:rPr>
              <a:t>Ikdienas darbi</a:t>
            </a:r>
            <a:endParaRPr lang="lv-LV" dirty="0"/>
          </a:p>
        </p:txBody>
      </p:sp>
      <p:sp>
        <p:nvSpPr>
          <p:cNvPr id="3" name="Rectangle 2">
            <a:extLst>
              <a:ext uri="{FF2B5EF4-FFF2-40B4-BE49-F238E27FC236}">
                <a16:creationId xmlns:a16="http://schemas.microsoft.com/office/drawing/2014/main" id="{2BB67E86-25B2-4854-BFA4-D0B838B6F29D}"/>
              </a:ext>
            </a:extLst>
          </p:cNvPr>
          <p:cNvSpPr/>
          <p:nvPr/>
        </p:nvSpPr>
        <p:spPr>
          <a:xfrm>
            <a:off x="270531" y="285234"/>
            <a:ext cx="3954737" cy="369332"/>
          </a:xfrm>
          <a:prstGeom prst="rect">
            <a:avLst/>
          </a:prstGeom>
        </p:spPr>
        <p:txBody>
          <a:bodyPr wrap="none">
            <a:spAutoFit/>
          </a:bodyPr>
          <a:lstStyle/>
          <a:p>
            <a:r>
              <a:rPr lang="lv-LV" b="1" dirty="0" err="1">
                <a:latin typeface="Calibri" panose="020F0502020204030204" pitchFamily="34" charset="0"/>
                <a:ea typeface="Calibri" panose="020F0502020204030204" pitchFamily="34" charset="0"/>
              </a:rPr>
              <a:t>Autoruzrauga</a:t>
            </a:r>
            <a:r>
              <a:rPr lang="lv-LV" b="1" dirty="0">
                <a:latin typeface="Calibri" panose="020F0502020204030204" pitchFamily="34" charset="0"/>
                <a:ea typeface="Calibri" panose="020F0502020204030204" pitchFamily="34" charset="0"/>
              </a:rPr>
              <a:t> ieraksti būvdarbu žurnālā</a:t>
            </a:r>
            <a:endParaRPr lang="lv-LV" dirty="0"/>
          </a:p>
        </p:txBody>
      </p:sp>
      <p:sp>
        <p:nvSpPr>
          <p:cNvPr id="4" name="Rectangle 3">
            <a:extLst>
              <a:ext uri="{FF2B5EF4-FFF2-40B4-BE49-F238E27FC236}">
                <a16:creationId xmlns:a16="http://schemas.microsoft.com/office/drawing/2014/main" id="{5DC123F8-D30F-4B24-AF0B-3501D1F735E6}"/>
              </a:ext>
            </a:extLst>
          </p:cNvPr>
          <p:cNvSpPr/>
          <p:nvPr/>
        </p:nvSpPr>
        <p:spPr>
          <a:xfrm>
            <a:off x="5626100" y="1015903"/>
            <a:ext cx="6096000" cy="4826193"/>
          </a:xfrm>
          <a:prstGeom prst="rect">
            <a:avLst/>
          </a:prstGeom>
          <a:solidFill>
            <a:schemeClr val="bg1">
              <a:lumMod val="95000"/>
            </a:schemeClr>
          </a:solidFill>
        </p:spPr>
        <p:txBody>
          <a:bodyPr>
            <a:spAutoFit/>
          </a:bodyPr>
          <a:lstStyle/>
          <a:p>
            <a:pPr>
              <a:lnSpc>
                <a:spcPct val="107000"/>
              </a:lnSpc>
              <a:spcAft>
                <a:spcPts val="800"/>
              </a:spcAft>
            </a:pPr>
            <a:r>
              <a:rPr lang="lv-LV"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Nr. 5.</a:t>
            </a:r>
            <a:r>
              <a:rPr lang="lv-LV"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Konstatēts, ka ventilācijas gaisa vadu P2.2 izolēšana ar ugunsdrošo vati stāvvadā asīs 6-7/B-C nav iespējama no četrām pusēm ievērojot ražotāja norādījumus.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Veikt stāvvada P2.2 ugunsdrošo izolāciju no divām pusēm ievērojot ražotāja norādīto tehnoloģiju šādos risinājumos. ( https://www.isover-tehniska  izolacija.lv/</a:t>
            </a:r>
            <a:r>
              <a:rPr lang="lv-LV" b="1"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documents</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r>
              <a:rPr lang="lv-LV" b="1"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montazas</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-instrukcija/ultimate-protect-ugunsdroo-gaisavadu-sistemas-mont.instr.pdf-1 ) Sagatavot darbu veikšanas projektu un saskaņot to ar iesaistītajām pusēm. Darbi veicami saskaņā ar pielikumā esošo montāžas mezglu. Lai nodrošinātu gaisa vada siltumizolāciju, tukšās vietas gar dzelzsbetona sienām aizpildīt ar cietās akmens vates pildījumu.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Pievienotās datnes-	mezgls-ug-vate-sahta.pdf</a:t>
            </a:r>
            <a:endParaRPr lang="lv-LV" dirty="0"/>
          </a:p>
        </p:txBody>
      </p:sp>
    </p:spTree>
    <p:extLst>
      <p:ext uri="{BB962C8B-B14F-4D97-AF65-F5344CB8AC3E}">
        <p14:creationId xmlns:p14="http://schemas.microsoft.com/office/powerpoint/2010/main" val="2288305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CC1E8-3C67-457B-B47F-FF5BD0A2A71B}"/>
              </a:ext>
            </a:extLst>
          </p:cNvPr>
          <p:cNvSpPr/>
          <p:nvPr/>
        </p:nvSpPr>
        <p:spPr>
          <a:xfrm>
            <a:off x="247650" y="493746"/>
            <a:ext cx="11696700" cy="5657190"/>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5.1.2 vai </a:t>
            </a:r>
            <a:r>
              <a:rPr lang="lv-LV" b="1" kern="100" dirty="0" err="1">
                <a:latin typeface="Calibri" panose="020F0502020204030204" pitchFamily="34" charset="0"/>
                <a:ea typeface="Calibri" panose="020F0502020204030204" pitchFamily="34" charset="0"/>
                <a:cs typeface="Calibri" panose="020F0502020204030204" pitchFamily="34" charset="0"/>
              </a:rPr>
              <a:t>autoruzraugs</a:t>
            </a:r>
            <a:r>
              <a:rPr lang="lv-LV" b="1" kern="100" dirty="0">
                <a:latin typeface="Calibri" panose="020F0502020204030204" pitchFamily="34" charset="0"/>
                <a:ea typeface="Calibri" panose="020F0502020204030204" pitchFamily="34" charset="0"/>
                <a:cs typeface="Calibri" panose="020F0502020204030204" pitchFamily="34" charset="0"/>
              </a:rPr>
              <a:t> ievēro VBN noteiktos pienākumus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a:t>
            </a:r>
            <a:r>
              <a:rPr lang="lv-LV" kern="100" dirty="0" err="1">
                <a:latin typeface="Calibri" panose="020F0502020204030204" pitchFamily="34" charset="0"/>
                <a:ea typeface="Calibri" panose="020F0502020204030204" pitchFamily="34" charset="0"/>
                <a:cs typeface="Calibri" panose="020F0502020204030204" pitchFamily="34" charset="0"/>
              </a:rPr>
              <a:t>Autoruzraugs</a:t>
            </a:r>
            <a:r>
              <a:rPr lang="lv-LV" kern="100" dirty="0">
                <a:latin typeface="Calibri" panose="020F0502020204030204" pitchFamily="34" charset="0"/>
                <a:ea typeface="Calibri" panose="020F0502020204030204" pitchFamily="34" charset="0"/>
                <a:cs typeface="Calibri" panose="020F0502020204030204" pitchFamily="34" charset="0"/>
              </a:rPr>
              <a:t> veicot autoruzraudzību būvobjektā nav veicis VBN punkta Nr. 113. apakšpunktos noteiktos pienākumus: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113.1. Apsekot objektu un </a:t>
            </a:r>
            <a:r>
              <a:rPr lang="lv-LV" kern="100" dirty="0" err="1">
                <a:latin typeface="Calibri" panose="020F0502020204030204" pitchFamily="34" charset="0"/>
                <a:ea typeface="Calibri" panose="020F0502020204030204" pitchFamily="34" charset="0"/>
                <a:cs typeface="Calibri" panose="020F0502020204030204" pitchFamily="34" charset="0"/>
              </a:rPr>
              <a:t>apsekojuma</a:t>
            </a:r>
            <a:r>
              <a:rPr lang="lv-LV" kern="100" dirty="0">
                <a:latin typeface="Calibri" panose="020F0502020204030204" pitchFamily="34" charset="0"/>
                <a:ea typeface="Calibri" panose="020F0502020204030204" pitchFamily="34" charset="0"/>
                <a:cs typeface="Calibri" panose="020F0502020204030204" pitchFamily="34" charset="0"/>
              </a:rPr>
              <a:t> rezultātus ierakstīt būvdarbu žurnālā; 113.2. izskatīt būvdarbu veicēja iesniegtos risinājumus un informāciju par lietotajām konstrukcijām, iekārtām, materiāliem un sniegt atzinumus par to atbilstību būvprojektam; 113.3. ja nepieciešams, dot norādījumus būvdarbu vadītājam būvprojektā paredzēto risinājumu īstenošanai; 113.4. atbilstoši kompetencei kontrolēt būvdarbu žurnālā ierakstīto norādījumu izpildi; 113.6. iesniegt būvniecības ierosinātājam vai būvvaldei motivētu informāciju, ja konstatētas patvaļīgas atkāpes no būvprojekta vai netiek ievērotas normatīvo aktu prasības. Izvērtējot BIS pieejamo informāciju, secinām, ka tas ir objekts “ēkas daļas pārbūve - pārejas piebūve”, BIS lieta Nr. . Lieta ir projektēšanas nosacījumu izpildes stadijā. Netiek ievērots - VBN 8. punkts, jo uz šo brīdi pāreja starp 2.kārtu un esošo ēku būvdarbus uzsākt nedrīkstēja. Šie būvdarbi, pamatojoties uz Būvniecības likuma 18.panta otro daļu ir kvalificējami kā patvaļīga būvniecība. Saskaņā ar būvprojekta BK sadaļu pārejai starp 1. un 2. kārtu nav paredzēti būvdarbi ar koka konstrukcijām. Apsekošanas laikā netika uzrādīts saskaņots izmaiņu rasējums pēc kura tika izbūvēta šī pāreja. Uzrādītie rasējumi bija bez skaņojumiem. Nav ievērots VBN 69. punkts.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Ņemot vērā šajā atzinumā konstatēto, nav ievērojis VBN 116.punktu - </a:t>
            </a:r>
            <a:r>
              <a:rPr lang="lv-LV" dirty="0" err="1">
                <a:latin typeface="Calibri" panose="020F0502020204030204" pitchFamily="34" charset="0"/>
                <a:ea typeface="Calibri" panose="020F0502020204030204" pitchFamily="34" charset="0"/>
              </a:rPr>
              <a:t>autoruzrauga</a:t>
            </a:r>
            <a:r>
              <a:rPr lang="lv-LV" dirty="0">
                <a:latin typeface="Calibri" panose="020F0502020204030204" pitchFamily="34" charset="0"/>
                <a:ea typeface="Calibri" panose="020F0502020204030204" pitchFamily="34" charset="0"/>
              </a:rPr>
              <a:t> pienākums ir nodrošināt būvprojekta atbilstošu realizāciju dabā, ja nepieciešams, dodot norādījumus būvdarbu vadītājam un būvuzraugam būvprojektā paredzēto risinājumu īstenošanai. </a:t>
            </a:r>
            <a:r>
              <a:rPr lang="lv-LV" dirty="0" err="1">
                <a:latin typeface="Calibri" panose="020F0502020204030204" pitchFamily="34" charset="0"/>
                <a:ea typeface="Calibri" panose="020F0502020204030204" pitchFamily="34" charset="0"/>
              </a:rPr>
              <a:t>Autoruzraugs</a:t>
            </a:r>
            <a:r>
              <a:rPr lang="lv-LV" dirty="0">
                <a:latin typeface="Calibri" panose="020F0502020204030204" pitchFamily="34" charset="0"/>
                <a:ea typeface="Calibri" panose="020F0502020204030204" pitchFamily="34" charset="0"/>
              </a:rPr>
              <a:t> ir atbildīgs par būvniecības ierosinātājam nodarītajiem zaudējumiem, kas radušies </a:t>
            </a:r>
            <a:r>
              <a:rPr lang="lv-LV" dirty="0" err="1">
                <a:latin typeface="Calibri" panose="020F0502020204030204" pitchFamily="34" charset="0"/>
                <a:ea typeface="Calibri" panose="020F0502020204030204" pitchFamily="34" charset="0"/>
              </a:rPr>
              <a:t>autoruzrauga</a:t>
            </a:r>
            <a:r>
              <a:rPr lang="lv-LV" dirty="0">
                <a:latin typeface="Calibri" panose="020F0502020204030204" pitchFamily="34" charset="0"/>
                <a:ea typeface="Calibri" panose="020F0502020204030204" pitchFamily="34" charset="0"/>
              </a:rPr>
              <a:t> bezdarbības vai vainas dēļ.</a:t>
            </a:r>
            <a:endParaRPr lang="lv-LV" dirty="0"/>
          </a:p>
        </p:txBody>
      </p:sp>
    </p:spTree>
    <p:extLst>
      <p:ext uri="{BB962C8B-B14F-4D97-AF65-F5344CB8AC3E}">
        <p14:creationId xmlns:p14="http://schemas.microsoft.com/office/powerpoint/2010/main" val="1281946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B5520-2672-4D58-82C9-4290A698F2BE}"/>
              </a:ext>
            </a:extLst>
          </p:cNvPr>
          <p:cNvSpPr/>
          <p:nvPr/>
        </p:nvSpPr>
        <p:spPr>
          <a:xfrm>
            <a:off x="133350" y="758269"/>
            <a:ext cx="11925300" cy="5341462"/>
          </a:xfrm>
          <a:prstGeom prst="rect">
            <a:avLst/>
          </a:prstGeom>
          <a:solidFill>
            <a:schemeClr val="accent6">
              <a:lumMod val="20000"/>
              <a:lumOff val="80000"/>
            </a:schemeClr>
          </a:solidFill>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Saskaņā ar Ministru kabineta 2014. gada 19. augusta noteikumu Nr.500 “Vispārīgie būvnoteikumi” (turpmāk – Vispārīgie būvnoteikumi) 102. punktu autoruzraudzības mērķis ir nepieļaut būvniecības dalībnieku patvaļīgas atkāpes no akceptētās ieceres un izstrādātā būvprojekta, kā arī normatīvo aktu un standartu pārkāpumus būvdarbu gaitā.</a:t>
            </a:r>
            <a:r>
              <a:rPr lang="lv-LV" kern="100" dirty="0">
                <a:latin typeface="Calibri" panose="020F0502020204030204" pitchFamily="34" charset="0"/>
                <a:ea typeface="Calibri" panose="020F0502020204030204" pitchFamily="34" charset="0"/>
                <a:cs typeface="Calibri" panose="020F0502020204030204" pitchFamily="34" charset="0"/>
              </a:rPr>
              <a:t> Tādejādi būvdarbu procesā </a:t>
            </a:r>
            <a:r>
              <a:rPr lang="lv-LV" kern="100" dirty="0" err="1">
                <a:latin typeface="Calibri" panose="020F0502020204030204" pitchFamily="34" charset="0"/>
                <a:ea typeface="Calibri" panose="020F0502020204030204" pitchFamily="34" charset="0"/>
                <a:cs typeface="Calibri" panose="020F0502020204030204" pitchFamily="34" charset="0"/>
              </a:rPr>
              <a:t>autoruzraugs</a:t>
            </a:r>
            <a:r>
              <a:rPr lang="lv-LV" kern="100" dirty="0">
                <a:latin typeface="Calibri" panose="020F0502020204030204" pitchFamily="34" charset="0"/>
                <a:ea typeface="Calibri" panose="020F0502020204030204" pitchFamily="34" charset="0"/>
                <a:cs typeface="Calibri" panose="020F0502020204030204" pitchFamily="34" charset="0"/>
              </a:rPr>
              <a:t> pārstāv būvprojekta izstrādātāja intereses – īstenot ieceri atbilstoši būvprojektam.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Vispārīgo būvnoteikumu 6. pielikumā ir dots autoruzraudzības žurnāla saturs, kur 3. punktā ir noteikts kādus </a:t>
            </a:r>
            <a:r>
              <a:rPr lang="lv-LV" b="1" kern="100" dirty="0" err="1">
                <a:latin typeface="Calibri" panose="020F0502020204030204" pitchFamily="34" charset="0"/>
                <a:ea typeface="Calibri" panose="020F0502020204030204" pitchFamily="34" charset="0"/>
                <a:cs typeface="Calibri" panose="020F0502020204030204" pitchFamily="34" charset="0"/>
              </a:rPr>
              <a:t>autoruzrauga</a:t>
            </a:r>
            <a:r>
              <a:rPr lang="lv-LV" b="1" kern="100" dirty="0">
                <a:latin typeface="Calibri" panose="020F0502020204030204" pitchFamily="34" charset="0"/>
                <a:ea typeface="Calibri" panose="020F0502020204030204" pitchFamily="34" charset="0"/>
                <a:cs typeface="Calibri" panose="020F0502020204030204" pitchFamily="34" charset="0"/>
              </a:rPr>
              <a:t> ierakstus veic, piemēram, konstatētās atkāpes no būvprojekta un būvnormatīvu pārkāpumus, norādījumus par konstatēto atkāpju un pārkāpumu novēršanu un to izpildes termiņu</a:t>
            </a:r>
            <a:r>
              <a:rPr lang="lv-LV" kern="100" dirty="0">
                <a:latin typeface="Calibri" panose="020F0502020204030204" pitchFamily="34" charset="0"/>
                <a:ea typeface="Calibri" panose="020F0502020204030204" pitchFamily="34" charset="0"/>
                <a:cs typeface="Calibri" panose="020F0502020204030204" pitchFamily="34" charset="0"/>
              </a:rPr>
              <a:t>, atbildīgā būvdarbu vadītāja un būvniecības ierosinātāja vai būvuzrauga informāciju par norādījumu izpildi. Tādejādi autoruzraudzības žurnālā veic ierakstus par konstatētām atkāpēm no būvprojekta un to novēršanas termiņiem </a:t>
            </a:r>
            <a:r>
              <a:rPr lang="lv-LV" b="1" kern="100" dirty="0">
                <a:latin typeface="Calibri" panose="020F0502020204030204" pitchFamily="34" charset="0"/>
                <a:ea typeface="Calibri" panose="020F0502020204030204" pitchFamily="34" charset="0"/>
                <a:cs typeface="Calibri" panose="020F0502020204030204" pitchFamily="34" charset="0"/>
              </a:rPr>
              <a:t>nevis saskaņo cita veida risinājuma iespējamību būvprojektā</a:t>
            </a:r>
            <a:r>
              <a:rPr lang="lv-LV"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Atbilstoši Vispārīgo būvnoteikumu 115. punktam izmaiņas būvprojektā būvdarbu gaitā var izdarīt būvprojekta izstrādātājs vai </a:t>
            </a:r>
            <a:r>
              <a:rPr lang="lv-LV" b="1" kern="100" dirty="0" err="1">
                <a:latin typeface="Calibri" panose="020F0502020204030204" pitchFamily="34" charset="0"/>
                <a:ea typeface="Calibri" panose="020F0502020204030204" pitchFamily="34" charset="0"/>
                <a:cs typeface="Calibri" panose="020F0502020204030204" pitchFamily="34" charset="0"/>
              </a:rPr>
              <a:t>autoruzraugs</a:t>
            </a:r>
            <a:r>
              <a:rPr lang="lv-LV" b="1" kern="100" dirty="0">
                <a:latin typeface="Calibri" panose="020F0502020204030204" pitchFamily="34" charset="0"/>
                <a:ea typeface="Calibri" panose="020F0502020204030204" pitchFamily="34" charset="0"/>
                <a:cs typeface="Calibri" panose="020F0502020204030204" pitchFamily="34" charset="0"/>
              </a:rPr>
              <a:t> pēc vienošanās ar pārējiem būvniecības dalībniekiem, ja plānotās izmaiņas saskaņā ar Būvniecības likuma 17. panta 2.1 daļu nav jāsaskaņo būvvaldē.</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Izmaiņu izdarītājs ir atbildīgs par būvprojekta apjoma un satura atbilstību būvniecības ierosinātāja un normatīvo aktu prasībām pēc izmaiņu veikšanas tajā, kā arī tādu risinājumu izvēli, lai būve pēc tās nodošanas ekspluatācijā atbilstu normatīvajos aktos noteiktajām būtiskajām prasībām. Tādejādi tikai pusēm atsevišķi vienojoties persona (būvprojekta izstrādātājs vai </a:t>
            </a:r>
            <a:r>
              <a:rPr lang="lv-LV" dirty="0" err="1">
                <a:latin typeface="Calibri" panose="020F0502020204030204" pitchFamily="34" charset="0"/>
                <a:ea typeface="Calibri" panose="020F0502020204030204" pitchFamily="34" charset="0"/>
              </a:rPr>
              <a:t>autoruzraugs</a:t>
            </a:r>
            <a:r>
              <a:rPr lang="lv-LV" dirty="0">
                <a:latin typeface="Calibri" panose="020F0502020204030204" pitchFamily="34" charset="0"/>
                <a:ea typeface="Calibri" panose="020F0502020204030204" pitchFamily="34" charset="0"/>
              </a:rPr>
              <a:t>) sniedz izmaiņu izdarīšanas (projektēšanas) pakalpojumu un būvdarbi veicami pēc attiecīgo izmaiņu veikšanas būvprojektā.</a:t>
            </a:r>
            <a:endParaRPr lang="lv-LV" dirty="0"/>
          </a:p>
        </p:txBody>
      </p:sp>
    </p:spTree>
    <p:extLst>
      <p:ext uri="{BB962C8B-B14F-4D97-AF65-F5344CB8AC3E}">
        <p14:creationId xmlns:p14="http://schemas.microsoft.com/office/powerpoint/2010/main" val="832082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8E5E6C-9D6A-4C90-832E-BBEC0861B046}"/>
              </a:ext>
            </a:extLst>
          </p:cNvPr>
          <p:cNvSpPr/>
          <p:nvPr/>
        </p:nvSpPr>
        <p:spPr>
          <a:xfrm>
            <a:off x="311150" y="917287"/>
            <a:ext cx="11569700" cy="5023426"/>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113. </a:t>
            </a:r>
            <a:r>
              <a:rPr lang="lv-LV" b="1" kern="100" dirty="0" err="1">
                <a:latin typeface="Calibri" panose="020F0502020204030204" pitchFamily="34" charset="0"/>
                <a:ea typeface="Calibri" panose="020F0502020204030204" pitchFamily="34" charset="0"/>
                <a:cs typeface="Calibri" panose="020F0502020204030204" pitchFamily="34" charset="0"/>
              </a:rPr>
              <a:t>Autoruzraugam</a:t>
            </a:r>
            <a:r>
              <a:rPr lang="lv-LV" b="1" kern="100" dirty="0">
                <a:latin typeface="Calibri" panose="020F0502020204030204" pitchFamily="34" charset="0"/>
                <a:ea typeface="Calibri" panose="020F0502020204030204" pitchFamily="34" charset="0"/>
                <a:cs typeface="Calibri" panose="020F0502020204030204" pitchFamily="34" charset="0"/>
              </a:rPr>
              <a:t> ir šādi pienākumi: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113.1. apsekot objektu un </a:t>
            </a:r>
            <a:r>
              <a:rPr lang="lv-LV" kern="100" dirty="0" err="1">
                <a:latin typeface="Calibri" panose="020F0502020204030204" pitchFamily="34" charset="0"/>
                <a:ea typeface="Calibri" panose="020F0502020204030204" pitchFamily="34" charset="0"/>
                <a:cs typeface="Calibri" panose="020F0502020204030204" pitchFamily="34" charset="0"/>
              </a:rPr>
              <a:t>apsekojuma</a:t>
            </a:r>
            <a:r>
              <a:rPr lang="lv-LV" kern="100" dirty="0">
                <a:latin typeface="Calibri" panose="020F0502020204030204" pitchFamily="34" charset="0"/>
                <a:ea typeface="Calibri" panose="020F0502020204030204" pitchFamily="34" charset="0"/>
                <a:cs typeface="Calibri" panose="020F0502020204030204" pitchFamily="34" charset="0"/>
              </a:rPr>
              <a:t> rezultātus ierakstīt būvdarbu žurnālā;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113.2. izskatīt būvdarbu veicēja iesniegtos risinājumus un informāciju par lietotajām konstrukcijām, iekārtām, materiāliem un sniegt atzinumus par to atbilstību būvprojektam;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113.3. ja nepieciešams, dot norādījumus būvdarbu vadītājam būvprojektā paredzēto risinājumu īstenošanai;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113.4. atbilstoši kompetencei kontrolēt būvdarbu žurnālā ierakstīto norādījumu izpildi;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113.5. iesniegt Nacionālā kultūras mantojuma pārvaldē un vietējā pašvaldībā pārskatu par veiktajiem darbiem valsts aizsargājamos kultūras pieminekļos un to aizsardzības zonā, ja tas ir pieprasīts;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113.6. iesniegt būvniecības ierosinātājam vai būvvaldei motivētu informāciju, ja konstatētas patvaļīgas atkāpes no būvprojekta vai netiek ievērotas normatīvo aktu prasības;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113.7. ierasties būvlaukumā pēc būvniecības ierosinātāja, būvdarbu veicēja, būvuzrauga, būvinspektora vai citu būvvaldes amatpersonu uzaicinājuma.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113.1 Ja autoruzraudzības līgums nav noslēgts, bet būvprojekta izstrādātājs izmanto savas Būvniecības likuma 16. panta trešajā daļā noteiktās tiesības, tas par </a:t>
            </a:r>
            <a:r>
              <a:rPr lang="lv-LV" dirty="0" err="1">
                <a:latin typeface="Calibri" panose="020F0502020204030204" pitchFamily="34" charset="0"/>
                <a:ea typeface="Calibri" panose="020F0502020204030204" pitchFamily="34" charset="0"/>
              </a:rPr>
              <a:t>apsekojuma</a:t>
            </a:r>
            <a:r>
              <a:rPr lang="lv-LV" dirty="0">
                <a:latin typeface="Calibri" panose="020F0502020204030204" pitchFamily="34" charset="0"/>
                <a:ea typeface="Calibri" panose="020F0502020204030204" pitchFamily="34" charset="0"/>
              </a:rPr>
              <a:t> rezultātiem informē būvniecības ierosinātāju un būvvaldi.</a:t>
            </a:r>
            <a:endParaRPr lang="lv-LV" dirty="0"/>
          </a:p>
        </p:txBody>
      </p:sp>
    </p:spTree>
    <p:extLst>
      <p:ext uri="{BB962C8B-B14F-4D97-AF65-F5344CB8AC3E}">
        <p14:creationId xmlns:p14="http://schemas.microsoft.com/office/powerpoint/2010/main" val="291315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CEF5E9-8A9B-4009-A7D2-9BD2B09E76A3}"/>
              </a:ext>
            </a:extLst>
          </p:cNvPr>
          <p:cNvSpPr/>
          <p:nvPr/>
        </p:nvSpPr>
        <p:spPr>
          <a:xfrm>
            <a:off x="279400" y="840217"/>
            <a:ext cx="4940300" cy="4018536"/>
          </a:xfrm>
          <a:prstGeom prst="rect">
            <a:avLst/>
          </a:prstGeom>
        </p:spPr>
        <p:txBody>
          <a:bodyPr wrap="square">
            <a:spAutoFit/>
          </a:bodyPr>
          <a:lstStyle/>
          <a:p>
            <a:pPr>
              <a:lnSpc>
                <a:spcPct val="107000"/>
              </a:lnSpc>
              <a:spcAft>
                <a:spcPts val="800"/>
              </a:spcAft>
            </a:pPr>
            <a:r>
              <a:rPr lang="lv-LV" sz="2400" b="1" kern="100" dirty="0">
                <a:latin typeface="Calibri" panose="020F0502020204030204" pitchFamily="34" charset="0"/>
                <a:ea typeface="Calibri" panose="020F0502020204030204" pitchFamily="34" charset="0"/>
                <a:cs typeface="Calibri" panose="020F0502020204030204" pitchFamily="34" charset="0"/>
              </a:rPr>
              <a:t>5.2. Būvuzraudzības veikšanas pārbaude.</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5.2.1 vai būvuzraugs ievēro būvuzraudzības plānu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Būvinspektora komentāri: Būvuzraugs ir izstrādājis būvuzraudzības plānu, bet nav veicis konkrētos uzdevumus, ko tas nosaka. Pēc iesniegtajām būvuzrauga iknedēļas atskaitēm Nr. 5 par periodu no 02. nu Nr. 6 par periodu 03. (skatīt datni) var konstatēt, ka notikuši būvdarbi neievērojot VBN 69. punktu.</a:t>
            </a:r>
            <a:endParaRPr lang="lv-LV" dirty="0"/>
          </a:p>
        </p:txBody>
      </p:sp>
      <p:pic>
        <p:nvPicPr>
          <p:cNvPr id="3" name="Picture 2">
            <a:extLst>
              <a:ext uri="{FF2B5EF4-FFF2-40B4-BE49-F238E27FC236}">
                <a16:creationId xmlns:a16="http://schemas.microsoft.com/office/drawing/2014/main" id="{62492E64-2242-4D46-BA81-5B82BE3E75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175" y="739139"/>
            <a:ext cx="6210300" cy="4486247"/>
          </a:xfrm>
          <a:prstGeom prst="rect">
            <a:avLst/>
          </a:prstGeom>
          <a:noFill/>
          <a:ln>
            <a:noFill/>
          </a:ln>
        </p:spPr>
      </p:pic>
      <p:sp>
        <p:nvSpPr>
          <p:cNvPr id="4" name="Rectangle 3">
            <a:extLst>
              <a:ext uri="{FF2B5EF4-FFF2-40B4-BE49-F238E27FC236}">
                <a16:creationId xmlns:a16="http://schemas.microsoft.com/office/drawing/2014/main" id="{2774282C-B989-4345-9ADA-2F489B72A555}"/>
              </a:ext>
            </a:extLst>
          </p:cNvPr>
          <p:cNvSpPr/>
          <p:nvPr/>
        </p:nvSpPr>
        <p:spPr>
          <a:xfrm>
            <a:off x="5480050" y="5455653"/>
            <a:ext cx="6432550" cy="369332"/>
          </a:xfrm>
          <a:prstGeom prst="rect">
            <a:avLst/>
          </a:prstGeom>
        </p:spPr>
        <p:txBody>
          <a:bodyPr wrap="square">
            <a:spAutoFit/>
          </a:bodyPr>
          <a:lstStyle/>
          <a:p>
            <a:r>
              <a:rPr lang="lv-LV" b="1" dirty="0">
                <a:latin typeface="Calibri" panose="020F0502020204030204" pitchFamily="34" charset="0"/>
                <a:ea typeface="Calibri" panose="020F0502020204030204" pitchFamily="34" charset="0"/>
              </a:rPr>
              <a:t>Koka konstrukciju montāža, bez projekta, pārejai starp 1./2. kārtu</a:t>
            </a:r>
            <a:endParaRPr lang="lv-LV" dirty="0"/>
          </a:p>
        </p:txBody>
      </p:sp>
    </p:spTree>
    <p:extLst>
      <p:ext uri="{BB962C8B-B14F-4D97-AF65-F5344CB8AC3E}">
        <p14:creationId xmlns:p14="http://schemas.microsoft.com/office/powerpoint/2010/main" val="3690886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31C63-36AA-464B-86B1-77D225DD4D2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4655" y="878840"/>
            <a:ext cx="5274310" cy="3957320"/>
          </a:xfrm>
          <a:prstGeom prst="rect">
            <a:avLst/>
          </a:prstGeom>
          <a:noFill/>
          <a:ln>
            <a:noFill/>
          </a:ln>
        </p:spPr>
      </p:pic>
      <p:sp>
        <p:nvSpPr>
          <p:cNvPr id="3" name="Rectangle 2">
            <a:extLst>
              <a:ext uri="{FF2B5EF4-FFF2-40B4-BE49-F238E27FC236}">
                <a16:creationId xmlns:a16="http://schemas.microsoft.com/office/drawing/2014/main" id="{89AE3CAF-79E1-4FFA-9B00-38DA1C14A9D6}"/>
              </a:ext>
            </a:extLst>
          </p:cNvPr>
          <p:cNvSpPr/>
          <p:nvPr/>
        </p:nvSpPr>
        <p:spPr>
          <a:xfrm>
            <a:off x="243841" y="5835134"/>
            <a:ext cx="3957320" cy="646331"/>
          </a:xfrm>
          <a:prstGeom prst="rect">
            <a:avLst/>
          </a:prstGeom>
        </p:spPr>
        <p:txBody>
          <a:bodyPr wrap="square">
            <a:spAutoFit/>
          </a:bodyPr>
          <a:lstStyle/>
          <a:p>
            <a:r>
              <a:rPr lang="lv-LV" b="1" dirty="0">
                <a:latin typeface="Calibri" panose="020F0502020204030204" pitchFamily="34" charset="0"/>
                <a:ea typeface="Calibri" panose="020F0502020204030204" pitchFamily="34" charset="0"/>
              </a:rPr>
              <a:t>Veidņu uzstādīšana parejas kolonai no 2. kārtas</a:t>
            </a:r>
            <a:endParaRPr lang="lv-LV" dirty="0"/>
          </a:p>
        </p:txBody>
      </p:sp>
      <p:pic>
        <p:nvPicPr>
          <p:cNvPr id="4" name="Picture 3">
            <a:extLst>
              <a:ext uri="{FF2B5EF4-FFF2-40B4-BE49-F238E27FC236}">
                <a16:creationId xmlns:a16="http://schemas.microsoft.com/office/drawing/2014/main" id="{8B6E0AB9-B40F-4B7C-B33F-362FFEB41D7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944" y="296544"/>
            <a:ext cx="6764655" cy="5075527"/>
          </a:xfrm>
          <a:prstGeom prst="rect">
            <a:avLst/>
          </a:prstGeom>
          <a:noFill/>
          <a:ln>
            <a:noFill/>
          </a:ln>
        </p:spPr>
      </p:pic>
      <p:sp>
        <p:nvSpPr>
          <p:cNvPr id="5" name="Rectangle 4">
            <a:extLst>
              <a:ext uri="{FF2B5EF4-FFF2-40B4-BE49-F238E27FC236}">
                <a16:creationId xmlns:a16="http://schemas.microsoft.com/office/drawing/2014/main" id="{608214BB-7695-4CA5-AC04-BAE1ABE6C101}"/>
              </a:ext>
            </a:extLst>
          </p:cNvPr>
          <p:cNvSpPr/>
          <p:nvPr/>
        </p:nvSpPr>
        <p:spPr>
          <a:xfrm>
            <a:off x="5668538" y="5788967"/>
            <a:ext cx="4644605" cy="369332"/>
          </a:xfrm>
          <a:prstGeom prst="rect">
            <a:avLst/>
          </a:prstGeom>
        </p:spPr>
        <p:txBody>
          <a:bodyPr wrap="none">
            <a:spAutoFit/>
          </a:bodyPr>
          <a:lstStyle/>
          <a:p>
            <a:r>
              <a:rPr lang="lv-LV" b="1" dirty="0" err="1">
                <a:latin typeface="Calibri" panose="020F0502020204030204" pitchFamily="34" charset="0"/>
                <a:ea typeface="Calibri" panose="020F0502020204030204" pitchFamily="34" charset="0"/>
              </a:rPr>
              <a:t>Atveidņota</a:t>
            </a:r>
            <a:r>
              <a:rPr lang="lv-LV" b="1" dirty="0">
                <a:latin typeface="Calibri" panose="020F0502020204030204" pitchFamily="34" charset="0"/>
                <a:ea typeface="Calibri" panose="020F0502020204030204" pitchFamily="34" charset="0"/>
              </a:rPr>
              <a:t> parejas kolonna no 2. kārtas uz ēku</a:t>
            </a:r>
            <a:endParaRPr lang="lv-LV" dirty="0"/>
          </a:p>
        </p:txBody>
      </p:sp>
    </p:spTree>
    <p:extLst>
      <p:ext uri="{BB962C8B-B14F-4D97-AF65-F5344CB8AC3E}">
        <p14:creationId xmlns:p14="http://schemas.microsoft.com/office/powerpoint/2010/main" val="2047577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F39E4-310B-46A9-AC83-B1910E5E602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212" y="396240"/>
            <a:ext cx="6648745" cy="4988560"/>
          </a:xfrm>
          <a:prstGeom prst="rect">
            <a:avLst/>
          </a:prstGeom>
          <a:noFill/>
          <a:ln>
            <a:noFill/>
          </a:ln>
        </p:spPr>
      </p:pic>
      <p:sp>
        <p:nvSpPr>
          <p:cNvPr id="3" name="Rectangle 2">
            <a:extLst>
              <a:ext uri="{FF2B5EF4-FFF2-40B4-BE49-F238E27FC236}">
                <a16:creationId xmlns:a16="http://schemas.microsoft.com/office/drawing/2014/main" id="{A5C2C43D-8E33-4DAD-A7D0-63FAE2B9725C}"/>
              </a:ext>
            </a:extLst>
          </p:cNvPr>
          <p:cNvSpPr/>
          <p:nvPr/>
        </p:nvSpPr>
        <p:spPr>
          <a:xfrm>
            <a:off x="4468580" y="5670034"/>
            <a:ext cx="2464008"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Ailes izbūve esošajā ēkā</a:t>
            </a:r>
            <a:endParaRPr lang="lv-LV" dirty="0"/>
          </a:p>
        </p:txBody>
      </p:sp>
    </p:spTree>
    <p:extLst>
      <p:ext uri="{BB962C8B-B14F-4D97-AF65-F5344CB8AC3E}">
        <p14:creationId xmlns:p14="http://schemas.microsoft.com/office/powerpoint/2010/main" val="1552566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9CDBF2-6C87-4682-B3C6-386CE8F2B961}"/>
              </a:ext>
            </a:extLst>
          </p:cNvPr>
          <p:cNvSpPr/>
          <p:nvPr/>
        </p:nvSpPr>
        <p:spPr>
          <a:xfrm>
            <a:off x="406400" y="1390249"/>
            <a:ext cx="11379200" cy="4258602"/>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5.2.2 vai būvuzraugs aizpilda būvdarbu žurnālu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Būvuzraugs aizpilda būvdarbu žurnālu, bet nav atspoguļojis konstatētās neatbilstības: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Būvobjektā pārbaudītajā deklarācijā Nr. līmēta koksne tika konstatēta neatbilstība projektā noteiktajām prasībām, jo saskaņā ar būvprojekta BK sadaļu pārejai starp 1. un 2.kārtu nav paredzētas koka konstrukcijas. Apsekošanas laikā netika uzrādīts saskaņots izmaiņu rasējums, pēc kura tika izbūvēta šī pāreja.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Nosakot būves kāpņu K-3 metāla siju pārklājuma biezums cokolstāvā un ēkas  1.stāvā. Noteiktas starpstāvu pārejas metāla sijas dimensijas– platums 280 mm, plauktiņa biezums 13 mm un metāla šķērssijas platums - 120mm. Apsekošanas laikā uzrādīts rasējums pēc kura tika izbūvēta pāreja. Rasējums nav saskaņots.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err="1">
                <a:latin typeface="Calibri" panose="020F0502020204030204" pitchFamily="34" charset="0"/>
                <a:ea typeface="Calibri" panose="020F0502020204030204" pitchFamily="34" charset="0"/>
              </a:rPr>
              <a:t>Noteikot</a:t>
            </a:r>
            <a:r>
              <a:rPr lang="lv-LV" dirty="0">
                <a:latin typeface="Calibri" panose="020F0502020204030204" pitchFamily="34" charset="0"/>
                <a:ea typeface="Calibri" panose="020F0502020204030204" pitchFamily="34" charset="0"/>
              </a:rPr>
              <a:t> starpstāvu pārejas, starp 1. un 2. kārtu, koka siju dimensijas– platums 150 mm, biezums 100 mm. Saskaņā ar būvprojekta BK sadaļu ēkai nav paredzētas koka konstrukcijas, saskaņots izmaiņu rasējums netika uzrādīts. Apsekošanas laikā uzrādīts rasējums, pēc kura tika izbūvēta pāreja. Rasējums nav saskaņots. Projektējamās ēkas 2.stāva asīs C-D/8 izbūvēta aile un metāla konstrukciju laipa uz ēku. Saskaņā ar būvprojekta AR daļas rasējuma lapu Nr.AR-2.3 "2.stāva plāns" 2.stāva sienā asīs C-E/8 ir paredzētas divas loga ailas. Šajā fasādē pāreja nav paredzēta.</a:t>
            </a:r>
            <a:endParaRPr lang="lv-LV" dirty="0"/>
          </a:p>
        </p:txBody>
      </p:sp>
    </p:spTree>
    <p:extLst>
      <p:ext uri="{BB962C8B-B14F-4D97-AF65-F5344CB8AC3E}">
        <p14:creationId xmlns:p14="http://schemas.microsoft.com/office/powerpoint/2010/main" val="1264258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D7A446-1667-4F42-A1E6-EB77E16A8901}"/>
              </a:ext>
            </a:extLst>
          </p:cNvPr>
          <p:cNvSpPr/>
          <p:nvPr/>
        </p:nvSpPr>
        <p:spPr>
          <a:xfrm>
            <a:off x="108384" y="255286"/>
            <a:ext cx="3771032"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Būvuzrauga ieraksti būvdarbu žurnālā</a:t>
            </a:r>
            <a:endParaRPr lang="lv-LV" dirty="0"/>
          </a:p>
        </p:txBody>
      </p:sp>
      <p:sp>
        <p:nvSpPr>
          <p:cNvPr id="3" name="Rectangle 2">
            <a:extLst>
              <a:ext uri="{FF2B5EF4-FFF2-40B4-BE49-F238E27FC236}">
                <a16:creationId xmlns:a16="http://schemas.microsoft.com/office/drawing/2014/main" id="{3B36B149-5048-4682-BA9C-30819760D71A}"/>
              </a:ext>
            </a:extLst>
          </p:cNvPr>
          <p:cNvSpPr/>
          <p:nvPr/>
        </p:nvSpPr>
        <p:spPr>
          <a:xfrm>
            <a:off x="108384" y="998109"/>
            <a:ext cx="5746317" cy="5242782"/>
          </a:xfrm>
          <a:prstGeom prst="rect">
            <a:avLst/>
          </a:prstGeom>
          <a:solidFill>
            <a:schemeClr val="bg1">
              <a:lumMod val="95000"/>
            </a:schemeClr>
          </a:solidFill>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1.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Apturēt metāla konstrukciju montāžu līdz:</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1) </a:t>
            </a:r>
            <a:r>
              <a:rPr lang="lv-LV" b="1"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Autoruzraugu</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aktualizētu risinājumu iesniegšanai BIS sistēmā,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2) darba veicēju montāžas darbu un pārbaužu dokumentācijas sagatavošanas un saskaņošanas,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3) visu būvmateriālu kvalitāti apliecinošu dokumentu ievadīšanai BIS sistēmā!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Novērojumi: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Veikta objekta apsekošana un tekošo darbu kontrole. Tiek veikta metāla konstrukciju montāža bez precizēta projekta, kvalitāti apliecinošiem dokumentiem un saskaņotas darba izpildes metodikas.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Dokumentācija sagatavota, būvuzņēmējs var atsākt metāla konstrukciju montāžu.</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BF29757-9702-4110-9824-FC16152DAA0C}"/>
              </a:ext>
            </a:extLst>
          </p:cNvPr>
          <p:cNvSpPr/>
          <p:nvPr/>
        </p:nvSpPr>
        <p:spPr>
          <a:xfrm>
            <a:off x="6337300" y="998109"/>
            <a:ext cx="5473700" cy="1566198"/>
          </a:xfrm>
          <a:prstGeom prst="rect">
            <a:avLst/>
          </a:prstGeom>
          <a:solidFill>
            <a:schemeClr val="bg1">
              <a:lumMod val="95000"/>
            </a:schemeClr>
          </a:solidFill>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2</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Aizrādījumu nav.</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Pievienotās datnes</a:t>
            </a:r>
            <a:endParaRPr lang="lv-LV" dirty="0"/>
          </a:p>
        </p:txBody>
      </p:sp>
      <p:sp>
        <p:nvSpPr>
          <p:cNvPr id="5" name="Rectangle 4">
            <a:extLst>
              <a:ext uri="{FF2B5EF4-FFF2-40B4-BE49-F238E27FC236}">
                <a16:creationId xmlns:a16="http://schemas.microsoft.com/office/drawing/2014/main" id="{26481FAB-1FA0-42D4-86E3-C2DFF39B03E9}"/>
              </a:ext>
            </a:extLst>
          </p:cNvPr>
          <p:cNvSpPr/>
          <p:nvPr/>
        </p:nvSpPr>
        <p:spPr>
          <a:xfrm>
            <a:off x="6337300" y="2812095"/>
            <a:ext cx="5473700" cy="1862561"/>
          </a:xfrm>
          <a:prstGeom prst="rect">
            <a:avLst/>
          </a:prstGeom>
          <a:solidFill>
            <a:schemeClr val="bg1">
              <a:lumMod val="95000"/>
            </a:schemeClr>
          </a:solidFill>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3.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Apsekots objekts, pārbaudīta būvdarbu gaita, secība.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Pievienotās datnes</a:t>
            </a:r>
            <a:endParaRPr lang="lv-LV" dirty="0"/>
          </a:p>
        </p:txBody>
      </p:sp>
      <p:sp>
        <p:nvSpPr>
          <p:cNvPr id="6" name="Rectangle 5">
            <a:extLst>
              <a:ext uri="{FF2B5EF4-FFF2-40B4-BE49-F238E27FC236}">
                <a16:creationId xmlns:a16="http://schemas.microsoft.com/office/drawing/2014/main" id="{337C0E06-E4C8-4383-8EA5-B71F25CDB939}"/>
              </a:ext>
            </a:extLst>
          </p:cNvPr>
          <p:cNvSpPr/>
          <p:nvPr/>
        </p:nvSpPr>
        <p:spPr>
          <a:xfrm>
            <a:off x="6337300" y="4847338"/>
            <a:ext cx="5473700" cy="1868781"/>
          </a:xfrm>
          <a:prstGeom prst="rect">
            <a:avLst/>
          </a:prstGeom>
          <a:solidFill>
            <a:schemeClr val="bg1">
              <a:lumMod val="95000"/>
            </a:schemeClr>
          </a:solidFill>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Nr. 4.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Veikta objekta apsekošana un tekošo darbu kontrole.</a:t>
            </a:r>
            <a:r>
              <a:rPr lang="lv-LV" b="1" kern="100" dirty="0">
                <a:latin typeface="Calibri" panose="020F0502020204030204" pitchFamily="34" charset="0"/>
                <a:ea typeface="Calibri" panose="020F0502020204030204" pitchFamily="34" charset="0"/>
                <a:cs typeface="Calibri" panose="020F0502020204030204" pitchFamily="34" charset="0"/>
              </a:rPr>
              <a:t>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Norādījumi	</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Piezīmes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Pievienotās datnes</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17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53254-BB71-4A26-A932-77353C0394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7998" y="940833"/>
            <a:ext cx="5588001" cy="4202667"/>
          </a:xfrm>
          <a:prstGeom prst="rect">
            <a:avLst/>
          </a:prstGeom>
          <a:noFill/>
        </p:spPr>
      </p:pic>
      <p:sp>
        <p:nvSpPr>
          <p:cNvPr id="3" name="Rectangle 2">
            <a:extLst>
              <a:ext uri="{FF2B5EF4-FFF2-40B4-BE49-F238E27FC236}">
                <a16:creationId xmlns:a16="http://schemas.microsoft.com/office/drawing/2014/main" id="{246C47A9-A196-4523-AA8C-7C43FFF4D687}"/>
              </a:ext>
            </a:extLst>
          </p:cNvPr>
          <p:cNvSpPr/>
          <p:nvPr/>
        </p:nvSpPr>
        <p:spPr>
          <a:xfrm>
            <a:off x="1145380" y="6248399"/>
            <a:ext cx="9901238" cy="369332"/>
          </a:xfrm>
          <a:prstGeom prst="rect">
            <a:avLst/>
          </a:prstGeom>
        </p:spPr>
        <p:txBody>
          <a:bodyPr wrap="square">
            <a:spAutoFit/>
          </a:bodyPr>
          <a:lstStyle/>
          <a:p>
            <a:r>
              <a:rPr lang="lv-LV" b="1" dirty="0">
                <a:latin typeface="Calibri" panose="020F0502020204030204" pitchFamily="34" charset="0"/>
                <a:ea typeface="Calibri" panose="020F0502020204030204" pitchFamily="34" charset="0"/>
              </a:rPr>
              <a:t>Neatbilstoši būvprojektam izbūvētai pārejas ailei nav norobežota atvere</a:t>
            </a:r>
            <a:endParaRPr lang="lv-LV" dirty="0"/>
          </a:p>
        </p:txBody>
      </p:sp>
      <p:pic>
        <p:nvPicPr>
          <p:cNvPr id="4" name="Picture 3">
            <a:extLst>
              <a:ext uri="{FF2B5EF4-FFF2-40B4-BE49-F238E27FC236}">
                <a16:creationId xmlns:a16="http://schemas.microsoft.com/office/drawing/2014/main" id="{2CE23CAB-2F17-44DB-8EBD-F5B274D24A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82462" y="424935"/>
            <a:ext cx="4101438" cy="5471383"/>
          </a:xfrm>
          <a:prstGeom prst="rect">
            <a:avLst/>
          </a:prstGeom>
          <a:noFill/>
        </p:spPr>
      </p:pic>
    </p:spTree>
    <p:extLst>
      <p:ext uri="{BB962C8B-B14F-4D97-AF65-F5344CB8AC3E}">
        <p14:creationId xmlns:p14="http://schemas.microsoft.com/office/powerpoint/2010/main" val="1515623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99F7F-3107-42B5-978D-40E81F560544}"/>
              </a:ext>
            </a:extLst>
          </p:cNvPr>
          <p:cNvSpPr/>
          <p:nvPr/>
        </p:nvSpPr>
        <p:spPr>
          <a:xfrm>
            <a:off x="260350" y="146178"/>
            <a:ext cx="11671300" cy="6565644"/>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5.2.3 vai būvuzraugs ievēro VBN noteiktos pienākumus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Veiktajā būvobjekta pārbaudi tika konstatēts, ka būvuzraugs neievēro VBN punkta Nr. 125 apakšpunktos būvuzrauga pienākumus: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125.2.1 nepieļaut atkāpes no būvniecības ieceres dokumentācijas; 125.4. pārbaudīt, vai pirms būvdarbu uzsākšanas ir izpildīti būvdarbu sagatavošanas nosacījumi; 125.5. pārbaudīt būvdarbu secības un kvalitātes atbilstību būvprojektam, darbu veikšanas projektam, kā arī būvniecību, darba aizsardzību, vides aizsardzību un ugunsdrošību reglamentējošiem normatīvajiem aktiem; 125.6. pārbaudīt būvdarbos izmantojamo būvizstrādājumu atbilstību apliecinošos dokumentus, kā arī būvizstrādājumu atbilstību būvprojektam; 125.8. pārbaudīt būvobjektu, par objekta pārbaudēs konstatētiem trūkumiem un būvdarbu vadītāja prombūtni; 125.15. ziņot būvniecības ierosinātājam un atbildīgajām institūcijām par būvdarbu vadītāja prombūtni būvdarbu laikā, būvniecību reglamentējošo normatīvo aktu pārkāpumiem būvdarbu sagatavošanas un būvdarbu laikā, kā arī par atkāpēm no būvprojekta; 125.16. nekavējoties izziņot strādājošo evakuāciju no būvlaukuma, ja būvlaukumā konstatētas bīstamas konstrukciju deformācijas, sabrukšanas pazīmes vai tieši ugunsgrēka izcelšanās vai eksplozijas draudi, un paziņot par to būvniecības ierosinātājam, būvvaldei, kā arī, ja nepieciešams, izsaukt Valsts ugunsdzēsības un glābšanas dienesta un citu speciālo dienestu pārstāvjus normatīvajos aktos noteiktajā kārtībā. Būvuzraugs rīkojumus un darbības koordinē ar atbildīgo būvdarbu vadītāju. Izvērtējot BIS pieejamo informāciju, secinām, ka tas ir objekts “</a:t>
            </a:r>
            <a:r>
              <a:rPr lang="lv-LV" kern="100" dirty="0" err="1">
                <a:latin typeface="Calibri" panose="020F0502020204030204" pitchFamily="34" charset="0"/>
                <a:ea typeface="Calibri" panose="020F0502020204030204" pitchFamily="34" charset="0"/>
                <a:cs typeface="Calibri" panose="020F0502020204030204" pitchFamily="34" charset="0"/>
              </a:rPr>
              <a:t>Ekas</a:t>
            </a:r>
            <a:r>
              <a:rPr lang="lv-LV" kern="100" dirty="0">
                <a:latin typeface="Calibri" panose="020F0502020204030204" pitchFamily="34" charset="0"/>
                <a:ea typeface="Calibri" panose="020F0502020204030204" pitchFamily="34" charset="0"/>
                <a:cs typeface="Calibri" panose="020F0502020204030204" pitchFamily="34" charset="0"/>
              </a:rPr>
              <a:t> daļas pārbūve - pārejas piebūve”, BIS lieta Nr. Lieta ir projektēšanas nosacījumu izpildes stadijā. Netiek ievērots - VBN 8. punkts, jo uz šo brīdi pāreja starp 2.kārtu un esošo ēku būvdarbus uzsākt nedrīkstēja. Šie būvdarbi, pamatojoties uz Būvniecības likuma 18.panta otro daļu ir kvalificējami kā patvaļīga būvniecība.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Saskaņā ar būvprojekta BK sadaļu pārejai starp 1. un 2. kārtu nav paredzēti būvdarbi ar koka konstrukcijām. Apsekošanas laikā netika uzrādīts saskaņots izmaiņu rasējums, pēc kura tika izbūvēta šī pāreja. Uzrādītie rasējumi bija bez skaņojumiem. Nav ievērots VBN 69. punkts.</a:t>
            </a:r>
            <a:endParaRPr lang="lv-LV" dirty="0"/>
          </a:p>
        </p:txBody>
      </p:sp>
    </p:spTree>
    <p:extLst>
      <p:ext uri="{BB962C8B-B14F-4D97-AF65-F5344CB8AC3E}">
        <p14:creationId xmlns:p14="http://schemas.microsoft.com/office/powerpoint/2010/main" val="3392728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D5B6D-0D50-43AD-A670-D9E85B8A518A}"/>
              </a:ext>
            </a:extLst>
          </p:cNvPr>
          <p:cNvSpPr/>
          <p:nvPr/>
        </p:nvSpPr>
        <p:spPr>
          <a:xfrm>
            <a:off x="203200" y="505539"/>
            <a:ext cx="11785600" cy="5846922"/>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125. Būvuzraugam ir šādi pienākumi: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 pirms būvdarbu uzsākšanas izstrādāt būvuzraudzības plānu un pievienot konkrētajai būvniecības lietai būvniecības informācijas sistēmā;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125.2.1 nepieļaut atkāpes no būvniecības ieceres dokumentācijas;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125.3. iepazīties ar būvniecības ierosinātāja un būvdarbu veicēja, kā arī ar būvdarbu veicēja un atsevišķu būvdarbu veicēju (ja tādi ir iesaistīti būvdarbu veikšanā) līguma nosacījumiem attiecībā uz būvdarbu apjomu un izpildi;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125.4. pārbaudīt, vai pirms būvdarbu uzsākšanas ir izpildīti būvdarbu sagatavošanas nosacījumi;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125.5. pārbaudīt būvdarbu secības un kvalitātes atbilstību būvprojektam, darbu veikšanas projektam, kā arī būvniecību, darba aizsardzību, vides aizsardzību un ugunsdrošību reglamentējošiem normatīvajiem aktiem;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125.6. pārbaudīt būvdarbos izmantojamo būvizstrādājumu atbilstību apliecinošos dokumentus, kā arī būvizstrādājumu atbilstību būvprojektam;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125.7. pārbaudīt veikto būvdarbu apjomus;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125.8. pārbaudīt objektu, kā arī izbūvēto konstrukciju un </a:t>
            </a:r>
            <a:r>
              <a:rPr lang="lv-LV" kern="100" dirty="0" err="1">
                <a:latin typeface="Calibri" panose="020F0502020204030204" pitchFamily="34" charset="0"/>
                <a:ea typeface="Calibri" panose="020F0502020204030204" pitchFamily="34" charset="0"/>
                <a:cs typeface="Calibri" panose="020F0502020204030204" pitchFamily="34" charset="0"/>
              </a:rPr>
              <a:t>inženiersistēmu</a:t>
            </a:r>
            <a:r>
              <a:rPr lang="lv-LV" kern="100" dirty="0">
                <a:latin typeface="Calibri" panose="020F0502020204030204" pitchFamily="34" charset="0"/>
                <a:ea typeface="Calibri" panose="020F0502020204030204" pitchFamily="34" charset="0"/>
                <a:cs typeface="Calibri" panose="020F0502020204030204" pitchFamily="34" charset="0"/>
              </a:rPr>
              <a:t> atbilstību būvprojekta risinājumiem;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125.9. izdarīt ierakstus būvdarbu žurnālā, tai skaitā par objekta pārbaudēs konstatētiem trūkumiem un būvdarbu vadītāja prombūtni;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125.10. vizuāli fiksēt (piemēram, fotogrāfijā) būvuzraudzības plānā noteikto būvdarbu posmu pabeigšanu;</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930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58831-334C-4050-95A3-376ADC1905D9}"/>
              </a:ext>
            </a:extLst>
          </p:cNvPr>
          <p:cNvSpPr/>
          <p:nvPr/>
        </p:nvSpPr>
        <p:spPr>
          <a:xfrm>
            <a:off x="260350" y="0"/>
            <a:ext cx="11671300" cy="6884833"/>
          </a:xfrm>
          <a:prstGeom prst="rect">
            <a:avLst/>
          </a:prstGeom>
        </p:spPr>
        <p:txBody>
          <a:bodyPr wrap="square">
            <a:spAutoFit/>
          </a:bodyPr>
          <a:lstStyle/>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125.11. ierasties būvlaukumā pēc </a:t>
            </a:r>
            <a:r>
              <a:rPr lang="lv-LV" kern="100" dirty="0" err="1">
                <a:latin typeface="Calibri" panose="020F0502020204030204" pitchFamily="34" charset="0"/>
                <a:ea typeface="Calibri" panose="020F0502020204030204" pitchFamily="34" charset="0"/>
                <a:cs typeface="Calibri" panose="020F0502020204030204" pitchFamily="34" charset="0"/>
              </a:rPr>
              <a:t>autoruzrauga</a:t>
            </a:r>
            <a:r>
              <a:rPr lang="lv-LV" kern="100" dirty="0">
                <a:latin typeface="Calibri" panose="020F0502020204030204" pitchFamily="34" charset="0"/>
                <a:ea typeface="Calibri" panose="020F0502020204030204" pitchFamily="34" charset="0"/>
                <a:cs typeface="Calibri" panose="020F0502020204030204" pitchFamily="34" charset="0"/>
              </a:rPr>
              <a:t>, būvdarbu veicēja, būvinspektora vai citas būvvaldes amatpersonas pirmā uzaicinājuma;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125.12. piedalīties būvkonstrukciju, segto darbu un citu izpildīto būvdarbu pieņemšanā; tai skaitā kontrolēt darbu izpildes kvalitāti;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125.13. pieņemt tikai tos darbus, kas izpildīti atbilstoši būvprojektam un normatīvajos aktos noteiktajām prasībām;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125.14. kontrolēt būvdarbu žurnālā ierakstīto norādījumu izpildi;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125.15. ziņot būvniecības ierosinātājam un atbildīgajām institūcijām par būvdarbu vadītāja prombūtni būvdarbu laikā, būvniecību reglamentējošo normatīvo aktu pārkāpumiem būvdarbu sagatavošanas un būvdarbu laikā, kā arī par atkāpēm no būvprojekta;</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125.16. nekavējoties izziņot strādājošo evakuāciju no būvlaukuma, ja būvlaukumā konstatētas bīstamas konstrukciju deformācijas, sabrukšanas pazīmes vai tieši ugunsgrēka izcelšanās vai eksplozijas draudi, un paziņot par to būvniecības ierosinātājam, būvvaldei, kā arī, ja nepieciešams, izsaukt Valsts ugunsdzēsības un glābšanas dienesta un citu speciālo dienestu pārstāvjus normatīvajos aktos noteiktajā kārtībā. Būvuzraugs rīkojumus un darbības koordinē ar atbildīgo būvdarbu vadītāju;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125.18. piedalīties būves pieņemšanā ekspluatācijā;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125.19. informēt attiecīgo būvvaldi vai biroju, ja objekta ekspluatācija ir uzsākta patvaļīgi;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125.20.1 informēt būvniecības ierosinātāju par objektiem, kuriem </a:t>
            </a:r>
            <a:r>
              <a:rPr lang="lv-LV" kern="100" dirty="0" err="1">
                <a:latin typeface="Calibri" panose="020F0502020204030204" pitchFamily="34" charset="0"/>
                <a:ea typeface="Calibri" panose="020F0502020204030204" pitchFamily="34" charset="0"/>
                <a:cs typeface="Calibri" panose="020F0502020204030204" pitchFamily="34" charset="0"/>
              </a:rPr>
              <a:t>būvspeciālists</a:t>
            </a:r>
            <a:r>
              <a:rPr lang="lv-LV" kern="100" dirty="0">
                <a:latin typeface="Calibri" panose="020F0502020204030204" pitchFamily="34" charset="0"/>
                <a:ea typeface="Calibri" panose="020F0502020204030204" pitchFamily="34" charset="0"/>
                <a:cs typeface="Calibri" panose="020F0502020204030204" pitchFamily="34" charset="0"/>
              </a:rPr>
              <a:t> ir piesaistīts;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125.21. parakstīt vai būvniecības informācijas sistēmā apstiprināt apliecinājumu par būves gatavību ekspluatācijai, ja objekts ir realizēts atbilstoši būvprojektam un ir izpildīti šo noteikumu 125.9. apakšpunktā noteiktajā kārtībā izteiktie būvuzrauga norādījumi.</a:t>
            </a:r>
            <a:endParaRPr lang="lv-LV" dirty="0"/>
          </a:p>
        </p:txBody>
      </p:sp>
    </p:spTree>
    <p:extLst>
      <p:ext uri="{BB962C8B-B14F-4D97-AF65-F5344CB8AC3E}">
        <p14:creationId xmlns:p14="http://schemas.microsoft.com/office/powerpoint/2010/main" val="2545461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CF171-9082-4D53-98ED-B58D7A79C33A}"/>
              </a:ext>
            </a:extLst>
          </p:cNvPr>
          <p:cNvSpPr/>
          <p:nvPr/>
        </p:nvSpPr>
        <p:spPr>
          <a:xfrm>
            <a:off x="304800" y="214882"/>
            <a:ext cx="11582400" cy="6428235"/>
          </a:xfrm>
          <a:prstGeom prst="rect">
            <a:avLst/>
          </a:prstGeom>
        </p:spPr>
        <p:txBody>
          <a:bodyPr wrap="square">
            <a:spAutoFit/>
          </a:bodyPr>
          <a:lstStyle/>
          <a:p>
            <a:pPr>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4. Secinājumi un inspektora norādījumi.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IV.I Apturēt būvdarbus objekta daļā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Būvniecības procesā iesaistītās puses autoruzraudzības veicējs,  </a:t>
            </a:r>
            <a:r>
              <a:rPr lang="lv-LV" b="1" kern="100" dirty="0" err="1">
                <a:highlight>
                  <a:srgbClr val="FF0000"/>
                </a:highlight>
                <a:latin typeface="Calibri" panose="020F0502020204030204" pitchFamily="34" charset="0"/>
                <a:ea typeface="Calibri" panose="020F0502020204030204" pitchFamily="34" charset="0"/>
                <a:cs typeface="Calibri" panose="020F0502020204030204" pitchFamily="34" charset="0"/>
              </a:rPr>
              <a:t>autoruzraugs</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būvdarbu veicējs, atbildīgais būvdarbu vadītājs; būvuzraudzības veicējs, būvuzraugs; nav ievērojuši Būvniecības likuma 18.panta otro daļu būvdarbi, kas uzsākti pirms tam, kad būvatļaujā izdarīta atzīme par attiecīgo nosacījumu izpildi, ir kvalificējami kā patvaļīga būvniecība.</a:t>
            </a:r>
            <a:r>
              <a:rPr lang="lv-LV" kern="100" dirty="0">
                <a:highlight>
                  <a:srgbClr val="FF0000"/>
                </a:highlight>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Tāpat nav ievērojuši VBN 69. punktu</a:t>
            </a:r>
            <a:r>
              <a:rPr lang="lv-LV" kern="100" dirty="0">
                <a:latin typeface="Calibri" panose="020F0502020204030204" pitchFamily="34" charset="0"/>
                <a:ea typeface="Calibri" panose="020F0502020204030204" pitchFamily="34" charset="0"/>
                <a:cs typeface="Calibri" panose="020F0502020204030204" pitchFamily="34" charset="0"/>
              </a:rPr>
              <a:t>, kurā noteikts – ja būvprojektā, kuram ir veikta būvekspertīze, pirms būvdarbu uzsākšanas vai būvdarbu laikā tiek mainīts būves arhitektoniskais risinājums vai būves, tās nesošo konstrukciju vai to daļu konstruktīvais risinājums attiecībā uz būves mehānisko stiprību, stabilitāti, ugunsdrošību vai lietošanas drošumu, tad būvniecības ierosinātājam bija pienākums: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ja ir uzsākti būvdarbi, – pārtraukt būvdarbus būves daļā, kuru skar konstruktīvā risinājuma izmaiņas;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nodrošināt attiecīgo būvprojekta daļu izstrādi atbilstoši Latvijas būvnormatīvu un citu normatīvo aktu prasībām;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nodrošināt attiecīgo būvprojekta daļu ekspertīzi;</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 būvdarbus būves daļā, kuru skar konstruktīvā risinājuma izmaiņas, atsākt tikai pēc tam, kad ir saņemts pozitīvs būvekspertīzes atzinums un, ja to paredz speciālie būvnoteikumi</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būvvaldē saskaņotas būvprojekta izmaiņas</a:t>
            </a:r>
            <a:r>
              <a:rPr lang="lv-LV" kern="100" dirty="0">
                <a:latin typeface="Calibri" panose="020F0502020204030204" pitchFamily="34" charset="0"/>
                <a:ea typeface="Calibri" panose="020F0502020204030204" pitchFamily="34" charset="0"/>
                <a:cs typeface="Calibri" panose="020F0502020204030204" pitchFamily="34" charset="0"/>
              </a:rPr>
              <a:t>. Šai sakarā būvdarbi tiek apturēti būvobjekta daļās- ēkas kāpņu K-3 izbūvē, starpstāvu pārejas starp 1. un 2. kārtu (asis 3-4), un starpstāvu pārejas starp 2. kārtu un esošo ēku. Pamatojoties uz VBN 139.2 apakšpunktu un 141.punktu apturu būvdarbus visā objektā.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Ir pieļaujami būvdarbi bīstamības novēršanai saskaņā ar Darbu veikšanas projektu, kas pirms darbu veikšanas jāiesniedz Būvniecības valsts kontroles birojam.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1254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6D48DA-ABEB-4F9C-ABF1-0A2C6870EB9F}"/>
              </a:ext>
            </a:extLst>
          </p:cNvPr>
          <p:cNvSpPr/>
          <p:nvPr/>
        </p:nvSpPr>
        <p:spPr>
          <a:xfrm>
            <a:off x="323850" y="613208"/>
            <a:ext cx="11544300" cy="5436553"/>
          </a:xfrm>
          <a:prstGeom prst="rect">
            <a:avLst/>
          </a:prstGeom>
        </p:spPr>
        <p:txBody>
          <a:bodyPr wrap="square">
            <a:spAutoFit/>
          </a:bodyPr>
          <a:lstStyle/>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Lai atsāktu būvdarbus, nepieciešams: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1) atbildīgam darbu vadītājam, būvuzraugam un </a:t>
            </a:r>
            <a:r>
              <a:rPr lang="lv-LV" kern="100" dirty="0" err="1">
                <a:latin typeface="Calibri" panose="020F0502020204030204" pitchFamily="34" charset="0"/>
                <a:ea typeface="Calibri" panose="020F0502020204030204" pitchFamily="34" charset="0"/>
                <a:cs typeface="Calibri" panose="020F0502020204030204" pitchFamily="34" charset="0"/>
              </a:rPr>
              <a:t>autoruzraugam</a:t>
            </a:r>
            <a:r>
              <a:rPr lang="lv-LV" kern="100" dirty="0">
                <a:latin typeface="Calibri" panose="020F0502020204030204" pitchFamily="34" charset="0"/>
                <a:ea typeface="Calibri" panose="020F0502020204030204" pitchFamily="34" charset="0"/>
                <a:cs typeface="Calibri" panose="020F0502020204030204" pitchFamily="34" charset="0"/>
              </a:rPr>
              <a:t> iesniegt Būvniecības valsts kontroles birojā paskaidrojumu par šajā atzinumā konstatētajiem pārkāpumiem; </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2) Iesniegt Būvniecības valsts kontroles birojā būvprojekta izmaiņas, kas ir izstrādāti un saskaņoti normatīvajos aktos noteiktajā kārtībā;</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Saskaņā ar Būvniecības likuma 18.panta sesto daļu būvdarbu atsākšana iespējama tikai ar Būvniecības valsts kontroles biroja lēmumu.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Informācijai papildus norādu, ka saskaņā ar VBN 85.punktu, pārtraucot būvdarbus uz termiņu, kas ilgāks par vienu gadu, ir jāveic būves konservācija speciālajos būvnoteikumos noteiktajā kārtībā. Turpat noteikts, ka būves konservāciju veic arī tad, ja būvdarbus pārtrauc uz īsāku laiku, bet to prasa attiecīgā būvniecības stadijā esošais būves konstruktīvais vai vides stāvoklis.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Būvdarbu atsākšana minētajās būvobjekta daļās tiks atļauta pēc neatbilstību novēršanas, saņemot jauna atzinuma secinājumu- atļaut atsākt būvdarbus.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Būvniecības procesā iesaistītās puses autoruzraudzības veicējam,  </a:t>
            </a:r>
            <a:r>
              <a:rPr lang="lv-LV" kern="100" dirty="0" err="1">
                <a:latin typeface="Calibri" panose="020F0502020204030204" pitchFamily="34" charset="0"/>
                <a:ea typeface="Calibri" panose="020F0502020204030204" pitchFamily="34" charset="0"/>
                <a:cs typeface="Calibri" panose="020F0502020204030204" pitchFamily="34" charset="0"/>
              </a:rPr>
              <a:t>autoruzraugam</a:t>
            </a:r>
            <a:r>
              <a:rPr lang="lv-LV" kern="100" dirty="0">
                <a:latin typeface="Calibri" panose="020F0502020204030204" pitchFamily="34" charset="0"/>
                <a:ea typeface="Calibri" panose="020F0502020204030204" pitchFamily="34" charset="0"/>
                <a:cs typeface="Calibri" panose="020F0502020204030204" pitchFamily="34" charset="0"/>
              </a:rPr>
              <a:t>; būvdarbu veicējam, atbildīgajam būvdarbu vadītājam un būvuzraudzības veicējam, būvuzraugam iesniegt ,,Būvniecības valsts kontroles birojā"(turpmāk BVKB) paskaidrojumus par atzinumā par būves pārbaudē konstatētajām neatbilstībām. Skatīt </a:t>
            </a:r>
            <a:r>
              <a:rPr lang="lv-LV" kern="100" dirty="0" err="1">
                <a:latin typeface="Calibri" panose="020F0502020204030204" pitchFamily="34" charset="0"/>
                <a:ea typeface="Calibri" panose="020F0502020204030204" pitchFamily="34" charset="0"/>
                <a:cs typeface="Calibri" panose="020F0502020204030204" pitchFamily="34" charset="0"/>
              </a:rPr>
              <a:t>zpildes</a:t>
            </a:r>
            <a:r>
              <a:rPr lang="lv-LV" kern="100" dirty="0">
                <a:latin typeface="Calibri" panose="020F0502020204030204" pitchFamily="34" charset="0"/>
                <a:ea typeface="Calibri" panose="020F0502020204030204" pitchFamily="34" charset="0"/>
                <a:cs typeface="Calibri" panose="020F0502020204030204" pitchFamily="34" charset="0"/>
              </a:rPr>
              <a:t> termiņu.</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9879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650172"/>
            <a:ext cx="7772400" cy="960438"/>
          </a:xfrm>
        </p:spPr>
        <p:txBody>
          <a:bodyPr>
            <a:normAutofit/>
          </a:bodyPr>
          <a:lstStyle/>
          <a:p>
            <a:r>
              <a:rPr lang="lv-LV" altLang="lv-LV" sz="3600" dirty="0"/>
              <a:t>Jautājumi</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77877" y="3610610"/>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413332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FED1AA-0F5D-4C18-85E1-831B9EA1E547}"/>
              </a:ext>
            </a:extLst>
          </p:cNvPr>
          <p:cNvSpPr/>
          <p:nvPr/>
        </p:nvSpPr>
        <p:spPr>
          <a:xfrm>
            <a:off x="330200" y="495300"/>
            <a:ext cx="11468100" cy="6120458"/>
          </a:xfrm>
          <a:prstGeom prst="rect">
            <a:avLst/>
          </a:prstGeom>
        </p:spPr>
        <p:txBody>
          <a:bodyPr wrap="square">
            <a:spAutoFit/>
          </a:bodyPr>
          <a:lstStyle/>
          <a:p>
            <a:pPr marL="0" lvl="1">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1.4 Darba veikšanas projekta pārbaude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Tāpat par neatbilstību darbu drošībai var minēt ari iespēju paklupt aiz izsvaidītiem strāvas vadiem pa grīdu, vai iegūt arī </a:t>
            </a:r>
            <a:r>
              <a:rPr lang="lv-LV" kern="100" dirty="0" err="1">
                <a:latin typeface="Calibri" panose="020F0502020204030204" pitchFamily="34" charset="0"/>
                <a:ea typeface="Calibri" panose="020F0502020204030204" pitchFamily="34" charset="0"/>
                <a:cs typeface="Calibri" panose="020F0502020204030204" pitchFamily="34" charset="0"/>
              </a:rPr>
              <a:t>elektro</a:t>
            </a:r>
            <a:r>
              <a:rPr lang="lv-LV" kern="100" dirty="0">
                <a:latin typeface="Calibri" panose="020F0502020204030204" pitchFamily="34" charset="0"/>
                <a:ea typeface="Calibri" panose="020F0502020204030204" pitchFamily="34" charset="0"/>
                <a:cs typeface="Calibri" panose="020F0502020204030204" pitchFamily="34" charset="0"/>
              </a:rPr>
              <a:t> </a:t>
            </a:r>
            <a:r>
              <a:rPr lang="lv-LV" kern="100" dirty="0" err="1">
                <a:latin typeface="Calibri" panose="020F0502020204030204" pitchFamily="34" charset="0"/>
                <a:ea typeface="Calibri" panose="020F0502020204030204" pitchFamily="34" charset="0"/>
                <a:cs typeface="Calibri" panose="020F0502020204030204" pitchFamily="34" charset="0"/>
              </a:rPr>
              <a:t>tarumu</a:t>
            </a:r>
            <a:r>
              <a:rPr lang="lv-LV" kern="100" dirty="0">
                <a:latin typeface="Calibri" panose="020F0502020204030204" pitchFamily="34" charset="0"/>
                <a:ea typeface="Calibri" panose="020F0502020204030204" pitchFamily="34" charset="0"/>
                <a:cs typeface="Calibri" panose="020F0502020204030204" pitchFamily="34" charset="0"/>
              </a:rPr>
              <a:t>. Būvdarbu veicējs pēc aizrādījuma saņemšanas, par iespēju nokrist no augstuma. Atzinuma sastādīšanas laikā no būvdarbu veicēja tika iesūtīja elektronisku informāciju par neatbilstības novēršanu, veicot būvobjektā pārvietojamo </a:t>
            </a:r>
            <a:r>
              <a:rPr lang="lv-LV" kern="100" dirty="0" err="1">
                <a:latin typeface="Calibri" panose="020F0502020204030204" pitchFamily="34" charset="0"/>
                <a:ea typeface="Calibri" panose="020F0502020204030204" pitchFamily="34" charset="0"/>
                <a:cs typeface="Calibri" panose="020F0502020204030204" pitchFamily="34" charset="0"/>
              </a:rPr>
              <a:t>elektrokomunikāciju</a:t>
            </a:r>
            <a:r>
              <a:rPr lang="lv-LV" kern="100" dirty="0">
                <a:latin typeface="Calibri" panose="020F0502020204030204" pitchFamily="34" charset="0"/>
                <a:ea typeface="Calibri" panose="020F0502020204030204" pitchFamily="34" charset="0"/>
                <a:cs typeface="Calibri" panose="020F0502020204030204" pitchFamily="34" charset="0"/>
              </a:rPr>
              <a:t> sakārtošanu.</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Esošā ietve Alejas ielā un Liepājas mūzikas,  mākslas un dizaina vidusskolas esošo ēku piekļuves ceļi apmeklētājiem un trešajām personām nav nodrošināti ar </a:t>
            </a:r>
            <a:r>
              <a:rPr lang="lv-LV" kern="100" dirty="0" err="1">
                <a:latin typeface="Calibri" panose="020F0502020204030204" pitchFamily="34" charset="0"/>
                <a:ea typeface="Calibri" panose="020F0502020204030204" pitchFamily="34" charset="0"/>
                <a:cs typeface="Calibri" panose="020F0502020204030204" pitchFamily="34" charset="0"/>
              </a:rPr>
              <a:t>drošibas</a:t>
            </a:r>
            <a:r>
              <a:rPr lang="lv-LV" kern="100" dirty="0">
                <a:latin typeface="Calibri" panose="020F0502020204030204" pitchFamily="34" charset="0"/>
                <a:ea typeface="Calibri" panose="020F0502020204030204" pitchFamily="34" charset="0"/>
                <a:cs typeface="Calibri" panose="020F0502020204030204" pitchFamily="34" charset="0"/>
              </a:rPr>
              <a:t> pasākumiem, ko paredz būvprojekta DOP. Ņemot vērā šajā atzinumā minēto, ir pamatotas aizdomas, ka Darba aizsardzības koordinators neveic Ministru kabineta 2003.gada 25.februāra noteikumos Nr.92 „ Darba aizsardzības prasības, veicot būvdarbus” 16.punktā noteiktos pienākumus.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1.4.1 vai būvdarbu veicējs ir izstrādājis DVP - </a:t>
            </a:r>
            <a:r>
              <a:rPr lang="lv-LV" b="1" kern="100" dirty="0">
                <a:highlight>
                  <a:srgbClr val="FFFF00"/>
                </a:highlight>
                <a:latin typeface="Calibri" panose="020F0502020204030204" pitchFamily="34" charset="0"/>
                <a:ea typeface="Calibri" panose="020F0502020204030204" pitchFamily="34" charset="0"/>
                <a:cs typeface="Calibri" panose="020F0502020204030204" pitchFamily="34" charset="0"/>
              </a:rPr>
              <a:t>Pārkāpumi ir konstatēti</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Veicot būvobjekta pārbaudi 30.05,2022., tika uzrādīts DVP ,,Betonēšanas darbi, dzelzsbetona konstrukciju montāža. DVP pārejas montāžai starp asīm 3/4 otrajā stāvā un pārejai no ass 8 esošo ķieģeļu ēku būvobjekta pārbaudes brīdī netika uzrādīts. Nav ievēroti Ēku būvnoteikumu, (Ministru kabinets noteikumi Nr. 529 (turpmāk ĒBN)) par Darbu veikšanas projektu punkts Nr. 114. Pirms attiecīgo būvdarbu uzsākšanas darbu veikšanas projektu, pamatojoties uz akceptēto būvniecības ieceres dokumentāciju, izstrādā galvenais būvdarbu veicējs, bet atsevišķiem un speciāliem darbu veidiem – atsevišķu būvdarbu veicēji. Izstrādājot darbu veikšanas projektu, ievēro darbu organizēšanas projektā vai darbu organizēšanas shēmā norādīto. Darbu veikšanas projekta detalizācijas pakāpi nosaka tā izstrādātājs atkarībā no veicamo darbu specifikas un apjoma. Ja darbu veikšanas projektu izstrādā atsevišķu būvdarbu veicējs, minētais projekts saskaņojams ar galveno būvdarbu veicēju.</a:t>
            </a:r>
            <a:endParaRPr lang="lv-LV"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487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B1403E-A41B-44FB-B9D7-FEB2E311225E}"/>
              </a:ext>
            </a:extLst>
          </p:cNvPr>
          <p:cNvSpPr/>
          <p:nvPr/>
        </p:nvSpPr>
        <p:spPr>
          <a:xfrm>
            <a:off x="323850" y="1534660"/>
            <a:ext cx="11544300" cy="3248005"/>
          </a:xfrm>
          <a:prstGeom prst="rect">
            <a:avLst/>
          </a:prstGeom>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1.4.2 vai DVP ir pieejams būvlaukumā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DVP ,,Betonēšanas darbi, dzelzsbetona konstrukciju montāža". Ir pieejams būvlaukumā. DVP pārejas montāžai starp asīm 3/4 otrajā stāvā, būvobjekta pārbaudes brīdī un pārejai no ass 8 uz esošo ķieģeļu ēku būvlaukumā nebija pieejams.</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Nav ievēroti ĒBN par Darbu veikšanas projektu punkti Nr. 233.5. darbu veikšanas projektu pirms būvniecības ieceres dokumentācijā paredzēto darbu uzsākšanas, nodod atbildīgajam būvdarbu vadītājam. Darbu veikšanas projekts ir pieejams būvlaukumā strādājošajiem </a:t>
            </a:r>
            <a:r>
              <a:rPr lang="lv-LV" kern="100" dirty="0" err="1">
                <a:latin typeface="Calibri" panose="020F0502020204030204" pitchFamily="34" charset="0"/>
                <a:ea typeface="Calibri" panose="020F0502020204030204" pitchFamily="34" charset="0"/>
                <a:cs typeface="Calibri" panose="020F0502020204030204" pitchFamily="34" charset="0"/>
              </a:rPr>
              <a:t>būvspeciālistiem</a:t>
            </a:r>
            <a:r>
              <a:rPr lang="lv-LV" kern="100" dirty="0">
                <a:latin typeface="Calibri" panose="020F0502020204030204" pitchFamily="34" charset="0"/>
                <a:ea typeface="Calibri" panose="020F0502020204030204" pitchFamily="34" charset="0"/>
                <a:cs typeface="Calibri" panose="020F0502020204030204" pitchFamily="34" charset="0"/>
              </a:rPr>
              <a:t> un kontroles institūcijām un Nr.113. Būvdarbi organizējami un veicami saskaņā ar būvniecības ieceres dokumentāciju, tai skaitā, būvprojektu un tā sastāvā esošo darbu organizēšanas projektu, kā arī darbu veikšanas projektu. Šie būvdarbi, pamatojoties uz Būvniecības likuma 18.panta otro daļu', ir kvalificējami kā patvaļīga būvniecība.</a:t>
            </a:r>
            <a:endParaRPr lang="lv-LV"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444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DD2AC-B271-41F0-8F82-9DA0626B8E01}"/>
              </a:ext>
            </a:extLst>
          </p:cNvPr>
          <p:cNvSpPr/>
          <p:nvPr/>
        </p:nvSpPr>
        <p:spPr>
          <a:xfrm>
            <a:off x="273050" y="1154339"/>
            <a:ext cx="11645900" cy="4549322"/>
          </a:xfrm>
          <a:prstGeom prst="rect">
            <a:avLst/>
          </a:prstGeom>
        </p:spPr>
        <p:txBody>
          <a:bodyPr wrap="square">
            <a:spAutoFit/>
          </a:bodyPr>
          <a:lstStyle/>
          <a:p>
            <a:pPr algn="just">
              <a:lnSpc>
                <a:spcPct val="107000"/>
              </a:lnSpc>
              <a:spcAft>
                <a:spcPts val="800"/>
              </a:spcAft>
            </a:pPr>
            <a:r>
              <a:rPr lang="lv-LV" b="1" kern="100" dirty="0">
                <a:latin typeface="Calibri" panose="020F0502020204030204" pitchFamily="34" charset="0"/>
                <a:ea typeface="Calibri" panose="020F0502020204030204" pitchFamily="34" charset="0"/>
                <a:cs typeface="Calibri" panose="020F0502020204030204" pitchFamily="34" charset="0"/>
              </a:rPr>
              <a:t>1.4.3 vai situācija būvlaukumā atbilst DVP - </a:t>
            </a:r>
            <a:r>
              <a:rPr lang="lv-LV" b="1" kern="100" dirty="0">
                <a:highlight>
                  <a:srgbClr val="FF0000"/>
                </a:highlight>
                <a:latin typeface="Calibri" panose="020F0502020204030204" pitchFamily="34" charset="0"/>
                <a:ea typeface="Calibri" panose="020F0502020204030204" pitchFamily="34" charset="0"/>
                <a:cs typeface="Calibri" panose="020F0502020204030204" pitchFamily="34" charset="0"/>
              </a:rPr>
              <a:t>Būvdarbi apturēti visā objektā vai noteiktā daļā</a:t>
            </a:r>
            <a:r>
              <a:rPr lang="lv-LV" b="1" kern="100" dirty="0">
                <a:latin typeface="Calibri" panose="020F0502020204030204" pitchFamily="34" charset="0"/>
                <a:ea typeface="Calibri" panose="020F0502020204030204" pitchFamily="34" charset="0"/>
                <a:cs typeface="Calibri" panose="020F0502020204030204" pitchFamily="34" charset="0"/>
              </a:rPr>
              <a:t>.</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kern="100" dirty="0">
                <a:latin typeface="Calibri" panose="020F0502020204030204" pitchFamily="34" charset="0"/>
                <a:ea typeface="Calibri" panose="020F0502020204030204" pitchFamily="34" charset="0"/>
                <a:cs typeface="Calibri" panose="020F0502020204030204" pitchFamily="34" charset="0"/>
              </a:rPr>
              <a:t>Būvinspektora komentāri: Būvobjekta pārbaudes brīdī tika uzrādīts DVP plāns, kam situācija būvlaukumā atbilst DVP (izstrādāts). Tas nesakrīt ar būvprojekta DOP nevienu no variantiem. DVP ir veiktas izmaiņas, kas skar būvlaukuma palielināšanu, noslēdzot Pilsētas ielu transporta kustībai. Kā arī neatrisinot </a:t>
            </a:r>
            <a:r>
              <a:rPr lang="lv-LV" kern="100" dirty="0" err="1">
                <a:latin typeface="Calibri" panose="020F0502020204030204" pitchFamily="34" charset="0"/>
                <a:ea typeface="Calibri" panose="020F0502020204030204" pitchFamily="34" charset="0"/>
                <a:cs typeface="Calibri" panose="020F0502020204030204" pitchFamily="34" charset="0"/>
              </a:rPr>
              <a:t>gājeju</a:t>
            </a:r>
            <a:r>
              <a:rPr lang="lv-LV" kern="100" dirty="0">
                <a:latin typeface="Calibri" panose="020F0502020204030204" pitchFamily="34" charset="0"/>
                <a:ea typeface="Calibri" panose="020F0502020204030204" pitchFamily="34" charset="0"/>
                <a:cs typeface="Calibri" panose="020F0502020204030204" pitchFamily="34" charset="0"/>
              </a:rPr>
              <a:t> ietves un esošo ēku piekļuves ceļu drošumu apmeklētājiem un trešajām personām atbilstoši būvprojektam.</a:t>
            </a:r>
            <a:endParaRPr lang="lv-LV" kern="100" dirty="0">
              <a:latin typeface="Calibri" panose="020F0502020204030204" pitchFamily="34" charset="0"/>
              <a:ea typeface="Calibri" panose="020F0502020204030204" pitchFamily="34" charset="0"/>
              <a:cs typeface="Times New Roman" panose="02020603050405020304" pitchFamily="18" charset="0"/>
            </a:endParaRPr>
          </a:p>
          <a:p>
            <a:r>
              <a:rPr lang="lv-LV" dirty="0">
                <a:latin typeface="Calibri" panose="020F0502020204030204" pitchFamily="34" charset="0"/>
                <a:ea typeface="Calibri" panose="020F0502020204030204" pitchFamily="34" charset="0"/>
              </a:rPr>
              <a:t>Nav ievēroti ĒBN par Darbu veikšanas projektu punktu Nr. 112. Pirms būvdarbu uzsākšanas esošos apbūves apstākļos galvenais būvdarbu veicējs iezīmē un norobežo bīstamās zonas, nosprauž esošos pazemes inženiertīklus un citu būvju asis vai iezīmē to robežas, kā arī nodrošina transportam un gājējiem drošu pārvietošanos un pieeju esošajām ēkām un infrastruktūras objektiem. Minētie pasākumi darbu veikšanas projektā saskaņojami ar skarto inženiertīklu un ēku īpašniekiem un 114. Pirms attiecīgo būvdarbu uzsākšanas darbu veikšanas projektu, pamatojoties uz akceptēto būvniecības ieceres dokumentāciju, izstrādā galvenais būvdarbu veicējs, bet atsevišķiem un speciāliem darbu veidiem – atsevišķu būvdarbu veicēji. Izstrādājot darbu veikšanas projektu, ievēro darbu organizēšanas projektā vai darbu organizēšanas shēmā norādīto. Darbu veikšanas projekta detalizācijas pakāpi nosaka tā izstrādātājs atkarībā no veicamo darbu specifikas un apjoma. Ja darbu veikšanas projektu izstrādā atsevišķu būvdarbu veicējs, minētais projekts saskaņojams ar galveno būvdarbu veicēju.</a:t>
            </a:r>
            <a:endParaRPr lang="lv-LV" dirty="0"/>
          </a:p>
        </p:txBody>
      </p:sp>
    </p:spTree>
    <p:extLst>
      <p:ext uri="{BB962C8B-B14F-4D97-AF65-F5344CB8AC3E}">
        <p14:creationId xmlns:p14="http://schemas.microsoft.com/office/powerpoint/2010/main" val="387773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63149-6AEC-4A5B-95D5-652058B410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60600" y="0"/>
            <a:ext cx="7069137" cy="5303768"/>
          </a:xfrm>
          <a:prstGeom prst="rect">
            <a:avLst/>
          </a:prstGeom>
          <a:noFill/>
        </p:spPr>
      </p:pic>
      <p:sp>
        <p:nvSpPr>
          <p:cNvPr id="3" name="Rectangle 2">
            <a:extLst>
              <a:ext uri="{FF2B5EF4-FFF2-40B4-BE49-F238E27FC236}">
                <a16:creationId xmlns:a16="http://schemas.microsoft.com/office/drawing/2014/main" id="{F99553E0-1DC0-46D5-A3DD-B55B309688CC}"/>
              </a:ext>
            </a:extLst>
          </p:cNvPr>
          <p:cNvSpPr/>
          <p:nvPr/>
        </p:nvSpPr>
        <p:spPr>
          <a:xfrm>
            <a:off x="3611473" y="5409669"/>
            <a:ext cx="3419654" cy="369332"/>
          </a:xfrm>
          <a:prstGeom prst="rect">
            <a:avLst/>
          </a:prstGeom>
        </p:spPr>
        <p:txBody>
          <a:bodyPr wrap="none">
            <a:spAutoFit/>
          </a:bodyPr>
          <a:lstStyle/>
          <a:p>
            <a:r>
              <a:rPr lang="lv-LV" b="1" dirty="0">
                <a:latin typeface="Calibri" panose="020F0502020204030204" pitchFamily="34" charset="0"/>
                <a:ea typeface="Calibri" panose="020F0502020204030204" pitchFamily="34" charset="0"/>
              </a:rPr>
              <a:t>Pāreja starp 2.kārtu un esošo ēku.</a:t>
            </a:r>
            <a:endParaRPr lang="lv-LV" dirty="0"/>
          </a:p>
        </p:txBody>
      </p:sp>
      <p:sp>
        <p:nvSpPr>
          <p:cNvPr id="4" name="Rectangle 3">
            <a:extLst>
              <a:ext uri="{FF2B5EF4-FFF2-40B4-BE49-F238E27FC236}">
                <a16:creationId xmlns:a16="http://schemas.microsoft.com/office/drawing/2014/main" id="{353A0232-6526-446A-8114-9332769804ED}"/>
              </a:ext>
            </a:extLst>
          </p:cNvPr>
          <p:cNvSpPr/>
          <p:nvPr/>
        </p:nvSpPr>
        <p:spPr>
          <a:xfrm>
            <a:off x="2926498" y="6012934"/>
            <a:ext cx="5737340" cy="400110"/>
          </a:xfrm>
          <a:prstGeom prst="rect">
            <a:avLst/>
          </a:prstGeom>
        </p:spPr>
        <p:txBody>
          <a:bodyPr wrap="none">
            <a:spAutoFit/>
          </a:bodyPr>
          <a:lstStyle/>
          <a:p>
            <a:r>
              <a:rPr lang="lv-LV" sz="2000" b="1" dirty="0">
                <a:latin typeface="Calibri" panose="020F0502020204030204" pitchFamily="34" charset="0"/>
                <a:ea typeface="Calibri" panose="020F0502020204030204" pitchFamily="34" charset="0"/>
              </a:rPr>
              <a:t>1.5. Ekspluatācijas uzsākšanas nosacījumu pārbaude</a:t>
            </a:r>
            <a:endParaRPr lang="lv-LV" sz="2000" dirty="0"/>
          </a:p>
        </p:txBody>
      </p:sp>
    </p:spTree>
    <p:extLst>
      <p:ext uri="{BB962C8B-B14F-4D97-AF65-F5344CB8AC3E}">
        <p14:creationId xmlns:p14="http://schemas.microsoft.com/office/powerpoint/2010/main" val="157144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DC8C33-042F-4E01-8DB5-9AE0599AA6BC}"/>
              </a:ext>
            </a:extLst>
          </p:cNvPr>
          <p:cNvSpPr txBox="1"/>
          <p:nvPr/>
        </p:nvSpPr>
        <p:spPr>
          <a:xfrm>
            <a:off x="2092037" y="2594931"/>
            <a:ext cx="7686963" cy="1077218"/>
          </a:xfrm>
          <a:prstGeom prst="rect">
            <a:avLst/>
          </a:prstGeom>
          <a:noFill/>
        </p:spPr>
        <p:txBody>
          <a:bodyPr wrap="square" rtlCol="0">
            <a:spAutoFit/>
          </a:bodyPr>
          <a:lstStyle/>
          <a:p>
            <a:pPr algn="ctr"/>
            <a:r>
              <a:rPr lang="lv-LV" sz="3200" b="1" dirty="0"/>
              <a:t>2. Būvdarbu veikšanas atbilstība būvprojektam un normatīvo aktu prasībām</a:t>
            </a:r>
          </a:p>
        </p:txBody>
      </p:sp>
      <p:pic>
        <p:nvPicPr>
          <p:cNvPr id="3" name="Grafika 1">
            <a:extLst>
              <a:ext uri="{FF2B5EF4-FFF2-40B4-BE49-F238E27FC236}">
                <a16:creationId xmlns:a16="http://schemas.microsoft.com/office/drawing/2014/main" id="{771FEE51-3818-4ABC-A228-4E99191E22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335" y="0"/>
            <a:ext cx="921642" cy="1455520"/>
          </a:xfrm>
          <a:prstGeom prst="rect">
            <a:avLst/>
          </a:prstGeom>
        </p:spPr>
      </p:pic>
      <p:sp>
        <p:nvSpPr>
          <p:cNvPr id="4" name="Taisnstūris 11">
            <a:extLst>
              <a:ext uri="{FF2B5EF4-FFF2-40B4-BE49-F238E27FC236}">
                <a16:creationId xmlns:a16="http://schemas.microsoft.com/office/drawing/2014/main" id="{C29EEF91-0968-431D-A668-E396A255DF41}"/>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1841821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5612</TotalTime>
  <Words>7453</Words>
  <Application>Microsoft Office PowerPoint</Application>
  <PresentationFormat>Widescreen</PresentationFormat>
  <Paragraphs>301</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Times New Roman</vt:lpstr>
      <vt:lpstr>Verdana</vt:lpstr>
      <vt:lpstr>Office Theme</vt:lpstr>
      <vt:lpstr>Būvdarbu veicēja, atbildīgā būvdarbu vadītāja, būvuzrauga un autoruzrauga pienākumu izpilde būvdarbu procesā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Jautājumi</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User</cp:lastModifiedBy>
  <cp:revision>346</cp:revision>
  <dcterms:created xsi:type="dcterms:W3CDTF">2019-11-08T07:32:19Z</dcterms:created>
  <dcterms:modified xsi:type="dcterms:W3CDTF">2024-11-14T09:29:33Z</dcterms:modified>
</cp:coreProperties>
</file>