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6" r:id="rId4"/>
    <p:sldId id="263" r:id="rId5"/>
    <p:sldId id="265" r:id="rId6"/>
    <p:sldId id="267" r:id="rId7"/>
    <p:sldId id="264" r:id="rId8"/>
    <p:sldId id="268" r:id="rId9"/>
    <p:sldId id="269" r:id="rId10"/>
    <p:sldId id="270" r:id="rId11"/>
    <p:sldId id="258" r:id="rId12"/>
    <p:sldId id="259" r:id="rId13"/>
    <p:sldId id="261" r:id="rId14"/>
    <p:sldId id="262"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napToObjects="1">
      <p:cViewPr varScale="1">
        <p:scale>
          <a:sx n="115" d="100"/>
          <a:sy n="115" d="100"/>
        </p:scale>
        <p:origin x="147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Virsraksta slaids">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lv-LV" smtClean="0"/>
              <a:t>Rediģēt šablona virsraksta stilu</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smtClean="0"/>
              <a:t>Noklikšķiniet, lai rediģētu šablona apakšvirsraksta stilu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90715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āmas attēl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lv-LV" smtClean="0"/>
              <a:t>Rediģēt šablona virsraksta stilu</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smtClean="0"/>
              <a:t>Noklikšķiniet uz ikonas, lai pievienotu attēlu</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smtClean="0"/>
              <a:t>Rediģēt šablona teksta stilus</a:t>
            </a:r>
          </a:p>
        </p:txBody>
      </p:sp>
      <p:sp>
        <p:nvSpPr>
          <p:cNvPr id="3" name="Date Placeholder 2"/>
          <p:cNvSpPr>
            <a:spLocks noGrp="1"/>
          </p:cNvSpPr>
          <p:nvPr>
            <p:ph type="dt" sz="half" idx="10"/>
          </p:nvPr>
        </p:nvSpPr>
        <p:spPr/>
        <p:txBody>
          <a:bodyPr/>
          <a:lstStyle/>
          <a:p>
            <a:fld id="{5BCAD085-E8A6-8845-BD4E-CB4CCA059FC4}" type="datetimeFigureOut">
              <a:rPr lang="en-US" smtClean="0"/>
              <a:t>4/10/2025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74717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irsraksts un paraksts">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lv-LV" smtClean="0"/>
              <a:t>Rediģēt šablona virsraksta stilu</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100018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āt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lv-LV" smtClean="0"/>
              <a:t>Rediģēt šablona virsraksta stilu</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smtClean="0"/>
              <a:t>Rediģēt šablona teksta stilus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2486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Vizītkarte">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lv-LV" smtClean="0"/>
              <a:t>Rediģēt šablona virsraksta stilu</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1845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ēt vizītkarti">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lv-LV" smtClean="0"/>
              <a:t>Rediģēt šablona virsraksta stilu</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lv-LV" smtClean="0"/>
              <a:t>Rediģēt šablona teksta stilus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86497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atiess vai aplams">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lv-LV" smtClean="0"/>
              <a:t>Rediģēt šablona virsraksta stilu</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lv-LV" smtClean="0"/>
              <a:t>Rediģēt šablona teksta stilus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955094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lv-LV" smtClean="0"/>
              <a:t>Rediģēt šablona virsraksta stilu</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534128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lv-LV" smtClean="0"/>
              <a:t>Rediģēt šablona virsraksta stilu</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86445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lv-LV" smtClean="0"/>
              <a:t>Rediģēt šablona virsraksta stilu</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65320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lv-LV" smtClean="0"/>
              <a:t>Rediģēt šablona virsraksta stilu</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BCAD085-E8A6-8845-BD4E-CB4CCA059FC4}"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65562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lv-LV" smtClean="0"/>
              <a:t>Rediģēt šablona virsraksta stilu</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7514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lv-LV" smtClean="0"/>
              <a:t>Rediģēt šablona virsraksta stilu</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4/10/2025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81871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lv-LV" smtClean="0"/>
              <a:t>Rediģēt šablona virsraksta stilu</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4/10/2025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02761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91745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lv-LV" smtClean="0"/>
              <a:t>Rediģēt šablona virsraksta stilu</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Rediģēt šablona teksta stilus</a:t>
            </a:r>
          </a:p>
        </p:txBody>
      </p:sp>
      <p:sp>
        <p:nvSpPr>
          <p:cNvPr id="5" name="Date Placeholder 4"/>
          <p:cNvSpPr>
            <a:spLocks noGrp="1"/>
          </p:cNvSpPr>
          <p:nvPr>
            <p:ph type="dt" sz="half" idx="10"/>
          </p:nvPr>
        </p:nvSpPr>
        <p:spPr/>
        <p:txBody>
          <a:bodyPr/>
          <a:lstStyle/>
          <a:p>
            <a:fld id="{5BCAD085-E8A6-8845-BD4E-CB4CCA059FC4}" type="datetimeFigureOut">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53887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lv-LV" smtClean="0"/>
              <a:t>Rediģēt šablona virsraksta stilu</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smtClean="0"/>
              <a:t>Noklikšķiniet uz ikonas, lai pievienotu attēlu</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Rediģēt šablona teksta stilus</a:t>
            </a:r>
          </a:p>
        </p:txBody>
      </p:sp>
      <p:sp>
        <p:nvSpPr>
          <p:cNvPr id="5" name="Date Placeholder 4"/>
          <p:cNvSpPr>
            <a:spLocks noGrp="1"/>
          </p:cNvSpPr>
          <p:nvPr>
            <p:ph type="dt" sz="half" idx="10"/>
          </p:nvPr>
        </p:nvSpPr>
        <p:spPr/>
        <p:txBody>
          <a:bodyPr/>
          <a:lstStyle/>
          <a:p>
            <a:fld id="{5BCAD085-E8A6-8845-BD4E-CB4CCA059FC4}" type="datetimeFigureOut">
              <a:rPr lang="en-US" smtClean="0"/>
              <a:t>4/10/2025</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31829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lv-LV" smtClean="0"/>
              <a:t>Rediģēt šablona virsraksta stilu</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BCAD085-E8A6-8845-BD4E-CB4CCA059FC4}" type="datetimeFigureOut">
              <a:rPr lang="en-US" smtClean="0"/>
              <a:t>4/10/2025</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66802866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dirty="0" err="1"/>
              <a:t>Metroloģija</a:t>
            </a:r>
            <a:r>
              <a:rPr dirty="0"/>
              <a:t> </a:t>
            </a:r>
            <a:r>
              <a:rPr dirty="0" err="1"/>
              <a:t>būvniecībā</a:t>
            </a:r>
            <a:endParaRPr dirty="0"/>
          </a:p>
        </p:txBody>
      </p:sp>
      <p:sp>
        <p:nvSpPr>
          <p:cNvPr id="3" name="Subtitle 2"/>
          <p:cNvSpPr>
            <a:spLocks noGrp="1"/>
          </p:cNvSpPr>
          <p:nvPr>
            <p:ph type="subTitle" idx="1"/>
          </p:nvPr>
        </p:nvSpPr>
        <p:spPr/>
        <p:txBody>
          <a:bodyPr>
            <a:normAutofit fontScale="85000" lnSpcReduction="20000"/>
          </a:bodyPr>
          <a:lstStyle/>
          <a:p>
            <a:r>
              <a:rPr lang="lv-LV" dirty="0" smtClean="0">
                <a:solidFill>
                  <a:schemeClr val="tx1"/>
                </a:solidFill>
              </a:rPr>
              <a:t>Mērīšanas līdzekļi </a:t>
            </a:r>
            <a:r>
              <a:rPr lang="lv-LV" dirty="0" err="1" smtClean="0">
                <a:solidFill>
                  <a:schemeClr val="tx1"/>
                </a:solidFill>
              </a:rPr>
              <a:t>būvprocesos</a:t>
            </a:r>
            <a:r>
              <a:rPr lang="lv-LV" dirty="0" smtClean="0">
                <a:solidFill>
                  <a:schemeClr val="tx1"/>
                </a:solidFill>
              </a:rPr>
              <a:t>.</a:t>
            </a:r>
          </a:p>
          <a:p>
            <a:r>
              <a:rPr lang="lv-LV" dirty="0" smtClean="0">
                <a:solidFill>
                  <a:schemeClr val="tx1"/>
                </a:solidFill>
              </a:rPr>
              <a:t> </a:t>
            </a:r>
            <a:r>
              <a:rPr dirty="0" err="1" smtClean="0">
                <a:solidFill>
                  <a:schemeClr val="tx1"/>
                </a:solidFill>
              </a:rPr>
              <a:t>Mērlentas</a:t>
            </a:r>
            <a:r>
              <a:rPr dirty="0">
                <a:solidFill>
                  <a:schemeClr val="tx1"/>
                </a:solidFill>
              </a:rPr>
              <a:t>, </a:t>
            </a:r>
            <a:r>
              <a:rPr dirty="0" err="1">
                <a:solidFill>
                  <a:schemeClr val="tx1"/>
                </a:solidFill>
              </a:rPr>
              <a:t>teodolīti</a:t>
            </a:r>
            <a:r>
              <a:rPr dirty="0">
                <a:solidFill>
                  <a:schemeClr val="tx1"/>
                </a:solidFill>
              </a:rPr>
              <a:t>, </a:t>
            </a:r>
            <a:r>
              <a:rPr dirty="0" err="1">
                <a:solidFill>
                  <a:schemeClr val="tx1"/>
                </a:solidFill>
              </a:rPr>
              <a:t>tahimetri</a:t>
            </a:r>
            <a:r>
              <a:rPr dirty="0">
                <a:solidFill>
                  <a:schemeClr val="tx1"/>
                </a:solidFill>
              </a:rPr>
              <a:t> un </a:t>
            </a:r>
            <a:r>
              <a:rPr dirty="0" err="1">
                <a:solidFill>
                  <a:schemeClr val="tx1"/>
                </a:solidFill>
              </a:rPr>
              <a:t>normatīvie</a:t>
            </a:r>
            <a:r>
              <a:rPr dirty="0">
                <a:solidFill>
                  <a:schemeClr val="tx1"/>
                </a:solidFill>
              </a:rPr>
              <a:t> </a:t>
            </a:r>
            <a:r>
              <a:rPr dirty="0" err="1" smtClean="0">
                <a:solidFill>
                  <a:schemeClr val="tx1"/>
                </a:solidFill>
              </a:rPr>
              <a:t>akti</a:t>
            </a:r>
            <a:endParaRPr lang="lv-LV" dirty="0" smtClean="0">
              <a:solidFill>
                <a:schemeClr val="tx1"/>
              </a:solidFill>
            </a:endParaRPr>
          </a:p>
          <a:p>
            <a:endParaRPr lang="lv-LV" dirty="0">
              <a:solidFill>
                <a:schemeClr val="tx1"/>
              </a:solidFill>
            </a:endParaRPr>
          </a:p>
          <a:p>
            <a:r>
              <a:rPr lang="lv-LV" b="1" dirty="0" smtClean="0">
                <a:solidFill>
                  <a:schemeClr val="tx1"/>
                </a:solidFill>
              </a:rPr>
              <a:t>Romāns Zaharovs</a:t>
            </a:r>
          </a:p>
          <a:p>
            <a:r>
              <a:rPr lang="lv-LV" dirty="0" smtClean="0">
                <a:solidFill>
                  <a:schemeClr val="tx1"/>
                </a:solidFill>
              </a:rPr>
              <a:t>SIA Latvijas nacionālais metroloģijas centrs</a:t>
            </a:r>
            <a:endParaRPr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atura vietturis 5"/>
          <p:cNvSpPr>
            <a:spLocks noGrp="1"/>
          </p:cNvSpPr>
          <p:nvPr>
            <p:ph idx="1"/>
          </p:nvPr>
        </p:nvSpPr>
        <p:spPr>
          <a:xfrm>
            <a:off x="533400" y="533399"/>
            <a:ext cx="6554867" cy="4710953"/>
          </a:xfrm>
        </p:spPr>
        <p:txBody>
          <a:bodyPr/>
          <a:lstStyle/>
          <a:p>
            <a:r>
              <a:rPr lang="lv-LV" dirty="0" err="1">
                <a:solidFill>
                  <a:schemeClr val="tx1"/>
                </a:solidFill>
              </a:rPr>
              <a:t>Sprādzienbīstamo</a:t>
            </a:r>
            <a:r>
              <a:rPr lang="lv-LV" dirty="0">
                <a:solidFill>
                  <a:schemeClr val="tx1"/>
                </a:solidFill>
              </a:rPr>
              <a:t> koncentrāciju signalizatori</a:t>
            </a:r>
          </a:p>
          <a:p>
            <a:r>
              <a:rPr lang="lv-LV" dirty="0" smtClean="0">
                <a:solidFill>
                  <a:schemeClr val="tx1"/>
                </a:solidFill>
              </a:rPr>
              <a:t>Skaņas </a:t>
            </a:r>
            <a:r>
              <a:rPr lang="lv-LV" dirty="0">
                <a:solidFill>
                  <a:schemeClr val="tx1"/>
                </a:solidFill>
              </a:rPr>
              <a:t>līmeņa </a:t>
            </a:r>
            <a:r>
              <a:rPr lang="lv-LV" dirty="0" smtClean="0">
                <a:solidFill>
                  <a:schemeClr val="tx1"/>
                </a:solidFill>
              </a:rPr>
              <a:t>mērītāji</a:t>
            </a:r>
          </a:p>
          <a:p>
            <a:r>
              <a:rPr lang="lv-LV" dirty="0" err="1">
                <a:solidFill>
                  <a:schemeClr val="tx1"/>
                </a:solidFill>
              </a:rPr>
              <a:t>Multimetri</a:t>
            </a:r>
            <a:r>
              <a:rPr lang="lv-LV" dirty="0">
                <a:solidFill>
                  <a:schemeClr val="tx1"/>
                </a:solidFill>
              </a:rPr>
              <a:t> (ampērmetri, voltmetri, vatmetri</a:t>
            </a:r>
            <a:r>
              <a:rPr lang="lv-LV" dirty="0" smtClean="0">
                <a:solidFill>
                  <a:schemeClr val="tx1"/>
                </a:solidFill>
              </a:rPr>
              <a:t>)</a:t>
            </a:r>
          </a:p>
          <a:p>
            <a:r>
              <a:rPr lang="lv-LV" dirty="0">
                <a:solidFill>
                  <a:schemeClr val="tx1"/>
                </a:solidFill>
              </a:rPr>
              <a:t>Augstsprieguma iekārtas izolācijas </a:t>
            </a:r>
            <a:r>
              <a:rPr lang="lv-LV" dirty="0" smtClean="0">
                <a:solidFill>
                  <a:schemeClr val="tx1"/>
                </a:solidFill>
              </a:rPr>
              <a:t>pārbaudei</a:t>
            </a:r>
          </a:p>
          <a:p>
            <a:r>
              <a:rPr lang="lv-LV" dirty="0">
                <a:solidFill>
                  <a:schemeClr val="tx1"/>
                </a:solidFill>
              </a:rPr>
              <a:t>Zemējuma mērītāji, ommetri, </a:t>
            </a:r>
            <a:r>
              <a:rPr lang="lv-LV" dirty="0" err="1" smtClean="0">
                <a:solidFill>
                  <a:schemeClr val="tx1"/>
                </a:solidFill>
              </a:rPr>
              <a:t>megaommetri</a:t>
            </a:r>
            <a:endParaRPr lang="lv-LV" dirty="0" smtClean="0">
              <a:solidFill>
                <a:schemeClr val="tx1"/>
              </a:solidFill>
            </a:endParaRPr>
          </a:p>
          <a:p>
            <a:r>
              <a:rPr lang="lv-LV" dirty="0">
                <a:solidFill>
                  <a:schemeClr val="tx1"/>
                </a:solidFill>
              </a:rPr>
              <a:t>Strāvas </a:t>
            </a:r>
            <a:r>
              <a:rPr lang="lv-LV" dirty="0" err="1" smtClean="0">
                <a:solidFill>
                  <a:schemeClr val="tx1"/>
                </a:solidFill>
              </a:rPr>
              <a:t>mērknaibles</a:t>
            </a:r>
            <a:endParaRPr lang="lv-LV" dirty="0" smtClean="0">
              <a:solidFill>
                <a:schemeClr val="tx1"/>
              </a:solidFill>
            </a:endParaRPr>
          </a:p>
          <a:p>
            <a:r>
              <a:rPr lang="lv-LV" dirty="0" smtClean="0">
                <a:solidFill>
                  <a:schemeClr val="tx1"/>
                </a:solidFill>
              </a:rPr>
              <a:t>Manometri un citi…</a:t>
            </a:r>
            <a:endParaRPr lang="lv-LV" dirty="0">
              <a:solidFill>
                <a:schemeClr val="tx1"/>
              </a:solidFill>
            </a:endParaRPr>
          </a:p>
        </p:txBody>
      </p:sp>
    </p:spTree>
    <p:extLst>
      <p:ext uri="{BB962C8B-B14F-4D97-AF65-F5344CB8AC3E}">
        <p14:creationId xmlns:p14="http://schemas.microsoft.com/office/powerpoint/2010/main" val="6007195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2. </a:t>
            </a:r>
            <a:r>
              <a:rPr lang="lv-LV" dirty="0" smtClean="0"/>
              <a:t>Būvniecībā pielietotie </a:t>
            </a:r>
            <a:r>
              <a:rPr lang="lv-LV" dirty="0" err="1" smtClean="0"/>
              <a:t>mērlīdzekļi</a:t>
            </a:r>
            <a:endParaRPr dirty="0"/>
          </a:p>
        </p:txBody>
      </p:sp>
      <p:sp>
        <p:nvSpPr>
          <p:cNvPr id="3" name="Content Placeholder 2"/>
          <p:cNvSpPr>
            <a:spLocks noGrp="1"/>
          </p:cNvSpPr>
          <p:nvPr>
            <p:ph idx="1"/>
          </p:nvPr>
        </p:nvSpPr>
        <p:spPr/>
        <p:txBody>
          <a:bodyPr/>
          <a:lstStyle/>
          <a:p>
            <a:r>
              <a:rPr lang="lv-LV" dirty="0" smtClean="0">
                <a:solidFill>
                  <a:schemeClr val="tx1"/>
                </a:solidFill>
              </a:rPr>
              <a:t>Mērīšanas līdzekļu metroloģisko kontroli ir jāveic  </a:t>
            </a:r>
            <a:r>
              <a:rPr lang="lv-LV" dirty="0">
                <a:solidFill>
                  <a:schemeClr val="tx1"/>
                </a:solidFill>
              </a:rPr>
              <a:t>s</a:t>
            </a:r>
            <a:r>
              <a:rPr dirty="0" err="1" smtClean="0">
                <a:solidFill>
                  <a:schemeClr val="tx1"/>
                </a:solidFill>
              </a:rPr>
              <a:t>askaņā</a:t>
            </a:r>
            <a:r>
              <a:rPr dirty="0" smtClean="0">
                <a:solidFill>
                  <a:schemeClr val="tx1"/>
                </a:solidFill>
              </a:rPr>
              <a:t> </a:t>
            </a:r>
            <a:r>
              <a:rPr dirty="0" err="1">
                <a:solidFill>
                  <a:schemeClr val="tx1"/>
                </a:solidFill>
              </a:rPr>
              <a:t>ar</a:t>
            </a:r>
            <a:r>
              <a:rPr dirty="0">
                <a:solidFill>
                  <a:schemeClr val="tx1"/>
                </a:solidFill>
              </a:rPr>
              <a:t> </a:t>
            </a:r>
            <a:r>
              <a:rPr lang="lv-LV" dirty="0" smtClean="0">
                <a:solidFill>
                  <a:schemeClr val="tx1"/>
                </a:solidFill>
              </a:rPr>
              <a:t>spēkā esošajiem Ministru kabineta noteikumiem un iekšējo kvalitātes sistēmu balstoties uz - </a:t>
            </a:r>
            <a:r>
              <a:rPr dirty="0" smtClean="0">
                <a:solidFill>
                  <a:schemeClr val="tx1"/>
                </a:solidFill>
              </a:rPr>
              <a:t>LVS </a:t>
            </a:r>
            <a:r>
              <a:rPr dirty="0">
                <a:solidFill>
                  <a:schemeClr val="tx1"/>
                </a:solidFill>
              </a:rPr>
              <a:t>EN ISO 9001 </a:t>
            </a:r>
            <a:r>
              <a:rPr dirty="0" err="1" smtClean="0">
                <a:solidFill>
                  <a:schemeClr val="tx1"/>
                </a:solidFill>
              </a:rPr>
              <a:t>prasībām</a:t>
            </a:r>
            <a:r>
              <a:rPr lang="lv-LV" dirty="0" smtClean="0">
                <a:solidFill>
                  <a:schemeClr val="tx1"/>
                </a:solidFill>
              </a:rPr>
              <a:t>.</a:t>
            </a:r>
          </a:p>
          <a:p>
            <a:r>
              <a:rPr lang="lv-LV" dirty="0" smtClean="0">
                <a:solidFill>
                  <a:schemeClr val="tx1"/>
                </a:solidFill>
              </a:rPr>
              <a:t>Ģeometrisko mērījumu līdzekļi </a:t>
            </a:r>
          </a:p>
          <a:p>
            <a:r>
              <a:rPr lang="lv-LV" dirty="0" err="1" smtClean="0">
                <a:solidFill>
                  <a:schemeClr val="tx1"/>
                </a:solidFill>
              </a:rPr>
              <a:t>Mērlentas</a:t>
            </a:r>
            <a:endParaRPr lang="lv-LV" dirty="0">
              <a:solidFill>
                <a:schemeClr val="tx1"/>
              </a:solidFill>
            </a:endParaRPr>
          </a:p>
          <a:p>
            <a:r>
              <a:rPr lang="lv-LV" dirty="0" smtClean="0">
                <a:solidFill>
                  <a:schemeClr val="tx1"/>
                </a:solidFill>
              </a:rPr>
              <a:t>Stūreņi</a:t>
            </a:r>
          </a:p>
          <a:p>
            <a:r>
              <a:rPr lang="lv-LV" dirty="0" err="1" smtClean="0">
                <a:solidFill>
                  <a:schemeClr val="tx1"/>
                </a:solidFill>
              </a:rPr>
              <a:t>Metināšans</a:t>
            </a:r>
            <a:r>
              <a:rPr lang="lv-LV" dirty="0" smtClean="0">
                <a:solidFill>
                  <a:schemeClr val="tx1"/>
                </a:solidFill>
              </a:rPr>
              <a:t> šabloni</a:t>
            </a:r>
          </a:p>
          <a:p>
            <a:r>
              <a:rPr lang="lv-LV" dirty="0" smtClean="0">
                <a:solidFill>
                  <a:schemeClr val="tx1"/>
                </a:solidFill>
              </a:rPr>
              <a:t>Ģeodēzijas </a:t>
            </a:r>
            <a:r>
              <a:rPr lang="lv-LV" dirty="0" err="1" smtClean="0">
                <a:solidFill>
                  <a:schemeClr val="tx1"/>
                </a:solidFill>
              </a:rPr>
              <a:t>mērlīdzekļi</a:t>
            </a:r>
            <a:endParaRPr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3. </a:t>
            </a:r>
            <a:r>
              <a:rPr lang="lv-LV" dirty="0" smtClean="0"/>
              <a:t>Ģeodēzijas MĒRLĪDZEKĻI</a:t>
            </a:r>
            <a:endParaRPr dirty="0"/>
          </a:p>
        </p:txBody>
      </p:sp>
      <p:sp>
        <p:nvSpPr>
          <p:cNvPr id="3" name="Content Placeholder 2"/>
          <p:cNvSpPr>
            <a:spLocks noGrp="1"/>
          </p:cNvSpPr>
          <p:nvPr>
            <p:ph idx="1"/>
          </p:nvPr>
        </p:nvSpPr>
        <p:spPr>
          <a:xfrm>
            <a:off x="533400" y="533399"/>
            <a:ext cx="6554867" cy="4361329"/>
          </a:xfrm>
        </p:spPr>
        <p:txBody>
          <a:bodyPr/>
          <a:lstStyle/>
          <a:p>
            <a:r>
              <a:rPr dirty="0" err="1">
                <a:solidFill>
                  <a:schemeClr val="tx1"/>
                </a:solidFill>
              </a:rPr>
              <a:t>Teodolīti</a:t>
            </a:r>
            <a:r>
              <a:rPr dirty="0">
                <a:solidFill>
                  <a:schemeClr val="tx1"/>
                </a:solidFill>
              </a:rPr>
              <a:t> </a:t>
            </a:r>
            <a:r>
              <a:rPr dirty="0" err="1">
                <a:solidFill>
                  <a:schemeClr val="tx1"/>
                </a:solidFill>
              </a:rPr>
              <a:t>ir</a:t>
            </a:r>
            <a:r>
              <a:rPr dirty="0">
                <a:solidFill>
                  <a:schemeClr val="tx1"/>
                </a:solidFill>
              </a:rPr>
              <a:t> </a:t>
            </a:r>
            <a:r>
              <a:rPr dirty="0" err="1">
                <a:solidFill>
                  <a:schemeClr val="tx1"/>
                </a:solidFill>
              </a:rPr>
              <a:t>optiskie</a:t>
            </a:r>
            <a:r>
              <a:rPr dirty="0">
                <a:solidFill>
                  <a:schemeClr val="tx1"/>
                </a:solidFill>
              </a:rPr>
              <a:t> </a:t>
            </a:r>
            <a:r>
              <a:rPr dirty="0" err="1">
                <a:solidFill>
                  <a:schemeClr val="tx1"/>
                </a:solidFill>
              </a:rPr>
              <a:t>instrumenti</a:t>
            </a:r>
            <a:r>
              <a:rPr dirty="0">
                <a:solidFill>
                  <a:schemeClr val="tx1"/>
                </a:solidFill>
              </a:rPr>
              <a:t>, </a:t>
            </a:r>
            <a:r>
              <a:rPr dirty="0" err="1">
                <a:solidFill>
                  <a:schemeClr val="tx1"/>
                </a:solidFill>
              </a:rPr>
              <a:t>kas</a:t>
            </a:r>
            <a:r>
              <a:rPr dirty="0">
                <a:solidFill>
                  <a:schemeClr val="tx1"/>
                </a:solidFill>
              </a:rPr>
              <a:t> </a:t>
            </a:r>
            <a:r>
              <a:rPr dirty="0" err="1">
                <a:solidFill>
                  <a:schemeClr val="tx1"/>
                </a:solidFill>
              </a:rPr>
              <a:t>ļauj</a:t>
            </a:r>
            <a:r>
              <a:rPr dirty="0">
                <a:solidFill>
                  <a:schemeClr val="tx1"/>
                </a:solidFill>
              </a:rPr>
              <a:t> </a:t>
            </a:r>
            <a:r>
              <a:rPr dirty="0" err="1">
                <a:solidFill>
                  <a:schemeClr val="tx1"/>
                </a:solidFill>
              </a:rPr>
              <a:t>mērīt</a:t>
            </a:r>
            <a:r>
              <a:rPr dirty="0">
                <a:solidFill>
                  <a:schemeClr val="tx1"/>
                </a:solidFill>
              </a:rPr>
              <a:t> </a:t>
            </a:r>
            <a:r>
              <a:rPr dirty="0" err="1">
                <a:solidFill>
                  <a:schemeClr val="tx1"/>
                </a:solidFill>
              </a:rPr>
              <a:t>horizontālos</a:t>
            </a:r>
            <a:r>
              <a:rPr dirty="0">
                <a:solidFill>
                  <a:schemeClr val="tx1"/>
                </a:solidFill>
              </a:rPr>
              <a:t> un </a:t>
            </a:r>
            <a:r>
              <a:rPr dirty="0" err="1">
                <a:solidFill>
                  <a:schemeClr val="tx1"/>
                </a:solidFill>
              </a:rPr>
              <a:t>vertikālos</a:t>
            </a:r>
            <a:r>
              <a:rPr dirty="0">
                <a:solidFill>
                  <a:schemeClr val="tx1"/>
                </a:solidFill>
              </a:rPr>
              <a:t> </a:t>
            </a:r>
            <a:r>
              <a:rPr dirty="0" err="1">
                <a:solidFill>
                  <a:schemeClr val="tx1"/>
                </a:solidFill>
              </a:rPr>
              <a:t>leņķus</a:t>
            </a:r>
            <a:r>
              <a:rPr dirty="0">
                <a:solidFill>
                  <a:schemeClr val="tx1"/>
                </a:solidFill>
              </a:rPr>
              <a:t>. </a:t>
            </a:r>
            <a:r>
              <a:rPr dirty="0" err="1">
                <a:solidFill>
                  <a:schemeClr val="tx1"/>
                </a:solidFill>
              </a:rPr>
              <a:t>Tos</a:t>
            </a:r>
            <a:r>
              <a:rPr dirty="0">
                <a:solidFill>
                  <a:schemeClr val="tx1"/>
                </a:solidFill>
              </a:rPr>
              <a:t> </a:t>
            </a:r>
            <a:r>
              <a:rPr dirty="0" err="1">
                <a:solidFill>
                  <a:schemeClr val="tx1"/>
                </a:solidFill>
              </a:rPr>
              <a:t>izmanto</a:t>
            </a:r>
            <a:r>
              <a:rPr dirty="0">
                <a:solidFill>
                  <a:schemeClr val="tx1"/>
                </a:solidFill>
              </a:rPr>
              <a:t> </a:t>
            </a:r>
            <a:r>
              <a:rPr dirty="0" err="1">
                <a:solidFill>
                  <a:schemeClr val="tx1"/>
                </a:solidFill>
              </a:rPr>
              <a:t>būvobjektu</a:t>
            </a:r>
            <a:r>
              <a:rPr dirty="0">
                <a:solidFill>
                  <a:schemeClr val="tx1"/>
                </a:solidFill>
              </a:rPr>
              <a:t> </a:t>
            </a:r>
            <a:r>
              <a:rPr dirty="0" err="1">
                <a:solidFill>
                  <a:schemeClr val="tx1"/>
                </a:solidFill>
              </a:rPr>
              <a:t>izlīdzināšanai</a:t>
            </a:r>
            <a:r>
              <a:rPr dirty="0">
                <a:solidFill>
                  <a:schemeClr val="tx1"/>
                </a:solidFill>
              </a:rPr>
              <a:t>, </a:t>
            </a:r>
            <a:r>
              <a:rPr dirty="0" err="1">
                <a:solidFill>
                  <a:schemeClr val="tx1"/>
                </a:solidFill>
              </a:rPr>
              <a:t>ceļu</a:t>
            </a:r>
            <a:r>
              <a:rPr dirty="0">
                <a:solidFill>
                  <a:schemeClr val="tx1"/>
                </a:solidFill>
              </a:rPr>
              <a:t> un </a:t>
            </a:r>
            <a:r>
              <a:rPr dirty="0" err="1">
                <a:solidFill>
                  <a:schemeClr val="tx1"/>
                </a:solidFill>
              </a:rPr>
              <a:t>ēku</a:t>
            </a:r>
            <a:r>
              <a:rPr dirty="0">
                <a:solidFill>
                  <a:schemeClr val="tx1"/>
                </a:solidFill>
              </a:rPr>
              <a:t> </a:t>
            </a:r>
            <a:r>
              <a:rPr dirty="0" err="1">
                <a:solidFill>
                  <a:schemeClr val="tx1"/>
                </a:solidFill>
              </a:rPr>
              <a:t>asi</a:t>
            </a:r>
            <a:r>
              <a:rPr dirty="0">
                <a:solidFill>
                  <a:schemeClr val="tx1"/>
                </a:solidFill>
              </a:rPr>
              <a:t> </a:t>
            </a:r>
            <a:r>
              <a:rPr dirty="0" err="1">
                <a:solidFill>
                  <a:schemeClr val="tx1"/>
                </a:solidFill>
              </a:rPr>
              <a:t>noteikšanai</a:t>
            </a:r>
            <a:r>
              <a:rPr dirty="0">
                <a:solidFill>
                  <a:schemeClr val="tx1"/>
                </a:solidFill>
              </a:rPr>
              <a:t>. </a:t>
            </a:r>
            <a:r>
              <a:rPr dirty="0" err="1">
                <a:solidFill>
                  <a:schemeClr val="tx1"/>
                </a:solidFill>
              </a:rPr>
              <a:t>Precīzai</a:t>
            </a:r>
            <a:r>
              <a:rPr dirty="0">
                <a:solidFill>
                  <a:schemeClr val="tx1"/>
                </a:solidFill>
              </a:rPr>
              <a:t> </a:t>
            </a:r>
            <a:r>
              <a:rPr dirty="0" err="1">
                <a:solidFill>
                  <a:schemeClr val="tx1"/>
                </a:solidFill>
              </a:rPr>
              <a:t>lietošanai</a:t>
            </a:r>
            <a:r>
              <a:rPr dirty="0">
                <a:solidFill>
                  <a:schemeClr val="tx1"/>
                </a:solidFill>
              </a:rPr>
              <a:t> </a:t>
            </a:r>
            <a:r>
              <a:rPr dirty="0" err="1">
                <a:solidFill>
                  <a:schemeClr val="tx1"/>
                </a:solidFill>
              </a:rPr>
              <a:t>nepieciešama</a:t>
            </a:r>
            <a:r>
              <a:rPr dirty="0">
                <a:solidFill>
                  <a:schemeClr val="tx1"/>
                </a:solidFill>
              </a:rPr>
              <a:t> </a:t>
            </a:r>
            <a:r>
              <a:rPr dirty="0" err="1">
                <a:solidFill>
                  <a:schemeClr val="tx1"/>
                </a:solidFill>
              </a:rPr>
              <a:t>periodiska</a:t>
            </a:r>
            <a:r>
              <a:rPr dirty="0">
                <a:solidFill>
                  <a:schemeClr val="tx1"/>
                </a:solidFill>
              </a:rPr>
              <a:t> </a:t>
            </a:r>
            <a:r>
              <a:rPr dirty="0" err="1">
                <a:solidFill>
                  <a:schemeClr val="tx1"/>
                </a:solidFill>
              </a:rPr>
              <a:t>kalibrēšana</a:t>
            </a:r>
            <a:r>
              <a:rPr dirty="0">
                <a:solidFill>
                  <a:schemeClr val="tx1"/>
                </a:solidFill>
              </a:rPr>
              <a:t> un </a:t>
            </a:r>
            <a:r>
              <a:rPr dirty="0" err="1">
                <a:solidFill>
                  <a:schemeClr val="tx1"/>
                </a:solidFill>
              </a:rPr>
              <a:t>pielāgošana</a:t>
            </a:r>
            <a:r>
              <a:rPr dirty="0">
                <a:solidFill>
                  <a:schemeClr val="tx1"/>
                </a:solidFill>
              </a:rPr>
              <a:t> </a:t>
            </a:r>
            <a:r>
              <a:rPr dirty="0" err="1">
                <a:solidFill>
                  <a:schemeClr val="tx1"/>
                </a:solidFill>
              </a:rPr>
              <a:t>atbilstoši</a:t>
            </a:r>
            <a:r>
              <a:rPr dirty="0">
                <a:solidFill>
                  <a:schemeClr val="tx1"/>
                </a:solidFill>
              </a:rPr>
              <a:t> </a:t>
            </a:r>
            <a:r>
              <a:rPr dirty="0" err="1">
                <a:solidFill>
                  <a:schemeClr val="tx1"/>
                </a:solidFill>
              </a:rPr>
              <a:t>standartiem</a:t>
            </a:r>
            <a:r>
              <a:rPr dirty="0" smtClean="0">
                <a:solidFill>
                  <a:schemeClr val="tx1"/>
                </a:solidFill>
              </a:rPr>
              <a:t>.</a:t>
            </a:r>
            <a:endParaRPr lang="lv-LV" dirty="0" smtClean="0">
              <a:solidFill>
                <a:schemeClr val="tx1"/>
              </a:solidFill>
            </a:endParaRPr>
          </a:p>
          <a:p>
            <a:r>
              <a:rPr lang="lv-LV" dirty="0" err="1">
                <a:solidFill>
                  <a:schemeClr val="tx1"/>
                </a:solidFill>
              </a:rPr>
              <a:t>Tahimetri</a:t>
            </a:r>
            <a:r>
              <a:rPr lang="lv-LV" dirty="0">
                <a:solidFill>
                  <a:schemeClr val="tx1"/>
                </a:solidFill>
              </a:rPr>
              <a:t> apvieno teodolīta un attāluma mērīšanas funkcijas. Tie ļauj veikt ātrus, precīzus topogrāfiskos mērījumus. Tos izmanto būvobjektu uzmērīšanā, tilpumu aprēķinos u.c</a:t>
            </a:r>
            <a:r>
              <a:rPr lang="lv-LV" dirty="0" smtClean="0">
                <a:solidFill>
                  <a:schemeClr val="tx1"/>
                </a:solidFill>
              </a:rPr>
              <a:t>.</a:t>
            </a:r>
            <a:endParaRPr lang="lv-LV"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lv-LV" dirty="0"/>
              <a:t>4</a:t>
            </a:r>
            <a:r>
              <a:rPr dirty="0" smtClean="0"/>
              <a:t>. </a:t>
            </a:r>
            <a:r>
              <a:rPr dirty="0" err="1"/>
              <a:t>Normatīvie</a:t>
            </a:r>
            <a:r>
              <a:rPr dirty="0"/>
              <a:t> </a:t>
            </a:r>
            <a:r>
              <a:rPr dirty="0" err="1"/>
              <a:t>akti</a:t>
            </a:r>
            <a:r>
              <a:rPr dirty="0"/>
              <a:t> un </a:t>
            </a:r>
            <a:r>
              <a:rPr dirty="0" err="1"/>
              <a:t>Ministru</a:t>
            </a:r>
            <a:r>
              <a:rPr dirty="0"/>
              <a:t> </a:t>
            </a:r>
            <a:r>
              <a:rPr dirty="0" err="1"/>
              <a:t>kabineta</a:t>
            </a:r>
            <a:r>
              <a:rPr dirty="0"/>
              <a:t> </a:t>
            </a:r>
            <a:r>
              <a:rPr dirty="0" err="1"/>
              <a:t>noteikumi</a:t>
            </a:r>
            <a:endParaRPr dirty="0"/>
          </a:p>
        </p:txBody>
      </p:sp>
      <p:sp>
        <p:nvSpPr>
          <p:cNvPr id="3" name="Content Placeholder 2"/>
          <p:cNvSpPr>
            <a:spLocks noGrp="1"/>
          </p:cNvSpPr>
          <p:nvPr>
            <p:ph idx="1"/>
          </p:nvPr>
        </p:nvSpPr>
        <p:spPr>
          <a:xfrm>
            <a:off x="533400" y="533400"/>
            <a:ext cx="6554867" cy="4186518"/>
          </a:xfrm>
        </p:spPr>
        <p:txBody>
          <a:bodyPr>
            <a:normAutofit lnSpcReduction="10000"/>
          </a:bodyPr>
          <a:lstStyle/>
          <a:p>
            <a:r>
              <a:rPr dirty="0" err="1">
                <a:solidFill>
                  <a:schemeClr val="tx1"/>
                </a:solidFill>
              </a:rPr>
              <a:t>Svarīgākie</a:t>
            </a:r>
            <a:r>
              <a:rPr dirty="0">
                <a:solidFill>
                  <a:schemeClr val="tx1"/>
                </a:solidFill>
              </a:rPr>
              <a:t> </a:t>
            </a:r>
            <a:r>
              <a:rPr dirty="0" err="1">
                <a:solidFill>
                  <a:schemeClr val="tx1"/>
                </a:solidFill>
              </a:rPr>
              <a:t>normatīvie</a:t>
            </a:r>
            <a:r>
              <a:rPr dirty="0">
                <a:solidFill>
                  <a:schemeClr val="tx1"/>
                </a:solidFill>
              </a:rPr>
              <a:t> </a:t>
            </a:r>
            <a:r>
              <a:rPr dirty="0" err="1">
                <a:solidFill>
                  <a:schemeClr val="tx1"/>
                </a:solidFill>
              </a:rPr>
              <a:t>akti</a:t>
            </a:r>
            <a:r>
              <a:rPr dirty="0">
                <a:solidFill>
                  <a:schemeClr val="tx1"/>
                </a:solidFill>
              </a:rPr>
              <a:t>, </a:t>
            </a:r>
            <a:r>
              <a:rPr dirty="0" err="1">
                <a:solidFill>
                  <a:schemeClr val="tx1"/>
                </a:solidFill>
              </a:rPr>
              <a:t>kas</a:t>
            </a:r>
            <a:r>
              <a:rPr dirty="0">
                <a:solidFill>
                  <a:schemeClr val="tx1"/>
                </a:solidFill>
              </a:rPr>
              <a:t> </a:t>
            </a:r>
            <a:r>
              <a:rPr dirty="0" err="1">
                <a:solidFill>
                  <a:schemeClr val="tx1"/>
                </a:solidFill>
              </a:rPr>
              <a:t>regulē</a:t>
            </a:r>
            <a:r>
              <a:rPr dirty="0">
                <a:solidFill>
                  <a:schemeClr val="tx1"/>
                </a:solidFill>
              </a:rPr>
              <a:t> </a:t>
            </a:r>
            <a:r>
              <a:rPr dirty="0" err="1">
                <a:solidFill>
                  <a:schemeClr val="tx1"/>
                </a:solidFill>
              </a:rPr>
              <a:t>metroloģiju</a:t>
            </a:r>
            <a:r>
              <a:rPr dirty="0">
                <a:solidFill>
                  <a:schemeClr val="tx1"/>
                </a:solidFill>
              </a:rPr>
              <a:t> </a:t>
            </a:r>
            <a:r>
              <a:rPr dirty="0" err="1">
                <a:solidFill>
                  <a:schemeClr val="tx1"/>
                </a:solidFill>
              </a:rPr>
              <a:t>būvniecībā</a:t>
            </a:r>
            <a:r>
              <a:rPr dirty="0">
                <a:solidFill>
                  <a:schemeClr val="tx1"/>
                </a:solidFill>
              </a:rPr>
              <a:t>:</a:t>
            </a:r>
          </a:p>
          <a:p>
            <a:r>
              <a:rPr dirty="0">
                <a:solidFill>
                  <a:schemeClr val="tx1"/>
                </a:solidFill>
              </a:rPr>
              <a:t>- </a:t>
            </a:r>
            <a:r>
              <a:rPr dirty="0" err="1">
                <a:solidFill>
                  <a:schemeClr val="tx1"/>
                </a:solidFill>
              </a:rPr>
              <a:t>Ministru</a:t>
            </a:r>
            <a:r>
              <a:rPr dirty="0">
                <a:solidFill>
                  <a:schemeClr val="tx1"/>
                </a:solidFill>
              </a:rPr>
              <a:t> </a:t>
            </a:r>
            <a:r>
              <a:rPr dirty="0" err="1">
                <a:solidFill>
                  <a:schemeClr val="tx1"/>
                </a:solidFill>
              </a:rPr>
              <a:t>kabineta</a:t>
            </a:r>
            <a:r>
              <a:rPr dirty="0">
                <a:solidFill>
                  <a:schemeClr val="tx1"/>
                </a:solidFill>
              </a:rPr>
              <a:t> </a:t>
            </a:r>
            <a:r>
              <a:rPr dirty="0" err="1">
                <a:solidFill>
                  <a:schemeClr val="tx1"/>
                </a:solidFill>
              </a:rPr>
              <a:t>noteikumi</a:t>
            </a:r>
            <a:r>
              <a:rPr dirty="0">
                <a:solidFill>
                  <a:schemeClr val="tx1"/>
                </a:solidFill>
              </a:rPr>
              <a:t> </a:t>
            </a:r>
            <a:r>
              <a:rPr dirty="0" err="1">
                <a:solidFill>
                  <a:schemeClr val="tx1"/>
                </a:solidFill>
              </a:rPr>
              <a:t>Nr</a:t>
            </a:r>
            <a:r>
              <a:rPr dirty="0">
                <a:solidFill>
                  <a:schemeClr val="tx1"/>
                </a:solidFill>
              </a:rPr>
              <a:t>. </a:t>
            </a:r>
            <a:r>
              <a:rPr dirty="0" smtClean="0">
                <a:solidFill>
                  <a:schemeClr val="tx1"/>
                </a:solidFill>
              </a:rPr>
              <a:t>28</a:t>
            </a:r>
            <a:r>
              <a:rPr lang="lv-LV" dirty="0" smtClean="0">
                <a:solidFill>
                  <a:schemeClr val="tx1"/>
                </a:solidFill>
              </a:rPr>
              <a:t>9</a:t>
            </a:r>
            <a:r>
              <a:rPr dirty="0" smtClean="0">
                <a:solidFill>
                  <a:schemeClr val="tx1"/>
                </a:solidFill>
              </a:rPr>
              <a:t> </a:t>
            </a:r>
            <a:r>
              <a:rPr dirty="0">
                <a:solidFill>
                  <a:schemeClr val="tx1"/>
                </a:solidFill>
              </a:rPr>
              <a:t>'</a:t>
            </a:r>
            <a:r>
              <a:rPr dirty="0" err="1">
                <a:solidFill>
                  <a:schemeClr val="tx1"/>
                </a:solidFill>
              </a:rPr>
              <a:t>Metroloģisko</a:t>
            </a:r>
            <a:r>
              <a:rPr dirty="0">
                <a:solidFill>
                  <a:schemeClr val="tx1"/>
                </a:solidFill>
              </a:rPr>
              <a:t> </a:t>
            </a:r>
            <a:r>
              <a:rPr dirty="0" err="1">
                <a:solidFill>
                  <a:schemeClr val="tx1"/>
                </a:solidFill>
              </a:rPr>
              <a:t>prasību</a:t>
            </a:r>
            <a:r>
              <a:rPr dirty="0">
                <a:solidFill>
                  <a:schemeClr val="tx1"/>
                </a:solidFill>
              </a:rPr>
              <a:t> </a:t>
            </a:r>
            <a:r>
              <a:rPr dirty="0" err="1">
                <a:solidFill>
                  <a:schemeClr val="tx1"/>
                </a:solidFill>
              </a:rPr>
              <a:t>piemērošana</a:t>
            </a:r>
            <a:r>
              <a:rPr dirty="0">
                <a:solidFill>
                  <a:schemeClr val="tx1"/>
                </a:solidFill>
              </a:rPr>
              <a:t> </a:t>
            </a:r>
            <a:r>
              <a:rPr dirty="0" err="1">
                <a:solidFill>
                  <a:schemeClr val="tx1"/>
                </a:solidFill>
              </a:rPr>
              <a:t>mērīšanas</a:t>
            </a:r>
            <a:r>
              <a:rPr dirty="0">
                <a:solidFill>
                  <a:schemeClr val="tx1"/>
                </a:solidFill>
              </a:rPr>
              <a:t> </a:t>
            </a:r>
            <a:r>
              <a:rPr dirty="0" err="1">
                <a:solidFill>
                  <a:schemeClr val="tx1"/>
                </a:solidFill>
              </a:rPr>
              <a:t>iekārtām</a:t>
            </a:r>
            <a:r>
              <a:rPr dirty="0">
                <a:solidFill>
                  <a:schemeClr val="tx1"/>
                </a:solidFill>
              </a:rPr>
              <a:t>'</a:t>
            </a:r>
          </a:p>
          <a:p>
            <a:r>
              <a:rPr dirty="0">
                <a:solidFill>
                  <a:schemeClr val="tx1"/>
                </a:solidFill>
              </a:rPr>
              <a:t>- MK </a:t>
            </a:r>
            <a:r>
              <a:rPr dirty="0" err="1">
                <a:solidFill>
                  <a:schemeClr val="tx1"/>
                </a:solidFill>
              </a:rPr>
              <a:t>noteikumi</a:t>
            </a:r>
            <a:r>
              <a:rPr dirty="0">
                <a:solidFill>
                  <a:schemeClr val="tx1"/>
                </a:solidFill>
              </a:rPr>
              <a:t> </a:t>
            </a:r>
            <a:r>
              <a:rPr dirty="0" err="1">
                <a:solidFill>
                  <a:schemeClr val="tx1"/>
                </a:solidFill>
              </a:rPr>
              <a:t>Nr</a:t>
            </a:r>
            <a:r>
              <a:rPr dirty="0">
                <a:solidFill>
                  <a:schemeClr val="tx1"/>
                </a:solidFill>
              </a:rPr>
              <a:t>. 305 '</a:t>
            </a:r>
            <a:r>
              <a:rPr dirty="0" err="1">
                <a:solidFill>
                  <a:schemeClr val="tx1"/>
                </a:solidFill>
              </a:rPr>
              <a:t>Būvprojektēšanas</a:t>
            </a:r>
            <a:r>
              <a:rPr dirty="0">
                <a:solidFill>
                  <a:schemeClr val="tx1"/>
                </a:solidFill>
              </a:rPr>
              <a:t> </a:t>
            </a:r>
            <a:r>
              <a:rPr dirty="0" err="1">
                <a:solidFill>
                  <a:schemeClr val="tx1"/>
                </a:solidFill>
              </a:rPr>
              <a:t>noteikumi</a:t>
            </a:r>
            <a:r>
              <a:rPr dirty="0">
                <a:solidFill>
                  <a:schemeClr val="tx1"/>
                </a:solidFill>
              </a:rPr>
              <a:t>'</a:t>
            </a:r>
          </a:p>
          <a:p>
            <a:r>
              <a:rPr dirty="0">
                <a:solidFill>
                  <a:schemeClr val="tx1"/>
                </a:solidFill>
              </a:rPr>
              <a:t>- </a:t>
            </a:r>
            <a:r>
              <a:rPr dirty="0" err="1">
                <a:solidFill>
                  <a:schemeClr val="tx1"/>
                </a:solidFill>
              </a:rPr>
              <a:t>Būvnormatīvs</a:t>
            </a:r>
            <a:r>
              <a:rPr dirty="0">
                <a:solidFill>
                  <a:schemeClr val="tx1"/>
                </a:solidFill>
              </a:rPr>
              <a:t> LBN 006-15 </a:t>
            </a:r>
            <a:r>
              <a:rPr lang="lv-LV" dirty="0" smtClean="0">
                <a:solidFill>
                  <a:schemeClr val="tx1"/>
                </a:solidFill>
              </a:rPr>
              <a:t>BŪVAKUSTIKA</a:t>
            </a:r>
          </a:p>
          <a:p>
            <a:r>
              <a:rPr lang="lv-LV" dirty="0">
                <a:solidFill>
                  <a:schemeClr val="tx1"/>
                </a:solidFill>
              </a:rPr>
              <a:t>LBN 305-15 "Ģeodēziskie darbi būvniecībā« </a:t>
            </a:r>
            <a:endParaRPr lang="lv-LV" dirty="0" smtClean="0">
              <a:solidFill>
                <a:schemeClr val="tx1"/>
              </a:solidFill>
            </a:endParaRPr>
          </a:p>
          <a:p>
            <a:r>
              <a:rPr lang="lv-LV" dirty="0" smtClean="0">
                <a:solidFill>
                  <a:schemeClr val="tx1"/>
                </a:solidFill>
              </a:rPr>
              <a:t>(</a:t>
            </a:r>
            <a:r>
              <a:rPr lang="lv-LV" sz="1700" dirty="0">
                <a:solidFill>
                  <a:schemeClr val="tx1"/>
                </a:solidFill>
              </a:rPr>
              <a:t>p.39.8-mērīšanas līdzekļu pārbaudes dokumentus</a:t>
            </a:r>
            <a:r>
              <a:rPr lang="lv-LV" dirty="0">
                <a:solidFill>
                  <a:schemeClr val="tx1"/>
                </a:solidFill>
              </a:rPr>
              <a:t>.)</a:t>
            </a:r>
          </a:p>
          <a:p>
            <a:r>
              <a:rPr dirty="0" smtClean="0">
                <a:solidFill>
                  <a:schemeClr val="tx1"/>
                </a:solidFill>
              </a:rPr>
              <a:t>- </a:t>
            </a:r>
            <a:r>
              <a:rPr dirty="0">
                <a:solidFill>
                  <a:schemeClr val="tx1"/>
                </a:solidFill>
              </a:rPr>
              <a:t>ISO 17123 </a:t>
            </a:r>
            <a:r>
              <a:rPr dirty="0" err="1">
                <a:solidFill>
                  <a:schemeClr val="tx1"/>
                </a:solidFill>
              </a:rPr>
              <a:t>standartu</a:t>
            </a:r>
            <a:r>
              <a:rPr dirty="0">
                <a:solidFill>
                  <a:schemeClr val="tx1"/>
                </a:solidFill>
              </a:rPr>
              <a:t> </a:t>
            </a:r>
            <a:r>
              <a:rPr dirty="0" err="1">
                <a:solidFill>
                  <a:schemeClr val="tx1"/>
                </a:solidFill>
              </a:rPr>
              <a:t>sērija</a:t>
            </a:r>
            <a:r>
              <a:rPr dirty="0">
                <a:solidFill>
                  <a:schemeClr val="tx1"/>
                </a:solidFill>
              </a:rPr>
              <a:t> par </a:t>
            </a:r>
            <a:r>
              <a:rPr dirty="0" err="1">
                <a:solidFill>
                  <a:schemeClr val="tx1"/>
                </a:solidFill>
              </a:rPr>
              <a:t>optisko</a:t>
            </a:r>
            <a:r>
              <a:rPr dirty="0">
                <a:solidFill>
                  <a:schemeClr val="tx1"/>
                </a:solidFill>
              </a:rPr>
              <a:t> </a:t>
            </a:r>
            <a:r>
              <a:rPr dirty="0" err="1">
                <a:solidFill>
                  <a:schemeClr val="tx1"/>
                </a:solidFill>
              </a:rPr>
              <a:t>instrumentu</a:t>
            </a:r>
            <a:r>
              <a:rPr dirty="0">
                <a:solidFill>
                  <a:schemeClr val="tx1"/>
                </a:solidFill>
              </a:rPr>
              <a:t> </a:t>
            </a:r>
            <a:r>
              <a:rPr dirty="0" err="1">
                <a:solidFill>
                  <a:schemeClr val="tx1"/>
                </a:solidFill>
              </a:rPr>
              <a:t>pārbaudi</a:t>
            </a:r>
            <a:r>
              <a:rPr dirty="0">
                <a:solidFill>
                  <a:schemeClr val="tx1"/>
                </a:solidFill>
              </a:rPr>
              <a:t> un </a:t>
            </a:r>
            <a:r>
              <a:rPr dirty="0" err="1">
                <a:solidFill>
                  <a:schemeClr val="tx1"/>
                </a:solidFill>
              </a:rPr>
              <a:t>kalibrēšanu</a:t>
            </a:r>
            <a:r>
              <a:rPr dirty="0">
                <a:solidFill>
                  <a:schemeClr val="tx1"/>
                </a:solidFil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5</a:t>
            </a:r>
            <a:r>
              <a:rPr dirty="0" smtClean="0"/>
              <a:t>. </a:t>
            </a:r>
            <a:r>
              <a:rPr dirty="0" err="1"/>
              <a:t>Secinājumi</a:t>
            </a:r>
            <a:endParaRPr dirty="0"/>
          </a:p>
        </p:txBody>
      </p:sp>
      <p:sp>
        <p:nvSpPr>
          <p:cNvPr id="3" name="Content Placeholder 2"/>
          <p:cNvSpPr>
            <a:spLocks noGrp="1"/>
          </p:cNvSpPr>
          <p:nvPr>
            <p:ph idx="1"/>
          </p:nvPr>
        </p:nvSpPr>
        <p:spPr/>
        <p:txBody>
          <a:bodyPr/>
          <a:lstStyle/>
          <a:p>
            <a:r>
              <a:rPr dirty="0" err="1">
                <a:solidFill>
                  <a:schemeClr val="tx1"/>
                </a:solidFill>
              </a:rPr>
              <a:t>Precīza</a:t>
            </a:r>
            <a:r>
              <a:rPr dirty="0">
                <a:solidFill>
                  <a:schemeClr val="tx1"/>
                </a:solidFill>
              </a:rPr>
              <a:t> </a:t>
            </a:r>
            <a:r>
              <a:rPr dirty="0" err="1">
                <a:solidFill>
                  <a:schemeClr val="tx1"/>
                </a:solidFill>
              </a:rPr>
              <a:t>mērīšanas</a:t>
            </a:r>
            <a:r>
              <a:rPr dirty="0">
                <a:solidFill>
                  <a:schemeClr val="tx1"/>
                </a:solidFill>
              </a:rPr>
              <a:t> </a:t>
            </a:r>
            <a:r>
              <a:rPr dirty="0" err="1">
                <a:solidFill>
                  <a:schemeClr val="tx1"/>
                </a:solidFill>
              </a:rPr>
              <a:t>instrumentu</a:t>
            </a:r>
            <a:r>
              <a:rPr dirty="0">
                <a:solidFill>
                  <a:schemeClr val="tx1"/>
                </a:solidFill>
              </a:rPr>
              <a:t> </a:t>
            </a:r>
            <a:r>
              <a:rPr dirty="0" err="1">
                <a:solidFill>
                  <a:schemeClr val="tx1"/>
                </a:solidFill>
              </a:rPr>
              <a:t>lietošana</a:t>
            </a:r>
            <a:r>
              <a:rPr dirty="0">
                <a:solidFill>
                  <a:schemeClr val="tx1"/>
                </a:solidFill>
              </a:rPr>
              <a:t> un </a:t>
            </a:r>
            <a:r>
              <a:rPr dirty="0" err="1">
                <a:solidFill>
                  <a:schemeClr val="tx1"/>
                </a:solidFill>
              </a:rPr>
              <a:t>atbilstība</a:t>
            </a:r>
            <a:r>
              <a:rPr dirty="0">
                <a:solidFill>
                  <a:schemeClr val="tx1"/>
                </a:solidFill>
              </a:rPr>
              <a:t> </a:t>
            </a:r>
            <a:r>
              <a:rPr dirty="0" err="1">
                <a:solidFill>
                  <a:schemeClr val="tx1"/>
                </a:solidFill>
              </a:rPr>
              <a:t>metroloģiskajām</a:t>
            </a:r>
            <a:r>
              <a:rPr dirty="0">
                <a:solidFill>
                  <a:schemeClr val="tx1"/>
                </a:solidFill>
              </a:rPr>
              <a:t> </a:t>
            </a:r>
            <a:r>
              <a:rPr dirty="0" err="1">
                <a:solidFill>
                  <a:schemeClr val="tx1"/>
                </a:solidFill>
              </a:rPr>
              <a:t>prasībām</a:t>
            </a:r>
            <a:r>
              <a:rPr dirty="0">
                <a:solidFill>
                  <a:schemeClr val="tx1"/>
                </a:solidFill>
              </a:rPr>
              <a:t> </a:t>
            </a:r>
            <a:r>
              <a:rPr dirty="0" err="1">
                <a:solidFill>
                  <a:schemeClr val="tx1"/>
                </a:solidFill>
              </a:rPr>
              <a:t>ir</a:t>
            </a:r>
            <a:r>
              <a:rPr dirty="0">
                <a:solidFill>
                  <a:schemeClr val="tx1"/>
                </a:solidFill>
              </a:rPr>
              <a:t> </a:t>
            </a:r>
            <a:r>
              <a:rPr dirty="0" err="1">
                <a:solidFill>
                  <a:schemeClr val="tx1"/>
                </a:solidFill>
              </a:rPr>
              <a:t>būtiska</a:t>
            </a:r>
            <a:r>
              <a:rPr dirty="0">
                <a:solidFill>
                  <a:schemeClr val="tx1"/>
                </a:solidFill>
              </a:rPr>
              <a:t>, </a:t>
            </a:r>
            <a:r>
              <a:rPr dirty="0" err="1">
                <a:solidFill>
                  <a:schemeClr val="tx1"/>
                </a:solidFill>
              </a:rPr>
              <a:t>lai</a:t>
            </a:r>
            <a:r>
              <a:rPr dirty="0">
                <a:solidFill>
                  <a:schemeClr val="tx1"/>
                </a:solidFill>
              </a:rPr>
              <a:t> </a:t>
            </a:r>
            <a:r>
              <a:rPr dirty="0" err="1">
                <a:solidFill>
                  <a:schemeClr val="tx1"/>
                </a:solidFill>
              </a:rPr>
              <a:t>nodrošinātu</a:t>
            </a:r>
            <a:r>
              <a:rPr dirty="0">
                <a:solidFill>
                  <a:schemeClr val="tx1"/>
                </a:solidFill>
              </a:rPr>
              <a:t> </a:t>
            </a:r>
            <a:r>
              <a:rPr dirty="0" err="1">
                <a:solidFill>
                  <a:schemeClr val="tx1"/>
                </a:solidFill>
              </a:rPr>
              <a:t>kvalitatīvu</a:t>
            </a:r>
            <a:r>
              <a:rPr dirty="0">
                <a:solidFill>
                  <a:schemeClr val="tx1"/>
                </a:solidFill>
              </a:rPr>
              <a:t> un </a:t>
            </a:r>
            <a:r>
              <a:rPr dirty="0" err="1">
                <a:solidFill>
                  <a:schemeClr val="tx1"/>
                </a:solidFill>
              </a:rPr>
              <a:t>drošu</a:t>
            </a:r>
            <a:r>
              <a:rPr dirty="0">
                <a:solidFill>
                  <a:schemeClr val="tx1"/>
                </a:solidFill>
              </a:rPr>
              <a:t> </a:t>
            </a:r>
            <a:r>
              <a:rPr dirty="0" err="1">
                <a:solidFill>
                  <a:schemeClr val="tx1"/>
                </a:solidFill>
              </a:rPr>
              <a:t>būvniecību</a:t>
            </a:r>
            <a:r>
              <a:rPr dirty="0">
                <a:solidFill>
                  <a:schemeClr val="tx1"/>
                </a:solidFill>
              </a:rPr>
              <a:t>. </a:t>
            </a:r>
            <a:r>
              <a:rPr dirty="0" err="1">
                <a:solidFill>
                  <a:schemeClr val="tx1"/>
                </a:solidFill>
              </a:rPr>
              <a:t>Regulāra</a:t>
            </a:r>
            <a:r>
              <a:rPr dirty="0">
                <a:solidFill>
                  <a:schemeClr val="tx1"/>
                </a:solidFill>
              </a:rPr>
              <a:t> </a:t>
            </a:r>
            <a:r>
              <a:rPr dirty="0" err="1">
                <a:solidFill>
                  <a:schemeClr val="tx1"/>
                </a:solidFill>
              </a:rPr>
              <a:t>kalibrēšana</a:t>
            </a:r>
            <a:r>
              <a:rPr dirty="0">
                <a:solidFill>
                  <a:schemeClr val="tx1"/>
                </a:solidFill>
              </a:rPr>
              <a:t>, </a:t>
            </a:r>
            <a:r>
              <a:rPr dirty="0" err="1">
                <a:solidFill>
                  <a:schemeClr val="tx1"/>
                </a:solidFill>
              </a:rPr>
              <a:t>pareiza</a:t>
            </a:r>
            <a:r>
              <a:rPr dirty="0">
                <a:solidFill>
                  <a:schemeClr val="tx1"/>
                </a:solidFill>
              </a:rPr>
              <a:t> </a:t>
            </a:r>
            <a:r>
              <a:rPr dirty="0" err="1">
                <a:solidFill>
                  <a:schemeClr val="tx1"/>
                </a:solidFill>
              </a:rPr>
              <a:t>ekspluatācija</a:t>
            </a:r>
            <a:r>
              <a:rPr dirty="0">
                <a:solidFill>
                  <a:schemeClr val="tx1"/>
                </a:solidFill>
              </a:rPr>
              <a:t> un </a:t>
            </a:r>
            <a:r>
              <a:rPr dirty="0" err="1">
                <a:solidFill>
                  <a:schemeClr val="tx1"/>
                </a:solidFill>
              </a:rPr>
              <a:t>normatīvu</a:t>
            </a:r>
            <a:r>
              <a:rPr dirty="0">
                <a:solidFill>
                  <a:schemeClr val="tx1"/>
                </a:solidFill>
              </a:rPr>
              <a:t> </a:t>
            </a:r>
            <a:r>
              <a:rPr dirty="0" err="1">
                <a:solidFill>
                  <a:schemeClr val="tx1"/>
                </a:solidFill>
              </a:rPr>
              <a:t>ievērošana</a:t>
            </a:r>
            <a:r>
              <a:rPr dirty="0">
                <a:solidFill>
                  <a:schemeClr val="tx1"/>
                </a:solidFill>
              </a:rPr>
              <a:t> </a:t>
            </a:r>
            <a:r>
              <a:rPr dirty="0" err="1">
                <a:solidFill>
                  <a:schemeClr val="tx1"/>
                </a:solidFill>
              </a:rPr>
              <a:t>ir</a:t>
            </a:r>
            <a:r>
              <a:rPr dirty="0">
                <a:solidFill>
                  <a:schemeClr val="tx1"/>
                </a:solidFill>
              </a:rPr>
              <a:t> </a:t>
            </a:r>
            <a:r>
              <a:rPr dirty="0" err="1">
                <a:solidFill>
                  <a:schemeClr val="tx1"/>
                </a:solidFill>
              </a:rPr>
              <a:t>katra</a:t>
            </a:r>
            <a:r>
              <a:rPr dirty="0">
                <a:solidFill>
                  <a:schemeClr val="tx1"/>
                </a:solidFill>
              </a:rPr>
              <a:t> </a:t>
            </a:r>
            <a:r>
              <a:rPr dirty="0" err="1">
                <a:solidFill>
                  <a:schemeClr val="tx1"/>
                </a:solidFill>
              </a:rPr>
              <a:t>būvuzņēmēja</a:t>
            </a:r>
            <a:r>
              <a:rPr dirty="0">
                <a:solidFill>
                  <a:schemeClr val="tx1"/>
                </a:solidFill>
              </a:rPr>
              <a:t> </a:t>
            </a:r>
            <a:r>
              <a:rPr dirty="0" err="1">
                <a:solidFill>
                  <a:schemeClr val="tx1"/>
                </a:solidFill>
              </a:rPr>
              <a:t>atbildība</a:t>
            </a:r>
            <a:r>
              <a:rPr dirty="0" smtClean="0">
                <a:solidFill>
                  <a:schemeClr val="tx1"/>
                </a:solidFill>
              </a:rPr>
              <a:t>.</a:t>
            </a:r>
            <a:endParaRPr lang="lv-LV" dirty="0" smtClean="0">
              <a:solidFill>
                <a:schemeClr val="tx1"/>
              </a:solidFill>
            </a:endParaRPr>
          </a:p>
          <a:p>
            <a:endParaRPr lang="lv-LV" dirty="0">
              <a:solidFill>
                <a:schemeClr val="tx1"/>
              </a:solidFill>
            </a:endParaRPr>
          </a:p>
          <a:p>
            <a:r>
              <a:rPr lang="lv-LV" dirty="0" smtClean="0">
                <a:solidFill>
                  <a:schemeClr val="tx1"/>
                </a:solidFill>
              </a:rPr>
              <a:t>Nesagaidiet traģēdiju, lai uzlabotu kontroli!</a:t>
            </a:r>
          </a:p>
          <a:p>
            <a:r>
              <a:rPr lang="lv-LV" dirty="0" smtClean="0">
                <a:solidFill>
                  <a:schemeClr val="tx1"/>
                </a:solidFill>
              </a:rPr>
              <a:t>Rīkojies savlaicīgi!!!</a:t>
            </a:r>
            <a:endParaRPr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1131" y="533400"/>
            <a:ext cx="6554867" cy="1524000"/>
          </a:xfrm>
        </p:spPr>
        <p:txBody>
          <a:bodyPr/>
          <a:lstStyle/>
          <a:p>
            <a:r>
              <a:rPr dirty="0"/>
              <a:t>1. </a:t>
            </a:r>
            <a:r>
              <a:rPr dirty="0" err="1"/>
              <a:t>Ievads</a:t>
            </a:r>
            <a:endParaRPr dirty="0"/>
          </a:p>
        </p:txBody>
      </p:sp>
      <p:sp>
        <p:nvSpPr>
          <p:cNvPr id="3" name="Content Placeholder 2"/>
          <p:cNvSpPr>
            <a:spLocks noGrp="1"/>
          </p:cNvSpPr>
          <p:nvPr>
            <p:ph idx="1"/>
          </p:nvPr>
        </p:nvSpPr>
        <p:spPr>
          <a:xfrm>
            <a:off x="902677" y="2057400"/>
            <a:ext cx="6554867" cy="3767670"/>
          </a:xfrm>
        </p:spPr>
        <p:txBody>
          <a:bodyPr>
            <a:normAutofit fontScale="85000" lnSpcReduction="10000"/>
          </a:bodyPr>
          <a:lstStyle/>
          <a:p>
            <a:r>
              <a:rPr lang="lv-LV" dirty="0" smtClean="0">
                <a:solidFill>
                  <a:schemeClr val="tx1">
                    <a:lumMod val="95000"/>
                  </a:schemeClr>
                </a:solidFill>
              </a:rPr>
              <a:t>Inspicēšanas (verificēšanas) standarts – </a:t>
            </a:r>
            <a:r>
              <a:rPr lang="lv-LV" dirty="0" smtClean="0">
                <a:solidFill>
                  <a:schemeClr val="tx1">
                    <a:lumMod val="95000"/>
                  </a:schemeClr>
                </a:solidFill>
              </a:rPr>
              <a:t>LVS NE </a:t>
            </a:r>
            <a:r>
              <a:rPr lang="lv-LV" dirty="0" smtClean="0">
                <a:solidFill>
                  <a:schemeClr val="tx1">
                    <a:lumMod val="95000"/>
                  </a:schemeClr>
                </a:solidFill>
              </a:rPr>
              <a:t>ISO 17025</a:t>
            </a:r>
          </a:p>
          <a:p>
            <a:r>
              <a:rPr lang="lv-LV" dirty="0" smtClean="0">
                <a:solidFill>
                  <a:schemeClr val="tx1">
                    <a:lumMod val="95000"/>
                  </a:schemeClr>
                </a:solidFill>
              </a:rPr>
              <a:t>Kalibrēšanas standarts -LVS NE </a:t>
            </a:r>
            <a:r>
              <a:rPr lang="lv-LV" dirty="0" smtClean="0">
                <a:solidFill>
                  <a:schemeClr val="tx1">
                    <a:lumMod val="95000"/>
                  </a:schemeClr>
                </a:solidFill>
              </a:rPr>
              <a:t>ISO 17025</a:t>
            </a:r>
            <a:endParaRPr lang="lv-LV" dirty="0" smtClean="0">
              <a:solidFill>
                <a:schemeClr val="tx1">
                  <a:lumMod val="95000"/>
                </a:schemeClr>
              </a:solidFill>
            </a:endParaRPr>
          </a:p>
          <a:p>
            <a:r>
              <a:rPr lang="lv-LV" dirty="0" smtClean="0">
                <a:solidFill>
                  <a:schemeClr val="tx1">
                    <a:lumMod val="95000"/>
                  </a:schemeClr>
                </a:solidFill>
              </a:rPr>
              <a:t>ISO/IEC </a:t>
            </a:r>
            <a:r>
              <a:rPr lang="lv-LV" dirty="0">
                <a:solidFill>
                  <a:schemeClr val="tx1">
                    <a:lumMod val="95000"/>
                  </a:schemeClr>
                </a:solidFill>
              </a:rPr>
              <a:t>17020 nosaka prasības inspekcijas institūcijām, kas veic produktu, procesu un pakalpojumu pārbaudes. Šis standarts attiecas uz organizācijām, kas veic inspekcijas, piemēram, mērīšanas instrumentu verifikāciju, un nodrošina to kompetenci, neatkarību un uzticamību. </a:t>
            </a:r>
            <a:endParaRPr lang="lv-LV" dirty="0" smtClean="0">
              <a:solidFill>
                <a:schemeClr val="tx1">
                  <a:lumMod val="95000"/>
                </a:schemeClr>
              </a:solidFill>
            </a:endParaRPr>
          </a:p>
          <a:p>
            <a:r>
              <a:rPr lang="lv-LV" dirty="0" smtClean="0">
                <a:solidFill>
                  <a:schemeClr val="tx1">
                    <a:lumMod val="95000"/>
                  </a:schemeClr>
                </a:solidFill>
              </a:rPr>
              <a:t>​</a:t>
            </a:r>
            <a:r>
              <a:rPr lang="lv-LV" dirty="0">
                <a:solidFill>
                  <a:schemeClr val="tx1">
                    <a:lumMod val="95000"/>
                  </a:schemeClr>
                </a:solidFill>
              </a:rPr>
              <a:t>ISO/IEC 17025 nosaka prasības testēšanas un kalibrēšanas laboratorijām. Šis standarts attiecas uz laboratorijām, kas veic mērīšanas instrumentu kalibrēšanu, nodrošinot, ka tās spēj veikt precīzus un uzticamus mērījumus.</a:t>
            </a:r>
            <a:endParaRPr lang="lv-LV" dirty="0" smtClean="0">
              <a:solidFill>
                <a:schemeClr val="tx1">
                  <a:lumMod val="95000"/>
                </a:schemeClr>
              </a:solidFill>
            </a:endParaRPr>
          </a:p>
          <a:p>
            <a:pPr marL="0" indent="0">
              <a:buNone/>
            </a:pPr>
            <a:endParaRPr lang="lv-LV" dirty="0">
              <a:solidFill>
                <a:schemeClr val="tx1">
                  <a:lumMod val="9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1073727" y="1239982"/>
            <a:ext cx="6554867" cy="3767670"/>
          </a:xfrm>
        </p:spPr>
        <p:txBody>
          <a:bodyPr/>
          <a:lstStyle/>
          <a:p>
            <a:r>
              <a:rPr lang="lv-LV" dirty="0">
                <a:solidFill>
                  <a:schemeClr val="tx1"/>
                </a:solidFill>
              </a:rPr>
              <a:t>Metroloģija būvniecībā ir būtiska precīzai mērījumu veikšanai un kvalitātes kontrolei. Tā nodrošina precīzu ģeodēzisko instrumentu, </a:t>
            </a:r>
            <a:r>
              <a:rPr lang="lv-LV" dirty="0" smtClean="0">
                <a:solidFill>
                  <a:schemeClr val="tx1"/>
                </a:solidFill>
              </a:rPr>
              <a:t>piemēram - </a:t>
            </a:r>
            <a:r>
              <a:rPr lang="lv-LV" dirty="0" err="1">
                <a:solidFill>
                  <a:schemeClr val="tx1"/>
                </a:solidFill>
              </a:rPr>
              <a:t>mērlentu</a:t>
            </a:r>
            <a:r>
              <a:rPr lang="lv-LV" dirty="0">
                <a:solidFill>
                  <a:schemeClr val="tx1"/>
                </a:solidFill>
              </a:rPr>
              <a:t>, teodolītu un </a:t>
            </a:r>
            <a:r>
              <a:rPr lang="lv-LV" dirty="0" err="1" smtClean="0">
                <a:solidFill>
                  <a:schemeClr val="tx1"/>
                </a:solidFill>
              </a:rPr>
              <a:t>tahimetru</a:t>
            </a:r>
            <a:r>
              <a:rPr lang="lv-LV" dirty="0" smtClean="0">
                <a:solidFill>
                  <a:schemeClr val="tx1"/>
                </a:solidFill>
              </a:rPr>
              <a:t> un citu ML kalibrēšanu </a:t>
            </a:r>
            <a:r>
              <a:rPr lang="lv-LV" dirty="0">
                <a:solidFill>
                  <a:schemeClr val="tx1"/>
                </a:solidFill>
              </a:rPr>
              <a:t>un lietošanu atbilstoši normatīvajām prasībām.</a:t>
            </a:r>
          </a:p>
          <a:p>
            <a:endParaRPr lang="lv-LV" dirty="0"/>
          </a:p>
        </p:txBody>
      </p:sp>
    </p:spTree>
    <p:extLst>
      <p:ext uri="{BB962C8B-B14F-4D97-AF65-F5344CB8AC3E}">
        <p14:creationId xmlns:p14="http://schemas.microsoft.com/office/powerpoint/2010/main" val="4115381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533400" y="879232"/>
            <a:ext cx="6554867" cy="4352191"/>
          </a:xfrm>
        </p:spPr>
        <p:txBody>
          <a:bodyPr/>
          <a:lstStyle/>
          <a:p>
            <a:r>
              <a:rPr lang="lv-LV" dirty="0" smtClean="0">
                <a:solidFill>
                  <a:schemeClr val="tx1"/>
                </a:solidFill>
              </a:rPr>
              <a:t>Latvijas </a:t>
            </a:r>
            <a:r>
              <a:rPr lang="lv-LV" dirty="0">
                <a:solidFill>
                  <a:schemeClr val="tx1"/>
                </a:solidFill>
              </a:rPr>
              <a:t>Republikā mērījumu vienotību reglamentē Likums </a:t>
            </a:r>
            <a:r>
              <a:rPr lang="lv-LV" b="1" dirty="0">
                <a:solidFill>
                  <a:schemeClr val="tx1"/>
                </a:solidFill>
              </a:rPr>
              <a:t>"Par mērījumu vienotību", </a:t>
            </a:r>
            <a:r>
              <a:rPr lang="lv-LV" dirty="0">
                <a:solidFill>
                  <a:schemeClr val="tx1"/>
                </a:solidFill>
              </a:rPr>
              <a:t>kura mērķis ir nodrošināt mērījumu precizitāti un uzticamību, lai aizsargātu cilvēku dzīvību un veselību, vidi un patērētājus no neprecīzu mērījumu negatīvajām sekām, kā arī veicinātu valsts ekonomikas un starptautiskās sadarbības attīstību.</a:t>
            </a:r>
          </a:p>
        </p:txBody>
      </p:sp>
    </p:spTree>
    <p:extLst>
      <p:ext uri="{BB962C8B-B14F-4D97-AF65-F5344CB8AC3E}">
        <p14:creationId xmlns:p14="http://schemas.microsoft.com/office/powerpoint/2010/main" val="2862055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533400" y="533399"/>
            <a:ext cx="6554867" cy="5571565"/>
          </a:xfrm>
        </p:spPr>
        <p:txBody>
          <a:bodyPr>
            <a:normAutofit/>
          </a:bodyPr>
          <a:lstStyle/>
          <a:p>
            <a:r>
              <a:rPr lang="lv-LV" dirty="0">
                <a:solidFill>
                  <a:schemeClr val="tx1"/>
                </a:solidFill>
              </a:rPr>
              <a:t>Šis likums nosaka vispārīgās metroloģiskās prasības mērīšanas līdzekļiem un realizācijai paredzētajām fasētajām precēm. Būvniecības nozarē tas attiecas uz mērīšanas līdzekļiem, kas tiek izmantoti ģeodēzijas darbos, piemēram, teodolītiem, nivelieriem un </a:t>
            </a:r>
            <a:r>
              <a:rPr lang="lv-LV" dirty="0" err="1">
                <a:solidFill>
                  <a:schemeClr val="tx1"/>
                </a:solidFill>
              </a:rPr>
              <a:t>tahimetriem</a:t>
            </a:r>
            <a:r>
              <a:rPr lang="lv-LV" dirty="0">
                <a:solidFill>
                  <a:schemeClr val="tx1"/>
                </a:solidFill>
              </a:rPr>
              <a:t>, kā arī citiem instrumentiem, kas tiek izmantoti būvniecības procesā.</a:t>
            </a:r>
          </a:p>
          <a:p>
            <a:endParaRPr lang="lv-LV" dirty="0">
              <a:solidFill>
                <a:schemeClr val="tx1"/>
              </a:solidFill>
            </a:endParaRPr>
          </a:p>
          <a:p>
            <a:r>
              <a:rPr lang="lv-LV" dirty="0">
                <a:solidFill>
                  <a:schemeClr val="tx1"/>
                </a:solidFill>
              </a:rPr>
              <a:t>Saskaņā ar likuma 7. pantu, valsts metroloģiskajai kontrolei ir pakļauti mērīšanas līdzekļi, kurus lieto ģeodēzijas un hidrometeoroloģijas darbos. Tas nozīmē, ka būvniecības procesā izmantotajiem mērīšanas līdzekļiem ir jāatbilst noteiktajām metroloģiskajām prasībām, un tie ir jāverificē atbilstoši normatīvajos aktos noteiktajai kārtībai.</a:t>
            </a:r>
            <a:endParaRPr lang="lv-LV" dirty="0">
              <a:solidFill>
                <a:schemeClr val="tx1"/>
              </a:solidFill>
            </a:endParaRPr>
          </a:p>
        </p:txBody>
      </p:sp>
    </p:spTree>
    <p:extLst>
      <p:ext uri="{BB962C8B-B14F-4D97-AF65-F5344CB8AC3E}">
        <p14:creationId xmlns:p14="http://schemas.microsoft.com/office/powerpoint/2010/main" val="4061580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533400" y="533400"/>
            <a:ext cx="6554867" cy="5585012"/>
          </a:xfrm>
        </p:spPr>
        <p:txBody>
          <a:bodyPr>
            <a:normAutofit fontScale="70000" lnSpcReduction="20000"/>
          </a:bodyPr>
          <a:lstStyle/>
          <a:p>
            <a:r>
              <a:rPr lang="lv-LV" dirty="0">
                <a:solidFill>
                  <a:schemeClr val="tx1"/>
                </a:solidFill>
              </a:rPr>
              <a:t>Valsts metroloģiskajai kontrolei ir pakļauti mērīšanas līdzekļi, kurus lieto:</a:t>
            </a:r>
          </a:p>
          <a:p>
            <a:endParaRPr lang="lv-LV" dirty="0">
              <a:solidFill>
                <a:schemeClr val="tx1"/>
              </a:solidFill>
            </a:endParaRPr>
          </a:p>
          <a:p>
            <a:r>
              <a:rPr lang="lv-LV" dirty="0">
                <a:solidFill>
                  <a:schemeClr val="tx1"/>
                </a:solidFill>
              </a:rPr>
              <a:t>1) cilvēka dzīvības un veselības aizsardzībā;</a:t>
            </a:r>
          </a:p>
          <a:p>
            <a:endParaRPr lang="lv-LV" dirty="0">
              <a:solidFill>
                <a:schemeClr val="tx1"/>
              </a:solidFill>
            </a:endParaRPr>
          </a:p>
          <a:p>
            <a:r>
              <a:rPr lang="lv-LV" dirty="0">
                <a:solidFill>
                  <a:schemeClr val="tx1"/>
                </a:solidFill>
              </a:rPr>
              <a:t>2) medikamentu, parfimērijas un kosmētikas līdzekļu un pārtikas produktu kontrolē;</a:t>
            </a:r>
          </a:p>
          <a:p>
            <a:endParaRPr lang="lv-LV" dirty="0">
              <a:solidFill>
                <a:schemeClr val="tx1"/>
              </a:solidFill>
            </a:endParaRPr>
          </a:p>
          <a:p>
            <a:r>
              <a:rPr lang="lv-LV" dirty="0">
                <a:solidFill>
                  <a:schemeClr val="tx1"/>
                </a:solidFill>
              </a:rPr>
              <a:t>3) vides aizsardzībā un kontrolē;</a:t>
            </a:r>
          </a:p>
          <a:p>
            <a:endParaRPr lang="lv-LV" dirty="0">
              <a:solidFill>
                <a:schemeClr val="tx1"/>
              </a:solidFill>
            </a:endParaRPr>
          </a:p>
          <a:p>
            <a:r>
              <a:rPr lang="lv-LV" dirty="0">
                <a:solidFill>
                  <a:schemeClr val="tx1"/>
                </a:solidFill>
              </a:rPr>
              <a:t>4) darba drošības, tehniskās drošības un kustības drošības kontrolē;</a:t>
            </a:r>
          </a:p>
          <a:p>
            <a:endParaRPr lang="lv-LV" dirty="0">
              <a:solidFill>
                <a:schemeClr val="tx1"/>
              </a:solidFill>
            </a:endParaRPr>
          </a:p>
          <a:p>
            <a:r>
              <a:rPr lang="lv-LV" dirty="0">
                <a:solidFill>
                  <a:schemeClr val="tx1"/>
                </a:solidFill>
              </a:rPr>
              <a:t>5) tirdzniecības, banku, nodokļu, muitas un pasta operācijās;</a:t>
            </a:r>
          </a:p>
          <a:p>
            <a:endParaRPr lang="lv-LV" dirty="0">
              <a:solidFill>
                <a:schemeClr val="tx1"/>
              </a:solidFill>
            </a:endParaRPr>
          </a:p>
          <a:p>
            <a:r>
              <a:rPr lang="lv-LV" dirty="0">
                <a:solidFill>
                  <a:schemeClr val="tx1"/>
                </a:solidFill>
              </a:rPr>
              <a:t>6) energoresursu un citu resursu uzskaitē;</a:t>
            </a:r>
          </a:p>
          <a:p>
            <a:endParaRPr lang="lv-LV" dirty="0">
              <a:solidFill>
                <a:schemeClr val="tx1"/>
              </a:solidFill>
            </a:endParaRPr>
          </a:p>
          <a:p>
            <a:r>
              <a:rPr lang="lv-LV" dirty="0">
                <a:solidFill>
                  <a:schemeClr val="tx1"/>
                </a:solidFill>
              </a:rPr>
              <a:t>7) ģeodēzijas un hidrometeoroloģijas darbos;</a:t>
            </a:r>
          </a:p>
          <a:p>
            <a:endParaRPr lang="lv-LV" dirty="0">
              <a:solidFill>
                <a:schemeClr val="tx1"/>
              </a:solidFill>
            </a:endParaRPr>
          </a:p>
          <a:p>
            <a:r>
              <a:rPr lang="lv-LV" dirty="0">
                <a:solidFill>
                  <a:schemeClr val="tx1"/>
                </a:solidFill>
              </a:rPr>
              <a:t>8) veicot izmeklēšanu un ekspertīzi.</a:t>
            </a:r>
          </a:p>
        </p:txBody>
      </p:sp>
    </p:spTree>
    <p:extLst>
      <p:ext uri="{BB962C8B-B14F-4D97-AF65-F5344CB8AC3E}">
        <p14:creationId xmlns:p14="http://schemas.microsoft.com/office/powerpoint/2010/main" val="4148120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533400" y="533399"/>
            <a:ext cx="6554867" cy="5506915"/>
          </a:xfrm>
        </p:spPr>
        <p:txBody>
          <a:bodyPr>
            <a:normAutofit/>
          </a:bodyPr>
          <a:lstStyle/>
          <a:p>
            <a:r>
              <a:rPr lang="lv-LV" dirty="0">
                <a:solidFill>
                  <a:schemeClr val="tx1"/>
                </a:solidFill>
              </a:rPr>
              <a:t>Ministru kabineta noteikumi Nr. 289</a:t>
            </a:r>
          </a:p>
          <a:p>
            <a:pPr marL="0" indent="0">
              <a:buNone/>
            </a:pPr>
            <a:r>
              <a:rPr lang="lv-LV" dirty="0" smtClean="0">
                <a:solidFill>
                  <a:schemeClr val="tx1"/>
                </a:solidFill>
              </a:rPr>
              <a:t>Rīgā </a:t>
            </a:r>
            <a:r>
              <a:rPr lang="lv-LV" dirty="0">
                <a:solidFill>
                  <a:schemeClr val="tx1"/>
                </a:solidFill>
              </a:rPr>
              <a:t>2024. gada 14. maijā </a:t>
            </a:r>
          </a:p>
          <a:p>
            <a:pPr marL="0" indent="0">
              <a:buNone/>
            </a:pPr>
            <a:endParaRPr lang="lv-LV" dirty="0">
              <a:solidFill>
                <a:schemeClr val="tx1"/>
              </a:solidFill>
            </a:endParaRPr>
          </a:p>
          <a:p>
            <a:r>
              <a:rPr lang="lv-LV" sz="2400" dirty="0">
                <a:solidFill>
                  <a:schemeClr val="tx1"/>
                </a:solidFill>
              </a:rPr>
              <a:t>Noteikumi par valsts metroloģiskajai kontrolei pakļauto mērīšanas līdzekļu sarakstu</a:t>
            </a:r>
            <a:endParaRPr lang="lv-LV" sz="2400" dirty="0">
              <a:solidFill>
                <a:schemeClr val="tx1"/>
              </a:solidFill>
            </a:endParaRPr>
          </a:p>
        </p:txBody>
      </p:sp>
    </p:spTree>
    <p:extLst>
      <p:ext uri="{BB962C8B-B14F-4D97-AF65-F5344CB8AC3E}">
        <p14:creationId xmlns:p14="http://schemas.microsoft.com/office/powerpoint/2010/main" val="523048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atura vietturis 3"/>
          <p:cNvGraphicFramePr>
            <a:graphicFrameLocks noGrp="1"/>
          </p:cNvGraphicFramePr>
          <p:nvPr>
            <p:ph idx="1"/>
            <p:extLst>
              <p:ext uri="{D42A27DB-BD31-4B8C-83A1-F6EECF244321}">
                <p14:modId xmlns:p14="http://schemas.microsoft.com/office/powerpoint/2010/main" val="3993281936"/>
              </p:ext>
            </p:extLst>
          </p:nvPr>
        </p:nvGraphicFramePr>
        <p:xfrm>
          <a:off x="672354" y="507079"/>
          <a:ext cx="7705164" cy="5140684"/>
        </p:xfrm>
        <a:graphic>
          <a:graphicData uri="http://schemas.openxmlformats.org/drawingml/2006/table">
            <a:tbl>
              <a:tblPr/>
              <a:tblGrid>
                <a:gridCol w="499016">
                  <a:extLst>
                    <a:ext uri="{9D8B030D-6E8A-4147-A177-3AD203B41FA5}">
                      <a16:colId xmlns:a16="http://schemas.microsoft.com/office/drawing/2014/main" val="1497166851"/>
                    </a:ext>
                  </a:extLst>
                </a:gridCol>
                <a:gridCol w="4372746">
                  <a:extLst>
                    <a:ext uri="{9D8B030D-6E8A-4147-A177-3AD203B41FA5}">
                      <a16:colId xmlns:a16="http://schemas.microsoft.com/office/drawing/2014/main" val="767490042"/>
                    </a:ext>
                  </a:extLst>
                </a:gridCol>
                <a:gridCol w="2833402">
                  <a:extLst>
                    <a:ext uri="{9D8B030D-6E8A-4147-A177-3AD203B41FA5}">
                      <a16:colId xmlns:a16="http://schemas.microsoft.com/office/drawing/2014/main" val="777087683"/>
                    </a:ext>
                  </a:extLst>
                </a:gridCol>
              </a:tblGrid>
              <a:tr h="1335298">
                <a:tc>
                  <a:txBody>
                    <a:bodyPr/>
                    <a:lstStyle/>
                    <a:p>
                      <a:pPr algn="ctr"/>
                      <a:r>
                        <a:rPr lang="lv-LV" sz="1500">
                          <a:solidFill>
                            <a:srgbClr val="414142"/>
                          </a:solidFill>
                          <a:effectLst/>
                        </a:rPr>
                        <a:t>Nr.</a:t>
                      </a:r>
                    </a:p>
                    <a:p>
                      <a:pPr algn="ctr"/>
                      <a:r>
                        <a:rPr lang="lv-LV" sz="1500">
                          <a:solidFill>
                            <a:srgbClr val="414142"/>
                          </a:solidFill>
                          <a:effectLst/>
                        </a:rPr>
                        <a:t>p. k. </a:t>
                      </a:r>
                    </a:p>
                  </a:txBody>
                  <a:tcPr marL="39078" marR="39078" marT="39078" marB="39078" anchor="ctr">
                    <a:lnL>
                      <a:noFill/>
                    </a:lnL>
                    <a:lnR>
                      <a:noFill/>
                    </a:lnR>
                    <a:lnT>
                      <a:noFill/>
                    </a:lnT>
                    <a:lnB>
                      <a:noFill/>
                    </a:lnB>
                    <a:solidFill>
                      <a:srgbClr val="FFFFFF"/>
                    </a:solidFill>
                  </a:tcPr>
                </a:tc>
                <a:tc>
                  <a:txBody>
                    <a:bodyPr/>
                    <a:lstStyle/>
                    <a:p>
                      <a:pPr algn="ctr"/>
                      <a:r>
                        <a:rPr lang="lv-LV" sz="1500">
                          <a:solidFill>
                            <a:srgbClr val="414142"/>
                          </a:solidFill>
                          <a:effectLst/>
                        </a:rPr>
                        <a:t>Mērīšanas līdzekļa nosaukums</a:t>
                      </a:r>
                    </a:p>
                  </a:txBody>
                  <a:tcPr marL="39078" marR="39078" marT="39078" marB="39078" anchor="ctr">
                    <a:lnL>
                      <a:noFill/>
                    </a:lnL>
                    <a:lnR>
                      <a:noFill/>
                    </a:lnR>
                    <a:lnT>
                      <a:noFill/>
                    </a:lnT>
                    <a:lnB>
                      <a:noFill/>
                    </a:lnB>
                    <a:solidFill>
                      <a:srgbClr val="FFFFFF"/>
                    </a:solidFill>
                  </a:tcPr>
                </a:tc>
                <a:tc>
                  <a:txBody>
                    <a:bodyPr/>
                    <a:lstStyle/>
                    <a:p>
                      <a:pPr algn="ctr"/>
                      <a:r>
                        <a:rPr lang="lv-LV" sz="1500">
                          <a:solidFill>
                            <a:srgbClr val="414142"/>
                          </a:solidFill>
                          <a:effectLst/>
                        </a:rPr>
                        <a:t>Verificēšanas periodiskums</a:t>
                      </a:r>
                      <a:br>
                        <a:rPr lang="lv-LV" sz="1500">
                          <a:solidFill>
                            <a:srgbClr val="414142"/>
                          </a:solidFill>
                          <a:effectLst/>
                        </a:rPr>
                      </a:br>
                      <a:r>
                        <a:rPr lang="lv-LV" sz="1500">
                          <a:solidFill>
                            <a:srgbClr val="414142"/>
                          </a:solidFill>
                          <a:effectLst/>
                        </a:rPr>
                        <a:t>(ne retāk kā)</a:t>
                      </a:r>
                    </a:p>
                  </a:txBody>
                  <a:tcPr marL="39078" marR="39078" marT="39078" marB="39078" anchor="ctr">
                    <a:lnL>
                      <a:noFill/>
                    </a:lnL>
                    <a:lnR>
                      <a:noFill/>
                    </a:lnR>
                    <a:lnT>
                      <a:noFill/>
                    </a:lnT>
                    <a:lnB>
                      <a:noFill/>
                    </a:lnB>
                    <a:solidFill>
                      <a:srgbClr val="FFFFFF"/>
                    </a:solidFill>
                  </a:tcPr>
                </a:tc>
                <a:extLst>
                  <a:ext uri="{0D108BD9-81ED-4DB2-BD59-A6C34878D82A}">
                    <a16:rowId xmlns:a16="http://schemas.microsoft.com/office/drawing/2014/main" val="1959105269"/>
                  </a:ext>
                </a:extLst>
              </a:tr>
              <a:tr h="1028137">
                <a:tc>
                  <a:txBody>
                    <a:bodyPr/>
                    <a:lstStyle/>
                    <a:p>
                      <a:pPr algn="ctr"/>
                      <a:r>
                        <a:rPr lang="lv-LV" sz="1500">
                          <a:solidFill>
                            <a:srgbClr val="414142"/>
                          </a:solidFill>
                          <a:effectLst/>
                        </a:rPr>
                        <a:t>1.</a:t>
                      </a:r>
                    </a:p>
                  </a:txBody>
                  <a:tcPr marL="39078" marR="39078" marT="39078" marB="39078" anchor="ctr">
                    <a:lnL>
                      <a:noFill/>
                    </a:lnL>
                    <a:lnR>
                      <a:noFill/>
                    </a:lnR>
                    <a:lnT>
                      <a:noFill/>
                    </a:lnT>
                    <a:lnB>
                      <a:noFill/>
                    </a:lnB>
                    <a:solidFill>
                      <a:srgbClr val="FFFFFF"/>
                    </a:solidFill>
                  </a:tcPr>
                </a:tc>
                <a:tc>
                  <a:txBody>
                    <a:bodyPr/>
                    <a:lstStyle/>
                    <a:p>
                      <a:r>
                        <a:rPr lang="lv-LV" sz="1500">
                          <a:solidFill>
                            <a:srgbClr val="414142"/>
                          </a:solidFill>
                          <a:effectLst/>
                        </a:rPr>
                        <a:t>Ģeometrisko lielumu un kustības parametru mērīšanas līdzekļi:</a:t>
                      </a:r>
                    </a:p>
                  </a:txBody>
                  <a:tcPr marL="39078" marR="39078" marT="39078" marB="39078" anchor="ctr">
                    <a:lnL>
                      <a:noFill/>
                    </a:lnL>
                    <a:lnR>
                      <a:noFill/>
                    </a:lnR>
                    <a:lnT>
                      <a:noFill/>
                    </a:lnT>
                    <a:lnB>
                      <a:noFill/>
                    </a:lnB>
                    <a:solidFill>
                      <a:srgbClr val="FFFFFF"/>
                    </a:solidFill>
                  </a:tcPr>
                </a:tc>
                <a:tc>
                  <a:txBody>
                    <a:bodyPr/>
                    <a:lstStyle/>
                    <a:p>
                      <a:r>
                        <a:rPr lang="lv-LV" sz="1500">
                          <a:solidFill>
                            <a:srgbClr val="414142"/>
                          </a:solidFill>
                          <a:effectLst/>
                        </a:rPr>
                        <a:t> </a:t>
                      </a:r>
                    </a:p>
                  </a:txBody>
                  <a:tcPr marL="39078" marR="39078" marT="39078" marB="39078" anchor="ctr">
                    <a:lnL>
                      <a:noFill/>
                    </a:lnL>
                    <a:lnR>
                      <a:noFill/>
                    </a:lnR>
                    <a:lnT>
                      <a:noFill/>
                    </a:lnT>
                    <a:lnB>
                      <a:noFill/>
                    </a:lnB>
                    <a:solidFill>
                      <a:srgbClr val="FFFFFF"/>
                    </a:solidFill>
                  </a:tcPr>
                </a:tc>
                <a:extLst>
                  <a:ext uri="{0D108BD9-81ED-4DB2-BD59-A6C34878D82A}">
                    <a16:rowId xmlns:a16="http://schemas.microsoft.com/office/drawing/2014/main" val="3016021194"/>
                  </a:ext>
                </a:extLst>
              </a:tr>
              <a:tr h="1028137">
                <a:tc>
                  <a:txBody>
                    <a:bodyPr/>
                    <a:lstStyle/>
                    <a:p>
                      <a:pPr algn="ctr"/>
                      <a:r>
                        <a:rPr lang="lv-LV" sz="1500">
                          <a:solidFill>
                            <a:srgbClr val="414142"/>
                          </a:solidFill>
                          <a:effectLst/>
                        </a:rPr>
                        <a:t>1.1.</a:t>
                      </a:r>
                    </a:p>
                  </a:txBody>
                  <a:tcPr marL="39078" marR="39078" marT="39078" marB="39078" anchor="ctr">
                    <a:lnL>
                      <a:noFill/>
                    </a:lnL>
                    <a:lnR>
                      <a:noFill/>
                    </a:lnR>
                    <a:lnT>
                      <a:noFill/>
                    </a:lnT>
                    <a:lnB>
                      <a:noFill/>
                    </a:lnB>
                    <a:solidFill>
                      <a:srgbClr val="FFFFFF"/>
                    </a:solidFill>
                  </a:tcPr>
                </a:tc>
                <a:tc>
                  <a:txBody>
                    <a:bodyPr/>
                    <a:lstStyle/>
                    <a:p>
                      <a:r>
                        <a:rPr lang="lv-LV" sz="1500">
                          <a:solidFill>
                            <a:srgbClr val="414142"/>
                          </a:solidFill>
                          <a:effectLst/>
                        </a:rPr>
                        <a:t>garuma, laukuma un daudzdimensionālie mērīšanas līdzekļi</a:t>
                      </a:r>
                    </a:p>
                  </a:txBody>
                  <a:tcPr marL="39078" marR="39078" marT="39078" marB="39078" anchor="ctr">
                    <a:lnL>
                      <a:noFill/>
                    </a:lnL>
                    <a:lnR>
                      <a:noFill/>
                    </a:lnR>
                    <a:lnT>
                      <a:noFill/>
                    </a:lnT>
                    <a:lnB>
                      <a:noFill/>
                    </a:lnB>
                    <a:solidFill>
                      <a:srgbClr val="FFFFFF"/>
                    </a:solidFill>
                  </a:tcPr>
                </a:tc>
                <a:tc>
                  <a:txBody>
                    <a:bodyPr/>
                    <a:lstStyle/>
                    <a:p>
                      <a:r>
                        <a:rPr lang="lv-LV" sz="1500">
                          <a:solidFill>
                            <a:srgbClr val="414142"/>
                          </a:solidFill>
                          <a:effectLst/>
                        </a:rPr>
                        <a:t>nav noteikts</a:t>
                      </a:r>
                    </a:p>
                  </a:txBody>
                  <a:tcPr marL="39078" marR="39078" marT="39078" marB="39078" anchor="ctr">
                    <a:lnL>
                      <a:noFill/>
                    </a:lnL>
                    <a:lnR>
                      <a:noFill/>
                    </a:lnR>
                    <a:lnT>
                      <a:noFill/>
                    </a:lnT>
                    <a:lnB>
                      <a:noFill/>
                    </a:lnB>
                    <a:solidFill>
                      <a:srgbClr val="FFFFFF"/>
                    </a:solidFill>
                  </a:tcPr>
                </a:tc>
                <a:extLst>
                  <a:ext uri="{0D108BD9-81ED-4DB2-BD59-A6C34878D82A}">
                    <a16:rowId xmlns:a16="http://schemas.microsoft.com/office/drawing/2014/main" val="4254391719"/>
                  </a:ext>
                </a:extLst>
              </a:tr>
              <a:tr h="1028137">
                <a:tc>
                  <a:txBody>
                    <a:bodyPr/>
                    <a:lstStyle/>
                    <a:p>
                      <a:pPr algn="ctr"/>
                      <a:r>
                        <a:rPr lang="lv-LV" sz="1500">
                          <a:solidFill>
                            <a:srgbClr val="414142"/>
                          </a:solidFill>
                          <a:effectLst/>
                        </a:rPr>
                        <a:t>1.2.</a:t>
                      </a:r>
                    </a:p>
                  </a:txBody>
                  <a:tcPr marL="39078" marR="39078" marT="39078" marB="39078" anchor="ctr">
                    <a:lnL>
                      <a:noFill/>
                    </a:lnL>
                    <a:lnR>
                      <a:noFill/>
                    </a:lnR>
                    <a:lnT>
                      <a:noFill/>
                    </a:lnT>
                    <a:lnB>
                      <a:noFill/>
                    </a:lnB>
                    <a:solidFill>
                      <a:srgbClr val="FFFFFF"/>
                    </a:solidFill>
                  </a:tcPr>
                </a:tc>
                <a:tc>
                  <a:txBody>
                    <a:bodyPr/>
                    <a:lstStyle/>
                    <a:p>
                      <a:r>
                        <a:rPr lang="lv-LV" sz="1500">
                          <a:solidFill>
                            <a:srgbClr val="414142"/>
                          </a:solidFill>
                          <a:effectLst/>
                        </a:rPr>
                        <a:t>mērstieņi un mērlentes ar atsvaru šķidruma līmeņa mērīšanai tilpnēs</a:t>
                      </a:r>
                    </a:p>
                  </a:txBody>
                  <a:tcPr marL="39078" marR="39078" marT="39078" marB="39078" anchor="ctr">
                    <a:lnL>
                      <a:noFill/>
                    </a:lnL>
                    <a:lnR>
                      <a:noFill/>
                    </a:lnR>
                    <a:lnT>
                      <a:noFill/>
                    </a:lnT>
                    <a:lnB>
                      <a:noFill/>
                    </a:lnB>
                    <a:solidFill>
                      <a:srgbClr val="FFFFFF"/>
                    </a:solidFill>
                  </a:tcPr>
                </a:tc>
                <a:tc>
                  <a:txBody>
                    <a:bodyPr/>
                    <a:lstStyle/>
                    <a:p>
                      <a:r>
                        <a:rPr lang="lv-LV" sz="1500">
                          <a:solidFill>
                            <a:srgbClr val="414142"/>
                          </a:solidFill>
                          <a:effectLst/>
                        </a:rPr>
                        <a:t>reizi 3 gados</a:t>
                      </a:r>
                    </a:p>
                  </a:txBody>
                  <a:tcPr marL="39078" marR="39078" marT="39078" marB="39078" anchor="ctr">
                    <a:lnL>
                      <a:noFill/>
                    </a:lnL>
                    <a:lnR>
                      <a:noFill/>
                    </a:lnR>
                    <a:lnT>
                      <a:noFill/>
                    </a:lnT>
                    <a:lnB>
                      <a:noFill/>
                    </a:lnB>
                    <a:solidFill>
                      <a:srgbClr val="FFFFFF"/>
                    </a:solidFill>
                  </a:tcPr>
                </a:tc>
                <a:extLst>
                  <a:ext uri="{0D108BD9-81ED-4DB2-BD59-A6C34878D82A}">
                    <a16:rowId xmlns:a16="http://schemas.microsoft.com/office/drawing/2014/main" val="2125959469"/>
                  </a:ext>
                </a:extLst>
              </a:tr>
              <a:tr h="720975">
                <a:tc>
                  <a:txBody>
                    <a:bodyPr/>
                    <a:lstStyle/>
                    <a:p>
                      <a:pPr algn="ctr"/>
                      <a:r>
                        <a:rPr lang="lv-LV" sz="1500">
                          <a:solidFill>
                            <a:srgbClr val="414142"/>
                          </a:solidFill>
                          <a:effectLst/>
                        </a:rPr>
                        <a:t>1.3.</a:t>
                      </a:r>
                    </a:p>
                  </a:txBody>
                  <a:tcPr marL="39078" marR="39078" marT="39078" marB="39078" anchor="ctr">
                    <a:lnL>
                      <a:noFill/>
                    </a:lnL>
                    <a:lnR>
                      <a:noFill/>
                    </a:lnR>
                    <a:lnT>
                      <a:noFill/>
                    </a:lnT>
                    <a:lnB>
                      <a:noFill/>
                    </a:lnB>
                    <a:solidFill>
                      <a:srgbClr val="FFFFFF"/>
                    </a:solidFill>
                  </a:tcPr>
                </a:tc>
                <a:tc>
                  <a:txBody>
                    <a:bodyPr/>
                    <a:lstStyle/>
                    <a:p>
                      <a:r>
                        <a:rPr lang="lv-LV" sz="1500">
                          <a:solidFill>
                            <a:srgbClr val="414142"/>
                          </a:solidFill>
                          <a:effectLst/>
                        </a:rPr>
                        <a:t>metri, lineāli un mērlentes</a:t>
                      </a:r>
                    </a:p>
                  </a:txBody>
                  <a:tcPr marL="39078" marR="39078" marT="39078" marB="39078" anchor="ctr">
                    <a:lnL>
                      <a:noFill/>
                    </a:lnL>
                    <a:lnR>
                      <a:noFill/>
                    </a:lnR>
                    <a:lnT>
                      <a:noFill/>
                    </a:lnT>
                    <a:lnB>
                      <a:noFill/>
                    </a:lnB>
                    <a:solidFill>
                      <a:srgbClr val="FFFFFF"/>
                    </a:solidFill>
                  </a:tcPr>
                </a:tc>
                <a:tc>
                  <a:txBody>
                    <a:bodyPr/>
                    <a:lstStyle/>
                    <a:p>
                      <a:r>
                        <a:rPr lang="lv-LV" sz="1500" dirty="0">
                          <a:solidFill>
                            <a:srgbClr val="414142"/>
                          </a:solidFill>
                          <a:effectLst/>
                        </a:rPr>
                        <a:t>nav noteikts</a:t>
                      </a:r>
                    </a:p>
                  </a:txBody>
                  <a:tcPr marL="39078" marR="39078" marT="39078" marB="39078" anchor="ctr">
                    <a:lnL>
                      <a:noFill/>
                    </a:lnL>
                    <a:lnR>
                      <a:noFill/>
                    </a:lnR>
                    <a:lnT>
                      <a:noFill/>
                    </a:lnT>
                    <a:lnB>
                      <a:noFill/>
                    </a:lnB>
                    <a:solidFill>
                      <a:srgbClr val="FFFFFF"/>
                    </a:solidFill>
                  </a:tcPr>
                </a:tc>
                <a:extLst>
                  <a:ext uri="{0D108BD9-81ED-4DB2-BD59-A6C34878D82A}">
                    <a16:rowId xmlns:a16="http://schemas.microsoft.com/office/drawing/2014/main" val="2891175200"/>
                  </a:ext>
                </a:extLst>
              </a:tr>
            </a:tbl>
          </a:graphicData>
        </a:graphic>
      </p:graphicFrame>
    </p:spTree>
    <p:extLst>
      <p:ext uri="{BB962C8B-B14F-4D97-AF65-F5344CB8AC3E}">
        <p14:creationId xmlns:p14="http://schemas.microsoft.com/office/powerpoint/2010/main" val="4037198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p:txBody>
          <a:bodyPr/>
          <a:lstStyle/>
          <a:p>
            <a:r>
              <a:rPr lang="lv-LV" dirty="0">
                <a:solidFill>
                  <a:schemeClr val="tx1"/>
                </a:solidFill>
              </a:rPr>
              <a:t>Ministru kabineta noteikumi Nr.693</a:t>
            </a:r>
          </a:p>
          <a:p>
            <a:pPr marL="0" indent="0">
              <a:buNone/>
            </a:pPr>
            <a:r>
              <a:rPr lang="lv-LV" dirty="0" smtClean="0">
                <a:solidFill>
                  <a:schemeClr val="tx1"/>
                </a:solidFill>
              </a:rPr>
              <a:t>     2008.gada </a:t>
            </a:r>
            <a:r>
              <a:rPr lang="lv-LV" dirty="0">
                <a:solidFill>
                  <a:schemeClr val="tx1"/>
                </a:solidFill>
              </a:rPr>
              <a:t>25.augustā </a:t>
            </a:r>
          </a:p>
          <a:p>
            <a:endParaRPr lang="lv-LV" dirty="0" smtClean="0">
              <a:solidFill>
                <a:schemeClr val="tx1"/>
              </a:solidFill>
            </a:endParaRPr>
          </a:p>
          <a:p>
            <a:pPr marL="0" indent="0">
              <a:buNone/>
            </a:pPr>
            <a:r>
              <a:rPr lang="lv-LV" dirty="0" smtClean="0">
                <a:solidFill>
                  <a:schemeClr val="tx1"/>
                </a:solidFill>
              </a:rPr>
              <a:t> </a:t>
            </a:r>
            <a:r>
              <a:rPr lang="lv-LV" sz="2400" b="1" dirty="0" smtClean="0">
                <a:solidFill>
                  <a:schemeClr val="tx1"/>
                </a:solidFill>
              </a:rPr>
              <a:t>Noteikumi </a:t>
            </a:r>
            <a:r>
              <a:rPr lang="lv-LV" sz="2400" b="1" dirty="0">
                <a:solidFill>
                  <a:schemeClr val="tx1"/>
                </a:solidFill>
              </a:rPr>
              <a:t>par mērīšanas līdzekļu </a:t>
            </a:r>
            <a:r>
              <a:rPr lang="lv-LV" sz="2400" b="1" dirty="0" smtClean="0">
                <a:solidFill>
                  <a:schemeClr val="tx1"/>
                </a:solidFill>
              </a:rPr>
              <a:t>kalibrēšanu</a:t>
            </a:r>
          </a:p>
          <a:p>
            <a:pPr marL="0" indent="0">
              <a:buNone/>
            </a:pPr>
            <a:endParaRPr lang="lv-LV" sz="2400" b="1" dirty="0">
              <a:solidFill>
                <a:schemeClr val="tx1"/>
              </a:solidFill>
            </a:endParaRPr>
          </a:p>
          <a:p>
            <a:pPr marL="0" indent="0">
              <a:buNone/>
            </a:pPr>
            <a:r>
              <a:rPr lang="lv-LV" dirty="0" smtClean="0">
                <a:solidFill>
                  <a:schemeClr val="tx1"/>
                </a:solidFill>
              </a:rPr>
              <a:t>Nosaka dažādu </a:t>
            </a:r>
            <a:r>
              <a:rPr lang="lv-LV" dirty="0" err="1" smtClean="0">
                <a:solidFill>
                  <a:schemeClr val="tx1"/>
                </a:solidFill>
              </a:rPr>
              <a:t>mērlīdzekļu</a:t>
            </a:r>
            <a:r>
              <a:rPr lang="lv-LV" dirty="0" smtClean="0">
                <a:solidFill>
                  <a:schemeClr val="tx1"/>
                </a:solidFill>
              </a:rPr>
              <a:t> obligāto kalibrēšanu!</a:t>
            </a:r>
          </a:p>
          <a:p>
            <a:pPr marL="0" indent="0">
              <a:buNone/>
            </a:pPr>
            <a:endParaRPr lang="lv-LV" sz="1800" dirty="0">
              <a:solidFill>
                <a:schemeClr val="tx1"/>
              </a:solidFill>
            </a:endParaRPr>
          </a:p>
        </p:txBody>
      </p:sp>
    </p:spTree>
    <p:extLst>
      <p:ext uri="{BB962C8B-B14F-4D97-AF65-F5344CB8AC3E}">
        <p14:creationId xmlns:p14="http://schemas.microsoft.com/office/powerpoint/2010/main" val="789422945"/>
      </p:ext>
    </p:extLst>
  </p:cSld>
  <p:clrMapOvr>
    <a:masterClrMapping/>
  </p:clrMapOvr>
</p:sld>
</file>

<file path=ppt/theme/theme1.xml><?xml version="1.0" encoding="utf-8"?>
<a:theme xmlns:a="http://schemas.openxmlformats.org/drawingml/2006/main" name="Sektors">
  <a:themeElements>
    <a:clrScheme name="Sektors">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ktors">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ktors">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802</TotalTime>
  <Words>721</Words>
  <Application>Microsoft Office PowerPoint</Application>
  <PresentationFormat>Slaidrāde ekrānā (4:3)</PresentationFormat>
  <Paragraphs>89</Paragraphs>
  <Slides>14</Slides>
  <Notes>0</Notes>
  <HiddenSlides>0</HiddenSlides>
  <MMClips>0</MMClips>
  <ScaleCrop>false</ScaleCrop>
  <HeadingPairs>
    <vt:vector size="6" baseType="variant">
      <vt:variant>
        <vt:lpstr>Lietotie fonti</vt:lpstr>
      </vt:variant>
      <vt:variant>
        <vt:i4>2</vt:i4>
      </vt:variant>
      <vt:variant>
        <vt:lpstr>Dizains</vt:lpstr>
      </vt:variant>
      <vt:variant>
        <vt:i4>1</vt:i4>
      </vt:variant>
      <vt:variant>
        <vt:lpstr>Slaidu virsraksti</vt:lpstr>
      </vt:variant>
      <vt:variant>
        <vt:i4>14</vt:i4>
      </vt:variant>
    </vt:vector>
  </HeadingPairs>
  <TitlesOfParts>
    <vt:vector size="17" baseType="lpstr">
      <vt:lpstr>Century Gothic</vt:lpstr>
      <vt:lpstr>Wingdings 3</vt:lpstr>
      <vt:lpstr>Sektors</vt:lpstr>
      <vt:lpstr>Metroloģija būvniecībā</vt:lpstr>
      <vt:lpstr>1. Ievads</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2. Būvniecībā pielietotie mērlīdzekļi</vt:lpstr>
      <vt:lpstr>3. Ģeodēzijas MĒRLĪDZEKĻI</vt:lpstr>
      <vt:lpstr>4. Normatīvie akti un Ministru kabineta noteikumi</vt:lpstr>
      <vt:lpstr>5. Secinājumi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Metroloģija būvniecībā</dc:title>
  <dc:subject/>
  <dc:creator/>
  <cp:keywords/>
  <dc:description>generated using python-pptx</dc:description>
  <cp:lastModifiedBy>Romāns Zaharovs |LNMC|</cp:lastModifiedBy>
  <cp:revision>17</cp:revision>
  <dcterms:created xsi:type="dcterms:W3CDTF">2013-01-27T09:14:16Z</dcterms:created>
  <dcterms:modified xsi:type="dcterms:W3CDTF">2025-04-10T20:08:55Z</dcterms:modified>
  <cp:category/>
</cp:coreProperties>
</file>