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0"/>
  </p:notesMasterIdLst>
  <p:sldIdLst>
    <p:sldId id="1190" r:id="rId2"/>
    <p:sldId id="1239" r:id="rId3"/>
    <p:sldId id="1240" r:id="rId4"/>
    <p:sldId id="1241" r:id="rId5"/>
    <p:sldId id="1231" r:id="rId6"/>
    <p:sldId id="1235" r:id="rId7"/>
    <p:sldId id="1236" r:id="rId8"/>
    <p:sldId id="1215" r:id="rId9"/>
    <p:sldId id="1224" r:id="rId10"/>
    <p:sldId id="1230" r:id="rId11"/>
    <p:sldId id="1237" r:id="rId12"/>
    <p:sldId id="1221" r:id="rId13"/>
    <p:sldId id="1243" r:id="rId14"/>
    <p:sldId id="1225" r:id="rId15"/>
    <p:sldId id="1222" r:id="rId16"/>
    <p:sldId id="1232" r:id="rId17"/>
    <p:sldId id="1242" r:id="rId18"/>
    <p:sldId id="74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ānis Palamarčuks" initials="JP" lastIdx="1" clrIdx="0">
    <p:extLst>
      <p:ext uri="{19B8F6BF-5375-455C-9EA6-DF929625EA0E}">
        <p15:presenceInfo xmlns:p15="http://schemas.microsoft.com/office/powerpoint/2012/main" userId="S-1-5-21-734147818-1251574435-2103723179-7982" providerId="AD"/>
      </p:ext>
    </p:extLst>
  </p:cmAuthor>
  <p:cmAuthor id="2" name="Inese Linde" initials="IL" lastIdx="1" clrIdx="1">
    <p:extLst>
      <p:ext uri="{19B8F6BF-5375-455C-9EA6-DF929625EA0E}">
        <p15:presenceInfo xmlns:p15="http://schemas.microsoft.com/office/powerpoint/2012/main" userId="S::Inese.Linde@bvkb.gov.lv::4f4b4e9b-7ea6-439d-8345-0438bf2703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5" autoAdjust="0"/>
    <p:restoredTop sz="56680" autoAdjust="0"/>
  </p:normalViewPr>
  <p:slideViewPr>
    <p:cSldViewPr snapToGrid="0">
      <p:cViewPr varScale="1">
        <p:scale>
          <a:sx n="90" d="100"/>
          <a:sy n="90" d="100"/>
        </p:scale>
        <p:origin x="2514" y="96"/>
      </p:cViewPr>
      <p:guideLst/>
    </p:cSldViewPr>
  </p:slideViewPr>
  <p:outlineViewPr>
    <p:cViewPr>
      <p:scale>
        <a:sx n="33" d="100"/>
        <a:sy n="33" d="100"/>
      </p:scale>
      <p:origin x="0" y="-4076"/>
    </p:cViewPr>
  </p:outlineViewPr>
  <p:notesTextViewPr>
    <p:cViewPr>
      <p:scale>
        <a:sx n="150" d="100"/>
        <a:sy n="150" d="100"/>
      </p:scale>
      <p:origin x="0" y="0"/>
    </p:cViewPr>
  </p:notesTextViewPr>
  <p:sorterViewPr>
    <p:cViewPr>
      <p:scale>
        <a:sx n="100" d="100"/>
        <a:sy n="100" d="100"/>
      </p:scale>
      <p:origin x="0" y="-5552"/>
    </p:cViewPr>
  </p:sorterViewPr>
  <p:notesViewPr>
    <p:cSldViewPr snapToGrid="0">
      <p:cViewPr varScale="1">
        <p:scale>
          <a:sx n="50" d="100"/>
          <a:sy n="50" d="100"/>
        </p:scale>
        <p:origin x="270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CB895-75CE-4E7A-B58E-19B347BA7C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823DA11-EB4F-424F-9C65-D61344F28CFA}">
      <dgm:prSet/>
      <dgm:spPr>
        <a:solidFill>
          <a:schemeClr val="accent5"/>
        </a:solidFill>
      </dgm:spPr>
      <dgm:t>
        <a:bodyPr/>
        <a:lstStyle/>
        <a:p>
          <a:r>
            <a:rPr lang="lv-LV" dirty="0"/>
            <a:t>Izpēte                      Iedziļinies</a:t>
          </a:r>
          <a:endParaRPr lang="en-US" dirty="0"/>
        </a:p>
      </dgm:t>
    </dgm:pt>
    <dgm:pt modelId="{26F63256-B098-45F6-8398-A30290A0DD7E}" type="parTrans" cxnId="{9929D4AF-F56B-4899-A0AC-A17BB35DE671}">
      <dgm:prSet/>
      <dgm:spPr/>
      <dgm:t>
        <a:bodyPr/>
        <a:lstStyle/>
        <a:p>
          <a:endParaRPr lang="en-US"/>
        </a:p>
      </dgm:t>
    </dgm:pt>
    <dgm:pt modelId="{EC99F5E1-CBE0-43A2-921A-B6BB3EAE60C8}" type="sibTrans" cxnId="{9929D4AF-F56B-4899-A0AC-A17BB35DE671}">
      <dgm:prSet/>
      <dgm:spPr/>
      <dgm:t>
        <a:bodyPr/>
        <a:lstStyle/>
        <a:p>
          <a:endParaRPr lang="en-US"/>
        </a:p>
      </dgm:t>
    </dgm:pt>
    <dgm:pt modelId="{34EC3A06-790D-4537-9F4B-EFD7EF4DF403}">
      <dgm:prSet/>
      <dgm:spPr/>
      <dgm:t>
        <a:bodyPr/>
        <a:lstStyle/>
        <a:p>
          <a:r>
            <a:rPr lang="lv-LV" dirty="0"/>
            <a:t>Projektēšana             Plāno </a:t>
          </a:r>
          <a:endParaRPr lang="en-US" dirty="0"/>
        </a:p>
      </dgm:t>
    </dgm:pt>
    <dgm:pt modelId="{E9279AC8-04DA-46B9-8631-5B47BF80291A}" type="parTrans" cxnId="{9C1BD44E-6378-43E9-9F46-3321F64FB427}">
      <dgm:prSet/>
      <dgm:spPr/>
      <dgm:t>
        <a:bodyPr/>
        <a:lstStyle/>
        <a:p>
          <a:endParaRPr lang="en-US"/>
        </a:p>
      </dgm:t>
    </dgm:pt>
    <dgm:pt modelId="{F229429E-C732-467E-9F3D-2FEB7D09EF5B}" type="sibTrans" cxnId="{9C1BD44E-6378-43E9-9F46-3321F64FB427}">
      <dgm:prSet/>
      <dgm:spPr/>
      <dgm:t>
        <a:bodyPr/>
        <a:lstStyle/>
        <a:p>
          <a:endParaRPr lang="en-US"/>
        </a:p>
      </dgm:t>
    </dgm:pt>
    <dgm:pt modelId="{95AB969F-C63D-4B36-ACD3-02DAD2E6E81A}">
      <dgm:prSet/>
      <dgm:spPr>
        <a:solidFill>
          <a:schemeClr val="accent3">
            <a:lumMod val="60000"/>
            <a:lumOff val="40000"/>
          </a:schemeClr>
        </a:solidFill>
      </dgm:spPr>
      <dgm:t>
        <a:bodyPr/>
        <a:lstStyle/>
        <a:p>
          <a:r>
            <a:rPr lang="lv-LV" dirty="0"/>
            <a:t>Būvniecība                 Rīkojies</a:t>
          </a:r>
          <a:endParaRPr lang="en-US" dirty="0"/>
        </a:p>
      </dgm:t>
    </dgm:pt>
    <dgm:pt modelId="{F790B737-2FA9-4BB1-9343-12EDCEB23B2E}" type="parTrans" cxnId="{76F95E31-A527-424A-AE88-4649C5937F3C}">
      <dgm:prSet/>
      <dgm:spPr/>
      <dgm:t>
        <a:bodyPr/>
        <a:lstStyle/>
        <a:p>
          <a:endParaRPr lang="en-US"/>
        </a:p>
      </dgm:t>
    </dgm:pt>
    <dgm:pt modelId="{E20805E2-D1E3-423F-8E1F-C154BE52015A}" type="sibTrans" cxnId="{76F95E31-A527-424A-AE88-4649C5937F3C}">
      <dgm:prSet/>
      <dgm:spPr/>
      <dgm:t>
        <a:bodyPr/>
        <a:lstStyle/>
        <a:p>
          <a:endParaRPr lang="en-US"/>
        </a:p>
      </dgm:t>
    </dgm:pt>
    <dgm:pt modelId="{3DE6D15D-52AC-485C-8549-4C20D73E8557}" type="pres">
      <dgm:prSet presAssocID="{01ECB895-75CE-4E7A-B58E-19B347BA7CA4}" presName="linear" presStyleCnt="0">
        <dgm:presLayoutVars>
          <dgm:dir/>
          <dgm:animLvl val="lvl"/>
          <dgm:resizeHandles val="exact"/>
        </dgm:presLayoutVars>
      </dgm:prSet>
      <dgm:spPr/>
    </dgm:pt>
    <dgm:pt modelId="{8B72E4E3-82F2-4C31-A6CA-D51C68BA7126}" type="pres">
      <dgm:prSet presAssocID="{0823DA11-EB4F-424F-9C65-D61344F28CFA}" presName="parentLin" presStyleCnt="0"/>
      <dgm:spPr/>
    </dgm:pt>
    <dgm:pt modelId="{8606EA74-8114-4106-B74B-9DD019F59085}" type="pres">
      <dgm:prSet presAssocID="{0823DA11-EB4F-424F-9C65-D61344F28CFA}" presName="parentLeftMargin" presStyleLbl="node1" presStyleIdx="0" presStyleCnt="3"/>
      <dgm:spPr/>
    </dgm:pt>
    <dgm:pt modelId="{4D3F0262-B378-42A9-982A-50FC6AFF914E}" type="pres">
      <dgm:prSet presAssocID="{0823DA11-EB4F-424F-9C65-D61344F28CFA}" presName="parentText" presStyleLbl="node1" presStyleIdx="0" presStyleCnt="3">
        <dgm:presLayoutVars>
          <dgm:chMax val="0"/>
          <dgm:bulletEnabled val="1"/>
        </dgm:presLayoutVars>
      </dgm:prSet>
      <dgm:spPr/>
    </dgm:pt>
    <dgm:pt modelId="{4394D568-676B-479E-BF0D-3E952F8D54D7}" type="pres">
      <dgm:prSet presAssocID="{0823DA11-EB4F-424F-9C65-D61344F28CFA}" presName="negativeSpace" presStyleCnt="0"/>
      <dgm:spPr/>
    </dgm:pt>
    <dgm:pt modelId="{B0981C8E-A3DB-44F5-9DC2-505C76B688DA}" type="pres">
      <dgm:prSet presAssocID="{0823DA11-EB4F-424F-9C65-D61344F28CFA}" presName="childText" presStyleLbl="conFgAcc1" presStyleIdx="0" presStyleCnt="3">
        <dgm:presLayoutVars>
          <dgm:bulletEnabled val="1"/>
        </dgm:presLayoutVars>
      </dgm:prSet>
      <dgm:spPr/>
    </dgm:pt>
    <dgm:pt modelId="{1C099664-0121-4A38-8C98-366291F3EE77}" type="pres">
      <dgm:prSet presAssocID="{EC99F5E1-CBE0-43A2-921A-B6BB3EAE60C8}" presName="spaceBetweenRectangles" presStyleCnt="0"/>
      <dgm:spPr/>
    </dgm:pt>
    <dgm:pt modelId="{4058B101-8795-4DBF-9459-383591CF7DA1}" type="pres">
      <dgm:prSet presAssocID="{34EC3A06-790D-4537-9F4B-EFD7EF4DF403}" presName="parentLin" presStyleCnt="0"/>
      <dgm:spPr/>
    </dgm:pt>
    <dgm:pt modelId="{E20E6E0A-2AF0-41F2-9A8E-04BAE6ED0882}" type="pres">
      <dgm:prSet presAssocID="{34EC3A06-790D-4537-9F4B-EFD7EF4DF403}" presName="parentLeftMargin" presStyleLbl="node1" presStyleIdx="0" presStyleCnt="3"/>
      <dgm:spPr/>
    </dgm:pt>
    <dgm:pt modelId="{653CAE49-3190-43C0-9FC4-EF23B75EDF7C}" type="pres">
      <dgm:prSet presAssocID="{34EC3A06-790D-4537-9F4B-EFD7EF4DF403}" presName="parentText" presStyleLbl="node1" presStyleIdx="1" presStyleCnt="3">
        <dgm:presLayoutVars>
          <dgm:chMax val="0"/>
          <dgm:bulletEnabled val="1"/>
        </dgm:presLayoutVars>
      </dgm:prSet>
      <dgm:spPr/>
    </dgm:pt>
    <dgm:pt modelId="{0B4E28E6-2C84-4E1D-88D6-D2F1F8FFFF13}" type="pres">
      <dgm:prSet presAssocID="{34EC3A06-790D-4537-9F4B-EFD7EF4DF403}" presName="negativeSpace" presStyleCnt="0"/>
      <dgm:spPr/>
    </dgm:pt>
    <dgm:pt modelId="{F6BB976F-C703-4E4D-A1F5-8C091BE7A55E}" type="pres">
      <dgm:prSet presAssocID="{34EC3A06-790D-4537-9F4B-EFD7EF4DF403}" presName="childText" presStyleLbl="conFgAcc1" presStyleIdx="1" presStyleCnt="3">
        <dgm:presLayoutVars>
          <dgm:bulletEnabled val="1"/>
        </dgm:presLayoutVars>
      </dgm:prSet>
      <dgm:spPr/>
    </dgm:pt>
    <dgm:pt modelId="{F5782C3D-FD13-4D08-A73F-5C2611FF3477}" type="pres">
      <dgm:prSet presAssocID="{F229429E-C732-467E-9F3D-2FEB7D09EF5B}" presName="spaceBetweenRectangles" presStyleCnt="0"/>
      <dgm:spPr/>
    </dgm:pt>
    <dgm:pt modelId="{FB13562A-A7CC-47E9-B45A-1E54CB08E6DF}" type="pres">
      <dgm:prSet presAssocID="{95AB969F-C63D-4B36-ACD3-02DAD2E6E81A}" presName="parentLin" presStyleCnt="0"/>
      <dgm:spPr/>
    </dgm:pt>
    <dgm:pt modelId="{1E891DA7-2DCB-4637-BF8B-5BCD348432E4}" type="pres">
      <dgm:prSet presAssocID="{95AB969F-C63D-4B36-ACD3-02DAD2E6E81A}" presName="parentLeftMargin" presStyleLbl="node1" presStyleIdx="1" presStyleCnt="3"/>
      <dgm:spPr/>
    </dgm:pt>
    <dgm:pt modelId="{623DE23A-6373-4658-8FEB-653AA05C7365}" type="pres">
      <dgm:prSet presAssocID="{95AB969F-C63D-4B36-ACD3-02DAD2E6E81A}" presName="parentText" presStyleLbl="node1" presStyleIdx="2" presStyleCnt="3">
        <dgm:presLayoutVars>
          <dgm:chMax val="0"/>
          <dgm:bulletEnabled val="1"/>
        </dgm:presLayoutVars>
      </dgm:prSet>
      <dgm:spPr/>
    </dgm:pt>
    <dgm:pt modelId="{0F4AAACF-BEF2-475C-B5C3-53EA5979CF19}" type="pres">
      <dgm:prSet presAssocID="{95AB969F-C63D-4B36-ACD3-02DAD2E6E81A}" presName="negativeSpace" presStyleCnt="0"/>
      <dgm:spPr/>
    </dgm:pt>
    <dgm:pt modelId="{1154044E-CC10-4901-9816-C7D25A575B58}" type="pres">
      <dgm:prSet presAssocID="{95AB969F-C63D-4B36-ACD3-02DAD2E6E81A}" presName="childText" presStyleLbl="conFgAcc1" presStyleIdx="2" presStyleCnt="3">
        <dgm:presLayoutVars>
          <dgm:bulletEnabled val="1"/>
        </dgm:presLayoutVars>
      </dgm:prSet>
      <dgm:spPr/>
    </dgm:pt>
  </dgm:ptLst>
  <dgm:cxnLst>
    <dgm:cxn modelId="{DD95DA18-19CE-4792-B88E-233EE30A0DC4}" type="presOf" srcId="{34EC3A06-790D-4537-9F4B-EFD7EF4DF403}" destId="{653CAE49-3190-43C0-9FC4-EF23B75EDF7C}" srcOrd="1" destOrd="0" presId="urn:microsoft.com/office/officeart/2005/8/layout/list1"/>
    <dgm:cxn modelId="{76F95E31-A527-424A-AE88-4649C5937F3C}" srcId="{01ECB895-75CE-4E7A-B58E-19B347BA7CA4}" destId="{95AB969F-C63D-4B36-ACD3-02DAD2E6E81A}" srcOrd="2" destOrd="0" parTransId="{F790B737-2FA9-4BB1-9343-12EDCEB23B2E}" sibTransId="{E20805E2-D1E3-423F-8E1F-C154BE52015A}"/>
    <dgm:cxn modelId="{9C1BD44E-6378-43E9-9F46-3321F64FB427}" srcId="{01ECB895-75CE-4E7A-B58E-19B347BA7CA4}" destId="{34EC3A06-790D-4537-9F4B-EFD7EF4DF403}" srcOrd="1" destOrd="0" parTransId="{E9279AC8-04DA-46B9-8631-5B47BF80291A}" sibTransId="{F229429E-C732-467E-9F3D-2FEB7D09EF5B}"/>
    <dgm:cxn modelId="{128CFF6F-9E9C-4661-AA0D-2BEDAC4A6C17}" type="presOf" srcId="{0823DA11-EB4F-424F-9C65-D61344F28CFA}" destId="{8606EA74-8114-4106-B74B-9DD019F59085}" srcOrd="0" destOrd="0" presId="urn:microsoft.com/office/officeart/2005/8/layout/list1"/>
    <dgm:cxn modelId="{CA2CEB85-A0B6-4056-BCC1-76AD0D2D6370}" type="presOf" srcId="{95AB969F-C63D-4B36-ACD3-02DAD2E6E81A}" destId="{1E891DA7-2DCB-4637-BF8B-5BCD348432E4}" srcOrd="0" destOrd="0" presId="urn:microsoft.com/office/officeart/2005/8/layout/list1"/>
    <dgm:cxn modelId="{05B0E39C-A488-40AF-8641-EE19EE181497}" type="presOf" srcId="{01ECB895-75CE-4E7A-B58E-19B347BA7CA4}" destId="{3DE6D15D-52AC-485C-8549-4C20D73E8557}" srcOrd="0" destOrd="0" presId="urn:microsoft.com/office/officeart/2005/8/layout/list1"/>
    <dgm:cxn modelId="{D6AB50A5-51A1-438D-9EA7-D5EC5671917B}" type="presOf" srcId="{0823DA11-EB4F-424F-9C65-D61344F28CFA}" destId="{4D3F0262-B378-42A9-982A-50FC6AFF914E}" srcOrd="1" destOrd="0" presId="urn:microsoft.com/office/officeart/2005/8/layout/list1"/>
    <dgm:cxn modelId="{9929D4AF-F56B-4899-A0AC-A17BB35DE671}" srcId="{01ECB895-75CE-4E7A-B58E-19B347BA7CA4}" destId="{0823DA11-EB4F-424F-9C65-D61344F28CFA}" srcOrd="0" destOrd="0" parTransId="{26F63256-B098-45F6-8398-A30290A0DD7E}" sibTransId="{EC99F5E1-CBE0-43A2-921A-B6BB3EAE60C8}"/>
    <dgm:cxn modelId="{CFF1FCAF-CF41-413A-9E68-A08FE0DBB091}" type="presOf" srcId="{34EC3A06-790D-4537-9F4B-EFD7EF4DF403}" destId="{E20E6E0A-2AF0-41F2-9A8E-04BAE6ED0882}" srcOrd="0" destOrd="0" presId="urn:microsoft.com/office/officeart/2005/8/layout/list1"/>
    <dgm:cxn modelId="{96CFEECE-F3FD-4C22-9F6B-A3594975E06F}" type="presOf" srcId="{95AB969F-C63D-4B36-ACD3-02DAD2E6E81A}" destId="{623DE23A-6373-4658-8FEB-653AA05C7365}" srcOrd="1" destOrd="0" presId="urn:microsoft.com/office/officeart/2005/8/layout/list1"/>
    <dgm:cxn modelId="{B2EE3E1A-CF0E-4DA0-934F-6599332E6774}" type="presParOf" srcId="{3DE6D15D-52AC-485C-8549-4C20D73E8557}" destId="{8B72E4E3-82F2-4C31-A6CA-D51C68BA7126}" srcOrd="0" destOrd="0" presId="urn:microsoft.com/office/officeart/2005/8/layout/list1"/>
    <dgm:cxn modelId="{005BF92A-7B90-4726-987F-379008E52BB2}" type="presParOf" srcId="{8B72E4E3-82F2-4C31-A6CA-D51C68BA7126}" destId="{8606EA74-8114-4106-B74B-9DD019F59085}" srcOrd="0" destOrd="0" presId="urn:microsoft.com/office/officeart/2005/8/layout/list1"/>
    <dgm:cxn modelId="{C7822D7C-EB45-4406-B2E5-B4A23D0BFFFB}" type="presParOf" srcId="{8B72E4E3-82F2-4C31-A6CA-D51C68BA7126}" destId="{4D3F0262-B378-42A9-982A-50FC6AFF914E}" srcOrd="1" destOrd="0" presId="urn:microsoft.com/office/officeart/2005/8/layout/list1"/>
    <dgm:cxn modelId="{DF540D2B-0E6D-4FCB-A534-615A00FAB49A}" type="presParOf" srcId="{3DE6D15D-52AC-485C-8549-4C20D73E8557}" destId="{4394D568-676B-479E-BF0D-3E952F8D54D7}" srcOrd="1" destOrd="0" presId="urn:microsoft.com/office/officeart/2005/8/layout/list1"/>
    <dgm:cxn modelId="{22706FCE-84F6-4602-A82F-1338B9AD1AB0}" type="presParOf" srcId="{3DE6D15D-52AC-485C-8549-4C20D73E8557}" destId="{B0981C8E-A3DB-44F5-9DC2-505C76B688DA}" srcOrd="2" destOrd="0" presId="urn:microsoft.com/office/officeart/2005/8/layout/list1"/>
    <dgm:cxn modelId="{E8AB051E-54A2-4D4B-8603-219631FFFECB}" type="presParOf" srcId="{3DE6D15D-52AC-485C-8549-4C20D73E8557}" destId="{1C099664-0121-4A38-8C98-366291F3EE77}" srcOrd="3" destOrd="0" presId="urn:microsoft.com/office/officeart/2005/8/layout/list1"/>
    <dgm:cxn modelId="{EA28C14D-DC51-4372-A48D-86A012BBBD55}" type="presParOf" srcId="{3DE6D15D-52AC-485C-8549-4C20D73E8557}" destId="{4058B101-8795-4DBF-9459-383591CF7DA1}" srcOrd="4" destOrd="0" presId="urn:microsoft.com/office/officeart/2005/8/layout/list1"/>
    <dgm:cxn modelId="{8C62DCF0-8D4C-4BF3-A9C1-C380AD5DA6A6}" type="presParOf" srcId="{4058B101-8795-4DBF-9459-383591CF7DA1}" destId="{E20E6E0A-2AF0-41F2-9A8E-04BAE6ED0882}" srcOrd="0" destOrd="0" presId="urn:microsoft.com/office/officeart/2005/8/layout/list1"/>
    <dgm:cxn modelId="{AF2D4204-BE20-478C-BC7A-DB70A53E8920}" type="presParOf" srcId="{4058B101-8795-4DBF-9459-383591CF7DA1}" destId="{653CAE49-3190-43C0-9FC4-EF23B75EDF7C}" srcOrd="1" destOrd="0" presId="urn:microsoft.com/office/officeart/2005/8/layout/list1"/>
    <dgm:cxn modelId="{103CAE3C-BA11-487E-A2BD-BBA525B4ACE8}" type="presParOf" srcId="{3DE6D15D-52AC-485C-8549-4C20D73E8557}" destId="{0B4E28E6-2C84-4E1D-88D6-D2F1F8FFFF13}" srcOrd="5" destOrd="0" presId="urn:microsoft.com/office/officeart/2005/8/layout/list1"/>
    <dgm:cxn modelId="{F28A94BE-F019-4542-9CF0-4A6308B6C12C}" type="presParOf" srcId="{3DE6D15D-52AC-485C-8549-4C20D73E8557}" destId="{F6BB976F-C703-4E4D-A1F5-8C091BE7A55E}" srcOrd="6" destOrd="0" presId="urn:microsoft.com/office/officeart/2005/8/layout/list1"/>
    <dgm:cxn modelId="{51E329D4-0692-483F-9619-7C3B943D4310}" type="presParOf" srcId="{3DE6D15D-52AC-485C-8549-4C20D73E8557}" destId="{F5782C3D-FD13-4D08-A73F-5C2611FF3477}" srcOrd="7" destOrd="0" presId="urn:microsoft.com/office/officeart/2005/8/layout/list1"/>
    <dgm:cxn modelId="{E9B37AF5-5EA5-43CB-B7B0-B26B2C2C708F}" type="presParOf" srcId="{3DE6D15D-52AC-485C-8549-4C20D73E8557}" destId="{FB13562A-A7CC-47E9-B45A-1E54CB08E6DF}" srcOrd="8" destOrd="0" presId="urn:microsoft.com/office/officeart/2005/8/layout/list1"/>
    <dgm:cxn modelId="{7316D41D-48DE-4B52-900F-2A24B477FF4A}" type="presParOf" srcId="{FB13562A-A7CC-47E9-B45A-1E54CB08E6DF}" destId="{1E891DA7-2DCB-4637-BF8B-5BCD348432E4}" srcOrd="0" destOrd="0" presId="urn:microsoft.com/office/officeart/2005/8/layout/list1"/>
    <dgm:cxn modelId="{A5181B27-E75E-4368-B130-14839C155C47}" type="presParOf" srcId="{FB13562A-A7CC-47E9-B45A-1E54CB08E6DF}" destId="{623DE23A-6373-4658-8FEB-653AA05C7365}" srcOrd="1" destOrd="0" presId="urn:microsoft.com/office/officeart/2005/8/layout/list1"/>
    <dgm:cxn modelId="{B0DE960E-CC20-4C44-B8BA-66CD72904705}" type="presParOf" srcId="{3DE6D15D-52AC-485C-8549-4C20D73E8557}" destId="{0F4AAACF-BEF2-475C-B5C3-53EA5979CF19}" srcOrd="9" destOrd="0" presId="urn:microsoft.com/office/officeart/2005/8/layout/list1"/>
    <dgm:cxn modelId="{F1B7331E-8136-4FE5-9433-A02DF6175B77}" type="presParOf" srcId="{3DE6D15D-52AC-485C-8549-4C20D73E8557}" destId="{1154044E-CC10-4901-9816-C7D25A575B5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45EB73-3938-42BD-9E8C-0DA0496F6D09}"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n-US"/>
        </a:p>
      </dgm:t>
    </dgm:pt>
    <dgm:pt modelId="{3C9CC620-0544-4274-8D27-C258272E48C8}">
      <dgm:prSet/>
      <dgm:spPr/>
      <dgm:t>
        <a:bodyPr/>
        <a:lstStyle/>
        <a:p>
          <a:r>
            <a:rPr lang="lv-LV" dirty="0">
              <a:latin typeface="Times New Roman" panose="02020603050405020304" pitchFamily="18" charset="0"/>
              <a:cs typeface="Times New Roman" panose="02020603050405020304" pitchFamily="18" charset="0"/>
            </a:rPr>
            <a:t>Ministru kabineta noteikumi Nr. 384 «Būvju tehniskās apsekošanas būvnormatīvs LBN 405-21» </a:t>
          </a:r>
          <a:endParaRPr lang="en-US" dirty="0">
            <a:latin typeface="Times New Roman" panose="02020603050405020304" pitchFamily="18" charset="0"/>
            <a:cs typeface="Times New Roman" panose="02020603050405020304" pitchFamily="18" charset="0"/>
          </a:endParaRPr>
        </a:p>
      </dgm:t>
    </dgm:pt>
    <dgm:pt modelId="{0493EAFE-72F2-4550-9925-00BE1BF70A47}" type="parTrans" cxnId="{FF08B274-5A81-4FE6-A307-C62332235D69}">
      <dgm:prSet/>
      <dgm:spPr/>
      <dgm:t>
        <a:bodyPr/>
        <a:lstStyle/>
        <a:p>
          <a:endParaRPr lang="en-US"/>
        </a:p>
      </dgm:t>
    </dgm:pt>
    <dgm:pt modelId="{BA2E1BBD-15F9-49C8-A255-0CCD72819103}" type="sibTrans" cxnId="{FF08B274-5A81-4FE6-A307-C62332235D69}">
      <dgm:prSet/>
      <dgm:spPr/>
      <dgm:t>
        <a:bodyPr/>
        <a:lstStyle/>
        <a:p>
          <a:endParaRPr lang="en-US"/>
        </a:p>
      </dgm:t>
    </dgm:pt>
    <dgm:pt modelId="{374A89F7-3132-4E6C-BCB1-C412A3CFECE9}">
      <dgm:prSet/>
      <dgm:spPr/>
      <dgm:t>
        <a:bodyPr/>
        <a:lstStyle/>
        <a:p>
          <a:r>
            <a:rPr lang="lv-LV" dirty="0">
              <a:latin typeface="Times New Roman" panose="02020603050405020304" pitchFamily="18" charset="0"/>
              <a:cs typeface="Times New Roman" panose="02020603050405020304" pitchFamily="18" charset="0"/>
            </a:rPr>
            <a:t>Ministru kabineta 2015. gada 30. jūnija noteikumi Nr. 334 "Noteikumi par Latvijas būvnormatīvu LBN 005-15 "Inženierizpētes noteikumi būvniecībā"". </a:t>
          </a:r>
          <a:endParaRPr lang="en-US" dirty="0">
            <a:latin typeface="Times New Roman" panose="02020603050405020304" pitchFamily="18" charset="0"/>
            <a:cs typeface="Times New Roman" panose="02020603050405020304" pitchFamily="18" charset="0"/>
          </a:endParaRPr>
        </a:p>
      </dgm:t>
    </dgm:pt>
    <dgm:pt modelId="{F211672D-B8A5-4E5C-84BB-2BE95DDD867E}" type="parTrans" cxnId="{6DA4B523-9CF5-4801-B848-05B6AAF69D7C}">
      <dgm:prSet/>
      <dgm:spPr/>
      <dgm:t>
        <a:bodyPr/>
        <a:lstStyle/>
        <a:p>
          <a:endParaRPr lang="en-US"/>
        </a:p>
      </dgm:t>
    </dgm:pt>
    <dgm:pt modelId="{15085695-2373-4196-879B-D40E36FB68D4}" type="sibTrans" cxnId="{6DA4B523-9CF5-4801-B848-05B6AAF69D7C}">
      <dgm:prSet/>
      <dgm:spPr/>
      <dgm:t>
        <a:bodyPr/>
        <a:lstStyle/>
        <a:p>
          <a:endParaRPr lang="en-US"/>
        </a:p>
      </dgm:t>
    </dgm:pt>
    <dgm:pt modelId="{E2586964-A478-4D11-AB62-F02FF526156F}">
      <dgm:prSet/>
      <dgm:spPr/>
      <dgm:t>
        <a:bodyPr/>
        <a:lstStyle/>
        <a:p>
          <a:r>
            <a:rPr lang="lv-LV" dirty="0">
              <a:latin typeface="Times New Roman" panose="02020603050405020304" pitchFamily="18" charset="0"/>
              <a:cs typeface="Times New Roman" panose="02020603050405020304" pitchFamily="18" charset="0"/>
            </a:rPr>
            <a:t>Ministru kabineta 2014. gada 2.septembra noteikumu Nr.529 „Ēku būvnoteikumi” 76.5.apakšpunkts  (turpmāk -  ĒBN)</a:t>
          </a:r>
          <a:endParaRPr lang="en-US" dirty="0">
            <a:latin typeface="Times New Roman" panose="02020603050405020304" pitchFamily="18" charset="0"/>
            <a:cs typeface="Times New Roman" panose="02020603050405020304" pitchFamily="18" charset="0"/>
          </a:endParaRPr>
        </a:p>
      </dgm:t>
    </dgm:pt>
    <dgm:pt modelId="{50465E5C-537B-4B15-A577-EE323F731493}" type="parTrans" cxnId="{29973A30-537E-4A17-AE71-B24E482CAC9A}">
      <dgm:prSet/>
      <dgm:spPr/>
      <dgm:t>
        <a:bodyPr/>
        <a:lstStyle/>
        <a:p>
          <a:endParaRPr lang="en-US"/>
        </a:p>
      </dgm:t>
    </dgm:pt>
    <dgm:pt modelId="{784D7BBA-0475-4BE6-BC01-8C4312466A0B}" type="sibTrans" cxnId="{29973A30-537E-4A17-AE71-B24E482CAC9A}">
      <dgm:prSet/>
      <dgm:spPr/>
      <dgm:t>
        <a:bodyPr/>
        <a:lstStyle/>
        <a:p>
          <a:endParaRPr lang="en-US"/>
        </a:p>
      </dgm:t>
    </dgm:pt>
    <dgm:pt modelId="{81841512-0487-4706-BEEB-0757EF21AD73}" type="pres">
      <dgm:prSet presAssocID="{0B45EB73-3938-42BD-9E8C-0DA0496F6D09}" presName="diagram" presStyleCnt="0">
        <dgm:presLayoutVars>
          <dgm:dir/>
          <dgm:resizeHandles val="exact"/>
        </dgm:presLayoutVars>
      </dgm:prSet>
      <dgm:spPr/>
    </dgm:pt>
    <dgm:pt modelId="{FBB3CF36-C49E-4DF6-BE75-821AF04B262F}" type="pres">
      <dgm:prSet presAssocID="{3C9CC620-0544-4274-8D27-C258272E48C8}" presName="node" presStyleLbl="node1" presStyleIdx="0" presStyleCnt="3">
        <dgm:presLayoutVars>
          <dgm:bulletEnabled val="1"/>
        </dgm:presLayoutVars>
      </dgm:prSet>
      <dgm:spPr/>
    </dgm:pt>
    <dgm:pt modelId="{F1037E1B-45D7-4E99-A950-1A8DDC0498FF}" type="pres">
      <dgm:prSet presAssocID="{BA2E1BBD-15F9-49C8-A255-0CCD72819103}" presName="sibTrans" presStyleCnt="0"/>
      <dgm:spPr/>
    </dgm:pt>
    <dgm:pt modelId="{42B0B9CC-3520-4F23-94CA-17A705DDBF27}" type="pres">
      <dgm:prSet presAssocID="{374A89F7-3132-4E6C-BCB1-C412A3CFECE9}" presName="node" presStyleLbl="node1" presStyleIdx="1" presStyleCnt="3">
        <dgm:presLayoutVars>
          <dgm:bulletEnabled val="1"/>
        </dgm:presLayoutVars>
      </dgm:prSet>
      <dgm:spPr/>
    </dgm:pt>
    <dgm:pt modelId="{B7D5E1C4-0FDD-4C6B-803B-7D53A64A69E4}" type="pres">
      <dgm:prSet presAssocID="{15085695-2373-4196-879B-D40E36FB68D4}" presName="sibTrans" presStyleCnt="0"/>
      <dgm:spPr/>
    </dgm:pt>
    <dgm:pt modelId="{30E45937-8B00-4528-9C38-EDF35AF170F4}" type="pres">
      <dgm:prSet presAssocID="{E2586964-A478-4D11-AB62-F02FF526156F}" presName="node" presStyleLbl="node1" presStyleIdx="2" presStyleCnt="3">
        <dgm:presLayoutVars>
          <dgm:bulletEnabled val="1"/>
        </dgm:presLayoutVars>
      </dgm:prSet>
      <dgm:spPr/>
    </dgm:pt>
  </dgm:ptLst>
  <dgm:cxnLst>
    <dgm:cxn modelId="{6DA4B523-9CF5-4801-B848-05B6AAF69D7C}" srcId="{0B45EB73-3938-42BD-9E8C-0DA0496F6D09}" destId="{374A89F7-3132-4E6C-BCB1-C412A3CFECE9}" srcOrd="1" destOrd="0" parTransId="{F211672D-B8A5-4E5C-84BB-2BE95DDD867E}" sibTransId="{15085695-2373-4196-879B-D40E36FB68D4}"/>
    <dgm:cxn modelId="{29973A30-537E-4A17-AE71-B24E482CAC9A}" srcId="{0B45EB73-3938-42BD-9E8C-0DA0496F6D09}" destId="{E2586964-A478-4D11-AB62-F02FF526156F}" srcOrd="2" destOrd="0" parTransId="{50465E5C-537B-4B15-A577-EE323F731493}" sibTransId="{784D7BBA-0475-4BE6-BC01-8C4312466A0B}"/>
    <dgm:cxn modelId="{C941F234-0FDF-4EFF-ADF9-3CFEC3FEE347}" type="presOf" srcId="{374A89F7-3132-4E6C-BCB1-C412A3CFECE9}" destId="{42B0B9CC-3520-4F23-94CA-17A705DDBF27}" srcOrd="0" destOrd="0" presId="urn:microsoft.com/office/officeart/2005/8/layout/default"/>
    <dgm:cxn modelId="{EBC0D841-5A70-4EF0-985D-244876802978}" type="presOf" srcId="{E2586964-A478-4D11-AB62-F02FF526156F}" destId="{30E45937-8B00-4528-9C38-EDF35AF170F4}" srcOrd="0" destOrd="0" presId="urn:microsoft.com/office/officeart/2005/8/layout/default"/>
    <dgm:cxn modelId="{FF08B274-5A81-4FE6-A307-C62332235D69}" srcId="{0B45EB73-3938-42BD-9E8C-0DA0496F6D09}" destId="{3C9CC620-0544-4274-8D27-C258272E48C8}" srcOrd="0" destOrd="0" parTransId="{0493EAFE-72F2-4550-9925-00BE1BF70A47}" sibTransId="{BA2E1BBD-15F9-49C8-A255-0CCD72819103}"/>
    <dgm:cxn modelId="{2B245C80-02F3-4988-A069-7AB2629FA1B7}" type="presOf" srcId="{0B45EB73-3938-42BD-9E8C-0DA0496F6D09}" destId="{81841512-0487-4706-BEEB-0757EF21AD73}" srcOrd="0" destOrd="0" presId="urn:microsoft.com/office/officeart/2005/8/layout/default"/>
    <dgm:cxn modelId="{C54929A2-92C9-4157-A565-7417A6731F04}" type="presOf" srcId="{3C9CC620-0544-4274-8D27-C258272E48C8}" destId="{FBB3CF36-C49E-4DF6-BE75-821AF04B262F}" srcOrd="0" destOrd="0" presId="urn:microsoft.com/office/officeart/2005/8/layout/default"/>
    <dgm:cxn modelId="{DF51F3C4-CFE8-4ADE-8E5B-F726B17DF8E9}" type="presParOf" srcId="{81841512-0487-4706-BEEB-0757EF21AD73}" destId="{FBB3CF36-C49E-4DF6-BE75-821AF04B262F}" srcOrd="0" destOrd="0" presId="urn:microsoft.com/office/officeart/2005/8/layout/default"/>
    <dgm:cxn modelId="{6E2E6F0E-C596-4D97-AD23-A7836D156E1E}" type="presParOf" srcId="{81841512-0487-4706-BEEB-0757EF21AD73}" destId="{F1037E1B-45D7-4E99-A950-1A8DDC0498FF}" srcOrd="1" destOrd="0" presId="urn:microsoft.com/office/officeart/2005/8/layout/default"/>
    <dgm:cxn modelId="{BD6076DB-0C91-46CD-B57B-94F807353931}" type="presParOf" srcId="{81841512-0487-4706-BEEB-0757EF21AD73}" destId="{42B0B9CC-3520-4F23-94CA-17A705DDBF27}" srcOrd="2" destOrd="0" presId="urn:microsoft.com/office/officeart/2005/8/layout/default"/>
    <dgm:cxn modelId="{B2DE00C2-BF8C-4324-9B45-E7659B179506}" type="presParOf" srcId="{81841512-0487-4706-BEEB-0757EF21AD73}" destId="{B7D5E1C4-0FDD-4C6B-803B-7D53A64A69E4}" srcOrd="3" destOrd="0" presId="urn:microsoft.com/office/officeart/2005/8/layout/default"/>
    <dgm:cxn modelId="{417B7F0C-82E9-4A29-86A4-D7711F2CC8B3}" type="presParOf" srcId="{81841512-0487-4706-BEEB-0757EF21AD73}" destId="{30E45937-8B00-4528-9C38-EDF35AF170F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E397BD-23EE-4805-8872-F91B1364D34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15E63AFA-CB86-43C2-B772-088CE5001391}">
      <dgm:prSet/>
      <dgm:spPr/>
      <dgm:t>
        <a:bodyPr/>
        <a:lstStyle/>
        <a:p>
          <a:r>
            <a:rPr lang="lv-LV" b="1" u="sng" dirty="0">
              <a:latin typeface="Times New Roman" panose="02020603050405020304" pitchFamily="18" charset="0"/>
              <a:cs typeface="Times New Roman" panose="02020603050405020304" pitchFamily="18" charset="0"/>
            </a:rPr>
            <a:t>PROJEKTĒŠANA</a:t>
          </a:r>
        </a:p>
        <a:p>
          <a:r>
            <a:rPr lang="lv-LV" b="1" u="sng" dirty="0">
              <a:latin typeface="Times New Roman" panose="02020603050405020304" pitchFamily="18" charset="0"/>
              <a:cs typeface="Times New Roman" panose="02020603050405020304" pitchFamily="18" charset="0"/>
            </a:rPr>
            <a:t>DOP</a:t>
          </a:r>
        </a:p>
        <a:p>
          <a:r>
            <a:rPr lang="lv-LV" b="0" i="0" dirty="0">
              <a:solidFill>
                <a:schemeClr val="bg1">
                  <a:lumMod val="75000"/>
                </a:schemeClr>
              </a:solidFill>
              <a:effectLst/>
              <a:latin typeface="Times New Roman" panose="02020603050405020304" pitchFamily="18" charset="0"/>
              <a:cs typeface="Times New Roman" panose="02020603050405020304" pitchFamily="18" charset="0"/>
            </a:rPr>
            <a:t>ĒBN 76.punkts. Darbu organizēšanas projekta saturs</a:t>
          </a:r>
          <a:endParaRPr lang="en-US" dirty="0">
            <a:solidFill>
              <a:schemeClr val="bg1">
                <a:lumMod val="75000"/>
              </a:schemeClr>
            </a:solidFill>
            <a:latin typeface="Times New Roman" panose="02020603050405020304" pitchFamily="18" charset="0"/>
            <a:cs typeface="Times New Roman" panose="02020603050405020304" pitchFamily="18" charset="0"/>
          </a:endParaRPr>
        </a:p>
      </dgm:t>
    </dgm:pt>
    <dgm:pt modelId="{D69F723C-EC2E-4FA2-8F52-B56D27FDB24A}" type="parTrans" cxnId="{18CCBEA6-80EF-43D0-92F1-E2FA344A3AEF}">
      <dgm:prSet/>
      <dgm:spPr/>
      <dgm:t>
        <a:bodyPr/>
        <a:lstStyle/>
        <a:p>
          <a:endParaRPr lang="en-US"/>
        </a:p>
      </dgm:t>
    </dgm:pt>
    <dgm:pt modelId="{4E4F3881-7162-43AE-A66A-54E416D54879}" type="sibTrans" cxnId="{18CCBEA6-80EF-43D0-92F1-E2FA344A3AEF}">
      <dgm:prSet/>
      <dgm:spPr/>
      <dgm:t>
        <a:bodyPr/>
        <a:lstStyle/>
        <a:p>
          <a:endParaRPr lang="en-US"/>
        </a:p>
      </dgm:t>
    </dgm:pt>
    <dgm:pt modelId="{E232AABB-1817-4214-AD5A-2B9770F6BCF1}">
      <dgm:prSet/>
      <dgm:spPr/>
      <dgm:t>
        <a:bodyPr/>
        <a:lstStyle/>
        <a:p>
          <a:r>
            <a:rPr lang="lv-LV" dirty="0">
              <a:latin typeface="Times New Roman" panose="02020603050405020304" pitchFamily="18" charset="0"/>
              <a:cs typeface="Times New Roman" panose="02020603050405020304" pitchFamily="18" charset="0"/>
            </a:rPr>
            <a:t>B</a:t>
          </a:r>
          <a:r>
            <a:rPr lang="lv-LV" b="0" i="0" dirty="0">
              <a:latin typeface="Times New Roman" panose="02020603050405020304" pitchFamily="18" charset="0"/>
              <a:cs typeface="Times New Roman" panose="02020603050405020304" pitchFamily="18" charset="0"/>
            </a:rPr>
            <a:t>ūvniecības ieceres dokumentācijas sadaļa – dokumentu kopums, kas satur grafiskos dokumentus, teksta dokumentus, aprēķinus un citu informāciju par būvniecības ieceries realizāciju dabā.</a:t>
          </a:r>
          <a:endParaRPr lang="en-US" dirty="0">
            <a:latin typeface="Times New Roman" panose="02020603050405020304" pitchFamily="18" charset="0"/>
            <a:cs typeface="Times New Roman" panose="02020603050405020304" pitchFamily="18" charset="0"/>
          </a:endParaRPr>
        </a:p>
      </dgm:t>
    </dgm:pt>
    <dgm:pt modelId="{51B9D083-DD1A-4A77-BF99-8F4FB7B43C8F}" type="parTrans" cxnId="{D2EA68AA-2563-48EE-908A-CD289A8F6913}">
      <dgm:prSet/>
      <dgm:spPr/>
      <dgm:t>
        <a:bodyPr/>
        <a:lstStyle/>
        <a:p>
          <a:endParaRPr lang="en-US"/>
        </a:p>
      </dgm:t>
    </dgm:pt>
    <dgm:pt modelId="{5740A354-D54E-4275-9010-5C31D3E54178}" type="sibTrans" cxnId="{D2EA68AA-2563-48EE-908A-CD289A8F6913}">
      <dgm:prSet/>
      <dgm:spPr/>
      <dgm:t>
        <a:bodyPr/>
        <a:lstStyle/>
        <a:p>
          <a:endParaRPr lang="en-US"/>
        </a:p>
      </dgm:t>
    </dgm:pt>
    <dgm:pt modelId="{04BD00A4-492A-46E7-8547-4A00F0D9670A}" type="pres">
      <dgm:prSet presAssocID="{33E397BD-23EE-4805-8872-F91B1364D34D}" presName="Name0" presStyleCnt="0">
        <dgm:presLayoutVars>
          <dgm:dir/>
          <dgm:animLvl val="lvl"/>
          <dgm:resizeHandles val="exact"/>
        </dgm:presLayoutVars>
      </dgm:prSet>
      <dgm:spPr/>
    </dgm:pt>
    <dgm:pt modelId="{405C3E8B-6B36-4117-9DB0-AE416A74A2CB}" type="pres">
      <dgm:prSet presAssocID="{E232AABB-1817-4214-AD5A-2B9770F6BCF1}" presName="boxAndChildren" presStyleCnt="0"/>
      <dgm:spPr/>
    </dgm:pt>
    <dgm:pt modelId="{4B6B5292-CD43-4C6C-9C25-8404273E2E50}" type="pres">
      <dgm:prSet presAssocID="{E232AABB-1817-4214-AD5A-2B9770F6BCF1}" presName="parentTextBox" presStyleLbl="node1" presStyleIdx="0" presStyleCnt="2"/>
      <dgm:spPr/>
    </dgm:pt>
    <dgm:pt modelId="{8AB12C95-4781-4624-9096-E9C1E6B54C30}" type="pres">
      <dgm:prSet presAssocID="{4E4F3881-7162-43AE-A66A-54E416D54879}" presName="sp" presStyleCnt="0"/>
      <dgm:spPr/>
    </dgm:pt>
    <dgm:pt modelId="{6E781913-794A-4454-89EB-2EB9686C7422}" type="pres">
      <dgm:prSet presAssocID="{15E63AFA-CB86-43C2-B772-088CE5001391}" presName="arrowAndChildren" presStyleCnt="0"/>
      <dgm:spPr/>
    </dgm:pt>
    <dgm:pt modelId="{440975F9-074F-4378-97DD-8DE0020136BD}" type="pres">
      <dgm:prSet presAssocID="{15E63AFA-CB86-43C2-B772-088CE5001391}" presName="parentTextArrow" presStyleLbl="node1" presStyleIdx="1" presStyleCnt="2" custLinFactNeighborX="-108" custLinFactNeighborY="3591"/>
      <dgm:spPr/>
    </dgm:pt>
  </dgm:ptLst>
  <dgm:cxnLst>
    <dgm:cxn modelId="{E219139E-782F-484D-8DB2-81BB6C186A88}" type="presOf" srcId="{E232AABB-1817-4214-AD5A-2B9770F6BCF1}" destId="{4B6B5292-CD43-4C6C-9C25-8404273E2E50}" srcOrd="0" destOrd="0" presId="urn:microsoft.com/office/officeart/2005/8/layout/process4"/>
    <dgm:cxn modelId="{C2F4669F-F1D6-4FA0-BBDE-28B1B073FEE9}" type="presOf" srcId="{15E63AFA-CB86-43C2-B772-088CE5001391}" destId="{440975F9-074F-4378-97DD-8DE0020136BD}" srcOrd="0" destOrd="0" presId="urn:microsoft.com/office/officeart/2005/8/layout/process4"/>
    <dgm:cxn modelId="{18CCBEA6-80EF-43D0-92F1-E2FA344A3AEF}" srcId="{33E397BD-23EE-4805-8872-F91B1364D34D}" destId="{15E63AFA-CB86-43C2-B772-088CE5001391}" srcOrd="0" destOrd="0" parTransId="{D69F723C-EC2E-4FA2-8F52-B56D27FDB24A}" sibTransId="{4E4F3881-7162-43AE-A66A-54E416D54879}"/>
    <dgm:cxn modelId="{D2EA68AA-2563-48EE-908A-CD289A8F6913}" srcId="{33E397BD-23EE-4805-8872-F91B1364D34D}" destId="{E232AABB-1817-4214-AD5A-2B9770F6BCF1}" srcOrd="1" destOrd="0" parTransId="{51B9D083-DD1A-4A77-BF99-8F4FB7B43C8F}" sibTransId="{5740A354-D54E-4275-9010-5C31D3E54178}"/>
    <dgm:cxn modelId="{1013B0C8-1787-4ED8-9600-2B8D6910C8CA}" type="presOf" srcId="{33E397BD-23EE-4805-8872-F91B1364D34D}" destId="{04BD00A4-492A-46E7-8547-4A00F0D9670A}" srcOrd="0" destOrd="0" presId="urn:microsoft.com/office/officeart/2005/8/layout/process4"/>
    <dgm:cxn modelId="{DFC4F242-9066-43A4-882C-EC85B3A6C1CF}" type="presParOf" srcId="{04BD00A4-492A-46E7-8547-4A00F0D9670A}" destId="{405C3E8B-6B36-4117-9DB0-AE416A74A2CB}" srcOrd="0" destOrd="0" presId="urn:microsoft.com/office/officeart/2005/8/layout/process4"/>
    <dgm:cxn modelId="{D4DE11C1-D574-446F-8C92-B22CCA47EB55}" type="presParOf" srcId="{405C3E8B-6B36-4117-9DB0-AE416A74A2CB}" destId="{4B6B5292-CD43-4C6C-9C25-8404273E2E50}" srcOrd="0" destOrd="0" presId="urn:microsoft.com/office/officeart/2005/8/layout/process4"/>
    <dgm:cxn modelId="{10C569CF-AEEB-45A8-A832-368D0275B0A9}" type="presParOf" srcId="{04BD00A4-492A-46E7-8547-4A00F0D9670A}" destId="{8AB12C95-4781-4624-9096-E9C1E6B54C30}" srcOrd="1" destOrd="0" presId="urn:microsoft.com/office/officeart/2005/8/layout/process4"/>
    <dgm:cxn modelId="{5810CADA-6712-4BF9-891A-01FD393F835A}" type="presParOf" srcId="{04BD00A4-492A-46E7-8547-4A00F0D9670A}" destId="{6E781913-794A-4454-89EB-2EB9686C7422}" srcOrd="2" destOrd="0" presId="urn:microsoft.com/office/officeart/2005/8/layout/process4"/>
    <dgm:cxn modelId="{DBBEEED3-D9DF-4283-87D5-BEEFAB123B61}" type="presParOf" srcId="{6E781913-794A-4454-89EB-2EB9686C7422}" destId="{440975F9-074F-4378-97DD-8DE0020136B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18E522-BB65-4421-809F-038225E2834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6033DC4-1FFC-4DEE-B3CD-BC694532B43A}">
      <dgm:prSet custT="1"/>
      <dgm:spPr/>
      <dgm:t>
        <a:bodyPr/>
        <a:lstStyle/>
        <a:p>
          <a:r>
            <a:rPr lang="lv-LV" sz="1800" b="0" i="0" dirty="0">
              <a:latin typeface="Times New Roman" panose="02020603050405020304" pitchFamily="18" charset="0"/>
              <a:cs typeface="Times New Roman" panose="02020603050405020304" pitchFamily="18" charset="0"/>
            </a:rPr>
            <a:t>Izstrādā Ministru kabineta 2018. gada 20. marta noteikumi Nr. 169 "</a:t>
          </a:r>
          <a:r>
            <a:rPr lang="lv-LV" sz="1800" b="0" i="0" dirty="0" err="1">
              <a:latin typeface="Times New Roman" panose="02020603050405020304" pitchFamily="18" charset="0"/>
              <a:cs typeface="Times New Roman" panose="02020603050405020304" pitchFamily="18" charset="0"/>
            </a:rPr>
            <a:t>Būvspeciālistu</a:t>
          </a:r>
          <a:r>
            <a:rPr lang="lv-LV" sz="1800" b="0" i="0" dirty="0">
              <a:latin typeface="Times New Roman" panose="02020603050405020304" pitchFamily="18" charset="0"/>
              <a:cs typeface="Times New Roman" panose="02020603050405020304" pitchFamily="18" charset="0"/>
            </a:rPr>
            <a:t> kompetences novērtēšanas un patstāvīgās prakses uzraudzības noteikumi".  1.pielikums 3.piezīme. </a:t>
          </a:r>
          <a:r>
            <a:rPr lang="lv-LV" sz="2000" b="1" i="0" u="sng" dirty="0">
              <a:latin typeface="Times New Roman" panose="02020603050405020304" pitchFamily="18" charset="0"/>
              <a:cs typeface="Times New Roman" panose="02020603050405020304" pitchFamily="18" charset="0"/>
            </a:rPr>
            <a:t>Arhitekta prakses un projektēšanas specialitātē sertifikātā norādītajā darbības sfērā </a:t>
          </a:r>
          <a:r>
            <a:rPr lang="lv-LV" sz="1800" b="0" i="0" dirty="0">
              <a:latin typeface="Times New Roman" panose="02020603050405020304" pitchFamily="18" charset="0"/>
              <a:cs typeface="Times New Roman" panose="02020603050405020304" pitchFamily="18" charset="0"/>
            </a:rPr>
            <a:t>normatīvajos aktos noteiktajos gadījumos ietilpst ugunsdrošības risinājumu, ugunsdrošības pasākumu pārskata un darbu organizēšanas projekta izstrāde.</a:t>
          </a:r>
          <a:endParaRPr lang="en-US" sz="1800" dirty="0">
            <a:latin typeface="Times New Roman" panose="02020603050405020304" pitchFamily="18" charset="0"/>
            <a:cs typeface="Times New Roman" panose="02020603050405020304" pitchFamily="18" charset="0"/>
          </a:endParaRPr>
        </a:p>
      </dgm:t>
    </dgm:pt>
    <dgm:pt modelId="{BB5A0370-7C09-4752-B992-E6310F3F7B48}" type="parTrans" cxnId="{5C82ADE6-B42B-46A4-B93F-E9CA07EE6113}">
      <dgm:prSet/>
      <dgm:spPr/>
      <dgm:t>
        <a:bodyPr/>
        <a:lstStyle/>
        <a:p>
          <a:endParaRPr lang="en-US"/>
        </a:p>
      </dgm:t>
    </dgm:pt>
    <dgm:pt modelId="{97B0092E-292B-4642-B7BF-E696298BCB01}" type="sibTrans" cxnId="{5C82ADE6-B42B-46A4-B93F-E9CA07EE6113}">
      <dgm:prSet/>
      <dgm:spPr/>
      <dgm:t>
        <a:bodyPr/>
        <a:lstStyle/>
        <a:p>
          <a:endParaRPr lang="en-US"/>
        </a:p>
      </dgm:t>
    </dgm:pt>
    <dgm:pt modelId="{52C09B2B-FC7C-4804-A243-9505BD1FDF14}">
      <dgm:prSet custT="1"/>
      <dgm:spPr/>
      <dgm:t>
        <a:bodyPr/>
        <a:lstStyle/>
        <a:p>
          <a:r>
            <a:rPr lang="lv-LV" sz="2400" dirty="0">
              <a:latin typeface="Times New Roman" panose="02020603050405020304" pitchFamily="18" charset="0"/>
              <a:cs typeface="Times New Roman" panose="02020603050405020304" pitchFamily="18" charset="0"/>
            </a:rPr>
            <a:t>Saskaņo – </a:t>
          </a:r>
          <a:r>
            <a:rPr lang="lv-LV" sz="2400" dirty="0" err="1">
              <a:latin typeface="Times New Roman" panose="02020603050405020304" pitchFamily="18" charset="0"/>
              <a:cs typeface="Times New Roman" panose="02020603050405020304" pitchFamily="18" charset="0"/>
            </a:rPr>
            <a:t>būvaprojekta</a:t>
          </a:r>
          <a:r>
            <a:rPr lang="lv-LV" sz="2400" dirty="0">
              <a:latin typeface="Times New Roman" panose="02020603050405020304" pitchFamily="18" charset="0"/>
              <a:cs typeface="Times New Roman" panose="02020603050405020304" pitchFamily="18" charset="0"/>
            </a:rPr>
            <a:t> vadītājs,  ja nepieciešams tehnisko noteikumu izdevēji, ja nepieciešams trešās personas,  būvvalde. </a:t>
          </a:r>
          <a:endParaRPr lang="en-US" sz="2400" dirty="0">
            <a:latin typeface="Times New Roman" panose="02020603050405020304" pitchFamily="18" charset="0"/>
            <a:cs typeface="Times New Roman" panose="02020603050405020304" pitchFamily="18" charset="0"/>
          </a:endParaRPr>
        </a:p>
      </dgm:t>
    </dgm:pt>
    <dgm:pt modelId="{4DE2F58D-509D-4016-9BE8-C1763520EEE0}" type="parTrans" cxnId="{3E797DF2-C530-410F-970A-0CD8E5B4B84B}">
      <dgm:prSet/>
      <dgm:spPr/>
      <dgm:t>
        <a:bodyPr/>
        <a:lstStyle/>
        <a:p>
          <a:endParaRPr lang="en-US"/>
        </a:p>
      </dgm:t>
    </dgm:pt>
    <dgm:pt modelId="{E5262B52-09FA-466B-AAD7-ADFB9DAF8D10}" type="sibTrans" cxnId="{3E797DF2-C530-410F-970A-0CD8E5B4B84B}">
      <dgm:prSet/>
      <dgm:spPr/>
      <dgm:t>
        <a:bodyPr/>
        <a:lstStyle/>
        <a:p>
          <a:endParaRPr lang="en-US"/>
        </a:p>
      </dgm:t>
    </dgm:pt>
    <dgm:pt modelId="{E1F348D6-07FE-41BA-8B01-580B642747C1}" type="pres">
      <dgm:prSet presAssocID="{EB18E522-BB65-4421-809F-038225E28341}" presName="hierChild1" presStyleCnt="0">
        <dgm:presLayoutVars>
          <dgm:chPref val="1"/>
          <dgm:dir/>
          <dgm:animOne val="branch"/>
          <dgm:animLvl val="lvl"/>
          <dgm:resizeHandles/>
        </dgm:presLayoutVars>
      </dgm:prSet>
      <dgm:spPr/>
    </dgm:pt>
    <dgm:pt modelId="{D3AFA71D-2206-449C-B49B-8A945A986985}" type="pres">
      <dgm:prSet presAssocID="{26033DC4-1FFC-4DEE-B3CD-BC694532B43A}" presName="hierRoot1" presStyleCnt="0"/>
      <dgm:spPr/>
    </dgm:pt>
    <dgm:pt modelId="{444A88DE-5747-4052-BFED-2C7CE1B8A1C0}" type="pres">
      <dgm:prSet presAssocID="{26033DC4-1FFC-4DEE-B3CD-BC694532B43A}" presName="composite" presStyleCnt="0"/>
      <dgm:spPr/>
    </dgm:pt>
    <dgm:pt modelId="{82ACA802-F6FC-4829-B8C2-8A020D51C54D}" type="pres">
      <dgm:prSet presAssocID="{26033DC4-1FFC-4DEE-B3CD-BC694532B43A}" presName="background" presStyleLbl="node0" presStyleIdx="0" presStyleCnt="2"/>
      <dgm:spPr/>
    </dgm:pt>
    <dgm:pt modelId="{5CC4328D-43F1-42B9-A0DF-02060BB663C2}" type="pres">
      <dgm:prSet presAssocID="{26033DC4-1FFC-4DEE-B3CD-BC694532B43A}" presName="text" presStyleLbl="fgAcc0" presStyleIdx="0" presStyleCnt="2" custLinFactNeighborY="30203">
        <dgm:presLayoutVars>
          <dgm:chPref val="3"/>
        </dgm:presLayoutVars>
      </dgm:prSet>
      <dgm:spPr/>
    </dgm:pt>
    <dgm:pt modelId="{D32EFBC1-FF1D-44A6-94F9-5C09F69E6486}" type="pres">
      <dgm:prSet presAssocID="{26033DC4-1FFC-4DEE-B3CD-BC694532B43A}" presName="hierChild2" presStyleCnt="0"/>
      <dgm:spPr/>
    </dgm:pt>
    <dgm:pt modelId="{595ED54F-554C-4068-937A-D32FFC9DEAEA}" type="pres">
      <dgm:prSet presAssocID="{52C09B2B-FC7C-4804-A243-9505BD1FDF14}" presName="hierRoot1" presStyleCnt="0"/>
      <dgm:spPr/>
    </dgm:pt>
    <dgm:pt modelId="{44D62D0D-A29D-4F25-9B18-8DCB6AD3EBEF}" type="pres">
      <dgm:prSet presAssocID="{52C09B2B-FC7C-4804-A243-9505BD1FDF14}" presName="composite" presStyleCnt="0"/>
      <dgm:spPr/>
    </dgm:pt>
    <dgm:pt modelId="{91312D20-84EF-4642-ADF2-54EDBC95BC23}" type="pres">
      <dgm:prSet presAssocID="{52C09B2B-FC7C-4804-A243-9505BD1FDF14}" presName="background" presStyleLbl="node0" presStyleIdx="1" presStyleCnt="2"/>
      <dgm:spPr/>
    </dgm:pt>
    <dgm:pt modelId="{789D127B-D1DA-49D3-B2B3-3D55675BC17C}" type="pres">
      <dgm:prSet presAssocID="{52C09B2B-FC7C-4804-A243-9505BD1FDF14}" presName="text" presStyleLbl="fgAcc0" presStyleIdx="1" presStyleCnt="2" custScaleX="108629" custLinFactNeighborX="-886" custLinFactNeighborY="34125">
        <dgm:presLayoutVars>
          <dgm:chPref val="3"/>
        </dgm:presLayoutVars>
      </dgm:prSet>
      <dgm:spPr/>
    </dgm:pt>
    <dgm:pt modelId="{80B081BB-485D-4C5F-8156-FFD3D339F6C6}" type="pres">
      <dgm:prSet presAssocID="{52C09B2B-FC7C-4804-A243-9505BD1FDF14}" presName="hierChild2" presStyleCnt="0"/>
      <dgm:spPr/>
    </dgm:pt>
  </dgm:ptLst>
  <dgm:cxnLst>
    <dgm:cxn modelId="{2F80E83C-69F6-4263-825C-27AB42E29592}" type="presOf" srcId="{26033DC4-1FFC-4DEE-B3CD-BC694532B43A}" destId="{5CC4328D-43F1-42B9-A0DF-02060BB663C2}" srcOrd="0" destOrd="0" presId="urn:microsoft.com/office/officeart/2005/8/layout/hierarchy1"/>
    <dgm:cxn modelId="{E878D344-B422-458F-8325-EC30ADE80EB8}" type="presOf" srcId="{EB18E522-BB65-4421-809F-038225E28341}" destId="{E1F348D6-07FE-41BA-8B01-580B642747C1}" srcOrd="0" destOrd="0" presId="urn:microsoft.com/office/officeart/2005/8/layout/hierarchy1"/>
    <dgm:cxn modelId="{5C82ADE6-B42B-46A4-B93F-E9CA07EE6113}" srcId="{EB18E522-BB65-4421-809F-038225E28341}" destId="{26033DC4-1FFC-4DEE-B3CD-BC694532B43A}" srcOrd="0" destOrd="0" parTransId="{BB5A0370-7C09-4752-B992-E6310F3F7B48}" sibTransId="{97B0092E-292B-4642-B7BF-E696298BCB01}"/>
    <dgm:cxn modelId="{3E797DF2-C530-410F-970A-0CD8E5B4B84B}" srcId="{EB18E522-BB65-4421-809F-038225E28341}" destId="{52C09B2B-FC7C-4804-A243-9505BD1FDF14}" srcOrd="1" destOrd="0" parTransId="{4DE2F58D-509D-4016-9BE8-C1763520EEE0}" sibTransId="{E5262B52-09FA-466B-AAD7-ADFB9DAF8D10}"/>
    <dgm:cxn modelId="{243FC8F4-581A-41F4-AB85-D50A3FCF6033}" type="presOf" srcId="{52C09B2B-FC7C-4804-A243-9505BD1FDF14}" destId="{789D127B-D1DA-49D3-B2B3-3D55675BC17C}" srcOrd="0" destOrd="0" presId="urn:microsoft.com/office/officeart/2005/8/layout/hierarchy1"/>
    <dgm:cxn modelId="{23ED9C73-C83A-4859-9304-DB07C3945DAD}" type="presParOf" srcId="{E1F348D6-07FE-41BA-8B01-580B642747C1}" destId="{D3AFA71D-2206-449C-B49B-8A945A986985}" srcOrd="0" destOrd="0" presId="urn:microsoft.com/office/officeart/2005/8/layout/hierarchy1"/>
    <dgm:cxn modelId="{D1B15CEF-1CA8-4D7A-82E3-27D33BB14AEB}" type="presParOf" srcId="{D3AFA71D-2206-449C-B49B-8A945A986985}" destId="{444A88DE-5747-4052-BFED-2C7CE1B8A1C0}" srcOrd="0" destOrd="0" presId="urn:microsoft.com/office/officeart/2005/8/layout/hierarchy1"/>
    <dgm:cxn modelId="{9B7F9408-D81E-45E0-92AC-A4D1043F166F}" type="presParOf" srcId="{444A88DE-5747-4052-BFED-2C7CE1B8A1C0}" destId="{82ACA802-F6FC-4829-B8C2-8A020D51C54D}" srcOrd="0" destOrd="0" presId="urn:microsoft.com/office/officeart/2005/8/layout/hierarchy1"/>
    <dgm:cxn modelId="{933573B9-F6BE-4E6B-9CB9-C3C0803D486E}" type="presParOf" srcId="{444A88DE-5747-4052-BFED-2C7CE1B8A1C0}" destId="{5CC4328D-43F1-42B9-A0DF-02060BB663C2}" srcOrd="1" destOrd="0" presId="urn:microsoft.com/office/officeart/2005/8/layout/hierarchy1"/>
    <dgm:cxn modelId="{CF7BD60B-3A48-4F4D-B81D-9A1E3E6024E3}" type="presParOf" srcId="{D3AFA71D-2206-449C-B49B-8A945A986985}" destId="{D32EFBC1-FF1D-44A6-94F9-5C09F69E6486}" srcOrd="1" destOrd="0" presId="urn:microsoft.com/office/officeart/2005/8/layout/hierarchy1"/>
    <dgm:cxn modelId="{6BEEEC47-AD62-4B04-82D1-1A0F4262041F}" type="presParOf" srcId="{E1F348D6-07FE-41BA-8B01-580B642747C1}" destId="{595ED54F-554C-4068-937A-D32FFC9DEAEA}" srcOrd="1" destOrd="0" presId="urn:microsoft.com/office/officeart/2005/8/layout/hierarchy1"/>
    <dgm:cxn modelId="{990BBC2A-F87D-451B-9495-46858C445BF4}" type="presParOf" srcId="{595ED54F-554C-4068-937A-D32FFC9DEAEA}" destId="{44D62D0D-A29D-4F25-9B18-8DCB6AD3EBEF}" srcOrd="0" destOrd="0" presId="urn:microsoft.com/office/officeart/2005/8/layout/hierarchy1"/>
    <dgm:cxn modelId="{48C9D504-DAF5-43D8-B927-85ED7C27CDB5}" type="presParOf" srcId="{44D62D0D-A29D-4F25-9B18-8DCB6AD3EBEF}" destId="{91312D20-84EF-4642-ADF2-54EDBC95BC23}" srcOrd="0" destOrd="0" presId="urn:microsoft.com/office/officeart/2005/8/layout/hierarchy1"/>
    <dgm:cxn modelId="{83DB46E9-4F72-468F-9742-BFC12297ED64}" type="presParOf" srcId="{44D62D0D-A29D-4F25-9B18-8DCB6AD3EBEF}" destId="{789D127B-D1DA-49D3-B2B3-3D55675BC17C}" srcOrd="1" destOrd="0" presId="urn:microsoft.com/office/officeart/2005/8/layout/hierarchy1"/>
    <dgm:cxn modelId="{4DA60664-9ADB-4696-9567-8C6B55A7A090}" type="presParOf" srcId="{595ED54F-554C-4068-937A-D32FFC9DEAEA}" destId="{80B081BB-485D-4C5F-8156-FFD3D339F6C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F6FF08-EBBC-43DA-96D7-413FA6C3581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70E26DBF-9D28-4FDA-AEC4-0F3B88D5B85E}">
      <dgm:prSet custT="1"/>
      <dgm:spPr/>
      <dgm:t>
        <a:bodyPr/>
        <a:lstStyle/>
        <a:p>
          <a:r>
            <a:rPr lang="lv-LV" sz="2800" b="1" u="sng" dirty="0">
              <a:latin typeface="Times New Roman" panose="02020603050405020304" pitchFamily="18" charset="0"/>
              <a:cs typeface="Times New Roman" panose="02020603050405020304" pitchFamily="18" charset="0"/>
            </a:rPr>
            <a:t>BŪVDARBI</a:t>
          </a:r>
        </a:p>
        <a:p>
          <a:r>
            <a:rPr lang="lv-LV" sz="2800" b="1" u="sng" dirty="0">
              <a:latin typeface="Times New Roman" panose="02020603050405020304" pitchFamily="18" charset="0"/>
              <a:cs typeface="Times New Roman" panose="02020603050405020304" pitchFamily="18" charset="0"/>
            </a:rPr>
            <a:t>DVP</a:t>
          </a:r>
        </a:p>
        <a:p>
          <a:r>
            <a:rPr lang="lv-LV" sz="2800" b="0" i="0" dirty="0">
              <a:solidFill>
                <a:schemeClr val="bg1">
                  <a:lumMod val="75000"/>
                </a:schemeClr>
              </a:solidFill>
              <a:effectLst/>
              <a:latin typeface="Times New Roman" panose="02020603050405020304" pitchFamily="18" charset="0"/>
              <a:cs typeface="Times New Roman" panose="02020603050405020304" pitchFamily="18" charset="0"/>
            </a:rPr>
            <a:t>ĒBN 114.</a:t>
          </a:r>
          <a:r>
            <a:rPr lang="lv-LV" sz="2800" b="0" i="0" baseline="30000" dirty="0">
              <a:solidFill>
                <a:schemeClr val="bg1">
                  <a:lumMod val="75000"/>
                </a:schemeClr>
              </a:solidFill>
              <a:effectLst/>
              <a:latin typeface="Times New Roman" panose="02020603050405020304" pitchFamily="18" charset="0"/>
              <a:cs typeface="Times New Roman" panose="02020603050405020304" pitchFamily="18" charset="0"/>
            </a:rPr>
            <a:t>2</a:t>
          </a:r>
          <a:r>
            <a:rPr lang="lv-LV" sz="2800" b="0" i="0" dirty="0">
              <a:solidFill>
                <a:schemeClr val="bg1">
                  <a:lumMod val="75000"/>
                </a:schemeClr>
              </a:solidFill>
              <a:effectLst/>
              <a:latin typeface="Times New Roman" panose="02020603050405020304" pitchFamily="18" charset="0"/>
              <a:cs typeface="Times New Roman" panose="02020603050405020304" pitchFamily="18" charset="0"/>
            </a:rPr>
            <a:t> punkts. Darbu veikšanas projekta saturs.</a:t>
          </a:r>
          <a:endParaRPr lang="en-US" sz="2800" b="1" dirty="0">
            <a:solidFill>
              <a:schemeClr val="bg1">
                <a:lumMod val="75000"/>
              </a:schemeClr>
            </a:solidFill>
            <a:latin typeface="Times New Roman" panose="02020603050405020304" pitchFamily="18" charset="0"/>
            <a:cs typeface="Times New Roman" panose="02020603050405020304" pitchFamily="18" charset="0"/>
          </a:endParaRPr>
        </a:p>
      </dgm:t>
    </dgm:pt>
    <dgm:pt modelId="{247CF8C6-C219-4E21-8DBF-B4710EAF42DE}" type="parTrans" cxnId="{C2B74CB9-2E10-43F9-BE48-5EFD393A8AFE}">
      <dgm:prSet/>
      <dgm:spPr/>
      <dgm:t>
        <a:bodyPr/>
        <a:lstStyle/>
        <a:p>
          <a:endParaRPr lang="en-US"/>
        </a:p>
      </dgm:t>
    </dgm:pt>
    <dgm:pt modelId="{EC1052FF-399C-4016-AC85-A7AFB73B4056}" type="sibTrans" cxnId="{C2B74CB9-2E10-43F9-BE48-5EFD393A8AFE}">
      <dgm:prSet/>
      <dgm:spPr/>
      <dgm:t>
        <a:bodyPr/>
        <a:lstStyle/>
        <a:p>
          <a:endParaRPr lang="en-US"/>
        </a:p>
      </dgm:t>
    </dgm:pt>
    <dgm:pt modelId="{138798DD-7792-4B7E-9FC1-008C26609B82}">
      <dgm:prSet/>
      <dgm:spPr/>
      <dgm:t>
        <a:bodyPr/>
        <a:lstStyle/>
        <a:p>
          <a:r>
            <a:rPr lang="lv-LV" dirty="0">
              <a:latin typeface="Times New Roman" panose="02020603050405020304" pitchFamily="18" charset="0"/>
              <a:cs typeface="Times New Roman" panose="02020603050405020304" pitchFamily="18" charset="0"/>
            </a:rPr>
            <a:t>Dokuments, kas atspoguļo darbību kopumu, kādu būvdarbu veicējam b</a:t>
          </a:r>
          <a:r>
            <a:rPr lang="lv-LV" b="0" i="0" dirty="0">
              <a:latin typeface="Times New Roman" panose="02020603050405020304" pitchFamily="18" charset="0"/>
              <a:cs typeface="Times New Roman" panose="02020603050405020304" pitchFamily="18" charset="0"/>
            </a:rPr>
            <a:t>ūvdarbu procesā jāveic, tai  skaitā nepieciešamie organizatoriskie pasākumi un kvalitātes kontroles atspoguļojums, kā arī darbi būvlaukumā un ārpus tā, lai nodrošinātu būvdarbu sekmīgu norisi un visu būvdarbu dalībnieku saskaņotu darbību.</a:t>
          </a:r>
          <a:endParaRPr lang="en-US" dirty="0">
            <a:latin typeface="Times New Roman" panose="02020603050405020304" pitchFamily="18" charset="0"/>
            <a:cs typeface="Times New Roman" panose="02020603050405020304" pitchFamily="18" charset="0"/>
          </a:endParaRPr>
        </a:p>
      </dgm:t>
    </dgm:pt>
    <dgm:pt modelId="{D268589E-E819-431B-B95D-9DE20ADD254B}" type="parTrans" cxnId="{C8F9CD8A-35F7-45FD-ABAF-707B1188B141}">
      <dgm:prSet/>
      <dgm:spPr/>
      <dgm:t>
        <a:bodyPr/>
        <a:lstStyle/>
        <a:p>
          <a:endParaRPr lang="en-US"/>
        </a:p>
      </dgm:t>
    </dgm:pt>
    <dgm:pt modelId="{9532FDC5-3A6A-4621-B8BB-288F48AF01EC}" type="sibTrans" cxnId="{C8F9CD8A-35F7-45FD-ABAF-707B1188B141}">
      <dgm:prSet/>
      <dgm:spPr/>
      <dgm:t>
        <a:bodyPr/>
        <a:lstStyle/>
        <a:p>
          <a:endParaRPr lang="en-US"/>
        </a:p>
      </dgm:t>
    </dgm:pt>
    <dgm:pt modelId="{B141A772-F6EA-47B8-A2DD-BC9A16771669}" type="pres">
      <dgm:prSet presAssocID="{4AF6FF08-EBBC-43DA-96D7-413FA6C3581D}" presName="Name0" presStyleCnt="0">
        <dgm:presLayoutVars>
          <dgm:dir/>
          <dgm:animLvl val="lvl"/>
          <dgm:resizeHandles val="exact"/>
        </dgm:presLayoutVars>
      </dgm:prSet>
      <dgm:spPr/>
    </dgm:pt>
    <dgm:pt modelId="{CFF2E0CF-3EFF-4BCB-833F-546C8763FF4F}" type="pres">
      <dgm:prSet presAssocID="{138798DD-7792-4B7E-9FC1-008C26609B82}" presName="boxAndChildren" presStyleCnt="0"/>
      <dgm:spPr/>
    </dgm:pt>
    <dgm:pt modelId="{70761110-D564-44D9-B7DE-C97B36CA0D9A}" type="pres">
      <dgm:prSet presAssocID="{138798DD-7792-4B7E-9FC1-008C26609B82}" presName="parentTextBox" presStyleLbl="node1" presStyleIdx="0" presStyleCnt="2" custScaleY="258916"/>
      <dgm:spPr/>
    </dgm:pt>
    <dgm:pt modelId="{E9D6D403-D7E4-4FF2-88AD-2734D40FAA8F}" type="pres">
      <dgm:prSet presAssocID="{EC1052FF-399C-4016-AC85-A7AFB73B4056}" presName="sp" presStyleCnt="0"/>
      <dgm:spPr/>
    </dgm:pt>
    <dgm:pt modelId="{CB4F1AFB-0442-4A29-876D-DC9506E4A987}" type="pres">
      <dgm:prSet presAssocID="{70E26DBF-9D28-4FDA-AEC4-0F3B88D5B85E}" presName="arrowAndChildren" presStyleCnt="0"/>
      <dgm:spPr/>
    </dgm:pt>
    <dgm:pt modelId="{CEA54C1F-BCCB-4933-AA5C-A3512004C09C}" type="pres">
      <dgm:prSet presAssocID="{70E26DBF-9D28-4FDA-AEC4-0F3B88D5B85E}" presName="parentTextArrow" presStyleLbl="node1" presStyleIdx="1" presStyleCnt="2" custScaleY="217284" custLinFactNeighborX="-3535" custLinFactNeighborY="-5614"/>
      <dgm:spPr/>
    </dgm:pt>
  </dgm:ptLst>
  <dgm:cxnLst>
    <dgm:cxn modelId="{5ED78A01-79A1-49F3-A696-66AE6394E823}" type="presOf" srcId="{138798DD-7792-4B7E-9FC1-008C26609B82}" destId="{70761110-D564-44D9-B7DE-C97B36CA0D9A}" srcOrd="0" destOrd="0" presId="urn:microsoft.com/office/officeart/2005/8/layout/process4"/>
    <dgm:cxn modelId="{24265109-F874-4300-AEEE-90921B4CE11B}" type="presOf" srcId="{70E26DBF-9D28-4FDA-AEC4-0F3B88D5B85E}" destId="{CEA54C1F-BCCB-4933-AA5C-A3512004C09C}" srcOrd="0" destOrd="0" presId="urn:microsoft.com/office/officeart/2005/8/layout/process4"/>
    <dgm:cxn modelId="{55DA0929-B66C-4214-81D3-43511F645898}" type="presOf" srcId="{4AF6FF08-EBBC-43DA-96D7-413FA6C3581D}" destId="{B141A772-F6EA-47B8-A2DD-BC9A16771669}" srcOrd="0" destOrd="0" presId="urn:microsoft.com/office/officeart/2005/8/layout/process4"/>
    <dgm:cxn modelId="{C8F9CD8A-35F7-45FD-ABAF-707B1188B141}" srcId="{4AF6FF08-EBBC-43DA-96D7-413FA6C3581D}" destId="{138798DD-7792-4B7E-9FC1-008C26609B82}" srcOrd="1" destOrd="0" parTransId="{D268589E-E819-431B-B95D-9DE20ADD254B}" sibTransId="{9532FDC5-3A6A-4621-B8BB-288F48AF01EC}"/>
    <dgm:cxn modelId="{C2B74CB9-2E10-43F9-BE48-5EFD393A8AFE}" srcId="{4AF6FF08-EBBC-43DA-96D7-413FA6C3581D}" destId="{70E26DBF-9D28-4FDA-AEC4-0F3B88D5B85E}" srcOrd="0" destOrd="0" parTransId="{247CF8C6-C219-4E21-8DBF-B4710EAF42DE}" sibTransId="{EC1052FF-399C-4016-AC85-A7AFB73B4056}"/>
    <dgm:cxn modelId="{051471F9-E2C5-4931-A202-A0448F976D1F}" type="presParOf" srcId="{B141A772-F6EA-47B8-A2DD-BC9A16771669}" destId="{CFF2E0CF-3EFF-4BCB-833F-546C8763FF4F}" srcOrd="0" destOrd="0" presId="urn:microsoft.com/office/officeart/2005/8/layout/process4"/>
    <dgm:cxn modelId="{C27775E4-5AC4-4168-B454-3ECD2C9CB5C6}" type="presParOf" srcId="{CFF2E0CF-3EFF-4BCB-833F-546C8763FF4F}" destId="{70761110-D564-44D9-B7DE-C97B36CA0D9A}" srcOrd="0" destOrd="0" presId="urn:microsoft.com/office/officeart/2005/8/layout/process4"/>
    <dgm:cxn modelId="{433BF432-FA36-4AEC-AA16-878D49DC43DE}" type="presParOf" srcId="{B141A772-F6EA-47B8-A2DD-BC9A16771669}" destId="{E9D6D403-D7E4-4FF2-88AD-2734D40FAA8F}" srcOrd="1" destOrd="0" presId="urn:microsoft.com/office/officeart/2005/8/layout/process4"/>
    <dgm:cxn modelId="{9E1498B9-84EB-4748-BE80-6431AE51F712}" type="presParOf" srcId="{B141A772-F6EA-47B8-A2DD-BC9A16771669}" destId="{CB4F1AFB-0442-4A29-876D-DC9506E4A987}" srcOrd="2" destOrd="0" presId="urn:microsoft.com/office/officeart/2005/8/layout/process4"/>
    <dgm:cxn modelId="{89DBDBB4-E7F8-4318-99E7-E83937859A5D}" type="presParOf" srcId="{CB4F1AFB-0442-4A29-876D-DC9506E4A987}" destId="{CEA54C1F-BCCB-4933-AA5C-A3512004C09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5EC3C4-620B-4811-B208-85CA521282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C33632-0F0A-4E98-99EB-1D9F54E5B3FE}">
      <dgm:prSet/>
      <dgm:spPr/>
      <dgm:t>
        <a:bodyPr/>
        <a:lstStyle/>
        <a:p>
          <a:r>
            <a:rPr lang="lv-LV" dirty="0">
              <a:latin typeface="Times New Roman" panose="02020603050405020304" pitchFamily="18" charset="0"/>
              <a:cs typeface="Times New Roman" panose="02020603050405020304" pitchFamily="18" charset="0"/>
            </a:rPr>
            <a:t>ĒBN 114.p. </a:t>
          </a:r>
          <a:r>
            <a:rPr lang="lv-LV" b="1" dirty="0">
              <a:latin typeface="Times New Roman" panose="02020603050405020304" pitchFamily="18" charset="0"/>
              <a:cs typeface="Times New Roman" panose="02020603050405020304" pitchFamily="18" charset="0"/>
            </a:rPr>
            <a:t>Pirms </a:t>
          </a:r>
          <a:r>
            <a:rPr lang="lv-LV" dirty="0">
              <a:latin typeface="Times New Roman" panose="02020603050405020304" pitchFamily="18" charset="0"/>
              <a:cs typeface="Times New Roman" panose="02020603050405020304" pitchFamily="18" charset="0"/>
            </a:rPr>
            <a:t>attiecīgo</a:t>
          </a:r>
          <a:r>
            <a:rPr lang="lv-LV" b="1" dirty="0">
              <a:latin typeface="Times New Roman" panose="02020603050405020304" pitchFamily="18" charset="0"/>
              <a:cs typeface="Times New Roman" panose="02020603050405020304" pitchFamily="18" charset="0"/>
            </a:rPr>
            <a:t> būvdarbu uzsākšanas </a:t>
          </a:r>
          <a:r>
            <a:rPr lang="lv-LV" dirty="0">
              <a:latin typeface="Times New Roman" panose="02020603050405020304" pitchFamily="18" charset="0"/>
              <a:cs typeface="Times New Roman" panose="02020603050405020304" pitchFamily="18" charset="0"/>
            </a:rPr>
            <a:t>DVP, pamatojoties uz akceptēto būvniecības ieceres dokumentāciju, </a:t>
          </a:r>
          <a:r>
            <a:rPr lang="lv-LV" b="1" dirty="0">
              <a:latin typeface="Times New Roman" panose="02020603050405020304" pitchFamily="18" charset="0"/>
              <a:cs typeface="Times New Roman" panose="02020603050405020304" pitchFamily="18" charset="0"/>
            </a:rPr>
            <a:t>izstrādā galvenais būvdarbu veicējs</a:t>
          </a:r>
          <a:r>
            <a:rPr lang="lv-LV" dirty="0">
              <a:latin typeface="Times New Roman" panose="02020603050405020304" pitchFamily="18" charset="0"/>
              <a:cs typeface="Times New Roman" panose="02020603050405020304" pitchFamily="18" charset="0"/>
            </a:rPr>
            <a:t>, bet atsevišķiem un speciāliem darbu veidiem – </a:t>
          </a:r>
          <a:r>
            <a:rPr lang="lv-LV" b="1" dirty="0">
              <a:latin typeface="Times New Roman" panose="02020603050405020304" pitchFamily="18" charset="0"/>
              <a:cs typeface="Times New Roman" panose="02020603050405020304" pitchFamily="18" charset="0"/>
            </a:rPr>
            <a:t>atsevišķu būvdarbu veicēji</a:t>
          </a:r>
          <a:r>
            <a:rPr lang="lv-LV" dirty="0">
              <a:latin typeface="Times New Roman" panose="02020603050405020304" pitchFamily="18" charset="0"/>
              <a:cs typeface="Times New Roman" panose="02020603050405020304" pitchFamily="18" charset="0"/>
            </a:rPr>
            <a:t>. Izstrādājot DVP, ievēro darbu organizēšanas projektā vai darbu organizēšanas shēmā norādīto. DVP  </a:t>
          </a:r>
          <a:r>
            <a:rPr lang="lv-LV" b="1" dirty="0">
              <a:latin typeface="Times New Roman" panose="02020603050405020304" pitchFamily="18" charset="0"/>
              <a:cs typeface="Times New Roman" panose="02020603050405020304" pitchFamily="18" charset="0"/>
            </a:rPr>
            <a:t>detalizācijas pakāpi nosaka tā izstrādātājs </a:t>
          </a:r>
          <a:r>
            <a:rPr lang="lv-LV" dirty="0">
              <a:latin typeface="Times New Roman" panose="02020603050405020304" pitchFamily="18" charset="0"/>
              <a:cs typeface="Times New Roman" panose="02020603050405020304" pitchFamily="18" charset="0"/>
            </a:rPr>
            <a:t>atkarībā no veicamo darbu specifikas un apjoma. Ja darbu veikšanas projektu izstrādā atsevišķu būvdarbu veicējs, minētais projekts saskaņojams ar galveno būvdarbu veicēju (Kopš 01.03.2022.).</a:t>
          </a:r>
          <a:endParaRPr lang="en-US" dirty="0">
            <a:latin typeface="Times New Roman" panose="02020603050405020304" pitchFamily="18" charset="0"/>
            <a:cs typeface="Times New Roman" panose="02020603050405020304" pitchFamily="18" charset="0"/>
          </a:endParaRPr>
        </a:p>
      </dgm:t>
    </dgm:pt>
    <dgm:pt modelId="{F7680C17-3C74-4C3E-A1D4-D74DB6F017DB}" type="parTrans" cxnId="{144D16B5-0E18-4CD8-BDFE-097960E0A9B0}">
      <dgm:prSet/>
      <dgm:spPr/>
      <dgm:t>
        <a:bodyPr/>
        <a:lstStyle/>
        <a:p>
          <a:endParaRPr lang="en-US"/>
        </a:p>
      </dgm:t>
    </dgm:pt>
    <dgm:pt modelId="{C07E364E-4725-4A92-AD51-E2AE2C18310E}" type="sibTrans" cxnId="{144D16B5-0E18-4CD8-BDFE-097960E0A9B0}">
      <dgm:prSet/>
      <dgm:spPr/>
      <dgm:t>
        <a:bodyPr/>
        <a:lstStyle/>
        <a:p>
          <a:endParaRPr lang="en-US"/>
        </a:p>
      </dgm:t>
    </dgm:pt>
    <dgm:pt modelId="{D354F94A-42FF-43F1-86F0-842280A7ACCC}">
      <dgm:prSet/>
      <dgm:spPr/>
      <dgm:t>
        <a:bodyPr/>
        <a:lstStyle/>
        <a:p>
          <a:r>
            <a:rPr lang="lv-LV" dirty="0">
              <a:latin typeface="Times New Roman" panose="02020603050405020304" pitchFamily="18" charset="0"/>
              <a:cs typeface="Times New Roman" panose="02020603050405020304" pitchFamily="18" charset="0"/>
            </a:rPr>
            <a:t>ĒBN 112.p</a:t>
          </a:r>
          <a:r>
            <a:rPr lang="en-US" dirty="0">
              <a:latin typeface="Times New Roman" panose="02020603050405020304" pitchFamily="18" charset="0"/>
              <a:cs typeface="Times New Roman" panose="02020603050405020304" pitchFamily="18" charset="0"/>
            </a:rPr>
            <a:t>.</a:t>
          </a:r>
          <a:r>
            <a:rPr lang="lv-LV" dirty="0">
              <a:latin typeface="Times New Roman" panose="02020603050405020304" pitchFamily="18" charset="0"/>
              <a:cs typeface="Times New Roman" panose="02020603050405020304" pitchFamily="18" charset="0"/>
            </a:rPr>
            <a:t> </a:t>
          </a:r>
          <a:r>
            <a:rPr lang="lv-LV" b="1" dirty="0">
              <a:latin typeface="Times New Roman" panose="02020603050405020304" pitchFamily="18" charset="0"/>
              <a:cs typeface="Times New Roman" panose="02020603050405020304" pitchFamily="18" charset="0"/>
            </a:rPr>
            <a:t>Pirms būvdarbu uzsākšanas</a:t>
          </a:r>
          <a:r>
            <a:rPr lang="lv-LV" dirty="0">
              <a:latin typeface="Times New Roman" panose="02020603050405020304" pitchFamily="18" charset="0"/>
              <a:cs typeface="Times New Roman" panose="02020603050405020304" pitchFamily="18" charset="0"/>
            </a:rPr>
            <a:t> esošos apbūves apstākļos galvenais būvdarbu veicējs </a:t>
          </a:r>
          <a:r>
            <a:rPr lang="lv-LV" b="1" dirty="0">
              <a:latin typeface="Times New Roman" panose="02020603050405020304" pitchFamily="18" charset="0"/>
              <a:cs typeface="Times New Roman" panose="02020603050405020304" pitchFamily="18" charset="0"/>
            </a:rPr>
            <a:t>iezīmē </a:t>
          </a:r>
          <a:r>
            <a:rPr lang="lv-LV" dirty="0">
              <a:latin typeface="Times New Roman" panose="02020603050405020304" pitchFamily="18" charset="0"/>
              <a:cs typeface="Times New Roman" panose="02020603050405020304" pitchFamily="18" charset="0"/>
            </a:rPr>
            <a:t>un </a:t>
          </a:r>
          <a:r>
            <a:rPr lang="lv-LV" b="1" dirty="0">
              <a:latin typeface="Times New Roman" panose="02020603050405020304" pitchFamily="18" charset="0"/>
              <a:cs typeface="Times New Roman" panose="02020603050405020304" pitchFamily="18" charset="0"/>
            </a:rPr>
            <a:t>norobežo </a:t>
          </a:r>
          <a:r>
            <a:rPr lang="lv-LV" dirty="0">
              <a:latin typeface="Times New Roman" panose="02020603050405020304" pitchFamily="18" charset="0"/>
              <a:cs typeface="Times New Roman" panose="02020603050405020304" pitchFamily="18" charset="0"/>
            </a:rPr>
            <a:t>bīstamās zonas, </a:t>
          </a:r>
          <a:r>
            <a:rPr lang="lv-LV" b="1" dirty="0">
              <a:latin typeface="Times New Roman" panose="02020603050405020304" pitchFamily="18" charset="0"/>
              <a:cs typeface="Times New Roman" panose="02020603050405020304" pitchFamily="18" charset="0"/>
            </a:rPr>
            <a:t>nosprauž</a:t>
          </a:r>
          <a:r>
            <a:rPr lang="lv-LV" dirty="0">
              <a:latin typeface="Times New Roman" panose="02020603050405020304" pitchFamily="18" charset="0"/>
              <a:cs typeface="Times New Roman" panose="02020603050405020304" pitchFamily="18" charset="0"/>
            </a:rPr>
            <a:t> esošos pazemes inženiertīklus un citu būvju asis vai iezīmē to robežas, kā arī </a:t>
          </a:r>
          <a:r>
            <a:rPr lang="lv-LV" b="1" dirty="0">
              <a:latin typeface="Times New Roman" panose="02020603050405020304" pitchFamily="18" charset="0"/>
              <a:cs typeface="Times New Roman" panose="02020603050405020304" pitchFamily="18" charset="0"/>
            </a:rPr>
            <a:t>nodrošina</a:t>
          </a:r>
          <a:r>
            <a:rPr lang="lv-LV" dirty="0">
              <a:latin typeface="Times New Roman" panose="02020603050405020304" pitchFamily="18" charset="0"/>
              <a:cs typeface="Times New Roman" panose="02020603050405020304" pitchFamily="18" charset="0"/>
            </a:rPr>
            <a:t> transportam un gājējiem drošu pārvietošanos un pieeju esošajām ēkām un infrastruktūras objektiem. Minētie </a:t>
          </a:r>
          <a:r>
            <a:rPr lang="lv-LV" b="1" dirty="0">
              <a:latin typeface="Times New Roman" panose="02020603050405020304" pitchFamily="18" charset="0"/>
              <a:cs typeface="Times New Roman" panose="02020603050405020304" pitchFamily="18" charset="0"/>
            </a:rPr>
            <a:t>pasākumi DVP saskaņojami</a:t>
          </a:r>
          <a:r>
            <a:rPr lang="lv-LV" dirty="0">
              <a:latin typeface="Times New Roman" panose="02020603050405020304" pitchFamily="18" charset="0"/>
              <a:cs typeface="Times New Roman" panose="02020603050405020304" pitchFamily="18" charset="0"/>
            </a:rPr>
            <a:t> ar skarto inženiertīklu un </a:t>
          </a:r>
          <a:r>
            <a:rPr lang="lv-LV" b="1" dirty="0">
              <a:latin typeface="Times New Roman" panose="02020603050405020304" pitchFamily="18" charset="0"/>
              <a:cs typeface="Times New Roman" panose="02020603050405020304" pitchFamily="18" charset="0"/>
            </a:rPr>
            <a:t>ēku īpašniekiem</a:t>
          </a:r>
          <a:r>
            <a:rPr lang="lv-LV"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0DF84FFA-9F77-4D90-8E53-3CB8E2C58712}" type="parTrans" cxnId="{D4B6E78F-501A-414A-B32E-AEB5CD7E08D7}">
      <dgm:prSet/>
      <dgm:spPr/>
      <dgm:t>
        <a:bodyPr/>
        <a:lstStyle/>
        <a:p>
          <a:endParaRPr lang="en-US"/>
        </a:p>
      </dgm:t>
    </dgm:pt>
    <dgm:pt modelId="{FDAF3865-CD65-4718-8F3F-27C0E1B47170}" type="sibTrans" cxnId="{D4B6E78F-501A-414A-B32E-AEB5CD7E08D7}">
      <dgm:prSet/>
      <dgm:spPr/>
      <dgm:t>
        <a:bodyPr/>
        <a:lstStyle/>
        <a:p>
          <a:endParaRPr lang="en-US"/>
        </a:p>
      </dgm:t>
    </dgm:pt>
    <dgm:pt modelId="{5467CFB3-097D-4E62-9F17-C51C2471966B}">
      <dgm:prSet/>
      <dgm:spPr/>
      <dgm:t>
        <a:bodyPr/>
        <a:lstStyle/>
        <a:p>
          <a:r>
            <a:rPr lang="en-US" dirty="0">
              <a:latin typeface="Times New Roman" panose="02020603050405020304" pitchFamily="18" charset="0"/>
              <a:cs typeface="Times New Roman" panose="02020603050405020304" pitchFamily="18" charset="0"/>
            </a:rPr>
            <a:t>ĒBN </a:t>
          </a:r>
          <a:r>
            <a:rPr lang="lv-LV" dirty="0">
              <a:latin typeface="Times New Roman" panose="02020603050405020304" pitchFamily="18" charset="0"/>
              <a:cs typeface="Times New Roman" panose="02020603050405020304" pitchFamily="18" charset="0"/>
            </a:rPr>
            <a:t>116.</a:t>
          </a:r>
          <a:r>
            <a:rPr lang="en-US" dirty="0">
              <a:latin typeface="Times New Roman" panose="02020603050405020304" pitchFamily="18" charset="0"/>
              <a:cs typeface="Times New Roman" panose="02020603050405020304" pitchFamily="18" charset="0"/>
            </a:rPr>
            <a:t>p</a:t>
          </a:r>
          <a:r>
            <a:rPr lang="lv-LV" dirty="0">
              <a:latin typeface="Times New Roman" panose="02020603050405020304" pitchFamily="18" charset="0"/>
              <a:cs typeface="Times New Roman" panose="02020603050405020304" pitchFamily="18" charset="0"/>
            </a:rPr>
            <a:t> DVP </a:t>
          </a:r>
          <a:r>
            <a:rPr lang="lv-LV" b="1" dirty="0">
              <a:latin typeface="Times New Roman" panose="02020603050405020304" pitchFamily="18" charset="0"/>
              <a:cs typeface="Times New Roman" panose="02020603050405020304" pitchFamily="18" charset="0"/>
            </a:rPr>
            <a:t>ekspluatācijā esošas ēkas atjaunošanai vai pārbūvei</a:t>
          </a:r>
          <a:r>
            <a:rPr lang="lv-LV" dirty="0">
              <a:latin typeface="Times New Roman" panose="02020603050405020304" pitchFamily="18" charset="0"/>
              <a:cs typeface="Times New Roman" panose="02020603050405020304" pitchFamily="18" charset="0"/>
            </a:rPr>
            <a:t>, kas jāveic, nepārtraucot ēkas ekspluatāciju, izstrādā, ievērojot būvniecības ieceres dokumentācijā iekļauto skaidrojošo aprakstu, darbu organizēšanas shēmu vai DOP, kā arī </a:t>
          </a:r>
          <a:r>
            <a:rPr lang="lv-LV" b="1" dirty="0">
              <a:latin typeface="Times New Roman" panose="02020603050405020304" pitchFamily="18" charset="0"/>
              <a:cs typeface="Times New Roman" panose="02020603050405020304" pitchFamily="18" charset="0"/>
            </a:rPr>
            <a:t>ievērojot šo ēku īpašnieku vai lietotāju noteikumus</a:t>
          </a:r>
          <a:r>
            <a:rPr lang="lv-LV" dirty="0">
              <a:latin typeface="Times New Roman" panose="02020603050405020304" pitchFamily="18" charset="0"/>
              <a:cs typeface="Times New Roman" panose="02020603050405020304" pitchFamily="18" charset="0"/>
            </a:rPr>
            <a:t> un situāciju būvobjektā. </a:t>
          </a:r>
          <a:endParaRPr lang="en-US" dirty="0">
            <a:latin typeface="Times New Roman" panose="02020603050405020304" pitchFamily="18" charset="0"/>
            <a:cs typeface="Times New Roman" panose="02020603050405020304" pitchFamily="18" charset="0"/>
          </a:endParaRPr>
        </a:p>
      </dgm:t>
    </dgm:pt>
    <dgm:pt modelId="{2A6AA59B-992C-4B5F-BDC1-FF1A3548B403}" type="parTrans" cxnId="{C442EE8D-FFE7-46D2-ACF1-831594FF6F08}">
      <dgm:prSet/>
      <dgm:spPr/>
      <dgm:t>
        <a:bodyPr/>
        <a:lstStyle/>
        <a:p>
          <a:endParaRPr lang="en-US"/>
        </a:p>
      </dgm:t>
    </dgm:pt>
    <dgm:pt modelId="{6C4BA536-54A9-4463-8862-CC5274A61A04}" type="sibTrans" cxnId="{C442EE8D-FFE7-46D2-ACF1-831594FF6F08}">
      <dgm:prSet/>
      <dgm:spPr/>
      <dgm:t>
        <a:bodyPr/>
        <a:lstStyle/>
        <a:p>
          <a:endParaRPr lang="en-US"/>
        </a:p>
      </dgm:t>
    </dgm:pt>
    <dgm:pt modelId="{A6EC01A8-DC82-407A-84BA-45CF9FA648B3}" type="pres">
      <dgm:prSet presAssocID="{975EC3C4-620B-4811-B208-85CA5212827F}" presName="linear" presStyleCnt="0">
        <dgm:presLayoutVars>
          <dgm:animLvl val="lvl"/>
          <dgm:resizeHandles val="exact"/>
        </dgm:presLayoutVars>
      </dgm:prSet>
      <dgm:spPr/>
    </dgm:pt>
    <dgm:pt modelId="{1330FF56-A6DD-49C1-BC50-56E48B9E0E26}" type="pres">
      <dgm:prSet presAssocID="{97C33632-0F0A-4E98-99EB-1D9F54E5B3FE}" presName="parentText" presStyleLbl="node1" presStyleIdx="0" presStyleCnt="3">
        <dgm:presLayoutVars>
          <dgm:chMax val="0"/>
          <dgm:bulletEnabled val="1"/>
        </dgm:presLayoutVars>
      </dgm:prSet>
      <dgm:spPr/>
    </dgm:pt>
    <dgm:pt modelId="{D89ABD29-A7BE-4C4D-B412-8C95B3A1950A}" type="pres">
      <dgm:prSet presAssocID="{C07E364E-4725-4A92-AD51-E2AE2C18310E}" presName="spacer" presStyleCnt="0"/>
      <dgm:spPr/>
    </dgm:pt>
    <dgm:pt modelId="{25301533-8FCA-48C8-B179-06A56D90AAA8}" type="pres">
      <dgm:prSet presAssocID="{D354F94A-42FF-43F1-86F0-842280A7ACCC}" presName="parentText" presStyleLbl="node1" presStyleIdx="1" presStyleCnt="3">
        <dgm:presLayoutVars>
          <dgm:chMax val="0"/>
          <dgm:bulletEnabled val="1"/>
        </dgm:presLayoutVars>
      </dgm:prSet>
      <dgm:spPr/>
    </dgm:pt>
    <dgm:pt modelId="{D05627F2-B5EF-4DC1-8FA8-402274CED6A3}" type="pres">
      <dgm:prSet presAssocID="{FDAF3865-CD65-4718-8F3F-27C0E1B47170}" presName="spacer" presStyleCnt="0"/>
      <dgm:spPr/>
    </dgm:pt>
    <dgm:pt modelId="{56074769-37BA-47A0-999F-B507ED2105CE}" type="pres">
      <dgm:prSet presAssocID="{5467CFB3-097D-4E62-9F17-C51C2471966B}" presName="parentText" presStyleLbl="node1" presStyleIdx="2" presStyleCnt="3">
        <dgm:presLayoutVars>
          <dgm:chMax val="0"/>
          <dgm:bulletEnabled val="1"/>
        </dgm:presLayoutVars>
      </dgm:prSet>
      <dgm:spPr/>
    </dgm:pt>
  </dgm:ptLst>
  <dgm:cxnLst>
    <dgm:cxn modelId="{CFC7387F-9D97-4192-BED7-222F54F563FC}" type="presOf" srcId="{97C33632-0F0A-4E98-99EB-1D9F54E5B3FE}" destId="{1330FF56-A6DD-49C1-BC50-56E48B9E0E26}" srcOrd="0" destOrd="0" presId="urn:microsoft.com/office/officeart/2005/8/layout/vList2"/>
    <dgm:cxn modelId="{C442EE8D-FFE7-46D2-ACF1-831594FF6F08}" srcId="{975EC3C4-620B-4811-B208-85CA5212827F}" destId="{5467CFB3-097D-4E62-9F17-C51C2471966B}" srcOrd="2" destOrd="0" parTransId="{2A6AA59B-992C-4B5F-BDC1-FF1A3548B403}" sibTransId="{6C4BA536-54A9-4463-8862-CC5274A61A04}"/>
    <dgm:cxn modelId="{D4B6E78F-501A-414A-B32E-AEB5CD7E08D7}" srcId="{975EC3C4-620B-4811-B208-85CA5212827F}" destId="{D354F94A-42FF-43F1-86F0-842280A7ACCC}" srcOrd="1" destOrd="0" parTransId="{0DF84FFA-9F77-4D90-8E53-3CB8E2C58712}" sibTransId="{FDAF3865-CD65-4718-8F3F-27C0E1B47170}"/>
    <dgm:cxn modelId="{0932C4A8-61D5-4B7B-8D2C-F52685B0E0CD}" type="presOf" srcId="{975EC3C4-620B-4811-B208-85CA5212827F}" destId="{A6EC01A8-DC82-407A-84BA-45CF9FA648B3}" srcOrd="0" destOrd="0" presId="urn:microsoft.com/office/officeart/2005/8/layout/vList2"/>
    <dgm:cxn modelId="{CF9754AD-E5E6-4DA0-AA8F-52D37C2A4801}" type="presOf" srcId="{5467CFB3-097D-4E62-9F17-C51C2471966B}" destId="{56074769-37BA-47A0-999F-B507ED2105CE}" srcOrd="0" destOrd="0" presId="urn:microsoft.com/office/officeart/2005/8/layout/vList2"/>
    <dgm:cxn modelId="{144D16B5-0E18-4CD8-BDFE-097960E0A9B0}" srcId="{975EC3C4-620B-4811-B208-85CA5212827F}" destId="{97C33632-0F0A-4E98-99EB-1D9F54E5B3FE}" srcOrd="0" destOrd="0" parTransId="{F7680C17-3C74-4C3E-A1D4-D74DB6F017DB}" sibTransId="{C07E364E-4725-4A92-AD51-E2AE2C18310E}"/>
    <dgm:cxn modelId="{3F438ECD-807B-44FC-B2D2-02B676DC207D}" type="presOf" srcId="{D354F94A-42FF-43F1-86F0-842280A7ACCC}" destId="{25301533-8FCA-48C8-B179-06A56D90AAA8}" srcOrd="0" destOrd="0" presId="urn:microsoft.com/office/officeart/2005/8/layout/vList2"/>
    <dgm:cxn modelId="{8E6F81C3-F798-48A3-AFA2-DF5E7694F889}" type="presParOf" srcId="{A6EC01A8-DC82-407A-84BA-45CF9FA648B3}" destId="{1330FF56-A6DD-49C1-BC50-56E48B9E0E26}" srcOrd="0" destOrd="0" presId="urn:microsoft.com/office/officeart/2005/8/layout/vList2"/>
    <dgm:cxn modelId="{2CFF544F-2EE0-446A-A5EA-8E3DF1E16ED9}" type="presParOf" srcId="{A6EC01A8-DC82-407A-84BA-45CF9FA648B3}" destId="{D89ABD29-A7BE-4C4D-B412-8C95B3A1950A}" srcOrd="1" destOrd="0" presId="urn:microsoft.com/office/officeart/2005/8/layout/vList2"/>
    <dgm:cxn modelId="{AAA7AA4A-35BE-452D-9F3B-92B6CB318679}" type="presParOf" srcId="{A6EC01A8-DC82-407A-84BA-45CF9FA648B3}" destId="{25301533-8FCA-48C8-B179-06A56D90AAA8}" srcOrd="2" destOrd="0" presId="urn:microsoft.com/office/officeart/2005/8/layout/vList2"/>
    <dgm:cxn modelId="{8B227A36-1375-42FE-A87D-B39FF78115A7}" type="presParOf" srcId="{A6EC01A8-DC82-407A-84BA-45CF9FA648B3}" destId="{D05627F2-B5EF-4DC1-8FA8-402274CED6A3}" srcOrd="3" destOrd="0" presId="urn:microsoft.com/office/officeart/2005/8/layout/vList2"/>
    <dgm:cxn modelId="{1982661A-65A0-4729-BA60-64272BC5ACCD}" type="presParOf" srcId="{A6EC01A8-DC82-407A-84BA-45CF9FA648B3}" destId="{56074769-37BA-47A0-999F-B507ED2105C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81C8E-A3DB-44F5-9DC2-505C76B688DA}">
      <dsp:nvSpPr>
        <dsp:cNvPr id="0" name=""/>
        <dsp:cNvSpPr/>
      </dsp:nvSpPr>
      <dsp:spPr>
        <a:xfrm>
          <a:off x="0" y="473566"/>
          <a:ext cx="8596668" cy="730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3F0262-B378-42A9-982A-50FC6AFF914E}">
      <dsp:nvSpPr>
        <dsp:cNvPr id="0" name=""/>
        <dsp:cNvSpPr/>
      </dsp:nvSpPr>
      <dsp:spPr>
        <a:xfrm>
          <a:off x="429833" y="45526"/>
          <a:ext cx="6017667" cy="856080"/>
        </a:xfrm>
        <a:prstGeom prst="round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54" tIns="0" rIns="227454" bIns="0" numCol="1" spcCol="1270" anchor="ctr" anchorCtr="0">
          <a:noAutofit/>
        </a:bodyPr>
        <a:lstStyle/>
        <a:p>
          <a:pPr marL="0" lvl="0" indent="0" algn="l" defTabSz="1289050">
            <a:lnSpc>
              <a:spcPct val="90000"/>
            </a:lnSpc>
            <a:spcBef>
              <a:spcPct val="0"/>
            </a:spcBef>
            <a:spcAft>
              <a:spcPct val="35000"/>
            </a:spcAft>
            <a:buNone/>
          </a:pPr>
          <a:r>
            <a:rPr lang="lv-LV" sz="2900" kern="1200" dirty="0"/>
            <a:t>Izpēte                      Iedziļinies</a:t>
          </a:r>
          <a:endParaRPr lang="en-US" sz="2900" kern="1200" dirty="0"/>
        </a:p>
      </dsp:txBody>
      <dsp:txXfrm>
        <a:off x="471623" y="87316"/>
        <a:ext cx="5934087" cy="772500"/>
      </dsp:txXfrm>
    </dsp:sp>
    <dsp:sp modelId="{F6BB976F-C703-4E4D-A1F5-8C091BE7A55E}">
      <dsp:nvSpPr>
        <dsp:cNvPr id="0" name=""/>
        <dsp:cNvSpPr/>
      </dsp:nvSpPr>
      <dsp:spPr>
        <a:xfrm>
          <a:off x="0" y="1789006"/>
          <a:ext cx="8596668" cy="730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3CAE49-3190-43C0-9FC4-EF23B75EDF7C}">
      <dsp:nvSpPr>
        <dsp:cNvPr id="0" name=""/>
        <dsp:cNvSpPr/>
      </dsp:nvSpPr>
      <dsp:spPr>
        <a:xfrm>
          <a:off x="429833" y="1360966"/>
          <a:ext cx="6017667" cy="856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54" tIns="0" rIns="227454" bIns="0" numCol="1" spcCol="1270" anchor="ctr" anchorCtr="0">
          <a:noAutofit/>
        </a:bodyPr>
        <a:lstStyle/>
        <a:p>
          <a:pPr marL="0" lvl="0" indent="0" algn="l" defTabSz="1289050">
            <a:lnSpc>
              <a:spcPct val="90000"/>
            </a:lnSpc>
            <a:spcBef>
              <a:spcPct val="0"/>
            </a:spcBef>
            <a:spcAft>
              <a:spcPct val="35000"/>
            </a:spcAft>
            <a:buNone/>
          </a:pPr>
          <a:r>
            <a:rPr lang="lv-LV" sz="2900" kern="1200" dirty="0"/>
            <a:t>Projektēšana             Plāno </a:t>
          </a:r>
          <a:endParaRPr lang="en-US" sz="2900" kern="1200" dirty="0"/>
        </a:p>
      </dsp:txBody>
      <dsp:txXfrm>
        <a:off x="471623" y="1402756"/>
        <a:ext cx="5934087" cy="772500"/>
      </dsp:txXfrm>
    </dsp:sp>
    <dsp:sp modelId="{1154044E-CC10-4901-9816-C7D25A575B58}">
      <dsp:nvSpPr>
        <dsp:cNvPr id="0" name=""/>
        <dsp:cNvSpPr/>
      </dsp:nvSpPr>
      <dsp:spPr>
        <a:xfrm>
          <a:off x="0" y="3104446"/>
          <a:ext cx="8596668" cy="730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DE23A-6373-4658-8FEB-653AA05C7365}">
      <dsp:nvSpPr>
        <dsp:cNvPr id="0" name=""/>
        <dsp:cNvSpPr/>
      </dsp:nvSpPr>
      <dsp:spPr>
        <a:xfrm>
          <a:off x="429833" y="2676406"/>
          <a:ext cx="6017667" cy="856080"/>
        </a:xfrm>
        <a:prstGeom prst="roundRect">
          <a:avLst/>
        </a:prstGeom>
        <a:solidFill>
          <a:schemeClr val="accent3">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54" tIns="0" rIns="227454" bIns="0" numCol="1" spcCol="1270" anchor="ctr" anchorCtr="0">
          <a:noAutofit/>
        </a:bodyPr>
        <a:lstStyle/>
        <a:p>
          <a:pPr marL="0" lvl="0" indent="0" algn="l" defTabSz="1289050">
            <a:lnSpc>
              <a:spcPct val="90000"/>
            </a:lnSpc>
            <a:spcBef>
              <a:spcPct val="0"/>
            </a:spcBef>
            <a:spcAft>
              <a:spcPct val="35000"/>
            </a:spcAft>
            <a:buNone/>
          </a:pPr>
          <a:r>
            <a:rPr lang="lv-LV" sz="2900" kern="1200" dirty="0"/>
            <a:t>Būvniecība                 Rīkojies</a:t>
          </a:r>
          <a:endParaRPr lang="en-US" sz="2900" kern="1200" dirty="0"/>
        </a:p>
      </dsp:txBody>
      <dsp:txXfrm>
        <a:off x="471623" y="2718196"/>
        <a:ext cx="5934087"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3CF36-C49E-4DF6-BE75-821AF04B262F}">
      <dsp:nvSpPr>
        <dsp:cNvPr id="0" name=""/>
        <dsp:cNvSpPr/>
      </dsp:nvSpPr>
      <dsp:spPr>
        <a:xfrm>
          <a:off x="499093" y="235"/>
          <a:ext cx="3618324" cy="217099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latin typeface="Times New Roman" panose="02020603050405020304" pitchFamily="18" charset="0"/>
              <a:cs typeface="Times New Roman" panose="02020603050405020304" pitchFamily="18" charset="0"/>
            </a:rPr>
            <a:t>Ministru kabineta noteikumi Nr. 384 «Būvju tehniskās apsekošanas būvnormatīvs LBN 405-21» </a:t>
          </a:r>
          <a:endParaRPr lang="en-US" sz="2300" kern="1200" dirty="0">
            <a:latin typeface="Times New Roman" panose="02020603050405020304" pitchFamily="18" charset="0"/>
            <a:cs typeface="Times New Roman" panose="02020603050405020304" pitchFamily="18" charset="0"/>
          </a:endParaRPr>
        </a:p>
      </dsp:txBody>
      <dsp:txXfrm>
        <a:off x="499093" y="235"/>
        <a:ext cx="3618324" cy="2170994"/>
      </dsp:txXfrm>
    </dsp:sp>
    <dsp:sp modelId="{42B0B9CC-3520-4F23-94CA-17A705DDBF27}">
      <dsp:nvSpPr>
        <dsp:cNvPr id="0" name=""/>
        <dsp:cNvSpPr/>
      </dsp:nvSpPr>
      <dsp:spPr>
        <a:xfrm>
          <a:off x="4479250" y="235"/>
          <a:ext cx="3618324" cy="217099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latin typeface="Times New Roman" panose="02020603050405020304" pitchFamily="18" charset="0"/>
              <a:cs typeface="Times New Roman" panose="02020603050405020304" pitchFamily="18" charset="0"/>
            </a:rPr>
            <a:t>Ministru kabineta 2015. gada 30. jūnija noteikumi Nr. 334 "Noteikumi par Latvijas būvnormatīvu LBN 005-15 "Inženierizpētes noteikumi būvniecībā"". </a:t>
          </a:r>
          <a:endParaRPr lang="en-US" sz="2300" kern="1200" dirty="0">
            <a:latin typeface="Times New Roman" panose="02020603050405020304" pitchFamily="18" charset="0"/>
            <a:cs typeface="Times New Roman" panose="02020603050405020304" pitchFamily="18" charset="0"/>
          </a:endParaRPr>
        </a:p>
      </dsp:txBody>
      <dsp:txXfrm>
        <a:off x="4479250" y="235"/>
        <a:ext cx="3618324" cy="2170994"/>
      </dsp:txXfrm>
    </dsp:sp>
    <dsp:sp modelId="{30E45937-8B00-4528-9C38-EDF35AF170F4}">
      <dsp:nvSpPr>
        <dsp:cNvPr id="0" name=""/>
        <dsp:cNvSpPr/>
      </dsp:nvSpPr>
      <dsp:spPr>
        <a:xfrm>
          <a:off x="2489171" y="2533062"/>
          <a:ext cx="3618324" cy="217099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latin typeface="Times New Roman" panose="02020603050405020304" pitchFamily="18" charset="0"/>
              <a:cs typeface="Times New Roman" panose="02020603050405020304" pitchFamily="18" charset="0"/>
            </a:rPr>
            <a:t>Ministru kabineta 2014. gada 2.septembra noteikumu Nr.529 „Ēku būvnoteikumi” 76.5.apakšpunkts  (turpmāk -  ĒBN)</a:t>
          </a:r>
          <a:endParaRPr lang="en-US" sz="2300" kern="1200" dirty="0">
            <a:latin typeface="Times New Roman" panose="02020603050405020304" pitchFamily="18" charset="0"/>
            <a:cs typeface="Times New Roman" panose="02020603050405020304" pitchFamily="18" charset="0"/>
          </a:endParaRPr>
        </a:p>
      </dsp:txBody>
      <dsp:txXfrm>
        <a:off x="2489171" y="2533062"/>
        <a:ext cx="3618324" cy="2170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B5292-CD43-4C6C-9C25-8404273E2E50}">
      <dsp:nvSpPr>
        <dsp:cNvPr id="0" name=""/>
        <dsp:cNvSpPr/>
      </dsp:nvSpPr>
      <dsp:spPr>
        <a:xfrm>
          <a:off x="0" y="2690102"/>
          <a:ext cx="10611734" cy="176499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lv-LV" sz="2700" kern="1200" dirty="0">
              <a:latin typeface="Times New Roman" panose="02020603050405020304" pitchFamily="18" charset="0"/>
              <a:cs typeface="Times New Roman" panose="02020603050405020304" pitchFamily="18" charset="0"/>
            </a:rPr>
            <a:t>B</a:t>
          </a:r>
          <a:r>
            <a:rPr lang="lv-LV" sz="2700" b="0" i="0" kern="1200" dirty="0">
              <a:latin typeface="Times New Roman" panose="02020603050405020304" pitchFamily="18" charset="0"/>
              <a:cs typeface="Times New Roman" panose="02020603050405020304" pitchFamily="18" charset="0"/>
            </a:rPr>
            <a:t>ūvniecības ieceres dokumentācijas sadaļa – dokumentu kopums, kas satur grafiskos dokumentus, teksta dokumentus, aprēķinus un citu informāciju par būvniecības ieceries realizāciju dabā.</a:t>
          </a:r>
          <a:endParaRPr lang="en-US" sz="2700" kern="1200" dirty="0">
            <a:latin typeface="Times New Roman" panose="02020603050405020304" pitchFamily="18" charset="0"/>
            <a:cs typeface="Times New Roman" panose="02020603050405020304" pitchFamily="18" charset="0"/>
          </a:endParaRPr>
        </a:p>
      </dsp:txBody>
      <dsp:txXfrm>
        <a:off x="0" y="2690102"/>
        <a:ext cx="10611734" cy="1764998"/>
      </dsp:txXfrm>
    </dsp:sp>
    <dsp:sp modelId="{440975F9-074F-4378-97DD-8DE0020136BD}">
      <dsp:nvSpPr>
        <dsp:cNvPr id="0" name=""/>
        <dsp:cNvSpPr/>
      </dsp:nvSpPr>
      <dsp:spPr>
        <a:xfrm rot="10800000">
          <a:off x="0" y="99489"/>
          <a:ext cx="10611734" cy="2714567"/>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lv-LV" sz="2700" b="1" u="sng" kern="1200" dirty="0">
              <a:latin typeface="Times New Roman" panose="02020603050405020304" pitchFamily="18" charset="0"/>
              <a:cs typeface="Times New Roman" panose="02020603050405020304" pitchFamily="18" charset="0"/>
            </a:rPr>
            <a:t>PROJEKTĒŠANA</a:t>
          </a:r>
        </a:p>
        <a:p>
          <a:pPr marL="0" lvl="0" indent="0" algn="ctr" defTabSz="1200150">
            <a:lnSpc>
              <a:spcPct val="90000"/>
            </a:lnSpc>
            <a:spcBef>
              <a:spcPct val="0"/>
            </a:spcBef>
            <a:spcAft>
              <a:spcPct val="35000"/>
            </a:spcAft>
            <a:buNone/>
          </a:pPr>
          <a:r>
            <a:rPr lang="lv-LV" sz="2700" b="1" u="sng" kern="1200" dirty="0">
              <a:latin typeface="Times New Roman" panose="02020603050405020304" pitchFamily="18" charset="0"/>
              <a:cs typeface="Times New Roman" panose="02020603050405020304" pitchFamily="18" charset="0"/>
            </a:rPr>
            <a:t>DOP</a:t>
          </a:r>
        </a:p>
        <a:p>
          <a:pPr marL="0" lvl="0" indent="0" algn="ctr" defTabSz="1200150">
            <a:lnSpc>
              <a:spcPct val="90000"/>
            </a:lnSpc>
            <a:spcBef>
              <a:spcPct val="0"/>
            </a:spcBef>
            <a:spcAft>
              <a:spcPct val="35000"/>
            </a:spcAft>
            <a:buNone/>
          </a:pPr>
          <a:r>
            <a:rPr lang="lv-LV" sz="2700" b="0" i="0" kern="1200" dirty="0">
              <a:solidFill>
                <a:schemeClr val="bg1">
                  <a:lumMod val="75000"/>
                </a:schemeClr>
              </a:solidFill>
              <a:effectLst/>
              <a:latin typeface="Times New Roman" panose="02020603050405020304" pitchFamily="18" charset="0"/>
              <a:cs typeface="Times New Roman" panose="02020603050405020304" pitchFamily="18" charset="0"/>
            </a:rPr>
            <a:t>ĒBN 76.punkts. Darbu organizēšanas projekta saturs</a:t>
          </a:r>
          <a:endParaRPr lang="en-US" sz="2700" kern="1200" dirty="0">
            <a:solidFill>
              <a:schemeClr val="bg1">
                <a:lumMod val="75000"/>
              </a:schemeClr>
            </a:solidFill>
            <a:latin typeface="Times New Roman" panose="02020603050405020304" pitchFamily="18" charset="0"/>
            <a:cs typeface="Times New Roman" panose="02020603050405020304" pitchFamily="18" charset="0"/>
          </a:endParaRPr>
        </a:p>
      </dsp:txBody>
      <dsp:txXfrm rot="10800000">
        <a:off x="0" y="99489"/>
        <a:ext cx="10611734" cy="1763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CA802-F6FC-4829-B8C2-8A020D51C54D}">
      <dsp:nvSpPr>
        <dsp:cNvPr id="0" name=""/>
        <dsp:cNvSpPr/>
      </dsp:nvSpPr>
      <dsp:spPr>
        <a:xfrm>
          <a:off x="2720" y="1827295"/>
          <a:ext cx="4609653" cy="292712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C4328D-43F1-42B9-A0DF-02060BB663C2}">
      <dsp:nvSpPr>
        <dsp:cNvPr id="0" name=""/>
        <dsp:cNvSpPr/>
      </dsp:nvSpPr>
      <dsp:spPr>
        <a:xfrm>
          <a:off x="514904" y="2313870"/>
          <a:ext cx="4609653" cy="292712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0" i="0" kern="1200" dirty="0">
              <a:latin typeface="Times New Roman" panose="02020603050405020304" pitchFamily="18" charset="0"/>
              <a:cs typeface="Times New Roman" panose="02020603050405020304" pitchFamily="18" charset="0"/>
            </a:rPr>
            <a:t>Izstrādā Ministru kabineta 2018. gada 20. marta noteikumi Nr. 169 "</a:t>
          </a:r>
          <a:r>
            <a:rPr lang="lv-LV" sz="1800" b="0" i="0" kern="1200" dirty="0" err="1">
              <a:latin typeface="Times New Roman" panose="02020603050405020304" pitchFamily="18" charset="0"/>
              <a:cs typeface="Times New Roman" panose="02020603050405020304" pitchFamily="18" charset="0"/>
            </a:rPr>
            <a:t>Būvspeciālistu</a:t>
          </a:r>
          <a:r>
            <a:rPr lang="lv-LV" sz="1800" b="0" i="0" kern="1200" dirty="0">
              <a:latin typeface="Times New Roman" panose="02020603050405020304" pitchFamily="18" charset="0"/>
              <a:cs typeface="Times New Roman" panose="02020603050405020304" pitchFamily="18" charset="0"/>
            </a:rPr>
            <a:t> kompetences novērtēšanas un patstāvīgās prakses uzraudzības noteikumi".  1.pielikums 3.piezīme. </a:t>
          </a:r>
          <a:r>
            <a:rPr lang="lv-LV" sz="2000" b="1" i="0" u="sng" kern="1200" dirty="0">
              <a:latin typeface="Times New Roman" panose="02020603050405020304" pitchFamily="18" charset="0"/>
              <a:cs typeface="Times New Roman" panose="02020603050405020304" pitchFamily="18" charset="0"/>
            </a:rPr>
            <a:t>Arhitekta prakses un projektēšanas specialitātē sertifikātā norādītajā darbības sfērā </a:t>
          </a:r>
          <a:r>
            <a:rPr lang="lv-LV" sz="1800" b="0" i="0" kern="1200" dirty="0">
              <a:latin typeface="Times New Roman" panose="02020603050405020304" pitchFamily="18" charset="0"/>
              <a:cs typeface="Times New Roman" panose="02020603050405020304" pitchFamily="18" charset="0"/>
            </a:rPr>
            <a:t>normatīvajos aktos noteiktajos gadījumos ietilpst ugunsdrošības risinājumu, ugunsdrošības pasākumu pārskata un darbu organizēšanas projekta izstrāde.</a:t>
          </a:r>
          <a:endParaRPr lang="en-US" sz="1800" kern="1200" dirty="0">
            <a:latin typeface="Times New Roman" panose="02020603050405020304" pitchFamily="18" charset="0"/>
            <a:cs typeface="Times New Roman" panose="02020603050405020304" pitchFamily="18" charset="0"/>
          </a:endParaRPr>
        </a:p>
      </dsp:txBody>
      <dsp:txXfrm>
        <a:off x="600637" y="2399603"/>
        <a:ext cx="4438187" cy="2755663"/>
      </dsp:txXfrm>
    </dsp:sp>
    <dsp:sp modelId="{91312D20-84EF-4642-ADF2-54EDBC95BC23}">
      <dsp:nvSpPr>
        <dsp:cNvPr id="0" name=""/>
        <dsp:cNvSpPr/>
      </dsp:nvSpPr>
      <dsp:spPr>
        <a:xfrm>
          <a:off x="5595899" y="1886429"/>
          <a:ext cx="5007420" cy="292712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9D127B-D1DA-49D3-B2B3-3D55675BC17C}">
      <dsp:nvSpPr>
        <dsp:cNvPr id="0" name=""/>
        <dsp:cNvSpPr/>
      </dsp:nvSpPr>
      <dsp:spPr>
        <a:xfrm>
          <a:off x="6108083" y="2373004"/>
          <a:ext cx="5007420" cy="292712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latin typeface="Times New Roman" panose="02020603050405020304" pitchFamily="18" charset="0"/>
              <a:cs typeface="Times New Roman" panose="02020603050405020304" pitchFamily="18" charset="0"/>
            </a:rPr>
            <a:t>Saskaņo – </a:t>
          </a:r>
          <a:r>
            <a:rPr lang="lv-LV" sz="2400" kern="1200" dirty="0" err="1">
              <a:latin typeface="Times New Roman" panose="02020603050405020304" pitchFamily="18" charset="0"/>
              <a:cs typeface="Times New Roman" panose="02020603050405020304" pitchFamily="18" charset="0"/>
            </a:rPr>
            <a:t>būvaprojekta</a:t>
          </a:r>
          <a:r>
            <a:rPr lang="lv-LV" sz="2400" kern="1200" dirty="0">
              <a:latin typeface="Times New Roman" panose="02020603050405020304" pitchFamily="18" charset="0"/>
              <a:cs typeface="Times New Roman" panose="02020603050405020304" pitchFamily="18" charset="0"/>
            </a:rPr>
            <a:t> vadītājs,  ja nepieciešams tehnisko noteikumu izdevēji, ja nepieciešams trešās personas,  būvvalde. </a:t>
          </a:r>
          <a:endParaRPr lang="en-US" sz="2400" kern="1200" dirty="0">
            <a:latin typeface="Times New Roman" panose="02020603050405020304" pitchFamily="18" charset="0"/>
            <a:cs typeface="Times New Roman" panose="02020603050405020304" pitchFamily="18" charset="0"/>
          </a:endParaRPr>
        </a:p>
      </dsp:txBody>
      <dsp:txXfrm>
        <a:off x="6193816" y="2458737"/>
        <a:ext cx="4835954" cy="27556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61110-D564-44D9-B7DE-C97B36CA0D9A}">
      <dsp:nvSpPr>
        <dsp:cNvPr id="0" name=""/>
        <dsp:cNvSpPr/>
      </dsp:nvSpPr>
      <dsp:spPr>
        <a:xfrm>
          <a:off x="0" y="2285516"/>
          <a:ext cx="10058399" cy="17779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lv-LV" sz="2300" kern="1200" dirty="0">
              <a:latin typeface="Times New Roman" panose="02020603050405020304" pitchFamily="18" charset="0"/>
              <a:cs typeface="Times New Roman" panose="02020603050405020304" pitchFamily="18" charset="0"/>
            </a:rPr>
            <a:t>Dokuments, kas atspoguļo darbību kopumu, kādu būvdarbu veicējam b</a:t>
          </a:r>
          <a:r>
            <a:rPr lang="lv-LV" sz="2300" b="0" i="0" kern="1200" dirty="0">
              <a:latin typeface="Times New Roman" panose="02020603050405020304" pitchFamily="18" charset="0"/>
              <a:cs typeface="Times New Roman" panose="02020603050405020304" pitchFamily="18" charset="0"/>
            </a:rPr>
            <a:t>ūvdarbu procesā jāveic, tai  skaitā nepieciešamie organizatoriskie pasākumi un kvalitātes kontroles atspoguļojums, kā arī darbi būvlaukumā un ārpus tā, lai nodrošinātu būvdarbu sekmīgu norisi un visu būvdarbu dalībnieku saskaņotu darbību.</a:t>
          </a:r>
          <a:endParaRPr lang="en-US" sz="2300" kern="1200" dirty="0">
            <a:latin typeface="Times New Roman" panose="02020603050405020304" pitchFamily="18" charset="0"/>
            <a:cs typeface="Times New Roman" panose="02020603050405020304" pitchFamily="18" charset="0"/>
          </a:endParaRPr>
        </a:p>
      </dsp:txBody>
      <dsp:txXfrm>
        <a:off x="0" y="2285516"/>
        <a:ext cx="10058399" cy="1777916"/>
      </dsp:txXfrm>
    </dsp:sp>
    <dsp:sp modelId="{CEA54C1F-BCCB-4933-AA5C-A3512004C09C}">
      <dsp:nvSpPr>
        <dsp:cNvPr id="0" name=""/>
        <dsp:cNvSpPr/>
      </dsp:nvSpPr>
      <dsp:spPr>
        <a:xfrm rot="10800000">
          <a:off x="0" y="0"/>
          <a:ext cx="10058399" cy="2294756"/>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lv-LV" sz="2800" b="1" u="sng" kern="1200" dirty="0">
              <a:latin typeface="Times New Roman" panose="02020603050405020304" pitchFamily="18" charset="0"/>
              <a:cs typeface="Times New Roman" panose="02020603050405020304" pitchFamily="18" charset="0"/>
            </a:rPr>
            <a:t>BŪVDARBI</a:t>
          </a:r>
        </a:p>
        <a:p>
          <a:pPr marL="0" lvl="0" indent="0" algn="ctr" defTabSz="1244600">
            <a:lnSpc>
              <a:spcPct val="90000"/>
            </a:lnSpc>
            <a:spcBef>
              <a:spcPct val="0"/>
            </a:spcBef>
            <a:spcAft>
              <a:spcPct val="35000"/>
            </a:spcAft>
            <a:buNone/>
          </a:pPr>
          <a:r>
            <a:rPr lang="lv-LV" sz="2800" b="1" u="sng" kern="1200" dirty="0">
              <a:latin typeface="Times New Roman" panose="02020603050405020304" pitchFamily="18" charset="0"/>
              <a:cs typeface="Times New Roman" panose="02020603050405020304" pitchFamily="18" charset="0"/>
            </a:rPr>
            <a:t>DVP</a:t>
          </a:r>
        </a:p>
        <a:p>
          <a:pPr marL="0" lvl="0" indent="0" algn="ctr" defTabSz="1244600">
            <a:lnSpc>
              <a:spcPct val="90000"/>
            </a:lnSpc>
            <a:spcBef>
              <a:spcPct val="0"/>
            </a:spcBef>
            <a:spcAft>
              <a:spcPct val="35000"/>
            </a:spcAft>
            <a:buNone/>
          </a:pPr>
          <a:r>
            <a:rPr lang="lv-LV" sz="2800" b="0" i="0" kern="1200" dirty="0">
              <a:solidFill>
                <a:schemeClr val="bg1">
                  <a:lumMod val="75000"/>
                </a:schemeClr>
              </a:solidFill>
              <a:effectLst/>
              <a:latin typeface="Times New Roman" panose="02020603050405020304" pitchFamily="18" charset="0"/>
              <a:cs typeface="Times New Roman" panose="02020603050405020304" pitchFamily="18" charset="0"/>
            </a:rPr>
            <a:t>ĒBN 114.</a:t>
          </a:r>
          <a:r>
            <a:rPr lang="lv-LV" sz="2800" b="0" i="0" kern="1200" baseline="30000" dirty="0">
              <a:solidFill>
                <a:schemeClr val="bg1">
                  <a:lumMod val="75000"/>
                </a:schemeClr>
              </a:solidFill>
              <a:effectLst/>
              <a:latin typeface="Times New Roman" panose="02020603050405020304" pitchFamily="18" charset="0"/>
              <a:cs typeface="Times New Roman" panose="02020603050405020304" pitchFamily="18" charset="0"/>
            </a:rPr>
            <a:t>2</a:t>
          </a:r>
          <a:r>
            <a:rPr lang="lv-LV" sz="2800" b="0" i="0" kern="1200" dirty="0">
              <a:solidFill>
                <a:schemeClr val="bg1">
                  <a:lumMod val="75000"/>
                </a:schemeClr>
              </a:solidFill>
              <a:effectLst/>
              <a:latin typeface="Times New Roman" panose="02020603050405020304" pitchFamily="18" charset="0"/>
              <a:cs typeface="Times New Roman" panose="02020603050405020304" pitchFamily="18" charset="0"/>
            </a:rPr>
            <a:t> punkts. Darbu veikšanas projekta saturs.</a:t>
          </a:r>
          <a:endParaRPr lang="en-US" sz="2800" b="1" kern="1200" dirty="0">
            <a:solidFill>
              <a:schemeClr val="bg1">
                <a:lumMod val="75000"/>
              </a:schemeClr>
            </a:solidFill>
            <a:latin typeface="Times New Roman" panose="02020603050405020304" pitchFamily="18" charset="0"/>
            <a:cs typeface="Times New Roman" panose="02020603050405020304" pitchFamily="18" charset="0"/>
          </a:endParaRPr>
        </a:p>
      </dsp:txBody>
      <dsp:txXfrm rot="10800000">
        <a:off x="0" y="0"/>
        <a:ext cx="10058399" cy="14910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0FF56-A6DD-49C1-BC50-56E48B9E0E26}">
      <dsp:nvSpPr>
        <dsp:cNvPr id="0" name=""/>
        <dsp:cNvSpPr/>
      </dsp:nvSpPr>
      <dsp:spPr>
        <a:xfrm>
          <a:off x="0" y="52854"/>
          <a:ext cx="10792772" cy="1726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Times New Roman" panose="02020603050405020304" pitchFamily="18" charset="0"/>
              <a:cs typeface="Times New Roman" panose="02020603050405020304" pitchFamily="18" charset="0"/>
            </a:rPr>
            <a:t>ĒBN 114.p. </a:t>
          </a:r>
          <a:r>
            <a:rPr lang="lv-LV" sz="1800" b="1" kern="1200" dirty="0">
              <a:latin typeface="Times New Roman" panose="02020603050405020304" pitchFamily="18" charset="0"/>
              <a:cs typeface="Times New Roman" panose="02020603050405020304" pitchFamily="18" charset="0"/>
            </a:rPr>
            <a:t>Pirms </a:t>
          </a:r>
          <a:r>
            <a:rPr lang="lv-LV" sz="1800" kern="1200" dirty="0">
              <a:latin typeface="Times New Roman" panose="02020603050405020304" pitchFamily="18" charset="0"/>
              <a:cs typeface="Times New Roman" panose="02020603050405020304" pitchFamily="18" charset="0"/>
            </a:rPr>
            <a:t>attiecīgo</a:t>
          </a:r>
          <a:r>
            <a:rPr lang="lv-LV" sz="1800" b="1" kern="1200" dirty="0">
              <a:latin typeface="Times New Roman" panose="02020603050405020304" pitchFamily="18" charset="0"/>
              <a:cs typeface="Times New Roman" panose="02020603050405020304" pitchFamily="18" charset="0"/>
            </a:rPr>
            <a:t> būvdarbu uzsākšanas </a:t>
          </a:r>
          <a:r>
            <a:rPr lang="lv-LV" sz="1800" kern="1200" dirty="0">
              <a:latin typeface="Times New Roman" panose="02020603050405020304" pitchFamily="18" charset="0"/>
              <a:cs typeface="Times New Roman" panose="02020603050405020304" pitchFamily="18" charset="0"/>
            </a:rPr>
            <a:t>DVP, pamatojoties uz akceptēto būvniecības ieceres dokumentāciju, </a:t>
          </a:r>
          <a:r>
            <a:rPr lang="lv-LV" sz="1800" b="1" kern="1200" dirty="0">
              <a:latin typeface="Times New Roman" panose="02020603050405020304" pitchFamily="18" charset="0"/>
              <a:cs typeface="Times New Roman" panose="02020603050405020304" pitchFamily="18" charset="0"/>
            </a:rPr>
            <a:t>izstrādā galvenais būvdarbu veicējs</a:t>
          </a:r>
          <a:r>
            <a:rPr lang="lv-LV" sz="1800" kern="1200" dirty="0">
              <a:latin typeface="Times New Roman" panose="02020603050405020304" pitchFamily="18" charset="0"/>
              <a:cs typeface="Times New Roman" panose="02020603050405020304" pitchFamily="18" charset="0"/>
            </a:rPr>
            <a:t>, bet atsevišķiem un speciāliem darbu veidiem – </a:t>
          </a:r>
          <a:r>
            <a:rPr lang="lv-LV" sz="1800" b="1" kern="1200" dirty="0">
              <a:latin typeface="Times New Roman" panose="02020603050405020304" pitchFamily="18" charset="0"/>
              <a:cs typeface="Times New Roman" panose="02020603050405020304" pitchFamily="18" charset="0"/>
            </a:rPr>
            <a:t>atsevišķu būvdarbu veicēji</a:t>
          </a:r>
          <a:r>
            <a:rPr lang="lv-LV" sz="1800" kern="1200" dirty="0">
              <a:latin typeface="Times New Roman" panose="02020603050405020304" pitchFamily="18" charset="0"/>
              <a:cs typeface="Times New Roman" panose="02020603050405020304" pitchFamily="18" charset="0"/>
            </a:rPr>
            <a:t>. Izstrādājot DVP, ievēro darbu organizēšanas projektā vai darbu organizēšanas shēmā norādīto. DVP  </a:t>
          </a:r>
          <a:r>
            <a:rPr lang="lv-LV" sz="1800" b="1" kern="1200" dirty="0">
              <a:latin typeface="Times New Roman" panose="02020603050405020304" pitchFamily="18" charset="0"/>
              <a:cs typeface="Times New Roman" panose="02020603050405020304" pitchFamily="18" charset="0"/>
            </a:rPr>
            <a:t>detalizācijas pakāpi nosaka tā izstrādātājs </a:t>
          </a:r>
          <a:r>
            <a:rPr lang="lv-LV" sz="1800" kern="1200" dirty="0">
              <a:latin typeface="Times New Roman" panose="02020603050405020304" pitchFamily="18" charset="0"/>
              <a:cs typeface="Times New Roman" panose="02020603050405020304" pitchFamily="18" charset="0"/>
            </a:rPr>
            <a:t>atkarībā no veicamo darbu specifikas un apjoma. Ja darbu veikšanas projektu izstrādā atsevišķu būvdarbu veicējs, minētais projekts saskaņojams ar galveno būvdarbu veicēju (Kopš 01.03.2022.).</a:t>
          </a:r>
          <a:endParaRPr lang="en-US" sz="1800" kern="1200" dirty="0">
            <a:latin typeface="Times New Roman" panose="02020603050405020304" pitchFamily="18" charset="0"/>
            <a:cs typeface="Times New Roman" panose="02020603050405020304" pitchFamily="18" charset="0"/>
          </a:endParaRPr>
        </a:p>
      </dsp:txBody>
      <dsp:txXfrm>
        <a:off x="84301" y="137155"/>
        <a:ext cx="10624170" cy="1558318"/>
      </dsp:txXfrm>
    </dsp:sp>
    <dsp:sp modelId="{25301533-8FCA-48C8-B179-06A56D90AAA8}">
      <dsp:nvSpPr>
        <dsp:cNvPr id="0" name=""/>
        <dsp:cNvSpPr/>
      </dsp:nvSpPr>
      <dsp:spPr>
        <a:xfrm>
          <a:off x="0" y="1831614"/>
          <a:ext cx="10792772" cy="1726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Times New Roman" panose="02020603050405020304" pitchFamily="18" charset="0"/>
              <a:cs typeface="Times New Roman" panose="02020603050405020304" pitchFamily="18" charset="0"/>
            </a:rPr>
            <a:t>ĒBN 112.p</a:t>
          </a:r>
          <a:r>
            <a:rPr lang="en-US" sz="1800" kern="1200" dirty="0">
              <a:latin typeface="Times New Roman" panose="02020603050405020304" pitchFamily="18" charset="0"/>
              <a:cs typeface="Times New Roman" panose="02020603050405020304" pitchFamily="18" charset="0"/>
            </a:rPr>
            <a:t>.</a:t>
          </a:r>
          <a:r>
            <a:rPr lang="lv-LV" sz="1800" kern="1200" dirty="0">
              <a:latin typeface="Times New Roman" panose="02020603050405020304" pitchFamily="18" charset="0"/>
              <a:cs typeface="Times New Roman" panose="02020603050405020304" pitchFamily="18" charset="0"/>
            </a:rPr>
            <a:t> </a:t>
          </a:r>
          <a:r>
            <a:rPr lang="lv-LV" sz="1800" b="1" kern="1200" dirty="0">
              <a:latin typeface="Times New Roman" panose="02020603050405020304" pitchFamily="18" charset="0"/>
              <a:cs typeface="Times New Roman" panose="02020603050405020304" pitchFamily="18" charset="0"/>
            </a:rPr>
            <a:t>Pirms būvdarbu uzsākšanas</a:t>
          </a:r>
          <a:r>
            <a:rPr lang="lv-LV" sz="1800" kern="1200" dirty="0">
              <a:latin typeface="Times New Roman" panose="02020603050405020304" pitchFamily="18" charset="0"/>
              <a:cs typeface="Times New Roman" panose="02020603050405020304" pitchFamily="18" charset="0"/>
            </a:rPr>
            <a:t> esošos apbūves apstākļos galvenais būvdarbu veicējs </a:t>
          </a:r>
          <a:r>
            <a:rPr lang="lv-LV" sz="1800" b="1" kern="1200" dirty="0">
              <a:latin typeface="Times New Roman" panose="02020603050405020304" pitchFamily="18" charset="0"/>
              <a:cs typeface="Times New Roman" panose="02020603050405020304" pitchFamily="18" charset="0"/>
            </a:rPr>
            <a:t>iezīmē </a:t>
          </a:r>
          <a:r>
            <a:rPr lang="lv-LV" sz="1800" kern="1200" dirty="0">
              <a:latin typeface="Times New Roman" panose="02020603050405020304" pitchFamily="18" charset="0"/>
              <a:cs typeface="Times New Roman" panose="02020603050405020304" pitchFamily="18" charset="0"/>
            </a:rPr>
            <a:t>un </a:t>
          </a:r>
          <a:r>
            <a:rPr lang="lv-LV" sz="1800" b="1" kern="1200" dirty="0">
              <a:latin typeface="Times New Roman" panose="02020603050405020304" pitchFamily="18" charset="0"/>
              <a:cs typeface="Times New Roman" panose="02020603050405020304" pitchFamily="18" charset="0"/>
            </a:rPr>
            <a:t>norobežo </a:t>
          </a:r>
          <a:r>
            <a:rPr lang="lv-LV" sz="1800" kern="1200" dirty="0">
              <a:latin typeface="Times New Roman" panose="02020603050405020304" pitchFamily="18" charset="0"/>
              <a:cs typeface="Times New Roman" panose="02020603050405020304" pitchFamily="18" charset="0"/>
            </a:rPr>
            <a:t>bīstamās zonas, </a:t>
          </a:r>
          <a:r>
            <a:rPr lang="lv-LV" sz="1800" b="1" kern="1200" dirty="0">
              <a:latin typeface="Times New Roman" panose="02020603050405020304" pitchFamily="18" charset="0"/>
              <a:cs typeface="Times New Roman" panose="02020603050405020304" pitchFamily="18" charset="0"/>
            </a:rPr>
            <a:t>nosprauž</a:t>
          </a:r>
          <a:r>
            <a:rPr lang="lv-LV" sz="1800" kern="1200" dirty="0">
              <a:latin typeface="Times New Roman" panose="02020603050405020304" pitchFamily="18" charset="0"/>
              <a:cs typeface="Times New Roman" panose="02020603050405020304" pitchFamily="18" charset="0"/>
            </a:rPr>
            <a:t> esošos pazemes inženiertīklus un citu būvju asis vai iezīmē to robežas, kā arī </a:t>
          </a:r>
          <a:r>
            <a:rPr lang="lv-LV" sz="1800" b="1" kern="1200" dirty="0">
              <a:latin typeface="Times New Roman" panose="02020603050405020304" pitchFamily="18" charset="0"/>
              <a:cs typeface="Times New Roman" panose="02020603050405020304" pitchFamily="18" charset="0"/>
            </a:rPr>
            <a:t>nodrošina</a:t>
          </a:r>
          <a:r>
            <a:rPr lang="lv-LV" sz="1800" kern="1200" dirty="0">
              <a:latin typeface="Times New Roman" panose="02020603050405020304" pitchFamily="18" charset="0"/>
              <a:cs typeface="Times New Roman" panose="02020603050405020304" pitchFamily="18" charset="0"/>
            </a:rPr>
            <a:t> transportam un gājējiem drošu pārvietošanos un pieeju esošajām ēkām un infrastruktūras objektiem. Minētie </a:t>
          </a:r>
          <a:r>
            <a:rPr lang="lv-LV" sz="1800" b="1" kern="1200" dirty="0">
              <a:latin typeface="Times New Roman" panose="02020603050405020304" pitchFamily="18" charset="0"/>
              <a:cs typeface="Times New Roman" panose="02020603050405020304" pitchFamily="18" charset="0"/>
            </a:rPr>
            <a:t>pasākumi DVP saskaņojami</a:t>
          </a:r>
          <a:r>
            <a:rPr lang="lv-LV" sz="1800" kern="1200" dirty="0">
              <a:latin typeface="Times New Roman" panose="02020603050405020304" pitchFamily="18" charset="0"/>
              <a:cs typeface="Times New Roman" panose="02020603050405020304" pitchFamily="18" charset="0"/>
            </a:rPr>
            <a:t> ar skarto inženiertīklu un </a:t>
          </a:r>
          <a:r>
            <a:rPr lang="lv-LV" sz="1800" b="1" kern="1200" dirty="0">
              <a:latin typeface="Times New Roman" panose="02020603050405020304" pitchFamily="18" charset="0"/>
              <a:cs typeface="Times New Roman" panose="02020603050405020304" pitchFamily="18" charset="0"/>
            </a:rPr>
            <a:t>ēku īpašniekiem</a:t>
          </a:r>
          <a:r>
            <a:rPr lang="lv-LV" sz="1800" kern="1200" dirty="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84301" y="1915915"/>
        <a:ext cx="10624170" cy="1558318"/>
      </dsp:txXfrm>
    </dsp:sp>
    <dsp:sp modelId="{56074769-37BA-47A0-999F-B507ED2105CE}">
      <dsp:nvSpPr>
        <dsp:cNvPr id="0" name=""/>
        <dsp:cNvSpPr/>
      </dsp:nvSpPr>
      <dsp:spPr>
        <a:xfrm>
          <a:off x="0" y="3610374"/>
          <a:ext cx="10792772" cy="1726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ĒBN </a:t>
          </a:r>
          <a:r>
            <a:rPr lang="lv-LV" sz="1800" kern="1200" dirty="0">
              <a:latin typeface="Times New Roman" panose="02020603050405020304" pitchFamily="18" charset="0"/>
              <a:cs typeface="Times New Roman" panose="02020603050405020304" pitchFamily="18" charset="0"/>
            </a:rPr>
            <a:t>116.</a:t>
          </a:r>
          <a:r>
            <a:rPr lang="en-US" sz="1800" kern="1200" dirty="0">
              <a:latin typeface="Times New Roman" panose="02020603050405020304" pitchFamily="18" charset="0"/>
              <a:cs typeface="Times New Roman" panose="02020603050405020304" pitchFamily="18" charset="0"/>
            </a:rPr>
            <a:t>p</a:t>
          </a:r>
          <a:r>
            <a:rPr lang="lv-LV" sz="1800" kern="1200" dirty="0">
              <a:latin typeface="Times New Roman" panose="02020603050405020304" pitchFamily="18" charset="0"/>
              <a:cs typeface="Times New Roman" panose="02020603050405020304" pitchFamily="18" charset="0"/>
            </a:rPr>
            <a:t> DVP </a:t>
          </a:r>
          <a:r>
            <a:rPr lang="lv-LV" sz="1800" b="1" kern="1200" dirty="0">
              <a:latin typeface="Times New Roman" panose="02020603050405020304" pitchFamily="18" charset="0"/>
              <a:cs typeface="Times New Roman" panose="02020603050405020304" pitchFamily="18" charset="0"/>
            </a:rPr>
            <a:t>ekspluatācijā esošas ēkas atjaunošanai vai pārbūvei</a:t>
          </a:r>
          <a:r>
            <a:rPr lang="lv-LV" sz="1800" kern="1200" dirty="0">
              <a:latin typeface="Times New Roman" panose="02020603050405020304" pitchFamily="18" charset="0"/>
              <a:cs typeface="Times New Roman" panose="02020603050405020304" pitchFamily="18" charset="0"/>
            </a:rPr>
            <a:t>, kas jāveic, nepārtraucot ēkas ekspluatāciju, izstrādā, ievērojot būvniecības ieceres dokumentācijā iekļauto skaidrojošo aprakstu, darbu organizēšanas shēmu vai DOP, kā arī </a:t>
          </a:r>
          <a:r>
            <a:rPr lang="lv-LV" sz="1800" b="1" kern="1200" dirty="0">
              <a:latin typeface="Times New Roman" panose="02020603050405020304" pitchFamily="18" charset="0"/>
              <a:cs typeface="Times New Roman" panose="02020603050405020304" pitchFamily="18" charset="0"/>
            </a:rPr>
            <a:t>ievērojot šo ēku īpašnieku vai lietotāju noteikumus</a:t>
          </a:r>
          <a:r>
            <a:rPr lang="lv-LV" sz="1800" kern="1200" dirty="0">
              <a:latin typeface="Times New Roman" panose="02020603050405020304" pitchFamily="18" charset="0"/>
              <a:cs typeface="Times New Roman" panose="02020603050405020304" pitchFamily="18" charset="0"/>
            </a:rPr>
            <a:t> un situāciju būvobjektā. </a:t>
          </a:r>
          <a:endParaRPr lang="en-US" sz="1800" kern="1200" dirty="0">
            <a:latin typeface="Times New Roman" panose="02020603050405020304" pitchFamily="18" charset="0"/>
            <a:cs typeface="Times New Roman" panose="02020603050405020304" pitchFamily="18" charset="0"/>
          </a:endParaRPr>
        </a:p>
      </dsp:txBody>
      <dsp:txXfrm>
        <a:off x="84301" y="3694675"/>
        <a:ext cx="10624170" cy="15583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3EE07-AC93-415F-8623-A5170DCCA4CE}" type="datetimeFigureOut">
              <a:rPr lang="lv-LV" smtClean="0"/>
              <a:t>17.04.2025</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7E213-FBF0-4FB6-A379-F97F387A85BE}" type="slidenum">
              <a:rPr lang="lv-LV" smtClean="0"/>
              <a:t>‹#›</a:t>
            </a:fld>
            <a:endParaRPr lang="lv-LV"/>
          </a:p>
        </p:txBody>
      </p:sp>
    </p:spTree>
    <p:extLst>
      <p:ext uri="{BB962C8B-B14F-4D97-AF65-F5344CB8AC3E}">
        <p14:creationId xmlns:p14="http://schemas.microsoft.com/office/powerpoint/2010/main" val="116127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400" b="0" dirty="0"/>
          </a:p>
        </p:txBody>
      </p:sp>
      <p:sp>
        <p:nvSpPr>
          <p:cNvPr id="4" name="Slide Number Placeholder 3"/>
          <p:cNvSpPr>
            <a:spLocks noGrp="1"/>
          </p:cNvSpPr>
          <p:nvPr>
            <p:ph type="sldNum" sz="quarter" idx="10"/>
          </p:nvPr>
        </p:nvSpPr>
        <p:spPr/>
        <p:txBody>
          <a:bodyPr/>
          <a:lstStyle/>
          <a:p>
            <a:fld id="{4A608D30-51D5-4434-8A74-401C909CFEB7}" type="slidenum">
              <a:rPr lang="lv-LV" smtClean="0"/>
              <a:pPr/>
              <a:t>1</a:t>
            </a:fld>
            <a:endParaRPr lang="lv-LV"/>
          </a:p>
        </p:txBody>
      </p:sp>
    </p:spTree>
    <p:extLst>
      <p:ext uri="{BB962C8B-B14F-4D97-AF65-F5344CB8AC3E}">
        <p14:creationId xmlns:p14="http://schemas.microsoft.com/office/powerpoint/2010/main" val="309210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10</a:t>
            </a:fld>
            <a:endParaRPr lang="lv-LV"/>
          </a:p>
        </p:txBody>
      </p:sp>
    </p:spTree>
    <p:extLst>
      <p:ext uri="{BB962C8B-B14F-4D97-AF65-F5344CB8AC3E}">
        <p14:creationId xmlns:p14="http://schemas.microsoft.com/office/powerpoint/2010/main" val="193683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11</a:t>
            </a:fld>
            <a:endParaRPr lang="lv-LV"/>
          </a:p>
        </p:txBody>
      </p:sp>
    </p:spTree>
    <p:extLst>
      <p:ext uri="{BB962C8B-B14F-4D97-AF65-F5344CB8AC3E}">
        <p14:creationId xmlns:p14="http://schemas.microsoft.com/office/powerpoint/2010/main" val="1507420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12</a:t>
            </a:fld>
            <a:endParaRPr lang="lv-LV"/>
          </a:p>
        </p:txBody>
      </p:sp>
    </p:spTree>
    <p:extLst>
      <p:ext uri="{BB962C8B-B14F-4D97-AF65-F5344CB8AC3E}">
        <p14:creationId xmlns:p14="http://schemas.microsoft.com/office/powerpoint/2010/main" val="3307297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13</a:t>
            </a:fld>
            <a:endParaRPr lang="lv-LV"/>
          </a:p>
        </p:txBody>
      </p:sp>
    </p:spTree>
    <p:extLst>
      <p:ext uri="{BB962C8B-B14F-4D97-AF65-F5344CB8AC3E}">
        <p14:creationId xmlns:p14="http://schemas.microsoft.com/office/powerpoint/2010/main" val="3456007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14</a:t>
            </a:fld>
            <a:endParaRPr lang="lv-LV"/>
          </a:p>
        </p:txBody>
      </p:sp>
    </p:spTree>
    <p:extLst>
      <p:ext uri="{BB962C8B-B14F-4D97-AF65-F5344CB8AC3E}">
        <p14:creationId xmlns:p14="http://schemas.microsoft.com/office/powerpoint/2010/main" val="2949228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15</a:t>
            </a:fld>
            <a:endParaRPr lang="lv-LV"/>
          </a:p>
        </p:txBody>
      </p:sp>
    </p:spTree>
    <p:extLst>
      <p:ext uri="{BB962C8B-B14F-4D97-AF65-F5344CB8AC3E}">
        <p14:creationId xmlns:p14="http://schemas.microsoft.com/office/powerpoint/2010/main" val="423739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16</a:t>
            </a:fld>
            <a:endParaRPr lang="lv-LV"/>
          </a:p>
        </p:txBody>
      </p:sp>
    </p:spTree>
    <p:extLst>
      <p:ext uri="{BB962C8B-B14F-4D97-AF65-F5344CB8AC3E}">
        <p14:creationId xmlns:p14="http://schemas.microsoft.com/office/powerpoint/2010/main" val="1625644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17</a:t>
            </a:fld>
            <a:endParaRPr lang="lv-LV"/>
          </a:p>
        </p:txBody>
      </p:sp>
    </p:spTree>
    <p:extLst>
      <p:ext uri="{BB962C8B-B14F-4D97-AF65-F5344CB8AC3E}">
        <p14:creationId xmlns:p14="http://schemas.microsoft.com/office/powerpoint/2010/main" val="3248991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18</a:t>
            </a:fld>
            <a:endParaRPr lang="lv-LV"/>
          </a:p>
        </p:txBody>
      </p:sp>
    </p:spTree>
    <p:extLst>
      <p:ext uri="{BB962C8B-B14F-4D97-AF65-F5344CB8AC3E}">
        <p14:creationId xmlns:p14="http://schemas.microsoft.com/office/powerpoint/2010/main" val="69427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2</a:t>
            </a:fld>
            <a:endParaRPr lang="lv-LV"/>
          </a:p>
        </p:txBody>
      </p:sp>
    </p:spTree>
    <p:extLst>
      <p:ext uri="{BB962C8B-B14F-4D97-AF65-F5344CB8AC3E}">
        <p14:creationId xmlns:p14="http://schemas.microsoft.com/office/powerpoint/2010/main" val="348259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3</a:t>
            </a:fld>
            <a:endParaRPr lang="lv-LV"/>
          </a:p>
        </p:txBody>
      </p:sp>
    </p:spTree>
    <p:extLst>
      <p:ext uri="{BB962C8B-B14F-4D97-AF65-F5344CB8AC3E}">
        <p14:creationId xmlns:p14="http://schemas.microsoft.com/office/powerpoint/2010/main" val="8896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4</a:t>
            </a:fld>
            <a:endParaRPr lang="lv-LV"/>
          </a:p>
        </p:txBody>
      </p:sp>
    </p:spTree>
    <p:extLst>
      <p:ext uri="{BB962C8B-B14F-4D97-AF65-F5344CB8AC3E}">
        <p14:creationId xmlns:p14="http://schemas.microsoft.com/office/powerpoint/2010/main" val="185425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0" u="none" dirty="0"/>
          </a:p>
        </p:txBody>
      </p:sp>
      <p:sp>
        <p:nvSpPr>
          <p:cNvPr id="4" name="Slide Number Placeholder 3"/>
          <p:cNvSpPr>
            <a:spLocks noGrp="1"/>
          </p:cNvSpPr>
          <p:nvPr>
            <p:ph type="sldNum" sz="quarter" idx="5"/>
          </p:nvPr>
        </p:nvSpPr>
        <p:spPr/>
        <p:txBody>
          <a:bodyPr/>
          <a:lstStyle/>
          <a:p>
            <a:fld id="{3477E213-FBF0-4FB6-A379-F97F387A85BE}" type="slidenum">
              <a:rPr lang="lv-LV" smtClean="0"/>
              <a:t>5</a:t>
            </a:fld>
            <a:endParaRPr lang="lv-LV"/>
          </a:p>
        </p:txBody>
      </p:sp>
    </p:spTree>
    <p:extLst>
      <p:ext uri="{BB962C8B-B14F-4D97-AF65-F5344CB8AC3E}">
        <p14:creationId xmlns:p14="http://schemas.microsoft.com/office/powerpoint/2010/main" val="382348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endParaRPr lang="lv-LV" dirty="0"/>
          </a:p>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6</a:t>
            </a:fld>
            <a:endParaRPr lang="lv-LV"/>
          </a:p>
        </p:txBody>
      </p:sp>
    </p:spTree>
    <p:extLst>
      <p:ext uri="{BB962C8B-B14F-4D97-AF65-F5344CB8AC3E}">
        <p14:creationId xmlns:p14="http://schemas.microsoft.com/office/powerpoint/2010/main" val="193360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7</a:t>
            </a:fld>
            <a:endParaRPr lang="lv-LV"/>
          </a:p>
        </p:txBody>
      </p:sp>
    </p:spTree>
    <p:extLst>
      <p:ext uri="{BB962C8B-B14F-4D97-AF65-F5344CB8AC3E}">
        <p14:creationId xmlns:p14="http://schemas.microsoft.com/office/powerpoint/2010/main" val="202774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8</a:t>
            </a:fld>
            <a:endParaRPr lang="lv-LV"/>
          </a:p>
        </p:txBody>
      </p:sp>
    </p:spTree>
    <p:extLst>
      <p:ext uri="{BB962C8B-B14F-4D97-AF65-F5344CB8AC3E}">
        <p14:creationId xmlns:p14="http://schemas.microsoft.com/office/powerpoint/2010/main" val="2855764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800" dirty="0"/>
          </a:p>
        </p:txBody>
      </p:sp>
      <p:sp>
        <p:nvSpPr>
          <p:cNvPr id="4" name="Slide Number Placeholder 3"/>
          <p:cNvSpPr>
            <a:spLocks noGrp="1"/>
          </p:cNvSpPr>
          <p:nvPr>
            <p:ph type="sldNum" sz="quarter" idx="5"/>
          </p:nvPr>
        </p:nvSpPr>
        <p:spPr/>
        <p:txBody>
          <a:bodyPr/>
          <a:lstStyle/>
          <a:p>
            <a:fld id="{3477E213-FBF0-4FB6-A379-F97F387A85BE}" type="slidenum">
              <a:rPr lang="lv-LV" smtClean="0"/>
              <a:t>9</a:t>
            </a:fld>
            <a:endParaRPr lang="lv-LV"/>
          </a:p>
        </p:txBody>
      </p:sp>
    </p:spTree>
    <p:extLst>
      <p:ext uri="{BB962C8B-B14F-4D97-AF65-F5344CB8AC3E}">
        <p14:creationId xmlns:p14="http://schemas.microsoft.com/office/powerpoint/2010/main" val="3626867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567E8C-B793-463C-ACEC-3F1FF2FF6ACF}" type="datetime1">
              <a:rPr lang="lv-LV" smtClean="0"/>
              <a:t>17.04.2025</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pic>
        <p:nvPicPr>
          <p:cNvPr id="7" name="Picture 6">
            <a:extLst>
              <a:ext uri="{FF2B5EF4-FFF2-40B4-BE49-F238E27FC236}">
                <a16:creationId xmlns:a16="http://schemas.microsoft.com/office/drawing/2014/main" id="{E9C7EC61-9F88-C466-6717-33DEA013F7BE}"/>
              </a:ext>
            </a:extLst>
          </p:cNvPr>
          <p:cNvPicPr>
            <a:picLocks noChangeAspect="1"/>
          </p:cNvPicPr>
          <p:nvPr userDrawn="1"/>
        </p:nvPicPr>
        <p:blipFill rotWithShape="1">
          <a:blip r:embed="rId2" cstate="print"/>
          <a:srcRect l="42765" t="13473" r="28727" b="56141"/>
          <a:stretch/>
        </p:blipFill>
        <p:spPr>
          <a:xfrm>
            <a:off x="3832044" y="1"/>
            <a:ext cx="4879337" cy="2446421"/>
          </a:xfrm>
          <a:prstGeom prst="rect">
            <a:avLst/>
          </a:prstGeom>
        </p:spPr>
      </p:pic>
    </p:spTree>
    <p:extLst>
      <p:ext uri="{BB962C8B-B14F-4D97-AF65-F5344CB8AC3E}">
        <p14:creationId xmlns:p14="http://schemas.microsoft.com/office/powerpoint/2010/main" val="195104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A4AD5-E6E9-43A4-9260-70DC14904314}" type="datetime1">
              <a:rPr lang="lv-LV" smtClean="0"/>
              <a:t>17.04.2025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spTree>
    <p:extLst>
      <p:ext uri="{BB962C8B-B14F-4D97-AF65-F5344CB8AC3E}">
        <p14:creationId xmlns:p14="http://schemas.microsoft.com/office/powerpoint/2010/main" val="9025237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A4AD5-E6E9-43A4-9260-70DC14904314}" type="datetime1">
              <a:rPr lang="lv-LV" smtClean="0"/>
              <a:t>17.04.2025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601487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A4AD5-E6E9-43A4-9260-70DC14904314}" type="datetime1">
              <a:rPr lang="lv-LV" smtClean="0"/>
              <a:t>17.04.2025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spTree>
    <p:extLst>
      <p:ext uri="{BB962C8B-B14F-4D97-AF65-F5344CB8AC3E}">
        <p14:creationId xmlns:p14="http://schemas.microsoft.com/office/powerpoint/2010/main" val="173773103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A4AD5-E6E9-43A4-9260-70DC14904314}" type="datetime1">
              <a:rPr lang="lv-LV" smtClean="0"/>
              <a:t>17.04.2025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046607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A4AD5-E6E9-43A4-9260-70DC14904314}" type="datetime1">
              <a:rPr lang="lv-LV" smtClean="0"/>
              <a:t>17.04.2025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spTree>
    <p:extLst>
      <p:ext uri="{BB962C8B-B14F-4D97-AF65-F5344CB8AC3E}">
        <p14:creationId xmlns:p14="http://schemas.microsoft.com/office/powerpoint/2010/main" val="93974455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0C446-9BAE-4E95-9E77-5CBA150F4F94}" type="datetime1">
              <a:rPr lang="lv-LV" smtClean="0"/>
              <a:t>17.04.2025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80568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483C3-F0C4-41F2-8118-517B3CABDC13}" type="datetime1">
              <a:rPr lang="lv-LV" smtClean="0"/>
              <a:t>17.04.2025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3288289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3974776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818" y="0"/>
            <a:ext cx="2193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0" y="1063631"/>
            <a:ext cx="30480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1000" dirty="0">
                <a:latin typeface="Arial" panose="020B0604020202020204" pitchFamily="34" charset="0"/>
              </a:rPr>
              <a:t>Būvniecības valsts kontroles birojs</a:t>
            </a:r>
          </a:p>
        </p:txBody>
      </p:sp>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spTree>
    <p:extLst>
      <p:ext uri="{BB962C8B-B14F-4D97-AF65-F5344CB8AC3E}">
        <p14:creationId xmlns:p14="http://schemas.microsoft.com/office/powerpoint/2010/main" val="2101530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2" name="Date Placeholder 1"/>
          <p:cNvSpPr>
            <a:spLocks noGrp="1"/>
          </p:cNvSpPr>
          <p:nvPr>
            <p:ph type="dt" sz="half" idx="10"/>
          </p:nvPr>
        </p:nvSpPr>
        <p:spPr/>
        <p:txBody>
          <a:bodyPr/>
          <a:lstStyle/>
          <a:p>
            <a:fld id="{14E999DC-9EA0-4259-819B-1AF7B4303B19}" type="datetimeFigureOut">
              <a:rPr lang="lv-LV" smtClean="0"/>
              <a:t>17.04.2025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spTree>
    <p:extLst>
      <p:ext uri="{BB962C8B-B14F-4D97-AF65-F5344CB8AC3E}">
        <p14:creationId xmlns:p14="http://schemas.microsoft.com/office/powerpoint/2010/main" val="229721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EC8909-50AC-4927-AA21-A90BDEF10CC7}" type="datetime1">
              <a:rPr lang="lv-LV" smtClean="0"/>
              <a:t>17.04.2025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pic>
        <p:nvPicPr>
          <p:cNvPr id="7" name="Picture 6">
            <a:extLst>
              <a:ext uri="{FF2B5EF4-FFF2-40B4-BE49-F238E27FC236}">
                <a16:creationId xmlns:a16="http://schemas.microsoft.com/office/drawing/2014/main" id="{DE663BA4-88E9-5FF9-25BF-5557F1133988}"/>
              </a:ext>
            </a:extLst>
          </p:cNvPr>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551930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818" y="0"/>
            <a:ext cx="2193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0" y="1063631"/>
            <a:ext cx="30480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1000" dirty="0">
                <a:latin typeface="Arial" panose="020B0604020202020204" pitchFamily="34" charset="0"/>
              </a:rPr>
              <a:t>Būvniecības valsts kontroles birojs</a:t>
            </a:r>
          </a:p>
        </p:txBody>
      </p:sp>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spTree>
    <p:extLst>
      <p:ext uri="{BB962C8B-B14F-4D97-AF65-F5344CB8AC3E}">
        <p14:creationId xmlns:p14="http://schemas.microsoft.com/office/powerpoint/2010/main" val="962798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68565-E790-4FD6-BF3C-2690D6FE8811}" type="datetime1">
              <a:rPr lang="lv-LV" smtClean="0"/>
              <a:t>17.04.2025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pic>
        <p:nvPicPr>
          <p:cNvPr id="7" name="Picture 6">
            <a:extLst>
              <a:ext uri="{FF2B5EF4-FFF2-40B4-BE49-F238E27FC236}">
                <a16:creationId xmlns:a16="http://schemas.microsoft.com/office/drawing/2014/main" id="{EF4E12DF-F6E4-DC0E-1FA7-82F0AE3D6E0D}"/>
              </a:ext>
            </a:extLst>
          </p:cNvPr>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42438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1C9B7F-20CF-49BE-87F6-AD8DDA063F1F}" type="datetime1">
              <a:rPr lang="lv-LV" smtClean="0"/>
              <a:t>17.04.2025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pic>
        <p:nvPicPr>
          <p:cNvPr id="8" name="Picture 7">
            <a:extLst>
              <a:ext uri="{FF2B5EF4-FFF2-40B4-BE49-F238E27FC236}">
                <a16:creationId xmlns:a16="http://schemas.microsoft.com/office/drawing/2014/main" id="{C7A44354-E2F2-4C6B-CD81-5D5A3665B8B5}"/>
              </a:ext>
            </a:extLst>
          </p:cNvPr>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349222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B2CE54-D69E-400D-9DEE-7AEAD2727570}" type="datetime1">
              <a:rPr lang="lv-LV" smtClean="0"/>
              <a:t>17.04.2025</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B8919222-AB26-4AEB-B881-CC7E9661B6C6}" type="slidenum">
              <a:rPr lang="lv-LV" smtClean="0"/>
              <a:t>‹#›</a:t>
            </a:fld>
            <a:endParaRPr lang="lv-LV"/>
          </a:p>
        </p:txBody>
      </p:sp>
      <p:pic>
        <p:nvPicPr>
          <p:cNvPr id="10" name="Picture 9">
            <a:extLst>
              <a:ext uri="{FF2B5EF4-FFF2-40B4-BE49-F238E27FC236}">
                <a16:creationId xmlns:a16="http://schemas.microsoft.com/office/drawing/2014/main" id="{F3B5D631-A35E-D0C6-5F84-DC700B240866}"/>
              </a:ext>
            </a:extLst>
          </p:cNvPr>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7266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822675-33F6-400E-9C3A-1607C02E3EE2}" type="datetime1">
              <a:rPr lang="lv-LV" smtClean="0"/>
              <a:t>17.04.2025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B8919222-AB26-4AEB-B881-CC7E9661B6C6}" type="slidenum">
              <a:rPr lang="lv-LV" smtClean="0"/>
              <a:t>‹#›</a:t>
            </a:fld>
            <a:endParaRPr lang="lv-LV"/>
          </a:p>
        </p:txBody>
      </p:sp>
      <p:pic>
        <p:nvPicPr>
          <p:cNvPr id="6" name="Picture 5">
            <a:extLst>
              <a:ext uri="{FF2B5EF4-FFF2-40B4-BE49-F238E27FC236}">
                <a16:creationId xmlns:a16="http://schemas.microsoft.com/office/drawing/2014/main" id="{ED2A06C4-2537-2F59-D4F6-CECCE6988966}"/>
              </a:ext>
            </a:extLst>
          </p:cNvPr>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60960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D52FD-8F2C-4F21-BBF8-8194012C7D0A}" type="datetime1">
              <a:rPr lang="lv-LV" smtClean="0"/>
              <a:t>17.04.2025</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B8919222-AB26-4AEB-B881-CC7E9661B6C6}" type="slidenum">
              <a:rPr lang="lv-LV" smtClean="0"/>
              <a:t>‹#›</a:t>
            </a:fld>
            <a:endParaRPr lang="lv-LV"/>
          </a:p>
        </p:txBody>
      </p:sp>
      <p:pic>
        <p:nvPicPr>
          <p:cNvPr id="5" name="Picture 4">
            <a:extLst>
              <a:ext uri="{FF2B5EF4-FFF2-40B4-BE49-F238E27FC236}">
                <a16:creationId xmlns:a16="http://schemas.microsoft.com/office/drawing/2014/main" id="{857A0FCB-C9B2-22D3-6A1D-91137875603C}"/>
              </a:ext>
            </a:extLst>
          </p:cNvPr>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55108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17840E-5AE7-425E-B83A-7BC2512BD907}" type="datetime1">
              <a:rPr lang="lv-LV" smtClean="0"/>
              <a:t>17.04.2025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3249916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sp>
        <p:nvSpPr>
          <p:cNvPr id="5" name="Date Placeholder 4"/>
          <p:cNvSpPr>
            <a:spLocks noGrp="1"/>
          </p:cNvSpPr>
          <p:nvPr>
            <p:ph type="dt" sz="half" idx="10"/>
          </p:nvPr>
        </p:nvSpPr>
        <p:spPr/>
        <p:txBody>
          <a:bodyPr/>
          <a:lstStyle/>
          <a:p>
            <a:fld id="{671C8D56-6826-4E91-ACB3-67F53736BCAB}" type="datetime1">
              <a:rPr lang="lv-LV" smtClean="0"/>
              <a:t>17.04.2025</a:t>
            </a:fld>
            <a:endParaRPr lang="lv-LV"/>
          </a:p>
        </p:txBody>
      </p:sp>
    </p:spTree>
    <p:extLst>
      <p:ext uri="{BB962C8B-B14F-4D97-AF65-F5344CB8AC3E}">
        <p14:creationId xmlns:p14="http://schemas.microsoft.com/office/powerpoint/2010/main" val="1920980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2A4AD5-E6E9-43A4-9260-70DC14904314}" type="datetime1">
              <a:rPr lang="lv-LV" smtClean="0"/>
              <a:t>17.04.2025</a:t>
            </a:fld>
            <a:endParaRPr lang="lv-LV"/>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8919222-AB26-4AEB-B881-CC7E9661B6C6}" type="slidenum">
              <a:rPr lang="lv-LV" smtClean="0"/>
              <a:t>‹#›</a:t>
            </a:fld>
            <a:endParaRPr lang="lv-LV" dirty="0"/>
          </a:p>
        </p:txBody>
      </p:sp>
    </p:spTree>
    <p:extLst>
      <p:ext uri="{BB962C8B-B14F-4D97-AF65-F5344CB8AC3E}">
        <p14:creationId xmlns:p14="http://schemas.microsoft.com/office/powerpoint/2010/main" val="359695766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679" r:id="rId18"/>
    <p:sldLayoutId id="2147483655" r:id="rId19"/>
    <p:sldLayoutId id="2147483681" r:id="rId20"/>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www.bvkb.gov.lv/"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likumi.lv/ta/id/59994-par-ipasi-aizsargajamam-dabas-teritorija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likumi.lv/ta/id/3941-sugu-un-biotopu-aizsardzibas-liku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EA3377B-B9D2-4546-BA68-42EE314838B1}"/>
              </a:ext>
            </a:extLst>
          </p:cNvPr>
          <p:cNvSpPr>
            <a:spLocks noGrp="1"/>
          </p:cNvSpPr>
          <p:nvPr>
            <p:ph type="ctrTitle"/>
          </p:nvPr>
        </p:nvSpPr>
        <p:spPr>
          <a:xfrm>
            <a:off x="716437" y="3026578"/>
            <a:ext cx="10363200" cy="2387600"/>
          </a:xfrm>
        </p:spPr>
        <p:txBody>
          <a:bodyPr>
            <a:noAutofit/>
          </a:bodyPr>
          <a:lstStyle/>
          <a:p>
            <a:pPr algn="ctr">
              <a:lnSpc>
                <a:spcPct val="107000"/>
              </a:lnSpc>
              <a:spcAft>
                <a:spcPts val="800"/>
              </a:spcAft>
            </a:pPr>
            <a:r>
              <a:rPr lang="lv-LV" sz="3200" b="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Seminārs būvniecības procesa dalībniekiem</a:t>
            </a:r>
            <a:br>
              <a:rPr lang="lv-LV" sz="3200" b="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br>
            <a:r>
              <a:rPr lang="lv-LV" sz="2800" b="1" dirty="0">
                <a:effectLst/>
                <a:latin typeface="Times New Roman" panose="02020603050405020304" pitchFamily="18" charset="0"/>
                <a:ea typeface="Calibri" panose="020F0502020204030204" pitchFamily="34" charset="0"/>
                <a:cs typeface="Times New Roman" panose="02020603050405020304" pitchFamily="18" charset="0"/>
              </a:rPr>
              <a:t>“Par aktualitātēm 2025.gadā būvdarbu un būvju ekspluatācijas kontrolē ”</a:t>
            </a:r>
            <a:br>
              <a:rPr lang="lv-LV" sz="2800" dirty="0">
                <a:effectLst/>
                <a:latin typeface="Times New Roman" panose="02020603050405020304" pitchFamily="18" charset="0"/>
                <a:ea typeface="Calibri" panose="020F0502020204030204" pitchFamily="34" charset="0"/>
                <a:cs typeface="Times New Roman" panose="02020603050405020304" pitchFamily="18" charset="0"/>
              </a:rPr>
            </a:br>
            <a:br>
              <a:rPr lang="lv-LV" sz="2800" b="1" dirty="0">
                <a:effectLst/>
                <a:latin typeface="Times New Roman" panose="02020603050405020304" pitchFamily="18" charset="0"/>
                <a:ea typeface="Calibri" panose="020F0502020204030204" pitchFamily="34" charset="0"/>
                <a:cs typeface="Times New Roman" panose="02020603050405020304" pitchFamily="18" charset="0"/>
              </a:rPr>
            </a:br>
            <a:r>
              <a:rPr lang="lv-LV" sz="2800" b="1" dirty="0">
                <a:effectLst/>
                <a:latin typeface="Times New Roman" panose="02020603050405020304" pitchFamily="18" charset="0"/>
                <a:ea typeface="Calibri" panose="020F0502020204030204" pitchFamily="34" charset="0"/>
                <a:cs typeface="Times New Roman" panose="02020603050405020304" pitchFamily="18" charset="0"/>
              </a:rPr>
              <a:t>Būvdarbu tehnoloģijas būvprojektā, t.sk. DOP, un DVP</a:t>
            </a:r>
            <a:br>
              <a:rPr lang="lv-LV" sz="1800" dirty="0">
                <a:effectLst/>
                <a:latin typeface="Calibri" panose="020F0502020204030204" pitchFamily="34" charset="0"/>
                <a:ea typeface="Calibri" panose="020F0502020204030204" pitchFamily="34" charset="0"/>
                <a:cs typeface="Times New Roman" panose="02020603050405020304" pitchFamily="18" charset="0"/>
              </a:rPr>
            </a:br>
            <a:endParaRPr lang="lv-LV"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Subtitle 2">
            <a:extLst>
              <a:ext uri="{FF2B5EF4-FFF2-40B4-BE49-F238E27FC236}">
                <a16:creationId xmlns:a16="http://schemas.microsoft.com/office/drawing/2014/main" id="{8B06BAD5-EB7C-404F-BA3E-8597097AF74C}"/>
              </a:ext>
            </a:extLst>
          </p:cNvPr>
          <p:cNvSpPr>
            <a:spLocks noGrp="1"/>
          </p:cNvSpPr>
          <p:nvPr>
            <p:ph type="subTitle" idx="1"/>
          </p:nvPr>
        </p:nvSpPr>
        <p:spPr>
          <a:xfrm>
            <a:off x="2033268" y="5680947"/>
            <a:ext cx="7315200" cy="914400"/>
          </a:xfrm>
        </p:spPr>
        <p:txBody>
          <a:bodyPr>
            <a:normAutofit/>
          </a:bodyPr>
          <a:lstStyle/>
          <a:p>
            <a:r>
              <a:rPr lang="lv-LV" sz="2400" b="1" i="1" dirty="0">
                <a:latin typeface="Times New Roman" panose="02020603050405020304" pitchFamily="18" charset="0"/>
                <a:cs typeface="Times New Roman" panose="02020603050405020304" pitchFamily="18" charset="0"/>
              </a:rPr>
              <a:t>Inese Linde</a:t>
            </a:r>
            <a:r>
              <a:rPr lang="lv-LV" sz="2400" b="1" dirty="0">
                <a:latin typeface="Times New Roman" panose="02020603050405020304" pitchFamily="18" charset="0"/>
                <a:cs typeface="Times New Roman" panose="02020603050405020304" pitchFamily="18" charset="0"/>
              </a:rPr>
              <a:t>, BVKB Būvdarbu kontroles nodaļas būvinspektore</a:t>
            </a:r>
          </a:p>
        </p:txBody>
      </p:sp>
      <p:sp>
        <p:nvSpPr>
          <p:cNvPr id="16" name="Slide Number Placeholder 15"/>
          <p:cNvSpPr>
            <a:spLocks noGrp="1"/>
          </p:cNvSpPr>
          <p:nvPr>
            <p:ph type="sldNum" sz="quarter" idx="12"/>
          </p:nvPr>
        </p:nvSpPr>
        <p:spPr>
          <a:xfrm>
            <a:off x="8610600" y="6230222"/>
            <a:ext cx="2743200" cy="365125"/>
          </a:xfrm>
        </p:spPr>
        <p:txBody>
          <a:bodyPr/>
          <a:lstStyle/>
          <a:p>
            <a:fld id="{32F832BF-1DDA-4BBE-B340-68BC40090DFC}" type="slidenum">
              <a:rPr lang="lv-LV" smtClean="0"/>
              <a:pPr/>
              <a:t>1</a:t>
            </a:fld>
            <a:endParaRPr lang="lv-LV" dirty="0"/>
          </a:p>
        </p:txBody>
      </p:sp>
    </p:spTree>
    <p:extLst>
      <p:ext uri="{BB962C8B-B14F-4D97-AF65-F5344CB8AC3E}">
        <p14:creationId xmlns:p14="http://schemas.microsoft.com/office/powerpoint/2010/main" val="95317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50FF-93C3-7EC6-4635-59A79DB647EF}"/>
              </a:ext>
            </a:extLst>
          </p:cNvPr>
          <p:cNvSpPr>
            <a:spLocks noGrp="1"/>
          </p:cNvSpPr>
          <p:nvPr>
            <p:ph type="title"/>
          </p:nvPr>
        </p:nvSpPr>
        <p:spPr>
          <a:xfrm>
            <a:off x="3321934" y="365125"/>
            <a:ext cx="8031866" cy="1325563"/>
          </a:xfrm>
        </p:spPr>
        <p:txBody>
          <a:bodyPr/>
          <a:lstStyle/>
          <a:p>
            <a:r>
              <a:rPr lang="lv-LV" b="1" dirty="0">
                <a:latin typeface="Times New Roman" panose="02020603050405020304" pitchFamily="18" charset="0"/>
                <a:cs typeface="Times New Roman" panose="02020603050405020304" pitchFamily="18" charset="0"/>
              </a:rPr>
              <a:t>Kas izstrādā un saskaņo DVP?</a:t>
            </a:r>
          </a:p>
        </p:txBody>
      </p:sp>
      <p:graphicFrame>
        <p:nvGraphicFramePr>
          <p:cNvPr id="10" name="Content Placeholder 2">
            <a:extLst>
              <a:ext uri="{FF2B5EF4-FFF2-40B4-BE49-F238E27FC236}">
                <a16:creationId xmlns:a16="http://schemas.microsoft.com/office/drawing/2014/main" id="{BD25ADB5-9A35-CB77-4F2B-E24F0D8A8192}"/>
              </a:ext>
            </a:extLst>
          </p:cNvPr>
          <p:cNvGraphicFramePr>
            <a:graphicFrameLocks noGrp="1"/>
          </p:cNvGraphicFramePr>
          <p:nvPr>
            <p:ph idx="1"/>
            <p:extLst>
              <p:ext uri="{D42A27DB-BD31-4B8C-83A1-F6EECF244321}">
                <p14:modId xmlns:p14="http://schemas.microsoft.com/office/powerpoint/2010/main" val="2108258197"/>
              </p:ext>
            </p:extLst>
          </p:nvPr>
        </p:nvGraphicFramePr>
        <p:xfrm>
          <a:off x="677333" y="1251284"/>
          <a:ext cx="10792772" cy="5390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016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79C38-F551-7B04-AFED-43BAF1EBB936}"/>
              </a:ext>
            </a:extLst>
          </p:cNvPr>
          <p:cNvSpPr>
            <a:spLocks noGrp="1"/>
          </p:cNvSpPr>
          <p:nvPr>
            <p:ph type="title"/>
          </p:nvPr>
        </p:nvSpPr>
        <p:spPr>
          <a:xfrm>
            <a:off x="2881423" y="0"/>
            <a:ext cx="7413305" cy="1444006"/>
          </a:xfrm>
        </p:spPr>
        <p:txBody>
          <a:bodyPr/>
          <a:lstStyle/>
          <a:p>
            <a:r>
              <a:rPr lang="lv-LV" b="1" dirty="0">
                <a:latin typeface="Times New Roman" panose="02020603050405020304" pitchFamily="18" charset="0"/>
                <a:cs typeface="Times New Roman" panose="02020603050405020304" pitchFamily="18" charset="0"/>
              </a:rPr>
              <a:t>Biežāk konstatētās neatbilstības</a:t>
            </a:r>
          </a:p>
        </p:txBody>
      </p:sp>
      <p:sp>
        <p:nvSpPr>
          <p:cNvPr id="3" name="Text Placeholder 2">
            <a:extLst>
              <a:ext uri="{FF2B5EF4-FFF2-40B4-BE49-F238E27FC236}">
                <a16:creationId xmlns:a16="http://schemas.microsoft.com/office/drawing/2014/main" id="{D3BA968F-FD9F-EF03-1183-D7B45381AAD6}"/>
              </a:ext>
            </a:extLst>
          </p:cNvPr>
          <p:cNvSpPr>
            <a:spLocks noGrp="1"/>
          </p:cNvSpPr>
          <p:nvPr>
            <p:ph type="body" idx="1"/>
          </p:nvPr>
        </p:nvSpPr>
        <p:spPr>
          <a:xfrm>
            <a:off x="677335" y="1775637"/>
            <a:ext cx="9793441" cy="4630850"/>
          </a:xfrm>
        </p:spPr>
        <p:txBody>
          <a:bodyPr>
            <a:noAutofit/>
          </a:bodyPr>
          <a:lstStyle/>
          <a:p>
            <a:pPr marL="0" indent="0">
              <a:buNone/>
            </a:pPr>
            <a:r>
              <a:rPr lang="lv-LV" sz="3200" b="1" dirty="0">
                <a:solidFill>
                  <a:schemeClr val="tx1"/>
                </a:solidFill>
                <a:latin typeface="Times New Roman" panose="02020603050405020304" pitchFamily="18" charset="0"/>
                <a:cs typeface="Times New Roman" panose="02020603050405020304" pitchFamily="18" charset="0"/>
              </a:rPr>
              <a:t>1. Ievērot  Būvlaukuma robežu , iebrauktuves/</a:t>
            </a:r>
            <a:r>
              <a:rPr lang="lv-LV" sz="3200" b="1" dirty="0" err="1">
                <a:solidFill>
                  <a:schemeClr val="tx1"/>
                </a:solidFill>
                <a:latin typeface="Times New Roman" panose="02020603050405020304" pitchFamily="18" charset="0"/>
                <a:cs typeface="Times New Roman" panose="02020603050405020304" pitchFamily="18" charset="0"/>
              </a:rPr>
              <a:t>izbrauktuves</a:t>
            </a:r>
            <a:r>
              <a:rPr lang="lv-LV" sz="3200" b="1" dirty="0">
                <a:solidFill>
                  <a:schemeClr val="tx1"/>
                </a:solidFill>
                <a:latin typeface="Times New Roman" panose="02020603050405020304" pitchFamily="18" charset="0"/>
                <a:cs typeface="Times New Roman" panose="02020603050405020304" pitchFamily="18" charset="0"/>
              </a:rPr>
              <a:t>, trešo personu drošu kustību!!!</a:t>
            </a:r>
          </a:p>
          <a:p>
            <a:r>
              <a:rPr lang="lv-LV" sz="3200" b="1" dirty="0">
                <a:solidFill>
                  <a:schemeClr val="tx1"/>
                </a:solidFill>
                <a:latin typeface="Times New Roman" panose="02020603050405020304" pitchFamily="18" charset="0"/>
                <a:cs typeface="Times New Roman" panose="02020603050405020304" pitchFamily="18" charset="0"/>
              </a:rPr>
              <a:t>2. Nav pieļaujama būvprojekta risinājuma maiņa ar DVP. </a:t>
            </a:r>
          </a:p>
          <a:p>
            <a:r>
              <a:rPr lang="lv-LV" sz="3200" b="1" dirty="0">
                <a:solidFill>
                  <a:schemeClr val="tx1"/>
                </a:solidFill>
                <a:latin typeface="Times New Roman" panose="02020603050405020304" pitchFamily="18" charset="0"/>
                <a:cs typeface="Times New Roman" panose="02020603050405020304" pitchFamily="18" charset="0"/>
              </a:rPr>
              <a:t>3. DVP un materiālu iestrādes atbilstība ražotāja tehnoloģijai.</a:t>
            </a:r>
          </a:p>
          <a:p>
            <a:r>
              <a:rPr lang="lv-LV" sz="3200" b="1" dirty="0">
                <a:solidFill>
                  <a:schemeClr val="tx1"/>
                </a:solidFill>
                <a:latin typeface="Times New Roman" panose="02020603050405020304" pitchFamily="18" charset="0"/>
                <a:cs typeface="Times New Roman" panose="02020603050405020304" pitchFamily="18" charset="0"/>
              </a:rPr>
              <a:t>4. Nepietiekams ietekmes </a:t>
            </a:r>
            <a:r>
              <a:rPr lang="lv-LV" sz="3200" b="1" dirty="0" err="1">
                <a:solidFill>
                  <a:schemeClr val="tx1"/>
                </a:solidFill>
                <a:latin typeface="Times New Roman" panose="02020603050405020304" pitchFamily="18" charset="0"/>
                <a:cs typeface="Times New Roman" panose="02020603050405020304" pitchFamily="18" charset="0"/>
              </a:rPr>
              <a:t>izvērtējums</a:t>
            </a:r>
            <a:r>
              <a:rPr lang="lv-LV" sz="3200" b="1" dirty="0">
                <a:solidFill>
                  <a:schemeClr val="tx1"/>
                </a:solidFill>
                <a:latin typeface="Times New Roman" panose="02020603050405020304" pitchFamily="18" charset="0"/>
                <a:cs typeface="Times New Roman" panose="02020603050405020304" pitchFamily="18" charset="0"/>
              </a:rPr>
              <a:t> uz blakus esošo apbūvi.</a:t>
            </a:r>
          </a:p>
        </p:txBody>
      </p:sp>
      <p:sp>
        <p:nvSpPr>
          <p:cNvPr id="4" name="Slide Number Placeholder 3">
            <a:extLst>
              <a:ext uri="{FF2B5EF4-FFF2-40B4-BE49-F238E27FC236}">
                <a16:creationId xmlns:a16="http://schemas.microsoft.com/office/drawing/2014/main" id="{B343AA5C-8B68-5ECE-770D-6D86FD1B66B2}"/>
              </a:ext>
            </a:extLst>
          </p:cNvPr>
          <p:cNvSpPr>
            <a:spLocks noGrp="1"/>
          </p:cNvSpPr>
          <p:nvPr>
            <p:ph type="sldNum" sz="quarter" idx="12"/>
          </p:nvPr>
        </p:nvSpPr>
        <p:spPr/>
        <p:txBody>
          <a:bodyPr/>
          <a:lstStyle/>
          <a:p>
            <a:fld id="{B8919222-AB26-4AEB-B881-CC7E9661B6C6}" type="slidenum">
              <a:rPr lang="lv-LV" smtClean="0"/>
              <a:t>11</a:t>
            </a:fld>
            <a:endParaRPr lang="lv-LV"/>
          </a:p>
        </p:txBody>
      </p:sp>
    </p:spTree>
    <p:extLst>
      <p:ext uri="{BB962C8B-B14F-4D97-AF65-F5344CB8AC3E}">
        <p14:creationId xmlns:p14="http://schemas.microsoft.com/office/powerpoint/2010/main" val="3035286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4411-84D4-29FB-BD9D-0409726D8659}"/>
              </a:ext>
            </a:extLst>
          </p:cNvPr>
          <p:cNvSpPr>
            <a:spLocks noGrp="1"/>
          </p:cNvSpPr>
          <p:nvPr>
            <p:ph type="title"/>
          </p:nvPr>
        </p:nvSpPr>
        <p:spPr>
          <a:xfrm>
            <a:off x="2892056" y="365125"/>
            <a:ext cx="8461744" cy="1325563"/>
          </a:xfrm>
        </p:spPr>
        <p:txBody>
          <a:bodyPr/>
          <a:lstStyle/>
          <a:p>
            <a:r>
              <a:rPr lang="lv-LV" b="1" dirty="0">
                <a:latin typeface="Times New Roman" panose="02020603050405020304" pitchFamily="18" charset="0"/>
                <a:cs typeface="Times New Roman" panose="02020603050405020304" pitchFamily="18" charset="0"/>
              </a:rPr>
              <a:t>Ietekmes </a:t>
            </a:r>
            <a:r>
              <a:rPr lang="lv-LV" b="1" dirty="0" err="1">
                <a:latin typeface="Times New Roman" panose="02020603050405020304" pitchFamily="18" charset="0"/>
                <a:cs typeface="Times New Roman" panose="02020603050405020304" pitchFamily="18" charset="0"/>
              </a:rPr>
              <a:t>izvērtējums</a:t>
            </a:r>
            <a:r>
              <a:rPr lang="lv-LV" b="1" dirty="0">
                <a:latin typeface="Times New Roman" panose="02020603050405020304" pitchFamily="18" charset="0"/>
                <a:cs typeface="Times New Roman" panose="02020603050405020304" pitchFamily="18" charset="0"/>
              </a:rPr>
              <a:t> uz blakus esošo apbūvi</a:t>
            </a:r>
          </a:p>
        </p:txBody>
      </p:sp>
      <p:sp>
        <p:nvSpPr>
          <p:cNvPr id="3" name="Content Placeholder 2">
            <a:extLst>
              <a:ext uri="{FF2B5EF4-FFF2-40B4-BE49-F238E27FC236}">
                <a16:creationId xmlns:a16="http://schemas.microsoft.com/office/drawing/2014/main" id="{8CF3A625-F21A-D224-5A73-4F3A26E903CC}"/>
              </a:ext>
            </a:extLst>
          </p:cNvPr>
          <p:cNvSpPr>
            <a:spLocks noGrp="1"/>
          </p:cNvSpPr>
          <p:nvPr>
            <p:ph idx="1"/>
          </p:nvPr>
        </p:nvSpPr>
        <p:spPr>
          <a:xfrm>
            <a:off x="838199" y="1825625"/>
            <a:ext cx="8119533" cy="4842804"/>
          </a:xfrm>
        </p:spPr>
        <p:txBody>
          <a:bodyPr>
            <a:normAutofit fontScale="92500" lnSpcReduction="10000"/>
          </a:bodyPr>
          <a:lstStyle/>
          <a:p>
            <a:pPr marL="0" indent="0">
              <a:lnSpc>
                <a:spcPct val="120000"/>
              </a:lnSpc>
              <a:buNone/>
            </a:pPr>
            <a:r>
              <a:rPr lang="lv-LV" sz="2800" b="1" dirty="0">
                <a:solidFill>
                  <a:schemeClr val="tx1"/>
                </a:solidFill>
                <a:latin typeface="Times New Roman" panose="02020603050405020304" pitchFamily="18" charset="0"/>
                <a:cs typeface="Times New Roman" panose="02020603050405020304" pitchFamily="18" charset="0"/>
              </a:rPr>
              <a:t>Akceptētā būvprojekta DOP sadaļā konstatēts, ka nav izstrādāta sadaļa par būvdarbu ietekmes </a:t>
            </a:r>
            <a:r>
              <a:rPr lang="lv-LV" sz="2800" b="1" dirty="0" err="1">
                <a:solidFill>
                  <a:schemeClr val="tx1"/>
                </a:solidFill>
                <a:latin typeface="Times New Roman" panose="02020603050405020304" pitchFamily="18" charset="0"/>
                <a:cs typeface="Times New Roman" panose="02020603050405020304" pitchFamily="18" charset="0"/>
              </a:rPr>
              <a:t>izvērtējumu</a:t>
            </a:r>
            <a:r>
              <a:rPr lang="lv-LV" sz="2800" b="1" dirty="0">
                <a:solidFill>
                  <a:schemeClr val="tx1"/>
                </a:solidFill>
                <a:latin typeface="Times New Roman" panose="02020603050405020304" pitchFamily="18" charset="0"/>
                <a:cs typeface="Times New Roman" panose="02020603050405020304" pitchFamily="18" charset="0"/>
              </a:rPr>
              <a:t> uz blakus esošo apbūvi,  </a:t>
            </a:r>
            <a:r>
              <a:rPr lang="lv-LV" sz="2800" dirty="0">
                <a:latin typeface="Times New Roman" panose="02020603050405020304" pitchFamily="18" charset="0"/>
                <a:cs typeface="Times New Roman" panose="02020603050405020304" pitchFamily="18" charset="0"/>
              </a:rPr>
              <a:t>ĒBN 76.5.apakšpunktā.</a:t>
            </a:r>
          </a:p>
          <a:p>
            <a:pPr marL="0" indent="0">
              <a:lnSpc>
                <a:spcPct val="120000"/>
              </a:lnSpc>
              <a:buNone/>
            </a:pPr>
            <a:endParaRPr lang="lv-LV" sz="2800" dirty="0">
              <a:latin typeface="Times New Roman" panose="02020603050405020304" pitchFamily="18" charset="0"/>
              <a:cs typeface="Times New Roman" panose="02020603050405020304" pitchFamily="18" charset="0"/>
            </a:endParaRPr>
          </a:p>
          <a:p>
            <a:pPr marL="0" indent="0">
              <a:lnSpc>
                <a:spcPct val="120000"/>
              </a:lnSpc>
              <a:buNone/>
            </a:pPr>
            <a:r>
              <a:rPr lang="lv-LV" sz="2800" dirty="0">
                <a:latin typeface="Times New Roman" panose="02020603050405020304" pitchFamily="18" charset="0"/>
                <a:cs typeface="Times New Roman" panose="02020603050405020304" pitchFamily="18" charset="0"/>
              </a:rPr>
              <a:t>Projektējot jaunas būves,   esošo būvju tuvumā,   nepieciešams noteikt esošo būvju pamatu–pamatņu parametrus un pamatnes iespējamās papildu deformācijas, kuras rada projektējamo būvju slodzes un citas ietekmes. </a:t>
            </a:r>
            <a:r>
              <a:rPr lang="lv-LV" sz="2800" b="1" dirty="0">
                <a:latin typeface="Times New Roman" panose="02020603050405020304" pitchFamily="18" charset="0"/>
                <a:cs typeface="Times New Roman" panose="02020603050405020304" pitchFamily="18" charset="0"/>
              </a:rPr>
              <a:t>Būvdarbi veicami tā,   lai netiktu pieļauta nekāda trešās personas īpašuma stāvokļa pasliktināšana. </a:t>
            </a:r>
          </a:p>
        </p:txBody>
      </p:sp>
      <p:pic>
        <p:nvPicPr>
          <p:cNvPr id="5" name="Picture 4">
            <a:extLst>
              <a:ext uri="{FF2B5EF4-FFF2-40B4-BE49-F238E27FC236}">
                <a16:creationId xmlns:a16="http://schemas.microsoft.com/office/drawing/2014/main" id="{C26233E9-F886-0CCF-9EF2-73426F8848A6}"/>
              </a:ext>
            </a:extLst>
          </p:cNvPr>
          <p:cNvPicPr>
            <a:picLocks noChangeAspect="1"/>
          </p:cNvPicPr>
          <p:nvPr/>
        </p:nvPicPr>
        <p:blipFill>
          <a:blip r:embed="rId3"/>
          <a:stretch>
            <a:fillRect/>
          </a:stretch>
        </p:blipFill>
        <p:spPr>
          <a:xfrm>
            <a:off x="8734604" y="1510352"/>
            <a:ext cx="2431397" cy="4982523"/>
          </a:xfrm>
          <a:prstGeom prst="rect">
            <a:avLst/>
          </a:prstGeom>
        </p:spPr>
      </p:pic>
    </p:spTree>
    <p:extLst>
      <p:ext uri="{BB962C8B-B14F-4D97-AF65-F5344CB8AC3E}">
        <p14:creationId xmlns:p14="http://schemas.microsoft.com/office/powerpoint/2010/main" val="4204530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2331-395E-7B00-980E-173BB2D848DB}"/>
              </a:ext>
            </a:extLst>
          </p:cNvPr>
          <p:cNvSpPr>
            <a:spLocks noGrp="1"/>
          </p:cNvSpPr>
          <p:nvPr>
            <p:ph type="title"/>
          </p:nvPr>
        </p:nvSpPr>
        <p:spPr>
          <a:xfrm>
            <a:off x="2743199" y="609601"/>
            <a:ext cx="7835153" cy="1320800"/>
          </a:xfrm>
        </p:spPr>
        <p:txBody>
          <a:bodyPr/>
          <a:lstStyle/>
          <a:p>
            <a:r>
              <a:rPr lang="lv-LV" b="1" u="sng" dirty="0">
                <a:solidFill>
                  <a:schemeClr val="tx1"/>
                </a:solidFill>
                <a:latin typeface="Times New Roman" panose="02020603050405020304" pitchFamily="18" charset="0"/>
                <a:cs typeface="Times New Roman" panose="02020603050405020304" pitchFamily="18" charset="0"/>
              </a:rPr>
              <a:t>Izpēti blakus esošo apbūvi. </a:t>
            </a:r>
            <a:endParaRPr lang="lv-LV" u="sng" dirty="0">
              <a:solidFill>
                <a:schemeClr val="tx1"/>
              </a:solidFill>
            </a:endParaRPr>
          </a:p>
        </p:txBody>
      </p:sp>
      <p:sp>
        <p:nvSpPr>
          <p:cNvPr id="3" name="Content Placeholder 2">
            <a:extLst>
              <a:ext uri="{FF2B5EF4-FFF2-40B4-BE49-F238E27FC236}">
                <a16:creationId xmlns:a16="http://schemas.microsoft.com/office/drawing/2014/main" id="{B314D927-6864-FDB7-753F-E0A261C1E5C8}"/>
              </a:ext>
            </a:extLst>
          </p:cNvPr>
          <p:cNvSpPr>
            <a:spLocks noGrp="1"/>
          </p:cNvSpPr>
          <p:nvPr>
            <p:ph idx="1"/>
          </p:nvPr>
        </p:nvSpPr>
        <p:spPr>
          <a:xfrm>
            <a:off x="677334" y="1930401"/>
            <a:ext cx="8596668" cy="4511096"/>
          </a:xfrm>
        </p:spPr>
        <p:txBody>
          <a:bodyPr>
            <a:normAutofit lnSpcReduction="10000"/>
          </a:bodyPr>
          <a:lstStyle/>
          <a:p>
            <a:pPr marL="0" indent="0" algn="just">
              <a:lnSpc>
                <a:spcPct val="115000"/>
              </a:lnSpc>
              <a:spcAft>
                <a:spcPts val="1000"/>
              </a:spcAft>
              <a:buNone/>
              <a:tabLst>
                <a:tab pos="6301105" algn="r"/>
              </a:tabLst>
            </a:pPr>
            <a:r>
              <a:rPr lang="lv-LV" sz="2400" b="1" dirty="0">
                <a:effectLst/>
                <a:latin typeface="Times New Roman" panose="02020603050405020304" pitchFamily="18" charset="0"/>
                <a:ea typeface="Calibri" panose="020F0502020204030204" pitchFamily="34" charset="0"/>
                <a:cs typeface="Times New Roman" panose="02020603050405020304" pitchFamily="18" charset="0"/>
              </a:rPr>
              <a:t>1. Blakus ēkas nevienmērīgais sēšanās lielums ir atkarīgs no ēkas lieluma.</a:t>
            </a:r>
            <a:endParaRPr lang="lv-LV"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tabLst>
                <a:tab pos="6301105" algn="r"/>
              </a:tabLst>
            </a:pPr>
            <a:r>
              <a:rPr lang="lv-LV" sz="2400" b="1" dirty="0">
                <a:effectLst/>
                <a:latin typeface="Times New Roman" panose="02020603050405020304" pitchFamily="18" charset="0"/>
                <a:ea typeface="Calibri" panose="020F0502020204030204" pitchFamily="34" charset="0"/>
                <a:cs typeface="Times New Roman" panose="02020603050405020304" pitchFamily="18" charset="0"/>
              </a:rPr>
              <a:t>2. Iepazīsti savu kaimiņu - Pirms būvniecības sākuma jāapseko esošās ēkas.</a:t>
            </a:r>
          </a:p>
          <a:p>
            <a:pPr marL="0" indent="0" algn="just">
              <a:lnSpc>
                <a:spcPct val="115000"/>
              </a:lnSpc>
              <a:spcAft>
                <a:spcPts val="1000"/>
              </a:spcAft>
              <a:buNone/>
              <a:tabLst>
                <a:tab pos="6301105" algn="r"/>
              </a:tabLst>
            </a:pPr>
            <a:r>
              <a:rPr lang="lv-LV" sz="2400" b="1" dirty="0">
                <a:effectLst/>
                <a:latin typeface="Times New Roman" panose="02020603050405020304" pitchFamily="18" charset="0"/>
                <a:ea typeface="Calibri" panose="020F0502020204030204" pitchFamily="34" charset="0"/>
                <a:cs typeface="Times New Roman" panose="02020603050405020304" pitchFamily="18" charset="0"/>
              </a:rPr>
              <a:t>3. Ja esošās ēkas pilna apsekošana nav veikta, tad uzskatāms, ka esošai ēkai plaisu nav bijis un visu plaisu, kuras radušās būvniecības laikā . </a:t>
            </a:r>
          </a:p>
          <a:p>
            <a:pPr marL="0" indent="0" algn="just">
              <a:lnSpc>
                <a:spcPct val="115000"/>
              </a:lnSpc>
              <a:spcAft>
                <a:spcPts val="1000"/>
              </a:spcAft>
              <a:buNone/>
              <a:tabLst>
                <a:tab pos="6301105" algn="r"/>
              </a:tabLst>
            </a:pPr>
            <a:r>
              <a:rPr lang="lv-LV" sz="2400" b="1" dirty="0">
                <a:latin typeface="Times New Roman" panose="02020603050405020304" pitchFamily="18" charset="0"/>
                <a:ea typeface="Calibri" panose="020F0502020204030204" pitchFamily="34" charset="0"/>
                <a:cs typeface="Times New Roman" panose="02020603050405020304" pitchFamily="18" charset="0"/>
              </a:rPr>
              <a:t>4</a:t>
            </a:r>
            <a:r>
              <a:rPr lang="lv-LV" sz="2400" b="1" dirty="0">
                <a:effectLst/>
                <a:latin typeface="Times New Roman" panose="02020603050405020304" pitchFamily="18" charset="0"/>
                <a:ea typeface="Calibri" panose="020F0502020204030204" pitchFamily="34" charset="0"/>
                <a:cs typeface="Times New Roman" panose="02020603050405020304" pitchFamily="18" charset="0"/>
              </a:rPr>
              <a:t>. Esošās ēkas pamatu deformācijas turpināsies līdz pilnīgai jaunās ēkas uzbūvei un sasniedzot projekta slodzi.</a:t>
            </a:r>
            <a:endParaRPr lang="lv-LV"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6B98A31C-622B-A40B-EDF9-04EA28F88063}"/>
              </a:ext>
            </a:extLst>
          </p:cNvPr>
          <p:cNvSpPr>
            <a:spLocks noGrp="1"/>
          </p:cNvSpPr>
          <p:nvPr>
            <p:ph type="sldNum" sz="quarter" idx="12"/>
          </p:nvPr>
        </p:nvSpPr>
        <p:spPr/>
        <p:txBody>
          <a:bodyPr/>
          <a:lstStyle/>
          <a:p>
            <a:fld id="{B8919222-AB26-4AEB-B881-CC7E9661B6C6}" type="slidenum">
              <a:rPr lang="lv-LV" smtClean="0"/>
              <a:t>13</a:t>
            </a:fld>
            <a:endParaRPr lang="lv-LV" dirty="0"/>
          </a:p>
        </p:txBody>
      </p:sp>
    </p:spTree>
    <p:extLst>
      <p:ext uri="{BB962C8B-B14F-4D97-AF65-F5344CB8AC3E}">
        <p14:creationId xmlns:p14="http://schemas.microsoft.com/office/powerpoint/2010/main" val="3123767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2415-5021-E427-3502-CBC97E323A74}"/>
              </a:ext>
            </a:extLst>
          </p:cNvPr>
          <p:cNvSpPr>
            <a:spLocks noGrp="1"/>
          </p:cNvSpPr>
          <p:nvPr>
            <p:ph type="title"/>
          </p:nvPr>
        </p:nvSpPr>
        <p:spPr>
          <a:xfrm>
            <a:off x="2408662" y="365125"/>
            <a:ext cx="8945137" cy="1325563"/>
          </a:xfrm>
        </p:spPr>
        <p:txBody>
          <a:bodyPr/>
          <a:lstStyle/>
          <a:p>
            <a:pPr algn="ctr"/>
            <a:r>
              <a:rPr lang="it-IT" b="1" i="0" u="none" strike="noStrike" baseline="0" dirty="0">
                <a:latin typeface="Times New Roman" panose="02020603050405020304" pitchFamily="18" charset="0"/>
                <a:cs typeface="Times New Roman" panose="02020603050405020304" pitchFamily="18" charset="0"/>
              </a:rPr>
              <a:t>Esošo ēku uzraudzība un monitorings.</a:t>
            </a:r>
            <a:br>
              <a:rPr lang="lv-LV" b="1" i="0" u="none" strike="noStrike" baseline="0" dirty="0">
                <a:latin typeface="Times New Roman" panose="02020603050405020304" pitchFamily="18" charset="0"/>
                <a:cs typeface="Times New Roman" panose="02020603050405020304" pitchFamily="18" charset="0"/>
              </a:rPr>
            </a:br>
            <a:r>
              <a:rPr lang="lv-LV" b="1" i="0" u="none" strike="noStrike" baseline="0" dirty="0">
                <a:latin typeface="Times New Roman" panose="02020603050405020304" pitchFamily="18" charset="0"/>
                <a:cs typeface="Times New Roman" panose="02020603050405020304" pitchFamily="18" charset="0"/>
              </a:rPr>
              <a:t>Sēšanās pārraudzība. </a:t>
            </a:r>
            <a:endParaRPr lang="lv-LV" b="1" dirty="0"/>
          </a:p>
        </p:txBody>
      </p:sp>
      <p:sp>
        <p:nvSpPr>
          <p:cNvPr id="3" name="Content Placeholder 2">
            <a:extLst>
              <a:ext uri="{FF2B5EF4-FFF2-40B4-BE49-F238E27FC236}">
                <a16:creationId xmlns:a16="http://schemas.microsoft.com/office/drawing/2014/main" id="{D8AD3A18-E0B6-74EA-43F4-D8EE44E7312E}"/>
              </a:ext>
            </a:extLst>
          </p:cNvPr>
          <p:cNvSpPr>
            <a:spLocks noGrp="1"/>
          </p:cNvSpPr>
          <p:nvPr>
            <p:ph sz="half" idx="1"/>
          </p:nvPr>
        </p:nvSpPr>
        <p:spPr>
          <a:xfrm>
            <a:off x="1082565" y="2139452"/>
            <a:ext cx="4184035" cy="3880772"/>
          </a:xfrm>
        </p:spPr>
        <p:txBody>
          <a:bodyPr/>
          <a:lstStyle/>
          <a:p>
            <a:pPr marL="0" indent="0">
              <a:buNone/>
            </a:pPr>
            <a:r>
              <a:rPr lang="lv-LV" dirty="0" err="1">
                <a:latin typeface="Times New Roman" panose="02020603050405020304" pitchFamily="18" charset="0"/>
                <a:cs typeface="Times New Roman" panose="02020603050405020304" pitchFamily="18" charset="0"/>
              </a:rPr>
              <a:t>Digitalizēta</a:t>
            </a:r>
            <a:r>
              <a:rPr lang="lv-LV" dirty="0">
                <a:latin typeface="Times New Roman" panose="02020603050405020304" pitchFamily="18" charset="0"/>
                <a:cs typeface="Times New Roman" panose="02020603050405020304" pitchFamily="18" charset="0"/>
              </a:rPr>
              <a:t> dati, kas automātiski «</a:t>
            </a:r>
            <a:r>
              <a:rPr lang="lv-LV" dirty="0" err="1">
                <a:latin typeface="Times New Roman" panose="02020603050405020304" pitchFamily="18" charset="0"/>
                <a:cs typeface="Times New Roman" panose="02020603050405020304" pitchFamily="18" charset="0"/>
              </a:rPr>
              <a:t>online</a:t>
            </a:r>
            <a:r>
              <a:rPr lang="lv-LV" dirty="0">
                <a:latin typeface="Times New Roman" panose="02020603050405020304" pitchFamily="18" charset="0"/>
                <a:cs typeface="Times New Roman" panose="02020603050405020304" pitchFamily="18" charset="0"/>
              </a:rPr>
              <a:t>» režīmā parādīti tīmekļa vietnē.</a:t>
            </a:r>
          </a:p>
          <a:p>
            <a:pPr marL="0" indent="0">
              <a:buNone/>
            </a:pPr>
            <a:endParaRPr lang="lv-LV" dirty="0"/>
          </a:p>
        </p:txBody>
      </p:sp>
      <p:sp>
        <p:nvSpPr>
          <p:cNvPr id="4" name="Content Placeholder 3">
            <a:extLst>
              <a:ext uri="{FF2B5EF4-FFF2-40B4-BE49-F238E27FC236}">
                <a16:creationId xmlns:a16="http://schemas.microsoft.com/office/drawing/2014/main" id="{F55FFB42-6CAC-AADE-4C84-20974A487402}"/>
              </a:ext>
            </a:extLst>
          </p:cNvPr>
          <p:cNvSpPr>
            <a:spLocks noGrp="1"/>
          </p:cNvSpPr>
          <p:nvPr>
            <p:ph sz="half" idx="2"/>
          </p:nvPr>
        </p:nvSpPr>
        <p:spPr>
          <a:xfrm>
            <a:off x="6991916" y="2139451"/>
            <a:ext cx="4184034" cy="3880773"/>
          </a:xfrm>
        </p:spPr>
        <p:txBody>
          <a:bodyPr/>
          <a:lstStyle/>
          <a:p>
            <a:pPr marL="0" indent="0">
              <a:buNone/>
            </a:pPr>
            <a:r>
              <a:rPr lang="lv-LV" dirty="0">
                <a:latin typeface="Times New Roman" panose="02020603050405020304" pitchFamily="18" charset="0"/>
                <a:cs typeface="Times New Roman" panose="02020603050405020304" pitchFamily="18" charset="0"/>
              </a:rPr>
              <a:t>Dati , kas tiek nolasīti manuāli, noteiktā periodā. </a:t>
            </a:r>
          </a:p>
          <a:p>
            <a:pPr marL="0" indent="0">
              <a:buNone/>
            </a:pPr>
            <a:endParaRPr lang="lv-LV" dirty="0">
              <a:latin typeface="Times New Roman" panose="02020603050405020304" pitchFamily="18" charset="0"/>
              <a:cs typeface="Times New Roman" panose="02020603050405020304" pitchFamily="18" charset="0"/>
            </a:endParaRPr>
          </a:p>
        </p:txBody>
      </p:sp>
      <p:pic>
        <p:nvPicPr>
          <p:cNvPr id="8" name="Picture 7" descr="Diagram&#10;&#10;Description automatically generated">
            <a:extLst>
              <a:ext uri="{FF2B5EF4-FFF2-40B4-BE49-F238E27FC236}">
                <a16:creationId xmlns:a16="http://schemas.microsoft.com/office/drawing/2014/main" id="{8D2A009B-C902-62EB-89B9-BC4A99F91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77" y="3085952"/>
            <a:ext cx="4385930" cy="3289448"/>
          </a:xfrm>
          <a:prstGeom prst="rect">
            <a:avLst/>
          </a:prstGeom>
        </p:spPr>
      </p:pic>
      <p:pic>
        <p:nvPicPr>
          <p:cNvPr id="14" name="Picture 13">
            <a:extLst>
              <a:ext uri="{FF2B5EF4-FFF2-40B4-BE49-F238E27FC236}">
                <a16:creationId xmlns:a16="http://schemas.microsoft.com/office/drawing/2014/main" id="{CE9D3D18-9529-84B7-1FE9-DFBA110508CD}"/>
              </a:ext>
            </a:extLst>
          </p:cNvPr>
          <p:cNvPicPr>
            <a:picLocks noChangeAspect="1"/>
          </p:cNvPicPr>
          <p:nvPr/>
        </p:nvPicPr>
        <p:blipFill>
          <a:blip r:embed="rId4"/>
          <a:stretch>
            <a:fillRect/>
          </a:stretch>
        </p:blipFill>
        <p:spPr>
          <a:xfrm>
            <a:off x="6991916" y="2923569"/>
            <a:ext cx="3542168" cy="3451831"/>
          </a:xfrm>
          <a:prstGeom prst="rect">
            <a:avLst/>
          </a:prstGeom>
        </p:spPr>
      </p:pic>
      <p:pic>
        <p:nvPicPr>
          <p:cNvPr id="6" name="Picture 5">
            <a:extLst>
              <a:ext uri="{FF2B5EF4-FFF2-40B4-BE49-F238E27FC236}">
                <a16:creationId xmlns:a16="http://schemas.microsoft.com/office/drawing/2014/main" id="{843EEFE1-834D-995F-7CF4-B99C2577DE53}"/>
              </a:ext>
            </a:extLst>
          </p:cNvPr>
          <p:cNvPicPr>
            <a:picLocks noChangeAspect="1"/>
          </p:cNvPicPr>
          <p:nvPr/>
        </p:nvPicPr>
        <p:blipFill>
          <a:blip r:embed="rId5"/>
          <a:stretch>
            <a:fillRect/>
          </a:stretch>
        </p:blipFill>
        <p:spPr>
          <a:xfrm>
            <a:off x="3174582" y="4649484"/>
            <a:ext cx="2563230" cy="2099597"/>
          </a:xfrm>
          <a:prstGeom prst="rect">
            <a:avLst/>
          </a:prstGeom>
        </p:spPr>
      </p:pic>
    </p:spTree>
    <p:extLst>
      <p:ext uri="{BB962C8B-B14F-4D97-AF65-F5344CB8AC3E}">
        <p14:creationId xmlns:p14="http://schemas.microsoft.com/office/powerpoint/2010/main" val="714652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803DA-8286-D146-F8AD-E3043408DF38}"/>
              </a:ext>
            </a:extLst>
          </p:cNvPr>
          <p:cNvSpPr>
            <a:spLocks noGrp="1"/>
          </p:cNvSpPr>
          <p:nvPr>
            <p:ph type="title"/>
          </p:nvPr>
        </p:nvSpPr>
        <p:spPr>
          <a:xfrm>
            <a:off x="2881422" y="365125"/>
            <a:ext cx="8782494" cy="1325563"/>
          </a:xfrm>
        </p:spPr>
        <p:txBody>
          <a:bodyPr>
            <a:normAutofit/>
          </a:bodyPr>
          <a:lstStyle/>
          <a:p>
            <a:pPr algn="ctr"/>
            <a:r>
              <a:rPr lang="it-IT" b="1" i="0" u="none" strike="noStrike" baseline="0" dirty="0">
                <a:latin typeface="Times New Roman" panose="02020603050405020304" pitchFamily="18" charset="0"/>
                <a:cs typeface="Times New Roman" panose="02020603050405020304" pitchFamily="18" charset="0"/>
              </a:rPr>
              <a:t>Esošo ēku uzraudzība un monitorings.</a:t>
            </a:r>
            <a:br>
              <a:rPr lang="lv-LV" b="1" i="0" u="none" strike="noStrike" baseline="0" dirty="0">
                <a:latin typeface="Times New Roman" panose="02020603050405020304" pitchFamily="18" charset="0"/>
                <a:cs typeface="Times New Roman" panose="02020603050405020304" pitchFamily="18" charset="0"/>
              </a:rPr>
            </a:br>
            <a:r>
              <a:rPr lang="lv-LV" b="1" i="0" u="none" strike="noStrike" baseline="0" dirty="0">
                <a:latin typeface="Times New Roman" panose="02020603050405020304" pitchFamily="18" charset="0"/>
                <a:cs typeface="Times New Roman" panose="02020603050405020304" pitchFamily="18" charset="0"/>
              </a:rPr>
              <a:t>Vibrāciju pārraudzība. </a:t>
            </a:r>
            <a:endParaRPr lang="lv-LV"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0B99B2-B199-9FA9-D08C-C65E5C28DA22}"/>
              </a:ext>
            </a:extLst>
          </p:cNvPr>
          <p:cNvSpPr>
            <a:spLocks noGrp="1"/>
          </p:cNvSpPr>
          <p:nvPr>
            <p:ph idx="1"/>
          </p:nvPr>
        </p:nvSpPr>
        <p:spPr>
          <a:xfrm>
            <a:off x="838200" y="1825625"/>
            <a:ext cx="10294088" cy="4351338"/>
          </a:xfrm>
        </p:spPr>
        <p:txBody>
          <a:bodyPr/>
          <a:lstStyle/>
          <a:p>
            <a:pPr marL="0" indent="0">
              <a:buNone/>
            </a:pPr>
            <a:endParaRPr lang="lv-LV" dirty="0"/>
          </a:p>
          <a:p>
            <a:pPr marL="0" indent="0">
              <a:buNone/>
            </a:pPr>
            <a:endParaRPr lang="lv-LV" dirty="0"/>
          </a:p>
        </p:txBody>
      </p:sp>
      <p:pic>
        <p:nvPicPr>
          <p:cNvPr id="8" name="Picture 7">
            <a:extLst>
              <a:ext uri="{FF2B5EF4-FFF2-40B4-BE49-F238E27FC236}">
                <a16:creationId xmlns:a16="http://schemas.microsoft.com/office/drawing/2014/main" id="{FBB49709-81F2-BC26-84EC-D39F122FC7E8}"/>
              </a:ext>
            </a:extLst>
          </p:cNvPr>
          <p:cNvPicPr>
            <a:picLocks noChangeAspect="1"/>
          </p:cNvPicPr>
          <p:nvPr/>
        </p:nvPicPr>
        <p:blipFill>
          <a:blip r:embed="rId3"/>
          <a:stretch>
            <a:fillRect/>
          </a:stretch>
        </p:blipFill>
        <p:spPr>
          <a:xfrm>
            <a:off x="657922" y="2631688"/>
            <a:ext cx="5248601" cy="3136359"/>
          </a:xfrm>
          <a:prstGeom prst="rect">
            <a:avLst/>
          </a:prstGeom>
        </p:spPr>
      </p:pic>
      <p:pic>
        <p:nvPicPr>
          <p:cNvPr id="10" name="Picture 9">
            <a:extLst>
              <a:ext uri="{FF2B5EF4-FFF2-40B4-BE49-F238E27FC236}">
                <a16:creationId xmlns:a16="http://schemas.microsoft.com/office/drawing/2014/main" id="{3A470583-1C13-BA1C-D97F-EA76FF51E5EA}"/>
              </a:ext>
            </a:extLst>
          </p:cNvPr>
          <p:cNvPicPr>
            <a:picLocks noChangeAspect="1"/>
          </p:cNvPicPr>
          <p:nvPr/>
        </p:nvPicPr>
        <p:blipFill>
          <a:blip r:embed="rId4"/>
          <a:stretch>
            <a:fillRect/>
          </a:stretch>
        </p:blipFill>
        <p:spPr>
          <a:xfrm>
            <a:off x="5761827" y="2509025"/>
            <a:ext cx="5726934" cy="3399410"/>
          </a:xfrm>
          <a:prstGeom prst="rect">
            <a:avLst/>
          </a:prstGeom>
        </p:spPr>
      </p:pic>
    </p:spTree>
    <p:extLst>
      <p:ext uri="{BB962C8B-B14F-4D97-AF65-F5344CB8AC3E}">
        <p14:creationId xmlns:p14="http://schemas.microsoft.com/office/powerpoint/2010/main" val="1696924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23E1-9A7D-A750-9880-29362F36B952}"/>
              </a:ext>
            </a:extLst>
          </p:cNvPr>
          <p:cNvSpPr>
            <a:spLocks noGrp="1"/>
          </p:cNvSpPr>
          <p:nvPr>
            <p:ph type="title"/>
          </p:nvPr>
        </p:nvSpPr>
        <p:spPr>
          <a:xfrm>
            <a:off x="3067291" y="365125"/>
            <a:ext cx="8286508" cy="1325563"/>
          </a:xfrm>
        </p:spPr>
        <p:txBody>
          <a:bodyPr/>
          <a:lstStyle/>
          <a:p>
            <a:r>
              <a:rPr lang="it-IT" b="1" i="0" u="none" strike="noStrike" baseline="0" dirty="0">
                <a:latin typeface="Times New Roman" panose="02020603050405020304" pitchFamily="18" charset="0"/>
                <a:cs typeface="Times New Roman" panose="02020603050405020304" pitchFamily="18" charset="0"/>
              </a:rPr>
              <a:t>Esošo ēku uzraudzība un monitorings.</a:t>
            </a:r>
            <a:br>
              <a:rPr lang="lv-LV" b="1" dirty="0">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Gruntsūdens līmeņa pārraudzība.</a:t>
            </a:r>
          </a:p>
        </p:txBody>
      </p:sp>
      <p:sp>
        <p:nvSpPr>
          <p:cNvPr id="9" name="TextBox 8">
            <a:extLst>
              <a:ext uri="{FF2B5EF4-FFF2-40B4-BE49-F238E27FC236}">
                <a16:creationId xmlns:a16="http://schemas.microsoft.com/office/drawing/2014/main" id="{04A47346-36A5-D337-88B1-67983E1BD390}"/>
              </a:ext>
            </a:extLst>
          </p:cNvPr>
          <p:cNvSpPr txBox="1"/>
          <p:nvPr/>
        </p:nvSpPr>
        <p:spPr>
          <a:xfrm>
            <a:off x="5635255" y="1923411"/>
            <a:ext cx="4688959" cy="3170099"/>
          </a:xfrm>
          <a:prstGeom prst="rect">
            <a:avLst/>
          </a:prstGeom>
          <a:noFill/>
        </p:spPr>
        <p:txBody>
          <a:bodyPr wrap="square">
            <a:spAutoFit/>
          </a:bodyPr>
          <a:lstStyle/>
          <a:p>
            <a:pPr algn="just"/>
            <a:r>
              <a:rPr lang="lv-LV" sz="2000" b="0" i="0" u="none" strike="noStrike" spc="10" dirty="0">
                <a:latin typeface="Times New Roman" panose="02020603050405020304" pitchFamily="18" charset="0"/>
                <a:cs typeface="Times New Roman" panose="02020603050405020304" pitchFamily="18" charset="0"/>
              </a:rPr>
              <a:t>Gruntsūdens līmeņa pazemināšanās izsauc grunšu sasēšanos. Tādēļ gan gruntsūdens līmeņa pazemināšana, pašas par sevi nerada bīstamību kaimiņu ēkām, bīstamību rada to izsauktās deformācijas. </a:t>
            </a:r>
          </a:p>
          <a:p>
            <a:pPr algn="l"/>
            <a:r>
              <a:rPr lang="lv-LV" sz="2000" b="0" i="0" u="none" strike="noStrike" spc="10" dirty="0">
                <a:latin typeface="Times New Roman" panose="02020603050405020304" pitchFamily="18" charset="0"/>
                <a:cs typeface="Times New Roman" panose="02020603050405020304" pitchFamily="18" charset="0"/>
              </a:rPr>
              <a:t>Pirms darbu sākuma tiek izstrādāts DVP, ko izstrādā tiešais darbu veicējs kopā ar</a:t>
            </a:r>
          </a:p>
          <a:p>
            <a:pPr algn="l"/>
            <a:r>
              <a:rPr lang="lv-LV" sz="2000" b="0" i="0" u="none" strike="noStrike" spc="10" dirty="0" err="1">
                <a:latin typeface="Times New Roman" panose="02020603050405020304" pitchFamily="18" charset="0"/>
                <a:cs typeface="Times New Roman" panose="02020603050405020304" pitchFamily="18" charset="0"/>
              </a:rPr>
              <a:t>hidroģeoloģijas</a:t>
            </a:r>
            <a:r>
              <a:rPr lang="lv-LV" sz="2000" b="0" i="0" u="none" strike="noStrike" spc="10" dirty="0">
                <a:latin typeface="Times New Roman" panose="02020603050405020304" pitchFamily="18" charset="0"/>
                <a:cs typeface="Times New Roman" panose="02020603050405020304" pitchFamily="18" charset="0"/>
              </a:rPr>
              <a:t> speciālistiem, kurā arī ir iekļauta gruntsūdens līmeņa monitoringa</a:t>
            </a:r>
          </a:p>
          <a:p>
            <a:pPr algn="l"/>
            <a:r>
              <a:rPr lang="lv-LV" sz="2000" b="0" i="0" u="none" strike="noStrike" spc="10" dirty="0">
                <a:latin typeface="Times New Roman" panose="02020603050405020304" pitchFamily="18" charset="0"/>
                <a:cs typeface="Times New Roman" panose="02020603050405020304" pitchFamily="18" charset="0"/>
              </a:rPr>
              <a:t>programma.</a:t>
            </a:r>
            <a:endParaRPr lang="lv-LV" sz="2000" spc="10" dirty="0">
              <a:latin typeface="Times New Roman" panose="02020603050405020304" pitchFamily="18" charset="0"/>
              <a:cs typeface="Times New Roman" panose="02020603050405020304" pitchFamily="18" charset="0"/>
            </a:endParaRPr>
          </a:p>
        </p:txBody>
      </p:sp>
      <p:pic>
        <p:nvPicPr>
          <p:cNvPr id="13" name="Picture 12" descr="A close-up of a trench&#10;&#10;AI-generated content may be incorrect.">
            <a:extLst>
              <a:ext uri="{FF2B5EF4-FFF2-40B4-BE49-F238E27FC236}">
                <a16:creationId xmlns:a16="http://schemas.microsoft.com/office/drawing/2014/main" id="{AB14B844-5025-A71D-B9CA-623EE04C1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52" y="2004223"/>
            <a:ext cx="4836043" cy="2901626"/>
          </a:xfrm>
          <a:prstGeom prst="rect">
            <a:avLst/>
          </a:prstGeom>
        </p:spPr>
      </p:pic>
    </p:spTree>
    <p:extLst>
      <p:ext uri="{BB962C8B-B14F-4D97-AF65-F5344CB8AC3E}">
        <p14:creationId xmlns:p14="http://schemas.microsoft.com/office/powerpoint/2010/main" val="253382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BFB7-E819-119C-90A2-931F1E7E32E7}"/>
              </a:ext>
            </a:extLst>
          </p:cNvPr>
          <p:cNvSpPr>
            <a:spLocks noGrp="1"/>
          </p:cNvSpPr>
          <p:nvPr>
            <p:ph type="title"/>
          </p:nvPr>
        </p:nvSpPr>
        <p:spPr>
          <a:xfrm>
            <a:off x="3209364" y="609600"/>
            <a:ext cx="6064637" cy="1320800"/>
          </a:xfrm>
        </p:spPr>
        <p:txBody>
          <a:bodyPr/>
          <a:lstStyle/>
          <a:p>
            <a:r>
              <a:rPr lang="lv-LV" dirty="0"/>
              <a:t>Lai vairāk izsvērti objekti!</a:t>
            </a:r>
          </a:p>
        </p:txBody>
      </p:sp>
      <p:pic>
        <p:nvPicPr>
          <p:cNvPr id="6" name="Content Placeholder 5">
            <a:extLst>
              <a:ext uri="{FF2B5EF4-FFF2-40B4-BE49-F238E27FC236}">
                <a16:creationId xmlns:a16="http://schemas.microsoft.com/office/drawing/2014/main" id="{A43E5A51-EB2E-097A-D263-9D66DA374DA3}"/>
              </a:ext>
            </a:extLst>
          </p:cNvPr>
          <p:cNvPicPr>
            <a:picLocks noGrp="1" noChangeAspect="1"/>
          </p:cNvPicPr>
          <p:nvPr>
            <p:ph idx="1"/>
          </p:nvPr>
        </p:nvPicPr>
        <p:blipFill>
          <a:blip r:embed="rId3"/>
          <a:stretch>
            <a:fillRect/>
          </a:stretch>
        </p:blipFill>
        <p:spPr>
          <a:xfrm>
            <a:off x="645927" y="1412521"/>
            <a:ext cx="3810196" cy="3264068"/>
          </a:xfrm>
        </p:spPr>
      </p:pic>
      <p:sp>
        <p:nvSpPr>
          <p:cNvPr id="4" name="Slide Number Placeholder 3">
            <a:extLst>
              <a:ext uri="{FF2B5EF4-FFF2-40B4-BE49-F238E27FC236}">
                <a16:creationId xmlns:a16="http://schemas.microsoft.com/office/drawing/2014/main" id="{9C90FCA6-EA20-9890-CDFE-753D0C85674A}"/>
              </a:ext>
            </a:extLst>
          </p:cNvPr>
          <p:cNvSpPr>
            <a:spLocks noGrp="1"/>
          </p:cNvSpPr>
          <p:nvPr>
            <p:ph type="sldNum" sz="quarter" idx="12"/>
          </p:nvPr>
        </p:nvSpPr>
        <p:spPr/>
        <p:txBody>
          <a:bodyPr/>
          <a:lstStyle/>
          <a:p>
            <a:fld id="{B8919222-AB26-4AEB-B881-CC7E9661B6C6}" type="slidenum">
              <a:rPr lang="lv-LV" smtClean="0"/>
              <a:t>17</a:t>
            </a:fld>
            <a:endParaRPr lang="lv-LV" dirty="0"/>
          </a:p>
        </p:txBody>
      </p:sp>
      <p:pic>
        <p:nvPicPr>
          <p:cNvPr id="8" name="Picture 7">
            <a:extLst>
              <a:ext uri="{FF2B5EF4-FFF2-40B4-BE49-F238E27FC236}">
                <a16:creationId xmlns:a16="http://schemas.microsoft.com/office/drawing/2014/main" id="{992661DE-1FB7-E91A-45BC-2B560ED5CB8E}"/>
              </a:ext>
            </a:extLst>
          </p:cNvPr>
          <p:cNvPicPr>
            <a:picLocks noChangeAspect="1"/>
          </p:cNvPicPr>
          <p:nvPr/>
        </p:nvPicPr>
        <p:blipFill>
          <a:blip r:embed="rId4"/>
          <a:stretch>
            <a:fillRect/>
          </a:stretch>
        </p:blipFill>
        <p:spPr>
          <a:xfrm>
            <a:off x="4142937" y="3044555"/>
            <a:ext cx="5131064" cy="3511730"/>
          </a:xfrm>
          <a:prstGeom prst="rect">
            <a:avLst/>
          </a:prstGeom>
        </p:spPr>
      </p:pic>
    </p:spTree>
    <p:extLst>
      <p:ext uri="{BB962C8B-B14F-4D97-AF65-F5344CB8AC3E}">
        <p14:creationId xmlns:p14="http://schemas.microsoft.com/office/powerpoint/2010/main" val="3043397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3090" y="2872159"/>
            <a:ext cx="7772400" cy="960438"/>
          </a:xfrm>
        </p:spPr>
        <p:txBody>
          <a:bodyPr>
            <a:normAutofit/>
          </a:bodyPr>
          <a:lstStyle/>
          <a:p>
            <a:r>
              <a:rPr lang="lv-LV" altLang="lv-LV" sz="3600" dirty="0"/>
              <a:t>Paldies par uzmanību!</a:t>
            </a:r>
          </a:p>
        </p:txBody>
      </p:sp>
      <p:sp>
        <p:nvSpPr>
          <p:cNvPr id="5" name="Title 1"/>
          <p:cNvSpPr txBox="1">
            <a:spLocks/>
          </p:cNvSpPr>
          <p:nvPr/>
        </p:nvSpPr>
        <p:spPr bwMode="auto">
          <a:xfrm>
            <a:off x="1602983" y="409398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r>
              <a:rPr lang="lv-LV" altLang="lv-LV" sz="2000" dirty="0"/>
              <a:t>Vairāk informācijas</a:t>
            </a:r>
          </a:p>
          <a:p>
            <a:r>
              <a:rPr lang="lv-LV" dirty="0">
                <a:solidFill>
                  <a:srgbClr val="3892AE"/>
                </a:solidFill>
                <a:hlinkClick r:id="rId3"/>
              </a:rPr>
              <a:t>www.bvkb.gov.lv</a:t>
            </a:r>
            <a:endParaRPr lang="lv-LV" dirty="0">
              <a:solidFill>
                <a:srgbClr val="3892AE"/>
              </a:solidFill>
            </a:endParaRPr>
          </a:p>
          <a:p>
            <a:endParaRPr lang="lv-LV" dirty="0">
              <a:solidFill>
                <a:srgbClr val="3892AE"/>
              </a:solidFill>
            </a:endParaRPr>
          </a:p>
        </p:txBody>
      </p:sp>
      <p:sp>
        <p:nvSpPr>
          <p:cNvPr id="4" name="Rectangle 3"/>
          <p:cNvSpPr/>
          <p:nvPr/>
        </p:nvSpPr>
        <p:spPr>
          <a:xfrm>
            <a:off x="1916917" y="3459976"/>
            <a:ext cx="8754320" cy="553998"/>
          </a:xfrm>
          <a:prstGeom prst="rect">
            <a:avLst/>
          </a:prstGeom>
        </p:spPr>
        <p:txBody>
          <a:bodyPr wrap="none">
            <a:spAutoFit/>
          </a:bodyPr>
          <a:lstStyle/>
          <a:p>
            <a:r>
              <a:rPr lang="lv-LV" sz="3000" b="1" dirty="0">
                <a:solidFill>
                  <a:srgbClr val="3892AE"/>
                </a:solidFill>
                <a:latin typeface="Verdana" panose="020B0604030504040204" pitchFamily="34" charset="0"/>
                <a:ea typeface="Verdana" panose="020B0604030504040204" pitchFamily="34" charset="0"/>
                <a:cs typeface="Verdana" panose="020B0604030504040204" pitchFamily="34" charset="0"/>
              </a:rPr>
              <a:t>Plāno – kontrolē – iedziļinies – rīkojies!</a:t>
            </a:r>
          </a:p>
        </p:txBody>
      </p:sp>
    </p:spTree>
    <p:extLst>
      <p:ext uri="{BB962C8B-B14F-4D97-AF65-F5344CB8AC3E}">
        <p14:creationId xmlns:p14="http://schemas.microsoft.com/office/powerpoint/2010/main" val="328099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FF8F-06C5-E90D-73AA-9F0792A85B3C}"/>
              </a:ext>
            </a:extLst>
          </p:cNvPr>
          <p:cNvSpPr>
            <a:spLocks noGrp="1"/>
          </p:cNvSpPr>
          <p:nvPr>
            <p:ph type="title"/>
          </p:nvPr>
        </p:nvSpPr>
        <p:spPr>
          <a:xfrm>
            <a:off x="3019646" y="609600"/>
            <a:ext cx="7655442" cy="1320800"/>
          </a:xfrm>
        </p:spPr>
        <p:txBody>
          <a:bodyPr/>
          <a:lstStyle/>
          <a:p>
            <a:r>
              <a:rPr lang="lv-LV" b="1" dirty="0">
                <a:latin typeface="Times New Roman" panose="02020603050405020304" pitchFamily="18" charset="0"/>
                <a:cs typeface="Times New Roman" panose="02020603050405020304" pitchFamily="18" charset="0"/>
              </a:rPr>
              <a:t>Būvniecības procesa etapi</a:t>
            </a:r>
          </a:p>
        </p:txBody>
      </p:sp>
      <p:graphicFrame>
        <p:nvGraphicFramePr>
          <p:cNvPr id="6" name="Content Placeholder 2">
            <a:extLst>
              <a:ext uri="{FF2B5EF4-FFF2-40B4-BE49-F238E27FC236}">
                <a16:creationId xmlns:a16="http://schemas.microsoft.com/office/drawing/2014/main" id="{3423D221-841D-CAA9-AD2C-0FAC8D80147E}"/>
              </a:ext>
            </a:extLst>
          </p:cNvPr>
          <p:cNvGraphicFramePr>
            <a:graphicFrameLocks noGrp="1"/>
          </p:cNvGraphicFramePr>
          <p:nvPr>
            <p:ph idx="1"/>
            <p:extLst>
              <p:ext uri="{D42A27DB-BD31-4B8C-83A1-F6EECF244321}">
                <p14:modId xmlns:p14="http://schemas.microsoft.com/office/powerpoint/2010/main" val="757041868"/>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195DEE6-B096-29B3-258D-0A80A895BA2C}"/>
              </a:ext>
            </a:extLst>
          </p:cNvPr>
          <p:cNvSpPr>
            <a:spLocks noGrp="1"/>
          </p:cNvSpPr>
          <p:nvPr>
            <p:ph type="sldNum" sz="quarter" idx="12"/>
          </p:nvPr>
        </p:nvSpPr>
        <p:spPr/>
        <p:txBody>
          <a:bodyPr/>
          <a:lstStyle/>
          <a:p>
            <a:fld id="{B8919222-AB26-4AEB-B881-CC7E9661B6C6}" type="slidenum">
              <a:rPr lang="lv-LV" smtClean="0"/>
              <a:t>2</a:t>
            </a:fld>
            <a:endParaRPr lang="lv-LV" dirty="0"/>
          </a:p>
        </p:txBody>
      </p:sp>
      <p:sp>
        <p:nvSpPr>
          <p:cNvPr id="5" name="Oval 4">
            <a:extLst>
              <a:ext uri="{FF2B5EF4-FFF2-40B4-BE49-F238E27FC236}">
                <a16:creationId xmlns:a16="http://schemas.microsoft.com/office/drawing/2014/main" id="{784A7332-4922-8D85-8F33-6B9D350BA5C7}"/>
              </a:ext>
            </a:extLst>
          </p:cNvPr>
          <p:cNvSpPr/>
          <p:nvPr/>
        </p:nvSpPr>
        <p:spPr>
          <a:xfrm>
            <a:off x="797442" y="1669312"/>
            <a:ext cx="2573079" cy="17596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 name="Arrow: Right 2">
            <a:extLst>
              <a:ext uri="{FF2B5EF4-FFF2-40B4-BE49-F238E27FC236}">
                <a16:creationId xmlns:a16="http://schemas.microsoft.com/office/drawing/2014/main" id="{3ADF0697-B2E0-6721-9296-25EA9EF609E9}"/>
              </a:ext>
            </a:extLst>
          </p:cNvPr>
          <p:cNvSpPr/>
          <p:nvPr/>
        </p:nvSpPr>
        <p:spPr>
          <a:xfrm>
            <a:off x="3687852" y="2422883"/>
            <a:ext cx="1045512" cy="3753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Arrow: Right 6">
            <a:extLst>
              <a:ext uri="{FF2B5EF4-FFF2-40B4-BE49-F238E27FC236}">
                <a16:creationId xmlns:a16="http://schemas.microsoft.com/office/drawing/2014/main" id="{9C4E0EFD-842D-8820-A066-F39AE7C8CBE6}"/>
              </a:ext>
            </a:extLst>
          </p:cNvPr>
          <p:cNvSpPr/>
          <p:nvPr/>
        </p:nvSpPr>
        <p:spPr>
          <a:xfrm>
            <a:off x="3687852" y="3741309"/>
            <a:ext cx="1045512" cy="3753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Arrow: Right 7">
            <a:extLst>
              <a:ext uri="{FF2B5EF4-FFF2-40B4-BE49-F238E27FC236}">
                <a16:creationId xmlns:a16="http://schemas.microsoft.com/office/drawing/2014/main" id="{2D7BE402-80AF-D35D-96A0-CA8B22BDDE7A}"/>
              </a:ext>
            </a:extLst>
          </p:cNvPr>
          <p:cNvSpPr/>
          <p:nvPr/>
        </p:nvSpPr>
        <p:spPr>
          <a:xfrm>
            <a:off x="3687852" y="5059735"/>
            <a:ext cx="1045512" cy="3753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531407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0290-03FF-D895-33FE-0125FA1B9532}"/>
              </a:ext>
            </a:extLst>
          </p:cNvPr>
          <p:cNvSpPr>
            <a:spLocks noGrp="1"/>
          </p:cNvSpPr>
          <p:nvPr>
            <p:ph type="title"/>
          </p:nvPr>
        </p:nvSpPr>
        <p:spPr>
          <a:xfrm>
            <a:off x="2775098" y="609600"/>
            <a:ext cx="8006316" cy="1320800"/>
          </a:xfrm>
        </p:spPr>
        <p:txBody>
          <a:bodyPr/>
          <a:lstStyle/>
          <a:p>
            <a:r>
              <a:rPr lang="lv-LV" b="1" dirty="0">
                <a:latin typeface="Times New Roman" panose="02020603050405020304" pitchFamily="18" charset="0"/>
                <a:cs typeface="Times New Roman" panose="02020603050405020304" pitchFamily="18" charset="0"/>
              </a:rPr>
              <a:t>Izpēte normatīvajos aktos</a:t>
            </a:r>
            <a:endParaRPr lang="lv-LV" b="1" dirty="0"/>
          </a:p>
        </p:txBody>
      </p:sp>
      <p:sp>
        <p:nvSpPr>
          <p:cNvPr id="4" name="Slide Number Placeholder 3">
            <a:extLst>
              <a:ext uri="{FF2B5EF4-FFF2-40B4-BE49-F238E27FC236}">
                <a16:creationId xmlns:a16="http://schemas.microsoft.com/office/drawing/2014/main" id="{006CE737-B543-7636-7EF1-4EEBF08019FA}"/>
              </a:ext>
            </a:extLst>
          </p:cNvPr>
          <p:cNvSpPr>
            <a:spLocks noGrp="1"/>
          </p:cNvSpPr>
          <p:nvPr>
            <p:ph type="sldNum" sz="quarter" idx="12"/>
          </p:nvPr>
        </p:nvSpPr>
        <p:spPr/>
        <p:txBody>
          <a:bodyPr/>
          <a:lstStyle/>
          <a:p>
            <a:fld id="{B8919222-AB26-4AEB-B881-CC7E9661B6C6}" type="slidenum">
              <a:rPr lang="lv-LV" smtClean="0"/>
              <a:t>3</a:t>
            </a:fld>
            <a:endParaRPr lang="lv-LV" dirty="0"/>
          </a:p>
        </p:txBody>
      </p:sp>
      <p:graphicFrame>
        <p:nvGraphicFramePr>
          <p:cNvPr id="5" name="Content Placeholder 2">
            <a:extLst>
              <a:ext uri="{FF2B5EF4-FFF2-40B4-BE49-F238E27FC236}">
                <a16:creationId xmlns:a16="http://schemas.microsoft.com/office/drawing/2014/main" id="{86828942-B70B-8635-9880-CBAA3665EF6D}"/>
              </a:ext>
            </a:extLst>
          </p:cNvPr>
          <p:cNvGraphicFramePr>
            <a:graphicFrameLocks noGrp="1"/>
          </p:cNvGraphicFramePr>
          <p:nvPr>
            <p:ph idx="1"/>
            <p:extLst>
              <p:ext uri="{D42A27DB-BD31-4B8C-83A1-F6EECF244321}">
                <p14:modId xmlns:p14="http://schemas.microsoft.com/office/powerpoint/2010/main" val="4079195943"/>
              </p:ext>
            </p:extLst>
          </p:nvPr>
        </p:nvGraphicFramePr>
        <p:xfrm>
          <a:off x="677507" y="1337734"/>
          <a:ext cx="8596668" cy="4704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808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CF97-2A29-99C8-B898-5421268E30A2}"/>
              </a:ext>
            </a:extLst>
          </p:cNvPr>
          <p:cNvSpPr>
            <a:spLocks noGrp="1"/>
          </p:cNvSpPr>
          <p:nvPr>
            <p:ph type="title"/>
          </p:nvPr>
        </p:nvSpPr>
        <p:spPr>
          <a:xfrm>
            <a:off x="2711301" y="609600"/>
            <a:ext cx="7868093" cy="1320800"/>
          </a:xfrm>
        </p:spPr>
        <p:txBody>
          <a:bodyPr/>
          <a:lstStyle/>
          <a:p>
            <a:r>
              <a:rPr lang="lv-LV" b="1" dirty="0">
                <a:latin typeface="Times New Roman" panose="02020603050405020304" pitchFamily="18" charset="0"/>
                <a:cs typeface="Times New Roman" panose="02020603050405020304" pitchFamily="18" charset="0"/>
              </a:rPr>
              <a:t>Sekas un riski nepietiekamas izpētes gadījumā</a:t>
            </a:r>
            <a:endParaRPr lang="lv-LV" b="1" dirty="0"/>
          </a:p>
        </p:txBody>
      </p:sp>
      <p:sp>
        <p:nvSpPr>
          <p:cNvPr id="5" name="Content Placeholder 2">
            <a:extLst>
              <a:ext uri="{FF2B5EF4-FFF2-40B4-BE49-F238E27FC236}">
                <a16:creationId xmlns:a16="http://schemas.microsoft.com/office/drawing/2014/main" id="{3F95AA95-C431-AE07-9038-EB0A5A6D8835}"/>
              </a:ext>
            </a:extLst>
          </p:cNvPr>
          <p:cNvSpPr>
            <a:spLocks noGrp="1"/>
          </p:cNvSpPr>
          <p:nvPr>
            <p:ph idx="1"/>
          </p:nvPr>
        </p:nvSpPr>
        <p:spPr>
          <a:xfrm>
            <a:off x="3928534" y="1930400"/>
            <a:ext cx="7288196" cy="4926829"/>
          </a:xfrm>
        </p:spPr>
        <p:txBody>
          <a:bodyPr>
            <a:normAutofit/>
          </a:bodyPr>
          <a:lstStyle/>
          <a:p>
            <a:pPr>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Plaisas un cita veida deformācijas ,</a:t>
            </a:r>
          </a:p>
          <a:p>
            <a:pPr>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Nepieciešamība atkārtoti veikt tehnisko apsekošanu,</a:t>
            </a:r>
          </a:p>
          <a:p>
            <a:pPr>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Mainās </a:t>
            </a:r>
            <a:r>
              <a:rPr lang="lv-LV" sz="2800" dirty="0" err="1">
                <a:latin typeface="Times New Roman" panose="02020603050405020304" pitchFamily="18" charset="0"/>
                <a:cs typeface="Times New Roman" panose="02020603050405020304" pitchFamily="18" charset="0"/>
              </a:rPr>
              <a:t>būvapjoms</a:t>
            </a:r>
            <a:r>
              <a:rPr lang="lv-LV" sz="2800" dirty="0">
                <a:latin typeface="Times New Roman" panose="02020603050405020304" pitchFamily="18" charset="0"/>
                <a:cs typeface="Times New Roman" panose="02020603050405020304" pitchFamily="18" charset="0"/>
              </a:rPr>
              <a:t>  (lielākā apjomā) ,</a:t>
            </a:r>
          </a:p>
          <a:p>
            <a:pPr>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Palielinātas izmaksas , lai novērstu bīstamību,</a:t>
            </a:r>
          </a:p>
          <a:p>
            <a:pPr>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Tiek palielināts plānotais būvdarbu termiņš . </a:t>
            </a:r>
          </a:p>
        </p:txBody>
      </p:sp>
      <p:pic>
        <p:nvPicPr>
          <p:cNvPr id="7" name="Picture 6">
            <a:extLst>
              <a:ext uri="{FF2B5EF4-FFF2-40B4-BE49-F238E27FC236}">
                <a16:creationId xmlns:a16="http://schemas.microsoft.com/office/drawing/2014/main" id="{FB9898A4-E1FF-5D5E-6D3D-2752ED78B4E7}"/>
              </a:ext>
            </a:extLst>
          </p:cNvPr>
          <p:cNvPicPr>
            <a:picLocks noChangeAspect="1"/>
          </p:cNvPicPr>
          <p:nvPr/>
        </p:nvPicPr>
        <p:blipFill>
          <a:blip r:embed="rId3"/>
          <a:stretch>
            <a:fillRect/>
          </a:stretch>
        </p:blipFill>
        <p:spPr>
          <a:xfrm>
            <a:off x="1239675" y="4360619"/>
            <a:ext cx="2273991" cy="2045868"/>
          </a:xfrm>
          <a:prstGeom prst="rect">
            <a:avLst/>
          </a:prstGeom>
        </p:spPr>
      </p:pic>
      <p:pic>
        <p:nvPicPr>
          <p:cNvPr id="8" name="Picture 7">
            <a:extLst>
              <a:ext uri="{FF2B5EF4-FFF2-40B4-BE49-F238E27FC236}">
                <a16:creationId xmlns:a16="http://schemas.microsoft.com/office/drawing/2014/main" id="{96354E68-E20B-07D1-880B-69785FE89A2D}"/>
              </a:ext>
            </a:extLst>
          </p:cNvPr>
          <p:cNvPicPr>
            <a:picLocks noChangeAspect="1"/>
          </p:cNvPicPr>
          <p:nvPr/>
        </p:nvPicPr>
        <p:blipFill>
          <a:blip r:embed="rId4"/>
          <a:stretch>
            <a:fillRect/>
          </a:stretch>
        </p:blipFill>
        <p:spPr>
          <a:xfrm>
            <a:off x="397180" y="2152700"/>
            <a:ext cx="2701618" cy="2241114"/>
          </a:xfrm>
          <a:prstGeom prst="rect">
            <a:avLst/>
          </a:prstGeom>
        </p:spPr>
      </p:pic>
    </p:spTree>
    <p:extLst>
      <p:ext uri="{BB962C8B-B14F-4D97-AF65-F5344CB8AC3E}">
        <p14:creationId xmlns:p14="http://schemas.microsoft.com/office/powerpoint/2010/main" val="866664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2835-CBAA-680C-E15C-32BB94CE4F2B}"/>
              </a:ext>
            </a:extLst>
          </p:cNvPr>
          <p:cNvSpPr>
            <a:spLocks noGrp="1"/>
          </p:cNvSpPr>
          <p:nvPr>
            <p:ph type="title"/>
          </p:nvPr>
        </p:nvSpPr>
        <p:spPr>
          <a:xfrm>
            <a:off x="3870182" y="365125"/>
            <a:ext cx="7483618" cy="1325563"/>
          </a:xfrm>
        </p:spPr>
        <p:txBody>
          <a:bodyPr/>
          <a:lstStyle/>
          <a:p>
            <a:r>
              <a:rPr lang="lv-LV" dirty="0">
                <a:latin typeface="Times New Roman" panose="02020603050405020304" pitchFamily="18" charset="0"/>
                <a:cs typeface="Times New Roman" panose="02020603050405020304" pitchFamily="18" charset="0"/>
              </a:rPr>
              <a:t>Nepietiekama izpēte!</a:t>
            </a:r>
          </a:p>
        </p:txBody>
      </p:sp>
      <p:pic>
        <p:nvPicPr>
          <p:cNvPr id="5" name="Content Placeholder 4">
            <a:extLst>
              <a:ext uri="{FF2B5EF4-FFF2-40B4-BE49-F238E27FC236}">
                <a16:creationId xmlns:a16="http://schemas.microsoft.com/office/drawing/2014/main" id="{3AD41F80-19EA-E031-D3B8-3143A5C3CCC1}"/>
              </a:ext>
            </a:extLst>
          </p:cNvPr>
          <p:cNvPicPr>
            <a:picLocks noGrp="1" noChangeAspect="1"/>
          </p:cNvPicPr>
          <p:nvPr>
            <p:ph idx="1"/>
          </p:nvPr>
        </p:nvPicPr>
        <p:blipFill>
          <a:blip r:embed="rId3"/>
          <a:stretch>
            <a:fillRect/>
          </a:stretch>
        </p:blipFill>
        <p:spPr>
          <a:xfrm>
            <a:off x="404459" y="1849177"/>
            <a:ext cx="3230744" cy="4351338"/>
          </a:xfrm>
        </p:spPr>
      </p:pic>
      <p:cxnSp>
        <p:nvCxnSpPr>
          <p:cNvPr id="9" name="Straight Arrow Connector 8">
            <a:extLst>
              <a:ext uri="{FF2B5EF4-FFF2-40B4-BE49-F238E27FC236}">
                <a16:creationId xmlns:a16="http://schemas.microsoft.com/office/drawing/2014/main" id="{218C0C62-B28D-41AC-D278-207649A07BE4}"/>
              </a:ext>
            </a:extLst>
          </p:cNvPr>
          <p:cNvCxnSpPr>
            <a:cxnSpLocks/>
          </p:cNvCxnSpPr>
          <p:nvPr/>
        </p:nvCxnSpPr>
        <p:spPr>
          <a:xfrm flipH="1">
            <a:off x="2230056" y="1561171"/>
            <a:ext cx="1038829" cy="1867829"/>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pic>
        <p:nvPicPr>
          <p:cNvPr id="12" name="Picture 11">
            <a:extLst>
              <a:ext uri="{FF2B5EF4-FFF2-40B4-BE49-F238E27FC236}">
                <a16:creationId xmlns:a16="http://schemas.microsoft.com/office/drawing/2014/main" id="{6B624964-AB53-8CDE-E58B-09C5274C8245}"/>
              </a:ext>
            </a:extLst>
          </p:cNvPr>
          <p:cNvPicPr>
            <a:picLocks noChangeAspect="1"/>
          </p:cNvPicPr>
          <p:nvPr/>
        </p:nvPicPr>
        <p:blipFill>
          <a:blip r:embed="rId4"/>
          <a:stretch>
            <a:fillRect/>
          </a:stretch>
        </p:blipFill>
        <p:spPr>
          <a:xfrm>
            <a:off x="3717754" y="1849177"/>
            <a:ext cx="4045158" cy="2597283"/>
          </a:xfrm>
          <a:prstGeom prst="rect">
            <a:avLst/>
          </a:prstGeom>
        </p:spPr>
      </p:pic>
      <p:cxnSp>
        <p:nvCxnSpPr>
          <p:cNvPr id="13" name="Straight Arrow Connector 12">
            <a:extLst>
              <a:ext uri="{FF2B5EF4-FFF2-40B4-BE49-F238E27FC236}">
                <a16:creationId xmlns:a16="http://schemas.microsoft.com/office/drawing/2014/main" id="{AD645DD4-DBDB-8A85-1F1D-078ABCF8F1A7}"/>
              </a:ext>
            </a:extLst>
          </p:cNvPr>
          <p:cNvCxnSpPr>
            <a:cxnSpLocks/>
          </p:cNvCxnSpPr>
          <p:nvPr/>
        </p:nvCxnSpPr>
        <p:spPr>
          <a:xfrm flipH="1">
            <a:off x="6196762" y="1165653"/>
            <a:ext cx="1265501" cy="1982165"/>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pic>
        <p:nvPicPr>
          <p:cNvPr id="15" name="Picture 14">
            <a:extLst>
              <a:ext uri="{FF2B5EF4-FFF2-40B4-BE49-F238E27FC236}">
                <a16:creationId xmlns:a16="http://schemas.microsoft.com/office/drawing/2014/main" id="{6EE8550C-CD30-6CD9-8D48-646A065CB41B}"/>
              </a:ext>
            </a:extLst>
          </p:cNvPr>
          <p:cNvPicPr>
            <a:picLocks noChangeAspect="1"/>
          </p:cNvPicPr>
          <p:nvPr/>
        </p:nvPicPr>
        <p:blipFill>
          <a:blip r:embed="rId5"/>
          <a:stretch>
            <a:fillRect/>
          </a:stretch>
        </p:blipFill>
        <p:spPr>
          <a:xfrm>
            <a:off x="8214443" y="851602"/>
            <a:ext cx="3618757" cy="3161593"/>
          </a:xfrm>
          <a:prstGeom prst="rect">
            <a:avLst/>
          </a:prstGeom>
        </p:spPr>
      </p:pic>
      <p:pic>
        <p:nvPicPr>
          <p:cNvPr id="4" name="Picture 3">
            <a:extLst>
              <a:ext uri="{FF2B5EF4-FFF2-40B4-BE49-F238E27FC236}">
                <a16:creationId xmlns:a16="http://schemas.microsoft.com/office/drawing/2014/main" id="{E9086F99-2C84-76C7-D96F-72BC5E095802}"/>
              </a:ext>
            </a:extLst>
          </p:cNvPr>
          <p:cNvPicPr>
            <a:picLocks noChangeAspect="1"/>
          </p:cNvPicPr>
          <p:nvPr/>
        </p:nvPicPr>
        <p:blipFill>
          <a:blip r:embed="rId6"/>
          <a:stretch>
            <a:fillRect/>
          </a:stretch>
        </p:blipFill>
        <p:spPr>
          <a:xfrm>
            <a:off x="6954256" y="3948346"/>
            <a:ext cx="1873346" cy="2724290"/>
          </a:xfrm>
          <a:prstGeom prst="rect">
            <a:avLst/>
          </a:prstGeom>
        </p:spPr>
      </p:pic>
    </p:spTree>
    <p:extLst>
      <p:ext uri="{BB962C8B-B14F-4D97-AF65-F5344CB8AC3E}">
        <p14:creationId xmlns:p14="http://schemas.microsoft.com/office/powerpoint/2010/main" val="59854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6C71-E32E-0BD0-D342-DAAE1F9CD9E1}"/>
              </a:ext>
            </a:extLst>
          </p:cNvPr>
          <p:cNvSpPr>
            <a:spLocks noGrp="1"/>
          </p:cNvSpPr>
          <p:nvPr>
            <p:ph type="title"/>
          </p:nvPr>
        </p:nvSpPr>
        <p:spPr>
          <a:xfrm>
            <a:off x="3081866" y="609600"/>
            <a:ext cx="8207201" cy="1320800"/>
          </a:xfrm>
        </p:spPr>
        <p:txBody>
          <a:bodyPr/>
          <a:lstStyle/>
          <a:p>
            <a:r>
              <a:rPr lang="lv-LV" sz="3600" b="1" dirty="0">
                <a:latin typeface="Times New Roman" panose="02020603050405020304" pitchFamily="18" charset="0"/>
                <a:cs typeface="Times New Roman" panose="02020603050405020304" pitchFamily="18" charset="0"/>
              </a:rPr>
              <a:t>Kas ir Darbu organizēšanas projekts jeb DOP?</a:t>
            </a:r>
            <a:endParaRPr lang="lv-LV" b="1" dirty="0"/>
          </a:p>
        </p:txBody>
      </p:sp>
      <p:graphicFrame>
        <p:nvGraphicFramePr>
          <p:cNvPr id="6" name="Content Placeholder 2">
            <a:extLst>
              <a:ext uri="{FF2B5EF4-FFF2-40B4-BE49-F238E27FC236}">
                <a16:creationId xmlns:a16="http://schemas.microsoft.com/office/drawing/2014/main" id="{259AD741-E976-5710-A070-E0461B5E172A}"/>
              </a:ext>
            </a:extLst>
          </p:cNvPr>
          <p:cNvGraphicFramePr>
            <a:graphicFrameLocks noGrp="1"/>
          </p:cNvGraphicFramePr>
          <p:nvPr>
            <p:ph idx="1"/>
            <p:extLst>
              <p:ext uri="{D42A27DB-BD31-4B8C-83A1-F6EECF244321}">
                <p14:modId xmlns:p14="http://schemas.microsoft.com/office/powerpoint/2010/main" val="643148795"/>
              </p:ext>
            </p:extLst>
          </p:nvPr>
        </p:nvGraphicFramePr>
        <p:xfrm>
          <a:off x="677334" y="1584251"/>
          <a:ext cx="10611734" cy="4457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92FF034-4622-D21F-AD49-7D11316DEA46}"/>
              </a:ext>
            </a:extLst>
          </p:cNvPr>
          <p:cNvSpPr>
            <a:spLocks noGrp="1"/>
          </p:cNvSpPr>
          <p:nvPr>
            <p:ph type="sldNum" sz="quarter" idx="12"/>
          </p:nvPr>
        </p:nvSpPr>
        <p:spPr/>
        <p:txBody>
          <a:bodyPr/>
          <a:lstStyle/>
          <a:p>
            <a:fld id="{B8919222-AB26-4AEB-B881-CC7E9661B6C6}" type="slidenum">
              <a:rPr lang="lv-LV" smtClean="0"/>
              <a:t>6</a:t>
            </a:fld>
            <a:endParaRPr lang="lv-LV" dirty="0"/>
          </a:p>
        </p:txBody>
      </p:sp>
    </p:spTree>
    <p:extLst>
      <p:ext uri="{BB962C8B-B14F-4D97-AF65-F5344CB8AC3E}">
        <p14:creationId xmlns:p14="http://schemas.microsoft.com/office/powerpoint/2010/main" val="3752581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7E008-BA26-674B-085F-686FDB129746}"/>
              </a:ext>
            </a:extLst>
          </p:cNvPr>
          <p:cNvSpPr>
            <a:spLocks noGrp="1"/>
          </p:cNvSpPr>
          <p:nvPr>
            <p:ph type="title"/>
          </p:nvPr>
        </p:nvSpPr>
        <p:spPr>
          <a:xfrm>
            <a:off x="3513221" y="0"/>
            <a:ext cx="7234989" cy="1320800"/>
          </a:xfrm>
        </p:spPr>
        <p:txBody>
          <a:bodyPr/>
          <a:lstStyle/>
          <a:p>
            <a:r>
              <a:rPr lang="lv-LV" b="1" dirty="0">
                <a:latin typeface="Times New Roman" panose="02020603050405020304" pitchFamily="18" charset="0"/>
                <a:cs typeface="Times New Roman" panose="02020603050405020304" pitchFamily="18" charset="0"/>
              </a:rPr>
              <a:t>Kad izstrādā DOP? </a:t>
            </a:r>
            <a:br>
              <a:rPr lang="lv-LV" b="1" dirty="0">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Kas izstrādā un saskaņo DOP?</a:t>
            </a:r>
            <a:endParaRPr lang="lv-LV" b="1" dirty="0"/>
          </a:p>
        </p:txBody>
      </p:sp>
      <p:sp>
        <p:nvSpPr>
          <p:cNvPr id="4" name="Slide Number Placeholder 3">
            <a:extLst>
              <a:ext uri="{FF2B5EF4-FFF2-40B4-BE49-F238E27FC236}">
                <a16:creationId xmlns:a16="http://schemas.microsoft.com/office/drawing/2014/main" id="{467CCB6E-6ADE-3CA1-6947-E0E827DD766D}"/>
              </a:ext>
            </a:extLst>
          </p:cNvPr>
          <p:cNvSpPr>
            <a:spLocks noGrp="1"/>
          </p:cNvSpPr>
          <p:nvPr>
            <p:ph type="sldNum" sz="quarter" idx="12"/>
          </p:nvPr>
        </p:nvSpPr>
        <p:spPr/>
        <p:txBody>
          <a:bodyPr/>
          <a:lstStyle/>
          <a:p>
            <a:fld id="{B8919222-AB26-4AEB-B881-CC7E9661B6C6}" type="slidenum">
              <a:rPr lang="lv-LV" smtClean="0"/>
              <a:t>7</a:t>
            </a:fld>
            <a:endParaRPr lang="lv-LV" dirty="0"/>
          </a:p>
        </p:txBody>
      </p:sp>
      <p:graphicFrame>
        <p:nvGraphicFramePr>
          <p:cNvPr id="10" name="Content Placeholder 6">
            <a:extLst>
              <a:ext uri="{FF2B5EF4-FFF2-40B4-BE49-F238E27FC236}">
                <a16:creationId xmlns:a16="http://schemas.microsoft.com/office/drawing/2014/main" id="{363BECE5-9577-0A70-DD10-A10EF4661A3A}"/>
              </a:ext>
            </a:extLst>
          </p:cNvPr>
          <p:cNvGraphicFramePr>
            <a:graphicFrameLocks noGrp="1"/>
          </p:cNvGraphicFramePr>
          <p:nvPr>
            <p:ph idx="1"/>
            <p:extLst>
              <p:ext uri="{D42A27DB-BD31-4B8C-83A1-F6EECF244321}">
                <p14:modId xmlns:p14="http://schemas.microsoft.com/office/powerpoint/2010/main" val="3498076283"/>
              </p:ext>
            </p:extLst>
          </p:nvPr>
        </p:nvGraphicFramePr>
        <p:xfrm>
          <a:off x="491068" y="1286933"/>
          <a:ext cx="11159066" cy="5300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Rounded Corners 10">
            <a:extLst>
              <a:ext uri="{FF2B5EF4-FFF2-40B4-BE49-F238E27FC236}">
                <a16:creationId xmlns:a16="http://schemas.microsoft.com/office/drawing/2014/main" id="{84DEEC9E-970D-DB7E-1DDA-1539CC3CFC34}"/>
              </a:ext>
            </a:extLst>
          </p:cNvPr>
          <p:cNvSpPr/>
          <p:nvPr/>
        </p:nvSpPr>
        <p:spPr>
          <a:xfrm>
            <a:off x="615082" y="1686461"/>
            <a:ext cx="10455855" cy="10373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2" name="Picture 11">
            <a:extLst>
              <a:ext uri="{FF2B5EF4-FFF2-40B4-BE49-F238E27FC236}">
                <a16:creationId xmlns:a16="http://schemas.microsoft.com/office/drawing/2014/main" id="{1702512E-1743-EB74-CC8E-65B8B10454B9}"/>
              </a:ext>
            </a:extLst>
          </p:cNvPr>
          <p:cNvPicPr>
            <a:picLocks noChangeAspect="1"/>
          </p:cNvPicPr>
          <p:nvPr/>
        </p:nvPicPr>
        <p:blipFill>
          <a:blip r:embed="rId8"/>
          <a:stretch>
            <a:fillRect/>
          </a:stretch>
        </p:blipFill>
        <p:spPr>
          <a:xfrm>
            <a:off x="804812" y="1930400"/>
            <a:ext cx="10772106" cy="1054699"/>
          </a:xfrm>
          <a:prstGeom prst="rect">
            <a:avLst/>
          </a:prstGeom>
          <a:noFill/>
        </p:spPr>
      </p:pic>
      <p:sp>
        <p:nvSpPr>
          <p:cNvPr id="8" name="TextBox 7">
            <a:extLst>
              <a:ext uri="{FF2B5EF4-FFF2-40B4-BE49-F238E27FC236}">
                <a16:creationId xmlns:a16="http://schemas.microsoft.com/office/drawing/2014/main" id="{0C8F3E4D-9662-26DB-BC0C-A964FB3AA073}"/>
              </a:ext>
            </a:extLst>
          </p:cNvPr>
          <p:cNvSpPr txBox="1"/>
          <p:nvPr/>
        </p:nvSpPr>
        <p:spPr>
          <a:xfrm>
            <a:off x="804812" y="2023477"/>
            <a:ext cx="9943398" cy="830997"/>
          </a:xfrm>
          <a:prstGeom prst="rect">
            <a:avLst/>
          </a:prstGeom>
          <a:noFill/>
        </p:spPr>
        <p:txBody>
          <a:bodyPr wrap="square" rtlCol="0">
            <a:spAutoFit/>
          </a:bodyPr>
          <a:lstStyle/>
          <a:p>
            <a:r>
              <a:rPr lang="lv-LV" sz="2400" b="1" dirty="0">
                <a:latin typeface="Times New Roman" panose="02020603050405020304" pitchFamily="18" charset="0"/>
                <a:cs typeface="Times New Roman" panose="02020603050405020304" pitchFamily="18" charset="0"/>
              </a:rPr>
              <a:t>▪Būvatļauja</a:t>
            </a:r>
          </a:p>
          <a:p>
            <a:r>
              <a:rPr lang="lv-LV" sz="2400" b="1" dirty="0">
                <a:latin typeface="Times New Roman" panose="02020603050405020304" pitchFamily="18" charset="0"/>
                <a:cs typeface="Times New Roman" panose="02020603050405020304" pitchFamily="18" charset="0"/>
              </a:rPr>
              <a:t>▪Paskaidrojuma raksts - nojaukšana</a:t>
            </a:r>
          </a:p>
        </p:txBody>
      </p:sp>
    </p:spTree>
    <p:extLst>
      <p:ext uri="{BB962C8B-B14F-4D97-AF65-F5344CB8AC3E}">
        <p14:creationId xmlns:p14="http://schemas.microsoft.com/office/powerpoint/2010/main" val="126596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2A47D-A9C9-F183-14AB-A9032214E0C9}"/>
              </a:ext>
            </a:extLst>
          </p:cNvPr>
          <p:cNvSpPr>
            <a:spLocks noGrp="1"/>
          </p:cNvSpPr>
          <p:nvPr>
            <p:ph type="title"/>
          </p:nvPr>
        </p:nvSpPr>
        <p:spPr>
          <a:xfrm>
            <a:off x="3264060" y="365125"/>
            <a:ext cx="8089739" cy="1325563"/>
          </a:xfrm>
        </p:spPr>
        <p:txBody>
          <a:bodyPr>
            <a:normAutofit fontScale="90000"/>
          </a:bodyPr>
          <a:lstStyle/>
          <a:p>
            <a:r>
              <a:rPr lang="lv-LV" b="1" dirty="0">
                <a:latin typeface="Times New Roman" panose="02020603050405020304" pitchFamily="18" charset="0"/>
                <a:cs typeface="Times New Roman" panose="02020603050405020304" pitchFamily="18" charset="0"/>
              </a:rPr>
              <a:t>Kas ir Darbu veikšanas projekts jeb DVP? </a:t>
            </a:r>
            <a:br>
              <a:rPr lang="lv-LV" dirty="0"/>
            </a:br>
            <a:endParaRPr lang="lv-LV" dirty="0"/>
          </a:p>
        </p:txBody>
      </p:sp>
      <p:graphicFrame>
        <p:nvGraphicFramePr>
          <p:cNvPr id="5" name="Content Placeholder 2">
            <a:extLst>
              <a:ext uri="{FF2B5EF4-FFF2-40B4-BE49-F238E27FC236}">
                <a16:creationId xmlns:a16="http://schemas.microsoft.com/office/drawing/2014/main" id="{89A9C933-3055-C3C4-7203-76E7E2F39D25}"/>
              </a:ext>
            </a:extLst>
          </p:cNvPr>
          <p:cNvGraphicFramePr>
            <a:graphicFrameLocks noGrp="1"/>
          </p:cNvGraphicFramePr>
          <p:nvPr>
            <p:ph idx="1"/>
            <p:extLst>
              <p:ext uri="{D42A27DB-BD31-4B8C-83A1-F6EECF244321}">
                <p14:modId xmlns:p14="http://schemas.microsoft.com/office/powerpoint/2010/main" val="2651219851"/>
              </p:ext>
            </p:extLst>
          </p:nvPr>
        </p:nvGraphicFramePr>
        <p:xfrm>
          <a:off x="1066800" y="1807535"/>
          <a:ext cx="10058399" cy="4064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129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D4B2-3D89-93E2-C52B-5FC57CC63E51}"/>
              </a:ext>
            </a:extLst>
          </p:cNvPr>
          <p:cNvSpPr>
            <a:spLocks noGrp="1"/>
          </p:cNvSpPr>
          <p:nvPr>
            <p:ph type="title"/>
          </p:nvPr>
        </p:nvSpPr>
        <p:spPr>
          <a:xfrm>
            <a:off x="3200399" y="191497"/>
            <a:ext cx="8546805" cy="1325563"/>
          </a:xfrm>
        </p:spPr>
        <p:txBody>
          <a:bodyPr/>
          <a:lstStyle/>
          <a:p>
            <a:r>
              <a:rPr lang="lv-LV" b="1" dirty="0">
                <a:latin typeface="Times New Roman" panose="02020603050405020304" pitchFamily="18" charset="0"/>
                <a:cs typeface="Times New Roman" panose="02020603050405020304" pitchFamily="18" charset="0"/>
              </a:rPr>
              <a:t>Kad izstrādā DVP ēku būvniecībā?</a:t>
            </a:r>
          </a:p>
        </p:txBody>
      </p:sp>
      <p:sp>
        <p:nvSpPr>
          <p:cNvPr id="4" name="Content Placeholder 2">
            <a:extLst>
              <a:ext uri="{FF2B5EF4-FFF2-40B4-BE49-F238E27FC236}">
                <a16:creationId xmlns:a16="http://schemas.microsoft.com/office/drawing/2014/main" id="{DC926847-17E8-008C-4752-98A8AAA0B6A6}"/>
              </a:ext>
            </a:extLst>
          </p:cNvPr>
          <p:cNvSpPr>
            <a:spLocks noGrp="1"/>
          </p:cNvSpPr>
          <p:nvPr>
            <p:ph idx="1"/>
          </p:nvPr>
        </p:nvSpPr>
        <p:spPr>
          <a:xfrm>
            <a:off x="520994" y="1517060"/>
            <a:ext cx="11504429" cy="5255880"/>
          </a:xfrm>
        </p:spPr>
        <p:txBody>
          <a:bodyPr>
            <a:normAutofit fontScale="55000" lnSpcReduction="20000"/>
          </a:bodyPr>
          <a:lstStyle/>
          <a:p>
            <a:pPr marL="0" indent="0" algn="just">
              <a:lnSpc>
                <a:spcPct val="120000"/>
              </a:lnSpc>
              <a:spcBef>
                <a:spcPts val="0"/>
              </a:spcBef>
              <a:spcAft>
                <a:spcPts val="600"/>
              </a:spcAft>
              <a:buNone/>
            </a:pPr>
            <a:r>
              <a:rPr lang="lv-LV" sz="3300" dirty="0">
                <a:solidFill>
                  <a:srgbClr val="414142"/>
                </a:solidFill>
                <a:latin typeface="Times New Roman" panose="02020603050405020304" pitchFamily="18" charset="0"/>
                <a:cs typeface="Times New Roman" panose="02020603050405020304" pitchFamily="18" charset="0"/>
              </a:rPr>
              <a:t>ĒBN </a:t>
            </a:r>
            <a:r>
              <a:rPr lang="lv-LV" sz="3300" b="0" i="0" dirty="0">
                <a:solidFill>
                  <a:srgbClr val="414142"/>
                </a:solidFill>
                <a:effectLst/>
                <a:latin typeface="Times New Roman" panose="02020603050405020304" pitchFamily="18" charset="0"/>
                <a:cs typeface="Times New Roman" panose="02020603050405020304" pitchFamily="18" charset="0"/>
              </a:rPr>
              <a:t>114.</a:t>
            </a:r>
            <a:r>
              <a:rPr lang="lv-LV" sz="3300" b="0" i="0" baseline="30000" dirty="0">
                <a:solidFill>
                  <a:srgbClr val="414142"/>
                </a:solidFill>
                <a:effectLst/>
                <a:latin typeface="Times New Roman" panose="02020603050405020304" pitchFamily="18" charset="0"/>
                <a:cs typeface="Times New Roman" panose="02020603050405020304" pitchFamily="18" charset="0"/>
              </a:rPr>
              <a:t>1</a:t>
            </a:r>
            <a:r>
              <a:rPr lang="lv-LV" sz="3300" b="0" i="0" dirty="0">
                <a:solidFill>
                  <a:srgbClr val="414142"/>
                </a:solidFill>
                <a:effectLst/>
                <a:latin typeface="Times New Roman" panose="02020603050405020304" pitchFamily="18" charset="0"/>
                <a:cs typeface="Times New Roman" panose="02020603050405020304" pitchFamily="18" charset="0"/>
              </a:rPr>
              <a:t> Darbu veikšanas projektu izstrādā, ja pastāv vismaz viens no šādiem nosacījumiem:</a:t>
            </a:r>
          </a:p>
          <a:p>
            <a:pPr marL="0" indent="0" algn="just">
              <a:lnSpc>
                <a:spcPct val="120000"/>
              </a:lnSpc>
              <a:spcBef>
                <a:spcPts val="0"/>
              </a:spcBef>
              <a:spcAft>
                <a:spcPts val="600"/>
              </a:spcAft>
              <a:buNone/>
            </a:pPr>
            <a:r>
              <a:rPr lang="lv-LV" sz="3300" b="0" i="0" dirty="0">
                <a:solidFill>
                  <a:srgbClr val="414142"/>
                </a:solidFill>
                <a:effectLst/>
                <a:latin typeface="Times New Roman" panose="02020603050405020304" pitchFamily="18" charset="0"/>
                <a:cs typeface="Times New Roman" panose="02020603050405020304" pitchFamily="18" charset="0"/>
              </a:rPr>
              <a:t>114.</a:t>
            </a:r>
            <a:r>
              <a:rPr lang="lv-LV" sz="3300" b="0" i="0" baseline="30000" dirty="0">
                <a:solidFill>
                  <a:srgbClr val="414142"/>
                </a:solidFill>
                <a:effectLst/>
                <a:latin typeface="Times New Roman" panose="02020603050405020304" pitchFamily="18" charset="0"/>
                <a:cs typeface="Times New Roman" panose="02020603050405020304" pitchFamily="18" charset="0"/>
              </a:rPr>
              <a:t>1</a:t>
            </a:r>
            <a:r>
              <a:rPr lang="lv-LV" sz="3300" b="0" i="0" dirty="0">
                <a:solidFill>
                  <a:srgbClr val="414142"/>
                </a:solidFill>
                <a:effectLst/>
                <a:latin typeface="Times New Roman" panose="02020603050405020304" pitchFamily="18" charset="0"/>
                <a:cs typeface="Times New Roman" panose="02020603050405020304" pitchFamily="18" charset="0"/>
              </a:rPr>
              <a:t> 1. otrās vai trešās grupas ēka ir augstāka par diviem virszemes stāviem;</a:t>
            </a:r>
          </a:p>
          <a:p>
            <a:pPr marL="0" indent="0" algn="just">
              <a:lnSpc>
                <a:spcPct val="120000"/>
              </a:lnSpc>
              <a:spcBef>
                <a:spcPts val="0"/>
              </a:spcBef>
              <a:spcAft>
                <a:spcPts val="600"/>
              </a:spcAft>
              <a:buNone/>
            </a:pPr>
            <a:r>
              <a:rPr lang="lv-LV" sz="3300" b="0" i="0" dirty="0">
                <a:solidFill>
                  <a:srgbClr val="414142"/>
                </a:solidFill>
                <a:effectLst/>
                <a:latin typeface="Times New Roman" panose="02020603050405020304" pitchFamily="18" charset="0"/>
                <a:cs typeface="Times New Roman" panose="02020603050405020304" pitchFamily="18" charset="0"/>
              </a:rPr>
              <a:t>114.</a:t>
            </a:r>
            <a:r>
              <a:rPr lang="lv-LV" sz="3300" b="0" i="0" baseline="30000" dirty="0">
                <a:solidFill>
                  <a:srgbClr val="414142"/>
                </a:solidFill>
                <a:effectLst/>
                <a:latin typeface="Times New Roman" panose="02020603050405020304" pitchFamily="18" charset="0"/>
                <a:cs typeface="Times New Roman" panose="02020603050405020304" pitchFamily="18" charset="0"/>
              </a:rPr>
              <a:t>1</a:t>
            </a:r>
            <a:r>
              <a:rPr lang="lv-LV" sz="3300" b="0" i="0" dirty="0">
                <a:solidFill>
                  <a:srgbClr val="414142"/>
                </a:solidFill>
                <a:effectLst/>
                <a:latin typeface="Times New Roman" panose="02020603050405020304" pitchFamily="18" charset="0"/>
                <a:cs typeface="Times New Roman" panose="02020603050405020304" pitchFamily="18" charset="0"/>
              </a:rPr>
              <a:t> 2. otrās vai trešās grupas ēka ir augstāka par 7 m;</a:t>
            </a:r>
          </a:p>
          <a:p>
            <a:pPr marL="0" indent="0" algn="just">
              <a:lnSpc>
                <a:spcPct val="120000"/>
              </a:lnSpc>
              <a:spcBef>
                <a:spcPts val="0"/>
              </a:spcBef>
              <a:spcAft>
                <a:spcPts val="600"/>
              </a:spcAft>
              <a:buNone/>
            </a:pPr>
            <a:r>
              <a:rPr lang="lv-LV" sz="3300" b="0" i="0" dirty="0">
                <a:solidFill>
                  <a:srgbClr val="414142"/>
                </a:solidFill>
                <a:effectLst/>
                <a:latin typeface="Times New Roman" panose="02020603050405020304" pitchFamily="18" charset="0"/>
                <a:cs typeface="Times New Roman" panose="02020603050405020304" pitchFamily="18" charset="0"/>
              </a:rPr>
              <a:t>114.</a:t>
            </a:r>
            <a:r>
              <a:rPr lang="lv-LV" sz="3300" b="0" i="0" baseline="30000" dirty="0">
                <a:solidFill>
                  <a:srgbClr val="414142"/>
                </a:solidFill>
                <a:effectLst/>
                <a:latin typeface="Times New Roman" panose="02020603050405020304" pitchFamily="18" charset="0"/>
                <a:cs typeface="Times New Roman" panose="02020603050405020304" pitchFamily="18" charset="0"/>
              </a:rPr>
              <a:t>1</a:t>
            </a:r>
            <a:r>
              <a:rPr lang="lv-LV" sz="3300" b="0" i="0" dirty="0">
                <a:solidFill>
                  <a:srgbClr val="414142"/>
                </a:solidFill>
                <a:effectLst/>
                <a:latin typeface="Times New Roman" panose="02020603050405020304" pitchFamily="18" charset="0"/>
                <a:cs typeface="Times New Roman" panose="02020603050405020304" pitchFamily="18" charset="0"/>
              </a:rPr>
              <a:t> 3. otrās vai trešās grupas ēkas apbūves laukums ir lielāks par 1000 m</a:t>
            </a:r>
            <a:r>
              <a:rPr lang="lv-LV" sz="3300" b="0" i="0" baseline="30000" dirty="0">
                <a:solidFill>
                  <a:srgbClr val="414142"/>
                </a:solidFill>
                <a:effectLst/>
                <a:latin typeface="Times New Roman" panose="02020603050405020304" pitchFamily="18" charset="0"/>
                <a:cs typeface="Times New Roman" panose="02020603050405020304" pitchFamily="18" charset="0"/>
              </a:rPr>
              <a:t>2</a:t>
            </a:r>
            <a:r>
              <a:rPr lang="lv-LV" sz="3300" b="0" i="0" dirty="0">
                <a:solidFill>
                  <a:srgbClr val="414142"/>
                </a:solidFill>
                <a:effectLst/>
                <a:latin typeface="Times New Roman" panose="02020603050405020304" pitchFamily="18" charset="0"/>
                <a:cs typeface="Times New Roman" panose="02020603050405020304" pitchFamily="18" charset="0"/>
              </a:rPr>
              <a:t>;</a:t>
            </a:r>
          </a:p>
          <a:p>
            <a:pPr marL="0" indent="0" algn="just">
              <a:lnSpc>
                <a:spcPct val="120000"/>
              </a:lnSpc>
              <a:spcBef>
                <a:spcPts val="0"/>
              </a:spcBef>
              <a:spcAft>
                <a:spcPts val="600"/>
              </a:spcAft>
              <a:buNone/>
            </a:pPr>
            <a:r>
              <a:rPr lang="lv-LV" sz="3300" b="0" i="0" dirty="0">
                <a:solidFill>
                  <a:srgbClr val="414142"/>
                </a:solidFill>
                <a:effectLst/>
                <a:latin typeface="Times New Roman" panose="02020603050405020304" pitchFamily="18" charset="0"/>
                <a:cs typeface="Times New Roman" panose="02020603050405020304" pitchFamily="18" charset="0"/>
              </a:rPr>
              <a:t>114.</a:t>
            </a:r>
            <a:r>
              <a:rPr lang="lv-LV" sz="3300" b="0" i="0" baseline="30000" dirty="0">
                <a:solidFill>
                  <a:srgbClr val="414142"/>
                </a:solidFill>
                <a:effectLst/>
                <a:latin typeface="Times New Roman" panose="02020603050405020304" pitchFamily="18" charset="0"/>
                <a:cs typeface="Times New Roman" panose="02020603050405020304" pitchFamily="18" charset="0"/>
              </a:rPr>
              <a:t>1</a:t>
            </a:r>
            <a:r>
              <a:rPr lang="lv-LV" sz="3300" b="0" i="0" dirty="0">
                <a:solidFill>
                  <a:srgbClr val="414142"/>
                </a:solidFill>
                <a:effectLst/>
                <a:latin typeface="Times New Roman" panose="02020603050405020304" pitchFamily="18" charset="0"/>
                <a:cs typeface="Times New Roman" panose="02020603050405020304" pitchFamily="18" charset="0"/>
              </a:rPr>
              <a:t> 4. trešās grupas ēkas </a:t>
            </a:r>
            <a:r>
              <a:rPr lang="lv-LV" sz="3300" b="0" i="0" dirty="0" err="1">
                <a:solidFill>
                  <a:srgbClr val="414142"/>
                </a:solidFill>
                <a:effectLst/>
                <a:latin typeface="Times New Roman" panose="02020603050405020304" pitchFamily="18" charset="0"/>
                <a:cs typeface="Times New Roman" panose="02020603050405020304" pitchFamily="18" charset="0"/>
              </a:rPr>
              <a:t>būvtilpums</a:t>
            </a:r>
            <a:r>
              <a:rPr lang="lv-LV" sz="3300" b="0" i="0" dirty="0">
                <a:solidFill>
                  <a:srgbClr val="414142"/>
                </a:solidFill>
                <a:effectLst/>
                <a:latin typeface="Times New Roman" panose="02020603050405020304" pitchFamily="18" charset="0"/>
                <a:cs typeface="Times New Roman" panose="02020603050405020304" pitchFamily="18" charset="0"/>
              </a:rPr>
              <a:t> ir lielāks par 5000 m</a:t>
            </a:r>
            <a:r>
              <a:rPr lang="lv-LV" sz="3300" b="0" i="0" baseline="30000" dirty="0">
                <a:solidFill>
                  <a:srgbClr val="414142"/>
                </a:solidFill>
                <a:effectLst/>
                <a:latin typeface="Times New Roman" panose="02020603050405020304" pitchFamily="18" charset="0"/>
                <a:cs typeface="Times New Roman" panose="02020603050405020304" pitchFamily="18" charset="0"/>
              </a:rPr>
              <a:t>3</a:t>
            </a:r>
            <a:r>
              <a:rPr lang="lv-LV" sz="3300" b="0" i="0" dirty="0">
                <a:solidFill>
                  <a:srgbClr val="414142"/>
                </a:solidFill>
                <a:effectLst/>
                <a:latin typeface="Times New Roman" panose="02020603050405020304" pitchFamily="18" charset="0"/>
                <a:cs typeface="Times New Roman" panose="02020603050405020304" pitchFamily="18" charset="0"/>
              </a:rPr>
              <a:t>;</a:t>
            </a:r>
          </a:p>
          <a:p>
            <a:pPr marL="0" indent="0" algn="just">
              <a:lnSpc>
                <a:spcPct val="120000"/>
              </a:lnSpc>
              <a:spcBef>
                <a:spcPts val="0"/>
              </a:spcBef>
              <a:spcAft>
                <a:spcPts val="600"/>
              </a:spcAft>
              <a:buNone/>
            </a:pPr>
            <a:r>
              <a:rPr lang="lv-LV" sz="3300" b="0" i="0" dirty="0">
                <a:solidFill>
                  <a:srgbClr val="414142"/>
                </a:solidFill>
                <a:effectLst/>
                <a:latin typeface="Times New Roman" panose="02020603050405020304" pitchFamily="18" charset="0"/>
                <a:cs typeface="Times New Roman" panose="02020603050405020304" pitchFamily="18" charset="0"/>
              </a:rPr>
              <a:t>114.</a:t>
            </a:r>
            <a:r>
              <a:rPr lang="lv-LV" sz="3300" b="0" i="0" baseline="30000" dirty="0">
                <a:solidFill>
                  <a:srgbClr val="414142"/>
                </a:solidFill>
                <a:effectLst/>
                <a:latin typeface="Times New Roman" panose="02020603050405020304" pitchFamily="18" charset="0"/>
                <a:cs typeface="Times New Roman" panose="02020603050405020304" pitchFamily="18" charset="0"/>
              </a:rPr>
              <a:t>1</a:t>
            </a:r>
            <a:r>
              <a:rPr lang="lv-LV" sz="3300" b="0" i="0" dirty="0">
                <a:solidFill>
                  <a:srgbClr val="414142"/>
                </a:solidFill>
                <a:effectLst/>
                <a:latin typeface="Times New Roman" panose="02020603050405020304" pitchFamily="18" charset="0"/>
                <a:cs typeface="Times New Roman" panose="02020603050405020304" pitchFamily="18" charset="0"/>
              </a:rPr>
              <a:t> 5. būvdarbu veikšanas laikā paredzama ēkas ietekme uz satiksmi (piemēram, satiksmes ierobežojumi, transporta plūsmas organizācija vai citi organizatoriskie vai drošības pasākumi) un inženiertīkliem (būvdarbi noris tuvu citiem inženiertīkliem, šķērsojumos ar citiem inženiertīkliem, apbūvējamā zemes gabalā vai tam piegulošajā teritorijā);</a:t>
            </a:r>
          </a:p>
          <a:p>
            <a:pPr marL="0" indent="0" algn="just">
              <a:lnSpc>
                <a:spcPct val="120000"/>
              </a:lnSpc>
              <a:spcBef>
                <a:spcPts val="0"/>
              </a:spcBef>
              <a:spcAft>
                <a:spcPts val="600"/>
              </a:spcAft>
              <a:buNone/>
            </a:pPr>
            <a:r>
              <a:rPr lang="lv-LV" sz="3300" b="0" i="0" dirty="0">
                <a:solidFill>
                  <a:srgbClr val="414142"/>
                </a:solidFill>
                <a:effectLst/>
                <a:latin typeface="Times New Roman" panose="02020603050405020304" pitchFamily="18" charset="0"/>
                <a:cs typeface="Times New Roman" panose="02020603050405020304" pitchFamily="18" charset="0"/>
              </a:rPr>
              <a:t>114.</a:t>
            </a:r>
            <a:r>
              <a:rPr lang="lv-LV" sz="3300" b="0" i="0" baseline="30000" dirty="0">
                <a:solidFill>
                  <a:srgbClr val="414142"/>
                </a:solidFill>
                <a:effectLst/>
                <a:latin typeface="Times New Roman" panose="02020603050405020304" pitchFamily="18" charset="0"/>
                <a:cs typeface="Times New Roman" panose="02020603050405020304" pitchFamily="18" charset="0"/>
              </a:rPr>
              <a:t>1</a:t>
            </a:r>
            <a:r>
              <a:rPr lang="lv-LV" sz="3300" b="0" i="0" dirty="0">
                <a:solidFill>
                  <a:srgbClr val="414142"/>
                </a:solidFill>
                <a:effectLst/>
                <a:latin typeface="Times New Roman" panose="02020603050405020304" pitchFamily="18" charset="0"/>
                <a:cs typeface="Times New Roman" panose="02020603050405020304" pitchFamily="18" charset="0"/>
              </a:rPr>
              <a:t> 6. ēkai ir piemērots valsts kultūras pieminekļa statuss vai tā atrodas īpaši aizsargājamā dabas teritorijā (likuma "</a:t>
            </a:r>
            <a:r>
              <a:rPr lang="lv-LV" sz="3300" b="0" i="0" u="none" strike="noStrike" dirty="0">
                <a:solidFill>
                  <a:srgbClr val="16497B"/>
                </a:solidFill>
                <a:effectLst/>
                <a:latin typeface="Times New Roman" panose="02020603050405020304" pitchFamily="18" charset="0"/>
                <a:cs typeface="Times New Roman" panose="02020603050405020304" pitchFamily="18" charset="0"/>
                <a:hlinkClick r:id="rId3"/>
              </a:rPr>
              <a:t>Par īpaši aizsargājamām dabas teritorijām</a:t>
            </a:r>
            <a:r>
              <a:rPr lang="lv-LV" sz="3300" b="0" i="0" dirty="0">
                <a:solidFill>
                  <a:srgbClr val="414142"/>
                </a:solidFill>
                <a:effectLst/>
                <a:latin typeface="Times New Roman" panose="02020603050405020304" pitchFamily="18" charset="0"/>
                <a:cs typeface="Times New Roman" panose="02020603050405020304" pitchFamily="18" charset="0"/>
              </a:rPr>
              <a:t>" izpratnē) vai mikroliegumā (</a:t>
            </a:r>
            <a:r>
              <a:rPr lang="lv-LV" sz="3300" b="0" i="0" u="none" strike="noStrike" dirty="0">
                <a:solidFill>
                  <a:srgbClr val="16497B"/>
                </a:solidFill>
                <a:effectLst/>
                <a:latin typeface="Times New Roman" panose="02020603050405020304" pitchFamily="18" charset="0"/>
                <a:cs typeface="Times New Roman" panose="02020603050405020304" pitchFamily="18" charset="0"/>
                <a:hlinkClick r:id="rId4"/>
              </a:rPr>
              <a:t>Sugu un biotopu aizsardzības likuma</a:t>
            </a:r>
            <a:r>
              <a:rPr lang="lv-LV" sz="3300" b="0" i="0" dirty="0">
                <a:solidFill>
                  <a:srgbClr val="414142"/>
                </a:solidFill>
                <a:effectLst/>
                <a:latin typeface="Times New Roman" panose="02020603050405020304" pitchFamily="18" charset="0"/>
                <a:cs typeface="Times New Roman" panose="02020603050405020304" pitchFamily="18" charset="0"/>
              </a:rPr>
              <a:t> izpratnē);</a:t>
            </a:r>
          </a:p>
          <a:p>
            <a:pPr marL="0" indent="0" algn="just">
              <a:lnSpc>
                <a:spcPct val="120000"/>
              </a:lnSpc>
              <a:spcBef>
                <a:spcPts val="0"/>
              </a:spcBef>
              <a:spcAft>
                <a:spcPts val="600"/>
              </a:spcAft>
              <a:buNone/>
            </a:pPr>
            <a:r>
              <a:rPr lang="lv-LV" sz="3300" b="0" i="0" dirty="0">
                <a:solidFill>
                  <a:srgbClr val="414142"/>
                </a:solidFill>
                <a:effectLst/>
                <a:latin typeface="Times New Roman" panose="02020603050405020304" pitchFamily="18" charset="0"/>
                <a:cs typeface="Times New Roman" panose="02020603050405020304" pitchFamily="18" charset="0"/>
              </a:rPr>
              <a:t>114.</a:t>
            </a:r>
            <a:r>
              <a:rPr lang="lv-LV" sz="3300" b="0" i="0" baseline="30000" dirty="0">
                <a:solidFill>
                  <a:srgbClr val="414142"/>
                </a:solidFill>
                <a:effectLst/>
                <a:latin typeface="Times New Roman" panose="02020603050405020304" pitchFamily="18" charset="0"/>
                <a:cs typeface="Times New Roman" panose="02020603050405020304" pitchFamily="18" charset="0"/>
              </a:rPr>
              <a:t>1</a:t>
            </a:r>
            <a:r>
              <a:rPr lang="lv-LV" sz="3300" b="0" i="0" dirty="0">
                <a:solidFill>
                  <a:srgbClr val="414142"/>
                </a:solidFill>
                <a:effectLst/>
                <a:latin typeface="Times New Roman" panose="02020603050405020304" pitchFamily="18" charset="0"/>
                <a:cs typeface="Times New Roman" panose="02020603050405020304" pitchFamily="18" charset="0"/>
              </a:rPr>
              <a:t> 7. otrās vai trešās grupas ēkā būvdarbi ir bijuši pārtraukti un tā bijusi iekonservēta ilgāk nekā piecus gadus;</a:t>
            </a:r>
          </a:p>
          <a:p>
            <a:pPr marL="0" indent="0" algn="just">
              <a:lnSpc>
                <a:spcPct val="120000"/>
              </a:lnSpc>
              <a:spcBef>
                <a:spcPts val="0"/>
              </a:spcBef>
              <a:spcAft>
                <a:spcPts val="600"/>
              </a:spcAft>
              <a:buNone/>
            </a:pPr>
            <a:r>
              <a:rPr lang="lv-LV" sz="3300" b="0" i="0" dirty="0">
                <a:solidFill>
                  <a:srgbClr val="414142"/>
                </a:solidFill>
                <a:effectLst/>
                <a:latin typeface="Times New Roman" panose="02020603050405020304" pitchFamily="18" charset="0"/>
                <a:cs typeface="Times New Roman" panose="02020603050405020304" pitchFamily="18" charset="0"/>
              </a:rPr>
              <a:t>114.</a:t>
            </a:r>
            <a:r>
              <a:rPr lang="lv-LV" sz="3300" b="0" i="0" baseline="30000" dirty="0">
                <a:solidFill>
                  <a:srgbClr val="414142"/>
                </a:solidFill>
                <a:effectLst/>
                <a:latin typeface="Times New Roman" panose="02020603050405020304" pitchFamily="18" charset="0"/>
                <a:cs typeface="Times New Roman" panose="02020603050405020304" pitchFamily="18" charset="0"/>
              </a:rPr>
              <a:t>1</a:t>
            </a:r>
            <a:r>
              <a:rPr lang="lv-LV" sz="3300" b="0" i="0" dirty="0">
                <a:solidFill>
                  <a:srgbClr val="414142"/>
                </a:solidFill>
                <a:effectLst/>
                <a:latin typeface="Times New Roman" panose="02020603050405020304" pitchFamily="18" charset="0"/>
                <a:cs typeface="Times New Roman" panose="02020603050405020304" pitchFamily="18" charset="0"/>
              </a:rPr>
              <a:t> 8. uzsākti būvdarbi pēc otrās vai trešās grupas ēkas daļējas sagrūšanas;</a:t>
            </a:r>
          </a:p>
          <a:p>
            <a:pPr marL="0" indent="0" algn="just">
              <a:lnSpc>
                <a:spcPct val="120000"/>
              </a:lnSpc>
              <a:spcBef>
                <a:spcPts val="0"/>
              </a:spcBef>
              <a:spcAft>
                <a:spcPts val="600"/>
              </a:spcAft>
              <a:buNone/>
            </a:pPr>
            <a:r>
              <a:rPr lang="lv-LV" sz="3300" b="0" i="0" dirty="0">
                <a:solidFill>
                  <a:srgbClr val="414142"/>
                </a:solidFill>
                <a:effectLst/>
                <a:latin typeface="Times New Roman" panose="02020603050405020304" pitchFamily="18" charset="0"/>
                <a:cs typeface="Times New Roman" panose="02020603050405020304" pitchFamily="18" charset="0"/>
              </a:rPr>
              <a:t>114.</a:t>
            </a:r>
            <a:r>
              <a:rPr lang="lv-LV" sz="3300" b="0" i="0" baseline="30000" dirty="0">
                <a:solidFill>
                  <a:srgbClr val="414142"/>
                </a:solidFill>
                <a:effectLst/>
                <a:latin typeface="Times New Roman" panose="02020603050405020304" pitchFamily="18" charset="0"/>
                <a:cs typeface="Times New Roman" panose="02020603050405020304" pitchFamily="18" charset="0"/>
              </a:rPr>
              <a:t>1</a:t>
            </a:r>
            <a:r>
              <a:rPr lang="lv-LV" sz="3300" b="0" i="0" dirty="0">
                <a:solidFill>
                  <a:srgbClr val="414142"/>
                </a:solidFill>
                <a:effectLst/>
                <a:latin typeface="Times New Roman" panose="02020603050405020304" pitchFamily="18" charset="0"/>
                <a:cs typeface="Times New Roman" panose="02020603050405020304" pitchFamily="18" charset="0"/>
              </a:rPr>
              <a:t> 9. atzinumā par būves tehnisko stāvokli norādīts, ka tā ir avārijas stāvoklī;</a:t>
            </a:r>
          </a:p>
          <a:p>
            <a:pPr marL="0" indent="0" algn="just">
              <a:lnSpc>
                <a:spcPct val="120000"/>
              </a:lnSpc>
              <a:spcBef>
                <a:spcPts val="0"/>
              </a:spcBef>
              <a:spcAft>
                <a:spcPts val="600"/>
              </a:spcAft>
              <a:buNone/>
            </a:pPr>
            <a:r>
              <a:rPr lang="lv-LV" sz="3300" b="0" i="0" dirty="0">
                <a:solidFill>
                  <a:srgbClr val="414142"/>
                </a:solidFill>
                <a:effectLst/>
                <a:latin typeface="Times New Roman" panose="02020603050405020304" pitchFamily="18" charset="0"/>
                <a:cs typeface="Times New Roman" panose="02020603050405020304" pitchFamily="18" charset="0"/>
              </a:rPr>
              <a:t>114.</a:t>
            </a:r>
            <a:r>
              <a:rPr lang="lv-LV" sz="3300" b="0" i="0" baseline="30000" dirty="0">
                <a:solidFill>
                  <a:srgbClr val="414142"/>
                </a:solidFill>
                <a:effectLst/>
                <a:latin typeface="Times New Roman" panose="02020603050405020304" pitchFamily="18" charset="0"/>
                <a:cs typeface="Times New Roman" panose="02020603050405020304" pitchFamily="18" charset="0"/>
              </a:rPr>
              <a:t>1</a:t>
            </a:r>
            <a:r>
              <a:rPr lang="lv-LV" sz="3300" b="0" i="0" dirty="0">
                <a:solidFill>
                  <a:srgbClr val="414142"/>
                </a:solidFill>
                <a:effectLst/>
                <a:latin typeface="Times New Roman" panose="02020603050405020304" pitchFamily="18" charset="0"/>
                <a:cs typeface="Times New Roman" panose="02020603050405020304" pitchFamily="18" charset="0"/>
              </a:rPr>
              <a:t> 10. ir paredzēta otrās vai trešās grupas ēkas nojaukšana;</a:t>
            </a:r>
          </a:p>
          <a:p>
            <a:pPr marL="0" indent="0" algn="just">
              <a:lnSpc>
                <a:spcPct val="120000"/>
              </a:lnSpc>
              <a:spcBef>
                <a:spcPts val="0"/>
              </a:spcBef>
              <a:spcAft>
                <a:spcPts val="600"/>
              </a:spcAft>
              <a:buNone/>
            </a:pPr>
            <a:r>
              <a:rPr lang="lv-LV" sz="3300" b="0" i="0" dirty="0">
                <a:solidFill>
                  <a:srgbClr val="414142"/>
                </a:solidFill>
                <a:effectLst/>
                <a:latin typeface="Times New Roman" panose="02020603050405020304" pitchFamily="18" charset="0"/>
                <a:cs typeface="Times New Roman" panose="02020603050405020304" pitchFamily="18" charset="0"/>
              </a:rPr>
              <a:t>114.</a:t>
            </a:r>
            <a:r>
              <a:rPr lang="lv-LV" sz="3300" b="0" i="0" baseline="30000" dirty="0">
                <a:solidFill>
                  <a:srgbClr val="414142"/>
                </a:solidFill>
                <a:effectLst/>
                <a:latin typeface="Times New Roman" panose="02020603050405020304" pitchFamily="18" charset="0"/>
                <a:cs typeface="Times New Roman" panose="02020603050405020304" pitchFamily="18" charset="0"/>
              </a:rPr>
              <a:t>1</a:t>
            </a:r>
            <a:r>
              <a:rPr lang="lv-LV" sz="3300" b="0" i="0" dirty="0">
                <a:solidFill>
                  <a:srgbClr val="414142"/>
                </a:solidFill>
                <a:effectLst/>
                <a:latin typeface="Times New Roman" panose="02020603050405020304" pitchFamily="18" charset="0"/>
                <a:cs typeface="Times New Roman" panose="02020603050405020304" pitchFamily="18" charset="0"/>
              </a:rPr>
              <a:t> 11. darbu veikšanas projektu pieprasa būvniecības ierosinātājs vai būvdarbu veicējs.</a:t>
            </a:r>
          </a:p>
          <a:p>
            <a:endParaRPr lang="lv-LV" dirty="0"/>
          </a:p>
        </p:txBody>
      </p:sp>
    </p:spTree>
    <p:extLst>
      <p:ext uri="{BB962C8B-B14F-4D97-AF65-F5344CB8AC3E}">
        <p14:creationId xmlns:p14="http://schemas.microsoft.com/office/powerpoint/2010/main" val="3786282127"/>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16423</TotalTime>
  <Words>1151</Words>
  <Application>Microsoft Office PowerPoint</Application>
  <PresentationFormat>Widescreen</PresentationFormat>
  <Paragraphs>106</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Times New Roman</vt:lpstr>
      <vt:lpstr>Trebuchet MS</vt:lpstr>
      <vt:lpstr>Verdana</vt:lpstr>
      <vt:lpstr>Wingdings 3</vt:lpstr>
      <vt:lpstr>Facet</vt:lpstr>
      <vt:lpstr>Seminārs būvniecības procesa dalībniekiem “Par aktualitātēm 2025.gadā būvdarbu un būvju ekspluatācijas kontrolē ”  Būvdarbu tehnoloģijas būvprojektā, t.sk. DOP, un DVP </vt:lpstr>
      <vt:lpstr>Būvniecības procesa etapi</vt:lpstr>
      <vt:lpstr>Izpēte normatīvajos aktos</vt:lpstr>
      <vt:lpstr>Sekas un riski nepietiekamas izpētes gadījumā</vt:lpstr>
      <vt:lpstr>Nepietiekama izpēte!</vt:lpstr>
      <vt:lpstr>Kas ir Darbu organizēšanas projekts jeb DOP?</vt:lpstr>
      <vt:lpstr>Kad izstrādā DOP?  Kas izstrādā un saskaņo DOP?</vt:lpstr>
      <vt:lpstr>Kas ir Darbu veikšanas projekts jeb DVP?  </vt:lpstr>
      <vt:lpstr>Kad izstrādā DVP ēku būvniecībā?</vt:lpstr>
      <vt:lpstr>Kas izstrādā un saskaņo DVP?</vt:lpstr>
      <vt:lpstr>Biežāk konstatētās neatbilstības</vt:lpstr>
      <vt:lpstr>Ietekmes izvērtējums uz blakus esošo apbūvi</vt:lpstr>
      <vt:lpstr>Izpēti blakus esošo apbūvi. </vt:lpstr>
      <vt:lpstr>Esošo ēku uzraudzība un monitorings. Sēšanās pārraudzība. </vt:lpstr>
      <vt:lpstr>Esošo ēku uzraudzība un monitorings. Vibrāciju pārraudzība. </vt:lpstr>
      <vt:lpstr>Esošo ēku uzraudzība un monitorings. Gruntsūdens līmeņa pārraudzība.</vt:lpstr>
      <vt:lpstr>Lai vairāk izsvērti objekti!</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Iveta Palamarcuka</dc:creator>
  <cp:lastModifiedBy>Inese Linde</cp:lastModifiedBy>
  <cp:revision>132</cp:revision>
  <dcterms:created xsi:type="dcterms:W3CDTF">2020-12-08T19:00:14Z</dcterms:created>
  <dcterms:modified xsi:type="dcterms:W3CDTF">2025-04-17T05:55:14Z</dcterms:modified>
</cp:coreProperties>
</file>