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Lst>
  <p:notesMasterIdLst>
    <p:notesMasterId r:id="rId37"/>
  </p:notesMasterIdLst>
  <p:sldIdLst>
    <p:sldId id="1039" r:id="rId3"/>
    <p:sldId id="1213" r:id="rId4"/>
    <p:sldId id="1234" r:id="rId5"/>
    <p:sldId id="1218" r:id="rId6"/>
    <p:sldId id="1212" r:id="rId7"/>
    <p:sldId id="1217" r:id="rId8"/>
    <p:sldId id="1226" r:id="rId9"/>
    <p:sldId id="1222" r:id="rId10"/>
    <p:sldId id="1223" r:id="rId11"/>
    <p:sldId id="1224" r:id="rId12"/>
    <p:sldId id="1231" r:id="rId13"/>
    <p:sldId id="1232" r:id="rId14"/>
    <p:sldId id="1233" r:id="rId15"/>
    <p:sldId id="1228" r:id="rId16"/>
    <p:sldId id="1229" r:id="rId17"/>
    <p:sldId id="1230" r:id="rId18"/>
    <p:sldId id="1225" r:id="rId19"/>
    <p:sldId id="1235" r:id="rId20"/>
    <p:sldId id="1236" r:id="rId21"/>
    <p:sldId id="1237" r:id="rId22"/>
    <p:sldId id="1238" r:id="rId23"/>
    <p:sldId id="1239" r:id="rId24"/>
    <p:sldId id="1240" r:id="rId25"/>
    <p:sldId id="1241" r:id="rId26"/>
    <p:sldId id="1242" r:id="rId27"/>
    <p:sldId id="1243" r:id="rId28"/>
    <p:sldId id="1244" r:id="rId29"/>
    <p:sldId id="1245" r:id="rId30"/>
    <p:sldId id="1246" r:id="rId31"/>
    <p:sldId id="1247" r:id="rId32"/>
    <p:sldId id="1248" r:id="rId33"/>
    <p:sldId id="1249" r:id="rId34"/>
    <p:sldId id="1250" r:id="rId35"/>
    <p:sldId id="1201" r:id="rId36"/>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ānis Palamarčuks" initials="JP" lastIdx="1" clrIdx="0">
    <p:extLst>
      <p:ext uri="{19B8F6BF-5375-455C-9EA6-DF929625EA0E}">
        <p15:presenceInfo xmlns:p15="http://schemas.microsoft.com/office/powerpoint/2012/main" userId="S-1-5-21-734147818-1251574435-2103723179-79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85311" autoAdjust="0"/>
  </p:normalViewPr>
  <p:slideViewPr>
    <p:cSldViewPr snapToGrid="0">
      <p:cViewPr varScale="1">
        <p:scale>
          <a:sx n="87" d="100"/>
          <a:sy n="87" d="100"/>
        </p:scale>
        <p:origin x="1434" y="300"/>
      </p:cViewPr>
      <p:guideLst/>
    </p:cSldViewPr>
  </p:slid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98" d="100"/>
          <a:sy n="98" d="100"/>
        </p:scale>
        <p:origin x="94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93EE07-AC93-415F-8623-A5170DCCA4CE}" type="datetimeFigureOut">
              <a:rPr lang="lv-LV" smtClean="0"/>
              <a:t>10.04.2025</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77E213-FBF0-4FB6-A379-F97F387A85BE}" type="slidenum">
              <a:rPr lang="lv-LV" smtClean="0"/>
              <a:t>‹#›</a:t>
            </a:fld>
            <a:endParaRPr lang="lv-LV"/>
          </a:p>
        </p:txBody>
      </p:sp>
    </p:spTree>
    <p:extLst>
      <p:ext uri="{BB962C8B-B14F-4D97-AF65-F5344CB8AC3E}">
        <p14:creationId xmlns:p14="http://schemas.microsoft.com/office/powerpoint/2010/main" val="1161277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608D30-51D5-4434-8A74-401C909CFEB7}"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0575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477E213-FBF0-4FB6-A379-F97F387A85BE}" type="slidenum">
              <a:rPr lang="lv-LV" smtClean="0"/>
              <a:t>13</a:t>
            </a:fld>
            <a:endParaRPr lang="lv-LV"/>
          </a:p>
        </p:txBody>
      </p:sp>
    </p:spTree>
    <p:extLst>
      <p:ext uri="{BB962C8B-B14F-4D97-AF65-F5344CB8AC3E}">
        <p14:creationId xmlns:p14="http://schemas.microsoft.com/office/powerpoint/2010/main" val="2458715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p:cNvSpPr>
            <a:spLocks noGrp="1"/>
          </p:cNvSpPr>
          <p:nvPr>
            <p:ph type="dt" sz="half" idx="10"/>
          </p:nvPr>
        </p:nvSpPr>
        <p:spPr/>
        <p:txBody>
          <a:bodyPr/>
          <a:lstStyle/>
          <a:p>
            <a:fld id="{14E999DC-9EA0-4259-819B-1AF7B4303B19}" type="datetimeFigureOut">
              <a:rPr lang="lv-LV" smtClean="0"/>
              <a:t>10.04.2025</a:t>
            </a:fld>
            <a:endParaRPr lang="lv-LV"/>
          </a:p>
        </p:txBody>
      </p:sp>
      <p:sp>
        <p:nvSpPr>
          <p:cNvPr id="5" name="Footer Placeholder 4"/>
          <p:cNvSpPr>
            <a:spLocks noGrp="1"/>
          </p:cNvSpPr>
          <p:nvPr>
            <p:ph type="ftr" sz="quarter" idx="11"/>
          </p:nvPr>
        </p:nvSpPr>
        <p:spPr/>
        <p:txBody>
          <a:bodyPr/>
          <a:lstStyle/>
          <a:p>
            <a:endParaRPr lang="lv-LV"/>
          </a:p>
        </p:txBody>
      </p:sp>
    </p:spTree>
    <p:extLst>
      <p:ext uri="{BB962C8B-B14F-4D97-AF65-F5344CB8AC3E}">
        <p14:creationId xmlns:p14="http://schemas.microsoft.com/office/powerpoint/2010/main" val="3542073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14E999DC-9EA0-4259-819B-1AF7B4303B19}" type="datetimeFigureOut">
              <a:rPr lang="lv-LV" smtClean="0"/>
              <a:t>10.04.2025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2260439-F6DD-4523-A801-03781BC0D091}"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Tree>
    <p:extLst>
      <p:ext uri="{BB962C8B-B14F-4D97-AF65-F5344CB8AC3E}">
        <p14:creationId xmlns:p14="http://schemas.microsoft.com/office/powerpoint/2010/main" val="3372240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14E999DC-9EA0-4259-819B-1AF7B4303B19}" type="datetimeFigureOut">
              <a:rPr lang="lv-LV" smtClean="0"/>
              <a:t>10.04.2025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2260439-F6DD-4523-A801-03781BC0D091}"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Tree>
    <p:extLst>
      <p:ext uri="{BB962C8B-B14F-4D97-AF65-F5344CB8AC3E}">
        <p14:creationId xmlns:p14="http://schemas.microsoft.com/office/powerpoint/2010/main" val="3675166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pic>
        <p:nvPicPr>
          <p:cNvPr id="10" name="Picture 9"/>
          <p:cNvPicPr>
            <a:picLocks noChangeAspect="1"/>
          </p:cNvPicPr>
          <p:nvPr userDrawn="1"/>
        </p:nvPicPr>
        <p:blipFill rotWithShape="1">
          <a:blip r:embed="rId3" cstate="print"/>
          <a:srcRect l="42765" t="13473" r="28727" b="56141"/>
          <a:stretch/>
        </p:blipFill>
        <p:spPr>
          <a:xfrm>
            <a:off x="4264663" y="0"/>
            <a:ext cx="3672454" cy="2446421"/>
          </a:xfrm>
          <a:prstGeom prst="rect">
            <a:avLst/>
          </a:prstGeom>
        </p:spPr>
      </p:pic>
    </p:spTree>
    <p:extLst>
      <p:ext uri="{BB962C8B-B14F-4D97-AF65-F5344CB8AC3E}">
        <p14:creationId xmlns:p14="http://schemas.microsoft.com/office/powerpoint/2010/main" val="834244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567E8C-B793-463C-ACEC-3F1FF2FF6ACF}" type="datetime1">
              <a:rPr lang="lv-LV" smtClean="0"/>
              <a:t>10.04.2025</a:t>
            </a:fld>
            <a:endParaRPr lang="lv-LV" dirty="0"/>
          </a:p>
        </p:txBody>
      </p:sp>
      <p:sp>
        <p:nvSpPr>
          <p:cNvPr id="5" name="Footer Placeholder 4"/>
          <p:cNvSpPr>
            <a:spLocks noGrp="1"/>
          </p:cNvSpPr>
          <p:nvPr>
            <p:ph type="ftr" sz="quarter" idx="11"/>
          </p:nvPr>
        </p:nvSpPr>
        <p:spPr/>
        <p:txBody>
          <a:bodyPr/>
          <a:lstStyle/>
          <a:p>
            <a:endParaRPr lang="lv-LV" dirty="0"/>
          </a:p>
        </p:txBody>
      </p:sp>
      <p:sp>
        <p:nvSpPr>
          <p:cNvPr id="6" name="Slide Number Placeholder 5"/>
          <p:cNvSpPr>
            <a:spLocks noGrp="1"/>
          </p:cNvSpPr>
          <p:nvPr>
            <p:ph type="sldNum" sz="quarter" idx="12"/>
          </p:nvPr>
        </p:nvSpPr>
        <p:spPr/>
        <p:txBody>
          <a:bodyPr/>
          <a:lstStyle/>
          <a:p>
            <a:fld id="{B8919222-AB26-4AEB-B881-CC7E9661B6C6}" type="slidenum">
              <a:rPr lang="lv-LV" smtClean="0"/>
              <a:t>‹#›</a:t>
            </a:fld>
            <a:endParaRPr lang="lv-LV" dirty="0"/>
          </a:p>
        </p:txBody>
      </p:sp>
      <p:pic>
        <p:nvPicPr>
          <p:cNvPr id="7" name="Picture 6"/>
          <p:cNvPicPr>
            <a:picLocks noChangeAspect="1"/>
          </p:cNvPicPr>
          <p:nvPr userDrawn="1"/>
        </p:nvPicPr>
        <p:blipFill rotWithShape="1">
          <a:blip r:embed="rId2" cstate="print"/>
          <a:srcRect l="42765" t="13473" r="28727" b="56141"/>
          <a:stretch/>
        </p:blipFill>
        <p:spPr>
          <a:xfrm>
            <a:off x="3832044" y="1"/>
            <a:ext cx="4879337" cy="2446421"/>
          </a:xfrm>
          <a:prstGeom prst="rect">
            <a:avLst/>
          </a:prstGeom>
        </p:spPr>
      </p:pic>
    </p:spTree>
    <p:extLst>
      <p:ext uri="{BB962C8B-B14F-4D97-AF65-F5344CB8AC3E}">
        <p14:creationId xmlns:p14="http://schemas.microsoft.com/office/powerpoint/2010/main" val="2324108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EC8909-50AC-4927-AA21-A90BDEF10CC7}" type="datetime1">
              <a:rPr lang="lv-LV" smtClean="0"/>
              <a:t>10.04.2025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8919222-AB26-4AEB-B881-CC7E9661B6C6}" type="slidenum">
              <a:rPr lang="lv-LV" smtClean="0"/>
              <a:t>‹#›</a:t>
            </a:fld>
            <a:endParaRPr lang="lv-LV" dirty="0"/>
          </a:p>
        </p:txBody>
      </p:sp>
      <p:pic>
        <p:nvPicPr>
          <p:cNvPr id="8" name="Picture 7"/>
          <p:cNvPicPr>
            <a:picLocks noChangeAspect="1"/>
          </p:cNvPicPr>
          <p:nvPr userDrawn="1"/>
        </p:nvPicPr>
        <p:blipFill rotWithShape="1">
          <a:blip r:embed="rId2" cstate="print"/>
          <a:srcRect l="42765" t="13473" r="28727" b="56141"/>
          <a:stretch/>
        </p:blipFill>
        <p:spPr>
          <a:xfrm>
            <a:off x="-1" y="10910"/>
            <a:ext cx="2708423" cy="1218264"/>
          </a:xfrm>
          <a:prstGeom prst="rect">
            <a:avLst/>
          </a:prstGeom>
        </p:spPr>
      </p:pic>
    </p:spTree>
    <p:extLst>
      <p:ext uri="{BB962C8B-B14F-4D97-AF65-F5344CB8AC3E}">
        <p14:creationId xmlns:p14="http://schemas.microsoft.com/office/powerpoint/2010/main" val="1892173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368565-E790-4FD6-BF3C-2690D6FE8811}" type="datetime1">
              <a:rPr lang="lv-LV" smtClean="0"/>
              <a:t>10.04.2025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8919222-AB26-4AEB-B881-CC7E9661B6C6}"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1" y="10910"/>
            <a:ext cx="2708423" cy="1218264"/>
          </a:xfrm>
          <a:prstGeom prst="rect">
            <a:avLst/>
          </a:prstGeom>
        </p:spPr>
      </p:pic>
    </p:spTree>
    <p:extLst>
      <p:ext uri="{BB962C8B-B14F-4D97-AF65-F5344CB8AC3E}">
        <p14:creationId xmlns:p14="http://schemas.microsoft.com/office/powerpoint/2010/main" val="1980303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1C9B7F-20CF-49BE-87F6-AD8DDA063F1F}" type="datetime1">
              <a:rPr lang="lv-LV" smtClean="0"/>
              <a:t>10.04.2025</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B8919222-AB26-4AEB-B881-CC7E9661B6C6}"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1" y="10910"/>
            <a:ext cx="2708423" cy="1218264"/>
          </a:xfrm>
          <a:prstGeom prst="rect">
            <a:avLst/>
          </a:prstGeom>
        </p:spPr>
      </p:pic>
    </p:spTree>
    <p:extLst>
      <p:ext uri="{BB962C8B-B14F-4D97-AF65-F5344CB8AC3E}">
        <p14:creationId xmlns:p14="http://schemas.microsoft.com/office/powerpoint/2010/main" val="2906654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B2CE54-D69E-400D-9DEE-7AEAD2727570}" type="datetime1">
              <a:rPr lang="lv-LV" smtClean="0"/>
              <a:t>10.04.2025</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B8919222-AB26-4AEB-B881-CC7E9661B6C6}" type="slidenum">
              <a:rPr lang="lv-LV" smtClean="0"/>
              <a:t>‹#›</a:t>
            </a:fld>
            <a:endParaRPr lang="lv-LV"/>
          </a:p>
        </p:txBody>
      </p:sp>
      <p:pic>
        <p:nvPicPr>
          <p:cNvPr id="10" name="Picture 9"/>
          <p:cNvPicPr>
            <a:picLocks noChangeAspect="1"/>
          </p:cNvPicPr>
          <p:nvPr userDrawn="1"/>
        </p:nvPicPr>
        <p:blipFill rotWithShape="1">
          <a:blip r:embed="rId2" cstate="print"/>
          <a:srcRect l="42765" t="13473" r="28727" b="56141"/>
          <a:stretch/>
        </p:blipFill>
        <p:spPr>
          <a:xfrm>
            <a:off x="-1" y="10910"/>
            <a:ext cx="2708423" cy="1218264"/>
          </a:xfrm>
          <a:prstGeom prst="rect">
            <a:avLst/>
          </a:prstGeom>
        </p:spPr>
      </p:pic>
    </p:spTree>
    <p:extLst>
      <p:ext uri="{BB962C8B-B14F-4D97-AF65-F5344CB8AC3E}">
        <p14:creationId xmlns:p14="http://schemas.microsoft.com/office/powerpoint/2010/main" val="1334062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822675-33F6-400E-9C3A-1607C02E3EE2}" type="datetime1">
              <a:rPr lang="lv-LV" smtClean="0"/>
              <a:t>10.04.2025</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B8919222-AB26-4AEB-B881-CC7E9661B6C6}" type="slidenum">
              <a:rPr lang="lv-LV" smtClean="0"/>
              <a:t>‹#›</a:t>
            </a:fld>
            <a:endParaRPr lang="lv-LV"/>
          </a:p>
        </p:txBody>
      </p:sp>
      <p:pic>
        <p:nvPicPr>
          <p:cNvPr id="6" name="Picture 5"/>
          <p:cNvPicPr>
            <a:picLocks noChangeAspect="1"/>
          </p:cNvPicPr>
          <p:nvPr userDrawn="1"/>
        </p:nvPicPr>
        <p:blipFill rotWithShape="1">
          <a:blip r:embed="rId2" cstate="print"/>
          <a:srcRect l="42765" t="13473" r="28727" b="56141"/>
          <a:stretch/>
        </p:blipFill>
        <p:spPr>
          <a:xfrm>
            <a:off x="-1" y="10910"/>
            <a:ext cx="2708423" cy="1218264"/>
          </a:xfrm>
          <a:prstGeom prst="rect">
            <a:avLst/>
          </a:prstGeom>
        </p:spPr>
      </p:pic>
    </p:spTree>
    <p:extLst>
      <p:ext uri="{BB962C8B-B14F-4D97-AF65-F5344CB8AC3E}">
        <p14:creationId xmlns:p14="http://schemas.microsoft.com/office/powerpoint/2010/main" val="4127345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D52FD-8F2C-4F21-BBF8-8194012C7D0A}" type="datetime1">
              <a:rPr lang="lv-LV" smtClean="0"/>
              <a:t>10.04.2025</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B8919222-AB26-4AEB-B881-CC7E9661B6C6}" type="slidenum">
              <a:rPr lang="lv-LV" smtClean="0"/>
              <a:t>‹#›</a:t>
            </a:fld>
            <a:endParaRPr lang="lv-LV"/>
          </a:p>
        </p:txBody>
      </p:sp>
      <p:pic>
        <p:nvPicPr>
          <p:cNvPr id="5" name="Picture 4"/>
          <p:cNvPicPr>
            <a:picLocks noChangeAspect="1"/>
          </p:cNvPicPr>
          <p:nvPr userDrawn="1"/>
        </p:nvPicPr>
        <p:blipFill rotWithShape="1">
          <a:blip r:embed="rId2" cstate="print"/>
          <a:srcRect l="42765" t="13473" r="28727" b="56141"/>
          <a:stretch/>
        </p:blipFill>
        <p:spPr>
          <a:xfrm>
            <a:off x="-1" y="10910"/>
            <a:ext cx="2708423" cy="1218264"/>
          </a:xfrm>
          <a:prstGeom prst="rect">
            <a:avLst/>
          </a:prstGeom>
        </p:spPr>
      </p:pic>
    </p:spTree>
    <p:extLst>
      <p:ext uri="{BB962C8B-B14F-4D97-AF65-F5344CB8AC3E}">
        <p14:creationId xmlns:p14="http://schemas.microsoft.com/office/powerpoint/2010/main" val="129228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14E999DC-9EA0-4259-819B-1AF7B4303B19}" type="datetimeFigureOut">
              <a:rPr lang="lv-LV" smtClean="0"/>
              <a:t>10.04.2025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2260439-F6DD-4523-A801-03781BC0D091}"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
        <p:nvSpPr>
          <p:cNvPr id="9" name="Slide Number Placeholder 3"/>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F832BF-1DDA-4BBE-B340-68BC40090DFC}" type="slidenum">
              <a:rPr lang="lv-LV" smtClean="0"/>
              <a:pPr/>
              <a:t>‹#›</a:t>
            </a:fld>
            <a:endParaRPr lang="lv-LV" dirty="0"/>
          </a:p>
        </p:txBody>
      </p:sp>
    </p:spTree>
    <p:extLst>
      <p:ext uri="{BB962C8B-B14F-4D97-AF65-F5344CB8AC3E}">
        <p14:creationId xmlns:p14="http://schemas.microsoft.com/office/powerpoint/2010/main" val="3029524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17840E-5AE7-425E-B83A-7BC2512BD907}" type="datetime1">
              <a:rPr lang="lv-LV" smtClean="0"/>
              <a:t>10.04.2025</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B8919222-AB26-4AEB-B881-CC7E9661B6C6}" type="slidenum">
              <a:rPr lang="lv-LV" smtClean="0"/>
              <a:t>‹#›</a:t>
            </a:fld>
            <a:endParaRPr lang="lv-LV"/>
          </a:p>
        </p:txBody>
      </p:sp>
    </p:spTree>
    <p:extLst>
      <p:ext uri="{BB962C8B-B14F-4D97-AF65-F5344CB8AC3E}">
        <p14:creationId xmlns:p14="http://schemas.microsoft.com/office/powerpoint/2010/main" val="11106466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1C8D56-6826-4E91-ACB3-67F53736BCAB}" type="datetime1">
              <a:rPr lang="lv-LV" smtClean="0"/>
              <a:t>10.04.2025</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B8919222-AB26-4AEB-B881-CC7E9661B6C6}" type="slidenum">
              <a:rPr lang="lv-LV" smtClean="0"/>
              <a:t>‹#›</a:t>
            </a:fld>
            <a:endParaRPr lang="lv-LV"/>
          </a:p>
        </p:txBody>
      </p:sp>
    </p:spTree>
    <p:extLst>
      <p:ext uri="{BB962C8B-B14F-4D97-AF65-F5344CB8AC3E}">
        <p14:creationId xmlns:p14="http://schemas.microsoft.com/office/powerpoint/2010/main" val="2684065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70C446-9BAE-4E95-9E77-5CBA150F4F94}" type="datetime1">
              <a:rPr lang="lv-LV" smtClean="0"/>
              <a:t>10.04.2025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8919222-AB26-4AEB-B881-CC7E9661B6C6}" type="slidenum">
              <a:rPr lang="lv-LV" smtClean="0"/>
              <a:t>‹#›</a:t>
            </a:fld>
            <a:endParaRPr lang="lv-LV"/>
          </a:p>
        </p:txBody>
      </p:sp>
    </p:spTree>
    <p:extLst>
      <p:ext uri="{BB962C8B-B14F-4D97-AF65-F5344CB8AC3E}">
        <p14:creationId xmlns:p14="http://schemas.microsoft.com/office/powerpoint/2010/main" val="3969462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4483C3-F0C4-41F2-8118-517B3CABDC13}" type="datetime1">
              <a:rPr lang="lv-LV" smtClean="0"/>
              <a:t>10.04.2025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8919222-AB26-4AEB-B881-CC7E9661B6C6}" type="slidenum">
              <a:rPr lang="lv-LV" smtClean="0"/>
              <a:t>‹#›</a:t>
            </a:fld>
            <a:endParaRPr lang="lv-LV"/>
          </a:p>
        </p:txBody>
      </p:sp>
    </p:spTree>
    <p:extLst>
      <p:ext uri="{BB962C8B-B14F-4D97-AF65-F5344CB8AC3E}">
        <p14:creationId xmlns:p14="http://schemas.microsoft.com/office/powerpoint/2010/main" val="1439583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914400" y="4724400"/>
            <a:ext cx="10363200" cy="1036638"/>
          </a:xfrm>
          <a:prstGeom prst="rect">
            <a:avLst/>
          </a:prstGeom>
        </p:spPr>
        <p:txBody>
          <a:bodyPr lIns="70468" tIns="35234" rIns="70468" bIns="35234">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05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24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0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05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10" name="Picture 9"/>
          <p:cNvPicPr>
            <a:picLocks noChangeAspect="1"/>
          </p:cNvPicPr>
          <p:nvPr userDrawn="1"/>
        </p:nvPicPr>
        <p:blipFill rotWithShape="1">
          <a:blip r:embed="rId3" cstate="print"/>
          <a:srcRect l="42765" t="13473" r="28727" b="56141"/>
          <a:stretch/>
        </p:blipFill>
        <p:spPr>
          <a:xfrm>
            <a:off x="3832044" y="1"/>
            <a:ext cx="4879337" cy="2446421"/>
          </a:xfrm>
          <a:prstGeom prst="rect">
            <a:avLst/>
          </a:prstGeom>
        </p:spPr>
      </p:pic>
    </p:spTree>
    <p:extLst>
      <p:ext uri="{BB962C8B-B14F-4D97-AF65-F5344CB8AC3E}">
        <p14:creationId xmlns:p14="http://schemas.microsoft.com/office/powerpoint/2010/main" val="18406792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77167" y="0"/>
            <a:ext cx="5037667"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p:cNvSpPr txBox="1">
            <a:spLocks noChangeArrowheads="1"/>
          </p:cNvSpPr>
          <p:nvPr userDrawn="1"/>
        </p:nvSpPr>
        <p:spPr bwMode="auto">
          <a:xfrm>
            <a:off x="3367617" y="2265363"/>
            <a:ext cx="6060016"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Times New Roman" panose="02020603050405020304" pitchFamily="18" charset="0"/>
                <a:ea typeface="MS PGothic" panose="020B0600070205080204" pitchFamily="34" charset="-128"/>
              </a:defRPr>
            </a:lvl1pPr>
            <a:lvl2pPr marL="742950" indent="-285750">
              <a:defRPr sz="1700">
                <a:solidFill>
                  <a:schemeClr val="tx1"/>
                </a:solidFill>
                <a:latin typeface="Times New Roman" panose="02020603050405020304" pitchFamily="18" charset="0"/>
                <a:ea typeface="MS PGothic" panose="020B0600070205080204" pitchFamily="34" charset="-128"/>
              </a:defRPr>
            </a:lvl2pPr>
            <a:lvl3pPr marL="1143000" indent="-228600">
              <a:defRPr sz="1700">
                <a:solidFill>
                  <a:schemeClr val="tx1"/>
                </a:solidFill>
                <a:latin typeface="Times New Roman" panose="02020603050405020304" pitchFamily="18" charset="0"/>
                <a:ea typeface="MS PGothic" panose="020B0600070205080204" pitchFamily="34" charset="-128"/>
              </a:defRPr>
            </a:lvl3pPr>
            <a:lvl4pPr marL="1600200" indent="-228600">
              <a:defRPr sz="1700">
                <a:solidFill>
                  <a:schemeClr val="tx1"/>
                </a:solidFill>
                <a:latin typeface="Times New Roman" panose="02020603050405020304" pitchFamily="18" charset="0"/>
                <a:ea typeface="MS PGothic" panose="020B0600070205080204" pitchFamily="34" charset="-128"/>
              </a:defRPr>
            </a:lvl4pPr>
            <a:lvl5pPr marL="2057400" indent="-228600">
              <a:defRPr sz="17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a:defRPr/>
            </a:pPr>
            <a:r>
              <a:rPr lang="en-US" altLang="lv-LV" sz="2000">
                <a:latin typeface="Arial" panose="020B0604020202020204" pitchFamily="34" charset="0"/>
              </a:rPr>
              <a:t>Būvniecības valsts kontroles birojs</a:t>
            </a: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9226250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818" y="0"/>
            <a:ext cx="21931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0" y="1063631"/>
            <a:ext cx="3048000"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700">
                <a:solidFill>
                  <a:schemeClr val="tx1"/>
                </a:solidFill>
                <a:latin typeface="Times New Roman" panose="02020603050405020304" pitchFamily="18" charset="0"/>
                <a:ea typeface="MS PGothic" panose="020B0600070205080204" pitchFamily="34" charset="-128"/>
              </a:defRPr>
            </a:lvl1pPr>
            <a:lvl2pPr marL="742950" indent="-285750">
              <a:defRPr sz="1700">
                <a:solidFill>
                  <a:schemeClr val="tx1"/>
                </a:solidFill>
                <a:latin typeface="Times New Roman" panose="02020603050405020304" pitchFamily="18" charset="0"/>
                <a:ea typeface="MS PGothic" panose="020B0600070205080204" pitchFamily="34" charset="-128"/>
              </a:defRPr>
            </a:lvl2pPr>
            <a:lvl3pPr marL="1143000" indent="-228600">
              <a:defRPr sz="1700">
                <a:solidFill>
                  <a:schemeClr val="tx1"/>
                </a:solidFill>
                <a:latin typeface="Times New Roman" panose="02020603050405020304" pitchFamily="18" charset="0"/>
                <a:ea typeface="MS PGothic" panose="020B0600070205080204" pitchFamily="34" charset="-128"/>
              </a:defRPr>
            </a:lvl3pPr>
            <a:lvl4pPr marL="1600200" indent="-228600">
              <a:defRPr sz="1700">
                <a:solidFill>
                  <a:schemeClr val="tx1"/>
                </a:solidFill>
                <a:latin typeface="Times New Roman" panose="02020603050405020304" pitchFamily="18" charset="0"/>
                <a:ea typeface="MS PGothic" panose="020B0600070205080204" pitchFamily="34" charset="-128"/>
              </a:defRPr>
            </a:lvl4pPr>
            <a:lvl5pPr marL="2057400" indent="-228600">
              <a:defRPr sz="17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a:defRPr/>
            </a:pPr>
            <a:r>
              <a:rPr lang="en-US" altLang="lv-LV" sz="1000" dirty="0" err="1">
                <a:latin typeface="Arial" panose="020B0604020202020204" pitchFamily="34" charset="0"/>
              </a:rPr>
              <a:t>Būvniecības</a:t>
            </a:r>
            <a:r>
              <a:rPr lang="en-US" altLang="lv-LV" sz="1000" dirty="0">
                <a:latin typeface="Arial" panose="020B0604020202020204" pitchFamily="34" charset="0"/>
              </a:rPr>
              <a:t> </a:t>
            </a:r>
            <a:r>
              <a:rPr lang="en-US" altLang="lv-LV" sz="1000" dirty="0" err="1">
                <a:latin typeface="Arial" panose="020B0604020202020204" pitchFamily="34" charset="0"/>
              </a:rPr>
              <a:t>valsts</a:t>
            </a:r>
            <a:r>
              <a:rPr lang="en-US" altLang="lv-LV" sz="1000" dirty="0">
                <a:latin typeface="Arial" panose="020B0604020202020204" pitchFamily="34" charset="0"/>
              </a:rPr>
              <a:t> </a:t>
            </a:r>
            <a:r>
              <a:rPr lang="en-US" altLang="lv-LV" sz="1000" dirty="0" err="1">
                <a:latin typeface="Arial" panose="020B0604020202020204" pitchFamily="34" charset="0"/>
              </a:rPr>
              <a:t>kontroles</a:t>
            </a:r>
            <a:r>
              <a:rPr lang="en-US" altLang="lv-LV" sz="1000" dirty="0">
                <a:latin typeface="Arial" panose="020B0604020202020204" pitchFamily="34" charset="0"/>
              </a:rPr>
              <a:t> </a:t>
            </a:r>
            <a:r>
              <a:rPr lang="en-US" altLang="lv-LV" sz="1000" dirty="0" err="1">
                <a:latin typeface="Arial" panose="020B0604020202020204" pitchFamily="34" charset="0"/>
              </a:rPr>
              <a:t>birojs</a:t>
            </a:r>
            <a:endParaRPr lang="en-US" altLang="lv-LV" sz="1000" dirty="0">
              <a:latin typeface="Arial" panose="020B0604020202020204" pitchFamily="34" charset="0"/>
            </a:endParaRPr>
          </a:p>
        </p:txBody>
      </p:sp>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2E6D6C19-4EBD-463F-B2DB-F8EE9F5F0733}" type="slidenum">
              <a:rPr lang="en-US" altLang="lv-LV"/>
              <a:pPr>
                <a:defRPr/>
              </a:pPr>
              <a:t>‹#›</a:t>
            </a:fld>
            <a:endParaRPr lang="en-US" altLang="lv-LV"/>
          </a:p>
        </p:txBody>
      </p:sp>
    </p:spTree>
    <p:extLst>
      <p:ext uri="{BB962C8B-B14F-4D97-AF65-F5344CB8AC3E}">
        <p14:creationId xmlns:p14="http://schemas.microsoft.com/office/powerpoint/2010/main" val="26212028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54400" y="381000"/>
            <a:ext cx="8128000" cy="1036642"/>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3"/>
            <a:ext cx="8128000" cy="4373573"/>
          </a:xfrm>
        </p:spPr>
        <p:txBody>
          <a:bodyPr>
            <a:normAutofit/>
          </a:bodyPr>
          <a:lstStyle>
            <a:lvl1pPr marL="0" indent="0">
              <a:buNone/>
              <a:defRPr sz="1500">
                <a:latin typeface="Verdana" panose="020B0604030504040204" pitchFamily="34" charset="0"/>
                <a:ea typeface="Verdana" panose="020B0604030504040204" pitchFamily="34" charset="0"/>
                <a:cs typeface="Verdana" panose="020B0604030504040204" pitchFamily="34" charset="0"/>
              </a:defRPr>
            </a:lvl1pPr>
            <a:lvl2pPr>
              <a:defRPr sz="1500">
                <a:latin typeface="Times New Roman" panose="02020603050405020304" pitchFamily="18" charset="0"/>
                <a:cs typeface="Times New Roman" panose="02020603050405020304" pitchFamily="18" charset="0"/>
              </a:defRPr>
            </a:lvl2pPr>
            <a:lvl3pPr>
              <a:defRPr sz="1500">
                <a:latin typeface="Times New Roman" panose="02020603050405020304" pitchFamily="18" charset="0"/>
                <a:cs typeface="Times New Roman" panose="02020603050405020304" pitchFamily="18" charset="0"/>
              </a:defRPr>
            </a:lvl3pPr>
            <a:lvl4pPr>
              <a:defRPr sz="1500">
                <a:latin typeface="Times New Roman" panose="02020603050405020304" pitchFamily="18" charset="0"/>
                <a:cs typeface="Times New Roman" panose="02020603050405020304" pitchFamily="18" charset="0"/>
              </a:defRPr>
            </a:lvl4pPr>
            <a:lvl5pPr>
              <a:defRPr sz="15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11379200" y="6324600"/>
            <a:ext cx="406400" cy="304800"/>
          </a:xfrm>
        </p:spPr>
        <p:txBody>
          <a:bodyPr/>
          <a:lstStyle>
            <a:lvl1pPr>
              <a:defRPr sz="750" smtClean="0">
                <a:latin typeface="Verdana" panose="020B0604030504040204" pitchFamily="34" charset="0"/>
              </a:defRPr>
            </a:lvl1pPr>
          </a:lstStyle>
          <a:p>
            <a:pPr>
              <a:defRPr/>
            </a:pPr>
            <a:fld id="{2E6D6C19-4EBD-463F-B2DB-F8EE9F5F0733}" type="slidenum">
              <a:rPr lang="en-US" altLang="lv-LV"/>
              <a:pPr>
                <a:defRPr/>
              </a:pPr>
              <a:t>‹#›</a:t>
            </a:fld>
            <a:endParaRPr lang="en-US" altLang="lv-LV"/>
          </a:p>
        </p:txBody>
      </p:sp>
      <p:pic>
        <p:nvPicPr>
          <p:cNvPr id="9" name="Picture 8"/>
          <p:cNvPicPr>
            <a:picLocks noChangeAspect="1"/>
          </p:cNvPicPr>
          <p:nvPr userDrawn="1"/>
        </p:nvPicPr>
        <p:blipFill rotWithShape="1">
          <a:blip r:embed="rId2" cstate="print"/>
          <a:srcRect l="42765" t="13473" r="28727" b="56141"/>
          <a:stretch/>
        </p:blipFill>
        <p:spPr>
          <a:xfrm>
            <a:off x="1" y="0"/>
            <a:ext cx="2457639" cy="1637166"/>
          </a:xfrm>
          <a:prstGeom prst="rect">
            <a:avLst/>
          </a:prstGeom>
        </p:spPr>
      </p:pic>
      <p:sp>
        <p:nvSpPr>
          <p:cNvPr id="10" name="Slide Number Placeholder 3"/>
          <p:cNvSpPr txBox="1">
            <a:spLocks/>
          </p:cNvSpPr>
          <p:nvPr userDrawn="1"/>
        </p:nvSpPr>
        <p:spPr>
          <a:xfrm>
            <a:off x="8610600" y="6356352"/>
            <a:ext cx="2743200" cy="365125"/>
          </a:xfrm>
          <a:prstGeom prst="rect">
            <a:avLst/>
          </a:prstGeom>
        </p:spPr>
        <p:txBody>
          <a:bodyPr vert="horz" lIns="68580" tIns="34290" rIns="68580" bIns="3429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F832BF-1DDA-4BBE-B340-68BC40090DFC}" type="slidenum">
              <a:rPr lang="lv-LV" sz="900" smtClean="0"/>
              <a:pPr/>
              <a:t>‹#›</a:t>
            </a:fld>
            <a:endParaRPr lang="lv-LV" sz="900" dirty="0"/>
          </a:p>
        </p:txBody>
      </p:sp>
    </p:spTree>
    <p:extLst>
      <p:ext uri="{BB962C8B-B14F-4D97-AF65-F5344CB8AC3E}">
        <p14:creationId xmlns:p14="http://schemas.microsoft.com/office/powerpoint/2010/main" val="2538923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E999DC-9EA0-4259-819B-1AF7B4303B19}" type="datetimeFigureOut">
              <a:rPr lang="lv-LV" smtClean="0"/>
              <a:t>10.04.2025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2260439-F6DD-4523-A801-03781BC0D091}"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Tree>
    <p:extLst>
      <p:ext uri="{BB962C8B-B14F-4D97-AF65-F5344CB8AC3E}">
        <p14:creationId xmlns:p14="http://schemas.microsoft.com/office/powerpoint/2010/main" val="140356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p:txBody>
          <a:bodyPr/>
          <a:lstStyle/>
          <a:p>
            <a:fld id="{14E999DC-9EA0-4259-819B-1AF7B4303B19}" type="datetimeFigureOut">
              <a:rPr lang="lv-LV" smtClean="0"/>
              <a:t>10.04.2025</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2260439-F6DD-4523-A801-03781BC0D091}" type="slidenum">
              <a:rPr lang="lv-LV" smtClean="0"/>
              <a:t>‹#›</a:t>
            </a:fld>
            <a:endParaRPr lang="lv-LV"/>
          </a:p>
        </p:txBody>
      </p:sp>
      <p:pic>
        <p:nvPicPr>
          <p:cNvPr id="9" name="Picture 8"/>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Tree>
    <p:extLst>
      <p:ext uri="{BB962C8B-B14F-4D97-AF65-F5344CB8AC3E}">
        <p14:creationId xmlns:p14="http://schemas.microsoft.com/office/powerpoint/2010/main" val="2956273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fld id="{14E999DC-9EA0-4259-819B-1AF7B4303B19}" type="datetimeFigureOut">
              <a:rPr lang="lv-LV" smtClean="0"/>
              <a:t>10.04.2025</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E2260439-F6DD-4523-A801-03781BC0D091}" type="slidenum">
              <a:rPr lang="lv-LV" smtClean="0"/>
              <a:t>‹#›</a:t>
            </a:fld>
            <a:endParaRPr lang="lv-LV"/>
          </a:p>
        </p:txBody>
      </p:sp>
      <p:pic>
        <p:nvPicPr>
          <p:cNvPr id="11" name="Picture 10"/>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
        <p:nvSpPr>
          <p:cNvPr id="12" name="Slide Number Placeholder 8"/>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F832BF-1DDA-4BBE-B340-68BC40090DFC}" type="slidenum">
              <a:rPr lang="lv-LV" smtClean="0"/>
              <a:pPr/>
              <a:t>‹#›</a:t>
            </a:fld>
            <a:endParaRPr lang="lv-LV" dirty="0"/>
          </a:p>
        </p:txBody>
      </p:sp>
    </p:spTree>
    <p:extLst>
      <p:ext uri="{BB962C8B-B14F-4D97-AF65-F5344CB8AC3E}">
        <p14:creationId xmlns:p14="http://schemas.microsoft.com/office/powerpoint/2010/main" val="1198886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14E999DC-9EA0-4259-819B-1AF7B4303B19}" type="datetimeFigureOut">
              <a:rPr lang="lv-LV" smtClean="0"/>
              <a:t>10.04.2025</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E2260439-F6DD-4523-A801-03781BC0D091}"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
        <p:nvSpPr>
          <p:cNvPr id="7" name="Slide Number Placeholder 8"/>
          <p:cNvSpPr txBox="1">
            <a:spLocks/>
          </p:cNvSpPr>
          <p:nvPr userDrawn="1"/>
        </p:nvSpPr>
        <p:spPr>
          <a:xfrm>
            <a:off x="8610600" y="6356349"/>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F832BF-1DDA-4BBE-B340-68BC40090DFC}" type="slidenum">
              <a:rPr lang="lv-LV" smtClean="0"/>
              <a:pPr/>
              <a:t>‹#›</a:t>
            </a:fld>
            <a:endParaRPr lang="lv-LV" dirty="0"/>
          </a:p>
        </p:txBody>
      </p:sp>
    </p:spTree>
    <p:extLst>
      <p:ext uri="{BB962C8B-B14F-4D97-AF65-F5344CB8AC3E}">
        <p14:creationId xmlns:p14="http://schemas.microsoft.com/office/powerpoint/2010/main" val="2186908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
        <p:nvSpPr>
          <p:cNvPr id="2" name="Date Placeholder 1"/>
          <p:cNvSpPr>
            <a:spLocks noGrp="1"/>
          </p:cNvSpPr>
          <p:nvPr>
            <p:ph type="dt" sz="half" idx="10"/>
          </p:nvPr>
        </p:nvSpPr>
        <p:spPr/>
        <p:txBody>
          <a:bodyPr/>
          <a:lstStyle/>
          <a:p>
            <a:fld id="{14E999DC-9EA0-4259-819B-1AF7B4303B19}" type="datetimeFigureOut">
              <a:rPr lang="lv-LV" smtClean="0"/>
              <a:t>10.04.2025</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E2260439-F6DD-4523-A801-03781BC0D091}" type="slidenum">
              <a:rPr lang="lv-LV" smtClean="0"/>
              <a:t>‹#›</a:t>
            </a:fld>
            <a:endParaRPr lang="lv-LV"/>
          </a:p>
        </p:txBody>
      </p:sp>
    </p:spTree>
    <p:extLst>
      <p:ext uri="{BB962C8B-B14F-4D97-AF65-F5344CB8AC3E}">
        <p14:creationId xmlns:p14="http://schemas.microsoft.com/office/powerpoint/2010/main" val="2297216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E999DC-9EA0-4259-819B-1AF7B4303B19}" type="datetimeFigureOut">
              <a:rPr lang="lv-LV" smtClean="0"/>
              <a:t>10.04.2025</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2260439-F6DD-4523-A801-03781BC0D091}" type="slidenum">
              <a:rPr lang="lv-LV" smtClean="0"/>
              <a:t>‹#›</a:t>
            </a:fld>
            <a:endParaRPr lang="lv-LV"/>
          </a:p>
        </p:txBody>
      </p:sp>
      <p:pic>
        <p:nvPicPr>
          <p:cNvPr id="10" name="Picture 9"/>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Tree>
    <p:extLst>
      <p:ext uri="{BB962C8B-B14F-4D97-AF65-F5344CB8AC3E}">
        <p14:creationId xmlns:p14="http://schemas.microsoft.com/office/powerpoint/2010/main" val="3334505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E999DC-9EA0-4259-819B-1AF7B4303B19}" type="datetimeFigureOut">
              <a:rPr lang="lv-LV" smtClean="0"/>
              <a:t>10.04.2025</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2260439-F6DD-4523-A801-03781BC0D091}" type="slidenum">
              <a:rPr lang="lv-LV" smtClean="0"/>
              <a:t>‹#›</a:t>
            </a:fld>
            <a:endParaRPr lang="lv-LV"/>
          </a:p>
        </p:txBody>
      </p:sp>
      <p:pic>
        <p:nvPicPr>
          <p:cNvPr id="9" name="Picture 8"/>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
        <p:nvSpPr>
          <p:cNvPr id="10"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2260439-F6DD-4523-A801-03781BC0D091}" type="slidenum">
              <a:rPr lang="lv-LV" smtClean="0"/>
              <a:pPr/>
              <a:t>‹#›</a:t>
            </a:fld>
            <a:endParaRPr lang="lv-LV"/>
          </a:p>
        </p:txBody>
      </p:sp>
    </p:spTree>
    <p:extLst>
      <p:ext uri="{BB962C8B-B14F-4D97-AF65-F5344CB8AC3E}">
        <p14:creationId xmlns:p14="http://schemas.microsoft.com/office/powerpoint/2010/main" val="3653242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E999DC-9EA0-4259-819B-1AF7B4303B19}" type="datetimeFigureOut">
              <a:rPr lang="lv-LV" smtClean="0"/>
              <a:t>10.04.2025</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260439-F6DD-4523-A801-03781BC0D091}" type="slidenum">
              <a:rPr lang="lv-LV" smtClean="0"/>
              <a:t>‹#›</a:t>
            </a:fld>
            <a:endParaRPr lang="lv-LV"/>
          </a:p>
        </p:txBody>
      </p:sp>
    </p:spTree>
    <p:extLst>
      <p:ext uri="{BB962C8B-B14F-4D97-AF65-F5344CB8AC3E}">
        <p14:creationId xmlns:p14="http://schemas.microsoft.com/office/powerpoint/2010/main" val="2597874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A4AD5-E6E9-43A4-9260-70DC14904314}" type="datetime1">
              <a:rPr lang="lv-LV" smtClean="0"/>
              <a:t>10.04.2025</a:t>
            </a:fld>
            <a:endParaRPr lang="lv-LV"/>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2"/>
            <a:ext cx="302096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19222-AB26-4AEB-B881-CC7E9661B6C6}" type="slidenum">
              <a:rPr lang="lv-LV" smtClean="0"/>
              <a:t>‹#›</a:t>
            </a:fld>
            <a:endParaRPr lang="lv-LV" dirty="0"/>
          </a:p>
        </p:txBody>
      </p:sp>
    </p:spTree>
    <p:extLst>
      <p:ext uri="{BB962C8B-B14F-4D97-AF65-F5344CB8AC3E}">
        <p14:creationId xmlns:p14="http://schemas.microsoft.com/office/powerpoint/2010/main" val="15688129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hyperlink" Target="https://likumi.lv/ta/id/324221#p26" TargetMode="Externa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9.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Placeholder 2"/>
          <p:cNvSpPr>
            <a:spLocks noGrp="1"/>
          </p:cNvSpPr>
          <p:nvPr>
            <p:ph type="body" sz="quarter" idx="10"/>
          </p:nvPr>
        </p:nvSpPr>
        <p:spPr>
          <a:xfrm>
            <a:off x="2673238" y="5065459"/>
            <a:ext cx="7675784" cy="1123717"/>
          </a:xfrm>
        </p:spPr>
        <p:txBody>
          <a:bodyPr>
            <a:noAutofit/>
          </a:bodyPr>
          <a:lstStyle/>
          <a:p>
            <a:pPr>
              <a:lnSpc>
                <a:spcPct val="100000"/>
              </a:lnSpc>
              <a:spcBef>
                <a:spcPts val="0"/>
              </a:spcBef>
              <a:defRPr/>
            </a:pPr>
            <a:r>
              <a:rPr lang="lv-LV" sz="1400" dirty="0">
                <a:latin typeface="Arial" panose="020B0604020202020204" pitchFamily="34" charset="0"/>
                <a:cs typeface="Arial" panose="020B0604020202020204" pitchFamily="34" charset="0"/>
              </a:rPr>
              <a:t> </a:t>
            </a:r>
          </a:p>
          <a:p>
            <a:pPr>
              <a:lnSpc>
                <a:spcPct val="100000"/>
              </a:lnSpc>
              <a:spcBef>
                <a:spcPts val="0"/>
              </a:spcBef>
              <a:defRPr/>
            </a:pPr>
            <a:r>
              <a:rPr lang="lv-LV" sz="2400" b="1" dirty="0">
                <a:latin typeface="Times New Roman" panose="02020603050405020304" pitchFamily="18" charset="0"/>
                <a:ea typeface="+mn-ea"/>
                <a:cs typeface="Times New Roman" panose="02020603050405020304" pitchFamily="18" charset="0"/>
              </a:rPr>
              <a:t>2025.gada 11.aprīlī</a:t>
            </a:r>
            <a:endParaRPr lang="lv-LV" sz="2400" dirty="0">
              <a:latin typeface="Times New Roman" panose="02020603050405020304" pitchFamily="18" charset="0"/>
              <a:ea typeface="+mn-ea"/>
              <a:cs typeface="Times New Roman" panose="02020603050405020304" pitchFamily="18" charset="0"/>
            </a:endParaRPr>
          </a:p>
          <a:p>
            <a:pPr algn="r">
              <a:defRPr/>
            </a:pPr>
            <a:endParaRPr lang="lv-LV" sz="2000" dirty="0">
              <a:latin typeface="Arial" panose="020B0604020202020204" pitchFamily="34" charset="0"/>
              <a:cs typeface="Arial" panose="020B0604020202020204" pitchFamily="34" charset="0"/>
            </a:endParaRPr>
          </a:p>
          <a:p>
            <a:pPr algn="r"/>
            <a:endParaRPr lang="lv-LV" sz="2000" dirty="0">
              <a:solidFill>
                <a:schemeClr val="accent1">
                  <a:lumMod val="75000"/>
                </a:schemeClr>
              </a:solidFill>
              <a:latin typeface="+mn-lt"/>
              <a:ea typeface="+mn-ea"/>
              <a:cs typeface="+mn-cs"/>
            </a:endParaRPr>
          </a:p>
        </p:txBody>
      </p:sp>
      <p:sp>
        <p:nvSpPr>
          <p:cNvPr id="6" name="Title 1"/>
          <p:cNvSpPr txBox="1">
            <a:spLocks/>
          </p:cNvSpPr>
          <p:nvPr/>
        </p:nvSpPr>
        <p:spPr>
          <a:xfrm>
            <a:off x="1499191" y="2465409"/>
            <a:ext cx="9718158" cy="2472710"/>
          </a:xfrm>
          <a:prstGeom prst="rect">
            <a:avLst/>
          </a:prstGeom>
        </p:spPr>
        <p:txBody>
          <a:bodyPr vert="horz" lIns="68580" tIns="34290" rIns="68580" bIns="34290" rtlCol="0" anchor="t">
            <a:noAutofit/>
          </a:bodyPr>
          <a:lstStyle>
            <a:lvl1pPr algn="ctr" defTabSz="914400" rtl="0" eaLnBrk="1" latinLnBrk="0" hangingPunct="1">
              <a:lnSpc>
                <a:spcPct val="90000"/>
              </a:lnSpc>
              <a:spcBef>
                <a:spcPct val="0"/>
              </a:spcBef>
              <a:buNone/>
              <a:defRPr sz="3200" b="1"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lv-LV" sz="6000" b="1" i="0" u="none" strike="noStrike" kern="1200" cap="none" spc="0" normalizeH="0" baseline="0" noProof="0" dirty="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rPr>
              <a:t>Par kvalitatīvu Pasūtītāja uzdevumu būvju tehniskās apsekošanas veikšanai</a:t>
            </a:r>
          </a:p>
        </p:txBody>
      </p:sp>
    </p:spTree>
    <p:extLst>
      <p:ext uri="{BB962C8B-B14F-4D97-AF65-F5344CB8AC3E}">
        <p14:creationId xmlns:p14="http://schemas.microsoft.com/office/powerpoint/2010/main" val="646460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2FDBE-069E-270A-6185-409CF11DB019}"/>
              </a:ext>
            </a:extLst>
          </p:cNvPr>
          <p:cNvSpPr>
            <a:spLocks noGrp="1"/>
          </p:cNvSpPr>
          <p:nvPr>
            <p:ph type="title"/>
          </p:nvPr>
        </p:nvSpPr>
        <p:spPr>
          <a:xfrm>
            <a:off x="3261360" y="365127"/>
            <a:ext cx="8092440" cy="1325563"/>
          </a:xfrm>
        </p:spPr>
        <p:txBody>
          <a:bodyPr>
            <a:normAutofit/>
          </a:bodyPr>
          <a:lstStyle/>
          <a:p>
            <a:r>
              <a:rPr lang="lv-LV" sz="2800" b="1" dirty="0">
                <a:latin typeface="Times New Roman" panose="02020603050405020304" pitchFamily="18" charset="0"/>
                <a:cs typeface="Times New Roman" panose="02020603050405020304" pitchFamily="18" charset="0"/>
              </a:rPr>
              <a:t>MINIMĀLAIS PAKALPOJUMA APJOMS</a:t>
            </a:r>
          </a:p>
        </p:txBody>
      </p:sp>
      <p:sp>
        <p:nvSpPr>
          <p:cNvPr id="4" name="Slide Number Placeholder 3">
            <a:extLst>
              <a:ext uri="{FF2B5EF4-FFF2-40B4-BE49-F238E27FC236}">
                <a16:creationId xmlns:a16="http://schemas.microsoft.com/office/drawing/2014/main" id="{79C6F9C3-E874-B21F-997C-6BFBDBD60C94}"/>
              </a:ext>
            </a:extLst>
          </p:cNvPr>
          <p:cNvSpPr>
            <a:spLocks noGrp="1"/>
          </p:cNvSpPr>
          <p:nvPr>
            <p:ph type="sldNum" sz="quarter" idx="12"/>
          </p:nvPr>
        </p:nvSpPr>
        <p:spPr/>
        <p:txBody>
          <a:bodyPr/>
          <a:lstStyle/>
          <a:p>
            <a:fld id="{B8919222-AB26-4AEB-B881-CC7E9661B6C6}" type="slidenum">
              <a:rPr lang="lv-LV" smtClean="0"/>
              <a:t>10</a:t>
            </a:fld>
            <a:endParaRPr lang="lv-LV" dirty="0"/>
          </a:p>
        </p:txBody>
      </p:sp>
      <p:pic>
        <p:nvPicPr>
          <p:cNvPr id="7" name="Content Placeholder 6">
            <a:extLst>
              <a:ext uri="{FF2B5EF4-FFF2-40B4-BE49-F238E27FC236}">
                <a16:creationId xmlns:a16="http://schemas.microsoft.com/office/drawing/2014/main" id="{5B068FEE-F463-C79E-66FB-96285A3BE409}"/>
              </a:ext>
            </a:extLst>
          </p:cNvPr>
          <p:cNvPicPr>
            <a:picLocks noGrp="1" noChangeAspect="1"/>
          </p:cNvPicPr>
          <p:nvPr>
            <p:ph idx="1"/>
          </p:nvPr>
        </p:nvPicPr>
        <p:blipFill>
          <a:blip r:embed="rId2"/>
          <a:stretch>
            <a:fillRect/>
          </a:stretch>
        </p:blipFill>
        <p:spPr>
          <a:xfrm>
            <a:off x="629856" y="1690689"/>
            <a:ext cx="10811298" cy="4177675"/>
          </a:xfrm>
        </p:spPr>
      </p:pic>
    </p:spTree>
    <p:extLst>
      <p:ext uri="{BB962C8B-B14F-4D97-AF65-F5344CB8AC3E}">
        <p14:creationId xmlns:p14="http://schemas.microsoft.com/office/powerpoint/2010/main" val="1574351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2FDBE-069E-270A-6185-409CF11DB019}"/>
              </a:ext>
            </a:extLst>
          </p:cNvPr>
          <p:cNvSpPr>
            <a:spLocks noGrp="1"/>
          </p:cNvSpPr>
          <p:nvPr>
            <p:ph type="title"/>
          </p:nvPr>
        </p:nvSpPr>
        <p:spPr>
          <a:xfrm>
            <a:off x="3261360" y="365127"/>
            <a:ext cx="8092440" cy="1325563"/>
          </a:xfrm>
        </p:spPr>
        <p:txBody>
          <a:bodyPr>
            <a:normAutofit/>
          </a:bodyPr>
          <a:lstStyle/>
          <a:p>
            <a:pPr algn="ctr"/>
            <a:r>
              <a:rPr lang="lv-LV" sz="2800" b="1" dirty="0">
                <a:latin typeface="Times New Roman" panose="02020603050405020304" pitchFamily="18" charset="0"/>
                <a:cs typeface="Times New Roman" panose="02020603050405020304" pitchFamily="18" charset="0"/>
              </a:rPr>
              <a:t>VEICAMAIS PAPILDUS PAKALPOJUMU APJOMS</a:t>
            </a:r>
          </a:p>
        </p:txBody>
      </p:sp>
      <p:sp>
        <p:nvSpPr>
          <p:cNvPr id="4" name="Slide Number Placeholder 3">
            <a:extLst>
              <a:ext uri="{FF2B5EF4-FFF2-40B4-BE49-F238E27FC236}">
                <a16:creationId xmlns:a16="http://schemas.microsoft.com/office/drawing/2014/main" id="{79C6F9C3-E874-B21F-997C-6BFBDBD60C94}"/>
              </a:ext>
            </a:extLst>
          </p:cNvPr>
          <p:cNvSpPr>
            <a:spLocks noGrp="1"/>
          </p:cNvSpPr>
          <p:nvPr>
            <p:ph type="sldNum" sz="quarter" idx="12"/>
          </p:nvPr>
        </p:nvSpPr>
        <p:spPr/>
        <p:txBody>
          <a:bodyPr/>
          <a:lstStyle/>
          <a:p>
            <a:fld id="{B8919222-AB26-4AEB-B881-CC7E9661B6C6}" type="slidenum">
              <a:rPr lang="lv-LV" smtClean="0"/>
              <a:t>11</a:t>
            </a:fld>
            <a:endParaRPr lang="lv-LV" dirty="0"/>
          </a:p>
        </p:txBody>
      </p:sp>
      <p:pic>
        <p:nvPicPr>
          <p:cNvPr id="8" name="Content Placeholder 7">
            <a:extLst>
              <a:ext uri="{FF2B5EF4-FFF2-40B4-BE49-F238E27FC236}">
                <a16:creationId xmlns:a16="http://schemas.microsoft.com/office/drawing/2014/main" id="{4D8E4A45-2F77-8688-6ABC-19C72A4F9C55}"/>
              </a:ext>
            </a:extLst>
          </p:cNvPr>
          <p:cNvPicPr>
            <a:picLocks noGrp="1" noChangeAspect="1"/>
          </p:cNvPicPr>
          <p:nvPr>
            <p:ph idx="1"/>
          </p:nvPr>
        </p:nvPicPr>
        <p:blipFill>
          <a:blip r:embed="rId2"/>
          <a:stretch>
            <a:fillRect/>
          </a:stretch>
        </p:blipFill>
        <p:spPr>
          <a:xfrm>
            <a:off x="838200" y="1690691"/>
            <a:ext cx="10515600" cy="4260266"/>
          </a:xfrm>
        </p:spPr>
      </p:pic>
    </p:spTree>
    <p:extLst>
      <p:ext uri="{BB962C8B-B14F-4D97-AF65-F5344CB8AC3E}">
        <p14:creationId xmlns:p14="http://schemas.microsoft.com/office/powerpoint/2010/main" val="721513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2FDBE-069E-270A-6185-409CF11DB019}"/>
              </a:ext>
            </a:extLst>
          </p:cNvPr>
          <p:cNvSpPr>
            <a:spLocks noGrp="1"/>
          </p:cNvSpPr>
          <p:nvPr>
            <p:ph type="title"/>
          </p:nvPr>
        </p:nvSpPr>
        <p:spPr>
          <a:xfrm>
            <a:off x="3261360" y="365127"/>
            <a:ext cx="8092440" cy="1325563"/>
          </a:xfrm>
        </p:spPr>
        <p:txBody>
          <a:bodyPr>
            <a:normAutofit/>
          </a:bodyPr>
          <a:lstStyle/>
          <a:p>
            <a:pPr algn="ctr"/>
            <a:r>
              <a:rPr lang="lv-LV" sz="2800" b="1" dirty="0">
                <a:latin typeface="Times New Roman" panose="02020603050405020304" pitchFamily="18" charset="0"/>
                <a:cs typeface="Times New Roman" panose="02020603050405020304" pitchFamily="18" charset="0"/>
              </a:rPr>
              <a:t>VEICAMAIS PAPILDUS PAKALPOJUMU APJOMS</a:t>
            </a:r>
          </a:p>
        </p:txBody>
      </p:sp>
      <p:sp>
        <p:nvSpPr>
          <p:cNvPr id="4" name="Slide Number Placeholder 3">
            <a:extLst>
              <a:ext uri="{FF2B5EF4-FFF2-40B4-BE49-F238E27FC236}">
                <a16:creationId xmlns:a16="http://schemas.microsoft.com/office/drawing/2014/main" id="{79C6F9C3-E874-B21F-997C-6BFBDBD60C94}"/>
              </a:ext>
            </a:extLst>
          </p:cNvPr>
          <p:cNvSpPr>
            <a:spLocks noGrp="1"/>
          </p:cNvSpPr>
          <p:nvPr>
            <p:ph type="sldNum" sz="quarter" idx="12"/>
          </p:nvPr>
        </p:nvSpPr>
        <p:spPr/>
        <p:txBody>
          <a:bodyPr/>
          <a:lstStyle/>
          <a:p>
            <a:fld id="{B8919222-AB26-4AEB-B881-CC7E9661B6C6}" type="slidenum">
              <a:rPr lang="lv-LV" smtClean="0"/>
              <a:t>12</a:t>
            </a:fld>
            <a:endParaRPr lang="lv-LV" dirty="0"/>
          </a:p>
        </p:txBody>
      </p:sp>
      <p:pic>
        <p:nvPicPr>
          <p:cNvPr id="12" name="Content Placeholder 11">
            <a:extLst>
              <a:ext uri="{FF2B5EF4-FFF2-40B4-BE49-F238E27FC236}">
                <a16:creationId xmlns:a16="http://schemas.microsoft.com/office/drawing/2014/main" id="{3041C28D-DEED-6FCE-0D93-168ABB40B1C2}"/>
              </a:ext>
            </a:extLst>
          </p:cNvPr>
          <p:cNvPicPr>
            <a:picLocks noGrp="1" noChangeAspect="1"/>
          </p:cNvPicPr>
          <p:nvPr>
            <p:ph idx="1"/>
          </p:nvPr>
        </p:nvPicPr>
        <p:blipFill>
          <a:blip r:embed="rId2"/>
          <a:stretch>
            <a:fillRect/>
          </a:stretch>
        </p:blipFill>
        <p:spPr>
          <a:xfrm>
            <a:off x="1365567" y="2147096"/>
            <a:ext cx="6981825" cy="3752850"/>
          </a:xfrm>
        </p:spPr>
      </p:pic>
      <p:pic>
        <p:nvPicPr>
          <p:cNvPr id="5" name="Picture 4" descr="A large metal vent on a roof&#10;&#10;Description automatically generated">
            <a:extLst>
              <a:ext uri="{FF2B5EF4-FFF2-40B4-BE49-F238E27FC236}">
                <a16:creationId xmlns:a16="http://schemas.microsoft.com/office/drawing/2014/main" id="{C4C87A12-1354-5278-2C32-FB2954CFCB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3049" y="1690690"/>
            <a:ext cx="4763581" cy="3572686"/>
          </a:xfrm>
          <a:prstGeom prst="rect">
            <a:avLst/>
          </a:prstGeom>
        </p:spPr>
      </p:pic>
    </p:spTree>
    <p:extLst>
      <p:ext uri="{BB962C8B-B14F-4D97-AF65-F5344CB8AC3E}">
        <p14:creationId xmlns:p14="http://schemas.microsoft.com/office/powerpoint/2010/main" val="1828258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2FDBE-069E-270A-6185-409CF11DB019}"/>
              </a:ext>
            </a:extLst>
          </p:cNvPr>
          <p:cNvSpPr>
            <a:spLocks noGrp="1"/>
          </p:cNvSpPr>
          <p:nvPr>
            <p:ph type="title"/>
          </p:nvPr>
        </p:nvSpPr>
        <p:spPr>
          <a:xfrm>
            <a:off x="3261360" y="365127"/>
            <a:ext cx="8092440" cy="1325563"/>
          </a:xfrm>
        </p:spPr>
        <p:txBody>
          <a:bodyPr>
            <a:normAutofit/>
          </a:bodyPr>
          <a:lstStyle/>
          <a:p>
            <a:pPr algn="ctr"/>
            <a:r>
              <a:rPr lang="lv-LV" sz="2800" b="1" dirty="0">
                <a:latin typeface="Times New Roman" panose="02020603050405020304" pitchFamily="18" charset="0"/>
                <a:cs typeface="Times New Roman" panose="02020603050405020304" pitchFamily="18" charset="0"/>
              </a:rPr>
              <a:t>VEICAMAIS PAPILDUS PAKALPOJUMU APJOMS</a:t>
            </a:r>
          </a:p>
        </p:txBody>
      </p:sp>
      <p:sp>
        <p:nvSpPr>
          <p:cNvPr id="4" name="Slide Number Placeholder 3">
            <a:extLst>
              <a:ext uri="{FF2B5EF4-FFF2-40B4-BE49-F238E27FC236}">
                <a16:creationId xmlns:a16="http://schemas.microsoft.com/office/drawing/2014/main" id="{79C6F9C3-E874-B21F-997C-6BFBDBD60C94}"/>
              </a:ext>
            </a:extLst>
          </p:cNvPr>
          <p:cNvSpPr>
            <a:spLocks noGrp="1"/>
          </p:cNvSpPr>
          <p:nvPr>
            <p:ph type="sldNum" sz="quarter" idx="12"/>
          </p:nvPr>
        </p:nvSpPr>
        <p:spPr/>
        <p:txBody>
          <a:bodyPr/>
          <a:lstStyle/>
          <a:p>
            <a:fld id="{B8919222-AB26-4AEB-B881-CC7E9661B6C6}" type="slidenum">
              <a:rPr lang="lv-LV" smtClean="0"/>
              <a:t>13</a:t>
            </a:fld>
            <a:endParaRPr lang="lv-LV" dirty="0"/>
          </a:p>
        </p:txBody>
      </p:sp>
      <p:pic>
        <p:nvPicPr>
          <p:cNvPr id="7" name="Content Placeholder 6">
            <a:extLst>
              <a:ext uri="{FF2B5EF4-FFF2-40B4-BE49-F238E27FC236}">
                <a16:creationId xmlns:a16="http://schemas.microsoft.com/office/drawing/2014/main" id="{C4D580C0-DCC9-AFAB-1792-1A7410C39F89}"/>
              </a:ext>
            </a:extLst>
          </p:cNvPr>
          <p:cNvPicPr>
            <a:picLocks noGrp="1" noChangeAspect="1"/>
          </p:cNvPicPr>
          <p:nvPr>
            <p:ph idx="1"/>
          </p:nvPr>
        </p:nvPicPr>
        <p:blipFill>
          <a:blip r:embed="rId3"/>
          <a:stretch>
            <a:fillRect/>
          </a:stretch>
        </p:blipFill>
        <p:spPr>
          <a:xfrm>
            <a:off x="1156017" y="1617821"/>
            <a:ext cx="6486525" cy="4238625"/>
          </a:xfrm>
        </p:spPr>
      </p:pic>
      <p:pic>
        <p:nvPicPr>
          <p:cNvPr id="5" name="Picture 4">
            <a:extLst>
              <a:ext uri="{FF2B5EF4-FFF2-40B4-BE49-F238E27FC236}">
                <a16:creationId xmlns:a16="http://schemas.microsoft.com/office/drawing/2014/main" id="{A4005C5B-3067-D203-94C6-EF0A4B4E71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2346" y="1617821"/>
            <a:ext cx="4952896" cy="3289610"/>
          </a:xfrm>
          <a:prstGeom prst="rect">
            <a:avLst/>
          </a:prstGeom>
        </p:spPr>
      </p:pic>
    </p:spTree>
    <p:extLst>
      <p:ext uri="{BB962C8B-B14F-4D97-AF65-F5344CB8AC3E}">
        <p14:creationId xmlns:p14="http://schemas.microsoft.com/office/powerpoint/2010/main" val="1788764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BE5FE-331E-0296-E755-82F63FC567BC}"/>
              </a:ext>
            </a:extLst>
          </p:cNvPr>
          <p:cNvSpPr>
            <a:spLocks noGrp="1"/>
          </p:cNvSpPr>
          <p:nvPr>
            <p:ph type="title"/>
          </p:nvPr>
        </p:nvSpPr>
        <p:spPr>
          <a:xfrm>
            <a:off x="3090440" y="365127"/>
            <a:ext cx="8263359" cy="1325563"/>
          </a:xfrm>
        </p:spPr>
        <p:txBody>
          <a:bodyPr/>
          <a:lstStyle/>
          <a:p>
            <a:r>
              <a:rPr lang="lv-LV" b="1" dirty="0"/>
              <a:t>ATZINUMA KOPSAVILKUMS</a:t>
            </a:r>
          </a:p>
        </p:txBody>
      </p:sp>
      <p:sp>
        <p:nvSpPr>
          <p:cNvPr id="4" name="Slide Number Placeholder 3">
            <a:extLst>
              <a:ext uri="{FF2B5EF4-FFF2-40B4-BE49-F238E27FC236}">
                <a16:creationId xmlns:a16="http://schemas.microsoft.com/office/drawing/2014/main" id="{25A4D1F7-C1B1-D9FF-383A-7780FA173111}"/>
              </a:ext>
            </a:extLst>
          </p:cNvPr>
          <p:cNvSpPr>
            <a:spLocks noGrp="1"/>
          </p:cNvSpPr>
          <p:nvPr>
            <p:ph type="sldNum" sz="quarter" idx="12"/>
          </p:nvPr>
        </p:nvSpPr>
        <p:spPr/>
        <p:txBody>
          <a:bodyPr/>
          <a:lstStyle/>
          <a:p>
            <a:fld id="{B8919222-AB26-4AEB-B881-CC7E9661B6C6}" type="slidenum">
              <a:rPr lang="lv-LV" smtClean="0"/>
              <a:t>14</a:t>
            </a:fld>
            <a:endParaRPr lang="lv-LV" dirty="0"/>
          </a:p>
        </p:txBody>
      </p:sp>
      <p:pic>
        <p:nvPicPr>
          <p:cNvPr id="8" name="Content Placeholder 7">
            <a:extLst>
              <a:ext uri="{FF2B5EF4-FFF2-40B4-BE49-F238E27FC236}">
                <a16:creationId xmlns:a16="http://schemas.microsoft.com/office/drawing/2014/main" id="{0A8B6100-E66C-3F1C-2311-A20AA23F7A90}"/>
              </a:ext>
            </a:extLst>
          </p:cNvPr>
          <p:cNvPicPr>
            <a:picLocks noGrp="1" noChangeAspect="1"/>
          </p:cNvPicPr>
          <p:nvPr>
            <p:ph idx="1"/>
          </p:nvPr>
        </p:nvPicPr>
        <p:blipFill>
          <a:blip r:embed="rId2"/>
          <a:stretch>
            <a:fillRect/>
          </a:stretch>
        </p:blipFill>
        <p:spPr>
          <a:xfrm>
            <a:off x="838200" y="2001520"/>
            <a:ext cx="10515600" cy="4124960"/>
          </a:xfrm>
        </p:spPr>
      </p:pic>
    </p:spTree>
    <p:extLst>
      <p:ext uri="{BB962C8B-B14F-4D97-AF65-F5344CB8AC3E}">
        <p14:creationId xmlns:p14="http://schemas.microsoft.com/office/powerpoint/2010/main" val="118158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2F431-1F5B-4602-8A6F-452B524592F7}"/>
              </a:ext>
            </a:extLst>
          </p:cNvPr>
          <p:cNvSpPr>
            <a:spLocks noGrp="1"/>
          </p:cNvSpPr>
          <p:nvPr>
            <p:ph type="title"/>
          </p:nvPr>
        </p:nvSpPr>
        <p:spPr>
          <a:xfrm>
            <a:off x="2720050" y="365127"/>
            <a:ext cx="7627717" cy="1325563"/>
          </a:xfrm>
        </p:spPr>
        <p:txBody>
          <a:bodyPr>
            <a:normAutofit/>
          </a:bodyPr>
          <a:lstStyle/>
          <a:p>
            <a:r>
              <a:rPr lang="lv-LV" sz="3600" b="1" dirty="0">
                <a:latin typeface="Times New Roman" panose="02020603050405020304" pitchFamily="18" charset="0"/>
                <a:cs typeface="Times New Roman" panose="02020603050405020304" pitchFamily="18" charset="0"/>
              </a:rPr>
              <a:t>Tehniskās apsekošanas atzinumā iekļautie secinājumi un ieteikumi</a:t>
            </a:r>
          </a:p>
        </p:txBody>
      </p:sp>
      <p:sp>
        <p:nvSpPr>
          <p:cNvPr id="4" name="Slide Number Placeholder 3">
            <a:extLst>
              <a:ext uri="{FF2B5EF4-FFF2-40B4-BE49-F238E27FC236}">
                <a16:creationId xmlns:a16="http://schemas.microsoft.com/office/drawing/2014/main" id="{D2EAB381-21B6-9146-D803-839B9E6A0419}"/>
              </a:ext>
            </a:extLst>
          </p:cNvPr>
          <p:cNvSpPr>
            <a:spLocks noGrp="1"/>
          </p:cNvSpPr>
          <p:nvPr>
            <p:ph type="sldNum" sz="quarter" idx="12"/>
          </p:nvPr>
        </p:nvSpPr>
        <p:spPr/>
        <p:txBody>
          <a:bodyPr/>
          <a:lstStyle/>
          <a:p>
            <a:fld id="{B8919222-AB26-4AEB-B881-CC7E9661B6C6}" type="slidenum">
              <a:rPr lang="lv-LV" smtClean="0"/>
              <a:t>15</a:t>
            </a:fld>
            <a:endParaRPr lang="lv-LV" dirty="0"/>
          </a:p>
        </p:txBody>
      </p:sp>
      <p:pic>
        <p:nvPicPr>
          <p:cNvPr id="16" name="Picture 15">
            <a:extLst>
              <a:ext uri="{FF2B5EF4-FFF2-40B4-BE49-F238E27FC236}">
                <a16:creationId xmlns:a16="http://schemas.microsoft.com/office/drawing/2014/main" id="{C80AF6AE-0561-AA5A-44F2-552BC866E107}"/>
              </a:ext>
            </a:extLst>
          </p:cNvPr>
          <p:cNvPicPr>
            <a:picLocks noChangeAspect="1"/>
          </p:cNvPicPr>
          <p:nvPr/>
        </p:nvPicPr>
        <p:blipFill>
          <a:blip r:embed="rId2"/>
          <a:stretch>
            <a:fillRect/>
          </a:stretch>
        </p:blipFill>
        <p:spPr>
          <a:xfrm>
            <a:off x="236344" y="1890711"/>
            <a:ext cx="11322243" cy="3410493"/>
          </a:xfrm>
          <a:prstGeom prst="rect">
            <a:avLst/>
          </a:prstGeom>
        </p:spPr>
      </p:pic>
    </p:spTree>
    <p:extLst>
      <p:ext uri="{BB962C8B-B14F-4D97-AF65-F5344CB8AC3E}">
        <p14:creationId xmlns:p14="http://schemas.microsoft.com/office/powerpoint/2010/main" val="2053306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CC814-2007-37A3-3B51-0A02F41AABF9}"/>
              </a:ext>
            </a:extLst>
          </p:cNvPr>
          <p:cNvSpPr>
            <a:spLocks noGrp="1"/>
          </p:cNvSpPr>
          <p:nvPr>
            <p:ph type="title"/>
          </p:nvPr>
        </p:nvSpPr>
        <p:spPr>
          <a:xfrm>
            <a:off x="2777924" y="365127"/>
            <a:ext cx="7454096" cy="1325563"/>
          </a:xfrm>
        </p:spPr>
        <p:txBody>
          <a:bodyPr>
            <a:normAutofit fontScale="90000"/>
          </a:bodyPr>
          <a:lstStyle/>
          <a:p>
            <a:r>
              <a:rPr lang="lv-LV" b="1" dirty="0"/>
              <a:t>Tehniskās apsekošanas atzinumā iekļautie </a:t>
            </a:r>
            <a:r>
              <a:rPr lang="lv-LV" b="1" dirty="0" err="1"/>
              <a:t>būvspeciālista</a:t>
            </a:r>
            <a:r>
              <a:rPr lang="lv-LV" b="1" dirty="0"/>
              <a:t> norādījumi</a:t>
            </a:r>
          </a:p>
        </p:txBody>
      </p:sp>
      <p:sp>
        <p:nvSpPr>
          <p:cNvPr id="4" name="Slide Number Placeholder 3">
            <a:extLst>
              <a:ext uri="{FF2B5EF4-FFF2-40B4-BE49-F238E27FC236}">
                <a16:creationId xmlns:a16="http://schemas.microsoft.com/office/drawing/2014/main" id="{F03693A6-C94F-1FEF-2417-4525791E4AE0}"/>
              </a:ext>
            </a:extLst>
          </p:cNvPr>
          <p:cNvSpPr>
            <a:spLocks noGrp="1"/>
          </p:cNvSpPr>
          <p:nvPr>
            <p:ph type="sldNum" sz="quarter" idx="12"/>
          </p:nvPr>
        </p:nvSpPr>
        <p:spPr/>
        <p:txBody>
          <a:bodyPr/>
          <a:lstStyle/>
          <a:p>
            <a:fld id="{B8919222-AB26-4AEB-B881-CC7E9661B6C6}" type="slidenum">
              <a:rPr lang="lv-LV" smtClean="0"/>
              <a:t>16</a:t>
            </a:fld>
            <a:endParaRPr lang="lv-LV" dirty="0"/>
          </a:p>
        </p:txBody>
      </p:sp>
      <p:pic>
        <p:nvPicPr>
          <p:cNvPr id="7" name="Content Placeholder 6">
            <a:extLst>
              <a:ext uri="{FF2B5EF4-FFF2-40B4-BE49-F238E27FC236}">
                <a16:creationId xmlns:a16="http://schemas.microsoft.com/office/drawing/2014/main" id="{E2BD0B03-77EC-7CB8-B934-FD878D309538}"/>
              </a:ext>
            </a:extLst>
          </p:cNvPr>
          <p:cNvPicPr>
            <a:picLocks noGrp="1" noChangeAspect="1"/>
          </p:cNvPicPr>
          <p:nvPr>
            <p:ph idx="1"/>
          </p:nvPr>
        </p:nvPicPr>
        <p:blipFill>
          <a:blip r:embed="rId2"/>
          <a:stretch>
            <a:fillRect/>
          </a:stretch>
        </p:blipFill>
        <p:spPr>
          <a:xfrm>
            <a:off x="246801" y="1690690"/>
            <a:ext cx="11843251" cy="3897310"/>
          </a:xfrm>
          <a:prstGeom prst="rect">
            <a:avLst/>
          </a:prstGeom>
        </p:spPr>
      </p:pic>
    </p:spTree>
    <p:extLst>
      <p:ext uri="{BB962C8B-B14F-4D97-AF65-F5344CB8AC3E}">
        <p14:creationId xmlns:p14="http://schemas.microsoft.com/office/powerpoint/2010/main" val="1020643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F950B8-1EB2-3A5F-24AD-880E500FEA2F}"/>
              </a:ext>
            </a:extLst>
          </p:cNvPr>
          <p:cNvSpPr>
            <a:spLocks noGrp="1"/>
          </p:cNvSpPr>
          <p:nvPr>
            <p:ph type="sldNum" sz="quarter" idx="12"/>
          </p:nvPr>
        </p:nvSpPr>
        <p:spPr/>
        <p:txBody>
          <a:bodyPr/>
          <a:lstStyle/>
          <a:p>
            <a:fld id="{B8919222-AB26-4AEB-B881-CC7E9661B6C6}" type="slidenum">
              <a:rPr lang="lv-LV" smtClean="0"/>
              <a:t>17</a:t>
            </a:fld>
            <a:endParaRPr lang="lv-LV"/>
          </a:p>
        </p:txBody>
      </p:sp>
      <p:sp>
        <p:nvSpPr>
          <p:cNvPr id="3" name="Title 1">
            <a:extLst>
              <a:ext uri="{FF2B5EF4-FFF2-40B4-BE49-F238E27FC236}">
                <a16:creationId xmlns:a16="http://schemas.microsoft.com/office/drawing/2014/main" id="{1742DAF5-FB96-BD82-5946-C4E11BC847F9}"/>
              </a:ext>
            </a:extLst>
          </p:cNvPr>
          <p:cNvSpPr txBox="1">
            <a:spLocks/>
          </p:cNvSpPr>
          <p:nvPr/>
        </p:nvSpPr>
        <p:spPr>
          <a:xfrm>
            <a:off x="2728217" y="501648"/>
            <a:ext cx="8691623" cy="76919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b="1" dirty="0"/>
              <a:t>Kur pievieno Tehniskās apsekošanas uzdevumu?</a:t>
            </a:r>
          </a:p>
          <a:p>
            <a:pPr algn="ctr"/>
            <a:br>
              <a:rPr lang="lv-LV" sz="2400" dirty="0"/>
            </a:br>
            <a:endParaRPr lang="lv-LV" sz="2400" dirty="0"/>
          </a:p>
        </p:txBody>
      </p:sp>
      <p:sp>
        <p:nvSpPr>
          <p:cNvPr id="8" name="TextBox 7">
            <a:extLst>
              <a:ext uri="{FF2B5EF4-FFF2-40B4-BE49-F238E27FC236}">
                <a16:creationId xmlns:a16="http://schemas.microsoft.com/office/drawing/2014/main" id="{6DC1C514-7990-F124-E53A-DB47C6646C7E}"/>
              </a:ext>
            </a:extLst>
          </p:cNvPr>
          <p:cNvSpPr txBox="1"/>
          <p:nvPr/>
        </p:nvSpPr>
        <p:spPr>
          <a:xfrm>
            <a:off x="924560" y="1538739"/>
            <a:ext cx="10495280" cy="3919022"/>
          </a:xfrm>
          <a:prstGeom prst="rect">
            <a:avLst/>
          </a:prstGeom>
          <a:noFill/>
        </p:spPr>
        <p:txBody>
          <a:bodyPr wrap="square">
            <a:spAutoFit/>
          </a:bodyPr>
          <a:lstStyle/>
          <a:p>
            <a:pPr algn="just">
              <a:lnSpc>
                <a:spcPct val="150000"/>
              </a:lnSpc>
            </a:pPr>
            <a:r>
              <a:rPr lang="lv-LV" sz="2400" b="0" i="0" dirty="0">
                <a:solidFill>
                  <a:srgbClr val="414142"/>
                </a:solidFill>
                <a:effectLst/>
                <a:latin typeface="Arial" panose="020B0604020202020204" pitchFamily="34" charset="0"/>
              </a:rPr>
              <a:t>LBN 405-21 23. Tehniskās apsekošanas atzinumam kā datnes pievieno:</a:t>
            </a:r>
          </a:p>
          <a:p>
            <a:pPr algn="just">
              <a:lnSpc>
                <a:spcPct val="150000"/>
              </a:lnSpc>
            </a:pPr>
            <a:r>
              <a:rPr lang="lv-LV" b="1" i="0" dirty="0">
                <a:solidFill>
                  <a:srgbClr val="414142"/>
                </a:solidFill>
                <a:effectLst/>
                <a:latin typeface="Arial" panose="020B0604020202020204" pitchFamily="34" charset="0"/>
              </a:rPr>
              <a:t>23.1. tehniskās apsekošanas uzdevumu;</a:t>
            </a:r>
          </a:p>
          <a:p>
            <a:pPr algn="just">
              <a:lnSpc>
                <a:spcPct val="150000"/>
              </a:lnSpc>
            </a:pPr>
            <a:r>
              <a:rPr lang="lv-LV" b="0" i="0" dirty="0">
                <a:solidFill>
                  <a:srgbClr val="414142"/>
                </a:solidFill>
                <a:effectLst/>
                <a:latin typeface="Arial" panose="020B0604020202020204" pitchFamily="34" charset="0"/>
              </a:rPr>
              <a:t>23.2. </a:t>
            </a:r>
            <a:r>
              <a:rPr lang="lv-LV" b="1" i="0" dirty="0">
                <a:solidFill>
                  <a:srgbClr val="414142"/>
                </a:solidFill>
                <a:effectLst/>
                <a:latin typeface="Arial" panose="020B0604020202020204" pitchFamily="34" charset="0"/>
              </a:rPr>
              <a:t>pārskatu par iegūto informāciju par būvi, tās daļu, elementiem, pieņēmumiem vai aplēsēm, veiktajiem būvdarbiem, izmantojamām metodēm un citu informāciju, kas pamato katra izdarītā secinājuma pamatotību;</a:t>
            </a:r>
          </a:p>
          <a:p>
            <a:pPr algn="just">
              <a:lnSpc>
                <a:spcPct val="150000"/>
              </a:lnSpc>
            </a:pPr>
            <a:r>
              <a:rPr lang="lv-LV" b="0" i="0" dirty="0">
                <a:solidFill>
                  <a:srgbClr val="414142"/>
                </a:solidFill>
                <a:effectLst/>
                <a:latin typeface="Arial" panose="020B0604020202020204" pitchFamily="34" charset="0"/>
              </a:rPr>
              <a:t>23.3. </a:t>
            </a:r>
            <a:r>
              <a:rPr lang="lv-LV" b="1" i="0" dirty="0">
                <a:solidFill>
                  <a:srgbClr val="414142"/>
                </a:solidFill>
                <a:effectLst/>
                <a:latin typeface="Arial" panose="020B0604020202020204" pitchFamily="34" charset="0"/>
              </a:rPr>
              <a:t>būvnormatīva </a:t>
            </a:r>
            <a:r>
              <a:rPr lang="lv-LV" b="1" i="0" u="none" strike="noStrike" dirty="0">
                <a:solidFill>
                  <a:srgbClr val="16497B"/>
                </a:solidFill>
                <a:effectLst/>
                <a:latin typeface="Arial" panose="020B0604020202020204" pitchFamily="34" charset="0"/>
                <a:hlinkClick r:id="rId2"/>
              </a:rPr>
              <a:t>26. punktā</a:t>
            </a:r>
            <a:r>
              <a:rPr lang="lv-LV" b="1" i="0" dirty="0">
                <a:solidFill>
                  <a:srgbClr val="414142"/>
                </a:solidFill>
                <a:effectLst/>
                <a:latin typeface="Arial" panose="020B0604020202020204" pitchFamily="34" charset="0"/>
              </a:rPr>
              <a:t> noteiktos materiālus;</a:t>
            </a:r>
          </a:p>
          <a:p>
            <a:pPr algn="just">
              <a:lnSpc>
                <a:spcPct val="150000"/>
              </a:lnSpc>
            </a:pPr>
            <a:r>
              <a:rPr lang="lv-LV" b="1" i="0" dirty="0">
                <a:solidFill>
                  <a:srgbClr val="414142"/>
                </a:solidFill>
                <a:effectLst/>
                <a:latin typeface="Arial" panose="020B0604020202020204" pitchFamily="34" charset="0"/>
              </a:rPr>
              <a:t>23.4. pārskatu par būves vai tās daļas ugunsdrošības risinājumu novērtējumu;</a:t>
            </a:r>
          </a:p>
          <a:p>
            <a:pPr algn="just">
              <a:lnSpc>
                <a:spcPct val="150000"/>
              </a:lnSpc>
            </a:pPr>
            <a:r>
              <a:rPr lang="lv-LV" b="1" i="0" dirty="0">
                <a:solidFill>
                  <a:srgbClr val="414142"/>
                </a:solidFill>
                <a:effectLst/>
                <a:latin typeface="Arial" panose="020B0604020202020204" pitchFamily="34" charset="0"/>
              </a:rPr>
              <a:t>23.5. secinājumus;</a:t>
            </a:r>
          </a:p>
          <a:p>
            <a:pPr algn="just">
              <a:lnSpc>
                <a:spcPct val="150000"/>
              </a:lnSpc>
            </a:pPr>
            <a:r>
              <a:rPr lang="lv-LV" b="1" i="0" dirty="0">
                <a:solidFill>
                  <a:srgbClr val="414142"/>
                </a:solidFill>
                <a:effectLst/>
                <a:latin typeface="Arial" panose="020B0604020202020204" pitchFamily="34" charset="0"/>
              </a:rPr>
              <a:t>23.6. papildu informāciju atbilstoši tehniskās apsekošanas uzdevumam.</a:t>
            </a:r>
          </a:p>
        </p:txBody>
      </p:sp>
    </p:spTree>
    <p:extLst>
      <p:ext uri="{BB962C8B-B14F-4D97-AF65-F5344CB8AC3E}">
        <p14:creationId xmlns:p14="http://schemas.microsoft.com/office/powerpoint/2010/main" val="1622509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4009C-35D1-62B6-077E-5EE7AFF488C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177064-E3A7-5080-A8F2-34C624102D45}"/>
              </a:ext>
            </a:extLst>
          </p:cNvPr>
          <p:cNvSpPr>
            <a:spLocks noGrp="1"/>
          </p:cNvSpPr>
          <p:nvPr>
            <p:ph type="sldNum" sz="quarter" idx="12"/>
          </p:nvPr>
        </p:nvSpPr>
        <p:spPr/>
        <p:txBody>
          <a:bodyPr/>
          <a:lstStyle/>
          <a:p>
            <a:fld id="{B8919222-AB26-4AEB-B881-CC7E9661B6C6}" type="slidenum">
              <a:rPr lang="lv-LV" smtClean="0"/>
              <a:t>18</a:t>
            </a:fld>
            <a:endParaRPr lang="lv-LV"/>
          </a:p>
        </p:txBody>
      </p:sp>
      <p:sp>
        <p:nvSpPr>
          <p:cNvPr id="3" name="Title 1">
            <a:extLst>
              <a:ext uri="{FF2B5EF4-FFF2-40B4-BE49-F238E27FC236}">
                <a16:creationId xmlns:a16="http://schemas.microsoft.com/office/drawing/2014/main" id="{F0953A94-56D0-576A-C305-652E261D605C}"/>
              </a:ext>
            </a:extLst>
          </p:cNvPr>
          <p:cNvSpPr txBox="1">
            <a:spLocks/>
          </p:cNvSpPr>
          <p:nvPr/>
        </p:nvSpPr>
        <p:spPr>
          <a:xfrm>
            <a:off x="2045310" y="255397"/>
            <a:ext cx="8691623" cy="76919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800" b="1" dirty="0"/>
              <a:t>TEHNISKĀS APSEKOŠANAS UZDEVUMS veidlapa</a:t>
            </a:r>
            <a:br>
              <a:rPr lang="lv-LV" sz="2400" dirty="0"/>
            </a:br>
            <a:endParaRPr lang="lv-LV" sz="2400" dirty="0"/>
          </a:p>
        </p:txBody>
      </p:sp>
      <p:pic>
        <p:nvPicPr>
          <p:cNvPr id="5" name="Picture 4" descr="A close-up of a document&#10;&#10;AI-generated content may be incorrect.">
            <a:extLst>
              <a:ext uri="{FF2B5EF4-FFF2-40B4-BE49-F238E27FC236}">
                <a16:creationId xmlns:a16="http://schemas.microsoft.com/office/drawing/2014/main" id="{DA03B31F-312E-7717-B1BA-DFC00D20E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3244" y="793614"/>
            <a:ext cx="6045511" cy="5270771"/>
          </a:xfrm>
          <a:prstGeom prst="rect">
            <a:avLst/>
          </a:prstGeom>
        </p:spPr>
      </p:pic>
    </p:spTree>
    <p:extLst>
      <p:ext uri="{BB962C8B-B14F-4D97-AF65-F5344CB8AC3E}">
        <p14:creationId xmlns:p14="http://schemas.microsoft.com/office/powerpoint/2010/main" val="4259922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8F0E3-4CC4-B729-6CE6-A4C9E41C85C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B9C190-027D-FA42-4635-942C4464AB46}"/>
              </a:ext>
            </a:extLst>
          </p:cNvPr>
          <p:cNvSpPr>
            <a:spLocks noGrp="1"/>
          </p:cNvSpPr>
          <p:nvPr>
            <p:ph type="sldNum" sz="quarter" idx="12"/>
          </p:nvPr>
        </p:nvSpPr>
        <p:spPr/>
        <p:txBody>
          <a:bodyPr/>
          <a:lstStyle/>
          <a:p>
            <a:fld id="{B8919222-AB26-4AEB-B881-CC7E9661B6C6}" type="slidenum">
              <a:rPr lang="lv-LV" smtClean="0"/>
              <a:t>19</a:t>
            </a:fld>
            <a:endParaRPr lang="lv-LV"/>
          </a:p>
        </p:txBody>
      </p:sp>
      <p:sp>
        <p:nvSpPr>
          <p:cNvPr id="3" name="Title 1">
            <a:extLst>
              <a:ext uri="{FF2B5EF4-FFF2-40B4-BE49-F238E27FC236}">
                <a16:creationId xmlns:a16="http://schemas.microsoft.com/office/drawing/2014/main" id="{65FB8B6F-699F-47CF-D6D6-79CA92FEE022}"/>
              </a:ext>
            </a:extLst>
          </p:cNvPr>
          <p:cNvSpPr txBox="1">
            <a:spLocks/>
          </p:cNvSpPr>
          <p:nvPr/>
        </p:nvSpPr>
        <p:spPr>
          <a:xfrm>
            <a:off x="2045310" y="255397"/>
            <a:ext cx="8691623" cy="76919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800" b="1" dirty="0"/>
              <a:t>TEHNISKĀS APSEKOŠANAS UZDEVUMS veidlapa</a:t>
            </a:r>
            <a:br>
              <a:rPr lang="lv-LV" sz="2400" dirty="0"/>
            </a:br>
            <a:endParaRPr lang="lv-LV" sz="2400" dirty="0"/>
          </a:p>
        </p:txBody>
      </p:sp>
      <p:pic>
        <p:nvPicPr>
          <p:cNvPr id="6" name="Picture 5" descr="A white paper with black text&#10;&#10;AI-generated content may be incorrect.">
            <a:extLst>
              <a:ext uri="{FF2B5EF4-FFF2-40B4-BE49-F238E27FC236}">
                <a16:creationId xmlns:a16="http://schemas.microsoft.com/office/drawing/2014/main" id="{E1CB9859-885E-66FE-F783-C29A265A88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792" y="996825"/>
            <a:ext cx="6134415" cy="4864350"/>
          </a:xfrm>
          <a:prstGeom prst="rect">
            <a:avLst/>
          </a:prstGeom>
        </p:spPr>
      </p:pic>
    </p:spTree>
    <p:extLst>
      <p:ext uri="{BB962C8B-B14F-4D97-AF65-F5344CB8AC3E}">
        <p14:creationId xmlns:p14="http://schemas.microsoft.com/office/powerpoint/2010/main" val="1447647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CDDF1-BBBF-2612-7A7B-FC61D7E7A14C}"/>
              </a:ext>
            </a:extLst>
          </p:cNvPr>
          <p:cNvSpPr>
            <a:spLocks noGrp="1"/>
          </p:cNvSpPr>
          <p:nvPr>
            <p:ph type="title"/>
          </p:nvPr>
        </p:nvSpPr>
        <p:spPr>
          <a:xfrm>
            <a:off x="914400" y="2453833"/>
            <a:ext cx="10660284" cy="2870521"/>
          </a:xfrm>
        </p:spPr>
        <p:txBody>
          <a:bodyPr>
            <a:normAutofit/>
          </a:bodyPr>
          <a:lstStyle/>
          <a:p>
            <a:r>
              <a:rPr lang="lv-LV" sz="2800" dirty="0"/>
              <a:t>Būvju Tehniskās apsekošanas veikšanu  regulējošais normatīvais dokuments</a:t>
            </a:r>
            <a:br>
              <a:rPr lang="lv-LV" dirty="0"/>
            </a:br>
            <a:br>
              <a:rPr lang="lv-LV" dirty="0"/>
            </a:br>
            <a:r>
              <a:rPr lang="lv-LV" dirty="0"/>
              <a:t>Ministru kabineta noteikumi Nr. 384</a:t>
            </a:r>
            <a:br>
              <a:rPr lang="lv-LV" dirty="0"/>
            </a:br>
            <a:r>
              <a:rPr lang="lv-LV" dirty="0"/>
              <a:t>Rīgā 2021. gada 15. jūnijā (prot. Nr. 48 6. §)</a:t>
            </a:r>
            <a:br>
              <a:rPr lang="lv-LV" dirty="0"/>
            </a:br>
            <a:r>
              <a:rPr lang="lv-LV" dirty="0"/>
              <a:t>Būvju tehniskās apsekošanas būvnormatīvs LBN 405-21</a:t>
            </a:r>
          </a:p>
        </p:txBody>
      </p:sp>
    </p:spTree>
    <p:extLst>
      <p:ext uri="{BB962C8B-B14F-4D97-AF65-F5344CB8AC3E}">
        <p14:creationId xmlns:p14="http://schemas.microsoft.com/office/powerpoint/2010/main" val="2206520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813A6-8716-2D3E-92C2-8DCA0DB2D23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3069AD-C9E9-C277-9D06-84DE20FE16EB}"/>
              </a:ext>
            </a:extLst>
          </p:cNvPr>
          <p:cNvSpPr>
            <a:spLocks noGrp="1"/>
          </p:cNvSpPr>
          <p:nvPr>
            <p:ph type="sldNum" sz="quarter" idx="12"/>
          </p:nvPr>
        </p:nvSpPr>
        <p:spPr/>
        <p:txBody>
          <a:bodyPr/>
          <a:lstStyle/>
          <a:p>
            <a:fld id="{B8919222-AB26-4AEB-B881-CC7E9661B6C6}" type="slidenum">
              <a:rPr lang="lv-LV" smtClean="0"/>
              <a:t>20</a:t>
            </a:fld>
            <a:endParaRPr lang="lv-LV"/>
          </a:p>
        </p:txBody>
      </p:sp>
      <p:sp>
        <p:nvSpPr>
          <p:cNvPr id="3" name="Title 1">
            <a:extLst>
              <a:ext uri="{FF2B5EF4-FFF2-40B4-BE49-F238E27FC236}">
                <a16:creationId xmlns:a16="http://schemas.microsoft.com/office/drawing/2014/main" id="{F5B9DFFA-EF0B-C538-066F-04BBDFFC9EB9}"/>
              </a:ext>
            </a:extLst>
          </p:cNvPr>
          <p:cNvSpPr txBox="1">
            <a:spLocks/>
          </p:cNvSpPr>
          <p:nvPr/>
        </p:nvSpPr>
        <p:spPr>
          <a:xfrm>
            <a:off x="2045310" y="255397"/>
            <a:ext cx="8691623" cy="76919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800" b="1" dirty="0"/>
              <a:t>TEHNISKĀS APSEKOŠANAS UZDEVUMS veidlapa</a:t>
            </a:r>
            <a:br>
              <a:rPr lang="lv-LV" sz="2400" dirty="0"/>
            </a:br>
            <a:endParaRPr lang="lv-LV" sz="2400" dirty="0"/>
          </a:p>
        </p:txBody>
      </p:sp>
      <p:pic>
        <p:nvPicPr>
          <p:cNvPr id="5" name="Picture 4" descr="A screenshot of a computer&#10;&#10;AI-generated content may be incorrect.">
            <a:extLst>
              <a:ext uri="{FF2B5EF4-FFF2-40B4-BE49-F238E27FC236}">
                <a16:creationId xmlns:a16="http://schemas.microsoft.com/office/drawing/2014/main" id="{C3CC6206-64C0-8935-30C5-F9856DFA9A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4849" y="1473099"/>
            <a:ext cx="6253193" cy="4186921"/>
          </a:xfrm>
          <a:prstGeom prst="rect">
            <a:avLst/>
          </a:prstGeom>
        </p:spPr>
      </p:pic>
    </p:spTree>
    <p:extLst>
      <p:ext uri="{BB962C8B-B14F-4D97-AF65-F5344CB8AC3E}">
        <p14:creationId xmlns:p14="http://schemas.microsoft.com/office/powerpoint/2010/main" val="3525555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BDD77-6D95-8B09-B625-5FF4E8E3CC6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E72B2A-5263-4EB5-35A6-8B44C65C6D88}"/>
              </a:ext>
            </a:extLst>
          </p:cNvPr>
          <p:cNvSpPr>
            <a:spLocks noGrp="1"/>
          </p:cNvSpPr>
          <p:nvPr>
            <p:ph type="sldNum" sz="quarter" idx="12"/>
          </p:nvPr>
        </p:nvSpPr>
        <p:spPr/>
        <p:txBody>
          <a:bodyPr/>
          <a:lstStyle/>
          <a:p>
            <a:fld id="{B8919222-AB26-4AEB-B881-CC7E9661B6C6}" type="slidenum">
              <a:rPr lang="lv-LV" smtClean="0"/>
              <a:t>21</a:t>
            </a:fld>
            <a:endParaRPr lang="lv-LV"/>
          </a:p>
        </p:txBody>
      </p:sp>
      <p:sp>
        <p:nvSpPr>
          <p:cNvPr id="3" name="Title 1">
            <a:extLst>
              <a:ext uri="{FF2B5EF4-FFF2-40B4-BE49-F238E27FC236}">
                <a16:creationId xmlns:a16="http://schemas.microsoft.com/office/drawing/2014/main" id="{F1BD3D16-D122-6BF3-9455-06A1AE7479C6}"/>
              </a:ext>
            </a:extLst>
          </p:cNvPr>
          <p:cNvSpPr txBox="1">
            <a:spLocks/>
          </p:cNvSpPr>
          <p:nvPr/>
        </p:nvSpPr>
        <p:spPr>
          <a:xfrm>
            <a:off x="2045310" y="255397"/>
            <a:ext cx="8691623" cy="76919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800" b="1" dirty="0"/>
              <a:t>TEHNISKĀS APSEKOŠANAS UZDEVUMS veidlapa</a:t>
            </a:r>
            <a:br>
              <a:rPr lang="lv-LV" sz="2400" dirty="0"/>
            </a:br>
            <a:endParaRPr lang="lv-LV" sz="2400" dirty="0"/>
          </a:p>
        </p:txBody>
      </p:sp>
      <p:pic>
        <p:nvPicPr>
          <p:cNvPr id="6" name="Picture 5" descr="A black and white text on a white background&#10;&#10;AI-generated content may be incorrect.">
            <a:extLst>
              <a:ext uri="{FF2B5EF4-FFF2-40B4-BE49-F238E27FC236}">
                <a16:creationId xmlns:a16="http://schemas.microsoft.com/office/drawing/2014/main" id="{554F5678-2148-04AE-88FF-D90188BA33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6748" y="745987"/>
            <a:ext cx="5918504" cy="5366026"/>
          </a:xfrm>
          <a:prstGeom prst="rect">
            <a:avLst/>
          </a:prstGeom>
        </p:spPr>
      </p:pic>
    </p:spTree>
    <p:extLst>
      <p:ext uri="{BB962C8B-B14F-4D97-AF65-F5344CB8AC3E}">
        <p14:creationId xmlns:p14="http://schemas.microsoft.com/office/powerpoint/2010/main" val="1643600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CE4E4-7CB1-5B1C-D7E1-06D65DFFC41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D8DB9A-A2EF-C2B7-F454-922B81CA7521}"/>
              </a:ext>
            </a:extLst>
          </p:cNvPr>
          <p:cNvSpPr>
            <a:spLocks noGrp="1"/>
          </p:cNvSpPr>
          <p:nvPr>
            <p:ph type="sldNum" sz="quarter" idx="12"/>
          </p:nvPr>
        </p:nvSpPr>
        <p:spPr/>
        <p:txBody>
          <a:bodyPr/>
          <a:lstStyle/>
          <a:p>
            <a:fld id="{B8919222-AB26-4AEB-B881-CC7E9661B6C6}" type="slidenum">
              <a:rPr lang="lv-LV" smtClean="0"/>
              <a:t>22</a:t>
            </a:fld>
            <a:endParaRPr lang="lv-LV"/>
          </a:p>
        </p:txBody>
      </p:sp>
      <p:sp>
        <p:nvSpPr>
          <p:cNvPr id="3" name="Title 1">
            <a:extLst>
              <a:ext uri="{FF2B5EF4-FFF2-40B4-BE49-F238E27FC236}">
                <a16:creationId xmlns:a16="http://schemas.microsoft.com/office/drawing/2014/main" id="{BEF49C64-D8B0-1D8E-A7A9-E48B51CEBE54}"/>
              </a:ext>
            </a:extLst>
          </p:cNvPr>
          <p:cNvSpPr txBox="1">
            <a:spLocks/>
          </p:cNvSpPr>
          <p:nvPr/>
        </p:nvSpPr>
        <p:spPr>
          <a:xfrm>
            <a:off x="2045310" y="255397"/>
            <a:ext cx="8691623" cy="76919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800" b="1" dirty="0"/>
              <a:t>TEHNISKĀS APSEKOŠANAS UZDEVUMS veidlapa</a:t>
            </a:r>
            <a:br>
              <a:rPr lang="lv-LV" sz="2400" dirty="0"/>
            </a:br>
            <a:endParaRPr lang="lv-LV" sz="2400" dirty="0"/>
          </a:p>
        </p:txBody>
      </p:sp>
      <p:pic>
        <p:nvPicPr>
          <p:cNvPr id="5" name="Picture 4" descr="A black and white text&#10;&#10;AI-generated content may be incorrect.">
            <a:extLst>
              <a:ext uri="{FF2B5EF4-FFF2-40B4-BE49-F238E27FC236}">
                <a16:creationId xmlns:a16="http://schemas.microsoft.com/office/drawing/2014/main" id="{209CDF74-BDF7-1209-E43C-742D8F7C8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1832" y="1238491"/>
            <a:ext cx="6755154" cy="4143737"/>
          </a:xfrm>
          <a:prstGeom prst="rect">
            <a:avLst/>
          </a:prstGeom>
        </p:spPr>
      </p:pic>
    </p:spTree>
    <p:extLst>
      <p:ext uri="{BB962C8B-B14F-4D97-AF65-F5344CB8AC3E}">
        <p14:creationId xmlns:p14="http://schemas.microsoft.com/office/powerpoint/2010/main" val="2319393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04DA1-9AEE-D1F2-9257-B185CDD1190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762EA4-DFFB-CA0A-76D2-1D4D79B3EFC0}"/>
              </a:ext>
            </a:extLst>
          </p:cNvPr>
          <p:cNvSpPr>
            <a:spLocks noGrp="1"/>
          </p:cNvSpPr>
          <p:nvPr>
            <p:ph type="sldNum" sz="quarter" idx="12"/>
          </p:nvPr>
        </p:nvSpPr>
        <p:spPr/>
        <p:txBody>
          <a:bodyPr/>
          <a:lstStyle/>
          <a:p>
            <a:fld id="{B8919222-AB26-4AEB-B881-CC7E9661B6C6}" type="slidenum">
              <a:rPr lang="lv-LV" smtClean="0"/>
              <a:t>23</a:t>
            </a:fld>
            <a:endParaRPr lang="lv-LV"/>
          </a:p>
        </p:txBody>
      </p:sp>
      <p:sp>
        <p:nvSpPr>
          <p:cNvPr id="3" name="Title 1">
            <a:extLst>
              <a:ext uri="{FF2B5EF4-FFF2-40B4-BE49-F238E27FC236}">
                <a16:creationId xmlns:a16="http://schemas.microsoft.com/office/drawing/2014/main" id="{33D379F4-AFB0-9EBC-6EB5-96523ABC7CF2}"/>
              </a:ext>
            </a:extLst>
          </p:cNvPr>
          <p:cNvSpPr txBox="1">
            <a:spLocks/>
          </p:cNvSpPr>
          <p:nvPr/>
        </p:nvSpPr>
        <p:spPr>
          <a:xfrm>
            <a:off x="2045310" y="255397"/>
            <a:ext cx="8691623" cy="76919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800" b="1" dirty="0"/>
              <a:t>TEHNISKĀS APSEKOŠANAS UZDEVUMS veidlapa</a:t>
            </a:r>
            <a:br>
              <a:rPr lang="lv-LV" sz="2400" dirty="0"/>
            </a:br>
            <a:endParaRPr lang="lv-LV" sz="2400" dirty="0"/>
          </a:p>
        </p:txBody>
      </p:sp>
      <p:pic>
        <p:nvPicPr>
          <p:cNvPr id="6" name="Picture 5" descr="A screenshot of a computer&#10;&#10;AI-generated content may be incorrect.">
            <a:extLst>
              <a:ext uri="{FF2B5EF4-FFF2-40B4-BE49-F238E27FC236}">
                <a16:creationId xmlns:a16="http://schemas.microsoft.com/office/drawing/2014/main" id="{CE06399F-9819-5CCE-11A3-3432BC286D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1346" y="961898"/>
            <a:ext cx="5969307" cy="4934204"/>
          </a:xfrm>
          <a:prstGeom prst="rect">
            <a:avLst/>
          </a:prstGeom>
        </p:spPr>
      </p:pic>
    </p:spTree>
    <p:extLst>
      <p:ext uri="{BB962C8B-B14F-4D97-AF65-F5344CB8AC3E}">
        <p14:creationId xmlns:p14="http://schemas.microsoft.com/office/powerpoint/2010/main" val="2311406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AECD8-43B1-B43F-5C67-9D3F811E839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90C707-B8B7-35DA-F89E-EB11D44359FA}"/>
              </a:ext>
            </a:extLst>
          </p:cNvPr>
          <p:cNvSpPr>
            <a:spLocks noGrp="1"/>
          </p:cNvSpPr>
          <p:nvPr>
            <p:ph type="sldNum" sz="quarter" idx="12"/>
          </p:nvPr>
        </p:nvSpPr>
        <p:spPr/>
        <p:txBody>
          <a:bodyPr/>
          <a:lstStyle/>
          <a:p>
            <a:fld id="{B8919222-AB26-4AEB-B881-CC7E9661B6C6}" type="slidenum">
              <a:rPr lang="lv-LV" smtClean="0"/>
              <a:t>24</a:t>
            </a:fld>
            <a:endParaRPr lang="lv-LV"/>
          </a:p>
        </p:txBody>
      </p:sp>
      <p:sp>
        <p:nvSpPr>
          <p:cNvPr id="3" name="Title 1">
            <a:extLst>
              <a:ext uri="{FF2B5EF4-FFF2-40B4-BE49-F238E27FC236}">
                <a16:creationId xmlns:a16="http://schemas.microsoft.com/office/drawing/2014/main" id="{88A1E311-398F-CF82-9B4C-8BF5402225B8}"/>
              </a:ext>
            </a:extLst>
          </p:cNvPr>
          <p:cNvSpPr txBox="1">
            <a:spLocks/>
          </p:cNvSpPr>
          <p:nvPr/>
        </p:nvSpPr>
        <p:spPr>
          <a:xfrm>
            <a:off x="2045310" y="255397"/>
            <a:ext cx="8691623" cy="76919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800" b="1" dirty="0"/>
              <a:t>TEHNISKĀS APSEKOŠANAS UZDEVUMS veidlapa</a:t>
            </a:r>
            <a:br>
              <a:rPr lang="lv-LV" sz="2400" dirty="0"/>
            </a:br>
            <a:endParaRPr lang="lv-LV" sz="2400" dirty="0"/>
          </a:p>
        </p:txBody>
      </p:sp>
      <p:pic>
        <p:nvPicPr>
          <p:cNvPr id="5" name="Picture 4" descr="A screenshot of a computer&#10;&#10;AI-generated content may be incorrect.">
            <a:extLst>
              <a:ext uri="{FF2B5EF4-FFF2-40B4-BE49-F238E27FC236}">
                <a16:creationId xmlns:a16="http://schemas.microsoft.com/office/drawing/2014/main" id="{36E31410-F792-7AC9-C42E-5EEB7657F1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6601" y="1215342"/>
            <a:ext cx="6091987" cy="4210835"/>
          </a:xfrm>
          <a:prstGeom prst="rect">
            <a:avLst/>
          </a:prstGeom>
        </p:spPr>
      </p:pic>
    </p:spTree>
    <p:extLst>
      <p:ext uri="{BB962C8B-B14F-4D97-AF65-F5344CB8AC3E}">
        <p14:creationId xmlns:p14="http://schemas.microsoft.com/office/powerpoint/2010/main" val="66840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CBEE0-BAD3-66AA-5465-764B4465CA4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36987C-7A7C-9290-BE40-55F0C50AFE1E}"/>
              </a:ext>
            </a:extLst>
          </p:cNvPr>
          <p:cNvSpPr>
            <a:spLocks noGrp="1"/>
          </p:cNvSpPr>
          <p:nvPr>
            <p:ph type="sldNum" sz="quarter" idx="12"/>
          </p:nvPr>
        </p:nvSpPr>
        <p:spPr/>
        <p:txBody>
          <a:bodyPr/>
          <a:lstStyle/>
          <a:p>
            <a:fld id="{B8919222-AB26-4AEB-B881-CC7E9661B6C6}" type="slidenum">
              <a:rPr lang="lv-LV" smtClean="0"/>
              <a:t>25</a:t>
            </a:fld>
            <a:endParaRPr lang="lv-LV"/>
          </a:p>
        </p:txBody>
      </p:sp>
      <p:sp>
        <p:nvSpPr>
          <p:cNvPr id="3" name="Title 1">
            <a:extLst>
              <a:ext uri="{FF2B5EF4-FFF2-40B4-BE49-F238E27FC236}">
                <a16:creationId xmlns:a16="http://schemas.microsoft.com/office/drawing/2014/main" id="{6B45227B-3281-EAF7-BA99-D624138B1B26}"/>
              </a:ext>
            </a:extLst>
          </p:cNvPr>
          <p:cNvSpPr txBox="1">
            <a:spLocks/>
          </p:cNvSpPr>
          <p:nvPr/>
        </p:nvSpPr>
        <p:spPr>
          <a:xfrm>
            <a:off x="2045310" y="255397"/>
            <a:ext cx="8691623" cy="76919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800" b="1" dirty="0"/>
              <a:t>TEHNISKĀS APSEKOŠANAS UZDEVUMS veidlapa</a:t>
            </a:r>
            <a:br>
              <a:rPr lang="lv-LV" sz="2400" dirty="0"/>
            </a:br>
            <a:endParaRPr lang="lv-LV" sz="2400" dirty="0"/>
          </a:p>
        </p:txBody>
      </p:sp>
      <p:pic>
        <p:nvPicPr>
          <p:cNvPr id="6" name="Picture 5" descr="A list of text on a white background&#10;&#10;AI-generated content may be incorrect.">
            <a:extLst>
              <a:ext uri="{FF2B5EF4-FFF2-40B4-BE49-F238E27FC236}">
                <a16:creationId xmlns:a16="http://schemas.microsoft.com/office/drawing/2014/main" id="{FC861782-EE61-CE3B-AFE8-7AB3CC6BF1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8681" y="876169"/>
            <a:ext cx="5594638" cy="5105662"/>
          </a:xfrm>
          <a:prstGeom prst="rect">
            <a:avLst/>
          </a:prstGeom>
        </p:spPr>
      </p:pic>
    </p:spTree>
    <p:extLst>
      <p:ext uri="{BB962C8B-B14F-4D97-AF65-F5344CB8AC3E}">
        <p14:creationId xmlns:p14="http://schemas.microsoft.com/office/powerpoint/2010/main" val="1571494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770D6-C80C-E16E-6B66-259CA8B3AC2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BF251B-7453-CE26-4B4A-2DCDC32038D4}"/>
              </a:ext>
            </a:extLst>
          </p:cNvPr>
          <p:cNvSpPr>
            <a:spLocks noGrp="1"/>
          </p:cNvSpPr>
          <p:nvPr>
            <p:ph type="sldNum" sz="quarter" idx="12"/>
          </p:nvPr>
        </p:nvSpPr>
        <p:spPr/>
        <p:txBody>
          <a:bodyPr/>
          <a:lstStyle/>
          <a:p>
            <a:fld id="{B8919222-AB26-4AEB-B881-CC7E9661B6C6}" type="slidenum">
              <a:rPr lang="lv-LV" smtClean="0"/>
              <a:t>26</a:t>
            </a:fld>
            <a:endParaRPr lang="lv-LV"/>
          </a:p>
        </p:txBody>
      </p:sp>
      <p:sp>
        <p:nvSpPr>
          <p:cNvPr id="3" name="Title 1">
            <a:extLst>
              <a:ext uri="{FF2B5EF4-FFF2-40B4-BE49-F238E27FC236}">
                <a16:creationId xmlns:a16="http://schemas.microsoft.com/office/drawing/2014/main" id="{12AA2C52-CF71-DEFF-59A4-9BDA772A807A}"/>
              </a:ext>
            </a:extLst>
          </p:cNvPr>
          <p:cNvSpPr txBox="1">
            <a:spLocks/>
          </p:cNvSpPr>
          <p:nvPr/>
        </p:nvSpPr>
        <p:spPr>
          <a:xfrm>
            <a:off x="2045310" y="255397"/>
            <a:ext cx="8691623" cy="76919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800" b="1" dirty="0"/>
              <a:t>TEHNISKĀS APSEKOŠANAS UZDEVUMS veidlapa</a:t>
            </a:r>
            <a:br>
              <a:rPr lang="lv-LV" sz="2400" dirty="0"/>
            </a:br>
            <a:endParaRPr lang="lv-LV" sz="2400" dirty="0"/>
          </a:p>
        </p:txBody>
      </p:sp>
      <p:pic>
        <p:nvPicPr>
          <p:cNvPr id="5" name="Picture 4" descr="A screenshot of a computer&#10;&#10;AI-generated content may be incorrect.">
            <a:extLst>
              <a:ext uri="{FF2B5EF4-FFF2-40B4-BE49-F238E27FC236}">
                <a16:creationId xmlns:a16="http://schemas.microsoft.com/office/drawing/2014/main" id="{8F3296DA-FCAD-E2BA-3189-F4BE57B9DF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5969" y="1024589"/>
            <a:ext cx="6067864" cy="4363487"/>
          </a:xfrm>
          <a:prstGeom prst="rect">
            <a:avLst/>
          </a:prstGeom>
        </p:spPr>
      </p:pic>
    </p:spTree>
    <p:extLst>
      <p:ext uri="{BB962C8B-B14F-4D97-AF65-F5344CB8AC3E}">
        <p14:creationId xmlns:p14="http://schemas.microsoft.com/office/powerpoint/2010/main" val="1974980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9D3E0-831F-C117-1C18-7A7DAC2366C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E54075-1E78-EA59-BDA3-F539D9C66DA9}"/>
              </a:ext>
            </a:extLst>
          </p:cNvPr>
          <p:cNvSpPr>
            <a:spLocks noGrp="1"/>
          </p:cNvSpPr>
          <p:nvPr>
            <p:ph type="sldNum" sz="quarter" idx="12"/>
          </p:nvPr>
        </p:nvSpPr>
        <p:spPr/>
        <p:txBody>
          <a:bodyPr/>
          <a:lstStyle/>
          <a:p>
            <a:fld id="{B8919222-AB26-4AEB-B881-CC7E9661B6C6}" type="slidenum">
              <a:rPr lang="lv-LV" smtClean="0"/>
              <a:t>27</a:t>
            </a:fld>
            <a:endParaRPr lang="lv-LV"/>
          </a:p>
        </p:txBody>
      </p:sp>
      <p:sp>
        <p:nvSpPr>
          <p:cNvPr id="3" name="Title 1">
            <a:extLst>
              <a:ext uri="{FF2B5EF4-FFF2-40B4-BE49-F238E27FC236}">
                <a16:creationId xmlns:a16="http://schemas.microsoft.com/office/drawing/2014/main" id="{C6EE17C4-B4B0-C3D5-43E2-B0C75CC6DFF9}"/>
              </a:ext>
            </a:extLst>
          </p:cNvPr>
          <p:cNvSpPr txBox="1">
            <a:spLocks/>
          </p:cNvSpPr>
          <p:nvPr/>
        </p:nvSpPr>
        <p:spPr>
          <a:xfrm>
            <a:off x="2045310" y="255397"/>
            <a:ext cx="8691623" cy="76919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800" b="1" dirty="0"/>
              <a:t>TEHNISKĀS APSEKOŠANAS UZDEVUMS veidlapa</a:t>
            </a:r>
            <a:br>
              <a:rPr lang="lv-LV" sz="2400" dirty="0"/>
            </a:br>
            <a:endParaRPr lang="lv-LV" sz="2400" dirty="0"/>
          </a:p>
        </p:txBody>
      </p:sp>
      <p:pic>
        <p:nvPicPr>
          <p:cNvPr id="6" name="Picture 5" descr="A white sheet with black text&#10;&#10;AI-generated content may be incorrect.">
            <a:extLst>
              <a:ext uri="{FF2B5EF4-FFF2-40B4-BE49-F238E27FC236}">
                <a16:creationId xmlns:a16="http://schemas.microsoft.com/office/drawing/2014/main" id="{2A568B8D-CD21-63B4-3710-A4F0483589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1382" y="742812"/>
            <a:ext cx="5569236" cy="5372376"/>
          </a:xfrm>
          <a:prstGeom prst="rect">
            <a:avLst/>
          </a:prstGeom>
        </p:spPr>
      </p:pic>
    </p:spTree>
    <p:extLst>
      <p:ext uri="{BB962C8B-B14F-4D97-AF65-F5344CB8AC3E}">
        <p14:creationId xmlns:p14="http://schemas.microsoft.com/office/powerpoint/2010/main" val="2592765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DE769-7784-220F-749D-D1C1551996E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41B9C7-FF30-8176-DD8D-3ADD95CE90F3}"/>
              </a:ext>
            </a:extLst>
          </p:cNvPr>
          <p:cNvSpPr>
            <a:spLocks noGrp="1"/>
          </p:cNvSpPr>
          <p:nvPr>
            <p:ph type="sldNum" sz="quarter" idx="12"/>
          </p:nvPr>
        </p:nvSpPr>
        <p:spPr/>
        <p:txBody>
          <a:bodyPr/>
          <a:lstStyle/>
          <a:p>
            <a:fld id="{B8919222-AB26-4AEB-B881-CC7E9661B6C6}" type="slidenum">
              <a:rPr lang="lv-LV" smtClean="0"/>
              <a:t>28</a:t>
            </a:fld>
            <a:endParaRPr lang="lv-LV"/>
          </a:p>
        </p:txBody>
      </p:sp>
      <p:sp>
        <p:nvSpPr>
          <p:cNvPr id="3" name="Title 1">
            <a:extLst>
              <a:ext uri="{FF2B5EF4-FFF2-40B4-BE49-F238E27FC236}">
                <a16:creationId xmlns:a16="http://schemas.microsoft.com/office/drawing/2014/main" id="{EF9B7D34-8F13-7FC7-6565-0662AAAF4731}"/>
              </a:ext>
            </a:extLst>
          </p:cNvPr>
          <p:cNvSpPr txBox="1">
            <a:spLocks/>
          </p:cNvSpPr>
          <p:nvPr/>
        </p:nvSpPr>
        <p:spPr>
          <a:xfrm>
            <a:off x="2045310" y="255397"/>
            <a:ext cx="8691623" cy="76919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600" b="1" dirty="0"/>
              <a:t>Tehniskajā apsekošanā veicamie mērījumi un izmantojamie  mērinstrumenti</a:t>
            </a:r>
            <a:br>
              <a:rPr lang="lv-LV" sz="3600" dirty="0"/>
            </a:br>
            <a:endParaRPr lang="lv-LV" sz="3600" dirty="0"/>
          </a:p>
        </p:txBody>
      </p:sp>
      <p:sp>
        <p:nvSpPr>
          <p:cNvPr id="4" name="TextBox 3">
            <a:extLst>
              <a:ext uri="{FF2B5EF4-FFF2-40B4-BE49-F238E27FC236}">
                <a16:creationId xmlns:a16="http://schemas.microsoft.com/office/drawing/2014/main" id="{5DFDFF87-515C-AF6D-0929-20D401C122E3}"/>
              </a:ext>
            </a:extLst>
          </p:cNvPr>
          <p:cNvSpPr txBox="1"/>
          <p:nvPr/>
        </p:nvSpPr>
        <p:spPr>
          <a:xfrm>
            <a:off x="1296365" y="1403440"/>
            <a:ext cx="9826906" cy="523220"/>
          </a:xfrm>
          <a:prstGeom prst="rect">
            <a:avLst/>
          </a:prstGeom>
          <a:noFill/>
        </p:spPr>
        <p:txBody>
          <a:bodyPr wrap="square" rtlCol="0">
            <a:spAutoFit/>
          </a:bodyPr>
          <a:lstStyle/>
          <a:p>
            <a:r>
              <a:rPr lang="lv-LV" sz="2800" dirty="0"/>
              <a:t>Tehniskās apsekošanas procesā var būt veikti sekojošie mērījumi </a:t>
            </a:r>
          </a:p>
        </p:txBody>
      </p:sp>
      <p:sp>
        <p:nvSpPr>
          <p:cNvPr id="5" name="TextBox 4">
            <a:extLst>
              <a:ext uri="{FF2B5EF4-FFF2-40B4-BE49-F238E27FC236}">
                <a16:creationId xmlns:a16="http://schemas.microsoft.com/office/drawing/2014/main" id="{B1E40192-2DC6-93B7-415E-B75840C39D4D}"/>
              </a:ext>
            </a:extLst>
          </p:cNvPr>
          <p:cNvSpPr txBox="1"/>
          <p:nvPr/>
        </p:nvSpPr>
        <p:spPr>
          <a:xfrm>
            <a:off x="1703408" y="2316276"/>
            <a:ext cx="8785184" cy="3108543"/>
          </a:xfrm>
          <a:prstGeom prst="rect">
            <a:avLst/>
          </a:prstGeom>
          <a:noFill/>
        </p:spPr>
        <p:txBody>
          <a:bodyPr wrap="square" rtlCol="0">
            <a:spAutoFit/>
          </a:bodyPr>
          <a:lstStyle/>
          <a:p>
            <a:pPr marL="285750" indent="-285750">
              <a:buFont typeface="Arial" panose="020B0604020202020204" pitchFamily="34" charset="0"/>
              <a:buChar char="•"/>
            </a:pPr>
            <a:r>
              <a:rPr lang="lv-LV" sz="2800" dirty="0"/>
              <a:t>Betona konstrukcijām</a:t>
            </a:r>
          </a:p>
          <a:p>
            <a:pPr marL="285750" indent="-285750">
              <a:buFont typeface="Arial" panose="020B0604020202020204" pitchFamily="34" charset="0"/>
              <a:buChar char="•"/>
            </a:pPr>
            <a:r>
              <a:rPr lang="lv-LV" sz="2800" dirty="0"/>
              <a:t>Tērauda konstrukcijām		</a:t>
            </a:r>
          </a:p>
          <a:p>
            <a:pPr marL="285750" indent="-285750">
              <a:buFont typeface="Arial" panose="020B0604020202020204" pitchFamily="34" charset="0"/>
              <a:buChar char="•"/>
            </a:pPr>
            <a:r>
              <a:rPr lang="lv-LV" sz="2800" dirty="0"/>
              <a:t>Tērauda un betona </a:t>
            </a:r>
            <a:r>
              <a:rPr lang="lv-LV" sz="2800" dirty="0" err="1"/>
              <a:t>kompozītām</a:t>
            </a:r>
            <a:r>
              <a:rPr lang="lv-LV" sz="2800" dirty="0"/>
              <a:t> konstrukcijām</a:t>
            </a:r>
          </a:p>
          <a:p>
            <a:pPr marL="285750" indent="-285750">
              <a:buFont typeface="Arial" panose="020B0604020202020204" pitchFamily="34" charset="0"/>
              <a:buChar char="•"/>
            </a:pPr>
            <a:r>
              <a:rPr lang="lv-LV" sz="2800" dirty="0"/>
              <a:t>Koka konstrukcijām</a:t>
            </a:r>
          </a:p>
          <a:p>
            <a:pPr marL="285750" indent="-285750">
              <a:buFont typeface="Arial" panose="020B0604020202020204" pitchFamily="34" charset="0"/>
              <a:buChar char="•"/>
            </a:pPr>
            <a:r>
              <a:rPr lang="lv-LV" sz="2800" dirty="0"/>
              <a:t>Mūra konstrukcijām		</a:t>
            </a:r>
          </a:p>
          <a:p>
            <a:pPr marL="285750" indent="-285750">
              <a:buFont typeface="Arial" panose="020B0604020202020204" pitchFamily="34" charset="0"/>
              <a:buChar char="•"/>
            </a:pPr>
            <a:r>
              <a:rPr lang="lv-LV" sz="2800" dirty="0" err="1"/>
              <a:t>Ģeotehniskie</a:t>
            </a:r>
            <a:r>
              <a:rPr lang="lv-LV" sz="2800" dirty="0"/>
              <a:t> parametri					</a:t>
            </a:r>
          </a:p>
          <a:p>
            <a:pPr marL="285750" indent="-285750">
              <a:buFont typeface="Arial" panose="020B0604020202020204" pitchFamily="34" charset="0"/>
              <a:buChar char="•"/>
            </a:pPr>
            <a:r>
              <a:rPr lang="lv-LV" sz="2800" dirty="0"/>
              <a:t> Alumīnija konstrukcijām</a:t>
            </a:r>
          </a:p>
        </p:txBody>
      </p:sp>
    </p:spTree>
    <p:extLst>
      <p:ext uri="{BB962C8B-B14F-4D97-AF65-F5344CB8AC3E}">
        <p14:creationId xmlns:p14="http://schemas.microsoft.com/office/powerpoint/2010/main" val="97115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539DD-8D04-E1F7-8810-542C6CC111B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8D496F-E940-158B-D75B-07B0C3873D71}"/>
              </a:ext>
            </a:extLst>
          </p:cNvPr>
          <p:cNvSpPr>
            <a:spLocks noGrp="1"/>
          </p:cNvSpPr>
          <p:nvPr>
            <p:ph type="sldNum" sz="quarter" idx="12"/>
          </p:nvPr>
        </p:nvSpPr>
        <p:spPr/>
        <p:txBody>
          <a:bodyPr/>
          <a:lstStyle/>
          <a:p>
            <a:fld id="{B8919222-AB26-4AEB-B881-CC7E9661B6C6}" type="slidenum">
              <a:rPr lang="lv-LV" smtClean="0"/>
              <a:t>29</a:t>
            </a:fld>
            <a:endParaRPr lang="lv-LV"/>
          </a:p>
        </p:txBody>
      </p:sp>
      <p:sp>
        <p:nvSpPr>
          <p:cNvPr id="3" name="Title 1">
            <a:extLst>
              <a:ext uri="{FF2B5EF4-FFF2-40B4-BE49-F238E27FC236}">
                <a16:creationId xmlns:a16="http://schemas.microsoft.com/office/drawing/2014/main" id="{83039AD8-8ACC-697D-5A2D-A1ECF4DFA0F0}"/>
              </a:ext>
            </a:extLst>
          </p:cNvPr>
          <p:cNvSpPr txBox="1">
            <a:spLocks/>
          </p:cNvSpPr>
          <p:nvPr/>
        </p:nvSpPr>
        <p:spPr>
          <a:xfrm>
            <a:off x="2045310" y="255397"/>
            <a:ext cx="8691623" cy="76919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600" b="1" dirty="0"/>
              <a:t>Tehniskajā apsekošanā veicamie mērījumi un izmantojamie  mērinstrumenti</a:t>
            </a:r>
            <a:br>
              <a:rPr lang="lv-LV" sz="3600" dirty="0"/>
            </a:br>
            <a:endParaRPr lang="lv-LV" sz="3600" dirty="0"/>
          </a:p>
        </p:txBody>
      </p:sp>
      <p:sp>
        <p:nvSpPr>
          <p:cNvPr id="4" name="TextBox 3">
            <a:extLst>
              <a:ext uri="{FF2B5EF4-FFF2-40B4-BE49-F238E27FC236}">
                <a16:creationId xmlns:a16="http://schemas.microsoft.com/office/drawing/2014/main" id="{1D618143-C201-2D4B-CF6F-0FABCD5DD7EF}"/>
              </a:ext>
            </a:extLst>
          </p:cNvPr>
          <p:cNvSpPr txBox="1"/>
          <p:nvPr/>
        </p:nvSpPr>
        <p:spPr>
          <a:xfrm>
            <a:off x="1111170" y="1403441"/>
            <a:ext cx="10081549" cy="830997"/>
          </a:xfrm>
          <a:prstGeom prst="rect">
            <a:avLst/>
          </a:prstGeom>
          <a:noFill/>
        </p:spPr>
        <p:txBody>
          <a:bodyPr wrap="square" rtlCol="0">
            <a:spAutoFit/>
          </a:bodyPr>
          <a:lstStyle/>
          <a:p>
            <a:r>
              <a:rPr lang="lv-LV" sz="2400" dirty="0"/>
              <a:t>Betona konstrukcijām galvenokārt tiek mērīti ģeometriskie parametri, betona stiprība, stiegrojuma izvietojums, stiegrojuma aizsargslāņa biezums</a:t>
            </a:r>
          </a:p>
        </p:txBody>
      </p:sp>
      <p:pic>
        <p:nvPicPr>
          <p:cNvPr id="6" name="Picture 5">
            <a:extLst>
              <a:ext uri="{FF2B5EF4-FFF2-40B4-BE49-F238E27FC236}">
                <a16:creationId xmlns:a16="http://schemas.microsoft.com/office/drawing/2014/main" id="{548A0D42-D0C3-D285-7A9D-3A8F5D805218}"/>
              </a:ext>
            </a:extLst>
          </p:cNvPr>
          <p:cNvPicPr>
            <a:picLocks noChangeAspect="1"/>
          </p:cNvPicPr>
          <p:nvPr/>
        </p:nvPicPr>
        <p:blipFill>
          <a:blip r:embed="rId2"/>
          <a:stretch>
            <a:fillRect/>
          </a:stretch>
        </p:blipFill>
        <p:spPr>
          <a:xfrm>
            <a:off x="1003140" y="2522244"/>
            <a:ext cx="3468925" cy="2816596"/>
          </a:xfrm>
          <a:prstGeom prst="rect">
            <a:avLst/>
          </a:prstGeom>
        </p:spPr>
      </p:pic>
      <p:pic>
        <p:nvPicPr>
          <p:cNvPr id="7" name="Picture 6">
            <a:extLst>
              <a:ext uri="{FF2B5EF4-FFF2-40B4-BE49-F238E27FC236}">
                <a16:creationId xmlns:a16="http://schemas.microsoft.com/office/drawing/2014/main" id="{B0ABBD4E-8F83-D7AB-6B60-6D31DF9A2637}"/>
              </a:ext>
            </a:extLst>
          </p:cNvPr>
          <p:cNvPicPr>
            <a:picLocks noChangeAspect="1"/>
          </p:cNvPicPr>
          <p:nvPr/>
        </p:nvPicPr>
        <p:blipFill>
          <a:blip r:embed="rId3"/>
          <a:stretch>
            <a:fillRect/>
          </a:stretch>
        </p:blipFill>
        <p:spPr>
          <a:xfrm>
            <a:off x="4872040" y="2735290"/>
            <a:ext cx="2167296" cy="2440538"/>
          </a:xfrm>
          <a:prstGeom prst="rect">
            <a:avLst/>
          </a:prstGeom>
        </p:spPr>
      </p:pic>
      <p:pic>
        <p:nvPicPr>
          <p:cNvPr id="8" name="Picture 7">
            <a:extLst>
              <a:ext uri="{FF2B5EF4-FFF2-40B4-BE49-F238E27FC236}">
                <a16:creationId xmlns:a16="http://schemas.microsoft.com/office/drawing/2014/main" id="{315ADBE3-A729-628D-058D-F1A44BA85E85}"/>
              </a:ext>
            </a:extLst>
          </p:cNvPr>
          <p:cNvPicPr>
            <a:picLocks noChangeAspect="1"/>
          </p:cNvPicPr>
          <p:nvPr/>
        </p:nvPicPr>
        <p:blipFill>
          <a:blip r:embed="rId4"/>
          <a:stretch>
            <a:fillRect/>
          </a:stretch>
        </p:blipFill>
        <p:spPr>
          <a:xfrm>
            <a:off x="7423879" y="2714582"/>
            <a:ext cx="3379206" cy="2431921"/>
          </a:xfrm>
          <a:prstGeom prst="rect">
            <a:avLst/>
          </a:prstGeom>
        </p:spPr>
      </p:pic>
      <p:sp>
        <p:nvSpPr>
          <p:cNvPr id="10" name="TextBox 9">
            <a:extLst>
              <a:ext uri="{FF2B5EF4-FFF2-40B4-BE49-F238E27FC236}">
                <a16:creationId xmlns:a16="http://schemas.microsoft.com/office/drawing/2014/main" id="{9030ED45-CA9C-1774-0DA8-58A79BCB80B4}"/>
              </a:ext>
            </a:extLst>
          </p:cNvPr>
          <p:cNvSpPr txBox="1"/>
          <p:nvPr/>
        </p:nvSpPr>
        <p:spPr>
          <a:xfrm>
            <a:off x="7689898" y="5454559"/>
            <a:ext cx="6094070" cy="461665"/>
          </a:xfrm>
          <a:prstGeom prst="rect">
            <a:avLst/>
          </a:prstGeom>
          <a:noFill/>
        </p:spPr>
        <p:txBody>
          <a:bodyPr wrap="square">
            <a:spAutoFit/>
          </a:bodyPr>
          <a:lstStyle/>
          <a:p>
            <a:r>
              <a:rPr lang="lv-LV" sz="2400" dirty="0"/>
              <a:t>Mērījumus var veikt ar mērlenti</a:t>
            </a:r>
          </a:p>
        </p:txBody>
      </p:sp>
    </p:spTree>
    <p:extLst>
      <p:ext uri="{BB962C8B-B14F-4D97-AF65-F5344CB8AC3E}">
        <p14:creationId xmlns:p14="http://schemas.microsoft.com/office/powerpoint/2010/main" val="545565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64524-A333-9386-0648-D664DA318C59}"/>
              </a:ext>
            </a:extLst>
          </p:cNvPr>
          <p:cNvSpPr>
            <a:spLocks noGrp="1"/>
          </p:cNvSpPr>
          <p:nvPr>
            <p:ph type="title"/>
          </p:nvPr>
        </p:nvSpPr>
        <p:spPr>
          <a:xfrm>
            <a:off x="893956" y="2698597"/>
            <a:ext cx="10404088" cy="2899316"/>
          </a:xfrm>
        </p:spPr>
        <p:txBody>
          <a:bodyPr/>
          <a:lstStyle/>
          <a:p>
            <a:r>
              <a:rPr lang="lv-LV" b="0" dirty="0"/>
              <a:t>Tehniskās apsekošanas pasūtītāja un apsekošanas veicēja tiesības un pienākumus </a:t>
            </a:r>
            <a:r>
              <a:rPr lang="lv-LV" dirty="0"/>
              <a:t>nosaka būvnormatīvs un apsekošanas līgums</a:t>
            </a:r>
            <a:r>
              <a:rPr lang="lv-LV" b="0" dirty="0"/>
              <a:t> vai cits pasūtītājam un apsekošanas veicējam savstarpēji saistošs dokuments. </a:t>
            </a:r>
            <a:r>
              <a:rPr lang="lv-LV" dirty="0"/>
              <a:t>Tehniskās apsekošanas procesa neatņemama sastāvdaļa ir tehniskās apsekošanas uzdevuma izstrāde.</a:t>
            </a:r>
            <a:br>
              <a:rPr lang="lv-LV" dirty="0"/>
            </a:br>
            <a:endParaRPr lang="lv-LV" dirty="0"/>
          </a:p>
        </p:txBody>
      </p:sp>
    </p:spTree>
    <p:extLst>
      <p:ext uri="{BB962C8B-B14F-4D97-AF65-F5344CB8AC3E}">
        <p14:creationId xmlns:p14="http://schemas.microsoft.com/office/powerpoint/2010/main" val="448229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A4F4E-91A9-9604-53CE-6222C1B6BA6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2583BA-46BF-54A2-5A8F-DFEA57E94428}"/>
              </a:ext>
            </a:extLst>
          </p:cNvPr>
          <p:cNvSpPr>
            <a:spLocks noGrp="1"/>
          </p:cNvSpPr>
          <p:nvPr>
            <p:ph type="sldNum" sz="quarter" idx="12"/>
          </p:nvPr>
        </p:nvSpPr>
        <p:spPr/>
        <p:txBody>
          <a:bodyPr/>
          <a:lstStyle/>
          <a:p>
            <a:fld id="{B8919222-AB26-4AEB-B881-CC7E9661B6C6}" type="slidenum">
              <a:rPr lang="lv-LV" smtClean="0"/>
              <a:t>30</a:t>
            </a:fld>
            <a:endParaRPr lang="lv-LV"/>
          </a:p>
        </p:txBody>
      </p:sp>
      <p:sp>
        <p:nvSpPr>
          <p:cNvPr id="3" name="Title 1">
            <a:extLst>
              <a:ext uri="{FF2B5EF4-FFF2-40B4-BE49-F238E27FC236}">
                <a16:creationId xmlns:a16="http://schemas.microsoft.com/office/drawing/2014/main" id="{3592AA29-4097-5561-60CF-D7A0B7C65946}"/>
              </a:ext>
            </a:extLst>
          </p:cNvPr>
          <p:cNvSpPr txBox="1">
            <a:spLocks/>
          </p:cNvSpPr>
          <p:nvPr/>
        </p:nvSpPr>
        <p:spPr>
          <a:xfrm>
            <a:off x="2045310" y="255397"/>
            <a:ext cx="8691623" cy="76919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600" b="1" dirty="0"/>
              <a:t>Tehniskajā apsekošanā veicamie mērījumi un izmantojamie  mērinstrumenti</a:t>
            </a:r>
            <a:br>
              <a:rPr lang="lv-LV" sz="3600" dirty="0"/>
            </a:br>
            <a:endParaRPr lang="lv-LV" sz="3600" dirty="0"/>
          </a:p>
        </p:txBody>
      </p:sp>
      <p:sp>
        <p:nvSpPr>
          <p:cNvPr id="4" name="TextBox 3">
            <a:extLst>
              <a:ext uri="{FF2B5EF4-FFF2-40B4-BE49-F238E27FC236}">
                <a16:creationId xmlns:a16="http://schemas.microsoft.com/office/drawing/2014/main" id="{3A5F24CD-0A02-E66C-37E7-1213D5A090CD}"/>
              </a:ext>
            </a:extLst>
          </p:cNvPr>
          <p:cNvSpPr txBox="1"/>
          <p:nvPr/>
        </p:nvSpPr>
        <p:spPr>
          <a:xfrm>
            <a:off x="1111170" y="1403441"/>
            <a:ext cx="9907929" cy="1077218"/>
          </a:xfrm>
          <a:prstGeom prst="rect">
            <a:avLst/>
          </a:prstGeom>
          <a:noFill/>
        </p:spPr>
        <p:txBody>
          <a:bodyPr wrap="square" rtlCol="0">
            <a:spAutoFit/>
          </a:bodyPr>
          <a:lstStyle/>
          <a:p>
            <a:r>
              <a:rPr lang="lv-LV" sz="2000" b="1" dirty="0"/>
              <a:t>Betona stiprības testēšanu veic ar Šmita (</a:t>
            </a:r>
            <a:r>
              <a:rPr lang="lv-LV" sz="2000" b="1" dirty="0" err="1"/>
              <a:t>Schmidt</a:t>
            </a:r>
            <a:r>
              <a:rPr lang="lv-LV" sz="2000" b="1" dirty="0"/>
              <a:t>) āmuru, betona testēšanas procedūra tiek veikta pēc LVS EN 12504-2. Tādejādi, zinot betona stiprību (</a:t>
            </a:r>
            <a:r>
              <a:rPr lang="lv-LV" sz="2000" b="1" dirty="0" err="1"/>
              <a:t>MPa</a:t>
            </a:r>
            <a:r>
              <a:rPr lang="lv-LV" sz="2000" b="1" dirty="0"/>
              <a:t>) tiek noteikta atbilstoša betona klase un salīdzināta ar projektā noteikto </a:t>
            </a:r>
            <a:r>
              <a:rPr lang="lv-LV" sz="2400" b="1" dirty="0"/>
              <a:t>betona klasi.</a:t>
            </a:r>
          </a:p>
        </p:txBody>
      </p:sp>
      <p:sp>
        <p:nvSpPr>
          <p:cNvPr id="10" name="TextBox 9">
            <a:extLst>
              <a:ext uri="{FF2B5EF4-FFF2-40B4-BE49-F238E27FC236}">
                <a16:creationId xmlns:a16="http://schemas.microsoft.com/office/drawing/2014/main" id="{15BC30AF-9F72-2A5B-6AD9-499E2EB8ABCB}"/>
              </a:ext>
            </a:extLst>
          </p:cNvPr>
          <p:cNvSpPr txBox="1"/>
          <p:nvPr/>
        </p:nvSpPr>
        <p:spPr>
          <a:xfrm>
            <a:off x="8106587" y="2480659"/>
            <a:ext cx="3432376" cy="3785652"/>
          </a:xfrm>
          <a:prstGeom prst="rect">
            <a:avLst/>
          </a:prstGeom>
          <a:noFill/>
        </p:spPr>
        <p:txBody>
          <a:bodyPr wrap="square">
            <a:spAutoFit/>
          </a:bodyPr>
          <a:lstStyle/>
          <a:p>
            <a:r>
              <a:rPr lang="lv-LV" sz="2400" dirty="0"/>
              <a:t>Stiegrojuma izvietojumu un stiegrojuma aizsargslāņa biezumu nosaka izmantojot </a:t>
            </a:r>
            <a:r>
              <a:rPr lang="lv-LV" sz="2400" dirty="0" err="1"/>
              <a:t>profometru</a:t>
            </a:r>
            <a:r>
              <a:rPr lang="lv-LV" sz="2400" dirty="0"/>
              <a:t>(</a:t>
            </a:r>
            <a:r>
              <a:rPr lang="lv-LV" sz="2400" dirty="0" err="1"/>
              <a:t>profoscope</a:t>
            </a:r>
            <a:r>
              <a:rPr lang="lv-LV" sz="2400" dirty="0"/>
              <a:t>). Mēraparātā displejā var redzēt stiegrojuma atrašanas  vietu un betona aizsargslāņa biezumu.</a:t>
            </a:r>
          </a:p>
        </p:txBody>
      </p:sp>
      <p:pic>
        <p:nvPicPr>
          <p:cNvPr id="5" name="Picture 4">
            <a:extLst>
              <a:ext uri="{FF2B5EF4-FFF2-40B4-BE49-F238E27FC236}">
                <a16:creationId xmlns:a16="http://schemas.microsoft.com/office/drawing/2014/main" id="{AECE3C40-55E0-F615-4E55-BD0F1C953719}"/>
              </a:ext>
            </a:extLst>
          </p:cNvPr>
          <p:cNvPicPr>
            <a:picLocks noChangeAspect="1"/>
          </p:cNvPicPr>
          <p:nvPr/>
        </p:nvPicPr>
        <p:blipFill>
          <a:blip r:embed="rId2"/>
          <a:stretch>
            <a:fillRect/>
          </a:stretch>
        </p:blipFill>
        <p:spPr>
          <a:xfrm>
            <a:off x="1111170" y="2480659"/>
            <a:ext cx="4259483" cy="3229718"/>
          </a:xfrm>
          <a:prstGeom prst="rect">
            <a:avLst/>
          </a:prstGeom>
        </p:spPr>
      </p:pic>
      <p:pic>
        <p:nvPicPr>
          <p:cNvPr id="9" name="Picture 8">
            <a:extLst>
              <a:ext uri="{FF2B5EF4-FFF2-40B4-BE49-F238E27FC236}">
                <a16:creationId xmlns:a16="http://schemas.microsoft.com/office/drawing/2014/main" id="{B2CBC7D5-02E0-1446-49CE-FBFB1595C4F3}"/>
              </a:ext>
            </a:extLst>
          </p:cNvPr>
          <p:cNvPicPr>
            <a:picLocks noChangeAspect="1"/>
          </p:cNvPicPr>
          <p:nvPr/>
        </p:nvPicPr>
        <p:blipFill>
          <a:blip r:embed="rId3"/>
          <a:stretch>
            <a:fillRect/>
          </a:stretch>
        </p:blipFill>
        <p:spPr>
          <a:xfrm>
            <a:off x="5370653" y="2500130"/>
            <a:ext cx="2392088" cy="3190775"/>
          </a:xfrm>
          <a:prstGeom prst="rect">
            <a:avLst/>
          </a:prstGeom>
        </p:spPr>
      </p:pic>
    </p:spTree>
    <p:extLst>
      <p:ext uri="{BB962C8B-B14F-4D97-AF65-F5344CB8AC3E}">
        <p14:creationId xmlns:p14="http://schemas.microsoft.com/office/powerpoint/2010/main" val="639684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D3C30-9BE9-79B1-C425-E9F98C89F0F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59BD5F-37F9-278D-4C15-FD577B8565C3}"/>
              </a:ext>
            </a:extLst>
          </p:cNvPr>
          <p:cNvSpPr>
            <a:spLocks noGrp="1"/>
          </p:cNvSpPr>
          <p:nvPr>
            <p:ph type="sldNum" sz="quarter" idx="12"/>
          </p:nvPr>
        </p:nvSpPr>
        <p:spPr/>
        <p:txBody>
          <a:bodyPr/>
          <a:lstStyle/>
          <a:p>
            <a:fld id="{B8919222-AB26-4AEB-B881-CC7E9661B6C6}" type="slidenum">
              <a:rPr lang="lv-LV" smtClean="0"/>
              <a:t>31</a:t>
            </a:fld>
            <a:endParaRPr lang="lv-LV"/>
          </a:p>
        </p:txBody>
      </p:sp>
      <p:sp>
        <p:nvSpPr>
          <p:cNvPr id="3" name="Title 1">
            <a:extLst>
              <a:ext uri="{FF2B5EF4-FFF2-40B4-BE49-F238E27FC236}">
                <a16:creationId xmlns:a16="http://schemas.microsoft.com/office/drawing/2014/main" id="{950A074E-9501-2FF3-D6AE-CB73A8BB3D8F}"/>
              </a:ext>
            </a:extLst>
          </p:cNvPr>
          <p:cNvSpPr txBox="1">
            <a:spLocks/>
          </p:cNvSpPr>
          <p:nvPr/>
        </p:nvSpPr>
        <p:spPr>
          <a:xfrm>
            <a:off x="2045310" y="255397"/>
            <a:ext cx="8691623" cy="76919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600" b="1" dirty="0"/>
              <a:t>Tehniskajā apsekošanā veicamie mērījumi un izmantojamie  mērinstrumenti</a:t>
            </a:r>
            <a:br>
              <a:rPr lang="lv-LV" sz="3600" dirty="0"/>
            </a:br>
            <a:endParaRPr lang="lv-LV" sz="3600" dirty="0"/>
          </a:p>
        </p:txBody>
      </p:sp>
      <p:sp>
        <p:nvSpPr>
          <p:cNvPr id="4" name="TextBox 3">
            <a:extLst>
              <a:ext uri="{FF2B5EF4-FFF2-40B4-BE49-F238E27FC236}">
                <a16:creationId xmlns:a16="http://schemas.microsoft.com/office/drawing/2014/main" id="{24F08F9C-FD18-AEEE-EC70-AFA1A80CDD78}"/>
              </a:ext>
            </a:extLst>
          </p:cNvPr>
          <p:cNvSpPr txBox="1"/>
          <p:nvPr/>
        </p:nvSpPr>
        <p:spPr>
          <a:xfrm>
            <a:off x="3715474" y="1798784"/>
            <a:ext cx="2380526" cy="3416320"/>
          </a:xfrm>
          <a:prstGeom prst="rect">
            <a:avLst/>
          </a:prstGeom>
          <a:noFill/>
        </p:spPr>
        <p:txBody>
          <a:bodyPr wrap="square" rtlCol="0">
            <a:spAutoFit/>
          </a:bodyPr>
          <a:lstStyle/>
          <a:p>
            <a:r>
              <a:rPr lang="lv-LV" sz="2400" dirty="0"/>
              <a:t>Krāsas pārklājuma noteikšana metāla konstrukcijām tiek veikta, izmantojot </a:t>
            </a:r>
            <a:r>
              <a:rPr lang="lv-LV" sz="2400" dirty="0" err="1"/>
              <a:t>elkometru</a:t>
            </a:r>
            <a:r>
              <a:rPr lang="lv-LV" sz="2400" dirty="0"/>
              <a:t> (</a:t>
            </a:r>
            <a:r>
              <a:rPr lang="lv-LV" sz="2400" dirty="0" err="1"/>
              <a:t>elcometer</a:t>
            </a:r>
            <a:r>
              <a:rPr lang="lv-LV" sz="2400" dirty="0"/>
              <a:t>)</a:t>
            </a:r>
          </a:p>
        </p:txBody>
      </p:sp>
      <p:sp>
        <p:nvSpPr>
          <p:cNvPr id="10" name="TextBox 9">
            <a:extLst>
              <a:ext uri="{FF2B5EF4-FFF2-40B4-BE49-F238E27FC236}">
                <a16:creationId xmlns:a16="http://schemas.microsoft.com/office/drawing/2014/main" id="{F968DAE4-8960-C645-A0EE-09833AD81A58}"/>
              </a:ext>
            </a:extLst>
          </p:cNvPr>
          <p:cNvSpPr txBox="1"/>
          <p:nvPr/>
        </p:nvSpPr>
        <p:spPr>
          <a:xfrm>
            <a:off x="7998836" y="1883414"/>
            <a:ext cx="3344354" cy="3429366"/>
          </a:xfrm>
          <a:prstGeom prst="rect">
            <a:avLst/>
          </a:prstGeom>
          <a:noFill/>
        </p:spPr>
        <p:txBody>
          <a:bodyPr wrap="square">
            <a:spAutoFit/>
          </a:bodyPr>
          <a:lstStyle/>
          <a:p>
            <a:r>
              <a:rPr lang="lv-LV" sz="2400" dirty="0"/>
              <a:t>Koksnes mitrumu var izmērīt ar koksnes mitruma mērītāju. Parasti koksnes mitruma mērītājiem ir indikatori, kurus iesprauž koksnē, bet uz tā ekrāna parādās koksnes mitruma procenti.</a:t>
            </a:r>
          </a:p>
        </p:txBody>
      </p:sp>
      <p:pic>
        <p:nvPicPr>
          <p:cNvPr id="6" name="Picture 5">
            <a:extLst>
              <a:ext uri="{FF2B5EF4-FFF2-40B4-BE49-F238E27FC236}">
                <a16:creationId xmlns:a16="http://schemas.microsoft.com/office/drawing/2014/main" id="{27801519-CDCD-527C-3B66-930E898DE214}"/>
              </a:ext>
            </a:extLst>
          </p:cNvPr>
          <p:cNvPicPr>
            <a:picLocks noChangeAspect="1"/>
          </p:cNvPicPr>
          <p:nvPr/>
        </p:nvPicPr>
        <p:blipFill>
          <a:blip r:embed="rId2"/>
          <a:stretch>
            <a:fillRect/>
          </a:stretch>
        </p:blipFill>
        <p:spPr>
          <a:xfrm>
            <a:off x="653037" y="1643382"/>
            <a:ext cx="3036071" cy="4048095"/>
          </a:xfrm>
          <a:prstGeom prst="rect">
            <a:avLst/>
          </a:prstGeom>
        </p:spPr>
      </p:pic>
      <p:pic>
        <p:nvPicPr>
          <p:cNvPr id="7" name="Picture 6">
            <a:extLst>
              <a:ext uri="{FF2B5EF4-FFF2-40B4-BE49-F238E27FC236}">
                <a16:creationId xmlns:a16="http://schemas.microsoft.com/office/drawing/2014/main" id="{E5A0350B-FDFA-070A-84BB-D6E45DAE814C}"/>
              </a:ext>
            </a:extLst>
          </p:cNvPr>
          <p:cNvPicPr>
            <a:picLocks noChangeAspect="1"/>
          </p:cNvPicPr>
          <p:nvPr/>
        </p:nvPicPr>
        <p:blipFill>
          <a:blip r:embed="rId3"/>
          <a:stretch>
            <a:fillRect/>
          </a:stretch>
        </p:blipFill>
        <p:spPr>
          <a:xfrm>
            <a:off x="5618310" y="1532718"/>
            <a:ext cx="1835055" cy="4487045"/>
          </a:xfrm>
          <a:prstGeom prst="rect">
            <a:avLst/>
          </a:prstGeom>
        </p:spPr>
      </p:pic>
    </p:spTree>
    <p:extLst>
      <p:ext uri="{BB962C8B-B14F-4D97-AF65-F5344CB8AC3E}">
        <p14:creationId xmlns:p14="http://schemas.microsoft.com/office/powerpoint/2010/main" val="15075267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F0E53-FB51-360F-AF97-AD75FD8EAE2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7AF8DD-693E-8A61-8FB2-84DEA41AD343}"/>
              </a:ext>
            </a:extLst>
          </p:cNvPr>
          <p:cNvSpPr>
            <a:spLocks noGrp="1"/>
          </p:cNvSpPr>
          <p:nvPr>
            <p:ph type="sldNum" sz="quarter" idx="12"/>
          </p:nvPr>
        </p:nvSpPr>
        <p:spPr/>
        <p:txBody>
          <a:bodyPr/>
          <a:lstStyle/>
          <a:p>
            <a:fld id="{B8919222-AB26-4AEB-B881-CC7E9661B6C6}" type="slidenum">
              <a:rPr lang="lv-LV" smtClean="0"/>
              <a:t>32</a:t>
            </a:fld>
            <a:endParaRPr lang="lv-LV"/>
          </a:p>
        </p:txBody>
      </p:sp>
      <p:sp>
        <p:nvSpPr>
          <p:cNvPr id="3" name="Title 1">
            <a:extLst>
              <a:ext uri="{FF2B5EF4-FFF2-40B4-BE49-F238E27FC236}">
                <a16:creationId xmlns:a16="http://schemas.microsoft.com/office/drawing/2014/main" id="{14A23B40-C818-FA90-F220-07EBE21F95E2}"/>
              </a:ext>
            </a:extLst>
          </p:cNvPr>
          <p:cNvSpPr txBox="1">
            <a:spLocks/>
          </p:cNvSpPr>
          <p:nvPr/>
        </p:nvSpPr>
        <p:spPr>
          <a:xfrm>
            <a:off x="2045310" y="255397"/>
            <a:ext cx="8691623" cy="76919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600" b="1" dirty="0"/>
              <a:t>Tehniskajā apsekošanā veicamie mērījumi un izmantojamie  mērinstrumenti</a:t>
            </a:r>
            <a:br>
              <a:rPr lang="lv-LV" sz="3600" dirty="0"/>
            </a:br>
            <a:endParaRPr lang="lv-LV" sz="3600" dirty="0"/>
          </a:p>
        </p:txBody>
      </p:sp>
      <p:sp>
        <p:nvSpPr>
          <p:cNvPr id="4" name="TextBox 3">
            <a:extLst>
              <a:ext uri="{FF2B5EF4-FFF2-40B4-BE49-F238E27FC236}">
                <a16:creationId xmlns:a16="http://schemas.microsoft.com/office/drawing/2014/main" id="{27EC8211-1490-7D9B-854C-049ED8F068E2}"/>
              </a:ext>
            </a:extLst>
          </p:cNvPr>
          <p:cNvSpPr txBox="1"/>
          <p:nvPr/>
        </p:nvSpPr>
        <p:spPr>
          <a:xfrm>
            <a:off x="3433266" y="1546911"/>
            <a:ext cx="2071868" cy="3416320"/>
          </a:xfrm>
          <a:prstGeom prst="rect">
            <a:avLst/>
          </a:prstGeom>
          <a:noFill/>
        </p:spPr>
        <p:txBody>
          <a:bodyPr wrap="square" rtlCol="0">
            <a:spAutoFit/>
          </a:bodyPr>
          <a:lstStyle/>
          <a:p>
            <a:r>
              <a:rPr lang="lv-LV" sz="2400" dirty="0"/>
              <a:t>Izmantojot infrasarkano termometru, pastāv iespēja noteikt temperatūru atšķirības uz būvkonstrukcijas virsmām. </a:t>
            </a:r>
          </a:p>
        </p:txBody>
      </p:sp>
      <p:sp>
        <p:nvSpPr>
          <p:cNvPr id="10" name="TextBox 9">
            <a:extLst>
              <a:ext uri="{FF2B5EF4-FFF2-40B4-BE49-F238E27FC236}">
                <a16:creationId xmlns:a16="http://schemas.microsoft.com/office/drawing/2014/main" id="{6D3C8CC1-AAA7-F6B9-660A-6A474E1FA2D7}"/>
              </a:ext>
            </a:extLst>
          </p:cNvPr>
          <p:cNvSpPr txBox="1"/>
          <p:nvPr/>
        </p:nvSpPr>
        <p:spPr>
          <a:xfrm>
            <a:off x="9744757" y="1642895"/>
            <a:ext cx="2071868" cy="2308324"/>
          </a:xfrm>
          <a:prstGeom prst="rect">
            <a:avLst/>
          </a:prstGeom>
          <a:noFill/>
        </p:spPr>
        <p:txBody>
          <a:bodyPr wrap="square">
            <a:spAutoFit/>
          </a:bodyPr>
          <a:lstStyle/>
          <a:p>
            <a:r>
              <a:rPr lang="lv-LV" sz="2400" dirty="0"/>
              <a:t>Metāla cietības noteikšanai izmanto portatīvo metāla cietības  mērītāju.  </a:t>
            </a:r>
          </a:p>
        </p:txBody>
      </p:sp>
      <p:pic>
        <p:nvPicPr>
          <p:cNvPr id="5" name="Picture 4">
            <a:extLst>
              <a:ext uri="{FF2B5EF4-FFF2-40B4-BE49-F238E27FC236}">
                <a16:creationId xmlns:a16="http://schemas.microsoft.com/office/drawing/2014/main" id="{B9F65FBC-74F9-06A2-7BA4-C8877AE016B1}"/>
              </a:ext>
            </a:extLst>
          </p:cNvPr>
          <p:cNvPicPr>
            <a:picLocks noChangeAspect="1"/>
          </p:cNvPicPr>
          <p:nvPr/>
        </p:nvPicPr>
        <p:blipFill>
          <a:blip r:embed="rId2"/>
          <a:stretch>
            <a:fillRect/>
          </a:stretch>
        </p:blipFill>
        <p:spPr>
          <a:xfrm>
            <a:off x="560439" y="1295037"/>
            <a:ext cx="2638623" cy="3513996"/>
          </a:xfrm>
          <a:prstGeom prst="rect">
            <a:avLst/>
          </a:prstGeom>
        </p:spPr>
      </p:pic>
      <p:pic>
        <p:nvPicPr>
          <p:cNvPr id="8" name="Picture 7">
            <a:extLst>
              <a:ext uri="{FF2B5EF4-FFF2-40B4-BE49-F238E27FC236}">
                <a16:creationId xmlns:a16="http://schemas.microsoft.com/office/drawing/2014/main" id="{738D5101-6458-B19F-E6D4-0A19BA077F1B}"/>
              </a:ext>
            </a:extLst>
          </p:cNvPr>
          <p:cNvPicPr>
            <a:picLocks noChangeAspect="1"/>
          </p:cNvPicPr>
          <p:nvPr/>
        </p:nvPicPr>
        <p:blipFill>
          <a:blip r:embed="rId3"/>
          <a:stretch>
            <a:fillRect/>
          </a:stretch>
        </p:blipFill>
        <p:spPr>
          <a:xfrm>
            <a:off x="5505134" y="1295037"/>
            <a:ext cx="4005419" cy="3920068"/>
          </a:xfrm>
          <a:prstGeom prst="rect">
            <a:avLst/>
          </a:prstGeom>
        </p:spPr>
      </p:pic>
    </p:spTree>
    <p:extLst>
      <p:ext uri="{BB962C8B-B14F-4D97-AF65-F5344CB8AC3E}">
        <p14:creationId xmlns:p14="http://schemas.microsoft.com/office/powerpoint/2010/main" val="19337091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4B757-59F4-62D4-5058-89529322F6B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B1CB2A-60A2-38F1-A136-168C74E20C84}"/>
              </a:ext>
            </a:extLst>
          </p:cNvPr>
          <p:cNvSpPr>
            <a:spLocks noGrp="1"/>
          </p:cNvSpPr>
          <p:nvPr>
            <p:ph type="sldNum" sz="quarter" idx="12"/>
          </p:nvPr>
        </p:nvSpPr>
        <p:spPr/>
        <p:txBody>
          <a:bodyPr/>
          <a:lstStyle/>
          <a:p>
            <a:fld id="{B8919222-AB26-4AEB-B881-CC7E9661B6C6}" type="slidenum">
              <a:rPr lang="lv-LV" smtClean="0"/>
              <a:t>33</a:t>
            </a:fld>
            <a:endParaRPr lang="lv-LV"/>
          </a:p>
        </p:txBody>
      </p:sp>
      <p:sp>
        <p:nvSpPr>
          <p:cNvPr id="3" name="Title 1">
            <a:extLst>
              <a:ext uri="{FF2B5EF4-FFF2-40B4-BE49-F238E27FC236}">
                <a16:creationId xmlns:a16="http://schemas.microsoft.com/office/drawing/2014/main" id="{4D349A50-94CA-1D3E-C628-B484B4A4574C}"/>
              </a:ext>
            </a:extLst>
          </p:cNvPr>
          <p:cNvSpPr txBox="1">
            <a:spLocks/>
          </p:cNvSpPr>
          <p:nvPr/>
        </p:nvSpPr>
        <p:spPr>
          <a:xfrm>
            <a:off x="2176041" y="255396"/>
            <a:ext cx="8746087" cy="102939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600" b="1" dirty="0"/>
              <a:t>Tehniskās apsekošanas uzdevuma sastādīšanas galvenie trūkumi un neatbilstības.</a:t>
            </a:r>
            <a:endParaRPr lang="lv-LV" sz="3600" dirty="0"/>
          </a:p>
        </p:txBody>
      </p:sp>
      <p:sp>
        <p:nvSpPr>
          <p:cNvPr id="7" name="TextBox 6">
            <a:extLst>
              <a:ext uri="{FF2B5EF4-FFF2-40B4-BE49-F238E27FC236}">
                <a16:creationId xmlns:a16="http://schemas.microsoft.com/office/drawing/2014/main" id="{D7891FC6-1BEE-B88F-2B66-605A4480114F}"/>
              </a:ext>
            </a:extLst>
          </p:cNvPr>
          <p:cNvSpPr txBox="1"/>
          <p:nvPr/>
        </p:nvSpPr>
        <p:spPr>
          <a:xfrm>
            <a:off x="1423687" y="1723733"/>
            <a:ext cx="10012100" cy="4154984"/>
          </a:xfrm>
          <a:prstGeom prst="rect">
            <a:avLst/>
          </a:prstGeom>
          <a:noFill/>
        </p:spPr>
        <p:txBody>
          <a:bodyPr wrap="square">
            <a:spAutoFit/>
          </a:bodyPr>
          <a:lstStyle/>
          <a:p>
            <a:pPr marL="285750" indent="-285750">
              <a:buFont typeface="Arial" panose="020B0604020202020204" pitchFamily="34" charset="0"/>
              <a:buChar char="•"/>
            </a:pPr>
            <a:r>
              <a:rPr lang="lv-LV" sz="2400" b="1" dirty="0"/>
              <a:t>BIS ievietotais tehniskās apsekošanas uzdevums nav abpusēji parakstīts no pasūtītāja un izpildītāja puses.</a:t>
            </a:r>
          </a:p>
          <a:p>
            <a:pPr marL="285750" indent="-285750">
              <a:buFont typeface="Arial" panose="020B0604020202020204" pitchFamily="34" charset="0"/>
              <a:buChar char="•"/>
            </a:pPr>
            <a:endParaRPr lang="lv-LV" sz="2400" dirty="0"/>
          </a:p>
          <a:p>
            <a:pPr marL="285750" indent="-285750">
              <a:buFont typeface="Arial" panose="020B0604020202020204" pitchFamily="34" charset="0"/>
              <a:buChar char="•"/>
            </a:pPr>
            <a:r>
              <a:rPr lang="lv-LV" sz="2400" b="1" dirty="0"/>
              <a:t>Nav precizēts tehniskas apsekošanas veids (vai periodiska apsekošana vai cita veida apsekošana)</a:t>
            </a:r>
          </a:p>
          <a:p>
            <a:pPr marL="285750" indent="-285750">
              <a:buFont typeface="Arial" panose="020B0604020202020204" pitchFamily="34" charset="0"/>
              <a:buChar char="•"/>
            </a:pPr>
            <a:endParaRPr lang="lv-LV" sz="2400" dirty="0"/>
          </a:p>
          <a:p>
            <a:pPr marL="285750" indent="-285750">
              <a:buFont typeface="Arial" panose="020B0604020202020204" pitchFamily="34" charset="0"/>
              <a:buChar char="•"/>
            </a:pPr>
            <a:r>
              <a:rPr lang="lv-LV" sz="2400" b="1" dirty="0"/>
              <a:t>Nav precizēts Atzinuma sastāvs (objektā veicamo apsekošanas darbu apjoms, to detalizācijas pakāpe, kā arī apsekošanas gaitā izstrādājamie materiāli)</a:t>
            </a:r>
          </a:p>
          <a:p>
            <a:pPr marL="285750" indent="-285750">
              <a:buFont typeface="Arial" panose="020B0604020202020204" pitchFamily="34" charset="0"/>
              <a:buChar char="•"/>
            </a:pPr>
            <a:endParaRPr lang="lv-LV" sz="2400" b="1" dirty="0"/>
          </a:p>
          <a:p>
            <a:pPr marL="285750" indent="-285750">
              <a:buFont typeface="Arial" panose="020B0604020202020204" pitchFamily="34" charset="0"/>
              <a:buChar char="•"/>
            </a:pPr>
            <a:r>
              <a:rPr lang="lv-LV" sz="2400" b="1" dirty="0"/>
              <a:t>Apsekošanu veica </a:t>
            </a:r>
            <a:r>
              <a:rPr lang="lv-LV" sz="2400" b="1" dirty="0" err="1"/>
              <a:t>būvspeciālists</a:t>
            </a:r>
            <a:r>
              <a:rPr lang="lv-LV" sz="2400" b="1" dirty="0"/>
              <a:t>,  kurš nav būvkomersanta pārstāvis </a:t>
            </a:r>
          </a:p>
        </p:txBody>
      </p:sp>
    </p:spTree>
    <p:extLst>
      <p:ext uri="{BB962C8B-B14F-4D97-AF65-F5344CB8AC3E}">
        <p14:creationId xmlns:p14="http://schemas.microsoft.com/office/powerpoint/2010/main" val="9736773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333090" y="2872159"/>
            <a:ext cx="7772400" cy="960438"/>
          </a:xfrm>
        </p:spPr>
        <p:txBody>
          <a:bodyPr>
            <a:normAutofit/>
          </a:bodyPr>
          <a:lstStyle/>
          <a:p>
            <a:r>
              <a:rPr lang="lv-LV" altLang="lv-LV" sz="3600" dirty="0">
                <a:latin typeface="+mn-lt"/>
              </a:rPr>
              <a:t>Paldies par uzmanību!</a:t>
            </a:r>
          </a:p>
        </p:txBody>
      </p:sp>
      <p:sp>
        <p:nvSpPr>
          <p:cNvPr id="5" name="Title 1"/>
          <p:cNvSpPr txBox="1">
            <a:spLocks/>
          </p:cNvSpPr>
          <p:nvPr/>
        </p:nvSpPr>
        <p:spPr bwMode="auto">
          <a:xfrm>
            <a:off x="1602983" y="4093984"/>
            <a:ext cx="9232614" cy="218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ctr" defTabSz="938213" rtl="0" eaLnBrk="0" fontAlgn="base" hangingPunct="0">
              <a:spcBef>
                <a:spcPct val="0"/>
              </a:spcBef>
              <a:spcAft>
                <a:spcPct val="0"/>
              </a:spcAft>
              <a:defRPr sz="3200" b="1"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endParaRPr lang="lv-LV" altLang="lv-LV" sz="1600" u="sng" dirty="0">
              <a:solidFill>
                <a:schemeClr val="tx2"/>
              </a:solidFill>
            </a:endParaRPr>
          </a:p>
          <a:p>
            <a:endParaRPr lang="lv-LV" sz="1600" dirty="0"/>
          </a:p>
          <a:p>
            <a:endParaRPr lang="lv-LV" dirty="0">
              <a:solidFill>
                <a:srgbClr val="3892AE"/>
              </a:solidFill>
            </a:endParaRPr>
          </a:p>
        </p:txBody>
      </p:sp>
    </p:spTree>
    <p:extLst>
      <p:ext uri="{BB962C8B-B14F-4D97-AF65-F5344CB8AC3E}">
        <p14:creationId xmlns:p14="http://schemas.microsoft.com/office/powerpoint/2010/main" val="4204092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diagram of different colored squares&#10;&#10;Description automatically generated">
            <a:extLst>
              <a:ext uri="{FF2B5EF4-FFF2-40B4-BE49-F238E27FC236}">
                <a16:creationId xmlns:a16="http://schemas.microsoft.com/office/drawing/2014/main" id="{229CAC08-0AF2-D43B-09DC-B5AA62D5E7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2246613"/>
            <a:ext cx="8546832" cy="3676920"/>
          </a:xfrm>
          <a:prstGeom prst="rect">
            <a:avLst/>
          </a:prstGeom>
        </p:spPr>
      </p:pic>
      <p:sp>
        <p:nvSpPr>
          <p:cNvPr id="2" name="Slide Number Placeholder 1">
            <a:extLst>
              <a:ext uri="{FF2B5EF4-FFF2-40B4-BE49-F238E27FC236}">
                <a16:creationId xmlns:a16="http://schemas.microsoft.com/office/drawing/2014/main" id="{1D0428D3-7975-C022-97F6-922D0F35C389}"/>
              </a:ext>
            </a:extLst>
          </p:cNvPr>
          <p:cNvSpPr>
            <a:spLocks noGrp="1"/>
          </p:cNvSpPr>
          <p:nvPr>
            <p:ph type="sldNum" sz="quarter" idx="12"/>
          </p:nvPr>
        </p:nvSpPr>
        <p:spPr>
          <a:xfrm>
            <a:off x="8610600" y="6356350"/>
            <a:ext cx="2743200" cy="365125"/>
          </a:xfrm>
        </p:spPr>
        <p:txBody>
          <a:bodyPr>
            <a:normAutofit/>
          </a:bodyPr>
          <a:lstStyle/>
          <a:p>
            <a:pPr>
              <a:spcAft>
                <a:spcPts val="600"/>
              </a:spcAft>
            </a:pPr>
            <a:fld id="{B8919222-AB26-4AEB-B881-CC7E9661B6C6}" type="slidenum">
              <a:rPr lang="lv-LV" smtClean="0"/>
              <a:pPr>
                <a:spcAft>
                  <a:spcPts val="600"/>
                </a:spcAft>
              </a:pPr>
              <a:t>4</a:t>
            </a:fld>
            <a:endParaRPr lang="lv-LV"/>
          </a:p>
        </p:txBody>
      </p:sp>
      <p:sp>
        <p:nvSpPr>
          <p:cNvPr id="5" name="TextBox 4">
            <a:extLst>
              <a:ext uri="{FF2B5EF4-FFF2-40B4-BE49-F238E27FC236}">
                <a16:creationId xmlns:a16="http://schemas.microsoft.com/office/drawing/2014/main" id="{C4EA1533-D2C9-63A1-0D11-D2AB9F407141}"/>
              </a:ext>
            </a:extLst>
          </p:cNvPr>
          <p:cNvSpPr txBox="1"/>
          <p:nvPr/>
        </p:nvSpPr>
        <p:spPr>
          <a:xfrm>
            <a:off x="2176042" y="934468"/>
            <a:ext cx="8866206" cy="1384995"/>
          </a:xfrm>
          <a:prstGeom prst="rect">
            <a:avLst/>
          </a:prstGeom>
          <a:noFill/>
        </p:spPr>
        <p:txBody>
          <a:bodyPr wrap="square">
            <a:spAutoFit/>
          </a:bodyPr>
          <a:lstStyle/>
          <a:p>
            <a:pPr marL="0" indent="0">
              <a:buNone/>
            </a:pPr>
            <a:r>
              <a:rPr lang="lv-LV" sz="2800" b="1" dirty="0"/>
              <a:t>Kvalitatīva tehniskās apsekošanas uzdevuma izveidošanai ir nepieciešams identificēt situāciju kāpēc tiek veikta būves tehniskā apsekošana </a:t>
            </a:r>
          </a:p>
        </p:txBody>
      </p:sp>
    </p:spTree>
    <p:extLst>
      <p:ext uri="{BB962C8B-B14F-4D97-AF65-F5344CB8AC3E}">
        <p14:creationId xmlns:p14="http://schemas.microsoft.com/office/powerpoint/2010/main" val="4026360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565B74-86FA-4405-B204-462F43768BD5}"/>
              </a:ext>
            </a:extLst>
          </p:cNvPr>
          <p:cNvSpPr>
            <a:spLocks noGrp="1"/>
          </p:cNvSpPr>
          <p:nvPr>
            <p:ph type="sldNum" sz="quarter" idx="12"/>
          </p:nvPr>
        </p:nvSpPr>
        <p:spPr/>
        <p:txBody>
          <a:bodyPr/>
          <a:lstStyle/>
          <a:p>
            <a:fld id="{B8919222-AB26-4AEB-B881-CC7E9661B6C6}" type="slidenum">
              <a:rPr lang="lv-LV" smtClean="0"/>
              <a:t>5</a:t>
            </a:fld>
            <a:endParaRPr lang="lv-LV"/>
          </a:p>
        </p:txBody>
      </p:sp>
      <p:sp>
        <p:nvSpPr>
          <p:cNvPr id="3" name="Title 4">
            <a:extLst>
              <a:ext uri="{FF2B5EF4-FFF2-40B4-BE49-F238E27FC236}">
                <a16:creationId xmlns:a16="http://schemas.microsoft.com/office/drawing/2014/main" id="{709D5677-8CAE-4742-8D52-4107749B820F}"/>
              </a:ext>
            </a:extLst>
          </p:cNvPr>
          <p:cNvSpPr txBox="1">
            <a:spLocks/>
          </p:cNvSpPr>
          <p:nvPr/>
        </p:nvSpPr>
        <p:spPr>
          <a:xfrm>
            <a:off x="995423" y="1365813"/>
            <a:ext cx="9317620" cy="379649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lv-LV" sz="3200" b="1" dirty="0">
              <a:latin typeface="+mn-lt"/>
              <a:cs typeface="Times New Roman" panose="02020603050405020304" pitchFamily="18" charset="0"/>
            </a:endParaRPr>
          </a:p>
          <a:p>
            <a:pPr marL="457200" indent="-457200" algn="just">
              <a:buFont typeface="Arial" panose="020B0604020202020204" pitchFamily="34" charset="0"/>
              <a:buChar char="•"/>
            </a:pPr>
            <a:r>
              <a:rPr lang="lv-LV" sz="2400" b="0" i="0" dirty="0">
                <a:solidFill>
                  <a:srgbClr val="414142"/>
                </a:solidFill>
                <a:effectLst/>
                <a:latin typeface="Times New Roman" panose="02020603050405020304" pitchFamily="18" charset="0"/>
                <a:cs typeface="Times New Roman" panose="02020603050405020304" pitchFamily="18" charset="0"/>
              </a:rPr>
              <a:t>Pirms būves vai tās daļas atjaunošanas, pārbūves vai restaurācijas būvprojekta izstrādes un būvniecības ieceres dokumentācijas izstrādes vienkāršotai ēkas fasādes atjaunošanai, kā arī citos gadījumos, ja jānosaka būves faktiskais tehniskais stāvoklis, </a:t>
            </a:r>
            <a:r>
              <a:rPr lang="lv-LV" sz="2400" b="1" i="0" dirty="0">
                <a:solidFill>
                  <a:srgbClr val="414142"/>
                </a:solidFill>
                <a:effectLst/>
                <a:latin typeface="Times New Roman" panose="02020603050405020304" pitchFamily="18" charset="0"/>
                <a:cs typeface="Times New Roman" panose="02020603050405020304" pitchFamily="18" charset="0"/>
              </a:rPr>
              <a:t>būves tehniskā stāvokļa apsekošanu un novērtējumu veic atbilstoši tehniskās </a:t>
            </a:r>
            <a:r>
              <a:rPr lang="lv-LV" sz="2400" b="1" i="0" u="sng" dirty="0">
                <a:solidFill>
                  <a:srgbClr val="414142"/>
                </a:solidFill>
                <a:effectLst/>
                <a:latin typeface="Times New Roman" panose="02020603050405020304" pitchFamily="18" charset="0"/>
                <a:cs typeface="Times New Roman" panose="02020603050405020304" pitchFamily="18" charset="0"/>
              </a:rPr>
              <a:t>apsekošanas uzdevumā </a:t>
            </a:r>
            <a:r>
              <a:rPr lang="lv-LV" sz="2400" b="1" i="0" dirty="0">
                <a:solidFill>
                  <a:srgbClr val="414142"/>
                </a:solidFill>
                <a:effectLst/>
                <a:latin typeface="Times New Roman" panose="02020603050405020304" pitchFamily="18" charset="0"/>
                <a:cs typeface="Times New Roman" panose="02020603050405020304" pitchFamily="18" charset="0"/>
              </a:rPr>
              <a:t>noteiktajam apjomam.</a:t>
            </a:r>
          </a:p>
          <a:p>
            <a:pPr marL="457200" indent="-457200" algn="just">
              <a:buFont typeface="Arial" panose="020B0604020202020204" pitchFamily="34" charset="0"/>
              <a:buChar char="•"/>
            </a:pPr>
            <a:endParaRPr lang="lv-LV" sz="24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lv-LV" sz="2400" dirty="0">
                <a:latin typeface="Times New Roman" panose="02020603050405020304" pitchFamily="18" charset="0"/>
                <a:cs typeface="Times New Roman" panose="02020603050405020304" pitchFamily="18" charset="0"/>
              </a:rPr>
              <a:t>Tehniskās apsekošanas ietvaros tehnisko izpēti veic, ja tas ir norādīts tehniskās </a:t>
            </a:r>
            <a:r>
              <a:rPr lang="lv-LV" sz="2400" u="sng" dirty="0">
                <a:latin typeface="Times New Roman" panose="02020603050405020304" pitchFamily="18" charset="0"/>
                <a:cs typeface="Times New Roman" panose="02020603050405020304" pitchFamily="18" charset="0"/>
              </a:rPr>
              <a:t>apsekošanas uzdevumā.</a:t>
            </a:r>
          </a:p>
        </p:txBody>
      </p:sp>
      <p:sp>
        <p:nvSpPr>
          <p:cNvPr id="4" name="TextBox 3">
            <a:extLst>
              <a:ext uri="{FF2B5EF4-FFF2-40B4-BE49-F238E27FC236}">
                <a16:creationId xmlns:a16="http://schemas.microsoft.com/office/drawing/2014/main" id="{8003B51B-84C8-4296-81A9-5A30BBF6DF78}"/>
              </a:ext>
            </a:extLst>
          </p:cNvPr>
          <p:cNvSpPr txBox="1"/>
          <p:nvPr/>
        </p:nvSpPr>
        <p:spPr>
          <a:xfrm>
            <a:off x="2703871" y="5461816"/>
            <a:ext cx="6096000" cy="369332"/>
          </a:xfrm>
          <a:prstGeom prst="rect">
            <a:avLst/>
          </a:prstGeom>
          <a:noFill/>
        </p:spPr>
        <p:txBody>
          <a:bodyPr wrap="square">
            <a:spAutoFit/>
          </a:bodyPr>
          <a:lstStyle/>
          <a:p>
            <a:pPr algn="ctr"/>
            <a:r>
              <a:rPr lang="lv-LV" sz="1800" b="1" dirty="0"/>
              <a:t>LBN 405-21 12. un13.punkti</a:t>
            </a:r>
          </a:p>
        </p:txBody>
      </p:sp>
      <p:sp>
        <p:nvSpPr>
          <p:cNvPr id="5" name="TextBox 4">
            <a:extLst>
              <a:ext uri="{FF2B5EF4-FFF2-40B4-BE49-F238E27FC236}">
                <a16:creationId xmlns:a16="http://schemas.microsoft.com/office/drawing/2014/main" id="{C7F8AB19-6E59-0E5B-D0E6-4EF8B2EF7A1F}"/>
              </a:ext>
            </a:extLst>
          </p:cNvPr>
          <p:cNvSpPr txBox="1"/>
          <p:nvPr/>
        </p:nvSpPr>
        <p:spPr>
          <a:xfrm>
            <a:off x="3549445" y="369215"/>
            <a:ext cx="6096000" cy="954107"/>
          </a:xfrm>
          <a:prstGeom prst="rect">
            <a:avLst/>
          </a:prstGeom>
          <a:noFill/>
        </p:spPr>
        <p:txBody>
          <a:bodyPr wrap="square">
            <a:spAutoFit/>
          </a:bodyPr>
          <a:lstStyle/>
          <a:p>
            <a:pPr algn="ctr"/>
            <a:r>
              <a:rPr lang="lv-LV" sz="2800" b="1" dirty="0">
                <a:latin typeface="+mn-lt"/>
                <a:cs typeface="Times New Roman" panose="02020603050405020304" pitchFamily="18" charset="0"/>
              </a:rPr>
              <a:t>Tehniskās apsekošanas apjoms</a:t>
            </a:r>
          </a:p>
          <a:p>
            <a:pPr algn="ctr"/>
            <a:endParaRPr lang="lv-LV"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7813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F3D113-8340-40A7-AFBC-E9FC0F945880}"/>
              </a:ext>
            </a:extLst>
          </p:cNvPr>
          <p:cNvSpPr>
            <a:spLocks noGrp="1"/>
          </p:cNvSpPr>
          <p:nvPr>
            <p:ph type="sldNum" sz="quarter" idx="12"/>
          </p:nvPr>
        </p:nvSpPr>
        <p:spPr/>
        <p:txBody>
          <a:bodyPr/>
          <a:lstStyle/>
          <a:p>
            <a:fld id="{B8919222-AB26-4AEB-B881-CC7E9661B6C6}" type="slidenum">
              <a:rPr lang="lv-LV" smtClean="0"/>
              <a:t>6</a:t>
            </a:fld>
            <a:endParaRPr lang="lv-LV"/>
          </a:p>
        </p:txBody>
      </p:sp>
      <p:sp>
        <p:nvSpPr>
          <p:cNvPr id="4" name="TextBox 3">
            <a:extLst>
              <a:ext uri="{FF2B5EF4-FFF2-40B4-BE49-F238E27FC236}">
                <a16:creationId xmlns:a16="http://schemas.microsoft.com/office/drawing/2014/main" id="{F3EC06A5-2D6D-CC1B-7752-43AA8E2D580D}"/>
              </a:ext>
            </a:extLst>
          </p:cNvPr>
          <p:cNvSpPr txBox="1"/>
          <p:nvPr/>
        </p:nvSpPr>
        <p:spPr>
          <a:xfrm>
            <a:off x="1120878" y="2197401"/>
            <a:ext cx="9794547" cy="2739211"/>
          </a:xfrm>
          <a:prstGeom prst="rect">
            <a:avLst/>
          </a:prstGeom>
          <a:noFill/>
        </p:spPr>
        <p:txBody>
          <a:bodyPr wrap="square">
            <a:spAutoFit/>
          </a:bodyPr>
          <a:lstStyle/>
          <a:p>
            <a:pPr algn="just"/>
            <a:endParaRPr lang="lv-LV" sz="3200" b="1" dirty="0"/>
          </a:p>
          <a:p>
            <a:pPr algn="just"/>
            <a:r>
              <a:rPr lang="lv-LV" sz="2800" b="1" dirty="0"/>
              <a:t>Pasūtītājam ir pienākums nodrošināt piekļūšanu būvei vai tās daļai un sniegt </a:t>
            </a:r>
            <a:r>
              <a:rPr lang="lv-LV" sz="2800" b="1" dirty="0" err="1"/>
              <a:t>apsekotājam</a:t>
            </a:r>
            <a:r>
              <a:rPr lang="lv-LV" sz="2800" b="1" dirty="0"/>
              <a:t> viņa rīcībā esošu informāciju un dokumentāciju par būvi, tai skaitā par apstākļiem būves vai tās daļas ekspluatācijas laikā, kas varēja ietekmēt būves vai tās daļas tehnisko stāvokli.</a:t>
            </a:r>
          </a:p>
        </p:txBody>
      </p:sp>
      <p:sp>
        <p:nvSpPr>
          <p:cNvPr id="5" name="TextBox 4">
            <a:extLst>
              <a:ext uri="{FF2B5EF4-FFF2-40B4-BE49-F238E27FC236}">
                <a16:creationId xmlns:a16="http://schemas.microsoft.com/office/drawing/2014/main" id="{703A0CDB-2186-31D5-8DE0-9724A2951DEC}"/>
              </a:ext>
            </a:extLst>
          </p:cNvPr>
          <p:cNvSpPr txBox="1"/>
          <p:nvPr/>
        </p:nvSpPr>
        <p:spPr>
          <a:xfrm>
            <a:off x="3549445" y="369215"/>
            <a:ext cx="6096000" cy="954107"/>
          </a:xfrm>
          <a:prstGeom prst="rect">
            <a:avLst/>
          </a:prstGeom>
          <a:noFill/>
        </p:spPr>
        <p:txBody>
          <a:bodyPr wrap="square">
            <a:spAutoFit/>
          </a:bodyPr>
          <a:lstStyle/>
          <a:p>
            <a:pPr algn="ctr"/>
            <a:r>
              <a:rPr lang="lv-LV" sz="2800" b="1" dirty="0">
                <a:latin typeface="Times New Roman" panose="02020603050405020304" pitchFamily="18" charset="0"/>
                <a:cs typeface="Times New Roman" panose="02020603050405020304" pitchFamily="18" charset="0"/>
              </a:rPr>
              <a:t>Pasūtītāja pienākumi pasūtot tehnisko apsekošanu  </a:t>
            </a:r>
          </a:p>
        </p:txBody>
      </p:sp>
      <p:sp>
        <p:nvSpPr>
          <p:cNvPr id="7" name="TextBox 6">
            <a:extLst>
              <a:ext uri="{FF2B5EF4-FFF2-40B4-BE49-F238E27FC236}">
                <a16:creationId xmlns:a16="http://schemas.microsoft.com/office/drawing/2014/main" id="{FC5636FA-4679-D427-5CF9-D804C1B12D74}"/>
              </a:ext>
            </a:extLst>
          </p:cNvPr>
          <p:cNvSpPr txBox="1"/>
          <p:nvPr/>
        </p:nvSpPr>
        <p:spPr>
          <a:xfrm>
            <a:off x="2703871" y="5461816"/>
            <a:ext cx="6096000" cy="369332"/>
          </a:xfrm>
          <a:prstGeom prst="rect">
            <a:avLst/>
          </a:prstGeom>
          <a:noFill/>
        </p:spPr>
        <p:txBody>
          <a:bodyPr wrap="square">
            <a:spAutoFit/>
          </a:bodyPr>
          <a:lstStyle/>
          <a:p>
            <a:pPr algn="ctr"/>
            <a:r>
              <a:rPr lang="lv-LV" sz="1800" b="1" dirty="0"/>
              <a:t>LBN 405-21 19.punkts</a:t>
            </a:r>
          </a:p>
        </p:txBody>
      </p:sp>
    </p:spTree>
    <p:extLst>
      <p:ext uri="{BB962C8B-B14F-4D97-AF65-F5344CB8AC3E}">
        <p14:creationId xmlns:p14="http://schemas.microsoft.com/office/powerpoint/2010/main" val="1772854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6E5C7D-DB5D-85DA-2B1B-DD050B236F51}"/>
              </a:ext>
            </a:extLst>
          </p:cNvPr>
          <p:cNvSpPr>
            <a:spLocks noGrp="1"/>
          </p:cNvSpPr>
          <p:nvPr>
            <p:ph type="sldNum" sz="quarter" idx="12"/>
          </p:nvPr>
        </p:nvSpPr>
        <p:spPr/>
        <p:txBody>
          <a:bodyPr/>
          <a:lstStyle/>
          <a:p>
            <a:fld id="{B8919222-AB26-4AEB-B881-CC7E9661B6C6}" type="slidenum">
              <a:rPr lang="lv-LV" smtClean="0"/>
              <a:t>7</a:t>
            </a:fld>
            <a:endParaRPr lang="lv-LV"/>
          </a:p>
        </p:txBody>
      </p:sp>
      <p:sp>
        <p:nvSpPr>
          <p:cNvPr id="4" name="TextBox 3">
            <a:extLst>
              <a:ext uri="{FF2B5EF4-FFF2-40B4-BE49-F238E27FC236}">
                <a16:creationId xmlns:a16="http://schemas.microsoft.com/office/drawing/2014/main" id="{180942EC-AEE6-CE8B-137E-34AEE4517F81}"/>
              </a:ext>
            </a:extLst>
          </p:cNvPr>
          <p:cNvSpPr txBox="1"/>
          <p:nvPr/>
        </p:nvSpPr>
        <p:spPr>
          <a:xfrm>
            <a:off x="1597305" y="1250064"/>
            <a:ext cx="9421793" cy="6124754"/>
          </a:xfrm>
          <a:prstGeom prst="rect">
            <a:avLst/>
          </a:prstGeom>
          <a:noFill/>
        </p:spPr>
        <p:txBody>
          <a:bodyPr wrap="square">
            <a:spAutoFit/>
          </a:bodyPr>
          <a:lstStyle/>
          <a:p>
            <a:pPr marL="342900" indent="-342900" algn="just">
              <a:buFont typeface="Arial" panose="020B0604020202020204" pitchFamily="34" charset="0"/>
              <a:buChar char="•"/>
            </a:pPr>
            <a:endParaRPr lang="lv-LV" sz="2400" dirty="0"/>
          </a:p>
          <a:p>
            <a:pPr marL="342900" indent="-342900" algn="just">
              <a:buFont typeface="Arial" panose="020B0604020202020204" pitchFamily="34" charset="0"/>
              <a:buChar char="•"/>
            </a:pPr>
            <a:r>
              <a:rPr lang="lv-LV" sz="2400" b="1" dirty="0" err="1"/>
              <a:t>Apsekotājam</a:t>
            </a:r>
            <a:r>
              <a:rPr lang="lv-LV" sz="2400" b="1" dirty="0"/>
              <a:t> ir pienākums iegūt nepieciešamo informāciju par būvi</a:t>
            </a:r>
            <a:r>
              <a:rPr lang="lv-LV" sz="2400" dirty="0"/>
              <a:t>, un viņš patstāvīgi izvēlas piemērojamās tehniskās apsekošanas metodes </a:t>
            </a:r>
            <a:r>
              <a:rPr lang="lv-LV" sz="2400" b="1" dirty="0"/>
              <a:t>atbilstoši tehniskās apsekošanas uzdevumam.</a:t>
            </a:r>
          </a:p>
          <a:p>
            <a:pPr algn="just"/>
            <a:endParaRPr lang="lv-LV" sz="2400" b="1" dirty="0"/>
          </a:p>
          <a:p>
            <a:pPr marL="342900" indent="-342900" algn="just">
              <a:buFont typeface="Arial" panose="020B0604020202020204" pitchFamily="34" charset="0"/>
              <a:buChar char="•"/>
            </a:pPr>
            <a:r>
              <a:rPr lang="lv-LV" sz="2400" b="1" dirty="0"/>
              <a:t>Ja tehniskās apsekošanas laikā </a:t>
            </a:r>
            <a:r>
              <a:rPr lang="lv-LV" sz="2400" b="1" dirty="0" err="1"/>
              <a:t>apsekotājs</a:t>
            </a:r>
            <a:r>
              <a:rPr lang="lv-LV" sz="2400" b="1" dirty="0"/>
              <a:t> konstatē, ka būve vai tās daļa atrodas tādā stāvoklī, ka no tās var rasties kaitējums kaimiņiem, garāmgājējiem vai tās lietotājiem, </a:t>
            </a:r>
            <a:r>
              <a:rPr lang="lv-LV" sz="2400" b="1" dirty="0" err="1"/>
              <a:t>apsekotājam</a:t>
            </a:r>
            <a:r>
              <a:rPr lang="lv-LV" sz="2400" b="1" dirty="0"/>
              <a:t> ir pienākums par to nekavējoties ziņot pasūtītājam vai būves īpašniekam</a:t>
            </a:r>
            <a:r>
              <a:rPr lang="lv-LV" sz="2400" dirty="0"/>
              <a:t>, vai tiesiskajam valdītājam, ja pasūtītājs nav būves īpašnieks vai tiesiskais valdītājs, kā arī būvvaldei vai institūcijai, kas pilda būvvaldes funkcijas, nosūtot elektroniskā pasta vēstuli ar informāciju par būves vai tās daļas adresi vai atrašanās vietu un konstatētajiem bojājumiem.</a:t>
            </a:r>
          </a:p>
          <a:p>
            <a:pPr marL="342900" indent="-342900" algn="just">
              <a:buFont typeface="Arial" panose="020B0604020202020204" pitchFamily="34" charset="0"/>
              <a:buChar char="•"/>
            </a:pPr>
            <a:endParaRPr lang="lv-LV" sz="2400" b="1" dirty="0"/>
          </a:p>
          <a:p>
            <a:pPr algn="just"/>
            <a:endParaRPr lang="lv-LV" sz="2800" b="1" dirty="0"/>
          </a:p>
          <a:p>
            <a:pPr algn="just"/>
            <a:endParaRPr lang="lv-LV" sz="2800" b="1" dirty="0"/>
          </a:p>
        </p:txBody>
      </p:sp>
      <p:sp>
        <p:nvSpPr>
          <p:cNvPr id="5" name="TextBox 4">
            <a:extLst>
              <a:ext uri="{FF2B5EF4-FFF2-40B4-BE49-F238E27FC236}">
                <a16:creationId xmlns:a16="http://schemas.microsoft.com/office/drawing/2014/main" id="{C5A5B276-37C1-BBA5-654A-AC97B1DB372F}"/>
              </a:ext>
            </a:extLst>
          </p:cNvPr>
          <p:cNvSpPr txBox="1"/>
          <p:nvPr/>
        </p:nvSpPr>
        <p:spPr>
          <a:xfrm>
            <a:off x="3799840" y="473613"/>
            <a:ext cx="6096000" cy="954107"/>
          </a:xfrm>
          <a:prstGeom prst="rect">
            <a:avLst/>
          </a:prstGeom>
          <a:noFill/>
        </p:spPr>
        <p:txBody>
          <a:bodyPr wrap="square">
            <a:spAutoFit/>
          </a:bodyPr>
          <a:lstStyle/>
          <a:p>
            <a:pPr algn="ctr"/>
            <a:r>
              <a:rPr lang="lv-LV" sz="2800" b="1" dirty="0" err="1">
                <a:latin typeface="Times New Roman" panose="02020603050405020304" pitchFamily="18" charset="0"/>
                <a:cs typeface="Times New Roman" panose="02020603050405020304" pitchFamily="18" charset="0"/>
              </a:rPr>
              <a:t>Apsekotāja</a:t>
            </a:r>
            <a:r>
              <a:rPr lang="lv-LV" sz="2800" b="1" dirty="0">
                <a:latin typeface="Times New Roman" panose="02020603050405020304" pitchFamily="18" charset="0"/>
                <a:cs typeface="Times New Roman" panose="02020603050405020304" pitchFamily="18" charset="0"/>
              </a:rPr>
              <a:t> pienākumi veicot tehnisko apsekošanu</a:t>
            </a:r>
          </a:p>
        </p:txBody>
      </p:sp>
      <p:sp>
        <p:nvSpPr>
          <p:cNvPr id="6" name="TextBox 5">
            <a:extLst>
              <a:ext uri="{FF2B5EF4-FFF2-40B4-BE49-F238E27FC236}">
                <a16:creationId xmlns:a16="http://schemas.microsoft.com/office/drawing/2014/main" id="{1C610CE8-DE69-AAF9-7086-56F70F5E7683}"/>
              </a:ext>
            </a:extLst>
          </p:cNvPr>
          <p:cNvSpPr txBox="1"/>
          <p:nvPr/>
        </p:nvSpPr>
        <p:spPr>
          <a:xfrm>
            <a:off x="2723535" y="6171686"/>
            <a:ext cx="6096000" cy="369332"/>
          </a:xfrm>
          <a:prstGeom prst="rect">
            <a:avLst/>
          </a:prstGeom>
          <a:noFill/>
        </p:spPr>
        <p:txBody>
          <a:bodyPr wrap="square">
            <a:spAutoFit/>
          </a:bodyPr>
          <a:lstStyle/>
          <a:p>
            <a:pPr algn="ctr"/>
            <a:r>
              <a:rPr lang="lv-LV" sz="1800" b="1" dirty="0"/>
              <a:t>LBN 405-21 18. un 19.punkti</a:t>
            </a:r>
          </a:p>
        </p:txBody>
      </p:sp>
    </p:spTree>
    <p:extLst>
      <p:ext uri="{BB962C8B-B14F-4D97-AF65-F5344CB8AC3E}">
        <p14:creationId xmlns:p14="http://schemas.microsoft.com/office/powerpoint/2010/main" val="2534807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2FDBE-069E-270A-6185-409CF11DB019}"/>
              </a:ext>
            </a:extLst>
          </p:cNvPr>
          <p:cNvSpPr>
            <a:spLocks noGrp="1"/>
          </p:cNvSpPr>
          <p:nvPr>
            <p:ph type="title"/>
          </p:nvPr>
        </p:nvSpPr>
        <p:spPr>
          <a:xfrm>
            <a:off x="2662176" y="1056433"/>
            <a:ext cx="8691623" cy="769192"/>
          </a:xfrm>
        </p:spPr>
        <p:txBody>
          <a:bodyPr>
            <a:normAutofit fontScale="90000"/>
          </a:bodyPr>
          <a:lstStyle/>
          <a:p>
            <a:r>
              <a:rPr lang="lv-LV" b="1" dirty="0"/>
              <a:t>Tehniskās apsekošanas uzdevuma sastādīšana</a:t>
            </a:r>
            <a:br>
              <a:rPr lang="lv-LV" dirty="0"/>
            </a:br>
            <a:endParaRPr lang="lv-LV" dirty="0"/>
          </a:p>
        </p:txBody>
      </p:sp>
      <p:pic>
        <p:nvPicPr>
          <p:cNvPr id="6" name="Content Placeholder 5">
            <a:extLst>
              <a:ext uri="{FF2B5EF4-FFF2-40B4-BE49-F238E27FC236}">
                <a16:creationId xmlns:a16="http://schemas.microsoft.com/office/drawing/2014/main" id="{FBDF8EA0-7824-7540-0031-A6B175565B25}"/>
              </a:ext>
            </a:extLst>
          </p:cNvPr>
          <p:cNvPicPr>
            <a:picLocks noGrp="1" noChangeAspect="1"/>
          </p:cNvPicPr>
          <p:nvPr>
            <p:ph idx="1"/>
          </p:nvPr>
        </p:nvPicPr>
        <p:blipFill>
          <a:blip r:embed="rId2"/>
          <a:stretch>
            <a:fillRect/>
          </a:stretch>
        </p:blipFill>
        <p:spPr>
          <a:xfrm>
            <a:off x="838199" y="1825625"/>
            <a:ext cx="10515600" cy="4351338"/>
          </a:xfrm>
        </p:spPr>
      </p:pic>
      <p:sp>
        <p:nvSpPr>
          <p:cNvPr id="4" name="Slide Number Placeholder 3">
            <a:extLst>
              <a:ext uri="{FF2B5EF4-FFF2-40B4-BE49-F238E27FC236}">
                <a16:creationId xmlns:a16="http://schemas.microsoft.com/office/drawing/2014/main" id="{79C6F9C3-E874-B21F-997C-6BFBDBD60C94}"/>
              </a:ext>
            </a:extLst>
          </p:cNvPr>
          <p:cNvSpPr>
            <a:spLocks noGrp="1"/>
          </p:cNvSpPr>
          <p:nvPr>
            <p:ph type="sldNum" sz="quarter" idx="12"/>
          </p:nvPr>
        </p:nvSpPr>
        <p:spPr/>
        <p:txBody>
          <a:bodyPr/>
          <a:lstStyle/>
          <a:p>
            <a:fld id="{B8919222-AB26-4AEB-B881-CC7E9661B6C6}" type="slidenum">
              <a:rPr lang="lv-LV" smtClean="0"/>
              <a:t>8</a:t>
            </a:fld>
            <a:endParaRPr lang="lv-LV" dirty="0"/>
          </a:p>
        </p:txBody>
      </p:sp>
    </p:spTree>
    <p:extLst>
      <p:ext uri="{BB962C8B-B14F-4D97-AF65-F5344CB8AC3E}">
        <p14:creationId xmlns:p14="http://schemas.microsoft.com/office/powerpoint/2010/main" val="1261754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2FDBE-069E-270A-6185-409CF11DB019}"/>
              </a:ext>
            </a:extLst>
          </p:cNvPr>
          <p:cNvSpPr>
            <a:spLocks noGrp="1"/>
          </p:cNvSpPr>
          <p:nvPr>
            <p:ph type="title"/>
          </p:nvPr>
        </p:nvSpPr>
        <p:spPr>
          <a:xfrm>
            <a:off x="3122464" y="-70634"/>
            <a:ext cx="8092440" cy="1325563"/>
          </a:xfrm>
        </p:spPr>
        <p:txBody>
          <a:bodyPr>
            <a:normAutofit/>
          </a:bodyPr>
          <a:lstStyle/>
          <a:p>
            <a:r>
              <a:rPr lang="lv-LV" sz="2800" b="1" dirty="0">
                <a:latin typeface="Times New Roman" panose="02020603050405020304" pitchFamily="18" charset="0"/>
                <a:cs typeface="Times New Roman" panose="02020603050405020304" pitchFamily="18" charset="0"/>
              </a:rPr>
              <a:t>MINIMĀLAIS PAKALPOJUMA APJOMS</a:t>
            </a:r>
          </a:p>
        </p:txBody>
      </p:sp>
      <p:sp>
        <p:nvSpPr>
          <p:cNvPr id="4" name="Slide Number Placeholder 3">
            <a:extLst>
              <a:ext uri="{FF2B5EF4-FFF2-40B4-BE49-F238E27FC236}">
                <a16:creationId xmlns:a16="http://schemas.microsoft.com/office/drawing/2014/main" id="{79C6F9C3-E874-B21F-997C-6BFBDBD60C94}"/>
              </a:ext>
            </a:extLst>
          </p:cNvPr>
          <p:cNvSpPr>
            <a:spLocks noGrp="1"/>
          </p:cNvSpPr>
          <p:nvPr>
            <p:ph type="sldNum" sz="quarter" idx="12"/>
          </p:nvPr>
        </p:nvSpPr>
        <p:spPr/>
        <p:txBody>
          <a:bodyPr/>
          <a:lstStyle/>
          <a:p>
            <a:fld id="{B8919222-AB26-4AEB-B881-CC7E9661B6C6}" type="slidenum">
              <a:rPr lang="lv-LV" smtClean="0"/>
              <a:t>9</a:t>
            </a:fld>
            <a:endParaRPr lang="lv-LV" dirty="0"/>
          </a:p>
        </p:txBody>
      </p:sp>
      <p:pic>
        <p:nvPicPr>
          <p:cNvPr id="12" name="Content Placeholder 11">
            <a:extLst>
              <a:ext uri="{FF2B5EF4-FFF2-40B4-BE49-F238E27FC236}">
                <a16:creationId xmlns:a16="http://schemas.microsoft.com/office/drawing/2014/main" id="{7271FF37-3EC8-4447-AE5E-F86B0FDA98DA}"/>
              </a:ext>
            </a:extLst>
          </p:cNvPr>
          <p:cNvPicPr>
            <a:picLocks noGrp="1" noChangeAspect="1"/>
          </p:cNvPicPr>
          <p:nvPr>
            <p:ph idx="1"/>
          </p:nvPr>
        </p:nvPicPr>
        <p:blipFill>
          <a:blip r:embed="rId2"/>
          <a:stretch>
            <a:fillRect/>
          </a:stretch>
        </p:blipFill>
        <p:spPr>
          <a:xfrm>
            <a:off x="-3252" y="1423686"/>
            <a:ext cx="11935029" cy="4294208"/>
          </a:xfrm>
        </p:spPr>
      </p:pic>
    </p:spTree>
    <p:extLst>
      <p:ext uri="{BB962C8B-B14F-4D97-AF65-F5344CB8AC3E}">
        <p14:creationId xmlns:p14="http://schemas.microsoft.com/office/powerpoint/2010/main" val="8822827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3540</TotalTime>
  <Words>859</Words>
  <Application>Microsoft Office PowerPoint</Application>
  <PresentationFormat>Widescreen</PresentationFormat>
  <Paragraphs>114</Paragraphs>
  <Slides>34</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34</vt:i4>
      </vt:variant>
    </vt:vector>
  </HeadingPairs>
  <TitlesOfParts>
    <vt:vector size="41" baseType="lpstr">
      <vt:lpstr>Arial</vt:lpstr>
      <vt:lpstr>Calibri</vt:lpstr>
      <vt:lpstr>Calibri Light</vt:lpstr>
      <vt:lpstr>Times New Roman</vt:lpstr>
      <vt:lpstr>Verdana</vt:lpstr>
      <vt:lpstr>Office Theme</vt:lpstr>
      <vt:lpstr>1_Office Theme</vt:lpstr>
      <vt:lpstr>PowerPoint Presentation</vt:lpstr>
      <vt:lpstr>Būvju Tehniskās apsekošanas veikšanu  regulējošais normatīvais dokuments  Ministru kabineta noteikumi Nr. 384 Rīgā 2021. gada 15. jūnijā (prot. Nr. 48 6. §) Būvju tehniskās apsekošanas būvnormatīvs LBN 405-21</vt:lpstr>
      <vt:lpstr>Tehniskās apsekošanas pasūtītāja un apsekošanas veicēja tiesības un pienākumus nosaka būvnormatīvs un apsekošanas līgums vai cits pasūtītājam un apsekošanas veicējam savstarpēji saistošs dokuments. Tehniskās apsekošanas procesa neatņemama sastāvdaļa ir tehniskās apsekošanas uzdevuma izstrāde. </vt:lpstr>
      <vt:lpstr>PowerPoint Presentation</vt:lpstr>
      <vt:lpstr>PowerPoint Presentation</vt:lpstr>
      <vt:lpstr>PowerPoint Presentation</vt:lpstr>
      <vt:lpstr>PowerPoint Presentation</vt:lpstr>
      <vt:lpstr>Tehniskās apsekošanas uzdevuma sastādīšana </vt:lpstr>
      <vt:lpstr>MINIMĀLAIS PAKALPOJUMA APJOMS</vt:lpstr>
      <vt:lpstr>MINIMĀLAIS PAKALPOJUMA APJOMS</vt:lpstr>
      <vt:lpstr>VEICAMAIS PAPILDUS PAKALPOJUMU APJOMS</vt:lpstr>
      <vt:lpstr>VEICAMAIS PAPILDUS PAKALPOJUMU APJOMS</vt:lpstr>
      <vt:lpstr>VEICAMAIS PAPILDUS PAKALPOJUMU APJOMS</vt:lpstr>
      <vt:lpstr>ATZINUMA KOPSAVILKUMS</vt:lpstr>
      <vt:lpstr>Tehniskās apsekošanas atzinumā iekļautie secinājumi un ieteikumi</vt:lpstr>
      <vt:lpstr>Tehniskās apsekošanas atzinumā iekļautie būvspeciālista norādījumi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Paldies par uzmanību!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Jānis Palamarčuks</dc:creator>
  <cp:lastModifiedBy>Māris Demme</cp:lastModifiedBy>
  <cp:revision>249</cp:revision>
  <dcterms:created xsi:type="dcterms:W3CDTF">2019-11-08T07:32:19Z</dcterms:created>
  <dcterms:modified xsi:type="dcterms:W3CDTF">2025-04-10T10:14:39Z</dcterms:modified>
</cp:coreProperties>
</file>