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751" r:id="rId2"/>
    <p:sldId id="926" r:id="rId3"/>
    <p:sldId id="932" r:id="rId4"/>
    <p:sldId id="924" r:id="rId5"/>
    <p:sldId id="922" r:id="rId6"/>
    <p:sldId id="937" r:id="rId7"/>
    <p:sldId id="1223" r:id="rId8"/>
    <p:sldId id="1238" r:id="rId9"/>
    <p:sldId id="1221" r:id="rId10"/>
    <p:sldId id="1241" r:id="rId11"/>
    <p:sldId id="1225" r:id="rId12"/>
    <p:sldId id="939" r:id="rId13"/>
    <p:sldId id="942" r:id="rId14"/>
    <p:sldId id="944" r:id="rId15"/>
    <p:sldId id="945" r:id="rId16"/>
    <p:sldId id="946" r:id="rId17"/>
    <p:sldId id="394" r:id="rId18"/>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īne Griga" initials="KG" lastIdx="4" clrIdx="0">
    <p:extLst>
      <p:ext uri="{19B8F6BF-5375-455C-9EA6-DF929625EA0E}">
        <p15:presenceInfo xmlns:p15="http://schemas.microsoft.com/office/powerpoint/2012/main" userId="S-1-5-21-734147818-1251574435-2103723179-73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6600"/>
    <a:srgbClr val="0C8892"/>
    <a:srgbClr val="1DC4EB"/>
    <a:srgbClr val="0E86A2"/>
    <a:srgbClr val="0D98A3"/>
    <a:srgbClr val="1081A0"/>
    <a:srgbClr val="008080"/>
    <a:srgbClr val="0099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5194" autoAdjust="0"/>
  </p:normalViewPr>
  <p:slideViewPr>
    <p:cSldViewPr snapToGrid="0">
      <p:cViewPr varScale="1">
        <p:scale>
          <a:sx n="101" d="100"/>
          <a:sy n="101" d="100"/>
        </p:scale>
        <p:origin x="816" y="312"/>
      </p:cViewPr>
      <p:guideLst/>
    </p:cSldViewPr>
  </p:slideViewPr>
  <p:outlineViewPr>
    <p:cViewPr>
      <p:scale>
        <a:sx n="33" d="100"/>
        <a:sy n="33" d="100"/>
      </p:scale>
      <p:origin x="0" y="-18972"/>
    </p:cViewPr>
  </p:outlineViewPr>
  <p:notesTextViewPr>
    <p:cViewPr>
      <p:scale>
        <a:sx n="3" d="2"/>
        <a:sy n="3" d="2"/>
      </p:scale>
      <p:origin x="0" y="0"/>
    </p:cViewPr>
  </p:notesTextViewPr>
  <p:notesViewPr>
    <p:cSldViewPr snapToGrid="0">
      <p:cViewPr varScale="1">
        <p:scale>
          <a:sx n="90" d="100"/>
          <a:sy n="90" d="100"/>
        </p:scale>
        <p:origin x="3714" y="6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2C556-B70F-47DE-A7E6-9607BDCA1FFB}" type="doc">
      <dgm:prSet loTypeId="urn:microsoft.com/office/officeart/2005/8/layout/process2" loCatId="process" qsTypeId="urn:microsoft.com/office/officeart/2005/8/quickstyle/simple1" qsCatId="simple" csTypeId="urn:microsoft.com/office/officeart/2005/8/colors/accent4_5" csCatId="accent4" phldr="1"/>
      <dgm:spPr/>
      <dgm:t>
        <a:bodyPr/>
        <a:lstStyle/>
        <a:p>
          <a:endParaRPr lang="lv-LV"/>
        </a:p>
      </dgm:t>
    </dgm:pt>
    <dgm:pt modelId="{96FD65A4-C573-4EFB-9385-659D2BCE9CE2}">
      <dgm:prSet phldrT="[Text]" custT="1"/>
      <dgm:spPr/>
      <dgm:t>
        <a:bodyPr/>
        <a:lstStyle/>
        <a:p>
          <a:r>
            <a:rPr lang="lv-LV" sz="2400" dirty="0">
              <a:solidFill>
                <a:schemeClr val="tx1"/>
              </a:solidFill>
            </a:rPr>
            <a:t>Tehniskā apsekošana</a:t>
          </a:r>
        </a:p>
      </dgm:t>
    </dgm:pt>
    <dgm:pt modelId="{FCA86170-0B3B-4887-BCBD-6BD04070A67A}" type="parTrans" cxnId="{8B824F0A-F677-47C8-8B90-7B1B0D8632F9}">
      <dgm:prSet/>
      <dgm:spPr/>
      <dgm:t>
        <a:bodyPr/>
        <a:lstStyle/>
        <a:p>
          <a:endParaRPr lang="lv-LV"/>
        </a:p>
      </dgm:t>
    </dgm:pt>
    <dgm:pt modelId="{143A8031-FD82-4DD6-83F7-2F8ED77B84AF}" type="sibTrans" cxnId="{8B824F0A-F677-47C8-8B90-7B1B0D8632F9}">
      <dgm:prSet/>
      <dgm:spPr>
        <a:solidFill>
          <a:schemeClr val="bg1"/>
        </a:solidFill>
      </dgm:spPr>
      <dgm:t>
        <a:bodyPr/>
        <a:lstStyle/>
        <a:p>
          <a:endParaRPr lang="lv-LV"/>
        </a:p>
      </dgm:t>
    </dgm:pt>
    <dgm:pt modelId="{A30AD09F-9F9D-4F13-8741-A9D148527E03}">
      <dgm:prSet phldrT="[Text]" custT="1"/>
      <dgm:spPr/>
      <dgm:t>
        <a:bodyPr/>
        <a:lstStyle/>
        <a:p>
          <a:r>
            <a:rPr lang="lv-LV" sz="2400" dirty="0">
              <a:solidFill>
                <a:schemeClr val="tx1"/>
              </a:solidFill>
            </a:rPr>
            <a:t>Tehniskā izpēte</a:t>
          </a:r>
        </a:p>
      </dgm:t>
    </dgm:pt>
    <dgm:pt modelId="{6673DD6E-CF4B-4190-A3D7-2E942F6A59D7}" type="sibTrans" cxnId="{C43139BC-30D4-4385-A0A9-D1693E6E2B56}">
      <dgm:prSet/>
      <dgm:spPr/>
      <dgm:t>
        <a:bodyPr/>
        <a:lstStyle/>
        <a:p>
          <a:endParaRPr lang="lv-LV"/>
        </a:p>
      </dgm:t>
    </dgm:pt>
    <dgm:pt modelId="{86264E7A-BDA2-40F0-9B48-63082A3D4D48}" type="parTrans" cxnId="{C43139BC-30D4-4385-A0A9-D1693E6E2B56}">
      <dgm:prSet/>
      <dgm:spPr/>
      <dgm:t>
        <a:bodyPr/>
        <a:lstStyle/>
        <a:p>
          <a:endParaRPr lang="lv-LV"/>
        </a:p>
      </dgm:t>
    </dgm:pt>
    <dgm:pt modelId="{6CB475E3-280B-4178-B50A-0FA803320776}" type="pres">
      <dgm:prSet presAssocID="{0892C556-B70F-47DE-A7E6-9607BDCA1FFB}" presName="linearFlow" presStyleCnt="0">
        <dgm:presLayoutVars>
          <dgm:resizeHandles val="exact"/>
        </dgm:presLayoutVars>
      </dgm:prSet>
      <dgm:spPr/>
    </dgm:pt>
    <dgm:pt modelId="{56F28225-8B06-491B-AA28-DD25CC18CE6E}" type="pres">
      <dgm:prSet presAssocID="{96FD65A4-C573-4EFB-9385-659D2BCE9CE2}" presName="node" presStyleLbl="node1" presStyleIdx="0" presStyleCnt="2" custScaleX="58087" custScaleY="11037" custLinFactNeighborY="-15181">
        <dgm:presLayoutVars>
          <dgm:bulletEnabled val="1"/>
        </dgm:presLayoutVars>
      </dgm:prSet>
      <dgm:spPr/>
    </dgm:pt>
    <dgm:pt modelId="{CE1058C6-CF39-407B-891F-68740A0A2F05}" type="pres">
      <dgm:prSet presAssocID="{143A8031-FD82-4DD6-83F7-2F8ED77B84AF}" presName="sibTrans" presStyleLbl="sibTrans2D1" presStyleIdx="0" presStyleCnt="1" custAng="10929671" custScaleY="96227"/>
      <dgm:spPr/>
    </dgm:pt>
    <dgm:pt modelId="{47D70E4B-B066-4B1B-8AC7-7718E45B0236}" type="pres">
      <dgm:prSet presAssocID="{143A8031-FD82-4DD6-83F7-2F8ED77B84AF}" presName="connectorText" presStyleLbl="sibTrans2D1" presStyleIdx="0" presStyleCnt="1"/>
      <dgm:spPr/>
    </dgm:pt>
    <dgm:pt modelId="{2CDE302F-9C9E-45F0-BD36-1E7C79E40356}" type="pres">
      <dgm:prSet presAssocID="{A30AD09F-9F9D-4F13-8741-A9D148527E03}" presName="node" presStyleLbl="node1" presStyleIdx="1" presStyleCnt="2" custScaleX="58087" custScaleY="11390" custLinFactNeighborY="-30389">
        <dgm:presLayoutVars>
          <dgm:bulletEnabled val="1"/>
        </dgm:presLayoutVars>
      </dgm:prSet>
      <dgm:spPr/>
    </dgm:pt>
  </dgm:ptLst>
  <dgm:cxnLst>
    <dgm:cxn modelId="{8B824F0A-F677-47C8-8B90-7B1B0D8632F9}" srcId="{0892C556-B70F-47DE-A7E6-9607BDCA1FFB}" destId="{96FD65A4-C573-4EFB-9385-659D2BCE9CE2}" srcOrd="0" destOrd="0" parTransId="{FCA86170-0B3B-4887-BCBD-6BD04070A67A}" sibTransId="{143A8031-FD82-4DD6-83F7-2F8ED77B84AF}"/>
    <dgm:cxn modelId="{A20B912A-1B66-4D17-9A37-1198B091D46F}" type="presOf" srcId="{0892C556-B70F-47DE-A7E6-9607BDCA1FFB}" destId="{6CB475E3-280B-4178-B50A-0FA803320776}" srcOrd="0" destOrd="0" presId="urn:microsoft.com/office/officeart/2005/8/layout/process2"/>
    <dgm:cxn modelId="{BEB6E099-82CA-4718-B34D-5298A50A95F5}" type="presOf" srcId="{143A8031-FD82-4DD6-83F7-2F8ED77B84AF}" destId="{CE1058C6-CF39-407B-891F-68740A0A2F05}" srcOrd="0" destOrd="0" presId="urn:microsoft.com/office/officeart/2005/8/layout/process2"/>
    <dgm:cxn modelId="{EB48C3AD-C5CD-4072-91DA-CD564B44A323}" type="presOf" srcId="{96FD65A4-C573-4EFB-9385-659D2BCE9CE2}" destId="{56F28225-8B06-491B-AA28-DD25CC18CE6E}" srcOrd="0" destOrd="0" presId="urn:microsoft.com/office/officeart/2005/8/layout/process2"/>
    <dgm:cxn modelId="{C43139BC-30D4-4385-A0A9-D1693E6E2B56}" srcId="{0892C556-B70F-47DE-A7E6-9607BDCA1FFB}" destId="{A30AD09F-9F9D-4F13-8741-A9D148527E03}" srcOrd="1" destOrd="0" parTransId="{86264E7A-BDA2-40F0-9B48-63082A3D4D48}" sibTransId="{6673DD6E-CF4B-4190-A3D7-2E942F6A59D7}"/>
    <dgm:cxn modelId="{2A98AAED-A819-4D01-91FA-2AF1C93B0E67}" type="presOf" srcId="{A30AD09F-9F9D-4F13-8741-A9D148527E03}" destId="{2CDE302F-9C9E-45F0-BD36-1E7C79E40356}" srcOrd="0" destOrd="0" presId="urn:microsoft.com/office/officeart/2005/8/layout/process2"/>
    <dgm:cxn modelId="{B98F49F2-26B6-4E4E-9895-DD313D9496CD}" type="presOf" srcId="{143A8031-FD82-4DD6-83F7-2F8ED77B84AF}" destId="{47D70E4B-B066-4B1B-8AC7-7718E45B0236}" srcOrd="1" destOrd="0" presId="urn:microsoft.com/office/officeart/2005/8/layout/process2"/>
    <dgm:cxn modelId="{91E9EAA4-4A13-44FE-9784-D87AB60F6862}" type="presParOf" srcId="{6CB475E3-280B-4178-B50A-0FA803320776}" destId="{56F28225-8B06-491B-AA28-DD25CC18CE6E}" srcOrd="0" destOrd="0" presId="urn:microsoft.com/office/officeart/2005/8/layout/process2"/>
    <dgm:cxn modelId="{C37303C8-4A0C-4683-A71B-3F52D67819CD}" type="presParOf" srcId="{6CB475E3-280B-4178-B50A-0FA803320776}" destId="{CE1058C6-CF39-407B-891F-68740A0A2F05}" srcOrd="1" destOrd="0" presId="urn:microsoft.com/office/officeart/2005/8/layout/process2"/>
    <dgm:cxn modelId="{06CFD754-A813-456A-9194-12E91D1055A4}" type="presParOf" srcId="{CE1058C6-CF39-407B-891F-68740A0A2F05}" destId="{47D70E4B-B066-4B1B-8AC7-7718E45B0236}" srcOrd="0" destOrd="0" presId="urn:microsoft.com/office/officeart/2005/8/layout/process2"/>
    <dgm:cxn modelId="{172BB799-0DD3-4C30-8B6D-45A885F824B7}" type="presParOf" srcId="{6CB475E3-280B-4178-B50A-0FA803320776}" destId="{2CDE302F-9C9E-45F0-BD36-1E7C79E40356}"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28225-8B06-491B-AA28-DD25CC18CE6E}">
      <dsp:nvSpPr>
        <dsp:cNvPr id="0" name=""/>
        <dsp:cNvSpPr/>
      </dsp:nvSpPr>
      <dsp:spPr>
        <a:xfrm>
          <a:off x="0" y="237814"/>
          <a:ext cx="3482137" cy="437738"/>
        </a:xfrm>
        <a:prstGeom prst="roundRect">
          <a:avLst>
            <a:gd name="adj" fmla="val 10000"/>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Tehniskā apsekošana</a:t>
          </a:r>
        </a:p>
      </dsp:txBody>
      <dsp:txXfrm>
        <a:off x="12821" y="250635"/>
        <a:ext cx="3456495" cy="412096"/>
      </dsp:txXfrm>
    </dsp:sp>
    <dsp:sp modelId="{CE1058C6-CF39-407B-891F-68740A0A2F05}">
      <dsp:nvSpPr>
        <dsp:cNvPr id="0" name=""/>
        <dsp:cNvSpPr/>
      </dsp:nvSpPr>
      <dsp:spPr>
        <a:xfrm rot="16329671">
          <a:off x="1114952" y="651670"/>
          <a:ext cx="1252231" cy="171740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lv-LV" sz="5500" kern="1200"/>
        </a:p>
      </dsp:txBody>
      <dsp:txXfrm rot="-5400000">
        <a:off x="1218763" y="1259792"/>
        <a:ext cx="1030442" cy="876562"/>
      </dsp:txXfrm>
    </dsp:sp>
    <dsp:sp modelId="{2CDE302F-9C9E-45F0-BD36-1E7C79E40356}">
      <dsp:nvSpPr>
        <dsp:cNvPr id="0" name=""/>
        <dsp:cNvSpPr/>
      </dsp:nvSpPr>
      <dsp:spPr>
        <a:xfrm>
          <a:off x="0" y="2345193"/>
          <a:ext cx="3482137" cy="451738"/>
        </a:xfrm>
        <a:prstGeom prst="roundRect">
          <a:avLst>
            <a:gd name="adj" fmla="val 10000"/>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Tehniskā izpēte</a:t>
          </a:r>
        </a:p>
      </dsp:txBody>
      <dsp:txXfrm>
        <a:off x="13231" y="2358424"/>
        <a:ext cx="3455675" cy="4252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B65B81F9-2954-457F-90A6-169AB8A5C95E}" type="datetimeFigureOut">
              <a:rPr lang="lv-LV" smtClean="0"/>
              <a:t>11.04.2025</a:t>
            </a:fld>
            <a:endParaRPr lang="lv-LV"/>
          </a:p>
        </p:txBody>
      </p:sp>
      <p:sp>
        <p:nvSpPr>
          <p:cNvPr id="4" name="Footer Placeholder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33C78289-7823-4A1B-98B3-0C7413FAAB9D}" type="slidenum">
              <a:rPr lang="lv-LV" smtClean="0"/>
              <a:t>‹#›</a:t>
            </a:fld>
            <a:endParaRPr lang="lv-LV"/>
          </a:p>
        </p:txBody>
      </p:sp>
    </p:spTree>
    <p:extLst>
      <p:ext uri="{BB962C8B-B14F-4D97-AF65-F5344CB8AC3E}">
        <p14:creationId xmlns:p14="http://schemas.microsoft.com/office/powerpoint/2010/main" val="391548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5780F945-E499-4C92-8DE8-F10CF2F41073}" type="datetimeFigureOut">
              <a:rPr lang="lv-LV" smtClean="0"/>
              <a:pPr/>
              <a:t>11.04.2025</a:t>
            </a:fld>
            <a:endParaRPr lang="lv-LV"/>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4A608D30-51D5-4434-8A74-401C909CFEB7}" type="slidenum">
              <a:rPr lang="lv-LV" smtClean="0"/>
              <a:pPr/>
              <a:t>‹#›</a:t>
            </a:fld>
            <a:endParaRPr lang="lv-LV"/>
          </a:p>
        </p:txBody>
      </p:sp>
    </p:spTree>
    <p:extLst>
      <p:ext uri="{BB962C8B-B14F-4D97-AF65-F5344CB8AC3E}">
        <p14:creationId xmlns:p14="http://schemas.microsoft.com/office/powerpoint/2010/main" val="363662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4A608D30-51D5-4434-8A74-401C909CFEB7}" type="slidenum">
              <a:rPr lang="lv-LV" smtClean="0"/>
              <a:pPr/>
              <a:t>1</a:t>
            </a:fld>
            <a:endParaRPr lang="lv-LV"/>
          </a:p>
        </p:txBody>
      </p:sp>
    </p:spTree>
    <p:extLst>
      <p:ext uri="{BB962C8B-B14F-4D97-AF65-F5344CB8AC3E}">
        <p14:creationId xmlns:p14="http://schemas.microsoft.com/office/powerpoint/2010/main" val="4269762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10</a:t>
            </a:fld>
            <a:endParaRPr lang="lv-LV"/>
          </a:p>
        </p:txBody>
      </p:sp>
    </p:spTree>
    <p:extLst>
      <p:ext uri="{BB962C8B-B14F-4D97-AF65-F5344CB8AC3E}">
        <p14:creationId xmlns:p14="http://schemas.microsoft.com/office/powerpoint/2010/main" val="1185759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11</a:t>
            </a:fld>
            <a:endParaRPr lang="lv-LV"/>
          </a:p>
        </p:txBody>
      </p:sp>
    </p:spTree>
    <p:extLst>
      <p:ext uri="{BB962C8B-B14F-4D97-AF65-F5344CB8AC3E}">
        <p14:creationId xmlns:p14="http://schemas.microsoft.com/office/powerpoint/2010/main" val="912107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12</a:t>
            </a:fld>
            <a:endParaRPr lang="lv-LV"/>
          </a:p>
        </p:txBody>
      </p:sp>
    </p:spTree>
    <p:extLst>
      <p:ext uri="{BB962C8B-B14F-4D97-AF65-F5344CB8AC3E}">
        <p14:creationId xmlns:p14="http://schemas.microsoft.com/office/powerpoint/2010/main" val="4088695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13</a:t>
            </a:fld>
            <a:endParaRPr lang="lv-LV"/>
          </a:p>
        </p:txBody>
      </p:sp>
    </p:spTree>
    <p:extLst>
      <p:ext uri="{BB962C8B-B14F-4D97-AF65-F5344CB8AC3E}">
        <p14:creationId xmlns:p14="http://schemas.microsoft.com/office/powerpoint/2010/main" val="3467088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14</a:t>
            </a:fld>
            <a:endParaRPr lang="lv-LV"/>
          </a:p>
        </p:txBody>
      </p:sp>
    </p:spTree>
    <p:extLst>
      <p:ext uri="{BB962C8B-B14F-4D97-AF65-F5344CB8AC3E}">
        <p14:creationId xmlns:p14="http://schemas.microsoft.com/office/powerpoint/2010/main" val="3125546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buFont typeface="+mj-lt"/>
              <a:buNone/>
            </a:pPr>
            <a:endParaRPr lang="lv-LV" sz="1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15</a:t>
            </a:fld>
            <a:endParaRPr lang="lv-LV"/>
          </a:p>
        </p:txBody>
      </p:sp>
    </p:spTree>
    <p:extLst>
      <p:ext uri="{BB962C8B-B14F-4D97-AF65-F5344CB8AC3E}">
        <p14:creationId xmlns:p14="http://schemas.microsoft.com/office/powerpoint/2010/main" val="1543269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just">
              <a:buNone/>
            </a:pPr>
            <a:endParaRPr lang="lv-LV" sz="1200" dirty="0"/>
          </a:p>
        </p:txBody>
      </p:sp>
      <p:sp>
        <p:nvSpPr>
          <p:cNvPr id="4" name="Slide Number Placeholder 3"/>
          <p:cNvSpPr>
            <a:spLocks noGrp="1"/>
          </p:cNvSpPr>
          <p:nvPr>
            <p:ph type="sldNum" sz="quarter" idx="10"/>
          </p:nvPr>
        </p:nvSpPr>
        <p:spPr/>
        <p:txBody>
          <a:bodyPr/>
          <a:lstStyle/>
          <a:p>
            <a:fld id="{4A608D30-51D5-4434-8A74-401C909CFEB7}" type="slidenum">
              <a:rPr lang="lv-LV" smtClean="0"/>
              <a:pPr/>
              <a:t>17</a:t>
            </a:fld>
            <a:endParaRPr lang="lv-LV"/>
          </a:p>
        </p:txBody>
      </p:sp>
    </p:spTree>
    <p:extLst>
      <p:ext uri="{BB962C8B-B14F-4D97-AF65-F5344CB8AC3E}">
        <p14:creationId xmlns:p14="http://schemas.microsoft.com/office/powerpoint/2010/main" val="399606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2</a:t>
            </a:fld>
            <a:endParaRPr lang="lv-LV"/>
          </a:p>
        </p:txBody>
      </p:sp>
    </p:spTree>
    <p:extLst>
      <p:ext uri="{BB962C8B-B14F-4D97-AF65-F5344CB8AC3E}">
        <p14:creationId xmlns:p14="http://schemas.microsoft.com/office/powerpoint/2010/main" val="252860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3</a:t>
            </a:fld>
            <a:endParaRPr lang="lv-LV"/>
          </a:p>
        </p:txBody>
      </p:sp>
    </p:spTree>
    <p:extLst>
      <p:ext uri="{BB962C8B-B14F-4D97-AF65-F5344CB8AC3E}">
        <p14:creationId xmlns:p14="http://schemas.microsoft.com/office/powerpoint/2010/main" val="412897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4</a:t>
            </a:fld>
            <a:endParaRPr lang="lv-LV"/>
          </a:p>
        </p:txBody>
      </p:sp>
    </p:spTree>
    <p:extLst>
      <p:ext uri="{BB962C8B-B14F-4D97-AF65-F5344CB8AC3E}">
        <p14:creationId xmlns:p14="http://schemas.microsoft.com/office/powerpoint/2010/main" val="4005203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5</a:t>
            </a:fld>
            <a:endParaRPr lang="lv-LV"/>
          </a:p>
        </p:txBody>
      </p:sp>
    </p:spTree>
    <p:extLst>
      <p:ext uri="{BB962C8B-B14F-4D97-AF65-F5344CB8AC3E}">
        <p14:creationId xmlns:p14="http://schemas.microsoft.com/office/powerpoint/2010/main" val="2716185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608D30-51D5-4434-8A74-401C909CFEB7}" type="slidenum">
              <a:rPr lang="lv-LV" smtClean="0"/>
              <a:pPr/>
              <a:t>6</a:t>
            </a:fld>
            <a:endParaRPr lang="lv-LV"/>
          </a:p>
        </p:txBody>
      </p:sp>
    </p:spTree>
    <p:extLst>
      <p:ext uri="{BB962C8B-B14F-4D97-AF65-F5344CB8AC3E}">
        <p14:creationId xmlns:p14="http://schemas.microsoft.com/office/powerpoint/2010/main" val="3094862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7</a:t>
            </a:fld>
            <a:endParaRPr lang="lv-LV"/>
          </a:p>
        </p:txBody>
      </p:sp>
    </p:spTree>
    <p:extLst>
      <p:ext uri="{BB962C8B-B14F-4D97-AF65-F5344CB8AC3E}">
        <p14:creationId xmlns:p14="http://schemas.microsoft.com/office/powerpoint/2010/main" val="3565506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8</a:t>
            </a:fld>
            <a:endParaRPr lang="lv-LV"/>
          </a:p>
        </p:txBody>
      </p:sp>
    </p:spTree>
    <p:extLst>
      <p:ext uri="{BB962C8B-B14F-4D97-AF65-F5344CB8AC3E}">
        <p14:creationId xmlns:p14="http://schemas.microsoft.com/office/powerpoint/2010/main" val="1206645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9</a:t>
            </a:fld>
            <a:endParaRPr lang="lv-LV"/>
          </a:p>
        </p:txBody>
      </p:sp>
    </p:spTree>
    <p:extLst>
      <p:ext uri="{BB962C8B-B14F-4D97-AF65-F5344CB8AC3E}">
        <p14:creationId xmlns:p14="http://schemas.microsoft.com/office/powerpoint/2010/main" val="3307297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38AB8787-F646-4501-A862-F1D6D30A721F}" type="datetime1">
              <a:rPr lang="lv-LV" smtClean="0"/>
              <a:pPr/>
              <a:t>11.04.2025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308154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E1BE0838-AB40-445A-8FC9-6EDEF8F03368}" type="datetime1">
              <a:rPr lang="lv-LV" smtClean="0"/>
              <a:pPr/>
              <a:t>11.04.2025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406122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337037D5-4EB0-43AD-BF5D-E6BAFFED9260}" type="datetime1">
              <a:rPr lang="lv-LV" smtClean="0"/>
              <a:pPr/>
              <a:t>11.04.2025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2878746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4264663" y="0"/>
            <a:ext cx="3672454" cy="2446421"/>
          </a:xfrm>
          <a:prstGeom prst="rect">
            <a:avLst/>
          </a:prstGeom>
        </p:spPr>
      </p:pic>
    </p:spTree>
    <p:extLst>
      <p:ext uri="{BB962C8B-B14F-4D97-AF65-F5344CB8AC3E}">
        <p14:creationId xmlns:p14="http://schemas.microsoft.com/office/powerpoint/2010/main" val="308201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852" y="-18612"/>
            <a:ext cx="10515600" cy="1325563"/>
          </a:xfrm>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9F5930D3-BF83-4C79-98B4-D60E3BBFDE96}" type="datetime1">
              <a:rPr lang="lv-LV" smtClean="0"/>
              <a:pPr/>
              <a:t>11.04.2025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a:xfrm>
            <a:off x="8610600" y="6195575"/>
            <a:ext cx="2743200" cy="365125"/>
          </a:xfrm>
        </p:spPr>
        <p:txBody>
          <a:bodyPr/>
          <a:lstStyle/>
          <a:p>
            <a:fld id="{32F832BF-1DDA-4BBE-B340-68BC40090DFC}" type="slidenum">
              <a:rPr lang="lv-LV" smtClean="0"/>
              <a:pPr/>
              <a:t>‹#›</a:t>
            </a:fld>
            <a:endParaRPr lang="lv-LV"/>
          </a:p>
        </p:txBody>
      </p:sp>
      <p:pic>
        <p:nvPicPr>
          <p:cNvPr id="7" name="Picture 6"/>
          <p:cNvPicPr>
            <a:picLocks noChangeAspect="1"/>
          </p:cNvPicPr>
          <p:nvPr userDrawn="1"/>
        </p:nvPicPr>
        <p:blipFill rotWithShape="1">
          <a:blip r:embed="rId2" cstate="print"/>
          <a:srcRect l="42765" t="13473" r="28727" b="56141"/>
          <a:stretch/>
        </p:blipFill>
        <p:spPr>
          <a:xfrm>
            <a:off x="0" y="0"/>
            <a:ext cx="2384083" cy="1588168"/>
          </a:xfrm>
          <a:prstGeom prst="rect">
            <a:avLst/>
          </a:prstGeom>
        </p:spPr>
      </p:pic>
    </p:spTree>
    <p:extLst>
      <p:ext uri="{BB962C8B-B14F-4D97-AF65-F5344CB8AC3E}">
        <p14:creationId xmlns:p14="http://schemas.microsoft.com/office/powerpoint/2010/main" val="338330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AAB1E-907C-45A2-99A7-64E5F03267B4}" type="datetime1">
              <a:rPr lang="lv-LV" smtClean="0"/>
              <a:pPr/>
              <a:t>11.04.2025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384772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0AB64563-D0C8-403D-86B6-93AAB89E2093}" type="datetime1">
              <a:rPr lang="lv-LV" smtClean="0"/>
              <a:pPr/>
              <a:t>11.04.2025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385591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8FE4E601-96AB-4EB3-AEC6-BED519576316}" type="datetime1">
              <a:rPr lang="lv-LV" smtClean="0"/>
              <a:pPr/>
              <a:t>11.04.2025</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120391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CF7F5189-6390-43DF-9E13-92987D68E0F4}" type="datetime1">
              <a:rPr lang="lv-LV" smtClean="0"/>
              <a:pPr/>
              <a:t>11.04.2025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41146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8BAB2-C859-4B1F-9806-937E6554A032}" type="datetime1">
              <a:rPr lang="lv-LV" smtClean="0"/>
              <a:pPr/>
              <a:t>11.04.2025</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54533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6D43D-D335-4095-8404-1DFADA601DD6}" type="datetime1">
              <a:rPr lang="lv-LV" smtClean="0"/>
              <a:pPr/>
              <a:t>11.04.2025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387157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0B4A98-A2CD-4EC6-8246-94F35604F3ED}" type="datetime1">
              <a:rPr lang="lv-LV" smtClean="0"/>
              <a:pPr/>
              <a:t>11.04.2025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88693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2B8DA-DF14-4BB5-88A7-B72992F525C8}" type="datetime1">
              <a:rPr lang="lv-LV" smtClean="0"/>
              <a:pPr/>
              <a:t>11.04.2025</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832BF-1DDA-4BBE-B340-68BC40090DFC}" type="slidenum">
              <a:rPr lang="lv-LV" smtClean="0"/>
              <a:pPr/>
              <a:t>‹#›</a:t>
            </a:fld>
            <a:endParaRPr lang="lv-LV"/>
          </a:p>
        </p:txBody>
      </p:sp>
    </p:spTree>
    <p:extLst>
      <p:ext uri="{BB962C8B-B14F-4D97-AF65-F5344CB8AC3E}">
        <p14:creationId xmlns:p14="http://schemas.microsoft.com/office/powerpoint/2010/main" val="2496402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ikumi.lv/ta/id/329145-grozijumi-ministru-kabineta-2014-gada-2-septembra-noteikumos-nr-529-eku-buvnoteikum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likumi.lv/doc.php?id=%20329145" TargetMode="External"/><Relationship Id="rId4" Type="http://schemas.openxmlformats.org/officeDocument/2006/relationships/hyperlink" Target="https://likumi.lv/ta/id/269164-eku-buvnoteikumi/redakcijas-datums/2022/03/0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3117" y="2924354"/>
            <a:ext cx="11445766" cy="1742537"/>
          </a:xfrm>
        </p:spPr>
        <p:txBody>
          <a:bodyPr>
            <a:noAutofit/>
          </a:bodyPr>
          <a:lstStyle/>
          <a:p>
            <a:r>
              <a:rPr lang="lv-LV" sz="4000" b="1" cap="all" dirty="0"/>
              <a:t>Tehniskās apsekošanas atzinums būvdarbu veikšanas kontrolē</a:t>
            </a:r>
          </a:p>
        </p:txBody>
      </p:sp>
      <p:sp>
        <p:nvSpPr>
          <p:cNvPr id="16" name="Slide Number Placeholder 15"/>
          <p:cNvSpPr>
            <a:spLocks noGrp="1"/>
          </p:cNvSpPr>
          <p:nvPr>
            <p:ph type="sldNum" sz="quarter" idx="12"/>
          </p:nvPr>
        </p:nvSpPr>
        <p:spPr>
          <a:xfrm>
            <a:off x="8610600" y="6230222"/>
            <a:ext cx="2743200" cy="365125"/>
          </a:xfrm>
        </p:spPr>
        <p:txBody>
          <a:bodyPr/>
          <a:lstStyle/>
          <a:p>
            <a:fld id="{32F832BF-1DDA-4BBE-B340-68BC40090DFC}" type="slidenum">
              <a:rPr lang="lv-LV" smtClean="0"/>
              <a:pPr/>
              <a:t>1</a:t>
            </a:fld>
            <a:endParaRPr lang="lv-LV" dirty="0"/>
          </a:p>
        </p:txBody>
      </p:sp>
      <p:pic>
        <p:nvPicPr>
          <p:cNvPr id="6" name="Picture 5"/>
          <p:cNvPicPr>
            <a:picLocks noChangeAspect="1"/>
          </p:cNvPicPr>
          <p:nvPr/>
        </p:nvPicPr>
        <p:blipFill rotWithShape="1">
          <a:blip r:embed="rId3" cstate="print"/>
          <a:srcRect l="42765" t="13473" r="28727" b="56141"/>
          <a:stretch/>
        </p:blipFill>
        <p:spPr>
          <a:xfrm>
            <a:off x="4264663" y="0"/>
            <a:ext cx="3672454" cy="2446421"/>
          </a:xfrm>
          <a:prstGeom prst="rect">
            <a:avLst/>
          </a:prstGeom>
        </p:spPr>
      </p:pic>
      <p:sp>
        <p:nvSpPr>
          <p:cNvPr id="5" name="Text Placeholder 2"/>
          <p:cNvSpPr txBox="1">
            <a:spLocks/>
          </p:cNvSpPr>
          <p:nvPr/>
        </p:nvSpPr>
        <p:spPr>
          <a:xfrm>
            <a:off x="0" y="5295504"/>
            <a:ext cx="12192000" cy="1562496"/>
          </a:xfrm>
          <a:prstGeom prst="rect">
            <a:avLst/>
          </a:prstGeom>
        </p:spPr>
        <p:txBody>
          <a:bodyPr vert="horz" lIns="91440" tIns="45720" rIns="91440" bIns="45720" rtlCol="0" anchor="ctr">
            <a:noAutofit/>
          </a:bodyPr>
          <a:lstStyle>
            <a:defPPr>
              <a:defRPr lang="lv-LV"/>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v-LV" sz="2000" dirty="0">
              <a:solidFill>
                <a:schemeClr val="tx1"/>
              </a:solidFill>
            </a:endParaRPr>
          </a:p>
          <a:p>
            <a:pPr algn="ctr"/>
            <a:r>
              <a:rPr lang="lv-LV" sz="2000" dirty="0">
                <a:solidFill>
                  <a:schemeClr val="tx1"/>
                </a:solidFill>
              </a:rPr>
              <a:t>Būvniecības kontroles departamenta </a:t>
            </a:r>
          </a:p>
          <a:p>
            <a:pPr algn="ctr"/>
            <a:r>
              <a:rPr lang="lv-LV" sz="2000" dirty="0">
                <a:solidFill>
                  <a:schemeClr val="tx1"/>
                </a:solidFill>
              </a:rPr>
              <a:t>Būvdarbu kontroles nodaļas</a:t>
            </a:r>
          </a:p>
          <a:p>
            <a:pPr algn="ctr"/>
            <a:r>
              <a:rPr lang="lv-LV" sz="2000" dirty="0">
                <a:solidFill>
                  <a:schemeClr val="tx1"/>
                </a:solidFill>
              </a:rPr>
              <a:t>būvinspektors</a:t>
            </a:r>
          </a:p>
          <a:p>
            <a:pPr algn="ctr"/>
            <a:r>
              <a:rPr lang="lv-LV" sz="2000" b="1" dirty="0">
                <a:solidFill>
                  <a:schemeClr val="tx1"/>
                </a:solidFill>
              </a:rPr>
              <a:t>Raivis Zonenbergs</a:t>
            </a:r>
            <a:endParaRPr lang="lv-LV" sz="1600" dirty="0">
              <a:solidFill>
                <a:schemeClr val="tx1"/>
              </a:solidFill>
            </a:endParaRPr>
          </a:p>
          <a:p>
            <a:r>
              <a:rPr lang="lv-LV" sz="1600" dirty="0">
                <a:solidFill>
                  <a:schemeClr val="tx1"/>
                </a:solidFill>
              </a:rPr>
              <a:t> </a:t>
            </a:r>
          </a:p>
          <a:p>
            <a:pPr algn="r"/>
            <a:endParaRPr lang="lv-LV" sz="1600" dirty="0">
              <a:solidFill>
                <a:schemeClr val="tx1"/>
              </a:solidFill>
            </a:endParaRPr>
          </a:p>
        </p:txBody>
      </p:sp>
    </p:spTree>
    <p:extLst>
      <p:ext uri="{BB962C8B-B14F-4D97-AF65-F5344CB8AC3E}">
        <p14:creationId xmlns:p14="http://schemas.microsoft.com/office/powerpoint/2010/main" val="2006553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5D9F-D400-F022-A88F-BDC54D053F1F}"/>
              </a:ext>
            </a:extLst>
          </p:cNvPr>
          <p:cNvSpPr>
            <a:spLocks noGrp="1"/>
          </p:cNvSpPr>
          <p:nvPr>
            <p:ph type="title"/>
          </p:nvPr>
        </p:nvSpPr>
        <p:spPr>
          <a:xfrm>
            <a:off x="3437468" y="660400"/>
            <a:ext cx="5836534" cy="1320800"/>
          </a:xfrm>
        </p:spPr>
        <p:txBody>
          <a:bodyPr>
            <a:normAutofit/>
          </a:bodyPr>
          <a:lstStyle/>
          <a:p>
            <a:r>
              <a:rPr lang="lv-LV" sz="3600" dirty="0">
                <a:solidFill>
                  <a:schemeClr val="accent1"/>
                </a:solidFill>
                <a:latin typeface="Times New Roman" panose="02020603050405020304" pitchFamily="18" charset="0"/>
                <a:cs typeface="Times New Roman" panose="02020603050405020304" pitchFamily="18" charset="0"/>
              </a:rPr>
              <a:t>Biežāk pielietotās metodes ēku monitoringam</a:t>
            </a:r>
          </a:p>
        </p:txBody>
      </p:sp>
      <p:sp>
        <p:nvSpPr>
          <p:cNvPr id="3" name="Content Placeholder 2">
            <a:extLst>
              <a:ext uri="{FF2B5EF4-FFF2-40B4-BE49-F238E27FC236}">
                <a16:creationId xmlns:a16="http://schemas.microsoft.com/office/drawing/2014/main" id="{7A4805AE-FEFA-4E8F-C34B-3FF4F678528A}"/>
              </a:ext>
            </a:extLst>
          </p:cNvPr>
          <p:cNvSpPr>
            <a:spLocks noGrp="1"/>
          </p:cNvSpPr>
          <p:nvPr>
            <p:ph idx="1"/>
          </p:nvPr>
        </p:nvSpPr>
        <p:spPr>
          <a:xfrm>
            <a:off x="677334" y="2160589"/>
            <a:ext cx="8596668" cy="4426478"/>
          </a:xfrm>
        </p:spPr>
        <p:txBody>
          <a:bodyPr>
            <a:normAutofit/>
          </a:bodyPr>
          <a:lstStyle/>
          <a:p>
            <a:pPr algn="l" fontAlgn="base">
              <a:buFont typeface="Arial" panose="020B0604020202020204" pitchFamily="34" charset="0"/>
              <a:buChar char="•"/>
            </a:pPr>
            <a:r>
              <a:rPr lang="lv-LV" sz="2800" b="0" i="0" dirty="0">
                <a:solidFill>
                  <a:srgbClr val="454545"/>
                </a:solidFill>
                <a:effectLst/>
                <a:latin typeface="Times New Roman" panose="02020603050405020304" pitchFamily="18" charset="0"/>
                <a:cs typeface="Times New Roman" panose="02020603050405020304" pitchFamily="18" charset="0"/>
              </a:rPr>
              <a:t>plaisu konstrukcijās attīstības dinamikas instrumentālie novērojumi ar uzstādīto </a:t>
            </a:r>
            <a:r>
              <a:rPr lang="lv-LV" sz="2800" b="0" i="0" dirty="0" err="1">
                <a:solidFill>
                  <a:srgbClr val="454545"/>
                </a:solidFill>
                <a:effectLst/>
                <a:latin typeface="Times New Roman" panose="02020603050405020304" pitchFamily="18" charset="0"/>
                <a:cs typeface="Times New Roman" panose="02020603050405020304" pitchFamily="18" charset="0"/>
              </a:rPr>
              <a:t>kontrolmarku</a:t>
            </a:r>
            <a:r>
              <a:rPr lang="lv-LV" sz="2800" b="0" i="0" dirty="0">
                <a:solidFill>
                  <a:srgbClr val="454545"/>
                </a:solidFill>
                <a:effectLst/>
                <a:latin typeface="Times New Roman" panose="02020603050405020304" pitchFamily="18" charset="0"/>
                <a:cs typeface="Times New Roman" panose="02020603050405020304" pitchFamily="18" charset="0"/>
              </a:rPr>
              <a:t>, noniju vai automātisko devēju palīdzību;</a:t>
            </a:r>
          </a:p>
          <a:p>
            <a:pPr algn="l" fontAlgn="base">
              <a:buFont typeface="Arial" panose="020B0604020202020204" pitchFamily="34" charset="0"/>
              <a:buChar char="•"/>
            </a:pPr>
            <a:r>
              <a:rPr lang="lv-LV" sz="2800" b="0" i="0" dirty="0">
                <a:solidFill>
                  <a:srgbClr val="454545"/>
                </a:solidFill>
                <a:effectLst/>
                <a:latin typeface="Times New Roman" panose="02020603050405020304" pitchFamily="18" charset="0"/>
                <a:cs typeface="Times New Roman" panose="02020603050405020304" pitchFamily="18" charset="0"/>
              </a:rPr>
              <a:t>vertikālo deformāciju (sēšanās vai pacelšanās) novērojumi ar ģeometriskās nivelēšanas palīdzību;</a:t>
            </a:r>
          </a:p>
          <a:p>
            <a:pPr algn="l" fontAlgn="base">
              <a:buFont typeface="Arial" panose="020B0604020202020204" pitchFamily="34" charset="0"/>
              <a:buChar char="•"/>
            </a:pPr>
            <a:r>
              <a:rPr lang="lv-LV" sz="2800" b="0" i="0" dirty="0">
                <a:solidFill>
                  <a:srgbClr val="454545"/>
                </a:solidFill>
                <a:effectLst/>
                <a:latin typeface="Times New Roman" panose="02020603050405020304" pitchFamily="18" charset="0"/>
                <a:cs typeface="Times New Roman" panose="02020603050405020304" pitchFamily="18" charset="0"/>
              </a:rPr>
              <a:t>sānsveres novērojumi ar ģeodēziskām metodēm vai specializētām ierīcēm augstas precizitātes mērījumiem;</a:t>
            </a:r>
          </a:p>
          <a:p>
            <a:pPr algn="l" fontAlgn="base">
              <a:buFont typeface="Arial" panose="020B0604020202020204" pitchFamily="34" charset="0"/>
              <a:buChar char="•"/>
            </a:pPr>
            <a:r>
              <a:rPr lang="lv-LV" sz="2800" b="0" i="0" dirty="0">
                <a:solidFill>
                  <a:srgbClr val="454545"/>
                </a:solidFill>
                <a:effectLst/>
                <a:latin typeface="Times New Roman" panose="02020603050405020304" pitchFamily="18" charset="0"/>
                <a:cs typeface="Times New Roman" panose="02020603050405020304" pitchFamily="18" charset="0"/>
              </a:rPr>
              <a:t>konstrukciju vibrāciju mērījumi.</a:t>
            </a:r>
          </a:p>
          <a:p>
            <a:endParaRPr lang="lv-LV" dirty="0"/>
          </a:p>
        </p:txBody>
      </p:sp>
      <p:sp>
        <p:nvSpPr>
          <p:cNvPr id="4" name="Slide Number Placeholder 3">
            <a:extLst>
              <a:ext uri="{FF2B5EF4-FFF2-40B4-BE49-F238E27FC236}">
                <a16:creationId xmlns:a16="http://schemas.microsoft.com/office/drawing/2014/main" id="{68B8CDC9-DD1B-DF88-C361-47AFBA5746F2}"/>
              </a:ext>
            </a:extLst>
          </p:cNvPr>
          <p:cNvSpPr>
            <a:spLocks noGrp="1"/>
          </p:cNvSpPr>
          <p:nvPr>
            <p:ph type="sldNum" sz="quarter" idx="12"/>
          </p:nvPr>
        </p:nvSpPr>
        <p:spPr/>
        <p:txBody>
          <a:bodyPr/>
          <a:lstStyle/>
          <a:p>
            <a:fld id="{B8919222-AB26-4AEB-B881-CC7E9661B6C6}" type="slidenum">
              <a:rPr lang="lv-LV" smtClean="0"/>
              <a:t>10</a:t>
            </a:fld>
            <a:endParaRPr lang="lv-LV" dirty="0"/>
          </a:p>
        </p:txBody>
      </p:sp>
    </p:spTree>
    <p:extLst>
      <p:ext uri="{BB962C8B-B14F-4D97-AF65-F5344CB8AC3E}">
        <p14:creationId xmlns:p14="http://schemas.microsoft.com/office/powerpoint/2010/main" val="345417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2415-5021-E427-3502-CBC97E323A74}"/>
              </a:ext>
            </a:extLst>
          </p:cNvPr>
          <p:cNvSpPr>
            <a:spLocks noGrp="1"/>
          </p:cNvSpPr>
          <p:nvPr>
            <p:ph type="title"/>
          </p:nvPr>
        </p:nvSpPr>
        <p:spPr>
          <a:xfrm>
            <a:off x="2408662" y="365125"/>
            <a:ext cx="8945137" cy="1325563"/>
          </a:xfrm>
        </p:spPr>
        <p:txBody>
          <a:bodyPr>
            <a:normAutofit/>
          </a:bodyPr>
          <a:lstStyle/>
          <a:p>
            <a:pPr algn="ctr"/>
            <a:r>
              <a:rPr lang="it-IT" sz="3600" b="0" i="0" u="none" strike="noStrike" baseline="0" dirty="0">
                <a:solidFill>
                  <a:schemeClr val="accent1"/>
                </a:solidFill>
                <a:latin typeface="Times New Roman" panose="02020603050405020304" pitchFamily="18" charset="0"/>
                <a:cs typeface="Times New Roman" panose="02020603050405020304" pitchFamily="18" charset="0"/>
              </a:rPr>
              <a:t>Esošo ēku uzraudzība un monitorings.</a:t>
            </a:r>
            <a:br>
              <a:rPr lang="lv-LV" sz="3600" b="0" i="0" u="none" strike="noStrike" baseline="0" dirty="0">
                <a:solidFill>
                  <a:schemeClr val="accent1"/>
                </a:solidFill>
                <a:latin typeface="Times New Roman" panose="02020603050405020304" pitchFamily="18" charset="0"/>
                <a:cs typeface="Times New Roman" panose="02020603050405020304" pitchFamily="18" charset="0"/>
              </a:rPr>
            </a:br>
            <a:r>
              <a:rPr lang="lv-LV" sz="3600" b="1" i="0" u="sng" strike="noStrike" baseline="0" dirty="0">
                <a:solidFill>
                  <a:schemeClr val="accent1"/>
                </a:solidFill>
                <a:latin typeface="Times New Roman" panose="02020603050405020304" pitchFamily="18" charset="0"/>
                <a:cs typeface="Times New Roman" panose="02020603050405020304" pitchFamily="18" charset="0"/>
              </a:rPr>
              <a:t>Datu uzglabāšana, pārskati. </a:t>
            </a:r>
            <a:endParaRPr lang="lv-LV" sz="3600" b="1" u="sng" dirty="0">
              <a:solidFill>
                <a:schemeClr val="accent1"/>
              </a:solidFill>
            </a:endParaRPr>
          </a:p>
        </p:txBody>
      </p:sp>
      <p:sp>
        <p:nvSpPr>
          <p:cNvPr id="3" name="Content Placeholder 2">
            <a:extLst>
              <a:ext uri="{FF2B5EF4-FFF2-40B4-BE49-F238E27FC236}">
                <a16:creationId xmlns:a16="http://schemas.microsoft.com/office/drawing/2014/main" id="{D8AD3A18-E0B6-74EA-43F4-D8EE44E7312E}"/>
              </a:ext>
            </a:extLst>
          </p:cNvPr>
          <p:cNvSpPr>
            <a:spLocks noGrp="1"/>
          </p:cNvSpPr>
          <p:nvPr>
            <p:ph sz="half" idx="1"/>
          </p:nvPr>
        </p:nvSpPr>
        <p:spPr/>
        <p:txBody>
          <a:bodyPr/>
          <a:lstStyle/>
          <a:p>
            <a:pPr>
              <a:buFontTx/>
              <a:buChar char="-"/>
            </a:pPr>
            <a:r>
              <a:rPr lang="lv-LV" dirty="0">
                <a:solidFill>
                  <a:srgbClr val="2F2E2E"/>
                </a:solidFill>
                <a:latin typeface="arial" panose="020B0604020202020204" pitchFamily="34" charset="0"/>
              </a:rPr>
              <a:t>I</a:t>
            </a:r>
            <a:r>
              <a:rPr lang="lv-LV" b="0" i="0" dirty="0">
                <a:solidFill>
                  <a:srgbClr val="2F2E2E"/>
                </a:solidFill>
                <a:effectLst/>
                <a:latin typeface="arial" panose="020B0604020202020204" pitchFamily="34" charset="0"/>
              </a:rPr>
              <a:t>novatīvās automātiskā monitoringa sistēmas;</a:t>
            </a:r>
          </a:p>
          <a:p>
            <a:pPr marL="0" indent="0">
              <a:buNone/>
            </a:pPr>
            <a:endParaRPr lang="lv-LV" dirty="0"/>
          </a:p>
        </p:txBody>
      </p:sp>
      <p:sp>
        <p:nvSpPr>
          <p:cNvPr id="4" name="Content Placeholder 3">
            <a:extLst>
              <a:ext uri="{FF2B5EF4-FFF2-40B4-BE49-F238E27FC236}">
                <a16:creationId xmlns:a16="http://schemas.microsoft.com/office/drawing/2014/main" id="{F55FFB42-6CAC-AADE-4C84-20974A487402}"/>
              </a:ext>
            </a:extLst>
          </p:cNvPr>
          <p:cNvSpPr>
            <a:spLocks noGrp="1"/>
          </p:cNvSpPr>
          <p:nvPr>
            <p:ph sz="half" idx="2"/>
          </p:nvPr>
        </p:nvSpPr>
        <p:spPr>
          <a:xfrm>
            <a:off x="960699" y="4178461"/>
            <a:ext cx="4444678" cy="1998502"/>
          </a:xfrm>
        </p:spPr>
        <p:txBody>
          <a:bodyPr/>
          <a:lstStyle/>
          <a:p>
            <a:pPr marL="0" indent="0">
              <a:buNone/>
            </a:pPr>
            <a:r>
              <a:rPr lang="lv-LV" dirty="0">
                <a:latin typeface="Times New Roman" panose="02020603050405020304" pitchFamily="18" charset="0"/>
                <a:cs typeface="Times New Roman" panose="02020603050405020304" pitchFamily="18" charset="0"/>
              </a:rPr>
              <a:t>- </a:t>
            </a:r>
            <a:r>
              <a:rPr lang="lv-LV" dirty="0">
                <a:latin typeface="Arial" panose="020B0604020202020204" pitchFamily="34" charset="0"/>
                <a:cs typeface="Arial" panose="020B0604020202020204" pitchFamily="34" charset="0"/>
              </a:rPr>
              <a:t>Dati , kas tiek nolasīti manuāli, noteiktā periodā. </a:t>
            </a:r>
          </a:p>
          <a:p>
            <a:pPr marL="0" indent="0">
              <a:buNone/>
            </a:pPr>
            <a:endParaRPr lang="lv-LV" dirty="0">
              <a:latin typeface="Times New Roman" panose="02020603050405020304" pitchFamily="18" charset="0"/>
              <a:cs typeface="Times New Roman" panose="02020603050405020304" pitchFamily="18" charset="0"/>
            </a:endParaRPr>
          </a:p>
        </p:txBody>
      </p:sp>
      <p:pic>
        <p:nvPicPr>
          <p:cNvPr id="6" name="Picture 5" descr="A measuring device on a rock&#10;&#10;AI-generated content may be incorrect.">
            <a:extLst>
              <a:ext uri="{FF2B5EF4-FFF2-40B4-BE49-F238E27FC236}">
                <a16:creationId xmlns:a16="http://schemas.microsoft.com/office/drawing/2014/main" id="{4E821B9B-8D9B-9411-12CB-B2378F2757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5377" y="2204976"/>
            <a:ext cx="6082135" cy="3333911"/>
          </a:xfrm>
          <a:prstGeom prst="rect">
            <a:avLst/>
          </a:prstGeom>
        </p:spPr>
      </p:pic>
    </p:spTree>
    <p:extLst>
      <p:ext uri="{BB962C8B-B14F-4D97-AF65-F5344CB8AC3E}">
        <p14:creationId xmlns:p14="http://schemas.microsoft.com/office/powerpoint/2010/main" val="714652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4497-97BE-0E42-34CA-92A7DF4C8287}"/>
              </a:ext>
            </a:extLst>
          </p:cNvPr>
          <p:cNvSpPr>
            <a:spLocks noGrp="1"/>
          </p:cNvSpPr>
          <p:nvPr>
            <p:ph type="title"/>
          </p:nvPr>
        </p:nvSpPr>
        <p:spPr/>
        <p:txBody>
          <a:bodyPr>
            <a:normAutofit/>
          </a:bodyPr>
          <a:lstStyle/>
          <a:p>
            <a:pPr algn="r"/>
            <a:r>
              <a:rPr lang="lv-LV" sz="3000" b="1" dirty="0">
                <a:solidFill>
                  <a:schemeClr val="accent1"/>
                </a:solidFill>
                <a:latin typeface="+mn-lt"/>
              </a:rPr>
              <a:t>Tehniskās apsekošanas atzinuma forma [1]</a:t>
            </a:r>
          </a:p>
        </p:txBody>
      </p:sp>
      <p:sp>
        <p:nvSpPr>
          <p:cNvPr id="4" name="Slide Number Placeholder 3">
            <a:extLst>
              <a:ext uri="{FF2B5EF4-FFF2-40B4-BE49-F238E27FC236}">
                <a16:creationId xmlns:a16="http://schemas.microsoft.com/office/drawing/2014/main" id="{B9F16B7A-AC3D-1175-9D8B-81BD3B4F3638}"/>
              </a:ext>
            </a:extLst>
          </p:cNvPr>
          <p:cNvSpPr>
            <a:spLocks noGrp="1"/>
          </p:cNvSpPr>
          <p:nvPr>
            <p:ph type="sldNum" sz="quarter" idx="12"/>
          </p:nvPr>
        </p:nvSpPr>
        <p:spPr/>
        <p:txBody>
          <a:bodyPr/>
          <a:lstStyle/>
          <a:p>
            <a:fld id="{32F832BF-1DDA-4BBE-B340-68BC40090DFC}" type="slidenum">
              <a:rPr lang="lv-LV" smtClean="0"/>
              <a:pPr/>
              <a:t>12</a:t>
            </a:fld>
            <a:endParaRPr lang="lv-LV"/>
          </a:p>
        </p:txBody>
      </p:sp>
      <p:pic>
        <p:nvPicPr>
          <p:cNvPr id="6" name="Picture 5">
            <a:extLst>
              <a:ext uri="{FF2B5EF4-FFF2-40B4-BE49-F238E27FC236}">
                <a16:creationId xmlns:a16="http://schemas.microsoft.com/office/drawing/2014/main" id="{78FF77FD-BB3C-B999-7B7E-249DE543F192}"/>
              </a:ext>
            </a:extLst>
          </p:cNvPr>
          <p:cNvPicPr>
            <a:picLocks noChangeAspect="1"/>
          </p:cNvPicPr>
          <p:nvPr/>
        </p:nvPicPr>
        <p:blipFill>
          <a:blip r:embed="rId3"/>
          <a:stretch>
            <a:fillRect/>
          </a:stretch>
        </p:blipFill>
        <p:spPr>
          <a:xfrm>
            <a:off x="576763" y="1719001"/>
            <a:ext cx="5519237" cy="3676995"/>
          </a:xfrm>
          <a:prstGeom prst="rect">
            <a:avLst/>
          </a:prstGeom>
        </p:spPr>
      </p:pic>
      <p:pic>
        <p:nvPicPr>
          <p:cNvPr id="8" name="Picture 7">
            <a:extLst>
              <a:ext uri="{FF2B5EF4-FFF2-40B4-BE49-F238E27FC236}">
                <a16:creationId xmlns:a16="http://schemas.microsoft.com/office/drawing/2014/main" id="{344A24A8-0CA6-54AE-4F55-E5EE2E4E3187}"/>
              </a:ext>
            </a:extLst>
          </p:cNvPr>
          <p:cNvPicPr>
            <a:picLocks noChangeAspect="1"/>
          </p:cNvPicPr>
          <p:nvPr/>
        </p:nvPicPr>
        <p:blipFill>
          <a:blip r:embed="rId4"/>
          <a:stretch>
            <a:fillRect/>
          </a:stretch>
        </p:blipFill>
        <p:spPr>
          <a:xfrm>
            <a:off x="6296526" y="1775656"/>
            <a:ext cx="5057274" cy="3951213"/>
          </a:xfrm>
          <a:prstGeom prst="rect">
            <a:avLst/>
          </a:prstGeom>
        </p:spPr>
      </p:pic>
    </p:spTree>
    <p:extLst>
      <p:ext uri="{BB962C8B-B14F-4D97-AF65-F5344CB8AC3E}">
        <p14:creationId xmlns:p14="http://schemas.microsoft.com/office/powerpoint/2010/main" val="2740132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03F3-CA3D-8F8B-A200-8C9372B22802}"/>
              </a:ext>
            </a:extLst>
          </p:cNvPr>
          <p:cNvSpPr>
            <a:spLocks noGrp="1"/>
          </p:cNvSpPr>
          <p:nvPr>
            <p:ph type="title"/>
          </p:nvPr>
        </p:nvSpPr>
        <p:spPr/>
        <p:txBody>
          <a:bodyPr>
            <a:normAutofit/>
          </a:bodyPr>
          <a:lstStyle/>
          <a:p>
            <a:pPr algn="r"/>
            <a:r>
              <a:rPr lang="lv-LV" sz="3000" b="1" dirty="0">
                <a:solidFill>
                  <a:schemeClr val="accent1"/>
                </a:solidFill>
                <a:latin typeface="+mn-lt"/>
              </a:rPr>
              <a:t>Tehniskās apsekošanas atzinuma forma [2]</a:t>
            </a:r>
            <a:endParaRPr lang="lv-LV" sz="3000" dirty="0">
              <a:solidFill>
                <a:schemeClr val="accent1"/>
              </a:solidFill>
            </a:endParaRPr>
          </a:p>
        </p:txBody>
      </p:sp>
      <p:pic>
        <p:nvPicPr>
          <p:cNvPr id="6" name="Content Placeholder 5">
            <a:extLst>
              <a:ext uri="{FF2B5EF4-FFF2-40B4-BE49-F238E27FC236}">
                <a16:creationId xmlns:a16="http://schemas.microsoft.com/office/drawing/2014/main" id="{8DB4F9DE-F5AF-FE53-7830-AF80E1B189A2}"/>
              </a:ext>
            </a:extLst>
          </p:cNvPr>
          <p:cNvPicPr>
            <a:picLocks noGrp="1" noChangeAspect="1"/>
          </p:cNvPicPr>
          <p:nvPr>
            <p:ph idx="1"/>
          </p:nvPr>
        </p:nvPicPr>
        <p:blipFill>
          <a:blip r:embed="rId3"/>
          <a:stretch>
            <a:fillRect/>
          </a:stretch>
        </p:blipFill>
        <p:spPr>
          <a:xfrm>
            <a:off x="329428" y="1575594"/>
            <a:ext cx="6220668" cy="4147112"/>
          </a:xfrm>
        </p:spPr>
      </p:pic>
      <p:sp>
        <p:nvSpPr>
          <p:cNvPr id="4" name="Slide Number Placeholder 3">
            <a:extLst>
              <a:ext uri="{FF2B5EF4-FFF2-40B4-BE49-F238E27FC236}">
                <a16:creationId xmlns:a16="http://schemas.microsoft.com/office/drawing/2014/main" id="{29E42888-6387-52A8-B87B-7922B8604EB9}"/>
              </a:ext>
            </a:extLst>
          </p:cNvPr>
          <p:cNvSpPr>
            <a:spLocks noGrp="1"/>
          </p:cNvSpPr>
          <p:nvPr>
            <p:ph type="sldNum" sz="quarter" idx="12"/>
          </p:nvPr>
        </p:nvSpPr>
        <p:spPr/>
        <p:txBody>
          <a:bodyPr/>
          <a:lstStyle/>
          <a:p>
            <a:fld id="{32F832BF-1DDA-4BBE-B340-68BC40090DFC}" type="slidenum">
              <a:rPr lang="lv-LV" smtClean="0"/>
              <a:pPr/>
              <a:t>13</a:t>
            </a:fld>
            <a:endParaRPr lang="lv-LV"/>
          </a:p>
        </p:txBody>
      </p:sp>
      <p:pic>
        <p:nvPicPr>
          <p:cNvPr id="5" name="Picture 4">
            <a:extLst>
              <a:ext uri="{FF2B5EF4-FFF2-40B4-BE49-F238E27FC236}">
                <a16:creationId xmlns:a16="http://schemas.microsoft.com/office/drawing/2014/main" id="{F534AE78-B566-D2BE-A728-38BC3DE80856}"/>
              </a:ext>
            </a:extLst>
          </p:cNvPr>
          <p:cNvPicPr>
            <a:picLocks noChangeAspect="1"/>
          </p:cNvPicPr>
          <p:nvPr/>
        </p:nvPicPr>
        <p:blipFill>
          <a:blip r:embed="rId4"/>
          <a:stretch>
            <a:fillRect/>
          </a:stretch>
        </p:blipFill>
        <p:spPr>
          <a:xfrm>
            <a:off x="6638503" y="1708150"/>
            <a:ext cx="5095875" cy="1362075"/>
          </a:xfrm>
          <a:prstGeom prst="rect">
            <a:avLst/>
          </a:prstGeom>
        </p:spPr>
      </p:pic>
      <p:sp>
        <p:nvSpPr>
          <p:cNvPr id="7" name="Content Placeholder 2">
            <a:extLst>
              <a:ext uri="{FF2B5EF4-FFF2-40B4-BE49-F238E27FC236}">
                <a16:creationId xmlns:a16="http://schemas.microsoft.com/office/drawing/2014/main" id="{347A170E-223D-11FB-BF30-1319D4066536}"/>
              </a:ext>
            </a:extLst>
          </p:cNvPr>
          <p:cNvSpPr txBox="1">
            <a:spLocks/>
          </p:cNvSpPr>
          <p:nvPr/>
        </p:nvSpPr>
        <p:spPr>
          <a:xfrm>
            <a:off x="7022569" y="3143305"/>
            <a:ext cx="4327741" cy="2866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ctr">
              <a:buFont typeface="+mj-lt"/>
              <a:buAutoNum type="arabicPeriod" startAt="5"/>
            </a:pPr>
            <a:r>
              <a:rPr lang="lv-LV" sz="1400" b="1" i="0" u="none" strike="noStrike" baseline="0" dirty="0">
                <a:solidFill>
                  <a:srgbClr val="000000"/>
                </a:solidFill>
              </a:rPr>
              <a:t>Būves lietošanas drošība un vides pieejamība </a:t>
            </a:r>
          </a:p>
          <a:p>
            <a:pPr marL="342900" indent="-342900" algn="ctr">
              <a:buFont typeface="+mj-lt"/>
              <a:buAutoNum type="arabicPeriod" startAt="5"/>
            </a:pPr>
            <a:r>
              <a:rPr lang="lv-LV" sz="1400" b="1" i="0" u="none" strike="noStrike" baseline="0" dirty="0">
                <a:solidFill>
                  <a:srgbClr val="000000"/>
                </a:solidFill>
              </a:rPr>
              <a:t>Ugunsdrošība </a:t>
            </a:r>
          </a:p>
          <a:p>
            <a:pPr marL="342900" indent="-342900" algn="ctr">
              <a:buFont typeface="+mj-lt"/>
              <a:buAutoNum type="arabicPeriod" startAt="5"/>
            </a:pPr>
            <a:r>
              <a:rPr lang="lv-LV" sz="1400" b="1" i="0" u="none" strike="noStrike" baseline="0" dirty="0">
                <a:solidFill>
                  <a:srgbClr val="000000"/>
                </a:solidFill>
              </a:rPr>
              <a:t>Patvaļīgās būvniecības pazīmes </a:t>
            </a:r>
          </a:p>
          <a:p>
            <a:pPr marL="342900" indent="-342900" algn="ctr">
              <a:buFont typeface="+mj-lt"/>
              <a:buAutoNum type="arabicPeriod" startAt="5"/>
            </a:pPr>
            <a:r>
              <a:rPr lang="lv-LV" sz="1400" b="1" i="0" u="none" strike="noStrike" baseline="0" dirty="0">
                <a:solidFill>
                  <a:srgbClr val="000000"/>
                </a:solidFill>
              </a:rPr>
              <a:t>Būves citas daļas </a:t>
            </a:r>
          </a:p>
          <a:p>
            <a:pPr marL="342900" indent="-342900" algn="ctr">
              <a:buFont typeface="+mj-lt"/>
              <a:buAutoNum type="arabicPeriod" startAt="5"/>
            </a:pPr>
            <a:r>
              <a:rPr lang="lv-LV" sz="1400" b="1" i="0" u="none" strike="noStrike" baseline="0" dirty="0">
                <a:solidFill>
                  <a:srgbClr val="000000"/>
                </a:solidFill>
              </a:rPr>
              <a:t>Iekšējie inženiertīkli, sistēmas un iekārtas </a:t>
            </a:r>
          </a:p>
          <a:p>
            <a:pPr marL="342900" indent="-342900" algn="ctr">
              <a:buFont typeface="+mj-lt"/>
              <a:buAutoNum type="arabicPeriod" startAt="5"/>
            </a:pPr>
            <a:r>
              <a:rPr lang="lv-LV" sz="1400" b="1" i="0" u="none" strike="noStrike" baseline="0" dirty="0">
                <a:solidFill>
                  <a:srgbClr val="000000"/>
                </a:solidFill>
              </a:rPr>
              <a:t>Ārējie inženiertīkli </a:t>
            </a:r>
          </a:p>
          <a:p>
            <a:pPr marL="342900" indent="-342900" algn="ctr">
              <a:buFont typeface="+mj-lt"/>
              <a:buAutoNum type="arabicPeriod" startAt="5"/>
            </a:pPr>
            <a:r>
              <a:rPr lang="lv-LV" sz="1400" b="1" i="0" u="none" strike="noStrike" baseline="0" dirty="0">
                <a:solidFill>
                  <a:srgbClr val="414142"/>
                </a:solidFill>
              </a:rPr>
              <a:t>Teritorijas labiekārtojums </a:t>
            </a:r>
            <a:endParaRPr lang="lv-LV" sz="1400" b="1" i="0" u="none" strike="noStrike" baseline="0" dirty="0">
              <a:solidFill>
                <a:srgbClr val="000000"/>
              </a:solidFill>
            </a:endParaRPr>
          </a:p>
          <a:p>
            <a:pPr marL="0" indent="0">
              <a:lnSpc>
                <a:spcPct val="100000"/>
              </a:lnSpc>
              <a:spcBef>
                <a:spcPts val="0"/>
              </a:spcBef>
              <a:buNone/>
            </a:pPr>
            <a:endParaRPr lang="lv-LV" sz="1600" dirty="0"/>
          </a:p>
          <a:p>
            <a:pPr marL="0" indent="0">
              <a:lnSpc>
                <a:spcPct val="100000"/>
              </a:lnSpc>
              <a:spcBef>
                <a:spcPts val="0"/>
              </a:spcBef>
              <a:buNone/>
            </a:pPr>
            <a:endParaRPr lang="lv-LV" sz="1600" dirty="0"/>
          </a:p>
        </p:txBody>
      </p:sp>
    </p:spTree>
    <p:extLst>
      <p:ext uri="{BB962C8B-B14F-4D97-AF65-F5344CB8AC3E}">
        <p14:creationId xmlns:p14="http://schemas.microsoft.com/office/powerpoint/2010/main" val="1514474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BBFF-564B-30FF-1082-6EDFCB3632CA}"/>
              </a:ext>
            </a:extLst>
          </p:cNvPr>
          <p:cNvSpPr>
            <a:spLocks noGrp="1"/>
          </p:cNvSpPr>
          <p:nvPr>
            <p:ph type="title"/>
          </p:nvPr>
        </p:nvSpPr>
        <p:spPr/>
        <p:txBody>
          <a:bodyPr>
            <a:normAutofit/>
          </a:bodyPr>
          <a:lstStyle/>
          <a:p>
            <a:pPr algn="r"/>
            <a:r>
              <a:rPr lang="lv-LV" sz="3000" b="1" dirty="0">
                <a:solidFill>
                  <a:schemeClr val="accent1"/>
                </a:solidFill>
                <a:latin typeface="+mn-lt"/>
              </a:rPr>
              <a:t>Tehniskās apsekošanas atzinuma forma [3]</a:t>
            </a:r>
            <a:endParaRPr lang="lv-LV" sz="3000" dirty="0">
              <a:solidFill>
                <a:schemeClr val="accent1"/>
              </a:solidFill>
            </a:endParaRPr>
          </a:p>
        </p:txBody>
      </p:sp>
      <p:sp>
        <p:nvSpPr>
          <p:cNvPr id="4" name="Slide Number Placeholder 3">
            <a:extLst>
              <a:ext uri="{FF2B5EF4-FFF2-40B4-BE49-F238E27FC236}">
                <a16:creationId xmlns:a16="http://schemas.microsoft.com/office/drawing/2014/main" id="{2E84EF3B-C68E-E3B4-7F5E-A3DFA0AF1DEC}"/>
              </a:ext>
            </a:extLst>
          </p:cNvPr>
          <p:cNvSpPr>
            <a:spLocks noGrp="1"/>
          </p:cNvSpPr>
          <p:nvPr>
            <p:ph type="sldNum" sz="quarter" idx="12"/>
          </p:nvPr>
        </p:nvSpPr>
        <p:spPr/>
        <p:txBody>
          <a:bodyPr/>
          <a:lstStyle/>
          <a:p>
            <a:fld id="{32F832BF-1DDA-4BBE-B340-68BC40090DFC}" type="slidenum">
              <a:rPr lang="lv-LV" smtClean="0"/>
              <a:pPr/>
              <a:t>14</a:t>
            </a:fld>
            <a:endParaRPr lang="lv-LV"/>
          </a:p>
        </p:txBody>
      </p:sp>
      <p:pic>
        <p:nvPicPr>
          <p:cNvPr id="6" name="Picture 5">
            <a:extLst>
              <a:ext uri="{FF2B5EF4-FFF2-40B4-BE49-F238E27FC236}">
                <a16:creationId xmlns:a16="http://schemas.microsoft.com/office/drawing/2014/main" id="{AF80B75E-37A6-E92E-18E9-F313DFBEB77E}"/>
              </a:ext>
            </a:extLst>
          </p:cNvPr>
          <p:cNvPicPr>
            <a:picLocks noChangeAspect="1"/>
          </p:cNvPicPr>
          <p:nvPr/>
        </p:nvPicPr>
        <p:blipFill>
          <a:blip r:embed="rId3"/>
          <a:stretch>
            <a:fillRect/>
          </a:stretch>
        </p:blipFill>
        <p:spPr>
          <a:xfrm>
            <a:off x="871620" y="1569369"/>
            <a:ext cx="5307265" cy="2141655"/>
          </a:xfrm>
          <a:prstGeom prst="rect">
            <a:avLst/>
          </a:prstGeom>
        </p:spPr>
      </p:pic>
      <p:pic>
        <p:nvPicPr>
          <p:cNvPr id="5" name="Picture 4">
            <a:extLst>
              <a:ext uri="{FF2B5EF4-FFF2-40B4-BE49-F238E27FC236}">
                <a16:creationId xmlns:a16="http://schemas.microsoft.com/office/drawing/2014/main" id="{2DF6E14F-6A55-8112-BBBE-50E33BC9FE61}"/>
              </a:ext>
            </a:extLst>
          </p:cNvPr>
          <p:cNvPicPr>
            <a:picLocks noChangeAspect="1"/>
          </p:cNvPicPr>
          <p:nvPr/>
        </p:nvPicPr>
        <p:blipFill>
          <a:blip r:embed="rId4"/>
          <a:stretch>
            <a:fillRect/>
          </a:stretch>
        </p:blipFill>
        <p:spPr>
          <a:xfrm>
            <a:off x="962025" y="3777917"/>
            <a:ext cx="5133975" cy="2495550"/>
          </a:xfrm>
          <a:prstGeom prst="rect">
            <a:avLst/>
          </a:prstGeom>
        </p:spPr>
      </p:pic>
      <p:pic>
        <p:nvPicPr>
          <p:cNvPr id="9" name="Picture 8">
            <a:extLst>
              <a:ext uri="{FF2B5EF4-FFF2-40B4-BE49-F238E27FC236}">
                <a16:creationId xmlns:a16="http://schemas.microsoft.com/office/drawing/2014/main" id="{046FB527-2B1E-E747-5C88-250C692ABAED}"/>
              </a:ext>
            </a:extLst>
          </p:cNvPr>
          <p:cNvPicPr>
            <a:picLocks noChangeAspect="1"/>
          </p:cNvPicPr>
          <p:nvPr/>
        </p:nvPicPr>
        <p:blipFill>
          <a:blip r:embed="rId5"/>
          <a:stretch>
            <a:fillRect/>
          </a:stretch>
        </p:blipFill>
        <p:spPr>
          <a:xfrm>
            <a:off x="6178885" y="1076446"/>
            <a:ext cx="4827107" cy="5443904"/>
          </a:xfrm>
          <a:prstGeom prst="rect">
            <a:avLst/>
          </a:prstGeom>
        </p:spPr>
      </p:pic>
    </p:spTree>
    <p:extLst>
      <p:ext uri="{BB962C8B-B14F-4D97-AF65-F5344CB8AC3E}">
        <p14:creationId xmlns:p14="http://schemas.microsoft.com/office/powerpoint/2010/main" val="357880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346C46-490B-B13B-32C1-8B5F552EF351}"/>
              </a:ext>
            </a:extLst>
          </p:cNvPr>
          <p:cNvSpPr>
            <a:spLocks noGrp="1"/>
          </p:cNvSpPr>
          <p:nvPr>
            <p:ph type="sldNum" sz="quarter" idx="12"/>
          </p:nvPr>
        </p:nvSpPr>
        <p:spPr/>
        <p:txBody>
          <a:bodyPr/>
          <a:lstStyle/>
          <a:p>
            <a:fld id="{32F832BF-1DDA-4BBE-B340-68BC40090DFC}" type="slidenum">
              <a:rPr lang="lv-LV" smtClean="0"/>
              <a:pPr/>
              <a:t>15</a:t>
            </a:fld>
            <a:endParaRPr lang="lv-LV"/>
          </a:p>
        </p:txBody>
      </p:sp>
      <p:sp>
        <p:nvSpPr>
          <p:cNvPr id="7" name="Title 1">
            <a:extLst>
              <a:ext uri="{FF2B5EF4-FFF2-40B4-BE49-F238E27FC236}">
                <a16:creationId xmlns:a16="http://schemas.microsoft.com/office/drawing/2014/main" id="{C5D89899-0D6C-D814-5E62-B044F45BBA96}"/>
              </a:ext>
            </a:extLst>
          </p:cNvPr>
          <p:cNvSpPr>
            <a:spLocks noGrp="1"/>
          </p:cNvSpPr>
          <p:nvPr>
            <p:ph type="title"/>
          </p:nvPr>
        </p:nvSpPr>
        <p:spPr>
          <a:xfrm>
            <a:off x="1086852" y="-18612"/>
            <a:ext cx="10515600" cy="1325563"/>
          </a:xfrm>
        </p:spPr>
        <p:txBody>
          <a:bodyPr>
            <a:normAutofit/>
          </a:bodyPr>
          <a:lstStyle/>
          <a:p>
            <a:pPr algn="r"/>
            <a:r>
              <a:rPr lang="lv-LV" sz="3000" b="1" dirty="0">
                <a:solidFill>
                  <a:schemeClr val="accent1"/>
                </a:solidFill>
                <a:latin typeface="+mn-lt"/>
              </a:rPr>
              <a:t>Tehniskās apsekošanas atzinuma forma [4]</a:t>
            </a:r>
            <a:endParaRPr lang="lv-LV" sz="3000" dirty="0">
              <a:solidFill>
                <a:schemeClr val="accent1"/>
              </a:solidFill>
            </a:endParaRPr>
          </a:p>
        </p:txBody>
      </p:sp>
      <p:pic>
        <p:nvPicPr>
          <p:cNvPr id="9" name="Picture 8">
            <a:extLst>
              <a:ext uri="{FF2B5EF4-FFF2-40B4-BE49-F238E27FC236}">
                <a16:creationId xmlns:a16="http://schemas.microsoft.com/office/drawing/2014/main" id="{436AD0DE-039B-081D-6CEF-CCA3D45959BB}"/>
              </a:ext>
            </a:extLst>
          </p:cNvPr>
          <p:cNvPicPr>
            <a:picLocks noChangeAspect="1"/>
          </p:cNvPicPr>
          <p:nvPr/>
        </p:nvPicPr>
        <p:blipFill>
          <a:blip r:embed="rId3"/>
          <a:stretch>
            <a:fillRect/>
          </a:stretch>
        </p:blipFill>
        <p:spPr>
          <a:xfrm>
            <a:off x="1222573" y="1466559"/>
            <a:ext cx="6242134" cy="2284703"/>
          </a:xfrm>
          <a:prstGeom prst="rect">
            <a:avLst/>
          </a:prstGeom>
        </p:spPr>
      </p:pic>
      <p:sp>
        <p:nvSpPr>
          <p:cNvPr id="10" name="Content Placeholder 2">
            <a:extLst>
              <a:ext uri="{FF2B5EF4-FFF2-40B4-BE49-F238E27FC236}">
                <a16:creationId xmlns:a16="http://schemas.microsoft.com/office/drawing/2014/main" id="{83E80ADD-6D7F-462C-D2CE-B8D4CD377615}"/>
              </a:ext>
            </a:extLst>
          </p:cNvPr>
          <p:cNvSpPr txBox="1">
            <a:spLocks/>
          </p:cNvSpPr>
          <p:nvPr/>
        </p:nvSpPr>
        <p:spPr>
          <a:xfrm>
            <a:off x="838199" y="4041058"/>
            <a:ext cx="10764253" cy="1990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Tehniskās apsekošanas atzinuma kopsavilkumā iekļautā informācija, patvaļīgas būvniecības pazīmju esamība, būvspeciālista norādījumu sadaļā iekļautā informācija arī tiek ievērtēta BIS ekspluatācijas lietu </a:t>
            </a:r>
            <a:r>
              <a:rPr lang="lv-LV"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riska līmeņa noteikšanas algoritmā</a:t>
            </a:r>
            <a:r>
              <a:rPr lang="lv-LV"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ko būvvaldes vai institūcijas, kuras pilda būvvaldes funkcijas izmanto būvju ekspluatācijas drošuma uzraudzībā</a:t>
            </a:r>
            <a:r>
              <a:rPr lang="lv-LV" sz="1600" dirty="0">
                <a:solidFill>
                  <a:srgbClr val="000000"/>
                </a:solidFill>
                <a:effectLst/>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1869420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0F58-EBC0-B856-481B-0976FE07AA83}"/>
              </a:ext>
            </a:extLst>
          </p:cNvPr>
          <p:cNvSpPr>
            <a:spLocks noGrp="1"/>
          </p:cNvSpPr>
          <p:nvPr>
            <p:ph type="title"/>
          </p:nvPr>
        </p:nvSpPr>
        <p:spPr/>
        <p:txBody>
          <a:bodyPr>
            <a:normAutofit/>
          </a:bodyPr>
          <a:lstStyle/>
          <a:p>
            <a:pPr algn="r"/>
            <a:r>
              <a:rPr lang="lv-LV" sz="3000" b="1" dirty="0">
                <a:solidFill>
                  <a:schemeClr val="accent1"/>
                </a:solidFill>
                <a:latin typeface="+mn-lt"/>
              </a:rPr>
              <a:t>Tehniskās apsekošanas atzinuma iesniegšana</a:t>
            </a:r>
          </a:p>
        </p:txBody>
      </p:sp>
      <p:sp>
        <p:nvSpPr>
          <p:cNvPr id="3" name="Content Placeholder 2">
            <a:extLst>
              <a:ext uri="{FF2B5EF4-FFF2-40B4-BE49-F238E27FC236}">
                <a16:creationId xmlns:a16="http://schemas.microsoft.com/office/drawing/2014/main" id="{8535ECDA-5F05-453F-C6AE-BFB3CAA4CDA0}"/>
              </a:ext>
            </a:extLst>
          </p:cNvPr>
          <p:cNvSpPr>
            <a:spLocks noGrp="1"/>
          </p:cNvSpPr>
          <p:nvPr>
            <p:ph idx="1"/>
          </p:nvPr>
        </p:nvSpPr>
        <p:spPr/>
        <p:txBody>
          <a:bodyPr/>
          <a:lstStyle/>
          <a:p>
            <a:pPr marL="0" indent="0">
              <a:buNone/>
            </a:pPr>
            <a:r>
              <a:rPr lang="lv-LV" sz="1800" b="0" i="0" dirty="0" err="1">
                <a:effectLst/>
                <a:latin typeface="Arial" panose="020B0604020202020204" pitchFamily="34" charset="0"/>
              </a:rPr>
              <a:t>Apsekotājs</a:t>
            </a:r>
            <a:r>
              <a:rPr lang="lv-LV" sz="1800" b="0" i="0" dirty="0">
                <a:effectLst/>
                <a:latin typeface="Arial" panose="020B0604020202020204" pitchFamily="34" charset="0"/>
              </a:rPr>
              <a:t> tehniskās apsekošanas atzinumu sastāda </a:t>
            </a:r>
            <a:r>
              <a:rPr lang="lv-LV" sz="1800" b="1" i="0" dirty="0">
                <a:effectLst/>
                <a:latin typeface="Arial" panose="020B0604020202020204" pitchFamily="34" charset="0"/>
              </a:rPr>
              <a:t>Būvniecības informācijas sistēmā</a:t>
            </a:r>
            <a:r>
              <a:rPr lang="lv-LV" sz="1800" b="0" i="0" dirty="0">
                <a:effectLst/>
                <a:latin typeface="Arial" panose="020B0604020202020204" pitchFamily="34" charset="0"/>
              </a:rPr>
              <a:t>. </a:t>
            </a:r>
          </a:p>
          <a:p>
            <a:pPr marL="0" indent="0">
              <a:buNone/>
            </a:pPr>
            <a:endParaRPr lang="lv-LV" sz="1800" dirty="0">
              <a:latin typeface="Arial" panose="020B0604020202020204" pitchFamily="34" charset="0"/>
            </a:endParaRPr>
          </a:p>
          <a:p>
            <a:pPr marL="0" indent="0" algn="ctr">
              <a:buNone/>
            </a:pPr>
            <a:r>
              <a:rPr lang="lv-LV" sz="1800" b="1" dirty="0">
                <a:latin typeface="Arial" panose="020B0604020202020204" pitchFamily="34" charset="0"/>
              </a:rPr>
              <a:t>Iesniegtie dokumenti → Pievienot tehniskās apsekošanas atzinumu</a:t>
            </a:r>
          </a:p>
          <a:p>
            <a:pPr marL="0" indent="0" algn="ctr">
              <a:buNone/>
            </a:pPr>
            <a:endParaRPr lang="lv-LV" sz="1600" b="1" dirty="0">
              <a:latin typeface="Arial" panose="020B0604020202020204" pitchFamily="34" charset="0"/>
            </a:endParaRPr>
          </a:p>
          <a:p>
            <a:pPr>
              <a:buClr>
                <a:schemeClr val="accent4"/>
              </a:buClr>
              <a:buFont typeface="Wingdings" panose="05000000000000000000" pitchFamily="2" charset="2"/>
              <a:buChar char="§"/>
            </a:pPr>
            <a:r>
              <a:rPr lang="lv-LV" sz="1600" dirty="0">
                <a:latin typeface="Arial" panose="020B0604020202020204" pitchFamily="34" charset="0"/>
              </a:rPr>
              <a:t>Aizpildīt strukturētu datu lauku un pievienojot atzinuma datni;</a:t>
            </a:r>
          </a:p>
          <a:p>
            <a:pPr>
              <a:buClr>
                <a:schemeClr val="accent4"/>
              </a:buClr>
              <a:buFont typeface="Wingdings" panose="05000000000000000000" pitchFamily="2" charset="2"/>
              <a:buChar char="§"/>
            </a:pPr>
            <a:r>
              <a:rPr lang="lv-LV" sz="1600" dirty="0">
                <a:latin typeface="Arial" panose="020B0604020202020204" pitchFamily="34" charset="0"/>
              </a:rPr>
              <a:t>Veikt atzīmi, ja TAA satur periodiskās TAA noteikto pārbaudes apjomu.</a:t>
            </a:r>
          </a:p>
          <a:p>
            <a:endParaRPr lang="lv-LV" b="0" i="0" dirty="0">
              <a:solidFill>
                <a:srgbClr val="41414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7B675D2-C841-3DB8-670E-FB4724EE94D1}"/>
              </a:ext>
            </a:extLst>
          </p:cNvPr>
          <p:cNvSpPr>
            <a:spLocks noGrp="1"/>
          </p:cNvSpPr>
          <p:nvPr>
            <p:ph type="sldNum" sz="quarter" idx="12"/>
          </p:nvPr>
        </p:nvSpPr>
        <p:spPr/>
        <p:txBody>
          <a:bodyPr/>
          <a:lstStyle/>
          <a:p>
            <a:fld id="{32F832BF-1DDA-4BBE-B340-68BC40090DFC}" type="slidenum">
              <a:rPr lang="lv-LV" smtClean="0"/>
              <a:pPr/>
              <a:t>16</a:t>
            </a:fld>
            <a:endParaRPr lang="lv-LV"/>
          </a:p>
        </p:txBody>
      </p:sp>
      <p:pic>
        <p:nvPicPr>
          <p:cNvPr id="6" name="Picture 5">
            <a:extLst>
              <a:ext uri="{FF2B5EF4-FFF2-40B4-BE49-F238E27FC236}">
                <a16:creationId xmlns:a16="http://schemas.microsoft.com/office/drawing/2014/main" id="{FAF2EB6B-BF61-F3A5-523D-DA51AB1CED1F}"/>
              </a:ext>
            </a:extLst>
          </p:cNvPr>
          <p:cNvPicPr>
            <a:picLocks noChangeAspect="1"/>
          </p:cNvPicPr>
          <p:nvPr/>
        </p:nvPicPr>
        <p:blipFill>
          <a:blip r:embed="rId2"/>
          <a:stretch>
            <a:fillRect/>
          </a:stretch>
        </p:blipFill>
        <p:spPr>
          <a:xfrm>
            <a:off x="3480619" y="4001294"/>
            <a:ext cx="5230761" cy="2408801"/>
          </a:xfrm>
          <a:prstGeom prst="rect">
            <a:avLst/>
          </a:prstGeom>
        </p:spPr>
      </p:pic>
    </p:spTree>
    <p:extLst>
      <p:ext uri="{BB962C8B-B14F-4D97-AF65-F5344CB8AC3E}">
        <p14:creationId xmlns:p14="http://schemas.microsoft.com/office/powerpoint/2010/main" val="2101681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33090" y="2872159"/>
            <a:ext cx="7772400" cy="960438"/>
          </a:xfrm>
        </p:spPr>
        <p:txBody>
          <a:bodyPr>
            <a:normAutofit/>
          </a:bodyPr>
          <a:lstStyle/>
          <a:p>
            <a:r>
              <a:rPr lang="lv-LV" altLang="lv-LV" sz="4400" dirty="0">
                <a:latin typeface="+mj-lt"/>
                <a:ea typeface="+mj-ea"/>
                <a:cs typeface="+mj-cs"/>
              </a:rPr>
              <a:t>Paldies visiem par uzmanību!</a:t>
            </a:r>
          </a:p>
        </p:txBody>
      </p:sp>
      <p:sp>
        <p:nvSpPr>
          <p:cNvPr id="5" name="Title 1"/>
          <p:cNvSpPr txBox="1">
            <a:spLocks/>
          </p:cNvSpPr>
          <p:nvPr/>
        </p:nvSpPr>
        <p:spPr bwMode="auto">
          <a:xfrm>
            <a:off x="1380590" y="4013974"/>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2000" u="sng" dirty="0">
              <a:solidFill>
                <a:schemeClr val="tx2"/>
              </a:solidFill>
              <a:ea typeface="MS PGothic" panose="020B0600070205080204" pitchFamily="34" charset="-128"/>
            </a:endParaRPr>
          </a:p>
          <a:p>
            <a:endParaRPr lang="lv-LV" sz="2000" dirty="0">
              <a:latin typeface="+mj-lt"/>
            </a:endParaRPr>
          </a:p>
          <a:p>
            <a:r>
              <a:rPr lang="lv-LV" altLang="lv-LV" sz="2800" dirty="0">
                <a:latin typeface="+mj-lt"/>
                <a:ea typeface="MS PGothic" panose="020B0600070205080204" pitchFamily="34" charset="-128"/>
              </a:rPr>
              <a:t>Vairāk informācijas</a:t>
            </a:r>
          </a:p>
          <a:p>
            <a:r>
              <a:rPr lang="lv-LV" sz="4000" dirty="0">
                <a:latin typeface="+mj-lt"/>
                <a:ea typeface="+mn-ea"/>
                <a:cs typeface="+mn-cs"/>
              </a:rPr>
              <a:t>www.bvkb.gov.lv</a:t>
            </a:r>
          </a:p>
          <a:p>
            <a:endParaRPr lang="lv-LV" sz="4000" dirty="0">
              <a:solidFill>
                <a:srgbClr val="3892AE"/>
              </a:solidFill>
              <a:latin typeface="+mj-lt"/>
              <a:ea typeface="+mn-ea"/>
              <a:cs typeface="+mn-cs"/>
            </a:endParaRPr>
          </a:p>
        </p:txBody>
      </p:sp>
    </p:spTree>
    <p:extLst>
      <p:ext uri="{BB962C8B-B14F-4D97-AF65-F5344CB8AC3E}">
        <p14:creationId xmlns:p14="http://schemas.microsoft.com/office/powerpoint/2010/main" val="315514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6DF3BD-2D4C-7600-B255-01A955F98E87}"/>
              </a:ext>
            </a:extLst>
          </p:cNvPr>
          <p:cNvSpPr>
            <a:spLocks noGrp="1"/>
          </p:cNvSpPr>
          <p:nvPr>
            <p:ph idx="1"/>
          </p:nvPr>
        </p:nvSpPr>
        <p:spPr>
          <a:xfrm>
            <a:off x="3729788" y="1894205"/>
            <a:ext cx="8214561" cy="4666495"/>
          </a:xfrm>
        </p:spPr>
        <p:txBody>
          <a:bodyPr>
            <a:normAutofit/>
          </a:bodyPr>
          <a:lstStyle/>
          <a:p>
            <a:pPr marL="0" indent="0" algn="just">
              <a:buNone/>
            </a:pPr>
            <a:r>
              <a:rPr lang="lv-LV" sz="2000" b="1" dirty="0">
                <a:solidFill>
                  <a:srgbClr val="414142"/>
                </a:solidFill>
              </a:rPr>
              <a:t>- būves</a:t>
            </a:r>
            <a:r>
              <a:rPr lang="lv-LV" sz="2000" dirty="0">
                <a:solidFill>
                  <a:srgbClr val="414142"/>
                </a:solidFill>
              </a:rPr>
              <a:t> vai tās daļas </a:t>
            </a:r>
            <a:r>
              <a:rPr lang="lv-LV" sz="2000" b="1" dirty="0">
                <a:solidFill>
                  <a:srgbClr val="414142"/>
                </a:solidFill>
              </a:rPr>
              <a:t>novērtēšana</a:t>
            </a:r>
            <a:r>
              <a:rPr lang="lv-LV" sz="2000" dirty="0">
                <a:solidFill>
                  <a:srgbClr val="414142"/>
                </a:solidFill>
              </a:rPr>
              <a:t> (tai skaitā veicot būves vai tās daļas vizuālo apskati), tās konstrukciju, tajā iebūvēto būvizstrādājumu, to savienojumu vietu </a:t>
            </a:r>
            <a:r>
              <a:rPr lang="lv-LV" sz="2000" b="1" dirty="0">
                <a:solidFill>
                  <a:srgbClr val="414142"/>
                </a:solidFill>
              </a:rPr>
              <a:t>faktiskā</a:t>
            </a:r>
            <a:r>
              <a:rPr lang="lv-LV" sz="2000" dirty="0">
                <a:solidFill>
                  <a:srgbClr val="414142"/>
                </a:solidFill>
              </a:rPr>
              <a:t> </a:t>
            </a:r>
            <a:r>
              <a:rPr lang="lv-LV" sz="2000" b="1" dirty="0">
                <a:solidFill>
                  <a:srgbClr val="414142"/>
                </a:solidFill>
              </a:rPr>
              <a:t>tehniskā stāvokļa </a:t>
            </a:r>
            <a:r>
              <a:rPr lang="lv-LV" sz="2000" dirty="0">
                <a:solidFill>
                  <a:srgbClr val="414142"/>
                </a:solidFill>
              </a:rPr>
              <a:t>apzināšanas un izvērtēšanas darbu komplekss, kas ir pamats būves vai tās daļā iebūvēto būvizstrādājumu, elementu un to savienojumu mezglu detalizētai izpētei un tehniskās apsekošanas atzinuma sagatavošanai </a:t>
            </a:r>
            <a:r>
              <a:rPr lang="lv-LV" sz="1800" i="1" dirty="0">
                <a:solidFill>
                  <a:srgbClr val="414142"/>
                </a:solidFill>
              </a:rPr>
              <a:t>(LBN 405-21 3.1.apakšpunkts).</a:t>
            </a:r>
          </a:p>
          <a:p>
            <a:pPr marL="0" indent="0" algn="just">
              <a:buNone/>
            </a:pPr>
            <a:endParaRPr lang="lv-LV" sz="2000" b="1" dirty="0">
              <a:solidFill>
                <a:srgbClr val="414142"/>
              </a:solidFill>
            </a:endParaRPr>
          </a:p>
          <a:p>
            <a:pPr marL="0" indent="0" algn="just">
              <a:buNone/>
            </a:pPr>
            <a:r>
              <a:rPr lang="lv-LV" sz="2000" b="1" dirty="0">
                <a:solidFill>
                  <a:srgbClr val="414142"/>
                </a:solidFill>
              </a:rPr>
              <a:t>- detalizēta un padziļināta</a:t>
            </a:r>
            <a:r>
              <a:rPr lang="lv-LV" sz="2000" dirty="0">
                <a:solidFill>
                  <a:srgbClr val="414142"/>
                </a:solidFill>
              </a:rPr>
              <a:t> būves, tās daļas vai būves daļā iebūvēto būvizstrādājumu, elementu un to savienojumu mezglu </a:t>
            </a:r>
            <a:r>
              <a:rPr lang="lv-LV" sz="2000" b="1" dirty="0">
                <a:solidFill>
                  <a:srgbClr val="414142"/>
                </a:solidFill>
              </a:rPr>
              <a:t>tehniskā apsekošana</a:t>
            </a:r>
            <a:r>
              <a:rPr lang="lv-LV" sz="2000" dirty="0">
                <a:solidFill>
                  <a:srgbClr val="414142"/>
                </a:solidFill>
              </a:rPr>
              <a:t>, atsedzot būvkonstrukcijas, veicot urbumus vai lietojot citas destruktīvas izpētes metodes, lai konstatētu vai precizētu būves, tās daļas vai būves daļā iebūvēto būvizstrādājumu vai elementu tehnisko stāvokli, bojājumus un trūkumus, kā arī to cēloņus </a:t>
            </a:r>
            <a:r>
              <a:rPr lang="lv-LV" sz="1800" i="1" dirty="0">
                <a:solidFill>
                  <a:srgbClr val="414142"/>
                </a:solidFill>
              </a:rPr>
              <a:t>(LBN 405-21 3.2.apakšpunkts).</a:t>
            </a:r>
          </a:p>
          <a:p>
            <a:pPr marL="0" indent="0" algn="just">
              <a:buNone/>
            </a:pPr>
            <a:endParaRPr lang="lv-LV" sz="1800" dirty="0">
              <a:solidFill>
                <a:srgbClr val="414142"/>
              </a:solidFill>
            </a:endParaRPr>
          </a:p>
          <a:p>
            <a:pPr marL="0" indent="0" algn="just">
              <a:buNone/>
            </a:pPr>
            <a:endParaRPr lang="lv-LV" sz="1800" dirty="0">
              <a:solidFill>
                <a:srgbClr val="414142"/>
              </a:solidFill>
            </a:endParaRPr>
          </a:p>
        </p:txBody>
      </p:sp>
      <p:sp>
        <p:nvSpPr>
          <p:cNvPr id="4" name="Slide Number Placeholder 3">
            <a:extLst>
              <a:ext uri="{FF2B5EF4-FFF2-40B4-BE49-F238E27FC236}">
                <a16:creationId xmlns:a16="http://schemas.microsoft.com/office/drawing/2014/main" id="{19777A40-40AA-C550-2127-15DCF6B8E2D8}"/>
              </a:ext>
            </a:extLst>
          </p:cNvPr>
          <p:cNvSpPr>
            <a:spLocks noGrp="1"/>
          </p:cNvSpPr>
          <p:nvPr>
            <p:ph type="sldNum" sz="quarter" idx="12"/>
          </p:nvPr>
        </p:nvSpPr>
        <p:spPr/>
        <p:txBody>
          <a:bodyPr/>
          <a:lstStyle/>
          <a:p>
            <a:fld id="{32F832BF-1DDA-4BBE-B340-68BC40090DFC}" type="slidenum">
              <a:rPr lang="lv-LV" smtClean="0"/>
              <a:pPr/>
              <a:t>2</a:t>
            </a:fld>
            <a:endParaRPr lang="lv-LV"/>
          </a:p>
        </p:txBody>
      </p:sp>
      <p:sp>
        <p:nvSpPr>
          <p:cNvPr id="5" name="Title 1">
            <a:extLst>
              <a:ext uri="{FF2B5EF4-FFF2-40B4-BE49-F238E27FC236}">
                <a16:creationId xmlns:a16="http://schemas.microsoft.com/office/drawing/2014/main" id="{A72CC26B-E1B5-A456-5088-770F6D1A0E1D}"/>
              </a:ext>
            </a:extLst>
          </p:cNvPr>
          <p:cNvSpPr txBox="1">
            <a:spLocks/>
          </p:cNvSpPr>
          <p:nvPr/>
        </p:nvSpPr>
        <p:spPr>
          <a:xfrm>
            <a:off x="2356339" y="189065"/>
            <a:ext cx="9835661" cy="1467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000" b="1" dirty="0">
                <a:solidFill>
                  <a:schemeClr val="accent1"/>
                </a:solidFill>
                <a:latin typeface="+mn-lt"/>
              </a:rPr>
              <a:t>    Ministru kabineta 15.06.2021. noteikumi Nr. 384 "Būvju tehniskās apsekošanas būvnormatīvs LBN 405-21" [1]</a:t>
            </a:r>
          </a:p>
        </p:txBody>
      </p:sp>
      <p:graphicFrame>
        <p:nvGraphicFramePr>
          <p:cNvPr id="14" name="Diagram 13">
            <a:extLst>
              <a:ext uri="{FF2B5EF4-FFF2-40B4-BE49-F238E27FC236}">
                <a16:creationId xmlns:a16="http://schemas.microsoft.com/office/drawing/2014/main" id="{94FACD3D-D6B0-D03F-0FB9-ADF60BA09FCB}"/>
              </a:ext>
            </a:extLst>
          </p:cNvPr>
          <p:cNvGraphicFramePr/>
          <p:nvPr>
            <p:extLst>
              <p:ext uri="{D42A27DB-BD31-4B8C-83A1-F6EECF244321}">
                <p14:modId xmlns:p14="http://schemas.microsoft.com/office/powerpoint/2010/main" val="4048459167"/>
              </p:ext>
            </p:extLst>
          </p:nvPr>
        </p:nvGraphicFramePr>
        <p:xfrm>
          <a:off x="247651" y="1656385"/>
          <a:ext cx="3482137" cy="3973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778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00AC1-03F8-5EC2-6F10-E99F4C8108EC}"/>
              </a:ext>
            </a:extLst>
          </p:cNvPr>
          <p:cNvSpPr>
            <a:spLocks noGrp="1"/>
          </p:cNvSpPr>
          <p:nvPr>
            <p:ph idx="1"/>
          </p:nvPr>
        </p:nvSpPr>
        <p:spPr/>
        <p:txBody>
          <a:bodyPr>
            <a:normAutofit fontScale="77500" lnSpcReduction="20000"/>
          </a:bodyPr>
          <a:lstStyle/>
          <a:p>
            <a:pPr marL="0" indent="0" algn="just">
              <a:buNone/>
            </a:pPr>
            <a:r>
              <a:rPr lang="lv-LV" sz="2800" b="1" i="0" dirty="0">
                <a:solidFill>
                  <a:srgbClr val="414142"/>
                </a:solidFill>
                <a:effectLst/>
              </a:rPr>
              <a:t>Tehniskās apsekošanas mērķis </a:t>
            </a:r>
            <a:r>
              <a:rPr lang="lv-LV" sz="2800" b="0" i="0" dirty="0">
                <a:solidFill>
                  <a:srgbClr val="414142"/>
                </a:solidFill>
                <a:effectLst/>
              </a:rPr>
              <a:t>- novērtēt būves vai tās daļas faktisko tehnisko stāvokli būves apsekošanas brīdī atbilstoši tehniskās apsekošanas uzdevumam </a:t>
            </a:r>
            <a:r>
              <a:rPr lang="lv-LV" sz="2300" i="1" dirty="0">
                <a:solidFill>
                  <a:srgbClr val="414142"/>
                </a:solidFill>
              </a:rPr>
              <a:t>(LBN 405-21 7.punkts)</a:t>
            </a:r>
            <a:r>
              <a:rPr lang="lv-LV" sz="2300" b="0" i="1" dirty="0">
                <a:solidFill>
                  <a:srgbClr val="414142"/>
                </a:solidFill>
                <a:effectLst/>
              </a:rPr>
              <a:t>.</a:t>
            </a:r>
          </a:p>
          <a:p>
            <a:endParaRPr lang="lv-LV" dirty="0">
              <a:solidFill>
                <a:srgbClr val="414142"/>
              </a:solidFill>
            </a:endParaRPr>
          </a:p>
          <a:p>
            <a:pPr marL="0" indent="0" algn="just">
              <a:buNone/>
            </a:pPr>
            <a:r>
              <a:rPr lang="lv-LV" b="0" i="0" dirty="0">
                <a:solidFill>
                  <a:srgbClr val="414142"/>
                </a:solidFill>
                <a:effectLst/>
              </a:rPr>
              <a:t>Būve ekspluatējama atbilstoši tās lietošanas veidam, turklāt tā, lai nodrošinātu tās atbilstību šādām </a:t>
            </a:r>
            <a:r>
              <a:rPr lang="lv-LV" b="1" i="0" dirty="0">
                <a:solidFill>
                  <a:srgbClr val="414142"/>
                </a:solidFill>
                <a:effectLst/>
              </a:rPr>
              <a:t>būtiskām prasībām</a:t>
            </a:r>
            <a:r>
              <a:rPr lang="lv-LV" b="0" i="0" dirty="0">
                <a:solidFill>
                  <a:srgbClr val="414142"/>
                </a:solidFill>
                <a:effectLst/>
              </a:rPr>
              <a:t>:</a:t>
            </a:r>
          </a:p>
          <a:p>
            <a:pPr marL="0" indent="0" algn="just">
              <a:buNone/>
            </a:pPr>
            <a:r>
              <a:rPr lang="lv-LV" b="0" i="0" dirty="0">
                <a:solidFill>
                  <a:srgbClr val="414142"/>
                </a:solidFill>
                <a:effectLst/>
              </a:rPr>
              <a:t>1) mehāniskā stiprība un stabilitāte;</a:t>
            </a:r>
          </a:p>
          <a:p>
            <a:pPr marL="0" indent="0" algn="just">
              <a:buNone/>
            </a:pPr>
            <a:r>
              <a:rPr lang="lv-LV" b="0" i="0" dirty="0">
                <a:solidFill>
                  <a:srgbClr val="414142"/>
                </a:solidFill>
                <a:effectLst/>
              </a:rPr>
              <a:t>2) ugunsdrošība;</a:t>
            </a:r>
          </a:p>
          <a:p>
            <a:pPr marL="0" indent="0" algn="just">
              <a:buNone/>
            </a:pPr>
            <a:r>
              <a:rPr lang="lv-LV" b="0" i="0" dirty="0">
                <a:solidFill>
                  <a:srgbClr val="414142"/>
                </a:solidFill>
                <a:effectLst/>
              </a:rPr>
              <a:t>3) vides aizsardzība un higiēna, tai skaitā nekaitīgums;</a:t>
            </a:r>
          </a:p>
          <a:p>
            <a:pPr marL="0" indent="0" algn="just">
              <a:buNone/>
            </a:pPr>
            <a:r>
              <a:rPr lang="lv-LV" b="0" i="0" dirty="0">
                <a:solidFill>
                  <a:srgbClr val="414142"/>
                </a:solidFill>
                <a:effectLst/>
              </a:rPr>
              <a:t>4) lietošanas drošība un vides pieejamība;</a:t>
            </a:r>
          </a:p>
          <a:p>
            <a:pPr marL="0" indent="0" algn="just">
              <a:buNone/>
            </a:pPr>
            <a:r>
              <a:rPr lang="lv-LV" b="0" i="0" dirty="0">
                <a:solidFill>
                  <a:srgbClr val="414142"/>
                </a:solidFill>
                <a:effectLst/>
              </a:rPr>
              <a:t>5) akustika (aizsardzība pret trokšņiem);</a:t>
            </a:r>
          </a:p>
          <a:p>
            <a:pPr marL="0" indent="0" algn="just">
              <a:buNone/>
            </a:pPr>
            <a:r>
              <a:rPr lang="lv-LV" b="0" i="0" dirty="0">
                <a:solidFill>
                  <a:srgbClr val="414142"/>
                </a:solidFill>
                <a:effectLst/>
              </a:rPr>
              <a:t>6) energoefektivitāte;</a:t>
            </a:r>
          </a:p>
          <a:p>
            <a:pPr marL="0" indent="0" algn="just">
              <a:buNone/>
            </a:pPr>
            <a:r>
              <a:rPr lang="lv-LV" b="0" i="0" dirty="0">
                <a:solidFill>
                  <a:srgbClr val="414142"/>
                </a:solidFill>
                <a:effectLst/>
              </a:rPr>
              <a:t>7) ilgtspējīga dabas resursu izmantošana</a:t>
            </a:r>
            <a:r>
              <a:rPr lang="lv-LV" b="0" i="1" dirty="0">
                <a:solidFill>
                  <a:srgbClr val="414142"/>
                </a:solidFill>
                <a:effectLst/>
              </a:rPr>
              <a:t> </a:t>
            </a:r>
            <a:r>
              <a:rPr lang="lv-LV" sz="2300" b="0" i="1" dirty="0">
                <a:solidFill>
                  <a:srgbClr val="414142"/>
                </a:solidFill>
                <a:effectLst/>
              </a:rPr>
              <a:t>(Būvniecības likuma 9.pants).</a:t>
            </a:r>
            <a:endParaRPr lang="lv-LV" sz="2300" i="1" dirty="0"/>
          </a:p>
          <a:p>
            <a:endParaRPr lang="lv-LV" dirty="0"/>
          </a:p>
        </p:txBody>
      </p:sp>
      <p:sp>
        <p:nvSpPr>
          <p:cNvPr id="4" name="Slide Number Placeholder 3">
            <a:extLst>
              <a:ext uri="{FF2B5EF4-FFF2-40B4-BE49-F238E27FC236}">
                <a16:creationId xmlns:a16="http://schemas.microsoft.com/office/drawing/2014/main" id="{85241972-038D-6BE9-F59E-74EA32B785D6}"/>
              </a:ext>
            </a:extLst>
          </p:cNvPr>
          <p:cNvSpPr>
            <a:spLocks noGrp="1"/>
          </p:cNvSpPr>
          <p:nvPr>
            <p:ph type="sldNum" sz="quarter" idx="12"/>
          </p:nvPr>
        </p:nvSpPr>
        <p:spPr/>
        <p:txBody>
          <a:bodyPr/>
          <a:lstStyle/>
          <a:p>
            <a:fld id="{32F832BF-1DDA-4BBE-B340-68BC40090DFC}" type="slidenum">
              <a:rPr lang="lv-LV" smtClean="0"/>
              <a:pPr/>
              <a:t>3</a:t>
            </a:fld>
            <a:endParaRPr lang="lv-LV"/>
          </a:p>
        </p:txBody>
      </p:sp>
      <p:sp>
        <p:nvSpPr>
          <p:cNvPr id="5" name="Title 1">
            <a:extLst>
              <a:ext uri="{FF2B5EF4-FFF2-40B4-BE49-F238E27FC236}">
                <a16:creationId xmlns:a16="http://schemas.microsoft.com/office/drawing/2014/main" id="{C2325C53-5812-BD23-B852-3B08A91EAABC}"/>
              </a:ext>
            </a:extLst>
          </p:cNvPr>
          <p:cNvSpPr txBox="1">
            <a:spLocks/>
          </p:cNvSpPr>
          <p:nvPr/>
        </p:nvSpPr>
        <p:spPr>
          <a:xfrm>
            <a:off x="2356339" y="189065"/>
            <a:ext cx="9500039" cy="1467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lv-LV" b="1" dirty="0">
                <a:solidFill>
                  <a:schemeClr val="accent1"/>
                </a:solidFill>
              </a:rPr>
              <a:t>    </a:t>
            </a:r>
            <a:r>
              <a:rPr lang="lv-LV" sz="3000" b="1" dirty="0">
                <a:solidFill>
                  <a:schemeClr val="accent1"/>
                </a:solidFill>
                <a:latin typeface="+mn-lt"/>
              </a:rPr>
              <a:t>Tehniskās apsekošanas mērķis</a:t>
            </a:r>
          </a:p>
        </p:txBody>
      </p:sp>
    </p:spTree>
    <p:extLst>
      <p:ext uri="{BB962C8B-B14F-4D97-AF65-F5344CB8AC3E}">
        <p14:creationId xmlns:p14="http://schemas.microsoft.com/office/powerpoint/2010/main" val="2266587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021669-125E-643A-84AA-3D8DD756CA8D}"/>
              </a:ext>
            </a:extLst>
          </p:cNvPr>
          <p:cNvSpPr>
            <a:spLocks noGrp="1"/>
          </p:cNvSpPr>
          <p:nvPr>
            <p:ph idx="1"/>
          </p:nvPr>
        </p:nvSpPr>
        <p:spPr>
          <a:xfrm>
            <a:off x="838200" y="1844237"/>
            <a:ext cx="10515600" cy="4351338"/>
          </a:xfrm>
        </p:spPr>
        <p:txBody>
          <a:bodyPr/>
          <a:lstStyle/>
          <a:p>
            <a:pPr marL="0" indent="0" algn="just">
              <a:buNone/>
            </a:pPr>
            <a:r>
              <a:rPr lang="lv-LV" sz="2000" b="1" dirty="0"/>
              <a:t>Apsekošanas veicējs </a:t>
            </a:r>
            <a:r>
              <a:rPr lang="lv-LV" sz="2000" dirty="0"/>
              <a:t>– būvspeciālists vai būvkomersants, kurš noslēdzis rakstveida līgumu ar būves vai tās daļas apsekošanas pasūtītāju par būves vai tās daļas apsekošanu, kā arī būvspeciālists, pamatojoties uz pasūtītāja rīkojumu </a:t>
            </a:r>
            <a:r>
              <a:rPr lang="lv-LV" sz="1800" i="1" dirty="0"/>
              <a:t>(LBN 405-21 3.3.apakšpunkts).</a:t>
            </a:r>
          </a:p>
          <a:p>
            <a:pPr marL="0" indent="0" algn="just">
              <a:buNone/>
            </a:pPr>
            <a:r>
              <a:rPr lang="lv-LV" sz="2000" b="1" dirty="0" err="1"/>
              <a:t>Apsekotājs</a:t>
            </a:r>
            <a:r>
              <a:rPr lang="lv-LV" sz="2000" b="1" dirty="0"/>
              <a:t> </a:t>
            </a:r>
            <a:r>
              <a:rPr lang="lv-LV" sz="2000" dirty="0"/>
              <a:t>– būvspeciālists, kurš atbilstoši būvspeciālistu kompetences novērtēšanas un patstāvīgās prakses uzraudzības jomas normatīvajā aktā noteiktai attiecīgās sfēras būvspeciālista kompetencei veic vai veiks būves apsekošanu </a:t>
            </a:r>
            <a:r>
              <a:rPr lang="lv-LV" sz="1800" i="1" dirty="0"/>
              <a:t>(LBN 405-21 3.4.apakšpunkts).</a:t>
            </a:r>
          </a:p>
          <a:p>
            <a:pPr marL="0" indent="0" algn="just">
              <a:buNone/>
            </a:pPr>
            <a:endParaRPr lang="lv-LV" sz="2000" dirty="0"/>
          </a:p>
        </p:txBody>
      </p:sp>
      <p:sp>
        <p:nvSpPr>
          <p:cNvPr id="4" name="Slide Number Placeholder 3">
            <a:extLst>
              <a:ext uri="{FF2B5EF4-FFF2-40B4-BE49-F238E27FC236}">
                <a16:creationId xmlns:a16="http://schemas.microsoft.com/office/drawing/2014/main" id="{69960AAB-8E13-E856-E367-1A9E69C78D15}"/>
              </a:ext>
            </a:extLst>
          </p:cNvPr>
          <p:cNvSpPr>
            <a:spLocks noGrp="1"/>
          </p:cNvSpPr>
          <p:nvPr>
            <p:ph type="sldNum" sz="quarter" idx="12"/>
          </p:nvPr>
        </p:nvSpPr>
        <p:spPr/>
        <p:txBody>
          <a:bodyPr/>
          <a:lstStyle/>
          <a:p>
            <a:fld id="{32F832BF-1DDA-4BBE-B340-68BC40090DFC}" type="slidenum">
              <a:rPr lang="lv-LV" smtClean="0"/>
              <a:pPr/>
              <a:t>4</a:t>
            </a:fld>
            <a:endParaRPr lang="lv-LV"/>
          </a:p>
        </p:txBody>
      </p:sp>
      <p:sp>
        <p:nvSpPr>
          <p:cNvPr id="6" name="Title 1">
            <a:extLst>
              <a:ext uri="{FF2B5EF4-FFF2-40B4-BE49-F238E27FC236}">
                <a16:creationId xmlns:a16="http://schemas.microsoft.com/office/drawing/2014/main" id="{765311A1-638D-281C-32C1-DFA18234671C}"/>
              </a:ext>
            </a:extLst>
          </p:cNvPr>
          <p:cNvSpPr txBox="1">
            <a:spLocks/>
          </p:cNvSpPr>
          <p:nvPr/>
        </p:nvSpPr>
        <p:spPr>
          <a:xfrm>
            <a:off x="2356338" y="0"/>
            <a:ext cx="9835661" cy="1467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000" b="1" dirty="0">
                <a:solidFill>
                  <a:schemeClr val="accent1"/>
                </a:solidFill>
                <a:latin typeface="+mn-lt"/>
              </a:rPr>
              <a:t>     Atbilstoša </a:t>
            </a:r>
            <a:r>
              <a:rPr lang="lv-LV" sz="3000" b="1" dirty="0" err="1">
                <a:solidFill>
                  <a:schemeClr val="accent1"/>
                </a:solidFill>
                <a:latin typeface="+mn-lt"/>
              </a:rPr>
              <a:t>apsekotāja</a:t>
            </a:r>
            <a:r>
              <a:rPr lang="lv-LV" sz="3000" b="1" dirty="0">
                <a:solidFill>
                  <a:schemeClr val="accent1"/>
                </a:solidFill>
                <a:latin typeface="+mn-lt"/>
              </a:rPr>
              <a:t> / apsekošanas veicēja izvēle [1]</a:t>
            </a:r>
            <a:endParaRPr lang="lv-LV" sz="3000" baseline="30000" dirty="0">
              <a:solidFill>
                <a:schemeClr val="accent1"/>
              </a:solidFill>
              <a:latin typeface="+mn-lt"/>
            </a:endParaRPr>
          </a:p>
        </p:txBody>
      </p:sp>
      <p:sp>
        <p:nvSpPr>
          <p:cNvPr id="9" name="Rectangle: Rounded Corners 8">
            <a:extLst>
              <a:ext uri="{FF2B5EF4-FFF2-40B4-BE49-F238E27FC236}">
                <a16:creationId xmlns:a16="http://schemas.microsoft.com/office/drawing/2014/main" id="{05657F69-C9DE-E1D0-1EFA-28FBCD81E676}"/>
              </a:ext>
            </a:extLst>
          </p:cNvPr>
          <p:cNvSpPr/>
          <p:nvPr/>
        </p:nvSpPr>
        <p:spPr>
          <a:xfrm>
            <a:off x="6775465" y="4439652"/>
            <a:ext cx="2789836" cy="123891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v-LV" sz="2000" dirty="0"/>
              <a:t>Būvkomersants,</a:t>
            </a:r>
          </a:p>
          <a:p>
            <a:pPr algn="ctr"/>
            <a:r>
              <a:rPr lang="lv-LV" sz="2000" dirty="0"/>
              <a:t>kurš nodarbina attiecīgu būvspeciālistu</a:t>
            </a:r>
          </a:p>
        </p:txBody>
      </p:sp>
      <p:sp>
        <p:nvSpPr>
          <p:cNvPr id="10" name="Rectangle: Rounded Corners 9">
            <a:extLst>
              <a:ext uri="{FF2B5EF4-FFF2-40B4-BE49-F238E27FC236}">
                <a16:creationId xmlns:a16="http://schemas.microsoft.com/office/drawing/2014/main" id="{AF370276-734F-1B7C-43DB-BD1E0AED5601}"/>
              </a:ext>
            </a:extLst>
          </p:cNvPr>
          <p:cNvSpPr/>
          <p:nvPr/>
        </p:nvSpPr>
        <p:spPr>
          <a:xfrm>
            <a:off x="2760307" y="4439652"/>
            <a:ext cx="2656230" cy="123891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v-LV" sz="2000" dirty="0"/>
              <a:t>Sertificēts būvspeciālists</a:t>
            </a:r>
          </a:p>
        </p:txBody>
      </p:sp>
    </p:spTree>
    <p:extLst>
      <p:ext uri="{BB962C8B-B14F-4D97-AF65-F5344CB8AC3E}">
        <p14:creationId xmlns:p14="http://schemas.microsoft.com/office/powerpoint/2010/main" val="321370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98BA13D-99B4-F01A-6468-64CD0E91A1BF}"/>
              </a:ext>
            </a:extLst>
          </p:cNvPr>
          <p:cNvPicPr>
            <a:picLocks noChangeAspect="1"/>
          </p:cNvPicPr>
          <p:nvPr/>
        </p:nvPicPr>
        <p:blipFill>
          <a:blip r:embed="rId3"/>
          <a:stretch>
            <a:fillRect/>
          </a:stretch>
        </p:blipFill>
        <p:spPr>
          <a:xfrm>
            <a:off x="5507096" y="3253760"/>
            <a:ext cx="6011090" cy="2722165"/>
          </a:xfrm>
          <a:prstGeom prst="rect">
            <a:avLst/>
          </a:prstGeom>
        </p:spPr>
      </p:pic>
      <p:sp>
        <p:nvSpPr>
          <p:cNvPr id="3" name="Content Placeholder 2">
            <a:extLst>
              <a:ext uri="{FF2B5EF4-FFF2-40B4-BE49-F238E27FC236}">
                <a16:creationId xmlns:a16="http://schemas.microsoft.com/office/drawing/2014/main" id="{CDB4BA23-78BC-E884-C2CE-D9AC736C211D}"/>
              </a:ext>
            </a:extLst>
          </p:cNvPr>
          <p:cNvSpPr>
            <a:spLocks noGrp="1"/>
          </p:cNvSpPr>
          <p:nvPr>
            <p:ph idx="1"/>
          </p:nvPr>
        </p:nvSpPr>
        <p:spPr>
          <a:xfrm>
            <a:off x="838201" y="1733094"/>
            <a:ext cx="10134600" cy="2406742"/>
          </a:xfrm>
        </p:spPr>
        <p:txBody>
          <a:bodyPr>
            <a:normAutofit/>
          </a:bodyPr>
          <a:lstStyle/>
          <a:p>
            <a:pPr marL="0" indent="0">
              <a:buNone/>
            </a:pPr>
            <a:r>
              <a:rPr lang="lv-LV" sz="2000" b="1" dirty="0"/>
              <a:t>Ēku tehnisko apsekošanu atbilstoši savai kompetencei var veikt:</a:t>
            </a:r>
          </a:p>
          <a:p>
            <a:pPr>
              <a:buClr>
                <a:schemeClr val="accent4"/>
              </a:buClr>
              <a:buFont typeface="Wingdings" panose="05000000000000000000" pitchFamily="2" charset="2"/>
              <a:buChar char="§"/>
            </a:pPr>
            <a:r>
              <a:rPr lang="lv-LV" sz="2000" dirty="0"/>
              <a:t>Arhitekta prakses būvspeciālists;</a:t>
            </a:r>
          </a:p>
          <a:p>
            <a:pPr>
              <a:buClr>
                <a:schemeClr val="accent4"/>
              </a:buClr>
              <a:buFont typeface="Wingdings" panose="05000000000000000000" pitchFamily="2" charset="2"/>
              <a:buChar char="§"/>
            </a:pPr>
            <a:r>
              <a:rPr lang="lv-LV" sz="2000" dirty="0"/>
              <a:t>Ēku konstrukciju projektēšanā sertificētais būvspeciālists;</a:t>
            </a:r>
          </a:p>
          <a:p>
            <a:pPr>
              <a:buClr>
                <a:schemeClr val="accent4"/>
              </a:buClr>
              <a:buFont typeface="Wingdings" panose="05000000000000000000" pitchFamily="2" charset="2"/>
              <a:buChar char="§"/>
            </a:pPr>
            <a:r>
              <a:rPr lang="lv-LV" sz="2000" dirty="0"/>
              <a:t>Ēku būvdarbu vadīšanā sertificētais būvspeciālists;</a:t>
            </a:r>
          </a:p>
          <a:p>
            <a:pPr>
              <a:buClr>
                <a:schemeClr val="accent4"/>
              </a:buClr>
              <a:buFont typeface="Wingdings" panose="05000000000000000000" pitchFamily="2" charset="2"/>
              <a:buChar char="§"/>
            </a:pPr>
            <a:r>
              <a:rPr lang="lv-LV" sz="2000" dirty="0"/>
              <a:t>Ēku būvuzraudzībā sertificētais būvspeciālists;</a:t>
            </a:r>
          </a:p>
          <a:p>
            <a:pPr>
              <a:buClr>
                <a:schemeClr val="accent4"/>
              </a:buClr>
              <a:buFont typeface="Wingdings" panose="05000000000000000000" pitchFamily="2" charset="2"/>
              <a:buChar char="§"/>
            </a:pPr>
            <a:r>
              <a:rPr lang="lv-LV" sz="2000" dirty="0"/>
              <a:t>Ugunsdrošības darbības sfērā sertificētais būvspeciālists.</a:t>
            </a:r>
          </a:p>
        </p:txBody>
      </p:sp>
      <p:sp>
        <p:nvSpPr>
          <p:cNvPr id="4" name="Slide Number Placeholder 3">
            <a:extLst>
              <a:ext uri="{FF2B5EF4-FFF2-40B4-BE49-F238E27FC236}">
                <a16:creationId xmlns:a16="http://schemas.microsoft.com/office/drawing/2014/main" id="{FFD7DE5B-E283-6B61-A7A1-8C35A992D672}"/>
              </a:ext>
            </a:extLst>
          </p:cNvPr>
          <p:cNvSpPr>
            <a:spLocks noGrp="1"/>
          </p:cNvSpPr>
          <p:nvPr>
            <p:ph type="sldNum" sz="quarter" idx="12"/>
          </p:nvPr>
        </p:nvSpPr>
        <p:spPr/>
        <p:txBody>
          <a:bodyPr/>
          <a:lstStyle/>
          <a:p>
            <a:fld id="{32F832BF-1DDA-4BBE-B340-68BC40090DFC}" type="slidenum">
              <a:rPr lang="lv-LV" smtClean="0"/>
              <a:pPr/>
              <a:t>5</a:t>
            </a:fld>
            <a:endParaRPr lang="lv-LV"/>
          </a:p>
        </p:txBody>
      </p:sp>
      <p:sp>
        <p:nvSpPr>
          <p:cNvPr id="5" name="Title 1">
            <a:extLst>
              <a:ext uri="{FF2B5EF4-FFF2-40B4-BE49-F238E27FC236}">
                <a16:creationId xmlns:a16="http://schemas.microsoft.com/office/drawing/2014/main" id="{5D71A4E0-B080-0F46-D64F-FE95AD4183F2}"/>
              </a:ext>
            </a:extLst>
          </p:cNvPr>
          <p:cNvSpPr txBox="1">
            <a:spLocks/>
          </p:cNvSpPr>
          <p:nvPr/>
        </p:nvSpPr>
        <p:spPr>
          <a:xfrm>
            <a:off x="2356338" y="0"/>
            <a:ext cx="9835661" cy="1467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lv-LV" sz="3000" b="1" dirty="0">
                <a:solidFill>
                  <a:schemeClr val="accent1"/>
                </a:solidFill>
              </a:rPr>
              <a:t> </a:t>
            </a:r>
            <a:r>
              <a:rPr lang="lv-LV" sz="3000" b="1" dirty="0">
                <a:solidFill>
                  <a:schemeClr val="accent1"/>
                </a:solidFill>
                <a:latin typeface="+mn-lt"/>
              </a:rPr>
              <a:t>Atbilstoša </a:t>
            </a:r>
            <a:r>
              <a:rPr lang="lv-LV" sz="3000" b="1" dirty="0" err="1">
                <a:solidFill>
                  <a:schemeClr val="accent1"/>
                </a:solidFill>
                <a:latin typeface="+mn-lt"/>
              </a:rPr>
              <a:t>apsekotāja</a:t>
            </a:r>
            <a:r>
              <a:rPr lang="lv-LV" sz="3000" b="1" dirty="0">
                <a:solidFill>
                  <a:schemeClr val="accent1"/>
                </a:solidFill>
                <a:latin typeface="+mn-lt"/>
              </a:rPr>
              <a:t> / apsekošanas veicēja izvēle [2]</a:t>
            </a:r>
            <a:endParaRPr lang="lv-LV" sz="3000" baseline="30000" dirty="0">
              <a:solidFill>
                <a:schemeClr val="accent1"/>
              </a:solidFill>
            </a:endParaRPr>
          </a:p>
        </p:txBody>
      </p:sp>
      <p:sp>
        <p:nvSpPr>
          <p:cNvPr id="6" name="Slide Number Placeholder 3">
            <a:extLst>
              <a:ext uri="{FF2B5EF4-FFF2-40B4-BE49-F238E27FC236}">
                <a16:creationId xmlns:a16="http://schemas.microsoft.com/office/drawing/2014/main" id="{C9F394F8-613F-43C6-15DB-4A361AA73484}"/>
              </a:ext>
            </a:extLst>
          </p:cNvPr>
          <p:cNvSpPr txBox="1">
            <a:spLocks/>
          </p:cNvSpPr>
          <p:nvPr/>
        </p:nvSpPr>
        <p:spPr>
          <a:xfrm>
            <a:off x="8610600" y="6195575"/>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5</a:t>
            </a:fld>
            <a:endParaRPr lang="lv-LV" dirty="0"/>
          </a:p>
        </p:txBody>
      </p:sp>
      <p:sp>
        <p:nvSpPr>
          <p:cNvPr id="7" name="Rectangle 6">
            <a:extLst>
              <a:ext uri="{FF2B5EF4-FFF2-40B4-BE49-F238E27FC236}">
                <a16:creationId xmlns:a16="http://schemas.microsoft.com/office/drawing/2014/main" id="{B2782531-4E54-2F9F-43F1-FCCC6810209E}"/>
              </a:ext>
            </a:extLst>
          </p:cNvPr>
          <p:cNvSpPr/>
          <p:nvPr/>
        </p:nvSpPr>
        <p:spPr>
          <a:xfrm>
            <a:off x="1092161" y="6054971"/>
            <a:ext cx="10007678" cy="584775"/>
          </a:xfrm>
          <a:prstGeom prst="rect">
            <a:avLst/>
          </a:prstGeom>
        </p:spPr>
        <p:txBody>
          <a:bodyPr wrap="square">
            <a:spAutoFit/>
          </a:bodyPr>
          <a:lstStyle/>
          <a:p>
            <a:pPr algn="r"/>
            <a:r>
              <a:rPr lang="lv-LV" sz="1600" i="1" dirty="0"/>
              <a:t>MK 20.03.2018. noteikumu Nr.169 «Būvspeciālistu kompetences novērtēšanas un patstāvīgās prakses uzraudzības noteikumi» 1. pielikuma 1.piezīme</a:t>
            </a:r>
          </a:p>
        </p:txBody>
      </p:sp>
    </p:spTree>
    <p:extLst>
      <p:ext uri="{BB962C8B-B14F-4D97-AF65-F5344CB8AC3E}">
        <p14:creationId xmlns:p14="http://schemas.microsoft.com/office/powerpoint/2010/main" val="399833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3C9B0-D8E0-EE67-E710-96352CA9088D}"/>
              </a:ext>
            </a:extLst>
          </p:cNvPr>
          <p:cNvSpPr>
            <a:spLocks noGrp="1"/>
          </p:cNvSpPr>
          <p:nvPr>
            <p:ph type="title"/>
          </p:nvPr>
        </p:nvSpPr>
        <p:spPr/>
        <p:txBody>
          <a:bodyPr>
            <a:normAutofit/>
          </a:bodyPr>
          <a:lstStyle/>
          <a:p>
            <a:pPr algn="r"/>
            <a:r>
              <a:rPr lang="lv-LV" sz="3000" b="1" dirty="0">
                <a:solidFill>
                  <a:schemeClr val="accent1"/>
                </a:solidFill>
                <a:latin typeface="+mn-lt"/>
              </a:rPr>
              <a:t>Gadījumi, kad veic būvju tehnisko apsekošanu</a:t>
            </a:r>
          </a:p>
        </p:txBody>
      </p:sp>
      <p:sp>
        <p:nvSpPr>
          <p:cNvPr id="3" name="Content Placeholder 2">
            <a:extLst>
              <a:ext uri="{FF2B5EF4-FFF2-40B4-BE49-F238E27FC236}">
                <a16:creationId xmlns:a16="http://schemas.microsoft.com/office/drawing/2014/main" id="{7417CE93-4E77-CF03-17B4-541A6E8B194C}"/>
              </a:ext>
            </a:extLst>
          </p:cNvPr>
          <p:cNvSpPr>
            <a:spLocks noGrp="1"/>
          </p:cNvSpPr>
          <p:nvPr>
            <p:ph idx="1"/>
          </p:nvPr>
        </p:nvSpPr>
        <p:spPr/>
        <p:txBody>
          <a:bodyPr>
            <a:normAutofit/>
          </a:bodyPr>
          <a:lstStyle/>
          <a:p>
            <a:pPr marL="0" indent="0" algn="just">
              <a:buNone/>
            </a:pPr>
            <a:r>
              <a:rPr lang="lv-LV" sz="2000" dirty="0">
                <a:solidFill>
                  <a:srgbClr val="414142"/>
                </a:solidFill>
                <a:latin typeface="Arial" panose="020B0604020202020204" pitchFamily="34" charset="0"/>
              </a:rPr>
              <a:t>Būvju t</a:t>
            </a:r>
            <a:r>
              <a:rPr lang="lv-LV" sz="2000" b="0" i="0" dirty="0">
                <a:solidFill>
                  <a:srgbClr val="414142"/>
                </a:solidFill>
                <a:effectLst/>
                <a:latin typeface="Arial" panose="020B0604020202020204" pitchFamily="34" charset="0"/>
              </a:rPr>
              <a:t>ehnisko apsekošanu (galveno inspekciju) veic:</a:t>
            </a:r>
          </a:p>
          <a:p>
            <a:pPr marL="457200" indent="-457200" algn="just">
              <a:buFont typeface="+mj-lt"/>
              <a:buAutoNum type="arabicPeriod"/>
            </a:pPr>
            <a:r>
              <a:rPr lang="lv-LV" sz="2000" b="1" i="0" dirty="0">
                <a:solidFill>
                  <a:srgbClr val="414142"/>
                </a:solidFill>
                <a:effectLst/>
                <a:latin typeface="Arial" panose="020B0604020202020204" pitchFamily="34" charset="0"/>
              </a:rPr>
              <a:t>periodiski</a:t>
            </a:r>
            <a:r>
              <a:rPr lang="lv-LV" sz="2000" i="0" dirty="0">
                <a:solidFill>
                  <a:srgbClr val="414142"/>
                </a:solidFill>
                <a:effectLst/>
                <a:latin typeface="Arial" panose="020B0604020202020204" pitchFamily="34" charset="0"/>
              </a:rPr>
              <a:t> būves ekspluatācijas laikā;</a:t>
            </a:r>
          </a:p>
          <a:p>
            <a:pPr marL="457200" indent="-457200" algn="just">
              <a:buFont typeface="+mj-lt"/>
              <a:buAutoNum type="arabicPeriod"/>
            </a:pPr>
            <a:r>
              <a:rPr lang="lv-LV" sz="2000" b="1" i="0" dirty="0">
                <a:solidFill>
                  <a:srgbClr val="414142"/>
                </a:solidFill>
                <a:effectLst/>
                <a:latin typeface="Arial" panose="020B0604020202020204" pitchFamily="34" charset="0"/>
              </a:rPr>
              <a:t>pirms</a:t>
            </a:r>
            <a:r>
              <a:rPr lang="lv-LV" sz="2000" b="0" i="0" dirty="0">
                <a:solidFill>
                  <a:srgbClr val="414142"/>
                </a:solidFill>
                <a:effectLst/>
                <a:latin typeface="Arial" panose="020B0604020202020204" pitchFamily="34" charset="0"/>
              </a:rPr>
              <a:t> būves vai tās daļas atjaunošanas, pārbūves vai restaurācijas, konservācijas </a:t>
            </a:r>
            <a:r>
              <a:rPr lang="lv-LV" sz="2000" b="1" i="0" dirty="0">
                <a:solidFill>
                  <a:srgbClr val="414142"/>
                </a:solidFill>
                <a:effectLst/>
                <a:latin typeface="Arial" panose="020B0604020202020204" pitchFamily="34" charset="0"/>
              </a:rPr>
              <a:t>būvprojekta izstrādes</a:t>
            </a:r>
            <a:r>
              <a:rPr lang="lv-LV" sz="2000" b="1" dirty="0">
                <a:solidFill>
                  <a:srgbClr val="414142"/>
                </a:solidFill>
                <a:latin typeface="Arial" panose="020B0604020202020204" pitchFamily="34" charset="0"/>
              </a:rPr>
              <a:t>;</a:t>
            </a:r>
          </a:p>
          <a:p>
            <a:pPr marL="457200" indent="-457200" algn="just">
              <a:buFont typeface="+mj-lt"/>
              <a:buAutoNum type="arabicPeriod"/>
            </a:pPr>
            <a:r>
              <a:rPr lang="lv-LV" sz="2000" b="1" i="0" dirty="0">
                <a:solidFill>
                  <a:srgbClr val="414142"/>
                </a:solidFill>
                <a:effectLst/>
                <a:latin typeface="Arial" panose="020B0604020202020204" pitchFamily="34" charset="0"/>
              </a:rPr>
              <a:t>konservācijas pārtraukšanas </a:t>
            </a:r>
            <a:r>
              <a:rPr lang="lv-LV" sz="2000" b="0" i="0" dirty="0">
                <a:solidFill>
                  <a:srgbClr val="414142"/>
                </a:solidFill>
                <a:effectLst/>
                <a:latin typeface="Arial" panose="020B0604020202020204" pitchFamily="34" charset="0"/>
              </a:rPr>
              <a:t>gadījumos;</a:t>
            </a:r>
          </a:p>
          <a:p>
            <a:pPr marL="457200" indent="-457200" algn="just">
              <a:buFont typeface="+mj-lt"/>
              <a:buAutoNum type="arabicPeriod"/>
            </a:pPr>
            <a:r>
              <a:rPr lang="lv-LV" sz="2000" b="0" i="0" dirty="0">
                <a:solidFill>
                  <a:srgbClr val="414142"/>
                </a:solidFill>
                <a:effectLst/>
                <a:latin typeface="Arial" panose="020B0604020202020204" pitchFamily="34" charset="0"/>
              </a:rPr>
              <a:t>pirms </a:t>
            </a:r>
            <a:r>
              <a:rPr lang="lv-LV" sz="2000" b="1" i="0" dirty="0">
                <a:solidFill>
                  <a:srgbClr val="414142"/>
                </a:solidFill>
                <a:effectLst/>
                <a:latin typeface="Arial" panose="020B0604020202020204" pitchFamily="34" charset="0"/>
              </a:rPr>
              <a:t>būvniecības ieceres dokumentācijas izstrādes </a:t>
            </a:r>
            <a:r>
              <a:rPr lang="lv-LV" sz="2000" b="0" i="0" dirty="0">
                <a:solidFill>
                  <a:srgbClr val="414142"/>
                </a:solidFill>
                <a:effectLst/>
                <a:latin typeface="Arial" panose="020B0604020202020204" pitchFamily="34" charset="0"/>
              </a:rPr>
              <a:t>vienkāršotai ēkas fasādes atjaunošanai;</a:t>
            </a:r>
          </a:p>
          <a:p>
            <a:pPr marL="457200" indent="-457200" algn="just">
              <a:buFont typeface="+mj-lt"/>
              <a:buAutoNum type="arabicPeriod"/>
            </a:pPr>
            <a:r>
              <a:rPr lang="lv-LV" sz="2000" i="0" dirty="0">
                <a:solidFill>
                  <a:srgbClr val="414142"/>
                </a:solidFill>
                <a:effectLst/>
                <a:latin typeface="Arial" panose="020B0604020202020204" pitchFamily="34" charset="0"/>
              </a:rPr>
              <a:t>citos gadījumos, ja </a:t>
            </a:r>
            <a:r>
              <a:rPr lang="lv-LV" sz="2000" b="1" i="0" dirty="0">
                <a:solidFill>
                  <a:srgbClr val="414142"/>
                </a:solidFill>
                <a:effectLst/>
                <a:latin typeface="Arial" panose="020B0604020202020204" pitchFamily="34" charset="0"/>
              </a:rPr>
              <a:t>jānosaka</a:t>
            </a:r>
            <a:r>
              <a:rPr lang="lv-LV" sz="2000" b="0" i="0" dirty="0">
                <a:solidFill>
                  <a:srgbClr val="414142"/>
                </a:solidFill>
                <a:effectLst/>
                <a:latin typeface="Arial" panose="020B0604020202020204" pitchFamily="34" charset="0"/>
              </a:rPr>
              <a:t> būves vai tās daļas </a:t>
            </a:r>
            <a:r>
              <a:rPr lang="lv-LV" sz="2000" b="1" i="0" dirty="0">
                <a:solidFill>
                  <a:srgbClr val="414142"/>
                </a:solidFill>
                <a:effectLst/>
                <a:latin typeface="Arial" panose="020B0604020202020204" pitchFamily="34" charset="0"/>
              </a:rPr>
              <a:t>faktiskais tehniskais stāvoklis</a:t>
            </a:r>
            <a:r>
              <a:rPr lang="lv-LV" sz="2000" b="0" i="0" dirty="0">
                <a:solidFill>
                  <a:srgbClr val="414142"/>
                </a:solidFill>
                <a:effectLst/>
                <a:latin typeface="Arial" panose="020B0604020202020204" pitchFamily="34" charset="0"/>
              </a:rPr>
              <a:t>.</a:t>
            </a:r>
          </a:p>
          <a:p>
            <a:pPr marL="0" indent="0" algn="r">
              <a:buNone/>
            </a:pPr>
            <a:r>
              <a:rPr lang="lv-LV" sz="1800" i="1" dirty="0">
                <a:solidFill>
                  <a:srgbClr val="414142"/>
                </a:solidFill>
              </a:rPr>
              <a:t>(LBN 405-21 9.punkts)</a:t>
            </a:r>
            <a:endParaRPr lang="lv-LV" sz="1800" b="0" i="1" dirty="0">
              <a:solidFill>
                <a:srgbClr val="414142"/>
              </a:solidFill>
              <a:effectLst/>
              <a:latin typeface="Arial" panose="020B0604020202020204" pitchFamily="34" charset="0"/>
            </a:endParaRPr>
          </a:p>
          <a:p>
            <a:endParaRPr lang="lv-LV" dirty="0"/>
          </a:p>
        </p:txBody>
      </p:sp>
      <p:sp>
        <p:nvSpPr>
          <p:cNvPr id="4" name="Slide Number Placeholder 3">
            <a:extLst>
              <a:ext uri="{FF2B5EF4-FFF2-40B4-BE49-F238E27FC236}">
                <a16:creationId xmlns:a16="http://schemas.microsoft.com/office/drawing/2014/main" id="{05D04ACD-23AB-0310-C7B8-DD9F66A117EE}"/>
              </a:ext>
            </a:extLst>
          </p:cNvPr>
          <p:cNvSpPr>
            <a:spLocks noGrp="1"/>
          </p:cNvSpPr>
          <p:nvPr>
            <p:ph type="sldNum" sz="quarter" idx="12"/>
          </p:nvPr>
        </p:nvSpPr>
        <p:spPr/>
        <p:txBody>
          <a:bodyPr/>
          <a:lstStyle/>
          <a:p>
            <a:fld id="{32F832BF-1DDA-4BBE-B340-68BC40090DFC}" type="slidenum">
              <a:rPr lang="lv-LV" smtClean="0"/>
              <a:pPr/>
              <a:t>6</a:t>
            </a:fld>
            <a:endParaRPr lang="lv-LV"/>
          </a:p>
        </p:txBody>
      </p:sp>
    </p:spTree>
    <p:extLst>
      <p:ext uri="{BB962C8B-B14F-4D97-AF65-F5344CB8AC3E}">
        <p14:creationId xmlns:p14="http://schemas.microsoft.com/office/powerpoint/2010/main" val="2944048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7C781-98A7-3B71-3ACC-5FD9170DEA97}"/>
              </a:ext>
            </a:extLst>
          </p:cNvPr>
          <p:cNvSpPr>
            <a:spLocks noGrp="1"/>
          </p:cNvSpPr>
          <p:nvPr>
            <p:ph type="title"/>
          </p:nvPr>
        </p:nvSpPr>
        <p:spPr>
          <a:xfrm>
            <a:off x="2963119" y="365125"/>
            <a:ext cx="8998509" cy="1325563"/>
          </a:xfrm>
        </p:spPr>
        <p:txBody>
          <a:bodyPr>
            <a:normAutofit/>
          </a:bodyPr>
          <a:lstStyle/>
          <a:p>
            <a:r>
              <a:rPr lang="lv-LV" sz="4200" dirty="0">
                <a:solidFill>
                  <a:schemeClr val="accent1"/>
                </a:solidFill>
                <a:latin typeface="Times New Roman" panose="02020603050405020304" pitchFamily="18" charset="0"/>
                <a:cs typeface="Times New Roman" panose="02020603050405020304" pitchFamily="18" charset="0"/>
              </a:rPr>
              <a:t>Būvdarbi nepārtraucot ēkas ekspluatāciju</a:t>
            </a:r>
          </a:p>
        </p:txBody>
      </p:sp>
      <p:sp>
        <p:nvSpPr>
          <p:cNvPr id="4" name="Content Placeholder 2">
            <a:extLst>
              <a:ext uri="{FF2B5EF4-FFF2-40B4-BE49-F238E27FC236}">
                <a16:creationId xmlns:a16="http://schemas.microsoft.com/office/drawing/2014/main" id="{939898CD-919F-E979-EBEF-A3517624FC3C}"/>
              </a:ext>
            </a:extLst>
          </p:cNvPr>
          <p:cNvSpPr>
            <a:spLocks noGrp="1"/>
          </p:cNvSpPr>
          <p:nvPr>
            <p:ph idx="1"/>
          </p:nvPr>
        </p:nvSpPr>
        <p:spPr>
          <a:xfrm>
            <a:off x="425605" y="1814474"/>
            <a:ext cx="7880498" cy="4351338"/>
          </a:xfrm>
        </p:spPr>
        <p:txBody>
          <a:bodyPr>
            <a:noAutofit/>
          </a:bodyPr>
          <a:lstStyle/>
          <a:p>
            <a:pPr marL="0" indent="0" algn="just">
              <a:lnSpc>
                <a:spcPct val="120000"/>
              </a:lnSpc>
              <a:buNone/>
            </a:pPr>
            <a:r>
              <a:rPr lang="lv-LV" sz="1400" b="1" dirty="0">
                <a:latin typeface="Times New Roman" panose="02020603050405020304" pitchFamily="18" charset="0"/>
                <a:cs typeface="Times New Roman" panose="02020603050405020304" pitchFamily="18" charset="0"/>
              </a:rPr>
              <a:t>EBN</a:t>
            </a:r>
            <a:r>
              <a:rPr lang="lv-LV" sz="1400" dirty="0">
                <a:latin typeface="Times New Roman" panose="02020603050405020304" pitchFamily="18" charset="0"/>
                <a:cs typeface="Times New Roman" panose="02020603050405020304" pitchFamily="18" charset="0"/>
              </a:rPr>
              <a:t> </a:t>
            </a:r>
            <a:r>
              <a:rPr lang="lv-LV" sz="1400" b="0" i="0" dirty="0">
                <a:solidFill>
                  <a:srgbClr val="414142"/>
                </a:solidFill>
                <a:effectLst/>
                <a:latin typeface="Times New Roman" panose="02020603050405020304" pitchFamily="18" charset="0"/>
                <a:cs typeface="Times New Roman" panose="02020603050405020304" pitchFamily="18" charset="0"/>
              </a:rPr>
              <a:t>80.p.  Izstrādājot būvprojektus </a:t>
            </a:r>
            <a:r>
              <a:rPr lang="lv-LV" sz="1400" b="1" i="0" dirty="0">
                <a:solidFill>
                  <a:srgbClr val="414142"/>
                </a:solidFill>
                <a:effectLst/>
                <a:latin typeface="Times New Roman" panose="02020603050405020304" pitchFamily="18" charset="0"/>
                <a:cs typeface="Times New Roman" panose="02020603050405020304" pitchFamily="18" charset="0"/>
              </a:rPr>
              <a:t>ekspluatācijā esošo ēku pārbūvei, kas jāveic, </a:t>
            </a:r>
            <a:r>
              <a:rPr lang="lv-LV" sz="1400" b="1" i="0" u="sng" dirty="0">
                <a:solidFill>
                  <a:srgbClr val="FF0000"/>
                </a:solidFill>
                <a:effectLst/>
                <a:latin typeface="Times New Roman" panose="02020603050405020304" pitchFamily="18" charset="0"/>
                <a:cs typeface="Times New Roman" panose="02020603050405020304" pitchFamily="18" charset="0"/>
              </a:rPr>
              <a:t>nepārtraucot to pamatfunkciju izpildi</a:t>
            </a:r>
            <a:r>
              <a:rPr lang="lv-LV" sz="1400" b="0" i="0" dirty="0">
                <a:solidFill>
                  <a:srgbClr val="414142"/>
                </a:solidFill>
                <a:effectLst/>
                <a:latin typeface="Times New Roman" panose="02020603050405020304" pitchFamily="18" charset="0"/>
                <a:cs typeface="Times New Roman" panose="02020603050405020304" pitchFamily="18" charset="0"/>
              </a:rPr>
              <a:t>, darbu organizēšanas projektā </a:t>
            </a:r>
            <a:r>
              <a:rPr lang="lv-LV" sz="1400" b="1" i="0" dirty="0">
                <a:solidFill>
                  <a:srgbClr val="414142"/>
                </a:solidFill>
                <a:effectLst/>
                <a:latin typeface="Times New Roman" panose="02020603050405020304" pitchFamily="18" charset="0"/>
                <a:cs typeface="Times New Roman" panose="02020603050405020304" pitchFamily="18" charset="0"/>
              </a:rPr>
              <a:t>papildus norāda</a:t>
            </a:r>
            <a:r>
              <a:rPr lang="lv-LV" sz="1400" b="0" i="0" dirty="0">
                <a:solidFill>
                  <a:srgbClr val="414142"/>
                </a:solidFill>
                <a:effectLst/>
                <a:latin typeface="Times New Roman" panose="02020603050405020304" pitchFamily="18" charset="0"/>
                <a:cs typeface="Times New Roman" panose="02020603050405020304" pitchFamily="18" charset="0"/>
              </a:rPr>
              <a:t>:</a:t>
            </a:r>
          </a:p>
          <a:p>
            <a:pPr algn="just">
              <a:lnSpc>
                <a:spcPct val="120000"/>
              </a:lnSpc>
            </a:pPr>
            <a:r>
              <a:rPr lang="lv-LV" sz="1400" b="0" i="0" dirty="0">
                <a:solidFill>
                  <a:srgbClr val="414142"/>
                </a:solidFill>
                <a:effectLst/>
                <a:latin typeface="Times New Roman" panose="02020603050405020304" pitchFamily="18" charset="0"/>
                <a:cs typeface="Times New Roman" panose="02020603050405020304" pitchFamily="18" charset="0"/>
              </a:rPr>
              <a:t>80.1. kādi darbi un kādā secībā veicami, nepārtraucot ēkas pamatfunkciju, un kādi darbi, kādā secībā un kādos termiņos – plānotos pamatfunkciju izpildes pārtraukumos;</a:t>
            </a:r>
          </a:p>
          <a:p>
            <a:pPr algn="just">
              <a:lnSpc>
                <a:spcPct val="120000"/>
              </a:lnSpc>
            </a:pPr>
            <a:r>
              <a:rPr lang="lv-LV" sz="1400" b="0" i="0" dirty="0">
                <a:solidFill>
                  <a:srgbClr val="414142"/>
                </a:solidFill>
                <a:effectLst/>
                <a:latin typeface="Times New Roman" panose="02020603050405020304" pitchFamily="18" charset="0"/>
                <a:cs typeface="Times New Roman" panose="02020603050405020304" pitchFamily="18" charset="0"/>
              </a:rPr>
              <a:t>80.2. būvdarbu ģenerālplānos – ekspluatācijā esošās ēkas, arī inženiertīkli un ceļi, kuru funkcionēšana pārbūves laikā netiek pārtraukta, kā arī ēkas un inženiertīkli, kuru funkcionēšana tiek pārtraukta uz laiku vai pilnīgi;</a:t>
            </a:r>
          </a:p>
          <a:p>
            <a:pPr algn="just">
              <a:lnSpc>
                <a:spcPct val="120000"/>
              </a:lnSpc>
            </a:pPr>
            <a:r>
              <a:rPr lang="lv-LV" sz="1400" b="0" i="0" dirty="0">
                <a:solidFill>
                  <a:srgbClr val="414142"/>
                </a:solidFill>
                <a:effectLst/>
                <a:latin typeface="Times New Roman" panose="02020603050405020304" pitchFamily="18" charset="0"/>
                <a:cs typeface="Times New Roman" panose="02020603050405020304" pitchFamily="18" charset="0"/>
              </a:rPr>
              <a:t>80.3. skaidrojošajā aprakstā – sadarbība starp būvdarbu veicēju un pārbūvējamās vai atjaunojamās ēkas īpašnieku, kā arī pasākumi, kas nodrošina netraucētu ēkas pamatfunkciju izpildi un pārbūves vai atjaunošanas darbu veikšanu;</a:t>
            </a:r>
          </a:p>
          <a:p>
            <a:pPr algn="just">
              <a:lnSpc>
                <a:spcPct val="120000"/>
              </a:lnSpc>
            </a:pPr>
            <a:r>
              <a:rPr lang="lv-LV" sz="1400" b="0" i="0" dirty="0">
                <a:solidFill>
                  <a:srgbClr val="414142"/>
                </a:solidFill>
                <a:effectLst/>
                <a:latin typeface="Times New Roman" panose="02020603050405020304" pitchFamily="18" charset="0"/>
                <a:cs typeface="Times New Roman" panose="02020603050405020304" pitchFamily="18" charset="0"/>
              </a:rPr>
              <a:t>80.4. būvizstrādājumu un demontāžas materiālu pagaidu nokraušanas vietas un to maksimāli pieļaujamais svars uz pārseguma, jumta vai citām nesošām konstrukcijām;</a:t>
            </a:r>
          </a:p>
          <a:p>
            <a:pPr algn="just">
              <a:lnSpc>
                <a:spcPct val="120000"/>
              </a:lnSpc>
            </a:pPr>
            <a:r>
              <a:rPr lang="lv-LV" sz="1400" b="0" i="0" dirty="0">
                <a:solidFill>
                  <a:srgbClr val="414142"/>
                </a:solidFill>
                <a:effectLst/>
                <a:latin typeface="Times New Roman" panose="02020603050405020304" pitchFamily="18" charset="0"/>
                <a:cs typeface="Times New Roman" panose="02020603050405020304" pitchFamily="18" charset="0"/>
              </a:rPr>
              <a:t>80.5. montāžas slodžu shēmas pārbūves laikā un to ietekme uz nesošām konstrukcijām un blakus esošām ēkām.</a:t>
            </a:r>
          </a:p>
          <a:p>
            <a:pPr marL="0" indent="0" algn="just">
              <a:lnSpc>
                <a:spcPct val="120000"/>
              </a:lnSpc>
              <a:buNone/>
            </a:pPr>
            <a:r>
              <a:rPr lang="lv-LV" sz="1200" b="0" i="1" dirty="0">
                <a:solidFill>
                  <a:srgbClr val="414142"/>
                </a:solidFill>
                <a:effectLst/>
                <a:latin typeface="Times New Roman" panose="02020603050405020304" pitchFamily="18" charset="0"/>
                <a:cs typeface="Times New Roman" panose="02020603050405020304" pitchFamily="18" charset="0"/>
              </a:rPr>
              <a:t>(Groz</a:t>
            </a:r>
            <a:r>
              <a:rPr lang="lv-LV" sz="1200" i="1" dirty="0">
                <a:solidFill>
                  <a:srgbClr val="414142"/>
                </a:solidFill>
                <a:latin typeface="Times New Roman" panose="02020603050405020304" pitchFamily="18" charset="0"/>
                <a:cs typeface="Times New Roman" panose="02020603050405020304" pitchFamily="18" charset="0"/>
              </a:rPr>
              <a:t>ī</a:t>
            </a:r>
            <a:r>
              <a:rPr lang="lv-LV" sz="1200" b="0" i="1" dirty="0">
                <a:solidFill>
                  <a:srgbClr val="414142"/>
                </a:solidFill>
                <a:effectLst/>
                <a:latin typeface="Times New Roman" panose="02020603050405020304" pitchFamily="18" charset="0"/>
                <a:cs typeface="Times New Roman" panose="02020603050405020304" pitchFamily="18" charset="0"/>
              </a:rPr>
              <a:t>ts ar MK </a:t>
            </a:r>
            <a:r>
              <a:rPr lang="lv-LV" sz="1200" b="0" i="1" u="none" strike="noStrike" dirty="0">
                <a:solidFill>
                  <a:srgbClr val="16497B"/>
                </a:solidFill>
                <a:effectLst/>
                <a:latin typeface="Times New Roman" panose="02020603050405020304" pitchFamily="18" charset="0"/>
                <a:cs typeface="Times New Roman" panose="02020603050405020304" pitchFamily="18" charset="0"/>
                <a:hlinkClick r:id="rId3"/>
              </a:rPr>
              <a:t>11.01.2022.</a:t>
            </a:r>
            <a:r>
              <a:rPr lang="lv-LV" sz="1200" b="0" i="1" dirty="0">
                <a:solidFill>
                  <a:srgbClr val="414142"/>
                </a:solidFill>
                <a:effectLst/>
                <a:latin typeface="Times New Roman" panose="02020603050405020304" pitchFamily="18" charset="0"/>
                <a:cs typeface="Times New Roman" panose="02020603050405020304" pitchFamily="18" charset="0"/>
              </a:rPr>
              <a:t> noteikumiem Nr. 6; grozījumi punktā stājas spēkā </a:t>
            </a:r>
            <a:r>
              <a:rPr lang="lv-LV" sz="1200" b="0" i="1" u="none" strike="noStrike" dirty="0">
                <a:solidFill>
                  <a:srgbClr val="16497B"/>
                </a:solidFill>
                <a:effectLst/>
                <a:latin typeface="Times New Roman" panose="02020603050405020304" pitchFamily="18" charset="0"/>
                <a:cs typeface="Times New Roman" panose="02020603050405020304" pitchFamily="18" charset="0"/>
                <a:hlinkClick r:id="rId4"/>
              </a:rPr>
              <a:t>01.03.2022.</a:t>
            </a:r>
            <a:r>
              <a:rPr lang="lv-LV" sz="1200" b="0" i="1" dirty="0">
                <a:solidFill>
                  <a:srgbClr val="414142"/>
                </a:solidFill>
                <a:effectLst/>
                <a:latin typeface="Times New Roman" panose="02020603050405020304" pitchFamily="18" charset="0"/>
                <a:cs typeface="Times New Roman" panose="02020603050405020304" pitchFamily="18" charset="0"/>
              </a:rPr>
              <a:t>, sk. </a:t>
            </a:r>
            <a:r>
              <a:rPr lang="lv-LV" sz="1200" b="0" i="1" u="none" strike="noStrike" dirty="0">
                <a:solidFill>
                  <a:srgbClr val="16497B"/>
                </a:solidFill>
                <a:effectLst/>
                <a:latin typeface="Times New Roman" panose="02020603050405020304" pitchFamily="18" charset="0"/>
                <a:cs typeface="Times New Roman" panose="02020603050405020304" pitchFamily="18" charset="0"/>
                <a:hlinkClick r:id="rId5"/>
              </a:rPr>
              <a:t>grozījumu 2. punktu</a:t>
            </a:r>
            <a:r>
              <a:rPr lang="lv-LV" sz="1200" b="0" i="1" dirty="0">
                <a:solidFill>
                  <a:srgbClr val="414142"/>
                </a:solidFill>
                <a:effectLst/>
                <a:latin typeface="Times New Roman" panose="02020603050405020304" pitchFamily="18" charset="0"/>
                <a:cs typeface="Times New Roman" panose="02020603050405020304" pitchFamily="18" charset="0"/>
              </a:rPr>
              <a:t>)</a:t>
            </a:r>
          </a:p>
          <a:p>
            <a:pPr marL="0" indent="0">
              <a:buNone/>
            </a:pPr>
            <a:endParaRPr lang="lv-LV" sz="1800" dirty="0"/>
          </a:p>
        </p:txBody>
      </p:sp>
      <p:pic>
        <p:nvPicPr>
          <p:cNvPr id="3" name="Picture 2">
            <a:extLst>
              <a:ext uri="{FF2B5EF4-FFF2-40B4-BE49-F238E27FC236}">
                <a16:creationId xmlns:a16="http://schemas.microsoft.com/office/drawing/2014/main" id="{17532F5F-C3DA-F110-FF4E-B2DBF8296F83}"/>
              </a:ext>
            </a:extLst>
          </p:cNvPr>
          <p:cNvPicPr>
            <a:picLocks noChangeAspect="1"/>
          </p:cNvPicPr>
          <p:nvPr/>
        </p:nvPicPr>
        <p:blipFill>
          <a:blip r:embed="rId6"/>
          <a:stretch>
            <a:fillRect/>
          </a:stretch>
        </p:blipFill>
        <p:spPr>
          <a:xfrm>
            <a:off x="8395202" y="1690688"/>
            <a:ext cx="3566426" cy="2676293"/>
          </a:xfrm>
          <a:prstGeom prst="rect">
            <a:avLst/>
          </a:prstGeom>
        </p:spPr>
      </p:pic>
      <p:sp>
        <p:nvSpPr>
          <p:cNvPr id="6" name="TextBox 5">
            <a:extLst>
              <a:ext uri="{FF2B5EF4-FFF2-40B4-BE49-F238E27FC236}">
                <a16:creationId xmlns:a16="http://schemas.microsoft.com/office/drawing/2014/main" id="{344DD779-BDD1-761D-FA69-A12E7A3B99E0}"/>
              </a:ext>
            </a:extLst>
          </p:cNvPr>
          <p:cNvSpPr txBox="1"/>
          <p:nvPr/>
        </p:nvSpPr>
        <p:spPr>
          <a:xfrm>
            <a:off x="8306103" y="4415445"/>
            <a:ext cx="3460292" cy="2246769"/>
          </a:xfrm>
          <a:prstGeom prst="rect">
            <a:avLst/>
          </a:prstGeom>
          <a:noFill/>
        </p:spPr>
        <p:txBody>
          <a:bodyPr wrap="square">
            <a:spAutoFit/>
          </a:bodyPr>
          <a:lstStyle/>
          <a:p>
            <a:r>
              <a:rPr lang="lv-LV" sz="1400" dirty="0">
                <a:latin typeface="Times New Roman" panose="02020603050405020304" pitchFamily="18" charset="0"/>
                <a:cs typeface="Times New Roman" panose="02020603050405020304" pitchFamily="18" charset="0"/>
              </a:rPr>
              <a:t>Būvobjektā ir paredzēts bēniņu apjomā veikt jumta nesošo konstrukciju pastiprināšanu, jumta seguma, lietus ūdens novadīšanas sistēmas, pārseguma siltinājuma, apgaismojuma un ugunsgrēka atklāšanas sistēmas atjaunošana.</a:t>
            </a:r>
          </a:p>
          <a:p>
            <a:r>
              <a:rPr lang="lv-LV" sz="1400" dirty="0">
                <a:latin typeface="Times New Roman" panose="02020603050405020304" pitchFamily="18" charset="0"/>
                <a:cs typeface="Times New Roman" panose="02020603050405020304" pitchFamily="18" charset="0"/>
              </a:rPr>
              <a:t>Ņemot vērā to, ka būvprojektā nav iekļauti risinājumi atbilstoši Būvniecības likuma 21 pantam un ĒBN 80.punktam, būves ekspluatācija nav pieļaujama.</a:t>
            </a:r>
          </a:p>
        </p:txBody>
      </p:sp>
    </p:spTree>
    <p:extLst>
      <p:ext uri="{BB962C8B-B14F-4D97-AF65-F5344CB8AC3E}">
        <p14:creationId xmlns:p14="http://schemas.microsoft.com/office/powerpoint/2010/main" val="34546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F51E-1837-B9CE-AF4C-6C697E5C8F75}"/>
              </a:ext>
            </a:extLst>
          </p:cNvPr>
          <p:cNvSpPr>
            <a:spLocks noGrp="1"/>
          </p:cNvSpPr>
          <p:nvPr>
            <p:ph type="title"/>
          </p:nvPr>
        </p:nvSpPr>
        <p:spPr>
          <a:xfrm>
            <a:off x="3081866" y="451513"/>
            <a:ext cx="8064554" cy="1320800"/>
          </a:xfrm>
        </p:spPr>
        <p:txBody>
          <a:bodyPr>
            <a:normAutofit fontScale="90000"/>
          </a:bodyPr>
          <a:lstStyle/>
          <a:p>
            <a:br>
              <a:rPr lang="lv-LV" b="1" dirty="0">
                <a:solidFill>
                  <a:schemeClr val="accent1"/>
                </a:solidFill>
              </a:rPr>
            </a:br>
            <a:br>
              <a:rPr lang="lv-LV" b="1" dirty="0">
                <a:solidFill>
                  <a:schemeClr val="accent1"/>
                </a:solidFill>
              </a:rPr>
            </a:br>
            <a:r>
              <a:rPr lang="lv-LV" b="1" dirty="0">
                <a:solidFill>
                  <a:schemeClr val="accent1"/>
                </a:solidFill>
              </a:rPr>
              <a:t>Ministru kabineta 02.09.2014. </a:t>
            </a:r>
            <a:br>
              <a:rPr lang="lv-LV" b="1" dirty="0">
                <a:solidFill>
                  <a:schemeClr val="accent1"/>
                </a:solidFill>
              </a:rPr>
            </a:br>
            <a:r>
              <a:rPr lang="lv-LV" b="1" dirty="0">
                <a:solidFill>
                  <a:schemeClr val="accent1"/>
                </a:solidFill>
              </a:rPr>
              <a:t>noteikumu Nr.529 „Ēku būvnoteikumi” 76.5.apakšpunkts. </a:t>
            </a:r>
            <a:br>
              <a:rPr lang="lv-LV" b="1" dirty="0">
                <a:solidFill>
                  <a:schemeClr val="accent1"/>
                </a:solidFill>
              </a:rPr>
            </a:br>
            <a:endParaRPr lang="lv-LV" b="1" dirty="0">
              <a:solidFill>
                <a:schemeClr val="accent1"/>
              </a:solidFill>
            </a:endParaRPr>
          </a:p>
        </p:txBody>
      </p:sp>
      <p:sp>
        <p:nvSpPr>
          <p:cNvPr id="3" name="Content Placeholder 2">
            <a:extLst>
              <a:ext uri="{FF2B5EF4-FFF2-40B4-BE49-F238E27FC236}">
                <a16:creationId xmlns:a16="http://schemas.microsoft.com/office/drawing/2014/main" id="{CF867DCD-9295-B9DF-F41C-C41EE405F43C}"/>
              </a:ext>
            </a:extLst>
          </p:cNvPr>
          <p:cNvSpPr>
            <a:spLocks noGrp="1"/>
          </p:cNvSpPr>
          <p:nvPr>
            <p:ph idx="1"/>
          </p:nvPr>
        </p:nvSpPr>
        <p:spPr>
          <a:xfrm>
            <a:off x="838200" y="2708475"/>
            <a:ext cx="10515600" cy="3468487"/>
          </a:xfrm>
        </p:spPr>
        <p:txBody>
          <a:bodyPr/>
          <a:lstStyle/>
          <a:p>
            <a:pPr marL="0" indent="0">
              <a:buNone/>
            </a:pPr>
            <a:r>
              <a:rPr lang="lv-LV" sz="2000" dirty="0">
                <a:latin typeface="Times New Roman" panose="02020603050405020304" pitchFamily="18" charset="0"/>
                <a:cs typeface="Times New Roman" panose="02020603050405020304" pitchFamily="18" charset="0"/>
              </a:rPr>
              <a:t>76. Darbu organizēšanas projektu izstrādā visam būvdarbu apjomam (būvprojektam), un tam ir šādas sastāvdaļas:</a:t>
            </a:r>
          </a:p>
          <a:p>
            <a:pPr marL="0" indent="0">
              <a:buNone/>
            </a:pPr>
            <a:r>
              <a:rPr lang="lv-LV" sz="2000" dirty="0">
                <a:latin typeface="Times New Roman" panose="02020603050405020304" pitchFamily="18" charset="0"/>
                <a:cs typeface="Times New Roman" panose="02020603050405020304" pitchFamily="18" charset="0"/>
              </a:rPr>
              <a:t>76.1. būvdarbu kalendāra plāns (ja to pieprasa būvniecības ierosinātājs);</a:t>
            </a:r>
          </a:p>
          <a:p>
            <a:pPr marL="0" indent="0">
              <a:buNone/>
            </a:pPr>
            <a:r>
              <a:rPr lang="lv-LV" sz="2000" dirty="0">
                <a:latin typeface="Times New Roman" panose="02020603050405020304" pitchFamily="18" charset="0"/>
                <a:cs typeface="Times New Roman" panose="02020603050405020304" pitchFamily="18" charset="0"/>
              </a:rPr>
              <a:t>76.2. būvdarbu ģenerālplāns, kas izstrādāts, pamatojoties uz grafisko dokumentu (plānu), kurā ir atspoguļota ēkas, ceļu un inženiertīklu esošā situācija;</a:t>
            </a:r>
          </a:p>
          <a:p>
            <a:pPr marL="0" indent="0">
              <a:buNone/>
            </a:pPr>
            <a:r>
              <a:rPr lang="lv-LV" sz="2000" dirty="0">
                <a:latin typeface="Times New Roman" panose="02020603050405020304" pitchFamily="18" charset="0"/>
                <a:cs typeface="Times New Roman" panose="02020603050405020304" pitchFamily="18" charset="0"/>
              </a:rPr>
              <a:t>76.3. darba aizsardzības plāns (to var izstrādāt arī kā patstāvīgu dokumentu);</a:t>
            </a:r>
          </a:p>
          <a:p>
            <a:pPr marL="0" indent="0">
              <a:buNone/>
            </a:pPr>
            <a:r>
              <a:rPr lang="lv-LV" sz="2000" dirty="0">
                <a:latin typeface="Times New Roman" panose="02020603050405020304" pitchFamily="18" charset="0"/>
                <a:cs typeface="Times New Roman" panose="02020603050405020304" pitchFamily="18" charset="0"/>
              </a:rPr>
              <a:t>76.4. skaidrojošs apraksts;</a:t>
            </a:r>
          </a:p>
          <a:p>
            <a:pPr marL="0" indent="0">
              <a:buNone/>
            </a:pPr>
            <a:r>
              <a:rPr lang="lv-LV" sz="2000" b="1" u="sng" dirty="0">
                <a:solidFill>
                  <a:srgbClr val="FF0000"/>
                </a:solidFill>
                <a:latin typeface="Times New Roman" panose="02020603050405020304" pitchFamily="18" charset="0"/>
                <a:cs typeface="Times New Roman" panose="02020603050405020304" pitchFamily="18" charset="0"/>
              </a:rPr>
              <a:t>76.5. montāžas slodžu shēmas būvniecības laikā un to ietekme uz nesošām konstrukcijām un blakus esošajām ēkām!!!</a:t>
            </a:r>
          </a:p>
          <a:p>
            <a:endParaRPr lang="lv-LV" dirty="0"/>
          </a:p>
        </p:txBody>
      </p:sp>
      <p:sp>
        <p:nvSpPr>
          <p:cNvPr id="4" name="Slide Number Placeholder 3">
            <a:extLst>
              <a:ext uri="{FF2B5EF4-FFF2-40B4-BE49-F238E27FC236}">
                <a16:creationId xmlns:a16="http://schemas.microsoft.com/office/drawing/2014/main" id="{BEF40EB7-E429-517D-DAE5-2E4C85BE29F0}"/>
              </a:ext>
            </a:extLst>
          </p:cNvPr>
          <p:cNvSpPr>
            <a:spLocks noGrp="1"/>
          </p:cNvSpPr>
          <p:nvPr>
            <p:ph type="sldNum" sz="quarter" idx="12"/>
          </p:nvPr>
        </p:nvSpPr>
        <p:spPr/>
        <p:txBody>
          <a:bodyPr/>
          <a:lstStyle/>
          <a:p>
            <a:fld id="{B8919222-AB26-4AEB-B881-CC7E9661B6C6}" type="slidenum">
              <a:rPr lang="lv-LV" smtClean="0"/>
              <a:t>8</a:t>
            </a:fld>
            <a:endParaRPr lang="lv-LV" dirty="0"/>
          </a:p>
        </p:txBody>
      </p:sp>
    </p:spTree>
    <p:extLst>
      <p:ext uri="{BB962C8B-B14F-4D97-AF65-F5344CB8AC3E}">
        <p14:creationId xmlns:p14="http://schemas.microsoft.com/office/powerpoint/2010/main" val="315464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4411-84D4-29FB-BD9D-0409726D8659}"/>
              </a:ext>
            </a:extLst>
          </p:cNvPr>
          <p:cNvSpPr>
            <a:spLocks noGrp="1"/>
          </p:cNvSpPr>
          <p:nvPr>
            <p:ph type="title"/>
          </p:nvPr>
        </p:nvSpPr>
        <p:spPr>
          <a:xfrm>
            <a:off x="2892056" y="365125"/>
            <a:ext cx="8461744" cy="1325563"/>
          </a:xfrm>
        </p:spPr>
        <p:txBody>
          <a:bodyPr>
            <a:normAutofit/>
          </a:bodyPr>
          <a:lstStyle/>
          <a:p>
            <a:r>
              <a:rPr lang="lv-LV" sz="3600" dirty="0">
                <a:solidFill>
                  <a:schemeClr val="accent1"/>
                </a:solidFill>
                <a:latin typeface="Times New Roman" panose="02020603050405020304" pitchFamily="18" charset="0"/>
                <a:cs typeface="Times New Roman" panose="02020603050405020304" pitchFamily="18" charset="0"/>
              </a:rPr>
              <a:t>Ietekmes </a:t>
            </a:r>
            <a:r>
              <a:rPr lang="lv-LV" sz="3600" dirty="0" err="1">
                <a:solidFill>
                  <a:schemeClr val="accent1"/>
                </a:solidFill>
                <a:latin typeface="Times New Roman" panose="02020603050405020304" pitchFamily="18" charset="0"/>
                <a:cs typeface="Times New Roman" panose="02020603050405020304" pitchFamily="18" charset="0"/>
              </a:rPr>
              <a:t>izvērtējums</a:t>
            </a:r>
            <a:r>
              <a:rPr lang="lv-LV" sz="3600" dirty="0">
                <a:solidFill>
                  <a:schemeClr val="accent1"/>
                </a:solidFill>
                <a:latin typeface="Times New Roman" panose="02020603050405020304" pitchFamily="18" charset="0"/>
                <a:cs typeface="Times New Roman" panose="02020603050405020304" pitchFamily="18" charset="0"/>
              </a:rPr>
              <a:t> uz blakus esošo apbūvi</a:t>
            </a:r>
          </a:p>
        </p:txBody>
      </p:sp>
      <p:sp>
        <p:nvSpPr>
          <p:cNvPr id="3" name="Content Placeholder 2">
            <a:extLst>
              <a:ext uri="{FF2B5EF4-FFF2-40B4-BE49-F238E27FC236}">
                <a16:creationId xmlns:a16="http://schemas.microsoft.com/office/drawing/2014/main" id="{8CF3A625-F21A-D224-5A73-4F3A26E903CC}"/>
              </a:ext>
            </a:extLst>
          </p:cNvPr>
          <p:cNvSpPr>
            <a:spLocks noGrp="1"/>
          </p:cNvSpPr>
          <p:nvPr>
            <p:ph idx="1"/>
          </p:nvPr>
        </p:nvSpPr>
        <p:spPr>
          <a:xfrm>
            <a:off x="838200" y="1825625"/>
            <a:ext cx="7540256" cy="4842804"/>
          </a:xfrm>
        </p:spPr>
        <p:txBody>
          <a:bodyPr>
            <a:normAutofit fontScale="70000" lnSpcReduction="20000"/>
          </a:bodyPr>
          <a:lstStyle/>
          <a:p>
            <a:pPr>
              <a:lnSpc>
                <a:spcPct val="120000"/>
              </a:lnSpc>
              <a:buFont typeface="Arial" panose="020B0604020202020204" pitchFamily="34" charset="0"/>
              <a:buChar char="•"/>
            </a:pPr>
            <a:endParaRPr lang="lv-LV" sz="2800" dirty="0">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Pamatu un pamatņu projektos </a:t>
            </a:r>
            <a:r>
              <a:rPr lang="lv-LV" sz="2800" b="1" dirty="0">
                <a:latin typeface="Times New Roman" panose="02020603050405020304" pitchFamily="18" charset="0"/>
                <a:cs typeface="Times New Roman" panose="02020603050405020304" pitchFamily="18" charset="0"/>
              </a:rPr>
              <a:t>paredz pasākumus, kas nodrošina blakus esošo būvju normālus ekspluatācijas apstākļus </a:t>
            </a:r>
            <a:r>
              <a:rPr lang="lv-LV" sz="2800" dirty="0">
                <a:latin typeface="Times New Roman" panose="02020603050405020304" pitchFamily="18" charset="0"/>
                <a:cs typeface="Times New Roman" panose="02020603050405020304" pitchFamily="18" charset="0"/>
              </a:rPr>
              <a:t>projektējamās būves būvniecības un ekspluatācijas laikā. Projektējot jaunas būves esošo būvju tuvumā, nepieciešams noteikt esošo būvju pamatu–pamatņu parametrus un pamatnes iespējamās papildu deformācijas, kuras rada projektējamo būvju slodzes un citas ietekmes. </a:t>
            </a:r>
            <a:r>
              <a:rPr lang="lv-LV" sz="2800" b="1" u="sng" dirty="0">
                <a:solidFill>
                  <a:srgbClr val="FF0000"/>
                </a:solidFill>
                <a:latin typeface="Times New Roman" panose="02020603050405020304" pitchFamily="18" charset="0"/>
                <a:cs typeface="Times New Roman" panose="02020603050405020304" pitchFamily="18" charset="0"/>
              </a:rPr>
              <a:t>Būvdarbi veicami tā,   lai netiktu pieļauta nekāda trešās personas īpašuma stāvokļa pasliktināšana. </a:t>
            </a:r>
          </a:p>
          <a:p>
            <a:pPr>
              <a:lnSpc>
                <a:spcPct val="120000"/>
              </a:lnSpc>
              <a:buFont typeface="Arial" panose="020B0604020202020204" pitchFamily="34" charset="0"/>
              <a:buChar char="•"/>
            </a:pPr>
            <a:r>
              <a:rPr lang="lv-LV" sz="2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S</a:t>
            </a:r>
            <a:r>
              <a:rPr lang="lv-LV"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kaidri jābūt izvērtētam esošās  ēkas deformācijas stāvoklis ( pirms būvdarbu uzsākšanas) , par cik ēka deformējusies attiecībā pret sākotnējo (jaunas ēkas) stāvokli - </a:t>
            </a:r>
            <a:r>
              <a:rPr lang="lv-LV" sz="2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t</a:t>
            </a:r>
            <a:r>
              <a:rPr lang="lv-LV"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ādējādi izvērtējot </a:t>
            </a:r>
            <a:r>
              <a:rPr lang="lv-LV"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deformāciju pieļaujamība būvdarbu laikā. </a:t>
            </a:r>
            <a:endParaRPr lang="lv-LV" sz="2800" b="1" dirty="0">
              <a:solidFill>
                <a:srgbClr val="FF0000"/>
              </a:solidFill>
              <a:latin typeface="Times New Roman" panose="02020603050405020304" pitchFamily="18" charset="0"/>
              <a:cs typeface="Times New Roman" panose="02020603050405020304" pitchFamily="18" charset="0"/>
            </a:endParaRPr>
          </a:p>
          <a:p>
            <a:pPr marL="0" indent="0">
              <a:lnSpc>
                <a:spcPct val="120000"/>
              </a:lnSpc>
              <a:buNone/>
            </a:pPr>
            <a:endParaRPr lang="lv-LV" sz="2800" b="1" u="sng" dirty="0">
              <a:solidFill>
                <a:srgbClr val="FF0000"/>
              </a:solidFill>
              <a:latin typeface="Times New Roman" panose="02020603050405020304" pitchFamily="18" charset="0"/>
              <a:cs typeface="Times New Roman" panose="02020603050405020304" pitchFamily="18" charset="0"/>
            </a:endParaRPr>
          </a:p>
          <a:p>
            <a:pPr marL="0" indent="0">
              <a:lnSpc>
                <a:spcPct val="120000"/>
              </a:lnSpc>
              <a:buNone/>
            </a:pPr>
            <a:endParaRPr lang="lv-LV" sz="2800" b="1" u="sng" dirty="0">
              <a:solidFill>
                <a:srgbClr val="FF0000"/>
              </a:solidFill>
              <a:latin typeface="Times New Roman" panose="02020603050405020304" pitchFamily="18" charset="0"/>
              <a:cs typeface="Times New Roman" panose="02020603050405020304" pitchFamily="18" charset="0"/>
            </a:endParaRPr>
          </a:p>
        </p:txBody>
      </p:sp>
      <p:pic>
        <p:nvPicPr>
          <p:cNvPr id="6" name="Picture 5" descr="A person standing in front of a building&#10;&#10;AI-generated content may be incorrect.">
            <a:extLst>
              <a:ext uri="{FF2B5EF4-FFF2-40B4-BE49-F238E27FC236}">
                <a16:creationId xmlns:a16="http://schemas.microsoft.com/office/drawing/2014/main" id="{F294947B-CC23-C503-B749-169DE27C7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570358" y="2709434"/>
            <a:ext cx="4842805" cy="2724078"/>
          </a:xfrm>
          <a:prstGeom prst="rect">
            <a:avLst/>
          </a:prstGeom>
        </p:spPr>
      </p:pic>
    </p:spTree>
    <p:extLst>
      <p:ext uri="{BB962C8B-B14F-4D97-AF65-F5344CB8AC3E}">
        <p14:creationId xmlns:p14="http://schemas.microsoft.com/office/powerpoint/2010/main" val="4204530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2780</TotalTime>
  <Words>1226</Words>
  <Application>Microsoft Office PowerPoint</Application>
  <PresentationFormat>Widescreen</PresentationFormat>
  <Paragraphs>129</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MS PGothic</vt:lpstr>
      <vt:lpstr>arial</vt:lpstr>
      <vt:lpstr>arial</vt:lpstr>
      <vt:lpstr>Calibri</vt:lpstr>
      <vt:lpstr>Calibri Light</vt:lpstr>
      <vt:lpstr>Times New Roman</vt:lpstr>
      <vt:lpstr>Verdana</vt:lpstr>
      <vt:lpstr>Wingdings</vt:lpstr>
      <vt:lpstr>Office Theme</vt:lpstr>
      <vt:lpstr>Tehniskās apsekošanas atzinums būvdarbu veikšanas kontrolē</vt:lpstr>
      <vt:lpstr>PowerPoint Presentation</vt:lpstr>
      <vt:lpstr>PowerPoint Presentation</vt:lpstr>
      <vt:lpstr>PowerPoint Presentation</vt:lpstr>
      <vt:lpstr>PowerPoint Presentation</vt:lpstr>
      <vt:lpstr>Gadījumi, kad veic būvju tehnisko apsekošanu</vt:lpstr>
      <vt:lpstr>Būvdarbi nepārtraucot ēkas ekspluatāciju</vt:lpstr>
      <vt:lpstr>  Ministru kabineta 02.09.2014.  noteikumu Nr.529 „Ēku būvnoteikumi” 76.5.apakšpunkts.  </vt:lpstr>
      <vt:lpstr>Ietekmes izvērtējums uz blakus esošo apbūvi</vt:lpstr>
      <vt:lpstr>Biežāk pielietotās metodes ēku monitoringam</vt:lpstr>
      <vt:lpstr>Esošo ēku uzraudzība un monitorings. Datu uzglabāšana, pārskati. </vt:lpstr>
      <vt:lpstr>Tehniskās apsekošanas atzinuma forma [1]</vt:lpstr>
      <vt:lpstr>Tehniskās apsekošanas atzinuma forma [2]</vt:lpstr>
      <vt:lpstr>Tehniskās apsekošanas atzinuma forma [3]</vt:lpstr>
      <vt:lpstr>Tehniskās apsekošanas atzinuma forma [4]</vt:lpstr>
      <vt:lpstr>Tehniskās apsekošanas atzinuma iesniegšana</vt:lpstr>
      <vt:lpstr>Paldies visiem par uzmanību!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Liāna Kļaviņa</dc:creator>
  <cp:lastModifiedBy>Sandris Celmiņš</cp:lastModifiedBy>
  <cp:revision>1097</cp:revision>
  <cp:lastPrinted>2020-12-10T11:32:53Z</cp:lastPrinted>
  <dcterms:created xsi:type="dcterms:W3CDTF">2015-07-22T08:20:13Z</dcterms:created>
  <dcterms:modified xsi:type="dcterms:W3CDTF">2025-04-11T06:41:59Z</dcterms:modified>
</cp:coreProperties>
</file>