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17" r:id="rId2"/>
    <p:sldId id="1247" r:id="rId3"/>
    <p:sldId id="1253" r:id="rId4"/>
    <p:sldId id="1250" r:id="rId5"/>
    <p:sldId id="1263" r:id="rId6"/>
    <p:sldId id="1255" r:id="rId7"/>
    <p:sldId id="1256" r:id="rId8"/>
    <p:sldId id="1259" r:id="rId9"/>
    <p:sldId id="1265" r:id="rId10"/>
    <p:sldId id="1264" r:id="rId11"/>
    <p:sldId id="1266" r:id="rId12"/>
    <p:sldId id="1262" r:id="rId13"/>
    <p:sldId id="1261" r:id="rId14"/>
    <p:sldId id="1260" r:id="rId15"/>
    <p:sldId id="1254" r:id="rId16"/>
    <p:sldId id="1258" r:id="rId17"/>
    <p:sldId id="749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Palamarčuks" initials="JP" lastIdx="1" clrIdx="0">
    <p:extLst>
      <p:ext uri="{19B8F6BF-5375-455C-9EA6-DF929625EA0E}">
        <p15:presenceInfo xmlns:p15="http://schemas.microsoft.com/office/powerpoint/2012/main" userId="S-1-5-21-734147818-1251574435-2103723179-7982" providerId="AD"/>
      </p:ext>
    </p:extLst>
  </p:cmAuthor>
  <p:cmAuthor id="2" name="Sandris Celmiņš" initials="SC" lastIdx="3" clrIdx="1">
    <p:extLst>
      <p:ext uri="{19B8F6BF-5375-455C-9EA6-DF929625EA0E}">
        <p15:presenceInfo xmlns:p15="http://schemas.microsoft.com/office/powerpoint/2012/main" userId="S::Sandris.Celmins@bvkb.gov.lv::ff7c92eb-5d54-40b7-b771-2406e321301e" providerId="AD"/>
      </p:ext>
    </p:extLst>
  </p:cmAuthor>
  <p:cmAuthor id="3" name="Anita Apšāne" initials="AA" lastIdx="9" clrIdx="2">
    <p:extLst>
      <p:ext uri="{19B8F6BF-5375-455C-9EA6-DF929625EA0E}">
        <p15:presenceInfo xmlns:p15="http://schemas.microsoft.com/office/powerpoint/2012/main" userId="S::Anita.Apsane@bvkb.gov.lv::8ba2ce6a-dd41-4840-8ef1-453346c90a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A4"/>
    <a:srgbClr val="C7746B"/>
    <a:srgbClr val="92B2B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5847" autoAdjust="0"/>
  </p:normalViewPr>
  <p:slideViewPr>
    <p:cSldViewPr snapToGrid="0">
      <p:cViewPr varScale="1">
        <p:scale>
          <a:sx n="152" d="100"/>
          <a:sy n="152" d="100"/>
        </p:scale>
        <p:origin x="558" y="3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9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Atzinumu sadalījums pēc pārkāpumu esamības, skaits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F6-4CBA-B819-1CD4A315B0A2}"/>
              </c:ext>
            </c:extLst>
          </c:dPt>
          <c:dLbls>
            <c:dLbl>
              <c:idx val="0"/>
              <c:layout>
                <c:manualLayout>
                  <c:x val="-0.14844334399606299"/>
                  <c:y val="-0.136553510300596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0.16265734460864059"/>
                  <c:y val="8.45462977311994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dLbl>
              <c:idx val="2"/>
              <c:layout>
                <c:manualLayout>
                  <c:x val="-5.090048349954664E-3"/>
                  <c:y val="1.00488303237036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pārkāpumi nav konstatēti</c:v>
                </c:pt>
                <c:pt idx="1">
                  <c:v>pārkāpumi  konstatēti</c:v>
                </c:pt>
                <c:pt idx="2">
                  <c:v>būvdarbi ir apturēti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483</c:v>
                </c:pt>
                <c:pt idx="1">
                  <c:v>199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796171095634716"/>
          <c:w val="1"/>
          <c:h val="0.24484098439036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Atzinumu sadalījums pēc pārkāpumu esamības, skaits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FD-4043-BD89-E477A1F2F07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FD-4043-BD89-E477A1F2F07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FD-4043-BD89-E477A1F2F071}"/>
              </c:ext>
            </c:extLst>
          </c:dPt>
          <c:dLbls>
            <c:dLbl>
              <c:idx val="0"/>
              <c:layout>
                <c:manualLayout>
                  <c:x val="-0.14844334399606299"/>
                  <c:y val="-0.136553510300596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FD-4043-BD89-E477A1F2F071}"/>
                </c:ext>
              </c:extLst>
            </c:dLbl>
            <c:dLbl>
              <c:idx val="1"/>
              <c:layout>
                <c:manualLayout>
                  <c:x val="0.11079749015748032"/>
                  <c:y val="6.77605765403188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FD-4043-BD89-E477A1F2F071}"/>
                </c:ext>
              </c:extLst>
            </c:dLbl>
            <c:dLbl>
              <c:idx val="2"/>
              <c:layout>
                <c:manualLayout>
                  <c:x val="-5.090048349954664E-3"/>
                  <c:y val="1.00488303237036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6FD-4043-BD89-E477A1F2F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pārkāpumi nav konstatēti</c:v>
                </c:pt>
                <c:pt idx="1">
                  <c:v>pārkāpumi  konstatēti</c:v>
                </c:pt>
                <c:pt idx="2">
                  <c:v>būvdarbi ir apturēti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50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FD-4043-BD89-E477A1F2F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9474732528835426"/>
          <c:w val="1"/>
          <c:h val="0.22385896647536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Pieņemti ekspluatācijā, objekti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Lbls>
            <c:dLbl>
              <c:idx val="0"/>
              <c:layout>
                <c:manualLayout>
                  <c:x val="-6.3703671577282781E-2"/>
                  <c:y val="-0.222642066706531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4.9361325207449409E-2"/>
                  <c:y val="0.101581114745208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uz būvatļaujas pamata</c:v>
                </c:pt>
                <c:pt idx="1">
                  <c:v>uz apliecinājuma kartes un paskaidrojuma raksta pamata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188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150280892119911"/>
          <c:w val="1"/>
          <c:h val="0.36561195419904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Pieņemti ekspluatācijā, objekti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A-4CEC-B420-D8482949DA7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A-4CEC-B420-D8482949DA72}"/>
              </c:ext>
            </c:extLst>
          </c:dPt>
          <c:dLbls>
            <c:dLbl>
              <c:idx val="0"/>
              <c:layout>
                <c:manualLayout>
                  <c:x val="-6.3703671577282781E-2"/>
                  <c:y val="-0.222642066706531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8A-4CEC-B420-D8482949DA72}"/>
                </c:ext>
              </c:extLst>
            </c:dLbl>
            <c:dLbl>
              <c:idx val="1"/>
              <c:layout>
                <c:manualLayout>
                  <c:x val="7.1746618351456432E-2"/>
                  <c:y val="0.101581058471165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8A-4CEC-B420-D8482949D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uz būvatļaujas pamata</c:v>
                </c:pt>
                <c:pt idx="1">
                  <c:v>uz apliecinājuma kartes un paskaidrojuma raksta pamata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A-4CEC-B420-D8482949D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150280892119911"/>
          <c:w val="1"/>
          <c:h val="0.36561195419904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907546640322"/>
          <c:y val="3.7199778430488994E-2"/>
          <c:w val="0.87708394922463806"/>
          <c:h val="0.52919597261469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2024.gads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4.247528507955658E-3"/>
                  <c:y val="4.84082249230464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Izdotas būvatļaujas</c:v>
                </c:pt>
                <c:pt idx="1">
                  <c:v>PR un AK</c:v>
                </c:pt>
                <c:pt idx="2">
                  <c:v>Paziņojumi par būvniecību</c:v>
                </c:pt>
                <c:pt idx="3">
                  <c:v>PN izpilde</c:v>
                </c:pt>
                <c:pt idx="4">
                  <c:v>BUN izpilde</c:v>
                </c:pt>
                <c:pt idx="5">
                  <c:v>Citi Būvvaldes lēmumi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</c:v>
                </c:pt>
                <c:pt idx="1">
                  <c:v>75</c:v>
                </c:pt>
                <c:pt idx="2">
                  <c:v>10</c:v>
                </c:pt>
                <c:pt idx="3">
                  <c:v>52</c:v>
                </c:pt>
                <c:pt idx="4">
                  <c:v>102</c:v>
                </c:pt>
                <c:pt idx="5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2025.gada 3 mēneši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Izdotas būvatļaujas</c:v>
                </c:pt>
                <c:pt idx="1">
                  <c:v>PR un AK</c:v>
                </c:pt>
                <c:pt idx="2">
                  <c:v>Paziņojumi par būvniecību</c:v>
                </c:pt>
                <c:pt idx="3">
                  <c:v>PN izpilde</c:v>
                </c:pt>
                <c:pt idx="4">
                  <c:v>BUN izpilde</c:v>
                </c:pt>
                <c:pt idx="5">
                  <c:v>Citi Būvvaldes lēmumi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36</c:v>
                </c:pt>
                <c:pt idx="2">
                  <c:v>2</c:v>
                </c:pt>
                <c:pt idx="3">
                  <c:v>6</c:v>
                </c:pt>
                <c:pt idx="4">
                  <c:v>38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97-428E-91DA-55AFE3E841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80186352"/>
        <c:axId val="2080189232"/>
      </c:barChart>
      <c:catAx>
        <c:axId val="20801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80189232"/>
        <c:crosses val="autoZero"/>
        <c:auto val="1"/>
        <c:lblAlgn val="ctr"/>
        <c:lblOffset val="100"/>
        <c:noMultiLvlLbl val="0"/>
      </c:catAx>
      <c:valAx>
        <c:axId val="208018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8018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Atzinumu sadalījums pēc pārkāpumu esamības, skaits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6-4CBA-B819-1CD4A315B0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6-4CBA-B819-1CD4A315B0A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F6-4CBA-B819-1CD4A315B0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6E1-4410-BFAF-350B4D8C73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3B1-4B09-A6F9-3D8524D36FDE}"/>
              </c:ext>
            </c:extLst>
          </c:dPt>
          <c:dLbls>
            <c:dLbl>
              <c:idx val="0"/>
              <c:layout>
                <c:manualLayout>
                  <c:x val="-0.16115422693034928"/>
                  <c:y val="5.7145762268709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6-4CBA-B819-1CD4A315B0A2}"/>
                </c:ext>
              </c:extLst>
            </c:dLbl>
            <c:dLbl>
              <c:idx val="1"/>
              <c:layout>
                <c:manualLayout>
                  <c:x val="-0.10316997882343718"/>
                  <c:y val="-0.210489925265637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7D223E-4A6A-49CB-8492-F0EF778078C5}" type="VALUE">
                      <a:rPr lang="en-US" smtClean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67553152005017"/>
                      <c:h val="7.09923183630584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F6-4CBA-B819-1CD4A315B0A2}"/>
                </c:ext>
              </c:extLst>
            </c:dLbl>
            <c:dLbl>
              <c:idx val="2"/>
              <c:layout>
                <c:manualLayout>
                  <c:x val="0.1686261590185551"/>
                  <c:y val="-9.14126900739112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F6-4CBA-B819-1CD4A315B0A2}"/>
                </c:ext>
              </c:extLst>
            </c:dLbl>
            <c:dLbl>
              <c:idx val="3"/>
              <c:layout>
                <c:manualLayout>
                  <c:x val="0.1538796313826819"/>
                  <c:y val="0.141556130662877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404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7968617985312"/>
                      <c:h val="6.79177268358579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B6E1-4410-BFAF-350B4D8C7322}"/>
                </c:ext>
              </c:extLst>
            </c:dLbl>
            <c:dLbl>
              <c:idx val="4"/>
              <c:layout>
                <c:manualLayout>
                  <c:x val="3.1073499103811866E-2"/>
                  <c:y val="0.12694044249908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B1-4B09-A6F9-3D8524D36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841</c:v>
                </c:pt>
                <c:pt idx="1">
                  <c:v>745</c:v>
                </c:pt>
                <c:pt idx="2">
                  <c:v>601</c:v>
                </c:pt>
                <c:pt idx="3">
                  <c:v>404</c:v>
                </c:pt>
                <c:pt idx="4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CBA-B819-1CD4A315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421061678242782"/>
          <c:w val="1"/>
          <c:h val="0.1273418340543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0.00116</cdr:x>
      <cdr:y>0.12673</cdr:y>
    </cdr:from>
    <cdr:to>
      <cdr:x>0.44111</cdr:x>
      <cdr:y>0.38673</cdr:y>
    </cdr:to>
    <cdr:pic>
      <cdr:nvPicPr>
        <cdr:cNvPr id="2" name="Picture 1" descr="A fence with barbed wir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824FAE4-8EC6-1D7D-BFC9-618BD753D4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2" y="797324"/>
          <a:ext cx="2637414" cy="16358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0.12897</cdr:y>
    </cdr:from>
    <cdr:to>
      <cdr:x>0.94892</cdr:x>
      <cdr:y>0.39564</cdr:y>
    </cdr:to>
    <cdr:pic>
      <cdr:nvPicPr>
        <cdr:cNvPr id="3" name="Picture 2" descr="A group of buildings with glass windows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C820A272-FA68-3757-18D9-B1F5083ADA9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97417" y="811450"/>
          <a:ext cx="2691180" cy="16777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0.39239</cdr:y>
    </cdr:from>
    <cdr:to>
      <cdr:x>0.44415</cdr:x>
      <cdr:y>0.65867</cdr:y>
    </cdr:to>
    <cdr:pic>
      <cdr:nvPicPr>
        <cdr:cNvPr id="4" name="Picture 3" descr="A dock with boats in the water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6B199EA9-3D99-E604-A950-3E3A000CB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2468847"/>
          <a:ext cx="2662582" cy="16753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0.38834</cdr:y>
    </cdr:from>
    <cdr:to>
      <cdr:x>0.95013</cdr:x>
      <cdr:y>0.65906</cdr:y>
    </cdr:to>
    <cdr:pic>
      <cdr:nvPicPr>
        <cdr:cNvPr id="5" name="Picture 4" descr="Pontcysyllte Aqueduct with a bridge over it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A949322D-3A7B-B743-EB3A-254EE58703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97417" y="2443319"/>
          <a:ext cx="2698469" cy="17032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0.66867</cdr:y>
    </cdr:from>
    <cdr:to>
      <cdr:x>0.44974</cdr:x>
      <cdr:y>0.96648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6BB6D52F-9AF7-94A3-5FD2-441DF93C3C2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-525235" y="4207104"/>
          <a:ext cx="2696136" cy="18737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0.50712</cdr:x>
      <cdr:y>0.67789</cdr:y>
    </cdr:from>
    <cdr:to>
      <cdr:x>0.95195</cdr:x>
      <cdr:y>0.967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6D709F0C-7A63-AD68-3927-D2DC22E95F0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3040100" y="4265082"/>
          <a:ext cx="2666667" cy="181904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048B2-1213-4097-8A83-27E81A8B3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5DE9F-B944-43A3-8D6F-67A28EB4A3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74D3-D7CD-4214-BFEA-12B5A329C6FE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23B54-107A-4BFC-82B2-5813A480B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5C8D4-1043-46EB-A4CE-49C6A5D26B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FC66-F626-4053-A67A-BBB336848F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8081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05:38:41.2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1635 24233,'760'-1635'0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05:38:43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822 1 24575,'-14'-1'0,"-1"1"0,1 1 0,0 0 0,0 1 0,-1 1 0,1 0 0,1 1 0,-15 5 0,4-1 0,-1 0 0,0-2 0,0-1 0,-1-1 0,-30 1 0,45-4 0,-2 2 0,0 0 0,0 1 0,1 0 0,-1 1 0,1 1 0,-21 12 0,-21 9 0,-66 29 46,69-30-752,-82 29 1,112-49-6121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05:38:45.4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23619,'157'802'0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3EE07-AC93-415F-8623-A5170DCCA4CE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7E213-FBF0-4FB6-A379-F97F387A85B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127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D30-51D5-4434-8A74-401C909CFEB7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185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99B0A-CC57-6684-0486-C8AFA6FB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908FDAEB-6DD0-6DFB-F93F-37167976D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8D550647-5539-DE10-B8C4-124D947D3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18403FC-1C30-5E09-1DA2-CDDF04089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F26BEB3-A38D-B4D6-B75D-2D5C0471B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290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19EA-2D31-EC62-B1B1-F9B7779D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07378C92-5612-78E4-C722-ABC4E9B71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281272E7-557F-9FE5-3E34-67E376062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4349C53-90B6-08E6-F61E-ABDA0158B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5936F54-C107-9629-FE49-EA366EC336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3000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4D548-F23D-3721-63A2-7AACFB06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09D10A22-394F-F9CE-FC9E-6A116D3A8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E6E777AC-BD8D-62A4-A30D-BE36B195E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C38A78C-4BE8-C41D-8DAF-96AC1E30F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857AA06-CC4F-3BA0-120E-9AC7D5663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432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E3D16-3C77-DFB1-D0E4-83AAEF75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E25E9835-AEAA-D974-C3E1-F64D8AF0F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9BF3B57A-AF52-5BF6-4AD5-C69D9A5B5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ACFF590-8E20-DC5A-B8A8-9D6E6E84B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7995D77-73B4-A33F-6100-66AADC052E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167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C481D-2EFF-1ED4-4C1D-E83192A03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28E2A29-D8F1-36F8-284A-D90A1FD47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0C5A3214-746A-09C7-7017-6BF88FA14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D476D85-824D-DB61-4C7F-7B17AA0D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7999D9B-BE5D-8BE1-C6D1-96AF268BB6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47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2826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540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65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388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760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1AB9-D321-665B-CA1C-31DE52551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F19F193-983B-52F6-31AC-54813D9A2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60922E1-EF6F-6917-BDDE-0D32C6DCF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DFFD2C9-AB88-C24C-54E9-B5A192C45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95D85D2-F1D7-888A-A5A7-A94EE7294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393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719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7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41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6041-F986-D038-E790-3023EE68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4FBB63D0-905D-B0EE-1BC2-4BB321386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0537C88-B0C3-D907-9C2C-AE1511984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756E7C4-BCE7-68E9-3BD9-95BF90F1B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00659BE-24DC-445A-1002-574F78D341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032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C9E42-90C7-9F73-1837-C90AA405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B6F4F8B0-3084-55AE-5108-4DD37CA36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29314842-444A-10DE-22B2-F157A99C8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CFDB736-32F8-6D56-8874-4BE86CCCB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9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D0F1290-6802-5E98-94CC-53C4D576E0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459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20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/>
          <a:srcRect l="42765" t="13473" r="28727" b="56141"/>
          <a:stretch/>
        </p:blipFill>
        <p:spPr>
          <a:xfrm>
            <a:off x="4264663" y="0"/>
            <a:ext cx="3672454" cy="2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F832BF-1DDA-4BBE-B340-68BC40090DF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295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F832BF-1DDA-4BBE-B340-68BC40090DF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9888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F832BF-1DDA-4BBE-B340-68BC40090DF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690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72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42765" t="13473" r="28727" b="56141"/>
          <a:stretch/>
        </p:blipFill>
        <p:spPr>
          <a:xfrm>
            <a:off x="0" y="0"/>
            <a:ext cx="2457638" cy="163716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60439-F6DD-4523-A801-03781BC0D09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4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99DC-9EA0-4259-819B-1AF7B4303B19}" type="datetimeFigureOut">
              <a:rPr lang="lv-LV" smtClean="0"/>
              <a:t>17.04.2025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0439-F6DD-4523-A801-03781BC0D0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78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3.xml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customXml" Target="../ink/ink2.xml"/><Relationship Id="rId5" Type="http://schemas.openxmlformats.org/officeDocument/2006/relationships/image" Target="../media/image5.svg"/><Relationship Id="rId10" Type="http://schemas.openxmlformats.org/officeDocument/2006/relationships/image" Target="../media/image210.png"/><Relationship Id="rId4" Type="http://schemas.openxmlformats.org/officeDocument/2006/relationships/image" Target="../media/image4.png"/><Relationship Id="rId9" Type="http://schemas.openxmlformats.org/officeDocument/2006/relationships/customXml" Target="../ink/ink1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vkb.gov.lv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www.bvkb.gov.lv/lv/buvdarbu-valsts-kontrole-un-buvju-pienemsana-ekspluataci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783" y="2794877"/>
            <a:ext cx="11048302" cy="294119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Vebinārs</a:t>
            </a:r>
            <a:r>
              <a:rPr lang="lv-LV" sz="1800" b="1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būvniecības procesa dalībniekiem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 aktualitātēm 2025.gadā būvdarbu un būvju ekspluatācijas kontrolē ”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b="1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2025.gada 11.aprīlis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 – 14.30 MS Teams</a:t>
            </a:r>
            <a:br>
              <a:rPr lang="lv-LV" sz="180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  <a:t>Aktualitātes būvdarbu kontroles ietvaros</a:t>
            </a:r>
            <a:b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dirty="0">
                <a:solidFill>
                  <a:srgbClr val="212529"/>
                </a:solidFill>
                <a:latin typeface="RobustaTLPro-Medium"/>
              </a:rPr>
            </a:br>
            <a:br>
              <a:rPr lang="lv-LV" sz="900" b="0" i="0" dirty="0">
                <a:solidFill>
                  <a:srgbClr val="212529"/>
                </a:solidFill>
                <a:effectLst/>
                <a:latin typeface="RobustaTLPro-Medium"/>
              </a:rPr>
            </a:br>
            <a:br>
              <a:rPr lang="lv-LV" sz="900" b="0" i="0" dirty="0">
                <a:solidFill>
                  <a:srgbClr val="212529"/>
                </a:solidFill>
                <a:effectLst/>
                <a:latin typeface="RobustaTLPro-Medium"/>
              </a:rPr>
            </a:b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42765" t="13473" r="28727" b="56141"/>
          <a:stretch/>
        </p:blipFill>
        <p:spPr>
          <a:xfrm>
            <a:off x="4264663" y="0"/>
            <a:ext cx="3672454" cy="2446421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610600" y="6230222"/>
            <a:ext cx="2743200" cy="365125"/>
          </a:xfrm>
        </p:spPr>
        <p:txBody>
          <a:bodyPr/>
          <a:lstStyle/>
          <a:p>
            <a:fld id="{32F832BF-1DDA-4BBE-B340-68BC40090DFC}" type="slidenum">
              <a:rPr lang="lv-LV" smtClean="0"/>
              <a:pPr/>
              <a:t>1</a:t>
            </a:fld>
            <a:endParaRPr lang="lv-LV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847975" y="4876800"/>
            <a:ext cx="6829426" cy="1718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600" dirty="0">
              <a:solidFill>
                <a:schemeClr val="tx1"/>
              </a:solidFill>
            </a:endParaRPr>
          </a:p>
          <a:p>
            <a:r>
              <a:rPr lang="lv-LV" sz="1600" dirty="0">
                <a:solidFill>
                  <a:schemeClr val="tx1"/>
                </a:solidFill>
              </a:rPr>
              <a:t> </a:t>
            </a:r>
          </a:p>
          <a:p>
            <a:pPr algn="r"/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AD1CD-240D-459C-B34D-95EFF3F167EE}"/>
              </a:ext>
            </a:extLst>
          </p:cNvPr>
          <p:cNvSpPr/>
          <p:nvPr/>
        </p:nvSpPr>
        <p:spPr>
          <a:xfrm>
            <a:off x="2618851" y="46673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/>
              <a:t>Būvniecības kontroles departamenta </a:t>
            </a:r>
          </a:p>
          <a:p>
            <a:pPr algn="ctr"/>
            <a:r>
              <a:rPr lang="lv-LV" dirty="0"/>
              <a:t>Būvdarbu kontroles nodaļas vadītājs, būvinspektors </a:t>
            </a:r>
          </a:p>
          <a:p>
            <a:pPr algn="ctr"/>
            <a:r>
              <a:rPr lang="lv-LV" b="1" dirty="0"/>
              <a:t>Sandris Celmiņš</a:t>
            </a:r>
          </a:p>
        </p:txBody>
      </p:sp>
    </p:spTree>
    <p:extLst>
      <p:ext uri="{BB962C8B-B14F-4D97-AF65-F5344CB8AC3E}">
        <p14:creationId xmlns:p14="http://schemas.microsoft.com/office/powerpoint/2010/main" val="190994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64A73-DB5F-CBF1-1F9D-1A3A085BA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0806D-BB6D-F77B-4636-16EAD3343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50A70-0EEB-8645-9222-0E97BCD524E1}"/>
              </a:ext>
            </a:extLst>
          </p:cNvPr>
          <p:cNvSpPr txBox="1"/>
          <p:nvPr/>
        </p:nvSpPr>
        <p:spPr>
          <a:xfrm>
            <a:off x="1796267" y="492443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Vispārīgo būvnoteikumu 01.10.2025. plānotās izmaiņas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27FC1F6-AB6E-C278-F8F6-3D8122AF4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BB9A4613-C93B-A2D8-FCF6-4A195595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10</a:t>
            </a:fld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BE8FB-FB59-06BF-5552-D2C38201FFAE}"/>
              </a:ext>
            </a:extLst>
          </p:cNvPr>
          <p:cNvSpPr txBox="1"/>
          <p:nvPr/>
        </p:nvSpPr>
        <p:spPr>
          <a:xfrm>
            <a:off x="1547079" y="2301012"/>
            <a:ext cx="94519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190. Grozījumi attiecībā uz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102., 104., 106., 108., 109., 110. un 116. punkta 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105.3. un 105.4. apakšpunkta svītrošanu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kā arī grozījumi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105.1. un 105.2. apakšpunktā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kas maina obligātās autoruzraudzības nepieciešamību, grozījumi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107. punktā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kas maina </a:t>
            </a:r>
            <a:r>
              <a:rPr lang="lv-LV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autoruzrauga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norīkošanas regulējumu, grozījumi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113. punktā, kas maina </a:t>
            </a:r>
            <a:r>
              <a:rPr lang="lv-LV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autoruzrauga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pienākumus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un grozījumi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67. un 115. punktā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kas maina izmaiņu saskaņošanas kārtību,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stājas spēkā 2025. gada 1. oktobrī."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E5C83-FA2F-A32C-E9A6-8B8F78880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561" y="4670425"/>
            <a:ext cx="8852877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2BD69-19D8-12C0-3389-01FD3C57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65942-1254-1F7F-8E5F-B588A9A96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C984EF-E291-914F-890E-08BD13EDFC5B}"/>
              </a:ext>
            </a:extLst>
          </p:cNvPr>
          <p:cNvSpPr txBox="1"/>
          <p:nvPr/>
        </p:nvSpPr>
        <p:spPr>
          <a:xfrm>
            <a:off x="1972113" y="610749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Vispārīgo būvnoteikumu 01.11.2025. plānotās izmaiņas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113960F-0DE7-047E-E5F8-18A395238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D497C2B5-E793-0F3D-0F48-97F26E30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11</a:t>
            </a:fld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8C96A-99D1-B63B-DB5D-EE4AFE430570}"/>
              </a:ext>
            </a:extLst>
          </p:cNvPr>
          <p:cNvSpPr txBox="1"/>
          <p:nvPr/>
        </p:nvSpPr>
        <p:spPr>
          <a:xfrm>
            <a:off x="1553138" y="1239183"/>
            <a:ext cx="945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"189. Grozījumi attiecībā uz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16., 17. un 17.1 punkta svītrošanu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kā arī attiecībā uz šo noteikumu papildināšanu ar 27.1, 27.2 un 27.3 punktu un šo noteikumu 12.23. apakšpunktā ietvertā izmaiņu izskatīšanas termiņa attiecināšanu uz paskaidrojuma rakstu, šo noteikumu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68.1 punktā ietvertās izmaiņas 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 būvprojekta izmaiņu saskaņošanas atlikšanu, </a:t>
            </a:r>
            <a:r>
              <a:rPr lang="lv-LV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12.5 punkts un 185. punkts stājas spēkā 2025. gada 1. novembrī</a:t>
            </a:r>
            <a:r>
              <a:rPr lang="lv-LV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.";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37B868-01ED-F0D1-4D99-93A3B5CEC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339" y="3418531"/>
            <a:ext cx="10044934" cy="3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C6E51-5A41-10B4-7634-93C78E31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2819C-9A9E-BE37-31B6-086CB4F2B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3BCE59-7C24-945B-FFE0-5D7511FD32F6}"/>
              </a:ext>
            </a:extLst>
          </p:cNvPr>
          <p:cNvSpPr txBox="1"/>
          <p:nvPr/>
        </p:nvSpPr>
        <p:spPr>
          <a:xfrm>
            <a:off x="1972113" y="610749"/>
            <a:ext cx="890924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Speciālajos būvnoteikumos 01.07.2025. plānotās izmaiņas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A0DC75D9-7E3F-2111-F8F8-CD582E70E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CD6D4705-1568-8051-DD16-02C64672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12</a:t>
            </a:fld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4F74B-2E96-6D2D-CC40-D8A9306E1B94}"/>
              </a:ext>
            </a:extLst>
          </p:cNvPr>
          <p:cNvSpPr txBox="1"/>
          <p:nvPr/>
        </p:nvSpPr>
        <p:spPr>
          <a:xfrm>
            <a:off x="260252" y="1810387"/>
            <a:ext cx="11718388" cy="344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63"/>
              </a:lnSpc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ĒBN 125.</a:t>
            </a:r>
            <a:r>
              <a:rPr lang="lv-LV" b="0" i="0" baseline="3000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Par </a:t>
            </a:r>
            <a:r>
              <a:rPr lang="lv-LV" b="1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būves nesošo konstrukciju būvniecību ir sagatavojams veikto būvdarbu pieņemšanas akts (11.</a:t>
            </a:r>
            <a:r>
              <a:rPr lang="lv-LV" b="1" i="0" baseline="3000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1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pielikums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lv-LV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ierosinātājs un galvenais būvdarbu veicējs pirms būvdarbu uzsākšanas vienojas, par kādiem papildus veiktajiem būvdarbiem ir sagatavojams veikto būvdarbu pieņemšanas akts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b="0" i="0" dirty="0">
                <a:solidFill>
                  <a:srgbClr val="41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Veikto būvdarbu pieņemšanas aktu sarakstu pievieno būvdarbu žurnālam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Veikto būvdarbu pieņemšanas aktu sarakstu būvdarbu laikā var grozīt, pusēm par to vienojoties.</a:t>
            </a:r>
          </a:p>
          <a:p>
            <a:pPr algn="l">
              <a:lnSpc>
                <a:spcPts val="1463"/>
              </a:lnSpc>
            </a:pPr>
            <a:endParaRPr lang="lv-LV" b="0" i="0" dirty="0">
              <a:solidFill>
                <a:srgbClr val="41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463"/>
              </a:lnSpc>
            </a:pP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ĒBN 125.</a:t>
            </a:r>
            <a:r>
              <a:rPr lang="lv-LV" b="0" i="0" baseline="3000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v-LV" b="1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Būvuzraugs būvuzraudzības plānā norāda, kādus papildu ikdienas darbus kontrolēs un, ja nepieciešams, veiks atbilstošu apstiprinājumu būvdarbu žurnālā.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Šo noteikumu 125.</a:t>
            </a:r>
            <a:r>
              <a:rPr lang="lv-LV" b="0" i="0" baseline="3000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punktā minētā veikto būvdarbu pieņemšanas akta, ugunsdrošībai nozīmīgas inženiertehniskās sistēmas pieņemšanas akta un </a:t>
            </a:r>
            <a:r>
              <a:rPr lang="lv-LV" b="0" i="0" dirty="0">
                <a:solidFill>
                  <a:srgbClr val="41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ikdienas darbu kontroles apstiprinājumu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vai ierakstu par konstatētajām neatbilstībām būvuzraugs </a:t>
            </a:r>
            <a:r>
              <a:rPr lang="lv-LV" b="0" i="0" dirty="0">
                <a:solidFill>
                  <a:srgbClr val="41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veic piecu darbdienu laikā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Ja </a:t>
            </a:r>
            <a:r>
              <a:rPr lang="lv-LV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apstiprinājums vai ieraksts 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 konstatētajām neatbilstībām </a:t>
            </a:r>
            <a:r>
              <a:rPr lang="lv-LV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netiek veikts minētajā termiņā, uzskatāms, ka apstiprinājums ir veikts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ĒBN 238. </a:t>
            </a:r>
            <a:r>
              <a:rPr lang="lv-LV" b="1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Līdz 2025. gada 30. jūnijam uzsāktajos būvdarbos būvniecības procesa dalībnieki var turpināt izmantot aktu veidus, kas bija spēkā būvdarbu uzsākšanas nosacījumu izpildes brīdī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b="0" i="0" dirty="0">
                <a:solidFill>
                  <a:srgbClr val="41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2025. gada 1. jūlija būvniecības procesa dalībnieki var vienoties par to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ka šo noteikumu grozījumi attiecībā </a:t>
            </a:r>
            <a:r>
              <a:rPr lang="lv-LV" b="0" i="0" dirty="0">
                <a:solidFill>
                  <a:srgbClr val="41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uz būvdarbu gaitas fiksēšanu un veikto būvdarbu pieņemšanas aktu veidošanu būvniecības informācijas sistēmā 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 piemērojami arī iepriekš uzsāktajiem būvdarbiem.</a:t>
            </a:r>
            <a:endParaRPr kumimoji="0" lang="lv-LV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6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CCAA7-9093-74A1-281D-ED7A91930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363C8-FA9E-3EF2-D9A9-6FB805494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A6F2A-4F6E-D45D-445B-699463F973B2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Būvizstrādājumu tirgus uzraudzības kārtība 1 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A502F1EC-6786-DB49-02A1-812700FB9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3B5BCAA0-3960-295E-90AA-B05CE6FC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13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4802C-CFA9-66C6-45C5-66D984D58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29" y="1799170"/>
            <a:ext cx="5425396" cy="355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4B295-649B-FF1D-A3F4-BF60FC1A4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95" y="1726837"/>
            <a:ext cx="5844205" cy="3660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43246-F80F-80AD-A46F-12758CC85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6966" y="5996808"/>
            <a:ext cx="8382000" cy="647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22A9BA-D922-3E5B-F1A4-FE90FF8C1BE6}"/>
                  </a:ext>
                </a:extLst>
              </p14:cNvPr>
              <p14:cNvContentPartPr/>
              <p14:nvPr/>
            </p14:nvContentPartPr>
            <p14:xfrm>
              <a:off x="7970178" y="5387622"/>
              <a:ext cx="273960" cy="588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22A9BA-D922-3E5B-F1A4-FE90FF8C1B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4058" y="5381502"/>
                <a:ext cx="28620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DDA75F-BCB8-16DC-A6CF-D04FBBDD75AD}"/>
                  </a:ext>
                </a:extLst>
              </p14:cNvPr>
              <p14:cNvContentPartPr/>
              <p14:nvPr/>
            </p14:nvContentPartPr>
            <p14:xfrm>
              <a:off x="7940658" y="5380782"/>
              <a:ext cx="296280" cy="9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DDA75F-BCB8-16DC-A6CF-D04FBBDD75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4538" y="5374662"/>
                <a:ext cx="308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05C4C5-F8E1-BA7F-696E-4EE1741BAA10}"/>
                  </a:ext>
                </a:extLst>
              </p14:cNvPr>
              <p14:cNvContentPartPr/>
              <p14:nvPr/>
            </p14:nvContentPartPr>
            <p14:xfrm>
              <a:off x="8250258" y="5401662"/>
              <a:ext cx="56880" cy="289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05C4C5-F8E1-BA7F-696E-4EE1741BAA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44138" y="5395542"/>
                <a:ext cx="6912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36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4125-69D2-FAAB-0542-518A2C9D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4F8FA-26ED-56CA-E648-E71DFE5B0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0F9F09-FDA5-6B0D-043A-BA9E6A4598A2}"/>
              </a:ext>
            </a:extLst>
          </p:cNvPr>
          <p:cNvSpPr txBox="1"/>
          <p:nvPr/>
        </p:nvSpPr>
        <p:spPr>
          <a:xfrm>
            <a:off x="2039336" y="266095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Būvizstrādājumu tirgus uzraudzības kārtība 2 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569F6CE9-0C9F-6871-28F9-AB74ACEC7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CA66A142-966C-653D-7096-4C159D27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14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7B821-33B7-BBBB-39EE-FA020EA84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977" y="904485"/>
            <a:ext cx="8928046" cy="5847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9BA1F-2F8A-D1B9-CDBB-31533397E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387837" y="3504205"/>
            <a:ext cx="584714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«Konsultē vispirms» sapulces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15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956663"/>
              </p:ext>
            </p:extLst>
          </p:nvPr>
        </p:nvGraphicFramePr>
        <p:xfrm>
          <a:off x="525235" y="1908313"/>
          <a:ext cx="5570765" cy="402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0E64D3-E2C5-6890-1BAA-228AD8C4FA33}"/>
              </a:ext>
            </a:extLst>
          </p:cNvPr>
          <p:cNvSpPr txBox="1"/>
          <p:nvPr/>
        </p:nvSpPr>
        <p:spPr>
          <a:xfrm>
            <a:off x="5797976" y="2305406"/>
            <a:ext cx="6153324" cy="338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Pirms ikvienas būvdarbu kontroles uzsākšanas BVKB organizē “Konsultē vispirms” sanāksmes būvniecības dalībniekiem - būvniecības ierosinātājam, </a:t>
            </a:r>
            <a:r>
              <a:rPr lang="lv-LV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autoruzraugam</a:t>
            </a:r>
            <a:r>
              <a:rPr lang="lv-LV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būvuzraugam un būvdarbu veicējam. </a:t>
            </a:r>
            <a:endParaRPr lang="lv-LV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Sapulces formāts – diskusija, MS </a:t>
            </a:r>
            <a:r>
              <a:rPr lang="lv-LV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Teem</a:t>
            </a:r>
            <a:r>
              <a:rPr lang="lv-LV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formātā.</a:t>
            </a:r>
            <a:endParaRPr lang="lv-LV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Sapulces tiek rīkotas pirmdienās pl.13.00.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Sapulcē piedalās tie būvinspektori, kuri veic būvdarbu kontroli objektos, kuri ir uzaicināti uz sapulci.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5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16</a:t>
            </a:fld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F3C95-E031-3E77-F426-0A83AE6FB48A}"/>
              </a:ext>
            </a:extLst>
          </p:cNvPr>
          <p:cNvSpPr txBox="1"/>
          <p:nvPr/>
        </p:nvSpPr>
        <p:spPr>
          <a:xfrm>
            <a:off x="3738004" y="488435"/>
            <a:ext cx="6162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b="1" dirty="0"/>
              <a:t>Būvinspektoru vakances BVKB Būvdarbu kontroles nodaļā un Būvju ekspluatācijas kontroles nodaļā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B241C-6A72-EB8F-8385-DD8714929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002" y="982916"/>
            <a:ext cx="9900872" cy="2826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0ABF8-5D73-3508-21DD-DDF82BF93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002" y="3917333"/>
            <a:ext cx="9987660" cy="30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33090" y="2872159"/>
            <a:ext cx="7772400" cy="960438"/>
          </a:xfrm>
        </p:spPr>
        <p:txBody>
          <a:bodyPr>
            <a:normAutofit/>
          </a:bodyPr>
          <a:lstStyle/>
          <a:p>
            <a:r>
              <a:rPr lang="lv-LV" altLang="lv-LV" sz="3600" dirty="0"/>
              <a:t>Paldies par uzmanību!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2983" y="4093984"/>
            <a:ext cx="9232614" cy="21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lv-LV" altLang="lv-LV" sz="1600" u="sng" dirty="0">
              <a:solidFill>
                <a:schemeClr val="tx2"/>
              </a:solidFill>
            </a:endParaRPr>
          </a:p>
          <a:p>
            <a:endParaRPr lang="lv-LV" sz="1600" dirty="0"/>
          </a:p>
          <a:p>
            <a:r>
              <a:rPr lang="lv-LV" altLang="lv-LV" sz="2000" dirty="0"/>
              <a:t>Vairāk informācijas</a:t>
            </a:r>
          </a:p>
          <a:p>
            <a:r>
              <a:rPr lang="lv-LV" dirty="0">
                <a:solidFill>
                  <a:srgbClr val="3892AE"/>
                </a:solidFill>
                <a:hlinkClick r:id="rId2"/>
              </a:rPr>
              <a:t>www.bvkb.gov.lv</a:t>
            </a:r>
            <a:endParaRPr lang="lv-LV" dirty="0">
              <a:solidFill>
                <a:srgbClr val="3892AE"/>
              </a:solidFill>
            </a:endParaRPr>
          </a:p>
          <a:p>
            <a:endParaRPr lang="lv-LV" dirty="0">
              <a:solidFill>
                <a:srgbClr val="3892A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917" y="3459976"/>
            <a:ext cx="87543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000" b="1" dirty="0">
                <a:solidFill>
                  <a:srgbClr val="3892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 – kontrolē – iedziļinies – rīkojies!</a:t>
            </a:r>
          </a:p>
        </p:txBody>
      </p:sp>
    </p:spTree>
    <p:extLst>
      <p:ext uri="{BB962C8B-B14F-4D97-AF65-F5344CB8AC3E}">
        <p14:creationId xmlns:p14="http://schemas.microsoft.com/office/powerpoint/2010/main" val="32809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657947" y="438851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BVKB kompetence būvdarbos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2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828342"/>
              </p:ext>
            </p:extLst>
          </p:nvPr>
        </p:nvGraphicFramePr>
        <p:xfrm>
          <a:off x="466512" y="744738"/>
          <a:ext cx="5994835" cy="629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3DB8D2-2F30-0CBF-1234-64944C13E957}"/>
              </a:ext>
            </a:extLst>
          </p:cNvPr>
          <p:cNvSpPr txBox="1"/>
          <p:nvPr/>
        </p:nvSpPr>
        <p:spPr>
          <a:xfrm>
            <a:off x="6321535" y="3060107"/>
            <a:ext cx="5870465" cy="3662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trešās grupas publiskas ēkas </a:t>
            </a:r>
            <a:r>
              <a:rPr lang="lv-LV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(publiskas ēkas ar kopējo platību, lielāku par 1000 m2; ˃ 6 virszemes stāvi; ˃ 1 pazemes stāvs), </a:t>
            </a:r>
            <a:r>
              <a:rPr lang="lv-LV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būvdarbu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veikšanai nepieciešama būvatļauja</a:t>
            </a:r>
            <a:r>
              <a:rPr lang="lv-LV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lv-LV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būves, kuru paredzētajai būvniecībai atbilstoši likuma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"Par ietekmes uz vidi novērtējumu" 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4.panta pirmās daļas 1.punktam piemērota ietekmes uz vidi novērtējuma procedūra,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Aizsardzības ministrijas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tās padotības iestādes vai Nacionālo bruņoto spēku vajadzībām nepieciešamās būves Aizsardzības ministrijas valdījumā vai turējumā esošā nekustamajā īpašumā,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Elektropārvades līniju būves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kurām atbilstoši Teritorijas attīstības plānošanas likumā paredzētajam noteikts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nacionālo interešu objekta statuss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lv-LV" sz="1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Iekšlietu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ministrijas 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tās padotības iestādes vajadzībām nepieciešamās būves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valsts robežas joslā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patrulēšanas joslā un robežzīmju uzraudzības joslā.</a:t>
            </a:r>
            <a:endParaRPr lang="lv-LV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Būves Latvijas Republikas iekšējos </a:t>
            </a:r>
            <a:r>
              <a:rPr lang="lv-LV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jūras ūdeņos, teritoriālajā jūrā </a:t>
            </a:r>
            <a:r>
              <a:rPr lang="lv-LV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ekskluzīvajā ekonomiskajā zonā (no 2023.gada 1.janvāra);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lv-LV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vēja parki </a:t>
            </a:r>
            <a:r>
              <a:rPr lang="lv-LV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jaudu </a:t>
            </a:r>
            <a:r>
              <a:rPr lang="lv-LV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virs 50MW</a:t>
            </a:r>
            <a:r>
              <a:rPr lang="lv-LV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kuriem noteikts </a:t>
            </a:r>
            <a:r>
              <a:rPr lang="lv-LV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nacionālo interešu objekta statuss</a:t>
            </a:r>
            <a:endParaRPr lang="lv-LV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43EF5-0163-0DBF-6890-1205B5F15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347" y="1517958"/>
            <a:ext cx="3009542" cy="16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3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2103143" y="568931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Būvdarbu kontrole 2024.gadā un 2025.gada 3 mēnešos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3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944322"/>
              </p:ext>
            </p:extLst>
          </p:nvPr>
        </p:nvGraphicFramePr>
        <p:xfrm>
          <a:off x="2019269" y="888664"/>
          <a:ext cx="2938693" cy="30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B8DE27-E287-1616-5D03-2456505907D2}"/>
              </a:ext>
            </a:extLst>
          </p:cNvPr>
          <p:cNvSpPr txBox="1"/>
          <p:nvPr/>
        </p:nvSpPr>
        <p:spPr>
          <a:xfrm>
            <a:off x="5937309" y="1252947"/>
            <a:ext cx="6153324" cy="547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Galvenās neatbilstības: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Būvdarbu veikšana neatbilstoši būvprojektam;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Būvspeciālistu</a:t>
            </a: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VBN noteikto pienākumu nepildīšana;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Būvprojektā nenorādītu būvmateriālu pielietošana;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Vides aizsardzības prasību neievērošana;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Būvdarbu veikšana pēc DVP, kas neatbilst būvprojektam;</a:t>
            </a:r>
            <a:endParaRPr lang="lv-LV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Apkārtesošo ēku </a:t>
            </a:r>
            <a:r>
              <a:rPr lang="lv-LV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monotoringa</a:t>
            </a: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neveikšana, robežvērtību nesaskaņošana ar </a:t>
            </a:r>
            <a:r>
              <a:rPr lang="lv-LV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monitorejamo</a:t>
            </a: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ēku īpašniekiem;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Būvniecības pakalpojumu sniedzēji nereģistrējas būvkomersantu reģistrā;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Būvdarbu veikšana bez spēkā esošas apdrošināšanas polises</a:t>
            </a:r>
            <a:endParaRPr lang="lv-LV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Ieteikumi:</a:t>
            </a:r>
            <a:endParaRPr lang="lv-LV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https://www.bvkb.gov.lv/lv/buvdarbu-valsts-kontrole-un-buvju-pienemsana-ekspluatacija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BVKB izstrādātās vadlīnijas būvdarbu veicēja kvalitātes kontroles sistēmai</a:t>
            </a:r>
            <a:endParaRPr lang="lv-LV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Būvuzraudzības pakalpojuma vadlīnijas</a:t>
            </a:r>
            <a:endParaRPr lang="lv-LV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603098-67A0-3BFB-38A9-18DABA366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951855"/>
              </p:ext>
            </p:extLst>
          </p:nvPr>
        </p:nvGraphicFramePr>
        <p:xfrm>
          <a:off x="2019269" y="3938778"/>
          <a:ext cx="2938693" cy="30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E5DEA0-7D2C-AB51-0B89-A7244BC3717E}"/>
              </a:ext>
            </a:extLst>
          </p:cNvPr>
          <p:cNvSpPr txBox="1"/>
          <p:nvPr/>
        </p:nvSpPr>
        <p:spPr>
          <a:xfrm>
            <a:off x="4340086" y="1760079"/>
            <a:ext cx="1007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2024.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9A4C2-58FA-AD25-336C-77A71C7224A2}"/>
              </a:ext>
            </a:extLst>
          </p:cNvPr>
          <p:cNvSpPr txBox="1"/>
          <p:nvPr/>
        </p:nvSpPr>
        <p:spPr>
          <a:xfrm>
            <a:off x="4505060" y="4803729"/>
            <a:ext cx="1007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2025.</a:t>
            </a:r>
          </a:p>
        </p:txBody>
      </p:sp>
    </p:spTree>
    <p:extLst>
      <p:ext uri="{BB962C8B-B14F-4D97-AF65-F5344CB8AC3E}">
        <p14:creationId xmlns:p14="http://schemas.microsoft.com/office/powerpoint/2010/main" val="70193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57326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295629"/>
            <a:ext cx="989642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Pieņemšana ekspluatācijā 2024.gadā un 2025.gada 3 mēnešos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4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7E8A36-439C-032C-5EFD-1C539E73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491794"/>
              </p:ext>
            </p:extLst>
          </p:nvPr>
        </p:nvGraphicFramePr>
        <p:xfrm>
          <a:off x="525235" y="1370581"/>
          <a:ext cx="4735878" cy="23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C6AF78-183D-6565-C921-61ED7335F794}"/>
              </a:ext>
            </a:extLst>
          </p:cNvPr>
          <p:cNvSpPr txBox="1"/>
          <p:nvPr/>
        </p:nvSpPr>
        <p:spPr>
          <a:xfrm>
            <a:off x="6038674" y="1119954"/>
            <a:ext cx="6153324" cy="512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Galvenās neatbilstības: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Apliecinājums parakstīts pirms būvprojektā paredzēto darbu pabeigšanas;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Būvdarbi veikti neatbilstoši būvprojektam;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saņemti pozitīvi tehnisko noteikumu izdevēju atzinumi (t.sk. VUGD un VI);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pievienoti </a:t>
            </a:r>
            <a:r>
              <a:rPr lang="lv-LV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izpildmērījumu</a:t>
            </a: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plāni, t.sk par inženierbūvju izbūvi un demontāžu;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izpildīti būvinspektoru dotie norādījumi atzinumos.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Ieteikumi: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Pasūtīt izbūvēto būvju </a:t>
            </a:r>
            <a:r>
              <a:rPr lang="lv-LV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izpildmērījumus</a:t>
            </a: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</a:t>
            </a:r>
            <a:r>
              <a:rPr lang="lv-LV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jaunizbūvētās</a:t>
            </a: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būves faktisko novirzi attiecībā pret projektu;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Pārbaudīt apliecinājumam pievienoto dokumentāciju un tā atbilstību būvprojektam;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 par gala pārbaudes apjomiem atspoguļot pārskatā par būvuzraudzības plāna izpildi.</a:t>
            </a:r>
            <a:endParaRPr lang="lv-LV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0C8E22-1F35-DFE5-61D5-2439125AB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795103"/>
              </p:ext>
            </p:extLst>
          </p:nvPr>
        </p:nvGraphicFramePr>
        <p:xfrm>
          <a:off x="452348" y="4068417"/>
          <a:ext cx="4464209" cy="228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2B60562-55B5-4BF4-3739-27533DECC2CA}"/>
              </a:ext>
            </a:extLst>
          </p:cNvPr>
          <p:cNvSpPr txBox="1"/>
          <p:nvPr/>
        </p:nvSpPr>
        <p:spPr>
          <a:xfrm>
            <a:off x="3779025" y="1864588"/>
            <a:ext cx="1007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2024.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128BD-159C-E260-12A1-D40EF2A3BE73}"/>
              </a:ext>
            </a:extLst>
          </p:cNvPr>
          <p:cNvSpPr txBox="1"/>
          <p:nvPr/>
        </p:nvSpPr>
        <p:spPr>
          <a:xfrm>
            <a:off x="3779025" y="4662151"/>
            <a:ext cx="1007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2025.</a:t>
            </a:r>
          </a:p>
        </p:txBody>
      </p:sp>
    </p:spTree>
    <p:extLst>
      <p:ext uri="{BB962C8B-B14F-4D97-AF65-F5344CB8AC3E}">
        <p14:creationId xmlns:p14="http://schemas.microsoft.com/office/powerpoint/2010/main" val="41818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475E-3473-826E-8F83-51D3046E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C0C97-1135-9EA8-92DE-F139426A4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7E7549-DCAD-C852-271A-2433D8C463CC}"/>
              </a:ext>
            </a:extLst>
          </p:cNvPr>
          <p:cNvSpPr txBox="1"/>
          <p:nvPr/>
        </p:nvSpPr>
        <p:spPr>
          <a:xfrm>
            <a:off x="1972113" y="295629"/>
            <a:ext cx="989642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Būvvalde 2024.gadā un 2025.gada 3 mēnešos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19BCDE12-B463-F235-A7E2-4880D451D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BA30BCE3-9D63-C6A4-3FB4-398838A4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5</a:t>
            </a:fld>
            <a:endParaRPr lang="lv-LV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624933-1ADE-1AF8-5E5D-23B709A17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265804"/>
              </p:ext>
            </p:extLst>
          </p:nvPr>
        </p:nvGraphicFramePr>
        <p:xfrm>
          <a:off x="525235" y="1212574"/>
          <a:ext cx="5067182" cy="420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4DF973-FE9E-B66B-E9F6-63A152E9019A}"/>
              </a:ext>
            </a:extLst>
          </p:cNvPr>
          <p:cNvSpPr txBox="1"/>
          <p:nvPr/>
        </p:nvSpPr>
        <p:spPr>
          <a:xfrm>
            <a:off x="6038674" y="1119954"/>
            <a:ext cx="6153324" cy="484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Galvenās neatbilstības: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Netiek pielietots pareizs BIS strukturēts iesniegums (Pārbaude – izmaiņas, kuras var ierosināt būvniecības ierosinātājs);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 norādīts atbildīgais </a:t>
            </a:r>
            <a:r>
              <a:rPr lang="lv-LV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būvspeciālists</a:t>
            </a: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kas nav būvkomersanta darbinieks;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 nav norādītas visas ēkas un inženierbūves, to GLV un grupa;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norādīti visi zemesgabali, kuros ir paredzēta būvniecība;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norādītas būvju piesaistes</a:t>
            </a: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BP un tā izmaiņas nav saskaņotas ar TN izdevējiem.</a:t>
            </a:r>
            <a:endParaRPr lang="lv-LV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Atšķirīgs būvju skaits BP un BA;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 informācijas par BP sastāvu un sējuma saturu LBN 200-18;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 būvekspertīze ir veikta par neaktuālām BP lapām</a:t>
            </a: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vai tā ir negatīva;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Nepare</a:t>
            </a:r>
            <a:r>
              <a:rPr lang="lv-LV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izi noteiktas būvju grupas (neatbilstoši VBN 1.pielikumam), līdz ar to izvēlēts nepareizs būvniecības ieceres veids.</a:t>
            </a:r>
            <a:endParaRPr lang="lv-LV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2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610749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2025.gadā spēkā esošie un plānotie NA grozījumi: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6</a:t>
            </a:fld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91969-556D-4F77-D531-BA62040D3864}"/>
              </a:ext>
            </a:extLst>
          </p:cNvPr>
          <p:cNvSpPr txBox="1"/>
          <p:nvPr/>
        </p:nvSpPr>
        <p:spPr>
          <a:xfrm>
            <a:off x="1446877" y="2066995"/>
            <a:ext cx="10219887" cy="4233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br>
              <a:rPr lang="lv-LV" sz="1800" b="1" dirty="0">
                <a:solidFill>
                  <a:srgbClr val="3494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lv-LV" b="1" dirty="0">
                <a:solidFill>
                  <a:srgbClr val="3494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Būvniecības likuma spēkā esoša versija no 01.01.2025.</a:t>
            </a:r>
          </a:p>
          <a:p>
            <a:pPr marL="0" indent="0">
              <a:lnSpc>
                <a:spcPct val="90000"/>
              </a:lnSpc>
              <a:buNone/>
            </a:pPr>
            <a:endParaRPr lang="lv-LV" b="1" dirty="0">
              <a:solidFill>
                <a:srgbClr val="3494B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Vispārīgie būvnoteikumi 01.05.2025., 01.07.2025.,01.10.2025.,01.11.2025.</a:t>
            </a:r>
          </a:p>
          <a:p>
            <a:pPr marL="0" indent="0">
              <a:lnSpc>
                <a:spcPct val="90000"/>
              </a:lnSpc>
              <a:buNone/>
            </a:pPr>
            <a:endParaRPr lang="lv-LV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02.09.2014. noteikumi Nr. 529 Ēku būvnoteikumi 01.07.2025.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02.09.2014. noteikumi Nr. 530 Dzelzceļa būvnoteikumi 01.07.2025.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16.09.2014. noteikumi Nr. 550 Hidrotehnisko un meliorācijas būvju būvnoteikumi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09.05.2017. noteikumi Nr. 253 Atsevišķu inženierbūvju būvnoteikumi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14.10.2014. noteikumi Nr. 631 Latvijas Republikas iekšējo jūras ūdeņu, teritoriālās jūras un ekskluzīvās ekonomiskās zonas būvju būvnoteikumi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24.11.2015. noteikumi Nr. 661 Ar radiācijas drošību saistīto būvju būvnoteikumi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19.08.2014. noteikumi Nr. 501 Elektronisko sakaru inženierbūvju būvnoteikumi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14.10.2014. noteikumi Nr. 633 Autoceļu un ielu būvnoteikumi</a:t>
            </a:r>
          </a:p>
          <a:p>
            <a:pPr marL="0" indent="0">
              <a:lnSpc>
                <a:spcPct val="90000"/>
              </a:lnSpc>
              <a:buNone/>
            </a:pPr>
            <a:endParaRPr lang="lv-LV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v-LV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Ministru kabineta 01.10.2014. noteikumi Nr. 156 Būvizstrādājumu tirgus uzraudzības kārtība 18.03.2025.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C9645-142F-6544-38E8-EDF2772D3788}"/>
              </a:ext>
            </a:extLst>
          </p:cNvPr>
          <p:cNvSpPr txBox="1"/>
          <p:nvPr/>
        </p:nvSpPr>
        <p:spPr>
          <a:xfrm rot="16200000">
            <a:off x="266361" y="3888262"/>
            <a:ext cx="143939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01.07.2025.</a:t>
            </a:r>
          </a:p>
        </p:txBody>
      </p:sp>
    </p:spTree>
    <p:extLst>
      <p:ext uri="{BB962C8B-B14F-4D97-AF65-F5344CB8AC3E}">
        <p14:creationId xmlns:p14="http://schemas.microsoft.com/office/powerpoint/2010/main" val="369267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8AD0C-3646-44C4-8404-1EC673106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Būvniecības likums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7</a:t>
            </a:fld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A92DB-F537-D8B2-EA36-9295C156387D}"/>
              </a:ext>
            </a:extLst>
          </p:cNvPr>
          <p:cNvSpPr txBox="1"/>
          <p:nvPr/>
        </p:nvSpPr>
        <p:spPr>
          <a:xfrm>
            <a:off x="1679510" y="1810387"/>
            <a:ext cx="94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kumimoji="0" lang="lv-LV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A77B6-DE48-3463-59D4-D80C91602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36" y="1560053"/>
            <a:ext cx="11084482" cy="48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2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BC41-326F-4A0A-DBB2-E0C9EADB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6D407-67B2-8F8A-2CAF-4412EBA21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9478C6-2D88-DD43-028C-B731215FE55D}"/>
              </a:ext>
            </a:extLst>
          </p:cNvPr>
          <p:cNvSpPr txBox="1"/>
          <p:nvPr/>
        </p:nvSpPr>
        <p:spPr>
          <a:xfrm>
            <a:off x="2367331" y="459286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Vispārīgo būvnoteikumu 01.05.2025. plānotās izmaiņas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6709E6B-137F-2135-36F2-0073BCD5E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B9F6325D-8292-E763-EAA9-DC887887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8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0F9BF-73EE-2DB3-CC1C-68E132C27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449" y="1621608"/>
            <a:ext cx="4945625" cy="321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DF91F-6DAF-1DE7-08D8-0DE7236C6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53" y="1670328"/>
            <a:ext cx="6710183" cy="31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890B4-9001-7126-D43F-853DD867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D9CF2-02B6-9D23-D45B-38E866230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b="1328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F3344-EC15-64F3-3FD4-DDB458C3E508}"/>
              </a:ext>
            </a:extLst>
          </p:cNvPr>
          <p:cNvSpPr txBox="1"/>
          <p:nvPr/>
        </p:nvSpPr>
        <p:spPr>
          <a:xfrm>
            <a:off x="1972113" y="549194"/>
            <a:ext cx="849020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lv-LV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D40B25AB-8C13-E7FF-5819-F216EC055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803BDA4F-C3A9-1FD6-CE3E-2D4FAF92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B78D3-9EA9-4C32-9A33-29C612A25FCE}" type="slidenum">
              <a:rPr lang="lv-LV" smtClean="0"/>
              <a:pPr/>
              <a:t>9</a:t>
            </a:fld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B572F-84E1-3993-7BF9-4AFE17C11981}"/>
              </a:ext>
            </a:extLst>
          </p:cNvPr>
          <p:cNvSpPr txBox="1"/>
          <p:nvPr/>
        </p:nvSpPr>
        <p:spPr>
          <a:xfrm>
            <a:off x="1660592" y="2340109"/>
            <a:ext cx="94519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"188. Grozījums attiecībā uz šo noteikumu </a:t>
            </a:r>
            <a:r>
              <a:rPr lang="lv-LV" b="1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2.22. apakšpunkta svītrošanu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, kā arī grozījumi šo noteikumu </a:t>
            </a:r>
            <a:r>
              <a:rPr lang="lv-LV" b="1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83. punktā, 100.6., 114.5., 125.12., 126.2., 127.4., 143.4., 177.1. 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apakšpunktā </a:t>
            </a:r>
            <a:r>
              <a:rPr lang="lv-LV" b="1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un 5. un 5.</a:t>
            </a:r>
            <a:r>
              <a:rPr lang="lv-LV" b="1" i="0" baseline="3000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lv-LV" b="1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 pielikumā saistībā ar atteikšanos no atsevišķiem veikto būvdarbu aktiem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, kā arī saistībā ar atteikšanos no speciālajiem darbiem </a:t>
            </a:r>
            <a:r>
              <a:rPr lang="lv-LV" b="1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stājas spēkā 2025. gada 1. jūlijā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lv-LV" b="0" i="0" dirty="0">
                <a:solidFill>
                  <a:srgbClr val="41414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Uzsāktajos būvniecības procesos būvniecības procesa dalībnieki var turpināt izmantot tās akta formas un to būvdarbu žurnāla saturu, kas bija spēkā uz būvdarbu uzsākšanas nosacījumu izpildes brīdi. 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Būvniecības procesa dalībnieki var vienoties par šo izmaiņu ātrāku piemērošanu.";</a:t>
            </a: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2C20B-D658-15C7-6AFC-F3DF7DE46352}"/>
              </a:ext>
            </a:extLst>
          </p:cNvPr>
          <p:cNvSpPr txBox="1"/>
          <p:nvPr/>
        </p:nvSpPr>
        <p:spPr>
          <a:xfrm>
            <a:off x="2219620" y="527705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Vispārīgo būvnoteikumu 01.07.2025. plānotās izmaiņas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24D44-34BB-3B28-B909-BFFDD6972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64" y="5088054"/>
            <a:ext cx="7620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8779</TotalTime>
  <Words>1393</Words>
  <Application>Microsoft Office PowerPoint</Application>
  <PresentationFormat>Widescreen</PresentationFormat>
  <Paragraphs>145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RobustaTLPro-Medium</vt:lpstr>
      <vt:lpstr>Times New Roman</vt:lpstr>
      <vt:lpstr>Trebuchet MS</vt:lpstr>
      <vt:lpstr>Verdana</vt:lpstr>
      <vt:lpstr>Wingdings 3</vt:lpstr>
      <vt:lpstr>Office Theme</vt:lpstr>
      <vt:lpstr>Vebinārs būvniecības procesa dalībniekiem “Par aktualitātēm 2025.gadā būvdarbu un būvju ekspluatācijas kontrolē ”   2025.gada 11.aprīlis 10.00 – 14.30 MS Teams  Aktualitātes būvdarbu kontroles ietvaros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Palamarčuks</dc:creator>
  <cp:lastModifiedBy>Sandris Celmiņš</cp:lastModifiedBy>
  <cp:revision>316</cp:revision>
  <dcterms:created xsi:type="dcterms:W3CDTF">2019-11-08T07:32:19Z</dcterms:created>
  <dcterms:modified xsi:type="dcterms:W3CDTF">2025-04-17T05:48:49Z</dcterms:modified>
</cp:coreProperties>
</file>