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4" r:id="rId2"/>
    <p:sldId id="578" r:id="rId3"/>
    <p:sldId id="612" r:id="rId4"/>
    <p:sldId id="599" r:id="rId5"/>
    <p:sldId id="698" r:id="rId6"/>
    <p:sldId id="697" r:id="rId7"/>
    <p:sldId id="664" r:id="rId8"/>
    <p:sldId id="598" r:id="rId9"/>
    <p:sldId id="635" r:id="rId10"/>
    <p:sldId id="602" r:id="rId11"/>
    <p:sldId id="581" r:id="rId12"/>
    <p:sldId id="670" r:id="rId13"/>
    <p:sldId id="548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2" autoAdjust="0"/>
    <p:restoredTop sz="83671" autoAdjust="0"/>
  </p:normalViewPr>
  <p:slideViewPr>
    <p:cSldViewPr snapToGrid="0">
      <p:cViewPr varScale="1">
        <p:scale>
          <a:sx n="72" d="100"/>
          <a:sy n="72" d="100"/>
        </p:scale>
        <p:origin x="93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Atbilstoši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D21-4C53-B659-FC45058E22A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21-4C53-B659-FC45058E22A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D21-4C53-B659-FC45058E22A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21-4C53-B659-FC45058E22A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D21-4C53-B659-FC45058E2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Sheet1!$B$21:$F$21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Sheet1!$B$22:$F$22</c:f>
              <c:numCache>
                <c:formatCode>General</c:formatCode>
                <c:ptCount val="5"/>
                <c:pt idx="0">
                  <c:v>106</c:v>
                </c:pt>
                <c:pt idx="1">
                  <c:v>203</c:v>
                </c:pt>
                <c:pt idx="2">
                  <c:v>58</c:v>
                </c:pt>
                <c:pt idx="3">
                  <c:v>163</c:v>
                </c:pt>
                <c:pt idx="4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A2E-9FF9-BF56F4952D46}"/>
            </c:ext>
          </c:extLst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Neatbiltoši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Sheet1!$B$21:$F$21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Sheet1!$B$23:$F$23</c:f>
              <c:numCache>
                <c:formatCode>General</c:formatCode>
                <c:ptCount val="5"/>
                <c:pt idx="0">
                  <c:v>53</c:v>
                </c:pt>
                <c:pt idx="1">
                  <c:v>142</c:v>
                </c:pt>
                <c:pt idx="2">
                  <c:v>44</c:v>
                </c:pt>
                <c:pt idx="3">
                  <c:v>118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4-4A2E-9FF9-BF56F4952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2656095"/>
        <c:axId val="1968870703"/>
      </c:barChart>
      <c:catAx>
        <c:axId val="1992656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68870703"/>
        <c:crosses val="autoZero"/>
        <c:auto val="1"/>
        <c:lblAlgn val="ctr"/>
        <c:lblOffset val="100"/>
        <c:noMultiLvlLbl val="0"/>
      </c:catAx>
      <c:valAx>
        <c:axId val="196887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926560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Neatbilstību sadalījums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62-45AB-B5E6-262CE7A52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62-45AB-B5E6-262CE7A523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E62-45AB-B5E6-262CE7A52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E62-45AB-B5E6-262CE7A523D3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F22D292D-D599-440F-B40E-B67C0E9DDFC5}" type="VALUE">
                      <a:rPr lang="en-US" sz="1400" b="1"/>
                      <a:pPr/>
                      <a:t>[VALUE]</a:t>
                    </a:fld>
                    <a:endParaRPr lang="lv-LV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E62-45AB-B5E6-262CE7A523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Sheet1!$C$7:$C$10</c:f>
              <c:strCache>
                <c:ptCount val="4"/>
                <c:pt idx="0">
                  <c:v>CE marķējums</c:v>
                </c:pt>
                <c:pt idx="1">
                  <c:v>Nav veikta atbilstības novērtēšana</c:v>
                </c:pt>
                <c:pt idx="2">
                  <c:v>Objektā nav ražotāja deklarācijas</c:v>
                </c:pt>
                <c:pt idx="3">
                  <c:v>Cits</c:v>
                </c:pt>
              </c:strCache>
            </c:strRef>
          </c:cat>
          <c:val>
            <c:numRef>
              <c:f>Sheet1!$E$7:$E$10</c:f>
              <c:numCache>
                <c:formatCode>0%</c:formatCode>
                <c:ptCount val="4"/>
                <c:pt idx="0">
                  <c:v>0.15</c:v>
                </c:pt>
                <c:pt idx="1">
                  <c:v>0.18</c:v>
                </c:pt>
                <c:pt idx="2">
                  <c:v>0.31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62-45AB-B5E6-262CE7A523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9E62-45AB-B5E6-262CE7A523D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9E62-45AB-B5E6-262CE7A523D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9E62-45AB-B5E6-262CE7A523D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9E62-45AB-B5E6-262CE7A523D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Sheet1!$C$7:$C$10</c15:sqref>
                        </c15:formulaRef>
                      </c:ext>
                    </c:extLst>
                    <c:strCache>
                      <c:ptCount val="4"/>
                      <c:pt idx="0">
                        <c:v>CE marķējums</c:v>
                      </c:pt>
                      <c:pt idx="1">
                        <c:v>Nav veikta atbilstības novērtēšana</c:v>
                      </c:pt>
                      <c:pt idx="2">
                        <c:v>Objektā nav ražotāja deklarācijas</c:v>
                      </c:pt>
                      <c:pt idx="3">
                        <c:v>Cits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11</c:v>
                      </c:pt>
                      <c:pt idx="1">
                        <c:v>13</c:v>
                      </c:pt>
                      <c:pt idx="2">
                        <c:v>23</c:v>
                      </c:pt>
                      <c:pt idx="3">
                        <c:v>27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E62-45AB-B5E6-262CE7A523D3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E8DA6-0C7A-4FB9-99DD-133D2B78C0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1BC31C-9A77-415A-B105-8D45E0EEF1A9}">
      <dgm:prSet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Būvlaukumu pārbaudes, t.sk. BIS;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C0BEF-9652-4282-81EE-E67ECB1532EB}" type="parTrans" cxnId="{B614B1D7-16BB-4D4D-A82F-49D895CF6C7B}">
      <dgm:prSet/>
      <dgm:spPr/>
      <dgm:t>
        <a:bodyPr/>
        <a:lstStyle/>
        <a:p>
          <a:endParaRPr lang="en-US"/>
        </a:p>
      </dgm:t>
    </dgm:pt>
    <dgm:pt modelId="{17C707AD-AE39-47C4-ACAC-6FB3F55B8441}" type="sibTrans" cxnId="{B614B1D7-16BB-4D4D-A82F-49D895CF6C7B}">
      <dgm:prSet/>
      <dgm:spPr/>
      <dgm:t>
        <a:bodyPr/>
        <a:lstStyle/>
        <a:p>
          <a:endParaRPr lang="en-US"/>
        </a:p>
      </dgm:t>
    </dgm:pt>
    <dgm:pt modelId="{6B185879-4BB4-48F7-A136-7FC6F8601711}">
      <dgm:prSet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Logi;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1EAAE-D0CF-48C9-A2E2-E9A4405A1224}" type="parTrans" cxnId="{88C92D7E-03A8-44A5-8B23-8A4F051D1743}">
      <dgm:prSet/>
      <dgm:spPr/>
      <dgm:t>
        <a:bodyPr/>
        <a:lstStyle/>
        <a:p>
          <a:endParaRPr lang="en-US"/>
        </a:p>
      </dgm:t>
    </dgm:pt>
    <dgm:pt modelId="{7D24CA5C-17FD-46FB-9549-DB8D5666F7E3}" type="sibTrans" cxnId="{88C92D7E-03A8-44A5-8B23-8A4F051D1743}">
      <dgm:prSet/>
      <dgm:spPr/>
      <dgm:t>
        <a:bodyPr/>
        <a:lstStyle/>
        <a:p>
          <a:endParaRPr lang="en-US"/>
        </a:p>
      </dgm:t>
    </dgm:pt>
    <dgm:pt modelId="{4AFC6D25-6959-4F5E-A974-0ED4872B0677}">
      <dgm:prSet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Durvis;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119D5-E1D0-4AE6-BB8B-8F2834E96AC1}" type="parTrans" cxnId="{ACF7D890-D454-422C-8C75-9A2F8DD468B1}">
      <dgm:prSet/>
      <dgm:spPr/>
      <dgm:t>
        <a:bodyPr/>
        <a:lstStyle/>
        <a:p>
          <a:endParaRPr lang="en-US"/>
        </a:p>
      </dgm:t>
    </dgm:pt>
    <dgm:pt modelId="{B0B4D74D-2EBC-4D2E-9638-BE6D310707DF}" type="sibTrans" cxnId="{ACF7D890-D454-422C-8C75-9A2F8DD468B1}">
      <dgm:prSet/>
      <dgm:spPr/>
      <dgm:t>
        <a:bodyPr/>
        <a:lstStyle/>
        <a:p>
          <a:endParaRPr lang="en-US"/>
        </a:p>
      </dgm:t>
    </dgm:pt>
    <dgm:pt modelId="{95F6B0A8-57AF-4061-92FB-C59AB520D4DC}">
      <dgm:prSet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Skrūves;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36B04-74CC-46D5-BA71-C0A91D00EB00}" type="parTrans" cxnId="{2123B4A4-026D-4603-AF03-66BF495D34EB}">
      <dgm:prSet/>
      <dgm:spPr/>
      <dgm:t>
        <a:bodyPr/>
        <a:lstStyle/>
        <a:p>
          <a:endParaRPr lang="en-US"/>
        </a:p>
      </dgm:t>
    </dgm:pt>
    <dgm:pt modelId="{692B4F7C-0456-4979-BAC2-B2348510D588}" type="sibTrans" cxnId="{2123B4A4-026D-4603-AF03-66BF495D34EB}">
      <dgm:prSet/>
      <dgm:spPr/>
      <dgm:t>
        <a:bodyPr/>
        <a:lstStyle/>
        <a:p>
          <a:endParaRPr lang="en-US"/>
        </a:p>
      </dgm:t>
    </dgm:pt>
    <dgm:pt modelId="{09850736-10C9-48E4-B7E4-8177AFD090D0}">
      <dgm:prSet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……….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09E45-0BD1-448B-9761-661CE0D2C3B1}" type="parTrans" cxnId="{98B457B4-6188-49DC-B988-CB0993A375DF}">
      <dgm:prSet/>
      <dgm:spPr/>
      <dgm:t>
        <a:bodyPr/>
        <a:lstStyle/>
        <a:p>
          <a:endParaRPr lang="en-US"/>
        </a:p>
      </dgm:t>
    </dgm:pt>
    <dgm:pt modelId="{FC574C64-29B1-4B14-B259-B3B42182C882}" type="sibTrans" cxnId="{98B457B4-6188-49DC-B988-CB0993A375DF}">
      <dgm:prSet/>
      <dgm:spPr/>
      <dgm:t>
        <a:bodyPr/>
        <a:lstStyle/>
        <a:p>
          <a:endParaRPr lang="en-US"/>
        </a:p>
      </dgm:t>
    </dgm:pt>
    <dgm:pt modelId="{E3C08CBB-FC56-4E54-A863-1DE385E797DC}" type="pres">
      <dgm:prSet presAssocID="{780E8DA6-0C7A-4FB9-99DD-133D2B78C084}" presName="linear" presStyleCnt="0">
        <dgm:presLayoutVars>
          <dgm:dir/>
          <dgm:animLvl val="lvl"/>
          <dgm:resizeHandles val="exact"/>
        </dgm:presLayoutVars>
      </dgm:prSet>
      <dgm:spPr/>
    </dgm:pt>
    <dgm:pt modelId="{087E393A-2FEB-4AF0-BAC6-949EE8B628E7}" type="pres">
      <dgm:prSet presAssocID="{D01BC31C-9A77-415A-B105-8D45E0EEF1A9}" presName="parentLin" presStyleCnt="0"/>
      <dgm:spPr/>
    </dgm:pt>
    <dgm:pt modelId="{8FF303B9-E4A0-4708-8D53-A7033AB6D400}" type="pres">
      <dgm:prSet presAssocID="{D01BC31C-9A77-415A-B105-8D45E0EEF1A9}" presName="parentLeftMargin" presStyleLbl="node1" presStyleIdx="0" presStyleCnt="5"/>
      <dgm:spPr/>
    </dgm:pt>
    <dgm:pt modelId="{726FD6D7-C7F0-4795-9256-72F03E754CE4}" type="pres">
      <dgm:prSet presAssocID="{D01BC31C-9A77-415A-B105-8D45E0EEF1A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BEC065B-DA41-4F27-874E-B17D80236019}" type="pres">
      <dgm:prSet presAssocID="{D01BC31C-9A77-415A-B105-8D45E0EEF1A9}" presName="negativeSpace" presStyleCnt="0"/>
      <dgm:spPr/>
    </dgm:pt>
    <dgm:pt modelId="{DA9B30C5-CD98-46DF-A044-FA82C3335C49}" type="pres">
      <dgm:prSet presAssocID="{D01BC31C-9A77-415A-B105-8D45E0EEF1A9}" presName="childText" presStyleLbl="conFgAcc1" presStyleIdx="0" presStyleCnt="5">
        <dgm:presLayoutVars>
          <dgm:bulletEnabled val="1"/>
        </dgm:presLayoutVars>
      </dgm:prSet>
      <dgm:spPr/>
    </dgm:pt>
    <dgm:pt modelId="{7FDC31AF-395F-4718-8038-DECBB65E8F70}" type="pres">
      <dgm:prSet presAssocID="{17C707AD-AE39-47C4-ACAC-6FB3F55B8441}" presName="spaceBetweenRectangles" presStyleCnt="0"/>
      <dgm:spPr/>
    </dgm:pt>
    <dgm:pt modelId="{9B79292A-C3F6-4C7F-99A1-D70B0E84DB1F}" type="pres">
      <dgm:prSet presAssocID="{6B185879-4BB4-48F7-A136-7FC6F8601711}" presName="parentLin" presStyleCnt="0"/>
      <dgm:spPr/>
    </dgm:pt>
    <dgm:pt modelId="{6720CDF7-8B88-4E77-8AFF-D9C011BCA0A6}" type="pres">
      <dgm:prSet presAssocID="{6B185879-4BB4-48F7-A136-7FC6F8601711}" presName="parentLeftMargin" presStyleLbl="node1" presStyleIdx="0" presStyleCnt="5"/>
      <dgm:spPr/>
    </dgm:pt>
    <dgm:pt modelId="{3E95393A-9777-4465-9632-C60602949ED3}" type="pres">
      <dgm:prSet presAssocID="{6B185879-4BB4-48F7-A136-7FC6F86017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5C8BDF7-2BD1-468E-B918-F605E10A8EB6}" type="pres">
      <dgm:prSet presAssocID="{6B185879-4BB4-48F7-A136-7FC6F8601711}" presName="negativeSpace" presStyleCnt="0"/>
      <dgm:spPr/>
    </dgm:pt>
    <dgm:pt modelId="{8C0CE01E-B2A0-4CDD-B8A4-E2749868C466}" type="pres">
      <dgm:prSet presAssocID="{6B185879-4BB4-48F7-A136-7FC6F8601711}" presName="childText" presStyleLbl="conFgAcc1" presStyleIdx="1" presStyleCnt="5">
        <dgm:presLayoutVars>
          <dgm:bulletEnabled val="1"/>
        </dgm:presLayoutVars>
      </dgm:prSet>
      <dgm:spPr/>
    </dgm:pt>
    <dgm:pt modelId="{B096A7FB-37DC-43CB-8A42-ADC2FBEFA360}" type="pres">
      <dgm:prSet presAssocID="{7D24CA5C-17FD-46FB-9549-DB8D5666F7E3}" presName="spaceBetweenRectangles" presStyleCnt="0"/>
      <dgm:spPr/>
    </dgm:pt>
    <dgm:pt modelId="{F07B0F5A-4148-49CA-AC72-DC8BC12FB481}" type="pres">
      <dgm:prSet presAssocID="{4AFC6D25-6959-4F5E-A974-0ED4872B0677}" presName="parentLin" presStyleCnt="0"/>
      <dgm:spPr/>
    </dgm:pt>
    <dgm:pt modelId="{7C685B38-BC3A-4B1C-AA8E-19B41C6B8E1D}" type="pres">
      <dgm:prSet presAssocID="{4AFC6D25-6959-4F5E-A974-0ED4872B0677}" presName="parentLeftMargin" presStyleLbl="node1" presStyleIdx="1" presStyleCnt="5"/>
      <dgm:spPr/>
    </dgm:pt>
    <dgm:pt modelId="{769CA76B-4EEB-42F8-9863-F21E6C9F6CBF}" type="pres">
      <dgm:prSet presAssocID="{4AFC6D25-6959-4F5E-A974-0ED4872B067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5932C58-7281-4EC0-83DB-F1495CA5CE18}" type="pres">
      <dgm:prSet presAssocID="{4AFC6D25-6959-4F5E-A974-0ED4872B0677}" presName="negativeSpace" presStyleCnt="0"/>
      <dgm:spPr/>
    </dgm:pt>
    <dgm:pt modelId="{5102253F-AC77-4726-A575-25B684D9535C}" type="pres">
      <dgm:prSet presAssocID="{4AFC6D25-6959-4F5E-A974-0ED4872B0677}" presName="childText" presStyleLbl="conFgAcc1" presStyleIdx="2" presStyleCnt="5">
        <dgm:presLayoutVars>
          <dgm:bulletEnabled val="1"/>
        </dgm:presLayoutVars>
      </dgm:prSet>
      <dgm:spPr/>
    </dgm:pt>
    <dgm:pt modelId="{4EA0D667-99FB-4FDF-95D0-25447499754F}" type="pres">
      <dgm:prSet presAssocID="{B0B4D74D-2EBC-4D2E-9638-BE6D310707DF}" presName="spaceBetweenRectangles" presStyleCnt="0"/>
      <dgm:spPr/>
    </dgm:pt>
    <dgm:pt modelId="{5CB531C5-6AD5-46E3-9834-DBF1828D4E6E}" type="pres">
      <dgm:prSet presAssocID="{95F6B0A8-57AF-4061-92FB-C59AB520D4DC}" presName="parentLin" presStyleCnt="0"/>
      <dgm:spPr/>
    </dgm:pt>
    <dgm:pt modelId="{83ED828B-07FE-4768-BC9F-02C642E58FC8}" type="pres">
      <dgm:prSet presAssocID="{95F6B0A8-57AF-4061-92FB-C59AB520D4DC}" presName="parentLeftMargin" presStyleLbl="node1" presStyleIdx="2" presStyleCnt="5"/>
      <dgm:spPr/>
    </dgm:pt>
    <dgm:pt modelId="{5CF4759C-46AD-4100-BA68-192B2BEF1256}" type="pres">
      <dgm:prSet presAssocID="{95F6B0A8-57AF-4061-92FB-C59AB520D4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9A91EF-7D7A-45D0-BD9A-3C4FE28C9B0D}" type="pres">
      <dgm:prSet presAssocID="{95F6B0A8-57AF-4061-92FB-C59AB520D4DC}" presName="negativeSpace" presStyleCnt="0"/>
      <dgm:spPr/>
    </dgm:pt>
    <dgm:pt modelId="{36665F33-4114-40EA-BE80-743CF0885AA5}" type="pres">
      <dgm:prSet presAssocID="{95F6B0A8-57AF-4061-92FB-C59AB520D4DC}" presName="childText" presStyleLbl="conFgAcc1" presStyleIdx="3" presStyleCnt="5">
        <dgm:presLayoutVars>
          <dgm:bulletEnabled val="1"/>
        </dgm:presLayoutVars>
      </dgm:prSet>
      <dgm:spPr/>
    </dgm:pt>
    <dgm:pt modelId="{8807B630-01EF-4F91-94D2-89A6A98FE9F0}" type="pres">
      <dgm:prSet presAssocID="{692B4F7C-0456-4979-BAC2-B2348510D588}" presName="spaceBetweenRectangles" presStyleCnt="0"/>
      <dgm:spPr/>
    </dgm:pt>
    <dgm:pt modelId="{3EFAE318-C203-47C2-97D5-4F4B0991CF5E}" type="pres">
      <dgm:prSet presAssocID="{09850736-10C9-48E4-B7E4-8177AFD090D0}" presName="parentLin" presStyleCnt="0"/>
      <dgm:spPr/>
    </dgm:pt>
    <dgm:pt modelId="{19F883C3-26AB-4341-9599-E65BEF87B235}" type="pres">
      <dgm:prSet presAssocID="{09850736-10C9-48E4-B7E4-8177AFD090D0}" presName="parentLeftMargin" presStyleLbl="node1" presStyleIdx="3" presStyleCnt="5"/>
      <dgm:spPr/>
    </dgm:pt>
    <dgm:pt modelId="{C2F49A15-B092-42AB-B24D-6A9742B7222C}" type="pres">
      <dgm:prSet presAssocID="{09850736-10C9-48E4-B7E4-8177AFD090D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FD81CDA-D687-4659-9D51-2F609B1E60C6}" type="pres">
      <dgm:prSet presAssocID="{09850736-10C9-48E4-B7E4-8177AFD090D0}" presName="negativeSpace" presStyleCnt="0"/>
      <dgm:spPr/>
    </dgm:pt>
    <dgm:pt modelId="{178FA393-249F-4331-B0A3-EB566EF4DF10}" type="pres">
      <dgm:prSet presAssocID="{09850736-10C9-48E4-B7E4-8177AFD090D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4D48D13-F565-4C6E-8846-DB9D6B041402}" type="presOf" srcId="{D01BC31C-9A77-415A-B105-8D45E0EEF1A9}" destId="{726FD6D7-C7F0-4795-9256-72F03E754CE4}" srcOrd="1" destOrd="0" presId="urn:microsoft.com/office/officeart/2005/8/layout/list1"/>
    <dgm:cxn modelId="{C4188D49-C7D7-4DE8-96DA-7F6CBF465EC8}" type="presOf" srcId="{95F6B0A8-57AF-4061-92FB-C59AB520D4DC}" destId="{83ED828B-07FE-4768-BC9F-02C642E58FC8}" srcOrd="0" destOrd="0" presId="urn:microsoft.com/office/officeart/2005/8/layout/list1"/>
    <dgm:cxn modelId="{8227E04C-D02B-4D25-A6DE-D5506BDF6A08}" type="presOf" srcId="{09850736-10C9-48E4-B7E4-8177AFD090D0}" destId="{C2F49A15-B092-42AB-B24D-6A9742B7222C}" srcOrd="1" destOrd="0" presId="urn:microsoft.com/office/officeart/2005/8/layout/list1"/>
    <dgm:cxn modelId="{88C92D7E-03A8-44A5-8B23-8A4F051D1743}" srcId="{780E8DA6-0C7A-4FB9-99DD-133D2B78C084}" destId="{6B185879-4BB4-48F7-A136-7FC6F8601711}" srcOrd="1" destOrd="0" parTransId="{0601EAAE-D0CF-48C9-A2E2-E9A4405A1224}" sibTransId="{7D24CA5C-17FD-46FB-9549-DB8D5666F7E3}"/>
    <dgm:cxn modelId="{13B30A86-2DD2-4A96-A5BA-2BA33AA1963A}" type="presOf" srcId="{6B185879-4BB4-48F7-A136-7FC6F8601711}" destId="{3E95393A-9777-4465-9632-C60602949ED3}" srcOrd="1" destOrd="0" presId="urn:microsoft.com/office/officeart/2005/8/layout/list1"/>
    <dgm:cxn modelId="{ACF7D890-D454-422C-8C75-9A2F8DD468B1}" srcId="{780E8DA6-0C7A-4FB9-99DD-133D2B78C084}" destId="{4AFC6D25-6959-4F5E-A974-0ED4872B0677}" srcOrd="2" destOrd="0" parTransId="{2DC119D5-E1D0-4AE6-BB8B-8F2834E96AC1}" sibTransId="{B0B4D74D-2EBC-4D2E-9638-BE6D310707DF}"/>
    <dgm:cxn modelId="{23E26E95-A366-4A1D-AB13-8B20AFA74FB3}" type="presOf" srcId="{780E8DA6-0C7A-4FB9-99DD-133D2B78C084}" destId="{E3C08CBB-FC56-4E54-A863-1DE385E797DC}" srcOrd="0" destOrd="0" presId="urn:microsoft.com/office/officeart/2005/8/layout/list1"/>
    <dgm:cxn modelId="{E782AC97-E09B-4D00-95E6-F7C082E0F12F}" type="presOf" srcId="{4AFC6D25-6959-4F5E-A974-0ED4872B0677}" destId="{769CA76B-4EEB-42F8-9863-F21E6C9F6CBF}" srcOrd="1" destOrd="0" presId="urn:microsoft.com/office/officeart/2005/8/layout/list1"/>
    <dgm:cxn modelId="{2123B4A4-026D-4603-AF03-66BF495D34EB}" srcId="{780E8DA6-0C7A-4FB9-99DD-133D2B78C084}" destId="{95F6B0A8-57AF-4061-92FB-C59AB520D4DC}" srcOrd="3" destOrd="0" parTransId="{FCB36B04-74CC-46D5-BA71-C0A91D00EB00}" sibTransId="{692B4F7C-0456-4979-BAC2-B2348510D588}"/>
    <dgm:cxn modelId="{98B457B4-6188-49DC-B988-CB0993A375DF}" srcId="{780E8DA6-0C7A-4FB9-99DD-133D2B78C084}" destId="{09850736-10C9-48E4-B7E4-8177AFD090D0}" srcOrd="4" destOrd="0" parTransId="{EF509E45-0BD1-448B-9761-661CE0D2C3B1}" sibTransId="{FC574C64-29B1-4B14-B259-B3B42182C882}"/>
    <dgm:cxn modelId="{C2A3C4BC-F999-4FFB-8675-797EB62858C6}" type="presOf" srcId="{4AFC6D25-6959-4F5E-A974-0ED4872B0677}" destId="{7C685B38-BC3A-4B1C-AA8E-19B41C6B8E1D}" srcOrd="0" destOrd="0" presId="urn:microsoft.com/office/officeart/2005/8/layout/list1"/>
    <dgm:cxn modelId="{8EEE11D1-2C58-4FB8-B390-ED58A3A6FBF5}" type="presOf" srcId="{95F6B0A8-57AF-4061-92FB-C59AB520D4DC}" destId="{5CF4759C-46AD-4100-BA68-192B2BEF1256}" srcOrd="1" destOrd="0" presId="urn:microsoft.com/office/officeart/2005/8/layout/list1"/>
    <dgm:cxn modelId="{B614B1D7-16BB-4D4D-A82F-49D895CF6C7B}" srcId="{780E8DA6-0C7A-4FB9-99DD-133D2B78C084}" destId="{D01BC31C-9A77-415A-B105-8D45E0EEF1A9}" srcOrd="0" destOrd="0" parTransId="{F35C0BEF-9652-4282-81EE-E67ECB1532EB}" sibTransId="{17C707AD-AE39-47C4-ACAC-6FB3F55B8441}"/>
    <dgm:cxn modelId="{C30982E5-9705-4528-868E-4CCA96767E05}" type="presOf" srcId="{6B185879-4BB4-48F7-A136-7FC6F8601711}" destId="{6720CDF7-8B88-4E77-8AFF-D9C011BCA0A6}" srcOrd="0" destOrd="0" presId="urn:microsoft.com/office/officeart/2005/8/layout/list1"/>
    <dgm:cxn modelId="{6B570DF5-4832-4754-8039-DAFD48AF39DA}" type="presOf" srcId="{09850736-10C9-48E4-B7E4-8177AFD090D0}" destId="{19F883C3-26AB-4341-9599-E65BEF87B235}" srcOrd="0" destOrd="0" presId="urn:microsoft.com/office/officeart/2005/8/layout/list1"/>
    <dgm:cxn modelId="{5A4A3AFB-D2BF-4BDB-8FCB-7BB25A8F104B}" type="presOf" srcId="{D01BC31C-9A77-415A-B105-8D45E0EEF1A9}" destId="{8FF303B9-E4A0-4708-8D53-A7033AB6D400}" srcOrd="0" destOrd="0" presId="urn:microsoft.com/office/officeart/2005/8/layout/list1"/>
    <dgm:cxn modelId="{72B385D8-B849-4568-A243-312E2E1F98CA}" type="presParOf" srcId="{E3C08CBB-FC56-4E54-A863-1DE385E797DC}" destId="{087E393A-2FEB-4AF0-BAC6-949EE8B628E7}" srcOrd="0" destOrd="0" presId="urn:microsoft.com/office/officeart/2005/8/layout/list1"/>
    <dgm:cxn modelId="{876CB6CD-7F43-4F0E-8F1D-03A4A1FF7600}" type="presParOf" srcId="{087E393A-2FEB-4AF0-BAC6-949EE8B628E7}" destId="{8FF303B9-E4A0-4708-8D53-A7033AB6D400}" srcOrd="0" destOrd="0" presId="urn:microsoft.com/office/officeart/2005/8/layout/list1"/>
    <dgm:cxn modelId="{3EBCC212-8D8F-43E8-8723-BACA09AA4866}" type="presParOf" srcId="{087E393A-2FEB-4AF0-BAC6-949EE8B628E7}" destId="{726FD6D7-C7F0-4795-9256-72F03E754CE4}" srcOrd="1" destOrd="0" presId="urn:microsoft.com/office/officeart/2005/8/layout/list1"/>
    <dgm:cxn modelId="{1D7B06CE-5C34-49F6-B9E1-A333D70C74B6}" type="presParOf" srcId="{E3C08CBB-FC56-4E54-A863-1DE385E797DC}" destId="{8BEC065B-DA41-4F27-874E-B17D80236019}" srcOrd="1" destOrd="0" presId="urn:microsoft.com/office/officeart/2005/8/layout/list1"/>
    <dgm:cxn modelId="{D20664DA-5A12-4B58-B071-CB75CC436A11}" type="presParOf" srcId="{E3C08CBB-FC56-4E54-A863-1DE385E797DC}" destId="{DA9B30C5-CD98-46DF-A044-FA82C3335C49}" srcOrd="2" destOrd="0" presId="urn:microsoft.com/office/officeart/2005/8/layout/list1"/>
    <dgm:cxn modelId="{36AF9D01-E1FB-4F8B-ABA4-0B812ACB09FD}" type="presParOf" srcId="{E3C08CBB-FC56-4E54-A863-1DE385E797DC}" destId="{7FDC31AF-395F-4718-8038-DECBB65E8F70}" srcOrd="3" destOrd="0" presId="urn:microsoft.com/office/officeart/2005/8/layout/list1"/>
    <dgm:cxn modelId="{1CA5013B-BEFB-4D95-9F38-86E1E633AAB4}" type="presParOf" srcId="{E3C08CBB-FC56-4E54-A863-1DE385E797DC}" destId="{9B79292A-C3F6-4C7F-99A1-D70B0E84DB1F}" srcOrd="4" destOrd="0" presId="urn:microsoft.com/office/officeart/2005/8/layout/list1"/>
    <dgm:cxn modelId="{BEB5D3E8-D91B-4EC2-8494-FF3AC7A8071A}" type="presParOf" srcId="{9B79292A-C3F6-4C7F-99A1-D70B0E84DB1F}" destId="{6720CDF7-8B88-4E77-8AFF-D9C011BCA0A6}" srcOrd="0" destOrd="0" presId="urn:microsoft.com/office/officeart/2005/8/layout/list1"/>
    <dgm:cxn modelId="{253BBB20-27E8-4D80-843C-D92C83B46F34}" type="presParOf" srcId="{9B79292A-C3F6-4C7F-99A1-D70B0E84DB1F}" destId="{3E95393A-9777-4465-9632-C60602949ED3}" srcOrd="1" destOrd="0" presId="urn:microsoft.com/office/officeart/2005/8/layout/list1"/>
    <dgm:cxn modelId="{08F01B03-B4CA-431E-83B0-0F7A374604B5}" type="presParOf" srcId="{E3C08CBB-FC56-4E54-A863-1DE385E797DC}" destId="{65C8BDF7-2BD1-468E-B918-F605E10A8EB6}" srcOrd="5" destOrd="0" presId="urn:microsoft.com/office/officeart/2005/8/layout/list1"/>
    <dgm:cxn modelId="{36D0D205-1170-457B-87EC-06C38CACBDCE}" type="presParOf" srcId="{E3C08CBB-FC56-4E54-A863-1DE385E797DC}" destId="{8C0CE01E-B2A0-4CDD-B8A4-E2749868C466}" srcOrd="6" destOrd="0" presId="urn:microsoft.com/office/officeart/2005/8/layout/list1"/>
    <dgm:cxn modelId="{E19A3040-516E-44ED-ADFE-47B1572A4FA4}" type="presParOf" srcId="{E3C08CBB-FC56-4E54-A863-1DE385E797DC}" destId="{B096A7FB-37DC-43CB-8A42-ADC2FBEFA360}" srcOrd="7" destOrd="0" presId="urn:microsoft.com/office/officeart/2005/8/layout/list1"/>
    <dgm:cxn modelId="{5AE9D835-6AE4-4FBC-8720-FE5992732C17}" type="presParOf" srcId="{E3C08CBB-FC56-4E54-A863-1DE385E797DC}" destId="{F07B0F5A-4148-49CA-AC72-DC8BC12FB481}" srcOrd="8" destOrd="0" presId="urn:microsoft.com/office/officeart/2005/8/layout/list1"/>
    <dgm:cxn modelId="{B9FCC8C0-3F2D-4F7B-9359-7A0A3922DBD2}" type="presParOf" srcId="{F07B0F5A-4148-49CA-AC72-DC8BC12FB481}" destId="{7C685B38-BC3A-4B1C-AA8E-19B41C6B8E1D}" srcOrd="0" destOrd="0" presId="urn:microsoft.com/office/officeart/2005/8/layout/list1"/>
    <dgm:cxn modelId="{20ECEEA3-2089-4D5F-9592-39CD75459F6B}" type="presParOf" srcId="{F07B0F5A-4148-49CA-AC72-DC8BC12FB481}" destId="{769CA76B-4EEB-42F8-9863-F21E6C9F6CBF}" srcOrd="1" destOrd="0" presId="urn:microsoft.com/office/officeart/2005/8/layout/list1"/>
    <dgm:cxn modelId="{E6670769-B712-4673-A7AF-D94367852DB6}" type="presParOf" srcId="{E3C08CBB-FC56-4E54-A863-1DE385E797DC}" destId="{F5932C58-7281-4EC0-83DB-F1495CA5CE18}" srcOrd="9" destOrd="0" presId="urn:microsoft.com/office/officeart/2005/8/layout/list1"/>
    <dgm:cxn modelId="{C5B87634-663A-4B10-A724-F8D4285CF998}" type="presParOf" srcId="{E3C08CBB-FC56-4E54-A863-1DE385E797DC}" destId="{5102253F-AC77-4726-A575-25B684D9535C}" srcOrd="10" destOrd="0" presId="urn:microsoft.com/office/officeart/2005/8/layout/list1"/>
    <dgm:cxn modelId="{492285B6-36F1-4F47-9040-3AB085B13886}" type="presParOf" srcId="{E3C08CBB-FC56-4E54-A863-1DE385E797DC}" destId="{4EA0D667-99FB-4FDF-95D0-25447499754F}" srcOrd="11" destOrd="0" presId="urn:microsoft.com/office/officeart/2005/8/layout/list1"/>
    <dgm:cxn modelId="{04C96ACF-9B7B-445A-A18C-7D3E7E6E8108}" type="presParOf" srcId="{E3C08CBB-FC56-4E54-A863-1DE385E797DC}" destId="{5CB531C5-6AD5-46E3-9834-DBF1828D4E6E}" srcOrd="12" destOrd="0" presId="urn:microsoft.com/office/officeart/2005/8/layout/list1"/>
    <dgm:cxn modelId="{D079F57B-2C69-4BC0-A854-768592BB28EC}" type="presParOf" srcId="{5CB531C5-6AD5-46E3-9834-DBF1828D4E6E}" destId="{83ED828B-07FE-4768-BC9F-02C642E58FC8}" srcOrd="0" destOrd="0" presId="urn:microsoft.com/office/officeart/2005/8/layout/list1"/>
    <dgm:cxn modelId="{A3B70889-8108-4C4E-9919-CA4FBC5E850B}" type="presParOf" srcId="{5CB531C5-6AD5-46E3-9834-DBF1828D4E6E}" destId="{5CF4759C-46AD-4100-BA68-192B2BEF1256}" srcOrd="1" destOrd="0" presId="urn:microsoft.com/office/officeart/2005/8/layout/list1"/>
    <dgm:cxn modelId="{D0B18F89-A916-46D9-83CA-6E6CF96360A3}" type="presParOf" srcId="{E3C08CBB-FC56-4E54-A863-1DE385E797DC}" destId="{B89A91EF-7D7A-45D0-BD9A-3C4FE28C9B0D}" srcOrd="13" destOrd="0" presId="urn:microsoft.com/office/officeart/2005/8/layout/list1"/>
    <dgm:cxn modelId="{3C8458AC-009C-4529-B10B-55C268D4C995}" type="presParOf" srcId="{E3C08CBB-FC56-4E54-A863-1DE385E797DC}" destId="{36665F33-4114-40EA-BE80-743CF0885AA5}" srcOrd="14" destOrd="0" presId="urn:microsoft.com/office/officeart/2005/8/layout/list1"/>
    <dgm:cxn modelId="{5140878D-C5A1-49B6-9A53-B9C8948F4E15}" type="presParOf" srcId="{E3C08CBB-FC56-4E54-A863-1DE385E797DC}" destId="{8807B630-01EF-4F91-94D2-89A6A98FE9F0}" srcOrd="15" destOrd="0" presId="urn:microsoft.com/office/officeart/2005/8/layout/list1"/>
    <dgm:cxn modelId="{81C1A6DD-1F12-4F31-A8BD-96A9B59149D6}" type="presParOf" srcId="{E3C08CBB-FC56-4E54-A863-1DE385E797DC}" destId="{3EFAE318-C203-47C2-97D5-4F4B0991CF5E}" srcOrd="16" destOrd="0" presId="urn:microsoft.com/office/officeart/2005/8/layout/list1"/>
    <dgm:cxn modelId="{9ACB5FC2-A163-4E6F-8B66-F63603C37775}" type="presParOf" srcId="{3EFAE318-C203-47C2-97D5-4F4B0991CF5E}" destId="{19F883C3-26AB-4341-9599-E65BEF87B235}" srcOrd="0" destOrd="0" presId="urn:microsoft.com/office/officeart/2005/8/layout/list1"/>
    <dgm:cxn modelId="{AD97DB8C-7B4A-4360-96A2-196A7F0F22B7}" type="presParOf" srcId="{3EFAE318-C203-47C2-97D5-4F4B0991CF5E}" destId="{C2F49A15-B092-42AB-B24D-6A9742B7222C}" srcOrd="1" destOrd="0" presId="urn:microsoft.com/office/officeart/2005/8/layout/list1"/>
    <dgm:cxn modelId="{90BB8483-65E4-4E3F-8ECB-418DF26D3885}" type="presParOf" srcId="{E3C08CBB-FC56-4E54-A863-1DE385E797DC}" destId="{5FD81CDA-D687-4659-9D51-2F609B1E60C6}" srcOrd="17" destOrd="0" presId="urn:microsoft.com/office/officeart/2005/8/layout/list1"/>
    <dgm:cxn modelId="{31BD2E95-4A6C-4257-AFA8-17B0D0996EEC}" type="presParOf" srcId="{E3C08CBB-FC56-4E54-A863-1DE385E797DC}" destId="{178FA393-249F-4331-B0A3-EB566EF4DF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B30C5-CD98-46DF-A044-FA82C3335C49}">
      <dsp:nvSpPr>
        <dsp:cNvPr id="0" name=""/>
        <dsp:cNvSpPr/>
      </dsp:nvSpPr>
      <dsp:spPr>
        <a:xfrm>
          <a:off x="0" y="280924"/>
          <a:ext cx="64644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FD6D7-C7F0-4795-9256-72F03E754CE4}">
      <dsp:nvSpPr>
        <dsp:cNvPr id="0" name=""/>
        <dsp:cNvSpPr/>
      </dsp:nvSpPr>
      <dsp:spPr>
        <a:xfrm>
          <a:off x="323223" y="44764"/>
          <a:ext cx="452512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39" tIns="0" rIns="1710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Būvlaukumu pārbaudes, t.sk. BIS;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80" y="67821"/>
        <a:ext cx="4479011" cy="426206"/>
      </dsp:txXfrm>
    </dsp:sp>
    <dsp:sp modelId="{8C0CE01E-B2A0-4CDD-B8A4-E2749868C466}">
      <dsp:nvSpPr>
        <dsp:cNvPr id="0" name=""/>
        <dsp:cNvSpPr/>
      </dsp:nvSpPr>
      <dsp:spPr>
        <a:xfrm>
          <a:off x="0" y="1006684"/>
          <a:ext cx="64644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5393A-9777-4465-9632-C60602949ED3}">
      <dsp:nvSpPr>
        <dsp:cNvPr id="0" name=""/>
        <dsp:cNvSpPr/>
      </dsp:nvSpPr>
      <dsp:spPr>
        <a:xfrm>
          <a:off x="323223" y="770524"/>
          <a:ext cx="452512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39" tIns="0" rIns="1710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Logi;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80" y="793581"/>
        <a:ext cx="4479011" cy="426206"/>
      </dsp:txXfrm>
    </dsp:sp>
    <dsp:sp modelId="{5102253F-AC77-4726-A575-25B684D9535C}">
      <dsp:nvSpPr>
        <dsp:cNvPr id="0" name=""/>
        <dsp:cNvSpPr/>
      </dsp:nvSpPr>
      <dsp:spPr>
        <a:xfrm>
          <a:off x="0" y="1732444"/>
          <a:ext cx="64644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CA76B-4EEB-42F8-9863-F21E6C9F6CBF}">
      <dsp:nvSpPr>
        <dsp:cNvPr id="0" name=""/>
        <dsp:cNvSpPr/>
      </dsp:nvSpPr>
      <dsp:spPr>
        <a:xfrm>
          <a:off x="323223" y="1496284"/>
          <a:ext cx="452512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39" tIns="0" rIns="1710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Durvis;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80" y="1519341"/>
        <a:ext cx="4479011" cy="426206"/>
      </dsp:txXfrm>
    </dsp:sp>
    <dsp:sp modelId="{36665F33-4114-40EA-BE80-743CF0885AA5}">
      <dsp:nvSpPr>
        <dsp:cNvPr id="0" name=""/>
        <dsp:cNvSpPr/>
      </dsp:nvSpPr>
      <dsp:spPr>
        <a:xfrm>
          <a:off x="0" y="2458204"/>
          <a:ext cx="64644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4759C-46AD-4100-BA68-192B2BEF1256}">
      <dsp:nvSpPr>
        <dsp:cNvPr id="0" name=""/>
        <dsp:cNvSpPr/>
      </dsp:nvSpPr>
      <dsp:spPr>
        <a:xfrm>
          <a:off x="323223" y="2222044"/>
          <a:ext cx="452512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39" tIns="0" rIns="1710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Skrūves;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80" y="2245101"/>
        <a:ext cx="4479011" cy="426206"/>
      </dsp:txXfrm>
    </dsp:sp>
    <dsp:sp modelId="{178FA393-249F-4331-B0A3-EB566EF4DF10}">
      <dsp:nvSpPr>
        <dsp:cNvPr id="0" name=""/>
        <dsp:cNvSpPr/>
      </dsp:nvSpPr>
      <dsp:spPr>
        <a:xfrm>
          <a:off x="0" y="3183965"/>
          <a:ext cx="646446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49A15-B092-42AB-B24D-6A9742B7222C}">
      <dsp:nvSpPr>
        <dsp:cNvPr id="0" name=""/>
        <dsp:cNvSpPr/>
      </dsp:nvSpPr>
      <dsp:spPr>
        <a:xfrm>
          <a:off x="323223" y="2947805"/>
          <a:ext cx="452512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39" tIns="0" rIns="1710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……….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80" y="2970862"/>
        <a:ext cx="447901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2DC75-8989-4468-9155-FD75D5B531C4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16172-42E6-4EDD-BCD5-587A2775378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0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BD5D-81F1-4707-820B-A65D19243301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0962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16172-42E6-4EDD-BCD5-587A27753780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793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1537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BD5D-81F1-4707-820B-A65D19243301}" type="slidenum">
              <a:rPr lang="lv-LV" smtClean="0"/>
              <a:t>2</a:t>
            </a:fld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0DCFA-FC52-4F16-926E-A23E2F8C0E0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4D5FDED-F1E3-407E-BD8C-D5383EAF569E}" type="datetime1">
              <a:rPr lang="lv-LV" smtClean="0"/>
              <a:t>22.11.2024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812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8BD5D-81F1-4707-820B-A65D19243301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813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16172-42E6-4EDD-BCD5-587A27753780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254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16172-42E6-4EDD-BCD5-587A27753780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98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16172-42E6-4EDD-BCD5-587A27753780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163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8BD5D-81F1-4707-820B-A65D19243301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436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8BD5D-81F1-4707-820B-A65D1924330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98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8BD5D-81F1-4707-820B-A65D1924330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385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64EB-9FF4-46C5-A747-A086AB17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927D2-703B-488C-955E-D18D0FD05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BE7D4-6876-4359-A8B3-2A9C3902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195A9-5F2A-4EA2-912F-F27DCC20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AF2B4-03CD-4954-B5A9-4E997BB9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629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101A-3205-4ACB-8E59-D8067B4B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4D52E-A5E7-4A81-8DB0-D11264FAD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ACAE9-AD74-4722-A03A-E7A7F486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EC22-6153-47A3-9A87-6940CA6C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FDCEA-5F07-4E2F-A85C-6AA37918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93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54A80-9517-455B-A39E-F225A41DB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91839-5EE0-481E-B171-84D063A03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F1EC-3566-4A44-8277-2B752583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E7161-58B6-4D13-90EA-D2CC0A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04C2-EB22-4128-8155-DF516B72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053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988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8203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212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5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832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596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04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16D0-7F9B-42E6-8227-10436861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16EF-7C6F-40B7-A4F2-237F11D7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F862B-A8D3-4EB2-A45A-141E94A1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A27B-633E-490C-A0B8-D3043203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33C9-61AA-49B7-A334-29F05637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915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51BC-4718-4B19-A4B0-2B11357B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210A-B4AA-42F3-A5B4-F4366C4AB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1DF2-9BAF-4643-868C-3DE8FC8F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8E566-78FB-4FAB-B799-9BF0E1FC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DB60-F591-4072-ACD6-A086FF4D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929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FCB5-E533-4BF3-B146-718A341F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7273-FB66-484C-8B3F-FCBE2D831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4B77E-AB09-423E-A57B-C54F0B3B2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6B032-1D2B-488F-BD7E-EE7EDBC6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0D7F6-0072-451D-BDBC-9CE62744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5BF54-42C5-4B42-A6A4-D3F8DC32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158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F52-4556-42BC-8761-51EE44A8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4EA22-F85C-4CE1-9249-2F8079A54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1DED6-DCA6-4A2C-9A50-5B34D6F83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55C84-CF7A-4709-86D9-8D76C1527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8AF44-6740-4F8E-8F4B-AAC409E41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AC525-7C5A-4A10-B39E-D1D68F2B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FE0EF-321A-406D-9696-0668A29A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839CD-F526-4CF3-8068-26CAEBD6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36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BFF2-3DF8-4A3C-A2FA-7824F0E6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77C7F-AC8B-4E9F-B3DC-DEB44669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571F7-121E-41BA-947F-36CCF6E5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819D4-9C03-4C1A-B062-FFBDCEB4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534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DE6F1-1482-4D81-B0B3-EAD30696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83133-0199-4860-A324-05E59E9B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FAB2C-9A65-49D5-B4D2-1790D056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9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0EA1-E536-400B-9CFB-FCA87C5F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C2F5-37F8-45C1-830E-1DCA0A73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A8F41-571E-4DE1-9358-7904A95B2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88307-C7DA-4444-BB77-9E06FD00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910A9-2700-47CE-A405-2F64E5F6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B029-8124-48CF-8336-3F13C3FF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555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45F3-54F4-4A77-A9AF-11D109C8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FBFB3-DC6C-4C14-865B-832A8387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D6BF7-83EF-4370-81D6-2C837A151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229AE-5511-48DB-83F8-D73849F4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C10DD-8231-41EB-B436-5287CD0E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CFDDE-80DC-4D36-A8BA-334F4152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47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853C0-5FF1-422B-A78D-8286CDE5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6667B-E4A6-457C-9104-A6D79D46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1AB56-E37B-4ED7-B523-68AF6C3A1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314B-5BBA-491E-951F-60FD52B4AAC6}" type="datetimeFigureOut">
              <a:rPr lang="lv-LV" smtClean="0"/>
              <a:t>22.11.2024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EF55-7E53-4253-9090-60DDA28EA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BC26D-75DE-462C-B437-05CFE973F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4F5E-07EC-4E0A-A6BD-50ED39B4B1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32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6" r:id="rId15"/>
    <p:sldLayoutId id="2147483673" r:id="rId16"/>
    <p:sldLayoutId id="2147483676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vars.Jornins@ptac.gov.lv" TargetMode="External"/><Relationship Id="rId2" Type="http://schemas.openxmlformats.org/officeDocument/2006/relationships/hyperlink" Target="mailto:pasts@ptac.gov.lv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ac.gov.lv/lv/media/237/downloa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14" y="3112339"/>
            <a:ext cx="10297886" cy="1368152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lv-LV" sz="2800" dirty="0">
                <a:solidFill>
                  <a:srgbClr val="02849C"/>
                </a:solidFill>
              </a:rPr>
              <a:t>Tirgus uzraudzība 2024. gadā, biežāk konstatētās neatbilstības, neatbilstošu būvizstrādājumu datubāze</a:t>
            </a:r>
            <a:br>
              <a:rPr lang="lv-LV" sz="2800" dirty="0">
                <a:solidFill>
                  <a:srgbClr val="02849C"/>
                </a:solidFill>
              </a:rPr>
            </a:br>
            <a:br>
              <a:rPr lang="lv-LV" sz="2800" dirty="0">
                <a:solidFill>
                  <a:srgbClr val="02849C"/>
                </a:solidFill>
              </a:rPr>
            </a:br>
            <a:r>
              <a:rPr lang="lv-LV" sz="1800" dirty="0">
                <a:solidFill>
                  <a:srgbClr val="02849C"/>
                </a:solidFill>
              </a:rPr>
              <a:t>22.11.2024.</a:t>
            </a:r>
            <a:endParaRPr lang="lv-LV" sz="1300" dirty="0">
              <a:solidFill>
                <a:srgbClr val="02849C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0A593-DEE7-4E11-90BA-BF33682DFC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600" y="5402202"/>
            <a:ext cx="7772400" cy="1680660"/>
          </a:xfrm>
        </p:spPr>
        <p:txBody>
          <a:bodyPr>
            <a:normAutofit/>
          </a:bodyPr>
          <a:lstStyle/>
          <a:p>
            <a:pPr algn="r"/>
            <a:endParaRPr lang="lv-LV" b="1" dirty="0"/>
          </a:p>
          <a:p>
            <a:pPr algn="r"/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Preču un pakalpojumu uzraudzības departamenta</a:t>
            </a:r>
          </a:p>
          <a:p>
            <a:pPr algn="r"/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Būvizstrādājumu, elektroiekārtu un energoefektivitātes uzraudzības daļas vadītājs</a:t>
            </a:r>
          </a:p>
          <a:p>
            <a:pPr algn="r"/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Ivars Jorniņš</a:t>
            </a:r>
          </a:p>
          <a:p>
            <a:pPr algn="r"/>
            <a:endParaRPr lang="lv-LV" dirty="0"/>
          </a:p>
          <a:p>
            <a:pPr algn="r"/>
            <a:endParaRPr lang="lv-LV" b="1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4027" y="558924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9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9C3-964E-4651-9259-40CBA151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218" y="576605"/>
            <a:ext cx="7767782" cy="1036642"/>
          </a:xfrm>
        </p:spPr>
        <p:txBody>
          <a:bodyPr/>
          <a:lstStyle/>
          <a:p>
            <a:r>
              <a:rPr lang="lv-LV" altLang="lv-LV" dirty="0">
                <a:solidFill>
                  <a:srgbClr val="02849C"/>
                </a:solidFill>
                <a:latin typeface="Verdana" panose="020B0604030504040204" pitchFamily="34" charset="0"/>
              </a:rPr>
              <a:t>Atbilstību apliecinošo dokumentu tulkošana</a:t>
            </a:r>
            <a:endParaRPr lang="en-US" dirty="0">
              <a:solidFill>
                <a:srgbClr val="02849C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BACF1-60F0-4A47-92B9-D55EFB3B7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1BC30-E880-4903-BC85-C59A0F826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B2FE-6DA7-45A1-858F-A79FC16A97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8400" y="6324600"/>
            <a:ext cx="430088" cy="304800"/>
          </a:xfrm>
        </p:spPr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2C9C3-000F-4C92-913F-839D5EDF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88938"/>
            <a:ext cx="9144000" cy="328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4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A5495-E9E4-42D4-BBE3-1A3311FD3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478ED-7018-48CC-B707-3681E716B3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396FC-B82D-4DDF-AFF4-D950214116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248C3F-0968-4D21-AD58-D564AD8D1FF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6CDF76-E3C5-46C0-A25D-16BB8CBAA8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3827" y="307094"/>
            <a:ext cx="955177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2849C"/>
                </a:solidFill>
                <a:latin typeface="Verdana" panose="020B0604030504040204" pitchFamily="34" charset="0"/>
              </a:rPr>
              <a:t>Neatbilstošu būvizstrādājumu datubāze BIS sistēmā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34FD-7E28-94EE-15B7-A475C3E87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A4BF14-2022-371A-E328-AFF661AC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90600"/>
            <a:ext cx="1170678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A5495-E9E4-42D4-BBE3-1A3311FD3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478ED-7018-48CC-B707-3681E716B3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396FC-B82D-4DDF-AFF4-D950214116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248C3F-0968-4D21-AD58-D564AD8D1F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6CDF76-E3C5-46C0-A25D-16BB8CBAA8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9064" y="512239"/>
            <a:ext cx="8266671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rgbClr val="02849C"/>
                </a:solidFill>
                <a:latin typeface="Verdana" panose="020B0604030504040204" pitchFamily="34" charset="0"/>
              </a:rPr>
              <a:t>Uzraudzības virzieni 2025. gadā?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8B1FD01-6DFF-45D1-50CA-A23745694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848844"/>
              </p:ext>
            </p:extLst>
          </p:nvPr>
        </p:nvGraphicFramePr>
        <p:xfrm>
          <a:off x="3270167" y="1974045"/>
          <a:ext cx="6464465" cy="363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831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058CE5-5B31-46CC-8F7B-F6EC8BF7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08005"/>
            <a:ext cx="10363200" cy="2427514"/>
          </a:xfrm>
        </p:spPr>
        <p:txBody>
          <a:bodyPr>
            <a:normAutofit fontScale="90000"/>
          </a:bodyPr>
          <a:lstStyle/>
          <a:p>
            <a:pPr marL="0" marR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lv-LV" dirty="0">
                <a:solidFill>
                  <a:srgbClr val="02849C"/>
                </a:solidFill>
                <a:cs typeface="Arial" panose="020B0604020202020204" pitchFamily="34" charset="0"/>
              </a:rPr>
              <a:t>Paldies par uzmanību!</a:t>
            </a:r>
            <a:br>
              <a:rPr lang="lv-LV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pasts@ptac.gov.lv</a:t>
            </a:r>
            <a:br>
              <a:rPr lang="lv-LV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 b="0" i="0" u="none" strike="noStrike" kern="1200" dirty="0">
                <a:solidFill>
                  <a:srgbClr val="7070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Ivars.Jornins@ptac.gov.lv</a:t>
            </a:r>
            <a:r>
              <a:rPr lang="lv-LV" sz="3200" b="0" i="0" u="none" strike="noStrike" kern="1200" dirty="0">
                <a:solidFill>
                  <a:srgbClr val="7070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v-LV" sz="36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68206994</a:t>
            </a:r>
            <a:br>
              <a:rPr lang="lv-LV" sz="3600" b="0" i="0" u="none" strike="noStrike" dirty="0">
                <a:effectLst/>
                <a:latin typeface="Arial" panose="020B0604020202020204" pitchFamily="34" charset="0"/>
              </a:rPr>
            </a:br>
            <a:br>
              <a:rPr lang="lv-LV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7D542-CB65-457D-AF1F-86327D9DD1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28448" y="6324600"/>
            <a:ext cx="539552" cy="304800"/>
          </a:xfrm>
        </p:spPr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6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504" y="1817227"/>
            <a:ext cx="9079695" cy="4256314"/>
          </a:xfrm>
        </p:spPr>
        <p:txBody>
          <a:bodyPr>
            <a:noAutofit/>
          </a:bodyPr>
          <a:lstStyle/>
          <a:p>
            <a:pPr marL="257175" indent="-257175"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 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(nepārtikas preču tirgus uzraudzība, t.sk. būvizstrādājumi)</a:t>
            </a:r>
          </a:p>
          <a:p>
            <a:pPr marL="257175" indent="-2571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lv-LV" alt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Īstenotā tirgus uzraudzība:</a:t>
            </a:r>
          </a:p>
          <a:p>
            <a:pPr marL="1028700" lvl="1" indent="-342900" algn="just">
              <a:buClr>
                <a:srgbClr val="008080"/>
              </a:buClr>
            </a:pPr>
            <a:r>
              <a:rPr lang="lv-LV" altLang="lv-LV" dirty="0"/>
              <a:t>a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dministratīv</a:t>
            </a:r>
            <a:r>
              <a:rPr lang="lv-LV" altLang="lv-LV" dirty="0"/>
              <a:t>ās pārbaudes un produktu testēšana;</a:t>
            </a:r>
            <a:endParaRPr lang="lv-LV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342900" algn="just">
              <a:buClr>
                <a:srgbClr val="008080"/>
              </a:buClr>
            </a:pP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atbilstība izvirzītajām prasībām un deklarētajām ekspluatācijas īpašībām;</a:t>
            </a:r>
          </a:p>
          <a:p>
            <a:pPr marL="1028700" lvl="1" indent="-342900" algn="just">
              <a:buClr>
                <a:srgbClr val="008080"/>
              </a:buClr>
            </a:pP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projekti, t.sk. sadarbojoties ar citām ES atbildīgajām iestādēm;</a:t>
            </a:r>
          </a:p>
          <a:p>
            <a:pPr marL="1028700" lvl="1" indent="-342900" algn="just">
              <a:buClr>
                <a:srgbClr val="008080"/>
              </a:buClr>
            </a:pP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reaģēšana uz saņemtas informācijas pamata;</a:t>
            </a:r>
          </a:p>
          <a:p>
            <a:pPr marL="1028700" lvl="1" indent="-342900" algn="just">
              <a:buClr>
                <a:srgbClr val="008080"/>
              </a:buClr>
            </a:pP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 marL="257175" indent="-2571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lv-LV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Sabiedrības </a:t>
            </a: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informēšana</a:t>
            </a:r>
          </a:p>
          <a:p>
            <a:pPr marL="257175" indent="-2571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lv-LV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Iesaistīto pušu </a:t>
            </a: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konsultēšana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piemērojamajām prasībām</a:t>
            </a:r>
            <a:endParaRPr lang="en-US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en-US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lv-LV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8675" lvl="1" indent="-257175"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lv-LV" altLang="lv-LV" sz="135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9B228-4F17-4932-9934-2B94D89B15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248C3F-0968-4D21-AD58-D564AD8D1FF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ABCBD90-4AD4-4E47-A91F-B378272EE4E0}"/>
              </a:ext>
            </a:extLst>
          </p:cNvPr>
          <p:cNvSpPr txBox="1">
            <a:spLocks/>
          </p:cNvSpPr>
          <p:nvPr/>
        </p:nvSpPr>
        <p:spPr>
          <a:xfrm>
            <a:off x="2204185" y="404183"/>
            <a:ext cx="9028497" cy="14130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en-US" sz="2400" b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Patērētāju tiesību aizsardzības centra kompetence, tirgus uzraudzība, būvizstrādājumu atbilstības prasības</a:t>
            </a:r>
          </a:p>
        </p:txBody>
      </p:sp>
    </p:spTree>
    <p:extLst>
      <p:ext uri="{BB962C8B-B14F-4D97-AF65-F5344CB8AC3E}">
        <p14:creationId xmlns:p14="http://schemas.microsoft.com/office/powerpoint/2010/main" val="74634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C3B8-9E2C-41D2-B945-DAA87EF3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374" y="391719"/>
            <a:ext cx="8566435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700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Neatbilstību ietekme uz 7 pamatprasībām būvei</a:t>
            </a:r>
            <a:br>
              <a:rPr lang="lv-LV" sz="2700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700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Būvniecības likuma </a:t>
            </a:r>
            <a:r>
              <a:rPr lang="lv-LV" sz="2700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pants</a:t>
            </a:r>
            <a:br>
              <a:rPr lang="lv-LV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>
              <a:solidFill>
                <a:srgbClr val="028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DDF39-C700-4BDE-AAB8-66F17522B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27B97-B592-4CC2-882C-6FC7B2644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2686" y="4626737"/>
            <a:ext cx="3657600" cy="304800"/>
          </a:xfrm>
        </p:spPr>
        <p:txBody>
          <a:bodyPr>
            <a:noAutofit/>
          </a:bodyPr>
          <a:lstStyle/>
          <a:p>
            <a:r>
              <a:rPr lang="lv-LV" sz="2400" b="1" dirty="0">
                <a:solidFill>
                  <a:srgbClr val="02849C"/>
                </a:solidFill>
              </a:rPr>
              <a:t>u.c.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A30F9-FAFA-4F48-A1C3-28B4B4C04C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C8AF8-4208-4DD1-B363-F3103099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9" y="1132228"/>
            <a:ext cx="4194887" cy="3587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19AAB-6F33-47FC-A717-37A64729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443" y="2060825"/>
            <a:ext cx="2616905" cy="17299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D46CE5-FDFF-42FB-8B39-6D8096194149}"/>
              </a:ext>
            </a:extLst>
          </p:cNvPr>
          <p:cNvSpPr/>
          <p:nvPr/>
        </p:nvSpPr>
        <p:spPr>
          <a:xfrm>
            <a:off x="1966269" y="5055665"/>
            <a:ext cx="9291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80"/>
              </a:buClr>
            </a:pPr>
            <a:r>
              <a:rPr lang="lv-LV" altLang="lv-LV" sz="1600" dirty="0">
                <a:solidFill>
                  <a:srgbClr val="02849C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Būvniecības likuma</a:t>
            </a:r>
            <a:r>
              <a:rPr lang="en-US" altLang="lv-LV" sz="1600" dirty="0">
                <a:solidFill>
                  <a:srgbClr val="02849C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lv-LV" sz="1600" b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10.panta (1):</a:t>
            </a:r>
            <a:endParaRPr lang="lv-LV" sz="1600" b="1" i="1" dirty="0">
              <a:solidFill>
                <a:srgbClr val="028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8080"/>
              </a:buClr>
            </a:pPr>
            <a:r>
              <a:rPr lang="lv-LV" sz="1600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būvizstrādājumus atļauts </a:t>
            </a:r>
            <a:r>
              <a:rPr lang="lv-LV" sz="1600" i="1" u="sng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piedāvāt Latvijas tirgū, kā arī stacionāri iebūvēt būvēs,</a:t>
            </a:r>
            <a:r>
              <a:rPr lang="lv-LV" sz="1600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tie ir </a:t>
            </a:r>
            <a:r>
              <a:rPr lang="en-US" sz="1600" b="1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lv-LV" sz="1600" b="1" i="1" dirty="0" err="1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erīgi</a:t>
            </a:r>
            <a:r>
              <a:rPr lang="lv-LV" sz="1600" b="1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paredzētajam izmantojumam, </a:t>
            </a:r>
            <a:r>
              <a:rPr lang="lv-LV" sz="1600" b="1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nodrošina </a:t>
            </a:r>
            <a:r>
              <a:rPr lang="lv-LV" sz="1600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būvei izvirzīto būtisko prasību izpildi un  </a:t>
            </a:r>
            <a:r>
              <a:rPr lang="lv-LV" sz="1600" b="1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atbilst </a:t>
            </a:r>
            <a:r>
              <a:rPr lang="lv-LV" sz="1600" i="1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būvniecību regulējošu normatīvo aktu prasībām.</a:t>
            </a:r>
          </a:p>
        </p:txBody>
      </p:sp>
    </p:spTree>
    <p:extLst>
      <p:ext uri="{BB962C8B-B14F-4D97-AF65-F5344CB8AC3E}">
        <p14:creationId xmlns:p14="http://schemas.microsoft.com/office/powerpoint/2010/main" val="80016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07A8A4-E1D2-422C-9FB0-23941E607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68EC34-D186-49CA-98A3-ECBA53936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82C7-3B8E-48CD-95B1-38902644A3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8400" y="6324600"/>
            <a:ext cx="358080" cy="304800"/>
          </a:xfrm>
        </p:spPr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1A0563-F6C3-4D30-9088-34FB16ADD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566"/>
          <a:stretch/>
        </p:blipFill>
        <p:spPr>
          <a:xfrm>
            <a:off x="1524000" y="2488058"/>
            <a:ext cx="9144000" cy="687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614546-0865-44B9-A302-5397F2F3A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25"/>
          <a:stretch/>
        </p:blipFill>
        <p:spPr>
          <a:xfrm>
            <a:off x="0" y="17700"/>
            <a:ext cx="4521147" cy="1988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41B57B-00EC-44FA-811B-53B6E3A58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19" b="13333"/>
          <a:stretch/>
        </p:blipFill>
        <p:spPr>
          <a:xfrm>
            <a:off x="1524000" y="3303671"/>
            <a:ext cx="9144000" cy="1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64A63-E131-4249-C5A7-293CC465F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51483" y="5867400"/>
            <a:ext cx="2641600" cy="304800"/>
          </a:xfrm>
        </p:spPr>
        <p:txBody>
          <a:bodyPr/>
          <a:lstStyle/>
          <a:p>
            <a:pPr algn="r"/>
            <a:r>
              <a:rPr 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Neatbilstību īpatsvars – 33 - 42%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B4E25-0A44-0FBA-5AD8-41C925DC97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3679" y="5614768"/>
            <a:ext cx="4876800" cy="304800"/>
          </a:xfrm>
        </p:spPr>
        <p:txBody>
          <a:bodyPr>
            <a:normAutofit/>
          </a:bodyPr>
          <a:lstStyle/>
          <a:p>
            <a:r>
              <a:rPr 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*2024.g - dati līdz 2024.gada 30.septembrim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97C7-96FC-F6E1-F6C3-FFDC9F25B7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E9899-9B58-6E19-366F-F0F2591D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477" y="210065"/>
            <a:ext cx="6957846" cy="568571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gada uzraudzības rezultāti*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C50A4F-97D9-A3E4-A98C-68C4C5CE5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315215"/>
              </p:ext>
            </p:extLst>
          </p:nvPr>
        </p:nvGraphicFramePr>
        <p:xfrm>
          <a:off x="2591434" y="1179928"/>
          <a:ext cx="8469045" cy="433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089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64A63-E131-4249-C5A7-293CC465F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B4E25-0A44-0FBA-5AD8-41C925DC97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97C7-96FC-F6E1-F6C3-FFDC9F25B7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E9899-9B58-6E19-366F-F0F2591D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477" y="228600"/>
            <a:ext cx="6957846" cy="568571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rgbClr val="028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Gada uzraudzības rezultāti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7DF1CC-3E44-CAD6-D632-863078947538}"/>
              </a:ext>
            </a:extLst>
          </p:cNvPr>
          <p:cNvSpPr txBox="1">
            <a:spLocks/>
          </p:cNvSpPr>
          <p:nvPr/>
        </p:nvSpPr>
        <p:spPr>
          <a:xfrm>
            <a:off x="406400" y="1937951"/>
            <a:ext cx="4643902" cy="300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just"/>
            <a:r>
              <a:rPr lang="lv-LV" sz="17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Ekspertīzes: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7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Logi</a:t>
            </a:r>
            <a:r>
              <a:rPr lang="lv-LV" sz="17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- 7 no 15 (46%) neatbilstoši deklarētajām ekspluatācijas īpašībām – siltumcaurlaidība, gaisa caurlaidība un ūdens </a:t>
            </a:r>
            <a:r>
              <a:rPr lang="lv-LV" sz="17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necaurlaidība</a:t>
            </a:r>
            <a:r>
              <a:rPr lang="lv-LV" sz="17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700" b="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7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Stiegrojums</a:t>
            </a:r>
            <a:r>
              <a:rPr lang="lv-LV" sz="1700" b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1 no 8 paraugiem neatbilstošs (augšējais tecēšanas </a:t>
            </a:r>
            <a:r>
              <a:rPr lang="lv-LV" sz="1700" b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robežspriegums</a:t>
            </a:r>
            <a:r>
              <a:rPr lang="lv-LV" sz="1700" b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700" b="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7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Siltumizolācijas materiāli</a:t>
            </a:r>
            <a:r>
              <a:rPr lang="lv-LV" sz="1700" b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uz doto brīdi neatbilstības nav konstatētas (saņemti 5 no 15 rezultātiem)</a:t>
            </a:r>
          </a:p>
          <a:p>
            <a:endParaRPr lang="lv-LV" sz="1800" b="0" dirty="0"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b="0" dirty="0"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800" b="0" dirty="0"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lv-LV" b="0" dirty="0">
              <a:solidFill>
                <a:srgbClr val="02849C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6843F98-B205-80DE-A209-4D813160B8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586831"/>
              </p:ext>
            </p:extLst>
          </p:nvPr>
        </p:nvGraphicFramePr>
        <p:xfrm>
          <a:off x="5050302" y="1937951"/>
          <a:ext cx="6735298" cy="429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2176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7D09B-D4A1-4E5B-8FFC-2B6BCDC847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8499D3-EECB-4948-85F1-175EDB012590}"/>
              </a:ext>
            </a:extLst>
          </p:cNvPr>
          <p:cNvSpPr txBox="1">
            <a:spLocks/>
          </p:cNvSpPr>
          <p:nvPr/>
        </p:nvSpPr>
        <p:spPr>
          <a:xfrm>
            <a:off x="3020764" y="410409"/>
            <a:ext cx="7778824" cy="781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lv-LV" dirty="0">
                <a:solidFill>
                  <a:srgbClr val="02849C"/>
                </a:solidFill>
                <a:latin typeface="Verdana" panose="020B0604030504040204" pitchFamily="34" charset="0"/>
              </a:rPr>
              <a:t>Neatbilstības būvizstrādājumu uzraudzībā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924492-7DC8-4CD7-8FBE-4E8627C7BF27}"/>
              </a:ext>
            </a:extLst>
          </p:cNvPr>
          <p:cNvSpPr txBox="1">
            <a:spLocks/>
          </p:cNvSpPr>
          <p:nvPr/>
        </p:nvSpPr>
        <p:spPr bwMode="auto">
          <a:xfrm>
            <a:off x="1038162" y="1614671"/>
            <a:ext cx="10620829" cy="48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marķējuma vai marķējums nepilnīgs;</a:t>
            </a:r>
          </a:p>
          <a:p>
            <a:pPr marL="342900" indent="-342900">
              <a:buFontTx/>
              <a:buChar char="-"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Atbilstības dokumenti nav attiecināmi/ nesatur atbilstības informāciju;</a:t>
            </a:r>
          </a:p>
          <a:p>
            <a:pPr marL="342900" indent="-342900">
              <a:buFontTx/>
              <a:buChar char="-"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Būvizstrādājuma piegādes laikā objektos nav atbilstības dokumentācijas (EID, inspicēšanas sertifikāts/atbilstības novērtēšanas sertifikāts stiegrojumam; dokumentācija nav nodrošināta ar tulkojumu valsts valodā, </a:t>
            </a:r>
            <a:r>
              <a:rPr lang="lv-LV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transportbetona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dokumentācija – atbilstības deklarācija un piegādi apliecinošs dokuments);</a:t>
            </a:r>
          </a:p>
          <a:p>
            <a:pPr marL="342900" indent="-342900">
              <a:buFontTx/>
              <a:buChar char="-"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Nevar iesniegt pamatojumu deklarētajām īpašībām – aprēķini, testi u.c., kā noteiktas vērtības/klase;</a:t>
            </a:r>
          </a:p>
          <a:p>
            <a:pPr marL="342900" indent="-342900">
              <a:buFontTx/>
              <a:buChar char="-"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 vai ir nepilnīgi transportēšanas un montāžas nosacījumi;</a:t>
            </a:r>
          </a:p>
          <a:p>
            <a:pPr marL="342900" indent="-342900" algn="just">
              <a:spcBef>
                <a:spcPts val="900"/>
              </a:spcBef>
              <a:buFontTx/>
              <a:buChar char="-"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900"/>
              </a:spcBef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Izplatītājs </a:t>
            </a:r>
            <a:r>
              <a:rPr lang="lv-LV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kontrolpasūtījumā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norāda sevi kā ražotāju; saņemot tiek konstatēts cits durvju un logu ražotājs;</a:t>
            </a:r>
          </a:p>
          <a:p>
            <a:pPr marL="342900" indent="-342900" algn="just">
              <a:spcBef>
                <a:spcPts val="900"/>
              </a:spcBef>
              <a:buFontTx/>
              <a:buChar char="-"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900"/>
              </a:spcBef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algn="just">
              <a:spcBef>
                <a:spcPts val="900"/>
              </a:spcBef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0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BACF1-60F0-4A47-92B9-D55EFB3B7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1BC30-E880-4903-BC85-C59A0F826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B2FE-6DA7-45A1-858F-A79FC16A97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58400" y="6324600"/>
            <a:ext cx="430088" cy="304800"/>
          </a:xfrm>
        </p:spPr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B4F32-3556-4A44-9090-2A22BEE07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82" y="1986927"/>
            <a:ext cx="9619235" cy="40987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D9C076-CFDE-F08A-943E-A4D0F003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46" y="228600"/>
            <a:ext cx="6801708" cy="1036642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solidFill>
                  <a:srgbClr val="02849C"/>
                </a:solidFill>
              </a:rPr>
              <a:t>Uzņēmēju pienākumi</a:t>
            </a:r>
          </a:p>
        </p:txBody>
      </p:sp>
    </p:spTree>
    <p:extLst>
      <p:ext uri="{BB962C8B-B14F-4D97-AF65-F5344CB8AC3E}">
        <p14:creationId xmlns:p14="http://schemas.microsoft.com/office/powerpoint/2010/main" val="56791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63DA-AA89-438D-A19C-7F612833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6021289"/>
            <a:ext cx="6096000" cy="104887"/>
          </a:xfrm>
        </p:spPr>
        <p:txBody>
          <a:bodyPr>
            <a:normAutofit fontScale="25000" lnSpcReduction="20000"/>
          </a:bodyPr>
          <a:lstStyle/>
          <a:p>
            <a:r>
              <a:rPr lang="lv-LV" dirty="0"/>
              <a:t>Pašpārbaudes </a:t>
            </a:r>
            <a:r>
              <a:rPr lang="lv-LV" dirty="0" err="1"/>
              <a:t>lapoa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CC182-8B30-4561-A868-39A11D601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82C14-4C3C-45AE-93E4-5D72B96290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09BD-5585-4AD7-B2A0-3B4333A3B9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3809394-C7D0-449D-8B05-AA77540EED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72B828-C64D-41DD-A611-8D182721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236" y="272586"/>
            <a:ext cx="7219528" cy="103663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rgbClr val="02849C"/>
                </a:solidFill>
              </a:rPr>
              <a:t>Ekspluatācijas īpašību deklarācija un CE marķējums</a:t>
            </a:r>
            <a:br>
              <a:rPr lang="lv-LV" dirty="0">
                <a:solidFill>
                  <a:srgbClr val="215968"/>
                </a:solidFill>
              </a:rPr>
            </a:br>
            <a:r>
              <a:rPr lang="lv-LV" dirty="0">
                <a:solidFill>
                  <a:srgbClr val="215968"/>
                </a:solidFill>
                <a:hlinkClick r:id="rId3"/>
              </a:rPr>
              <a:t>saite uz pašpārbaudes lapu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08DE61-E580-4366-8ED5-F77DE3B0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236" y="897621"/>
            <a:ext cx="8892963" cy="59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450</Words>
  <Application>Microsoft Office PowerPoint</Application>
  <PresentationFormat>Widescreen</PresentationFormat>
  <Paragraphs>93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Tirgus uzraudzība 2024. gadā, biežāk konstatētās neatbilstības, neatbilstošu būvizstrādājumu datubāze  22.11.2024.</vt:lpstr>
      <vt:lpstr>PowerPoint Presentation</vt:lpstr>
      <vt:lpstr>Neatbilstību ietekme uz 7 pamatprasībām būvei Būvniecības likuma 9. pants </vt:lpstr>
      <vt:lpstr>PowerPoint Presentation</vt:lpstr>
      <vt:lpstr>2024. gada uzraudzības rezultāti* </vt:lpstr>
      <vt:lpstr>2024. Gada uzraudzības rezultāti </vt:lpstr>
      <vt:lpstr>PowerPoint Presentation</vt:lpstr>
      <vt:lpstr>Uzņēmēju pienākumi</vt:lpstr>
      <vt:lpstr>Ekspluatācijas īpašību deklarācija un CE marķējums saite uz pašpārbaudes lapu</vt:lpstr>
      <vt:lpstr>Atbilstību apliecinošo dokumentu tulkošana</vt:lpstr>
      <vt:lpstr>Neatbilstošu būvizstrādājumu datubāze BIS sistēmā</vt:lpstr>
      <vt:lpstr>Uzraudzības virzieni 2025. gadā?</vt:lpstr>
      <vt:lpstr>Paldies par uzmanību!  pasts@ptac.gov.lv  Ivars.Jornins@ptac.gov.lv  68206994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 un ugunsdrošās durvis – atbilstības prasības un kontrole 10.03.2022.</dc:title>
  <dc:creator>Kristīne Kamerāde</dc:creator>
  <cp:lastModifiedBy>Ivars Jorniņš</cp:lastModifiedBy>
  <cp:revision>88</cp:revision>
  <dcterms:created xsi:type="dcterms:W3CDTF">2022-03-09T13:24:08Z</dcterms:created>
  <dcterms:modified xsi:type="dcterms:W3CDTF">2024-11-22T11:34:41Z</dcterms:modified>
</cp:coreProperties>
</file>