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917" r:id="rId2"/>
    <p:sldId id="1258" r:id="rId3"/>
    <p:sldId id="1260" r:id="rId4"/>
    <p:sldId id="1259" r:id="rId5"/>
    <p:sldId id="1261" r:id="rId6"/>
    <p:sldId id="1262" r:id="rId7"/>
    <p:sldId id="1263" r:id="rId8"/>
    <p:sldId id="1264" r:id="rId9"/>
    <p:sldId id="1265" r:id="rId10"/>
    <p:sldId id="1266" r:id="rId11"/>
    <p:sldId id="1268" r:id="rId12"/>
    <p:sldId id="1270" r:id="rId13"/>
    <p:sldId id="1277" r:id="rId14"/>
    <p:sldId id="1276" r:id="rId15"/>
    <p:sldId id="1305" r:id="rId16"/>
    <p:sldId id="1280" r:id="rId17"/>
    <p:sldId id="1274" r:id="rId18"/>
    <p:sldId id="1272" r:id="rId19"/>
    <p:sldId id="1281" r:id="rId20"/>
    <p:sldId id="1275" r:id="rId21"/>
    <p:sldId id="1267" r:id="rId22"/>
    <p:sldId id="1271" r:id="rId23"/>
    <p:sldId id="1273" r:id="rId24"/>
    <p:sldId id="1279" r:id="rId25"/>
    <p:sldId id="1284" r:id="rId26"/>
    <p:sldId id="1283" r:id="rId27"/>
    <p:sldId id="1282" r:id="rId28"/>
    <p:sldId id="1288" r:id="rId29"/>
    <p:sldId id="1278" r:id="rId30"/>
    <p:sldId id="1292" r:id="rId31"/>
    <p:sldId id="1294" r:id="rId32"/>
    <p:sldId id="1293" r:id="rId33"/>
    <p:sldId id="1295" r:id="rId34"/>
    <p:sldId id="1296" r:id="rId35"/>
    <p:sldId id="1297" r:id="rId36"/>
    <p:sldId id="1298" r:id="rId37"/>
    <p:sldId id="1300" r:id="rId38"/>
    <p:sldId id="1299" r:id="rId39"/>
    <p:sldId id="1302" r:id="rId40"/>
    <p:sldId id="1301" r:id="rId41"/>
    <p:sldId id="1304" r:id="rId42"/>
    <p:sldId id="1286" r:id="rId43"/>
    <p:sldId id="1287" r:id="rId44"/>
    <p:sldId id="1289" r:id="rId45"/>
    <p:sldId id="1303" r:id="rId46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446C75-7ACB-4544-B64A-A47D119F224E}">
          <p14:sldIdLst>
            <p14:sldId id="917"/>
            <p14:sldId id="1258"/>
            <p14:sldId id="1260"/>
            <p14:sldId id="1259"/>
            <p14:sldId id="1261"/>
            <p14:sldId id="1262"/>
            <p14:sldId id="1263"/>
            <p14:sldId id="1264"/>
          </p14:sldIdLst>
        </p14:section>
        <p14:section name="Untitled Section" id="{7C967C00-818E-49E5-9EE7-5F4838D3F6DF}">
          <p14:sldIdLst>
            <p14:sldId id="1265"/>
            <p14:sldId id="1266"/>
            <p14:sldId id="1268"/>
            <p14:sldId id="1270"/>
            <p14:sldId id="1277"/>
            <p14:sldId id="1276"/>
            <p14:sldId id="1305"/>
            <p14:sldId id="1280"/>
            <p14:sldId id="1274"/>
            <p14:sldId id="1272"/>
            <p14:sldId id="1281"/>
            <p14:sldId id="1275"/>
            <p14:sldId id="1267"/>
            <p14:sldId id="1271"/>
            <p14:sldId id="1273"/>
            <p14:sldId id="1279"/>
            <p14:sldId id="1284"/>
            <p14:sldId id="1283"/>
            <p14:sldId id="1282"/>
            <p14:sldId id="1288"/>
            <p14:sldId id="1278"/>
            <p14:sldId id="1292"/>
            <p14:sldId id="1294"/>
            <p14:sldId id="1293"/>
            <p14:sldId id="1295"/>
            <p14:sldId id="1296"/>
            <p14:sldId id="1297"/>
            <p14:sldId id="1298"/>
            <p14:sldId id="1300"/>
            <p14:sldId id="1299"/>
            <p14:sldId id="1302"/>
            <p14:sldId id="1301"/>
            <p14:sldId id="1304"/>
            <p14:sldId id="1286"/>
            <p14:sldId id="1287"/>
            <p14:sldId id="1289"/>
            <p14:sldId id="13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ānis Palamarčuks" initials="JP" lastIdx="1" clrIdx="0">
    <p:extLst>
      <p:ext uri="{19B8F6BF-5375-455C-9EA6-DF929625EA0E}">
        <p15:presenceInfo xmlns:p15="http://schemas.microsoft.com/office/powerpoint/2012/main" userId="S-1-5-21-734147818-1251574435-2103723179-7982" providerId="AD"/>
      </p:ext>
    </p:extLst>
  </p:cmAuthor>
  <p:cmAuthor id="2" name="Sandris Celmiņš" initials="SC" lastIdx="1" clrIdx="1">
    <p:extLst>
      <p:ext uri="{19B8F6BF-5375-455C-9EA6-DF929625EA0E}">
        <p15:presenceInfo xmlns:p15="http://schemas.microsoft.com/office/powerpoint/2012/main" userId="S::Sandris.Celmins@bvkb.gov.lv::ff7c92eb-5d54-40b7-b771-2406e321301e" providerId="AD"/>
      </p:ext>
    </p:extLst>
  </p:cmAuthor>
  <p:cmAuthor id="3" name="Oskars Sūnaitis" initials="OS" lastIdx="2" clrIdx="2">
    <p:extLst>
      <p:ext uri="{19B8F6BF-5375-455C-9EA6-DF929625EA0E}">
        <p15:presenceInfo xmlns:p15="http://schemas.microsoft.com/office/powerpoint/2012/main" userId="S::Oskars.Sunaitis@bvkb.gov.lv::5440eba8-9963-4319-9270-84b13e355bf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57" autoAdjust="0"/>
    <p:restoredTop sz="93184" autoAdjust="0"/>
  </p:normalViewPr>
  <p:slideViewPr>
    <p:cSldViewPr snapToGrid="0">
      <p:cViewPr varScale="1">
        <p:scale>
          <a:sx n="102" d="100"/>
          <a:sy n="102" d="100"/>
        </p:scale>
        <p:origin x="384" y="108"/>
      </p:cViewPr>
      <p:guideLst/>
    </p:cSldViewPr>
  </p:slideViewPr>
  <p:outlineViewPr>
    <p:cViewPr>
      <p:scale>
        <a:sx n="33" d="100"/>
        <a:sy n="33" d="100"/>
      </p:scale>
      <p:origin x="0" y="-4076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3EE07-AC93-415F-8623-A5170DCCA4CE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7E213-FBF0-4FB6-A379-F97F387A85B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127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08D30-51D5-4434-8A74-401C909CFEB7}" type="slidenum">
              <a:rPr lang="lv-LV" smtClean="0"/>
              <a:pPr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185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207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02952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27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98886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7" name="Slide Number Placeholder 8"/>
          <p:cNvSpPr txBox="1">
            <a:spLocks/>
          </p:cNvSpPr>
          <p:nvPr userDrawn="1"/>
        </p:nvSpPr>
        <p:spPr>
          <a:xfrm>
            <a:off x="8610600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2F832BF-1DDA-4BBE-B340-68BC40090DF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186908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9721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260439-F6DD-4523-A801-03781BC0D09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5324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4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/>
          <a:srcRect l="42765" t="13473" r="28727" b="56141"/>
          <a:stretch/>
        </p:blipFill>
        <p:spPr>
          <a:xfrm>
            <a:off x="0" y="0"/>
            <a:ext cx="2457638" cy="163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4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999DC-9EA0-4259-819B-1AF7B4303B19}" type="datetimeFigureOut">
              <a:rPr lang="lv-LV" smtClean="0"/>
              <a:t>19.11.2024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60439-F6DD-4523-A801-03781BC0D09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787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vkb.gov.lv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1742" y="2643683"/>
            <a:ext cx="10472058" cy="2371350"/>
          </a:xfrm>
        </p:spPr>
        <p:txBody>
          <a:bodyPr>
            <a:normAutofit/>
          </a:bodyPr>
          <a:lstStyle/>
          <a:p>
            <a:r>
              <a:rPr lang="lv-LV" sz="36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Biežāk konstatētās neatbilstības ekspluatācijā pieņemšanas procesā</a:t>
            </a:r>
            <a:br>
              <a:rPr lang="lv-LV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lv-LV" sz="4400" b="1" dirty="0"/>
            </a:br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2024.gada 22.novembrī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42765" t="13473" r="28727" b="56141"/>
          <a:stretch/>
        </p:blipFill>
        <p:spPr>
          <a:xfrm>
            <a:off x="4264663" y="0"/>
            <a:ext cx="3672454" cy="2446421"/>
          </a:xfrm>
          <a:prstGeom prst="rect">
            <a:avLst/>
          </a:prstGeom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610600" y="6230222"/>
            <a:ext cx="2743200" cy="365125"/>
          </a:xfrm>
        </p:spPr>
        <p:txBody>
          <a:bodyPr/>
          <a:lstStyle/>
          <a:p>
            <a:fld id="{32F832BF-1DDA-4BBE-B340-68BC40090DFC}" type="slidenum">
              <a:rPr lang="lv-LV" smtClean="0"/>
              <a:pPr/>
              <a:t>1</a:t>
            </a:fld>
            <a:endParaRPr lang="lv-LV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847975" y="4876800"/>
            <a:ext cx="6829426" cy="17185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sz="1600" dirty="0">
              <a:solidFill>
                <a:schemeClr val="tx1"/>
              </a:solidFill>
            </a:endParaRPr>
          </a:p>
          <a:p>
            <a:r>
              <a:rPr lang="lv-LV" sz="1600" dirty="0">
                <a:solidFill>
                  <a:schemeClr val="tx1"/>
                </a:solidFill>
              </a:rPr>
              <a:t> </a:t>
            </a:r>
          </a:p>
          <a:p>
            <a:pPr algn="r"/>
            <a:endParaRPr lang="lv-LV" sz="16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CAD1CD-240D-459C-B34D-95EFF3F167EE}"/>
              </a:ext>
            </a:extLst>
          </p:cNvPr>
          <p:cNvSpPr/>
          <p:nvPr/>
        </p:nvSpPr>
        <p:spPr>
          <a:xfrm>
            <a:off x="3214688" y="502989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Būvniecības kontroles departamenta </a:t>
            </a:r>
          </a:p>
          <a:p>
            <a:pPr algn="ctr"/>
            <a:r>
              <a:rPr lang="lv-LV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Būvdarbu kontroles nodaļas būvinspektors </a:t>
            </a:r>
          </a:p>
          <a:p>
            <a:pPr algn="ctr"/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Oskars Sūnaitis</a:t>
            </a:r>
          </a:p>
        </p:txBody>
      </p:sp>
    </p:spTree>
    <p:extLst>
      <p:ext uri="{BB962C8B-B14F-4D97-AF65-F5344CB8AC3E}">
        <p14:creationId xmlns:p14="http://schemas.microsoft.com/office/powerpoint/2010/main" val="190994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1625"/>
            <a:ext cx="10432551" cy="4921250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Apliecinājums par būves gatavību ekspluatācijai un/vai pārskats par būvuzraudzības plāna izpildi ir sagatavots, parakstīts un pievienots BIS lietai   pirms ir pabeigti visi būvdarbi.</a:t>
            </a:r>
            <a:r>
              <a:rPr lang="lv-LV" sz="18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Būvdarbi veikti neatbilstoši būvprojektam. Defekti ir nepabeigtie būvdarbi.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183.p.)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Apliecinājums par būves gatavību ekspluatācijai un/vai pārskats par būvuzraudzības plāna izpildi  ir parakstīts pirms saņemti Veselības inspekcijas, Valsts ugunsdzēsības un glābšanas dienesta,  tehnisko noteikumu izdevēju atzinumi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165., 166p.)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Iesniegts un  parakstīts Apliecinājums bez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nepieciešamajiem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atzinumiem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167.2.p.)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                                                                                                        Veselības inspekcijas atzinums nepieciešamas 2.grupas būvei, ja 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ēkai vai tās daļai normatīvajos aktos epidemioloģiskās drošības jomā ir izvirzītas higiēnas prasības 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165.</a:t>
            </a:r>
            <a:r>
              <a:rPr lang="lv-LV" sz="19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p.)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                 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 Nacionālā kultūras mantojuma pārvaldes atzinums ir nepieciešams, ja tas noteikts nekustamā valsts aizsargājamā kultūras pieminekļa pārveidošanas atļaujā</a:t>
            </a:r>
            <a:r>
              <a:rPr lang="lv-LV" sz="19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9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165.p.)</a:t>
            </a:r>
            <a:r>
              <a:rPr lang="lv-LV" sz="1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 </a:t>
            </a:r>
            <a:endParaRPr lang="lv-LV" sz="1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Atzinums nav izdots konkrētam būvobjektam. Kļūdains nosaukums, adrese, kārta. Atzinums izdots tikai objekta daļai, piemēram inženiertīkliem, bet nav izdots visam būvobjektam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165.p.)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Apliecinājumā nav norādīti: tehniskie dati no kadastra lietas; platība un </a:t>
            </a:r>
            <a:r>
              <a:rPr lang="lv-LV" sz="18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būvtilpums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kurā veikti darbi; nav norādīti publiskie līdzekļi (pašvaldības, valsts, struktūrfondu); nav norādīt dati par visām būvēm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177.p.)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atbilstošs m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inimālais būvdarbu garantijas termiņš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176.p.)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</a:t>
            </a:r>
            <a:r>
              <a:rPr lang="lv-LV" sz="18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Nav pilnvara.</a:t>
            </a:r>
            <a:r>
              <a:rPr lang="lv-LV" sz="18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  Apliecinājumā par būves gatavību ekspluatācijai nav norādīta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visas būves, kas norādītas būvatļaujā.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Būvatļaujā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 reģistrētas visas būvprojektā paredzētās ēkas, būves.</a:t>
            </a:r>
          </a:p>
          <a:p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131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3709" y="1562100"/>
            <a:ext cx="10432551" cy="5093667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A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pliecinājums par būves gatavību ekspluatācijai un pārskats par būvuzraudzības plāna izpildi un ir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parakstīts pirms būvvaldē ir akceptētas būvprojekta izmaiņas.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Pārskats par būvuzraudzības plāna izpildi neatbilst būvuzraudzības plānam. Nav sastādīti visi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nepieciešamie segto darbu un nozīmīgo konstrukciju pieņemšanas akti.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Pārskatā par būvuzraudzības plāna izpildi ir informācija tikai par galveno ēku. Nav neviena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informācija par citām izbūvētām ēkām un inženierbūvēm. Pārskatā par būvuzraudzības plāna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izpildi nav informācijas par demontētām būvēm un inženiertīkliem.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 Pārskats par būvuzraudzības plāna izpildi atbilst būvuzraudzības plānam, kas sastādīts ļoti īsi un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nekvalitatīvi, kā rezultātā  nav paredzētas un nav veiktas visas nepieciešamās pārbaudes.            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Pārskatā par būvuzraudzības plāna izpildi nav informācija veikto </a:t>
            </a:r>
            <a:r>
              <a:rPr lang="lv-LV" sz="7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izpilduzmērījumu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pārbaudēm un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atbilstību būvprojekta risinājumiem.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Pārskatam  par būvuzraudzības plāna izpildi nav norādītas  būvdarbu kvalitātes pārbaudes un to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apjoms atbilstoši būvniecības iecerei. Nav pievienoti betona, mūra, koka, metāla konstrukciju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pārbaužu ar mērinstrumentiem mērījumu protokoli.</a:t>
            </a:r>
            <a:r>
              <a:rPr lang="lv-LV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lv-LV" sz="45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4000" indent="-324000">
              <a:lnSpc>
                <a:spcPct val="110000"/>
              </a:lnSpc>
              <a:spcBef>
                <a:spcPts val="0"/>
              </a:spcBef>
              <a:buNone/>
            </a:pPr>
            <a:r>
              <a:rPr lang="lv-LV" sz="2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</a:t>
            </a:r>
          </a:p>
          <a:p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295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28776"/>
            <a:ext cx="10432551" cy="4772024"/>
          </a:xfrm>
        </p:spPr>
        <p:txBody>
          <a:bodyPr>
            <a:normAutofit fontScale="92500"/>
          </a:bodyPr>
          <a:lstStyle/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12.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pievienoti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izpildmērījumu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plāni, tai skaitā par inženierbūvju izbūvi un demontāžu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167.4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   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Būvju un inženiertīklu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izpildmērījumi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neatbilst būvprojekta sadaļās  paredzētiem risinājumiem. Neatbilstības būvprojekta sadaļās  paredzētiem risinājumiem: teritorijas inženiertīkli un teritorijas labiekārtojums; nav norādīti visi izbūvētie  inženiertīkli, nav norādīts zemējuma kontūrs; nav demontēto būvju un inženiertīkli; neatbilstošas augstuma atzīmes un horizontālās piesaistes; neatbilstošas segumu platības un veids;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izpildmērījumi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nav reģistrēti dati bāzē (24.04.2012. MK Nr.281, 75.p.).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Projekta izmaiņas un saskaņojums Būvvaldē nav veikts (VBN,  69,115.p.).</a:t>
            </a:r>
          </a:p>
          <a:p>
            <a:pPr marL="324000" indent="-360000">
              <a:lnSpc>
                <a:spcPct val="15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Rekomendācija:  atbilstoši 24.04.2012. Ministru kabineta noteikumu Nr.281 “Augstas detalizācijas topogrāfiskās informācijas un tās centrālās datubāzes noteikumi”  52.punktam 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izpildmērījuma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plānā norādīt 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jaunizbūvētās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būves (ēkas, tai skaitā asu piesaistes un augstuma; inženierkomunikācijas; teritorijas; u.c.) faktisko novirzi attiecībā pret būvprojektā paredzēto  risinājumu.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lv-LV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>
              <a:lnSpc>
                <a:spcPct val="100000"/>
              </a:lnSpc>
              <a:buNone/>
            </a:pP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76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71625"/>
            <a:ext cx="10432551" cy="454342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 Iekšējo inženiertīklu </a:t>
            </a:r>
            <a:r>
              <a:rPr lang="lv-LV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izpildshēmas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neatbilst būvprojekta sadaļās  paredzētiem risinājumiem.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Projekta izmaiņas un saskaņojums nav veikts.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AutoNum type="arabicPeriod" startAt="14"/>
            </a:pP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Kadastra lieta neatbilst  faktiskam  un būvprojektā paredzētajam telpu plānojumam (starpsienas,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durvju un logu izvietojums).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Pieņemšanai ekspluatācijā nav obligāta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kadastra lieta 1.grupas ēkai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167.8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  Ja nav kadastra lieta, 1.grupas ēku nevarēs reģistrēt Zemesgrāmatā.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Fasādes neatbilst būvprojekta AR sadaļā  paredzētiem fasādes risinājumiem. Projekta izmaiņas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saskaņojums Būvvaldē nav veikts. Neatbilstības: logu un ārdurvju novietojums un dalījums;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ventilācijas restes un izvadi; nav norādītas ventilācijas iekārtas un to norobežojums uz jumta;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ugunsdzēsības vertikālās kāpnes;  fasādes krāsa un dalījums; fasādes paneļu izklājums.                 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Ja pēc Apliecinājuma iesniegšanas Būvvaldē iesniedz un saskaņo fasādes izmaiņas, BVKB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atsaka pieņemt. Jāiesniedz jauns Apliecinājums. </a:t>
            </a:r>
          </a:p>
          <a:p>
            <a:pPr marL="0" indent="0">
              <a:buNone/>
            </a:pPr>
            <a:endParaRPr lang="lv-LV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7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32551" cy="4239274"/>
          </a:xfrm>
        </p:spPr>
        <p:txBody>
          <a:bodyPr>
            <a:normAutofit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 Atbilstoši LBN 016-15 «Būvakustika» prasībām nav skaņas izolācijas mērījumi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jaunbūvējamām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publiskām ēkām un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jaunbūvējamām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daudzdzīvokļu ēkām. Skaņas izolācijas mērījumi jāveic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biroju telpu grupai. 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167.10.p.).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17. Nav reģistrēts pagaidu </a:t>
            </a:r>
            <a:r>
              <a:rPr lang="lv-LV" sz="18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energosertifikā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(ĒBN,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167.9.p.).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Ēkas pagaidu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energosertifikāts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 nav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izvietots attiecīgajā ēkā apmeklētājiem redzamā vietā (</a:t>
            </a:r>
            <a:r>
              <a:rPr lang="lv-LV" sz="1800" b="0" i="0" u="none" strike="noStrike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Ēku energoefektivitātes likums, 13.pants). </a:t>
            </a: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18. 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izpildīti būvinspektoru dotie norādījumi būvdarbu pārbaudes atzinumos.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19. </a:t>
            </a:r>
            <a:r>
              <a:rPr lang="lv-LV" sz="1800" dirty="0">
                <a:effectLst/>
                <a:latin typeface="Arial" panose="020B0604020202020204" pitchFamily="34" charset="0"/>
              </a:rPr>
              <a:t>Nodošana ekspluatācijā  neizmantojot būvniecības informācijas sistēmu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. Konstatētās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     neatbildības: būvdarbu žurnāls un autoruzraudzības žurnāls nav noslēgts; nav iesniegtas BVKB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     arhīvam </a:t>
            </a:r>
            <a:r>
              <a:rPr lang="lv-LV" sz="1800" dirty="0" err="1">
                <a:latin typeface="Arial" panose="020B0604020202020204" pitchFamily="34" charset="0"/>
                <a:cs typeface="Arial" panose="020B0604020202020204" pitchFamily="34" charset="0"/>
              </a:rPr>
              <a:t>izpilddokumentācijas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, atzinumu, </a:t>
            </a:r>
            <a:r>
              <a:rPr lang="lv-LV" sz="1800" dirty="0" err="1">
                <a:latin typeface="Arial" panose="020B0604020202020204" pitchFamily="34" charset="0"/>
                <a:cs typeface="Arial" panose="020B0604020202020204" pitchFamily="34" charset="0"/>
              </a:rPr>
              <a:t>izpildmērījumu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kopijas un  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izmainītās būvprojekta daļas</a:t>
            </a:r>
            <a:r>
              <a:rPr lang="lv-LV" sz="1800" b="0" i="0" dirty="0">
                <a:solidFill>
                  <a:srgbClr val="41414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solidFill>
                  <a:srgbClr val="4141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lv-LV" sz="1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ĒBN </a:t>
            </a:r>
            <a:r>
              <a:rPr lang="lv-LV" sz="1800" dirty="0">
                <a:solidFill>
                  <a:srgbClr val="4141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231</a:t>
            </a:r>
            <a:r>
              <a:rPr lang="lv-LV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.p.).</a:t>
            </a:r>
            <a:r>
              <a:rPr lang="lv-LV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BVKB iesniegtās kopijas nav apliecinātas, nav iesietas sējumā ar satura rādītāju.</a:t>
            </a:r>
            <a:endParaRPr lang="lv-LV" sz="1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1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52575"/>
            <a:ext cx="10432551" cy="4940300"/>
          </a:xfrm>
        </p:spPr>
        <p:txBody>
          <a:bodyPr>
            <a:normAutofit fontScale="92500" lnSpcReduction="10000"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20. Nav izpildītas vides pieejamības prasības atbilstoši būvnormatīvam </a:t>
            </a:r>
            <a:r>
              <a:rPr lang="lv-LV" sz="1800" b="1" i="0" dirty="0">
                <a:effectLst/>
                <a:latin typeface="Arial" panose="020B0604020202020204" pitchFamily="34" charset="0"/>
              </a:rPr>
              <a:t>«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Būvju vispārīgo prasību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būvnormatīvs 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200-21»:</a:t>
            </a:r>
            <a:endParaRPr lang="lv-LV" sz="1800" b="0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kāpņu margām pie pirmā un pēdējā pakāpiena nav stāva numura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taktilais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apzīmējums vai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numurs</a:t>
            </a:r>
            <a:r>
              <a:rPr lang="lv-LV" sz="1800" dirty="0">
                <a:latin typeface="Arial" panose="020B0604020202020204" pitchFamily="34" charset="0"/>
              </a:rPr>
              <a:t> 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Braila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rakstā valsts valodā 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50.4.p.)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līmeņu maiņas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pandusa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vai lokālās </a:t>
            </a:r>
            <a:r>
              <a:rPr lang="lv-LV" sz="1800" b="0" i="0" dirty="0" err="1">
                <a:effectLst/>
                <a:latin typeface="Arial" panose="020B0604020202020204" pitchFamily="34" charset="0"/>
              </a:rPr>
              <a:t>uzbrauktuves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 sākumā un beigās, kā arī kāpņu pirmais un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pēdējai pakāpiens nav  marķēts ar kontrastējošu marķējumu  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50.5.p.)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b="0" i="0" dirty="0">
                <a:effectLst/>
                <a:latin typeface="Arial" panose="020B0604020202020204" pitchFamily="34" charset="0"/>
              </a:rPr>
              <a:t>       - stiklotās norobežojošās konstrukcijas (piemēram, stikla sienas, durvis) nav nodrošinātas ar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kontrastējošu (tumšs uz gaiša) necaurspīdīgu marķējumu vismaz 0,1 metru platā joslā visā stiklotās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norobežojošās konstrukcijas platumā un aptuveni 0,35, 1,4 un 1,6 metru augstumā no grīdas            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73.p.)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- neatbilstošs invalīdu tualetes iekārtojums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200-21, 33.p.;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v-LV" sz="1800" b="0" i="0" dirty="0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Vides pieejamības vadlīnijas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lv-LV" sz="1800" b="0" i="0" dirty="0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publiskām būvēm un telpām un publiskajai </a:t>
            </a:r>
            <a:r>
              <a:rPr lang="lv-LV" sz="1800" b="0" i="0" dirty="0" err="1">
                <a:solidFill>
                  <a:srgbClr val="1C1C1C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ārtelpai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lv-LV" sz="180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lv-LV" sz="1800" b="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21. Nav izpildītas lietošanas drošības prasības atbilstoši būvnormatīvam </a:t>
            </a:r>
            <a:r>
              <a:rPr lang="lv-LV" sz="1800" b="1" i="0" dirty="0">
                <a:effectLst/>
                <a:latin typeface="Arial" panose="020B0604020202020204" pitchFamily="34" charset="0"/>
              </a:rPr>
              <a:t>«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Būvju vispārīgo prasību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būvnormatīvs 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200-21»: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- margu augstums mazāks par 900 vai 1100mm  </a:t>
            </a:r>
            <a:r>
              <a:rPr lang="lv-LV" sz="1800" b="0" i="0" dirty="0">
                <a:effectLst/>
                <a:latin typeface="Arial" panose="020B0604020202020204" pitchFamily="34" charset="0"/>
              </a:rPr>
              <a:t>(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LBN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200-21 , 50.4., 64p.; LBN 208-13, 32.p.,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</a:t>
            </a:r>
            <a:r>
              <a:rPr lang="lv-LV" sz="1800" b="0" i="0" u="none" strike="noStrike" dirty="0">
                <a:effectLst/>
                <a:latin typeface="Arial" panose="020B0604020202020204" pitchFamily="34" charset="0"/>
              </a:rPr>
              <a:t>nav spēkā)</a:t>
            </a:r>
            <a:r>
              <a:rPr lang="lv-LV" sz="1800" u="none" strike="noStrike" dirty="0">
                <a:latin typeface="Arial" panose="020B0604020202020204" pitchFamily="34" charset="0"/>
              </a:rPr>
              <a:t>.</a:t>
            </a:r>
            <a:endParaRPr lang="lv-LV" sz="1800" b="0" i="0" dirty="0"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b="0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74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onstatētās neatbilstības ekspluatācijā pieņemšanas procesā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96FF7-7328-4ADF-BD18-14DB96E41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32551" cy="4239274"/>
          </a:xfrm>
        </p:spPr>
        <p:txBody>
          <a:bodyPr>
            <a:normAutofit fontScale="92500" lnSpcReduction="10000"/>
          </a:bodyPr>
          <a:lstStyle/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 Nav izpildītas ugunsdrošības prasības atbilstoši būvprojekta UPP sadaļai: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evakuācijas ceļos un izejās durvju vērtnes nav brīvi atveramas, nav evakuācijas furnitūra,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evakuācijas izejās ārdurvīm nav </a:t>
            </a:r>
            <a:r>
              <a:rPr lang="lv-LV" sz="1800" b="0" i="0" dirty="0" err="1">
                <a:solidFill>
                  <a:srgbClr val="414142"/>
                </a:solidFill>
                <a:effectLst/>
                <a:latin typeface="Arial" panose="020B0604020202020204" pitchFamily="34" charset="0"/>
              </a:rPr>
              <a:t>pašaizvēršanās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mehanisms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LBN 201-15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"Būvju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ugunsdrošība",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2.2.,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147.3., 147.4.p.; 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«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243.p.);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- evakuācijas ceļos un izejās nav izvietotas vai neatbilstošas evakuācijas zīmes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         noteikumi Nr.238 «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 195., 244.p.);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nav izvietoti vai neatbilstoši evakuācijas plāni 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"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229.p.);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- nav izvietoti </a:t>
            </a:r>
            <a:r>
              <a:rPr lang="lv-LV" sz="1900" b="0" i="0" dirty="0">
                <a:effectLst/>
                <a:latin typeface="Arial" panose="020B0604020202020204" pitchFamily="34" charset="0"/>
              </a:rPr>
              <a:t>ugunsdzēsības aparāti</a:t>
            </a:r>
            <a:r>
              <a:rPr lang="lv-LV" sz="19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19.04.2016. MK</a:t>
            </a:r>
            <a:r>
              <a:rPr lang="lv-LV" sz="1800" dirty="0">
                <a:latin typeface="Arial" panose="020B0604020202020204" pitchFamily="34" charset="0"/>
              </a:rPr>
              <a:t>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noteikumi Nr.238  "</a:t>
            </a:r>
            <a:r>
              <a:rPr lang="lv-LV" sz="1800" dirty="0">
                <a:latin typeface="Arial" panose="020B0604020202020204" pitchFamily="34" charset="0"/>
              </a:rPr>
              <a:t>U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gunsdrošības noteikumi",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dirty="0">
                <a:latin typeface="Arial" panose="020B0604020202020204" pitchFamily="34" charset="0"/>
              </a:rPr>
              <a:t>         </a:t>
            </a:r>
            <a:r>
              <a:rPr lang="lv-LV" sz="1800" i="0" u="none" strike="noStrike" dirty="0">
                <a:effectLst/>
                <a:latin typeface="Arial" panose="020B0604020202020204" pitchFamily="34" charset="0"/>
              </a:rPr>
              <a:t>247.p.).</a:t>
            </a: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endParaRPr lang="lv-LV" sz="18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23. Būvobjekta teritorijā nav novākti celtniecības vagoniņi, konteineri, žogs, </a:t>
            </a:r>
            <a:r>
              <a:rPr lang="lv-LV" sz="18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būvtāfele</a:t>
            </a: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būvmateriāli, 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būvgruži, u.c.</a:t>
            </a:r>
          </a:p>
          <a:p>
            <a:pPr marL="7200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lv-LV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373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white wall with a grey door&#10;&#10;Description automatically generated with medium confidence">
            <a:extLst>
              <a:ext uri="{FF2B5EF4-FFF2-40B4-BE49-F238E27FC236}">
                <a16:creationId xmlns:a16="http://schemas.microsoft.com/office/drawing/2014/main" id="{BD397831-9F9E-90B5-B934-C3FE35B437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29929" y="2010165"/>
            <a:ext cx="5039959" cy="3689056"/>
          </a:xfrm>
        </p:spPr>
      </p:pic>
      <p:pic>
        <p:nvPicPr>
          <p:cNvPr id="7" name="Picture 6" descr="A door with a sign on it&#10;&#10;Description automatically generated">
            <a:extLst>
              <a:ext uri="{FF2B5EF4-FFF2-40B4-BE49-F238E27FC236}">
                <a16:creationId xmlns:a16="http://schemas.microsoft.com/office/drawing/2014/main" id="{D9357757-819F-8059-6784-7BE0FC9C77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02953" y="1964709"/>
            <a:ext cx="5039958" cy="37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989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 descr="A road sign on a pole&#10;&#10;Description automatically generated">
            <a:extLst>
              <a:ext uri="{FF2B5EF4-FFF2-40B4-BE49-F238E27FC236}">
                <a16:creationId xmlns:a16="http://schemas.microsoft.com/office/drawing/2014/main" id="{127B9CCA-4C43-461C-C33F-D365B17D46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957" y="2311444"/>
            <a:ext cx="4778778" cy="3584084"/>
          </a:xfrm>
        </p:spPr>
      </p:pic>
      <p:pic>
        <p:nvPicPr>
          <p:cNvPr id="10" name="Picture 9" descr="A metal beam with black clips attached to it&#10;&#10;Description automatically generated">
            <a:extLst>
              <a:ext uri="{FF2B5EF4-FFF2-40B4-BE49-F238E27FC236}">
                <a16:creationId xmlns:a16="http://schemas.microsoft.com/office/drawing/2014/main" id="{9CE2B6A8-D883-ACC6-0BC1-DFEE7502C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94563" y="2513208"/>
            <a:ext cx="4561082" cy="31079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91E3AE-2A83-09B6-0C3D-4D52C7ADA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082" y="1786661"/>
            <a:ext cx="4325336" cy="463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06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A car parked in a parking lot&#10;&#10;Description automatically generated">
            <a:extLst>
              <a:ext uri="{FF2B5EF4-FFF2-40B4-BE49-F238E27FC236}">
                <a16:creationId xmlns:a16="http://schemas.microsoft.com/office/drawing/2014/main" id="{DA42E0CA-AE89-76DA-9C4B-7978A02012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77" y="1710466"/>
            <a:ext cx="5637007" cy="4291078"/>
          </a:xfrm>
        </p:spPr>
      </p:pic>
      <p:pic>
        <p:nvPicPr>
          <p:cNvPr id="9" name="Picture 8" descr="A parking lot with a sign on it&#10;&#10;Description automatically generated">
            <a:extLst>
              <a:ext uri="{FF2B5EF4-FFF2-40B4-BE49-F238E27FC236}">
                <a16:creationId xmlns:a16="http://schemas.microsoft.com/office/drawing/2014/main" id="{A1236A6C-0E3F-BCD9-1D9D-51938EF4B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41" y="1181528"/>
            <a:ext cx="4002525" cy="523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755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A toilet with a handrail&#10;&#10;Description automatically generated">
            <a:extLst>
              <a:ext uri="{FF2B5EF4-FFF2-40B4-BE49-F238E27FC236}">
                <a16:creationId xmlns:a16="http://schemas.microsoft.com/office/drawing/2014/main" id="{F1803A6B-47E2-8A91-2A3C-B497363AF5C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775" y="1181528"/>
            <a:ext cx="2867025" cy="5311347"/>
          </a:xfrm>
        </p:spPr>
      </p:pic>
      <p:pic>
        <p:nvPicPr>
          <p:cNvPr id="11" name="Picture 10" descr="A bathroom with a toilet and sink&#10;&#10;Description automatically generated">
            <a:extLst>
              <a:ext uri="{FF2B5EF4-FFF2-40B4-BE49-F238E27FC236}">
                <a16:creationId xmlns:a16="http://schemas.microsoft.com/office/drawing/2014/main" id="{F8783F5E-8E09-DF6D-D457-CB1BDE985D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20837"/>
            <a:ext cx="6496050" cy="487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56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toilet in a bathroom&#10;&#10;Description automatically generated">
            <a:extLst>
              <a:ext uri="{FF2B5EF4-FFF2-40B4-BE49-F238E27FC236}">
                <a16:creationId xmlns:a16="http://schemas.microsoft.com/office/drawing/2014/main" id="{586B0402-A9DC-6ACA-369F-0A4390A98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126" y="1763496"/>
            <a:ext cx="5396416" cy="4047312"/>
          </a:xfrm>
          <a:prstGeom prst="rect">
            <a:avLst/>
          </a:prstGeom>
        </p:spPr>
      </p:pic>
      <p:pic>
        <p:nvPicPr>
          <p:cNvPr id="7" name="Picture 6" descr="A bathroom with a toilet and sink&#10;&#10;Description automatically generated">
            <a:extLst>
              <a:ext uri="{FF2B5EF4-FFF2-40B4-BE49-F238E27FC236}">
                <a16:creationId xmlns:a16="http://schemas.microsoft.com/office/drawing/2014/main" id="{479882C6-F8FE-03DB-58AB-3AE22CDAA6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8" y="1763495"/>
            <a:ext cx="5396417" cy="404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64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hand holding a ladder to a toilet&#10;&#10;Description automatically generated">
            <a:extLst>
              <a:ext uri="{FF2B5EF4-FFF2-40B4-BE49-F238E27FC236}">
                <a16:creationId xmlns:a16="http://schemas.microsoft.com/office/drawing/2014/main" id="{2598C1C4-5E30-4665-A8D7-0320137962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0" y="1780482"/>
            <a:ext cx="5515087" cy="4265406"/>
          </a:xfrm>
          <a:prstGeom prst="rect">
            <a:avLst/>
          </a:prstGeom>
        </p:spPr>
      </p:pic>
      <p:pic>
        <p:nvPicPr>
          <p:cNvPr id="7" name="Picture 6" descr="A toilet and sink in a bathroom&#10;&#10;Description automatically generated">
            <a:extLst>
              <a:ext uri="{FF2B5EF4-FFF2-40B4-BE49-F238E27FC236}">
                <a16:creationId xmlns:a16="http://schemas.microsoft.com/office/drawing/2014/main" id="{925B5165-5ABE-30AA-CC0B-FA22CBA227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61" y="1780482"/>
            <a:ext cx="5687209" cy="426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3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hite toilet with a handrail&#10;&#10;Description automatically generated">
            <a:extLst>
              <a:ext uri="{FF2B5EF4-FFF2-40B4-BE49-F238E27FC236}">
                <a16:creationId xmlns:a16="http://schemas.microsoft.com/office/drawing/2014/main" id="{BC37AB07-BB4D-A8CE-DA9F-C45C05CBD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992" y="1768642"/>
            <a:ext cx="5534528" cy="415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58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47B9C0-8E99-D882-BA20-CDF9E76DD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900" y="1181528"/>
            <a:ext cx="3467100" cy="52493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9C537E-3F44-A1B8-7116-45BBBFDA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50" y="1149314"/>
            <a:ext cx="3333750" cy="528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21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pe on the side of a building&#10;&#10;Description automatically generated">
            <a:extLst>
              <a:ext uri="{FF2B5EF4-FFF2-40B4-BE49-F238E27FC236}">
                <a16:creationId xmlns:a16="http://schemas.microsoft.com/office/drawing/2014/main" id="{5B69D415-18D3-25E0-D755-2EC61A15AE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62149" y="1952625"/>
            <a:ext cx="5029201" cy="3771900"/>
          </a:xfrm>
          <a:prstGeom prst="rect">
            <a:avLst/>
          </a:prstGeom>
        </p:spPr>
      </p:pic>
      <p:pic>
        <p:nvPicPr>
          <p:cNvPr id="7" name="Picture 6" descr="A pipe on the side of a building&#10;&#10;Description automatically generated">
            <a:extLst>
              <a:ext uri="{FF2B5EF4-FFF2-40B4-BE49-F238E27FC236}">
                <a16:creationId xmlns:a16="http://schemas.microsoft.com/office/drawing/2014/main" id="{DAF89288-268F-2044-0E22-D85B70FEE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77135" y="1852613"/>
            <a:ext cx="5143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27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rain pipe on a building&#10;&#10;Description automatically generated">
            <a:extLst>
              <a:ext uri="{FF2B5EF4-FFF2-40B4-BE49-F238E27FC236}">
                <a16:creationId xmlns:a16="http://schemas.microsoft.com/office/drawing/2014/main" id="{CF052A51-49A7-3AF4-81D0-8702CD897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85887" y="2182815"/>
            <a:ext cx="4838700" cy="3629025"/>
          </a:xfrm>
          <a:prstGeom prst="rect">
            <a:avLst/>
          </a:prstGeom>
        </p:spPr>
      </p:pic>
      <p:pic>
        <p:nvPicPr>
          <p:cNvPr id="7" name="Picture 6" descr="A black pipe on a brick sidewalk&#10;&#10;Description automatically generated">
            <a:extLst>
              <a:ext uri="{FF2B5EF4-FFF2-40B4-BE49-F238E27FC236}">
                <a16:creationId xmlns:a16="http://schemas.microsoft.com/office/drawing/2014/main" id="{22A648C2-D554-1540-DDBD-CA4E705F68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7502" y="1832006"/>
            <a:ext cx="5203825" cy="39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68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building with a garage door&#10;&#10;Description automatically generated">
            <a:extLst>
              <a:ext uri="{FF2B5EF4-FFF2-40B4-BE49-F238E27FC236}">
                <a16:creationId xmlns:a16="http://schemas.microsoft.com/office/drawing/2014/main" id="{5F608601-E911-9F93-FFEE-D0EC1C4EE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8" y="1782398"/>
            <a:ext cx="5676230" cy="425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15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oor handle with a keyhole&#10;&#10;Description automatically generated">
            <a:extLst>
              <a:ext uri="{FF2B5EF4-FFF2-40B4-BE49-F238E27FC236}">
                <a16:creationId xmlns:a16="http://schemas.microsoft.com/office/drawing/2014/main" id="{66ED2241-980D-C634-C262-F99365AD3F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19287" y="1910191"/>
            <a:ext cx="5019676" cy="3562350"/>
          </a:xfrm>
          <a:prstGeom prst="rect">
            <a:avLst/>
          </a:prstGeom>
        </p:spPr>
      </p:pic>
      <p:pic>
        <p:nvPicPr>
          <p:cNvPr id="7" name="Picture 6" descr="A close up of a door&#10;&#10;Description automatically generated">
            <a:extLst>
              <a:ext uri="{FF2B5EF4-FFF2-40B4-BE49-F238E27FC236}">
                <a16:creationId xmlns:a16="http://schemas.microsoft.com/office/drawing/2014/main" id="{EF0E6398-AD50-914C-B978-00DF40EAA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56758" y="1808988"/>
            <a:ext cx="5019675" cy="37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0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Content Placeholder 8" descr="A glass door with a door open&#10;&#10;Description automatically generated with medium confidence">
            <a:extLst>
              <a:ext uri="{FF2B5EF4-FFF2-40B4-BE49-F238E27FC236}">
                <a16:creationId xmlns:a16="http://schemas.microsoft.com/office/drawing/2014/main" id="{A14750B0-C17C-D671-D658-7E91B986EB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98" y="1957518"/>
            <a:ext cx="5633670" cy="4351338"/>
          </a:xfrm>
        </p:spPr>
      </p:pic>
      <p:pic>
        <p:nvPicPr>
          <p:cNvPr id="11" name="Picture 10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440D808B-4B3A-0A75-9D81-4FEA90D8E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1761" y="1819591"/>
            <a:ext cx="5104504" cy="382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36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9" descr="A door with a sign on the wall&#10;&#10;Description automatically generated">
            <a:extLst>
              <a:ext uri="{FF2B5EF4-FFF2-40B4-BE49-F238E27FC236}">
                <a16:creationId xmlns:a16="http://schemas.microsoft.com/office/drawing/2014/main" id="{8A428859-F11F-A344-759F-EB104D9463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11750" y="2102114"/>
            <a:ext cx="5021948" cy="3546551"/>
          </a:xfrm>
        </p:spPr>
      </p:pic>
      <p:pic>
        <p:nvPicPr>
          <p:cNvPr id="12" name="Picture 11" descr="A door to a building&#10;&#10;Description automatically generated">
            <a:extLst>
              <a:ext uri="{FF2B5EF4-FFF2-40B4-BE49-F238E27FC236}">
                <a16:creationId xmlns:a16="http://schemas.microsoft.com/office/drawing/2014/main" id="{282BF11F-E7E3-E833-EF6E-4A5A70E78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59169" y="1916358"/>
            <a:ext cx="5108576" cy="383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389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arage with a light on the ceiling&#10;&#10;Description automatically generated">
            <a:extLst>
              <a:ext uri="{FF2B5EF4-FFF2-40B4-BE49-F238E27FC236}">
                <a16:creationId xmlns:a16="http://schemas.microsoft.com/office/drawing/2014/main" id="{BA93C17B-C2F7-E5EE-F3B5-D876D5531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1932782"/>
            <a:ext cx="5572124" cy="4179093"/>
          </a:xfrm>
          <a:prstGeom prst="rect">
            <a:avLst/>
          </a:prstGeom>
        </p:spPr>
      </p:pic>
      <p:pic>
        <p:nvPicPr>
          <p:cNvPr id="7" name="Picture 6" descr="A glass window with red dots on it&#10;&#10;Description automatically generated">
            <a:extLst>
              <a:ext uri="{FF2B5EF4-FFF2-40B4-BE49-F238E27FC236}">
                <a16:creationId xmlns:a16="http://schemas.microsoft.com/office/drawing/2014/main" id="{B80F8A1F-D17C-03F9-0345-114801122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72671" y="1730771"/>
            <a:ext cx="5006976" cy="37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45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ign on the ceiling&#10;&#10;Description automatically generated">
            <a:extLst>
              <a:ext uri="{FF2B5EF4-FFF2-40B4-BE49-F238E27FC236}">
                <a16:creationId xmlns:a16="http://schemas.microsoft.com/office/drawing/2014/main" id="{3FEBD9B3-A800-DA66-BE04-A3AA230A8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76" y="1057274"/>
            <a:ext cx="3857626" cy="5143501"/>
          </a:xfrm>
          <a:prstGeom prst="rect">
            <a:avLst/>
          </a:prstGeom>
        </p:spPr>
      </p:pic>
      <p:pic>
        <p:nvPicPr>
          <p:cNvPr id="8" name="Picture 7" descr="A green sign on a white ceiling&#10;&#10;Description automatically generated">
            <a:extLst>
              <a:ext uri="{FF2B5EF4-FFF2-40B4-BE49-F238E27FC236}">
                <a16:creationId xmlns:a16="http://schemas.microsoft.com/office/drawing/2014/main" id="{CAAB0052-1227-CED7-AFB6-95E74CE21A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917272"/>
            <a:ext cx="5591175" cy="419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52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lass door with a sign on the front&#10;&#10;Description automatically generated">
            <a:extLst>
              <a:ext uri="{FF2B5EF4-FFF2-40B4-BE49-F238E27FC236}">
                <a16:creationId xmlns:a16="http://schemas.microsoft.com/office/drawing/2014/main" id="{13B87077-C364-13E2-8B31-E52D800628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5211" y="1842662"/>
            <a:ext cx="5289081" cy="3966811"/>
          </a:xfrm>
          <a:prstGeom prst="rect">
            <a:avLst/>
          </a:prstGeom>
        </p:spPr>
      </p:pic>
      <p:pic>
        <p:nvPicPr>
          <p:cNvPr id="6" name="Picture 5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86D2B81E-7DB5-2E70-8F46-1B092BA699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21984" y="1774073"/>
            <a:ext cx="5289079" cy="396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26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glass door with green signs&#10;&#10;Description automatically generated">
            <a:extLst>
              <a:ext uri="{FF2B5EF4-FFF2-40B4-BE49-F238E27FC236}">
                <a16:creationId xmlns:a16="http://schemas.microsoft.com/office/drawing/2014/main" id="{4E395DD0-FD5F-DDF8-030C-7D8462BBF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47106" y="1828890"/>
            <a:ext cx="5178903" cy="3884177"/>
          </a:xfrm>
          <a:prstGeom prst="rect">
            <a:avLst/>
          </a:prstGeom>
        </p:spPr>
      </p:pic>
      <p:pic>
        <p:nvPicPr>
          <p:cNvPr id="8" name="Picture 7" descr="A building with glass doors&#10;&#10;Description automatically generated">
            <a:extLst>
              <a:ext uri="{FF2B5EF4-FFF2-40B4-BE49-F238E27FC236}">
                <a16:creationId xmlns:a16="http://schemas.microsoft.com/office/drawing/2014/main" id="{268CA8A6-A95E-16C2-A8D9-142C77D48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1939" y="1828890"/>
            <a:ext cx="5178902" cy="388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83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indow with a sign on the wall&#10;&#10;Description automatically generated">
            <a:extLst>
              <a:ext uri="{FF2B5EF4-FFF2-40B4-BE49-F238E27FC236}">
                <a16:creationId xmlns:a16="http://schemas.microsoft.com/office/drawing/2014/main" id="{2F868EE7-C306-FF62-1459-11AAE288A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05176" y="1942551"/>
            <a:ext cx="5130264" cy="3766983"/>
          </a:xfrm>
          <a:prstGeom prst="rect">
            <a:avLst/>
          </a:prstGeom>
        </p:spPr>
      </p:pic>
      <p:pic>
        <p:nvPicPr>
          <p:cNvPr id="5" name="Picture 4" descr="A door with a green sign&#10;&#10;Description automatically generated">
            <a:extLst>
              <a:ext uri="{FF2B5EF4-FFF2-40B4-BE49-F238E27FC236}">
                <a16:creationId xmlns:a16="http://schemas.microsoft.com/office/drawing/2014/main" id="{64C16C86-52E6-479F-AC8B-AB2CEAA85E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8721" y="1898350"/>
            <a:ext cx="5099518" cy="382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25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erson walking in a hallway&#10;&#10;Description automatically generated">
            <a:extLst>
              <a:ext uri="{FF2B5EF4-FFF2-40B4-BE49-F238E27FC236}">
                <a16:creationId xmlns:a16="http://schemas.microsoft.com/office/drawing/2014/main" id="{A4DDD584-72F5-89EE-B622-75DB30CF21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66" y="1181528"/>
            <a:ext cx="6756936" cy="506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324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door with a window&#10;&#10;Description automatically generated">
            <a:extLst>
              <a:ext uri="{FF2B5EF4-FFF2-40B4-BE49-F238E27FC236}">
                <a16:creationId xmlns:a16="http://schemas.microsoft.com/office/drawing/2014/main" id="{F93BC06E-78FD-39DA-A448-50AC42861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8239" y="1785209"/>
            <a:ext cx="4829450" cy="3622087"/>
          </a:xfrm>
          <a:prstGeom prst="rect">
            <a:avLst/>
          </a:prstGeom>
        </p:spPr>
      </p:pic>
      <p:pic>
        <p:nvPicPr>
          <p:cNvPr id="8" name="Picture 7" descr="A white handle on a window&#10;&#10;Description automatically generated">
            <a:extLst>
              <a:ext uri="{FF2B5EF4-FFF2-40B4-BE49-F238E27FC236}">
                <a16:creationId xmlns:a16="http://schemas.microsoft.com/office/drawing/2014/main" id="{8A7A99A5-F0C6-FCAF-31C1-C11C118C2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6392" y="1785210"/>
            <a:ext cx="4829448" cy="362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89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door with a screen on it&#10;&#10;Description automatically generated">
            <a:extLst>
              <a:ext uri="{FF2B5EF4-FFF2-40B4-BE49-F238E27FC236}">
                <a16:creationId xmlns:a16="http://schemas.microsoft.com/office/drawing/2014/main" id="{87102A0C-9114-F7C3-73D2-AA9DE0A8D5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10295" y="1762226"/>
            <a:ext cx="5284156" cy="3963117"/>
          </a:xfrm>
          <a:prstGeom prst="rect">
            <a:avLst/>
          </a:prstGeom>
        </p:spPr>
      </p:pic>
      <p:pic>
        <p:nvPicPr>
          <p:cNvPr id="8" name="Picture 7" descr="A glass door with a window&#10;&#10;Description automatically generated with medium confidence">
            <a:extLst>
              <a:ext uri="{FF2B5EF4-FFF2-40B4-BE49-F238E27FC236}">
                <a16:creationId xmlns:a16="http://schemas.microsoft.com/office/drawing/2014/main" id="{7467D540-F409-7E6C-A363-D68758B80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25826" y="1762227"/>
            <a:ext cx="5284156" cy="396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24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window in a room&#10;&#10;Description automatically generated">
            <a:extLst>
              <a:ext uri="{FF2B5EF4-FFF2-40B4-BE49-F238E27FC236}">
                <a16:creationId xmlns:a16="http://schemas.microsoft.com/office/drawing/2014/main" id="{0E9EAC30-9D9C-8BF4-7C0A-FDB966F5A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73563" y="1952453"/>
            <a:ext cx="5326641" cy="39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95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erson in a yellow jacket&#10;&#10;Description automatically generated">
            <a:extLst>
              <a:ext uri="{FF2B5EF4-FFF2-40B4-BE49-F238E27FC236}">
                <a16:creationId xmlns:a16="http://schemas.microsoft.com/office/drawing/2014/main" id="{4B23E4E1-C06C-3367-2EA1-CD1B3CA160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1463" y="1847015"/>
            <a:ext cx="5088823" cy="3816618"/>
          </a:xfrm>
          <a:prstGeom prst="rect">
            <a:avLst/>
          </a:prstGeom>
        </p:spPr>
      </p:pic>
      <p:pic>
        <p:nvPicPr>
          <p:cNvPr id="7" name="Picture 6" descr="A door with a green sign&#10;&#10;Description automatically generated">
            <a:extLst>
              <a:ext uri="{FF2B5EF4-FFF2-40B4-BE49-F238E27FC236}">
                <a16:creationId xmlns:a16="http://schemas.microsoft.com/office/drawing/2014/main" id="{17429EA8-3EC6-1A1E-5E57-240F25F5D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0590" y="1847016"/>
            <a:ext cx="5088827" cy="381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431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lass door with a green sign&#10;&#10;Description automatically generated">
            <a:extLst>
              <a:ext uri="{FF2B5EF4-FFF2-40B4-BE49-F238E27FC236}">
                <a16:creationId xmlns:a16="http://schemas.microsoft.com/office/drawing/2014/main" id="{D66D8754-3729-904D-FF7D-FCB4796575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7447" y="1840403"/>
            <a:ext cx="5270995" cy="3953246"/>
          </a:xfrm>
          <a:prstGeom prst="rect">
            <a:avLst/>
          </a:prstGeom>
        </p:spPr>
      </p:pic>
      <p:pic>
        <p:nvPicPr>
          <p:cNvPr id="8" name="Picture 7" descr="A window and a sign in a room&#10;&#10;Description automatically generated">
            <a:extLst>
              <a:ext uri="{FF2B5EF4-FFF2-40B4-BE49-F238E27FC236}">
                <a16:creationId xmlns:a16="http://schemas.microsoft.com/office/drawing/2014/main" id="{BAB8AAD2-4308-EE6B-2ACD-3B24E8D9D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1946" y="1840402"/>
            <a:ext cx="5270996" cy="395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7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room with a window and a green sign&#10;&#10;Description automatically generated">
            <a:extLst>
              <a:ext uri="{FF2B5EF4-FFF2-40B4-BE49-F238E27FC236}">
                <a16:creationId xmlns:a16="http://schemas.microsoft.com/office/drawing/2014/main" id="{698DA826-EC45-BB17-0190-369C6CC1CD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64533" y="1825337"/>
            <a:ext cx="5334329" cy="4000747"/>
          </a:xfrm>
          <a:prstGeom prst="rect">
            <a:avLst/>
          </a:prstGeom>
        </p:spPr>
      </p:pic>
      <p:pic>
        <p:nvPicPr>
          <p:cNvPr id="7" name="Picture 6" descr="A glass door with a sign on it&#10;&#10;Description automatically generated">
            <a:extLst>
              <a:ext uri="{FF2B5EF4-FFF2-40B4-BE49-F238E27FC236}">
                <a16:creationId xmlns:a16="http://schemas.microsoft.com/office/drawing/2014/main" id="{32FC610B-3BB1-A406-F119-E3954F060F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24979" y="1864055"/>
            <a:ext cx="5334329" cy="392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23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-up of a building&#10;&#10;Description automatically generated">
            <a:extLst>
              <a:ext uri="{FF2B5EF4-FFF2-40B4-BE49-F238E27FC236}">
                <a16:creationId xmlns:a16="http://schemas.microsoft.com/office/drawing/2014/main" id="{494FD94A-B4FC-B81D-D056-8D7B44CE3E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37895" y="1832454"/>
            <a:ext cx="5207399" cy="3905549"/>
          </a:xfrm>
          <a:prstGeom prst="rect">
            <a:avLst/>
          </a:prstGeom>
        </p:spPr>
      </p:pic>
      <p:pic>
        <p:nvPicPr>
          <p:cNvPr id="8" name="Picture 7" descr="A glass door with a green lawn in the background&#10;&#10;Description automatically generated">
            <a:extLst>
              <a:ext uri="{FF2B5EF4-FFF2-40B4-BE49-F238E27FC236}">
                <a16:creationId xmlns:a16="http://schemas.microsoft.com/office/drawing/2014/main" id="{AC0124F4-D990-E301-FD52-5B79EADBE2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7592" y="1832453"/>
            <a:ext cx="5207399" cy="39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635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walking in a building&#10;&#10;Description automatically generated">
            <a:extLst>
              <a:ext uri="{FF2B5EF4-FFF2-40B4-BE49-F238E27FC236}">
                <a16:creationId xmlns:a16="http://schemas.microsoft.com/office/drawing/2014/main" id="{A86990D2-9964-43D4-1FC8-892648CA6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96" y="1721921"/>
            <a:ext cx="6111835" cy="4583876"/>
          </a:xfrm>
          <a:prstGeom prst="rect">
            <a:avLst/>
          </a:prstGeom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7FBF1FE-1143-C795-B3AB-02E6FC4FF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8368" y="1746789"/>
            <a:ext cx="5424098" cy="406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504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black and orange metal frame&#10;&#10;Description automatically generated">
            <a:extLst>
              <a:ext uri="{FF2B5EF4-FFF2-40B4-BE49-F238E27FC236}">
                <a16:creationId xmlns:a16="http://schemas.microsoft.com/office/drawing/2014/main" id="{8AA92630-B655-9883-7388-C0CA4E6555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6640" y="1739199"/>
            <a:ext cx="5144325" cy="3858244"/>
          </a:xfrm>
          <a:prstGeom prst="rect">
            <a:avLst/>
          </a:prstGeom>
        </p:spPr>
      </p:pic>
      <p:pic>
        <p:nvPicPr>
          <p:cNvPr id="10" name="Picture 9" descr="A room with a green light&#10;&#10;Description automatically generated">
            <a:extLst>
              <a:ext uri="{FF2B5EF4-FFF2-40B4-BE49-F238E27FC236}">
                <a16:creationId xmlns:a16="http://schemas.microsoft.com/office/drawing/2014/main" id="{396C3FF3-366D-920E-69F8-8E5D34979E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4652" y="1739199"/>
            <a:ext cx="5144326" cy="385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77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taircase with a sign on the ceiling&#10;&#10;Description automatically generated">
            <a:extLst>
              <a:ext uri="{FF2B5EF4-FFF2-40B4-BE49-F238E27FC236}">
                <a16:creationId xmlns:a16="http://schemas.microsoft.com/office/drawing/2014/main" id="{4F3D594B-3274-BD22-82A0-E3FB507EE6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67798" y="1928462"/>
            <a:ext cx="4948384" cy="3711288"/>
          </a:xfrm>
          <a:prstGeom prst="rect">
            <a:avLst/>
          </a:prstGeom>
        </p:spPr>
      </p:pic>
      <p:pic>
        <p:nvPicPr>
          <p:cNvPr id="7" name="Picture 6" descr="A fire extinguisher in a building&#10;&#10;Description automatically generated">
            <a:extLst>
              <a:ext uri="{FF2B5EF4-FFF2-40B4-BE49-F238E27FC236}">
                <a16:creationId xmlns:a16="http://schemas.microsoft.com/office/drawing/2014/main" id="{59A0299B-EC17-F6B9-109E-B8491F9D8E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298" y="1649517"/>
            <a:ext cx="5446816" cy="408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753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door with a light in the middle&#10;&#10;Description automatically generated">
            <a:extLst>
              <a:ext uri="{FF2B5EF4-FFF2-40B4-BE49-F238E27FC236}">
                <a16:creationId xmlns:a16="http://schemas.microsoft.com/office/drawing/2014/main" id="{5EFEB18B-6806-B20E-9A15-E559C3441B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77155" y="1739198"/>
            <a:ext cx="5144327" cy="3858245"/>
          </a:xfrm>
          <a:prstGeom prst="rect">
            <a:avLst/>
          </a:prstGeom>
        </p:spPr>
      </p:pic>
      <p:pic>
        <p:nvPicPr>
          <p:cNvPr id="4" name="Picture 3" descr="A door with glass panels&#10;&#10;Description automatically generated">
            <a:extLst>
              <a:ext uri="{FF2B5EF4-FFF2-40B4-BE49-F238E27FC236}">
                <a16:creationId xmlns:a16="http://schemas.microsoft.com/office/drawing/2014/main" id="{CB25061F-8FC7-1903-C829-8B67D5BC9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40780" y="1739197"/>
            <a:ext cx="5144328" cy="385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228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oom with a door and a ladder&#10;&#10;Description automatically generated with medium confidence">
            <a:extLst>
              <a:ext uri="{FF2B5EF4-FFF2-40B4-BE49-F238E27FC236}">
                <a16:creationId xmlns:a16="http://schemas.microsoft.com/office/drawing/2014/main" id="{CA7A21F6-75C9-92BA-F16D-CC36A7C3FB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48781" y="1819093"/>
            <a:ext cx="5100519" cy="3825389"/>
          </a:xfrm>
          <a:prstGeom prst="rect">
            <a:avLst/>
          </a:prstGeom>
        </p:spPr>
      </p:pic>
      <p:pic>
        <p:nvPicPr>
          <p:cNvPr id="7" name="Picture 6" descr="A green sign on a white wall&#10;&#10;Description automatically generated">
            <a:extLst>
              <a:ext uri="{FF2B5EF4-FFF2-40B4-BE49-F238E27FC236}">
                <a16:creationId xmlns:a16="http://schemas.microsoft.com/office/drawing/2014/main" id="{3F671FBF-A1FD-3750-A329-04A6BF52E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30" y="1671450"/>
            <a:ext cx="5221185" cy="391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179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close-up of a door handle&#10;&#10;Description automatically generated">
            <a:extLst>
              <a:ext uri="{FF2B5EF4-FFF2-40B4-BE49-F238E27FC236}">
                <a16:creationId xmlns:a16="http://schemas.microsoft.com/office/drawing/2014/main" id="{2C80F06E-BA26-43EE-CB1A-AD9DC3AEF7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798" y="1567543"/>
            <a:ext cx="5359729" cy="4019797"/>
          </a:xfrm>
          <a:prstGeom prst="rect">
            <a:avLst/>
          </a:prstGeom>
        </p:spPr>
      </p:pic>
      <p:pic>
        <p:nvPicPr>
          <p:cNvPr id="5" name="Picture 4" descr="A close up of a door lock&#10;&#10;Description automatically generated">
            <a:extLst>
              <a:ext uri="{FF2B5EF4-FFF2-40B4-BE49-F238E27FC236}">
                <a16:creationId xmlns:a16="http://schemas.microsoft.com/office/drawing/2014/main" id="{FA76A776-D31F-08C5-3EEE-91F7557A1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4465" y="1939042"/>
            <a:ext cx="4655047" cy="349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850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et of stairs outside a building&#10;&#10;Description automatically generated">
            <a:extLst>
              <a:ext uri="{FF2B5EF4-FFF2-40B4-BE49-F238E27FC236}">
                <a16:creationId xmlns:a16="http://schemas.microsoft.com/office/drawing/2014/main" id="{5BA40B34-1317-FC01-1E9A-DA223F69F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15" y="1720515"/>
            <a:ext cx="5518485" cy="4138863"/>
          </a:xfrm>
          <a:prstGeom prst="rect">
            <a:avLst/>
          </a:prstGeom>
        </p:spPr>
      </p:pic>
      <p:pic>
        <p:nvPicPr>
          <p:cNvPr id="6" name="Picture 5" descr="A person's shadow on stairs&#10;&#10;Description automatically generated">
            <a:extLst>
              <a:ext uri="{FF2B5EF4-FFF2-40B4-BE49-F238E27FC236}">
                <a16:creationId xmlns:a16="http://schemas.microsoft.com/office/drawing/2014/main" id="{0F007DFF-81CC-865F-D28F-E4B4AD82F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819" y="1001561"/>
            <a:ext cx="3643363" cy="485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648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yellow and black striped tape on a door&#10;&#10;Description automatically generated">
            <a:extLst>
              <a:ext uri="{FF2B5EF4-FFF2-40B4-BE49-F238E27FC236}">
                <a16:creationId xmlns:a16="http://schemas.microsoft.com/office/drawing/2014/main" id="{9A91A414-C59E-190B-5B09-F43632E0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70" y="1732547"/>
            <a:ext cx="5338687" cy="4346441"/>
          </a:xfrm>
          <a:prstGeom prst="rect">
            <a:avLst/>
          </a:prstGeom>
        </p:spPr>
      </p:pic>
      <p:pic>
        <p:nvPicPr>
          <p:cNvPr id="7" name="Picture 6" descr="A building with stairs and railings&#10;&#10;Description automatically generated">
            <a:extLst>
              <a:ext uri="{FF2B5EF4-FFF2-40B4-BE49-F238E27FC236}">
                <a16:creationId xmlns:a16="http://schemas.microsoft.com/office/drawing/2014/main" id="{9030F924-FEF2-E5E5-AD8C-26784454C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74" y="1819175"/>
            <a:ext cx="5795255" cy="434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407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7FEC9-2BE1-4DFA-856A-E959681E0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6346" y="365125"/>
            <a:ext cx="8867454" cy="816403"/>
          </a:xfrm>
        </p:spPr>
        <p:txBody>
          <a:bodyPr>
            <a:normAutofit/>
          </a:bodyPr>
          <a:lstStyle/>
          <a:p>
            <a:pPr algn="ctr"/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Ekspluatācijā pieņemšanas procesa </a:t>
            </a:r>
            <a:r>
              <a:rPr lang="lv-LV" sz="2000" b="1" dirty="0" err="1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fotofiksācija</a:t>
            </a:r>
            <a:r>
              <a:rPr lang="lv-LV" sz="2000" b="1" dirty="0">
                <a:solidFill>
                  <a:srgbClr val="242424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lv-LV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red handrail on a staircase&#10;&#10;Description automatically generated">
            <a:extLst>
              <a:ext uri="{FF2B5EF4-FFF2-40B4-BE49-F238E27FC236}">
                <a16:creationId xmlns:a16="http://schemas.microsoft.com/office/drawing/2014/main" id="{D70039B6-307F-E1AA-9AC8-73612D55E5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46" y="1567543"/>
            <a:ext cx="3678054" cy="4904072"/>
          </a:xfrm>
          <a:prstGeom prst="rect">
            <a:avLst/>
          </a:prstGeom>
        </p:spPr>
      </p:pic>
      <p:pic>
        <p:nvPicPr>
          <p:cNvPr id="8" name="Picture 7" descr="A metal shelf in a room&#10;&#10;Description automatically generated">
            <a:extLst>
              <a:ext uri="{FF2B5EF4-FFF2-40B4-BE49-F238E27FC236}">
                <a16:creationId xmlns:a16="http://schemas.microsoft.com/office/drawing/2014/main" id="{C63DFF2B-193C-93A0-455F-41CCAE633D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14235" y="1833165"/>
            <a:ext cx="5213083" cy="390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525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333090" y="2872159"/>
            <a:ext cx="7772400" cy="960438"/>
          </a:xfrm>
        </p:spPr>
        <p:txBody>
          <a:bodyPr>
            <a:normAutofit/>
          </a:bodyPr>
          <a:lstStyle/>
          <a:p>
            <a:r>
              <a:rPr lang="lv-LV" altLang="lv-LV" sz="3600" dirty="0"/>
              <a:t>Paldies par uzmanību!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602983" y="4093984"/>
            <a:ext cx="9232614" cy="218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rmAutofit/>
          </a:bodyPr>
          <a:lstStyle>
            <a:lvl1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  <a:ea typeface="MS PGothic" panose="020B0600070205080204" pitchFamily="34" charset="-128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lv-LV" altLang="lv-LV" sz="1600" u="sng" dirty="0">
              <a:solidFill>
                <a:schemeClr val="tx2"/>
              </a:solidFill>
            </a:endParaRPr>
          </a:p>
          <a:p>
            <a:endParaRPr lang="lv-LV" sz="1600" dirty="0"/>
          </a:p>
          <a:p>
            <a:r>
              <a:rPr lang="lv-LV" altLang="lv-LV" sz="2000" dirty="0"/>
              <a:t>Vairāk informācijas</a:t>
            </a:r>
          </a:p>
          <a:p>
            <a:r>
              <a:rPr lang="lv-LV" dirty="0">
                <a:solidFill>
                  <a:srgbClr val="3892AE"/>
                </a:solidFill>
                <a:hlinkClick r:id="rId2"/>
              </a:rPr>
              <a:t>www.bvkb.gov.lv</a:t>
            </a:r>
            <a:endParaRPr lang="lv-LV" dirty="0">
              <a:solidFill>
                <a:srgbClr val="3892AE"/>
              </a:solidFill>
            </a:endParaRPr>
          </a:p>
          <a:p>
            <a:endParaRPr lang="lv-LV" dirty="0">
              <a:solidFill>
                <a:srgbClr val="3892A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16917" y="3459976"/>
            <a:ext cx="875432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3000" b="1" dirty="0">
                <a:solidFill>
                  <a:srgbClr val="3892A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Plāno – kontrolē – iedziļinies – rīkojies!</a:t>
            </a:r>
          </a:p>
        </p:txBody>
      </p:sp>
    </p:spTree>
    <p:extLst>
      <p:ext uri="{BB962C8B-B14F-4D97-AF65-F5344CB8AC3E}">
        <p14:creationId xmlns:p14="http://schemas.microsoft.com/office/powerpoint/2010/main" val="2283161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9564</TotalTime>
  <Words>1495</Words>
  <Application>Microsoft Office PowerPoint</Application>
  <PresentationFormat>Widescreen</PresentationFormat>
  <Paragraphs>136</Paragraphs>
  <Slides>45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Verdana</vt:lpstr>
      <vt:lpstr>Office Theme</vt:lpstr>
      <vt:lpstr>Biežāk konstatētās neatbilstības ekspluatācijā pieņemšanas procesā  2024.gada 22.novembrī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Konstatētās neatbilstības ekspluatācijā pieņemšanas procesā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Ekspluatācijā pieņemšanas procesa fotofiksācija </vt:lpstr>
      <vt:lpstr>Paldies par uzmanību!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Iveta Palamarcuka</dc:creator>
  <cp:lastModifiedBy>Oskars Sūnaitis</cp:lastModifiedBy>
  <cp:revision>346</cp:revision>
  <dcterms:created xsi:type="dcterms:W3CDTF">2020-12-13T12:27:11Z</dcterms:created>
  <dcterms:modified xsi:type="dcterms:W3CDTF">2024-11-19T19:02:35Z</dcterms:modified>
</cp:coreProperties>
</file>