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21" r:id="rId3"/>
    <p:sldId id="424" r:id="rId4"/>
    <p:sldId id="423" r:id="rId5"/>
    <p:sldId id="422" r:id="rId6"/>
    <p:sldId id="420" r:id="rId7"/>
    <p:sldId id="425" r:id="rId8"/>
    <p:sldId id="418" r:id="rId9"/>
    <p:sldId id="426" r:id="rId10"/>
    <p:sldId id="427" r:id="rId11"/>
    <p:sldId id="435" r:id="rId12"/>
    <p:sldId id="419" r:id="rId13"/>
    <p:sldId id="447" r:id="rId14"/>
    <p:sldId id="436" r:id="rId15"/>
    <p:sldId id="438" r:id="rId16"/>
    <p:sldId id="439" r:id="rId17"/>
    <p:sldId id="437" r:id="rId18"/>
    <p:sldId id="440" r:id="rId19"/>
    <p:sldId id="445" r:id="rId20"/>
    <p:sldId id="446" r:id="rId21"/>
    <p:sldId id="429" r:id="rId22"/>
    <p:sldId id="430" r:id="rId23"/>
    <p:sldId id="431" r:id="rId24"/>
    <p:sldId id="432" r:id="rId25"/>
    <p:sldId id="433" r:id="rId26"/>
    <p:sldId id="434" r:id="rId27"/>
    <p:sldId id="441" r:id="rId28"/>
    <p:sldId id="443" r:id="rId29"/>
    <p:sldId id="449" r:id="rId30"/>
    <p:sldId id="450" r:id="rId31"/>
    <p:sldId id="451" r:id="rId32"/>
    <p:sldId id="448" r:id="rId33"/>
    <p:sldId id="444" r:id="rId34"/>
    <p:sldId id="452" r:id="rId35"/>
    <p:sldId id="398" r:id="rId36"/>
  </p:sldIdLst>
  <p:sldSz cx="9144000" cy="6858000" type="screen4x3"/>
  <p:notesSz cx="6797675" cy="9926638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717"/>
    <a:srgbClr val="8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767" autoAdjust="0"/>
  </p:normalViewPr>
  <p:slideViewPr>
    <p:cSldViewPr snapToGrid="0">
      <p:cViewPr varScale="1">
        <p:scale>
          <a:sx n="100" d="100"/>
          <a:sy n="100" d="100"/>
        </p:scale>
        <p:origin x="18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E3F27B-5CD5-4755-BCD1-D453C77A2125}" type="datetimeFigureOut">
              <a:rPr lang="lv-LV"/>
              <a:pPr>
                <a:defRPr/>
              </a:pPr>
              <a:t>22.11.2024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03FEEC-F069-4FEE-89AC-D945C5A3E68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0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3C4477-8FBC-408B-B74F-C33C710FDE50}" type="datetimeFigureOut">
              <a:rPr lang="lv-LV"/>
              <a:pPr>
                <a:defRPr/>
              </a:pPr>
              <a:t>22.11.2024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lv-LV" noProof="0" smtClean="0"/>
              <a:t>Rediģēt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28D18E-D73F-4F85-B3A8-C47C3581FB8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650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dirty="0" smtClean="0"/>
              <a:t>Konstruktīva prezentācija</a:t>
            </a:r>
          </a:p>
        </p:txBody>
      </p:sp>
      <p:sp>
        <p:nvSpPr>
          <p:cNvPr id="16387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2B7BD-6402-4150-85F0-0CDF364FB6A2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9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644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87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26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3436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095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694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9256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6717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096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787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Parādīt paraugu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924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9831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6724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5271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329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3787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5812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3671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0259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7175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Bieži mēra bez durvīm, ar vaļā durvīm bez apdares un mēbelēm.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786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Parādīt paraugu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3385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1931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178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2521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Nav uzstādīts aus līdz galam, nav saregulēta</a:t>
            </a:r>
            <a:r>
              <a:rPr lang="lv-LV" baseline="0" dirty="0" smtClean="0"/>
              <a:t> sistēma, ugunsdrošajām durvīm vēl nav </a:t>
            </a:r>
            <a:r>
              <a:rPr lang="lv-LV" baseline="0" dirty="0" err="1" smtClean="0"/>
              <a:t>serdenes</a:t>
            </a:r>
            <a:r>
              <a:rPr lang="lv-LV" baseline="0" dirty="0" smtClean="0"/>
              <a:t>, nav salikti </a:t>
            </a:r>
            <a:r>
              <a:rPr lang="lv-LV" baseline="0" dirty="0" err="1" smtClean="0"/>
              <a:t>pašaizvēršanās</a:t>
            </a:r>
            <a:r>
              <a:rPr lang="lv-LV" baseline="0" dirty="0" smtClean="0"/>
              <a:t> mehānismi, nav atnākušas kāpņu margas vai jumta margas, u.t.t.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241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Nav uzstādīts aus līdz galam, nav saregulēta</a:t>
            </a:r>
            <a:r>
              <a:rPr lang="lv-LV" baseline="0" dirty="0" smtClean="0"/>
              <a:t> sistēma, ugunsdrošajām durvīm vēl nav </a:t>
            </a:r>
            <a:r>
              <a:rPr lang="lv-LV" baseline="0" dirty="0" err="1" smtClean="0"/>
              <a:t>serdenes</a:t>
            </a:r>
            <a:r>
              <a:rPr lang="lv-LV" baseline="0" dirty="0" smtClean="0"/>
              <a:t>, nav salikti </a:t>
            </a:r>
            <a:r>
              <a:rPr lang="lv-LV" baseline="0" dirty="0" err="1" smtClean="0"/>
              <a:t>pašaizvēršanās</a:t>
            </a:r>
            <a:r>
              <a:rPr lang="lv-LV" baseline="0" dirty="0" smtClean="0"/>
              <a:t> mehānismi, nav atnākušas kāpņu margas vai jumta margas, u.t.t.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4487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dirty="0" smtClean="0"/>
              <a:t>Konstruktīva prezentācija</a:t>
            </a:r>
          </a:p>
        </p:txBody>
      </p:sp>
      <p:sp>
        <p:nvSpPr>
          <p:cNvPr id="16387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2B7BD-6402-4150-85F0-0CDF364FB6A2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6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046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122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23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912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563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57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40513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3917950" y="0"/>
            <a:ext cx="1368425" cy="576263"/>
          </a:xfrm>
          <a:prstGeom prst="rect">
            <a:avLst/>
          </a:prstGeom>
          <a:solidFill>
            <a:srgbClr val="1F2A44"/>
          </a:solidFill>
        </p:spPr>
        <p:txBody>
          <a:bodyPr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F2A4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Attēls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836613"/>
            <a:ext cx="4025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2658268"/>
            <a:ext cx="6858000" cy="11969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4546600"/>
            <a:ext cx="6858000" cy="7112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 dirty="0" smtClean="0"/>
              <a:t>Rediģēt šablona apakšvirsraksta stilu</a:t>
            </a:r>
            <a:endParaRPr lang="lv-LV" dirty="0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F663-11C0-40C2-B9A4-8FBC2CE93602}" type="datetime1">
              <a:rPr lang="lv-LV" smtClean="0"/>
              <a:t>22.11.2024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B98-3A78-409D-AB95-C3C7014A1E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4B91-A9B7-4D4F-85E7-C408ED5C4769}" type="datetime1">
              <a:rPr lang="lv-LV" smtClean="0"/>
              <a:t>22.11.2024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57A4-DB94-4BA8-8734-A39240EFB33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BBC2-41E0-46E4-821D-6142A532330D}" type="datetime1">
              <a:rPr lang="lv-LV" smtClean="0"/>
              <a:t>22.11.2024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D210-0B5B-4637-915D-B88408DD09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7975" y="428625"/>
            <a:ext cx="7159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ttēls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" y="1588"/>
            <a:ext cx="18938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8650" y="1076326"/>
            <a:ext cx="7886700" cy="6143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E18-E1FF-4486-B7CA-471A9968AACE}" type="datetime1">
              <a:rPr lang="lv-LV" smtClean="0"/>
              <a:t>22.11.2024</a:t>
            </a:fld>
            <a:endParaRPr lang="lv-LV"/>
          </a:p>
        </p:txBody>
      </p:sp>
      <p:sp>
        <p:nvSpPr>
          <p:cNvPr id="7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C4D2-D5CF-447E-A5B8-4E42FE7C537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6472-42E5-46AE-BA23-60BC32C24596}" type="datetime1">
              <a:rPr lang="lv-LV" smtClean="0"/>
              <a:t>22.11.2024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04F7-FE70-48C6-AD80-F6C909518ED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95FB-201E-4946-8E71-2730F1523D73}" type="datetime1">
              <a:rPr lang="lv-LV" smtClean="0"/>
              <a:t>22.11.2024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2BA8-0BF5-4B21-8B22-7D2A7F8524C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99F3-92D7-45AF-AC18-45049793EC09}" type="datetime1">
              <a:rPr lang="lv-LV" smtClean="0"/>
              <a:t>22.11.2024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65F9-D94C-46FF-B432-136B6AF0E3A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D9C9-FA95-49F9-95BB-528E58CDCF05}" type="datetime1">
              <a:rPr lang="lv-LV" smtClean="0"/>
              <a:t>22.11.2024</a:t>
            </a:fld>
            <a:endParaRPr lang="lv-LV"/>
          </a:p>
        </p:txBody>
      </p:sp>
      <p:sp>
        <p:nvSpPr>
          <p:cNvPr id="4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E2D9-BD7D-49E0-B0D8-E35E5603E04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3919-92C1-45B5-870B-5B692926C0E4}" type="datetime1">
              <a:rPr lang="lv-LV" smtClean="0"/>
              <a:t>22.11.2024</a:t>
            </a:fld>
            <a:endParaRPr lang="lv-LV"/>
          </a:p>
        </p:txBody>
      </p:sp>
      <p:sp>
        <p:nvSpPr>
          <p:cNvPr id="3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0612-F1F2-48D2-A088-27C846213E8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86D9-4360-4FA5-80CC-BB45B86DA915}" type="datetime1">
              <a:rPr lang="lv-LV" smtClean="0"/>
              <a:t>22.11.2024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A789-834E-42DC-9F9E-6862B3EE3A5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5881-5081-4540-A023-991A9DEA653B}" type="datetime1">
              <a:rPr lang="lv-LV" smtClean="0"/>
              <a:t>22.11.2024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C50A-C047-49E0-ADA9-BBD02D20A1A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1000">
              <a:schemeClr val="bg1"/>
            </a:gs>
            <a:gs pos="82000">
              <a:schemeClr val="accent3">
                <a:lumMod val="45000"/>
                <a:lumOff val="5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irsraksta viettur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8FFF0B-D53B-41A6-8170-5044610514CC}" type="datetime1">
              <a:rPr lang="lv-LV" smtClean="0"/>
              <a:t>22.11.2024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1D412-E705-4508-AB1D-2B4E0E52709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452" y="2661149"/>
            <a:ext cx="8858250" cy="14804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685800">
              <a:lnSpc>
                <a:spcPct val="110000"/>
              </a:lnSpc>
            </a:pPr>
            <a:r>
              <a:rPr lang="lv-LV" sz="2800" b="1" dirty="0">
                <a:solidFill>
                  <a:srgbClr val="800000"/>
                </a:solidFill>
              </a:rPr>
              <a:t>Neatbilstības </a:t>
            </a:r>
            <a:r>
              <a:rPr lang="lv-LV" sz="2800" b="1" dirty="0" smtClean="0">
                <a:solidFill>
                  <a:srgbClr val="800000"/>
                </a:solidFill>
              </a:rPr>
              <a:t>būvugunsdrošības prasībās</a:t>
            </a:r>
            <a:endParaRPr lang="lv-LV" sz="27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39054" y="5539154"/>
            <a:ext cx="4204648" cy="7919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685800">
              <a:spcBef>
                <a:spcPts val="0"/>
              </a:spcBef>
              <a:buFont typeface="Arial" charset="0"/>
              <a:buNone/>
            </a:pPr>
            <a:r>
              <a:rPr lang="lv-LV" sz="1100" dirty="0">
                <a:latin typeface="Verdana" pitchFamily="34" charset="0"/>
              </a:rPr>
              <a:t>Valsts ugunsdzēsības un glābšanas dienesta Ugunsdrošības uzraudzības pārvaldes Ugunsdrošības normatīvu nodaļa</a:t>
            </a:r>
            <a:r>
              <a:rPr lang="lv-LV" sz="1100" dirty="0" smtClean="0">
                <a:latin typeface="Verdana" pitchFamily="34" charset="0"/>
              </a:rPr>
              <a:t>. Sergejs Rosuščans</a:t>
            </a:r>
            <a:endParaRPr lang="lv-LV" sz="1100" dirty="0">
              <a:latin typeface="Verdana" pitchFamily="34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65860" y="6101171"/>
            <a:ext cx="2468336" cy="22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lv-LV" sz="1000" dirty="0" smtClean="0">
                <a:latin typeface="Verdana" pitchFamily="34" charset="0"/>
              </a:rPr>
              <a:t>2024.gada oktobris</a:t>
            </a:r>
            <a:endParaRPr lang="lv-LV" sz="1000" dirty="0">
              <a:latin typeface="Verdana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6435725"/>
            <a:ext cx="9144000" cy="571500"/>
          </a:xfrm>
          <a:prstGeom prst="horizontalScroll">
            <a:avLst>
              <a:gd name="adj" fmla="val 25000"/>
            </a:avLst>
          </a:prstGeom>
          <a:solidFill>
            <a:srgbClr val="80000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Flowchart: Punched Tape 7"/>
          <p:cNvSpPr/>
          <p:nvPr/>
        </p:nvSpPr>
        <p:spPr>
          <a:xfrm>
            <a:off x="154780" y="6654800"/>
            <a:ext cx="8989219" cy="1524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Flowchart: Punched Tape 30"/>
          <p:cNvSpPr/>
          <p:nvPr/>
        </p:nvSpPr>
        <p:spPr>
          <a:xfrm>
            <a:off x="0" y="6780531"/>
            <a:ext cx="140494" cy="10048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/>
          <p:cNvSpPr/>
          <p:nvPr/>
        </p:nvSpPr>
        <p:spPr>
          <a:xfrm>
            <a:off x="3886200" y="0"/>
            <a:ext cx="1409700" cy="596900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34150" y="2981325"/>
            <a:ext cx="1524000" cy="15976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896246" y="4991100"/>
            <a:ext cx="1521169" cy="1266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3133725" y="2498517"/>
            <a:ext cx="1438275" cy="1077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 rot="19063179">
            <a:off x="2964465" y="2146761"/>
            <a:ext cx="1438275" cy="1077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Atstarpes visos leņķos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Hexagon 6"/>
          <p:cNvSpPr/>
          <p:nvPr/>
        </p:nvSpPr>
        <p:spPr>
          <a:xfrm rot="20373783">
            <a:off x="591724" y="4823611"/>
            <a:ext cx="1679203" cy="154210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Hexagon 7"/>
          <p:cNvSpPr/>
          <p:nvPr/>
        </p:nvSpPr>
        <p:spPr>
          <a:xfrm>
            <a:off x="3094593" y="4795200"/>
            <a:ext cx="1914526" cy="1598924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L-Shape 3"/>
          <p:cNvSpPr/>
          <p:nvPr/>
        </p:nvSpPr>
        <p:spPr>
          <a:xfrm>
            <a:off x="962025" y="1302321"/>
            <a:ext cx="2466975" cy="2283623"/>
          </a:xfrm>
          <a:prstGeom prst="corner">
            <a:avLst>
              <a:gd name="adj1" fmla="val 36236"/>
              <a:gd name="adj2" fmla="val 3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3762375" y="1172189"/>
            <a:ext cx="1200150" cy="241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al 13"/>
          <p:cNvSpPr/>
          <p:nvPr/>
        </p:nvSpPr>
        <p:spPr>
          <a:xfrm>
            <a:off x="6221730" y="1302321"/>
            <a:ext cx="2171700" cy="20097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/>
          <p:cNvSpPr/>
          <p:nvPr/>
        </p:nvSpPr>
        <p:spPr>
          <a:xfrm>
            <a:off x="6221730" y="4220514"/>
            <a:ext cx="2171700" cy="20097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Blakus patvaļīga būve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>
                <a:solidFill>
                  <a:srgbClr val="8D1717"/>
                </a:solidFill>
              </a:rPr>
              <a:t>VUGD nekontrolē patvaļīgu būvniecību</a:t>
            </a:r>
          </a:p>
          <a:p>
            <a:pPr marL="0" indent="0">
              <a:buNone/>
            </a:pP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11933"/>
            <a:ext cx="7010400" cy="48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Ugunsdrošības piebrauktuves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8D1717"/>
                </a:solidFill>
              </a:rPr>
              <a:t>A</a:t>
            </a:r>
            <a:r>
              <a:rPr lang="lv-LV" dirty="0" smtClean="0">
                <a:solidFill>
                  <a:srgbClr val="8D1717"/>
                </a:solidFill>
              </a:rPr>
              <a:t>uto kāpnēm/pacēlājiem – dzēšanas un glābšanas darbiem.</a:t>
            </a:r>
            <a:endParaRPr lang="lv-LV" dirty="0">
              <a:solidFill>
                <a:srgbClr val="8D1717"/>
              </a:solidFill>
            </a:endParaRPr>
          </a:p>
          <a:p>
            <a:pPr marL="0" indent="0">
              <a:buNone/>
            </a:pPr>
            <a:r>
              <a:rPr lang="lv-LV" dirty="0" smtClean="0"/>
              <a:t>Ja augstākā stāva grīdas līmenis ir virs 8m (patstāvīgi uzturas lietotāji)</a:t>
            </a:r>
          </a:p>
          <a:p>
            <a:endParaRPr lang="lv-LV" sz="800" dirty="0" smtClean="0"/>
          </a:p>
          <a:p>
            <a:r>
              <a:rPr lang="lv-LV" dirty="0"/>
              <a:t>p</a:t>
            </a:r>
            <a:r>
              <a:rPr lang="lv-LV" dirty="0" smtClean="0"/>
              <a:t>latums &lt; 36 m - gar vis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ām</a:t>
            </a:r>
            <a:r>
              <a:rPr lang="lv-LV" dirty="0" smtClean="0"/>
              <a:t> fasād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ēm</a:t>
            </a:r>
            <a:r>
              <a:rPr lang="lv-LV" dirty="0" smtClean="0"/>
              <a:t> </a:t>
            </a:r>
            <a:r>
              <a:rPr lang="lv-LV" u="sng" dirty="0" smtClean="0"/>
              <a:t>garākajā pusē</a:t>
            </a:r>
            <a:r>
              <a:rPr lang="lv-LV" dirty="0" smtClean="0"/>
              <a:t>;</a:t>
            </a:r>
          </a:p>
          <a:p>
            <a:r>
              <a:rPr lang="lv-LV" dirty="0"/>
              <a:t>p</a:t>
            </a:r>
            <a:r>
              <a:rPr lang="lv-LV" dirty="0" smtClean="0"/>
              <a:t>latums &gt; 36 m &lt; 100 m – gar garākajām fasādēm 50 % </a:t>
            </a:r>
          </a:p>
          <a:p>
            <a:pPr marL="0" indent="0">
              <a:buNone/>
            </a:pPr>
            <a:r>
              <a:rPr lang="lv-LV" sz="1800" dirty="0" smtClean="0"/>
              <a:t>(plānojam visas ēkas glābšanu un dzēšanu)</a:t>
            </a:r>
          </a:p>
          <a:p>
            <a:r>
              <a:rPr lang="lv-LV" dirty="0"/>
              <a:t>platums &gt; </a:t>
            </a:r>
            <a:r>
              <a:rPr lang="lv-LV" dirty="0" smtClean="0"/>
              <a:t>100 m </a:t>
            </a:r>
            <a:r>
              <a:rPr lang="lv-LV" dirty="0"/>
              <a:t>pa visu būves perimetru vismaz 50 %</a:t>
            </a:r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" y="4031456"/>
            <a:ext cx="55511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1246" y="4142581"/>
            <a:ext cx="0" cy="24757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95300" y="4287837"/>
            <a:ext cx="5551171" cy="2251075"/>
            <a:chOff x="1771650" y="4287837"/>
            <a:chExt cx="5551171" cy="2251075"/>
          </a:xfrm>
        </p:grpSpPr>
        <p:grpSp>
          <p:nvGrpSpPr>
            <p:cNvPr id="12" name="Group 11"/>
            <p:cNvGrpSpPr/>
            <p:nvPr/>
          </p:nvGrpSpPr>
          <p:grpSpPr>
            <a:xfrm>
              <a:off x="2444114" y="4287837"/>
              <a:ext cx="4878707" cy="2251075"/>
              <a:chOff x="1249679" y="4105275"/>
              <a:chExt cx="4878707" cy="2251075"/>
            </a:xfrm>
          </p:grpSpPr>
          <p:sp>
            <p:nvSpPr>
              <p:cNvPr id="8" name="L-Shape 7"/>
              <p:cNvSpPr/>
              <p:nvPr/>
            </p:nvSpPr>
            <p:spPr>
              <a:xfrm>
                <a:off x="1249679" y="4705350"/>
                <a:ext cx="2626996" cy="1651000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4200" y="4105275"/>
                <a:ext cx="762000" cy="2251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24199" y="4105275"/>
                <a:ext cx="3004187" cy="5810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71650" y="4886325"/>
              <a:ext cx="1495425" cy="4861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3" name="Regular Pentagon 22"/>
          <p:cNvSpPr/>
          <p:nvPr/>
        </p:nvSpPr>
        <p:spPr>
          <a:xfrm>
            <a:off x="6156961" y="4287837"/>
            <a:ext cx="2247900" cy="217963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3804285" y="4886325"/>
            <a:ext cx="2242186" cy="171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/>
          <p:cNvSpPr/>
          <p:nvPr/>
        </p:nvSpPr>
        <p:spPr>
          <a:xfrm>
            <a:off x="3042283" y="4142581"/>
            <a:ext cx="3004187" cy="126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9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Ugunsdrošības piebrauktuves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4" name="Group 23"/>
          <p:cNvGrpSpPr/>
          <p:nvPr/>
        </p:nvGrpSpPr>
        <p:grpSpPr>
          <a:xfrm>
            <a:off x="3381375" y="1314296"/>
            <a:ext cx="5505450" cy="823914"/>
            <a:chOff x="781050" y="1395411"/>
            <a:chExt cx="5505450" cy="823914"/>
          </a:xfrm>
        </p:grpSpPr>
        <p:sp>
          <p:nvSpPr>
            <p:cNvPr id="4" name="Rectangle 3"/>
            <p:cNvSpPr/>
            <p:nvPr/>
          </p:nvSpPr>
          <p:spPr>
            <a:xfrm>
              <a:off x="781050" y="1395411"/>
              <a:ext cx="550545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1050" y="2066924"/>
              <a:ext cx="5505450" cy="15240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675" y="1438415"/>
            <a:ext cx="8439150" cy="3466816"/>
            <a:chOff x="781050" y="1881178"/>
            <a:chExt cx="8439150" cy="3466816"/>
          </a:xfrm>
        </p:grpSpPr>
        <p:sp>
          <p:nvSpPr>
            <p:cNvPr id="16" name="Rectangle 15"/>
            <p:cNvSpPr/>
            <p:nvPr/>
          </p:nvSpPr>
          <p:spPr>
            <a:xfrm>
              <a:off x="781050" y="3433468"/>
              <a:ext cx="5505450" cy="1400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1050" y="4986042"/>
              <a:ext cx="2676525" cy="3619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09975" y="2919118"/>
              <a:ext cx="2676525" cy="3619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81050" y="3980863"/>
              <a:ext cx="2762250" cy="8527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3457574" y="3433467"/>
              <a:ext cx="2828925" cy="8527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3714750" y="1881178"/>
              <a:ext cx="5505450" cy="51409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4254561"/>
            <a:ext cx="5762625" cy="26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Ārējā ugunsdzēsības ūdensapgāde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Ēkai no jebkura punkta jābūt 200 m šļūteņu garumā ūdensņemšanas vieta</a:t>
            </a: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1862138"/>
            <a:ext cx="6510338" cy="50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200 metri nav nepieciešami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271712"/>
            <a:ext cx="8177213" cy="2806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595729"/>
            <a:ext cx="6333702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Kur kļūdās?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Pilsētā ir centralizētie tīkli ar hidrantiem</a:t>
            </a:r>
          </a:p>
          <a:p>
            <a:pPr marL="0" indent="0">
              <a:buNone/>
            </a:pPr>
            <a:r>
              <a:rPr lang="lv-LV" sz="1800" dirty="0" smtClean="0"/>
              <a:t>(bet izvietojums tieši jūsu zemesgabalam nav pilsētas hidranti)</a:t>
            </a:r>
          </a:p>
          <a:p>
            <a:endParaRPr lang="lv-LV" dirty="0" smtClean="0"/>
          </a:p>
          <a:p>
            <a:r>
              <a:rPr lang="lv-LV" dirty="0"/>
              <a:t>Laukos privātmājai netālu ir </a:t>
            </a:r>
            <a:r>
              <a:rPr lang="lv-LV" dirty="0" smtClean="0"/>
              <a:t>upe</a:t>
            </a:r>
          </a:p>
          <a:p>
            <a:pPr marL="0" indent="0">
              <a:buNone/>
            </a:pPr>
            <a:r>
              <a:rPr lang="lv-LV" sz="1800" dirty="0" smtClean="0"/>
              <a:t>(bet pie upes nav ugunsdzēsības piebrauktuve un ūdens ņemšanas vieta)</a:t>
            </a:r>
          </a:p>
          <a:p>
            <a:endParaRPr lang="lv-LV" dirty="0"/>
          </a:p>
          <a:p>
            <a:r>
              <a:rPr lang="lv-LV" dirty="0" smtClean="0"/>
              <a:t>Ir divi hidranti blakus ēkai katrā galā</a:t>
            </a:r>
          </a:p>
          <a:p>
            <a:pPr marL="0" indent="0">
              <a:buNone/>
            </a:pPr>
            <a:r>
              <a:rPr lang="lv-LV" sz="1800" dirty="0" smtClean="0"/>
              <a:t>(bet ēkas perimetrs lielāks par 200 m)</a:t>
            </a:r>
            <a:endParaRPr lang="lv-LV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5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Ārējā ugunsdzēsības ūdensapgāde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Laukos 1km ūdens ņemšanas vieta</a:t>
            </a: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37" y="2710783"/>
            <a:ext cx="4924723" cy="415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03" y="1361741"/>
            <a:ext cx="4757738" cy="317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" y="3229938"/>
            <a:ext cx="4813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Ūdens ņemšanas vieta?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vismaz </a:t>
            </a:r>
            <a:r>
              <a:rPr lang="lv-LV" dirty="0"/>
              <a:t>3,5 m platu piebraucamo ceļu pie </a:t>
            </a:r>
            <a:r>
              <a:rPr lang="lv-LV" dirty="0" smtClean="0"/>
              <a:t>vietas</a:t>
            </a:r>
          </a:p>
          <a:p>
            <a:endParaRPr lang="lv-LV" dirty="0"/>
          </a:p>
          <a:p>
            <a:r>
              <a:rPr lang="pt-BR" dirty="0" smtClean="0"/>
              <a:t>12 </a:t>
            </a:r>
            <a:r>
              <a:rPr lang="pt-BR" dirty="0"/>
              <a:t>x 12 m laukum</a:t>
            </a:r>
            <a:r>
              <a:rPr lang="lv-LV" dirty="0"/>
              <a:t>a </a:t>
            </a:r>
            <a:r>
              <a:rPr lang="lv-LV" dirty="0" smtClean="0"/>
              <a:t>izmēri</a:t>
            </a:r>
          </a:p>
          <a:p>
            <a:endParaRPr lang="lv-LV" dirty="0"/>
          </a:p>
          <a:p>
            <a:r>
              <a:rPr lang="lv-LV" dirty="0"/>
              <a:t>laukuma seguma </a:t>
            </a:r>
            <a:r>
              <a:rPr lang="lv-LV" dirty="0" smtClean="0"/>
              <a:t>atbilst ugunsdzēsības tehnikai</a:t>
            </a:r>
          </a:p>
          <a:p>
            <a:endParaRPr lang="lv-LV" dirty="0"/>
          </a:p>
          <a:p>
            <a:r>
              <a:rPr lang="lv-LV" dirty="0" smtClean="0"/>
              <a:t>izvietojums lai divas autocisternas var paņemt ūdeni</a:t>
            </a:r>
          </a:p>
          <a:p>
            <a:endParaRPr lang="lv-LV" dirty="0" smtClean="0"/>
          </a:p>
          <a:p>
            <a:r>
              <a:rPr lang="lv-LV" dirty="0"/>
              <a:t>p</a:t>
            </a:r>
            <a:r>
              <a:rPr lang="lv-LV" dirty="0" smtClean="0"/>
              <a:t>ie tilpnes malas </a:t>
            </a:r>
            <a:r>
              <a:rPr lang="lv-LV" dirty="0"/>
              <a:t>projektē 0,8 m augstu </a:t>
            </a:r>
            <a:r>
              <a:rPr lang="lv-LV" dirty="0" smtClean="0"/>
              <a:t>aizsargbarjeru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58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Lietošanas veida maiņa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875"/>
            <a:ext cx="7886700" cy="5324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1800" dirty="0" smtClean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Būvnormatīvu </a:t>
            </a:r>
            <a:r>
              <a:rPr lang="lv-LV" sz="2000" dirty="0">
                <a:solidFill>
                  <a:srgbClr val="8D1717"/>
                </a:solidFill>
              </a:rPr>
              <a:t>tehniskās </a:t>
            </a:r>
            <a:r>
              <a:rPr lang="lv-LV" sz="2000" dirty="0" smtClean="0">
                <a:solidFill>
                  <a:srgbClr val="8D1717"/>
                </a:solidFill>
              </a:rPr>
              <a:t>prasības veicot </a:t>
            </a:r>
            <a:r>
              <a:rPr lang="lv-LV" sz="2000" dirty="0">
                <a:solidFill>
                  <a:srgbClr val="8D1717"/>
                </a:solidFill>
              </a:rPr>
              <a:t>esošu būvju pārbūvi, </a:t>
            </a:r>
            <a:r>
              <a:rPr lang="lv-LV" sz="2000" dirty="0" smtClean="0">
                <a:solidFill>
                  <a:srgbClr val="8D1717"/>
                </a:solidFill>
              </a:rPr>
              <a:t>atjaunošanu attiecas tikai uz pārbūvējamo daļu (projekta robežās).</a:t>
            </a:r>
          </a:p>
          <a:p>
            <a:pPr marL="0" indent="0" algn="ctr">
              <a:buNone/>
            </a:pPr>
            <a:endParaRPr lang="lv-LV" sz="1800" dirty="0"/>
          </a:p>
          <a:p>
            <a:pPr marL="0" indent="0" algn="ctr">
              <a:buNone/>
            </a:pPr>
            <a:endParaRPr lang="lv-LV" sz="1800" dirty="0" smtClean="0"/>
          </a:p>
          <a:p>
            <a:pPr marL="0" indent="0">
              <a:buNone/>
            </a:pPr>
            <a:r>
              <a:rPr lang="lv-LV" sz="1800" dirty="0" smtClean="0"/>
              <a:t>Veicot lietošanas veida maiņu - jāpārliecinās vai esošā situācija atbilst jaunajam lietošanas veidam.</a:t>
            </a:r>
          </a:p>
          <a:p>
            <a:pPr marL="0" indent="0">
              <a:buNone/>
            </a:pPr>
            <a:r>
              <a:rPr lang="lv-LV" sz="1800" dirty="0" smtClean="0"/>
              <a:t>Piemēram:</a:t>
            </a:r>
          </a:p>
          <a:p>
            <a:pPr marL="0" indent="0">
              <a:buNone/>
            </a:pPr>
            <a:r>
              <a:rPr lang="lv-LV" sz="1800" dirty="0" smtClean="0"/>
              <a:t>-  </a:t>
            </a:r>
            <a:r>
              <a:rPr lang="lv-LV" sz="1800" dirty="0" err="1" smtClean="0"/>
              <a:t>IVa</a:t>
            </a:r>
            <a:r>
              <a:rPr lang="lv-LV" sz="1800" dirty="0" smtClean="0"/>
              <a:t> lietošanas veida evakuācijas izejas I lietošanas veida ēkā</a:t>
            </a:r>
          </a:p>
          <a:p>
            <a:pPr>
              <a:buFontTx/>
              <a:buChar char="-"/>
            </a:pPr>
            <a:r>
              <a:rPr lang="lv-LV" sz="1800" dirty="0" smtClean="0"/>
              <a:t>Neekspluatējams patstāvīgi neuzturas bēniņos un ekspluatējamu stāvu</a:t>
            </a:r>
          </a:p>
          <a:p>
            <a:pPr>
              <a:buFontTx/>
              <a:buChar char="-"/>
            </a:pPr>
            <a:r>
              <a:rPr lang="lv-LV" sz="1800" dirty="0" smtClean="0"/>
              <a:t>Mainot lietošanas veidu telpā uz ugunsdroši atdalītu telpu</a:t>
            </a:r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endParaRPr lang="lv-LV" sz="1800" dirty="0" smtClean="0"/>
          </a:p>
          <a:p>
            <a:pPr marL="0" indent="0" algn="ctr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Ja būve neatbilst vēlamajam lietošanas veidam izvērtējam iespējas pārbūvēt vai saskaņot atkāpes – citu ceļu nav.</a:t>
            </a:r>
            <a:endParaRPr lang="lv-LV" sz="2000" dirty="0">
              <a:solidFill>
                <a:srgbClr val="8D171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78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755" y="267136"/>
            <a:ext cx="2598420" cy="923489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Kas ir VUGD Atzinums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93925"/>
            <a:ext cx="3666476" cy="3016249"/>
          </a:xfrm>
        </p:spPr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r>
              <a:rPr lang="lv-LV" dirty="0" smtClean="0"/>
              <a:t>Būves atbilstība būvniecības normatīvo aktu prasībām ugunsdrošības jomā – </a:t>
            </a:r>
            <a:endParaRPr lang="lv-LV" dirty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atbilstība būvugunsdrošības prasības.</a:t>
            </a:r>
          </a:p>
          <a:p>
            <a:pPr marL="0" indent="0" algn="ctr">
              <a:buNone/>
            </a:pPr>
            <a:endParaRPr lang="lv-LV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lv-LV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lv-LV" dirty="0">
                <a:solidFill>
                  <a:srgbClr val="800000"/>
                </a:solidFill>
              </a:rPr>
              <a:t>VUGD neizsniedz tehniskos vai īpašos noteikumus</a:t>
            </a:r>
            <a:endParaRPr lang="lv-LV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6" y="332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Savienojošās galerijas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3475"/>
            <a:ext cx="7886700" cy="5324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Savienojošā galerija arī ir ēkas daļa kurai jāievēro ugunsdrošie attālumi</a:t>
            </a:r>
          </a:p>
          <a:p>
            <a:pPr marL="0" indent="0" algn="ctr">
              <a:buNone/>
            </a:pPr>
            <a:r>
              <a:rPr lang="lv-LV" sz="2000" dirty="0">
                <a:solidFill>
                  <a:srgbClr val="8D1717"/>
                </a:solidFill>
              </a:rPr>
              <a:t>j</a:t>
            </a:r>
            <a:r>
              <a:rPr lang="lv-LV" sz="2000" dirty="0" smtClean="0">
                <a:solidFill>
                  <a:srgbClr val="8D1717"/>
                </a:solidFill>
              </a:rPr>
              <a:t>a nav:</a:t>
            </a:r>
          </a:p>
          <a:p>
            <a:pPr marL="0" indent="0">
              <a:buNone/>
            </a:pPr>
            <a:r>
              <a:rPr lang="lv-LV" dirty="0" smtClean="0"/>
              <a:t>1. būvizstrādājumu </a:t>
            </a:r>
            <a:r>
              <a:rPr lang="lv-LV" dirty="0"/>
              <a:t>ugunsreakcijas klase </a:t>
            </a:r>
            <a:r>
              <a:rPr lang="lv-LV" dirty="0" smtClean="0"/>
              <a:t>ir vismazA2-s1,d0</a:t>
            </a:r>
            <a:r>
              <a:rPr lang="lv-LV" dirty="0"/>
              <a:t>, grīdas seguma </a:t>
            </a:r>
            <a:r>
              <a:rPr lang="lv-LV" dirty="0" smtClean="0"/>
              <a:t>-B</a:t>
            </a:r>
            <a:r>
              <a:rPr lang="lv-LV" baseline="-25000" dirty="0" smtClean="0"/>
              <a:t>FL</a:t>
            </a:r>
            <a:r>
              <a:rPr lang="lv-LV" dirty="0"/>
              <a:t>. 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2</a:t>
            </a:r>
            <a:r>
              <a:rPr lang="lv-LV" dirty="0"/>
              <a:t>. </a:t>
            </a:r>
            <a:r>
              <a:rPr lang="lv-LV" dirty="0" smtClean="0"/>
              <a:t>nesošo </a:t>
            </a:r>
            <a:r>
              <a:rPr lang="lv-LV" dirty="0"/>
              <a:t>būvkonstrukciju ugunsizturība atbilst augstākajai ugunsnoturības pakāpei no savienojamajām ēkām;</a:t>
            </a:r>
          </a:p>
          <a:p>
            <a:pPr marL="0" indent="0">
              <a:buNone/>
            </a:pPr>
            <a:r>
              <a:rPr lang="lv-LV" dirty="0" smtClean="0"/>
              <a:t>3</a:t>
            </a:r>
            <a:r>
              <a:rPr lang="lv-LV" dirty="0"/>
              <a:t>. </a:t>
            </a:r>
            <a:r>
              <a:rPr lang="lv-LV" dirty="0" smtClean="0"/>
              <a:t>savienojošo ailu</a:t>
            </a:r>
            <a:r>
              <a:rPr lang="lv-LV" dirty="0"/>
              <a:t>  ugunsizturība ir vismaz EI 30;</a:t>
            </a:r>
          </a:p>
          <a:p>
            <a:pPr marL="0" indent="0">
              <a:buNone/>
            </a:pPr>
            <a:r>
              <a:rPr lang="lv-LV" dirty="0" smtClean="0"/>
              <a:t>4</a:t>
            </a:r>
            <a:r>
              <a:rPr lang="lv-LV" dirty="0"/>
              <a:t>. </a:t>
            </a:r>
            <a:r>
              <a:rPr lang="lv-LV" dirty="0" smtClean="0"/>
              <a:t>galerijā </a:t>
            </a:r>
            <a:r>
              <a:rPr lang="lv-LV" dirty="0"/>
              <a:t>pastāvīgā ugunsslodze ir </a:t>
            </a:r>
            <a:r>
              <a:rPr lang="lv-LV" dirty="0" smtClean="0"/>
              <a:t> &lt; 25 </a:t>
            </a:r>
            <a:r>
              <a:rPr lang="lv-LV" dirty="0"/>
              <a:t> MJ/m</a:t>
            </a:r>
            <a:r>
              <a:rPr lang="lv-LV" baseline="30000" dirty="0"/>
              <a:t>2 </a:t>
            </a:r>
            <a:r>
              <a:rPr lang="lv-LV" dirty="0" smtClean="0"/>
              <a:t>, mainīgās 0</a:t>
            </a:r>
            <a:r>
              <a:rPr lang="lv-LV" dirty="0"/>
              <a:t> MJ/m</a:t>
            </a:r>
            <a:r>
              <a:rPr lang="lv-LV" baseline="30000" dirty="0"/>
              <a:t>2</a:t>
            </a:r>
            <a:r>
              <a:rPr lang="lv-LV" dirty="0"/>
              <a:t>.</a:t>
            </a:r>
          </a:p>
          <a:p>
            <a:pPr marL="0" indent="0">
              <a:buNone/>
            </a:pPr>
            <a:endParaRPr lang="lv-LV" sz="2000" dirty="0">
              <a:solidFill>
                <a:srgbClr val="8D171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2"/>
          <a:stretch/>
        </p:blipFill>
        <p:spPr>
          <a:xfrm>
            <a:off x="0" y="4003384"/>
            <a:ext cx="914400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Ugunsdrošie nodalījumi</a:t>
            </a:r>
            <a:br>
              <a:rPr lang="lv-LV" dirty="0" smtClean="0">
                <a:solidFill>
                  <a:srgbClr val="800000"/>
                </a:solidFill>
              </a:rPr>
            </a:br>
            <a:r>
              <a:rPr lang="lv-LV" dirty="0" smtClean="0">
                <a:solidFill>
                  <a:srgbClr val="800000"/>
                </a:solidFill>
              </a:rPr>
              <a:t>un atdalītas telpas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>
              <a:solidFill>
                <a:srgbClr val="8D1717"/>
              </a:solidFill>
            </a:endParaRPr>
          </a:p>
          <a:p>
            <a:r>
              <a:rPr lang="lv-LV" dirty="0" smtClean="0"/>
              <a:t>Nodalījumu dalīšana maksimāli izdevīgākos lielumos</a:t>
            </a:r>
            <a:endParaRPr lang="lv-LV" dirty="0"/>
          </a:p>
          <a:p>
            <a:r>
              <a:rPr lang="lv-LV" dirty="0"/>
              <a:t>Sākotnēji projektē vienu </a:t>
            </a:r>
            <a:r>
              <a:rPr lang="lv-LV" dirty="0" smtClean="0"/>
              <a:t>ugunsdrošības </a:t>
            </a:r>
            <a:r>
              <a:rPr lang="lv-LV" dirty="0"/>
              <a:t>nodalījumu ar maksimālo </a:t>
            </a:r>
            <a:r>
              <a:rPr lang="lv-LV" dirty="0" smtClean="0"/>
              <a:t>lielumu</a:t>
            </a:r>
          </a:p>
          <a:p>
            <a:r>
              <a:rPr lang="lv-LV" dirty="0" smtClean="0"/>
              <a:t>Nodalījumā jāietver iekšējās sienas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41" y="3019133"/>
            <a:ext cx="5915025" cy="7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Ugunsdroši atdalītas telpas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7394"/>
          <a:stretch/>
        </p:blipFill>
        <p:spPr>
          <a:xfrm>
            <a:off x="0" y="2948045"/>
            <a:ext cx="4602185" cy="3909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04" t="62180"/>
          <a:stretch/>
        </p:blipFill>
        <p:spPr>
          <a:xfrm>
            <a:off x="4602185" y="4380764"/>
            <a:ext cx="4628701" cy="2477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2" y="3101102"/>
            <a:ext cx="5036348" cy="400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25" y="1457325"/>
            <a:ext cx="825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Visām norādītām telpām atsevišķi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4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Ārējās evakuācijas kāpnes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2 metru attālumā no kāpnēm gan ailas gan ārsienu fragmenti jābūt ar ugunsizturību EI-30</a:t>
            </a: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146301"/>
            <a:ext cx="6148386" cy="40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Ailas dažādos nodalījumos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Leņķi līdz </a:t>
            </a:r>
            <a:r>
              <a:rPr lang="fr-FR" dirty="0" smtClean="0"/>
              <a:t>135º</a:t>
            </a:r>
            <a:r>
              <a:rPr lang="lv-LV" dirty="0" smtClean="0"/>
              <a:t> vienā plaknē</a:t>
            </a: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783191"/>
            <a:ext cx="6848475" cy="45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Ailas dažādos nodalījumos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Viena plakne</a:t>
            </a: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25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2012013"/>
            <a:ext cx="5091113" cy="4344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5791" y="3810000"/>
            <a:ext cx="771525" cy="1638300"/>
          </a:xfrm>
          <a:prstGeom prst="rect">
            <a:avLst/>
          </a:prstGeom>
          <a:ln w="34925" cmpd="sng">
            <a:solidFill>
              <a:schemeClr val="tx1"/>
            </a:solidFill>
          </a:ln>
          <a:scene3d>
            <a:camera prst="orthographicFront">
              <a:rot lat="19199993" lon="2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657600" y="3981450"/>
            <a:ext cx="857250" cy="1714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657600" y="5246688"/>
            <a:ext cx="857250" cy="1714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Dūmu izvades ailas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r>
              <a:rPr lang="lv-LV" sz="2000" dirty="0" smtClean="0"/>
              <a:t>Pārplānojot stāva konfigurāciju</a:t>
            </a:r>
          </a:p>
          <a:p>
            <a:pPr marL="0" indent="0">
              <a:buNone/>
            </a:pPr>
            <a:r>
              <a:rPr lang="lv-LV" sz="2000" dirty="0" smtClean="0"/>
              <a:t>(15 metri, līdz 30 metriem)</a:t>
            </a:r>
          </a:p>
          <a:p>
            <a:endParaRPr lang="lv-LV" sz="2000" dirty="0"/>
          </a:p>
          <a:p>
            <a:r>
              <a:rPr lang="lv-LV" sz="2000" dirty="0" smtClean="0"/>
              <a:t>Aijas atveras mehāniski ar pogu bet neatveras minimālajā izmērā</a:t>
            </a:r>
          </a:p>
          <a:p>
            <a:pPr marL="0" indent="0">
              <a:buNone/>
            </a:pPr>
            <a:r>
              <a:rPr lang="lv-LV" sz="2000" dirty="0"/>
              <a:t>(</a:t>
            </a:r>
            <a:r>
              <a:rPr lang="lv-LV" sz="2000" dirty="0" smtClean="0"/>
              <a:t>brīvais atvērums vismaz 0.5m</a:t>
            </a:r>
            <a:r>
              <a:rPr lang="lv-LV" sz="2000" baseline="30000" dirty="0" smtClean="0"/>
              <a:t>2</a:t>
            </a:r>
            <a:r>
              <a:rPr lang="lv-LV" sz="20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26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8"/>
          <a:stretch/>
        </p:blipFill>
        <p:spPr>
          <a:xfrm>
            <a:off x="4381500" y="3382314"/>
            <a:ext cx="4411541" cy="3186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67225" y="3476625"/>
            <a:ext cx="90487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330396"/>
            <a:ext cx="2490787" cy="3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Dūmu izvades ailas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5654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Pārplānojot stāva konfigurāciju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27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1501"/>
          <a:stretch/>
        </p:blipFill>
        <p:spPr>
          <a:xfrm>
            <a:off x="1047750" y="1362075"/>
            <a:ext cx="6734175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Zibensaizsardzības sistēmas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Bieži neizbūvē vai neatbilstoša klase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2" y="2625725"/>
            <a:ext cx="7893918" cy="127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2147027"/>
            <a:ext cx="7108161" cy="5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3997091"/>
            <a:ext cx="3581400" cy="378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49" y="4475789"/>
            <a:ext cx="3819525" cy="273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49" y="4915119"/>
            <a:ext cx="4020071" cy="3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UATS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062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Kas biežāk neatbilst? NE 54-14</a:t>
            </a:r>
            <a:endParaRPr lang="lv-LV" sz="2000" dirty="0"/>
          </a:p>
          <a:p>
            <a:r>
              <a:rPr lang="lv-LV" sz="2000" dirty="0" smtClean="0"/>
              <a:t>Skaņas intensitātes līmenis – 65; +10; &lt; 118 </a:t>
            </a:r>
            <a:r>
              <a:rPr lang="lv-LV" sz="2000" dirty="0" err="1" smtClean="0"/>
              <a:t>dB</a:t>
            </a:r>
            <a:r>
              <a:rPr lang="lv-LV" sz="2000" dirty="0" smtClean="0"/>
              <a:t> (katrā telpā, durvis ciet)</a:t>
            </a:r>
          </a:p>
          <a:p>
            <a:r>
              <a:rPr lang="lv-LV" sz="2000" dirty="0" smtClean="0"/>
              <a:t>Neregulārie </a:t>
            </a:r>
            <a:r>
              <a:rPr lang="lv-LV" sz="2000" dirty="0" err="1" smtClean="0"/>
              <a:t>grizti</a:t>
            </a:r>
            <a:r>
              <a:rPr lang="lv-LV" sz="2000" dirty="0" smtClean="0"/>
              <a:t>-</a:t>
            </a:r>
          </a:p>
          <a:p>
            <a:pPr marL="0" indent="0">
              <a:buNone/>
            </a:pPr>
            <a:r>
              <a:rPr lang="lv-LV" sz="1600" dirty="0"/>
              <a:t>Katra griestu neregularitāte (piemēram, sija), kuras biezums ir lielāks nekā 10 % no griestu augstuma, uzskatāma par sienu, kurai piemērojami šādi nosacījumi:</a:t>
            </a:r>
          </a:p>
          <a:p>
            <a:pPr marL="0" indent="0">
              <a:buNone/>
            </a:pPr>
            <a:r>
              <a:rPr lang="lv-LV" sz="1600" dirty="0"/>
              <a:t>D &gt; 0,25(H-h): detektors katrā nodalījumā;</a:t>
            </a:r>
          </a:p>
          <a:p>
            <a:pPr marL="0" indent="0">
              <a:buNone/>
            </a:pPr>
            <a:r>
              <a:rPr lang="lv-LV" sz="1600" dirty="0"/>
              <a:t>D &lt; 0,25(H-h): detektors katrā otrajā nodalījumā;</a:t>
            </a:r>
          </a:p>
          <a:p>
            <a:pPr marL="0" indent="0">
              <a:buNone/>
            </a:pPr>
            <a:r>
              <a:rPr lang="lv-LV" sz="1600" dirty="0"/>
              <a:t>D &lt; 0,13(H-h): detektors katrā trešajā nodalījumā</a:t>
            </a:r>
            <a:r>
              <a:rPr lang="lv-LV" sz="1600" dirty="0" smtClean="0"/>
              <a:t>;</a:t>
            </a:r>
          </a:p>
          <a:p>
            <a:pPr marL="0" indent="0">
              <a:buNone/>
            </a:pPr>
            <a:r>
              <a:rPr lang="lv-LV" sz="1600" dirty="0" smtClean="0"/>
              <a:t>Detektoru augstumi</a:t>
            </a: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2909887"/>
            <a:ext cx="2486081" cy="139541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04756"/>
              </p:ext>
            </p:extLst>
          </p:nvPr>
        </p:nvGraphicFramePr>
        <p:xfrm>
          <a:off x="719007" y="4305300"/>
          <a:ext cx="6424930" cy="263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val="73954885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94828716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339971737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61173760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8542116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7160314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89187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Telpas augstums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Punktveida dūmu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Lineārie dūmu </a:t>
                      </a:r>
                      <a:r>
                        <a:rPr lang="lv-LV" sz="1100" dirty="0" smtClean="0">
                          <a:effectLst/>
                        </a:rPr>
                        <a:t>detektor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Aspirācijas dūmu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Punktveida siltuma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Lineārie siltuma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Punktveida liesmas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903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45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e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Vismaz 15 B klases atveres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c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370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25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d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Vismaz 15 C klases atveres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c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46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16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Vismaz 5 C klases atveres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c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5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12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619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9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Tikai A1 klase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406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7,5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Tikai A1 klase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051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6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27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5" y="3141198"/>
            <a:ext cx="3063325" cy="4329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80" y="266991"/>
            <a:ext cx="5960746" cy="666459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Kādas ugunsdrošības prasības jāievēro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45787"/>
              </p:ext>
            </p:extLst>
          </p:nvPr>
        </p:nvGraphicFramePr>
        <p:xfrm>
          <a:off x="1019175" y="1341544"/>
          <a:ext cx="7107556" cy="17111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3778">
                  <a:extLst>
                    <a:ext uri="{9D8B030D-6E8A-4147-A177-3AD203B41FA5}">
                      <a16:colId xmlns:a16="http://schemas.microsoft.com/office/drawing/2014/main" val="3898179439"/>
                    </a:ext>
                  </a:extLst>
                </a:gridCol>
                <a:gridCol w="3553778">
                  <a:extLst>
                    <a:ext uri="{9D8B030D-6E8A-4147-A177-3AD203B41FA5}">
                      <a16:colId xmlns:a16="http://schemas.microsoft.com/office/drawing/2014/main" val="2404334321"/>
                    </a:ext>
                  </a:extLst>
                </a:gridCol>
              </a:tblGrid>
              <a:tr h="522393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Tehniskās prasības</a:t>
                      </a:r>
                      <a:endParaRPr lang="lv-LV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Formālās prasības</a:t>
                      </a:r>
                      <a:endParaRPr lang="lv-LV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130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Būvju  savstarpējie attālumi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Risinājumu iekļaušana būvprojekta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34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Būvkonstrukciju ugunsizturība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Atbilstības deklarācijas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711536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Evakuācijas ceļu gabarīti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Pieņemšanas akti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067691"/>
                  </a:ext>
                </a:extLst>
              </a:tr>
              <a:tr h="147745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Apdares materiālu ugunsreakcijas klase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Mērījumu protokoli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541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27" y="3141198"/>
            <a:ext cx="3090426" cy="2647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933"/>
            <a:ext cx="2365084" cy="2365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017"/>
            <a:ext cx="3417585" cy="2281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23" y="3562350"/>
            <a:ext cx="2450377" cy="3295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3" y="4949825"/>
            <a:ext cx="312073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UATS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368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v-LV" sz="2000" dirty="0" smtClean="0"/>
              <a:t>Kas biežāk neatbilst? NE 54-14</a:t>
            </a:r>
            <a:endParaRPr lang="lv-LV" sz="2000" dirty="0"/>
          </a:p>
          <a:p>
            <a:endParaRPr lang="lv-LV" sz="2000" dirty="0" smtClean="0"/>
          </a:p>
          <a:p>
            <a:r>
              <a:rPr lang="lv-LV" sz="2000" dirty="0" smtClean="0"/>
              <a:t>Pogas pie katras izejas</a:t>
            </a:r>
          </a:p>
          <a:p>
            <a:r>
              <a:rPr lang="lv-LV" sz="2000" dirty="0" smtClean="0"/>
              <a:t>Attālumi no detektoriem no sienām</a:t>
            </a:r>
          </a:p>
          <a:p>
            <a:r>
              <a:rPr lang="lv-LV" sz="2000" dirty="0" smtClean="0"/>
              <a:t>Visās telpās nav detektori</a:t>
            </a:r>
          </a:p>
          <a:p>
            <a:pPr marL="0" indent="0">
              <a:buNone/>
            </a:pPr>
            <a:r>
              <a:rPr lang="lv-LV" sz="1600" dirty="0"/>
              <a:t>a) neventilējamas saldētavas ar tilpumu mazāku par 20 m</a:t>
            </a:r>
            <a:r>
              <a:rPr lang="lv-LV" sz="1600" baseline="30000" dirty="0"/>
              <a:t>3</a:t>
            </a:r>
            <a:r>
              <a:rPr lang="lv-LV" sz="1600" dirty="0"/>
              <a:t>;</a:t>
            </a:r>
          </a:p>
          <a:p>
            <a:pPr marL="0" indent="0">
              <a:buNone/>
            </a:pPr>
            <a:r>
              <a:rPr lang="lv-LV" sz="1600" dirty="0"/>
              <a:t>b) vannas istabas, dušas telpas, mazgāšanas telpas vai tualetes, ja tajās neglabā uzliesmojoši priekšmetus;</a:t>
            </a:r>
          </a:p>
          <a:p>
            <a:pPr marL="0" indent="0">
              <a:buNone/>
            </a:pPr>
            <a:r>
              <a:rPr lang="lv-LV" sz="1600" dirty="0"/>
              <a:t>c) vertikālas šahtas vai vertikāli kabeļu kanāli;</a:t>
            </a:r>
          </a:p>
          <a:p>
            <a:pPr marL="0" indent="0">
              <a:buNone/>
            </a:pPr>
            <a:r>
              <a:rPr lang="lv-LV" sz="1600" dirty="0"/>
              <a:t>d) iekraušanas platformas bez griestiem - ar griestiem, ja tās ir aizsargātas ar smidzināšanas sistēmu;</a:t>
            </a:r>
          </a:p>
          <a:p>
            <a:pPr marL="0" indent="0">
              <a:buNone/>
            </a:pPr>
            <a:r>
              <a:rPr lang="lv-LV" sz="1600" dirty="0"/>
              <a:t>g) Tukšumiem nav nepieciešams detektoru ja:</a:t>
            </a:r>
          </a:p>
          <a:p>
            <a:pPr indent="0">
              <a:buNone/>
            </a:pPr>
            <a:r>
              <a:rPr lang="lv-LV" sz="1600" dirty="0"/>
              <a:t>uguns slodzes nav lielāks par 25 MJ/m</a:t>
            </a:r>
            <a:r>
              <a:rPr lang="lv-LV" sz="1600" baseline="30000" dirty="0"/>
              <a:t>2</a:t>
            </a:r>
            <a:r>
              <a:rPr lang="lv-LV" sz="1600" dirty="0"/>
              <a:t> un</a:t>
            </a:r>
          </a:p>
          <a:p>
            <a:pPr indent="0">
              <a:buNone/>
            </a:pPr>
            <a:r>
              <a:rPr lang="lv-LV" sz="1600" dirty="0"/>
              <a:t>ja tukšumos ir kabeļi, kas saistīti ar avārijas sistēmām, 15 MJ/m</a:t>
            </a:r>
            <a:r>
              <a:rPr lang="lv-LV" sz="1600" baseline="30000" dirty="0"/>
              <a:t>2</a:t>
            </a:r>
          </a:p>
          <a:p>
            <a:pPr marL="0" indent="0">
              <a:buNone/>
            </a:pPr>
            <a:r>
              <a:rPr lang="lv-LV" sz="1600" dirty="0"/>
              <a:t>f) bet ja tukšumos nepieciešama aizsardzība ja:</a:t>
            </a:r>
          </a:p>
          <a:p>
            <a:pPr marL="628650" indent="-457200">
              <a:buAutoNum type="arabicParenR"/>
            </a:pPr>
            <a:r>
              <a:rPr lang="lv-LV" sz="1600" dirty="0"/>
              <a:t>iesējama strauja uguns vai dūmu izplatīšanās uz citu telpu pirms nostrādā sistēma;</a:t>
            </a:r>
          </a:p>
          <a:p>
            <a:pPr indent="0" algn="ctr">
              <a:buNone/>
            </a:pPr>
            <a:r>
              <a:rPr lang="lv-LV" sz="1600" dirty="0"/>
              <a:t>vai</a:t>
            </a:r>
          </a:p>
          <a:p>
            <a:pPr indent="0">
              <a:buNone/>
            </a:pPr>
            <a:r>
              <a:rPr lang="lv-LV" sz="1600" dirty="0"/>
              <a:t>2)	ugunsgrēks tukšumos var sabojāt sistēmu kabeļus pirms ugunsgrēka atklāšanas;</a:t>
            </a:r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8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Iekšējais ugunsdzēsības ūdensvads - KRĀNI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062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Kas biežāk neatbilst?</a:t>
            </a:r>
          </a:p>
          <a:p>
            <a:pPr marL="0" indent="0">
              <a:buNone/>
            </a:pPr>
            <a:endParaRPr lang="lv-LV" sz="1600" dirty="0" smtClean="0"/>
          </a:p>
          <a:p>
            <a:r>
              <a:rPr lang="lv-LV" sz="2000" dirty="0" smtClean="0"/>
              <a:t>Sūkņi nebija nepieciešami – tālākajā punktā nav 6 m gara strūkla (pilsētas spiediens)</a:t>
            </a:r>
          </a:p>
          <a:p>
            <a:endParaRPr lang="lv-LV" sz="2000" dirty="0"/>
          </a:p>
          <a:p>
            <a:r>
              <a:rPr lang="lv-LV" sz="2000" dirty="0" smtClean="0"/>
              <a:t>Darbības rādiuss pārsniedz 30 metri, vai šļūtenes par īsu (viena </a:t>
            </a:r>
            <a:r>
              <a:rPr lang="lv-LV" sz="2000" dirty="0" err="1" smtClean="0"/>
              <a:t>šļutene</a:t>
            </a:r>
            <a:r>
              <a:rPr lang="lv-LV" sz="2000" dirty="0" smtClean="0"/>
              <a:t> vismaz 20 metri)</a:t>
            </a:r>
          </a:p>
          <a:p>
            <a:endParaRPr lang="lv-LV" sz="2000" dirty="0"/>
          </a:p>
          <a:p>
            <a:r>
              <a:rPr lang="lv-LV" sz="2000" dirty="0" smtClean="0"/>
              <a:t>PVC caurules jo apvienots ūdens tikls </a:t>
            </a:r>
            <a:r>
              <a:rPr lang="lv-LV" sz="2000" dirty="0"/>
              <a:t>(tērauda vai </a:t>
            </a:r>
            <a:r>
              <a:rPr lang="lv-LV" sz="2000" dirty="0" err="1"/>
              <a:t>ķeta</a:t>
            </a:r>
            <a:r>
              <a:rPr lang="lv-LV" sz="2000" dirty="0"/>
              <a:t> caurules, </a:t>
            </a:r>
            <a:r>
              <a:rPr lang="lv-LV" sz="2000" dirty="0" smtClean="0"/>
              <a:t>45 min)</a:t>
            </a:r>
          </a:p>
          <a:p>
            <a:endParaRPr lang="lv-LV" sz="2000" dirty="0"/>
          </a:p>
          <a:p>
            <a:r>
              <a:rPr lang="lv-LV" sz="2000" dirty="0" smtClean="0"/>
              <a:t>Neatbilstošs skaitītājs – nav </a:t>
            </a:r>
            <a:r>
              <a:rPr lang="lv-LV" sz="2000" dirty="0" err="1" smtClean="0"/>
              <a:t>apvadlīnija</a:t>
            </a:r>
            <a:endParaRPr lang="lv-LV" sz="2000" dirty="0" smtClean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31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39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Saskaņotās atkāpes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400" b="1" dirty="0" smtClean="0">
                <a:solidFill>
                  <a:srgbClr val="8D1717"/>
                </a:solidFill>
              </a:rPr>
              <a:t>Alternatīvajiem tehniskajiem risinājumiem jābūt: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Gan projektā iekļautajiem</a:t>
            </a:r>
          </a:p>
          <a:p>
            <a:pPr marL="0" indent="0">
              <a:buNone/>
            </a:pPr>
            <a:r>
              <a:rPr lang="lv-LV" sz="1800" dirty="0" smtClean="0"/>
              <a:t>(arī ja saskaņots būves nodošanas procesā)</a:t>
            </a: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Gan visiem risinājumiem jābūt realizētiem</a:t>
            </a:r>
          </a:p>
          <a:p>
            <a:pPr marL="0" indent="0">
              <a:buNone/>
            </a:pPr>
            <a:r>
              <a:rPr lang="lv-LV" sz="1800" dirty="0" smtClean="0"/>
              <a:t>(tieši atbilstoši saskaņotajiem tehniskajā komisijā)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32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3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Būvnieka prasības, kļūdas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000" dirty="0" smtClean="0"/>
              <a:t>Aizdares ugunsdrošajās konstrukcijās</a:t>
            </a:r>
          </a:p>
          <a:p>
            <a:r>
              <a:rPr lang="lv-LV" sz="1400" dirty="0" smtClean="0"/>
              <a:t>AR, atsevišķos inženiertīklu plānos nav ugunsdrošās konstrukcijas</a:t>
            </a:r>
          </a:p>
          <a:p>
            <a:r>
              <a:rPr lang="lv-LV" sz="1400" dirty="0" smtClean="0"/>
              <a:t>Veicot izmaiņas</a:t>
            </a:r>
          </a:p>
          <a:p>
            <a:r>
              <a:rPr lang="lv-LV" sz="1400" dirty="0" smtClean="0"/>
              <a:t>Pēdējā brīdi papildināti inženiertīkli</a:t>
            </a:r>
          </a:p>
          <a:p>
            <a:pPr marL="0" indent="0">
              <a:buNone/>
            </a:pPr>
            <a:r>
              <a:rPr lang="lv-LV" sz="2000" dirty="0" smtClean="0"/>
              <a:t>Ugunsdrošais krāsojums neatbilst ražotājam tehnoloģijai vai biezumam</a:t>
            </a:r>
          </a:p>
          <a:p>
            <a:pPr marL="0" indent="0">
              <a:buNone/>
            </a:pPr>
            <a:r>
              <a:rPr lang="lv-LV" sz="2000" dirty="0" smtClean="0"/>
              <a:t>Sienu sistēmas ar ugunsizturību neatbilst ražotā sistēmai</a:t>
            </a:r>
          </a:p>
          <a:p>
            <a:pPr marL="0" indent="0">
              <a:buNone/>
            </a:pPr>
            <a:r>
              <a:rPr lang="lv-LV" sz="2000" dirty="0" smtClean="0"/>
              <a:t>Ugunsdrošās durvis – aizdares, sliekšņi, pašaizveres mehānismi</a:t>
            </a:r>
          </a:p>
          <a:p>
            <a:pPr marL="0" indent="0">
              <a:buNone/>
            </a:pPr>
            <a:r>
              <a:rPr lang="lv-LV" sz="2000" dirty="0" smtClean="0"/>
              <a:t>Neatbilstoši būvmateriāli – to tehniskā dokumentācija</a:t>
            </a:r>
          </a:p>
          <a:p>
            <a:pPr marL="0" indent="0">
              <a:buNone/>
            </a:pPr>
            <a:r>
              <a:rPr lang="lv-LV" sz="2000" dirty="0" smtClean="0"/>
              <a:t>Izpilddokumentācija</a:t>
            </a:r>
          </a:p>
          <a:p>
            <a:r>
              <a:rPr lang="lv-LV" sz="1600" dirty="0" smtClean="0"/>
              <a:t>Pieņemšanas akti BIS</a:t>
            </a:r>
          </a:p>
          <a:p>
            <a:r>
              <a:rPr lang="lv-LV" sz="1600" dirty="0" smtClean="0"/>
              <a:t>Mērījumi nav veikti vai neatbilst standartam</a:t>
            </a:r>
          </a:p>
          <a:p>
            <a:r>
              <a:rPr lang="lv-LV" sz="1600" dirty="0" smtClean="0"/>
              <a:t>Segto darbu aktiem nav pievienoti materiāli vai paši darbi</a:t>
            </a:r>
          </a:p>
          <a:p>
            <a:r>
              <a:rPr lang="lv-LV" sz="1600" dirty="0" smtClean="0"/>
              <a:t>Tehniskā </a:t>
            </a:r>
            <a:r>
              <a:rPr lang="lv-LV" sz="1600" dirty="0" err="1" smtClean="0"/>
              <a:t>dokmentācija</a:t>
            </a:r>
            <a:r>
              <a:rPr lang="lv-LV" sz="1600" dirty="0" smtClean="0"/>
              <a:t> nav pievienota pie materiāliem </a:t>
            </a:r>
          </a:p>
          <a:p>
            <a:pPr marL="0" indent="0">
              <a:buNone/>
            </a:pPr>
            <a:endParaRPr lang="lv-LV" sz="1600" dirty="0" smtClean="0"/>
          </a:p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Pieaicināts VUGD uz nepabeigtiem būvdarbiem – ugunsdrošības risinājumiem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33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84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Atkāpju saskaņošana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Pārbūve/atjaunošana</a:t>
            </a:r>
          </a:p>
          <a:p>
            <a:r>
              <a:rPr lang="lv-LV" sz="2600" dirty="0" smtClean="0"/>
              <a:t>Nesamērīgs slogs – 40%</a:t>
            </a:r>
          </a:p>
          <a:p>
            <a:r>
              <a:rPr lang="lv-LV" sz="2600" dirty="0" smtClean="0"/>
              <a:t>Tehniski nav iespējam ievērot - </a:t>
            </a:r>
            <a:r>
              <a:rPr lang="lv-LV" sz="2600" dirty="0" err="1" smtClean="0"/>
              <a:t>apliecināums</a:t>
            </a:r>
            <a:endParaRPr lang="lv-LV" sz="2600" dirty="0" smtClean="0"/>
          </a:p>
          <a:p>
            <a:r>
              <a:rPr lang="lv-LV" sz="2600" dirty="0" err="1" smtClean="0"/>
              <a:t>Kūltūrvēsturisks</a:t>
            </a:r>
            <a:r>
              <a:rPr lang="lv-LV" sz="2600" dirty="0" smtClean="0"/>
              <a:t> mantojums – konkrētas lietas</a:t>
            </a:r>
          </a:p>
          <a:p>
            <a:pPr marL="0" indent="0">
              <a:buNone/>
            </a:pPr>
            <a:r>
              <a:rPr lang="lv-LV" sz="2600" dirty="0"/>
              <a:t>Alternatīvie risinājumi var būt </a:t>
            </a:r>
            <a:r>
              <a:rPr lang="lv-LV" sz="2600" dirty="0" smtClean="0"/>
              <a:t>noteikti</a:t>
            </a:r>
            <a:endParaRPr lang="lv-LV" sz="2600" dirty="0"/>
          </a:p>
          <a:p>
            <a:pPr marL="0" indent="0">
              <a:buNone/>
            </a:pPr>
            <a:endParaRPr lang="lv-LV" sz="2600" dirty="0"/>
          </a:p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Jauna būvniecība</a:t>
            </a:r>
          </a:p>
          <a:p>
            <a:r>
              <a:rPr lang="lv-LV" sz="2600" dirty="0" smtClean="0"/>
              <a:t>Nav varbūtība par iespēju vai nesamērīgumu</a:t>
            </a:r>
          </a:p>
          <a:p>
            <a:r>
              <a:rPr lang="lv-LV" sz="2600" dirty="0" smtClean="0"/>
              <a:t>Konkrēti kompensē tehnisko prasību</a:t>
            </a:r>
            <a:endParaRPr lang="lv-LV" sz="2600" dirty="0"/>
          </a:p>
          <a:p>
            <a:endParaRPr lang="lv-LV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84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452" y="2661149"/>
            <a:ext cx="8858250" cy="14804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685800">
              <a:lnSpc>
                <a:spcPct val="110000"/>
              </a:lnSpc>
            </a:pPr>
            <a:r>
              <a:rPr lang="lv-LV" sz="2800" dirty="0" smtClean="0">
                <a:solidFill>
                  <a:srgbClr val="800000"/>
                </a:solidFill>
              </a:rPr>
              <a:t>Beigas</a:t>
            </a:r>
            <a:endParaRPr lang="lv-LV" sz="27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39054" y="5539154"/>
            <a:ext cx="4204648" cy="7919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685800">
              <a:spcBef>
                <a:spcPts val="0"/>
              </a:spcBef>
              <a:buFont typeface="Arial" charset="0"/>
              <a:buNone/>
            </a:pPr>
            <a:r>
              <a:rPr lang="lv-LV" sz="1100" dirty="0">
                <a:latin typeface="Verdana" pitchFamily="34" charset="0"/>
              </a:rPr>
              <a:t>Valsts ugunsdzēsības un glābšanas dienesta Ugunsdrošības uzraudzības pārvaldes Ugunsdrošības normatīvu nodaļa. Sergejs Rosuščans</a:t>
            </a:r>
          </a:p>
          <a:p>
            <a:pPr algn="just" defTabSz="685800">
              <a:spcBef>
                <a:spcPts val="0"/>
              </a:spcBef>
              <a:buFont typeface="Arial" charset="0"/>
              <a:buNone/>
            </a:pPr>
            <a:endParaRPr lang="lv-LV" sz="1100" dirty="0">
              <a:latin typeface="Verdana" pitchFamily="34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65860" y="6101171"/>
            <a:ext cx="2468336" cy="22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lv-LV" sz="1000" dirty="0" smtClean="0">
                <a:latin typeface="Verdana" pitchFamily="34" charset="0"/>
              </a:rPr>
              <a:t>2024.gada novembris</a:t>
            </a:r>
            <a:endParaRPr lang="lv-LV" sz="1000" dirty="0">
              <a:latin typeface="Verdana" pitchFamily="34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0" y="6435725"/>
            <a:ext cx="9144000" cy="571500"/>
          </a:xfrm>
          <a:prstGeom prst="horizontalScroll">
            <a:avLst>
              <a:gd name="adj" fmla="val 25000"/>
            </a:avLst>
          </a:prstGeom>
          <a:solidFill>
            <a:srgbClr val="80000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Flowchart: Punched Tape 19"/>
          <p:cNvSpPr/>
          <p:nvPr/>
        </p:nvSpPr>
        <p:spPr>
          <a:xfrm>
            <a:off x="154780" y="6654800"/>
            <a:ext cx="8989219" cy="1524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Flowchart: Punched Tape 20"/>
          <p:cNvSpPr/>
          <p:nvPr/>
        </p:nvSpPr>
        <p:spPr>
          <a:xfrm>
            <a:off x="0" y="6780531"/>
            <a:ext cx="140494" cy="10048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/>
          <p:cNvSpPr/>
          <p:nvPr/>
        </p:nvSpPr>
        <p:spPr>
          <a:xfrm>
            <a:off x="3886200" y="0"/>
            <a:ext cx="1409700" cy="596900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8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667512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Negatīvs atzinums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Ja šis neatbilst </a:t>
            </a:r>
            <a:r>
              <a:rPr lang="lv-LV" dirty="0"/>
              <a:t>kādai būvugunsdrošības </a:t>
            </a:r>
            <a:r>
              <a:rPr lang="lv-LV" dirty="0" smtClean="0"/>
              <a:t>prasībai!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Projekta risinājumiem</a:t>
            </a:r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Būves tapušām daļām</a:t>
            </a:r>
          </a:p>
          <a:p>
            <a:pPr marL="0" indent="0" algn="ctr">
              <a:buNone/>
            </a:pPr>
            <a:r>
              <a:rPr lang="lv-LV" sz="1800" dirty="0" smtClean="0"/>
              <a:t>(būvmateriāli, būvkonstrukcijas, izmēri, attālumi, dimensijas …)</a:t>
            </a:r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Izpilddokumentācija</a:t>
            </a:r>
            <a:endParaRPr lang="lv-LV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lv-LV" sz="1800" dirty="0"/>
              <a:t>(mērījumi, pārbaužu un pieņemšanas akti, cita tehniskā </a:t>
            </a:r>
            <a:r>
              <a:rPr lang="lv-LV" sz="1800" dirty="0" smtClean="0"/>
              <a:t>dokumentācija …)</a:t>
            </a:r>
            <a:endParaRPr lang="lv-LV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VUGD kompetence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419225"/>
            <a:ext cx="8077199" cy="519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VUGD kontrolē tikai - </a:t>
            </a:r>
            <a:r>
              <a:rPr lang="lv-LV" dirty="0">
                <a:solidFill>
                  <a:srgbClr val="800000"/>
                </a:solidFill>
              </a:rPr>
              <a:t>būvugunsdrošības </a:t>
            </a:r>
            <a:r>
              <a:rPr lang="lv-LV" dirty="0" smtClean="0">
                <a:solidFill>
                  <a:srgbClr val="800000"/>
                </a:solidFill>
              </a:rPr>
              <a:t>prasības!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BET</a:t>
            </a:r>
          </a:p>
          <a:p>
            <a:pPr marL="0" indent="0" algn="ctr">
              <a:buNone/>
            </a:pPr>
            <a:endParaRPr lang="lv-LV" dirty="0" smtClean="0"/>
          </a:p>
          <a:p>
            <a:r>
              <a:rPr lang="lv-LV" dirty="0" smtClean="0">
                <a:solidFill>
                  <a:srgbClr val="8D1717"/>
                </a:solidFill>
              </a:rPr>
              <a:t>Pieņem informāciju atbilstoši būvniecības noteiktajam administratīvajam procesam</a:t>
            </a:r>
          </a:p>
          <a:p>
            <a:pPr marL="0" indent="0">
              <a:buNone/>
            </a:pPr>
            <a:r>
              <a:rPr lang="lv-LV" sz="1800" dirty="0" smtClean="0"/>
              <a:t>(būvprojekta izmaiņas, atbilstoša tehniskās dokumentācija, saskaņojumi, mērījumu atbilstība standartu prasībām, pieņemšanas aktu sastādīšana u.tml.)</a:t>
            </a:r>
          </a:p>
          <a:p>
            <a:endParaRPr lang="lv-LV" dirty="0" smtClean="0"/>
          </a:p>
          <a:p>
            <a:r>
              <a:rPr lang="lv-LV" dirty="0" smtClean="0">
                <a:solidFill>
                  <a:srgbClr val="8D1717"/>
                </a:solidFill>
              </a:rPr>
              <a:t>Pat ja kādas ne-būvugunsdrošības prasības tiek neievērotas, bet tās ietekmē gala ugunsdrošības risinājumus var saņemt negatīvu Atzinumu.</a:t>
            </a:r>
          </a:p>
          <a:p>
            <a:pPr marL="0" indent="0">
              <a:buNone/>
            </a:pPr>
            <a:r>
              <a:rPr lang="lv-LV" sz="1800" dirty="0" smtClean="0"/>
              <a:t>(projekts neatbilst būves tapušām daļām, ugunsdrošības risinājumi tiek mainīti ārpus būvprojekta paredzētajām robežām)</a:t>
            </a:r>
            <a:endParaRPr lang="lv-LV" sz="1800" dirty="0"/>
          </a:p>
          <a:p>
            <a:pPr marL="0" indent="0">
              <a:buNone/>
            </a:pPr>
            <a:endParaRPr lang="lv-LV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Atzinuma sniegšanas kārtība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Kam izsniedz Atzinumu?</a:t>
            </a:r>
          </a:p>
          <a:p>
            <a:pPr marL="0" indent="0" algn="ctr">
              <a:buNone/>
            </a:pPr>
            <a:endParaRPr lang="lv-LV" sz="1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Paziņojums </a:t>
            </a:r>
            <a:r>
              <a:rPr lang="lv-LV" dirty="0"/>
              <a:t>par </a:t>
            </a:r>
            <a:r>
              <a:rPr lang="lv-LV" dirty="0" smtClean="0"/>
              <a:t>būvniecību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Paskaidrojuma raksts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Apliecinājuma </a:t>
            </a:r>
            <a:r>
              <a:rPr lang="lv-LV" dirty="0"/>
              <a:t>kartei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  <p:sp>
        <p:nvSpPr>
          <p:cNvPr id="23" name="TextBox 22"/>
          <p:cNvSpPr txBox="1"/>
          <p:nvPr/>
        </p:nvSpPr>
        <p:spPr>
          <a:xfrm>
            <a:off x="3705225" y="2019299"/>
            <a:ext cx="1733550" cy="461665"/>
          </a:xfrm>
          <a:prstGeom prst="rect">
            <a:avLst/>
          </a:prstGeom>
          <a:noFill/>
          <a:ln w="38100">
            <a:solidFill>
              <a:srgbClr val="8D1717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Būvatļaujai</a:t>
            </a:r>
            <a:endParaRPr lang="lv-LV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09875" y="2552700"/>
            <a:ext cx="3524250" cy="4057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4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Atzinuma sniegšanas kārtība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Kam izsniedz Atzinumu?</a:t>
            </a:r>
          </a:p>
          <a:p>
            <a:pPr marL="0" indent="0" algn="ctr">
              <a:buNone/>
            </a:pPr>
            <a:endParaRPr lang="lv-LV" sz="1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 smtClean="0"/>
              <a:t>I, II grupas ēkām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/>
              <a:t>I, II grupas </a:t>
            </a:r>
            <a:r>
              <a:rPr lang="lv-LV" sz="2000" dirty="0" smtClean="0"/>
              <a:t>inženierbūves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Klasificētām inženierbūvēm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err="1" smtClean="0"/>
              <a:t>Līnijveida</a:t>
            </a:r>
            <a:r>
              <a:rPr lang="lv-LV" dirty="0" smtClean="0"/>
              <a:t> inženierbūvēm (ceļi, tilti)</a:t>
            </a:r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  <p:sp>
        <p:nvSpPr>
          <p:cNvPr id="23" name="TextBox 22"/>
          <p:cNvSpPr txBox="1"/>
          <p:nvPr/>
        </p:nvSpPr>
        <p:spPr>
          <a:xfrm>
            <a:off x="3635691" y="1948454"/>
            <a:ext cx="2371725" cy="461665"/>
          </a:xfrm>
          <a:prstGeom prst="rect">
            <a:avLst/>
          </a:prstGeom>
          <a:noFill/>
          <a:ln w="38100">
            <a:solidFill>
              <a:srgbClr val="8D1717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III grupas ēkām</a:t>
            </a:r>
            <a:endParaRPr lang="lv-LV" sz="2400" dirty="0"/>
          </a:p>
        </p:txBody>
      </p:sp>
      <p:cxnSp>
        <p:nvCxnSpPr>
          <p:cNvPr id="26" name="Straight Connector 25"/>
          <p:cNvCxnSpPr>
            <a:endCxn id="5" idx="1"/>
          </p:cNvCxnSpPr>
          <p:nvPr/>
        </p:nvCxnSpPr>
        <p:spPr>
          <a:xfrm>
            <a:off x="2790825" y="3362325"/>
            <a:ext cx="3667125" cy="3176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2275757" y="2789535"/>
            <a:ext cx="5091592" cy="461665"/>
          </a:xfrm>
          <a:prstGeom prst="rect">
            <a:avLst/>
          </a:prstGeom>
          <a:noFill/>
          <a:ln w="38100">
            <a:solidFill>
              <a:srgbClr val="8D1717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III grupas atsevišķas inženierbūves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7387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rgbClr val="8D1717"/>
                </a:solidFill>
              </a:rPr>
              <a:t>Ugunsdrošie attālumi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400" dirty="0" smtClean="0"/>
          </a:p>
          <a:p>
            <a:pPr marL="0" indent="0">
              <a:buNone/>
            </a:pPr>
            <a:r>
              <a:rPr lang="lv-LV" dirty="0" smtClean="0"/>
              <a:t>Starp būvēm </a:t>
            </a:r>
            <a:r>
              <a:rPr lang="lv-LV" dirty="0" smtClean="0">
                <a:solidFill>
                  <a:srgbClr val="8D1717"/>
                </a:solidFill>
              </a:rPr>
              <a:t>ugunsdrošības atstarpe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3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Starp būvi un zemesgabala robežu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ugunsdrošības attālums</a:t>
            </a:r>
          </a:p>
          <a:p>
            <a:pPr marL="0" indent="0">
              <a:buNone/>
            </a:pPr>
            <a:r>
              <a:rPr lang="lv-LV" sz="1800" dirty="0" smtClean="0"/>
              <a:t>4 m (U1;U2), 5 m (U3).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09" t="44130" r="11352" b="12301"/>
          <a:stretch/>
        </p:blipFill>
        <p:spPr>
          <a:xfrm>
            <a:off x="781050" y="2319338"/>
            <a:ext cx="4181476" cy="2057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085975" y="3178030"/>
            <a:ext cx="1333500" cy="4095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6500" y="2830922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rgbClr val="FF0000"/>
                </a:solidFill>
              </a:rPr>
              <a:t>10 m</a:t>
            </a:r>
            <a:endParaRPr lang="lv-LV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7508" t="48805" r="16631" b="4714"/>
          <a:stretch/>
        </p:blipFill>
        <p:spPr>
          <a:xfrm>
            <a:off x="5654041" y="3276600"/>
            <a:ext cx="3152775" cy="33337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320916" y="3557588"/>
            <a:ext cx="219075" cy="8191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65720" y="5334723"/>
            <a:ext cx="693421" cy="19454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08471" y="5599907"/>
            <a:ext cx="190500" cy="7389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06466" y="4270521"/>
            <a:ext cx="802005" cy="21099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63628" y="3808856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00"/>
                </a:solidFill>
              </a:rPr>
              <a:t>5</a:t>
            </a:r>
            <a:r>
              <a:rPr lang="lv-LV" sz="2400" dirty="0" smtClean="0">
                <a:solidFill>
                  <a:srgbClr val="FF0000"/>
                </a:solidFill>
              </a:rPr>
              <a:t> m</a:t>
            </a: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9991" y="3819972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00"/>
                </a:solidFill>
              </a:rPr>
              <a:t>5</a:t>
            </a:r>
            <a:r>
              <a:rPr lang="lv-LV" sz="2400" dirty="0" smtClean="0">
                <a:solidFill>
                  <a:srgbClr val="FF0000"/>
                </a:solidFill>
              </a:rPr>
              <a:t> m</a:t>
            </a: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1453" y="4873058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00"/>
                </a:solidFill>
              </a:rPr>
              <a:t>5</a:t>
            </a:r>
            <a:r>
              <a:rPr lang="lv-LV" sz="2400" dirty="0" smtClean="0">
                <a:solidFill>
                  <a:srgbClr val="FF0000"/>
                </a:solidFill>
              </a:rPr>
              <a:t> m</a:t>
            </a: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7061" y="5854055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00"/>
                </a:solidFill>
              </a:rPr>
              <a:t>5</a:t>
            </a:r>
            <a:r>
              <a:rPr lang="lv-LV" sz="2400" dirty="0" smtClean="0">
                <a:solidFill>
                  <a:srgbClr val="FF0000"/>
                </a:solidFill>
              </a:rPr>
              <a:t> m</a:t>
            </a:r>
            <a:endParaRPr lang="lv-LV" sz="2400" dirty="0">
              <a:solidFill>
                <a:srgbClr val="FF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08633"/>
              </p:ext>
            </p:extLst>
          </p:nvPr>
        </p:nvGraphicFramePr>
        <p:xfrm>
          <a:off x="5645471" y="1147763"/>
          <a:ext cx="3479479" cy="2008980"/>
        </p:xfrm>
        <a:graphic>
          <a:graphicData uri="http://schemas.openxmlformats.org/drawingml/2006/table">
            <a:tbl>
              <a:tblPr/>
              <a:tblGrid>
                <a:gridCol w="1322201">
                  <a:extLst>
                    <a:ext uri="{9D8B030D-6E8A-4147-A177-3AD203B41FA5}">
                      <a16:colId xmlns:a16="http://schemas.microsoft.com/office/drawing/2014/main" val="621623299"/>
                    </a:ext>
                  </a:extLst>
                </a:gridCol>
                <a:gridCol w="800281">
                  <a:extLst>
                    <a:ext uri="{9D8B030D-6E8A-4147-A177-3AD203B41FA5}">
                      <a16:colId xmlns:a16="http://schemas.microsoft.com/office/drawing/2014/main" val="3830123396"/>
                    </a:ext>
                  </a:extLst>
                </a:gridCol>
                <a:gridCol w="730691">
                  <a:extLst>
                    <a:ext uri="{9D8B030D-6E8A-4147-A177-3AD203B41FA5}">
                      <a16:colId xmlns:a16="http://schemas.microsoft.com/office/drawing/2014/main" val="977643808"/>
                    </a:ext>
                  </a:extLst>
                </a:gridCol>
                <a:gridCol w="626306">
                  <a:extLst>
                    <a:ext uri="{9D8B030D-6E8A-4147-A177-3AD203B41FA5}">
                      <a16:colId xmlns:a16="http://schemas.microsoft.com/office/drawing/2014/main" val="4279296958"/>
                    </a:ext>
                  </a:extLst>
                </a:gridCol>
              </a:tblGrid>
              <a:tr h="401796">
                <a:tc rowSpan="2"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Būvju ugunsnoturības pakāpe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Būvju ugunsnoturības pakāpe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1264"/>
                  </a:ext>
                </a:extLst>
              </a:tr>
              <a:tr h="401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U1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U2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U3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21658"/>
                  </a:ext>
                </a:extLst>
              </a:tr>
              <a:tr h="401796"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U1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6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7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8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15943"/>
                  </a:ext>
                </a:extLst>
              </a:tr>
              <a:tr h="401796"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U2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7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8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9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36503"/>
                  </a:ext>
                </a:extLst>
              </a:tr>
              <a:tr h="401796"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U3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8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9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10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00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Var neievērot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>
                <a:solidFill>
                  <a:srgbClr val="8D1717"/>
                </a:solidFill>
              </a:rPr>
              <a:t>Starp ēku un zemesgabalu:</a:t>
            </a:r>
          </a:p>
          <a:p>
            <a:r>
              <a:rPr lang="lv-LV" dirty="0" smtClean="0"/>
              <a:t>Nepasliktina </a:t>
            </a:r>
            <a:r>
              <a:rPr lang="lv-LV" dirty="0"/>
              <a:t>esošu situāciju.</a:t>
            </a:r>
          </a:p>
          <a:p>
            <a:r>
              <a:rPr lang="lv-LV" dirty="0" smtClean="0"/>
              <a:t>Pašvaldības/valsts - iela, ceļš, laukums. </a:t>
            </a:r>
          </a:p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Ar kaimiņu vienojaties par attālumiem.</a:t>
            </a:r>
          </a:p>
          <a:p>
            <a:r>
              <a:rPr lang="lv-LV" dirty="0" smtClean="0"/>
              <a:t>Ugunsdrošā siena.</a:t>
            </a:r>
          </a:p>
          <a:p>
            <a:pPr marL="0" indent="0" algn="ctr">
              <a:buNone/>
            </a:pPr>
            <a:endParaRPr lang="lv-LV" dirty="0" smtClean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dirty="0" smtClean="0">
                <a:solidFill>
                  <a:srgbClr val="8D1717"/>
                </a:solidFill>
              </a:rPr>
              <a:t>Starp ēkām:</a:t>
            </a:r>
          </a:p>
          <a:p>
            <a:r>
              <a:rPr lang="lv-LV" dirty="0"/>
              <a:t>Nepasliktina esošu situāciju.</a:t>
            </a:r>
          </a:p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Starp </a:t>
            </a:r>
            <a:r>
              <a:rPr lang="lv-LV" dirty="0" err="1" smtClean="0">
                <a:solidFill>
                  <a:schemeClr val="accent2">
                    <a:lumMod val="75000"/>
                  </a:schemeClr>
                </a:solidFill>
              </a:rPr>
              <a:t>mazstāvu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dzīvojamām mājām un saimniecības 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ēkām kopīgā mazākajā ugunsdrošības nodalījuma platībā.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lv-LV" dirty="0" smtClean="0"/>
              <a:t>Vienā zemesgabalā ar apbūves kopēju laukumu ne-lielāku par ugunsdrošības mazāko nodalījuma platību.</a:t>
            </a:r>
          </a:p>
          <a:p>
            <a:r>
              <a:rPr lang="lv-LV" dirty="0" smtClean="0"/>
              <a:t>Ugunsdrošā siena.</a:t>
            </a:r>
            <a:endParaRPr lang="lv-LV" dirty="0">
              <a:solidFill>
                <a:srgbClr val="8D1717"/>
              </a:solidFill>
            </a:endParaRPr>
          </a:p>
          <a:p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23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7856</TotalTime>
  <Words>1523</Words>
  <Application>Microsoft Office PowerPoint</Application>
  <PresentationFormat>On-screen Show (4:3)</PresentationFormat>
  <Paragraphs>410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MS Mincho</vt:lpstr>
      <vt:lpstr>Times New Roman</vt:lpstr>
      <vt:lpstr>Verdana</vt:lpstr>
      <vt:lpstr>Office dizains</vt:lpstr>
      <vt:lpstr>PowerPoint Presentation</vt:lpstr>
      <vt:lpstr>Kas ir VUGD Atzinums</vt:lpstr>
      <vt:lpstr>Kādas ugunsdrošības prasības jāievēro</vt:lpstr>
      <vt:lpstr>Negatīvs atzinums</vt:lpstr>
      <vt:lpstr>VUGD kompetence</vt:lpstr>
      <vt:lpstr>Atzinuma sniegšanas kārtība</vt:lpstr>
      <vt:lpstr>Atzinuma sniegšanas kārtība</vt:lpstr>
      <vt:lpstr>Ugunsdrošie attālumi</vt:lpstr>
      <vt:lpstr>Var neievērot</vt:lpstr>
      <vt:lpstr>Atstarpes visos leņķos</vt:lpstr>
      <vt:lpstr>Blakus patvaļīga būve</vt:lpstr>
      <vt:lpstr>Ugunsdrošības piebrauktuves</vt:lpstr>
      <vt:lpstr>Ugunsdrošības piebrauktuves</vt:lpstr>
      <vt:lpstr>Ārējā ugunsdzēsības ūdensapgāde</vt:lpstr>
      <vt:lpstr>200 metri nav nepieciešami</vt:lpstr>
      <vt:lpstr>Kur kļūdās?</vt:lpstr>
      <vt:lpstr>Ārējā ugunsdzēsības ūdensapgāde</vt:lpstr>
      <vt:lpstr>Ūdens ņemšanas vieta?</vt:lpstr>
      <vt:lpstr>Lietošanas veida maiņa</vt:lpstr>
      <vt:lpstr>Savienojošās galerijas</vt:lpstr>
      <vt:lpstr>Ugunsdrošie nodalījumi un atdalītas telpas</vt:lpstr>
      <vt:lpstr>Ugunsdroši atdalītas telpas</vt:lpstr>
      <vt:lpstr>Ārējās evakuācijas kāpnes</vt:lpstr>
      <vt:lpstr>Ailas dažādos nodalījumos</vt:lpstr>
      <vt:lpstr>Ailas dažādos nodalījumos</vt:lpstr>
      <vt:lpstr>Dūmu izvades ailas</vt:lpstr>
      <vt:lpstr>Dūmu izvades ailas</vt:lpstr>
      <vt:lpstr>Zibensaizsardzības sistēmas</vt:lpstr>
      <vt:lpstr>UATS</vt:lpstr>
      <vt:lpstr>UATS</vt:lpstr>
      <vt:lpstr>Iekšējais ugunsdzēsības ūdensvads - KRĀNI</vt:lpstr>
      <vt:lpstr>Saskaņotās atkāpes</vt:lpstr>
      <vt:lpstr>Būvnieka prasības, kļūdas</vt:lpstr>
      <vt:lpstr>Atkāpju saskaņošana</vt:lpstr>
      <vt:lpstr>PowerPoint Presentation</vt:lpstr>
    </vt:vector>
  </TitlesOfParts>
  <Company>VUGD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Ivars Nakurts</dc:creator>
  <cp:lastModifiedBy>Sergejs Rosuščans</cp:lastModifiedBy>
  <cp:revision>330</cp:revision>
  <cp:lastPrinted>2018-07-23T08:08:20Z</cp:lastPrinted>
  <dcterms:created xsi:type="dcterms:W3CDTF">2015-07-07T07:11:48Z</dcterms:created>
  <dcterms:modified xsi:type="dcterms:W3CDTF">2024-11-22T12:49:44Z</dcterms:modified>
</cp:coreProperties>
</file>