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Lst>
  <p:notesMasterIdLst>
    <p:notesMasterId r:id="rId22"/>
  </p:notesMasterIdLst>
  <p:sldIdLst>
    <p:sldId id="1039" r:id="rId3"/>
    <p:sldId id="265" r:id="rId4"/>
    <p:sldId id="1169" r:id="rId5"/>
    <p:sldId id="1166" r:id="rId6"/>
    <p:sldId id="1193" r:id="rId7"/>
    <p:sldId id="1195" r:id="rId8"/>
    <p:sldId id="1199" r:id="rId9"/>
    <p:sldId id="1205" r:id="rId10"/>
    <p:sldId id="1200" r:id="rId11"/>
    <p:sldId id="1170" r:id="rId12"/>
    <p:sldId id="1211" r:id="rId13"/>
    <p:sldId id="1197" r:id="rId14"/>
    <p:sldId id="1208" r:id="rId15"/>
    <p:sldId id="1207" r:id="rId16"/>
    <p:sldId id="1086" r:id="rId17"/>
    <p:sldId id="1213" r:id="rId18"/>
    <p:sldId id="1215" r:id="rId19"/>
    <p:sldId id="1214" r:id="rId20"/>
    <p:sldId id="1201" r:id="rId21"/>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57A8CE0E-C70E-4488-8970-13AC3353CC33}">
          <p14:sldIdLst/>
        </p14:section>
        <p14:section name="Default Section" id="{D749E535-D2C3-4083-BED6-284F8E503DD7}">
          <p14:sldIdLst>
            <p14:sldId id="1039"/>
            <p14:sldId id="265"/>
            <p14:sldId id="1169"/>
            <p14:sldId id="1166"/>
            <p14:sldId id="1193"/>
            <p14:sldId id="1195"/>
            <p14:sldId id="1199"/>
            <p14:sldId id="1205"/>
            <p14:sldId id="1200"/>
            <p14:sldId id="1170"/>
            <p14:sldId id="1211"/>
            <p14:sldId id="1197"/>
            <p14:sldId id="1208"/>
            <p14:sldId id="1207"/>
            <p14:sldId id="1086"/>
            <p14:sldId id="1213"/>
            <p14:sldId id="1215"/>
            <p14:sldId id="1214"/>
            <p14:sldId id="120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ānis Palamarčuks" initials="JP" lastIdx="1" clrIdx="0">
    <p:extLst>
      <p:ext uri="{19B8F6BF-5375-455C-9EA6-DF929625EA0E}">
        <p15:presenceInfo xmlns:p15="http://schemas.microsoft.com/office/powerpoint/2012/main" userId="S-1-5-21-734147818-1251574435-2103723179-79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DED9"/>
    <a:srgbClr val="48BCB1"/>
    <a:srgbClr val="FF505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3530" autoAdjust="0"/>
  </p:normalViewPr>
  <p:slideViewPr>
    <p:cSldViewPr snapToGrid="0">
      <p:cViewPr>
        <p:scale>
          <a:sx n="64" d="100"/>
          <a:sy n="64" d="100"/>
        </p:scale>
        <p:origin x="296" y="44"/>
      </p:cViewPr>
      <p:guideLst/>
    </p:cSldViewPr>
  </p:slideViewPr>
  <p:notesTextViewPr>
    <p:cViewPr>
      <p:scale>
        <a:sx n="75" d="100"/>
        <a:sy n="75" d="100"/>
      </p:scale>
      <p:origin x="0" y="0"/>
    </p:cViewPr>
  </p:notesTextViewPr>
  <p:sorterViewPr>
    <p:cViewPr>
      <p:scale>
        <a:sx n="100" d="100"/>
        <a:sy n="100" d="100"/>
      </p:scale>
      <p:origin x="0" y="0"/>
    </p:cViewPr>
  </p:sorterViewPr>
  <p:notesViewPr>
    <p:cSldViewPr snapToGrid="0">
      <p:cViewPr varScale="1">
        <p:scale>
          <a:sx n="98" d="100"/>
          <a:sy n="98" d="100"/>
        </p:scale>
        <p:origin x="94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93EE07-AC93-415F-8623-A5170DCCA4CE}" type="datetimeFigureOut">
              <a:rPr lang="lv-LV" smtClean="0"/>
              <a:t>20.11.2024</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77E213-FBF0-4FB6-A379-F97F387A85BE}" type="slidenum">
              <a:rPr lang="lv-LV" smtClean="0"/>
              <a:t>‹#›</a:t>
            </a:fld>
            <a:endParaRPr lang="lv-LV"/>
          </a:p>
        </p:txBody>
      </p:sp>
    </p:spTree>
    <p:extLst>
      <p:ext uri="{BB962C8B-B14F-4D97-AF65-F5344CB8AC3E}">
        <p14:creationId xmlns:p14="http://schemas.microsoft.com/office/powerpoint/2010/main" val="1161277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608D30-51D5-4434-8A74-401C909CFEB7}"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0575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3477E213-FBF0-4FB6-A379-F97F387A85BE}" type="slidenum">
              <a:rPr lang="lv-LV" smtClean="0"/>
              <a:t>5</a:t>
            </a:fld>
            <a:endParaRPr lang="lv-LV"/>
          </a:p>
        </p:txBody>
      </p:sp>
    </p:spTree>
    <p:extLst>
      <p:ext uri="{BB962C8B-B14F-4D97-AF65-F5344CB8AC3E}">
        <p14:creationId xmlns:p14="http://schemas.microsoft.com/office/powerpoint/2010/main" val="471036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3477E213-FBF0-4FB6-A379-F97F387A85BE}" type="slidenum">
              <a:rPr lang="lv-LV" smtClean="0"/>
              <a:t>8</a:t>
            </a:fld>
            <a:endParaRPr lang="lv-LV"/>
          </a:p>
        </p:txBody>
      </p:sp>
    </p:spTree>
    <p:extLst>
      <p:ext uri="{BB962C8B-B14F-4D97-AF65-F5344CB8AC3E}">
        <p14:creationId xmlns:p14="http://schemas.microsoft.com/office/powerpoint/2010/main" val="1071281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3477E213-FBF0-4FB6-A379-F97F387A85BE}" type="slidenum">
              <a:rPr lang="lv-LV" smtClean="0"/>
              <a:t>10</a:t>
            </a:fld>
            <a:endParaRPr lang="lv-LV"/>
          </a:p>
        </p:txBody>
      </p:sp>
    </p:spTree>
    <p:extLst>
      <p:ext uri="{BB962C8B-B14F-4D97-AF65-F5344CB8AC3E}">
        <p14:creationId xmlns:p14="http://schemas.microsoft.com/office/powerpoint/2010/main" val="1439673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3477E213-FBF0-4FB6-A379-F97F387A85BE}" type="slidenum">
              <a:rPr lang="lv-LV" smtClean="0"/>
              <a:t>13</a:t>
            </a:fld>
            <a:endParaRPr lang="lv-LV"/>
          </a:p>
        </p:txBody>
      </p:sp>
    </p:spTree>
    <p:extLst>
      <p:ext uri="{BB962C8B-B14F-4D97-AF65-F5344CB8AC3E}">
        <p14:creationId xmlns:p14="http://schemas.microsoft.com/office/powerpoint/2010/main" val="557419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3477E213-FBF0-4FB6-A379-F97F387A85BE}" type="slidenum">
              <a:rPr lang="lv-LV" smtClean="0"/>
              <a:t>14</a:t>
            </a:fld>
            <a:endParaRPr lang="lv-LV"/>
          </a:p>
        </p:txBody>
      </p:sp>
    </p:spTree>
    <p:extLst>
      <p:ext uri="{BB962C8B-B14F-4D97-AF65-F5344CB8AC3E}">
        <p14:creationId xmlns:p14="http://schemas.microsoft.com/office/powerpoint/2010/main" val="2967485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lv-LV" sz="1400" b="1" dirty="0"/>
              <a:t>Kādi būvniecības dalībniekiem pienākumi saistībā ar būvdarbu žurnālu</a:t>
            </a:r>
          </a:p>
          <a:p>
            <a:pPr marL="0" indent="0">
              <a:buNone/>
            </a:pPr>
            <a:endParaRPr lang="lv-LV" sz="1400" b="1" dirty="0"/>
          </a:p>
          <a:p>
            <a:pPr marL="0" indent="0">
              <a:buNone/>
            </a:pPr>
            <a:r>
              <a:rPr lang="lv-LV" sz="1400" b="1" dirty="0"/>
              <a:t>VBN 6 prim punktā - Būvniecības ierosinātājs būvniecības informācijas sistēmā nodrošina būvprojekta vadītājam un atbildīgajam būvuzraugam, kā arī citām personām atbilstoši noslēgtajiem līgumiem piekļuves tiesības konkrētajai būvniecības lietai</a:t>
            </a:r>
          </a:p>
        </p:txBody>
      </p:sp>
      <p:sp>
        <p:nvSpPr>
          <p:cNvPr id="4" name="Slide Number Placeholder 3"/>
          <p:cNvSpPr>
            <a:spLocks noGrp="1"/>
          </p:cNvSpPr>
          <p:nvPr>
            <p:ph type="sldNum" sz="quarter" idx="10"/>
          </p:nvPr>
        </p:nvSpPr>
        <p:spPr/>
        <p:txBody>
          <a:bodyPr/>
          <a:lstStyle/>
          <a:p>
            <a:fld id="{F8305B67-49ED-4793-B11E-BBC57A637FEB}" type="slidenum">
              <a:rPr lang="lv-LV" smtClean="0"/>
              <a:t>15</a:t>
            </a:fld>
            <a:endParaRPr lang="lv-LV"/>
          </a:p>
        </p:txBody>
      </p:sp>
    </p:spTree>
    <p:extLst>
      <p:ext uri="{BB962C8B-B14F-4D97-AF65-F5344CB8AC3E}">
        <p14:creationId xmlns:p14="http://schemas.microsoft.com/office/powerpoint/2010/main" val="1512942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p:cNvSpPr>
            <a:spLocks noGrp="1"/>
          </p:cNvSpPr>
          <p:nvPr>
            <p:ph type="dt" sz="half" idx="10"/>
          </p:nvPr>
        </p:nvSpPr>
        <p:spPr/>
        <p:txBody>
          <a:bodyPr/>
          <a:lstStyle/>
          <a:p>
            <a:fld id="{14E999DC-9EA0-4259-819B-1AF7B4303B19}" type="datetimeFigureOut">
              <a:rPr lang="lv-LV" smtClean="0"/>
              <a:t>20.11.2024</a:t>
            </a:fld>
            <a:endParaRPr lang="lv-LV"/>
          </a:p>
        </p:txBody>
      </p:sp>
      <p:sp>
        <p:nvSpPr>
          <p:cNvPr id="5" name="Footer Placeholder 4"/>
          <p:cNvSpPr>
            <a:spLocks noGrp="1"/>
          </p:cNvSpPr>
          <p:nvPr>
            <p:ph type="ftr" sz="quarter" idx="11"/>
          </p:nvPr>
        </p:nvSpPr>
        <p:spPr/>
        <p:txBody>
          <a:bodyPr/>
          <a:lstStyle/>
          <a:p>
            <a:endParaRPr lang="lv-LV"/>
          </a:p>
        </p:txBody>
      </p:sp>
    </p:spTree>
    <p:extLst>
      <p:ext uri="{BB962C8B-B14F-4D97-AF65-F5344CB8AC3E}">
        <p14:creationId xmlns:p14="http://schemas.microsoft.com/office/powerpoint/2010/main" val="3542073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14E999DC-9EA0-4259-819B-1AF7B4303B19}" type="datetimeFigureOut">
              <a:rPr lang="lv-LV" smtClean="0"/>
              <a:t>20.11.2024</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E2260439-F6DD-4523-A801-03781BC0D091}" type="slidenum">
              <a:rPr lang="lv-LV" smtClean="0"/>
              <a:t>‹#›</a:t>
            </a:fld>
            <a:endParaRPr lang="lv-LV"/>
          </a:p>
        </p:txBody>
      </p:sp>
      <p:pic>
        <p:nvPicPr>
          <p:cNvPr id="8" name="Picture 7"/>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Tree>
    <p:extLst>
      <p:ext uri="{BB962C8B-B14F-4D97-AF65-F5344CB8AC3E}">
        <p14:creationId xmlns:p14="http://schemas.microsoft.com/office/powerpoint/2010/main" val="3372240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14E999DC-9EA0-4259-819B-1AF7B4303B19}" type="datetimeFigureOut">
              <a:rPr lang="lv-LV" smtClean="0"/>
              <a:t>20.11.2024</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E2260439-F6DD-4523-A801-03781BC0D091}" type="slidenum">
              <a:rPr lang="lv-LV" smtClean="0"/>
              <a:t>‹#›</a:t>
            </a:fld>
            <a:endParaRPr lang="lv-LV"/>
          </a:p>
        </p:txBody>
      </p:sp>
      <p:pic>
        <p:nvPicPr>
          <p:cNvPr id="8" name="Picture 7"/>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Tree>
    <p:extLst>
      <p:ext uri="{BB962C8B-B14F-4D97-AF65-F5344CB8AC3E}">
        <p14:creationId xmlns:p14="http://schemas.microsoft.com/office/powerpoint/2010/main" val="3675166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14400" y="3505200"/>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Master text styles</a:t>
            </a:r>
          </a:p>
        </p:txBody>
      </p:sp>
      <p:pic>
        <p:nvPicPr>
          <p:cNvPr id="10" name="Picture 9"/>
          <p:cNvPicPr>
            <a:picLocks noChangeAspect="1"/>
          </p:cNvPicPr>
          <p:nvPr userDrawn="1"/>
        </p:nvPicPr>
        <p:blipFill rotWithShape="1">
          <a:blip r:embed="rId3" cstate="print"/>
          <a:srcRect l="42765" t="13473" r="28727" b="56141"/>
          <a:stretch/>
        </p:blipFill>
        <p:spPr>
          <a:xfrm>
            <a:off x="4264663" y="0"/>
            <a:ext cx="3672454" cy="2446421"/>
          </a:xfrm>
          <a:prstGeom prst="rect">
            <a:avLst/>
          </a:prstGeom>
        </p:spPr>
      </p:pic>
    </p:spTree>
    <p:extLst>
      <p:ext uri="{BB962C8B-B14F-4D97-AF65-F5344CB8AC3E}">
        <p14:creationId xmlns:p14="http://schemas.microsoft.com/office/powerpoint/2010/main" val="834244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818" y="0"/>
            <a:ext cx="21931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0" y="1063631"/>
            <a:ext cx="3048000" cy="2462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700">
                <a:solidFill>
                  <a:schemeClr val="tx1"/>
                </a:solidFill>
                <a:latin typeface="Times New Roman" panose="02020603050405020304" pitchFamily="18" charset="0"/>
                <a:ea typeface="MS PGothic" panose="020B0600070205080204" pitchFamily="34" charset="-128"/>
              </a:defRPr>
            </a:lvl1pPr>
            <a:lvl2pPr marL="742950" indent="-285750">
              <a:defRPr sz="1700">
                <a:solidFill>
                  <a:schemeClr val="tx1"/>
                </a:solidFill>
                <a:latin typeface="Times New Roman" panose="02020603050405020304" pitchFamily="18" charset="0"/>
                <a:ea typeface="MS PGothic" panose="020B0600070205080204" pitchFamily="34" charset="-128"/>
              </a:defRPr>
            </a:lvl2pPr>
            <a:lvl3pPr marL="1143000" indent="-228600">
              <a:defRPr sz="1700">
                <a:solidFill>
                  <a:schemeClr val="tx1"/>
                </a:solidFill>
                <a:latin typeface="Times New Roman" panose="02020603050405020304" pitchFamily="18" charset="0"/>
                <a:ea typeface="MS PGothic" panose="020B0600070205080204" pitchFamily="34" charset="-128"/>
              </a:defRPr>
            </a:lvl3pPr>
            <a:lvl4pPr marL="1600200" indent="-228600">
              <a:defRPr sz="1700">
                <a:solidFill>
                  <a:schemeClr val="tx1"/>
                </a:solidFill>
                <a:latin typeface="Times New Roman" panose="02020603050405020304" pitchFamily="18" charset="0"/>
                <a:ea typeface="MS PGothic" panose="020B0600070205080204" pitchFamily="34" charset="-128"/>
              </a:defRPr>
            </a:lvl4pPr>
            <a:lvl5pPr marL="2057400" indent="-228600">
              <a:defRPr sz="17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pPr>
              <a:defRPr/>
            </a:pPr>
            <a:r>
              <a:rPr lang="en-US" altLang="lv-LV" sz="1000" dirty="0" err="1">
                <a:latin typeface="Arial" panose="020B0604020202020204" pitchFamily="34" charset="0"/>
              </a:rPr>
              <a:t>Būvniecības</a:t>
            </a:r>
            <a:r>
              <a:rPr lang="en-US" altLang="lv-LV" sz="1000" dirty="0">
                <a:latin typeface="Arial" panose="020B0604020202020204" pitchFamily="34" charset="0"/>
              </a:rPr>
              <a:t> </a:t>
            </a:r>
            <a:r>
              <a:rPr lang="en-US" altLang="lv-LV" sz="1000" dirty="0" err="1">
                <a:latin typeface="Arial" panose="020B0604020202020204" pitchFamily="34" charset="0"/>
              </a:rPr>
              <a:t>valsts</a:t>
            </a:r>
            <a:r>
              <a:rPr lang="en-US" altLang="lv-LV" sz="1000" dirty="0">
                <a:latin typeface="Arial" panose="020B0604020202020204" pitchFamily="34" charset="0"/>
              </a:rPr>
              <a:t> </a:t>
            </a:r>
            <a:r>
              <a:rPr lang="en-US" altLang="lv-LV" sz="1000" dirty="0" err="1">
                <a:latin typeface="Arial" panose="020B0604020202020204" pitchFamily="34" charset="0"/>
              </a:rPr>
              <a:t>kontroles</a:t>
            </a:r>
            <a:r>
              <a:rPr lang="en-US" altLang="lv-LV" sz="1000" dirty="0">
                <a:latin typeface="Arial" panose="020B0604020202020204" pitchFamily="34" charset="0"/>
              </a:rPr>
              <a:t> </a:t>
            </a:r>
            <a:r>
              <a:rPr lang="en-US" altLang="lv-LV" sz="1000" dirty="0" err="1">
                <a:latin typeface="Arial" panose="020B0604020202020204" pitchFamily="34" charset="0"/>
              </a:rPr>
              <a:t>birojs</a:t>
            </a:r>
            <a:endParaRPr lang="en-US" altLang="lv-LV" sz="1000" dirty="0">
              <a:latin typeface="Arial" panose="020B0604020202020204" pitchFamily="34" charset="0"/>
            </a:endParaRPr>
          </a:p>
        </p:txBody>
      </p:sp>
      <p:sp>
        <p:nvSpPr>
          <p:cNvPr id="2" name="Title 1"/>
          <p:cNvSpPr>
            <a:spLocks noGrp="1"/>
          </p:cNvSpPr>
          <p:nvPr>
            <p:ph type="title"/>
          </p:nvPr>
        </p:nvSpPr>
        <p:spPr>
          <a:xfrm>
            <a:off x="3454400" y="381000"/>
            <a:ext cx="8128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454400" y="1752601"/>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p:cNvSpPr>
            <a:spLocks noGrp="1"/>
          </p:cNvSpPr>
          <p:nvPr>
            <p:ph type="sldNum" sz="quarter" idx="13"/>
          </p:nvPr>
        </p:nvSpPr>
        <p:spPr>
          <a:xfrm>
            <a:off x="11379200" y="6324600"/>
            <a:ext cx="406400" cy="304800"/>
          </a:xfrm>
        </p:spPr>
        <p:txBody>
          <a:bodyPr/>
          <a:lstStyle>
            <a:lvl1pPr>
              <a:defRPr sz="1000" smtClean="0">
                <a:latin typeface="Verdana" panose="020B0604030504040204" pitchFamily="34" charset="0"/>
              </a:defRPr>
            </a:lvl1pPr>
          </a:lstStyle>
          <a:p>
            <a:pPr>
              <a:defRPr/>
            </a:pPr>
            <a:fld id="{2E6D6C19-4EBD-463F-B2DB-F8EE9F5F0733}" type="slidenum">
              <a:rPr lang="en-US" altLang="lv-LV"/>
              <a:pPr>
                <a:defRPr/>
              </a:pPr>
              <a:t>‹#›</a:t>
            </a:fld>
            <a:endParaRPr lang="en-US" altLang="lv-LV"/>
          </a:p>
        </p:txBody>
      </p:sp>
    </p:spTree>
    <p:extLst>
      <p:ext uri="{BB962C8B-B14F-4D97-AF65-F5344CB8AC3E}">
        <p14:creationId xmlns:p14="http://schemas.microsoft.com/office/powerpoint/2010/main" val="37527132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3567E8C-B793-463C-ACEC-3F1FF2FF6ACF}" type="datetime1">
              <a:rPr lang="lv-LV" smtClean="0"/>
              <a:t>20.11.2024</a:t>
            </a:fld>
            <a:endParaRPr lang="lv-LV" dirty="0"/>
          </a:p>
        </p:txBody>
      </p:sp>
      <p:sp>
        <p:nvSpPr>
          <p:cNvPr id="5" name="Footer Placeholder 4"/>
          <p:cNvSpPr>
            <a:spLocks noGrp="1"/>
          </p:cNvSpPr>
          <p:nvPr>
            <p:ph type="ftr" sz="quarter" idx="11"/>
          </p:nvPr>
        </p:nvSpPr>
        <p:spPr/>
        <p:txBody>
          <a:bodyPr/>
          <a:lstStyle/>
          <a:p>
            <a:endParaRPr lang="lv-LV" dirty="0"/>
          </a:p>
        </p:txBody>
      </p:sp>
      <p:sp>
        <p:nvSpPr>
          <p:cNvPr id="6" name="Slide Number Placeholder 5"/>
          <p:cNvSpPr>
            <a:spLocks noGrp="1"/>
          </p:cNvSpPr>
          <p:nvPr>
            <p:ph type="sldNum" sz="quarter" idx="12"/>
          </p:nvPr>
        </p:nvSpPr>
        <p:spPr/>
        <p:txBody>
          <a:bodyPr/>
          <a:lstStyle/>
          <a:p>
            <a:fld id="{B8919222-AB26-4AEB-B881-CC7E9661B6C6}" type="slidenum">
              <a:rPr lang="lv-LV" smtClean="0"/>
              <a:t>‹#›</a:t>
            </a:fld>
            <a:endParaRPr lang="lv-LV" dirty="0"/>
          </a:p>
        </p:txBody>
      </p:sp>
      <p:pic>
        <p:nvPicPr>
          <p:cNvPr id="7" name="Picture 6"/>
          <p:cNvPicPr>
            <a:picLocks noChangeAspect="1"/>
          </p:cNvPicPr>
          <p:nvPr userDrawn="1"/>
        </p:nvPicPr>
        <p:blipFill rotWithShape="1">
          <a:blip r:embed="rId2" cstate="print"/>
          <a:srcRect l="42765" t="13473" r="28727" b="56141"/>
          <a:stretch/>
        </p:blipFill>
        <p:spPr>
          <a:xfrm>
            <a:off x="3832044" y="1"/>
            <a:ext cx="4879337" cy="2446421"/>
          </a:xfrm>
          <a:prstGeom prst="rect">
            <a:avLst/>
          </a:prstGeom>
        </p:spPr>
      </p:pic>
    </p:spTree>
    <p:extLst>
      <p:ext uri="{BB962C8B-B14F-4D97-AF65-F5344CB8AC3E}">
        <p14:creationId xmlns:p14="http://schemas.microsoft.com/office/powerpoint/2010/main" val="2324108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EC8909-50AC-4927-AA21-A90BDEF10CC7}" type="datetime1">
              <a:rPr lang="lv-LV" smtClean="0"/>
              <a:t>20.11.2024</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B8919222-AB26-4AEB-B881-CC7E9661B6C6}" type="slidenum">
              <a:rPr lang="lv-LV" smtClean="0"/>
              <a:t>‹#›</a:t>
            </a:fld>
            <a:endParaRPr lang="lv-LV" dirty="0"/>
          </a:p>
        </p:txBody>
      </p:sp>
      <p:pic>
        <p:nvPicPr>
          <p:cNvPr id="8" name="Picture 7"/>
          <p:cNvPicPr>
            <a:picLocks noChangeAspect="1"/>
          </p:cNvPicPr>
          <p:nvPr userDrawn="1"/>
        </p:nvPicPr>
        <p:blipFill rotWithShape="1">
          <a:blip r:embed="rId2" cstate="print"/>
          <a:srcRect l="42765" t="13473" r="28727" b="56141"/>
          <a:stretch/>
        </p:blipFill>
        <p:spPr>
          <a:xfrm>
            <a:off x="-1" y="10910"/>
            <a:ext cx="2708423" cy="1218264"/>
          </a:xfrm>
          <a:prstGeom prst="rect">
            <a:avLst/>
          </a:prstGeom>
        </p:spPr>
      </p:pic>
    </p:spTree>
    <p:extLst>
      <p:ext uri="{BB962C8B-B14F-4D97-AF65-F5344CB8AC3E}">
        <p14:creationId xmlns:p14="http://schemas.microsoft.com/office/powerpoint/2010/main" val="18921732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368565-E790-4FD6-BF3C-2690D6FE8811}" type="datetime1">
              <a:rPr lang="lv-LV" smtClean="0"/>
              <a:t>20.11.2024</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B8919222-AB26-4AEB-B881-CC7E9661B6C6}" type="slidenum">
              <a:rPr lang="lv-LV" smtClean="0"/>
              <a:t>‹#›</a:t>
            </a:fld>
            <a:endParaRPr lang="lv-LV"/>
          </a:p>
        </p:txBody>
      </p:sp>
      <p:pic>
        <p:nvPicPr>
          <p:cNvPr id="8" name="Picture 7"/>
          <p:cNvPicPr>
            <a:picLocks noChangeAspect="1"/>
          </p:cNvPicPr>
          <p:nvPr userDrawn="1"/>
        </p:nvPicPr>
        <p:blipFill rotWithShape="1">
          <a:blip r:embed="rId2" cstate="print"/>
          <a:srcRect l="42765" t="13473" r="28727" b="56141"/>
          <a:stretch/>
        </p:blipFill>
        <p:spPr>
          <a:xfrm>
            <a:off x="-1" y="10910"/>
            <a:ext cx="2708423" cy="1218264"/>
          </a:xfrm>
          <a:prstGeom prst="rect">
            <a:avLst/>
          </a:prstGeom>
        </p:spPr>
      </p:pic>
    </p:spTree>
    <p:extLst>
      <p:ext uri="{BB962C8B-B14F-4D97-AF65-F5344CB8AC3E}">
        <p14:creationId xmlns:p14="http://schemas.microsoft.com/office/powerpoint/2010/main" val="1980303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31C9B7F-20CF-49BE-87F6-AD8DDA063F1F}" type="datetime1">
              <a:rPr lang="lv-LV" smtClean="0"/>
              <a:t>20.11.2024</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B8919222-AB26-4AEB-B881-CC7E9661B6C6}" type="slidenum">
              <a:rPr lang="lv-LV" smtClean="0"/>
              <a:t>‹#›</a:t>
            </a:fld>
            <a:endParaRPr lang="lv-LV"/>
          </a:p>
        </p:txBody>
      </p:sp>
      <p:pic>
        <p:nvPicPr>
          <p:cNvPr id="8" name="Picture 7"/>
          <p:cNvPicPr>
            <a:picLocks noChangeAspect="1"/>
          </p:cNvPicPr>
          <p:nvPr userDrawn="1"/>
        </p:nvPicPr>
        <p:blipFill rotWithShape="1">
          <a:blip r:embed="rId2" cstate="print"/>
          <a:srcRect l="42765" t="13473" r="28727" b="56141"/>
          <a:stretch/>
        </p:blipFill>
        <p:spPr>
          <a:xfrm>
            <a:off x="-1" y="10910"/>
            <a:ext cx="2708423" cy="1218264"/>
          </a:xfrm>
          <a:prstGeom prst="rect">
            <a:avLst/>
          </a:prstGeom>
        </p:spPr>
      </p:pic>
    </p:spTree>
    <p:extLst>
      <p:ext uri="{BB962C8B-B14F-4D97-AF65-F5344CB8AC3E}">
        <p14:creationId xmlns:p14="http://schemas.microsoft.com/office/powerpoint/2010/main" val="29066549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B2CE54-D69E-400D-9DEE-7AEAD2727570}" type="datetime1">
              <a:rPr lang="lv-LV" smtClean="0"/>
              <a:t>20.11.2024</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B8919222-AB26-4AEB-B881-CC7E9661B6C6}" type="slidenum">
              <a:rPr lang="lv-LV" smtClean="0"/>
              <a:t>‹#›</a:t>
            </a:fld>
            <a:endParaRPr lang="lv-LV"/>
          </a:p>
        </p:txBody>
      </p:sp>
      <p:pic>
        <p:nvPicPr>
          <p:cNvPr id="10" name="Picture 9"/>
          <p:cNvPicPr>
            <a:picLocks noChangeAspect="1"/>
          </p:cNvPicPr>
          <p:nvPr userDrawn="1"/>
        </p:nvPicPr>
        <p:blipFill rotWithShape="1">
          <a:blip r:embed="rId2" cstate="print"/>
          <a:srcRect l="42765" t="13473" r="28727" b="56141"/>
          <a:stretch/>
        </p:blipFill>
        <p:spPr>
          <a:xfrm>
            <a:off x="-1" y="10910"/>
            <a:ext cx="2708423" cy="1218264"/>
          </a:xfrm>
          <a:prstGeom prst="rect">
            <a:avLst/>
          </a:prstGeom>
        </p:spPr>
      </p:pic>
    </p:spTree>
    <p:extLst>
      <p:ext uri="{BB962C8B-B14F-4D97-AF65-F5344CB8AC3E}">
        <p14:creationId xmlns:p14="http://schemas.microsoft.com/office/powerpoint/2010/main" val="1334062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6822675-33F6-400E-9C3A-1607C02E3EE2}" type="datetime1">
              <a:rPr lang="lv-LV" smtClean="0"/>
              <a:t>20.11.2024</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B8919222-AB26-4AEB-B881-CC7E9661B6C6}" type="slidenum">
              <a:rPr lang="lv-LV" smtClean="0"/>
              <a:t>‹#›</a:t>
            </a:fld>
            <a:endParaRPr lang="lv-LV"/>
          </a:p>
        </p:txBody>
      </p:sp>
      <p:pic>
        <p:nvPicPr>
          <p:cNvPr id="6" name="Picture 5"/>
          <p:cNvPicPr>
            <a:picLocks noChangeAspect="1"/>
          </p:cNvPicPr>
          <p:nvPr userDrawn="1"/>
        </p:nvPicPr>
        <p:blipFill rotWithShape="1">
          <a:blip r:embed="rId2" cstate="print"/>
          <a:srcRect l="42765" t="13473" r="28727" b="56141"/>
          <a:stretch/>
        </p:blipFill>
        <p:spPr>
          <a:xfrm>
            <a:off x="-1" y="10910"/>
            <a:ext cx="2708423" cy="1218264"/>
          </a:xfrm>
          <a:prstGeom prst="rect">
            <a:avLst/>
          </a:prstGeom>
        </p:spPr>
      </p:pic>
    </p:spTree>
    <p:extLst>
      <p:ext uri="{BB962C8B-B14F-4D97-AF65-F5344CB8AC3E}">
        <p14:creationId xmlns:p14="http://schemas.microsoft.com/office/powerpoint/2010/main" val="4127345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14E999DC-9EA0-4259-819B-1AF7B4303B19}" type="datetimeFigureOut">
              <a:rPr lang="lv-LV" smtClean="0"/>
              <a:t>20.11.2024</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E2260439-F6DD-4523-A801-03781BC0D091}" type="slidenum">
              <a:rPr lang="lv-LV" smtClean="0"/>
              <a:t>‹#›</a:t>
            </a:fld>
            <a:endParaRPr lang="lv-LV"/>
          </a:p>
        </p:txBody>
      </p:sp>
      <p:pic>
        <p:nvPicPr>
          <p:cNvPr id="8" name="Picture 7"/>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
        <p:nvSpPr>
          <p:cNvPr id="9" name="Slide Number Placeholder 3"/>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F832BF-1DDA-4BBE-B340-68BC40090DFC}" type="slidenum">
              <a:rPr lang="lv-LV" smtClean="0"/>
              <a:pPr/>
              <a:t>‹#›</a:t>
            </a:fld>
            <a:endParaRPr lang="lv-LV" dirty="0"/>
          </a:p>
        </p:txBody>
      </p:sp>
    </p:spTree>
    <p:extLst>
      <p:ext uri="{BB962C8B-B14F-4D97-AF65-F5344CB8AC3E}">
        <p14:creationId xmlns:p14="http://schemas.microsoft.com/office/powerpoint/2010/main" val="30295246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AD52FD-8F2C-4F21-BBF8-8194012C7D0A}" type="datetime1">
              <a:rPr lang="lv-LV" smtClean="0"/>
              <a:t>20.11.2024</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B8919222-AB26-4AEB-B881-CC7E9661B6C6}" type="slidenum">
              <a:rPr lang="lv-LV" smtClean="0"/>
              <a:t>‹#›</a:t>
            </a:fld>
            <a:endParaRPr lang="lv-LV"/>
          </a:p>
        </p:txBody>
      </p:sp>
      <p:pic>
        <p:nvPicPr>
          <p:cNvPr id="5" name="Picture 4"/>
          <p:cNvPicPr>
            <a:picLocks noChangeAspect="1"/>
          </p:cNvPicPr>
          <p:nvPr userDrawn="1"/>
        </p:nvPicPr>
        <p:blipFill rotWithShape="1">
          <a:blip r:embed="rId2" cstate="print"/>
          <a:srcRect l="42765" t="13473" r="28727" b="56141"/>
          <a:stretch/>
        </p:blipFill>
        <p:spPr>
          <a:xfrm>
            <a:off x="-1" y="10910"/>
            <a:ext cx="2708423" cy="1218264"/>
          </a:xfrm>
          <a:prstGeom prst="rect">
            <a:avLst/>
          </a:prstGeom>
        </p:spPr>
      </p:pic>
    </p:spTree>
    <p:extLst>
      <p:ext uri="{BB962C8B-B14F-4D97-AF65-F5344CB8AC3E}">
        <p14:creationId xmlns:p14="http://schemas.microsoft.com/office/powerpoint/2010/main" val="1292289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17840E-5AE7-425E-B83A-7BC2512BD907}" type="datetime1">
              <a:rPr lang="lv-LV" smtClean="0"/>
              <a:t>20.11.2024</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B8919222-AB26-4AEB-B881-CC7E9661B6C6}" type="slidenum">
              <a:rPr lang="lv-LV" smtClean="0"/>
              <a:t>‹#›</a:t>
            </a:fld>
            <a:endParaRPr lang="lv-LV"/>
          </a:p>
        </p:txBody>
      </p:sp>
    </p:spTree>
    <p:extLst>
      <p:ext uri="{BB962C8B-B14F-4D97-AF65-F5344CB8AC3E}">
        <p14:creationId xmlns:p14="http://schemas.microsoft.com/office/powerpoint/2010/main" val="11106466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1C8D56-6826-4E91-ACB3-67F53736BCAB}" type="datetime1">
              <a:rPr lang="lv-LV" smtClean="0"/>
              <a:t>20.11.2024</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B8919222-AB26-4AEB-B881-CC7E9661B6C6}" type="slidenum">
              <a:rPr lang="lv-LV" smtClean="0"/>
              <a:t>‹#›</a:t>
            </a:fld>
            <a:endParaRPr lang="lv-LV"/>
          </a:p>
        </p:txBody>
      </p:sp>
    </p:spTree>
    <p:extLst>
      <p:ext uri="{BB962C8B-B14F-4D97-AF65-F5344CB8AC3E}">
        <p14:creationId xmlns:p14="http://schemas.microsoft.com/office/powerpoint/2010/main" val="26840654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70C446-9BAE-4E95-9E77-5CBA150F4F94}" type="datetime1">
              <a:rPr lang="lv-LV" smtClean="0"/>
              <a:t>20.11.2024</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B8919222-AB26-4AEB-B881-CC7E9661B6C6}" type="slidenum">
              <a:rPr lang="lv-LV" smtClean="0"/>
              <a:t>‹#›</a:t>
            </a:fld>
            <a:endParaRPr lang="lv-LV"/>
          </a:p>
        </p:txBody>
      </p:sp>
    </p:spTree>
    <p:extLst>
      <p:ext uri="{BB962C8B-B14F-4D97-AF65-F5344CB8AC3E}">
        <p14:creationId xmlns:p14="http://schemas.microsoft.com/office/powerpoint/2010/main" val="39694625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4483C3-F0C4-41F2-8118-517B3CABDC13}" type="datetime1">
              <a:rPr lang="lv-LV" smtClean="0"/>
              <a:t>20.11.2024</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B8919222-AB26-4AEB-B881-CC7E9661B6C6}" type="slidenum">
              <a:rPr lang="lv-LV" smtClean="0"/>
              <a:t>‹#›</a:t>
            </a:fld>
            <a:endParaRPr lang="lv-LV"/>
          </a:p>
        </p:txBody>
      </p:sp>
    </p:spTree>
    <p:extLst>
      <p:ext uri="{BB962C8B-B14F-4D97-AF65-F5344CB8AC3E}">
        <p14:creationId xmlns:p14="http://schemas.microsoft.com/office/powerpoint/2010/main" val="14395837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914400" y="4724400"/>
            <a:ext cx="10363200" cy="1036638"/>
          </a:xfrm>
          <a:prstGeom prst="rect">
            <a:avLst/>
          </a:prstGeom>
        </p:spPr>
        <p:txBody>
          <a:bodyPr lIns="70468" tIns="35234" rIns="70468" bIns="35234">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05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14400" y="3505200"/>
            <a:ext cx="10363200" cy="960442"/>
          </a:xfrm>
        </p:spPr>
        <p:txBody>
          <a:bodyPr anchor="t">
            <a:normAutofit/>
          </a:bodyPr>
          <a:lstStyle>
            <a:lvl1pPr algn="ctr">
              <a:defRPr sz="24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0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05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pic>
        <p:nvPicPr>
          <p:cNvPr id="10" name="Picture 9"/>
          <p:cNvPicPr>
            <a:picLocks noChangeAspect="1"/>
          </p:cNvPicPr>
          <p:nvPr userDrawn="1"/>
        </p:nvPicPr>
        <p:blipFill rotWithShape="1">
          <a:blip r:embed="rId3" cstate="print"/>
          <a:srcRect l="42765" t="13473" r="28727" b="56141"/>
          <a:stretch/>
        </p:blipFill>
        <p:spPr>
          <a:xfrm>
            <a:off x="3832044" y="1"/>
            <a:ext cx="4879337" cy="2446421"/>
          </a:xfrm>
          <a:prstGeom prst="rect">
            <a:avLst/>
          </a:prstGeom>
        </p:spPr>
      </p:pic>
    </p:spTree>
    <p:extLst>
      <p:ext uri="{BB962C8B-B14F-4D97-AF65-F5344CB8AC3E}">
        <p14:creationId xmlns:p14="http://schemas.microsoft.com/office/powerpoint/2010/main" val="18406792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77167" y="0"/>
            <a:ext cx="5037667"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8" name="TextBox 7"/>
          <p:cNvSpPr txBox="1">
            <a:spLocks noChangeArrowheads="1"/>
          </p:cNvSpPr>
          <p:nvPr userDrawn="1"/>
        </p:nvSpPr>
        <p:spPr bwMode="auto">
          <a:xfrm>
            <a:off x="3367617" y="2265363"/>
            <a:ext cx="6060016"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700">
                <a:solidFill>
                  <a:schemeClr val="tx1"/>
                </a:solidFill>
                <a:latin typeface="Times New Roman" panose="02020603050405020304" pitchFamily="18" charset="0"/>
                <a:ea typeface="MS PGothic" panose="020B0600070205080204" pitchFamily="34" charset="-128"/>
              </a:defRPr>
            </a:lvl1pPr>
            <a:lvl2pPr marL="742950" indent="-285750">
              <a:defRPr sz="1700">
                <a:solidFill>
                  <a:schemeClr val="tx1"/>
                </a:solidFill>
                <a:latin typeface="Times New Roman" panose="02020603050405020304" pitchFamily="18" charset="0"/>
                <a:ea typeface="MS PGothic" panose="020B0600070205080204" pitchFamily="34" charset="-128"/>
              </a:defRPr>
            </a:lvl2pPr>
            <a:lvl3pPr marL="1143000" indent="-228600">
              <a:defRPr sz="1700">
                <a:solidFill>
                  <a:schemeClr val="tx1"/>
                </a:solidFill>
                <a:latin typeface="Times New Roman" panose="02020603050405020304" pitchFamily="18" charset="0"/>
                <a:ea typeface="MS PGothic" panose="020B0600070205080204" pitchFamily="34" charset="-128"/>
              </a:defRPr>
            </a:lvl3pPr>
            <a:lvl4pPr marL="1600200" indent="-228600">
              <a:defRPr sz="1700">
                <a:solidFill>
                  <a:schemeClr val="tx1"/>
                </a:solidFill>
                <a:latin typeface="Times New Roman" panose="02020603050405020304" pitchFamily="18" charset="0"/>
                <a:ea typeface="MS PGothic" panose="020B0600070205080204" pitchFamily="34" charset="-128"/>
              </a:defRPr>
            </a:lvl4pPr>
            <a:lvl5pPr marL="2057400" indent="-228600">
              <a:defRPr sz="17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pPr>
              <a:defRPr/>
            </a:pPr>
            <a:r>
              <a:rPr lang="en-US" altLang="lv-LV" sz="2000">
                <a:latin typeface="Arial" panose="020B0604020202020204" pitchFamily="34" charset="0"/>
              </a:rPr>
              <a:t>Būvniecības valsts kontroles birojs</a:t>
            </a:r>
          </a:p>
        </p:txBody>
      </p:sp>
      <p:sp>
        <p:nvSpPr>
          <p:cNvPr id="9" name="Title 1"/>
          <p:cNvSpPr>
            <a:spLocks noGrp="1"/>
          </p:cNvSpPr>
          <p:nvPr>
            <p:ph type="title"/>
          </p:nvPr>
        </p:nvSpPr>
        <p:spPr>
          <a:xfrm>
            <a:off x="914400" y="3505200"/>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9226250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818" y="0"/>
            <a:ext cx="21931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0" y="1063631"/>
            <a:ext cx="3048000" cy="2462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700">
                <a:solidFill>
                  <a:schemeClr val="tx1"/>
                </a:solidFill>
                <a:latin typeface="Times New Roman" panose="02020603050405020304" pitchFamily="18" charset="0"/>
                <a:ea typeface="MS PGothic" panose="020B0600070205080204" pitchFamily="34" charset="-128"/>
              </a:defRPr>
            </a:lvl1pPr>
            <a:lvl2pPr marL="742950" indent="-285750">
              <a:defRPr sz="1700">
                <a:solidFill>
                  <a:schemeClr val="tx1"/>
                </a:solidFill>
                <a:latin typeface="Times New Roman" panose="02020603050405020304" pitchFamily="18" charset="0"/>
                <a:ea typeface="MS PGothic" panose="020B0600070205080204" pitchFamily="34" charset="-128"/>
              </a:defRPr>
            </a:lvl2pPr>
            <a:lvl3pPr marL="1143000" indent="-228600">
              <a:defRPr sz="1700">
                <a:solidFill>
                  <a:schemeClr val="tx1"/>
                </a:solidFill>
                <a:latin typeface="Times New Roman" panose="02020603050405020304" pitchFamily="18" charset="0"/>
                <a:ea typeface="MS PGothic" panose="020B0600070205080204" pitchFamily="34" charset="-128"/>
              </a:defRPr>
            </a:lvl3pPr>
            <a:lvl4pPr marL="1600200" indent="-228600">
              <a:defRPr sz="1700">
                <a:solidFill>
                  <a:schemeClr val="tx1"/>
                </a:solidFill>
                <a:latin typeface="Times New Roman" panose="02020603050405020304" pitchFamily="18" charset="0"/>
                <a:ea typeface="MS PGothic" panose="020B0600070205080204" pitchFamily="34" charset="-128"/>
              </a:defRPr>
            </a:lvl4pPr>
            <a:lvl5pPr marL="2057400" indent="-228600">
              <a:defRPr sz="17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pPr>
              <a:defRPr/>
            </a:pPr>
            <a:r>
              <a:rPr lang="en-US" altLang="lv-LV" sz="1000" dirty="0" err="1">
                <a:latin typeface="Arial" panose="020B0604020202020204" pitchFamily="34" charset="0"/>
              </a:rPr>
              <a:t>Būvniecības</a:t>
            </a:r>
            <a:r>
              <a:rPr lang="en-US" altLang="lv-LV" sz="1000" dirty="0">
                <a:latin typeface="Arial" panose="020B0604020202020204" pitchFamily="34" charset="0"/>
              </a:rPr>
              <a:t> </a:t>
            </a:r>
            <a:r>
              <a:rPr lang="en-US" altLang="lv-LV" sz="1000" dirty="0" err="1">
                <a:latin typeface="Arial" panose="020B0604020202020204" pitchFamily="34" charset="0"/>
              </a:rPr>
              <a:t>valsts</a:t>
            </a:r>
            <a:r>
              <a:rPr lang="en-US" altLang="lv-LV" sz="1000" dirty="0">
                <a:latin typeface="Arial" panose="020B0604020202020204" pitchFamily="34" charset="0"/>
              </a:rPr>
              <a:t> </a:t>
            </a:r>
            <a:r>
              <a:rPr lang="en-US" altLang="lv-LV" sz="1000" dirty="0" err="1">
                <a:latin typeface="Arial" panose="020B0604020202020204" pitchFamily="34" charset="0"/>
              </a:rPr>
              <a:t>kontroles</a:t>
            </a:r>
            <a:r>
              <a:rPr lang="en-US" altLang="lv-LV" sz="1000" dirty="0">
                <a:latin typeface="Arial" panose="020B0604020202020204" pitchFamily="34" charset="0"/>
              </a:rPr>
              <a:t> </a:t>
            </a:r>
            <a:r>
              <a:rPr lang="en-US" altLang="lv-LV" sz="1000" dirty="0" err="1">
                <a:latin typeface="Arial" panose="020B0604020202020204" pitchFamily="34" charset="0"/>
              </a:rPr>
              <a:t>birojs</a:t>
            </a:r>
            <a:endParaRPr lang="en-US" altLang="lv-LV" sz="1000" dirty="0">
              <a:latin typeface="Arial" panose="020B0604020202020204" pitchFamily="34" charset="0"/>
            </a:endParaRPr>
          </a:p>
        </p:txBody>
      </p:sp>
      <p:sp>
        <p:nvSpPr>
          <p:cNvPr id="2" name="Title 1"/>
          <p:cNvSpPr>
            <a:spLocks noGrp="1"/>
          </p:cNvSpPr>
          <p:nvPr>
            <p:ph type="title"/>
          </p:nvPr>
        </p:nvSpPr>
        <p:spPr>
          <a:xfrm>
            <a:off x="3454400" y="381000"/>
            <a:ext cx="8128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454400" y="1752601"/>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p:cNvSpPr>
            <a:spLocks noGrp="1"/>
          </p:cNvSpPr>
          <p:nvPr>
            <p:ph type="sldNum" sz="quarter" idx="13"/>
          </p:nvPr>
        </p:nvSpPr>
        <p:spPr>
          <a:xfrm>
            <a:off x="11379200" y="6324600"/>
            <a:ext cx="406400" cy="304800"/>
          </a:xfrm>
        </p:spPr>
        <p:txBody>
          <a:bodyPr/>
          <a:lstStyle>
            <a:lvl1pPr>
              <a:defRPr sz="1000" smtClean="0">
                <a:latin typeface="Verdana" panose="020B0604030504040204" pitchFamily="34" charset="0"/>
              </a:defRPr>
            </a:lvl1pPr>
          </a:lstStyle>
          <a:p>
            <a:pPr>
              <a:defRPr/>
            </a:pPr>
            <a:fld id="{2E6D6C19-4EBD-463F-B2DB-F8EE9F5F0733}" type="slidenum">
              <a:rPr lang="en-US" altLang="lv-LV"/>
              <a:pPr>
                <a:defRPr/>
              </a:pPr>
              <a:t>‹#›</a:t>
            </a:fld>
            <a:endParaRPr lang="en-US" altLang="lv-LV"/>
          </a:p>
        </p:txBody>
      </p:sp>
    </p:spTree>
    <p:extLst>
      <p:ext uri="{BB962C8B-B14F-4D97-AF65-F5344CB8AC3E}">
        <p14:creationId xmlns:p14="http://schemas.microsoft.com/office/powerpoint/2010/main" val="26212028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54400" y="381000"/>
            <a:ext cx="8128000" cy="1036642"/>
          </a:xfrm>
        </p:spPr>
        <p:txBody>
          <a:bodyPr anchor="t">
            <a:normAutofit/>
          </a:bodyPr>
          <a:lstStyle>
            <a:lvl1pPr algn="l">
              <a:defRPr sz="18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454400" y="1752603"/>
            <a:ext cx="8128000" cy="4373573"/>
          </a:xfrm>
        </p:spPr>
        <p:txBody>
          <a:bodyPr>
            <a:normAutofit/>
          </a:bodyPr>
          <a:lstStyle>
            <a:lvl1pPr marL="0" indent="0">
              <a:buNone/>
              <a:defRPr sz="1500">
                <a:latin typeface="Verdana" panose="020B0604030504040204" pitchFamily="34" charset="0"/>
                <a:ea typeface="Verdana" panose="020B0604030504040204" pitchFamily="34" charset="0"/>
                <a:cs typeface="Verdana" panose="020B0604030504040204" pitchFamily="34" charset="0"/>
              </a:defRPr>
            </a:lvl1pPr>
            <a:lvl2pPr>
              <a:defRPr sz="1500">
                <a:latin typeface="Times New Roman" panose="02020603050405020304" pitchFamily="18" charset="0"/>
                <a:cs typeface="Times New Roman" panose="02020603050405020304" pitchFamily="18" charset="0"/>
              </a:defRPr>
            </a:lvl2pPr>
            <a:lvl3pPr>
              <a:defRPr sz="1500">
                <a:latin typeface="Times New Roman" panose="02020603050405020304" pitchFamily="18" charset="0"/>
                <a:cs typeface="Times New Roman" panose="02020603050405020304" pitchFamily="18" charset="0"/>
              </a:defRPr>
            </a:lvl3pPr>
            <a:lvl4pPr>
              <a:defRPr sz="1500">
                <a:latin typeface="Times New Roman" panose="02020603050405020304" pitchFamily="18" charset="0"/>
                <a:cs typeface="Times New Roman" panose="02020603050405020304" pitchFamily="18" charset="0"/>
              </a:defRPr>
            </a:lvl4pPr>
            <a:lvl5pPr>
              <a:defRPr sz="15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75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7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p:cNvSpPr>
            <a:spLocks noGrp="1"/>
          </p:cNvSpPr>
          <p:nvPr>
            <p:ph type="sldNum" sz="quarter" idx="13"/>
          </p:nvPr>
        </p:nvSpPr>
        <p:spPr>
          <a:xfrm>
            <a:off x="11379200" y="6324600"/>
            <a:ext cx="406400" cy="304800"/>
          </a:xfrm>
        </p:spPr>
        <p:txBody>
          <a:bodyPr/>
          <a:lstStyle>
            <a:lvl1pPr>
              <a:defRPr sz="750" smtClean="0">
                <a:latin typeface="Verdana" panose="020B0604030504040204" pitchFamily="34" charset="0"/>
              </a:defRPr>
            </a:lvl1pPr>
          </a:lstStyle>
          <a:p>
            <a:pPr>
              <a:defRPr/>
            </a:pPr>
            <a:fld id="{2E6D6C19-4EBD-463F-B2DB-F8EE9F5F0733}" type="slidenum">
              <a:rPr lang="en-US" altLang="lv-LV"/>
              <a:pPr>
                <a:defRPr/>
              </a:pPr>
              <a:t>‹#›</a:t>
            </a:fld>
            <a:endParaRPr lang="en-US" altLang="lv-LV"/>
          </a:p>
        </p:txBody>
      </p:sp>
      <p:pic>
        <p:nvPicPr>
          <p:cNvPr id="9" name="Picture 8"/>
          <p:cNvPicPr>
            <a:picLocks noChangeAspect="1"/>
          </p:cNvPicPr>
          <p:nvPr userDrawn="1"/>
        </p:nvPicPr>
        <p:blipFill rotWithShape="1">
          <a:blip r:embed="rId2" cstate="print"/>
          <a:srcRect l="42765" t="13473" r="28727" b="56141"/>
          <a:stretch/>
        </p:blipFill>
        <p:spPr>
          <a:xfrm>
            <a:off x="1" y="0"/>
            <a:ext cx="2457639" cy="1637166"/>
          </a:xfrm>
          <a:prstGeom prst="rect">
            <a:avLst/>
          </a:prstGeom>
        </p:spPr>
      </p:pic>
      <p:sp>
        <p:nvSpPr>
          <p:cNvPr id="10" name="Slide Number Placeholder 3"/>
          <p:cNvSpPr txBox="1">
            <a:spLocks/>
          </p:cNvSpPr>
          <p:nvPr userDrawn="1"/>
        </p:nvSpPr>
        <p:spPr>
          <a:xfrm>
            <a:off x="8610600" y="6356352"/>
            <a:ext cx="2743200" cy="365125"/>
          </a:xfrm>
          <a:prstGeom prst="rect">
            <a:avLst/>
          </a:prstGeom>
        </p:spPr>
        <p:txBody>
          <a:bodyPr vert="horz" lIns="68580" tIns="34290" rIns="68580" bIns="3429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F832BF-1DDA-4BBE-B340-68BC40090DFC}" type="slidenum">
              <a:rPr lang="lv-LV" sz="900" smtClean="0"/>
              <a:pPr/>
              <a:t>‹#›</a:t>
            </a:fld>
            <a:endParaRPr lang="lv-LV" sz="900" dirty="0"/>
          </a:p>
        </p:txBody>
      </p:sp>
    </p:spTree>
    <p:extLst>
      <p:ext uri="{BB962C8B-B14F-4D97-AF65-F5344CB8AC3E}">
        <p14:creationId xmlns:p14="http://schemas.microsoft.com/office/powerpoint/2010/main" val="2538923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E999DC-9EA0-4259-819B-1AF7B4303B19}" type="datetimeFigureOut">
              <a:rPr lang="lv-LV" smtClean="0"/>
              <a:t>20.11.2024</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E2260439-F6DD-4523-A801-03781BC0D091}" type="slidenum">
              <a:rPr lang="lv-LV" smtClean="0"/>
              <a:t>‹#›</a:t>
            </a:fld>
            <a:endParaRPr lang="lv-LV"/>
          </a:p>
        </p:txBody>
      </p:sp>
      <p:pic>
        <p:nvPicPr>
          <p:cNvPr id="8" name="Picture 7"/>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Tree>
    <p:extLst>
      <p:ext uri="{BB962C8B-B14F-4D97-AF65-F5344CB8AC3E}">
        <p14:creationId xmlns:p14="http://schemas.microsoft.com/office/powerpoint/2010/main" val="140356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p:cNvSpPr>
            <a:spLocks noGrp="1"/>
          </p:cNvSpPr>
          <p:nvPr>
            <p:ph type="dt" sz="half" idx="10"/>
          </p:nvPr>
        </p:nvSpPr>
        <p:spPr/>
        <p:txBody>
          <a:bodyPr/>
          <a:lstStyle/>
          <a:p>
            <a:fld id="{14E999DC-9EA0-4259-819B-1AF7B4303B19}" type="datetimeFigureOut">
              <a:rPr lang="lv-LV" smtClean="0"/>
              <a:t>20.11.2024</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E2260439-F6DD-4523-A801-03781BC0D091}" type="slidenum">
              <a:rPr lang="lv-LV" smtClean="0"/>
              <a:t>‹#›</a:t>
            </a:fld>
            <a:endParaRPr lang="lv-LV"/>
          </a:p>
        </p:txBody>
      </p:sp>
      <p:pic>
        <p:nvPicPr>
          <p:cNvPr id="9" name="Picture 8"/>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Tree>
    <p:extLst>
      <p:ext uri="{BB962C8B-B14F-4D97-AF65-F5344CB8AC3E}">
        <p14:creationId xmlns:p14="http://schemas.microsoft.com/office/powerpoint/2010/main" val="2956273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p:cNvSpPr>
            <a:spLocks noGrp="1"/>
          </p:cNvSpPr>
          <p:nvPr>
            <p:ph type="dt" sz="half" idx="10"/>
          </p:nvPr>
        </p:nvSpPr>
        <p:spPr/>
        <p:txBody>
          <a:bodyPr/>
          <a:lstStyle/>
          <a:p>
            <a:fld id="{14E999DC-9EA0-4259-819B-1AF7B4303B19}" type="datetimeFigureOut">
              <a:rPr lang="lv-LV" smtClean="0"/>
              <a:t>20.11.2024</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E2260439-F6DD-4523-A801-03781BC0D091}" type="slidenum">
              <a:rPr lang="lv-LV" smtClean="0"/>
              <a:t>‹#›</a:t>
            </a:fld>
            <a:endParaRPr lang="lv-LV"/>
          </a:p>
        </p:txBody>
      </p:sp>
      <p:pic>
        <p:nvPicPr>
          <p:cNvPr id="11" name="Picture 10"/>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
        <p:nvSpPr>
          <p:cNvPr id="12" name="Slide Number Placeholder 8"/>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F832BF-1DDA-4BBE-B340-68BC40090DFC}" type="slidenum">
              <a:rPr lang="lv-LV" smtClean="0"/>
              <a:pPr/>
              <a:t>‹#›</a:t>
            </a:fld>
            <a:endParaRPr lang="lv-LV" dirty="0"/>
          </a:p>
        </p:txBody>
      </p:sp>
    </p:spTree>
    <p:extLst>
      <p:ext uri="{BB962C8B-B14F-4D97-AF65-F5344CB8AC3E}">
        <p14:creationId xmlns:p14="http://schemas.microsoft.com/office/powerpoint/2010/main" val="1198886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Date Placeholder 2"/>
          <p:cNvSpPr>
            <a:spLocks noGrp="1"/>
          </p:cNvSpPr>
          <p:nvPr>
            <p:ph type="dt" sz="half" idx="10"/>
          </p:nvPr>
        </p:nvSpPr>
        <p:spPr/>
        <p:txBody>
          <a:bodyPr/>
          <a:lstStyle/>
          <a:p>
            <a:fld id="{14E999DC-9EA0-4259-819B-1AF7B4303B19}" type="datetimeFigureOut">
              <a:rPr lang="lv-LV" smtClean="0"/>
              <a:t>20.11.2024</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E2260439-F6DD-4523-A801-03781BC0D091}" type="slidenum">
              <a:rPr lang="lv-LV" smtClean="0"/>
              <a:t>‹#›</a:t>
            </a:fld>
            <a:endParaRPr lang="lv-LV"/>
          </a:p>
        </p:txBody>
      </p:sp>
      <p:pic>
        <p:nvPicPr>
          <p:cNvPr id="8" name="Picture 7"/>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
        <p:nvSpPr>
          <p:cNvPr id="7" name="Slide Number Placeholder 8"/>
          <p:cNvSpPr txBox="1">
            <a:spLocks/>
          </p:cNvSpPr>
          <p:nvPr userDrawn="1"/>
        </p:nvSpPr>
        <p:spPr>
          <a:xfrm>
            <a:off x="8610600" y="6356349"/>
            <a:ext cx="2743200" cy="365125"/>
          </a:xfrm>
          <a:prstGeom prst="rect">
            <a:avLst/>
          </a:prstGeom>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F832BF-1DDA-4BBE-B340-68BC40090DFC}" type="slidenum">
              <a:rPr lang="lv-LV" smtClean="0"/>
              <a:pPr/>
              <a:t>‹#›</a:t>
            </a:fld>
            <a:endParaRPr lang="lv-LV" dirty="0"/>
          </a:p>
        </p:txBody>
      </p:sp>
    </p:spTree>
    <p:extLst>
      <p:ext uri="{BB962C8B-B14F-4D97-AF65-F5344CB8AC3E}">
        <p14:creationId xmlns:p14="http://schemas.microsoft.com/office/powerpoint/2010/main" val="2186908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
        <p:nvSpPr>
          <p:cNvPr id="2" name="Date Placeholder 1"/>
          <p:cNvSpPr>
            <a:spLocks noGrp="1"/>
          </p:cNvSpPr>
          <p:nvPr>
            <p:ph type="dt" sz="half" idx="10"/>
          </p:nvPr>
        </p:nvSpPr>
        <p:spPr/>
        <p:txBody>
          <a:bodyPr/>
          <a:lstStyle/>
          <a:p>
            <a:fld id="{14E999DC-9EA0-4259-819B-1AF7B4303B19}" type="datetimeFigureOut">
              <a:rPr lang="lv-LV" smtClean="0"/>
              <a:t>20.11.2024</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E2260439-F6DD-4523-A801-03781BC0D091}" type="slidenum">
              <a:rPr lang="lv-LV" smtClean="0"/>
              <a:t>‹#›</a:t>
            </a:fld>
            <a:endParaRPr lang="lv-LV"/>
          </a:p>
        </p:txBody>
      </p:sp>
    </p:spTree>
    <p:extLst>
      <p:ext uri="{BB962C8B-B14F-4D97-AF65-F5344CB8AC3E}">
        <p14:creationId xmlns:p14="http://schemas.microsoft.com/office/powerpoint/2010/main" val="2297216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E999DC-9EA0-4259-819B-1AF7B4303B19}" type="datetimeFigureOut">
              <a:rPr lang="lv-LV" smtClean="0"/>
              <a:t>20.11.2024</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E2260439-F6DD-4523-A801-03781BC0D091}" type="slidenum">
              <a:rPr lang="lv-LV" smtClean="0"/>
              <a:t>‹#›</a:t>
            </a:fld>
            <a:endParaRPr lang="lv-LV"/>
          </a:p>
        </p:txBody>
      </p:sp>
      <p:pic>
        <p:nvPicPr>
          <p:cNvPr id="10" name="Picture 9"/>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Tree>
    <p:extLst>
      <p:ext uri="{BB962C8B-B14F-4D97-AF65-F5344CB8AC3E}">
        <p14:creationId xmlns:p14="http://schemas.microsoft.com/office/powerpoint/2010/main" val="3334505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E999DC-9EA0-4259-819B-1AF7B4303B19}" type="datetimeFigureOut">
              <a:rPr lang="lv-LV" smtClean="0"/>
              <a:t>20.11.2024</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E2260439-F6DD-4523-A801-03781BC0D091}" type="slidenum">
              <a:rPr lang="lv-LV" smtClean="0"/>
              <a:t>‹#›</a:t>
            </a:fld>
            <a:endParaRPr lang="lv-LV"/>
          </a:p>
        </p:txBody>
      </p:sp>
      <p:pic>
        <p:nvPicPr>
          <p:cNvPr id="9" name="Picture 8"/>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
        <p:nvSpPr>
          <p:cNvPr id="10"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2260439-F6DD-4523-A801-03781BC0D091}" type="slidenum">
              <a:rPr lang="lv-LV" smtClean="0"/>
              <a:pPr/>
              <a:t>‹#›</a:t>
            </a:fld>
            <a:endParaRPr lang="lv-LV"/>
          </a:p>
        </p:txBody>
      </p:sp>
    </p:spTree>
    <p:extLst>
      <p:ext uri="{BB962C8B-B14F-4D97-AF65-F5344CB8AC3E}">
        <p14:creationId xmlns:p14="http://schemas.microsoft.com/office/powerpoint/2010/main" val="3653242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E999DC-9EA0-4259-819B-1AF7B4303B19}" type="datetimeFigureOut">
              <a:rPr lang="lv-LV" smtClean="0"/>
              <a:t>20.11.2024</a:t>
            </a:fld>
            <a:endParaRPr lang="lv-LV"/>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260439-F6DD-4523-A801-03781BC0D091}" type="slidenum">
              <a:rPr lang="lv-LV" smtClean="0"/>
              <a:t>‹#›</a:t>
            </a:fld>
            <a:endParaRPr lang="lv-LV"/>
          </a:p>
        </p:txBody>
      </p:sp>
    </p:spTree>
    <p:extLst>
      <p:ext uri="{BB962C8B-B14F-4D97-AF65-F5344CB8AC3E}">
        <p14:creationId xmlns:p14="http://schemas.microsoft.com/office/powerpoint/2010/main" val="2597874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2" r:id="rId12"/>
    <p:sldLayoutId id="214748368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A4AD5-E6E9-43A4-9260-70DC14904314}" type="datetime1">
              <a:rPr lang="lv-LV" smtClean="0"/>
              <a:t>20.11.2024</a:t>
            </a:fld>
            <a:endParaRPr lang="lv-LV"/>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610600" y="6356352"/>
            <a:ext cx="302096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919222-AB26-4AEB-B881-CC7E9661B6C6}" type="slidenum">
              <a:rPr lang="lv-LV" smtClean="0"/>
              <a:t>‹#›</a:t>
            </a:fld>
            <a:endParaRPr lang="lv-LV" dirty="0"/>
          </a:p>
        </p:txBody>
      </p:sp>
    </p:spTree>
    <p:extLst>
      <p:ext uri="{BB962C8B-B14F-4D97-AF65-F5344CB8AC3E}">
        <p14:creationId xmlns:p14="http://schemas.microsoft.com/office/powerpoint/2010/main" val="156881297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2" Type="http://schemas.openxmlformats.org/officeDocument/2006/relationships/hyperlink" Target="http://www.bvkb.gov.lv/"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bvkb.gov.lv/lv/buvdarbu-valsts-kontrole-un-buvju-pienemsana-ekspluatacija"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Placeholder 2"/>
          <p:cNvSpPr>
            <a:spLocks noGrp="1"/>
          </p:cNvSpPr>
          <p:nvPr>
            <p:ph type="body" sz="quarter" idx="10"/>
          </p:nvPr>
        </p:nvSpPr>
        <p:spPr>
          <a:xfrm>
            <a:off x="2436157" y="3934490"/>
            <a:ext cx="7675784" cy="1123717"/>
          </a:xfrm>
        </p:spPr>
        <p:txBody>
          <a:bodyPr>
            <a:noAutofit/>
          </a:bodyPr>
          <a:lstStyle/>
          <a:p>
            <a:pPr>
              <a:lnSpc>
                <a:spcPct val="100000"/>
              </a:lnSpc>
              <a:spcBef>
                <a:spcPts val="0"/>
              </a:spcBef>
              <a:defRPr/>
            </a:pPr>
            <a:r>
              <a:rPr lang="lv-LV" sz="1400" dirty="0">
                <a:latin typeface="Tahoma" panose="020B0604030504040204" pitchFamily="34" charset="0"/>
                <a:ea typeface="Tahoma" panose="020B0604030504040204" pitchFamily="34" charset="0"/>
                <a:cs typeface="Tahoma" panose="020B0604030504040204" pitchFamily="34" charset="0"/>
              </a:rPr>
              <a:t> </a:t>
            </a:r>
          </a:p>
          <a:p>
            <a:pPr>
              <a:lnSpc>
                <a:spcPct val="100000"/>
              </a:lnSpc>
              <a:spcBef>
                <a:spcPts val="0"/>
              </a:spcBef>
              <a:defRPr/>
            </a:pPr>
            <a:r>
              <a:rPr lang="lv-LV" sz="2400" b="1" dirty="0">
                <a:latin typeface="Times New Roman" panose="02020603050405020304" pitchFamily="18" charset="0"/>
                <a:ea typeface="Tahoma" panose="020B0604030504040204" pitchFamily="34" charset="0"/>
                <a:cs typeface="Times New Roman" panose="02020603050405020304" pitchFamily="18" charset="0"/>
              </a:rPr>
              <a:t>2024.gada 22.novembrī</a:t>
            </a:r>
          </a:p>
          <a:p>
            <a:pPr>
              <a:lnSpc>
                <a:spcPct val="100000"/>
              </a:lnSpc>
              <a:spcBef>
                <a:spcPts val="0"/>
              </a:spcBef>
              <a:defRPr/>
            </a:pPr>
            <a:r>
              <a:rPr lang="lv-LV" sz="2400" b="1" dirty="0">
                <a:latin typeface="Times New Roman" panose="02020603050405020304" pitchFamily="18" charset="0"/>
                <a:ea typeface="Tahoma" panose="020B0604030504040204" pitchFamily="34" charset="0"/>
                <a:cs typeface="Times New Roman" panose="02020603050405020304" pitchFamily="18" charset="0"/>
              </a:rPr>
              <a:t>Voldemārs Ēvele</a:t>
            </a:r>
          </a:p>
          <a:p>
            <a:pPr>
              <a:lnSpc>
                <a:spcPct val="120000"/>
              </a:lnSpc>
            </a:pPr>
            <a:endParaRPr lang="lv-LV" sz="2400" b="1" dirty="0">
              <a:latin typeface="Times New Roman" panose="02020603050405020304" pitchFamily="18" charset="0"/>
              <a:cs typeface="Times New Roman" panose="02020603050405020304" pitchFamily="18" charset="0"/>
            </a:endParaRPr>
          </a:p>
          <a:p>
            <a:pPr>
              <a:lnSpc>
                <a:spcPct val="100000"/>
              </a:lnSpc>
              <a:spcBef>
                <a:spcPts val="0"/>
              </a:spcBef>
              <a:defRPr/>
            </a:pPr>
            <a:r>
              <a:rPr lang="lv-LV" sz="2400" b="1" dirty="0">
                <a:latin typeface="Tahoma" panose="020B0604030504040204" pitchFamily="34" charset="0"/>
                <a:ea typeface="Tahoma" panose="020B0604030504040204" pitchFamily="34" charset="0"/>
                <a:cs typeface="Tahoma" panose="020B0604030504040204" pitchFamily="34" charset="0"/>
              </a:rPr>
              <a:t> </a:t>
            </a:r>
            <a:endParaRPr lang="lv-LV" sz="2400" dirty="0">
              <a:latin typeface="Tahoma" panose="020B0604030504040204" pitchFamily="34" charset="0"/>
              <a:ea typeface="Tahoma" panose="020B0604030504040204" pitchFamily="34" charset="0"/>
              <a:cs typeface="Tahoma" panose="020B0604030504040204" pitchFamily="34" charset="0"/>
            </a:endParaRPr>
          </a:p>
          <a:p>
            <a:pPr algn="r">
              <a:defRPr/>
            </a:pPr>
            <a:endParaRPr lang="lv-LV" sz="2000" dirty="0">
              <a:latin typeface="Arial" panose="020B0604020202020204" pitchFamily="34" charset="0"/>
              <a:cs typeface="Arial" panose="020B0604020202020204" pitchFamily="34" charset="0"/>
            </a:endParaRPr>
          </a:p>
          <a:p>
            <a:pPr algn="r"/>
            <a:endParaRPr lang="lv-LV" sz="2000" dirty="0">
              <a:solidFill>
                <a:schemeClr val="accent1">
                  <a:lumMod val="75000"/>
                </a:schemeClr>
              </a:solidFill>
              <a:latin typeface="+mn-lt"/>
              <a:ea typeface="+mn-ea"/>
              <a:cs typeface="+mn-cs"/>
            </a:endParaRPr>
          </a:p>
        </p:txBody>
      </p:sp>
      <p:sp>
        <p:nvSpPr>
          <p:cNvPr id="6" name="Title 1"/>
          <p:cNvSpPr txBox="1">
            <a:spLocks/>
          </p:cNvSpPr>
          <p:nvPr/>
        </p:nvSpPr>
        <p:spPr>
          <a:xfrm>
            <a:off x="1414970" y="2534380"/>
            <a:ext cx="9718158" cy="1789239"/>
          </a:xfrm>
          <a:prstGeom prst="rect">
            <a:avLst/>
          </a:prstGeom>
        </p:spPr>
        <p:txBody>
          <a:bodyPr vert="horz" lIns="68580" tIns="34290" rIns="68580" bIns="34290" rtlCol="0" anchor="t">
            <a:noAutofit/>
          </a:bodyPr>
          <a:lstStyle>
            <a:lvl1pPr algn="ctr" defTabSz="914400" rtl="0" eaLnBrk="1" latinLnBrk="0" hangingPunct="1">
              <a:lnSpc>
                <a:spcPct val="90000"/>
              </a:lnSpc>
              <a:spcBef>
                <a:spcPct val="0"/>
              </a:spcBef>
              <a:buNone/>
              <a:defRPr sz="3200" b="1"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lv-LV" sz="6000" b="1"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«Būvdarbu kvalitātes kontrole»</a:t>
            </a:r>
          </a:p>
        </p:txBody>
      </p:sp>
    </p:spTree>
    <p:extLst>
      <p:ext uri="{BB962C8B-B14F-4D97-AF65-F5344CB8AC3E}">
        <p14:creationId xmlns:p14="http://schemas.microsoft.com/office/powerpoint/2010/main" val="646460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28DE6-02BA-4333-844E-58524DC2D47F}"/>
              </a:ext>
            </a:extLst>
          </p:cNvPr>
          <p:cNvSpPr>
            <a:spLocks noGrp="1"/>
          </p:cNvSpPr>
          <p:nvPr>
            <p:ph type="title"/>
          </p:nvPr>
        </p:nvSpPr>
        <p:spPr>
          <a:xfrm>
            <a:off x="2686050" y="365126"/>
            <a:ext cx="8858250" cy="1179470"/>
          </a:xfrm>
        </p:spPr>
        <p:txBody>
          <a:bodyPr>
            <a:normAutofit fontScale="90000"/>
          </a:bodyPr>
          <a:lstStyle/>
          <a:p>
            <a:pPr algn="ctr"/>
            <a:r>
              <a:rPr lang="lv-LV" sz="3200" b="1" dirty="0">
                <a:latin typeface="Times New Roman" panose="02020603050405020304" pitchFamily="18" charset="0"/>
                <a:cs typeface="Times New Roman" panose="02020603050405020304" pitchFamily="18" charset="0"/>
              </a:rPr>
              <a:t>Kvalitātes kontrole </a:t>
            </a:r>
            <a:r>
              <a:rPr lang="lv-LV" sz="3200" b="1" u="sng" dirty="0">
                <a:latin typeface="Times New Roman" panose="02020603050405020304" pitchFamily="18" charset="0"/>
                <a:cs typeface="Times New Roman" panose="02020603050405020304" pitchFamily="18" charset="0"/>
              </a:rPr>
              <a:t>būvdarbu laikā</a:t>
            </a:r>
            <a:br>
              <a:rPr lang="lv-LV" sz="3200" b="1" u="sng" dirty="0">
                <a:solidFill>
                  <a:srgbClr val="009999"/>
                </a:solidFill>
                <a:latin typeface="Times New Roman" panose="02020603050405020304" pitchFamily="18" charset="0"/>
                <a:cs typeface="Times New Roman" panose="02020603050405020304" pitchFamily="18" charset="0"/>
              </a:rPr>
            </a:br>
            <a:r>
              <a:rPr lang="lv-LV" sz="3200" dirty="0">
                <a:latin typeface="Times New Roman" panose="02020603050405020304" pitchFamily="18" charset="0"/>
                <a:cs typeface="Times New Roman" panose="02020603050405020304" pitchFamily="18" charset="0"/>
              </a:rPr>
              <a:t>Pārbaudāmie būvdarbu veidi un apjomi</a:t>
            </a:r>
            <a:br>
              <a:rPr lang="lv-LV" sz="3200" dirty="0">
                <a:solidFill>
                  <a:srgbClr val="009999"/>
                </a:solidFill>
                <a:latin typeface="Times New Roman" panose="02020603050405020304" pitchFamily="18" charset="0"/>
                <a:cs typeface="Times New Roman" panose="02020603050405020304" pitchFamily="18" charset="0"/>
              </a:rPr>
            </a:br>
            <a:endParaRPr lang="lv-LV" sz="3200" b="1"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983A7973-B580-4FB9-9FA8-A27028ACBC37}"/>
              </a:ext>
            </a:extLst>
          </p:cNvPr>
          <p:cNvSpPr>
            <a:spLocks noGrp="1"/>
          </p:cNvSpPr>
          <p:nvPr>
            <p:ph sz="half" idx="1"/>
          </p:nvPr>
        </p:nvSpPr>
        <p:spPr>
          <a:xfrm>
            <a:off x="5238568" y="1825625"/>
            <a:ext cx="6305732" cy="4416149"/>
          </a:xfrm>
        </p:spPr>
        <p:txBody>
          <a:bodyPr>
            <a:normAutofit fontScale="92500" lnSpcReduction="10000"/>
          </a:bodyPr>
          <a:lstStyle/>
          <a:p>
            <a:pPr>
              <a:buFont typeface="Wingdings" panose="05000000000000000000" pitchFamily="2" charset="2"/>
              <a:buChar char="§"/>
            </a:pPr>
            <a:r>
              <a:rPr lang="lv-LV" sz="2200" b="1" u="sng" dirty="0">
                <a:latin typeface="Times New Roman" panose="02020603050405020304" pitchFamily="18" charset="0"/>
                <a:cs typeface="Times New Roman" panose="02020603050405020304" pitchFamily="18" charset="0"/>
              </a:rPr>
              <a:t>Galvenais , kā arī atsevišķo būvdarbu veicējs </a:t>
            </a:r>
            <a:r>
              <a:rPr lang="lv-LV" sz="2200" dirty="0">
                <a:latin typeface="Times New Roman" panose="02020603050405020304" pitchFamily="18" charset="0"/>
                <a:cs typeface="Times New Roman" panose="02020603050405020304" pitchFamily="18" charset="0"/>
              </a:rPr>
              <a:t>izstrādā un kvalitātes kontroles sistēmas sastāvā </a:t>
            </a:r>
            <a:r>
              <a:rPr lang="lv-LV" sz="2200" u="sng" dirty="0">
                <a:latin typeface="Times New Roman" panose="02020603050405020304" pitchFamily="18" charset="0"/>
                <a:cs typeface="Times New Roman" panose="02020603050405020304" pitchFamily="18" charset="0"/>
              </a:rPr>
              <a:t>(KKS) iekļauj </a:t>
            </a:r>
            <a:r>
              <a:rPr lang="lv-LV" sz="2200" b="1" i="1" u="sng" dirty="0">
                <a:latin typeface="Times New Roman" panose="02020603050405020304" pitchFamily="18" charset="0"/>
                <a:cs typeface="Times New Roman" panose="02020603050405020304" pitchFamily="18" charset="0"/>
              </a:rPr>
              <a:t>kvalitātes nodrošināšanas plānus pa darbu veidiem</a:t>
            </a:r>
            <a:r>
              <a:rPr lang="lv-LV" sz="2200" u="sng" dirty="0">
                <a:latin typeface="Times New Roman" panose="02020603050405020304" pitchFamily="18" charset="0"/>
                <a:cs typeface="Times New Roman" panose="02020603050405020304" pitchFamily="18" charset="0"/>
              </a:rPr>
              <a:t>, </a:t>
            </a:r>
            <a:r>
              <a:rPr lang="lv-LV" sz="2200" dirty="0">
                <a:latin typeface="Times New Roman" panose="02020603050405020304" pitchFamily="18" charset="0"/>
                <a:cs typeface="Times New Roman" panose="02020603050405020304" pitchFamily="18" charset="0"/>
              </a:rPr>
              <a:t>kuri balstīti uz kvalitātes kontroles sistēmā minētajiem </a:t>
            </a:r>
            <a:r>
              <a:rPr lang="lv-LV" sz="2200" i="1" dirty="0">
                <a:latin typeface="Times New Roman" panose="02020603050405020304" pitchFamily="18" charset="0"/>
                <a:cs typeface="Times New Roman" panose="02020603050405020304" pitchFamily="18" charset="0"/>
              </a:rPr>
              <a:t>procesiem (</a:t>
            </a:r>
            <a:r>
              <a:rPr lang="lv-LV" sz="2200" b="1" i="1" u="sng" dirty="0">
                <a:solidFill>
                  <a:srgbClr val="FF0000"/>
                </a:solidFill>
                <a:latin typeface="Times New Roman" panose="02020603050405020304" pitchFamily="18" charset="0"/>
                <a:cs typeface="Times New Roman" panose="02020603050405020304" pitchFamily="18" charset="0"/>
              </a:rPr>
              <a:t>kvalitātes nodrošināšanas plānu var un ir būtiski) iekļaut darbu veikšanas projektā - DVP</a:t>
            </a:r>
            <a:r>
              <a:rPr lang="lv-LV" sz="2200" i="1" dirty="0">
                <a:solidFill>
                  <a:srgbClr val="FF0000"/>
                </a:solidFill>
                <a:latin typeface="Times New Roman" panose="02020603050405020304" pitchFamily="18" charset="0"/>
                <a:cs typeface="Times New Roman" panose="02020603050405020304" pitchFamily="18" charset="0"/>
              </a:rPr>
              <a:t>).</a:t>
            </a:r>
          </a:p>
          <a:p>
            <a:pPr marL="0" indent="0" algn="just">
              <a:buNone/>
            </a:pPr>
            <a:r>
              <a:rPr lang="lv-LV" sz="2400" dirty="0">
                <a:solidFill>
                  <a:srgbClr val="FF0000"/>
                </a:solidFill>
                <a:latin typeface="Times New Roman" panose="02020603050405020304" pitchFamily="18" charset="0"/>
                <a:cs typeface="Times New Roman" panose="02020603050405020304" pitchFamily="18" charset="0"/>
              </a:rPr>
              <a:t>Veicot būvdarbu kontroli esam konstatējuši, ka vadošo būvuzraudzības uzņēmumu mājas lapās ir ievietotas KKS pārbaudes veidlapas </a:t>
            </a:r>
            <a:r>
              <a:rPr lang="lv-LV" sz="2400" u="sng" dirty="0">
                <a:solidFill>
                  <a:srgbClr val="FF0000"/>
                </a:solidFill>
                <a:latin typeface="Times New Roman" panose="02020603050405020304" pitchFamily="18" charset="0"/>
                <a:cs typeface="Times New Roman" panose="02020603050405020304" pitchFamily="18" charset="0"/>
              </a:rPr>
              <a:t>pa būvdarbu veidiem </a:t>
            </a:r>
            <a:r>
              <a:rPr lang="lv-LV" sz="2400" dirty="0">
                <a:solidFill>
                  <a:srgbClr val="FF0000"/>
                </a:solidFill>
                <a:latin typeface="Times New Roman" panose="02020603050405020304" pitchFamily="18" charset="0"/>
                <a:cs typeface="Times New Roman" panose="02020603050405020304" pitchFamily="18" charset="0"/>
              </a:rPr>
              <a:t>- </a:t>
            </a:r>
            <a:r>
              <a:rPr lang="lv-LV" sz="2400" u="sng" dirty="0">
                <a:solidFill>
                  <a:srgbClr val="FF0000"/>
                </a:solidFill>
                <a:latin typeface="Times New Roman" panose="02020603050405020304" pitchFamily="18" charset="0"/>
                <a:cs typeface="Times New Roman" panose="02020603050405020304" pitchFamily="18" charset="0"/>
              </a:rPr>
              <a:t>kvalitātes kontroles shēmas, darbu apraksti, pielaižu robežas</a:t>
            </a:r>
            <a:r>
              <a:rPr lang="lv-LV" sz="2400" dirty="0">
                <a:solidFill>
                  <a:srgbClr val="FF0000"/>
                </a:solidFill>
                <a:latin typeface="Times New Roman" panose="02020603050405020304" pitchFamily="18" charset="0"/>
                <a:cs typeface="Times New Roman" panose="02020603050405020304" pitchFamily="18" charset="0"/>
              </a:rPr>
              <a:t>, kas ir labs piemērs lai lielākai daļai būvdarbu veicēju mājas lapās arī tādas būtu pieejamas gan atbildīgā būvdarbu veicēja, gan apakšuzņēmēju darbu kvalitātes kontroles izpildei un atskaišu ievietošanai būvdarbu žurnālā. </a:t>
            </a:r>
          </a:p>
          <a:p>
            <a:pPr marL="0" indent="0">
              <a:buNone/>
            </a:pPr>
            <a:endParaRPr lang="lv-LV" sz="2400" dirty="0">
              <a:solidFill>
                <a:srgbClr val="0070C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lv-LV" sz="2200" i="1" dirty="0">
              <a:solidFill>
                <a:srgbClr val="FF0000"/>
              </a:solidFill>
              <a:latin typeface="Times New Roman" panose="02020603050405020304" pitchFamily="18" charset="0"/>
              <a:cs typeface="Times New Roman" panose="02020603050405020304" pitchFamily="18" charset="0"/>
            </a:endParaRPr>
          </a:p>
          <a:p>
            <a:pPr marL="0" indent="0">
              <a:buNone/>
            </a:pPr>
            <a:endParaRPr lang="lv-LV" dirty="0"/>
          </a:p>
        </p:txBody>
      </p:sp>
      <p:pic>
        <p:nvPicPr>
          <p:cNvPr id="6" name="Picture 5" descr="A screenshot of a computer&#10;&#10;Description automatically generated">
            <a:extLst>
              <a:ext uri="{FF2B5EF4-FFF2-40B4-BE49-F238E27FC236}">
                <a16:creationId xmlns:a16="http://schemas.microsoft.com/office/drawing/2014/main" id="{B1051313-E019-C5C9-5053-BEA784A993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996" y="1825626"/>
            <a:ext cx="4807260" cy="3846126"/>
          </a:xfrm>
          <a:prstGeom prst="rect">
            <a:avLst/>
          </a:prstGeom>
        </p:spPr>
      </p:pic>
    </p:spTree>
    <p:extLst>
      <p:ext uri="{BB962C8B-B14F-4D97-AF65-F5344CB8AC3E}">
        <p14:creationId xmlns:p14="http://schemas.microsoft.com/office/powerpoint/2010/main" val="2667857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289AE4C-1C16-48EE-A9F9-D6596AC3485D}"/>
              </a:ext>
            </a:extLst>
          </p:cNvPr>
          <p:cNvSpPr txBox="1">
            <a:spLocks/>
          </p:cNvSpPr>
          <p:nvPr/>
        </p:nvSpPr>
        <p:spPr>
          <a:xfrm>
            <a:off x="2479230" y="223928"/>
            <a:ext cx="870560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3200" b="1" dirty="0">
                <a:latin typeface="Times New Roman" panose="02020603050405020304" pitchFamily="18" charset="0"/>
                <a:cs typeface="Times New Roman" panose="02020603050405020304" pitchFamily="18" charset="0"/>
              </a:rPr>
              <a:t>Kvalitātes kontrole </a:t>
            </a:r>
            <a:r>
              <a:rPr lang="lv-LV" sz="3200" b="1" u="sng" dirty="0">
                <a:latin typeface="Times New Roman" panose="02020603050405020304" pitchFamily="18" charset="0"/>
                <a:cs typeface="Times New Roman" panose="02020603050405020304" pitchFamily="18" charset="0"/>
              </a:rPr>
              <a:t>būvdarbu laikā</a:t>
            </a:r>
          </a:p>
          <a:p>
            <a:pPr algn="ctr"/>
            <a:r>
              <a:rPr lang="lv-LV" sz="2000" b="1" u="sng" dirty="0">
                <a:solidFill>
                  <a:srgbClr val="FF0000"/>
                </a:solidFill>
                <a:latin typeface="Times New Roman" panose="02020603050405020304" pitchFamily="18" charset="0"/>
                <a:cs typeface="Times New Roman" panose="02020603050405020304" pitchFamily="18" charset="0"/>
              </a:rPr>
              <a:t>Piemēri</a:t>
            </a:r>
            <a:r>
              <a:rPr lang="lv-LV" sz="1400" b="1" u="sng" dirty="0">
                <a:solidFill>
                  <a:srgbClr val="FF0000"/>
                </a:solidFill>
                <a:latin typeface="Times New Roman" panose="02020603050405020304" pitchFamily="18" charset="0"/>
                <a:cs typeface="Times New Roman" panose="02020603050405020304" pitchFamily="18" charset="0"/>
              </a:rPr>
              <a:t> kvalitātes pārbaudēm:  </a:t>
            </a:r>
          </a:p>
          <a:p>
            <a:pPr algn="ctr"/>
            <a:r>
              <a:rPr lang="lv-LV" sz="1400" b="1" dirty="0">
                <a:solidFill>
                  <a:srgbClr val="FF0000"/>
                </a:solidFill>
                <a:latin typeface="Times New Roman" panose="02020603050405020304" pitchFamily="18" charset="0"/>
                <a:cs typeface="Times New Roman" panose="02020603050405020304" pitchFamily="18" charset="0"/>
              </a:rPr>
              <a:t>1. Kolonnu </a:t>
            </a:r>
            <a:r>
              <a:rPr lang="lv-LV" sz="1400" b="1" dirty="0" err="1">
                <a:solidFill>
                  <a:srgbClr val="FF0000"/>
                </a:solidFill>
                <a:latin typeface="Times New Roman" panose="02020603050405020304" pitchFamily="18" charset="0"/>
                <a:cs typeface="Times New Roman" panose="02020603050405020304" pitchFamily="18" charset="0"/>
              </a:rPr>
              <a:t>veidņošanai</a:t>
            </a:r>
            <a:r>
              <a:rPr lang="lv-LV" sz="1400" b="1" dirty="0">
                <a:solidFill>
                  <a:srgbClr val="FF0000"/>
                </a:solidFill>
                <a:latin typeface="Times New Roman" panose="02020603050405020304" pitchFamily="18" charset="0"/>
                <a:cs typeface="Times New Roman" panose="02020603050405020304" pitchFamily="18" charset="0"/>
              </a:rPr>
              <a:t>;                        2. kolonnu stiegrošanai;                      3. jumta </a:t>
            </a:r>
            <a:r>
              <a:rPr lang="lv-LV" sz="1400" b="1" dirty="0" err="1">
                <a:solidFill>
                  <a:srgbClr val="FF0000"/>
                </a:solidFill>
                <a:latin typeface="Times New Roman" panose="02020603050405020304" pitchFamily="18" charset="0"/>
                <a:cs typeface="Times New Roman" panose="02020603050405020304" pitchFamily="18" charset="0"/>
              </a:rPr>
              <a:t>ruļveida</a:t>
            </a:r>
            <a:r>
              <a:rPr lang="lv-LV" sz="1400" b="1" dirty="0">
                <a:solidFill>
                  <a:srgbClr val="FF0000"/>
                </a:solidFill>
                <a:latin typeface="Times New Roman" panose="02020603050405020304" pitchFamily="18" charset="0"/>
                <a:cs typeface="Times New Roman" panose="02020603050405020304" pitchFamily="18" charset="0"/>
              </a:rPr>
              <a:t> seguma montāžai</a:t>
            </a:r>
          </a:p>
        </p:txBody>
      </p:sp>
      <p:pic>
        <p:nvPicPr>
          <p:cNvPr id="3" name="Picture 2" descr="A document with a red and black text&#10;&#10;Description automatically generated">
            <a:extLst>
              <a:ext uri="{FF2B5EF4-FFF2-40B4-BE49-F238E27FC236}">
                <a16:creationId xmlns:a16="http://schemas.microsoft.com/office/drawing/2014/main" id="{4BD4473A-17FC-E094-FB3F-03496F1254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62" y="1549491"/>
            <a:ext cx="4300151" cy="5184836"/>
          </a:xfrm>
          <a:prstGeom prst="rect">
            <a:avLst/>
          </a:prstGeom>
        </p:spPr>
      </p:pic>
      <p:pic>
        <p:nvPicPr>
          <p:cNvPr id="10" name="Picture 9" descr="A document with text on it&#10;&#10;Description automatically generated">
            <a:extLst>
              <a:ext uri="{FF2B5EF4-FFF2-40B4-BE49-F238E27FC236}">
                <a16:creationId xmlns:a16="http://schemas.microsoft.com/office/drawing/2014/main" id="{F92E7D02-3818-8E48-69B8-E0FE3424E8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6339" y="1525954"/>
            <a:ext cx="3981299" cy="5140411"/>
          </a:xfrm>
          <a:prstGeom prst="rect">
            <a:avLst/>
          </a:prstGeom>
        </p:spPr>
      </p:pic>
      <p:pic>
        <p:nvPicPr>
          <p:cNvPr id="4" name="Picture 3" descr="A document with text and numbers&#10;&#10;Description automatically generated">
            <a:extLst>
              <a:ext uri="{FF2B5EF4-FFF2-40B4-BE49-F238E27FC236}">
                <a16:creationId xmlns:a16="http://schemas.microsoft.com/office/drawing/2014/main" id="{02390495-FCB9-01B3-E3C2-9DF14AC948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6791" y="1519991"/>
            <a:ext cx="4300151" cy="5214336"/>
          </a:xfrm>
          <a:prstGeom prst="rect">
            <a:avLst/>
          </a:prstGeom>
        </p:spPr>
      </p:pic>
    </p:spTree>
    <p:extLst>
      <p:ext uri="{BB962C8B-B14F-4D97-AF65-F5344CB8AC3E}">
        <p14:creationId xmlns:p14="http://schemas.microsoft.com/office/powerpoint/2010/main" val="855060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8399E15-2562-4EDD-8C32-2061B6A0F760}"/>
              </a:ext>
            </a:extLst>
          </p:cNvPr>
          <p:cNvSpPr txBox="1">
            <a:spLocks/>
          </p:cNvSpPr>
          <p:nvPr/>
        </p:nvSpPr>
        <p:spPr>
          <a:xfrm>
            <a:off x="2648196" y="365126"/>
            <a:ext cx="8705603" cy="856846"/>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3200" b="1" dirty="0">
                <a:latin typeface="Times New Roman" panose="02020603050405020304" pitchFamily="18" charset="0"/>
                <a:cs typeface="Times New Roman" panose="02020603050405020304" pitchFamily="18" charset="0"/>
              </a:rPr>
              <a:t>Kvalitātes kontrole </a:t>
            </a:r>
            <a:r>
              <a:rPr lang="lv-LV" sz="3200" b="1" u="sng" dirty="0">
                <a:latin typeface="Times New Roman" panose="02020603050405020304" pitchFamily="18" charset="0"/>
                <a:cs typeface="Times New Roman" panose="02020603050405020304" pitchFamily="18" charset="0"/>
              </a:rPr>
              <a:t>būvdarbus pabeidzot</a:t>
            </a:r>
          </a:p>
          <a:p>
            <a:pPr algn="ctr"/>
            <a:r>
              <a:rPr lang="lv-LV" sz="3200" b="1" dirty="0">
                <a:latin typeface="Times New Roman" panose="02020603050405020304" pitchFamily="18" charset="0"/>
                <a:cs typeface="Times New Roman" panose="02020603050405020304" pitchFamily="18" charset="0"/>
              </a:rPr>
              <a:t>(noslēguma kontrole)</a:t>
            </a:r>
          </a:p>
        </p:txBody>
      </p:sp>
      <p:sp>
        <p:nvSpPr>
          <p:cNvPr id="6" name="Rectangle 5">
            <a:extLst>
              <a:ext uri="{FF2B5EF4-FFF2-40B4-BE49-F238E27FC236}">
                <a16:creationId xmlns:a16="http://schemas.microsoft.com/office/drawing/2014/main" id="{04DC5F6F-8484-4D3F-8CDC-0AA58C4A2D09}"/>
              </a:ext>
            </a:extLst>
          </p:cNvPr>
          <p:cNvSpPr/>
          <p:nvPr/>
        </p:nvSpPr>
        <p:spPr>
          <a:xfrm>
            <a:off x="2108200" y="1991714"/>
            <a:ext cx="9644609" cy="4278094"/>
          </a:xfrm>
          <a:prstGeom prst="rect">
            <a:avLst/>
          </a:prstGeom>
        </p:spPr>
        <p:txBody>
          <a:bodyPr wrap="square">
            <a:spAutoFit/>
          </a:bodyPr>
          <a:lstStyle/>
          <a:p>
            <a:pPr marL="285750" indent="-285750">
              <a:buFont typeface="Wingdings" panose="05000000000000000000" pitchFamily="2" charset="2"/>
              <a:buChar char="§"/>
            </a:pPr>
            <a:r>
              <a:rPr lang="lv-LV" sz="2000" dirty="0">
                <a:latin typeface="Times New Roman" panose="02020603050405020304" pitchFamily="18" charset="0"/>
                <a:cs typeface="Times New Roman" panose="02020603050405020304" pitchFamily="18" charset="0"/>
              </a:rPr>
              <a:t>Pārbaudes veic atbildīgais būvdarbu vadītājs vai nozīmēta vai norīkota persona, kad fiziski visi būvdarbu veida darbi ir pabeigti</a:t>
            </a:r>
          </a:p>
          <a:p>
            <a:pPr marL="742950" lvl="1" indent="-285750">
              <a:buFont typeface="Arial" panose="020B0604020202020204" pitchFamily="34" charset="0"/>
              <a:buChar char="•"/>
            </a:pPr>
            <a:r>
              <a:rPr lang="lv-LV" sz="1600" dirty="0">
                <a:solidFill>
                  <a:srgbClr val="009999"/>
                </a:solidFill>
                <a:latin typeface="Times New Roman" panose="02020603050405020304" pitchFamily="18" charset="0"/>
                <a:cs typeface="Times New Roman" panose="02020603050405020304" pitchFamily="18" charset="0"/>
              </a:rPr>
              <a:t>pārbaudes ietvaros pārliecinās, vai ir sagatavota visa dokumentācija par pārbaužu programmā iekļautajiem būvdarbiem</a:t>
            </a:r>
            <a:endParaRPr lang="lv-LV" sz="2000" dirty="0">
              <a:solidFill>
                <a:srgbClr val="009999"/>
              </a:solidFill>
              <a:latin typeface="Times New Roman" panose="02020603050405020304" pitchFamily="18" charset="0"/>
              <a:cs typeface="Times New Roman" panose="02020603050405020304" pitchFamily="18" charset="0"/>
            </a:endParaRPr>
          </a:p>
          <a:p>
            <a:endParaRPr lang="lv-LV" sz="2000" dirty="0">
              <a:latin typeface="Times New Roman" panose="02020603050405020304" pitchFamily="18" charset="0"/>
              <a:cs typeface="Times New Roman" panose="02020603050405020304" pitchFamily="18" charset="0"/>
            </a:endParaRPr>
          </a:p>
          <a:p>
            <a:endParaRPr lang="lv-LV" sz="2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lv-LV" sz="2000" dirty="0">
                <a:latin typeface="Times New Roman" panose="02020603050405020304" pitchFamily="18" charset="0"/>
                <a:cs typeface="Times New Roman" panose="02020603050405020304" pitchFamily="18" charset="0"/>
              </a:rPr>
              <a:t>Pārbaudi dokumentē - sagatavo pārbaužu programmas atskaiti.</a:t>
            </a:r>
          </a:p>
          <a:p>
            <a:pPr marL="742950" lvl="1" indent="-285750">
              <a:buFont typeface="Arial" panose="020B0604020202020204" pitchFamily="34" charset="0"/>
              <a:buChar char="•"/>
            </a:pPr>
            <a:r>
              <a:rPr lang="lv-LV" sz="1600" dirty="0">
                <a:solidFill>
                  <a:srgbClr val="009999"/>
                </a:solidFill>
                <a:latin typeface="Times New Roman" panose="02020603050405020304" pitchFamily="18" charset="0"/>
                <a:cs typeface="Times New Roman" panose="02020603050405020304" pitchFamily="18" charset="0"/>
              </a:rPr>
              <a:t>pārbaužu programmas </a:t>
            </a:r>
            <a:r>
              <a:rPr lang="lv-LV" sz="1600" dirty="0">
                <a:solidFill>
                  <a:srgbClr val="FF0000"/>
                </a:solidFill>
                <a:latin typeface="Times New Roman" panose="02020603050405020304" pitchFamily="18" charset="0"/>
                <a:cs typeface="Times New Roman" panose="02020603050405020304" pitchFamily="18" charset="0"/>
              </a:rPr>
              <a:t>atskaiti </a:t>
            </a:r>
            <a:r>
              <a:rPr lang="lv-LV" sz="1600" dirty="0">
                <a:solidFill>
                  <a:srgbClr val="009999"/>
                </a:solidFill>
                <a:latin typeface="Times New Roman" panose="02020603050405020304" pitchFamily="18" charset="0"/>
                <a:cs typeface="Times New Roman" panose="02020603050405020304" pitchFamily="18" charset="0"/>
              </a:rPr>
              <a:t>būvdarbu veicējs </a:t>
            </a:r>
            <a:r>
              <a:rPr lang="lv-LV" sz="1600" dirty="0">
                <a:solidFill>
                  <a:srgbClr val="FF0000"/>
                </a:solidFill>
                <a:latin typeface="Times New Roman" panose="02020603050405020304" pitchFamily="18" charset="0"/>
                <a:cs typeface="Times New Roman" panose="02020603050405020304" pitchFamily="18" charset="0"/>
              </a:rPr>
              <a:t>var izmantot kā pierādījumu paredzēto KKS prasību izpildei </a:t>
            </a:r>
            <a:r>
              <a:rPr lang="lv-LV" sz="1600" dirty="0">
                <a:solidFill>
                  <a:srgbClr val="009999"/>
                </a:solidFill>
                <a:latin typeface="Times New Roman" panose="02020603050405020304" pitchFamily="18" charset="0"/>
                <a:cs typeface="Times New Roman" panose="02020603050405020304" pitchFamily="18" charset="0"/>
              </a:rPr>
              <a:t>– būvprojektā, standartos, būvmateriālu ražotāju tehnoloģiskos aprakstos vai citos dokumentos minēto prasību izpildi, kā arī kā apliecinājumu labas prakses principu ievērošanai.</a:t>
            </a:r>
          </a:p>
          <a:p>
            <a:pPr marL="742950" lvl="1" indent="-285750">
              <a:buFont typeface="Arial" panose="020B0604020202020204" pitchFamily="34" charset="0"/>
              <a:buChar char="•"/>
            </a:pPr>
            <a:endParaRPr lang="lv-LV" sz="1600" dirty="0">
              <a:solidFill>
                <a:srgbClr val="009999"/>
              </a:solidFill>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endParaRPr lang="lv-LV" sz="1600" dirty="0">
              <a:solidFill>
                <a:srgbClr val="009999"/>
              </a:solidFill>
              <a:latin typeface="Times New Roman" panose="02020603050405020304" pitchFamily="18" charset="0"/>
              <a:cs typeface="Times New Roman" panose="02020603050405020304" pitchFamily="18" charset="0"/>
            </a:endParaRPr>
          </a:p>
          <a:p>
            <a:pPr lvl="1" algn="ctr"/>
            <a:r>
              <a:rPr lang="lv-LV" sz="2000" b="1" dirty="0">
                <a:solidFill>
                  <a:srgbClr val="FF0000"/>
                </a:solidFill>
                <a:latin typeface="Times New Roman" panose="02020603050405020304" pitchFamily="18" charset="0"/>
                <a:cs typeface="Times New Roman" panose="02020603050405020304" pitchFamily="18" charset="0"/>
              </a:rPr>
              <a:t>Kopumā KKS noslēguma kontrolē noformē DVP plānā fiksētos segto un nozīmīgo konstrukciju aktus </a:t>
            </a:r>
            <a:r>
              <a:rPr lang="lv-LV" sz="2000" b="1" u="sng" dirty="0">
                <a:solidFill>
                  <a:srgbClr val="FF0000"/>
                </a:solidFill>
                <a:latin typeface="Times New Roman" panose="02020603050405020304" pitchFamily="18" charset="0"/>
                <a:cs typeface="Times New Roman" panose="02020603050405020304" pitchFamily="18" charset="0"/>
              </a:rPr>
              <a:t>ar pielikumiem no</a:t>
            </a:r>
            <a:r>
              <a:rPr lang="lv-LV" sz="2000" b="1" dirty="0">
                <a:solidFill>
                  <a:srgbClr val="FF0000"/>
                </a:solidFill>
                <a:latin typeface="Times New Roman" panose="02020603050405020304" pitchFamily="18" charset="0"/>
                <a:cs typeface="Times New Roman" panose="02020603050405020304" pitchFamily="18" charset="0"/>
              </a:rPr>
              <a:t> būvprojekta un </a:t>
            </a:r>
            <a:r>
              <a:rPr lang="lv-LV" sz="2000" b="1" u="sng" dirty="0">
                <a:solidFill>
                  <a:srgbClr val="FF0000"/>
                </a:solidFill>
                <a:latin typeface="Times New Roman" panose="02020603050405020304" pitchFamily="18" charset="0"/>
                <a:cs typeface="Times New Roman" panose="02020603050405020304" pitchFamily="18" charset="0"/>
              </a:rPr>
              <a:t>KKS pārbaužu pierādījuma dokumentācijas</a:t>
            </a:r>
            <a:r>
              <a:rPr lang="lv-LV" sz="20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13707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7682D-5145-4D43-8A0E-8B2933E7BFD2}"/>
              </a:ext>
            </a:extLst>
          </p:cNvPr>
          <p:cNvSpPr>
            <a:spLocks noGrp="1"/>
          </p:cNvSpPr>
          <p:nvPr>
            <p:ph type="title"/>
          </p:nvPr>
        </p:nvSpPr>
        <p:spPr>
          <a:xfrm>
            <a:off x="2731770" y="187325"/>
            <a:ext cx="8787295" cy="1325563"/>
          </a:xfrm>
        </p:spPr>
        <p:txBody>
          <a:bodyPr>
            <a:normAutofit/>
          </a:bodyPr>
          <a:lstStyle/>
          <a:p>
            <a:pPr algn="ctr"/>
            <a:r>
              <a:rPr lang="lv-LV" sz="3200" b="1" dirty="0">
                <a:solidFill>
                  <a:srgbClr val="FF0000"/>
                </a:solidFill>
                <a:latin typeface="Times New Roman" panose="02020603050405020304" pitchFamily="18" charset="0"/>
                <a:cs typeface="Times New Roman" panose="02020603050405020304" pitchFamily="18" charset="0"/>
              </a:rPr>
              <a:t>Piemērs</a:t>
            </a:r>
            <a:r>
              <a:rPr lang="lv-LV" sz="3200" b="1" dirty="0">
                <a:latin typeface="Times New Roman" panose="02020603050405020304" pitchFamily="18" charset="0"/>
                <a:cs typeface="Times New Roman" panose="02020603050405020304" pitchFamily="18" charset="0"/>
              </a:rPr>
              <a:t>  DVP pielikumiem pa būvdarbu veidiem pie BIS lietas, iekļaujot KKS.</a:t>
            </a:r>
          </a:p>
        </p:txBody>
      </p:sp>
      <p:pic>
        <p:nvPicPr>
          <p:cNvPr id="9" name="Content Placeholder 8">
            <a:extLst>
              <a:ext uri="{FF2B5EF4-FFF2-40B4-BE49-F238E27FC236}">
                <a16:creationId xmlns:a16="http://schemas.microsoft.com/office/drawing/2014/main" id="{7929174B-0AAE-5DB5-1B37-B0C5444AB024}"/>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124200" y="1576388"/>
            <a:ext cx="7480300" cy="4532312"/>
          </a:xfrm>
        </p:spPr>
      </p:pic>
    </p:spTree>
    <p:extLst>
      <p:ext uri="{BB962C8B-B14F-4D97-AF65-F5344CB8AC3E}">
        <p14:creationId xmlns:p14="http://schemas.microsoft.com/office/powerpoint/2010/main" val="690781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7682D-5145-4D43-8A0E-8B2933E7BFD2}"/>
              </a:ext>
            </a:extLst>
          </p:cNvPr>
          <p:cNvSpPr>
            <a:spLocks noGrp="1"/>
          </p:cNvSpPr>
          <p:nvPr>
            <p:ph type="title"/>
          </p:nvPr>
        </p:nvSpPr>
        <p:spPr>
          <a:xfrm>
            <a:off x="2731770" y="250825"/>
            <a:ext cx="9254821" cy="1844398"/>
          </a:xfrm>
        </p:spPr>
        <p:txBody>
          <a:bodyPr>
            <a:normAutofit fontScale="90000"/>
          </a:bodyPr>
          <a:lstStyle/>
          <a:p>
            <a:pPr algn="ctr"/>
            <a:r>
              <a:rPr lang="lv-LV" sz="3200" b="1" dirty="0">
                <a:latin typeface="Times New Roman" panose="02020603050405020304" pitchFamily="18" charset="0"/>
                <a:cs typeface="Times New Roman" panose="02020603050405020304" pitchFamily="18" charset="0"/>
              </a:rPr>
              <a:t>Piemērs  DVP pielikumiem pa būvdarbu veidiem pie BIS lietas, iekļaujot KKS</a:t>
            </a:r>
            <a:r>
              <a:rPr lang="lv-LV" sz="900" b="1" dirty="0">
                <a:latin typeface="Times New Roman" panose="02020603050405020304" pitchFamily="18" charset="0"/>
                <a:cs typeface="Times New Roman" panose="02020603050405020304" pitchFamily="18" charset="0"/>
              </a:rPr>
              <a:t>.</a:t>
            </a:r>
            <a:br>
              <a:rPr lang="lv-LV" sz="900" b="1" dirty="0">
                <a:latin typeface="Times New Roman" panose="02020603050405020304" pitchFamily="18" charset="0"/>
                <a:cs typeface="Times New Roman" panose="02020603050405020304" pitchFamily="18" charset="0"/>
              </a:rPr>
            </a:br>
            <a:br>
              <a:rPr lang="lv-LV" sz="3200" b="1" dirty="0">
                <a:latin typeface="Times New Roman" panose="02020603050405020304" pitchFamily="18" charset="0"/>
                <a:cs typeface="Times New Roman" panose="02020603050405020304" pitchFamily="18" charset="0"/>
              </a:rPr>
            </a:br>
            <a:r>
              <a:rPr lang="lv-LV" sz="2000" b="1" kern="1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D</a:t>
            </a:r>
            <a:r>
              <a:rPr lang="lv-LV" sz="2000" kern="100" dirty="0">
                <a:solidFill>
                  <a:srgbClr val="FF0000"/>
                </a:solidFill>
                <a:effectLst/>
                <a:latin typeface="Times New Roman" panose="02020603050405020304" pitchFamily="18" charset="0"/>
                <a:ea typeface="SimSun" panose="02010600030101010101" pitchFamily="2" charset="-122"/>
                <a:cs typeface="Lucida Sans" panose="020B0602030504020204" pitchFamily="34" charset="0"/>
              </a:rPr>
              <a:t>okumentus, tai skaitā DVP,  BIS lietā jāpievieno </a:t>
            </a:r>
            <a:r>
              <a:rPr lang="lv-LV" sz="2000" kern="100" dirty="0" err="1">
                <a:solidFill>
                  <a:srgbClr val="FF0000"/>
                </a:solidFill>
                <a:effectLst/>
                <a:latin typeface="Times New Roman" panose="02020603050405020304" pitchFamily="18" charset="0"/>
                <a:ea typeface="SimSun" panose="02010600030101010101" pitchFamily="2" charset="-122"/>
                <a:cs typeface="Lucida Sans" panose="020B0602030504020204" pitchFamily="34" charset="0"/>
              </a:rPr>
              <a:t>izmanotojot</a:t>
            </a:r>
            <a:r>
              <a:rPr lang="lv-LV" sz="2000" kern="100" dirty="0">
                <a:solidFill>
                  <a:srgbClr val="FF0000"/>
                </a:solidFill>
                <a:effectLst/>
                <a:latin typeface="Times New Roman" panose="02020603050405020304" pitchFamily="18" charset="0"/>
                <a:ea typeface="SimSun" panose="02010600030101010101" pitchFamily="2" charset="-122"/>
                <a:cs typeface="Lucida Sans" panose="020B0602030504020204" pitchFamily="34" charset="0"/>
              </a:rPr>
              <a:t> strukturētos iesniegumus BIS, kurus var saskaņot BIS PDF vai citos formātos, vai tikai </a:t>
            </a:r>
            <a:r>
              <a:rPr lang="lv-LV" sz="2000" kern="100" dirty="0" err="1">
                <a:solidFill>
                  <a:srgbClr val="FF0000"/>
                </a:solidFill>
                <a:effectLst/>
                <a:latin typeface="Times New Roman" panose="02020603050405020304" pitchFamily="18" charset="0"/>
                <a:ea typeface="SimSun" panose="02010600030101010101" pitchFamily="2" charset="-122"/>
                <a:cs typeface="Lucida Sans" panose="020B0602030504020204" pitchFamily="34" charset="0"/>
              </a:rPr>
              <a:t>edoc</a:t>
            </a:r>
            <a:r>
              <a:rPr lang="lv-LV" sz="2000" kern="100" dirty="0">
                <a:solidFill>
                  <a:srgbClr val="FF0000"/>
                </a:solidFill>
                <a:effectLst/>
                <a:latin typeface="Times New Roman" panose="02020603050405020304" pitchFamily="18" charset="0"/>
                <a:ea typeface="SimSun" panose="02010600030101010101" pitchFamily="2" charset="-122"/>
                <a:cs typeface="Lucida Sans" panose="020B0602030504020204" pitchFamily="34" charset="0"/>
              </a:rPr>
              <a:t> formātā.</a:t>
            </a:r>
            <a:br>
              <a:rPr lang="lv-LV" sz="2000" kern="100" dirty="0">
                <a:solidFill>
                  <a:srgbClr val="FF0000"/>
                </a:solidFill>
                <a:effectLst/>
                <a:latin typeface="Times New Roman" panose="02020603050405020304" pitchFamily="18" charset="0"/>
                <a:ea typeface="SimSun" panose="02010600030101010101" pitchFamily="2" charset="-122"/>
                <a:cs typeface="Lucida Sans" panose="020B0602030504020204" pitchFamily="34" charset="0"/>
              </a:rPr>
            </a:br>
            <a:endParaRPr lang="lv-LV" sz="20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E3A2CF9-1B37-40B7-B83A-AB9967515052}"/>
              </a:ext>
            </a:extLst>
          </p:cNvPr>
          <p:cNvSpPr>
            <a:spLocks noGrp="1"/>
          </p:cNvSpPr>
          <p:nvPr>
            <p:ph sz="half" idx="1"/>
          </p:nvPr>
        </p:nvSpPr>
        <p:spPr>
          <a:xfrm>
            <a:off x="2871304" y="2095223"/>
            <a:ext cx="8787295" cy="4511952"/>
          </a:xfrm>
        </p:spPr>
        <p:txBody>
          <a:bodyPr>
            <a:normAutofit/>
          </a:bodyPr>
          <a:lstStyle/>
          <a:p>
            <a:pPr marL="0" indent="0" algn="just">
              <a:buNone/>
            </a:pPr>
            <a:endParaRPr lang="lv-LV" sz="2400" dirty="0"/>
          </a:p>
        </p:txBody>
      </p:sp>
      <p:pic>
        <p:nvPicPr>
          <p:cNvPr id="5" name="Picture 4">
            <a:extLst>
              <a:ext uri="{FF2B5EF4-FFF2-40B4-BE49-F238E27FC236}">
                <a16:creationId xmlns:a16="http://schemas.microsoft.com/office/drawing/2014/main" id="{6A0525CE-651F-2472-CF4F-D5A096C8AA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1983" y="2095223"/>
            <a:ext cx="7550978" cy="4660459"/>
          </a:xfrm>
          <a:prstGeom prst="rect">
            <a:avLst/>
          </a:prstGeom>
        </p:spPr>
      </p:pic>
    </p:spTree>
    <p:extLst>
      <p:ext uri="{BB962C8B-B14F-4D97-AF65-F5344CB8AC3E}">
        <p14:creationId xmlns:p14="http://schemas.microsoft.com/office/powerpoint/2010/main" val="928946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isnstūris 1"/>
          <p:cNvSpPr/>
          <p:nvPr/>
        </p:nvSpPr>
        <p:spPr>
          <a:xfrm>
            <a:off x="2012273" y="1428272"/>
            <a:ext cx="8273987" cy="1754326"/>
          </a:xfrm>
          <a:prstGeom prst="rect">
            <a:avLst/>
          </a:prstGeom>
        </p:spPr>
        <p:txBody>
          <a:bodyPr wrap="square">
            <a:spAutoFit/>
          </a:bodyPr>
          <a:lstStyle/>
          <a:p>
            <a:endParaRPr lang="lv-LV" dirty="0">
              <a:latin typeface="Times New Roman" panose="02020603050405020304" pitchFamily="18" charset="0"/>
              <a:cs typeface="Times New Roman" panose="02020603050405020304" pitchFamily="18" charset="0"/>
            </a:endParaRPr>
          </a:p>
          <a:p>
            <a:endParaRPr lang="lv-LV" dirty="0">
              <a:latin typeface="Times New Roman" panose="02020603050405020304" pitchFamily="18" charset="0"/>
              <a:cs typeface="Times New Roman" panose="02020603050405020304" pitchFamily="18" charset="0"/>
            </a:endParaRPr>
          </a:p>
          <a:p>
            <a:endParaRPr lang="lv-LV" dirty="0">
              <a:latin typeface="Times New Roman" panose="02020603050405020304" pitchFamily="18" charset="0"/>
              <a:cs typeface="Times New Roman" panose="02020603050405020304" pitchFamily="18" charset="0"/>
            </a:endParaRPr>
          </a:p>
          <a:p>
            <a:endParaRPr lang="lv-LV" dirty="0">
              <a:latin typeface="Times New Roman" panose="02020603050405020304" pitchFamily="18" charset="0"/>
              <a:cs typeface="Times New Roman" panose="02020603050405020304" pitchFamily="18" charset="0"/>
            </a:endParaRPr>
          </a:p>
          <a:p>
            <a:endParaRPr lang="lv-LV" dirty="0">
              <a:latin typeface="Times New Roman" panose="02020603050405020304" pitchFamily="18" charset="0"/>
              <a:cs typeface="Times New Roman" panose="02020603050405020304" pitchFamily="18" charset="0"/>
            </a:endParaRPr>
          </a:p>
          <a:p>
            <a:endParaRPr lang="lv-LV" dirty="0">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2634142" y="550271"/>
            <a:ext cx="8774885" cy="72287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lv-LV" altLang="lv-LV" sz="4400" dirty="0">
                <a:latin typeface="Times New Roman" panose="02020603050405020304" pitchFamily="18" charset="0"/>
                <a:cs typeface="Times New Roman" panose="02020603050405020304" pitchFamily="18" charset="0"/>
              </a:rPr>
              <a:t>Būvniecības dalībnieku atbildība.</a:t>
            </a:r>
          </a:p>
        </p:txBody>
      </p:sp>
      <p:sp>
        <p:nvSpPr>
          <p:cNvPr id="5" name="Flowchart: Alternate Process 4">
            <a:extLst>
              <a:ext uri="{FF2B5EF4-FFF2-40B4-BE49-F238E27FC236}">
                <a16:creationId xmlns:a16="http://schemas.microsoft.com/office/drawing/2014/main" id="{9583D7F4-98CF-431C-BEC9-9C2A0A714DE9}"/>
              </a:ext>
            </a:extLst>
          </p:cNvPr>
          <p:cNvSpPr/>
          <p:nvPr/>
        </p:nvSpPr>
        <p:spPr>
          <a:xfrm>
            <a:off x="452486" y="1428272"/>
            <a:ext cx="5352891" cy="2000728"/>
          </a:xfrm>
          <a:prstGeom prst="flowChartAlternateProcess">
            <a:avLst/>
          </a:prstGeom>
          <a:solidFill>
            <a:schemeClr val="accent2">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1465"/>
              </a:lnSpc>
            </a:pPr>
            <a:r>
              <a:rPr lang="lv-LV" sz="1400" b="1" dirty="0">
                <a:solidFill>
                  <a:srgbClr val="414142"/>
                </a:solidFill>
                <a:effectLst/>
                <a:latin typeface="Times New Roman" panose="02020603050405020304" pitchFamily="18" charset="0"/>
                <a:ea typeface="Times New Roman" panose="02020603050405020304" pitchFamily="18" charset="0"/>
              </a:rPr>
              <a:t>Galvenais būvdarbu veicējs</a:t>
            </a:r>
            <a:r>
              <a:rPr lang="lv-LV" sz="1400" dirty="0">
                <a:solidFill>
                  <a:srgbClr val="414142"/>
                </a:solidFill>
                <a:effectLst/>
                <a:latin typeface="Times New Roman" panose="02020603050405020304" pitchFamily="18" charset="0"/>
                <a:ea typeface="Times New Roman" panose="02020603050405020304" pitchFamily="18" charset="0"/>
              </a:rPr>
              <a:t> </a:t>
            </a:r>
            <a:r>
              <a:rPr lang="lv-LV" sz="1400" u="sng" dirty="0">
                <a:solidFill>
                  <a:srgbClr val="414142"/>
                </a:solidFill>
                <a:effectLst/>
                <a:latin typeface="Times New Roman" panose="02020603050405020304" pitchFamily="18" charset="0"/>
                <a:ea typeface="Times New Roman" panose="02020603050405020304" pitchFamily="18" charset="0"/>
              </a:rPr>
              <a:t>būvobjektā organizē un kontrolē būvdarbu izpildi  atbilstoši</a:t>
            </a:r>
            <a:r>
              <a:rPr lang="lv-LV" sz="1400" dirty="0">
                <a:solidFill>
                  <a:srgbClr val="414142"/>
                </a:solidFill>
                <a:effectLst/>
                <a:latin typeface="Times New Roman" panose="02020603050405020304" pitchFamily="18" charset="0"/>
                <a:ea typeface="Times New Roman" panose="02020603050405020304" pitchFamily="18" charset="0"/>
              </a:rPr>
              <a:t> DOP, darba aizsardzības plānam un </a:t>
            </a:r>
            <a:r>
              <a:rPr lang="lv-LV" sz="1400" dirty="0">
                <a:solidFill>
                  <a:srgbClr val="FF0000"/>
                </a:solidFill>
                <a:effectLst/>
                <a:latin typeface="Times New Roman" panose="02020603050405020304" pitchFamily="18" charset="0"/>
                <a:ea typeface="Times New Roman" panose="02020603050405020304" pitchFamily="18" charset="0"/>
              </a:rPr>
              <a:t>DVP</a:t>
            </a:r>
            <a:r>
              <a:rPr lang="lv-LV" sz="1400" dirty="0">
                <a:solidFill>
                  <a:srgbClr val="414142"/>
                </a:solidFill>
                <a:effectLst/>
                <a:latin typeface="Times New Roman" panose="02020603050405020304" pitchFamily="18" charset="0"/>
                <a:ea typeface="Times New Roman" panose="02020603050405020304" pitchFamily="18" charset="0"/>
              </a:rPr>
              <a:t>, </a:t>
            </a:r>
            <a:r>
              <a:rPr lang="lv-LV" sz="1400" dirty="0">
                <a:solidFill>
                  <a:srgbClr val="FF0000"/>
                </a:solidFill>
                <a:effectLst/>
                <a:latin typeface="Times New Roman" panose="02020603050405020304" pitchFamily="18" charset="0"/>
                <a:ea typeface="Times New Roman" panose="02020603050405020304" pitchFamily="18" charset="0"/>
              </a:rPr>
              <a:t>būvdarbos iesaistīta tikai atbilstošas kvalifikācijas būvdarbu izpildītājus (būvkomersantu </a:t>
            </a:r>
            <a:r>
              <a:rPr lang="lv-LV" sz="1400" dirty="0" err="1">
                <a:solidFill>
                  <a:srgbClr val="FF0000"/>
                </a:solidFill>
                <a:effectLst/>
                <a:latin typeface="Times New Roman" panose="02020603050405020304" pitchFamily="18" charset="0"/>
                <a:ea typeface="Times New Roman" panose="02020603050405020304" pitchFamily="18" charset="0"/>
              </a:rPr>
              <a:t>reģ</a:t>
            </a:r>
            <a:r>
              <a:rPr lang="lv-LV" sz="1400" dirty="0">
                <a:solidFill>
                  <a:srgbClr val="FF0000"/>
                </a:solidFill>
                <a:effectLst/>
                <a:latin typeface="Times New Roman" panose="02020603050405020304" pitchFamily="18" charset="0"/>
                <a:ea typeface="Times New Roman" panose="02020603050405020304" pitchFamily="18" charset="0"/>
              </a:rPr>
              <a:t>. Nr. sertifikātu Nr.), nodrošina, ka tiek izmantoti tikai būvizstrādājumi, kuriem ir </a:t>
            </a:r>
            <a:r>
              <a:rPr lang="lv-LV" sz="1400" b="1" u="sng" dirty="0">
                <a:solidFill>
                  <a:srgbClr val="FF0000"/>
                </a:solidFill>
                <a:effectLst/>
                <a:latin typeface="Times New Roman" panose="02020603050405020304" pitchFamily="18" charset="0"/>
                <a:ea typeface="Times New Roman" panose="02020603050405020304" pitchFamily="18" charset="0"/>
              </a:rPr>
              <a:t>ražotāja</a:t>
            </a:r>
            <a:r>
              <a:rPr lang="lv-LV" sz="1400" dirty="0">
                <a:solidFill>
                  <a:srgbClr val="FF0000"/>
                </a:solidFill>
                <a:effectLst/>
                <a:latin typeface="Times New Roman" panose="02020603050405020304" pitchFamily="18" charset="0"/>
                <a:ea typeface="Times New Roman" panose="02020603050405020304" pitchFamily="18" charset="0"/>
              </a:rPr>
              <a:t> atbilstību apliecinošie dokumenti;</a:t>
            </a:r>
          </a:p>
          <a:p>
            <a:pPr algn="just"/>
            <a:r>
              <a:rPr lang="lv-LV" sz="1400" b="1" dirty="0">
                <a:solidFill>
                  <a:srgbClr val="414142"/>
                </a:solidFill>
                <a:effectLst/>
                <a:latin typeface="Times New Roman" panose="02020603050405020304" pitchFamily="18" charset="0"/>
                <a:ea typeface="Calibri" panose="020F0502020204030204" pitchFamily="34" charset="0"/>
                <a:cs typeface="Times New Roman" panose="02020603050405020304" pitchFamily="18" charset="0"/>
              </a:rPr>
              <a:t>Galvenā būvdarbu veicēja atbildība noteikta VBN punktā 93 ar apakšpunktiem.</a:t>
            </a:r>
            <a:endParaRPr lang="lv-LV"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lv-LV" sz="18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lv-LV"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Flowchart: Alternate Process 6">
            <a:extLst>
              <a:ext uri="{FF2B5EF4-FFF2-40B4-BE49-F238E27FC236}">
                <a16:creationId xmlns:a16="http://schemas.microsoft.com/office/drawing/2014/main" id="{5E298331-B7CE-4588-85B0-39F69A25D0E3}"/>
              </a:ext>
            </a:extLst>
          </p:cNvPr>
          <p:cNvSpPr/>
          <p:nvPr/>
        </p:nvSpPr>
        <p:spPr>
          <a:xfrm>
            <a:off x="5948313" y="1273142"/>
            <a:ext cx="5791201" cy="2513668"/>
          </a:xfrm>
          <a:prstGeom prst="flowChartAlternateProcess">
            <a:avLst/>
          </a:prstGeom>
          <a:gradFill flip="none" rotWithShape="1">
            <a:gsLst>
              <a:gs pos="0">
                <a:srgbClr val="A6DED9">
                  <a:tint val="66000"/>
                  <a:satMod val="160000"/>
                </a:srgbClr>
              </a:gs>
              <a:gs pos="50000">
                <a:srgbClr val="A6DED9">
                  <a:tint val="44500"/>
                  <a:satMod val="160000"/>
                </a:srgbClr>
              </a:gs>
              <a:gs pos="100000">
                <a:srgbClr val="A6DED9">
                  <a:tint val="23500"/>
                  <a:satMod val="160000"/>
                </a:srgbClr>
              </a:gs>
            </a:gsLst>
            <a:lin ang="5400000" scaled="1"/>
            <a:tileRect/>
          </a:gra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lv-LV"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Atbildīgais būvdarbu vadītājs</a:t>
            </a:r>
            <a:r>
              <a:rPr lang="lv-LV"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lv-LV" sz="1400" u="sng"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būvobjektā organizē, vada un kontrolē darbu izpildes gaitu, parakstoties BŽ (VBN pielikums Nr.5). </a:t>
            </a:r>
            <a:r>
              <a:rPr lang="lv-LV"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Kā pamats būvdarbu vadīšanai un kontrolēšanai ir akceptētais būvprojekts un saskaņotai </a:t>
            </a:r>
            <a:r>
              <a:rPr lang="lv-LV"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DVP,</a:t>
            </a:r>
            <a:r>
              <a:rPr lang="lv-LV"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tai skaitā būvdarbu sākotnējās, tehnoloģiskās un nobeiguma kvalitātes kontroles vadīšanai, kā arī KKS veikto kontroles pierādījumu dokumentācijas pievienošana BŽ. </a:t>
            </a:r>
          </a:p>
          <a:p>
            <a:pPr algn="just"/>
            <a:r>
              <a:rPr lang="lv-LV" sz="1400" b="1" u="sng"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Atbildīgā būvdarbu vadītāja</a:t>
            </a:r>
            <a:r>
              <a:rPr lang="lv-LV" sz="1400" u="sng"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lv-LV" sz="1400" b="1" u="sng"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atbildība noteikta </a:t>
            </a:r>
            <a:r>
              <a:rPr lang="lv-LV" sz="1400" b="1"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VBN</a:t>
            </a:r>
            <a:r>
              <a:rPr lang="lv-LV" sz="1400" b="1" u="sng"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punktos 99 un 100</a:t>
            </a:r>
            <a:r>
              <a:rPr lang="lv-LV" sz="1400" u="sng"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lv-LV" sz="1400" b="1" u="sng"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ar apakšpunktiem, </a:t>
            </a:r>
            <a:r>
              <a:rPr lang="lv-LV"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tai skaitā punktu </a:t>
            </a:r>
            <a:r>
              <a:rPr lang="lv-LV" sz="1400"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100.9, kas</a:t>
            </a:r>
            <a:r>
              <a:rPr lang="lv-LV" sz="1400" b="1"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lv-LV" sz="1400"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nosaka, ka nevar pieļaut Apliecinājuma par būves gatavību ekspluatācijai parakstīšanu bez kontrolējamās būvdarbu </a:t>
            </a:r>
            <a:r>
              <a:rPr lang="lv-LV" sz="1400" u="sng"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izpilddokumentācijas</a:t>
            </a:r>
            <a:r>
              <a:rPr lang="lv-LV" sz="1400"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pārbaudes! Tai skaitā KKS dokumentācijas.</a:t>
            </a:r>
          </a:p>
          <a:p>
            <a:pPr algn="just"/>
            <a:endParaRPr lang="lv-LV" sz="1400" dirty="0">
              <a:solidFill>
                <a:schemeClr val="tx1"/>
              </a:solidFill>
              <a:latin typeface="Times New Roman" panose="02020603050405020304" pitchFamily="18" charset="0"/>
              <a:cs typeface="Times New Roman" panose="02020603050405020304" pitchFamily="18" charset="0"/>
            </a:endParaRPr>
          </a:p>
        </p:txBody>
      </p:sp>
      <p:sp>
        <p:nvSpPr>
          <p:cNvPr id="8" name="Flowchart: Alternate Process 7">
            <a:extLst>
              <a:ext uri="{FF2B5EF4-FFF2-40B4-BE49-F238E27FC236}">
                <a16:creationId xmlns:a16="http://schemas.microsoft.com/office/drawing/2014/main" id="{031D228B-A577-488F-8D1A-6605485942EA}"/>
              </a:ext>
            </a:extLst>
          </p:cNvPr>
          <p:cNvSpPr/>
          <p:nvPr/>
        </p:nvSpPr>
        <p:spPr>
          <a:xfrm>
            <a:off x="304800" y="3429000"/>
            <a:ext cx="5643514" cy="3349487"/>
          </a:xfrm>
          <a:prstGeom prst="flowChartAlternateProcess">
            <a:avLst/>
          </a:prstGeom>
          <a:solidFill>
            <a:schemeClr val="accent2">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lv-LV"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Atbildīgais būvuzraugs</a:t>
            </a:r>
            <a:r>
              <a:rPr lang="lv-LV"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lv-LV" sz="1400" u="sng"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būvobjektā kontrolē būvdarbu izpildes atbilstību normatīvajiem aktiem</a:t>
            </a:r>
            <a:r>
              <a:rPr lang="lv-LV"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tai skaitā  </a:t>
            </a:r>
            <a:r>
              <a:rPr lang="lv-LV"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veic būvdarbu sākotnējās, tehnoloģiskās un nobeiguma kvalitātes kontroli, noformējot pierādījuma dokumentus, par ko veic ierakstus un parakstās BŽ, kā arī veic norādījumu ierakstu kontroli un atzīmi BŽ. Atskaiti par būvdarbu kvalitātes kontroli pievieno Atskaitei par būvuzraudzības plāna izpildi.</a:t>
            </a:r>
          </a:p>
          <a:p>
            <a:pPr algn="just"/>
            <a:r>
              <a:rPr lang="lv-LV" sz="1400" b="1" u="sng"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Atbildīgā būvuzrauga atbildība noteikta VBN punktā 125 ar apakšpunktiem, tai skaitā </a:t>
            </a:r>
            <a:r>
              <a:rPr lang="lv-LV"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125.21</a:t>
            </a:r>
            <a:r>
              <a:rPr lang="lv-LV"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parakstīt vai būvniecības informācijas sistēmā </a:t>
            </a:r>
            <a:r>
              <a:rPr lang="lv-LV" sz="1400"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apstiprināt apliecinājumu par būves gatavību ekspluatācijai, ja objekts ir realizēts atbilstoši būvprojektam un ir izpildīti šo noteikumu 125.9. apakšpunktā noteiktajā kārtībā izteiktie būvuzrauga norādījumi.</a:t>
            </a:r>
            <a:r>
              <a:rPr lang="lv-LV"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(Nepieļaut Apliecinājuma parakstīšanu bez kontrolējamās būvuzrauga dokumentācijas un būvdarbu </a:t>
            </a:r>
            <a:r>
              <a:rPr lang="lv-LV" sz="1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izpilddokumentācijas</a:t>
            </a:r>
            <a:r>
              <a:rPr lang="lv-LV"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pārbaudes!)</a:t>
            </a:r>
          </a:p>
          <a:p>
            <a:pPr algn="just"/>
            <a:r>
              <a:rPr lang="lv-LV" sz="18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9" name="Flowchart: Alternate Process 8">
            <a:extLst>
              <a:ext uri="{FF2B5EF4-FFF2-40B4-BE49-F238E27FC236}">
                <a16:creationId xmlns:a16="http://schemas.microsoft.com/office/drawing/2014/main" id="{581550B6-1407-4265-9999-B75EC0841E8A}"/>
              </a:ext>
            </a:extLst>
          </p:cNvPr>
          <p:cNvSpPr/>
          <p:nvPr/>
        </p:nvSpPr>
        <p:spPr>
          <a:xfrm>
            <a:off x="6091251" y="3786811"/>
            <a:ext cx="5648264" cy="2809840"/>
          </a:xfrm>
          <a:prstGeom prst="flowChartAlternateProcess">
            <a:avLst/>
          </a:prstGeom>
          <a:gradFill flip="none" rotWithShape="1">
            <a:gsLst>
              <a:gs pos="0">
                <a:srgbClr val="A6DED9">
                  <a:tint val="66000"/>
                  <a:satMod val="160000"/>
                </a:srgbClr>
              </a:gs>
              <a:gs pos="50000">
                <a:srgbClr val="A6DED9">
                  <a:tint val="44500"/>
                  <a:satMod val="160000"/>
                </a:srgbClr>
              </a:gs>
              <a:gs pos="100000">
                <a:srgbClr val="A6DED9">
                  <a:tint val="23500"/>
                  <a:satMod val="160000"/>
                </a:srgbClr>
              </a:gs>
            </a:gsLst>
            <a:lin ang="5400000" scaled="1"/>
            <a:tileRect/>
          </a:gra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lv-LV"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Atbildīgais </a:t>
            </a:r>
            <a:r>
              <a:rPr lang="lv-LV" sz="1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autoruzraugs</a:t>
            </a:r>
            <a:r>
              <a:rPr lang="lv-LV"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būvobjektā  </a:t>
            </a:r>
            <a:r>
              <a:rPr lang="lv-LV" sz="1400"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kontrolē būvdarbu izpildes atbilstību būvprojektam</a:t>
            </a:r>
            <a:r>
              <a:rPr lang="lv-LV"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tai skaitā būvprojektā fiksētajām kvalitātes kontroles prasībām, ko nosaka standarti, par ko veic ierakstus un parakstās BŽ, kā arī veic norādījumu ierakstu kontroli un atzīmi BŽ.</a:t>
            </a:r>
          </a:p>
          <a:p>
            <a:pPr algn="just"/>
            <a:r>
              <a:rPr lang="lv-LV" sz="1400" b="1" u="sng"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Atbildīgā </a:t>
            </a:r>
            <a:r>
              <a:rPr lang="lv-LV" sz="1400" b="1" u="sng"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autoruzrauga</a:t>
            </a:r>
            <a:r>
              <a:rPr lang="lv-LV" sz="1400" b="1" u="sng"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atbildība noteikta VBN punktos 107; 113 ar apakšpunktiem un 116, </a:t>
            </a:r>
            <a:r>
              <a:rPr lang="lv-LV"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kas arī nosaka, ka </a:t>
            </a:r>
            <a:r>
              <a:rPr lang="lv-LV" sz="1400"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nevar pieļaut Apliecinājuma parakstīšanu bez </a:t>
            </a:r>
            <a:r>
              <a:rPr lang="lv-LV" sz="1400" u="sng"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autoruzrauga</a:t>
            </a:r>
            <a:r>
              <a:rPr lang="lv-LV" sz="1400"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kontrolējamās un būvdarbu </a:t>
            </a:r>
            <a:r>
              <a:rPr lang="lv-LV" sz="1400" u="sng"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izpilddokumentācijas</a:t>
            </a:r>
            <a:r>
              <a:rPr lang="lv-LV" sz="1400"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pārbaudes!</a:t>
            </a:r>
          </a:p>
        </p:txBody>
      </p:sp>
    </p:spTree>
    <p:extLst>
      <p:ext uri="{BB962C8B-B14F-4D97-AF65-F5344CB8AC3E}">
        <p14:creationId xmlns:p14="http://schemas.microsoft.com/office/powerpoint/2010/main" val="3176976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289AE4C-1C16-48EE-A9F9-D6596AC3485D}"/>
              </a:ext>
            </a:extLst>
          </p:cNvPr>
          <p:cNvSpPr txBox="1">
            <a:spLocks/>
          </p:cNvSpPr>
          <p:nvPr/>
        </p:nvSpPr>
        <p:spPr>
          <a:xfrm>
            <a:off x="2648195" y="318102"/>
            <a:ext cx="8705603" cy="92333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3200" b="1" dirty="0">
                <a:latin typeface="Times New Roman" panose="02020603050405020304" pitchFamily="18" charset="0"/>
                <a:cs typeface="Times New Roman" panose="02020603050405020304" pitchFamily="18" charset="0"/>
              </a:rPr>
              <a:t>Būvniecības valsts kontroles biroja </a:t>
            </a:r>
          </a:p>
          <a:p>
            <a:pPr algn="ctr"/>
            <a:r>
              <a:rPr lang="lv-LV" sz="3200" b="1" dirty="0">
                <a:latin typeface="Times New Roman" panose="02020603050405020304" pitchFamily="18" charset="0"/>
                <a:cs typeface="Times New Roman" panose="02020603050405020304" pitchFamily="18" charset="0"/>
              </a:rPr>
              <a:t>KKS veiktas pārbaudes būvlaukumā</a:t>
            </a:r>
          </a:p>
          <a:p>
            <a:pPr algn="ctr"/>
            <a:endParaRPr lang="lv-LV" sz="1400" b="1" u="sng"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56C19696-4F69-7566-A582-201C02690540}"/>
              </a:ext>
            </a:extLst>
          </p:cNvPr>
          <p:cNvSpPr txBox="1"/>
          <p:nvPr/>
        </p:nvSpPr>
        <p:spPr>
          <a:xfrm>
            <a:off x="2648194" y="1241431"/>
            <a:ext cx="9000467" cy="369332"/>
          </a:xfrm>
          <a:prstGeom prst="rect">
            <a:avLst/>
          </a:prstGeom>
          <a:noFill/>
        </p:spPr>
        <p:txBody>
          <a:bodyPr wrap="square">
            <a:spAutoFit/>
          </a:bodyPr>
          <a:lstStyle/>
          <a:p>
            <a:pPr marL="285750" indent="-285750">
              <a:buFont typeface="Wingdings" panose="05000000000000000000" pitchFamily="2" charset="2"/>
              <a:buChar char="§"/>
            </a:pPr>
            <a:r>
              <a:rPr lang="lv-LV" b="1" dirty="0">
                <a:latin typeface="Times New Roman" panose="02020603050405020304" pitchFamily="18" charset="0"/>
                <a:cs typeface="Times New Roman" panose="02020603050405020304" pitchFamily="18" charset="0"/>
              </a:rPr>
              <a:t>BVKB  ir veicis KKS pārbaudes būvobjektos, noformējot pārbaudes aktus.</a:t>
            </a:r>
            <a:r>
              <a:rPr lang="lv-LV" b="1" dirty="0">
                <a:solidFill>
                  <a:srgbClr val="FF0000"/>
                </a:solidFill>
                <a:latin typeface="Times New Roman" panose="02020603050405020304" pitchFamily="18" charset="0"/>
                <a:cs typeface="Times New Roman" panose="02020603050405020304" pitchFamily="18" charset="0"/>
              </a:rPr>
              <a:t> </a:t>
            </a:r>
          </a:p>
        </p:txBody>
      </p:sp>
      <p:graphicFrame>
        <p:nvGraphicFramePr>
          <p:cNvPr id="3" name="Table 2">
            <a:extLst>
              <a:ext uri="{FF2B5EF4-FFF2-40B4-BE49-F238E27FC236}">
                <a16:creationId xmlns:a16="http://schemas.microsoft.com/office/drawing/2014/main" id="{7010AAA4-EBAE-0204-F9B1-5149EC9DA831}"/>
              </a:ext>
            </a:extLst>
          </p:cNvPr>
          <p:cNvGraphicFramePr>
            <a:graphicFrameLocks noGrp="1"/>
          </p:cNvGraphicFramePr>
          <p:nvPr>
            <p:extLst>
              <p:ext uri="{D42A27DB-BD31-4B8C-83A1-F6EECF244321}">
                <p14:modId xmlns:p14="http://schemas.microsoft.com/office/powerpoint/2010/main" val="1675961369"/>
              </p:ext>
            </p:extLst>
          </p:nvPr>
        </p:nvGraphicFramePr>
        <p:xfrm>
          <a:off x="6430617" y="2028169"/>
          <a:ext cx="3922643" cy="4602944"/>
        </p:xfrm>
        <a:graphic>
          <a:graphicData uri="http://schemas.openxmlformats.org/drawingml/2006/table">
            <a:tbl>
              <a:tblPr firstRow="1" firstCol="1" bandRow="1">
                <a:tableStyleId>{5C22544A-7EE6-4342-B048-85BDC9FD1C3A}</a:tableStyleId>
              </a:tblPr>
              <a:tblGrid>
                <a:gridCol w="482048">
                  <a:extLst>
                    <a:ext uri="{9D8B030D-6E8A-4147-A177-3AD203B41FA5}">
                      <a16:colId xmlns:a16="http://schemas.microsoft.com/office/drawing/2014/main" val="632104199"/>
                    </a:ext>
                  </a:extLst>
                </a:gridCol>
                <a:gridCol w="3440595">
                  <a:extLst>
                    <a:ext uri="{9D8B030D-6E8A-4147-A177-3AD203B41FA5}">
                      <a16:colId xmlns:a16="http://schemas.microsoft.com/office/drawing/2014/main" val="3662450627"/>
                    </a:ext>
                  </a:extLst>
                </a:gridCol>
              </a:tblGrid>
              <a:tr h="398362">
                <a:tc>
                  <a:txBody>
                    <a:bodyPr/>
                    <a:lstStyle/>
                    <a:p>
                      <a:pPr algn="just">
                        <a:lnSpc>
                          <a:spcPct val="115000"/>
                        </a:lnSpc>
                        <a:spcAft>
                          <a:spcPts val="1000"/>
                        </a:spcAft>
                        <a:tabLst>
                          <a:tab pos="6300470" algn="r"/>
                        </a:tabLst>
                      </a:pPr>
                      <a:r>
                        <a:rPr lang="lv-LV" sz="1100" dirty="0">
                          <a:effectLst/>
                        </a:rPr>
                        <a:t>3.</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tabLst>
                          <a:tab pos="6300470" algn="r"/>
                        </a:tabLst>
                      </a:pPr>
                      <a:r>
                        <a:rPr lang="lv-LV" sz="1100" dirty="0">
                          <a:effectLst/>
                        </a:rPr>
                        <a:t>Noteiktas atbildīgās personas un </a:t>
                      </a:r>
                      <a:r>
                        <a:rPr lang="lv-LV" sz="1100" dirty="0" err="1">
                          <a:effectLst/>
                        </a:rPr>
                        <a:t>būvspeciālisti</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69059426"/>
                  </a:ext>
                </a:extLst>
              </a:tr>
              <a:tr h="903705">
                <a:tc>
                  <a:txBody>
                    <a:bodyPr/>
                    <a:lstStyle/>
                    <a:p>
                      <a:pPr algn="just">
                        <a:lnSpc>
                          <a:spcPct val="115000"/>
                        </a:lnSpc>
                        <a:spcAft>
                          <a:spcPts val="1000"/>
                        </a:spcAft>
                        <a:tabLst>
                          <a:tab pos="6300470" algn="r"/>
                        </a:tabLst>
                      </a:pPr>
                      <a:r>
                        <a:rPr lang="lv-LV" sz="1100">
                          <a:effectLst/>
                        </a:rPr>
                        <a:t>4.</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tabLst>
                          <a:tab pos="6300470" algn="r"/>
                        </a:tabLst>
                      </a:pPr>
                      <a:r>
                        <a:rPr lang="lv-LV" sz="1100" dirty="0">
                          <a:effectLst/>
                        </a:rPr>
                        <a:t>Nodrošināta atsevišķo būvdarbu veicēju          (apakšuzņēmēju) un to darbinieku atbilstības pārbaude</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44184134"/>
                  </a:ext>
                </a:extLst>
              </a:tr>
              <a:tr h="1154386">
                <a:tc>
                  <a:txBody>
                    <a:bodyPr/>
                    <a:lstStyle/>
                    <a:p>
                      <a:pPr algn="just">
                        <a:lnSpc>
                          <a:spcPct val="115000"/>
                        </a:lnSpc>
                        <a:spcAft>
                          <a:spcPts val="1000"/>
                        </a:spcAft>
                        <a:tabLst>
                          <a:tab pos="6300470" algn="r"/>
                        </a:tabLst>
                      </a:pPr>
                      <a:r>
                        <a:rPr lang="lv-LV" sz="1100">
                          <a:effectLst/>
                        </a:rPr>
                        <a:t>5.</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tabLst>
                          <a:tab pos="6300470" algn="r"/>
                        </a:tabLst>
                      </a:pPr>
                      <a:r>
                        <a:rPr lang="lv-LV" sz="1100" dirty="0">
                          <a:effectLst/>
                        </a:rPr>
                        <a:t>Noteiktas informācijas apmaiņas un lēmumu pieņemšanas procedūras, piemēram, KKS izstrādāto formu akceptēšana un saskaņošana, vai tiek izmantota elektroniska būvdarbu kontroles sistēma</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24329526"/>
                  </a:ext>
                </a:extLst>
              </a:tr>
              <a:tr h="398362">
                <a:tc>
                  <a:txBody>
                    <a:bodyPr/>
                    <a:lstStyle/>
                    <a:p>
                      <a:pPr algn="just">
                        <a:lnSpc>
                          <a:spcPct val="115000"/>
                        </a:lnSpc>
                        <a:spcAft>
                          <a:spcPts val="1000"/>
                        </a:spcAft>
                        <a:tabLst>
                          <a:tab pos="6300470" algn="r"/>
                        </a:tabLst>
                      </a:pPr>
                      <a:r>
                        <a:rPr lang="lv-LV" sz="1100">
                          <a:effectLst/>
                        </a:rPr>
                        <a:t>7.</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tabLst>
                          <a:tab pos="6300470" algn="r"/>
                        </a:tabLst>
                      </a:pPr>
                      <a:r>
                        <a:rPr lang="lv-LV" sz="1100">
                          <a:effectLst/>
                        </a:rPr>
                        <a:t>Nodrošināta būvizstrādājumu atbilstības pārbaude</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46105788"/>
                  </a:ext>
                </a:extLst>
              </a:tr>
              <a:tr h="603557">
                <a:tc>
                  <a:txBody>
                    <a:bodyPr/>
                    <a:lstStyle/>
                    <a:p>
                      <a:pPr algn="just">
                        <a:lnSpc>
                          <a:spcPct val="115000"/>
                        </a:lnSpc>
                        <a:spcAft>
                          <a:spcPts val="1000"/>
                        </a:spcAft>
                        <a:tabLst>
                          <a:tab pos="6300470" algn="r"/>
                        </a:tabLst>
                      </a:pPr>
                      <a:r>
                        <a:rPr lang="lv-LV" sz="1100">
                          <a:effectLst/>
                        </a:rPr>
                        <a:t>8.</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tabLst>
                          <a:tab pos="6300470" algn="r"/>
                        </a:tabLst>
                      </a:pPr>
                      <a:r>
                        <a:rPr lang="lv-LV" sz="1100">
                          <a:effectLst/>
                        </a:rPr>
                        <a:t>Noteikta neatbilstību un defektu konstatēšanas, darbu nodošanas procedūra</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71405147"/>
                  </a:ext>
                </a:extLst>
              </a:tr>
              <a:tr h="196515">
                <a:tc>
                  <a:txBody>
                    <a:bodyPr/>
                    <a:lstStyle/>
                    <a:p>
                      <a:pPr algn="just">
                        <a:lnSpc>
                          <a:spcPct val="115000"/>
                        </a:lnSpc>
                        <a:spcAft>
                          <a:spcPts val="1000"/>
                        </a:spcAft>
                        <a:tabLst>
                          <a:tab pos="6300470" algn="r"/>
                        </a:tabLst>
                      </a:pPr>
                      <a:r>
                        <a:rPr lang="lv-LV" sz="1100">
                          <a:effectLst/>
                        </a:rPr>
                        <a:t>9.</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tabLst>
                          <a:tab pos="6300470" algn="r"/>
                        </a:tabLst>
                      </a:pPr>
                      <a:r>
                        <a:rPr lang="lv-LV" sz="1100">
                          <a:effectLst/>
                        </a:rPr>
                        <a:t>Noteikti nepieciešamie SDA un NKPA</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33538220"/>
                  </a:ext>
                </a:extLst>
              </a:tr>
              <a:tr h="405269">
                <a:tc>
                  <a:txBody>
                    <a:bodyPr/>
                    <a:lstStyle/>
                    <a:p>
                      <a:pPr algn="just">
                        <a:lnSpc>
                          <a:spcPct val="115000"/>
                        </a:lnSpc>
                        <a:spcAft>
                          <a:spcPts val="1000"/>
                        </a:spcAft>
                        <a:tabLst>
                          <a:tab pos="6300470" algn="r"/>
                        </a:tabLst>
                      </a:pPr>
                      <a:r>
                        <a:rPr lang="lv-LV" sz="1100">
                          <a:effectLst/>
                        </a:rPr>
                        <a:t>10.</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tabLst>
                          <a:tab pos="6300470" algn="r"/>
                        </a:tabLst>
                      </a:pPr>
                      <a:r>
                        <a:rPr lang="lv-LV" sz="1100">
                          <a:effectLst/>
                        </a:rPr>
                        <a:t>Noteikta procedūra būvprojekta izmaiņu veikšanai, detalizētāku rasējumu izstrādei</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28961215"/>
                  </a:ext>
                </a:extLst>
              </a:tr>
              <a:tr h="542788">
                <a:tc>
                  <a:txBody>
                    <a:bodyPr/>
                    <a:lstStyle/>
                    <a:p>
                      <a:pPr algn="just">
                        <a:lnSpc>
                          <a:spcPct val="115000"/>
                        </a:lnSpc>
                        <a:spcAft>
                          <a:spcPts val="1000"/>
                        </a:spcAft>
                        <a:tabLst>
                          <a:tab pos="6300470" algn="r"/>
                        </a:tabLst>
                      </a:pPr>
                      <a:r>
                        <a:rPr lang="lv-LV" sz="1100">
                          <a:effectLst/>
                        </a:rPr>
                        <a:t>11.</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tabLst>
                          <a:tab pos="6300470" algn="r"/>
                        </a:tabLst>
                      </a:pPr>
                      <a:r>
                        <a:rPr lang="lv-LV" sz="1100" dirty="0">
                          <a:effectLst/>
                        </a:rPr>
                        <a:t>Citas uzņēmuma KKS iekļautās prasības</a:t>
                      </a:r>
                    </a:p>
                    <a:p>
                      <a:pPr algn="just">
                        <a:lnSpc>
                          <a:spcPct val="115000"/>
                        </a:lnSpc>
                        <a:spcAft>
                          <a:spcPts val="1000"/>
                        </a:spcAft>
                        <a:tabLst>
                          <a:tab pos="6300470" algn="r"/>
                        </a:tabLst>
                      </a:pPr>
                      <a:r>
                        <a:rPr lang="lv-LV" sz="1100" dirty="0">
                          <a:effectLst/>
                        </a:rPr>
                        <a:t> </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3171197"/>
                  </a:ext>
                </a:extLst>
              </a:tr>
            </a:tbl>
          </a:graphicData>
        </a:graphic>
      </p:graphicFrame>
      <p:graphicFrame>
        <p:nvGraphicFramePr>
          <p:cNvPr id="4" name="Table 3">
            <a:extLst>
              <a:ext uri="{FF2B5EF4-FFF2-40B4-BE49-F238E27FC236}">
                <a16:creationId xmlns:a16="http://schemas.microsoft.com/office/drawing/2014/main" id="{955CC711-BFD2-8F77-42C0-3C9534BCF466}"/>
              </a:ext>
            </a:extLst>
          </p:cNvPr>
          <p:cNvGraphicFramePr>
            <a:graphicFrameLocks noGrp="1"/>
          </p:cNvGraphicFramePr>
          <p:nvPr>
            <p:extLst>
              <p:ext uri="{D42A27DB-BD31-4B8C-83A1-F6EECF244321}">
                <p14:modId xmlns:p14="http://schemas.microsoft.com/office/powerpoint/2010/main" val="2645208566"/>
              </p:ext>
            </p:extLst>
          </p:nvPr>
        </p:nvGraphicFramePr>
        <p:xfrm>
          <a:off x="1838740" y="2038695"/>
          <a:ext cx="3922644" cy="4602946"/>
        </p:xfrm>
        <a:graphic>
          <a:graphicData uri="http://schemas.openxmlformats.org/drawingml/2006/table">
            <a:tbl>
              <a:tblPr firstRow="1" firstCol="1" bandRow="1">
                <a:tableStyleId>{5C22544A-7EE6-4342-B048-85BDC9FD1C3A}</a:tableStyleId>
              </a:tblPr>
              <a:tblGrid>
                <a:gridCol w="416033">
                  <a:extLst>
                    <a:ext uri="{9D8B030D-6E8A-4147-A177-3AD203B41FA5}">
                      <a16:colId xmlns:a16="http://schemas.microsoft.com/office/drawing/2014/main" val="1454477991"/>
                    </a:ext>
                  </a:extLst>
                </a:gridCol>
                <a:gridCol w="3506611">
                  <a:extLst>
                    <a:ext uri="{9D8B030D-6E8A-4147-A177-3AD203B41FA5}">
                      <a16:colId xmlns:a16="http://schemas.microsoft.com/office/drawing/2014/main" val="3320326939"/>
                    </a:ext>
                  </a:extLst>
                </a:gridCol>
              </a:tblGrid>
              <a:tr h="1104698">
                <a:tc>
                  <a:txBody>
                    <a:bodyPr/>
                    <a:lstStyle/>
                    <a:p>
                      <a:pPr algn="just">
                        <a:lnSpc>
                          <a:spcPct val="115000"/>
                        </a:lnSpc>
                        <a:spcAft>
                          <a:spcPts val="1000"/>
                        </a:spcAft>
                        <a:tabLst>
                          <a:tab pos="6300470" algn="r"/>
                        </a:tabLst>
                      </a:pPr>
                      <a:r>
                        <a:rPr lang="lv-LV" sz="900" dirty="0">
                          <a:effectLst/>
                        </a:rPr>
                        <a:t>2.</a:t>
                      </a:r>
                      <a:endParaRPr lang="lv-LV"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tc>
                <a:tc>
                  <a:txBody>
                    <a:bodyPr/>
                    <a:lstStyle/>
                    <a:p>
                      <a:pPr algn="just">
                        <a:lnSpc>
                          <a:spcPct val="115000"/>
                        </a:lnSpc>
                        <a:spcAft>
                          <a:spcPts val="1000"/>
                        </a:spcAft>
                        <a:tabLst>
                          <a:tab pos="6300470" algn="r"/>
                        </a:tabLst>
                      </a:pPr>
                      <a:r>
                        <a:rPr lang="lv-LV" sz="900" dirty="0">
                          <a:solidFill>
                            <a:srgbClr val="FF0000"/>
                          </a:solidFill>
                          <a:effectLst/>
                        </a:rPr>
                        <a:t>Vai ir identificētas būvprojektā definētās prasības, iegūti izejas dati DVP sagatavošanai. Vai ir norīkotas par kvalitātes kontroli sistēmu kvalificētas atbildīgās personas papildus atbildīgajam būvdarbu vadītājam</a:t>
                      </a:r>
                      <a:r>
                        <a:rPr lang="lv-LV" sz="900" dirty="0">
                          <a:effectLst/>
                        </a:rPr>
                        <a:t>, atbildīgajam </a:t>
                      </a:r>
                      <a:r>
                        <a:rPr lang="lv-LV" sz="900" dirty="0" err="1">
                          <a:effectLst/>
                        </a:rPr>
                        <a:t>autoruzraugam</a:t>
                      </a:r>
                      <a:r>
                        <a:rPr lang="lv-LV" sz="900" dirty="0">
                          <a:effectLst/>
                        </a:rPr>
                        <a:t> un atbildīgajam būvuzraugam ? T.sk.:</a:t>
                      </a:r>
                      <a:endParaRPr lang="lv-LV"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tc>
                <a:extLst>
                  <a:ext uri="{0D108BD9-81ED-4DB2-BD59-A6C34878D82A}">
                    <a16:rowId xmlns:a16="http://schemas.microsoft.com/office/drawing/2014/main" val="3504751280"/>
                  </a:ext>
                </a:extLst>
              </a:tr>
              <a:tr h="587013">
                <a:tc>
                  <a:txBody>
                    <a:bodyPr/>
                    <a:lstStyle/>
                    <a:p>
                      <a:pPr algn="just">
                        <a:lnSpc>
                          <a:spcPct val="115000"/>
                        </a:lnSpc>
                        <a:spcAft>
                          <a:spcPts val="1000"/>
                        </a:spcAft>
                        <a:tabLst>
                          <a:tab pos="6300470" algn="r"/>
                        </a:tabLst>
                      </a:pPr>
                      <a:r>
                        <a:rPr lang="lv-LV" sz="900">
                          <a:effectLst/>
                        </a:rPr>
                        <a:t>2.1.</a:t>
                      </a:r>
                      <a:endParaRPr lang="lv-LV" sz="9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tc>
                <a:tc>
                  <a:txBody>
                    <a:bodyPr/>
                    <a:lstStyle/>
                    <a:p>
                      <a:pPr algn="just">
                        <a:lnSpc>
                          <a:spcPct val="115000"/>
                        </a:lnSpc>
                        <a:spcAft>
                          <a:spcPts val="1000"/>
                        </a:spcAft>
                        <a:tabLst>
                          <a:tab pos="6300470" algn="r"/>
                        </a:tabLst>
                      </a:pPr>
                      <a:r>
                        <a:rPr lang="lv-LV" sz="900" dirty="0">
                          <a:effectLst/>
                        </a:rPr>
                        <a:t>Identificētas būvprojektā noteiktās vispārīgās prasības, kas ietekmē būves nesošās konstrukcijas un būves drošumu</a:t>
                      </a:r>
                      <a:endParaRPr lang="lv-LV"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tc>
                <a:extLst>
                  <a:ext uri="{0D108BD9-81ED-4DB2-BD59-A6C34878D82A}">
                    <a16:rowId xmlns:a16="http://schemas.microsoft.com/office/drawing/2014/main" val="2620736745"/>
                  </a:ext>
                </a:extLst>
              </a:tr>
              <a:tr h="401499">
                <a:tc>
                  <a:txBody>
                    <a:bodyPr/>
                    <a:lstStyle/>
                    <a:p>
                      <a:pPr algn="just">
                        <a:lnSpc>
                          <a:spcPct val="115000"/>
                        </a:lnSpc>
                        <a:spcAft>
                          <a:spcPts val="1000"/>
                        </a:spcAft>
                        <a:tabLst>
                          <a:tab pos="6300470" algn="r"/>
                        </a:tabLst>
                      </a:pPr>
                      <a:r>
                        <a:rPr lang="lv-LV" sz="900">
                          <a:effectLst/>
                        </a:rPr>
                        <a:t>2.2. </a:t>
                      </a:r>
                      <a:endParaRPr lang="lv-LV" sz="9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tc>
                <a:tc>
                  <a:txBody>
                    <a:bodyPr/>
                    <a:lstStyle/>
                    <a:p>
                      <a:pPr algn="just">
                        <a:lnSpc>
                          <a:spcPct val="115000"/>
                        </a:lnSpc>
                        <a:spcAft>
                          <a:spcPts val="1000"/>
                        </a:spcAft>
                        <a:tabLst>
                          <a:tab pos="6300470" algn="r"/>
                        </a:tabLst>
                      </a:pPr>
                      <a:r>
                        <a:rPr lang="lv-LV" sz="900" dirty="0">
                          <a:effectLst/>
                        </a:rPr>
                        <a:t>Identificētas būvprojektā noteiktās kvalitātes kontroles pārbaudes</a:t>
                      </a:r>
                      <a:endParaRPr lang="lv-LV"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tc>
                <a:extLst>
                  <a:ext uri="{0D108BD9-81ED-4DB2-BD59-A6C34878D82A}">
                    <a16:rowId xmlns:a16="http://schemas.microsoft.com/office/drawing/2014/main" val="1365739953"/>
                  </a:ext>
                </a:extLst>
              </a:tr>
              <a:tr h="663323">
                <a:tc>
                  <a:txBody>
                    <a:bodyPr/>
                    <a:lstStyle/>
                    <a:p>
                      <a:pPr algn="just">
                        <a:lnSpc>
                          <a:spcPct val="115000"/>
                        </a:lnSpc>
                        <a:spcAft>
                          <a:spcPts val="1000"/>
                        </a:spcAft>
                        <a:tabLst>
                          <a:tab pos="6300470" algn="r"/>
                        </a:tabLst>
                      </a:pPr>
                      <a:r>
                        <a:rPr lang="lv-LV" sz="900">
                          <a:effectLst/>
                        </a:rPr>
                        <a:t>2.3.</a:t>
                      </a:r>
                      <a:endParaRPr lang="lv-LV" sz="9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tc>
                <a:tc>
                  <a:txBody>
                    <a:bodyPr/>
                    <a:lstStyle/>
                    <a:p>
                      <a:pPr algn="just">
                        <a:lnSpc>
                          <a:spcPct val="115000"/>
                        </a:lnSpc>
                        <a:spcAft>
                          <a:spcPts val="1000"/>
                        </a:spcAft>
                        <a:tabLst>
                          <a:tab pos="6300470" algn="r"/>
                        </a:tabLst>
                      </a:pPr>
                      <a:r>
                        <a:rPr lang="lv-LV" sz="900" dirty="0">
                          <a:solidFill>
                            <a:srgbClr val="FF0000"/>
                          </a:solidFill>
                          <a:effectLst/>
                        </a:rPr>
                        <a:t>Noteiktas prasības nesošajām dzelzsbetona konstrukcijām, piemēram, izbūves klase, pielaižu klase, prasības konstrukcijas virsmai </a:t>
                      </a:r>
                      <a:r>
                        <a:rPr lang="lv-LV" sz="900" dirty="0" err="1">
                          <a:solidFill>
                            <a:srgbClr val="FF0000"/>
                          </a:solidFill>
                          <a:effectLst/>
                        </a:rPr>
                        <a:t>utml</a:t>
                      </a:r>
                      <a:r>
                        <a:rPr lang="lv-LV" sz="900" dirty="0">
                          <a:solidFill>
                            <a:srgbClr val="FF0000"/>
                          </a:solidFill>
                          <a:effectLst/>
                        </a:rPr>
                        <a:t>.</a:t>
                      </a:r>
                      <a:endParaRPr lang="lv-LV" sz="9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tc>
                <a:extLst>
                  <a:ext uri="{0D108BD9-81ED-4DB2-BD59-A6C34878D82A}">
                    <a16:rowId xmlns:a16="http://schemas.microsoft.com/office/drawing/2014/main" val="4008359656"/>
                  </a:ext>
                </a:extLst>
              </a:tr>
              <a:tr h="857901">
                <a:tc>
                  <a:txBody>
                    <a:bodyPr/>
                    <a:lstStyle/>
                    <a:p>
                      <a:pPr algn="just">
                        <a:lnSpc>
                          <a:spcPct val="115000"/>
                        </a:lnSpc>
                        <a:spcAft>
                          <a:spcPts val="1000"/>
                        </a:spcAft>
                        <a:tabLst>
                          <a:tab pos="6300470" algn="r"/>
                        </a:tabLst>
                      </a:pPr>
                      <a:r>
                        <a:rPr lang="lv-LV" sz="900">
                          <a:effectLst/>
                        </a:rPr>
                        <a:t>2.4.</a:t>
                      </a:r>
                      <a:endParaRPr lang="lv-LV" sz="9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tc>
                <a:tc>
                  <a:txBody>
                    <a:bodyPr/>
                    <a:lstStyle/>
                    <a:p>
                      <a:pPr algn="just">
                        <a:lnSpc>
                          <a:spcPct val="115000"/>
                        </a:lnSpc>
                        <a:spcAft>
                          <a:spcPts val="1000"/>
                        </a:spcAft>
                        <a:tabLst>
                          <a:tab pos="6300470" algn="r"/>
                        </a:tabLst>
                      </a:pPr>
                      <a:r>
                        <a:rPr lang="lv-LV" sz="900" dirty="0">
                          <a:solidFill>
                            <a:srgbClr val="FF0000"/>
                          </a:solidFill>
                          <a:effectLst/>
                        </a:rPr>
                        <a:t>Noteiktas prasības tērauda konstrukcijām, piemēram, izbūves klase, pielaižu klase, metinājumu klase, ekspluatācijas kategorija, izgatavošanas kategorija, </a:t>
                      </a:r>
                      <a:r>
                        <a:rPr lang="lv-LV" sz="900" dirty="0" err="1">
                          <a:solidFill>
                            <a:srgbClr val="FF0000"/>
                          </a:solidFill>
                          <a:effectLst/>
                        </a:rPr>
                        <a:t>korozivitātes</a:t>
                      </a:r>
                      <a:r>
                        <a:rPr lang="lv-LV" sz="900" dirty="0">
                          <a:solidFill>
                            <a:srgbClr val="FF0000"/>
                          </a:solidFill>
                          <a:effectLst/>
                        </a:rPr>
                        <a:t> klase iekštelpās/</a:t>
                      </a:r>
                      <a:r>
                        <a:rPr lang="lv-LV" sz="900" dirty="0" err="1">
                          <a:solidFill>
                            <a:srgbClr val="FF0000"/>
                          </a:solidFill>
                          <a:effectLst/>
                        </a:rPr>
                        <a:t>ārtelpā</a:t>
                      </a:r>
                      <a:r>
                        <a:rPr lang="lv-LV" sz="900" dirty="0">
                          <a:solidFill>
                            <a:srgbClr val="FF0000"/>
                          </a:solidFill>
                          <a:effectLst/>
                        </a:rPr>
                        <a:t>, pārklājumu kalpošanas laiks, ugunsizturība </a:t>
                      </a:r>
                      <a:r>
                        <a:rPr lang="lv-LV" sz="900" dirty="0" err="1">
                          <a:solidFill>
                            <a:srgbClr val="FF0000"/>
                          </a:solidFill>
                          <a:effectLst/>
                        </a:rPr>
                        <a:t>utml</a:t>
                      </a:r>
                      <a:r>
                        <a:rPr lang="lv-LV" sz="900" dirty="0">
                          <a:solidFill>
                            <a:srgbClr val="FF0000"/>
                          </a:solidFill>
                          <a:effectLst/>
                        </a:rPr>
                        <a:t>.</a:t>
                      </a:r>
                      <a:endParaRPr lang="lv-LV" sz="9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tc>
                <a:extLst>
                  <a:ext uri="{0D108BD9-81ED-4DB2-BD59-A6C34878D82A}">
                    <a16:rowId xmlns:a16="http://schemas.microsoft.com/office/drawing/2014/main" val="3409159810"/>
                  </a:ext>
                </a:extLst>
              </a:tr>
              <a:tr h="401499">
                <a:tc>
                  <a:txBody>
                    <a:bodyPr/>
                    <a:lstStyle/>
                    <a:p>
                      <a:pPr algn="just">
                        <a:lnSpc>
                          <a:spcPct val="115000"/>
                        </a:lnSpc>
                        <a:spcAft>
                          <a:spcPts val="1000"/>
                        </a:spcAft>
                        <a:tabLst>
                          <a:tab pos="6300470" algn="r"/>
                        </a:tabLst>
                      </a:pPr>
                      <a:r>
                        <a:rPr lang="lv-LV" sz="900">
                          <a:effectLst/>
                        </a:rPr>
                        <a:t>2.5.</a:t>
                      </a:r>
                      <a:endParaRPr lang="lv-LV" sz="9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tc>
                <a:tc>
                  <a:txBody>
                    <a:bodyPr/>
                    <a:lstStyle/>
                    <a:p>
                      <a:pPr algn="just">
                        <a:lnSpc>
                          <a:spcPct val="115000"/>
                        </a:lnSpc>
                        <a:spcAft>
                          <a:spcPts val="1000"/>
                        </a:spcAft>
                        <a:tabLst>
                          <a:tab pos="6300470" algn="r"/>
                        </a:tabLst>
                      </a:pPr>
                      <a:r>
                        <a:rPr lang="lv-LV" sz="900" dirty="0">
                          <a:solidFill>
                            <a:srgbClr val="FF0000"/>
                          </a:solidFill>
                          <a:effectLst/>
                        </a:rPr>
                        <a:t>Noteiktas prasības koka konstrukcijām, piemēram, stiprības klase, pielaides </a:t>
                      </a:r>
                      <a:r>
                        <a:rPr lang="lv-LV" sz="900" dirty="0" err="1">
                          <a:solidFill>
                            <a:srgbClr val="FF0000"/>
                          </a:solidFill>
                          <a:effectLst/>
                        </a:rPr>
                        <a:t>utml</a:t>
                      </a:r>
                      <a:r>
                        <a:rPr lang="lv-LV" sz="900" dirty="0">
                          <a:solidFill>
                            <a:srgbClr val="FF0000"/>
                          </a:solidFill>
                          <a:effectLst/>
                        </a:rPr>
                        <a:t>.</a:t>
                      </a:r>
                      <a:endParaRPr lang="lv-LV" sz="9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tc>
                <a:extLst>
                  <a:ext uri="{0D108BD9-81ED-4DB2-BD59-A6C34878D82A}">
                    <a16:rowId xmlns:a16="http://schemas.microsoft.com/office/drawing/2014/main" val="2754519326"/>
                  </a:ext>
                </a:extLst>
              </a:tr>
              <a:tr h="587013">
                <a:tc>
                  <a:txBody>
                    <a:bodyPr/>
                    <a:lstStyle/>
                    <a:p>
                      <a:pPr algn="just">
                        <a:lnSpc>
                          <a:spcPct val="115000"/>
                        </a:lnSpc>
                        <a:spcAft>
                          <a:spcPts val="1000"/>
                        </a:spcAft>
                        <a:tabLst>
                          <a:tab pos="6300470" algn="r"/>
                        </a:tabLst>
                      </a:pPr>
                      <a:r>
                        <a:rPr lang="lv-LV" sz="900">
                          <a:effectLst/>
                        </a:rPr>
                        <a:t>2.6</a:t>
                      </a:r>
                      <a:endParaRPr lang="lv-LV" sz="9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tc>
                <a:tc>
                  <a:txBody>
                    <a:bodyPr/>
                    <a:lstStyle/>
                    <a:p>
                      <a:pPr algn="just">
                        <a:lnSpc>
                          <a:spcPct val="115000"/>
                        </a:lnSpc>
                        <a:spcAft>
                          <a:spcPts val="1000"/>
                        </a:spcAft>
                        <a:tabLst>
                          <a:tab pos="6300470" algn="r"/>
                        </a:tabLst>
                      </a:pPr>
                      <a:r>
                        <a:rPr lang="lv-LV" sz="900" dirty="0">
                          <a:solidFill>
                            <a:srgbClr val="FF0000"/>
                          </a:solidFill>
                          <a:effectLst/>
                        </a:rPr>
                        <a:t>Noteiktas prasības mūra konstrukcijām, piemēram, izpildes pielaides, ārējās iedarbības klase </a:t>
                      </a:r>
                      <a:r>
                        <a:rPr lang="lv-LV" sz="900" dirty="0" err="1">
                          <a:solidFill>
                            <a:srgbClr val="FF0000"/>
                          </a:solidFill>
                          <a:effectLst/>
                        </a:rPr>
                        <a:t>utml</a:t>
                      </a:r>
                      <a:r>
                        <a:rPr lang="lv-LV" sz="900" dirty="0">
                          <a:solidFill>
                            <a:srgbClr val="FF0000"/>
                          </a:solidFill>
                          <a:effectLst/>
                        </a:rPr>
                        <a:t>.</a:t>
                      </a:r>
                      <a:endParaRPr lang="lv-LV" sz="9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tc>
                <a:extLst>
                  <a:ext uri="{0D108BD9-81ED-4DB2-BD59-A6C34878D82A}">
                    <a16:rowId xmlns:a16="http://schemas.microsoft.com/office/drawing/2014/main" val="3785810560"/>
                  </a:ext>
                </a:extLst>
              </a:tr>
            </a:tbl>
          </a:graphicData>
        </a:graphic>
      </p:graphicFrame>
      <p:sp>
        <p:nvSpPr>
          <p:cNvPr id="10" name="TextBox 9">
            <a:extLst>
              <a:ext uri="{FF2B5EF4-FFF2-40B4-BE49-F238E27FC236}">
                <a16:creationId xmlns:a16="http://schemas.microsoft.com/office/drawing/2014/main" id="{1A3A1ED0-217B-AFCB-FC73-7B531691D546}"/>
              </a:ext>
            </a:extLst>
          </p:cNvPr>
          <p:cNvSpPr txBox="1"/>
          <p:nvPr/>
        </p:nvSpPr>
        <p:spPr>
          <a:xfrm>
            <a:off x="4209223" y="1560071"/>
            <a:ext cx="6097656" cy="369332"/>
          </a:xfrm>
          <a:prstGeom prst="rect">
            <a:avLst/>
          </a:prstGeom>
          <a:noFill/>
        </p:spPr>
        <p:txBody>
          <a:bodyPr wrap="square">
            <a:spAutoFit/>
          </a:bodyPr>
          <a:lstStyle/>
          <a:p>
            <a:r>
              <a:rPr lang="lv-LV" sz="1800" b="1" dirty="0">
                <a:effectLst/>
                <a:latin typeface="Times New Roman" panose="02020603050405020304" pitchFamily="18" charset="0"/>
                <a:ea typeface="Calibri" panose="020F0502020204030204" pitchFamily="34" charset="0"/>
                <a:cs typeface="Times New Roman" panose="02020603050405020304" pitchFamily="18" charset="0"/>
              </a:rPr>
              <a:t>KKS PĀRBAUDES AKTĀ iekļautie kritēriji :</a:t>
            </a:r>
            <a:endParaRPr lang="lv-LV"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6538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289AE4C-1C16-48EE-A9F9-D6596AC3485D}"/>
              </a:ext>
            </a:extLst>
          </p:cNvPr>
          <p:cNvSpPr txBox="1">
            <a:spLocks/>
          </p:cNvSpPr>
          <p:nvPr/>
        </p:nvSpPr>
        <p:spPr>
          <a:xfrm>
            <a:off x="2648195" y="318102"/>
            <a:ext cx="8705603" cy="92333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3200" b="1" dirty="0">
                <a:latin typeface="Times New Roman" panose="02020603050405020304" pitchFamily="18" charset="0"/>
                <a:cs typeface="Times New Roman" panose="02020603050405020304" pitchFamily="18" charset="0"/>
              </a:rPr>
              <a:t>Būvniecības valsts kontroles biroja </a:t>
            </a:r>
          </a:p>
          <a:p>
            <a:pPr algn="ctr"/>
            <a:r>
              <a:rPr lang="lv-LV" sz="3200" b="1" dirty="0">
                <a:latin typeface="Times New Roman" panose="02020603050405020304" pitchFamily="18" charset="0"/>
                <a:cs typeface="Times New Roman" panose="02020603050405020304" pitchFamily="18" charset="0"/>
              </a:rPr>
              <a:t>KKS veiktas pārbaudes būvlaukumā</a:t>
            </a:r>
          </a:p>
          <a:p>
            <a:pPr algn="ctr"/>
            <a:endParaRPr lang="lv-LV" sz="1400" b="1" u="sng" dirty="0">
              <a:latin typeface="Times New Roman" panose="02020603050405020304" pitchFamily="18" charset="0"/>
              <a:cs typeface="Times New Roman" panose="02020603050405020304" pitchFamily="18" charset="0"/>
            </a:endParaRPr>
          </a:p>
        </p:txBody>
      </p:sp>
      <p:pic>
        <p:nvPicPr>
          <p:cNvPr id="7" name="Picture 6" descr="A document with text and images&#10;&#10;Description automatically generated with medium confidence">
            <a:extLst>
              <a:ext uri="{FF2B5EF4-FFF2-40B4-BE49-F238E27FC236}">
                <a16:creationId xmlns:a16="http://schemas.microsoft.com/office/drawing/2014/main" id="{8102DDAD-A495-E06D-2317-A903985C36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08" y="2164761"/>
            <a:ext cx="4595370" cy="4564260"/>
          </a:xfrm>
          <a:prstGeom prst="rect">
            <a:avLst/>
          </a:prstGeom>
        </p:spPr>
      </p:pic>
      <p:sp>
        <p:nvSpPr>
          <p:cNvPr id="9" name="TextBox 8">
            <a:extLst>
              <a:ext uri="{FF2B5EF4-FFF2-40B4-BE49-F238E27FC236}">
                <a16:creationId xmlns:a16="http://schemas.microsoft.com/office/drawing/2014/main" id="{56C19696-4F69-7566-A582-201C02690540}"/>
              </a:ext>
            </a:extLst>
          </p:cNvPr>
          <p:cNvSpPr txBox="1"/>
          <p:nvPr/>
        </p:nvSpPr>
        <p:spPr>
          <a:xfrm>
            <a:off x="2648194" y="1241431"/>
            <a:ext cx="9000467" cy="923330"/>
          </a:xfrm>
          <a:prstGeom prst="rect">
            <a:avLst/>
          </a:prstGeom>
          <a:noFill/>
        </p:spPr>
        <p:txBody>
          <a:bodyPr wrap="square">
            <a:spAutoFit/>
          </a:bodyPr>
          <a:lstStyle/>
          <a:p>
            <a:pPr marL="285750" indent="-285750">
              <a:buFont typeface="Wingdings" panose="05000000000000000000" pitchFamily="2" charset="2"/>
              <a:buChar char="§"/>
            </a:pPr>
            <a:r>
              <a:rPr lang="lv-LV" b="1" dirty="0">
                <a:latin typeface="Times New Roman" panose="02020603050405020304" pitchFamily="18" charset="0"/>
                <a:cs typeface="Times New Roman" panose="02020603050405020304" pitchFamily="18" charset="0"/>
              </a:rPr>
              <a:t>BVKB izlases kārtībā veic KKS pārbaudes būvobjektos, noformējot pārbaudes aktus. </a:t>
            </a:r>
            <a:r>
              <a:rPr lang="lv-LV" b="1" dirty="0">
                <a:solidFill>
                  <a:srgbClr val="FF0000"/>
                </a:solidFill>
                <a:latin typeface="Times New Roman" panose="02020603050405020304" pitchFamily="18" charset="0"/>
                <a:cs typeface="Times New Roman" panose="02020603050405020304" pitchFamily="18" charset="0"/>
              </a:rPr>
              <a:t>Prakse pierāda, ka objekti, kuros būvuzņēmumi izpilda kvalitātes kontroles prasības iekļūst starp labākajām gada būvēm, kas arī pierāda KKS pielietošanas nozīmi. </a:t>
            </a:r>
          </a:p>
        </p:txBody>
      </p:sp>
      <p:pic>
        <p:nvPicPr>
          <p:cNvPr id="1026" name="Picture 2" descr="Rīgas pils Konventa pārbūve un restaurācija Pils laukumā 3, Rīgā. Pasūtītājs VAS VNĪ. Projekts Rīgas Pils Kastelas projekts (MARK ARHITEKTI UN SUDRABA ARHITEKTŪRA). Būvnieks LNK Industries. Būvuzraudzība Būvalts.">
            <a:extLst>
              <a:ext uri="{FF2B5EF4-FFF2-40B4-BE49-F238E27FC236}">
                <a16:creationId xmlns:a16="http://schemas.microsoft.com/office/drawing/2014/main" id="{8FED1C25-C557-577D-8B51-9B8DCD1041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9583" y="2164761"/>
            <a:ext cx="4048038" cy="291356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0BCE46F-1460-C471-D374-E3B38B5FE289}"/>
              </a:ext>
            </a:extLst>
          </p:cNvPr>
          <p:cNvSpPr txBox="1"/>
          <p:nvPr/>
        </p:nvSpPr>
        <p:spPr>
          <a:xfrm>
            <a:off x="5572289" y="5158409"/>
            <a:ext cx="6102625" cy="1200329"/>
          </a:xfrm>
          <a:prstGeom prst="rect">
            <a:avLst/>
          </a:prstGeom>
          <a:noFill/>
        </p:spPr>
        <p:txBody>
          <a:bodyPr wrap="square">
            <a:spAutoFit/>
          </a:bodyPr>
          <a:lstStyle/>
          <a:p>
            <a:r>
              <a:rPr lang="lv-LV" b="0" i="0" dirty="0">
                <a:solidFill>
                  <a:srgbClr val="444444"/>
                </a:solidFill>
                <a:effectLst/>
                <a:latin typeface="Times New Roman" panose="02020603050405020304" pitchFamily="18" charset="0"/>
                <a:cs typeface="Times New Roman" panose="02020603050405020304" pitchFamily="18" charset="0"/>
              </a:rPr>
              <a:t>Rīgas pils Konventa pārbūve un restaurācija Pils laukumā 3, Rīgā. Pasūtītājs VAS VNĪ. Projekts Rīgas Pils </a:t>
            </a:r>
            <a:r>
              <a:rPr lang="lv-LV" b="0" i="0" dirty="0" err="1">
                <a:solidFill>
                  <a:srgbClr val="444444"/>
                </a:solidFill>
                <a:effectLst/>
                <a:latin typeface="Times New Roman" panose="02020603050405020304" pitchFamily="18" charset="0"/>
                <a:cs typeface="Times New Roman" panose="02020603050405020304" pitchFamily="18" charset="0"/>
              </a:rPr>
              <a:t>Kastelas</a:t>
            </a:r>
            <a:r>
              <a:rPr lang="lv-LV" b="0" i="0" dirty="0">
                <a:solidFill>
                  <a:srgbClr val="444444"/>
                </a:solidFill>
                <a:effectLst/>
                <a:latin typeface="Times New Roman" panose="02020603050405020304" pitchFamily="18" charset="0"/>
                <a:cs typeface="Times New Roman" panose="02020603050405020304" pitchFamily="18" charset="0"/>
              </a:rPr>
              <a:t> projekts (MARK ARHITEKTI UN SUDRABA ARHITEKTŪRA). Būvnieks LNK Industries. Būvuzraudzība </a:t>
            </a:r>
            <a:r>
              <a:rPr lang="lv-LV" b="0" i="0" dirty="0" err="1">
                <a:solidFill>
                  <a:srgbClr val="444444"/>
                </a:solidFill>
                <a:effectLst/>
                <a:latin typeface="Times New Roman" panose="02020603050405020304" pitchFamily="18" charset="0"/>
                <a:cs typeface="Times New Roman" panose="02020603050405020304" pitchFamily="18" charset="0"/>
              </a:rPr>
              <a:t>Būvalts</a:t>
            </a:r>
            <a:r>
              <a:rPr lang="lv-LV" b="0" i="0" dirty="0">
                <a:solidFill>
                  <a:srgbClr val="444444"/>
                </a:solidFill>
                <a:effectLst/>
                <a:latin typeface="Times New Roman" panose="02020603050405020304" pitchFamily="18" charset="0"/>
                <a:cs typeface="Times New Roman" panose="02020603050405020304" pitchFamily="18" charset="0"/>
              </a:rPr>
              <a:t>.</a:t>
            </a:r>
            <a:endParaRPr lang="lv-LV"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5769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289AE4C-1C16-48EE-A9F9-D6596AC3485D}"/>
              </a:ext>
            </a:extLst>
          </p:cNvPr>
          <p:cNvSpPr txBox="1">
            <a:spLocks/>
          </p:cNvSpPr>
          <p:nvPr/>
        </p:nvSpPr>
        <p:spPr>
          <a:xfrm>
            <a:off x="2648195" y="318102"/>
            <a:ext cx="8705603" cy="92333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3200" b="1" dirty="0">
                <a:latin typeface="Times New Roman" panose="02020603050405020304" pitchFamily="18" charset="0"/>
                <a:cs typeface="Times New Roman" panose="02020603050405020304" pitchFamily="18" charset="0"/>
              </a:rPr>
              <a:t>Būvniecības valsts kontroles biroja </a:t>
            </a:r>
          </a:p>
          <a:p>
            <a:pPr algn="ctr"/>
            <a:r>
              <a:rPr lang="lv-LV" sz="3200" b="1" dirty="0">
                <a:latin typeface="Times New Roman" panose="02020603050405020304" pitchFamily="18" charset="0"/>
                <a:cs typeface="Times New Roman" panose="02020603050405020304" pitchFamily="18" charset="0"/>
              </a:rPr>
              <a:t>KKS veiktas pārbaudes būvlaukumā</a:t>
            </a:r>
          </a:p>
          <a:p>
            <a:pPr algn="ctr"/>
            <a:endParaRPr lang="lv-LV" sz="1400" b="1" u="sng"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56C19696-4F69-7566-A582-201C02690540}"/>
              </a:ext>
            </a:extLst>
          </p:cNvPr>
          <p:cNvSpPr txBox="1"/>
          <p:nvPr/>
        </p:nvSpPr>
        <p:spPr>
          <a:xfrm>
            <a:off x="2648194" y="1241431"/>
            <a:ext cx="9000467" cy="923330"/>
          </a:xfrm>
          <a:prstGeom prst="rect">
            <a:avLst/>
          </a:prstGeom>
          <a:noFill/>
        </p:spPr>
        <p:txBody>
          <a:bodyPr wrap="square">
            <a:spAutoFit/>
          </a:bodyPr>
          <a:lstStyle/>
          <a:p>
            <a:pPr marL="285750" indent="-285750">
              <a:buFont typeface="Wingdings" panose="05000000000000000000" pitchFamily="2" charset="2"/>
              <a:buChar char="§"/>
            </a:pPr>
            <a:r>
              <a:rPr lang="lv-LV" b="1" dirty="0">
                <a:latin typeface="Times New Roman" panose="02020603050405020304" pitchFamily="18" charset="0"/>
                <a:cs typeface="Times New Roman" panose="02020603050405020304" pitchFamily="18" charset="0"/>
              </a:rPr>
              <a:t>BVKB izlases kārtībā veic KKS pārbaudes būvobjektos, noformējot pārbaudes aktus. </a:t>
            </a:r>
            <a:r>
              <a:rPr lang="lv-LV" b="1" dirty="0">
                <a:solidFill>
                  <a:srgbClr val="FF0000"/>
                </a:solidFill>
                <a:latin typeface="Times New Roman" panose="02020603050405020304" pitchFamily="18" charset="0"/>
                <a:cs typeface="Times New Roman" panose="02020603050405020304" pitchFamily="18" charset="0"/>
              </a:rPr>
              <a:t>Prakse pierāda, ka objekti, kuros būvuzņēmumi izpilda kvalitātes kontroles prasības iekļūst starp labākajām gada būvēm, kas arī pierāda KKS nozīmi. </a:t>
            </a:r>
          </a:p>
        </p:txBody>
      </p:sp>
      <p:pic>
        <p:nvPicPr>
          <p:cNvPr id="14" name="Picture 13" descr="A document with text and images&#10;&#10;Description automatically generated">
            <a:extLst>
              <a:ext uri="{FF2B5EF4-FFF2-40B4-BE49-F238E27FC236}">
                <a16:creationId xmlns:a16="http://schemas.microsoft.com/office/drawing/2014/main" id="{E7208227-4B62-0D3B-10B3-FD2756A597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911" y="2286001"/>
            <a:ext cx="5054243" cy="4601817"/>
          </a:xfrm>
          <a:prstGeom prst="rect">
            <a:avLst/>
          </a:prstGeom>
        </p:spPr>
      </p:pic>
      <p:pic>
        <p:nvPicPr>
          <p:cNvPr id="1028" name="Picture 4" descr="Valmieras pils kultūrvides centrs, Bruņinieku iela 1, Valmierā. Pasūtītājs Valmieras novada dome. Projekts ZGT. Būvnieks R.K.C.F.Renesanse. Būvuzraudzība BŪVĒLOGS projekti.">
            <a:extLst>
              <a:ext uri="{FF2B5EF4-FFF2-40B4-BE49-F238E27FC236}">
                <a16:creationId xmlns:a16="http://schemas.microsoft.com/office/drawing/2014/main" id="{6AA29D9C-01C8-05B5-B3B8-817763F8ABD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82539" y="2304870"/>
            <a:ext cx="2413550" cy="30169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286E0FB-099B-0205-B85E-9EE187FF12B1}"/>
              </a:ext>
            </a:extLst>
          </p:cNvPr>
          <p:cNvSpPr txBox="1"/>
          <p:nvPr/>
        </p:nvSpPr>
        <p:spPr>
          <a:xfrm>
            <a:off x="5450154" y="5486351"/>
            <a:ext cx="6097656" cy="923330"/>
          </a:xfrm>
          <a:prstGeom prst="rect">
            <a:avLst/>
          </a:prstGeom>
          <a:noFill/>
        </p:spPr>
        <p:txBody>
          <a:bodyPr wrap="square">
            <a:spAutoFit/>
          </a:bodyPr>
          <a:lstStyle/>
          <a:p>
            <a:r>
              <a:rPr lang="lv-LV" b="0" i="0" dirty="0">
                <a:solidFill>
                  <a:srgbClr val="444444"/>
                </a:solidFill>
                <a:effectLst/>
                <a:latin typeface="Times New Roman" panose="02020603050405020304" pitchFamily="18" charset="0"/>
              </a:rPr>
              <a:t>Valmieras pils kultūrvides centrs, Bruņinieku iela 1, Valmierā. Pasūtītājs Valmieras novada dome. Projekts ZGT. Būvnieks </a:t>
            </a:r>
            <a:r>
              <a:rPr lang="lv-LV" b="0" i="0" dirty="0" err="1">
                <a:solidFill>
                  <a:srgbClr val="444444"/>
                </a:solidFill>
                <a:effectLst/>
                <a:latin typeface="Times New Roman" panose="02020603050405020304" pitchFamily="18" charset="0"/>
              </a:rPr>
              <a:t>R.K.C.F.Renesanse</a:t>
            </a:r>
            <a:r>
              <a:rPr lang="lv-LV" b="0" i="0" dirty="0">
                <a:solidFill>
                  <a:srgbClr val="444444"/>
                </a:solidFill>
                <a:effectLst/>
                <a:latin typeface="Times New Roman" panose="02020603050405020304" pitchFamily="18" charset="0"/>
              </a:rPr>
              <a:t>. Būvuzraudzība BŪVĒLOGS projekti. </a:t>
            </a:r>
            <a:endParaRPr lang="lv-LV" dirty="0">
              <a:latin typeface="Times New Roman" panose="02020603050405020304" pitchFamily="18" charset="0"/>
            </a:endParaRPr>
          </a:p>
        </p:txBody>
      </p:sp>
      <p:pic>
        <p:nvPicPr>
          <p:cNvPr id="1032" name="Picture 8" descr="Valmieras pils kultūrvides centrs, Bruņinieku iela 1, Valmierā. Pasūtītājs Valmieras novada dome. Projekts ZGT. Būvnieks R.K.C.F.Renesanse. Būvuzraudzība BŪVĒLOGS projekti.">
            <a:extLst>
              <a:ext uri="{FF2B5EF4-FFF2-40B4-BE49-F238E27FC236}">
                <a16:creationId xmlns:a16="http://schemas.microsoft.com/office/drawing/2014/main" id="{23CED371-46DF-5ACF-CA4C-734D1D1BB1A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1759" y="2304870"/>
            <a:ext cx="3933202" cy="2949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927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333090" y="2872159"/>
            <a:ext cx="7772400" cy="960438"/>
          </a:xfrm>
        </p:spPr>
        <p:txBody>
          <a:bodyPr>
            <a:normAutofit/>
          </a:bodyPr>
          <a:lstStyle/>
          <a:p>
            <a:r>
              <a:rPr lang="lv-LV" altLang="lv-LV" sz="3600" dirty="0">
                <a:latin typeface="Times New Roman" panose="02020603050405020304" pitchFamily="18" charset="0"/>
                <a:cs typeface="Times New Roman" panose="02020603050405020304" pitchFamily="18" charset="0"/>
              </a:rPr>
              <a:t>Paldies par uzmanību!</a:t>
            </a:r>
          </a:p>
        </p:txBody>
      </p:sp>
      <p:sp>
        <p:nvSpPr>
          <p:cNvPr id="5" name="Title 1"/>
          <p:cNvSpPr txBox="1">
            <a:spLocks/>
          </p:cNvSpPr>
          <p:nvPr/>
        </p:nvSpPr>
        <p:spPr bwMode="auto">
          <a:xfrm>
            <a:off x="1602983" y="4093984"/>
            <a:ext cx="9232614" cy="2186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algn="ctr" defTabSz="938213" rtl="0" eaLnBrk="0" fontAlgn="base" hangingPunct="0">
              <a:spcBef>
                <a:spcPct val="0"/>
              </a:spcBef>
              <a:spcAft>
                <a:spcPct val="0"/>
              </a:spcAft>
              <a:defRPr sz="3200" b="1"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endParaRPr lang="lv-LV" altLang="lv-LV" sz="1600" u="sng" dirty="0">
              <a:solidFill>
                <a:schemeClr val="tx2"/>
              </a:solidFill>
            </a:endParaRPr>
          </a:p>
          <a:p>
            <a:endParaRPr lang="lv-LV" sz="1600" dirty="0">
              <a:latin typeface="Times New Roman" panose="02020603050405020304" pitchFamily="18" charset="0"/>
              <a:cs typeface="Times New Roman" panose="02020603050405020304" pitchFamily="18" charset="0"/>
            </a:endParaRPr>
          </a:p>
          <a:p>
            <a:r>
              <a:rPr lang="lv-LV" altLang="lv-LV" sz="2000" dirty="0">
                <a:latin typeface="Times New Roman" panose="02020603050405020304" pitchFamily="18" charset="0"/>
                <a:cs typeface="Times New Roman" panose="02020603050405020304" pitchFamily="18" charset="0"/>
              </a:rPr>
              <a:t>Vairāk informācijas</a:t>
            </a:r>
          </a:p>
          <a:p>
            <a:r>
              <a:rPr lang="lv-LV" sz="3600" dirty="0">
                <a:solidFill>
                  <a:srgbClr val="3892AE"/>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www.bvkb.gov.lv</a:t>
            </a:r>
            <a:endParaRPr lang="lv-LV" sz="3600" dirty="0">
              <a:solidFill>
                <a:srgbClr val="3892AE"/>
              </a:solidFill>
              <a:latin typeface="Times New Roman" panose="02020603050405020304" pitchFamily="18" charset="0"/>
              <a:cs typeface="Times New Roman" panose="02020603050405020304" pitchFamily="18" charset="0"/>
            </a:endParaRPr>
          </a:p>
          <a:p>
            <a:endParaRPr lang="lv-LV" dirty="0">
              <a:solidFill>
                <a:srgbClr val="3892AE"/>
              </a:solidFill>
            </a:endParaRPr>
          </a:p>
        </p:txBody>
      </p:sp>
    </p:spTree>
    <p:extLst>
      <p:ext uri="{BB962C8B-B14F-4D97-AF65-F5344CB8AC3E}">
        <p14:creationId xmlns:p14="http://schemas.microsoft.com/office/powerpoint/2010/main" val="4204092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onstruction site with blue hexagons&#10;&#10;Description automatically generated">
            <a:extLst>
              <a:ext uri="{FF2B5EF4-FFF2-40B4-BE49-F238E27FC236}">
                <a16:creationId xmlns:a16="http://schemas.microsoft.com/office/drawing/2014/main" id="{38A52C4A-E428-A5D0-9BA5-F3DB0DFD6D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30" y="0"/>
            <a:ext cx="12082670" cy="6708913"/>
          </a:xfrm>
          <a:prstGeom prst="rect">
            <a:avLst/>
          </a:prstGeom>
        </p:spPr>
      </p:pic>
    </p:spTree>
    <p:extLst>
      <p:ext uri="{BB962C8B-B14F-4D97-AF65-F5344CB8AC3E}">
        <p14:creationId xmlns:p14="http://schemas.microsoft.com/office/powerpoint/2010/main" val="123278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CDFC1-9E1C-48FC-BDF9-986D010019BC}"/>
              </a:ext>
            </a:extLst>
          </p:cNvPr>
          <p:cNvSpPr>
            <a:spLocks noGrp="1"/>
          </p:cNvSpPr>
          <p:nvPr>
            <p:ph type="title"/>
          </p:nvPr>
        </p:nvSpPr>
        <p:spPr>
          <a:xfrm>
            <a:off x="2638257" y="367404"/>
            <a:ext cx="8705603" cy="1325563"/>
          </a:xfrm>
        </p:spPr>
        <p:txBody>
          <a:bodyPr>
            <a:normAutofit/>
          </a:bodyPr>
          <a:lstStyle/>
          <a:p>
            <a:pPr algn="ctr"/>
            <a:r>
              <a:rPr lang="lv-LV" sz="3200" b="1" dirty="0">
                <a:latin typeface="Times New Roman" panose="02020603050405020304" pitchFamily="18" charset="0"/>
                <a:cs typeface="Times New Roman" panose="02020603050405020304" pitchFamily="18" charset="0"/>
              </a:rPr>
              <a:t>Vadlīnijas būvdarbu veicēja</a:t>
            </a:r>
            <a:br>
              <a:rPr lang="lv-LV" sz="3200" b="1" dirty="0">
                <a:latin typeface="Times New Roman" panose="02020603050405020304" pitchFamily="18" charset="0"/>
                <a:cs typeface="Times New Roman" panose="02020603050405020304" pitchFamily="18" charset="0"/>
              </a:rPr>
            </a:br>
            <a:r>
              <a:rPr lang="lv-LV" sz="3200" b="1" dirty="0">
                <a:latin typeface="Times New Roman" panose="02020603050405020304" pitchFamily="18" charset="0"/>
                <a:cs typeface="Times New Roman" panose="02020603050405020304" pitchFamily="18" charset="0"/>
              </a:rPr>
              <a:t> kvalitātes kontroles sistēmai </a:t>
            </a:r>
            <a:br>
              <a:rPr lang="lv-LV" sz="3200" b="1" dirty="0">
                <a:latin typeface="Times New Roman" panose="02020603050405020304" pitchFamily="18" charset="0"/>
                <a:cs typeface="Times New Roman" panose="02020603050405020304" pitchFamily="18" charset="0"/>
              </a:rPr>
            </a:br>
            <a:r>
              <a:rPr lang="lv-LV" sz="2200" b="1" dirty="0">
                <a:solidFill>
                  <a:srgbClr val="FF0000"/>
                </a:solidFill>
                <a:latin typeface="Times New Roman" panose="02020603050405020304" pitchFamily="18" charset="0"/>
                <a:cs typeface="Times New Roman" panose="02020603050405020304" pitchFamily="18" charset="0"/>
              </a:rPr>
              <a:t>BVKB apstiprinātas 29.03.2021</a:t>
            </a:r>
            <a:r>
              <a:rPr lang="lv-LV" sz="2200" b="1" dirty="0">
                <a:latin typeface="Times New Roman" panose="02020603050405020304" pitchFamily="18" charset="0"/>
                <a:cs typeface="Times New Roman" panose="02020603050405020304" pitchFamily="18" charset="0"/>
              </a:rPr>
              <a:t>.</a:t>
            </a:r>
            <a:endParaRPr lang="lv-LV" sz="2200"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5377A6A5-7040-42A3-B6BB-518447CF13F5}"/>
              </a:ext>
            </a:extLst>
          </p:cNvPr>
          <p:cNvSpPr/>
          <p:nvPr/>
        </p:nvSpPr>
        <p:spPr>
          <a:xfrm>
            <a:off x="3213099" y="1900584"/>
            <a:ext cx="8455891" cy="4401205"/>
          </a:xfrm>
          <a:prstGeom prst="rect">
            <a:avLst/>
          </a:prstGeom>
        </p:spPr>
        <p:txBody>
          <a:bodyPr wrap="square">
            <a:spAutoFit/>
          </a:bodyPr>
          <a:lstStyle/>
          <a:p>
            <a:pPr marL="285750" indent="-285750">
              <a:buFont typeface="Wingdings" panose="05000000000000000000" pitchFamily="2" charset="2"/>
              <a:buChar char="§"/>
            </a:pPr>
            <a:endParaRPr lang="lv-LV" sz="2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lv-LV" sz="2000" dirty="0">
                <a:latin typeface="Times New Roman" panose="02020603050405020304" pitchFamily="18" charset="0"/>
                <a:cs typeface="Times New Roman" panose="02020603050405020304" pitchFamily="18" charset="0"/>
              </a:rPr>
              <a:t>Vadlīnijas izstrādātas, </a:t>
            </a:r>
            <a:r>
              <a:rPr lang="lv-LV" sz="2000" b="1" dirty="0">
                <a:latin typeface="Times New Roman" panose="02020603050405020304" pitchFamily="18" charset="0"/>
                <a:cs typeface="Times New Roman" panose="02020603050405020304" pitchFamily="18" charset="0"/>
              </a:rPr>
              <a:t>ņemot vērā būvuzraudzības nozares apkopoto praksi </a:t>
            </a:r>
            <a:r>
              <a:rPr lang="lv-LV" sz="2000" dirty="0">
                <a:latin typeface="Times New Roman" panose="02020603050405020304" pitchFamily="18" charset="0"/>
                <a:cs typeface="Times New Roman" panose="02020603050405020304" pitchFamily="18" charset="0"/>
              </a:rPr>
              <a:t>un ieteikumus, kā </a:t>
            </a:r>
            <a:r>
              <a:rPr lang="lv-LV" sz="2000" b="1" dirty="0">
                <a:latin typeface="Times New Roman" panose="02020603050405020304" pitchFamily="18" charset="0"/>
                <a:cs typeface="Times New Roman" panose="02020603050405020304" pitchFamily="18" charset="0"/>
              </a:rPr>
              <a:t>arī BVKB iegūto pieredzi</a:t>
            </a:r>
            <a:r>
              <a:rPr lang="lv-LV" sz="2000" dirty="0">
                <a:latin typeface="Times New Roman" panose="02020603050405020304" pitchFamily="18" charset="0"/>
                <a:cs typeface="Times New Roman" panose="02020603050405020304" pitchFamily="18" charset="0"/>
              </a:rPr>
              <a:t>, veicot būvdarbu valsts kontroli. Katrā procesā ir doti konkrētu situāciju piemēri ar norādēm uz normatīvajiem aktiem un standartiem.</a:t>
            </a:r>
          </a:p>
          <a:p>
            <a:pPr marL="285750" indent="-285750">
              <a:buFont typeface="Wingdings" panose="05000000000000000000" pitchFamily="2" charset="2"/>
              <a:buChar char="§"/>
            </a:pPr>
            <a:endParaRPr lang="lv-LV" sz="2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lv-LV" sz="2000" dirty="0">
                <a:hlinkClick r:id="rId2"/>
              </a:rPr>
              <a:t>https://www.bvkb.gov.lv/lv/buvdarbu-valsts-kontrole-un-buvju-pienemsana-ekspluatacija</a:t>
            </a:r>
            <a:endParaRPr lang="lv-LV" sz="2000" dirty="0"/>
          </a:p>
          <a:p>
            <a:pPr marL="285750" indent="-285750">
              <a:buFont typeface="Wingdings" panose="05000000000000000000" pitchFamily="2" charset="2"/>
              <a:buChar char="§"/>
            </a:pPr>
            <a:endParaRPr lang="lv-LV" sz="2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lv-LV" sz="2000" dirty="0">
                <a:highlight>
                  <a:srgbClr val="00FFFF"/>
                </a:highlight>
              </a:rPr>
              <a:t>https://www.bvkb.gov.lv/lv/media/1754/download?attachment</a:t>
            </a:r>
            <a:endParaRPr lang="lv-LV" sz="2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endParaRPr lang="lv-LV" sz="2000" dirty="0">
              <a:latin typeface="Times New Roman" panose="02020603050405020304" pitchFamily="18" charset="0"/>
              <a:cs typeface="Times New Roman" panose="02020603050405020304" pitchFamily="18" charset="0"/>
            </a:endParaRPr>
          </a:p>
          <a:p>
            <a:pPr algn="ctr"/>
            <a:r>
              <a:rPr lang="lv-LV" sz="2000" b="1" dirty="0">
                <a:solidFill>
                  <a:srgbClr val="FF0000"/>
                </a:solidFill>
                <a:latin typeface="Times New Roman" panose="02020603050405020304" pitchFamily="18" charset="0"/>
                <a:cs typeface="Times New Roman" panose="02020603050405020304" pitchFamily="18" charset="0"/>
              </a:rPr>
              <a:t>Lai būvniecības dalībnieki būvdarbu laikā pareizi izpildītu KKS prasības un noformētu nepieciešamo pierādījuma dokumentāciju vispirms </a:t>
            </a:r>
          </a:p>
          <a:p>
            <a:pPr algn="ctr"/>
            <a:r>
              <a:rPr lang="lv-LV" sz="2000" b="1" dirty="0">
                <a:solidFill>
                  <a:srgbClr val="FF0000"/>
                </a:solidFill>
                <a:latin typeface="Times New Roman" panose="02020603050405020304" pitchFamily="18" charset="0"/>
                <a:cs typeface="Times New Roman" panose="02020603050405020304" pitchFamily="18" charset="0"/>
              </a:rPr>
              <a:t>detalizēti jāiepazīstas ar KKS vadlīnijām ! (18 lapas)</a:t>
            </a:r>
          </a:p>
        </p:txBody>
      </p:sp>
      <p:pic>
        <p:nvPicPr>
          <p:cNvPr id="3" name="Content Placeholder 14">
            <a:extLst>
              <a:ext uri="{FF2B5EF4-FFF2-40B4-BE49-F238E27FC236}">
                <a16:creationId xmlns:a16="http://schemas.microsoft.com/office/drawing/2014/main" id="{3E4E523A-83DD-973A-E004-C8F0E64346B4}"/>
              </a:ext>
            </a:extLst>
          </p:cNvPr>
          <p:cNvPicPr>
            <a:picLocks noGrp="1" noChangeAspect="1"/>
          </p:cNvPicPr>
          <p:nvPr>
            <p:ph idx="1"/>
          </p:nvPr>
        </p:nvPicPr>
        <p:blipFill>
          <a:blip r:embed="rId3"/>
          <a:stretch>
            <a:fillRect/>
          </a:stretch>
        </p:blipFill>
        <p:spPr>
          <a:xfrm>
            <a:off x="515659" y="2315817"/>
            <a:ext cx="2697440" cy="3916017"/>
          </a:xfrm>
          <a:ln>
            <a:solidFill>
              <a:schemeClr val="tx1"/>
            </a:solidFill>
          </a:ln>
        </p:spPr>
      </p:pic>
    </p:spTree>
    <p:extLst>
      <p:ext uri="{BB962C8B-B14F-4D97-AF65-F5344CB8AC3E}">
        <p14:creationId xmlns:p14="http://schemas.microsoft.com/office/powerpoint/2010/main" val="3149917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BF2B1E4-8DAB-48A5-8810-8F35E9A29721}"/>
              </a:ext>
            </a:extLst>
          </p:cNvPr>
          <p:cNvPicPr>
            <a:picLocks noGrp="1" noChangeAspect="1"/>
          </p:cNvPicPr>
          <p:nvPr>
            <p:ph idx="1"/>
          </p:nvPr>
        </p:nvPicPr>
        <p:blipFill>
          <a:blip r:embed="rId2"/>
          <a:stretch>
            <a:fillRect/>
          </a:stretch>
        </p:blipFill>
        <p:spPr>
          <a:xfrm>
            <a:off x="2648195" y="2065106"/>
            <a:ext cx="7985557" cy="4037743"/>
          </a:xfrm>
          <a:prstGeom prst="rect">
            <a:avLst/>
          </a:prstGeom>
        </p:spPr>
      </p:pic>
      <p:sp>
        <p:nvSpPr>
          <p:cNvPr id="6" name="Title 1">
            <a:extLst>
              <a:ext uri="{FF2B5EF4-FFF2-40B4-BE49-F238E27FC236}">
                <a16:creationId xmlns:a16="http://schemas.microsoft.com/office/drawing/2014/main" id="{3E25A2D1-A95F-47D3-BDEA-CD6E5D85D93A}"/>
              </a:ext>
            </a:extLst>
          </p:cNvPr>
          <p:cNvSpPr txBox="1">
            <a:spLocks/>
          </p:cNvSpPr>
          <p:nvPr/>
        </p:nvSpPr>
        <p:spPr>
          <a:xfrm>
            <a:off x="2648195" y="318101"/>
            <a:ext cx="870560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3200" b="1" dirty="0">
                <a:latin typeface="Times New Roman" panose="02020603050405020304" pitchFamily="18" charset="0"/>
                <a:cs typeface="Times New Roman" panose="02020603050405020304" pitchFamily="18" charset="0"/>
              </a:rPr>
              <a:t>Vadlīnijas būvdarbu veicēja</a:t>
            </a:r>
            <a:br>
              <a:rPr lang="lv-LV" sz="3200" b="1" dirty="0">
                <a:latin typeface="Times New Roman" panose="02020603050405020304" pitchFamily="18" charset="0"/>
                <a:cs typeface="Times New Roman" panose="02020603050405020304" pitchFamily="18" charset="0"/>
              </a:rPr>
            </a:br>
            <a:r>
              <a:rPr lang="lv-LV" sz="3200" b="1" dirty="0">
                <a:latin typeface="Times New Roman" panose="02020603050405020304" pitchFamily="18" charset="0"/>
                <a:cs typeface="Times New Roman" panose="02020603050405020304" pitchFamily="18" charset="0"/>
              </a:rPr>
              <a:t> kvalitātes kontroles sistēmai.</a:t>
            </a:r>
          </a:p>
        </p:txBody>
      </p:sp>
    </p:spTree>
    <p:extLst>
      <p:ext uri="{BB962C8B-B14F-4D97-AF65-F5344CB8AC3E}">
        <p14:creationId xmlns:p14="http://schemas.microsoft.com/office/powerpoint/2010/main" val="3208014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7682D-5145-4D43-8A0E-8B2933E7BFD2}"/>
              </a:ext>
            </a:extLst>
          </p:cNvPr>
          <p:cNvSpPr>
            <a:spLocks noGrp="1"/>
          </p:cNvSpPr>
          <p:nvPr>
            <p:ph type="title"/>
          </p:nvPr>
        </p:nvSpPr>
        <p:spPr>
          <a:xfrm>
            <a:off x="2731770" y="250825"/>
            <a:ext cx="8787295" cy="1034279"/>
          </a:xfrm>
        </p:spPr>
        <p:txBody>
          <a:bodyPr>
            <a:normAutofit/>
          </a:bodyPr>
          <a:lstStyle/>
          <a:p>
            <a:pPr algn="ctr"/>
            <a:r>
              <a:rPr lang="lv-LV" sz="3200" b="1" dirty="0">
                <a:latin typeface="Times New Roman" panose="02020603050405020304" pitchFamily="18" charset="0"/>
                <a:cs typeface="Times New Roman" panose="02020603050405020304" pitchFamily="18" charset="0"/>
              </a:rPr>
              <a:t>Prasības kvalitātes kontroles sistēmas izstrādāšanai</a:t>
            </a:r>
          </a:p>
        </p:txBody>
      </p:sp>
      <p:sp>
        <p:nvSpPr>
          <p:cNvPr id="3" name="Content Placeholder 2">
            <a:extLst>
              <a:ext uri="{FF2B5EF4-FFF2-40B4-BE49-F238E27FC236}">
                <a16:creationId xmlns:a16="http://schemas.microsoft.com/office/drawing/2014/main" id="{0E3A2CF9-1B37-40B7-B83A-AB9967515052}"/>
              </a:ext>
            </a:extLst>
          </p:cNvPr>
          <p:cNvSpPr>
            <a:spLocks noGrp="1"/>
          </p:cNvSpPr>
          <p:nvPr>
            <p:ph sz="half" idx="1"/>
          </p:nvPr>
        </p:nvSpPr>
        <p:spPr>
          <a:xfrm>
            <a:off x="2434282" y="1162878"/>
            <a:ext cx="9224318" cy="5575852"/>
          </a:xfrm>
        </p:spPr>
        <p:txBody>
          <a:bodyPr>
            <a:normAutofit fontScale="70000" lnSpcReduction="20000"/>
          </a:bodyPr>
          <a:lstStyle/>
          <a:p>
            <a:pPr algn="just"/>
            <a:r>
              <a:rPr lang="lv-LV" sz="2000" b="1" i="0" dirty="0">
                <a:solidFill>
                  <a:srgbClr val="414142"/>
                </a:solidFill>
                <a:effectLst/>
                <a:latin typeface="Times New Roman" panose="02020603050405020304" pitchFamily="18" charset="0"/>
                <a:cs typeface="Times New Roman" panose="02020603050405020304" pitchFamily="18" charset="0"/>
              </a:rPr>
              <a:t>ĒBN 124. Par būvdarbu kvalitāti ir atbildīgs būvdarbu veicējs. </a:t>
            </a:r>
            <a:r>
              <a:rPr lang="lv-LV" sz="2000" b="1" i="0" u="sng" dirty="0">
                <a:effectLst/>
                <a:latin typeface="Times New Roman" panose="02020603050405020304" pitchFamily="18" charset="0"/>
                <a:cs typeface="Times New Roman" panose="02020603050405020304" pitchFamily="18" charset="0"/>
              </a:rPr>
              <a:t>Būvdarbu kvalitāte nedrīkst būt zemāka par Latvijas būvnormatīvos un attiecīgajos standartos, </a:t>
            </a:r>
            <a:r>
              <a:rPr lang="lv-LV" sz="2000" b="1" i="0" dirty="0">
                <a:effectLst/>
                <a:latin typeface="Times New Roman" panose="02020603050405020304" pitchFamily="18" charset="0"/>
                <a:cs typeface="Times New Roman" panose="02020603050405020304" pitchFamily="18" charset="0"/>
              </a:rPr>
              <a:t>apbūves noteikumos un citos normatīvajos aktos vai būvdarbu līgumā </a:t>
            </a:r>
            <a:r>
              <a:rPr lang="lv-LV" sz="2000" b="1" i="0" u="sng" dirty="0">
                <a:effectLst/>
                <a:latin typeface="Times New Roman" panose="02020603050405020304" pitchFamily="18" charset="0"/>
                <a:cs typeface="Times New Roman" panose="02020603050405020304" pitchFamily="18" charset="0"/>
              </a:rPr>
              <a:t>noteiktajiem būvdarbu kvalitātes rādītājiem.  </a:t>
            </a:r>
            <a:r>
              <a:rPr lang="lv-LV" sz="2000" b="1" i="0" dirty="0">
                <a:solidFill>
                  <a:srgbClr val="FF0000"/>
                </a:solidFill>
                <a:effectLst/>
                <a:latin typeface="Times New Roman" panose="02020603050405020304" pitchFamily="18" charset="0"/>
                <a:cs typeface="Times New Roman" panose="02020603050405020304" pitchFamily="18" charset="0"/>
              </a:rPr>
              <a:t>Būvdarbu izpildes kvalitātes prasības projektētājam jāfiksē katrā būvprojekta daļā, kurā normatīvi un standarti paredz prasības būvdarbu izpildei. Par to atbildīgajam būvprojekta da</a:t>
            </a:r>
            <a:r>
              <a:rPr lang="lv-LV" sz="2000" b="1" dirty="0">
                <a:solidFill>
                  <a:srgbClr val="FF0000"/>
                </a:solidFill>
                <a:latin typeface="Times New Roman" panose="02020603050405020304" pitchFamily="18" charset="0"/>
                <a:cs typeface="Times New Roman" panose="02020603050405020304" pitchFamily="18" charset="0"/>
              </a:rPr>
              <a:t>ļas projektētājam jāpārliecinās pirms apliecinājuma parakstīšanas būvprojektā. </a:t>
            </a:r>
            <a:r>
              <a:rPr lang="lv-LV" sz="2000" dirty="0">
                <a:effectLst/>
                <a:latin typeface="Times New Roman" panose="02020603050405020304" pitchFamily="18" charset="0"/>
                <a:ea typeface="Calibri" panose="020F0502020204030204" pitchFamily="34" charset="0"/>
                <a:cs typeface="Times New Roman" panose="02020603050405020304" pitchFamily="18" charset="0"/>
              </a:rPr>
              <a:t>Šī būvprojekta __________daļas risinājumi atbilst Latvijas būvnormatīvu un citu normatīvo aktu un Eiropas Savienības dalībvalstu nacionālo standartu un būvnormatīvu tehniskajām, kā arī tehnisko vai īpašo noteikumu prasībām.</a:t>
            </a:r>
          </a:p>
          <a:p>
            <a:pPr marL="0" indent="0" algn="just">
              <a:lnSpc>
                <a:spcPct val="120000"/>
              </a:lnSpc>
              <a:spcBef>
                <a:spcPts val="0"/>
              </a:spcBef>
              <a:buNone/>
            </a:pPr>
            <a:endParaRPr lang="lv-LV" sz="2000" b="1" dirty="0">
              <a:latin typeface="Times New Roman" panose="02020603050405020304" pitchFamily="18" charset="0"/>
              <a:cs typeface="Times New Roman" panose="02020603050405020304" pitchFamily="18" charset="0"/>
            </a:endParaRPr>
          </a:p>
          <a:p>
            <a:pPr marL="0" indent="0" algn="just">
              <a:lnSpc>
                <a:spcPct val="120000"/>
              </a:lnSpc>
              <a:spcBef>
                <a:spcPts val="0"/>
              </a:spcBef>
              <a:buNone/>
            </a:pPr>
            <a:r>
              <a:rPr lang="lv-LV" sz="2000" b="1" dirty="0">
                <a:solidFill>
                  <a:srgbClr val="FF0000"/>
                </a:solidFill>
                <a:latin typeface="Times New Roman" panose="02020603050405020304" pitchFamily="18" charset="0"/>
                <a:cs typeface="Times New Roman" panose="02020603050405020304" pitchFamily="18" charset="0"/>
              </a:rPr>
              <a:t>Šobrīd Ekonomikas ministrijā tiek izskatīti priekšlikumi grozījumiem noteikumos Nr.500 “Vispārīgie būvnoteikumi” un attiecībā uz Kvalitātes kontroli attiecas </a:t>
            </a:r>
            <a:r>
              <a:rPr lang="lv-LV" sz="2000" b="1" u="sng" dirty="0">
                <a:solidFill>
                  <a:srgbClr val="FF0000"/>
                </a:solidFill>
                <a:latin typeface="Times New Roman" panose="02020603050405020304" pitchFamily="18" charset="0"/>
                <a:cs typeface="Times New Roman" panose="02020603050405020304" pitchFamily="18" charset="0"/>
              </a:rPr>
              <a:t>ka DVP jāiekļauj: </a:t>
            </a:r>
          </a:p>
          <a:p>
            <a:pPr marL="0" indent="0" algn="just">
              <a:lnSpc>
                <a:spcPct val="120000"/>
              </a:lnSpc>
              <a:spcBef>
                <a:spcPts val="0"/>
              </a:spcBef>
              <a:buNone/>
            </a:pPr>
            <a:r>
              <a:rPr lang="lv-LV" sz="2000" dirty="0">
                <a:latin typeface="Times New Roman" panose="02020603050405020304" pitchFamily="18" charset="0"/>
                <a:cs typeface="Times New Roman" panose="02020603050405020304" pitchFamily="18" charset="0"/>
              </a:rPr>
              <a:t>1. </a:t>
            </a:r>
            <a:r>
              <a:rPr lang="lv-LV" sz="2000" u="sng" dirty="0">
                <a:latin typeface="Times New Roman" panose="02020603050405020304" pitchFamily="18" charset="0"/>
                <a:cs typeface="Times New Roman" panose="02020603050405020304" pitchFamily="18" charset="0"/>
              </a:rPr>
              <a:t>norādes uz </a:t>
            </a:r>
            <a:r>
              <a:rPr lang="lv-LV" sz="2000" b="1" u="sng" dirty="0">
                <a:latin typeface="Times New Roman" panose="02020603050405020304" pitchFamily="18" charset="0"/>
                <a:cs typeface="Times New Roman" panose="02020603050405020304" pitchFamily="18" charset="0"/>
              </a:rPr>
              <a:t>būvprojektā definētajām būves kvalitātes prasībām </a:t>
            </a:r>
            <a:r>
              <a:rPr lang="lv-LV" sz="2000" dirty="0">
                <a:latin typeface="Times New Roman" panose="02020603050405020304" pitchFamily="18" charset="0"/>
                <a:cs typeface="Times New Roman" panose="02020603050405020304" pitchFamily="18" charset="0"/>
              </a:rPr>
              <a:t>un nepieciešamajām kvalitātes kontroles pārbaudēm; </a:t>
            </a:r>
          </a:p>
          <a:p>
            <a:pPr marL="0" indent="0" algn="just">
              <a:lnSpc>
                <a:spcPct val="120000"/>
              </a:lnSpc>
              <a:spcBef>
                <a:spcPts val="0"/>
              </a:spcBef>
              <a:buNone/>
            </a:pPr>
            <a:r>
              <a:rPr lang="lv-LV" sz="2000" dirty="0">
                <a:latin typeface="Times New Roman" panose="02020603050405020304" pitchFamily="18" charset="0"/>
                <a:cs typeface="Times New Roman" panose="02020603050405020304" pitchFamily="18" charset="0"/>
              </a:rPr>
              <a:t>2. veikto būvdarbu kvalitātes kontroli un to nodošanas – pieņemšanas procedūru (izpildes dokumentāciju); </a:t>
            </a:r>
          </a:p>
          <a:p>
            <a:pPr marL="0" indent="0" algn="just">
              <a:lnSpc>
                <a:spcPct val="120000"/>
              </a:lnSpc>
              <a:spcBef>
                <a:spcPts val="0"/>
              </a:spcBef>
              <a:buNone/>
            </a:pPr>
            <a:r>
              <a:rPr lang="lv-LV" sz="2000" dirty="0">
                <a:latin typeface="Times New Roman" panose="02020603050405020304" pitchFamily="18" charset="0"/>
                <a:cs typeface="Times New Roman" panose="02020603050405020304" pitchFamily="18" charset="0"/>
              </a:rPr>
              <a:t>3</a:t>
            </a:r>
            <a:r>
              <a:rPr lang="lv-LV" sz="2000" u="sng" dirty="0">
                <a:latin typeface="Times New Roman" panose="02020603050405020304" pitchFamily="18" charset="0"/>
                <a:cs typeface="Times New Roman" panose="02020603050405020304" pitchFamily="18" charset="0"/>
              </a:rPr>
              <a:t>. informāciju par būvdarbu pieņemšanas aktiem, to sarakstu</a:t>
            </a:r>
            <a:r>
              <a:rPr lang="lv-LV" sz="2000" dirty="0">
                <a:latin typeface="Times New Roman" panose="02020603050405020304" pitchFamily="18" charset="0"/>
                <a:cs typeface="Times New Roman" panose="02020603050405020304" pitchFamily="18" charset="0"/>
              </a:rPr>
              <a:t>;</a:t>
            </a:r>
            <a:endParaRPr lang="lv-LV" sz="2000" b="1" dirty="0">
              <a:latin typeface="Times New Roman" panose="02020603050405020304" pitchFamily="18" charset="0"/>
              <a:cs typeface="Times New Roman" panose="02020603050405020304" pitchFamily="18" charset="0"/>
            </a:endParaRPr>
          </a:p>
          <a:p>
            <a:pPr marL="0" indent="0" algn="just">
              <a:lnSpc>
                <a:spcPct val="120000"/>
              </a:lnSpc>
              <a:spcBef>
                <a:spcPts val="0"/>
              </a:spcBef>
              <a:buNone/>
            </a:pPr>
            <a:r>
              <a:rPr lang="lv-LV" sz="2000" b="1" dirty="0">
                <a:solidFill>
                  <a:srgbClr val="FF0000"/>
                </a:solidFill>
                <a:latin typeface="Times New Roman" panose="02020603050405020304" pitchFamily="18" charset="0"/>
                <a:cs typeface="Times New Roman" panose="02020603050405020304" pitchFamily="18" charset="0"/>
              </a:rPr>
              <a:t>Kopumā tas nozīmēs, ka DVP būs jāiekļauj kvalitātes kontroles sistēmas (KKS) sadaļa, ar pilnu aprakstu, ko varēja un var darīt jau tagad un daudzi būvuzņēmēji tā jau dara.</a:t>
            </a:r>
          </a:p>
          <a:p>
            <a:pPr marL="0" indent="0" algn="just">
              <a:lnSpc>
                <a:spcPct val="120000"/>
              </a:lnSpc>
              <a:spcBef>
                <a:spcPts val="0"/>
              </a:spcBef>
              <a:buNone/>
            </a:pPr>
            <a:endParaRPr lang="lv-LV" sz="2000" b="1" dirty="0">
              <a:solidFill>
                <a:srgbClr val="FF0000"/>
              </a:solidFill>
              <a:latin typeface="Times New Roman" panose="02020603050405020304" pitchFamily="18" charset="0"/>
              <a:cs typeface="Times New Roman" panose="02020603050405020304" pitchFamily="18" charset="0"/>
            </a:endParaRPr>
          </a:p>
          <a:p>
            <a:pPr marL="0" indent="0" algn="just">
              <a:lnSpc>
                <a:spcPct val="120000"/>
              </a:lnSpc>
              <a:spcBef>
                <a:spcPts val="0"/>
              </a:spcBef>
              <a:buNone/>
            </a:pPr>
            <a:r>
              <a:rPr lang="lv-LV" sz="2000" b="1" dirty="0">
                <a:latin typeface="Times New Roman" panose="02020603050405020304" pitchFamily="18" charset="0"/>
                <a:cs typeface="Times New Roman" panose="02020603050405020304" pitchFamily="18" charset="0"/>
              </a:rPr>
              <a:t>Būvdarbu kvalitātes kontroles sistēmu katrs uzņēmums izstrādā atbilstoši savam profilam, veicamo darbu veidam un apjomam</a:t>
            </a:r>
            <a:r>
              <a:rPr lang="lv-LV" sz="2000" dirty="0">
                <a:latin typeface="Times New Roman" panose="02020603050405020304" pitchFamily="18" charset="0"/>
                <a:cs typeface="Times New Roman" panose="02020603050405020304" pitchFamily="18" charset="0"/>
              </a:rPr>
              <a:t>. Būvdarbu kvalitātes kontrole ietver (ĒBN 125.p; AIBN 117.p; </a:t>
            </a:r>
            <a:r>
              <a:rPr lang="lv-LV" sz="2000" dirty="0" err="1">
                <a:latin typeface="Times New Roman" panose="02020603050405020304" pitchFamily="18" charset="0"/>
                <a:cs typeface="Times New Roman" panose="02020603050405020304" pitchFamily="18" charset="0"/>
              </a:rPr>
              <a:t>ACuIBN</a:t>
            </a:r>
            <a:r>
              <a:rPr lang="lv-LV" sz="2000" dirty="0">
                <a:latin typeface="Times New Roman" panose="02020603050405020304" pitchFamily="18" charset="0"/>
                <a:cs typeface="Times New Roman" panose="02020603050405020304" pitchFamily="18" charset="0"/>
              </a:rPr>
              <a:t> 132.p) :</a:t>
            </a:r>
          </a:p>
          <a:p>
            <a:pPr marL="0" indent="0" algn="just">
              <a:lnSpc>
                <a:spcPct val="120000"/>
              </a:lnSpc>
              <a:spcBef>
                <a:spcPts val="0"/>
              </a:spcBef>
              <a:buNone/>
            </a:pPr>
            <a:endParaRPr lang="lv-LV" sz="2000" dirty="0">
              <a:latin typeface="Times New Roman" panose="02020603050405020304" pitchFamily="18" charset="0"/>
              <a:cs typeface="Times New Roman" panose="02020603050405020304" pitchFamily="18" charset="0"/>
            </a:endParaRPr>
          </a:p>
          <a:p>
            <a:pPr marL="457200" indent="-457200" algn="just">
              <a:lnSpc>
                <a:spcPct val="120000"/>
              </a:lnSpc>
              <a:spcBef>
                <a:spcPts val="0"/>
              </a:spcBef>
              <a:buFont typeface="+mj-lt"/>
              <a:buAutoNum type="arabicPeriod"/>
            </a:pPr>
            <a:r>
              <a:rPr lang="lv-LV" sz="2000" dirty="0">
                <a:latin typeface="Times New Roman" panose="02020603050405020304" pitchFamily="18" charset="0"/>
                <a:cs typeface="Times New Roman" panose="02020603050405020304" pitchFamily="18" charset="0"/>
              </a:rPr>
              <a:t>būvdarbu veikšanas dokumentācijas, piegādāto būvizstrādājumu un konstrukciju, ierīču, mehānismu un līdzīgu iekārtu </a:t>
            </a:r>
            <a:r>
              <a:rPr lang="lv-LV" sz="2000" dirty="0">
                <a:solidFill>
                  <a:srgbClr val="FF0000"/>
                </a:solidFill>
                <a:latin typeface="Times New Roman" panose="02020603050405020304" pitchFamily="18" charset="0"/>
                <a:cs typeface="Times New Roman" panose="02020603050405020304" pitchFamily="18" charset="0"/>
              </a:rPr>
              <a:t>sākotnējo kontroli;</a:t>
            </a:r>
          </a:p>
          <a:p>
            <a:pPr marL="0" indent="0" algn="just">
              <a:lnSpc>
                <a:spcPct val="120000"/>
              </a:lnSpc>
              <a:spcBef>
                <a:spcPts val="0"/>
              </a:spcBef>
              <a:buNone/>
            </a:pPr>
            <a:r>
              <a:rPr lang="lv-LV" sz="2000" dirty="0">
                <a:solidFill>
                  <a:srgbClr val="009999"/>
                </a:solidFill>
                <a:latin typeface="Times New Roman" panose="02020603050405020304" pitchFamily="18" charset="0"/>
                <a:cs typeface="Times New Roman" panose="02020603050405020304" pitchFamily="18" charset="0"/>
              </a:rPr>
              <a:t>    (kontrole pirms būvdarbiem)</a:t>
            </a:r>
            <a:endParaRPr lang="lv-LV" sz="2000" dirty="0">
              <a:latin typeface="Times New Roman" panose="02020603050405020304" pitchFamily="18" charset="0"/>
              <a:cs typeface="Times New Roman" panose="02020603050405020304" pitchFamily="18" charset="0"/>
            </a:endParaRPr>
          </a:p>
          <a:p>
            <a:pPr marL="0" indent="0" algn="just">
              <a:lnSpc>
                <a:spcPct val="120000"/>
              </a:lnSpc>
              <a:spcBef>
                <a:spcPts val="0"/>
              </a:spcBef>
              <a:buNone/>
            </a:pPr>
            <a:r>
              <a:rPr lang="lv-LV" sz="2000" dirty="0">
                <a:latin typeface="Times New Roman" panose="02020603050405020304" pitchFamily="18" charset="0"/>
                <a:cs typeface="Times New Roman" panose="02020603050405020304" pitchFamily="18" charset="0"/>
              </a:rPr>
              <a:t>2.     atsevišķu darba operāciju vai darba procesu </a:t>
            </a:r>
            <a:r>
              <a:rPr lang="lv-LV" sz="2000" dirty="0">
                <a:solidFill>
                  <a:srgbClr val="FF0000"/>
                </a:solidFill>
                <a:latin typeface="Times New Roman" panose="02020603050405020304" pitchFamily="18" charset="0"/>
                <a:cs typeface="Times New Roman" panose="02020603050405020304" pitchFamily="18" charset="0"/>
              </a:rPr>
              <a:t>tehnoloģisko kontroli;</a:t>
            </a:r>
          </a:p>
          <a:p>
            <a:pPr marL="0" indent="0" algn="just">
              <a:lnSpc>
                <a:spcPct val="120000"/>
              </a:lnSpc>
              <a:spcBef>
                <a:spcPts val="0"/>
              </a:spcBef>
              <a:buNone/>
            </a:pPr>
            <a:r>
              <a:rPr lang="lv-LV" sz="2000" dirty="0">
                <a:solidFill>
                  <a:srgbClr val="009999"/>
                </a:solidFill>
                <a:latin typeface="Times New Roman" panose="02020603050405020304" pitchFamily="18" charset="0"/>
                <a:cs typeface="Times New Roman" panose="02020603050405020304" pitchFamily="18" charset="0"/>
              </a:rPr>
              <a:t>    (kontrole būvdarbu laikā)</a:t>
            </a:r>
          </a:p>
          <a:p>
            <a:pPr algn="just">
              <a:lnSpc>
                <a:spcPct val="120000"/>
              </a:lnSpc>
              <a:spcBef>
                <a:spcPts val="0"/>
              </a:spcBef>
              <a:buFont typeface="Wingdings" panose="05000000000000000000" pitchFamily="2" charset="2"/>
              <a:buChar char="§"/>
            </a:pPr>
            <a:endParaRPr lang="lv-LV" sz="2000" dirty="0">
              <a:latin typeface="Times New Roman" panose="02020603050405020304" pitchFamily="18" charset="0"/>
              <a:cs typeface="Times New Roman" panose="02020603050405020304" pitchFamily="18" charset="0"/>
            </a:endParaRPr>
          </a:p>
          <a:p>
            <a:pPr marL="0" indent="0" algn="just">
              <a:lnSpc>
                <a:spcPct val="120000"/>
              </a:lnSpc>
              <a:spcBef>
                <a:spcPts val="0"/>
              </a:spcBef>
              <a:buNone/>
            </a:pPr>
            <a:r>
              <a:rPr lang="lv-LV" sz="2000" dirty="0">
                <a:latin typeface="Times New Roman" panose="02020603050405020304" pitchFamily="18" charset="0"/>
                <a:cs typeface="Times New Roman" panose="02020603050405020304" pitchFamily="18" charset="0"/>
              </a:rPr>
              <a:t>3.       pabeigtā (nododamā) darba veida vai būvdarbu cikla (konstrukciju elementa) </a:t>
            </a:r>
            <a:r>
              <a:rPr lang="lv-LV" sz="2000" dirty="0">
                <a:solidFill>
                  <a:srgbClr val="FF0000"/>
                </a:solidFill>
                <a:latin typeface="Times New Roman" panose="02020603050405020304" pitchFamily="18" charset="0"/>
                <a:cs typeface="Times New Roman" panose="02020603050405020304" pitchFamily="18" charset="0"/>
              </a:rPr>
              <a:t>noslēguma kontroli</a:t>
            </a:r>
          </a:p>
          <a:p>
            <a:pPr marL="0" indent="0" algn="just">
              <a:lnSpc>
                <a:spcPct val="120000"/>
              </a:lnSpc>
              <a:spcBef>
                <a:spcPts val="0"/>
              </a:spcBef>
              <a:buNone/>
            </a:pPr>
            <a:r>
              <a:rPr lang="lv-LV" sz="2000" dirty="0">
                <a:solidFill>
                  <a:srgbClr val="009999"/>
                </a:solidFill>
                <a:latin typeface="Times New Roman" panose="02020603050405020304" pitchFamily="18" charset="0"/>
                <a:cs typeface="Times New Roman" panose="02020603050405020304" pitchFamily="18" charset="0"/>
              </a:rPr>
              <a:t>   (pabeigtu būvdarbu (etapu) kontrole)</a:t>
            </a:r>
          </a:p>
          <a:p>
            <a:pPr algn="just">
              <a:buFont typeface="Wingdings" panose="05000000000000000000" pitchFamily="2" charset="2"/>
              <a:buChar char="§"/>
            </a:pPr>
            <a:endParaRPr lang="lv-LV" sz="2400" dirty="0"/>
          </a:p>
          <a:p>
            <a:pPr marL="0" indent="0" algn="just">
              <a:buNone/>
            </a:pPr>
            <a:endParaRPr lang="lv-LV" dirty="0"/>
          </a:p>
        </p:txBody>
      </p:sp>
    </p:spTree>
    <p:extLst>
      <p:ext uri="{BB962C8B-B14F-4D97-AF65-F5344CB8AC3E}">
        <p14:creationId xmlns:p14="http://schemas.microsoft.com/office/powerpoint/2010/main" val="2394520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D9C6082-20A7-4F3B-969A-AE10A637784B}"/>
              </a:ext>
            </a:extLst>
          </p:cNvPr>
          <p:cNvSpPr>
            <a:spLocks noGrp="1"/>
          </p:cNvSpPr>
          <p:nvPr>
            <p:ph type="title"/>
          </p:nvPr>
        </p:nvSpPr>
        <p:spPr>
          <a:xfrm>
            <a:off x="2648195" y="115744"/>
            <a:ext cx="8705603" cy="1172730"/>
          </a:xfrm>
        </p:spPr>
        <p:txBody>
          <a:bodyPr>
            <a:normAutofit/>
          </a:bodyPr>
          <a:lstStyle/>
          <a:p>
            <a:pPr algn="ctr"/>
            <a:r>
              <a:rPr lang="lv-LV" sz="3200" b="1" dirty="0">
                <a:latin typeface="Times New Roman" panose="02020603050405020304" pitchFamily="18" charset="0"/>
                <a:cs typeface="Times New Roman" panose="02020603050405020304" pitchFamily="18" charset="0"/>
              </a:rPr>
              <a:t>Kvalitātes kontrole </a:t>
            </a:r>
            <a:r>
              <a:rPr lang="lv-LV" sz="3200" b="1" u="sng" dirty="0">
                <a:latin typeface="Times New Roman" panose="02020603050405020304" pitchFamily="18" charset="0"/>
                <a:cs typeface="Times New Roman" panose="02020603050405020304" pitchFamily="18" charset="0"/>
              </a:rPr>
              <a:t>pirms būvdarbiem</a:t>
            </a:r>
            <a:br>
              <a:rPr lang="lv-LV" sz="3200" b="1" dirty="0">
                <a:latin typeface="Times New Roman" panose="02020603050405020304" pitchFamily="18" charset="0"/>
                <a:cs typeface="Times New Roman" panose="02020603050405020304" pitchFamily="18" charset="0"/>
              </a:rPr>
            </a:br>
            <a:r>
              <a:rPr lang="lv-LV" sz="3200" b="1" dirty="0">
                <a:latin typeface="Times New Roman" panose="02020603050405020304" pitchFamily="18" charset="0"/>
                <a:cs typeface="Times New Roman" panose="02020603050405020304" pitchFamily="18" charset="0"/>
              </a:rPr>
              <a:t>(būvdarbus uzsākot) </a:t>
            </a:r>
            <a:r>
              <a:rPr lang="lv-LV" sz="3200" b="1" dirty="0">
                <a:solidFill>
                  <a:srgbClr val="009999"/>
                </a:solidFill>
                <a:latin typeface="Times New Roman" panose="02020603050405020304" pitchFamily="18" charset="0"/>
                <a:cs typeface="Times New Roman" panose="02020603050405020304" pitchFamily="18" charset="0"/>
              </a:rPr>
              <a:t>1/2</a:t>
            </a:r>
          </a:p>
        </p:txBody>
      </p:sp>
      <p:sp>
        <p:nvSpPr>
          <p:cNvPr id="6" name="Rectangle 5">
            <a:extLst>
              <a:ext uri="{FF2B5EF4-FFF2-40B4-BE49-F238E27FC236}">
                <a16:creationId xmlns:a16="http://schemas.microsoft.com/office/drawing/2014/main" id="{19FA964F-C8E1-4F6D-B7CA-3732A9AE13CD}"/>
              </a:ext>
            </a:extLst>
          </p:cNvPr>
          <p:cNvSpPr/>
          <p:nvPr/>
        </p:nvSpPr>
        <p:spPr>
          <a:xfrm>
            <a:off x="3013954" y="1471355"/>
            <a:ext cx="8705603" cy="5878532"/>
          </a:xfrm>
          <a:prstGeom prst="rect">
            <a:avLst/>
          </a:prstGeom>
        </p:spPr>
        <p:txBody>
          <a:bodyPr wrap="square">
            <a:spAutoFit/>
          </a:bodyPr>
          <a:lstStyle/>
          <a:p>
            <a:pPr marL="285750" indent="-285750">
              <a:buFont typeface="Wingdings" panose="05000000000000000000" pitchFamily="2" charset="2"/>
              <a:buChar char="§"/>
            </a:pPr>
            <a:r>
              <a:rPr lang="lv-LV" sz="2000" dirty="0">
                <a:latin typeface="Times New Roman" panose="02020603050405020304" pitchFamily="18" charset="0"/>
                <a:cs typeface="Times New Roman" panose="02020603050405020304" pitchFamily="18" charset="0"/>
              </a:rPr>
              <a:t>Atbildīgo personu un </a:t>
            </a:r>
            <a:r>
              <a:rPr lang="lv-LV" sz="2000" dirty="0" err="1">
                <a:latin typeface="Times New Roman" panose="02020603050405020304" pitchFamily="18" charset="0"/>
                <a:cs typeface="Times New Roman" panose="02020603050405020304" pitchFamily="18" charset="0"/>
              </a:rPr>
              <a:t>būvspeciālistu</a:t>
            </a:r>
            <a:r>
              <a:rPr lang="lv-LV" sz="2000" dirty="0">
                <a:latin typeface="Times New Roman" panose="02020603050405020304" pitchFamily="18" charset="0"/>
                <a:cs typeface="Times New Roman" panose="02020603050405020304" pitchFamily="18" charset="0"/>
              </a:rPr>
              <a:t> noteikšana un pārbaude. </a:t>
            </a:r>
          </a:p>
          <a:p>
            <a:pPr marL="742950" lvl="1" indent="-285750">
              <a:buFont typeface="Arial" panose="020B0604020202020204" pitchFamily="34" charset="0"/>
              <a:buChar char="•"/>
            </a:pPr>
            <a:r>
              <a:rPr lang="lv-LV" sz="1600" dirty="0">
                <a:solidFill>
                  <a:srgbClr val="009999"/>
                </a:solidFill>
                <a:latin typeface="Times New Roman" panose="02020603050405020304" pitchFamily="18" charset="0"/>
                <a:cs typeface="Times New Roman" panose="02020603050405020304" pitchFamily="18" charset="0"/>
              </a:rPr>
              <a:t>Pirms būvdarbu uzsākšanas būvdarbu veicējs kvalitātes nodrošināšanas plānā norāda visu būvniecības dalībnieku pārstāvjus un to pilnvaras, kas ir tiesīgi saskaņot un parakstīt noteiktu būvniecības dokumentāciju, piemēram, saskaņot būvprojekta izmaiņas, saskaņot DVP </a:t>
            </a:r>
            <a:r>
              <a:rPr lang="lv-LV" sz="1600" dirty="0" err="1">
                <a:solidFill>
                  <a:srgbClr val="009999"/>
                </a:solidFill>
                <a:latin typeface="Times New Roman" panose="02020603050405020304" pitchFamily="18" charset="0"/>
                <a:cs typeface="Times New Roman" panose="02020603050405020304" pitchFamily="18" charset="0"/>
              </a:rPr>
              <a:t>u.c</a:t>
            </a:r>
            <a:endParaRPr lang="lv-LV" sz="1600" dirty="0">
              <a:solidFill>
                <a:srgbClr val="009999"/>
              </a:solidFill>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endParaRPr lang="lv-LV" sz="16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lv-LV" sz="2000" dirty="0">
                <a:latin typeface="Times New Roman" panose="02020603050405020304" pitchFamily="18" charset="0"/>
                <a:cs typeface="Times New Roman" panose="02020603050405020304" pitchFamily="18" charset="0"/>
              </a:rPr>
              <a:t>Informācijas apmaiņa un lēmumu pieņemšanas procedūras apraksts. </a:t>
            </a:r>
          </a:p>
          <a:p>
            <a:pPr marL="742950" lvl="1" indent="-285750">
              <a:buFont typeface="Arial" panose="020B0604020202020204" pitchFamily="34" charset="0"/>
              <a:buChar char="•"/>
            </a:pPr>
            <a:r>
              <a:rPr lang="lv-LV" sz="1600" dirty="0">
                <a:solidFill>
                  <a:srgbClr val="009999"/>
                </a:solidFill>
                <a:latin typeface="Times New Roman" panose="02020603050405020304" pitchFamily="18" charset="0"/>
                <a:cs typeface="Times New Roman" panose="02020603050405020304" pitchFamily="18" charset="0"/>
              </a:rPr>
              <a:t>Pirms būvdarbu uzsākšanas būvdarbu veicējs vienojas ar pārējiem būvniecības dalībniekiem par konkrētu informācijas apmaiņas un lēmumu pieņemšanas kārtību. Nosaka saziņas veidu, un iesaistīto personu subordināciju.</a:t>
            </a:r>
          </a:p>
          <a:p>
            <a:pPr marL="742950" lvl="1" indent="-285750">
              <a:buFont typeface="Arial" panose="020B0604020202020204" pitchFamily="34" charset="0"/>
              <a:buChar char="•"/>
            </a:pPr>
            <a:endParaRPr lang="lv-LV" sz="1600" dirty="0">
              <a:solidFill>
                <a:srgbClr val="009999"/>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lv-LV" sz="2000" dirty="0">
                <a:latin typeface="Times New Roman" panose="02020603050405020304" pitchFamily="18" charset="0"/>
                <a:cs typeface="Times New Roman" panose="02020603050405020304" pitchFamily="18" charset="0"/>
              </a:rPr>
              <a:t>Darbinieku profesionālās kvalifikācijas noteikšana un apmācība (instruktāža).</a:t>
            </a:r>
          </a:p>
          <a:p>
            <a:pPr marL="742950" lvl="1" indent="-285750">
              <a:buFont typeface="Arial" panose="020B0604020202020204" pitchFamily="34" charset="0"/>
              <a:buChar char="•"/>
            </a:pPr>
            <a:r>
              <a:rPr lang="lv-LV" sz="1600" dirty="0">
                <a:solidFill>
                  <a:srgbClr val="009999"/>
                </a:solidFill>
                <a:latin typeface="Times New Roman" panose="02020603050405020304" pitchFamily="18" charset="0"/>
                <a:cs typeface="Times New Roman" panose="02020603050405020304" pitchFamily="18" charset="0"/>
              </a:rPr>
              <a:t>Būvdarbu veicējam ir pienākums nodrošināt </a:t>
            </a:r>
            <a:r>
              <a:rPr lang="lv-LV" sz="1600" dirty="0" err="1">
                <a:solidFill>
                  <a:srgbClr val="009999"/>
                </a:solidFill>
                <a:latin typeface="Times New Roman" panose="02020603050405020304" pitchFamily="18" charset="0"/>
                <a:cs typeface="Times New Roman" panose="02020603050405020304" pitchFamily="18" charset="0"/>
              </a:rPr>
              <a:t>Eirokodeksa</a:t>
            </a:r>
            <a:r>
              <a:rPr lang="lv-LV" sz="1600" dirty="0">
                <a:solidFill>
                  <a:srgbClr val="009999"/>
                </a:solidFill>
                <a:latin typeface="Times New Roman" panose="02020603050405020304" pitchFamily="18" charset="0"/>
                <a:cs typeface="Times New Roman" panose="02020603050405020304" pitchFamily="18" charset="0"/>
              </a:rPr>
              <a:t> pamatnosacījuma izpildi – </a:t>
            </a:r>
            <a:r>
              <a:rPr lang="lv-LV" sz="1600" dirty="0">
                <a:solidFill>
                  <a:srgbClr val="FF0000"/>
                </a:solidFill>
                <a:latin typeface="Times New Roman" panose="02020603050405020304" pitchFamily="18" charset="0"/>
                <a:cs typeface="Times New Roman" panose="02020603050405020304" pitchFamily="18" charset="0"/>
              </a:rPr>
              <a:t>Pārbauda, ka būvdarbus veic personāls, kam ir atbilstošas iemaņas un pieredze.</a:t>
            </a:r>
          </a:p>
          <a:p>
            <a:pPr marL="742950" lvl="1" indent="-285750">
              <a:buFont typeface="Arial" panose="020B0604020202020204" pitchFamily="34" charset="0"/>
              <a:buChar char="•"/>
            </a:pPr>
            <a:endParaRPr lang="lv-LV" sz="2000" dirty="0">
              <a:solidFill>
                <a:srgbClr val="FF000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lv-LV" sz="2000" dirty="0">
                <a:latin typeface="Times New Roman" panose="02020603050405020304" pitchFamily="18" charset="0"/>
                <a:cs typeface="Times New Roman" panose="02020603050405020304" pitchFamily="18" charset="0"/>
              </a:rPr>
              <a:t>Atsevišķo būvdarbu veicēju un to darbinieku atbilstības pārbaude</a:t>
            </a:r>
          </a:p>
          <a:p>
            <a:pPr marL="742950" lvl="1" indent="-285750">
              <a:buFont typeface="Arial" panose="020B0604020202020204" pitchFamily="34" charset="0"/>
              <a:buChar char="•"/>
            </a:pPr>
            <a:r>
              <a:rPr lang="lv-LV" sz="1600" dirty="0">
                <a:solidFill>
                  <a:srgbClr val="FF0000"/>
                </a:solidFill>
                <a:latin typeface="Times New Roman" panose="02020603050405020304" pitchFamily="18" charset="0"/>
                <a:cs typeface="Times New Roman" panose="02020603050405020304" pitchFamily="18" charset="0"/>
              </a:rPr>
              <a:t>Tiek izvērtēta atsevišķo būvdarbu veicēju atbilstība konkrēto būvdarbu izpildei (piemēram, reģistrācija būvkomersantu reģistrā, nodarbināto </a:t>
            </a:r>
            <a:r>
              <a:rPr lang="lv-LV" sz="1600" dirty="0" err="1">
                <a:solidFill>
                  <a:srgbClr val="FF0000"/>
                </a:solidFill>
                <a:latin typeface="Times New Roman" panose="02020603050405020304" pitchFamily="18" charset="0"/>
                <a:cs typeface="Times New Roman" panose="02020603050405020304" pitchFamily="18" charset="0"/>
              </a:rPr>
              <a:t>būvspeciālistu</a:t>
            </a:r>
            <a:r>
              <a:rPr lang="lv-LV" sz="1600" dirty="0">
                <a:solidFill>
                  <a:srgbClr val="FF0000"/>
                </a:solidFill>
                <a:latin typeface="Times New Roman" panose="02020603050405020304" pitchFamily="18" charset="0"/>
                <a:cs typeface="Times New Roman" panose="02020603050405020304" pitchFamily="18" charset="0"/>
              </a:rPr>
              <a:t> atbilstoša darbības joma/ sfēra).</a:t>
            </a:r>
          </a:p>
          <a:p>
            <a:pPr marL="742950" lvl="1" indent="-285750">
              <a:buFont typeface="Arial" panose="020B0604020202020204" pitchFamily="34" charset="0"/>
              <a:buChar char="•"/>
            </a:pPr>
            <a:endParaRPr lang="lv-LV" sz="1600" dirty="0">
              <a:solidFill>
                <a:srgbClr val="009999"/>
              </a:solidFill>
            </a:endParaRPr>
          </a:p>
          <a:p>
            <a:pPr marL="742950" lvl="1" indent="-285750">
              <a:buFont typeface="Arial" panose="020B0604020202020204" pitchFamily="34" charset="0"/>
              <a:buChar char="•"/>
            </a:pPr>
            <a:endParaRPr lang="lv-LV" sz="1600" dirty="0">
              <a:solidFill>
                <a:srgbClr val="009999"/>
              </a:solidFill>
            </a:endParaRPr>
          </a:p>
          <a:p>
            <a:pPr marL="285750" indent="-285750">
              <a:buFont typeface="Wingdings" panose="05000000000000000000" pitchFamily="2" charset="2"/>
              <a:buChar char="§"/>
            </a:pPr>
            <a:endParaRPr lang="lv-LV" sz="1600" dirty="0">
              <a:solidFill>
                <a:srgbClr val="009999"/>
              </a:solidFill>
            </a:endParaRPr>
          </a:p>
          <a:p>
            <a:pPr marL="285750" indent="-285750">
              <a:buFont typeface="Wingdings" panose="05000000000000000000" pitchFamily="2" charset="2"/>
              <a:buChar char="§"/>
            </a:pPr>
            <a:endParaRPr lang="lv-LV" sz="2000" b="1" dirty="0">
              <a:solidFill>
                <a:srgbClr val="009999"/>
              </a:solidFill>
            </a:endParaRPr>
          </a:p>
        </p:txBody>
      </p:sp>
    </p:spTree>
    <p:extLst>
      <p:ext uri="{BB962C8B-B14F-4D97-AF65-F5344CB8AC3E}">
        <p14:creationId xmlns:p14="http://schemas.microsoft.com/office/powerpoint/2010/main" val="9182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EBBCFE0-27E7-423C-BE55-8443179311A3}"/>
              </a:ext>
            </a:extLst>
          </p:cNvPr>
          <p:cNvSpPr txBox="1">
            <a:spLocks/>
          </p:cNvSpPr>
          <p:nvPr/>
        </p:nvSpPr>
        <p:spPr>
          <a:xfrm>
            <a:off x="2648195" y="318101"/>
            <a:ext cx="870560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3200" b="1" dirty="0">
                <a:latin typeface="Times New Roman" panose="02020603050405020304" pitchFamily="18" charset="0"/>
                <a:cs typeface="Times New Roman" panose="02020603050405020304" pitchFamily="18" charset="0"/>
              </a:rPr>
              <a:t>Kvalitātes kontrole </a:t>
            </a:r>
            <a:r>
              <a:rPr lang="lv-LV" sz="3200" b="1" u="sng" dirty="0">
                <a:latin typeface="Times New Roman" panose="02020603050405020304" pitchFamily="18" charset="0"/>
                <a:cs typeface="Times New Roman" panose="02020603050405020304" pitchFamily="18" charset="0"/>
              </a:rPr>
              <a:t>pirms būvdarbiem</a:t>
            </a:r>
            <a:br>
              <a:rPr lang="lv-LV" sz="3200" b="1" dirty="0">
                <a:latin typeface="Times New Roman" panose="02020603050405020304" pitchFamily="18" charset="0"/>
                <a:cs typeface="Times New Roman" panose="02020603050405020304" pitchFamily="18" charset="0"/>
              </a:rPr>
            </a:br>
            <a:r>
              <a:rPr lang="lv-LV" sz="3200" b="1" dirty="0">
                <a:latin typeface="Times New Roman" panose="02020603050405020304" pitchFamily="18" charset="0"/>
                <a:cs typeface="Times New Roman" panose="02020603050405020304" pitchFamily="18" charset="0"/>
              </a:rPr>
              <a:t>(būvdarbus uzsākot)  </a:t>
            </a:r>
            <a:r>
              <a:rPr lang="lv-LV" sz="3200" b="1" dirty="0">
                <a:solidFill>
                  <a:srgbClr val="009999"/>
                </a:solidFill>
                <a:latin typeface="Times New Roman" panose="02020603050405020304" pitchFamily="18" charset="0"/>
                <a:cs typeface="Times New Roman" panose="02020603050405020304" pitchFamily="18" charset="0"/>
              </a:rPr>
              <a:t>2/2</a:t>
            </a:r>
          </a:p>
        </p:txBody>
      </p:sp>
      <p:sp>
        <p:nvSpPr>
          <p:cNvPr id="7" name="Rectangle 6">
            <a:extLst>
              <a:ext uri="{FF2B5EF4-FFF2-40B4-BE49-F238E27FC236}">
                <a16:creationId xmlns:a16="http://schemas.microsoft.com/office/drawing/2014/main" id="{54DF3B47-C614-4722-B876-C484474B688A}"/>
              </a:ext>
            </a:extLst>
          </p:cNvPr>
          <p:cNvSpPr/>
          <p:nvPr/>
        </p:nvSpPr>
        <p:spPr>
          <a:xfrm>
            <a:off x="2648195" y="1526200"/>
            <a:ext cx="8705603" cy="4031873"/>
          </a:xfrm>
          <a:prstGeom prst="rect">
            <a:avLst/>
          </a:prstGeom>
        </p:spPr>
        <p:txBody>
          <a:bodyPr wrap="square">
            <a:spAutoFit/>
          </a:bodyPr>
          <a:lstStyle/>
          <a:p>
            <a:pPr marL="285750" indent="-285750">
              <a:buFont typeface="Wingdings" panose="05000000000000000000" pitchFamily="2" charset="2"/>
              <a:buChar char="§"/>
            </a:pPr>
            <a:r>
              <a:rPr lang="lv-LV" sz="2000" dirty="0">
                <a:latin typeface="Times New Roman" panose="02020603050405020304" pitchFamily="18" charset="0"/>
                <a:cs typeface="Times New Roman" panose="02020603050405020304" pitchFamily="18" charset="0"/>
              </a:rPr>
              <a:t>Būvizstrādājumu atbilstības pārbaude</a:t>
            </a:r>
            <a:endParaRPr lang="lv-LV" sz="2000" b="1" dirty="0">
              <a:solidFill>
                <a:srgbClr val="009999"/>
              </a:solidFill>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lv-LV" sz="1600" dirty="0">
                <a:solidFill>
                  <a:srgbClr val="009999"/>
                </a:solidFill>
                <a:latin typeface="Times New Roman" panose="02020603050405020304" pitchFamily="18" charset="0"/>
                <a:cs typeface="Times New Roman" panose="02020603050405020304" pitchFamily="18" charset="0"/>
              </a:rPr>
              <a:t>Kvalitātes nodrošināšanas plānā paredz vismaz pamata pārbaudes visiem objektā ievestajiem būvizstrādājumiem, pārbaudot ražotāja deklarētos kvalitātes atbilstības dokumentus, tajos norādītos ražošanas standartus, kritērijus un īpašības, ja būvprojektā vai citos dokumentos nav izvirzītas papildu pārbaudes. </a:t>
            </a:r>
            <a:r>
              <a:rPr lang="lv-LV" sz="1600">
                <a:solidFill>
                  <a:srgbClr val="FF0000"/>
                </a:solidFill>
                <a:latin typeface="Times New Roman" panose="02020603050405020304" pitchFamily="18" charset="0"/>
                <a:cs typeface="Times New Roman" panose="02020603050405020304" pitchFamily="18" charset="0"/>
              </a:rPr>
              <a:t>(EĪD</a:t>
            </a:r>
            <a:r>
              <a:rPr lang="lv-LV" sz="1600" dirty="0">
                <a:solidFill>
                  <a:srgbClr val="FF0000"/>
                </a:solidFill>
                <a:latin typeface="Times New Roman" panose="02020603050405020304" pitchFamily="18" charset="0"/>
                <a:cs typeface="Times New Roman" panose="02020603050405020304" pitchFamily="18" charset="0"/>
              </a:rPr>
              <a:t>. Inspicēšanas deklarācijas, CE, tehnisko datu lapas.)</a:t>
            </a:r>
          </a:p>
          <a:p>
            <a:pPr marL="742950" lvl="1" indent="-285750">
              <a:buFont typeface="Arial" panose="020B0604020202020204" pitchFamily="34" charset="0"/>
              <a:buChar char="•"/>
            </a:pPr>
            <a:endParaRPr lang="lv-LV" sz="1600" dirty="0">
              <a:solidFill>
                <a:srgbClr val="FF0000"/>
              </a:solidFill>
              <a:latin typeface="Times New Roman" panose="02020603050405020304" pitchFamily="18" charset="0"/>
              <a:cs typeface="Times New Roman" panose="02020603050405020304" pitchFamily="18" charset="0"/>
            </a:endParaRPr>
          </a:p>
          <a:p>
            <a:pPr marL="285750" lvl="1" indent="-285750">
              <a:buFont typeface="Wingdings" panose="05000000000000000000" pitchFamily="2" charset="2"/>
              <a:buChar char="§"/>
            </a:pPr>
            <a:r>
              <a:rPr lang="lv-LV" sz="2000" dirty="0">
                <a:latin typeface="Times New Roman" panose="02020603050405020304" pitchFamily="18" charset="0"/>
                <a:cs typeface="Times New Roman" panose="02020603050405020304" pitchFamily="18" charset="0"/>
              </a:rPr>
              <a:t>Neatbilstību un defektu konstatēšanas un novēršanas kārtība</a:t>
            </a:r>
          </a:p>
          <a:p>
            <a:pPr marL="742950" lvl="1" indent="-285750">
              <a:buFont typeface="Arial" panose="020B0604020202020204" pitchFamily="34" charset="0"/>
              <a:buChar char="•"/>
            </a:pPr>
            <a:r>
              <a:rPr lang="lv-LV" sz="1600" dirty="0">
                <a:solidFill>
                  <a:srgbClr val="009999"/>
                </a:solidFill>
                <a:latin typeface="Times New Roman" panose="02020603050405020304" pitchFamily="18" charset="0"/>
                <a:cs typeface="Times New Roman" panose="02020603050405020304" pitchFamily="18" charset="0"/>
              </a:rPr>
              <a:t>Kvalitātes nodrošināšanas plānā norāda kritērijus neatbilstību un defektu gradācijai un to novēršanas secību, ņemot vērā noteikto gradāciju.</a:t>
            </a:r>
          </a:p>
          <a:p>
            <a:pPr marL="285750" lvl="1" indent="-285750">
              <a:buFont typeface="Wingdings" panose="05000000000000000000" pitchFamily="2" charset="2"/>
              <a:buChar char="§"/>
            </a:pPr>
            <a:endParaRPr lang="lv-LV" sz="2000" dirty="0">
              <a:latin typeface="Times New Roman" panose="02020603050405020304" pitchFamily="18" charset="0"/>
              <a:cs typeface="Times New Roman" panose="02020603050405020304" pitchFamily="18" charset="0"/>
            </a:endParaRPr>
          </a:p>
          <a:p>
            <a:pPr marL="285750" lvl="1" indent="-285750">
              <a:buFont typeface="Wingdings" panose="05000000000000000000" pitchFamily="2" charset="2"/>
              <a:buChar char="§"/>
            </a:pPr>
            <a:r>
              <a:rPr lang="lv-LV" sz="2000" dirty="0">
                <a:latin typeface="Times New Roman" panose="02020603050405020304" pitchFamily="18" charset="0"/>
                <a:cs typeface="Times New Roman" panose="02020603050405020304" pitchFamily="18" charset="0"/>
              </a:rPr>
              <a:t>Būvprojekta izmaiņas, rasējumu uzturēšana un būvniecības dalībnieku rīcība </a:t>
            </a:r>
          </a:p>
          <a:p>
            <a:pPr marL="742950" lvl="1" indent="-285750">
              <a:buFont typeface="Arial" panose="020B0604020202020204" pitchFamily="34" charset="0"/>
              <a:buChar char="•"/>
            </a:pPr>
            <a:r>
              <a:rPr lang="lv-LV" sz="1600" dirty="0">
                <a:solidFill>
                  <a:srgbClr val="009999"/>
                </a:solidFill>
                <a:latin typeface="Times New Roman" panose="02020603050405020304" pitchFamily="18" charset="0"/>
                <a:cs typeface="Times New Roman" panose="02020603050405020304" pitchFamily="18" charset="0"/>
              </a:rPr>
              <a:t>Būvdarbu veicējs kvalitātes nodrošināšanas plānā apraksta kārtību (identificējot atbildīgās personas), kādā būvniecības procesa dalībnieki vienojas par nepieciešamo būvprojekta izmaiņu izstrādi, nepieciešamības gadījumā organizē to ekspertīzi, saskaņo vai iesniedz būvvaldei informācijai</a:t>
            </a:r>
          </a:p>
        </p:txBody>
      </p:sp>
    </p:spTree>
    <p:extLst>
      <p:ext uri="{BB962C8B-B14F-4D97-AF65-F5344CB8AC3E}">
        <p14:creationId xmlns:p14="http://schemas.microsoft.com/office/powerpoint/2010/main" val="1843413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7A1B4-01DA-B56C-4947-1BADD52B8189}"/>
              </a:ext>
            </a:extLst>
          </p:cNvPr>
          <p:cNvSpPr>
            <a:spLocks noGrp="1"/>
          </p:cNvSpPr>
          <p:nvPr>
            <p:ph type="title"/>
          </p:nvPr>
        </p:nvSpPr>
        <p:spPr>
          <a:xfrm>
            <a:off x="2489200" y="215902"/>
            <a:ext cx="8661400" cy="840290"/>
          </a:xfrm>
        </p:spPr>
        <p:txBody>
          <a:bodyPr>
            <a:normAutofit/>
          </a:bodyPr>
          <a:lstStyle/>
          <a:p>
            <a:r>
              <a:rPr lang="lv-LV" sz="3200" b="1" dirty="0"/>
              <a:t>MAF noformēšana BIS būvdarbu žurnālā. Paraugs. </a:t>
            </a:r>
          </a:p>
        </p:txBody>
      </p:sp>
      <p:pic>
        <p:nvPicPr>
          <p:cNvPr id="7" name="Content Placeholder 6">
            <a:extLst>
              <a:ext uri="{FF2B5EF4-FFF2-40B4-BE49-F238E27FC236}">
                <a16:creationId xmlns:a16="http://schemas.microsoft.com/office/drawing/2014/main" id="{40A45A24-7CF2-CE2C-FA8E-EF1A2031881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90800" y="1119690"/>
            <a:ext cx="8966200" cy="5319209"/>
          </a:xfrm>
        </p:spPr>
      </p:pic>
      <p:pic>
        <p:nvPicPr>
          <p:cNvPr id="9" name="Picture 8">
            <a:extLst>
              <a:ext uri="{FF2B5EF4-FFF2-40B4-BE49-F238E27FC236}">
                <a16:creationId xmlns:a16="http://schemas.microsoft.com/office/drawing/2014/main" id="{6CE2D8E0-E71F-A831-FBFE-AC292F97E2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9200" y="1056192"/>
            <a:ext cx="8829675" cy="5943600"/>
          </a:xfrm>
          <a:prstGeom prst="rect">
            <a:avLst/>
          </a:prstGeom>
        </p:spPr>
      </p:pic>
    </p:spTree>
    <p:extLst>
      <p:ext uri="{BB962C8B-B14F-4D97-AF65-F5344CB8AC3E}">
        <p14:creationId xmlns:p14="http://schemas.microsoft.com/office/powerpoint/2010/main" val="2700973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289AE4C-1C16-48EE-A9F9-D6596AC3485D}"/>
              </a:ext>
            </a:extLst>
          </p:cNvPr>
          <p:cNvSpPr txBox="1">
            <a:spLocks/>
          </p:cNvSpPr>
          <p:nvPr/>
        </p:nvSpPr>
        <p:spPr>
          <a:xfrm>
            <a:off x="2648195" y="318101"/>
            <a:ext cx="870560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3200" b="1" dirty="0">
                <a:latin typeface="Times New Roman" panose="02020603050405020304" pitchFamily="18" charset="0"/>
                <a:cs typeface="Times New Roman" panose="02020603050405020304" pitchFamily="18" charset="0"/>
              </a:rPr>
              <a:t>Kvalitātes kontrole </a:t>
            </a:r>
            <a:r>
              <a:rPr lang="lv-LV" sz="3200" b="1" u="sng" dirty="0">
                <a:latin typeface="Times New Roman" panose="02020603050405020304" pitchFamily="18" charset="0"/>
                <a:cs typeface="Times New Roman" panose="02020603050405020304" pitchFamily="18" charset="0"/>
              </a:rPr>
              <a:t>būvdarbu laikā</a:t>
            </a:r>
            <a:endParaRPr lang="lv-LV" sz="3200" b="1" u="sng" dirty="0">
              <a:solidFill>
                <a:srgbClr val="009999"/>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951E6A6B-F3BA-4C03-9B0F-BA51529567C6}"/>
              </a:ext>
            </a:extLst>
          </p:cNvPr>
          <p:cNvSpPr/>
          <p:nvPr/>
        </p:nvSpPr>
        <p:spPr>
          <a:xfrm>
            <a:off x="2648195" y="1758957"/>
            <a:ext cx="8705603" cy="3908762"/>
          </a:xfrm>
          <a:prstGeom prst="rect">
            <a:avLst/>
          </a:prstGeom>
        </p:spPr>
        <p:txBody>
          <a:bodyPr wrap="square">
            <a:spAutoFit/>
          </a:bodyPr>
          <a:lstStyle/>
          <a:p>
            <a:pPr marL="285750" indent="-285750">
              <a:buFont typeface="Wingdings" panose="05000000000000000000" pitchFamily="2" charset="2"/>
              <a:buChar char="§"/>
            </a:pPr>
            <a:r>
              <a:rPr lang="lv-LV" sz="2000" dirty="0">
                <a:latin typeface="Times New Roman" panose="02020603050405020304" pitchFamily="18" charset="0"/>
                <a:cs typeface="Times New Roman" panose="02020603050405020304" pitchFamily="18" charset="0"/>
              </a:rPr>
              <a:t>Objekta kvalitātes nodrošināšanas plāns </a:t>
            </a:r>
          </a:p>
          <a:p>
            <a:pPr marL="742950" lvl="1" indent="-285750">
              <a:buFont typeface="Arial" panose="020B0604020202020204" pitchFamily="34" charset="0"/>
              <a:buChar char="•"/>
            </a:pPr>
            <a:r>
              <a:rPr lang="lv-LV" sz="1600" dirty="0">
                <a:solidFill>
                  <a:srgbClr val="009999"/>
                </a:solidFill>
                <a:latin typeface="Times New Roman" panose="02020603050405020304" pitchFamily="18" charset="0"/>
                <a:cs typeface="Times New Roman" panose="02020603050405020304" pitchFamily="18" charset="0"/>
              </a:rPr>
              <a:t>Lai nodrošinātu kvalitātes nodrošināšanas plāna pārskatāmību, un ņemot vērā paredzēto būvdarbu apjomu, </a:t>
            </a:r>
            <a:r>
              <a:rPr lang="lv-LV" sz="1600" dirty="0">
                <a:solidFill>
                  <a:srgbClr val="FF0000"/>
                </a:solidFill>
                <a:latin typeface="Times New Roman" panose="02020603050405020304" pitchFamily="18" charset="0"/>
                <a:cs typeface="Times New Roman" panose="02020603050405020304" pitchFamily="18" charset="0"/>
              </a:rPr>
              <a:t>izstrādājot kvalitātes kontroles plānu, tajā jāfiksē </a:t>
            </a:r>
            <a:r>
              <a:rPr lang="lv-LV" sz="1600" u="sng" dirty="0">
                <a:solidFill>
                  <a:srgbClr val="FF0000"/>
                </a:solidFill>
                <a:latin typeface="Times New Roman" panose="02020603050405020304" pitchFamily="18" charset="0"/>
                <a:cs typeface="Times New Roman" panose="02020603050405020304" pitchFamily="18" charset="0"/>
              </a:rPr>
              <a:t>būvprojektā definētās prasības, kuras ieteicams sagrupēt, piemēram, izveidojot pārbaudāmo būvdarbu veidu sarakstu jeb pārbaužu programmu, kurā iekļauj pārbaužu darba aprakstus un kontroles shēmas. </a:t>
            </a:r>
          </a:p>
          <a:p>
            <a:pPr lvl="1"/>
            <a:endParaRPr lang="lv-LV" sz="1600" dirty="0">
              <a:solidFill>
                <a:srgbClr val="009999"/>
              </a:solidFill>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lv-LV" sz="1600" dirty="0">
                <a:solidFill>
                  <a:srgbClr val="009999"/>
                </a:solidFill>
                <a:latin typeface="Times New Roman" panose="02020603050405020304" pitchFamily="18" charset="0"/>
                <a:cs typeface="Times New Roman" panose="02020603050405020304" pitchFamily="18" charset="0"/>
              </a:rPr>
              <a:t>Pie vispārīgām prasībām objektam, kas ietekmē nesošās konstrukcijas un būves drošumu, norāda informāciju, kas raksturo kopējo būvniecības ieceri un plānotos būvdarbus.</a:t>
            </a:r>
          </a:p>
          <a:p>
            <a:pPr marL="742950" lvl="1" indent="-285750">
              <a:buFont typeface="Arial" panose="020B0604020202020204" pitchFamily="34" charset="0"/>
              <a:buChar char="•"/>
            </a:pPr>
            <a:endParaRPr lang="lv-LV" sz="1600" dirty="0">
              <a:solidFill>
                <a:srgbClr val="009999"/>
              </a:solidFill>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lv-LV" sz="1600" dirty="0">
                <a:solidFill>
                  <a:srgbClr val="009999"/>
                </a:solidFill>
                <a:latin typeface="Times New Roman" panose="02020603050405020304" pitchFamily="18" charset="0"/>
                <a:cs typeface="Times New Roman" panose="02020603050405020304" pitchFamily="18" charset="0"/>
              </a:rPr>
              <a:t>Prasības atsevišķām (nesošajām dzelzsbetona, tērauda, koka) konstrukcijām, prasības apdares darbiem, prasības klona grīdām, prasības inženierkomunikāciju izbūvei.</a:t>
            </a:r>
          </a:p>
          <a:p>
            <a:pPr marL="285750" lvl="1" indent="-285750">
              <a:buFont typeface="Wingdings" panose="05000000000000000000" pitchFamily="2" charset="2"/>
              <a:buChar char="§"/>
            </a:pPr>
            <a:endParaRPr lang="lv-LV" sz="1600" dirty="0">
              <a:solidFill>
                <a:srgbClr val="009999"/>
              </a:solidFill>
              <a:latin typeface="Times New Roman" panose="02020603050405020304" pitchFamily="18" charset="0"/>
              <a:cs typeface="Times New Roman" panose="02020603050405020304" pitchFamily="18" charset="0"/>
            </a:endParaRPr>
          </a:p>
          <a:p>
            <a:pPr marL="285750" lvl="1" indent="-285750">
              <a:buFont typeface="Wingdings" panose="05000000000000000000" pitchFamily="2" charset="2"/>
              <a:buChar char="§"/>
            </a:pPr>
            <a:r>
              <a:rPr lang="lv-LV" sz="2000" dirty="0">
                <a:latin typeface="Times New Roman" panose="02020603050405020304" pitchFamily="18" charset="0"/>
                <a:cs typeface="Times New Roman" panose="02020603050405020304" pitchFamily="18" charset="0"/>
              </a:rPr>
              <a:t>Pārbaudāmie būvdarbu veidi un apjomi</a:t>
            </a:r>
            <a:endParaRPr lang="lv-LV" sz="2000" dirty="0">
              <a:solidFill>
                <a:srgbClr val="009999"/>
              </a:solidFill>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lv-LV" sz="1600" dirty="0">
                <a:solidFill>
                  <a:srgbClr val="009999"/>
                </a:solidFill>
                <a:latin typeface="Times New Roman" panose="02020603050405020304" pitchFamily="18" charset="0"/>
                <a:cs typeface="Times New Roman" panose="02020603050405020304" pitchFamily="18" charset="0"/>
              </a:rPr>
              <a:t>pārbaudāmos būvdarbu veidus un apjomus norāda, ņemot vērā būvdarbu izpildes standartus, būvmateriālu ražotāju tehnoloģiskos aprakstus un būvprojektā esošos norādījumus</a:t>
            </a:r>
          </a:p>
        </p:txBody>
      </p:sp>
    </p:spTree>
    <p:extLst>
      <p:ext uri="{BB962C8B-B14F-4D97-AF65-F5344CB8AC3E}">
        <p14:creationId xmlns:p14="http://schemas.microsoft.com/office/powerpoint/2010/main" val="19140166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5367</TotalTime>
  <Words>2014</Words>
  <Application>Microsoft Office PowerPoint</Application>
  <PresentationFormat>Widescreen</PresentationFormat>
  <Paragraphs>162</Paragraphs>
  <Slides>19</Slides>
  <Notes>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Arial</vt:lpstr>
      <vt:lpstr>Calibri</vt:lpstr>
      <vt:lpstr>Calibri Light</vt:lpstr>
      <vt:lpstr>Tahoma</vt:lpstr>
      <vt:lpstr>Times New Roman</vt:lpstr>
      <vt:lpstr>Verdana</vt:lpstr>
      <vt:lpstr>Wingdings</vt:lpstr>
      <vt:lpstr>Office Theme</vt:lpstr>
      <vt:lpstr>1_Office Theme</vt:lpstr>
      <vt:lpstr>PowerPoint Presentation</vt:lpstr>
      <vt:lpstr>PowerPoint Presentation</vt:lpstr>
      <vt:lpstr>Vadlīnijas būvdarbu veicēja  kvalitātes kontroles sistēmai  BVKB apstiprinātas 29.03.2021.</vt:lpstr>
      <vt:lpstr>PowerPoint Presentation</vt:lpstr>
      <vt:lpstr>Prasības kvalitātes kontroles sistēmas izstrādāšanai</vt:lpstr>
      <vt:lpstr>Kvalitātes kontrole pirms būvdarbiem (būvdarbus uzsākot) 1/2</vt:lpstr>
      <vt:lpstr>PowerPoint Presentation</vt:lpstr>
      <vt:lpstr>MAF noformēšana BIS būvdarbu žurnālā. Paraugs. </vt:lpstr>
      <vt:lpstr>PowerPoint Presentation</vt:lpstr>
      <vt:lpstr>Kvalitātes kontrole būvdarbu laikā Pārbaudāmie būvdarbu veidi un apjomi </vt:lpstr>
      <vt:lpstr>PowerPoint Presentation</vt:lpstr>
      <vt:lpstr>PowerPoint Presentation</vt:lpstr>
      <vt:lpstr>Piemērs  DVP pielikumiem pa būvdarbu veidiem pie BIS lietas, iekļaujot KKS.</vt:lpstr>
      <vt:lpstr>Piemērs  DVP pielikumiem pa būvdarbu veidiem pie BIS lietas, iekļaujot KKS.  Dokumentus, tai skaitā DVP,  BIS lietā jāpievieno izmanotojot strukturētos iesniegumus BIS, kurus var saskaņot BIS PDF vai citos formātos, vai tikai edoc formātā. </vt:lpstr>
      <vt:lpstr>PowerPoint Presentation</vt:lpstr>
      <vt:lpstr>PowerPoint Presentation</vt:lpstr>
      <vt:lpstr>PowerPoint Presentation</vt:lpstr>
      <vt:lpstr>PowerPoint Presentation</vt:lpstr>
      <vt:lpstr>Paldies par uzmanību!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Jānis Palamarčuks</dc:creator>
  <cp:lastModifiedBy>Voldemārs Ēvele</cp:lastModifiedBy>
  <cp:revision>334</cp:revision>
  <dcterms:created xsi:type="dcterms:W3CDTF">2019-11-08T07:32:19Z</dcterms:created>
  <dcterms:modified xsi:type="dcterms:W3CDTF">2024-11-20T05:54:00Z</dcterms:modified>
</cp:coreProperties>
</file>