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6"/>
  </p:notesMasterIdLst>
  <p:handoutMasterIdLst>
    <p:handoutMasterId r:id="rId17"/>
  </p:handoutMasterIdLst>
  <p:sldIdLst>
    <p:sldId id="287" r:id="rId3"/>
    <p:sldId id="1103" r:id="rId4"/>
    <p:sldId id="1102" r:id="rId5"/>
    <p:sldId id="289" r:id="rId6"/>
    <p:sldId id="1097" r:id="rId7"/>
    <p:sldId id="1098" r:id="rId8"/>
    <p:sldId id="1099" r:id="rId9"/>
    <p:sldId id="338" r:id="rId10"/>
    <p:sldId id="1104" r:id="rId11"/>
    <p:sldId id="1105" r:id="rId12"/>
    <p:sldId id="1106" r:id="rId13"/>
    <p:sldId id="1100" r:id="rId14"/>
    <p:sldId id="749" r:id="rId15"/>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KS" id="{0C3FE82F-84A0-4FA1-8CC2-0C7D8EF66CB7}">
          <p14:sldIdLst>
            <p14:sldId id="287"/>
          </p14:sldIdLst>
        </p14:section>
        <p14:section name="Ievads un AN" id="{9640C604-7E7D-454D-82F3-D4194E59CF62}">
          <p14:sldIdLst>
            <p14:sldId id="1103"/>
            <p14:sldId id="1102"/>
            <p14:sldId id="289"/>
            <p14:sldId id="1097"/>
            <p14:sldId id="1098"/>
            <p14:sldId id="1099"/>
            <p14:sldId id="338"/>
            <p14:sldId id="1104"/>
            <p14:sldId id="1105"/>
            <p14:sldId id="1106"/>
            <p14:sldId id="1100"/>
            <p14:sldId id="749"/>
          </p14:sldIdLst>
        </p14:section>
      </p14:sectionLst>
    </p:ext>
    <p:ext uri="{EFAFB233-063F-42B5-8137-9DF3F51BA10A}">
      <p15:sldGuideLst xmlns:p15="http://schemas.microsoft.com/office/powerpoint/2012/main">
        <p15:guide id="1" orient="horz" pos="1389" userDrawn="1">
          <p15:clr>
            <a:srgbClr val="A4A3A4"/>
          </p15:clr>
        </p15:guide>
        <p15:guide id="2" pos="379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1A8635-8F60-C4BF-FE26-B8176C828737}" name="Mihails St" initials="MS" userId="Mihails St" providerId="None"/>
  <p188:author id="{8FFADE49-53B5-420F-5608-91FDAB7EC1E1}" name="Aija Vule" initials="AV" userId="S::Aija.Vule@bvkb.gov.lv::f622afaa-74b9-40bf-bea6-36469efe64ba" providerId="AD"/>
  <p188:author id="{78E24B52-6EC1-B48A-4EA7-8806C96B9D43}" name="Elīna Balgalve" initials="EB" userId="S::Elina.Balgalve@bvkb.gov.lv::4d929b19-b4bc-4162-84b6-6b6bf7717369" providerId="AD"/>
  <p188:author id="{64C61D67-E01C-D1A3-BB58-A90C86AF23D9}" name="Kristīne Upmiņa" initials="KU" userId="S::Kristine.Upmina@bvkb.gov.lv::adae33ed-0fab-4fa6-bb92-03cfa46bfeaf" providerId="AD"/>
  <p188:author id="{99B185FD-07A5-2F1D-5EF3-DED1D09DF224}" name="Mihails Staričenko" initials="MS" userId="S::Mihails.Staricenko@bvkb.gov.lv::24cb89c5-6148-46e8-a9c0-5226874549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iba Kalniņa" initials="BK" lastIdx="33" clrIdx="0">
    <p:extLst>
      <p:ext uri="{19B8F6BF-5375-455C-9EA6-DF929625EA0E}">
        <p15:presenceInfo xmlns:p15="http://schemas.microsoft.com/office/powerpoint/2012/main" userId="3c10c32a26f78de2" providerId="Windows Live"/>
      </p:ext>
    </p:extLst>
  </p:cmAuthor>
  <p:cmAuthor id="2" name="Elīna Balgalve" initials="EB" lastIdx="83" clrIdx="1">
    <p:extLst>
      <p:ext uri="{19B8F6BF-5375-455C-9EA6-DF929625EA0E}">
        <p15:presenceInfo xmlns:p15="http://schemas.microsoft.com/office/powerpoint/2012/main" userId="S::Elina.Balgalve@bvkb.gov.lv::4d929b19-b4bc-4162-84b6-6b6bf77173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5F2"/>
    <a:srgbClr val="B2ACC1"/>
    <a:srgbClr val="D0EBE6"/>
    <a:srgbClr val="0090A1"/>
    <a:srgbClr val="29A3A0"/>
    <a:srgbClr val="47A795"/>
    <a:srgbClr val="16AFC4"/>
    <a:srgbClr val="45B8C7"/>
    <a:srgbClr val="F15A2C"/>
    <a:srgbClr val="8000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Vidējs stils 4 - izcēlum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Bez stila, bez režģ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guide orient="horz" pos="1389"/>
        <p:guide pos="379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8/10/relationships/authors" Target="authors.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a:extLst>
              <a:ext uri="{FF2B5EF4-FFF2-40B4-BE49-F238E27FC236}">
                <a16:creationId xmlns:a16="http://schemas.microsoft.com/office/drawing/2014/main" id="{992239E8-71B7-47AE-8592-9BCDFED487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a:extLst>
              <a:ext uri="{FF2B5EF4-FFF2-40B4-BE49-F238E27FC236}">
                <a16:creationId xmlns:a16="http://schemas.microsoft.com/office/drawing/2014/main" id="{B83EE951-5809-4C39-9C8D-6F6C76E064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FCA13F-59B2-49F1-A340-9AFF88CD12A5}" type="datetimeFigureOut">
              <a:rPr lang="lv-LV" smtClean="0"/>
              <a:t>22.11.2024</a:t>
            </a:fld>
            <a:endParaRPr lang="lv-LV"/>
          </a:p>
        </p:txBody>
      </p:sp>
      <p:sp>
        <p:nvSpPr>
          <p:cNvPr id="4" name="Kājenes vietturis 3">
            <a:extLst>
              <a:ext uri="{FF2B5EF4-FFF2-40B4-BE49-F238E27FC236}">
                <a16:creationId xmlns:a16="http://schemas.microsoft.com/office/drawing/2014/main" id="{8CEC2DD0-5108-4984-8AB5-9EAF855D17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5" name="Slaida numura vietturis 4">
            <a:extLst>
              <a:ext uri="{FF2B5EF4-FFF2-40B4-BE49-F238E27FC236}">
                <a16:creationId xmlns:a16="http://schemas.microsoft.com/office/drawing/2014/main" id="{91584A93-882F-44E6-ACB8-CB739D310F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1B896E8-B139-4501-BC21-ABAC1F6992C0}" type="slidenum">
              <a:rPr lang="lv-LV" smtClean="0"/>
              <a:t>‹#›</a:t>
            </a:fld>
            <a:endParaRPr lang="lv-LV"/>
          </a:p>
        </p:txBody>
      </p:sp>
    </p:spTree>
    <p:extLst>
      <p:ext uri="{BB962C8B-B14F-4D97-AF65-F5344CB8AC3E}">
        <p14:creationId xmlns:p14="http://schemas.microsoft.com/office/powerpoint/2010/main" val="33500394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4B276-77B1-47C1-99A3-5182BE4BBF4C}" type="datetimeFigureOut">
              <a:rPr lang="lv-LV" smtClean="0"/>
              <a:t>22.11.2024</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79C82-5E53-41D9-8B08-9166F02B93F6}" type="slidenum">
              <a:rPr lang="lv-LV" smtClean="0"/>
              <a:t>‹#›</a:t>
            </a:fld>
            <a:endParaRPr lang="lv-LV"/>
          </a:p>
        </p:txBody>
      </p:sp>
    </p:spTree>
    <p:extLst>
      <p:ext uri="{BB962C8B-B14F-4D97-AF65-F5344CB8AC3E}">
        <p14:creationId xmlns:p14="http://schemas.microsoft.com/office/powerpoint/2010/main" val="130984743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a:t>
            </a:fld>
            <a:endParaRPr lang="lv-LV"/>
          </a:p>
        </p:txBody>
      </p:sp>
      <p:sp>
        <p:nvSpPr>
          <p:cNvPr id="5" name="Kājenes vietturis 4">
            <a:extLst>
              <a:ext uri="{FF2B5EF4-FFF2-40B4-BE49-F238E27FC236}">
                <a16:creationId xmlns:a16="http://schemas.microsoft.com/office/drawing/2014/main" id="{4E888CCC-2C68-4835-97D4-09F782E7EC00}"/>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416148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217008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70889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4</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45397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09541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957245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990051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8</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14612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9</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4203938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10</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50608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11</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629607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572272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DCD9BC5-BB54-4302-AE1B-FE4D2897D5BD}"/>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3904A06C-4736-41EE-8113-215B83E1BB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CA09E221-6129-4B2C-B3DC-5FFA13DE669C}"/>
              </a:ext>
            </a:extLst>
          </p:cNvPr>
          <p:cNvSpPr>
            <a:spLocks noGrp="1"/>
          </p:cNvSpPr>
          <p:nvPr>
            <p:ph type="dt" sz="half" idx="10"/>
          </p:nvPr>
        </p:nvSpPr>
        <p:spPr/>
        <p:txBody>
          <a:bodyPr/>
          <a:lstStyle/>
          <a:p>
            <a:fld id="{BB98F12D-2CAA-40BD-8F7F-A28E54598DBD}" type="datetime1">
              <a:rPr lang="lv-LV" smtClean="0"/>
              <a:t>22.11.2024</a:t>
            </a:fld>
            <a:endParaRPr lang="lv-LV"/>
          </a:p>
        </p:txBody>
      </p:sp>
      <p:sp>
        <p:nvSpPr>
          <p:cNvPr id="5" name="Kājenes vietturis 4">
            <a:extLst>
              <a:ext uri="{FF2B5EF4-FFF2-40B4-BE49-F238E27FC236}">
                <a16:creationId xmlns:a16="http://schemas.microsoft.com/office/drawing/2014/main" id="{779F93B4-4C1C-4DC7-B11F-4AA29C49C8C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D6307F5-3A43-4B70-98B0-AAA5FB499E45}"/>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181457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FD28077-9E8A-4C13-B9B9-9D07A59E2C59}"/>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6BE84FBD-1643-496F-BA2A-94FF821BF9E6}"/>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6EC45CFC-7D21-42F1-A162-2CB4328D2241}"/>
              </a:ext>
            </a:extLst>
          </p:cNvPr>
          <p:cNvSpPr>
            <a:spLocks noGrp="1"/>
          </p:cNvSpPr>
          <p:nvPr>
            <p:ph type="dt" sz="half" idx="10"/>
          </p:nvPr>
        </p:nvSpPr>
        <p:spPr/>
        <p:txBody>
          <a:bodyPr/>
          <a:lstStyle/>
          <a:p>
            <a:fld id="{0C374A2B-3881-4A14-956F-C95EB918C8B7}" type="datetime1">
              <a:rPr lang="lv-LV" smtClean="0"/>
              <a:t>22.11.2024</a:t>
            </a:fld>
            <a:endParaRPr lang="lv-LV"/>
          </a:p>
        </p:txBody>
      </p:sp>
      <p:sp>
        <p:nvSpPr>
          <p:cNvPr id="5" name="Kājenes vietturis 4">
            <a:extLst>
              <a:ext uri="{FF2B5EF4-FFF2-40B4-BE49-F238E27FC236}">
                <a16:creationId xmlns:a16="http://schemas.microsoft.com/office/drawing/2014/main" id="{46956903-5260-48A5-8046-6F34D0C15476}"/>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E64B2B26-D629-4051-AC35-83EF2C5CAD65}"/>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367013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518645A-FA22-4464-B2DB-5D560EBC65F2}"/>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2F4A134C-C627-4941-B806-50722E3BF2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7B7B92FD-EFD7-418E-BBC2-1EB0A192AABE}"/>
              </a:ext>
            </a:extLst>
          </p:cNvPr>
          <p:cNvSpPr>
            <a:spLocks noGrp="1"/>
          </p:cNvSpPr>
          <p:nvPr>
            <p:ph type="dt" sz="half" idx="10"/>
          </p:nvPr>
        </p:nvSpPr>
        <p:spPr/>
        <p:txBody>
          <a:bodyPr/>
          <a:lstStyle/>
          <a:p>
            <a:fld id="{FA6F2BD3-C5E5-4628-B340-BBF06885CE58}" type="datetime1">
              <a:rPr lang="lv-LV" smtClean="0"/>
              <a:t>22.11.2024</a:t>
            </a:fld>
            <a:endParaRPr lang="lv-LV"/>
          </a:p>
        </p:txBody>
      </p:sp>
      <p:sp>
        <p:nvSpPr>
          <p:cNvPr id="5" name="Kājenes vietturis 4">
            <a:extLst>
              <a:ext uri="{FF2B5EF4-FFF2-40B4-BE49-F238E27FC236}">
                <a16:creationId xmlns:a16="http://schemas.microsoft.com/office/drawing/2014/main" id="{843DF52D-C34A-4939-B24C-4B729945B7B5}"/>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C33171DD-E3EF-4CFA-85EE-99B94C2D0E9D}"/>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2969439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2256258-9DC7-4195-8A01-7B2D9E2A00D2}"/>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126AE95-F933-43FD-BEEF-BAAAEB20A533}"/>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01D46399-5624-476D-A305-BAA79F84BE8E}"/>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21E96FB3-B3FB-435F-88EA-098B0F80C0C0}"/>
              </a:ext>
            </a:extLst>
          </p:cNvPr>
          <p:cNvSpPr>
            <a:spLocks noGrp="1"/>
          </p:cNvSpPr>
          <p:nvPr>
            <p:ph type="dt" sz="half" idx="10"/>
          </p:nvPr>
        </p:nvSpPr>
        <p:spPr/>
        <p:txBody>
          <a:bodyPr/>
          <a:lstStyle/>
          <a:p>
            <a:fld id="{6918DE36-5ACF-445E-8184-9027741122BE}" type="datetime1">
              <a:rPr lang="lv-LV" smtClean="0"/>
              <a:t>22.11.2024</a:t>
            </a:fld>
            <a:endParaRPr lang="lv-LV"/>
          </a:p>
        </p:txBody>
      </p:sp>
      <p:sp>
        <p:nvSpPr>
          <p:cNvPr id="6" name="Kājenes vietturis 5">
            <a:extLst>
              <a:ext uri="{FF2B5EF4-FFF2-40B4-BE49-F238E27FC236}">
                <a16:creationId xmlns:a16="http://schemas.microsoft.com/office/drawing/2014/main" id="{05E57E89-4268-4427-BDBB-9EEE5A0CF913}"/>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D7834DD5-8A01-4926-8C86-FC249CD0970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932680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BAAC676-420A-48E3-AC54-6E3ED961B137}"/>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CAF7AE48-2921-457D-B6BF-E940F19930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BB456E21-6EBA-4564-BCDB-8DBFAB46F2F8}"/>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4859B105-516A-44A7-9EB5-997ADB993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44C0AFAC-C35E-4410-8B5B-EB40F410CB6C}"/>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CDF132D8-8184-4C08-98A6-A0DFA6A35C0C}"/>
              </a:ext>
            </a:extLst>
          </p:cNvPr>
          <p:cNvSpPr>
            <a:spLocks noGrp="1"/>
          </p:cNvSpPr>
          <p:nvPr>
            <p:ph type="dt" sz="half" idx="10"/>
          </p:nvPr>
        </p:nvSpPr>
        <p:spPr/>
        <p:txBody>
          <a:bodyPr/>
          <a:lstStyle/>
          <a:p>
            <a:fld id="{21F82891-7F7B-4CD6-A27C-519C39CBD2FC}" type="datetime1">
              <a:rPr lang="lv-LV" smtClean="0"/>
              <a:t>22.11.2024</a:t>
            </a:fld>
            <a:endParaRPr lang="lv-LV"/>
          </a:p>
        </p:txBody>
      </p:sp>
      <p:sp>
        <p:nvSpPr>
          <p:cNvPr id="8" name="Kājenes vietturis 7">
            <a:extLst>
              <a:ext uri="{FF2B5EF4-FFF2-40B4-BE49-F238E27FC236}">
                <a16:creationId xmlns:a16="http://schemas.microsoft.com/office/drawing/2014/main" id="{30BABF49-69C8-4E90-861D-9530CDC5CFD3}"/>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B22340B5-7E25-498D-B328-E594FFFE79FD}"/>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10015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0FC2FF7-2A98-4EDC-9C5E-82013EDEFFEC}"/>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F39F7D5C-6BC8-4B77-A984-E679ED34DAFB}"/>
              </a:ext>
            </a:extLst>
          </p:cNvPr>
          <p:cNvSpPr>
            <a:spLocks noGrp="1"/>
          </p:cNvSpPr>
          <p:nvPr>
            <p:ph type="dt" sz="half" idx="10"/>
          </p:nvPr>
        </p:nvSpPr>
        <p:spPr/>
        <p:txBody>
          <a:bodyPr/>
          <a:lstStyle/>
          <a:p>
            <a:fld id="{A4583B67-E752-49EA-B3C2-FE578619A267}" type="datetime1">
              <a:rPr lang="lv-LV" smtClean="0"/>
              <a:t>22.11.2024</a:t>
            </a:fld>
            <a:endParaRPr lang="lv-LV"/>
          </a:p>
        </p:txBody>
      </p:sp>
      <p:sp>
        <p:nvSpPr>
          <p:cNvPr id="4" name="Kājenes vietturis 3">
            <a:extLst>
              <a:ext uri="{FF2B5EF4-FFF2-40B4-BE49-F238E27FC236}">
                <a16:creationId xmlns:a16="http://schemas.microsoft.com/office/drawing/2014/main" id="{AD92FB85-46FA-454E-9949-10B9035E2066}"/>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7AB54920-B28A-4E9E-881A-6F923BEC4A6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2618460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7A11E46C-04B4-441E-A7A6-4689C3702C4D}"/>
              </a:ext>
            </a:extLst>
          </p:cNvPr>
          <p:cNvSpPr>
            <a:spLocks noGrp="1"/>
          </p:cNvSpPr>
          <p:nvPr>
            <p:ph type="dt" sz="half" idx="10"/>
          </p:nvPr>
        </p:nvSpPr>
        <p:spPr/>
        <p:txBody>
          <a:bodyPr/>
          <a:lstStyle/>
          <a:p>
            <a:fld id="{9BF74C51-41FD-4672-9671-C976E40AA6A3}" type="datetime1">
              <a:rPr lang="lv-LV" smtClean="0"/>
              <a:t>22.11.2024</a:t>
            </a:fld>
            <a:endParaRPr lang="lv-LV"/>
          </a:p>
        </p:txBody>
      </p:sp>
      <p:sp>
        <p:nvSpPr>
          <p:cNvPr id="3" name="Kājenes vietturis 2">
            <a:extLst>
              <a:ext uri="{FF2B5EF4-FFF2-40B4-BE49-F238E27FC236}">
                <a16:creationId xmlns:a16="http://schemas.microsoft.com/office/drawing/2014/main" id="{4B17145C-653D-4CA6-A1AC-A357DD024538}"/>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9101E654-B8DF-47A6-B5B8-212DC4CAEA6F}"/>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797732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3096247-395F-4A97-A44A-651ADD381338}"/>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ED4DE98C-F3ED-4C9D-8E19-95E036E7E8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90A6FF4A-A2A0-4E46-AA74-66623552C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78D54B2-E883-4558-A95C-CF8AC52AB85F}"/>
              </a:ext>
            </a:extLst>
          </p:cNvPr>
          <p:cNvSpPr>
            <a:spLocks noGrp="1"/>
          </p:cNvSpPr>
          <p:nvPr>
            <p:ph type="dt" sz="half" idx="10"/>
          </p:nvPr>
        </p:nvSpPr>
        <p:spPr/>
        <p:txBody>
          <a:bodyPr/>
          <a:lstStyle/>
          <a:p>
            <a:fld id="{9BCD165F-DD60-49CE-A7BB-A794170B0C2F}" type="datetime1">
              <a:rPr lang="lv-LV" smtClean="0"/>
              <a:t>22.11.2024</a:t>
            </a:fld>
            <a:endParaRPr lang="lv-LV"/>
          </a:p>
        </p:txBody>
      </p:sp>
      <p:sp>
        <p:nvSpPr>
          <p:cNvPr id="6" name="Kājenes vietturis 5">
            <a:extLst>
              <a:ext uri="{FF2B5EF4-FFF2-40B4-BE49-F238E27FC236}">
                <a16:creationId xmlns:a16="http://schemas.microsoft.com/office/drawing/2014/main" id="{F977D431-5C1C-439A-A7E2-4F66F30F4766}"/>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3D02FFC0-A35B-489D-AA9E-EAE8B23EE5D9}"/>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24593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C313C14-D770-4BF4-83DA-635C18966CFF}"/>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64D40FCF-8730-450C-92EF-FE9BF5328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9EC4E5E8-5B10-44A0-B5A6-47925B2B4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053DE31D-9D6E-4AE2-A728-44141FB4AFB8}"/>
              </a:ext>
            </a:extLst>
          </p:cNvPr>
          <p:cNvSpPr>
            <a:spLocks noGrp="1"/>
          </p:cNvSpPr>
          <p:nvPr>
            <p:ph type="dt" sz="half" idx="10"/>
          </p:nvPr>
        </p:nvSpPr>
        <p:spPr/>
        <p:txBody>
          <a:bodyPr/>
          <a:lstStyle/>
          <a:p>
            <a:fld id="{05513139-340B-4023-819D-294E828F8126}" type="datetime1">
              <a:rPr lang="lv-LV" smtClean="0"/>
              <a:t>22.11.2024</a:t>
            </a:fld>
            <a:endParaRPr lang="lv-LV"/>
          </a:p>
        </p:txBody>
      </p:sp>
      <p:sp>
        <p:nvSpPr>
          <p:cNvPr id="6" name="Kājenes vietturis 5">
            <a:extLst>
              <a:ext uri="{FF2B5EF4-FFF2-40B4-BE49-F238E27FC236}">
                <a16:creationId xmlns:a16="http://schemas.microsoft.com/office/drawing/2014/main" id="{B9E00841-E06C-46CF-8150-030E315E1DC4}"/>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F049BA70-9D15-4132-8937-4F366BE96C46}"/>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300227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1BAE69B-2A38-4953-AE5D-A92CA93C3BFC}"/>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8DC32862-93DF-4EE8-9D49-1C392292DB31}"/>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15D4D1A-0FD8-4800-AB59-2684715674D3}"/>
              </a:ext>
            </a:extLst>
          </p:cNvPr>
          <p:cNvSpPr>
            <a:spLocks noGrp="1"/>
          </p:cNvSpPr>
          <p:nvPr>
            <p:ph type="dt" sz="half" idx="10"/>
          </p:nvPr>
        </p:nvSpPr>
        <p:spPr/>
        <p:txBody>
          <a:bodyPr/>
          <a:lstStyle/>
          <a:p>
            <a:fld id="{30308FCD-84D3-4F9E-8CC4-E21680C2B627}" type="datetime1">
              <a:rPr lang="lv-LV" smtClean="0"/>
              <a:t>22.11.2024</a:t>
            </a:fld>
            <a:endParaRPr lang="lv-LV"/>
          </a:p>
        </p:txBody>
      </p:sp>
      <p:sp>
        <p:nvSpPr>
          <p:cNvPr id="5" name="Kājenes vietturis 4">
            <a:extLst>
              <a:ext uri="{FF2B5EF4-FFF2-40B4-BE49-F238E27FC236}">
                <a16:creationId xmlns:a16="http://schemas.microsoft.com/office/drawing/2014/main" id="{7A266921-E277-4F3E-940F-52902EFA6B4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5B6D6551-7A7A-491F-B895-320737F924DB}"/>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116362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297F59D4-9F58-4D17-9500-219C92B61027}"/>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7706F64A-8E08-4C0F-9084-9E608642E8EB}"/>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F5801C7-F795-4D66-9A1C-9B6954BAAF02}"/>
              </a:ext>
            </a:extLst>
          </p:cNvPr>
          <p:cNvSpPr>
            <a:spLocks noGrp="1"/>
          </p:cNvSpPr>
          <p:nvPr>
            <p:ph type="dt" sz="half" idx="10"/>
          </p:nvPr>
        </p:nvSpPr>
        <p:spPr/>
        <p:txBody>
          <a:bodyPr/>
          <a:lstStyle/>
          <a:p>
            <a:fld id="{89794F22-528F-44B7-AEC1-B550F590DA96}" type="datetime1">
              <a:rPr lang="lv-LV" smtClean="0"/>
              <a:t>22.11.2024</a:t>
            </a:fld>
            <a:endParaRPr lang="lv-LV"/>
          </a:p>
        </p:txBody>
      </p:sp>
      <p:sp>
        <p:nvSpPr>
          <p:cNvPr id="5" name="Kājenes vietturis 4">
            <a:extLst>
              <a:ext uri="{FF2B5EF4-FFF2-40B4-BE49-F238E27FC236}">
                <a16:creationId xmlns:a16="http://schemas.microsoft.com/office/drawing/2014/main" id="{D57837B1-BB54-46EB-9D0E-AF37A7DE842C}"/>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292FC459-AE2B-455E-8556-D57AFF21F6B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4150948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356672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A3B28B1-8FA7-4407-8A40-44953182B88D}"/>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3F1ABA03-4855-4267-8599-E96F8AFB9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EF18F3BE-F1C9-4E82-B7DB-44C3A3E3FB68}"/>
              </a:ext>
            </a:extLst>
          </p:cNvPr>
          <p:cNvSpPr>
            <a:spLocks noGrp="1"/>
          </p:cNvSpPr>
          <p:nvPr>
            <p:ph type="dt" sz="half" idx="10"/>
          </p:nvPr>
        </p:nvSpPr>
        <p:spPr/>
        <p:txBody>
          <a:bodyPr/>
          <a:lstStyle/>
          <a:p>
            <a:fld id="{E3F330E4-8C22-4514-A660-52B891E150F8}" type="datetime1">
              <a:rPr lang="lv-LV" smtClean="0"/>
              <a:t>22.11.2024</a:t>
            </a:fld>
            <a:endParaRPr lang="lv-LV"/>
          </a:p>
        </p:txBody>
      </p:sp>
      <p:sp>
        <p:nvSpPr>
          <p:cNvPr id="5" name="Kājenes vietturis 4">
            <a:extLst>
              <a:ext uri="{FF2B5EF4-FFF2-40B4-BE49-F238E27FC236}">
                <a16:creationId xmlns:a16="http://schemas.microsoft.com/office/drawing/2014/main" id="{8C69F14E-367A-45D0-9FE8-A67C955EB152}"/>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C2371CB0-370E-46A9-9CB2-51FA98A162DE}"/>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1623742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5A5CE87-C344-4AA9-BEC4-D833A425CDFD}"/>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703D124A-5397-4331-B400-18C82A295DEF}"/>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D7BDCC0-E0F8-470F-9361-2F65A99E5BFA}"/>
              </a:ext>
            </a:extLst>
          </p:cNvPr>
          <p:cNvSpPr>
            <a:spLocks noGrp="1"/>
          </p:cNvSpPr>
          <p:nvPr>
            <p:ph type="dt" sz="half" idx="10"/>
          </p:nvPr>
        </p:nvSpPr>
        <p:spPr/>
        <p:txBody>
          <a:bodyPr/>
          <a:lstStyle/>
          <a:p>
            <a:fld id="{B798D5CE-A322-4FD5-9E7A-E481183846B5}" type="datetime1">
              <a:rPr lang="lv-LV" smtClean="0"/>
              <a:t>22.11.2024</a:t>
            </a:fld>
            <a:endParaRPr lang="lv-LV"/>
          </a:p>
        </p:txBody>
      </p:sp>
      <p:sp>
        <p:nvSpPr>
          <p:cNvPr id="5" name="Kājenes vietturis 4">
            <a:extLst>
              <a:ext uri="{FF2B5EF4-FFF2-40B4-BE49-F238E27FC236}">
                <a16:creationId xmlns:a16="http://schemas.microsoft.com/office/drawing/2014/main" id="{A0A8F186-12D7-4314-97B2-FE954518109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361DDC09-B20C-4EE4-B17D-35EDD67F9F1E}"/>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965952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FDA7A76-0863-469A-B21F-F1CC53BCB10F}"/>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5062DBEE-FD67-45B1-9183-7B5AFEBEBB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859D70F3-BB28-4D0C-BD21-C31E4D164BD4}"/>
              </a:ext>
            </a:extLst>
          </p:cNvPr>
          <p:cNvSpPr>
            <a:spLocks noGrp="1"/>
          </p:cNvSpPr>
          <p:nvPr>
            <p:ph type="dt" sz="half" idx="10"/>
          </p:nvPr>
        </p:nvSpPr>
        <p:spPr/>
        <p:txBody>
          <a:bodyPr/>
          <a:lstStyle/>
          <a:p>
            <a:fld id="{61FF4C13-F7ED-44AE-99DE-3D488E65483F}" type="datetime1">
              <a:rPr lang="lv-LV" smtClean="0"/>
              <a:t>22.11.2024</a:t>
            </a:fld>
            <a:endParaRPr lang="lv-LV"/>
          </a:p>
        </p:txBody>
      </p:sp>
      <p:sp>
        <p:nvSpPr>
          <p:cNvPr id="5" name="Kājenes vietturis 4">
            <a:extLst>
              <a:ext uri="{FF2B5EF4-FFF2-40B4-BE49-F238E27FC236}">
                <a16:creationId xmlns:a16="http://schemas.microsoft.com/office/drawing/2014/main" id="{0BA81FE4-552C-4A67-9F00-17AC32C5ED7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BBD99948-B21B-4B8F-BF89-AF2DABE01BE1}"/>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477688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D53F6AF-149F-49BD-B1F9-0952597FFB9E}"/>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4EC27B3-8A40-4E31-91A8-44C8811241D3}"/>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827614B8-B5E1-4B81-BA58-4344FAA04B29}"/>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FB3BF3D6-1AE5-421C-A31E-FAF8DF6BE512}"/>
              </a:ext>
            </a:extLst>
          </p:cNvPr>
          <p:cNvSpPr>
            <a:spLocks noGrp="1"/>
          </p:cNvSpPr>
          <p:nvPr>
            <p:ph type="dt" sz="half" idx="10"/>
          </p:nvPr>
        </p:nvSpPr>
        <p:spPr/>
        <p:txBody>
          <a:bodyPr/>
          <a:lstStyle/>
          <a:p>
            <a:fld id="{A491DC95-D033-4DC1-A576-59ED69C57792}" type="datetime1">
              <a:rPr lang="lv-LV" smtClean="0"/>
              <a:t>22.11.2024</a:t>
            </a:fld>
            <a:endParaRPr lang="lv-LV"/>
          </a:p>
        </p:txBody>
      </p:sp>
      <p:sp>
        <p:nvSpPr>
          <p:cNvPr id="6" name="Kājenes vietturis 5">
            <a:extLst>
              <a:ext uri="{FF2B5EF4-FFF2-40B4-BE49-F238E27FC236}">
                <a16:creationId xmlns:a16="http://schemas.microsoft.com/office/drawing/2014/main" id="{2BF8F363-5896-4D3C-A98C-DDBAACA9F984}"/>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6A77722F-7134-44C0-B546-55DC7D7D9BC2}"/>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357173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1807DF5-6151-4763-BDD3-2D423B3AFBDA}"/>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6478BAE8-D54F-4D5F-8232-1D4A06D311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36528621-A164-4D52-835E-C5E77A6C428D}"/>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0148C213-ED59-490F-8D0A-0269763F41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AF678A84-0785-44B7-B796-3CEBD4E4DE66}"/>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6D9294E8-3A3F-468E-997F-BF580047BA44}"/>
              </a:ext>
            </a:extLst>
          </p:cNvPr>
          <p:cNvSpPr>
            <a:spLocks noGrp="1"/>
          </p:cNvSpPr>
          <p:nvPr>
            <p:ph type="dt" sz="half" idx="10"/>
          </p:nvPr>
        </p:nvSpPr>
        <p:spPr/>
        <p:txBody>
          <a:bodyPr/>
          <a:lstStyle/>
          <a:p>
            <a:fld id="{9C024087-A52B-43E6-8D26-C40F3A5F0C2E}" type="datetime1">
              <a:rPr lang="lv-LV" smtClean="0"/>
              <a:t>22.11.2024</a:t>
            </a:fld>
            <a:endParaRPr lang="lv-LV"/>
          </a:p>
        </p:txBody>
      </p:sp>
      <p:sp>
        <p:nvSpPr>
          <p:cNvPr id="8" name="Kājenes vietturis 7">
            <a:extLst>
              <a:ext uri="{FF2B5EF4-FFF2-40B4-BE49-F238E27FC236}">
                <a16:creationId xmlns:a16="http://schemas.microsoft.com/office/drawing/2014/main" id="{E9571F46-93E1-406B-A51A-5FB7739D85E5}"/>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832CB40D-FC4E-410C-8F6B-EC7F269B10B9}"/>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574167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C004C63-0643-4801-9D2B-18EC6D789765}"/>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CD3B9517-0A04-41BA-A26E-CE7C006A31DA}"/>
              </a:ext>
            </a:extLst>
          </p:cNvPr>
          <p:cNvSpPr>
            <a:spLocks noGrp="1"/>
          </p:cNvSpPr>
          <p:nvPr>
            <p:ph type="dt" sz="half" idx="10"/>
          </p:nvPr>
        </p:nvSpPr>
        <p:spPr/>
        <p:txBody>
          <a:bodyPr/>
          <a:lstStyle/>
          <a:p>
            <a:fld id="{FF7FBF5D-1B68-4B82-95E4-079DF38EFCFE}" type="datetime1">
              <a:rPr lang="lv-LV" smtClean="0"/>
              <a:t>22.11.2024</a:t>
            </a:fld>
            <a:endParaRPr lang="lv-LV"/>
          </a:p>
        </p:txBody>
      </p:sp>
      <p:sp>
        <p:nvSpPr>
          <p:cNvPr id="4" name="Kājenes vietturis 3">
            <a:extLst>
              <a:ext uri="{FF2B5EF4-FFF2-40B4-BE49-F238E27FC236}">
                <a16:creationId xmlns:a16="http://schemas.microsoft.com/office/drawing/2014/main" id="{CD29229C-0C3E-4583-8100-B31A25B05F9D}"/>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5C275F1D-E46E-46B8-B129-675F0D9771DD}"/>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270077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9BFBFF2D-F00D-4831-B528-EEA1F334FCB9}"/>
              </a:ext>
            </a:extLst>
          </p:cNvPr>
          <p:cNvSpPr>
            <a:spLocks noGrp="1"/>
          </p:cNvSpPr>
          <p:nvPr>
            <p:ph type="dt" sz="half" idx="10"/>
          </p:nvPr>
        </p:nvSpPr>
        <p:spPr/>
        <p:txBody>
          <a:bodyPr/>
          <a:lstStyle/>
          <a:p>
            <a:fld id="{6530930C-B057-4853-B9F7-EC852FC305CB}" type="datetime1">
              <a:rPr lang="lv-LV" smtClean="0"/>
              <a:t>22.11.2024</a:t>
            </a:fld>
            <a:endParaRPr lang="lv-LV"/>
          </a:p>
        </p:txBody>
      </p:sp>
      <p:sp>
        <p:nvSpPr>
          <p:cNvPr id="3" name="Kājenes vietturis 2">
            <a:extLst>
              <a:ext uri="{FF2B5EF4-FFF2-40B4-BE49-F238E27FC236}">
                <a16:creationId xmlns:a16="http://schemas.microsoft.com/office/drawing/2014/main" id="{1FEAF402-4DDD-455F-800E-9FBB448705D3}"/>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53D9EE6F-2CEF-462F-830C-396324C26A54}"/>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2979764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2ACC938-E045-48CC-B438-82E7A6155EF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13820082-9855-4A44-AD42-3225ACCFE8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008EF15C-2C10-40DC-A92C-9F9F6A158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CA21411-50C4-4A79-994F-5AEF30B95C39}"/>
              </a:ext>
            </a:extLst>
          </p:cNvPr>
          <p:cNvSpPr>
            <a:spLocks noGrp="1"/>
          </p:cNvSpPr>
          <p:nvPr>
            <p:ph type="dt" sz="half" idx="10"/>
          </p:nvPr>
        </p:nvSpPr>
        <p:spPr/>
        <p:txBody>
          <a:bodyPr/>
          <a:lstStyle/>
          <a:p>
            <a:fld id="{380F854C-0BCC-4ECD-98A2-EE607DD8B29C}" type="datetime1">
              <a:rPr lang="lv-LV" smtClean="0"/>
              <a:t>22.11.2024</a:t>
            </a:fld>
            <a:endParaRPr lang="lv-LV"/>
          </a:p>
        </p:txBody>
      </p:sp>
      <p:sp>
        <p:nvSpPr>
          <p:cNvPr id="6" name="Kājenes vietturis 5">
            <a:extLst>
              <a:ext uri="{FF2B5EF4-FFF2-40B4-BE49-F238E27FC236}">
                <a16:creationId xmlns:a16="http://schemas.microsoft.com/office/drawing/2014/main" id="{51919D62-260B-450D-B7C6-E2DBA6E5AD6F}"/>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11B8F145-853E-46CC-B574-38B6E93C352D}"/>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159276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255A37E-203E-48B7-A466-EFF3C00FAB9E}"/>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DA5992D9-5CAF-4E77-883A-69369A3AA7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55456859-5BD5-41BE-BB1F-E5676BACEC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F9C6E402-A4A9-4467-92F5-FA8DFF5801D5}"/>
              </a:ext>
            </a:extLst>
          </p:cNvPr>
          <p:cNvSpPr>
            <a:spLocks noGrp="1"/>
          </p:cNvSpPr>
          <p:nvPr>
            <p:ph type="dt" sz="half" idx="10"/>
          </p:nvPr>
        </p:nvSpPr>
        <p:spPr/>
        <p:txBody>
          <a:bodyPr/>
          <a:lstStyle/>
          <a:p>
            <a:fld id="{D7898FDC-16B5-460B-AD4F-6D28874DD112}" type="datetime1">
              <a:rPr lang="lv-LV" smtClean="0"/>
              <a:t>22.11.2024</a:t>
            </a:fld>
            <a:endParaRPr lang="lv-LV"/>
          </a:p>
        </p:txBody>
      </p:sp>
      <p:sp>
        <p:nvSpPr>
          <p:cNvPr id="6" name="Kājenes vietturis 5">
            <a:extLst>
              <a:ext uri="{FF2B5EF4-FFF2-40B4-BE49-F238E27FC236}">
                <a16:creationId xmlns:a16="http://schemas.microsoft.com/office/drawing/2014/main" id="{C66327F5-F864-4BA8-8DFC-6579F6C7EB62}"/>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8BE2D522-FEA3-42B5-ADF6-429AA2119299}"/>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03749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C05DF58-27A2-4A61-99AC-BB9234150F00}"/>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83301ED0-FC42-4B7A-B4F2-4EE0AA753A5A}"/>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D9F943C-B8ED-41B7-9534-07C771ED8CA9}"/>
              </a:ext>
            </a:extLst>
          </p:cNvPr>
          <p:cNvSpPr>
            <a:spLocks noGrp="1"/>
          </p:cNvSpPr>
          <p:nvPr>
            <p:ph type="dt" sz="half" idx="10"/>
          </p:nvPr>
        </p:nvSpPr>
        <p:spPr/>
        <p:txBody>
          <a:bodyPr/>
          <a:lstStyle/>
          <a:p>
            <a:fld id="{78974DF3-4F5E-41E7-A9A8-1CF1096F83C4}" type="datetime1">
              <a:rPr lang="lv-LV" smtClean="0"/>
              <a:t>22.11.2024</a:t>
            </a:fld>
            <a:endParaRPr lang="lv-LV"/>
          </a:p>
        </p:txBody>
      </p:sp>
      <p:sp>
        <p:nvSpPr>
          <p:cNvPr id="5" name="Kājenes vietturis 4">
            <a:extLst>
              <a:ext uri="{FF2B5EF4-FFF2-40B4-BE49-F238E27FC236}">
                <a16:creationId xmlns:a16="http://schemas.microsoft.com/office/drawing/2014/main" id="{00D9D22D-E83E-4AA3-A78F-4909633F7464}"/>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9117161-7F45-4938-864B-9B92BBC633D1}"/>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167014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33E6A6D7-EEFF-4438-9F68-E71F1E85740E}"/>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917AC7AB-96C0-4405-AC32-A9D6C1798934}"/>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74939495-C014-4012-B8C4-6E9E7EEC8EF7}"/>
              </a:ext>
            </a:extLst>
          </p:cNvPr>
          <p:cNvSpPr>
            <a:spLocks noGrp="1"/>
          </p:cNvSpPr>
          <p:nvPr>
            <p:ph type="dt" sz="half" idx="10"/>
          </p:nvPr>
        </p:nvSpPr>
        <p:spPr/>
        <p:txBody>
          <a:bodyPr/>
          <a:lstStyle/>
          <a:p>
            <a:fld id="{FAE8BF7F-8421-4489-8690-6CD59531D6DB}" type="datetime1">
              <a:rPr lang="lv-LV" smtClean="0"/>
              <a:t>22.11.2024</a:t>
            </a:fld>
            <a:endParaRPr lang="lv-LV"/>
          </a:p>
        </p:txBody>
      </p:sp>
      <p:sp>
        <p:nvSpPr>
          <p:cNvPr id="5" name="Kājenes vietturis 4">
            <a:extLst>
              <a:ext uri="{FF2B5EF4-FFF2-40B4-BE49-F238E27FC236}">
                <a16:creationId xmlns:a16="http://schemas.microsoft.com/office/drawing/2014/main" id="{BE71290B-24BA-4F65-87FB-70DC6B5E29F6}"/>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45603379-551C-4FC5-96B4-DBD66E321B12}"/>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215014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B3C01E6B-388A-48EE-9A53-2D087D853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C063F6B8-7997-4A7B-9471-BBF6330783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4E235ECE-0D3D-4DF3-A77D-98CFE58B23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B8DE59-6149-4609-B038-4C1FA18DE4F0}" type="datetime1">
              <a:rPr lang="lv-LV" smtClean="0"/>
              <a:t>22.11.2024</a:t>
            </a:fld>
            <a:endParaRPr lang="lv-LV"/>
          </a:p>
        </p:txBody>
      </p:sp>
      <p:sp>
        <p:nvSpPr>
          <p:cNvPr id="5" name="Kājenes vietturis 4">
            <a:extLst>
              <a:ext uri="{FF2B5EF4-FFF2-40B4-BE49-F238E27FC236}">
                <a16:creationId xmlns:a16="http://schemas.microsoft.com/office/drawing/2014/main" id="{5A1229BF-C9B2-49CD-888E-B5B442CE46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A181B0B1-BD7F-4AF5-9270-6EEB241CF4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B78D3-9EA9-4C32-9A33-29C612A25FCE}" type="slidenum">
              <a:rPr lang="lv-LV" smtClean="0"/>
              <a:t>‹#›</a:t>
            </a:fld>
            <a:endParaRPr lang="lv-LV"/>
          </a:p>
        </p:txBody>
      </p:sp>
    </p:spTree>
    <p:extLst>
      <p:ext uri="{BB962C8B-B14F-4D97-AF65-F5344CB8AC3E}">
        <p14:creationId xmlns:p14="http://schemas.microsoft.com/office/powerpoint/2010/main" val="407197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17BFF8CE-D9E0-464A-8B34-2ED8C0D380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24709F89-7615-42B5-A798-A7C8AE206F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DE67A1CA-6BBD-49BC-B3AE-CFE54CCECE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2AADA-D8EE-4282-A017-EC32E951F05A}" type="datetime1">
              <a:rPr lang="lv-LV" smtClean="0"/>
              <a:t>22.11.2024</a:t>
            </a:fld>
            <a:endParaRPr lang="lv-LV"/>
          </a:p>
        </p:txBody>
      </p:sp>
      <p:sp>
        <p:nvSpPr>
          <p:cNvPr id="5" name="Kājenes vietturis 4">
            <a:extLst>
              <a:ext uri="{FF2B5EF4-FFF2-40B4-BE49-F238E27FC236}">
                <a16:creationId xmlns:a16="http://schemas.microsoft.com/office/drawing/2014/main" id="{2B36BD7C-1B6B-40F8-9083-59EE451AA5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6362490F-9975-45A7-AD73-9C7B615315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3DB5F3-E759-4431-BD22-24EB8BEC73A9}" type="slidenum">
              <a:rPr lang="lv-LV" smtClean="0"/>
              <a:t>‹#›</a:t>
            </a:fld>
            <a:endParaRPr lang="lv-LV"/>
          </a:p>
        </p:txBody>
      </p:sp>
    </p:spTree>
    <p:extLst>
      <p:ext uri="{BB962C8B-B14F-4D97-AF65-F5344CB8AC3E}">
        <p14:creationId xmlns:p14="http://schemas.microsoft.com/office/powerpoint/2010/main" val="4060292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8.sv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801911" y="2642306"/>
            <a:ext cx="8588178" cy="1223861"/>
          </a:xfrm>
          <a:prstGeom prst="rect">
            <a:avLst/>
          </a:prstGeom>
          <a:noFill/>
        </p:spPr>
        <p:txBody>
          <a:bodyPr wrap="square" rtlCol="0">
            <a:spAutoFit/>
          </a:bodyPr>
          <a:lstStyle/>
          <a:p>
            <a:pPr algn="ctr"/>
            <a:r>
              <a:rPr lang="lv-LV" sz="3200" b="1" cap="all" dirty="0">
                <a:latin typeface="Verdana" panose="020B0604030504040204" pitchFamily="34" charset="0"/>
                <a:ea typeface="Verdana" panose="020B0604030504040204" pitchFamily="34" charset="0"/>
              </a:rPr>
              <a:t>Būvprojekta izmaiņas</a:t>
            </a:r>
          </a:p>
          <a:p>
            <a:pPr algn="ctr">
              <a:lnSpc>
                <a:spcPct val="150000"/>
              </a:lnSpc>
            </a:pPr>
            <a:r>
              <a:rPr lang="lv-LV" sz="3200" b="1" cap="all" dirty="0">
                <a:latin typeface="Verdana" panose="020B0604030504040204" pitchFamily="34" charset="0"/>
                <a:ea typeface="Verdana" panose="020B0604030504040204" pitchFamily="34" charset="0"/>
              </a:rPr>
              <a:t>būvdarbu gaitā </a:t>
            </a:r>
            <a:endParaRPr lang="lv-LV" sz="3200" cap="all" dirty="0">
              <a:latin typeface="Verdana" panose="020B0604030504040204" pitchFamily="34" charset="0"/>
              <a:ea typeface="Verdana" panose="020B0604030504040204" pitchFamily="34" charset="0"/>
            </a:endParaRPr>
          </a:p>
        </p:txBody>
      </p:sp>
      <p:pic>
        <p:nvPicPr>
          <p:cNvPr id="6" name="Grafika 5">
            <a:extLst>
              <a:ext uri="{FF2B5EF4-FFF2-40B4-BE49-F238E27FC236}">
                <a16:creationId xmlns:a16="http://schemas.microsoft.com/office/drawing/2014/main" id="{B6FE14AE-D599-433A-A0F4-F7B012C60A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6582691"/>
            <a:ext cx="12192000" cy="275117"/>
          </a:xfrm>
          <a:prstGeom prst="rect">
            <a:avLst/>
          </a:prstGeom>
        </p:spPr>
      </p:pic>
      <p:pic>
        <p:nvPicPr>
          <p:cNvPr id="7" name="Grafika 6">
            <a:extLst>
              <a:ext uri="{FF2B5EF4-FFF2-40B4-BE49-F238E27FC236}">
                <a16:creationId xmlns:a16="http://schemas.microsoft.com/office/drawing/2014/main" id="{00624005-AD3A-4347-963B-3F2871C526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00600" y="0"/>
            <a:ext cx="2590800" cy="1933575"/>
          </a:xfrm>
          <a:prstGeom prst="rect">
            <a:avLst/>
          </a:prstGeom>
        </p:spPr>
      </p:pic>
      <p:sp>
        <p:nvSpPr>
          <p:cNvPr id="8" name="TextBox 7">
            <a:extLst>
              <a:ext uri="{FF2B5EF4-FFF2-40B4-BE49-F238E27FC236}">
                <a16:creationId xmlns:a16="http://schemas.microsoft.com/office/drawing/2014/main" id="{6B5835B2-C6C6-4E2B-8AD2-64431FCD7E64}"/>
              </a:ext>
            </a:extLst>
          </p:cNvPr>
          <p:cNvSpPr txBox="1"/>
          <p:nvPr/>
        </p:nvSpPr>
        <p:spPr>
          <a:xfrm>
            <a:off x="1801911" y="4627887"/>
            <a:ext cx="8588178" cy="1169551"/>
          </a:xfrm>
          <a:prstGeom prst="rect">
            <a:avLst/>
          </a:prstGeom>
          <a:noFill/>
        </p:spPr>
        <p:txBody>
          <a:bodyPr wrap="square" rtlCol="0">
            <a:spAutoFit/>
          </a:bodyPr>
          <a:lstStyle/>
          <a:p>
            <a:pPr algn="ctr"/>
            <a:r>
              <a:rPr lang="lv-LV" altLang="lv-LV" sz="1400" dirty="0">
                <a:latin typeface="Verdana" panose="020B0604030504040204" pitchFamily="34" charset="0"/>
                <a:ea typeface="Verdana" panose="020B0604030504040204" pitchFamily="34" charset="0"/>
              </a:rPr>
              <a:t>Anita Apšāne</a:t>
            </a:r>
          </a:p>
          <a:p>
            <a:pPr algn="ctr"/>
            <a:r>
              <a:rPr lang="lv-LV" altLang="lv-LV" sz="1400" dirty="0">
                <a:latin typeface="Verdana" panose="020B0604030504040204" pitchFamily="34" charset="0"/>
                <a:ea typeface="Verdana" panose="020B0604030504040204" pitchFamily="34" charset="0"/>
              </a:rPr>
              <a:t>Būvniecības valsts kontroles biroja</a:t>
            </a:r>
          </a:p>
          <a:p>
            <a:pPr algn="ctr"/>
            <a:r>
              <a:rPr lang="lv-LV" altLang="lv-LV" sz="1400" dirty="0">
                <a:latin typeface="Verdana" panose="020B0604030504040204" pitchFamily="34" charset="0"/>
                <a:ea typeface="Verdana" panose="020B0604030504040204" pitchFamily="34" charset="0"/>
              </a:rPr>
              <a:t>Būvniecības kontroles departamenta</a:t>
            </a:r>
          </a:p>
          <a:p>
            <a:pPr algn="ctr"/>
            <a:r>
              <a:rPr lang="lv-LV" altLang="lv-LV" sz="1400" dirty="0">
                <a:latin typeface="Verdana" panose="020B0604030504040204" pitchFamily="34" charset="0"/>
                <a:ea typeface="Verdana" panose="020B0604030504040204" pitchFamily="34" charset="0"/>
              </a:rPr>
              <a:t>Būvdarbu kontroles nodaļas</a:t>
            </a:r>
          </a:p>
          <a:p>
            <a:pPr algn="ctr"/>
            <a:r>
              <a:rPr lang="lv-LV" altLang="lv-LV" sz="1400" dirty="0">
                <a:latin typeface="Verdana" panose="020B0604030504040204" pitchFamily="34" charset="0"/>
                <a:ea typeface="Verdana" panose="020B0604030504040204" pitchFamily="34" charset="0"/>
              </a:rPr>
              <a:t>būvinspektore</a:t>
            </a:r>
          </a:p>
        </p:txBody>
      </p:sp>
      <p:sp>
        <p:nvSpPr>
          <p:cNvPr id="10" name="TextBox 9">
            <a:extLst>
              <a:ext uri="{FF2B5EF4-FFF2-40B4-BE49-F238E27FC236}">
                <a16:creationId xmlns:a16="http://schemas.microsoft.com/office/drawing/2014/main" id="{2168AA31-3992-4A4E-97BC-1627530CF13A}"/>
              </a:ext>
            </a:extLst>
          </p:cNvPr>
          <p:cNvSpPr txBox="1"/>
          <p:nvPr/>
        </p:nvSpPr>
        <p:spPr>
          <a:xfrm>
            <a:off x="1801911" y="5913065"/>
            <a:ext cx="8588178" cy="276999"/>
          </a:xfrm>
          <a:prstGeom prst="rect">
            <a:avLst/>
          </a:prstGeom>
          <a:noFill/>
        </p:spPr>
        <p:txBody>
          <a:bodyPr wrap="square" lIns="91440" tIns="45720" rIns="91440" bIns="45720" rtlCol="0" anchor="t">
            <a:spAutoFit/>
          </a:bodyPr>
          <a:lstStyle/>
          <a:p>
            <a:pPr algn="ctr"/>
            <a:r>
              <a:rPr lang="lv-LV" altLang="lv-LV" sz="1200" dirty="0">
                <a:latin typeface="Verdana"/>
                <a:ea typeface="Verdana"/>
              </a:rPr>
              <a:t>Rīgā, 22.11.2024.</a:t>
            </a:r>
          </a:p>
        </p:txBody>
      </p:sp>
    </p:spTree>
    <p:extLst>
      <p:ext uri="{BB962C8B-B14F-4D97-AF65-F5344CB8AC3E}">
        <p14:creationId xmlns:p14="http://schemas.microsoft.com/office/powerpoint/2010/main" val="838827918"/>
      </p:ext>
    </p:extLst>
  </p:cSld>
  <p:clrMapOvr>
    <a:masterClrMapping/>
  </p:clrMapOvr>
  <mc:AlternateContent xmlns:mc="http://schemas.openxmlformats.org/markup-compatibility/2006" xmlns:p14="http://schemas.microsoft.com/office/powerpoint/2010/main">
    <mc:Choice Requires="p14">
      <p:transition spd="slow" p14:dur="2000" advTm="2637"/>
    </mc:Choice>
    <mc:Fallback xmlns="">
      <p:transition spd="slow" advTm="26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939564CA-D791-E012-606B-04F797FBBD9C}"/>
              </a:ext>
            </a:extLst>
          </p:cNvPr>
          <p:cNvSpPr/>
          <p:nvPr/>
        </p:nvSpPr>
        <p:spPr>
          <a:xfrm>
            <a:off x="3020290" y="2069143"/>
            <a:ext cx="7139709" cy="590754"/>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692538" y="677845"/>
            <a:ext cx="8490207" cy="461665"/>
          </a:xfrm>
          <a:prstGeom prst="rect">
            <a:avLst/>
          </a:prstGeom>
          <a:noFill/>
        </p:spPr>
        <p:txBody>
          <a:bodyPr wrap="square" lIns="91440" tIns="45720" rIns="91440" bIns="45720" rtlCol="0" anchor="b">
            <a:spAutoFit/>
          </a:bodyPr>
          <a:lstStyle/>
          <a:p>
            <a:r>
              <a:rPr lang="lv-LV" sz="2400" b="1" dirty="0">
                <a:latin typeface="Verdana"/>
                <a:ea typeface="Verdana"/>
              </a:rPr>
              <a:t>BŪVPROJEKTA IZMAIŅAS BŪVDARBU LAIKĀ</a:t>
            </a:r>
            <a:endParaRPr lang="lv-LV" sz="2400" dirty="0">
              <a:latin typeface="Verdana"/>
              <a:ea typeface="Verdana"/>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2</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1" name="TextBox 20">
            <a:extLst>
              <a:ext uri="{FF2B5EF4-FFF2-40B4-BE49-F238E27FC236}">
                <a16:creationId xmlns:a16="http://schemas.microsoft.com/office/drawing/2014/main" id="{92B108D6-3A73-4231-815C-9D9534B184B3}"/>
              </a:ext>
            </a:extLst>
          </p:cNvPr>
          <p:cNvSpPr txBox="1"/>
          <p:nvPr/>
        </p:nvSpPr>
        <p:spPr>
          <a:xfrm>
            <a:off x="3734912" y="2226020"/>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BŪVNIECĪBAS DALĪBNIEKI VIENOJAS PAR IZMAIŅU VEIKŠANU</a:t>
            </a:r>
          </a:p>
        </p:txBody>
      </p:sp>
      <p:sp>
        <p:nvSpPr>
          <p:cNvPr id="24" name="TextBox 23">
            <a:extLst>
              <a:ext uri="{FF2B5EF4-FFF2-40B4-BE49-F238E27FC236}">
                <a16:creationId xmlns:a16="http://schemas.microsoft.com/office/drawing/2014/main" id="{3E5F6713-C5A7-1890-893C-8ECA0BAB1D8D}"/>
              </a:ext>
            </a:extLst>
          </p:cNvPr>
          <p:cNvSpPr txBox="1"/>
          <p:nvPr/>
        </p:nvSpPr>
        <p:spPr>
          <a:xfrm>
            <a:off x="2968156" y="4525791"/>
            <a:ext cx="7439841"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BŪVNIECĪBAS DALĪBNIEKIEM SAVSTARPĒJI VIENOJOTIES</a:t>
            </a:r>
            <a:endParaRPr lang="lv-LV" sz="1400" dirty="0">
              <a:solidFill>
                <a:schemeClr val="bg1"/>
              </a:solidFill>
            </a:endParaRPr>
          </a:p>
        </p:txBody>
      </p:sp>
      <p:pic>
        <p:nvPicPr>
          <p:cNvPr id="5" name="Picture 4">
            <a:extLst>
              <a:ext uri="{FF2B5EF4-FFF2-40B4-BE49-F238E27FC236}">
                <a16:creationId xmlns:a16="http://schemas.microsoft.com/office/drawing/2014/main" id="{D46B59BA-2D56-8BFD-C055-8A1E861ED0DE}"/>
              </a:ext>
            </a:extLst>
          </p:cNvPr>
          <p:cNvPicPr>
            <a:picLocks noChangeAspect="1"/>
          </p:cNvPicPr>
          <p:nvPr/>
        </p:nvPicPr>
        <p:blipFill>
          <a:blip r:embed="rId5"/>
          <a:stretch>
            <a:fillRect/>
          </a:stretch>
        </p:blipFill>
        <p:spPr>
          <a:xfrm>
            <a:off x="1962418" y="2001206"/>
            <a:ext cx="835703" cy="835703"/>
          </a:xfrm>
          <a:prstGeom prst="rect">
            <a:avLst/>
          </a:prstGeom>
        </p:spPr>
      </p:pic>
      <p:pic>
        <p:nvPicPr>
          <p:cNvPr id="7" name="Picture 6">
            <a:extLst>
              <a:ext uri="{FF2B5EF4-FFF2-40B4-BE49-F238E27FC236}">
                <a16:creationId xmlns:a16="http://schemas.microsoft.com/office/drawing/2014/main" id="{1348FC6B-DD86-5A6A-6013-F5D2FD7ABF58}"/>
              </a:ext>
            </a:extLst>
          </p:cNvPr>
          <p:cNvPicPr>
            <a:picLocks noChangeAspect="1"/>
          </p:cNvPicPr>
          <p:nvPr/>
        </p:nvPicPr>
        <p:blipFill>
          <a:blip r:embed="rId5"/>
          <a:stretch>
            <a:fillRect/>
          </a:stretch>
        </p:blipFill>
        <p:spPr>
          <a:xfrm>
            <a:off x="1930315" y="3380931"/>
            <a:ext cx="835703" cy="835703"/>
          </a:xfrm>
          <a:prstGeom prst="rect">
            <a:avLst/>
          </a:prstGeom>
        </p:spPr>
      </p:pic>
      <p:pic>
        <p:nvPicPr>
          <p:cNvPr id="10" name="Picture 9">
            <a:extLst>
              <a:ext uri="{FF2B5EF4-FFF2-40B4-BE49-F238E27FC236}">
                <a16:creationId xmlns:a16="http://schemas.microsoft.com/office/drawing/2014/main" id="{73208D87-8972-DF7E-7BEF-0E4730DD4387}"/>
              </a:ext>
            </a:extLst>
          </p:cNvPr>
          <p:cNvPicPr>
            <a:picLocks noChangeAspect="1"/>
          </p:cNvPicPr>
          <p:nvPr/>
        </p:nvPicPr>
        <p:blipFill>
          <a:blip r:embed="rId5"/>
          <a:stretch>
            <a:fillRect/>
          </a:stretch>
        </p:blipFill>
        <p:spPr>
          <a:xfrm>
            <a:off x="1962418" y="4833568"/>
            <a:ext cx="835703" cy="835703"/>
          </a:xfrm>
          <a:prstGeom prst="rect">
            <a:avLst/>
          </a:prstGeom>
        </p:spPr>
      </p:pic>
      <p:sp>
        <p:nvSpPr>
          <p:cNvPr id="11" name="TextBox 10">
            <a:extLst>
              <a:ext uri="{FF2B5EF4-FFF2-40B4-BE49-F238E27FC236}">
                <a16:creationId xmlns:a16="http://schemas.microsoft.com/office/drawing/2014/main" id="{52A9B216-D96F-F7F8-D175-6470B710B54A}"/>
              </a:ext>
            </a:extLst>
          </p:cNvPr>
          <p:cNvSpPr txBox="1"/>
          <p:nvPr/>
        </p:nvSpPr>
        <p:spPr>
          <a:xfrm>
            <a:off x="2110069" y="2045195"/>
            <a:ext cx="655949"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sp>
        <p:nvSpPr>
          <p:cNvPr id="12" name="TextBox 11">
            <a:extLst>
              <a:ext uri="{FF2B5EF4-FFF2-40B4-BE49-F238E27FC236}">
                <a16:creationId xmlns:a16="http://schemas.microsoft.com/office/drawing/2014/main" id="{8B18E36C-0CCD-D9FB-18EB-FCF54FBD9E02}"/>
              </a:ext>
            </a:extLst>
          </p:cNvPr>
          <p:cNvSpPr txBox="1"/>
          <p:nvPr/>
        </p:nvSpPr>
        <p:spPr>
          <a:xfrm>
            <a:off x="2036589" y="3454084"/>
            <a:ext cx="655949"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sp>
        <p:nvSpPr>
          <p:cNvPr id="13" name="TextBox 12">
            <a:extLst>
              <a:ext uri="{FF2B5EF4-FFF2-40B4-BE49-F238E27FC236}">
                <a16:creationId xmlns:a16="http://schemas.microsoft.com/office/drawing/2014/main" id="{20C56FAF-2E58-F91E-425A-122942405745}"/>
              </a:ext>
            </a:extLst>
          </p:cNvPr>
          <p:cNvSpPr txBox="1"/>
          <p:nvPr/>
        </p:nvSpPr>
        <p:spPr>
          <a:xfrm>
            <a:off x="2104424" y="4881761"/>
            <a:ext cx="655949"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sp>
        <p:nvSpPr>
          <p:cNvPr id="15" name="Arrow: Down 14">
            <a:extLst>
              <a:ext uri="{FF2B5EF4-FFF2-40B4-BE49-F238E27FC236}">
                <a16:creationId xmlns:a16="http://schemas.microsoft.com/office/drawing/2014/main" id="{F0247342-C94C-BBD2-EBC4-300957175E32}"/>
              </a:ext>
            </a:extLst>
          </p:cNvPr>
          <p:cNvSpPr/>
          <p:nvPr/>
        </p:nvSpPr>
        <p:spPr>
          <a:xfrm>
            <a:off x="5781344" y="2690738"/>
            <a:ext cx="1813464" cy="764532"/>
          </a:xfrm>
          <a:prstGeom prst="downArrow">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6" name="Rectangle: Rounded Corners 25">
            <a:extLst>
              <a:ext uri="{FF2B5EF4-FFF2-40B4-BE49-F238E27FC236}">
                <a16:creationId xmlns:a16="http://schemas.microsoft.com/office/drawing/2014/main" id="{4ADBFC7F-0DA5-D61F-5393-8EE1B9C2E825}"/>
              </a:ext>
            </a:extLst>
          </p:cNvPr>
          <p:cNvSpPr/>
          <p:nvPr/>
        </p:nvSpPr>
        <p:spPr>
          <a:xfrm>
            <a:off x="3015702" y="3521593"/>
            <a:ext cx="7139709" cy="590754"/>
          </a:xfrm>
          <a:prstGeom prst="roundRect">
            <a:avLst/>
          </a:prstGeom>
          <a:solidFill>
            <a:srgbClr val="0090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9" name="TextBox 28">
            <a:extLst>
              <a:ext uri="{FF2B5EF4-FFF2-40B4-BE49-F238E27FC236}">
                <a16:creationId xmlns:a16="http://schemas.microsoft.com/office/drawing/2014/main" id="{DB22665D-F9B8-2887-1675-873D2200E55B}"/>
              </a:ext>
            </a:extLst>
          </p:cNvPr>
          <p:cNvSpPr txBox="1"/>
          <p:nvPr/>
        </p:nvSpPr>
        <p:spPr>
          <a:xfrm>
            <a:off x="3642430" y="3603084"/>
            <a:ext cx="6082116" cy="461665"/>
          </a:xfrm>
          <a:prstGeom prst="rect">
            <a:avLst/>
          </a:prstGeom>
          <a:noFill/>
        </p:spPr>
        <p:txBody>
          <a:bodyPr wrap="square" lIns="91440" tIns="45720" rIns="91440" bIns="45720" rtlCol="0" anchor="t">
            <a:spAutoFit/>
          </a:bodyPr>
          <a:lstStyle/>
          <a:p>
            <a:pPr algn="ctr"/>
            <a:r>
              <a:rPr lang="lv-LV" sz="1200" b="1" dirty="0">
                <a:latin typeface="Verdana"/>
                <a:ea typeface="Verdana"/>
              </a:rPr>
              <a:t>IZMAIŅAS TIEK NOFORMĒTAS UN SASKAŅOTAS ARBILSTOŠI NORMATĪVU PRASĪBĀM</a:t>
            </a:r>
          </a:p>
        </p:txBody>
      </p:sp>
      <p:sp>
        <p:nvSpPr>
          <p:cNvPr id="30" name="Arrow: Down 29">
            <a:extLst>
              <a:ext uri="{FF2B5EF4-FFF2-40B4-BE49-F238E27FC236}">
                <a16:creationId xmlns:a16="http://schemas.microsoft.com/office/drawing/2014/main" id="{BCCE4B38-7E20-0D65-85BB-BEDC5D185190}"/>
              </a:ext>
            </a:extLst>
          </p:cNvPr>
          <p:cNvSpPr/>
          <p:nvPr/>
        </p:nvSpPr>
        <p:spPr>
          <a:xfrm>
            <a:off x="5776756" y="4143188"/>
            <a:ext cx="1813464" cy="764532"/>
          </a:xfrm>
          <a:prstGeom prst="downArrow">
            <a:avLst/>
          </a:prstGeom>
          <a:solidFill>
            <a:srgbClr val="0090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1" name="TextBox 30">
            <a:extLst>
              <a:ext uri="{FF2B5EF4-FFF2-40B4-BE49-F238E27FC236}">
                <a16:creationId xmlns:a16="http://schemas.microsoft.com/office/drawing/2014/main" id="{C3B3A691-D8A5-77D7-5B4A-1A1862F4C985}"/>
              </a:ext>
            </a:extLst>
          </p:cNvPr>
          <p:cNvSpPr txBox="1"/>
          <p:nvPr/>
        </p:nvSpPr>
        <p:spPr>
          <a:xfrm>
            <a:off x="2968156" y="5511293"/>
            <a:ext cx="7439841"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BŪVNIECĪBAS DALĪBNIEKIEM SAVSTARPĒJI VIENOJOTIES</a:t>
            </a:r>
            <a:endParaRPr lang="lv-LV" sz="1400" dirty="0">
              <a:solidFill>
                <a:schemeClr val="bg1"/>
              </a:solidFill>
            </a:endParaRPr>
          </a:p>
        </p:txBody>
      </p:sp>
      <p:sp>
        <p:nvSpPr>
          <p:cNvPr id="32" name="Rectangle: Rounded Corners 31">
            <a:extLst>
              <a:ext uri="{FF2B5EF4-FFF2-40B4-BE49-F238E27FC236}">
                <a16:creationId xmlns:a16="http://schemas.microsoft.com/office/drawing/2014/main" id="{4D386AB9-DE76-EB26-9A58-942C0272E11B}"/>
              </a:ext>
            </a:extLst>
          </p:cNvPr>
          <p:cNvSpPr/>
          <p:nvPr/>
        </p:nvSpPr>
        <p:spPr>
          <a:xfrm>
            <a:off x="3015702" y="4950441"/>
            <a:ext cx="7139709" cy="590754"/>
          </a:xfrm>
          <a:prstGeom prst="roundRect">
            <a:avLst/>
          </a:prstGeom>
          <a:solidFill>
            <a:srgbClr val="B2AC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3" name="TextBox 32">
            <a:extLst>
              <a:ext uri="{FF2B5EF4-FFF2-40B4-BE49-F238E27FC236}">
                <a16:creationId xmlns:a16="http://schemas.microsoft.com/office/drawing/2014/main" id="{66D73E99-8270-97B8-B67D-F5303E3FAABF}"/>
              </a:ext>
            </a:extLst>
          </p:cNvPr>
          <p:cNvSpPr txBox="1"/>
          <p:nvPr/>
        </p:nvSpPr>
        <p:spPr>
          <a:xfrm>
            <a:off x="3306953" y="5117421"/>
            <a:ext cx="6557205" cy="276999"/>
          </a:xfrm>
          <a:prstGeom prst="rect">
            <a:avLst/>
          </a:prstGeom>
          <a:noFill/>
        </p:spPr>
        <p:txBody>
          <a:bodyPr wrap="square" lIns="91440" tIns="45720" rIns="91440" bIns="45720" rtlCol="0" anchor="t">
            <a:spAutoFit/>
          </a:bodyPr>
          <a:lstStyle/>
          <a:p>
            <a:pPr algn="ctr"/>
            <a:r>
              <a:rPr lang="lv-LV" sz="1200" b="1" dirty="0">
                <a:latin typeface="Verdana"/>
                <a:ea typeface="Verdana"/>
              </a:rPr>
              <a:t>IZMAIŅAS TIEK REALIZĒTAS BŪVĒ (BŪVDARBOS)</a:t>
            </a:r>
          </a:p>
        </p:txBody>
      </p:sp>
    </p:spTree>
    <p:extLst>
      <p:ext uri="{BB962C8B-B14F-4D97-AF65-F5344CB8AC3E}">
        <p14:creationId xmlns:p14="http://schemas.microsoft.com/office/powerpoint/2010/main" val="87611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13"/>
                                        </p:tgtEl>
                                      </p:cBhvr>
                                    </p:animEffect>
                                    <p:animScale>
                                      <p:cBhvr>
                                        <p:cTn id="17"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850896" y="357559"/>
            <a:ext cx="8490207" cy="461665"/>
          </a:xfrm>
          <a:prstGeom prst="rect">
            <a:avLst/>
          </a:prstGeom>
          <a:noFill/>
        </p:spPr>
        <p:txBody>
          <a:bodyPr wrap="square" lIns="91440" tIns="45720" rIns="91440" bIns="45720" rtlCol="0" anchor="b">
            <a:spAutoFit/>
          </a:bodyPr>
          <a:lstStyle/>
          <a:p>
            <a:r>
              <a:rPr lang="lv-LV" sz="2400" b="1" dirty="0">
                <a:latin typeface="Verdana"/>
                <a:ea typeface="Verdana"/>
              </a:rPr>
              <a:t>BŪVPROJEKTA IZMAIŅU SASKAŅOŠANAS VEIDI</a:t>
            </a:r>
            <a:endParaRPr lang="lv-LV" sz="2400" dirty="0">
              <a:latin typeface="Verdana"/>
              <a:ea typeface="Verdana"/>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3</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Grafika 70">
            <a:extLst>
              <a:ext uri="{FF2B5EF4-FFF2-40B4-BE49-F238E27FC236}">
                <a16:creationId xmlns:a16="http://schemas.microsoft.com/office/drawing/2014/main" id="{053D955B-DA2D-4FA7-A8AB-869547918CEA}"/>
              </a:ext>
            </a:extLst>
          </p:cNvPr>
          <p:cNvSpPr/>
          <p:nvPr/>
        </p:nvSpPr>
        <p:spPr>
          <a:xfrm>
            <a:off x="3088983" y="1633263"/>
            <a:ext cx="7629815" cy="66739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E7E6E6"/>
          </a:solidFill>
          <a:ln w="23873" cap="flat">
            <a:noFill/>
            <a:prstDash val="solid"/>
            <a:miter/>
          </a:ln>
        </p:spPr>
        <p:txBody>
          <a:bodyPr rtlCol="0" anchor="ctr"/>
          <a:lstStyle/>
          <a:p>
            <a:endParaRPr lang="lv-LV"/>
          </a:p>
        </p:txBody>
      </p:sp>
      <p:sp>
        <p:nvSpPr>
          <p:cNvPr id="21" name="TextBox 20">
            <a:extLst>
              <a:ext uri="{FF2B5EF4-FFF2-40B4-BE49-F238E27FC236}">
                <a16:creationId xmlns:a16="http://schemas.microsoft.com/office/drawing/2014/main" id="{92B108D6-3A73-4231-815C-9D9534B184B3}"/>
              </a:ext>
            </a:extLst>
          </p:cNvPr>
          <p:cNvSpPr txBox="1"/>
          <p:nvPr/>
        </p:nvSpPr>
        <p:spPr>
          <a:xfrm>
            <a:off x="3734913" y="1798968"/>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BL 17.panta (2</a:t>
            </a:r>
            <a:r>
              <a:rPr lang="lv-LV" sz="1200" b="1" baseline="30000" dirty="0">
                <a:latin typeface="Verdana"/>
                <a:ea typeface="Verdana"/>
              </a:rPr>
              <a:t>1</a:t>
            </a:r>
            <a:r>
              <a:rPr lang="lv-LV" sz="1200" b="1" dirty="0">
                <a:latin typeface="Verdana"/>
                <a:ea typeface="Verdana"/>
              </a:rPr>
              <a:t>) daļa, 16.panta (2</a:t>
            </a:r>
            <a:r>
              <a:rPr lang="lv-LV" sz="1200" b="1" baseline="30000" dirty="0">
                <a:latin typeface="Verdana"/>
                <a:ea typeface="Verdana"/>
              </a:rPr>
              <a:t>1</a:t>
            </a:r>
            <a:r>
              <a:rPr lang="lv-LV" sz="1200" b="1" dirty="0">
                <a:latin typeface="Verdana"/>
                <a:ea typeface="Verdana"/>
              </a:rPr>
              <a:t>) un (2</a:t>
            </a:r>
            <a:r>
              <a:rPr lang="lv-LV" sz="1200" b="1" baseline="30000" dirty="0">
                <a:latin typeface="Verdana"/>
                <a:ea typeface="Verdana"/>
              </a:rPr>
              <a:t>2</a:t>
            </a:r>
            <a:r>
              <a:rPr lang="lv-LV" sz="1200" b="1" dirty="0">
                <a:latin typeface="Verdana"/>
                <a:ea typeface="Verdana"/>
              </a:rPr>
              <a:t>) daļas  </a:t>
            </a:r>
          </a:p>
        </p:txBody>
      </p:sp>
      <p:sp>
        <p:nvSpPr>
          <p:cNvPr id="66" name="Taisnstūris: ar noapaļotiem stūriem 65">
            <a:extLst>
              <a:ext uri="{FF2B5EF4-FFF2-40B4-BE49-F238E27FC236}">
                <a16:creationId xmlns:a16="http://schemas.microsoft.com/office/drawing/2014/main" id="{C263A92B-9F8A-4DFA-861D-9C552677913C}"/>
              </a:ext>
            </a:extLst>
          </p:cNvPr>
          <p:cNvSpPr/>
          <p:nvPr/>
        </p:nvSpPr>
        <p:spPr>
          <a:xfrm>
            <a:off x="2939139" y="1202127"/>
            <a:ext cx="7779659" cy="399110"/>
          </a:xfrm>
          <a:prstGeom prst="roundRect">
            <a:avLst/>
          </a:prstGeom>
          <a:solidFill>
            <a:srgbClr val="0090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8" name="TextBox 77">
            <a:extLst>
              <a:ext uri="{FF2B5EF4-FFF2-40B4-BE49-F238E27FC236}">
                <a16:creationId xmlns:a16="http://schemas.microsoft.com/office/drawing/2014/main" id="{0DC4D27A-6709-4278-BAE2-2CD28E3EEBAA}"/>
              </a:ext>
            </a:extLst>
          </p:cNvPr>
          <p:cNvSpPr txBox="1"/>
          <p:nvPr/>
        </p:nvSpPr>
        <p:spPr>
          <a:xfrm>
            <a:off x="3017144" y="1263806"/>
            <a:ext cx="5082978"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KURAS JĀSASKAŅO BŪVVALDĒ</a:t>
            </a:r>
            <a:endParaRPr lang="lv-LV" sz="1400" dirty="0">
              <a:solidFill>
                <a:schemeClr val="bg1"/>
              </a:solidFill>
            </a:endParaRPr>
          </a:p>
        </p:txBody>
      </p:sp>
      <p:pic>
        <p:nvPicPr>
          <p:cNvPr id="46" name="Grafika 45">
            <a:extLst>
              <a:ext uri="{FF2B5EF4-FFF2-40B4-BE49-F238E27FC236}">
                <a16:creationId xmlns:a16="http://schemas.microsoft.com/office/drawing/2014/main" id="{78E2C249-3F57-4EB2-8557-ED65AF8C63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9882" y="1245006"/>
            <a:ext cx="947226" cy="986694"/>
          </a:xfrm>
          <a:prstGeom prst="rect">
            <a:avLst/>
          </a:prstGeom>
        </p:spPr>
      </p:pic>
      <p:sp>
        <p:nvSpPr>
          <p:cNvPr id="6" name="Grafika 70">
            <a:extLst>
              <a:ext uri="{FF2B5EF4-FFF2-40B4-BE49-F238E27FC236}">
                <a16:creationId xmlns:a16="http://schemas.microsoft.com/office/drawing/2014/main" id="{64864261-6129-3BAE-CD1B-491B52E95216}"/>
              </a:ext>
            </a:extLst>
          </p:cNvPr>
          <p:cNvSpPr/>
          <p:nvPr/>
        </p:nvSpPr>
        <p:spPr>
          <a:xfrm>
            <a:off x="3039996" y="3042764"/>
            <a:ext cx="7629815" cy="66739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E7E6E6"/>
          </a:solidFill>
          <a:ln w="23873" cap="flat">
            <a:noFill/>
            <a:prstDash val="solid"/>
            <a:miter/>
          </a:ln>
        </p:spPr>
        <p:txBody>
          <a:bodyPr rtlCol="0" anchor="ctr"/>
          <a:lstStyle/>
          <a:p>
            <a:endParaRPr lang="lv-LV"/>
          </a:p>
        </p:txBody>
      </p:sp>
      <p:sp>
        <p:nvSpPr>
          <p:cNvPr id="17" name="Taisnstūris: ar noapaļotiem stūriem 65">
            <a:extLst>
              <a:ext uri="{FF2B5EF4-FFF2-40B4-BE49-F238E27FC236}">
                <a16:creationId xmlns:a16="http://schemas.microsoft.com/office/drawing/2014/main" id="{91F4B5A1-8DF4-03BD-C9F0-3B7E07DF5832}"/>
              </a:ext>
            </a:extLst>
          </p:cNvPr>
          <p:cNvSpPr/>
          <p:nvPr/>
        </p:nvSpPr>
        <p:spPr>
          <a:xfrm>
            <a:off x="2890152" y="2611628"/>
            <a:ext cx="7779659" cy="399110"/>
          </a:xfrm>
          <a:prstGeom prst="roundRect">
            <a:avLst/>
          </a:prstGeom>
          <a:solidFill>
            <a:srgbClr val="0090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8" name="TextBox 17">
            <a:extLst>
              <a:ext uri="{FF2B5EF4-FFF2-40B4-BE49-F238E27FC236}">
                <a16:creationId xmlns:a16="http://schemas.microsoft.com/office/drawing/2014/main" id="{FA7D361B-AD99-0200-22E9-9268A04A2457}"/>
              </a:ext>
            </a:extLst>
          </p:cNvPr>
          <p:cNvSpPr txBox="1"/>
          <p:nvPr/>
        </p:nvSpPr>
        <p:spPr>
          <a:xfrm>
            <a:off x="2968157" y="2673307"/>
            <a:ext cx="5082978"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KURĀM JĀVEIC EKSPERTĪZE</a:t>
            </a:r>
            <a:endParaRPr lang="lv-LV" sz="1400" dirty="0">
              <a:solidFill>
                <a:schemeClr val="bg1"/>
              </a:solidFill>
            </a:endParaRPr>
          </a:p>
        </p:txBody>
      </p:sp>
      <p:pic>
        <p:nvPicPr>
          <p:cNvPr id="19" name="Grafika 45">
            <a:extLst>
              <a:ext uri="{FF2B5EF4-FFF2-40B4-BE49-F238E27FC236}">
                <a16:creationId xmlns:a16="http://schemas.microsoft.com/office/drawing/2014/main" id="{7D101DFA-F6FF-47DC-FA68-5F16E300B7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50895" y="2654507"/>
            <a:ext cx="947226" cy="986694"/>
          </a:xfrm>
          <a:prstGeom prst="rect">
            <a:avLst/>
          </a:prstGeom>
        </p:spPr>
      </p:pic>
      <p:sp>
        <p:nvSpPr>
          <p:cNvPr id="20" name="Grafika 70">
            <a:extLst>
              <a:ext uri="{FF2B5EF4-FFF2-40B4-BE49-F238E27FC236}">
                <a16:creationId xmlns:a16="http://schemas.microsoft.com/office/drawing/2014/main" id="{7AA6B995-D87E-172E-D5EC-8F024C629A1D}"/>
              </a:ext>
            </a:extLst>
          </p:cNvPr>
          <p:cNvSpPr/>
          <p:nvPr/>
        </p:nvSpPr>
        <p:spPr>
          <a:xfrm>
            <a:off x="3039996" y="4451902"/>
            <a:ext cx="7629815" cy="66739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E7E6E6"/>
          </a:solidFill>
          <a:ln w="23873" cap="flat">
            <a:noFill/>
            <a:prstDash val="solid"/>
            <a:miter/>
          </a:ln>
        </p:spPr>
        <p:txBody>
          <a:bodyPr rtlCol="0" anchor="ctr"/>
          <a:lstStyle/>
          <a:p>
            <a:endParaRPr lang="lv-LV"/>
          </a:p>
        </p:txBody>
      </p:sp>
      <p:sp>
        <p:nvSpPr>
          <p:cNvPr id="22" name="TextBox 21">
            <a:extLst>
              <a:ext uri="{FF2B5EF4-FFF2-40B4-BE49-F238E27FC236}">
                <a16:creationId xmlns:a16="http://schemas.microsoft.com/office/drawing/2014/main" id="{61023547-A716-B300-B6BC-86356BBBC806}"/>
              </a:ext>
            </a:extLst>
          </p:cNvPr>
          <p:cNvSpPr txBox="1"/>
          <p:nvPr/>
        </p:nvSpPr>
        <p:spPr>
          <a:xfrm>
            <a:off x="3685926" y="4647098"/>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VBN 115. punkts</a:t>
            </a:r>
          </a:p>
        </p:txBody>
      </p:sp>
      <p:sp>
        <p:nvSpPr>
          <p:cNvPr id="23" name="Taisnstūris: ar noapaļotiem stūriem 65">
            <a:extLst>
              <a:ext uri="{FF2B5EF4-FFF2-40B4-BE49-F238E27FC236}">
                <a16:creationId xmlns:a16="http://schemas.microsoft.com/office/drawing/2014/main" id="{955E44D2-28B7-C1E0-D3F3-3C21F7BEBB56}"/>
              </a:ext>
            </a:extLst>
          </p:cNvPr>
          <p:cNvSpPr/>
          <p:nvPr/>
        </p:nvSpPr>
        <p:spPr>
          <a:xfrm>
            <a:off x="2890152" y="4020766"/>
            <a:ext cx="7779659" cy="399110"/>
          </a:xfrm>
          <a:prstGeom prst="roundRect">
            <a:avLst/>
          </a:prstGeom>
          <a:solidFill>
            <a:srgbClr val="0090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4" name="TextBox 23">
            <a:extLst>
              <a:ext uri="{FF2B5EF4-FFF2-40B4-BE49-F238E27FC236}">
                <a16:creationId xmlns:a16="http://schemas.microsoft.com/office/drawing/2014/main" id="{3E5F6713-C5A7-1890-893C-8ECA0BAB1D8D}"/>
              </a:ext>
            </a:extLst>
          </p:cNvPr>
          <p:cNvSpPr txBox="1"/>
          <p:nvPr/>
        </p:nvSpPr>
        <p:spPr>
          <a:xfrm>
            <a:off x="2968156" y="4082445"/>
            <a:ext cx="7439841"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BŪVNIECĪBAS DALĪBNIEKIEM SAVSTARPĒJI VIENOJOTIES</a:t>
            </a:r>
            <a:endParaRPr lang="lv-LV" sz="1400" dirty="0">
              <a:solidFill>
                <a:schemeClr val="bg1"/>
              </a:solidFill>
            </a:endParaRPr>
          </a:p>
        </p:txBody>
      </p:sp>
      <p:pic>
        <p:nvPicPr>
          <p:cNvPr id="25" name="Grafika 45">
            <a:extLst>
              <a:ext uri="{FF2B5EF4-FFF2-40B4-BE49-F238E27FC236}">
                <a16:creationId xmlns:a16="http://schemas.microsoft.com/office/drawing/2014/main" id="{0C268D01-0D23-5946-C3D2-5C1E70691A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50895" y="4063645"/>
            <a:ext cx="947226" cy="986694"/>
          </a:xfrm>
          <a:prstGeom prst="rect">
            <a:avLst/>
          </a:prstGeom>
        </p:spPr>
      </p:pic>
      <p:sp>
        <p:nvSpPr>
          <p:cNvPr id="27" name="TextBox 26">
            <a:extLst>
              <a:ext uri="{FF2B5EF4-FFF2-40B4-BE49-F238E27FC236}">
                <a16:creationId xmlns:a16="http://schemas.microsoft.com/office/drawing/2014/main" id="{DBA88B59-C620-70F5-B721-D8B94B5B4841}"/>
              </a:ext>
            </a:extLst>
          </p:cNvPr>
          <p:cNvSpPr txBox="1"/>
          <p:nvPr/>
        </p:nvSpPr>
        <p:spPr>
          <a:xfrm>
            <a:off x="8849249" y="6356350"/>
            <a:ext cx="2602522" cy="461665"/>
          </a:xfrm>
          <a:prstGeom prst="rect">
            <a:avLst/>
          </a:prstGeom>
          <a:noFill/>
        </p:spPr>
        <p:txBody>
          <a:bodyPr wrap="square" rtlCol="0">
            <a:spAutoFit/>
          </a:bodyPr>
          <a:lstStyle/>
          <a:p>
            <a:r>
              <a:rPr lang="lv-LV" sz="800" dirty="0">
                <a:latin typeface="Verdana" panose="020B0604030504040204" pitchFamily="34" charset="0"/>
                <a:ea typeface="Verdana" panose="020B0604030504040204" pitchFamily="34" charset="0"/>
              </a:rPr>
              <a:t>BL – Būvniecības likums;</a:t>
            </a:r>
          </a:p>
          <a:p>
            <a:r>
              <a:rPr lang="lv-LV" sz="800" dirty="0">
                <a:latin typeface="Verdana" panose="020B0604030504040204" pitchFamily="34" charset="0"/>
                <a:ea typeface="Verdana" panose="020B0604030504040204" pitchFamily="34" charset="0"/>
              </a:rPr>
              <a:t>VBN – Vispārīgie būvnoteikumi;</a:t>
            </a:r>
          </a:p>
          <a:p>
            <a:r>
              <a:rPr lang="lv-LV" sz="800" dirty="0">
                <a:latin typeface="Verdana" panose="020B0604030504040204" pitchFamily="34" charset="0"/>
                <a:ea typeface="Verdana" panose="020B0604030504040204" pitchFamily="34" charset="0"/>
              </a:rPr>
              <a:t>ĒBN – Ēku būvnoteikumi</a:t>
            </a:r>
          </a:p>
        </p:txBody>
      </p:sp>
      <p:sp>
        <p:nvSpPr>
          <p:cNvPr id="28" name="TextBox 27">
            <a:extLst>
              <a:ext uri="{FF2B5EF4-FFF2-40B4-BE49-F238E27FC236}">
                <a16:creationId xmlns:a16="http://schemas.microsoft.com/office/drawing/2014/main" id="{F1A4BB14-F4E2-55F5-7137-CC273A644BF3}"/>
              </a:ext>
            </a:extLst>
          </p:cNvPr>
          <p:cNvSpPr txBox="1"/>
          <p:nvPr/>
        </p:nvSpPr>
        <p:spPr>
          <a:xfrm>
            <a:off x="3734912" y="3237960"/>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VBN 60., 67.</a:t>
            </a:r>
            <a:r>
              <a:rPr lang="lv-LV" sz="1200" b="1" baseline="30000" dirty="0">
                <a:latin typeface="Verdana"/>
                <a:ea typeface="Verdana"/>
              </a:rPr>
              <a:t>1</a:t>
            </a:r>
            <a:r>
              <a:rPr lang="lv-LV" sz="1200" b="1" dirty="0">
                <a:latin typeface="Verdana"/>
                <a:ea typeface="Verdana"/>
              </a:rPr>
              <a:t> un 69. punkti </a:t>
            </a:r>
          </a:p>
        </p:txBody>
      </p:sp>
      <p:sp>
        <p:nvSpPr>
          <p:cNvPr id="8" name="TextBox 7">
            <a:extLst>
              <a:ext uri="{FF2B5EF4-FFF2-40B4-BE49-F238E27FC236}">
                <a16:creationId xmlns:a16="http://schemas.microsoft.com/office/drawing/2014/main" id="{B22800DB-6F01-E48D-444F-B0220EFF77AA}"/>
              </a:ext>
            </a:extLst>
          </p:cNvPr>
          <p:cNvSpPr txBox="1"/>
          <p:nvPr/>
        </p:nvSpPr>
        <p:spPr>
          <a:xfrm>
            <a:off x="1917995" y="5245921"/>
            <a:ext cx="8800803" cy="1169551"/>
          </a:xfrm>
          <a:prstGeom prst="rect">
            <a:avLst/>
          </a:prstGeom>
          <a:noFill/>
        </p:spPr>
        <p:txBody>
          <a:bodyPr wrap="square" rtlCol="0">
            <a:spAutoFit/>
          </a:bodyPr>
          <a:lstStyle/>
          <a:p>
            <a:r>
              <a:rPr lang="lv-LV" sz="1000" dirty="0">
                <a:latin typeface="Verdana" panose="020B0604030504040204" pitchFamily="34" charset="0"/>
                <a:ea typeface="Verdana" panose="020B0604030504040204" pitchFamily="34" charset="0"/>
              </a:rPr>
              <a:t>Ja būvdarbu laikā rodas nepieciešamība paredzēt citādus risinājumus, nekā tas paredzēts būvprojektā, </a:t>
            </a:r>
            <a:r>
              <a:rPr lang="lv-LV" sz="1000" b="1" u="sng" dirty="0">
                <a:latin typeface="Verdana" panose="020B0604030504040204" pitchFamily="34" charset="0"/>
                <a:ea typeface="Verdana" panose="020B0604030504040204" pitchFamily="34" charset="0"/>
              </a:rPr>
              <a:t>to īstenošana pieļaujama pēc būvprojekta izmaiņu veikšanas</a:t>
            </a:r>
            <a:r>
              <a:rPr lang="lv-LV" sz="1000" dirty="0">
                <a:latin typeface="Verdana" panose="020B0604030504040204" pitchFamily="34" charset="0"/>
                <a:ea typeface="Verdana" panose="020B0604030504040204" pitchFamily="34" charset="0"/>
              </a:rPr>
              <a:t>, ja tie attiecas uz BL 17. panta 2.1 daļā vai VBN noteiktajiem gadījumiem. BL 17. panta 2.1 daļā minētajos gadījumos izmainītās būvprojekta daļas ar skaidrojošu aprakstu par veicamajām izmaiņām un dokumentus, kas pamato izmaiņu nepieciešamību, kā arī nepieciešamos saskaņojumus, iesniedz saskaņošanai institūcijā, kura pilda būvvaldes funkcijas. </a:t>
            </a:r>
            <a:r>
              <a:rPr lang="lv-LV" sz="1000" b="1" u="sng" dirty="0">
                <a:latin typeface="Verdana" panose="020B0604030504040204" pitchFamily="34" charset="0"/>
                <a:ea typeface="Verdana" panose="020B0604030504040204" pitchFamily="34" charset="0"/>
              </a:rPr>
              <a:t>Ja izmaiņas būvprojektā paredz sadalījumu būves kārtās, veic izmaiņas būvdarbu uzsākšanas nosacījumos</a:t>
            </a:r>
            <a:r>
              <a:rPr lang="lv-LV" sz="1000" dirty="0">
                <a:latin typeface="Verdana" panose="020B0604030504040204" pitchFamily="34" charset="0"/>
                <a:ea typeface="Verdana" panose="020B0604030504040204" pitchFamily="34" charset="0"/>
              </a:rPr>
              <a:t>, norādot katrai būves kārtai konkrētus realizējamos objektus (objekta kadastra apzīmējumu, ja tāds ir piešķirts), būvdarbu veicēju un atbildīgos </a:t>
            </a:r>
            <a:r>
              <a:rPr lang="lv-LV" sz="1000" dirty="0" err="1">
                <a:latin typeface="Verdana" panose="020B0604030504040204" pitchFamily="34" charset="0"/>
                <a:ea typeface="Verdana" panose="020B0604030504040204" pitchFamily="34" charset="0"/>
              </a:rPr>
              <a:t>būvspeciālistus</a:t>
            </a:r>
            <a:r>
              <a:rPr lang="lv-LV" sz="1000" dirty="0">
                <a:latin typeface="Verdana" panose="020B0604030504040204" pitchFamily="34" charset="0"/>
                <a:ea typeface="Verdana" panose="020B0604030504040204" pitchFamily="34" charset="0"/>
              </a:rPr>
              <a:t>. [ĒBN 98.punkts].</a:t>
            </a:r>
          </a:p>
        </p:txBody>
      </p:sp>
    </p:spTree>
    <p:extLst>
      <p:ext uri="{BB962C8B-B14F-4D97-AF65-F5344CB8AC3E}">
        <p14:creationId xmlns:p14="http://schemas.microsoft.com/office/powerpoint/2010/main" val="332341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fill="hold" nodeType="clickEffect">
                                  <p:stCondLst>
                                    <p:cond delay="0"/>
                                  </p:stCondLst>
                                  <p:childTnLst>
                                    <p:animEffect transition="out" filter="fade">
                                      <p:cBhvr>
                                        <p:cTn id="6" dur="540" tmFilter="0, 0; .2, .5; .8, .5; 1, 0"/>
                                        <p:tgtEl>
                                          <p:spTgt spid="46"/>
                                        </p:tgtEl>
                                      </p:cBhvr>
                                    </p:animEffect>
                                    <p:animScale>
                                      <p:cBhvr>
                                        <p:cTn id="7" dur="270" autoRev="1" fill="hold"/>
                                        <p:tgtEl>
                                          <p:spTgt spid="4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repeatCount="indefinite" fill="hold" nodeType="clickEffect">
                                  <p:stCondLst>
                                    <p:cond delay="0"/>
                                  </p:stCondLst>
                                  <p:childTnLst>
                                    <p:animEffect transition="out" filter="fade">
                                      <p:cBhvr>
                                        <p:cTn id="11" dur="540" tmFilter="0, 0; .2, .5; .8, .5; 1, 0"/>
                                        <p:tgtEl>
                                          <p:spTgt spid="19"/>
                                        </p:tgtEl>
                                      </p:cBhvr>
                                    </p:animEffect>
                                    <p:animScale>
                                      <p:cBhvr>
                                        <p:cTn id="12" dur="270" autoRev="1" fill="hold"/>
                                        <p:tgtEl>
                                          <p:spTgt spid="19"/>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repeatCount="indefinite" fill="hold" nodeType="clickEffect">
                                  <p:stCondLst>
                                    <p:cond delay="0"/>
                                  </p:stCondLst>
                                  <p:childTnLst>
                                    <p:animEffect transition="out" filter="fade">
                                      <p:cBhvr>
                                        <p:cTn id="16" dur="540" tmFilter="0, 0; .2, .5; .8, .5; 1, 0"/>
                                        <p:tgtEl>
                                          <p:spTgt spid="25"/>
                                        </p:tgtEl>
                                      </p:cBhvr>
                                    </p:animEffect>
                                    <p:animScale>
                                      <p:cBhvr>
                                        <p:cTn id="17" dur="27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aisnstūris: ar noapaļotiem stūriem 65">
            <a:extLst>
              <a:ext uri="{FF2B5EF4-FFF2-40B4-BE49-F238E27FC236}">
                <a16:creationId xmlns:a16="http://schemas.microsoft.com/office/drawing/2014/main" id="{BCB43C00-5BF5-51C3-7B3C-BFAAC5A7135B}"/>
              </a:ext>
            </a:extLst>
          </p:cNvPr>
          <p:cNvSpPr/>
          <p:nvPr/>
        </p:nvSpPr>
        <p:spPr>
          <a:xfrm>
            <a:off x="2547206" y="1010837"/>
            <a:ext cx="7779659" cy="265016"/>
          </a:xfrm>
          <a:prstGeom prst="roundRect">
            <a:avLst/>
          </a:prstGeom>
          <a:solidFill>
            <a:srgbClr val="B2ACC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Taisnstūris: ar noapaļotiem stūriem 65">
            <a:extLst>
              <a:ext uri="{FF2B5EF4-FFF2-40B4-BE49-F238E27FC236}">
                <a16:creationId xmlns:a16="http://schemas.microsoft.com/office/drawing/2014/main" id="{D08FFB93-9FBF-AA17-400A-ACF66937C33E}"/>
              </a:ext>
            </a:extLst>
          </p:cNvPr>
          <p:cNvSpPr/>
          <p:nvPr/>
        </p:nvSpPr>
        <p:spPr>
          <a:xfrm>
            <a:off x="2553832" y="1348628"/>
            <a:ext cx="7779659" cy="265016"/>
          </a:xfrm>
          <a:prstGeom prst="roundRect">
            <a:avLst/>
          </a:prstGeom>
          <a:solidFill>
            <a:srgbClr val="D0EBE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423496" y="353237"/>
            <a:ext cx="7522850" cy="461665"/>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KURAS JĀSASKAŅO BŪVVALDĒ</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33237" y="6370522"/>
            <a:ext cx="7366217" cy="436786"/>
          </a:xfrm>
          <a:prstGeom prst="rect">
            <a:avLst/>
          </a:prstGeom>
          <a:noFill/>
        </p:spPr>
        <p:txBody>
          <a:bodyPr wrap="square" rtlCol="0">
            <a:spAutoFit/>
          </a:bodyPr>
          <a:lstStyle/>
          <a:p>
            <a:pPr>
              <a:lnSpc>
                <a:spcPct val="150000"/>
              </a:lnSpc>
            </a:pPr>
            <a:r>
              <a:rPr lang="lv-LV" sz="800" b="1" dirty="0">
                <a:latin typeface="Verdana" panose="020B0604030504040204" pitchFamily="34" charset="0"/>
                <a:ea typeface="Verdana" panose="020B0604030504040204" pitchFamily="34" charset="0"/>
              </a:rPr>
              <a:t>* BL 16.pants (2</a:t>
            </a:r>
            <a:r>
              <a:rPr lang="lv-LV" sz="800" b="1" baseline="30000" dirty="0">
                <a:latin typeface="Verdana" panose="020B0604030504040204" pitchFamily="34" charset="0"/>
                <a:ea typeface="Verdana" panose="020B0604030504040204" pitchFamily="34" charset="0"/>
              </a:rPr>
              <a:t>1</a:t>
            </a:r>
            <a:r>
              <a:rPr lang="lv-LV" sz="800" b="1" dirty="0">
                <a:latin typeface="Verdana" panose="020B0604030504040204" pitchFamily="34" charset="0"/>
                <a:ea typeface="Verdana" panose="020B0604030504040204" pitchFamily="34" charset="0"/>
              </a:rPr>
              <a:t>) un (2</a:t>
            </a:r>
            <a:r>
              <a:rPr lang="lv-LV" sz="800" b="1" baseline="30000" dirty="0">
                <a:latin typeface="Verdana" panose="020B0604030504040204" pitchFamily="34" charset="0"/>
                <a:ea typeface="Verdana" panose="020B0604030504040204" pitchFamily="34" charset="0"/>
              </a:rPr>
              <a:t>2</a:t>
            </a:r>
            <a:r>
              <a:rPr lang="lv-LV" sz="800" b="1" dirty="0">
                <a:latin typeface="Verdana" panose="020B0604030504040204" pitchFamily="34" charset="0"/>
                <a:ea typeface="Verdana" panose="020B0604030504040204" pitchFamily="34" charset="0"/>
              </a:rPr>
              <a:t>) daļa un 17.panta (2) un (2</a:t>
            </a:r>
            <a:r>
              <a:rPr lang="lv-LV" sz="800" b="1" baseline="30000" dirty="0">
                <a:latin typeface="Verdana" panose="020B0604030504040204" pitchFamily="34" charset="0"/>
                <a:ea typeface="Verdana" panose="020B0604030504040204" pitchFamily="34" charset="0"/>
              </a:rPr>
              <a:t>1</a:t>
            </a:r>
            <a:r>
              <a:rPr lang="lv-LV" sz="800" b="1" dirty="0">
                <a:latin typeface="Verdana" panose="020B0604030504040204" pitchFamily="34" charset="0"/>
                <a:ea typeface="Verdana" panose="020B0604030504040204" pitchFamily="34" charset="0"/>
              </a:rPr>
              <a:t>) daļa.</a:t>
            </a:r>
          </a:p>
          <a:p>
            <a:pPr>
              <a:lnSpc>
                <a:spcPct val="150000"/>
              </a:lnSpc>
            </a:pPr>
            <a:r>
              <a:rPr lang="lv-LV" sz="800" b="1" dirty="0">
                <a:latin typeface="Verdana" panose="020B0604030504040204" pitchFamily="34" charset="0"/>
                <a:ea typeface="Verdana" panose="020B0604030504040204" pitchFamily="34" charset="0"/>
              </a:rPr>
              <a:t>** Ēkas un būves nosakāmas pēc būvju CC klasifikatora un tām jābūt norādītām būvprojektā un būvatļaujā</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4</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4" name="Brīvforma: forma 93">
            <a:extLst>
              <a:ext uri="{FF2B5EF4-FFF2-40B4-BE49-F238E27FC236}">
                <a16:creationId xmlns:a16="http://schemas.microsoft.com/office/drawing/2014/main" id="{CC982C9D-21EF-4A61-840D-1CF6EFE1020E}"/>
              </a:ext>
            </a:extLst>
          </p:cNvPr>
          <p:cNvSpPr/>
          <p:nvPr/>
        </p:nvSpPr>
        <p:spPr>
          <a:xfrm>
            <a:off x="5321150" y="3028934"/>
            <a:ext cx="4588383"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5" name="Brīvforma: forma 94">
            <a:extLst>
              <a:ext uri="{FF2B5EF4-FFF2-40B4-BE49-F238E27FC236}">
                <a16:creationId xmlns:a16="http://schemas.microsoft.com/office/drawing/2014/main" id="{6B7AB7EA-5CFF-4439-80C1-9B17FB39816B}"/>
              </a:ext>
            </a:extLst>
          </p:cNvPr>
          <p:cNvSpPr/>
          <p:nvPr/>
        </p:nvSpPr>
        <p:spPr>
          <a:xfrm>
            <a:off x="4964487" y="4278611"/>
            <a:ext cx="5129678" cy="1009430"/>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603204" y="1805262"/>
            <a:ext cx="4958725"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grpSp>
        <p:nvGrpSpPr>
          <p:cNvPr id="180" name="Grafika 57">
            <a:extLst>
              <a:ext uri="{FF2B5EF4-FFF2-40B4-BE49-F238E27FC236}">
                <a16:creationId xmlns:a16="http://schemas.microsoft.com/office/drawing/2014/main" id="{69851B1E-658F-45E0-8126-7183382DE15A}"/>
              </a:ext>
            </a:extLst>
          </p:cNvPr>
          <p:cNvGrpSpPr/>
          <p:nvPr/>
        </p:nvGrpSpPr>
        <p:grpSpPr>
          <a:xfrm>
            <a:off x="3638538" y="4264886"/>
            <a:ext cx="1842839" cy="1032367"/>
            <a:chOff x="5346296" y="3560016"/>
            <a:chExt cx="1950582" cy="1092725"/>
          </a:xfrm>
        </p:grpSpPr>
        <p:grpSp>
          <p:nvGrpSpPr>
            <p:cNvPr id="181" name="Grafika 57">
              <a:extLst>
                <a:ext uri="{FF2B5EF4-FFF2-40B4-BE49-F238E27FC236}">
                  <a16:creationId xmlns:a16="http://schemas.microsoft.com/office/drawing/2014/main" id="{49D28DB4-FE50-4847-A3F8-ED6BA07F9A9B}"/>
                </a:ext>
              </a:extLst>
            </p:cNvPr>
            <p:cNvGrpSpPr/>
            <p:nvPr/>
          </p:nvGrpSpPr>
          <p:grpSpPr>
            <a:xfrm>
              <a:off x="5346296" y="3560016"/>
              <a:ext cx="1950582" cy="1092725"/>
              <a:chOff x="5346296" y="3560016"/>
              <a:chExt cx="1950582" cy="1092725"/>
            </a:xfrm>
          </p:grpSpPr>
          <p:grpSp>
            <p:nvGrpSpPr>
              <p:cNvPr id="183" name="Grafika 57">
                <a:extLst>
                  <a:ext uri="{FF2B5EF4-FFF2-40B4-BE49-F238E27FC236}">
                    <a16:creationId xmlns:a16="http://schemas.microsoft.com/office/drawing/2014/main" id="{0E3312C5-F754-4131-8482-76155160040B}"/>
                  </a:ext>
                </a:extLst>
              </p:cNvPr>
              <p:cNvGrpSpPr/>
              <p:nvPr/>
            </p:nvGrpSpPr>
            <p:grpSpPr>
              <a:xfrm>
                <a:off x="5602471" y="3560016"/>
                <a:ext cx="1694407" cy="1092725"/>
                <a:chOff x="5602471" y="3560016"/>
                <a:chExt cx="1694407" cy="1092725"/>
              </a:xfrm>
            </p:grpSpPr>
            <p:sp>
              <p:nvSpPr>
                <p:cNvPr id="189" name="Brīvforma: forma 188">
                  <a:extLst>
                    <a:ext uri="{FF2B5EF4-FFF2-40B4-BE49-F238E27FC236}">
                      <a16:creationId xmlns:a16="http://schemas.microsoft.com/office/drawing/2014/main" id="{2B26D726-5FBC-429A-9A44-6858A93C6D33}"/>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190" name="Grafika 57">
                  <a:extLst>
                    <a:ext uri="{FF2B5EF4-FFF2-40B4-BE49-F238E27FC236}">
                      <a16:creationId xmlns:a16="http://schemas.microsoft.com/office/drawing/2014/main" id="{E114E1B7-FEA3-4B15-9BD1-0C7C66494BB6}"/>
                    </a:ext>
                  </a:extLst>
                </p:cNvPr>
                <p:cNvGrpSpPr/>
                <p:nvPr/>
              </p:nvGrpSpPr>
              <p:grpSpPr>
                <a:xfrm>
                  <a:off x="6371978" y="3721624"/>
                  <a:ext cx="755832" cy="755832"/>
                  <a:chOff x="6371978" y="3721624"/>
                  <a:chExt cx="755832" cy="755832"/>
                </a:xfrm>
              </p:grpSpPr>
              <p:sp>
                <p:nvSpPr>
                  <p:cNvPr id="192" name="Brīvforma: forma 191">
                    <a:extLst>
                      <a:ext uri="{FF2B5EF4-FFF2-40B4-BE49-F238E27FC236}">
                        <a16:creationId xmlns:a16="http://schemas.microsoft.com/office/drawing/2014/main" id="{5B403975-34D7-4A60-82B4-07DB4AAC156F}"/>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29" name="Brīvforma: forma 228">
                    <a:extLst>
                      <a:ext uri="{FF2B5EF4-FFF2-40B4-BE49-F238E27FC236}">
                        <a16:creationId xmlns:a16="http://schemas.microsoft.com/office/drawing/2014/main" id="{C4EE87C7-2331-4873-AD52-82B7AE55B2E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191" name="Brīvforma: forma 190">
                  <a:extLst>
                    <a:ext uri="{FF2B5EF4-FFF2-40B4-BE49-F238E27FC236}">
                      <a16:creationId xmlns:a16="http://schemas.microsoft.com/office/drawing/2014/main" id="{7D548066-7990-46B3-A712-8BCAD35CA8A6}"/>
                    </a:ext>
                  </a:extLst>
                </p:cNvPr>
                <p:cNvSpPr/>
                <p:nvPr/>
              </p:nvSpPr>
              <p:spPr>
                <a:xfrm>
                  <a:off x="5602471" y="3560016"/>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184" name="Grafika 57">
                <a:extLst>
                  <a:ext uri="{FF2B5EF4-FFF2-40B4-BE49-F238E27FC236}">
                    <a16:creationId xmlns:a16="http://schemas.microsoft.com/office/drawing/2014/main" id="{2A40A52A-FBFE-4BD1-A02A-4AE7B11CD702}"/>
                  </a:ext>
                </a:extLst>
              </p:cNvPr>
              <p:cNvGrpSpPr/>
              <p:nvPr/>
            </p:nvGrpSpPr>
            <p:grpSpPr>
              <a:xfrm>
                <a:off x="5346296" y="3900400"/>
                <a:ext cx="484826" cy="484826"/>
                <a:chOff x="5346296" y="3900400"/>
                <a:chExt cx="484826" cy="484826"/>
              </a:xfrm>
            </p:grpSpPr>
            <p:pic>
              <p:nvPicPr>
                <p:cNvPr id="185" name="Attēls 184">
                  <a:extLst>
                    <a:ext uri="{FF2B5EF4-FFF2-40B4-BE49-F238E27FC236}">
                      <a16:creationId xmlns:a16="http://schemas.microsoft.com/office/drawing/2014/main" id="{42CB7165-D5F6-4F16-9B0F-1CFFD7D2D39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FAD28A54-9623-4C00-B97A-4F0FC5F7F189}"/>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51E5E03B-394E-4863-8A6C-E14228BD6BE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47037B9B-CBF6-4C08-8EDA-B117F66BFE2A}"/>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182" name="TextBox 181">
              <a:extLst>
                <a:ext uri="{FF2B5EF4-FFF2-40B4-BE49-F238E27FC236}">
                  <a16:creationId xmlns:a16="http://schemas.microsoft.com/office/drawing/2014/main" id="{7803C2AE-939E-43CC-95C1-350AEF17D0BA}"/>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grpSp>
      <p:sp>
        <p:nvSpPr>
          <p:cNvPr id="230" name="TextBox 229">
            <a:extLst>
              <a:ext uri="{FF2B5EF4-FFF2-40B4-BE49-F238E27FC236}">
                <a16:creationId xmlns:a16="http://schemas.microsoft.com/office/drawing/2014/main" id="{3096E768-7715-453B-A9B1-47A95B89C1F5}"/>
              </a:ext>
            </a:extLst>
          </p:cNvPr>
          <p:cNvSpPr txBox="1"/>
          <p:nvPr/>
        </p:nvSpPr>
        <p:spPr>
          <a:xfrm>
            <a:off x="1314146" y="3285967"/>
            <a:ext cx="2402200" cy="707886"/>
          </a:xfrm>
          <a:prstGeom prst="rect">
            <a:avLst/>
          </a:prstGeom>
          <a:noFill/>
        </p:spPr>
        <p:txBody>
          <a:bodyPr wrap="square" rtlCol="0" anchor="b">
            <a:spAutoFit/>
          </a:bodyPr>
          <a:lstStyle/>
          <a:p>
            <a:pPr algn="ctr"/>
            <a:r>
              <a:rPr lang="lv-LV" sz="2000" b="1" cap="all" dirty="0">
                <a:latin typeface="Verdana" panose="020B0604030504040204" pitchFamily="34" charset="0"/>
                <a:ea typeface="Verdana" panose="020B0604030504040204" pitchFamily="34" charset="0"/>
              </a:rPr>
              <a:t>Jāsaskaņo būvvaldē</a:t>
            </a:r>
            <a:endParaRPr lang="lv-LV" sz="2000" cap="all" dirty="0">
              <a:latin typeface="Verdana" panose="020B0604030504040204" pitchFamily="34" charset="0"/>
              <a:ea typeface="Verdana" panose="020B0604030504040204" pitchFamily="34" charset="0"/>
            </a:endParaRPr>
          </a:p>
        </p:txBody>
      </p:sp>
      <p:sp>
        <p:nvSpPr>
          <p:cNvPr id="231" name="TextBox 230">
            <a:extLst>
              <a:ext uri="{FF2B5EF4-FFF2-40B4-BE49-F238E27FC236}">
                <a16:creationId xmlns:a16="http://schemas.microsoft.com/office/drawing/2014/main" id="{1A8C7654-7E05-41D0-A297-28D5FACCD8D3}"/>
              </a:ext>
            </a:extLst>
          </p:cNvPr>
          <p:cNvSpPr txBox="1"/>
          <p:nvPr/>
        </p:nvSpPr>
        <p:spPr>
          <a:xfrm>
            <a:off x="5220194" y="1918736"/>
            <a:ext cx="4260760" cy="877163"/>
          </a:xfrm>
          <a:prstGeom prst="rect">
            <a:avLst/>
          </a:prstGeom>
          <a:noFill/>
        </p:spPr>
        <p:txBody>
          <a:bodyPr wrap="square" rtlCol="0">
            <a:spAutoFit/>
          </a:bodyPr>
          <a:lstStyle/>
          <a:p>
            <a:pPr marL="0" indent="0">
              <a:buNone/>
            </a:pPr>
            <a:r>
              <a:rPr lang="lv-LV" b="1" dirty="0">
                <a:latin typeface="Verdana" panose="020B0604030504040204" pitchFamily="34" charset="0"/>
                <a:ea typeface="Verdana" panose="020B0604030504040204" pitchFamily="34" charset="0"/>
              </a:rPr>
              <a:t>MAINĀS BŪVES NOVIETOJUMS</a:t>
            </a:r>
          </a:p>
          <a:p>
            <a:pPr marL="0" indent="0">
              <a:buNone/>
            </a:pPr>
            <a:endParaRPr lang="lv-LV" sz="1100" b="1" dirty="0">
              <a:solidFill>
                <a:schemeClr val="bg1"/>
              </a:solidFill>
              <a:latin typeface="Verdana" panose="020B0604030504040204" pitchFamily="34" charset="0"/>
              <a:ea typeface="Verdana" panose="020B0604030504040204" pitchFamily="34" charset="0"/>
            </a:endParaRPr>
          </a:p>
          <a:p>
            <a:pPr marL="0" indent="0">
              <a:buNone/>
            </a:pPr>
            <a:r>
              <a:rPr lang="lv-LV" sz="1100" b="1" dirty="0">
                <a:solidFill>
                  <a:schemeClr val="bg1"/>
                </a:solidFill>
                <a:latin typeface="Verdana" panose="020B0604030504040204" pitchFamily="34" charset="0"/>
                <a:ea typeface="Verdana" panose="020B0604030504040204" pitchFamily="34" charset="0"/>
              </a:rPr>
              <a:t>Attiecas arī uz inženierbūvēm, tajā skaitā inženiertīklu </a:t>
            </a:r>
            <a:r>
              <a:rPr lang="lv-LV" sz="1100" b="1" dirty="0" err="1">
                <a:solidFill>
                  <a:schemeClr val="bg1"/>
                </a:solidFill>
                <a:latin typeface="Verdana" panose="020B0604030504040204" pitchFamily="34" charset="0"/>
                <a:ea typeface="Verdana" panose="020B0604030504040204" pitchFamily="34" charset="0"/>
              </a:rPr>
              <a:t>pievadiem</a:t>
            </a:r>
            <a:r>
              <a:rPr lang="lv-LV" sz="1100" b="1" dirty="0">
                <a:solidFill>
                  <a:schemeClr val="bg1"/>
                </a:solidFill>
                <a:latin typeface="Verdana" panose="020B0604030504040204" pitchFamily="34" charset="0"/>
                <a:ea typeface="Verdana" panose="020B0604030504040204" pitchFamily="34" charset="0"/>
              </a:rPr>
              <a:t> ēkai **.</a:t>
            </a:r>
            <a:endParaRPr lang="en-US" sz="1100" b="1" dirty="0">
              <a:solidFill>
                <a:schemeClr val="bg1"/>
              </a:solidFill>
              <a:latin typeface="Verdana" panose="020B0604030504040204" pitchFamily="34" charset="0"/>
              <a:ea typeface="Verdana" panose="020B0604030504040204" pitchFamily="34" charset="0"/>
            </a:endParaRPr>
          </a:p>
        </p:txBody>
      </p:sp>
      <p:sp>
        <p:nvSpPr>
          <p:cNvPr id="233" name="Brīvforma: forma 232">
            <a:extLst>
              <a:ext uri="{FF2B5EF4-FFF2-40B4-BE49-F238E27FC236}">
                <a16:creationId xmlns:a16="http://schemas.microsoft.com/office/drawing/2014/main" id="{2607844C-99F0-4715-B581-951B56F3D251}"/>
              </a:ext>
            </a:extLst>
          </p:cNvPr>
          <p:cNvSpPr/>
          <p:nvPr/>
        </p:nvSpPr>
        <p:spPr>
          <a:xfrm>
            <a:off x="3739104" y="5464168"/>
            <a:ext cx="5856193" cy="863591"/>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3281059" y="1807928"/>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grpSp>
        <p:nvGrpSpPr>
          <p:cNvPr id="250" name="Grafika 57">
            <a:extLst>
              <a:ext uri="{FF2B5EF4-FFF2-40B4-BE49-F238E27FC236}">
                <a16:creationId xmlns:a16="http://schemas.microsoft.com/office/drawing/2014/main" id="{4DAFE801-A5DA-4C4D-94E1-4889BD38687F}"/>
              </a:ext>
            </a:extLst>
          </p:cNvPr>
          <p:cNvGrpSpPr/>
          <p:nvPr/>
        </p:nvGrpSpPr>
        <p:grpSpPr>
          <a:xfrm rot="384078" flipV="1">
            <a:off x="2365650" y="5181397"/>
            <a:ext cx="1949763" cy="1141357"/>
            <a:chOff x="4550682" y="873347"/>
            <a:chExt cx="2063757" cy="1208087"/>
          </a:xfrm>
        </p:grpSpPr>
        <p:grpSp>
          <p:nvGrpSpPr>
            <p:cNvPr id="251" name="Grafika 57">
              <a:extLst>
                <a:ext uri="{FF2B5EF4-FFF2-40B4-BE49-F238E27FC236}">
                  <a16:creationId xmlns:a16="http://schemas.microsoft.com/office/drawing/2014/main" id="{206444BA-7FFF-43C0-9798-3C709D3D49E0}"/>
                </a:ext>
              </a:extLst>
            </p:cNvPr>
            <p:cNvGrpSpPr/>
            <p:nvPr/>
          </p:nvGrpSpPr>
          <p:grpSpPr>
            <a:xfrm>
              <a:off x="4852854" y="873347"/>
              <a:ext cx="1761585" cy="1208087"/>
              <a:chOff x="4852854" y="873347"/>
              <a:chExt cx="1761585" cy="1208087"/>
            </a:xfrm>
          </p:grpSpPr>
          <p:grpSp>
            <p:nvGrpSpPr>
              <p:cNvPr id="257" name="Grafika 57">
                <a:extLst>
                  <a:ext uri="{FF2B5EF4-FFF2-40B4-BE49-F238E27FC236}">
                    <a16:creationId xmlns:a16="http://schemas.microsoft.com/office/drawing/2014/main" id="{C4911A86-595C-4761-B175-0A19A9DA8E3F}"/>
                  </a:ext>
                </a:extLst>
              </p:cNvPr>
              <p:cNvGrpSpPr/>
              <p:nvPr/>
            </p:nvGrpSpPr>
            <p:grpSpPr>
              <a:xfrm>
                <a:off x="4852854" y="873347"/>
                <a:ext cx="1761585" cy="1208087"/>
                <a:chOff x="4852854" y="873347"/>
                <a:chExt cx="1761585" cy="1208087"/>
              </a:xfrm>
            </p:grpSpPr>
            <p:sp>
              <p:nvSpPr>
                <p:cNvPr id="261" name="Brīvforma: forma 260">
                  <a:extLst>
                    <a:ext uri="{FF2B5EF4-FFF2-40B4-BE49-F238E27FC236}">
                      <a16:creationId xmlns:a16="http://schemas.microsoft.com/office/drawing/2014/main" id="{8C411F1E-F1F9-4DD1-89C0-532DEDCFE865}"/>
                    </a:ext>
                  </a:extLst>
                </p:cNvPr>
                <p:cNvSpPr/>
                <p:nvPr/>
              </p:nvSpPr>
              <p:spPr>
                <a:xfrm rot="-1416562">
                  <a:off x="5551673" y="1018669"/>
                  <a:ext cx="917444" cy="917444"/>
                </a:xfrm>
                <a:custGeom>
                  <a:avLst/>
                  <a:gdLst>
                    <a:gd name="connsiteX0" fmla="*/ 917444 w 917444"/>
                    <a:gd name="connsiteY0" fmla="*/ 458722 h 917444"/>
                    <a:gd name="connsiteX1" fmla="*/ 458722 w 917444"/>
                    <a:gd name="connsiteY1" fmla="*/ 917444 h 917444"/>
                    <a:gd name="connsiteX2" fmla="*/ 0 w 917444"/>
                    <a:gd name="connsiteY2" fmla="*/ 458722 h 917444"/>
                    <a:gd name="connsiteX3" fmla="*/ 458722 w 917444"/>
                    <a:gd name="connsiteY3" fmla="*/ 0 h 917444"/>
                    <a:gd name="connsiteX4" fmla="*/ 917444 w 917444"/>
                    <a:gd name="connsiteY4" fmla="*/ 458722 h 917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44" h="917444">
                      <a:moveTo>
                        <a:pt x="917444" y="458722"/>
                      </a:moveTo>
                      <a:cubicBezTo>
                        <a:pt x="917444" y="712067"/>
                        <a:pt x="712068" y="917444"/>
                        <a:pt x="458722" y="917444"/>
                      </a:cubicBezTo>
                      <a:cubicBezTo>
                        <a:pt x="205377" y="917444"/>
                        <a:pt x="0" y="712067"/>
                        <a:pt x="0" y="458722"/>
                      </a:cubicBezTo>
                      <a:cubicBezTo>
                        <a:pt x="0" y="205377"/>
                        <a:pt x="205377" y="0"/>
                        <a:pt x="458722" y="0"/>
                      </a:cubicBezTo>
                      <a:cubicBezTo>
                        <a:pt x="712068" y="0"/>
                        <a:pt x="917444" y="205377"/>
                        <a:pt x="917444" y="458722"/>
                      </a:cubicBezTo>
                      <a:close/>
                    </a:path>
                  </a:pathLst>
                </a:custGeom>
                <a:solidFill>
                  <a:srgbClr val="99A6BF">
                    <a:alpha val="60000"/>
                  </a:srgbClr>
                </a:solidFill>
                <a:ln w="12427" cap="flat">
                  <a:noFill/>
                  <a:prstDash val="solid"/>
                  <a:miter/>
                </a:ln>
              </p:spPr>
              <p:txBody>
                <a:bodyPr rtlCol="0" anchor="ctr"/>
                <a:lstStyle/>
                <a:p>
                  <a:endParaRPr lang="lv-LV"/>
                </a:p>
              </p:txBody>
            </p:sp>
            <p:sp>
              <p:nvSpPr>
                <p:cNvPr id="262" name="Brīvforma: forma 261">
                  <a:extLst>
                    <a:ext uri="{FF2B5EF4-FFF2-40B4-BE49-F238E27FC236}">
                      <a16:creationId xmlns:a16="http://schemas.microsoft.com/office/drawing/2014/main" id="{A4E0D286-6147-4E3C-8868-F16390CC9316}"/>
                    </a:ext>
                  </a:extLst>
                </p:cNvPr>
                <p:cNvSpPr/>
                <p:nvPr/>
              </p:nvSpPr>
              <p:spPr>
                <a:xfrm>
                  <a:off x="4852854" y="919867"/>
                  <a:ext cx="1687897" cy="1093365"/>
                </a:xfrm>
                <a:custGeom>
                  <a:avLst/>
                  <a:gdLst>
                    <a:gd name="connsiteX0" fmla="*/ 1030568 w 1687897"/>
                    <a:gd name="connsiteY0" fmla="*/ 10894 h 1093365"/>
                    <a:gd name="connsiteX1" fmla="*/ 594224 w 1687897"/>
                    <a:gd name="connsiteY1" fmla="*/ 581498 h 1093365"/>
                    <a:gd name="connsiteX2" fmla="*/ 0 w 1687897"/>
                    <a:gd name="connsiteY2" fmla="*/ 702083 h 1093365"/>
                    <a:gd name="connsiteX3" fmla="*/ 29835 w 1687897"/>
                    <a:gd name="connsiteY3" fmla="*/ 847531 h 1093365"/>
                    <a:gd name="connsiteX4" fmla="*/ 624059 w 1687897"/>
                    <a:gd name="connsiteY4" fmla="*/ 726946 h 1093365"/>
                    <a:gd name="connsiteX5" fmla="*/ 1249362 w 1687897"/>
                    <a:gd name="connsiteY5" fmla="*/ 1082486 h 1093365"/>
                    <a:gd name="connsiteX6" fmla="*/ 1677004 w 1687897"/>
                    <a:gd name="connsiteY6" fmla="*/ 438536 h 1093365"/>
                    <a:gd name="connsiteX7" fmla="*/ 1030568 w 1687897"/>
                    <a:gd name="connsiteY7" fmla="*/ 10894 h 109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7897" h="1093365">
                      <a:moveTo>
                        <a:pt x="1030568" y="10894"/>
                      </a:moveTo>
                      <a:cubicBezTo>
                        <a:pt x="759562" y="65593"/>
                        <a:pt x="576820" y="312979"/>
                        <a:pt x="594224" y="581498"/>
                      </a:cubicBezTo>
                      <a:lnTo>
                        <a:pt x="0" y="702083"/>
                      </a:lnTo>
                      <a:lnTo>
                        <a:pt x="29835" y="847531"/>
                      </a:lnTo>
                      <a:lnTo>
                        <a:pt x="624059" y="726946"/>
                      </a:lnTo>
                      <a:cubicBezTo>
                        <a:pt x="712322" y="980548"/>
                        <a:pt x="978356" y="1137184"/>
                        <a:pt x="1249362" y="1082486"/>
                      </a:cubicBezTo>
                      <a:cubicBezTo>
                        <a:pt x="1545230" y="1022815"/>
                        <a:pt x="1736675" y="733162"/>
                        <a:pt x="1677004" y="438536"/>
                      </a:cubicBezTo>
                      <a:cubicBezTo>
                        <a:pt x="1614846" y="142668"/>
                        <a:pt x="1325194" y="-48777"/>
                        <a:pt x="1030568" y="10894"/>
                      </a:cubicBezTo>
                      <a:close/>
                    </a:path>
                  </a:pathLst>
                </a:custGeom>
                <a:noFill/>
                <a:ln w="12427" cap="flat">
                  <a:solidFill>
                    <a:srgbClr val="800055"/>
                  </a:solidFill>
                  <a:prstDash val="solid"/>
                  <a:miter/>
                </a:ln>
              </p:spPr>
              <p:txBody>
                <a:bodyPr rtlCol="0" anchor="ctr"/>
                <a:lstStyle/>
                <a:p>
                  <a:endParaRPr lang="lv-LV"/>
                </a:p>
              </p:txBody>
            </p:sp>
          </p:grpSp>
          <p:grpSp>
            <p:nvGrpSpPr>
              <p:cNvPr id="258" name="Grafika 57">
                <a:extLst>
                  <a:ext uri="{FF2B5EF4-FFF2-40B4-BE49-F238E27FC236}">
                    <a16:creationId xmlns:a16="http://schemas.microsoft.com/office/drawing/2014/main" id="{DC855810-E019-4FC1-A361-DEDD0B7DB3B4}"/>
                  </a:ext>
                </a:extLst>
              </p:cNvPr>
              <p:cNvGrpSpPr/>
              <p:nvPr/>
            </p:nvGrpSpPr>
            <p:grpSpPr>
              <a:xfrm>
                <a:off x="5632306" y="1099829"/>
                <a:ext cx="755832" cy="755832"/>
                <a:chOff x="5632306" y="1099829"/>
                <a:chExt cx="755832" cy="755832"/>
              </a:xfrm>
            </p:grpSpPr>
            <p:sp>
              <p:nvSpPr>
                <p:cNvPr id="259" name="Brīvforma: forma 258">
                  <a:extLst>
                    <a:ext uri="{FF2B5EF4-FFF2-40B4-BE49-F238E27FC236}">
                      <a16:creationId xmlns:a16="http://schemas.microsoft.com/office/drawing/2014/main" id="{92E719D5-D032-4247-9F55-DCE3EFBA171B}"/>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60" name="Brīvforma: forma 259">
                  <a:extLst>
                    <a:ext uri="{FF2B5EF4-FFF2-40B4-BE49-F238E27FC236}">
                      <a16:creationId xmlns:a16="http://schemas.microsoft.com/office/drawing/2014/main" id="{A9B1513B-F6FE-47EE-A006-D8505CB765D8}"/>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grpSp>
        <p:grpSp>
          <p:nvGrpSpPr>
            <p:cNvPr id="252" name="Grafika 57">
              <a:extLst>
                <a:ext uri="{FF2B5EF4-FFF2-40B4-BE49-F238E27FC236}">
                  <a16:creationId xmlns:a16="http://schemas.microsoft.com/office/drawing/2014/main" id="{ED4B7468-8F24-4BE5-BAC0-0DACC30BEE9B}"/>
                </a:ext>
              </a:extLst>
            </p:cNvPr>
            <p:cNvGrpSpPr/>
            <p:nvPr/>
          </p:nvGrpSpPr>
          <p:grpSpPr>
            <a:xfrm>
              <a:off x="4550682" y="1488699"/>
              <a:ext cx="484826" cy="484826"/>
              <a:chOff x="4550682" y="1488699"/>
              <a:chExt cx="484826" cy="484826"/>
            </a:xfrm>
          </p:grpSpPr>
          <p:pic>
            <p:nvPicPr>
              <p:cNvPr id="253" name="Attēls 252">
                <a:extLst>
                  <a:ext uri="{FF2B5EF4-FFF2-40B4-BE49-F238E27FC236}">
                    <a16:creationId xmlns:a16="http://schemas.microsoft.com/office/drawing/2014/main" id="{E77F12A0-E22E-4FE6-BE7E-DB1D136B2C8D}"/>
                  </a:ext>
                </a:extLst>
              </p:cNvPr>
              <p:cNvPicPr>
                <a:picLocks noChangeAspect="1"/>
              </p:cNvPicPr>
              <p:nvPr/>
            </p:nvPicPr>
            <p:blipFill>
              <a:blip r:embed="rId7"/>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54" name="Grafika 57">
                <a:extLst>
                  <a:ext uri="{FF2B5EF4-FFF2-40B4-BE49-F238E27FC236}">
                    <a16:creationId xmlns:a16="http://schemas.microsoft.com/office/drawing/2014/main" id="{A8B389D2-5AB7-4142-843F-C4E9C18389DD}"/>
                  </a:ext>
                </a:extLst>
              </p:cNvPr>
              <p:cNvGrpSpPr/>
              <p:nvPr/>
            </p:nvGrpSpPr>
            <p:grpSpPr>
              <a:xfrm>
                <a:off x="4617899" y="1528715"/>
                <a:ext cx="343108" cy="343108"/>
                <a:chOff x="4617899" y="1528715"/>
                <a:chExt cx="343108" cy="343108"/>
              </a:xfrm>
            </p:grpSpPr>
            <p:sp>
              <p:nvSpPr>
                <p:cNvPr id="255" name="Brīvforma: forma 254">
                  <a:extLst>
                    <a:ext uri="{FF2B5EF4-FFF2-40B4-BE49-F238E27FC236}">
                      <a16:creationId xmlns:a16="http://schemas.microsoft.com/office/drawing/2014/main" id="{1C9E8F94-4FDC-4A63-BAD4-91ECBCF2E77A}"/>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56" name="Brīvforma: forma 255">
                  <a:extLst>
                    <a:ext uri="{FF2B5EF4-FFF2-40B4-BE49-F238E27FC236}">
                      <a16:creationId xmlns:a16="http://schemas.microsoft.com/office/drawing/2014/main" id="{FE830823-322E-4A51-B2D1-DA818F05CF17}"/>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4" name="TextBox 263">
            <a:extLst>
              <a:ext uri="{FF2B5EF4-FFF2-40B4-BE49-F238E27FC236}">
                <a16:creationId xmlns:a16="http://schemas.microsoft.com/office/drawing/2014/main" id="{CC5C2D64-B2EA-4960-966B-668AE96E98F1}"/>
              </a:ext>
            </a:extLst>
          </p:cNvPr>
          <p:cNvSpPr txBox="1"/>
          <p:nvPr/>
        </p:nvSpPr>
        <p:spPr>
          <a:xfrm>
            <a:off x="3494030" y="5449866"/>
            <a:ext cx="497252"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4</a:t>
            </a:r>
          </a:p>
        </p:txBody>
      </p:sp>
      <p:grpSp>
        <p:nvGrpSpPr>
          <p:cNvPr id="265" name="Grafika 57">
            <a:extLst>
              <a:ext uri="{FF2B5EF4-FFF2-40B4-BE49-F238E27FC236}">
                <a16:creationId xmlns:a16="http://schemas.microsoft.com/office/drawing/2014/main" id="{2B2B2EE7-4ED9-4F6F-B204-E7E4FF336982}"/>
              </a:ext>
            </a:extLst>
          </p:cNvPr>
          <p:cNvGrpSpPr/>
          <p:nvPr/>
        </p:nvGrpSpPr>
        <p:grpSpPr>
          <a:xfrm>
            <a:off x="3977604" y="3021177"/>
            <a:ext cx="1842838" cy="1032367"/>
            <a:chOff x="5346296" y="3560015"/>
            <a:chExt cx="1950581" cy="1092725"/>
          </a:xfrm>
        </p:grpSpPr>
        <p:grpSp>
          <p:nvGrpSpPr>
            <p:cNvPr id="266" name="Grafika 57">
              <a:extLst>
                <a:ext uri="{FF2B5EF4-FFF2-40B4-BE49-F238E27FC236}">
                  <a16:creationId xmlns:a16="http://schemas.microsoft.com/office/drawing/2014/main" id="{E4B78178-CFE7-4F5A-98E7-E4F52F795327}"/>
                </a:ext>
              </a:extLst>
            </p:cNvPr>
            <p:cNvGrpSpPr/>
            <p:nvPr/>
          </p:nvGrpSpPr>
          <p:grpSpPr>
            <a:xfrm>
              <a:off x="5346296" y="3560015"/>
              <a:ext cx="1950581" cy="1092725"/>
              <a:chOff x="5346296" y="3560015"/>
              <a:chExt cx="1950581" cy="1092725"/>
            </a:xfrm>
          </p:grpSpPr>
          <p:grpSp>
            <p:nvGrpSpPr>
              <p:cNvPr id="268" name="Grafika 57">
                <a:extLst>
                  <a:ext uri="{FF2B5EF4-FFF2-40B4-BE49-F238E27FC236}">
                    <a16:creationId xmlns:a16="http://schemas.microsoft.com/office/drawing/2014/main" id="{56FF3FF0-AEDE-4AE8-B6C4-33CBD2629BE1}"/>
                  </a:ext>
                </a:extLst>
              </p:cNvPr>
              <p:cNvGrpSpPr/>
              <p:nvPr/>
            </p:nvGrpSpPr>
            <p:grpSpPr>
              <a:xfrm>
                <a:off x="5602470" y="3560015"/>
                <a:ext cx="1694407" cy="1092725"/>
                <a:chOff x="5602470" y="3560015"/>
                <a:chExt cx="1694407" cy="1092725"/>
              </a:xfrm>
            </p:grpSpPr>
            <p:sp>
              <p:nvSpPr>
                <p:cNvPr id="274" name="Brīvforma: forma 273">
                  <a:extLst>
                    <a:ext uri="{FF2B5EF4-FFF2-40B4-BE49-F238E27FC236}">
                      <a16:creationId xmlns:a16="http://schemas.microsoft.com/office/drawing/2014/main" id="{FA495295-8D6C-40C0-82B6-926F9EA6A17B}"/>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75" name="Grafika 57">
                  <a:extLst>
                    <a:ext uri="{FF2B5EF4-FFF2-40B4-BE49-F238E27FC236}">
                      <a16:creationId xmlns:a16="http://schemas.microsoft.com/office/drawing/2014/main" id="{427D1EBE-005E-4FEF-8969-F956CB542761}"/>
                    </a:ext>
                  </a:extLst>
                </p:cNvPr>
                <p:cNvGrpSpPr/>
                <p:nvPr/>
              </p:nvGrpSpPr>
              <p:grpSpPr>
                <a:xfrm>
                  <a:off x="6371978" y="3721624"/>
                  <a:ext cx="755832" cy="755832"/>
                  <a:chOff x="6371978" y="3721624"/>
                  <a:chExt cx="755832" cy="755832"/>
                </a:xfrm>
              </p:grpSpPr>
              <p:sp>
                <p:nvSpPr>
                  <p:cNvPr id="277" name="Brīvforma: forma 276">
                    <a:extLst>
                      <a:ext uri="{FF2B5EF4-FFF2-40B4-BE49-F238E27FC236}">
                        <a16:creationId xmlns:a16="http://schemas.microsoft.com/office/drawing/2014/main" id="{C4BF934A-D4B1-41FA-A957-CEE00962B26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78" name="Brīvforma: forma 277">
                    <a:extLst>
                      <a:ext uri="{FF2B5EF4-FFF2-40B4-BE49-F238E27FC236}">
                        <a16:creationId xmlns:a16="http://schemas.microsoft.com/office/drawing/2014/main" id="{963CD51C-862E-4FDE-ABD9-EA2F128A936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76" name="Brīvforma: forma 275">
                  <a:extLst>
                    <a:ext uri="{FF2B5EF4-FFF2-40B4-BE49-F238E27FC236}">
                      <a16:creationId xmlns:a16="http://schemas.microsoft.com/office/drawing/2014/main" id="{28DB0907-B794-47DE-9217-9A16DEFD02AC}"/>
                    </a:ext>
                  </a:extLst>
                </p:cNvPr>
                <p:cNvSpPr/>
                <p:nvPr/>
              </p:nvSpPr>
              <p:spPr>
                <a:xfrm>
                  <a:off x="5602470" y="3560015"/>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69" name="Grafika 57">
                <a:extLst>
                  <a:ext uri="{FF2B5EF4-FFF2-40B4-BE49-F238E27FC236}">
                    <a16:creationId xmlns:a16="http://schemas.microsoft.com/office/drawing/2014/main" id="{C2C69E57-AA54-4B13-8E8B-73B945DBFD7C}"/>
                  </a:ext>
                </a:extLst>
              </p:cNvPr>
              <p:cNvGrpSpPr/>
              <p:nvPr/>
            </p:nvGrpSpPr>
            <p:grpSpPr>
              <a:xfrm>
                <a:off x="5346296" y="3900400"/>
                <a:ext cx="484826" cy="484826"/>
                <a:chOff x="5346296" y="3900400"/>
                <a:chExt cx="484826" cy="484826"/>
              </a:xfrm>
            </p:grpSpPr>
            <p:pic>
              <p:nvPicPr>
                <p:cNvPr id="270" name="Attēls 269">
                  <a:extLst>
                    <a:ext uri="{FF2B5EF4-FFF2-40B4-BE49-F238E27FC236}">
                      <a16:creationId xmlns:a16="http://schemas.microsoft.com/office/drawing/2014/main" id="{46033FF9-167B-4DF6-9DB7-4DBB518290EC}"/>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71" name="Grafika 57">
                  <a:extLst>
                    <a:ext uri="{FF2B5EF4-FFF2-40B4-BE49-F238E27FC236}">
                      <a16:creationId xmlns:a16="http://schemas.microsoft.com/office/drawing/2014/main" id="{A91D1673-0DFD-4976-A086-7DD6195BFDF9}"/>
                    </a:ext>
                  </a:extLst>
                </p:cNvPr>
                <p:cNvGrpSpPr/>
                <p:nvPr/>
              </p:nvGrpSpPr>
              <p:grpSpPr>
                <a:xfrm>
                  <a:off x="5408540" y="3935445"/>
                  <a:ext cx="343108" cy="343108"/>
                  <a:chOff x="5408540" y="3935445"/>
                  <a:chExt cx="343108" cy="343108"/>
                </a:xfrm>
              </p:grpSpPr>
              <p:sp>
                <p:nvSpPr>
                  <p:cNvPr id="272" name="Brīvforma: forma 271">
                    <a:extLst>
                      <a:ext uri="{FF2B5EF4-FFF2-40B4-BE49-F238E27FC236}">
                        <a16:creationId xmlns:a16="http://schemas.microsoft.com/office/drawing/2014/main" id="{B9C45636-ECE7-46A4-8C81-7ECFE009FAB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73" name="Brīvforma: forma 272">
                    <a:extLst>
                      <a:ext uri="{FF2B5EF4-FFF2-40B4-BE49-F238E27FC236}">
                        <a16:creationId xmlns:a16="http://schemas.microsoft.com/office/drawing/2014/main" id="{9D3AF711-B936-4CDD-9B5B-AE0DB4E1156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7" name="TextBox 266">
              <a:extLst>
                <a:ext uri="{FF2B5EF4-FFF2-40B4-BE49-F238E27FC236}">
                  <a16:creationId xmlns:a16="http://schemas.microsoft.com/office/drawing/2014/main" id="{89ABBE56-A075-4FAE-A986-F325FD0D40A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grpSp>
      <p:sp>
        <p:nvSpPr>
          <p:cNvPr id="279" name="TextBox 278">
            <a:extLst>
              <a:ext uri="{FF2B5EF4-FFF2-40B4-BE49-F238E27FC236}">
                <a16:creationId xmlns:a16="http://schemas.microsoft.com/office/drawing/2014/main" id="{9BDA1868-D227-4573-9EA4-45CE3DC03928}"/>
              </a:ext>
            </a:extLst>
          </p:cNvPr>
          <p:cNvSpPr txBox="1"/>
          <p:nvPr/>
        </p:nvSpPr>
        <p:spPr>
          <a:xfrm>
            <a:off x="5770756" y="3007680"/>
            <a:ext cx="4184959" cy="1046440"/>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MAINĀS BŪVES BŪVAPJOMS</a:t>
            </a:r>
          </a:p>
          <a:p>
            <a:endParaRPr lang="lv-LV" sz="1100" b="1" dirty="0">
              <a:solidFill>
                <a:schemeClr val="bg1"/>
              </a:solidFill>
              <a:latin typeface="Verdana" panose="020B0604030504040204" pitchFamily="34" charset="0"/>
              <a:ea typeface="Verdana" panose="020B0604030504040204" pitchFamily="34" charset="0"/>
            </a:endParaRPr>
          </a:p>
          <a:p>
            <a:r>
              <a:rPr lang="lv-LV" sz="1100" b="1" dirty="0">
                <a:solidFill>
                  <a:schemeClr val="bg1"/>
                </a:solidFill>
                <a:latin typeface="Verdana" panose="020B0604030504040204" pitchFamily="34" charset="0"/>
                <a:ea typeface="Verdana" panose="020B0604030504040204" pitchFamily="34" charset="0"/>
              </a:rPr>
              <a:t>Augstums, platums, garums un </a:t>
            </a:r>
            <a:r>
              <a:rPr lang="lv-LV" sz="1100" b="1" u="sng" dirty="0">
                <a:solidFill>
                  <a:schemeClr val="bg1"/>
                </a:solidFill>
                <a:latin typeface="Verdana" panose="020B0604030504040204" pitchFamily="34" charset="0"/>
                <a:ea typeface="Verdana" panose="020B0604030504040204" pitchFamily="34" charset="0"/>
              </a:rPr>
              <a:t>platība</a:t>
            </a:r>
            <a:r>
              <a:rPr lang="lv-LV" sz="1100" b="1" dirty="0">
                <a:solidFill>
                  <a:schemeClr val="bg1"/>
                </a:solidFill>
                <a:latin typeface="Verdana" panose="020B0604030504040204" pitchFamily="34" charset="0"/>
                <a:ea typeface="Verdana" panose="020B0604030504040204" pitchFamily="34" charset="0"/>
              </a:rPr>
              <a:t>!!! (piemēram, tiek izbūvēts jauns līmenis, nemainot ārējos gabarītus)</a:t>
            </a:r>
            <a:endParaRPr lang="lv-LV" sz="1100" b="1" dirty="0">
              <a:solidFill>
                <a:schemeClr val="bg1"/>
              </a:solidFill>
              <a:effectLst/>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CF85EDFB-6B9E-CFA2-1034-7B4D46F83D81}"/>
              </a:ext>
            </a:extLst>
          </p:cNvPr>
          <p:cNvSpPr txBox="1"/>
          <p:nvPr/>
        </p:nvSpPr>
        <p:spPr>
          <a:xfrm>
            <a:off x="2616750" y="1005623"/>
            <a:ext cx="7653825"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Būvprojekta izmaiņas, kas skar pašvaldības kompetenci un saistošo noteikumu prasības.*</a:t>
            </a:r>
          </a:p>
          <a:p>
            <a:endParaRPr lang="lv-LV" sz="1100" b="1" dirty="0">
              <a:latin typeface="Verdana" panose="020B0604030504040204" pitchFamily="34" charset="0"/>
              <a:ea typeface="Verdana" panose="020B0604030504040204" pitchFamily="34" charset="0"/>
            </a:endParaRPr>
          </a:p>
          <a:p>
            <a:r>
              <a:rPr lang="lv-LV" sz="1100" b="1" dirty="0">
                <a:latin typeface="Verdana" panose="020B0604030504040204" pitchFamily="34" charset="0"/>
                <a:ea typeface="Verdana" panose="020B0604030504040204" pitchFamily="34" charset="0"/>
              </a:rPr>
              <a:t>Arī Teritorijas izmantošanas un apbūves noteikumi (TIAN) ir pašvaldības saistošie noteikumi.</a:t>
            </a:r>
            <a:endParaRPr lang="lv-LV" sz="1100" b="1" dirty="0">
              <a:effectLst/>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2C81AE39-0C63-1270-CABC-AC2FF76B9D8C}"/>
              </a:ext>
            </a:extLst>
          </p:cNvPr>
          <p:cNvSpPr txBox="1"/>
          <p:nvPr/>
        </p:nvSpPr>
        <p:spPr>
          <a:xfrm>
            <a:off x="5660714" y="4264886"/>
            <a:ext cx="4184959" cy="1046440"/>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MAINĀS BŪVES FASĀDE</a:t>
            </a:r>
          </a:p>
          <a:p>
            <a:endParaRPr lang="lv-LV" sz="1100" b="1" dirty="0">
              <a:solidFill>
                <a:schemeClr val="bg1"/>
              </a:solidFill>
              <a:latin typeface="Verdana" panose="020B0604030504040204" pitchFamily="34" charset="0"/>
              <a:ea typeface="Verdana" panose="020B0604030504040204" pitchFamily="34" charset="0"/>
            </a:endParaRPr>
          </a:p>
          <a:p>
            <a:r>
              <a:rPr lang="lv-LV" sz="1100" b="1" dirty="0">
                <a:solidFill>
                  <a:schemeClr val="bg1"/>
                </a:solidFill>
                <a:latin typeface="Verdana" panose="020B0604030504040204" pitchFamily="34" charset="0"/>
                <a:ea typeface="Verdana" panose="020B0604030504040204" pitchFamily="34" charset="0"/>
              </a:rPr>
              <a:t>Fasādes apdares materiāls, dalījums, ugunsdzēsības kāpņu novietojums, apgaismojums u.c.</a:t>
            </a:r>
            <a:endParaRPr lang="lv-LV" sz="1100" b="1" dirty="0">
              <a:solidFill>
                <a:schemeClr val="bg1"/>
              </a:solidFill>
              <a:effectLst/>
              <a:latin typeface="Verdana" panose="020B0604030504040204" pitchFamily="34" charset="0"/>
              <a:ea typeface="Verdana" panose="020B0604030504040204" pitchFamily="34" charset="0"/>
            </a:endParaRPr>
          </a:p>
        </p:txBody>
      </p:sp>
      <p:sp>
        <p:nvSpPr>
          <p:cNvPr id="13" name="TextBox 12">
            <a:extLst>
              <a:ext uri="{FF2B5EF4-FFF2-40B4-BE49-F238E27FC236}">
                <a16:creationId xmlns:a16="http://schemas.microsoft.com/office/drawing/2014/main" id="{8F777036-1348-9C6B-A18F-F90FF1EA1B8D}"/>
              </a:ext>
            </a:extLst>
          </p:cNvPr>
          <p:cNvSpPr txBox="1"/>
          <p:nvPr/>
        </p:nvSpPr>
        <p:spPr>
          <a:xfrm>
            <a:off x="4296593" y="5464168"/>
            <a:ext cx="5298704" cy="892552"/>
          </a:xfrm>
          <a:prstGeom prst="rect">
            <a:avLst/>
          </a:prstGeom>
          <a:noFill/>
        </p:spPr>
        <p:txBody>
          <a:bodyPr wrap="square" rtlCol="0">
            <a:spAutoFit/>
          </a:bodyPr>
          <a:lstStyle/>
          <a:p>
            <a:r>
              <a:rPr lang="lv-LV" sz="1100" b="1" cap="all" dirty="0">
                <a:effectLst/>
                <a:latin typeface="Verdana" panose="020B0604030504040204" pitchFamily="34" charset="0"/>
                <a:ea typeface="Verdana" panose="020B0604030504040204" pitchFamily="34" charset="0"/>
              </a:rPr>
              <a:t>būvprojektā neparedzētus pirmās vai otrās grupas inženierbūvju, pirmās grupas ēkas vai otrās grupas palīgēkas būvdarbi</a:t>
            </a:r>
          </a:p>
          <a:p>
            <a:endParaRPr lang="lv-LV" sz="800" b="1" cap="all" dirty="0">
              <a:solidFill>
                <a:schemeClr val="bg1"/>
              </a:solidFill>
              <a:latin typeface="Verdana" panose="020B0604030504040204" pitchFamily="34" charset="0"/>
              <a:ea typeface="Verdana" panose="020B0604030504040204" pitchFamily="34" charset="0"/>
            </a:endParaRPr>
          </a:p>
          <a:p>
            <a:r>
              <a:rPr lang="lv-LV" sz="1100" b="1" cap="all" dirty="0">
                <a:solidFill>
                  <a:schemeClr val="bg1"/>
                </a:solidFill>
                <a:latin typeface="Verdana" panose="020B0604030504040204" pitchFamily="34" charset="0"/>
                <a:ea typeface="Verdana" panose="020B0604030504040204" pitchFamily="34" charset="0"/>
              </a:rPr>
              <a:t>Arī tad, JA būvatļaujā jāpievieno būves</a:t>
            </a:r>
          </a:p>
        </p:txBody>
      </p:sp>
    </p:spTree>
    <p:extLst>
      <p:ext uri="{BB962C8B-B14F-4D97-AF65-F5344CB8AC3E}">
        <p14:creationId xmlns:p14="http://schemas.microsoft.com/office/powerpoint/2010/main" val="3738940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aisnstūris: ar noapaļotiem stūriem 65">
            <a:extLst>
              <a:ext uri="{FF2B5EF4-FFF2-40B4-BE49-F238E27FC236}">
                <a16:creationId xmlns:a16="http://schemas.microsoft.com/office/drawing/2014/main" id="{BCB43C00-5BF5-51C3-7B3C-BFAAC5A7135B}"/>
              </a:ext>
            </a:extLst>
          </p:cNvPr>
          <p:cNvSpPr/>
          <p:nvPr/>
        </p:nvSpPr>
        <p:spPr>
          <a:xfrm>
            <a:off x="2547206" y="1010837"/>
            <a:ext cx="7779659" cy="265016"/>
          </a:xfrm>
          <a:prstGeom prst="roundRect">
            <a:avLst/>
          </a:prstGeom>
          <a:solidFill>
            <a:srgbClr val="B2ACC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423496" y="353237"/>
            <a:ext cx="7522850" cy="461665"/>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kurām jāveic ekspertīze</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5</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603204" y="1805262"/>
            <a:ext cx="5723661" cy="3336594"/>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sp>
        <p:nvSpPr>
          <p:cNvPr id="230" name="TextBox 229">
            <a:extLst>
              <a:ext uri="{FF2B5EF4-FFF2-40B4-BE49-F238E27FC236}">
                <a16:creationId xmlns:a16="http://schemas.microsoft.com/office/drawing/2014/main" id="{3096E768-7715-453B-A9B1-47A95B89C1F5}"/>
              </a:ext>
            </a:extLst>
          </p:cNvPr>
          <p:cNvSpPr txBox="1"/>
          <p:nvPr/>
        </p:nvSpPr>
        <p:spPr>
          <a:xfrm>
            <a:off x="1314146" y="3285967"/>
            <a:ext cx="2402200" cy="707886"/>
          </a:xfrm>
          <a:prstGeom prst="rect">
            <a:avLst/>
          </a:prstGeom>
          <a:noFill/>
        </p:spPr>
        <p:txBody>
          <a:bodyPr wrap="square" rtlCol="0" anchor="b">
            <a:spAutoFit/>
          </a:bodyPr>
          <a:lstStyle/>
          <a:p>
            <a:pPr algn="ctr"/>
            <a:r>
              <a:rPr lang="lv-LV" sz="2000" b="1" cap="all" dirty="0">
                <a:latin typeface="Verdana" panose="020B0604030504040204" pitchFamily="34" charset="0"/>
                <a:ea typeface="Verdana" panose="020B0604030504040204" pitchFamily="34" charset="0"/>
              </a:rPr>
              <a:t>Jāveic ekspertīze</a:t>
            </a:r>
            <a:endParaRPr lang="lv-LV" sz="2000" cap="all" dirty="0">
              <a:latin typeface="Verdana" panose="020B0604030504040204" pitchFamily="34" charset="0"/>
              <a:ea typeface="Verdana" panose="020B0604030504040204" pitchFamily="34" charset="0"/>
            </a:endParaRPr>
          </a:p>
        </p:txBody>
      </p:sp>
      <p:sp>
        <p:nvSpPr>
          <p:cNvPr id="231" name="TextBox 230">
            <a:extLst>
              <a:ext uri="{FF2B5EF4-FFF2-40B4-BE49-F238E27FC236}">
                <a16:creationId xmlns:a16="http://schemas.microsoft.com/office/drawing/2014/main" id="{1A8C7654-7E05-41D0-A297-28D5FACCD8D3}"/>
              </a:ext>
            </a:extLst>
          </p:cNvPr>
          <p:cNvSpPr txBox="1"/>
          <p:nvPr/>
        </p:nvSpPr>
        <p:spPr>
          <a:xfrm>
            <a:off x="5198853" y="1870195"/>
            <a:ext cx="5071722" cy="3095784"/>
          </a:xfrm>
          <a:prstGeom prst="rect">
            <a:avLst/>
          </a:prstGeom>
          <a:noFill/>
        </p:spPr>
        <p:txBody>
          <a:bodyPr wrap="square" rtlCol="0">
            <a:spAutoFit/>
          </a:bodyPr>
          <a:lstStyle/>
          <a:p>
            <a:pPr marL="0" indent="0">
              <a:lnSpc>
                <a:spcPct val="150000"/>
              </a:lnSpc>
              <a:buNone/>
            </a:pPr>
            <a:r>
              <a:rPr lang="lv-LV" sz="1400" cap="all" dirty="0">
                <a:latin typeface="Verdana" panose="020B0604030504040204" pitchFamily="34" charset="0"/>
                <a:ea typeface="Verdana" panose="020B0604030504040204" pitchFamily="34" charset="0"/>
              </a:rPr>
              <a:t>būves, tās nesošo konstrukciju vai to daļu </a:t>
            </a:r>
          </a:p>
          <a:p>
            <a:pPr marL="285750" indent="-285750">
              <a:lnSpc>
                <a:spcPct val="150000"/>
              </a:lnSpc>
              <a:buFont typeface="Wingdings" panose="05000000000000000000" pitchFamily="2" charset="2"/>
              <a:buChar char="ü"/>
            </a:pPr>
            <a:r>
              <a:rPr lang="lv-LV" sz="1600" b="1" u="sng" cap="all" dirty="0">
                <a:latin typeface="Verdana" panose="020B0604030504040204" pitchFamily="34" charset="0"/>
                <a:ea typeface="Verdana" panose="020B0604030504040204" pitchFamily="34" charset="0"/>
              </a:rPr>
              <a:t>konstruktīvais vai cits risinājums</a:t>
            </a:r>
            <a:r>
              <a:rPr lang="lv-LV" sz="1400" b="1" cap="all" dirty="0">
                <a:latin typeface="Verdana" panose="020B0604030504040204" pitchFamily="34" charset="0"/>
                <a:ea typeface="Verdana" panose="020B0604030504040204" pitchFamily="34" charset="0"/>
              </a:rPr>
              <a:t>,</a:t>
            </a:r>
          </a:p>
          <a:p>
            <a:pPr marL="285750" indent="-285750">
              <a:lnSpc>
                <a:spcPct val="150000"/>
              </a:lnSpc>
              <a:buFont typeface="Wingdings" panose="05000000000000000000" pitchFamily="2" charset="2"/>
              <a:buChar char="ü"/>
            </a:pPr>
            <a:r>
              <a:rPr lang="lv-LV" sz="1400" b="1" u="sng" cap="all" dirty="0">
                <a:latin typeface="Verdana" panose="020B0604030504040204" pitchFamily="34" charset="0"/>
                <a:ea typeface="Verdana" panose="020B0604030504040204" pitchFamily="34" charset="0"/>
              </a:rPr>
              <a:t>kas </a:t>
            </a:r>
            <a:r>
              <a:rPr lang="lv-LV" sz="1600" b="1" u="sng" cap="all" dirty="0">
                <a:latin typeface="Verdana" panose="020B0604030504040204" pitchFamily="34" charset="0"/>
                <a:ea typeface="Verdana" panose="020B0604030504040204" pitchFamily="34" charset="0"/>
              </a:rPr>
              <a:t>samazina</a:t>
            </a:r>
            <a:r>
              <a:rPr lang="lv-LV" sz="1400" b="1" u="sng" cap="all" dirty="0">
                <a:latin typeface="Verdana" panose="020B0604030504040204" pitchFamily="34" charset="0"/>
                <a:ea typeface="Verdana" panose="020B0604030504040204" pitchFamily="34" charset="0"/>
              </a:rPr>
              <a:t> būves mehānisko stiprību, stabilitāti, ugunsdrošību vai lietošanas drošumu</a:t>
            </a:r>
            <a:r>
              <a:rPr lang="lv-LV" sz="1400" b="1" cap="all" dirty="0">
                <a:latin typeface="Verdana" panose="020B0604030504040204" pitchFamily="34" charset="0"/>
                <a:ea typeface="Verdana" panose="020B0604030504040204" pitchFamily="34" charset="0"/>
              </a:rPr>
              <a:t>,</a:t>
            </a:r>
          </a:p>
          <a:p>
            <a:pPr marL="285750" indent="-285750">
              <a:lnSpc>
                <a:spcPct val="150000"/>
              </a:lnSpc>
              <a:buFont typeface="Wingdings" panose="05000000000000000000" pitchFamily="2" charset="2"/>
              <a:buChar char="ü"/>
            </a:pPr>
            <a:r>
              <a:rPr lang="lv-LV" sz="1400" cap="all" dirty="0">
                <a:latin typeface="Verdana" panose="020B0604030504040204" pitchFamily="34" charset="0"/>
                <a:ea typeface="Verdana" panose="020B0604030504040204" pitchFamily="34" charset="0"/>
              </a:rPr>
              <a:t>un </a:t>
            </a:r>
            <a:r>
              <a:rPr lang="lv-LV" sz="1400" b="1" u="sng" cap="all" dirty="0">
                <a:latin typeface="Verdana" panose="020B0604030504040204" pitchFamily="34" charset="0"/>
                <a:ea typeface="Verdana" panose="020B0604030504040204" pitchFamily="34" charset="0"/>
              </a:rPr>
              <a:t>to</a:t>
            </a:r>
            <a:r>
              <a:rPr lang="lv-LV" sz="1400" cap="all" dirty="0">
                <a:latin typeface="Verdana" panose="020B0604030504040204" pitchFamily="34" charset="0"/>
                <a:ea typeface="Verdana" panose="020B0604030504040204" pitchFamily="34" charset="0"/>
              </a:rPr>
              <a:t> izmaiņu būvprojektā atbilstoši šo noteikumu 67.</a:t>
            </a:r>
            <a:r>
              <a:rPr lang="lv-LV" sz="1400" cap="all" baseline="30000" dirty="0">
                <a:latin typeface="Verdana" panose="020B0604030504040204" pitchFamily="34" charset="0"/>
                <a:ea typeface="Verdana" panose="020B0604030504040204" pitchFamily="34" charset="0"/>
              </a:rPr>
              <a:t>1</a:t>
            </a:r>
            <a:r>
              <a:rPr lang="lv-LV" sz="1400" cap="all" dirty="0">
                <a:latin typeface="Verdana" panose="020B0604030504040204" pitchFamily="34" charset="0"/>
                <a:ea typeface="Verdana" panose="020B0604030504040204" pitchFamily="34" charset="0"/>
              </a:rPr>
              <a:t> punktam </a:t>
            </a:r>
            <a:r>
              <a:rPr lang="lv-LV" sz="1400" b="1" u="sng" cap="all" dirty="0">
                <a:latin typeface="Verdana" panose="020B0604030504040204" pitchFamily="34" charset="0"/>
                <a:ea typeface="Verdana" panose="020B0604030504040204" pitchFamily="34" charset="0"/>
              </a:rPr>
              <a:t>ir norādījis būvprojekta izstrādātājs</a:t>
            </a:r>
            <a:endParaRPr lang="en-US" sz="1400" b="1" u="sng" cap="all" dirty="0">
              <a:solidFill>
                <a:schemeClr val="bg1"/>
              </a:solidFill>
              <a:latin typeface="Verdana" panose="020B0604030504040204" pitchFamily="34" charset="0"/>
              <a:ea typeface="Verdana" panose="020B0604030504040204" pitchFamily="34" charset="0"/>
            </a:endParaRPr>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3281059" y="1807928"/>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sp>
        <p:nvSpPr>
          <p:cNvPr id="6" name="TextBox 5">
            <a:extLst>
              <a:ext uri="{FF2B5EF4-FFF2-40B4-BE49-F238E27FC236}">
                <a16:creationId xmlns:a16="http://schemas.microsoft.com/office/drawing/2014/main" id="{CF85EDFB-6B9E-CFA2-1034-7B4D46F83D81}"/>
              </a:ext>
            </a:extLst>
          </p:cNvPr>
          <p:cNvSpPr txBox="1"/>
          <p:nvPr/>
        </p:nvSpPr>
        <p:spPr>
          <a:xfrm>
            <a:off x="2616750" y="1005623"/>
            <a:ext cx="7653825"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Būvprojekta izmaiņas, kas attiecināmas uz VBN 60. punktu.</a:t>
            </a:r>
            <a:endParaRPr lang="lv-LV" sz="1100" b="1" dirty="0">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15719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aisnstūris: ar noapaļotiem stūriem 53">
            <a:extLst>
              <a:ext uri="{FF2B5EF4-FFF2-40B4-BE49-F238E27FC236}">
                <a16:creationId xmlns:a16="http://schemas.microsoft.com/office/drawing/2014/main" id="{32C2A47E-861A-B664-0A51-B5E9143DF57D}"/>
              </a:ext>
            </a:extLst>
          </p:cNvPr>
          <p:cNvSpPr/>
          <p:nvPr/>
        </p:nvSpPr>
        <p:spPr>
          <a:xfrm>
            <a:off x="8792195" y="3634448"/>
            <a:ext cx="2325070" cy="1794295"/>
          </a:xfrm>
          <a:prstGeom prst="roundRect">
            <a:avLst/>
          </a:prstGeom>
          <a:solidFill>
            <a:srgbClr val="B2ACC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9" name="TextBox 8">
            <a:extLst>
              <a:ext uri="{FF2B5EF4-FFF2-40B4-BE49-F238E27FC236}">
                <a16:creationId xmlns:a16="http://schemas.microsoft.com/office/drawing/2014/main" id="{9DFA4F35-5FA8-4A21-825D-420AFB000F4E}"/>
              </a:ext>
            </a:extLst>
          </p:cNvPr>
          <p:cNvSpPr txBox="1"/>
          <p:nvPr/>
        </p:nvSpPr>
        <p:spPr>
          <a:xfrm>
            <a:off x="2231301" y="311372"/>
            <a:ext cx="8490207" cy="830997"/>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būves konstruktīvajā vai citā risinājumā</a:t>
            </a:r>
            <a:endParaRPr lang="lv-LV" sz="2400" b="1"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1942253" y="5736406"/>
            <a:ext cx="9507358" cy="1015663"/>
          </a:xfrm>
          <a:prstGeom prst="rect">
            <a:avLst/>
          </a:prstGeom>
          <a:noFill/>
        </p:spPr>
        <p:txBody>
          <a:bodyPr wrap="square" rtlCol="0">
            <a:spAutoFit/>
          </a:bodyPr>
          <a:lstStyle/>
          <a:p>
            <a:pPr marL="171450" indent="-171450">
              <a:buFont typeface="Arial" panose="020B0604020202020204" pitchFamily="34" charset="0"/>
              <a:buChar char="⃰"/>
            </a:pPr>
            <a:r>
              <a:rPr lang="lv-LV" sz="1000" dirty="0">
                <a:latin typeface="Verdana" panose="020B0604030504040204" pitchFamily="34" charset="0"/>
                <a:ea typeface="Verdana" panose="020B0604030504040204" pitchFamily="34" charset="0"/>
              </a:rPr>
              <a:t>Ja būve </a:t>
            </a:r>
            <a:r>
              <a:rPr lang="lv-LV" sz="1000" b="1" u="sng" dirty="0">
                <a:latin typeface="Verdana" panose="020B0604030504040204" pitchFamily="34" charset="0"/>
                <a:ea typeface="Verdana" panose="020B0604030504040204" pitchFamily="34" charset="0"/>
              </a:rPr>
              <a:t>netiek ekspluatēta </a:t>
            </a:r>
            <a:r>
              <a:rPr lang="lv-LV" sz="1000" dirty="0">
                <a:latin typeface="Verdana" panose="020B0604030504040204" pitchFamily="34" charset="0"/>
                <a:ea typeface="Verdana" panose="020B0604030504040204" pitchFamily="34" charset="0"/>
              </a:rPr>
              <a:t>būvdarbu laikā, </a:t>
            </a:r>
            <a:r>
              <a:rPr lang="lv-LV" sz="1000" b="1" u="sng" dirty="0">
                <a:latin typeface="Verdana" panose="020B0604030504040204" pitchFamily="34" charset="0"/>
                <a:ea typeface="Verdana" panose="020B0604030504040204" pitchFamily="34" charset="0"/>
              </a:rPr>
              <a:t>tad ekspertīze veicama līdz objekta nodošanai ekspluatācijā</a:t>
            </a:r>
            <a:r>
              <a:rPr lang="lv-LV" sz="1000" dirty="0">
                <a:latin typeface="Verdana" panose="020B0604030504040204" pitchFamily="34" charset="0"/>
                <a:ea typeface="Verdana" panose="020B0604030504040204" pitchFamily="34" charset="0"/>
              </a:rPr>
              <a:t>;</a:t>
            </a:r>
          </a:p>
          <a:p>
            <a:pPr marL="171450" indent="-171450">
              <a:buFont typeface="Arial" panose="020B0604020202020204" pitchFamily="34" charset="0"/>
              <a:buChar char="⃰"/>
            </a:pPr>
            <a:endParaRPr lang="lv-LV" sz="1000" dirty="0">
              <a:latin typeface="Verdana" panose="020B0604030504040204" pitchFamily="34" charset="0"/>
              <a:ea typeface="Verdana" panose="020B0604030504040204" pitchFamily="34" charset="0"/>
            </a:endParaRPr>
          </a:p>
          <a:p>
            <a:pPr marL="171450" indent="-171450">
              <a:buFont typeface="Arial" panose="020B0604020202020204" pitchFamily="34" charset="0"/>
              <a:buChar char="⃰"/>
            </a:pPr>
            <a:r>
              <a:rPr lang="lv-LV" sz="1000" dirty="0">
                <a:latin typeface="Verdana" panose="020B0604030504040204" pitchFamily="34" charset="0"/>
                <a:ea typeface="Verdana" panose="020B0604030504040204" pitchFamily="34" charset="0"/>
              </a:rPr>
              <a:t>Ja būve </a:t>
            </a:r>
            <a:r>
              <a:rPr lang="lv-LV" sz="1000" b="1" u="sng" dirty="0">
                <a:latin typeface="Verdana" panose="020B0604030504040204" pitchFamily="34" charset="0"/>
                <a:ea typeface="Verdana" panose="020B0604030504040204" pitchFamily="34" charset="0"/>
              </a:rPr>
              <a:t>tiek ekspluatēta būvdarbu laikā</a:t>
            </a:r>
            <a:r>
              <a:rPr lang="lv-LV" sz="1000" dirty="0">
                <a:latin typeface="Verdana" panose="020B0604030504040204" pitchFamily="34" charset="0"/>
                <a:ea typeface="Verdana" panose="020B0604030504040204" pitchFamily="34" charset="0"/>
              </a:rPr>
              <a:t>, tad būvniecības dalībnieki vai būvinspektors aptur būvdarbus izmaiņu daļā, līdz pozitīva ekspertīzes atzinuma saņemšanai.</a:t>
            </a:r>
          </a:p>
          <a:p>
            <a:pPr marL="171450" indent="-171450">
              <a:buFont typeface="Arial" panose="020B0604020202020204" pitchFamily="34" charset="0"/>
              <a:buChar char="⃰"/>
            </a:pPr>
            <a:endParaRPr lang="lv-LV" sz="1000" dirty="0">
              <a:latin typeface="Verdana" panose="020B0604030504040204" pitchFamily="34" charset="0"/>
              <a:ea typeface="Verdana" panose="020B0604030504040204" pitchFamily="34" charset="0"/>
            </a:endParaRPr>
          </a:p>
          <a:p>
            <a:pPr marL="171450" indent="-171450">
              <a:buFont typeface="Arial" panose="020B0604020202020204" pitchFamily="34" charset="0"/>
              <a:buChar char="⃰"/>
            </a:pPr>
            <a:r>
              <a:rPr lang="lv-LV" sz="1000" dirty="0">
                <a:latin typeface="Verdana" panose="020B0604030504040204" pitchFamily="34" charset="0"/>
                <a:ea typeface="Verdana" panose="020B0604030504040204" pitchFamily="34" charset="0"/>
              </a:rPr>
              <a:t>Izmaiņu rasējumi jāpievieno BIS būvprojekta sadaļā, izpildot VBN 115.punktā noteikto – būvniecības dalībniekiem savstarpēji vienojoties.</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6</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123" name="Taisns savienotājs 122">
            <a:extLst>
              <a:ext uri="{FF2B5EF4-FFF2-40B4-BE49-F238E27FC236}">
                <a16:creationId xmlns:a16="http://schemas.microsoft.com/office/drawing/2014/main" id="{0DC52616-59D2-4ED7-AF84-B08441E71202}"/>
              </a:ext>
            </a:extLst>
          </p:cNvPr>
          <p:cNvCxnSpPr>
            <a:cxnSpLocks/>
          </p:cNvCxnSpPr>
          <p:nvPr/>
        </p:nvCxnSpPr>
        <p:spPr>
          <a:xfrm>
            <a:off x="3747471" y="2402519"/>
            <a:ext cx="7670" cy="421404"/>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grpSp>
        <p:nvGrpSpPr>
          <p:cNvPr id="8" name="Grupa 7">
            <a:extLst>
              <a:ext uri="{FF2B5EF4-FFF2-40B4-BE49-F238E27FC236}">
                <a16:creationId xmlns:a16="http://schemas.microsoft.com/office/drawing/2014/main" id="{4068600C-8744-4382-BCFF-CF143B4966CB}"/>
              </a:ext>
            </a:extLst>
          </p:cNvPr>
          <p:cNvGrpSpPr/>
          <p:nvPr/>
        </p:nvGrpSpPr>
        <p:grpSpPr>
          <a:xfrm>
            <a:off x="2325128" y="1461060"/>
            <a:ext cx="3007841" cy="984884"/>
            <a:chOff x="6148371" y="1513795"/>
            <a:chExt cx="2314361" cy="569061"/>
          </a:xfrm>
        </p:grpSpPr>
        <p:sp>
          <p:nvSpPr>
            <p:cNvPr id="7" name="Taisnstūris: ar noapaļotiem stūriem 6">
              <a:extLst>
                <a:ext uri="{FF2B5EF4-FFF2-40B4-BE49-F238E27FC236}">
                  <a16:creationId xmlns:a16="http://schemas.microsoft.com/office/drawing/2014/main" id="{B269C4C8-CCDF-4B97-8437-98A30F72EFD5}"/>
                </a:ext>
              </a:extLst>
            </p:cNvPr>
            <p:cNvSpPr/>
            <p:nvPr/>
          </p:nvSpPr>
          <p:spPr>
            <a:xfrm>
              <a:off x="6148371" y="1533946"/>
              <a:ext cx="2314361" cy="523819"/>
            </a:xfrm>
            <a:prstGeom prst="roundRect">
              <a:avLst/>
            </a:prstGeom>
            <a:solidFill>
              <a:srgbClr val="0090A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9" name="TextBox 48">
              <a:extLst>
                <a:ext uri="{FF2B5EF4-FFF2-40B4-BE49-F238E27FC236}">
                  <a16:creationId xmlns:a16="http://schemas.microsoft.com/office/drawing/2014/main" id="{37445701-0281-40DF-912D-37DEAECC4B72}"/>
                </a:ext>
              </a:extLst>
            </p:cNvPr>
            <p:cNvSpPr txBox="1"/>
            <p:nvPr/>
          </p:nvSpPr>
          <p:spPr>
            <a:xfrm>
              <a:off x="6218086" y="1513795"/>
              <a:ext cx="2235008" cy="569061"/>
            </a:xfrm>
            <a:prstGeom prst="rect">
              <a:avLst/>
            </a:prstGeom>
            <a:noFill/>
          </p:spPr>
          <p:txBody>
            <a:bodyPr wrap="square" rtlCol="0">
              <a:spAutoFit/>
            </a:bodyPr>
            <a:lstStyle/>
            <a:p>
              <a:r>
                <a:rPr lang="lv-LV" sz="1200" b="1" dirty="0">
                  <a:effectLst/>
                  <a:latin typeface="Verdana" panose="020B0604030504040204" pitchFamily="34" charset="0"/>
                  <a:ea typeface="Verdana" panose="020B0604030504040204" pitchFamily="34" charset="0"/>
                  <a:cs typeface="Times New Roman" panose="02020603050405020304" pitchFamily="18" charset="0"/>
                </a:rPr>
                <a:t>Vai saņemts būvprojekta izstrādātāja (atbilstošās BP sadaļas) rakstisks skaidrojums (skaidrojošais apraksts)? </a:t>
              </a:r>
              <a:r>
                <a:rPr lang="lv-LV" sz="1000" dirty="0">
                  <a:latin typeface="Verdana" panose="020B0604030504040204" pitchFamily="34" charset="0"/>
                  <a:ea typeface="Verdana" panose="020B0604030504040204" pitchFamily="34" charset="0"/>
                  <a:cs typeface="Times New Roman" panose="02020603050405020304" pitchFamily="18" charset="0"/>
                </a:rPr>
                <a:t>[VBN 67.</a:t>
              </a:r>
              <a:r>
                <a:rPr lang="lv-LV" sz="1000" baseline="30000" dirty="0">
                  <a:latin typeface="Verdana" panose="020B0604030504040204" pitchFamily="34" charset="0"/>
                  <a:ea typeface="Verdana" panose="020B0604030504040204" pitchFamily="34" charset="0"/>
                  <a:cs typeface="Times New Roman" panose="02020603050405020304" pitchFamily="18" charset="0"/>
                </a:rPr>
                <a:t>1</a:t>
              </a:r>
              <a:r>
                <a:rPr lang="lv-LV" sz="1000" dirty="0">
                  <a:latin typeface="Verdana" panose="020B0604030504040204" pitchFamily="34" charset="0"/>
                  <a:ea typeface="Verdana" panose="020B0604030504040204" pitchFamily="34" charset="0"/>
                  <a:cs typeface="Times New Roman" panose="02020603050405020304" pitchFamily="18" charset="0"/>
                </a:rPr>
                <a:t> punkts]</a:t>
              </a:r>
              <a:endParaRPr lang="lv-LV" sz="1000" dirty="0"/>
            </a:p>
          </p:txBody>
        </p:sp>
      </p:grpSp>
      <p:cxnSp>
        <p:nvCxnSpPr>
          <p:cNvPr id="128" name="Taisns savienotājs 127">
            <a:extLst>
              <a:ext uri="{FF2B5EF4-FFF2-40B4-BE49-F238E27FC236}">
                <a16:creationId xmlns:a16="http://schemas.microsoft.com/office/drawing/2014/main" id="{287EDB78-45F0-45C6-88C0-9A5513F75300}"/>
              </a:ext>
            </a:extLst>
          </p:cNvPr>
          <p:cNvCxnSpPr>
            <a:cxnSpLocks/>
          </p:cNvCxnSpPr>
          <p:nvPr/>
        </p:nvCxnSpPr>
        <p:spPr>
          <a:xfrm>
            <a:off x="2624976" y="2823795"/>
            <a:ext cx="2408147" cy="2782"/>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34" name="Taisns savienotājs 133">
            <a:extLst>
              <a:ext uri="{FF2B5EF4-FFF2-40B4-BE49-F238E27FC236}">
                <a16:creationId xmlns:a16="http://schemas.microsoft.com/office/drawing/2014/main" id="{9A6C0961-8DFC-42D0-82E7-4BC2044DD4E1}"/>
              </a:ext>
            </a:extLst>
          </p:cNvPr>
          <p:cNvCxnSpPr>
            <a:cxnSpLocks/>
          </p:cNvCxnSpPr>
          <p:nvPr/>
        </p:nvCxnSpPr>
        <p:spPr>
          <a:xfrm>
            <a:off x="5033123" y="2826577"/>
            <a:ext cx="0" cy="231859"/>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35" name="Taisns savienotājs 134">
            <a:extLst>
              <a:ext uri="{FF2B5EF4-FFF2-40B4-BE49-F238E27FC236}">
                <a16:creationId xmlns:a16="http://schemas.microsoft.com/office/drawing/2014/main" id="{5E2C655A-0C68-42FA-989C-27A6A2AF9B0F}"/>
              </a:ext>
            </a:extLst>
          </p:cNvPr>
          <p:cNvCxnSpPr>
            <a:cxnSpLocks/>
          </p:cNvCxnSpPr>
          <p:nvPr/>
        </p:nvCxnSpPr>
        <p:spPr>
          <a:xfrm>
            <a:off x="5033123" y="3731027"/>
            <a:ext cx="0" cy="231859"/>
          </a:xfrm>
          <a:prstGeom prst="line">
            <a:avLst/>
          </a:prstGeom>
          <a:ln w="12700">
            <a:solidFill>
              <a:srgbClr val="800055"/>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nvGrpSpPr>
          <p:cNvPr id="35" name="Grupa 34">
            <a:extLst>
              <a:ext uri="{FF2B5EF4-FFF2-40B4-BE49-F238E27FC236}">
                <a16:creationId xmlns:a16="http://schemas.microsoft.com/office/drawing/2014/main" id="{5FFC96BC-7E7A-4929-AC37-FD8CFA149450}"/>
              </a:ext>
            </a:extLst>
          </p:cNvPr>
          <p:cNvGrpSpPr/>
          <p:nvPr/>
        </p:nvGrpSpPr>
        <p:grpSpPr>
          <a:xfrm>
            <a:off x="3399584" y="3006616"/>
            <a:ext cx="2033670" cy="1878928"/>
            <a:chOff x="8744171" y="2881989"/>
            <a:chExt cx="2033670" cy="1878928"/>
          </a:xfrm>
        </p:grpSpPr>
        <p:cxnSp>
          <p:nvCxnSpPr>
            <p:cNvPr id="156" name="Taisns savienotājs 155">
              <a:extLst>
                <a:ext uri="{FF2B5EF4-FFF2-40B4-BE49-F238E27FC236}">
                  <a16:creationId xmlns:a16="http://schemas.microsoft.com/office/drawing/2014/main" id="{B5A1456F-7BC3-45E3-8618-0340D645418F}"/>
                </a:ext>
              </a:extLst>
            </p:cNvPr>
            <p:cNvCxnSpPr>
              <a:cxnSpLocks/>
            </p:cNvCxnSpPr>
            <p:nvPr/>
          </p:nvCxnSpPr>
          <p:spPr>
            <a:xfrm flipH="1">
              <a:off x="8744171" y="3267694"/>
              <a:ext cx="5080" cy="1493223"/>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grpSp>
          <p:nvGrpSpPr>
            <p:cNvPr id="13" name="Grupa 12">
              <a:extLst>
                <a:ext uri="{FF2B5EF4-FFF2-40B4-BE49-F238E27FC236}">
                  <a16:creationId xmlns:a16="http://schemas.microsoft.com/office/drawing/2014/main" id="{4D56914B-3672-4F1D-8420-3163EB580743}"/>
                </a:ext>
              </a:extLst>
            </p:cNvPr>
            <p:cNvGrpSpPr/>
            <p:nvPr/>
          </p:nvGrpSpPr>
          <p:grpSpPr>
            <a:xfrm>
              <a:off x="9439945" y="2881989"/>
              <a:ext cx="1337896" cy="736420"/>
              <a:chOff x="9439945" y="2881989"/>
              <a:chExt cx="1337896" cy="736420"/>
            </a:xfrm>
          </p:grpSpPr>
          <p:sp>
            <p:nvSpPr>
              <p:cNvPr id="137" name="Taisnstūris: ar noapaļotiem stūriem 136">
                <a:extLst>
                  <a:ext uri="{FF2B5EF4-FFF2-40B4-BE49-F238E27FC236}">
                    <a16:creationId xmlns:a16="http://schemas.microsoft.com/office/drawing/2014/main" id="{9D3A7BB6-C7E3-4325-BE69-3E967E914229}"/>
                  </a:ext>
                </a:extLst>
              </p:cNvPr>
              <p:cNvSpPr/>
              <p:nvPr/>
            </p:nvSpPr>
            <p:spPr>
              <a:xfrm>
                <a:off x="9439945" y="2918648"/>
                <a:ext cx="1316052" cy="677582"/>
              </a:xfrm>
              <a:prstGeom prst="roundRect">
                <a:avLst/>
              </a:prstGeom>
              <a:solidFill>
                <a:srgbClr val="D0EBE6"/>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7" name="TextBox 146">
                <a:extLst>
                  <a:ext uri="{FF2B5EF4-FFF2-40B4-BE49-F238E27FC236}">
                    <a16:creationId xmlns:a16="http://schemas.microsoft.com/office/drawing/2014/main" id="{768B19E5-6AF1-47C4-A4D6-0C1EE32C0836}"/>
                  </a:ext>
                </a:extLst>
              </p:cNvPr>
              <p:cNvSpPr txBox="1"/>
              <p:nvPr/>
            </p:nvSpPr>
            <p:spPr>
              <a:xfrm>
                <a:off x="9461660" y="2881989"/>
                <a:ext cx="1316181" cy="736420"/>
              </a:xfrm>
              <a:prstGeom prst="rect">
                <a:avLst/>
              </a:prstGeom>
              <a:noFill/>
            </p:spPr>
            <p:txBody>
              <a:bodyPr wrap="square" rtlCol="0">
                <a:spAutoFit/>
              </a:bodyPr>
              <a:lstStyle/>
              <a:p>
                <a:pPr algn="ctr">
                  <a:lnSpc>
                    <a:spcPct val="107000"/>
                  </a:lnSpc>
                  <a:spcAft>
                    <a:spcPts val="800"/>
                  </a:spcAft>
                </a:pPr>
                <a:r>
                  <a:rPr lang="lv-LV" sz="1000" b="1" dirty="0">
                    <a:effectLst/>
                    <a:latin typeface="Verdana" panose="020B0604030504040204" pitchFamily="34" charset="0"/>
                    <a:ea typeface="Verdana" panose="020B0604030504040204" pitchFamily="34" charset="0"/>
                    <a:cs typeface="Times New Roman" panose="02020603050405020304" pitchFamily="18" charset="0"/>
                  </a:rPr>
                  <a:t>Ir saņemts  un </a:t>
                </a:r>
                <a:r>
                  <a:rPr lang="lv-LV" sz="1000" b="1" u="sng" dirty="0">
                    <a:effectLst/>
                    <a:latin typeface="Verdana" panose="020B0604030504040204" pitchFamily="34" charset="0"/>
                    <a:ea typeface="Verdana" panose="020B0604030504040204" pitchFamily="34" charset="0"/>
                    <a:cs typeface="Times New Roman" panose="02020603050405020304" pitchFamily="18" charset="0"/>
                  </a:rPr>
                  <a:t>pievienots būvprojekta izmaiņām BIS</a:t>
                </a:r>
                <a:endParaRPr lang="lv-LV" sz="1000" b="1" dirty="0">
                  <a:effectLst/>
                  <a:latin typeface="Verdana" panose="020B0604030504040204" pitchFamily="34" charset="0"/>
                  <a:ea typeface="Verdana" panose="020B0604030504040204" pitchFamily="34" charset="0"/>
                  <a:cs typeface="Times New Roman" panose="02020603050405020304" pitchFamily="18" charset="0"/>
                </a:endParaRPr>
              </a:p>
            </p:txBody>
          </p:sp>
        </p:grpSp>
      </p:grpSp>
      <p:grpSp>
        <p:nvGrpSpPr>
          <p:cNvPr id="80" name="Grupa 79">
            <a:extLst>
              <a:ext uri="{FF2B5EF4-FFF2-40B4-BE49-F238E27FC236}">
                <a16:creationId xmlns:a16="http://schemas.microsoft.com/office/drawing/2014/main" id="{56384B73-A619-45C3-97EB-405459556F4E}"/>
              </a:ext>
            </a:extLst>
          </p:cNvPr>
          <p:cNvGrpSpPr/>
          <p:nvPr/>
        </p:nvGrpSpPr>
        <p:grpSpPr>
          <a:xfrm>
            <a:off x="2615655" y="2823795"/>
            <a:ext cx="773294" cy="2064014"/>
            <a:chOff x="1857823" y="2701950"/>
            <a:chExt cx="773294" cy="2064014"/>
          </a:xfrm>
        </p:grpSpPr>
        <p:cxnSp>
          <p:nvCxnSpPr>
            <p:cNvPr id="100" name="Taisns savienotājs 99">
              <a:extLst>
                <a:ext uri="{FF2B5EF4-FFF2-40B4-BE49-F238E27FC236}">
                  <a16:creationId xmlns:a16="http://schemas.microsoft.com/office/drawing/2014/main" id="{7A6A0363-FB7B-4C31-9A04-1FA5BD74A8C7}"/>
                </a:ext>
              </a:extLst>
            </p:cNvPr>
            <p:cNvCxnSpPr>
              <a:cxnSpLocks/>
            </p:cNvCxnSpPr>
            <p:nvPr/>
          </p:nvCxnSpPr>
          <p:spPr>
            <a:xfrm>
              <a:off x="1857823" y="2701950"/>
              <a:ext cx="0" cy="2064014"/>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27" name="Taisns savienotājs 126">
              <a:extLst>
                <a:ext uri="{FF2B5EF4-FFF2-40B4-BE49-F238E27FC236}">
                  <a16:creationId xmlns:a16="http://schemas.microsoft.com/office/drawing/2014/main" id="{F844545C-19FC-48FE-92D4-E47336509EE5}"/>
                </a:ext>
              </a:extLst>
            </p:cNvPr>
            <p:cNvCxnSpPr>
              <a:cxnSpLocks/>
            </p:cNvCxnSpPr>
            <p:nvPr/>
          </p:nvCxnSpPr>
          <p:spPr>
            <a:xfrm>
              <a:off x="1860241" y="4036207"/>
              <a:ext cx="133162" cy="0"/>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29" name="Taisns savienotājs 128">
              <a:extLst>
                <a:ext uri="{FF2B5EF4-FFF2-40B4-BE49-F238E27FC236}">
                  <a16:creationId xmlns:a16="http://schemas.microsoft.com/office/drawing/2014/main" id="{DF15C982-E65C-4CFB-9ED1-421647B83F21}"/>
                </a:ext>
              </a:extLst>
            </p:cNvPr>
            <p:cNvCxnSpPr>
              <a:cxnSpLocks/>
            </p:cNvCxnSpPr>
            <p:nvPr/>
          </p:nvCxnSpPr>
          <p:spPr>
            <a:xfrm>
              <a:off x="1861340" y="4763571"/>
              <a:ext cx="769777" cy="0"/>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grpSp>
      <p:grpSp>
        <p:nvGrpSpPr>
          <p:cNvPr id="81" name="Grupa 80">
            <a:extLst>
              <a:ext uri="{FF2B5EF4-FFF2-40B4-BE49-F238E27FC236}">
                <a16:creationId xmlns:a16="http://schemas.microsoft.com/office/drawing/2014/main" id="{B016AB7B-783E-4830-AC72-9CE46E138877}"/>
              </a:ext>
            </a:extLst>
          </p:cNvPr>
          <p:cNvGrpSpPr/>
          <p:nvPr/>
        </p:nvGrpSpPr>
        <p:grpSpPr>
          <a:xfrm>
            <a:off x="1871841" y="3028635"/>
            <a:ext cx="1419015" cy="1485214"/>
            <a:chOff x="1903772" y="2920264"/>
            <a:chExt cx="1419015" cy="1485214"/>
          </a:xfrm>
        </p:grpSpPr>
        <p:grpSp>
          <p:nvGrpSpPr>
            <p:cNvPr id="21" name="Grupa 20">
              <a:extLst>
                <a:ext uri="{FF2B5EF4-FFF2-40B4-BE49-F238E27FC236}">
                  <a16:creationId xmlns:a16="http://schemas.microsoft.com/office/drawing/2014/main" id="{27696559-D5F0-4076-84E3-A2653B835CB0}"/>
                </a:ext>
              </a:extLst>
            </p:cNvPr>
            <p:cNvGrpSpPr/>
            <p:nvPr/>
          </p:nvGrpSpPr>
          <p:grpSpPr>
            <a:xfrm>
              <a:off x="1903772" y="3727896"/>
              <a:ext cx="1419015" cy="677582"/>
              <a:chOff x="1925524" y="3706363"/>
              <a:chExt cx="1633940" cy="677582"/>
            </a:xfrm>
          </p:grpSpPr>
          <p:sp>
            <p:nvSpPr>
              <p:cNvPr id="54" name="Taisnstūris: ar noapaļotiem stūriem 53">
                <a:extLst>
                  <a:ext uri="{FF2B5EF4-FFF2-40B4-BE49-F238E27FC236}">
                    <a16:creationId xmlns:a16="http://schemas.microsoft.com/office/drawing/2014/main" id="{5EF027DE-B061-4019-8740-74DDC78EC7DA}"/>
                  </a:ext>
                </a:extLst>
              </p:cNvPr>
              <p:cNvSpPr/>
              <p:nvPr/>
            </p:nvSpPr>
            <p:spPr>
              <a:xfrm>
                <a:off x="2006601" y="3706363"/>
                <a:ext cx="1490132" cy="677582"/>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86" name="TextBox 85">
                <a:extLst>
                  <a:ext uri="{FF2B5EF4-FFF2-40B4-BE49-F238E27FC236}">
                    <a16:creationId xmlns:a16="http://schemas.microsoft.com/office/drawing/2014/main" id="{269C1383-3638-4496-A212-ED6CF65CCF28}"/>
                  </a:ext>
                </a:extLst>
              </p:cNvPr>
              <p:cNvSpPr txBox="1"/>
              <p:nvPr/>
            </p:nvSpPr>
            <p:spPr>
              <a:xfrm>
                <a:off x="1925524" y="3759274"/>
                <a:ext cx="1633940" cy="571760"/>
              </a:xfrm>
              <a:prstGeom prst="rect">
                <a:avLst/>
              </a:prstGeom>
              <a:noFill/>
            </p:spPr>
            <p:txBody>
              <a:bodyPr wrap="square" rtlCol="0">
                <a:spAutoFit/>
              </a:bodyPr>
              <a:lstStyle/>
              <a:p>
                <a:pPr algn="ctr">
                  <a:lnSpc>
                    <a:spcPct val="107000"/>
                  </a:lnSpc>
                  <a:spcAft>
                    <a:spcPts val="800"/>
                  </a:spcAft>
                </a:pPr>
                <a:r>
                  <a:rPr lang="lv-LV" sz="1000" dirty="0">
                    <a:effectLst/>
                    <a:latin typeface="Verdana" panose="020B0604030504040204" pitchFamily="34" charset="0"/>
                    <a:ea typeface="Verdana" panose="020B0604030504040204" pitchFamily="34" charset="0"/>
                    <a:cs typeface="Times New Roman" panose="02020603050405020304" pitchFamily="18" charset="0"/>
                  </a:rPr>
                  <a:t>Jāsaņem izmaiņu izdarītāja skaidrojums</a:t>
                </a:r>
              </a:p>
            </p:txBody>
          </p:sp>
        </p:grpSp>
        <p:grpSp>
          <p:nvGrpSpPr>
            <p:cNvPr id="5" name="Grupa 4">
              <a:extLst>
                <a:ext uri="{FF2B5EF4-FFF2-40B4-BE49-F238E27FC236}">
                  <a16:creationId xmlns:a16="http://schemas.microsoft.com/office/drawing/2014/main" id="{7A5D8384-2ADC-490E-8ACA-8F5B8342E8D2}"/>
                </a:ext>
              </a:extLst>
            </p:cNvPr>
            <p:cNvGrpSpPr/>
            <p:nvPr/>
          </p:nvGrpSpPr>
          <p:grpSpPr>
            <a:xfrm>
              <a:off x="1989671" y="2920264"/>
              <a:ext cx="1277404" cy="261373"/>
              <a:chOff x="2006602" y="2920264"/>
              <a:chExt cx="1277404" cy="261373"/>
            </a:xfrm>
          </p:grpSpPr>
          <p:sp>
            <p:nvSpPr>
              <p:cNvPr id="16" name="Taisnstūris: ar noapaļotiem stūriem 15">
                <a:extLst>
                  <a:ext uri="{FF2B5EF4-FFF2-40B4-BE49-F238E27FC236}">
                    <a16:creationId xmlns:a16="http://schemas.microsoft.com/office/drawing/2014/main" id="{78BD1043-912E-4F14-B65C-EA3C58A9B8F5}"/>
                  </a:ext>
                </a:extLst>
              </p:cNvPr>
              <p:cNvSpPr/>
              <p:nvPr/>
            </p:nvSpPr>
            <p:spPr>
              <a:xfrm>
                <a:off x="2006602" y="2935416"/>
                <a:ext cx="1277404" cy="246221"/>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2" name="TextBox 51">
                <a:extLst>
                  <a:ext uri="{FF2B5EF4-FFF2-40B4-BE49-F238E27FC236}">
                    <a16:creationId xmlns:a16="http://schemas.microsoft.com/office/drawing/2014/main" id="{E1AEE101-C465-4825-A1ED-B55541F63686}"/>
                  </a:ext>
                </a:extLst>
              </p:cNvPr>
              <p:cNvSpPr txBox="1"/>
              <p:nvPr/>
            </p:nvSpPr>
            <p:spPr>
              <a:xfrm>
                <a:off x="2017949" y="2920264"/>
                <a:ext cx="1256532" cy="246221"/>
              </a:xfrm>
              <a:prstGeom prst="rect">
                <a:avLst/>
              </a:prstGeom>
              <a:noFill/>
            </p:spPr>
            <p:txBody>
              <a:bodyPr wrap="square" rtlCol="0">
                <a:spAutoFit/>
              </a:bodyPr>
              <a:lstStyle/>
              <a:p>
                <a:pPr algn="ctr"/>
                <a:r>
                  <a:rPr lang="lv-LV" sz="1000" b="1" dirty="0">
                    <a:latin typeface="Verdana" panose="020B0604030504040204" pitchFamily="34" charset="0"/>
                    <a:ea typeface="Verdana" panose="020B0604030504040204" pitchFamily="34" charset="0"/>
                    <a:cs typeface="Times New Roman" panose="02020603050405020304" pitchFamily="18" charset="0"/>
                  </a:rPr>
                  <a:t>Nav saņemts</a:t>
                </a:r>
                <a:endParaRPr lang="lv-LV" sz="1000" b="1" dirty="0">
                  <a:effectLst/>
                  <a:latin typeface="Verdana" panose="020B0604030504040204" pitchFamily="34" charset="0"/>
                  <a:ea typeface="Verdana" panose="020B0604030504040204" pitchFamily="34" charset="0"/>
                  <a:cs typeface="Times New Roman" panose="02020603050405020304" pitchFamily="18" charset="0"/>
                </a:endParaRPr>
              </a:p>
            </p:txBody>
          </p:sp>
        </p:grpSp>
      </p:grpSp>
      <p:sp>
        <p:nvSpPr>
          <p:cNvPr id="6" name="TextBox 5">
            <a:extLst>
              <a:ext uri="{FF2B5EF4-FFF2-40B4-BE49-F238E27FC236}">
                <a16:creationId xmlns:a16="http://schemas.microsoft.com/office/drawing/2014/main" id="{F9122A23-E225-A93B-5684-62BDF7F3EDF7}"/>
              </a:ext>
            </a:extLst>
          </p:cNvPr>
          <p:cNvSpPr txBox="1"/>
          <p:nvPr/>
        </p:nvSpPr>
        <p:spPr>
          <a:xfrm>
            <a:off x="70750" y="6538912"/>
            <a:ext cx="1529118" cy="246221"/>
          </a:xfrm>
          <a:prstGeom prst="rect">
            <a:avLst/>
          </a:prstGeom>
          <a:noFill/>
        </p:spPr>
        <p:txBody>
          <a:bodyPr wrap="square" lIns="91440" tIns="45720" rIns="91440" bIns="45720" rtlCol="0" anchor="t">
            <a:spAutoFit/>
          </a:bodyPr>
          <a:lstStyle/>
          <a:p>
            <a:r>
              <a:rPr lang="lv-LV" altLang="lv-LV" sz="1000" dirty="0">
                <a:latin typeface="Verdana"/>
                <a:ea typeface="Verdana"/>
              </a:rPr>
              <a:t>Rīgā, 22.11.2024.</a:t>
            </a:r>
          </a:p>
        </p:txBody>
      </p:sp>
      <p:cxnSp>
        <p:nvCxnSpPr>
          <p:cNvPr id="40" name="Taisns savienotājs 157">
            <a:extLst>
              <a:ext uri="{FF2B5EF4-FFF2-40B4-BE49-F238E27FC236}">
                <a16:creationId xmlns:a16="http://schemas.microsoft.com/office/drawing/2014/main" id="{961AEC01-82BB-EF19-231A-857C82E4D1D2}"/>
              </a:ext>
            </a:extLst>
          </p:cNvPr>
          <p:cNvCxnSpPr>
            <a:cxnSpLocks/>
            <a:endCxn id="137" idx="1"/>
          </p:cNvCxnSpPr>
          <p:nvPr/>
        </p:nvCxnSpPr>
        <p:spPr>
          <a:xfrm>
            <a:off x="3399584" y="3382066"/>
            <a:ext cx="695774" cy="0"/>
          </a:xfrm>
          <a:prstGeom prst="line">
            <a:avLst/>
          </a:prstGeom>
          <a:ln w="12700">
            <a:solidFill>
              <a:srgbClr val="800055"/>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3" name="Taisnstūris: ar noapaļotiem stūriem 53">
            <a:extLst>
              <a:ext uri="{FF2B5EF4-FFF2-40B4-BE49-F238E27FC236}">
                <a16:creationId xmlns:a16="http://schemas.microsoft.com/office/drawing/2014/main" id="{7807B253-5A82-8831-6D23-C53FD5E3DA0C}"/>
              </a:ext>
            </a:extLst>
          </p:cNvPr>
          <p:cNvSpPr/>
          <p:nvPr/>
        </p:nvSpPr>
        <p:spPr>
          <a:xfrm>
            <a:off x="3796404" y="3980775"/>
            <a:ext cx="2065728" cy="1447974"/>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8" name="TextBox 57">
            <a:extLst>
              <a:ext uri="{FF2B5EF4-FFF2-40B4-BE49-F238E27FC236}">
                <a16:creationId xmlns:a16="http://schemas.microsoft.com/office/drawing/2014/main" id="{3F3A9D8C-64E7-B6BF-9E85-2BBCF6A58965}"/>
              </a:ext>
            </a:extLst>
          </p:cNvPr>
          <p:cNvSpPr txBox="1"/>
          <p:nvPr/>
        </p:nvSpPr>
        <p:spPr>
          <a:xfrm>
            <a:off x="3869470" y="4033686"/>
            <a:ext cx="1889013" cy="1395062"/>
          </a:xfrm>
          <a:prstGeom prst="rect">
            <a:avLst/>
          </a:prstGeom>
          <a:noFill/>
        </p:spPr>
        <p:txBody>
          <a:bodyPr wrap="square" rtlCol="0">
            <a:spAutoFit/>
          </a:bodyPr>
          <a:lstStyle/>
          <a:p>
            <a:pPr algn="ctr">
              <a:lnSpc>
                <a:spcPct val="107000"/>
              </a:lnSpc>
              <a:spcAft>
                <a:spcPts val="800"/>
              </a:spcAft>
            </a:pPr>
            <a:r>
              <a:rPr lang="lv-LV" sz="1000" dirty="0">
                <a:latin typeface="Verdana" panose="020B0604030504040204" pitchFamily="34" charset="0"/>
                <a:ea typeface="Verdana" panose="020B0604030504040204" pitchFamily="34" charset="0"/>
                <a:cs typeface="Times New Roman" panose="02020603050405020304" pitchFamily="18" charset="0"/>
              </a:rPr>
              <a:t>skaidrojošajā aprakstā norāda </a:t>
            </a:r>
            <a:r>
              <a:rPr lang="lv-LV" sz="1000" b="1" dirty="0">
                <a:latin typeface="Verdana" panose="020B0604030504040204" pitchFamily="34" charset="0"/>
                <a:ea typeface="Verdana" panose="020B0604030504040204" pitchFamily="34" charset="0"/>
                <a:cs typeface="Times New Roman" panose="02020603050405020304" pitchFamily="18" charset="0"/>
              </a:rPr>
              <a:t>minēto izmaiņu ietekmi uz </a:t>
            </a:r>
            <a:r>
              <a:rPr lang="lv-LV" sz="1000" b="1" u="sng" dirty="0">
                <a:latin typeface="Verdana" panose="020B0604030504040204" pitchFamily="34" charset="0"/>
                <a:ea typeface="Verdana" panose="020B0604030504040204" pitchFamily="34" charset="0"/>
                <a:cs typeface="Times New Roman" panose="02020603050405020304" pitchFamily="18" charset="0"/>
              </a:rPr>
              <a:t>iepriekš </a:t>
            </a:r>
            <a:r>
              <a:rPr lang="lv-LV" sz="1000" b="1" u="sng" dirty="0" err="1">
                <a:latin typeface="Verdana" panose="020B0604030504040204" pitchFamily="34" charset="0"/>
                <a:ea typeface="Verdana" panose="020B0604030504040204" pitchFamily="34" charset="0"/>
                <a:cs typeface="Times New Roman" panose="02020603050405020304" pitchFamily="18" charset="0"/>
              </a:rPr>
              <a:t>ekspertēto</a:t>
            </a:r>
            <a:r>
              <a:rPr lang="lv-LV" sz="1000" b="1" u="sng" dirty="0">
                <a:latin typeface="Verdana" panose="020B0604030504040204" pitchFamily="34" charset="0"/>
                <a:ea typeface="Verdana" panose="020B0604030504040204" pitchFamily="34" charset="0"/>
                <a:cs typeface="Times New Roman" panose="02020603050405020304" pitchFamily="18" charset="0"/>
              </a:rPr>
              <a:t> būves mehānisko stiprību, stabilitāti, ugunsdrošību vai lietošanas drošumu</a:t>
            </a:r>
          </a:p>
        </p:txBody>
      </p:sp>
      <p:cxnSp>
        <p:nvCxnSpPr>
          <p:cNvPr id="60" name="Taisns savienotājs 157">
            <a:extLst>
              <a:ext uri="{FF2B5EF4-FFF2-40B4-BE49-F238E27FC236}">
                <a16:creationId xmlns:a16="http://schemas.microsoft.com/office/drawing/2014/main" id="{64CE3BA1-5CBC-EE85-537E-322F9FA24EF3}"/>
              </a:ext>
            </a:extLst>
          </p:cNvPr>
          <p:cNvCxnSpPr>
            <a:cxnSpLocks/>
          </p:cNvCxnSpPr>
          <p:nvPr/>
        </p:nvCxnSpPr>
        <p:spPr>
          <a:xfrm>
            <a:off x="5862132" y="4885544"/>
            <a:ext cx="266668" cy="0"/>
          </a:xfrm>
          <a:prstGeom prst="line">
            <a:avLst/>
          </a:prstGeom>
          <a:ln w="12700">
            <a:solidFill>
              <a:srgbClr val="800055"/>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66" name="Taisns savienotājs 155">
            <a:extLst>
              <a:ext uri="{FF2B5EF4-FFF2-40B4-BE49-F238E27FC236}">
                <a16:creationId xmlns:a16="http://schemas.microsoft.com/office/drawing/2014/main" id="{8C53A53A-2E0D-03F9-7ACC-C4B927907304}"/>
              </a:ext>
            </a:extLst>
          </p:cNvPr>
          <p:cNvCxnSpPr>
            <a:cxnSpLocks/>
          </p:cNvCxnSpPr>
          <p:nvPr/>
        </p:nvCxnSpPr>
        <p:spPr>
          <a:xfrm flipH="1">
            <a:off x="6128800" y="3382066"/>
            <a:ext cx="7831" cy="1694380"/>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68" name="Taisns savienotājs 157">
            <a:extLst>
              <a:ext uri="{FF2B5EF4-FFF2-40B4-BE49-F238E27FC236}">
                <a16:creationId xmlns:a16="http://schemas.microsoft.com/office/drawing/2014/main" id="{F1D80541-5CE2-C76D-39FF-05BF44C24851}"/>
              </a:ext>
            </a:extLst>
          </p:cNvPr>
          <p:cNvCxnSpPr>
            <a:cxnSpLocks/>
          </p:cNvCxnSpPr>
          <p:nvPr/>
        </p:nvCxnSpPr>
        <p:spPr>
          <a:xfrm>
            <a:off x="6128800" y="3384997"/>
            <a:ext cx="260302"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sp>
        <p:nvSpPr>
          <p:cNvPr id="76" name="Taisnstūris: ar noapaļotiem stūriem 53">
            <a:extLst>
              <a:ext uri="{FF2B5EF4-FFF2-40B4-BE49-F238E27FC236}">
                <a16:creationId xmlns:a16="http://schemas.microsoft.com/office/drawing/2014/main" id="{675D10A9-96C9-AFFE-DA82-BA909841FEFD}"/>
              </a:ext>
            </a:extLst>
          </p:cNvPr>
          <p:cNvSpPr/>
          <p:nvPr/>
        </p:nvSpPr>
        <p:spPr>
          <a:xfrm>
            <a:off x="6403339" y="2710206"/>
            <a:ext cx="2065728" cy="1007869"/>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8" name="TextBox 77">
            <a:extLst>
              <a:ext uri="{FF2B5EF4-FFF2-40B4-BE49-F238E27FC236}">
                <a16:creationId xmlns:a16="http://schemas.microsoft.com/office/drawing/2014/main" id="{2E5E7593-FBE4-9030-A15B-6E1FB1B7AF5E}"/>
              </a:ext>
            </a:extLst>
          </p:cNvPr>
          <p:cNvSpPr txBox="1"/>
          <p:nvPr/>
        </p:nvSpPr>
        <p:spPr>
          <a:xfrm>
            <a:off x="6476405" y="2763117"/>
            <a:ext cx="1889013" cy="901081"/>
          </a:xfrm>
          <a:prstGeom prst="rect">
            <a:avLst/>
          </a:prstGeom>
          <a:noFill/>
        </p:spPr>
        <p:txBody>
          <a:bodyPr wrap="square" rtlCol="0">
            <a:spAutoFit/>
          </a:bodyPr>
          <a:lstStyle/>
          <a:p>
            <a:pPr algn="ctr">
              <a:lnSpc>
                <a:spcPct val="107000"/>
              </a:lnSpc>
              <a:spcAft>
                <a:spcPts val="800"/>
              </a:spcAft>
            </a:pPr>
            <a:r>
              <a:rPr lang="lv-LV" sz="1000" b="1" u="sng" dirty="0">
                <a:latin typeface="Verdana" panose="020B0604030504040204" pitchFamily="34" charset="0"/>
                <a:ea typeface="Verdana" panose="020B0604030504040204" pitchFamily="34" charset="0"/>
                <a:cs typeface="Times New Roman" panose="02020603050405020304" pitchFamily="18" charset="0"/>
              </a:rPr>
              <a:t>Izmaiņas neietekmē </a:t>
            </a:r>
            <a:r>
              <a:rPr lang="lv-LV" sz="1000" dirty="0">
                <a:latin typeface="Verdana" panose="020B0604030504040204" pitchFamily="34" charset="0"/>
                <a:ea typeface="Verdana" panose="020B0604030504040204" pitchFamily="34" charset="0"/>
                <a:cs typeface="Times New Roman" panose="02020603050405020304" pitchFamily="18" charset="0"/>
              </a:rPr>
              <a:t>iepriekš </a:t>
            </a:r>
            <a:r>
              <a:rPr lang="lv-LV" sz="1000" dirty="0" err="1">
                <a:latin typeface="Verdana" panose="020B0604030504040204" pitchFamily="34" charset="0"/>
                <a:ea typeface="Verdana" panose="020B0604030504040204" pitchFamily="34" charset="0"/>
                <a:cs typeface="Times New Roman" panose="02020603050405020304" pitchFamily="18" charset="0"/>
              </a:rPr>
              <a:t>ekspertēto</a:t>
            </a:r>
            <a:r>
              <a:rPr lang="lv-LV" sz="1000" dirty="0">
                <a:latin typeface="Verdana" panose="020B0604030504040204" pitchFamily="34" charset="0"/>
                <a:ea typeface="Verdana" panose="020B0604030504040204" pitchFamily="34" charset="0"/>
                <a:cs typeface="Times New Roman" panose="02020603050405020304" pitchFamily="18" charset="0"/>
              </a:rPr>
              <a:t> būves mehānisko stiprību, stabilitāti, ugunsdrošību vai lietošanas drošumu</a:t>
            </a:r>
          </a:p>
        </p:txBody>
      </p:sp>
      <p:sp>
        <p:nvSpPr>
          <p:cNvPr id="82" name="Taisnstūris: ar noapaļotiem stūriem 53">
            <a:extLst>
              <a:ext uri="{FF2B5EF4-FFF2-40B4-BE49-F238E27FC236}">
                <a16:creationId xmlns:a16="http://schemas.microsoft.com/office/drawing/2014/main" id="{8C6A5CEB-B0FD-F903-4761-AE95C0C3DAEF}"/>
              </a:ext>
            </a:extLst>
          </p:cNvPr>
          <p:cNvSpPr/>
          <p:nvPr/>
        </p:nvSpPr>
        <p:spPr>
          <a:xfrm>
            <a:off x="6424722" y="4233096"/>
            <a:ext cx="2065728" cy="1007870"/>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4" name="TextBox 83">
            <a:extLst>
              <a:ext uri="{FF2B5EF4-FFF2-40B4-BE49-F238E27FC236}">
                <a16:creationId xmlns:a16="http://schemas.microsoft.com/office/drawing/2014/main" id="{6DC25A31-6740-6035-212E-CB6E9659305F}"/>
              </a:ext>
            </a:extLst>
          </p:cNvPr>
          <p:cNvSpPr txBox="1"/>
          <p:nvPr/>
        </p:nvSpPr>
        <p:spPr>
          <a:xfrm>
            <a:off x="6497788" y="4286006"/>
            <a:ext cx="1889013" cy="901081"/>
          </a:xfrm>
          <a:prstGeom prst="rect">
            <a:avLst/>
          </a:prstGeom>
          <a:noFill/>
        </p:spPr>
        <p:txBody>
          <a:bodyPr wrap="square" rtlCol="0">
            <a:spAutoFit/>
          </a:bodyPr>
          <a:lstStyle/>
          <a:p>
            <a:pPr algn="ctr">
              <a:lnSpc>
                <a:spcPct val="107000"/>
              </a:lnSpc>
              <a:spcAft>
                <a:spcPts val="800"/>
              </a:spcAft>
            </a:pPr>
            <a:r>
              <a:rPr lang="lv-LV" sz="1000" b="1" u="sng" dirty="0">
                <a:latin typeface="Verdana" panose="020B0604030504040204" pitchFamily="34" charset="0"/>
                <a:ea typeface="Verdana" panose="020B0604030504040204" pitchFamily="34" charset="0"/>
                <a:cs typeface="Times New Roman" panose="02020603050405020304" pitchFamily="18" charset="0"/>
              </a:rPr>
              <a:t>Izmaiņas samazina </a:t>
            </a:r>
            <a:r>
              <a:rPr lang="lv-LV" sz="1000" dirty="0">
                <a:latin typeface="Verdana" panose="020B0604030504040204" pitchFamily="34" charset="0"/>
                <a:ea typeface="Verdana" panose="020B0604030504040204" pitchFamily="34" charset="0"/>
                <a:cs typeface="Times New Roman" panose="02020603050405020304" pitchFamily="18" charset="0"/>
              </a:rPr>
              <a:t>iepriekš </a:t>
            </a:r>
            <a:r>
              <a:rPr lang="lv-LV" sz="1000" dirty="0" err="1">
                <a:latin typeface="Verdana" panose="020B0604030504040204" pitchFamily="34" charset="0"/>
                <a:ea typeface="Verdana" panose="020B0604030504040204" pitchFamily="34" charset="0"/>
                <a:cs typeface="Times New Roman" panose="02020603050405020304" pitchFamily="18" charset="0"/>
              </a:rPr>
              <a:t>ekspertēto</a:t>
            </a:r>
            <a:r>
              <a:rPr lang="lv-LV" sz="1000" dirty="0">
                <a:latin typeface="Verdana" panose="020B0604030504040204" pitchFamily="34" charset="0"/>
                <a:ea typeface="Verdana" panose="020B0604030504040204" pitchFamily="34" charset="0"/>
                <a:cs typeface="Times New Roman" panose="02020603050405020304" pitchFamily="18" charset="0"/>
              </a:rPr>
              <a:t> būves mehānisko stiprību, stabilitāti, ugunsdrošību vai lietošanas drošumu</a:t>
            </a:r>
          </a:p>
        </p:txBody>
      </p:sp>
      <p:cxnSp>
        <p:nvCxnSpPr>
          <p:cNvPr id="85" name="Taisns savienotājs 157">
            <a:extLst>
              <a:ext uri="{FF2B5EF4-FFF2-40B4-BE49-F238E27FC236}">
                <a16:creationId xmlns:a16="http://schemas.microsoft.com/office/drawing/2014/main" id="{9BA3F524-CAC1-FDFF-6DBC-66423F137DF0}"/>
              </a:ext>
            </a:extLst>
          </p:cNvPr>
          <p:cNvCxnSpPr>
            <a:cxnSpLocks/>
          </p:cNvCxnSpPr>
          <p:nvPr/>
        </p:nvCxnSpPr>
        <p:spPr>
          <a:xfrm>
            <a:off x="6136631" y="5069206"/>
            <a:ext cx="288091"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6" name="Taisns savienotājs 157">
            <a:extLst>
              <a:ext uri="{FF2B5EF4-FFF2-40B4-BE49-F238E27FC236}">
                <a16:creationId xmlns:a16="http://schemas.microsoft.com/office/drawing/2014/main" id="{FBACF82B-BE82-F965-93A5-1B9AC7DE95A9}"/>
              </a:ext>
            </a:extLst>
          </p:cNvPr>
          <p:cNvCxnSpPr>
            <a:cxnSpLocks/>
          </p:cNvCxnSpPr>
          <p:nvPr/>
        </p:nvCxnSpPr>
        <p:spPr>
          <a:xfrm>
            <a:off x="8490450" y="4795970"/>
            <a:ext cx="288091"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7" name="Taisns savienotājs 157">
            <a:extLst>
              <a:ext uri="{FF2B5EF4-FFF2-40B4-BE49-F238E27FC236}">
                <a16:creationId xmlns:a16="http://schemas.microsoft.com/office/drawing/2014/main" id="{A4707D8C-B283-93D6-A40E-EF774AD9861E}"/>
              </a:ext>
            </a:extLst>
          </p:cNvPr>
          <p:cNvCxnSpPr>
            <a:cxnSpLocks/>
          </p:cNvCxnSpPr>
          <p:nvPr/>
        </p:nvCxnSpPr>
        <p:spPr>
          <a:xfrm>
            <a:off x="8469067" y="2942376"/>
            <a:ext cx="323128"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sp>
        <p:nvSpPr>
          <p:cNvPr id="116" name="Taisnstūris: ar noapaļotiem stūriem 53">
            <a:extLst>
              <a:ext uri="{FF2B5EF4-FFF2-40B4-BE49-F238E27FC236}">
                <a16:creationId xmlns:a16="http://schemas.microsoft.com/office/drawing/2014/main" id="{0A957688-151F-1DD2-A155-C0FE996BC843}"/>
              </a:ext>
            </a:extLst>
          </p:cNvPr>
          <p:cNvSpPr/>
          <p:nvPr/>
        </p:nvSpPr>
        <p:spPr>
          <a:xfrm>
            <a:off x="8792195" y="2699086"/>
            <a:ext cx="1294123" cy="491429"/>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18" name="TextBox 117">
            <a:extLst>
              <a:ext uri="{FF2B5EF4-FFF2-40B4-BE49-F238E27FC236}">
                <a16:creationId xmlns:a16="http://schemas.microsoft.com/office/drawing/2014/main" id="{240E823B-FC8B-3A3B-AD18-168C73A0A3DA}"/>
              </a:ext>
            </a:extLst>
          </p:cNvPr>
          <p:cNvSpPr txBox="1"/>
          <p:nvPr/>
        </p:nvSpPr>
        <p:spPr>
          <a:xfrm>
            <a:off x="8721783" y="2751997"/>
            <a:ext cx="1419015" cy="407099"/>
          </a:xfrm>
          <a:prstGeom prst="rect">
            <a:avLst/>
          </a:prstGeom>
          <a:noFill/>
        </p:spPr>
        <p:txBody>
          <a:bodyPr wrap="square" rtlCol="0">
            <a:spAutoFit/>
          </a:bodyPr>
          <a:lstStyle/>
          <a:p>
            <a:pPr algn="ctr">
              <a:lnSpc>
                <a:spcPct val="107000"/>
              </a:lnSpc>
              <a:spcAft>
                <a:spcPts val="800"/>
              </a:spcAft>
            </a:pPr>
            <a:r>
              <a:rPr lang="lv-LV" sz="1000" dirty="0">
                <a:effectLst/>
                <a:latin typeface="Verdana" panose="020B0604030504040204" pitchFamily="34" charset="0"/>
                <a:ea typeface="Verdana" panose="020B0604030504040204" pitchFamily="34" charset="0"/>
                <a:cs typeface="Times New Roman" panose="02020603050405020304" pitchFamily="18" charset="0"/>
              </a:rPr>
              <a:t>Ekspertīze nav jāveic</a:t>
            </a:r>
          </a:p>
        </p:txBody>
      </p:sp>
      <p:sp>
        <p:nvSpPr>
          <p:cNvPr id="131" name="TextBox 130">
            <a:extLst>
              <a:ext uri="{FF2B5EF4-FFF2-40B4-BE49-F238E27FC236}">
                <a16:creationId xmlns:a16="http://schemas.microsoft.com/office/drawing/2014/main" id="{5053270C-630D-C723-CCB1-7856EFB42811}"/>
              </a:ext>
            </a:extLst>
          </p:cNvPr>
          <p:cNvSpPr txBox="1"/>
          <p:nvPr/>
        </p:nvSpPr>
        <p:spPr>
          <a:xfrm>
            <a:off x="8860767" y="3727645"/>
            <a:ext cx="2241114" cy="1662315"/>
          </a:xfrm>
          <a:prstGeom prst="rect">
            <a:avLst/>
          </a:prstGeom>
          <a:noFill/>
        </p:spPr>
        <p:txBody>
          <a:bodyPr wrap="square" rtlCol="0">
            <a:spAutoFit/>
          </a:bodyPr>
          <a:lstStyle/>
          <a:p>
            <a:pPr algn="ctr">
              <a:lnSpc>
                <a:spcPct val="107000"/>
              </a:lnSpc>
              <a:spcAft>
                <a:spcPts val="800"/>
              </a:spcAft>
            </a:pPr>
            <a:r>
              <a:rPr lang="lv-LV" sz="1000" b="1" dirty="0">
                <a:latin typeface="Verdana" panose="020B0604030504040204" pitchFamily="34" charset="0"/>
                <a:ea typeface="Verdana" panose="020B0604030504040204" pitchFamily="34" charset="0"/>
                <a:cs typeface="Times New Roman" panose="02020603050405020304" pitchFamily="18" charset="0"/>
              </a:rPr>
              <a:t>Ir jāveic atkārtota būvprojekta ekspertīze *</a:t>
            </a:r>
          </a:p>
          <a:p>
            <a:pPr algn="ctr">
              <a:lnSpc>
                <a:spcPct val="107000"/>
              </a:lnSpc>
              <a:spcAft>
                <a:spcPts val="800"/>
              </a:spcAft>
            </a:pPr>
            <a:r>
              <a:rPr lang="lv-LV" sz="1000" dirty="0">
                <a:latin typeface="Verdana" panose="020B0604030504040204" pitchFamily="34" charset="0"/>
                <a:ea typeface="Verdana" panose="020B0604030504040204" pitchFamily="34" charset="0"/>
                <a:cs typeface="Times New Roman" panose="02020603050405020304" pitchFamily="18" charset="0"/>
              </a:rPr>
              <a:t>Un, ja būve tiek ekspluatēta, </a:t>
            </a:r>
            <a:r>
              <a:rPr lang="lv-LV" sz="1000" b="1" u="sng" dirty="0">
                <a:latin typeface="Verdana" panose="020B0604030504040204" pitchFamily="34" charset="0"/>
                <a:ea typeface="Verdana" panose="020B0604030504040204" pitchFamily="34" charset="0"/>
                <a:cs typeface="Times New Roman" panose="02020603050405020304" pitchFamily="18" charset="0"/>
              </a:rPr>
              <a:t>būvdarbus būves daļā, kuru skar konstruktīvā risinājuma izmaiņas, pārtrauc</a:t>
            </a:r>
            <a:r>
              <a:rPr lang="lv-LV" sz="1000" dirty="0">
                <a:latin typeface="Verdana" panose="020B0604030504040204" pitchFamily="34" charset="0"/>
                <a:ea typeface="Verdana" panose="020B0604030504040204" pitchFamily="34" charset="0"/>
                <a:cs typeface="Times New Roman" panose="02020603050405020304" pitchFamily="18" charset="0"/>
              </a:rPr>
              <a:t> un tos var atsākt tikai pēc tam, kad ir saņemts pozitīvs būvekspertīzes atzinums.</a:t>
            </a:r>
          </a:p>
        </p:txBody>
      </p:sp>
    </p:spTree>
    <p:extLst>
      <p:ext uri="{BB962C8B-B14F-4D97-AF65-F5344CB8AC3E}">
        <p14:creationId xmlns:p14="http://schemas.microsoft.com/office/powerpoint/2010/main" val="2578785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aisnstūris: ar noapaļotiem stūriem 65">
            <a:extLst>
              <a:ext uri="{FF2B5EF4-FFF2-40B4-BE49-F238E27FC236}">
                <a16:creationId xmlns:a16="http://schemas.microsoft.com/office/drawing/2014/main" id="{D08FFB93-9FBF-AA17-400A-ACF66937C33E}"/>
              </a:ext>
            </a:extLst>
          </p:cNvPr>
          <p:cNvSpPr/>
          <p:nvPr/>
        </p:nvSpPr>
        <p:spPr>
          <a:xfrm>
            <a:off x="2553832" y="1348628"/>
            <a:ext cx="7779659" cy="265016"/>
          </a:xfrm>
          <a:prstGeom prst="roundRect">
            <a:avLst/>
          </a:prstGeom>
          <a:solidFill>
            <a:srgbClr val="D0EBE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489351" y="271183"/>
            <a:ext cx="7522850" cy="830997"/>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a:t>
            </a:r>
            <a:r>
              <a:rPr lang="lv-LV" sz="2400" b="1" dirty="0">
                <a:latin typeface="Verdana" panose="020B0604030504040204" pitchFamily="34" charset="0"/>
                <a:ea typeface="Verdana" panose="020B0604030504040204" pitchFamily="34" charset="0"/>
              </a:rPr>
              <a:t>BŪVNIECĪBAS DALĪBNIEKIEM SAVSTARPĒJI VIENOJOTIES</a:t>
            </a:r>
            <a:endParaRPr lang="lv-LV" sz="2400" b="1" cap="all"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176313" y="6368826"/>
            <a:ext cx="7366217" cy="584775"/>
          </a:xfrm>
          <a:prstGeom prst="rect">
            <a:avLst/>
          </a:prstGeom>
          <a:noFill/>
        </p:spPr>
        <p:txBody>
          <a:bodyPr wrap="square" rtlCol="0">
            <a:spAutoFit/>
          </a:bodyPr>
          <a:lstStyle/>
          <a:p>
            <a:r>
              <a:rPr lang="lv-LV" sz="800" b="1" dirty="0">
                <a:latin typeface="Verdana" panose="020B0604030504040204" pitchFamily="34" charset="0"/>
                <a:ea typeface="Verdana" panose="020B0604030504040204" pitchFamily="34" charset="0"/>
              </a:rPr>
              <a:t>* Būvniecības dalībnieki ir būvniecības ierosinātājs (pasūtītājs), būvprojekta (tā izmaiņu) izstrādātājs, būvdarbu veicējs un atbildīgais būvdarbu vadītājs, būvuzraudzības veicējs un atbildīgais būvuzraugs, autoruzraudzības veicējs un </a:t>
            </a:r>
            <a:r>
              <a:rPr lang="lv-LV" sz="800" b="1" dirty="0" err="1">
                <a:latin typeface="Verdana" panose="020B0604030504040204" pitchFamily="34" charset="0"/>
                <a:ea typeface="Verdana" panose="020B0604030504040204" pitchFamily="34" charset="0"/>
              </a:rPr>
              <a:t>autoruzraugs</a:t>
            </a:r>
            <a:r>
              <a:rPr lang="lv-LV" sz="800" b="1" dirty="0">
                <a:latin typeface="Verdana" panose="020B0604030504040204" pitchFamily="34" charset="0"/>
                <a:ea typeface="Verdana" panose="020B0604030504040204" pitchFamily="34" charset="0"/>
              </a:rPr>
              <a:t>.</a:t>
            </a:r>
          </a:p>
          <a:p>
            <a:r>
              <a:rPr lang="lv-LV" sz="800" b="1" dirty="0">
                <a:latin typeface="Verdana" panose="020B0604030504040204" pitchFamily="34" charset="0"/>
                <a:ea typeface="Verdana" panose="020B0604030504040204" pitchFamily="34" charset="0"/>
              </a:rPr>
              <a:t>** Ja DOP izmaiņas neskar pašvaldības saistošo noteikumu prasības vai TN izdevēju prasības (piemēram, attiecībā uz iebrauktuvēm).</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7</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4" name="Brīvforma: forma 93">
            <a:extLst>
              <a:ext uri="{FF2B5EF4-FFF2-40B4-BE49-F238E27FC236}">
                <a16:creationId xmlns:a16="http://schemas.microsoft.com/office/drawing/2014/main" id="{CC982C9D-21EF-4A61-840D-1CF6EFE1020E}"/>
              </a:ext>
            </a:extLst>
          </p:cNvPr>
          <p:cNvSpPr/>
          <p:nvPr/>
        </p:nvSpPr>
        <p:spPr>
          <a:xfrm>
            <a:off x="5321150" y="3028934"/>
            <a:ext cx="5012341"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5" name="Brīvforma: forma 94">
            <a:extLst>
              <a:ext uri="{FF2B5EF4-FFF2-40B4-BE49-F238E27FC236}">
                <a16:creationId xmlns:a16="http://schemas.microsoft.com/office/drawing/2014/main" id="{6B7AB7EA-5CFF-4439-80C1-9B17FB39816B}"/>
              </a:ext>
            </a:extLst>
          </p:cNvPr>
          <p:cNvSpPr/>
          <p:nvPr/>
        </p:nvSpPr>
        <p:spPr>
          <a:xfrm>
            <a:off x="4964487" y="4278611"/>
            <a:ext cx="5129678" cy="1009430"/>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603204" y="1805262"/>
            <a:ext cx="5191238"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grpSp>
        <p:nvGrpSpPr>
          <p:cNvPr id="180" name="Grafika 57">
            <a:extLst>
              <a:ext uri="{FF2B5EF4-FFF2-40B4-BE49-F238E27FC236}">
                <a16:creationId xmlns:a16="http://schemas.microsoft.com/office/drawing/2014/main" id="{69851B1E-658F-45E0-8126-7183382DE15A}"/>
              </a:ext>
            </a:extLst>
          </p:cNvPr>
          <p:cNvGrpSpPr/>
          <p:nvPr/>
        </p:nvGrpSpPr>
        <p:grpSpPr>
          <a:xfrm>
            <a:off x="3638538" y="4264886"/>
            <a:ext cx="1842839" cy="1032367"/>
            <a:chOff x="5346296" y="3560016"/>
            <a:chExt cx="1950582" cy="1092725"/>
          </a:xfrm>
        </p:grpSpPr>
        <p:grpSp>
          <p:nvGrpSpPr>
            <p:cNvPr id="181" name="Grafika 57">
              <a:extLst>
                <a:ext uri="{FF2B5EF4-FFF2-40B4-BE49-F238E27FC236}">
                  <a16:creationId xmlns:a16="http://schemas.microsoft.com/office/drawing/2014/main" id="{49D28DB4-FE50-4847-A3F8-ED6BA07F9A9B}"/>
                </a:ext>
              </a:extLst>
            </p:cNvPr>
            <p:cNvGrpSpPr/>
            <p:nvPr/>
          </p:nvGrpSpPr>
          <p:grpSpPr>
            <a:xfrm>
              <a:off x="5346296" y="3560016"/>
              <a:ext cx="1950582" cy="1092725"/>
              <a:chOff x="5346296" y="3560016"/>
              <a:chExt cx="1950582" cy="1092725"/>
            </a:xfrm>
          </p:grpSpPr>
          <p:grpSp>
            <p:nvGrpSpPr>
              <p:cNvPr id="183" name="Grafika 57">
                <a:extLst>
                  <a:ext uri="{FF2B5EF4-FFF2-40B4-BE49-F238E27FC236}">
                    <a16:creationId xmlns:a16="http://schemas.microsoft.com/office/drawing/2014/main" id="{0E3312C5-F754-4131-8482-76155160040B}"/>
                  </a:ext>
                </a:extLst>
              </p:cNvPr>
              <p:cNvGrpSpPr/>
              <p:nvPr/>
            </p:nvGrpSpPr>
            <p:grpSpPr>
              <a:xfrm>
                <a:off x="5602471" y="3560016"/>
                <a:ext cx="1694407" cy="1092725"/>
                <a:chOff x="5602471" y="3560016"/>
                <a:chExt cx="1694407" cy="1092725"/>
              </a:xfrm>
            </p:grpSpPr>
            <p:sp>
              <p:nvSpPr>
                <p:cNvPr id="189" name="Brīvforma: forma 188">
                  <a:extLst>
                    <a:ext uri="{FF2B5EF4-FFF2-40B4-BE49-F238E27FC236}">
                      <a16:creationId xmlns:a16="http://schemas.microsoft.com/office/drawing/2014/main" id="{2B26D726-5FBC-429A-9A44-6858A93C6D33}"/>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190" name="Grafika 57">
                  <a:extLst>
                    <a:ext uri="{FF2B5EF4-FFF2-40B4-BE49-F238E27FC236}">
                      <a16:creationId xmlns:a16="http://schemas.microsoft.com/office/drawing/2014/main" id="{E114E1B7-FEA3-4B15-9BD1-0C7C66494BB6}"/>
                    </a:ext>
                  </a:extLst>
                </p:cNvPr>
                <p:cNvGrpSpPr/>
                <p:nvPr/>
              </p:nvGrpSpPr>
              <p:grpSpPr>
                <a:xfrm>
                  <a:off x="6371978" y="3721624"/>
                  <a:ext cx="755832" cy="755832"/>
                  <a:chOff x="6371978" y="3721624"/>
                  <a:chExt cx="755832" cy="755832"/>
                </a:xfrm>
              </p:grpSpPr>
              <p:sp>
                <p:nvSpPr>
                  <p:cNvPr id="192" name="Brīvforma: forma 191">
                    <a:extLst>
                      <a:ext uri="{FF2B5EF4-FFF2-40B4-BE49-F238E27FC236}">
                        <a16:creationId xmlns:a16="http://schemas.microsoft.com/office/drawing/2014/main" id="{5B403975-34D7-4A60-82B4-07DB4AAC156F}"/>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29" name="Brīvforma: forma 228">
                    <a:extLst>
                      <a:ext uri="{FF2B5EF4-FFF2-40B4-BE49-F238E27FC236}">
                        <a16:creationId xmlns:a16="http://schemas.microsoft.com/office/drawing/2014/main" id="{C4EE87C7-2331-4873-AD52-82B7AE55B2E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191" name="Brīvforma: forma 190">
                  <a:extLst>
                    <a:ext uri="{FF2B5EF4-FFF2-40B4-BE49-F238E27FC236}">
                      <a16:creationId xmlns:a16="http://schemas.microsoft.com/office/drawing/2014/main" id="{7D548066-7990-46B3-A712-8BCAD35CA8A6}"/>
                    </a:ext>
                  </a:extLst>
                </p:cNvPr>
                <p:cNvSpPr/>
                <p:nvPr/>
              </p:nvSpPr>
              <p:spPr>
                <a:xfrm>
                  <a:off x="5602471" y="3560016"/>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184" name="Grafika 57">
                <a:extLst>
                  <a:ext uri="{FF2B5EF4-FFF2-40B4-BE49-F238E27FC236}">
                    <a16:creationId xmlns:a16="http://schemas.microsoft.com/office/drawing/2014/main" id="{2A40A52A-FBFE-4BD1-A02A-4AE7B11CD702}"/>
                  </a:ext>
                </a:extLst>
              </p:cNvPr>
              <p:cNvGrpSpPr/>
              <p:nvPr/>
            </p:nvGrpSpPr>
            <p:grpSpPr>
              <a:xfrm>
                <a:off x="5346296" y="3900400"/>
                <a:ext cx="484826" cy="484826"/>
                <a:chOff x="5346296" y="3900400"/>
                <a:chExt cx="484826" cy="484826"/>
              </a:xfrm>
            </p:grpSpPr>
            <p:pic>
              <p:nvPicPr>
                <p:cNvPr id="185" name="Attēls 184">
                  <a:extLst>
                    <a:ext uri="{FF2B5EF4-FFF2-40B4-BE49-F238E27FC236}">
                      <a16:creationId xmlns:a16="http://schemas.microsoft.com/office/drawing/2014/main" id="{42CB7165-D5F6-4F16-9B0F-1CFFD7D2D39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FAD28A54-9623-4C00-B97A-4F0FC5F7F189}"/>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51E5E03B-394E-4863-8A6C-E14228BD6BE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47037B9B-CBF6-4C08-8EDA-B117F66BFE2A}"/>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182" name="TextBox 181">
              <a:extLst>
                <a:ext uri="{FF2B5EF4-FFF2-40B4-BE49-F238E27FC236}">
                  <a16:creationId xmlns:a16="http://schemas.microsoft.com/office/drawing/2014/main" id="{7803C2AE-939E-43CC-95C1-350AEF17D0BA}"/>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grpSp>
      <p:sp>
        <p:nvSpPr>
          <p:cNvPr id="230" name="TextBox 229">
            <a:extLst>
              <a:ext uri="{FF2B5EF4-FFF2-40B4-BE49-F238E27FC236}">
                <a16:creationId xmlns:a16="http://schemas.microsoft.com/office/drawing/2014/main" id="{3096E768-7715-453B-A9B1-47A95B89C1F5}"/>
              </a:ext>
            </a:extLst>
          </p:cNvPr>
          <p:cNvSpPr txBox="1"/>
          <p:nvPr/>
        </p:nvSpPr>
        <p:spPr>
          <a:xfrm>
            <a:off x="1308406" y="3190838"/>
            <a:ext cx="2402200" cy="1015663"/>
          </a:xfrm>
          <a:prstGeom prst="rect">
            <a:avLst/>
          </a:prstGeom>
          <a:noFill/>
        </p:spPr>
        <p:txBody>
          <a:bodyPr wrap="square" rtlCol="0" anchor="b">
            <a:spAutoFit/>
          </a:bodyPr>
          <a:lstStyle/>
          <a:p>
            <a:pPr algn="ctr"/>
            <a:r>
              <a:rPr lang="lv-LV" sz="2000" b="1" cap="all" dirty="0">
                <a:latin typeface="Verdana" panose="020B0604030504040204" pitchFamily="34" charset="0"/>
                <a:ea typeface="Verdana" panose="020B0604030504040204" pitchFamily="34" charset="0"/>
              </a:rPr>
              <a:t>būvniecības dalībnieki*</a:t>
            </a:r>
          </a:p>
          <a:p>
            <a:pPr algn="ctr"/>
            <a:r>
              <a:rPr lang="lv-LV" sz="2000" b="1" cap="all" dirty="0">
                <a:latin typeface="Verdana" panose="020B0604030504040204" pitchFamily="34" charset="0"/>
                <a:ea typeface="Verdana" panose="020B0604030504040204" pitchFamily="34" charset="0"/>
              </a:rPr>
              <a:t>vienojas</a:t>
            </a:r>
            <a:endParaRPr lang="lv-LV" sz="2000" cap="all" dirty="0">
              <a:latin typeface="Verdana" panose="020B0604030504040204" pitchFamily="34" charset="0"/>
              <a:ea typeface="Verdana" panose="020B0604030504040204" pitchFamily="34" charset="0"/>
            </a:endParaRPr>
          </a:p>
        </p:txBody>
      </p:sp>
      <p:sp>
        <p:nvSpPr>
          <p:cNvPr id="233" name="Brīvforma: forma 232">
            <a:extLst>
              <a:ext uri="{FF2B5EF4-FFF2-40B4-BE49-F238E27FC236}">
                <a16:creationId xmlns:a16="http://schemas.microsoft.com/office/drawing/2014/main" id="{2607844C-99F0-4715-B581-951B56F3D251}"/>
              </a:ext>
            </a:extLst>
          </p:cNvPr>
          <p:cNvSpPr/>
          <p:nvPr/>
        </p:nvSpPr>
        <p:spPr>
          <a:xfrm>
            <a:off x="3991282" y="5464168"/>
            <a:ext cx="5803160" cy="6851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3281059" y="1807928"/>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grpSp>
        <p:nvGrpSpPr>
          <p:cNvPr id="250" name="Grafika 57">
            <a:extLst>
              <a:ext uri="{FF2B5EF4-FFF2-40B4-BE49-F238E27FC236}">
                <a16:creationId xmlns:a16="http://schemas.microsoft.com/office/drawing/2014/main" id="{4DAFE801-A5DA-4C4D-94E1-4889BD38687F}"/>
              </a:ext>
            </a:extLst>
          </p:cNvPr>
          <p:cNvGrpSpPr/>
          <p:nvPr/>
        </p:nvGrpSpPr>
        <p:grpSpPr>
          <a:xfrm rot="384078" flipV="1">
            <a:off x="2365650" y="5181397"/>
            <a:ext cx="1949763" cy="1141357"/>
            <a:chOff x="4550682" y="873347"/>
            <a:chExt cx="2063757" cy="1208087"/>
          </a:xfrm>
        </p:grpSpPr>
        <p:grpSp>
          <p:nvGrpSpPr>
            <p:cNvPr id="251" name="Grafika 57">
              <a:extLst>
                <a:ext uri="{FF2B5EF4-FFF2-40B4-BE49-F238E27FC236}">
                  <a16:creationId xmlns:a16="http://schemas.microsoft.com/office/drawing/2014/main" id="{206444BA-7FFF-43C0-9798-3C709D3D49E0}"/>
                </a:ext>
              </a:extLst>
            </p:cNvPr>
            <p:cNvGrpSpPr/>
            <p:nvPr/>
          </p:nvGrpSpPr>
          <p:grpSpPr>
            <a:xfrm>
              <a:off x="4852854" y="873347"/>
              <a:ext cx="1761585" cy="1208087"/>
              <a:chOff x="4852854" y="873347"/>
              <a:chExt cx="1761585" cy="1208087"/>
            </a:xfrm>
          </p:grpSpPr>
          <p:grpSp>
            <p:nvGrpSpPr>
              <p:cNvPr id="257" name="Grafika 57">
                <a:extLst>
                  <a:ext uri="{FF2B5EF4-FFF2-40B4-BE49-F238E27FC236}">
                    <a16:creationId xmlns:a16="http://schemas.microsoft.com/office/drawing/2014/main" id="{C4911A86-595C-4761-B175-0A19A9DA8E3F}"/>
                  </a:ext>
                </a:extLst>
              </p:cNvPr>
              <p:cNvGrpSpPr/>
              <p:nvPr/>
            </p:nvGrpSpPr>
            <p:grpSpPr>
              <a:xfrm>
                <a:off x="4852854" y="873347"/>
                <a:ext cx="1761585" cy="1208087"/>
                <a:chOff x="4852854" y="873347"/>
                <a:chExt cx="1761585" cy="1208087"/>
              </a:xfrm>
            </p:grpSpPr>
            <p:sp>
              <p:nvSpPr>
                <p:cNvPr id="261" name="Brīvforma: forma 260">
                  <a:extLst>
                    <a:ext uri="{FF2B5EF4-FFF2-40B4-BE49-F238E27FC236}">
                      <a16:creationId xmlns:a16="http://schemas.microsoft.com/office/drawing/2014/main" id="{8C411F1E-F1F9-4DD1-89C0-532DEDCFE865}"/>
                    </a:ext>
                  </a:extLst>
                </p:cNvPr>
                <p:cNvSpPr/>
                <p:nvPr/>
              </p:nvSpPr>
              <p:spPr>
                <a:xfrm rot="-1416562">
                  <a:off x="5551673" y="1018669"/>
                  <a:ext cx="917444" cy="917444"/>
                </a:xfrm>
                <a:custGeom>
                  <a:avLst/>
                  <a:gdLst>
                    <a:gd name="connsiteX0" fmla="*/ 917444 w 917444"/>
                    <a:gd name="connsiteY0" fmla="*/ 458722 h 917444"/>
                    <a:gd name="connsiteX1" fmla="*/ 458722 w 917444"/>
                    <a:gd name="connsiteY1" fmla="*/ 917444 h 917444"/>
                    <a:gd name="connsiteX2" fmla="*/ 0 w 917444"/>
                    <a:gd name="connsiteY2" fmla="*/ 458722 h 917444"/>
                    <a:gd name="connsiteX3" fmla="*/ 458722 w 917444"/>
                    <a:gd name="connsiteY3" fmla="*/ 0 h 917444"/>
                    <a:gd name="connsiteX4" fmla="*/ 917444 w 917444"/>
                    <a:gd name="connsiteY4" fmla="*/ 458722 h 917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44" h="917444">
                      <a:moveTo>
                        <a:pt x="917444" y="458722"/>
                      </a:moveTo>
                      <a:cubicBezTo>
                        <a:pt x="917444" y="712067"/>
                        <a:pt x="712068" y="917444"/>
                        <a:pt x="458722" y="917444"/>
                      </a:cubicBezTo>
                      <a:cubicBezTo>
                        <a:pt x="205377" y="917444"/>
                        <a:pt x="0" y="712067"/>
                        <a:pt x="0" y="458722"/>
                      </a:cubicBezTo>
                      <a:cubicBezTo>
                        <a:pt x="0" y="205377"/>
                        <a:pt x="205377" y="0"/>
                        <a:pt x="458722" y="0"/>
                      </a:cubicBezTo>
                      <a:cubicBezTo>
                        <a:pt x="712068" y="0"/>
                        <a:pt x="917444" y="205377"/>
                        <a:pt x="917444" y="458722"/>
                      </a:cubicBezTo>
                      <a:close/>
                    </a:path>
                  </a:pathLst>
                </a:custGeom>
                <a:solidFill>
                  <a:srgbClr val="99A6BF">
                    <a:alpha val="60000"/>
                  </a:srgbClr>
                </a:solidFill>
                <a:ln w="12427" cap="flat">
                  <a:noFill/>
                  <a:prstDash val="solid"/>
                  <a:miter/>
                </a:ln>
              </p:spPr>
              <p:txBody>
                <a:bodyPr rtlCol="0" anchor="ctr"/>
                <a:lstStyle/>
                <a:p>
                  <a:endParaRPr lang="lv-LV"/>
                </a:p>
              </p:txBody>
            </p:sp>
            <p:sp>
              <p:nvSpPr>
                <p:cNvPr id="262" name="Brīvforma: forma 261">
                  <a:extLst>
                    <a:ext uri="{FF2B5EF4-FFF2-40B4-BE49-F238E27FC236}">
                      <a16:creationId xmlns:a16="http://schemas.microsoft.com/office/drawing/2014/main" id="{A4E0D286-6147-4E3C-8868-F16390CC9316}"/>
                    </a:ext>
                  </a:extLst>
                </p:cNvPr>
                <p:cNvSpPr/>
                <p:nvPr/>
              </p:nvSpPr>
              <p:spPr>
                <a:xfrm>
                  <a:off x="4852854" y="919867"/>
                  <a:ext cx="1687897" cy="1093365"/>
                </a:xfrm>
                <a:custGeom>
                  <a:avLst/>
                  <a:gdLst>
                    <a:gd name="connsiteX0" fmla="*/ 1030568 w 1687897"/>
                    <a:gd name="connsiteY0" fmla="*/ 10894 h 1093365"/>
                    <a:gd name="connsiteX1" fmla="*/ 594224 w 1687897"/>
                    <a:gd name="connsiteY1" fmla="*/ 581498 h 1093365"/>
                    <a:gd name="connsiteX2" fmla="*/ 0 w 1687897"/>
                    <a:gd name="connsiteY2" fmla="*/ 702083 h 1093365"/>
                    <a:gd name="connsiteX3" fmla="*/ 29835 w 1687897"/>
                    <a:gd name="connsiteY3" fmla="*/ 847531 h 1093365"/>
                    <a:gd name="connsiteX4" fmla="*/ 624059 w 1687897"/>
                    <a:gd name="connsiteY4" fmla="*/ 726946 h 1093365"/>
                    <a:gd name="connsiteX5" fmla="*/ 1249362 w 1687897"/>
                    <a:gd name="connsiteY5" fmla="*/ 1082486 h 1093365"/>
                    <a:gd name="connsiteX6" fmla="*/ 1677004 w 1687897"/>
                    <a:gd name="connsiteY6" fmla="*/ 438536 h 1093365"/>
                    <a:gd name="connsiteX7" fmla="*/ 1030568 w 1687897"/>
                    <a:gd name="connsiteY7" fmla="*/ 10894 h 109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7897" h="1093365">
                      <a:moveTo>
                        <a:pt x="1030568" y="10894"/>
                      </a:moveTo>
                      <a:cubicBezTo>
                        <a:pt x="759562" y="65593"/>
                        <a:pt x="576820" y="312979"/>
                        <a:pt x="594224" y="581498"/>
                      </a:cubicBezTo>
                      <a:lnTo>
                        <a:pt x="0" y="702083"/>
                      </a:lnTo>
                      <a:lnTo>
                        <a:pt x="29835" y="847531"/>
                      </a:lnTo>
                      <a:lnTo>
                        <a:pt x="624059" y="726946"/>
                      </a:lnTo>
                      <a:cubicBezTo>
                        <a:pt x="712322" y="980548"/>
                        <a:pt x="978356" y="1137184"/>
                        <a:pt x="1249362" y="1082486"/>
                      </a:cubicBezTo>
                      <a:cubicBezTo>
                        <a:pt x="1545230" y="1022815"/>
                        <a:pt x="1736675" y="733162"/>
                        <a:pt x="1677004" y="438536"/>
                      </a:cubicBezTo>
                      <a:cubicBezTo>
                        <a:pt x="1614846" y="142668"/>
                        <a:pt x="1325194" y="-48777"/>
                        <a:pt x="1030568" y="10894"/>
                      </a:cubicBezTo>
                      <a:close/>
                    </a:path>
                  </a:pathLst>
                </a:custGeom>
                <a:noFill/>
                <a:ln w="12427" cap="flat">
                  <a:solidFill>
                    <a:srgbClr val="800055"/>
                  </a:solidFill>
                  <a:prstDash val="solid"/>
                  <a:miter/>
                </a:ln>
              </p:spPr>
              <p:txBody>
                <a:bodyPr rtlCol="0" anchor="ctr"/>
                <a:lstStyle/>
                <a:p>
                  <a:endParaRPr lang="lv-LV"/>
                </a:p>
              </p:txBody>
            </p:sp>
          </p:grpSp>
          <p:grpSp>
            <p:nvGrpSpPr>
              <p:cNvPr id="258" name="Grafika 57">
                <a:extLst>
                  <a:ext uri="{FF2B5EF4-FFF2-40B4-BE49-F238E27FC236}">
                    <a16:creationId xmlns:a16="http://schemas.microsoft.com/office/drawing/2014/main" id="{DC855810-E019-4FC1-A361-DEDD0B7DB3B4}"/>
                  </a:ext>
                </a:extLst>
              </p:cNvPr>
              <p:cNvGrpSpPr/>
              <p:nvPr/>
            </p:nvGrpSpPr>
            <p:grpSpPr>
              <a:xfrm>
                <a:off x="5632306" y="1099829"/>
                <a:ext cx="755832" cy="755832"/>
                <a:chOff x="5632306" y="1099829"/>
                <a:chExt cx="755832" cy="755832"/>
              </a:xfrm>
            </p:grpSpPr>
            <p:sp>
              <p:nvSpPr>
                <p:cNvPr id="259" name="Brīvforma: forma 258">
                  <a:extLst>
                    <a:ext uri="{FF2B5EF4-FFF2-40B4-BE49-F238E27FC236}">
                      <a16:creationId xmlns:a16="http://schemas.microsoft.com/office/drawing/2014/main" id="{92E719D5-D032-4247-9F55-DCE3EFBA171B}"/>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60" name="Brīvforma: forma 259">
                  <a:extLst>
                    <a:ext uri="{FF2B5EF4-FFF2-40B4-BE49-F238E27FC236}">
                      <a16:creationId xmlns:a16="http://schemas.microsoft.com/office/drawing/2014/main" id="{A9B1513B-F6FE-47EE-A006-D8505CB765D8}"/>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grpSp>
        <p:grpSp>
          <p:nvGrpSpPr>
            <p:cNvPr id="252" name="Grafika 57">
              <a:extLst>
                <a:ext uri="{FF2B5EF4-FFF2-40B4-BE49-F238E27FC236}">
                  <a16:creationId xmlns:a16="http://schemas.microsoft.com/office/drawing/2014/main" id="{ED4B7468-8F24-4BE5-BAC0-0DACC30BEE9B}"/>
                </a:ext>
              </a:extLst>
            </p:cNvPr>
            <p:cNvGrpSpPr/>
            <p:nvPr/>
          </p:nvGrpSpPr>
          <p:grpSpPr>
            <a:xfrm>
              <a:off x="4550682" y="1488699"/>
              <a:ext cx="484826" cy="484826"/>
              <a:chOff x="4550682" y="1488699"/>
              <a:chExt cx="484826" cy="484826"/>
            </a:xfrm>
          </p:grpSpPr>
          <p:pic>
            <p:nvPicPr>
              <p:cNvPr id="253" name="Attēls 252">
                <a:extLst>
                  <a:ext uri="{FF2B5EF4-FFF2-40B4-BE49-F238E27FC236}">
                    <a16:creationId xmlns:a16="http://schemas.microsoft.com/office/drawing/2014/main" id="{E77F12A0-E22E-4FE6-BE7E-DB1D136B2C8D}"/>
                  </a:ext>
                </a:extLst>
              </p:cNvPr>
              <p:cNvPicPr>
                <a:picLocks noChangeAspect="1"/>
              </p:cNvPicPr>
              <p:nvPr/>
            </p:nvPicPr>
            <p:blipFill>
              <a:blip r:embed="rId7"/>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54" name="Grafika 57">
                <a:extLst>
                  <a:ext uri="{FF2B5EF4-FFF2-40B4-BE49-F238E27FC236}">
                    <a16:creationId xmlns:a16="http://schemas.microsoft.com/office/drawing/2014/main" id="{A8B389D2-5AB7-4142-843F-C4E9C18389DD}"/>
                  </a:ext>
                </a:extLst>
              </p:cNvPr>
              <p:cNvGrpSpPr/>
              <p:nvPr/>
            </p:nvGrpSpPr>
            <p:grpSpPr>
              <a:xfrm>
                <a:off x="4617899" y="1528715"/>
                <a:ext cx="343108" cy="343108"/>
                <a:chOff x="4617899" y="1528715"/>
                <a:chExt cx="343108" cy="343108"/>
              </a:xfrm>
            </p:grpSpPr>
            <p:sp>
              <p:nvSpPr>
                <p:cNvPr id="255" name="Brīvforma: forma 254">
                  <a:extLst>
                    <a:ext uri="{FF2B5EF4-FFF2-40B4-BE49-F238E27FC236}">
                      <a16:creationId xmlns:a16="http://schemas.microsoft.com/office/drawing/2014/main" id="{1C9E8F94-4FDC-4A63-BAD4-91ECBCF2E77A}"/>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56" name="Brīvforma: forma 255">
                  <a:extLst>
                    <a:ext uri="{FF2B5EF4-FFF2-40B4-BE49-F238E27FC236}">
                      <a16:creationId xmlns:a16="http://schemas.microsoft.com/office/drawing/2014/main" id="{FE830823-322E-4A51-B2D1-DA818F05CF17}"/>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4" name="TextBox 263">
            <a:extLst>
              <a:ext uri="{FF2B5EF4-FFF2-40B4-BE49-F238E27FC236}">
                <a16:creationId xmlns:a16="http://schemas.microsoft.com/office/drawing/2014/main" id="{CC5C2D64-B2EA-4960-966B-668AE96E98F1}"/>
              </a:ext>
            </a:extLst>
          </p:cNvPr>
          <p:cNvSpPr txBox="1"/>
          <p:nvPr/>
        </p:nvSpPr>
        <p:spPr>
          <a:xfrm>
            <a:off x="3494030" y="5449866"/>
            <a:ext cx="497252"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4</a:t>
            </a:r>
          </a:p>
        </p:txBody>
      </p:sp>
      <p:grpSp>
        <p:nvGrpSpPr>
          <p:cNvPr id="265" name="Grafika 57">
            <a:extLst>
              <a:ext uri="{FF2B5EF4-FFF2-40B4-BE49-F238E27FC236}">
                <a16:creationId xmlns:a16="http://schemas.microsoft.com/office/drawing/2014/main" id="{2B2B2EE7-4ED9-4F6F-B204-E7E4FF336982}"/>
              </a:ext>
            </a:extLst>
          </p:cNvPr>
          <p:cNvGrpSpPr/>
          <p:nvPr/>
        </p:nvGrpSpPr>
        <p:grpSpPr>
          <a:xfrm>
            <a:off x="3977604" y="3021177"/>
            <a:ext cx="1842838" cy="1032367"/>
            <a:chOff x="5346296" y="3560015"/>
            <a:chExt cx="1950581" cy="1092725"/>
          </a:xfrm>
        </p:grpSpPr>
        <p:grpSp>
          <p:nvGrpSpPr>
            <p:cNvPr id="266" name="Grafika 57">
              <a:extLst>
                <a:ext uri="{FF2B5EF4-FFF2-40B4-BE49-F238E27FC236}">
                  <a16:creationId xmlns:a16="http://schemas.microsoft.com/office/drawing/2014/main" id="{E4B78178-CFE7-4F5A-98E7-E4F52F795327}"/>
                </a:ext>
              </a:extLst>
            </p:cNvPr>
            <p:cNvGrpSpPr/>
            <p:nvPr/>
          </p:nvGrpSpPr>
          <p:grpSpPr>
            <a:xfrm>
              <a:off x="5346296" y="3560015"/>
              <a:ext cx="1950581" cy="1092725"/>
              <a:chOff x="5346296" y="3560015"/>
              <a:chExt cx="1950581" cy="1092725"/>
            </a:xfrm>
          </p:grpSpPr>
          <p:grpSp>
            <p:nvGrpSpPr>
              <p:cNvPr id="268" name="Grafika 57">
                <a:extLst>
                  <a:ext uri="{FF2B5EF4-FFF2-40B4-BE49-F238E27FC236}">
                    <a16:creationId xmlns:a16="http://schemas.microsoft.com/office/drawing/2014/main" id="{56FF3FF0-AEDE-4AE8-B6C4-33CBD2629BE1}"/>
                  </a:ext>
                </a:extLst>
              </p:cNvPr>
              <p:cNvGrpSpPr/>
              <p:nvPr/>
            </p:nvGrpSpPr>
            <p:grpSpPr>
              <a:xfrm>
                <a:off x="5602470" y="3560015"/>
                <a:ext cx="1694407" cy="1092725"/>
                <a:chOff x="5602470" y="3560015"/>
                <a:chExt cx="1694407" cy="1092725"/>
              </a:xfrm>
            </p:grpSpPr>
            <p:sp>
              <p:nvSpPr>
                <p:cNvPr id="274" name="Brīvforma: forma 273">
                  <a:extLst>
                    <a:ext uri="{FF2B5EF4-FFF2-40B4-BE49-F238E27FC236}">
                      <a16:creationId xmlns:a16="http://schemas.microsoft.com/office/drawing/2014/main" id="{FA495295-8D6C-40C0-82B6-926F9EA6A17B}"/>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75" name="Grafika 57">
                  <a:extLst>
                    <a:ext uri="{FF2B5EF4-FFF2-40B4-BE49-F238E27FC236}">
                      <a16:creationId xmlns:a16="http://schemas.microsoft.com/office/drawing/2014/main" id="{427D1EBE-005E-4FEF-8969-F956CB542761}"/>
                    </a:ext>
                  </a:extLst>
                </p:cNvPr>
                <p:cNvGrpSpPr/>
                <p:nvPr/>
              </p:nvGrpSpPr>
              <p:grpSpPr>
                <a:xfrm>
                  <a:off x="6371978" y="3721624"/>
                  <a:ext cx="755832" cy="755832"/>
                  <a:chOff x="6371978" y="3721624"/>
                  <a:chExt cx="755832" cy="755832"/>
                </a:xfrm>
              </p:grpSpPr>
              <p:sp>
                <p:nvSpPr>
                  <p:cNvPr id="277" name="Brīvforma: forma 276">
                    <a:extLst>
                      <a:ext uri="{FF2B5EF4-FFF2-40B4-BE49-F238E27FC236}">
                        <a16:creationId xmlns:a16="http://schemas.microsoft.com/office/drawing/2014/main" id="{C4BF934A-D4B1-41FA-A957-CEE00962B26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78" name="Brīvforma: forma 277">
                    <a:extLst>
                      <a:ext uri="{FF2B5EF4-FFF2-40B4-BE49-F238E27FC236}">
                        <a16:creationId xmlns:a16="http://schemas.microsoft.com/office/drawing/2014/main" id="{963CD51C-862E-4FDE-ABD9-EA2F128A936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76" name="Brīvforma: forma 275">
                  <a:extLst>
                    <a:ext uri="{FF2B5EF4-FFF2-40B4-BE49-F238E27FC236}">
                      <a16:creationId xmlns:a16="http://schemas.microsoft.com/office/drawing/2014/main" id="{28DB0907-B794-47DE-9217-9A16DEFD02AC}"/>
                    </a:ext>
                  </a:extLst>
                </p:cNvPr>
                <p:cNvSpPr/>
                <p:nvPr/>
              </p:nvSpPr>
              <p:spPr>
                <a:xfrm>
                  <a:off x="5602470" y="3560015"/>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69" name="Grafika 57">
                <a:extLst>
                  <a:ext uri="{FF2B5EF4-FFF2-40B4-BE49-F238E27FC236}">
                    <a16:creationId xmlns:a16="http://schemas.microsoft.com/office/drawing/2014/main" id="{C2C69E57-AA54-4B13-8E8B-73B945DBFD7C}"/>
                  </a:ext>
                </a:extLst>
              </p:cNvPr>
              <p:cNvGrpSpPr/>
              <p:nvPr/>
            </p:nvGrpSpPr>
            <p:grpSpPr>
              <a:xfrm>
                <a:off x="5346296" y="3900400"/>
                <a:ext cx="484826" cy="484826"/>
                <a:chOff x="5346296" y="3900400"/>
                <a:chExt cx="484826" cy="484826"/>
              </a:xfrm>
            </p:grpSpPr>
            <p:pic>
              <p:nvPicPr>
                <p:cNvPr id="270" name="Attēls 269">
                  <a:extLst>
                    <a:ext uri="{FF2B5EF4-FFF2-40B4-BE49-F238E27FC236}">
                      <a16:creationId xmlns:a16="http://schemas.microsoft.com/office/drawing/2014/main" id="{46033FF9-167B-4DF6-9DB7-4DBB518290EC}"/>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71" name="Grafika 57">
                  <a:extLst>
                    <a:ext uri="{FF2B5EF4-FFF2-40B4-BE49-F238E27FC236}">
                      <a16:creationId xmlns:a16="http://schemas.microsoft.com/office/drawing/2014/main" id="{A91D1673-0DFD-4976-A086-7DD6195BFDF9}"/>
                    </a:ext>
                  </a:extLst>
                </p:cNvPr>
                <p:cNvGrpSpPr/>
                <p:nvPr/>
              </p:nvGrpSpPr>
              <p:grpSpPr>
                <a:xfrm>
                  <a:off x="5408540" y="3935445"/>
                  <a:ext cx="343108" cy="343108"/>
                  <a:chOff x="5408540" y="3935445"/>
                  <a:chExt cx="343108" cy="343108"/>
                </a:xfrm>
              </p:grpSpPr>
              <p:sp>
                <p:nvSpPr>
                  <p:cNvPr id="272" name="Brīvforma: forma 271">
                    <a:extLst>
                      <a:ext uri="{FF2B5EF4-FFF2-40B4-BE49-F238E27FC236}">
                        <a16:creationId xmlns:a16="http://schemas.microsoft.com/office/drawing/2014/main" id="{B9C45636-ECE7-46A4-8C81-7ECFE009FAB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73" name="Brīvforma: forma 272">
                    <a:extLst>
                      <a:ext uri="{FF2B5EF4-FFF2-40B4-BE49-F238E27FC236}">
                        <a16:creationId xmlns:a16="http://schemas.microsoft.com/office/drawing/2014/main" id="{9D3AF711-B936-4CDD-9B5B-AE0DB4E1156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7" name="TextBox 266">
              <a:extLst>
                <a:ext uri="{FF2B5EF4-FFF2-40B4-BE49-F238E27FC236}">
                  <a16:creationId xmlns:a16="http://schemas.microsoft.com/office/drawing/2014/main" id="{89ABBE56-A075-4FAE-A986-F325FD0D40A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grpSp>
      <p:sp>
        <p:nvSpPr>
          <p:cNvPr id="6" name="TextBox 5">
            <a:extLst>
              <a:ext uri="{FF2B5EF4-FFF2-40B4-BE49-F238E27FC236}">
                <a16:creationId xmlns:a16="http://schemas.microsoft.com/office/drawing/2014/main" id="{CF85EDFB-6B9E-CFA2-1034-7B4D46F83D81}"/>
              </a:ext>
            </a:extLst>
          </p:cNvPr>
          <p:cNvSpPr txBox="1"/>
          <p:nvPr/>
        </p:nvSpPr>
        <p:spPr>
          <a:xfrm>
            <a:off x="2553832" y="1347040"/>
            <a:ext cx="7653825"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VBN 115. punkts</a:t>
            </a:r>
            <a:endParaRPr lang="lv-LV" sz="1100" b="1" dirty="0">
              <a:effectLst/>
              <a:latin typeface="Verdana" panose="020B0604030504040204" pitchFamily="34" charset="0"/>
              <a:ea typeface="Verdana" panose="020B0604030504040204" pitchFamily="34" charset="0"/>
            </a:endParaRPr>
          </a:p>
        </p:txBody>
      </p:sp>
      <p:sp>
        <p:nvSpPr>
          <p:cNvPr id="13" name="TextBox 12">
            <a:extLst>
              <a:ext uri="{FF2B5EF4-FFF2-40B4-BE49-F238E27FC236}">
                <a16:creationId xmlns:a16="http://schemas.microsoft.com/office/drawing/2014/main" id="{8F777036-1348-9C6B-A18F-F90FF1EA1B8D}"/>
              </a:ext>
            </a:extLst>
          </p:cNvPr>
          <p:cNvSpPr txBox="1"/>
          <p:nvPr/>
        </p:nvSpPr>
        <p:spPr>
          <a:xfrm>
            <a:off x="4330692" y="5462760"/>
            <a:ext cx="5485671" cy="646331"/>
          </a:xfrm>
          <a:prstGeom prst="rect">
            <a:avLst/>
          </a:prstGeom>
          <a:noFill/>
        </p:spPr>
        <p:txBody>
          <a:bodyPr wrap="square" rtlCol="0">
            <a:spAutoFit/>
          </a:bodyPr>
          <a:lstStyle/>
          <a:p>
            <a:r>
              <a:rPr lang="lv-LV" b="1" dirty="0">
                <a:latin typeface="Verdana" panose="020B0604030504040204" pitchFamily="34" charset="0"/>
                <a:ea typeface="Verdana" panose="020B0604030504040204" pitchFamily="34" charset="0"/>
              </a:rPr>
              <a:t>IZMAIŅAS DOP**, LABIEKĀRTOJUMĀ, JA NAV JĀSASKAŅO BŪVVALDĒ vai ar TNI</a:t>
            </a:r>
          </a:p>
        </p:txBody>
      </p:sp>
      <p:sp>
        <p:nvSpPr>
          <p:cNvPr id="4" name="TextBox 3">
            <a:extLst>
              <a:ext uri="{FF2B5EF4-FFF2-40B4-BE49-F238E27FC236}">
                <a16:creationId xmlns:a16="http://schemas.microsoft.com/office/drawing/2014/main" id="{48CBD83D-318E-4F62-44A8-565E89267194}"/>
              </a:ext>
            </a:extLst>
          </p:cNvPr>
          <p:cNvSpPr txBox="1"/>
          <p:nvPr/>
        </p:nvSpPr>
        <p:spPr>
          <a:xfrm>
            <a:off x="5944429" y="3107356"/>
            <a:ext cx="4048803" cy="1092607"/>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IZMAIŅAS </a:t>
            </a:r>
            <a:r>
              <a:rPr lang="lv-LV" b="1" dirty="0">
                <a:latin typeface="Verdana" panose="020B0604030504040204" pitchFamily="34" charset="0"/>
                <a:ea typeface="Verdana" panose="020B0604030504040204" pitchFamily="34" charset="0"/>
              </a:rPr>
              <a:t>ĒKAS PLĀNOJUMĀ, ARĪ TAD, JA  JĀVEIC EKSPERTĪZE</a:t>
            </a:r>
            <a:endParaRPr lang="lv-LV"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C32E4E2F-B5DD-3E1A-62DC-1C9A286D63FE}"/>
              </a:ext>
            </a:extLst>
          </p:cNvPr>
          <p:cNvSpPr txBox="1"/>
          <p:nvPr/>
        </p:nvSpPr>
        <p:spPr>
          <a:xfrm>
            <a:off x="5260948" y="1869136"/>
            <a:ext cx="4762622" cy="1092607"/>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NESKAR </a:t>
            </a:r>
            <a:r>
              <a:rPr lang="lv-LV" b="1" dirty="0">
                <a:latin typeface="Verdana" panose="020B0604030504040204" pitchFamily="34" charset="0"/>
                <a:ea typeface="Verdana" panose="020B0604030504040204" pitchFamily="34" charset="0"/>
              </a:rPr>
              <a:t>BŪVES (ARĪ INŽENIERTĪKLU) NOVIETOJUMU, APJOMU, </a:t>
            </a:r>
            <a:r>
              <a:rPr lang="lv-LV" b="1" dirty="0">
                <a:effectLst/>
                <a:latin typeface="Verdana" panose="020B0604030504040204" pitchFamily="34" charset="0"/>
                <a:ea typeface="Verdana" panose="020B0604030504040204" pitchFamily="34" charset="0"/>
              </a:rPr>
              <a:t>FASĀDES</a:t>
            </a:r>
          </a:p>
          <a:p>
            <a:endParaRPr lang="lv-LV" sz="1100" b="1" dirty="0">
              <a:solidFill>
                <a:schemeClr val="bg1"/>
              </a:solidFill>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CE0FE3D6-E9C4-A78D-D2D4-2AABDC4B2E28}"/>
              </a:ext>
            </a:extLst>
          </p:cNvPr>
          <p:cNvSpPr txBox="1"/>
          <p:nvPr/>
        </p:nvSpPr>
        <p:spPr>
          <a:xfrm>
            <a:off x="5648006" y="4308151"/>
            <a:ext cx="4559651" cy="1092607"/>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IZMAIŅAS </a:t>
            </a:r>
            <a:r>
              <a:rPr lang="lv-LV" b="1" dirty="0">
                <a:latin typeface="Verdana" panose="020B0604030504040204" pitchFamily="34" charset="0"/>
                <a:ea typeface="Verdana" panose="020B0604030504040204" pitchFamily="34" charset="0"/>
              </a:rPr>
              <a:t>IEKŠĒJOS INŽENIERTĪKLOS, ARĪ TAD, JA  JĀVEIC EKSPERTĪZE</a:t>
            </a:r>
            <a:endParaRPr lang="lv-LV"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4519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19784756-CAC6-DB96-4ED3-E565E10DBFF5}"/>
              </a:ext>
            </a:extLst>
          </p:cNvPr>
          <p:cNvSpPr/>
          <p:nvPr/>
        </p:nvSpPr>
        <p:spPr>
          <a:xfrm>
            <a:off x="2122315" y="4507025"/>
            <a:ext cx="2099684" cy="600164"/>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9" name="Rectangle: Rounded Corners 38">
            <a:extLst>
              <a:ext uri="{FF2B5EF4-FFF2-40B4-BE49-F238E27FC236}">
                <a16:creationId xmlns:a16="http://schemas.microsoft.com/office/drawing/2014/main" id="{3189BCC0-8B2C-6281-6C29-EF51B167C389}"/>
              </a:ext>
            </a:extLst>
          </p:cNvPr>
          <p:cNvSpPr/>
          <p:nvPr/>
        </p:nvSpPr>
        <p:spPr>
          <a:xfrm>
            <a:off x="2834762" y="5450965"/>
            <a:ext cx="2726894" cy="394939"/>
          </a:xfrm>
          <a:prstGeom prst="roundRect">
            <a:avLst/>
          </a:prstGeom>
          <a:solidFill>
            <a:srgbClr val="B2AC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0" name="Rectangle: Rounded Corners 39">
            <a:extLst>
              <a:ext uri="{FF2B5EF4-FFF2-40B4-BE49-F238E27FC236}">
                <a16:creationId xmlns:a16="http://schemas.microsoft.com/office/drawing/2014/main" id="{12B08187-051E-46E1-0354-7A467BF26B0D}"/>
              </a:ext>
            </a:extLst>
          </p:cNvPr>
          <p:cNvSpPr/>
          <p:nvPr/>
        </p:nvSpPr>
        <p:spPr>
          <a:xfrm>
            <a:off x="8022218" y="2373104"/>
            <a:ext cx="1898976" cy="39493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1" name="Rectangle: Rounded Corners 40">
            <a:extLst>
              <a:ext uri="{FF2B5EF4-FFF2-40B4-BE49-F238E27FC236}">
                <a16:creationId xmlns:a16="http://schemas.microsoft.com/office/drawing/2014/main" id="{2648CF63-F9E9-A7EB-9867-D32883E64E39}"/>
              </a:ext>
            </a:extLst>
          </p:cNvPr>
          <p:cNvSpPr/>
          <p:nvPr/>
        </p:nvSpPr>
        <p:spPr>
          <a:xfrm>
            <a:off x="8267768" y="3429515"/>
            <a:ext cx="2463361" cy="596692"/>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2" name="Rectangle: Rounded Corners 41">
            <a:extLst>
              <a:ext uri="{FF2B5EF4-FFF2-40B4-BE49-F238E27FC236}">
                <a16:creationId xmlns:a16="http://schemas.microsoft.com/office/drawing/2014/main" id="{12BE0D64-5CFC-BD19-0D98-3682D7B5928F}"/>
              </a:ext>
            </a:extLst>
          </p:cNvPr>
          <p:cNvSpPr/>
          <p:nvPr/>
        </p:nvSpPr>
        <p:spPr>
          <a:xfrm>
            <a:off x="7912951" y="4483992"/>
            <a:ext cx="2632606" cy="57899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3" name="Rectangle: Rounded Corners 42">
            <a:extLst>
              <a:ext uri="{FF2B5EF4-FFF2-40B4-BE49-F238E27FC236}">
                <a16:creationId xmlns:a16="http://schemas.microsoft.com/office/drawing/2014/main" id="{754B7F20-8279-05EF-B5AB-26032061902F}"/>
              </a:ext>
            </a:extLst>
          </p:cNvPr>
          <p:cNvSpPr/>
          <p:nvPr/>
        </p:nvSpPr>
        <p:spPr>
          <a:xfrm>
            <a:off x="6862791" y="5382543"/>
            <a:ext cx="2549404" cy="611012"/>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9" name="Rectangle: Rounded Corners 28">
            <a:extLst>
              <a:ext uri="{FF2B5EF4-FFF2-40B4-BE49-F238E27FC236}">
                <a16:creationId xmlns:a16="http://schemas.microsoft.com/office/drawing/2014/main" id="{C3E24568-2CE8-C608-B1AC-A3D9BAF67D30}"/>
              </a:ext>
            </a:extLst>
          </p:cNvPr>
          <p:cNvSpPr/>
          <p:nvPr/>
        </p:nvSpPr>
        <p:spPr>
          <a:xfrm>
            <a:off x="2157162" y="3447524"/>
            <a:ext cx="1933709" cy="592787"/>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8" name="Rectangle: Rounded Corners 27">
            <a:extLst>
              <a:ext uri="{FF2B5EF4-FFF2-40B4-BE49-F238E27FC236}">
                <a16:creationId xmlns:a16="http://schemas.microsoft.com/office/drawing/2014/main" id="{D225A8A3-5D39-BDE4-DFE3-EF91EA8654AB}"/>
              </a:ext>
            </a:extLst>
          </p:cNvPr>
          <p:cNvSpPr/>
          <p:nvPr/>
        </p:nvSpPr>
        <p:spPr>
          <a:xfrm>
            <a:off x="2392642" y="2375356"/>
            <a:ext cx="1879439" cy="39493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6" name="Rectangle: Rounded Corners 25">
            <a:extLst>
              <a:ext uri="{FF2B5EF4-FFF2-40B4-BE49-F238E27FC236}">
                <a16:creationId xmlns:a16="http://schemas.microsoft.com/office/drawing/2014/main" id="{871E89E6-764A-0B9D-A4C8-EA0B9E8C4FFA}"/>
              </a:ext>
            </a:extLst>
          </p:cNvPr>
          <p:cNvSpPr/>
          <p:nvPr/>
        </p:nvSpPr>
        <p:spPr>
          <a:xfrm>
            <a:off x="2484022" y="1549479"/>
            <a:ext cx="3020577" cy="39493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5" name="Rectangle: Rounded Corners 24">
            <a:extLst>
              <a:ext uri="{FF2B5EF4-FFF2-40B4-BE49-F238E27FC236}">
                <a16:creationId xmlns:a16="http://schemas.microsoft.com/office/drawing/2014/main" id="{C1DD8905-E1ED-0F2B-3EBB-56A913CA14AD}"/>
              </a:ext>
            </a:extLst>
          </p:cNvPr>
          <p:cNvSpPr/>
          <p:nvPr/>
        </p:nvSpPr>
        <p:spPr>
          <a:xfrm>
            <a:off x="6751677" y="1553536"/>
            <a:ext cx="3020577" cy="394939"/>
          </a:xfrm>
          <a:prstGeom prst="roundRect">
            <a:avLst/>
          </a:prstGeom>
          <a:solidFill>
            <a:srgbClr val="E7F5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 name="Ovāls 14">
            <a:extLst>
              <a:ext uri="{FF2B5EF4-FFF2-40B4-BE49-F238E27FC236}">
                <a16:creationId xmlns:a16="http://schemas.microsoft.com/office/drawing/2014/main" id="{EB8978A0-DB9F-4D25-9B48-DDC41F78DDC0}"/>
              </a:ext>
            </a:extLst>
          </p:cNvPr>
          <p:cNvSpPr/>
          <p:nvPr/>
        </p:nvSpPr>
        <p:spPr>
          <a:xfrm>
            <a:off x="4583631" y="2021321"/>
            <a:ext cx="3020577" cy="3020577"/>
          </a:xfrm>
          <a:prstGeom prst="ellipse">
            <a:avLst/>
          </a:prstGeom>
          <a:noFill/>
          <a:ln w="22225">
            <a:solidFill>
              <a:srgbClr val="0090A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055350" y="410584"/>
            <a:ext cx="8490207" cy="461665"/>
          </a:xfrm>
          <a:prstGeom prst="rect">
            <a:avLst/>
          </a:prstGeom>
          <a:noFill/>
        </p:spPr>
        <p:txBody>
          <a:bodyPr wrap="square" rtlCol="0" anchor="b">
            <a:spAutoFit/>
          </a:bodyPr>
          <a:lstStyle/>
          <a:p>
            <a:r>
              <a:rPr lang="lv-LV" sz="2400" b="1" dirty="0">
                <a:latin typeface="Verdana" panose="020B0604030504040204" pitchFamily="34" charset="0"/>
                <a:ea typeface="Verdana" panose="020B0604030504040204" pitchFamily="34" charset="0"/>
              </a:rPr>
              <a:t>BIEŽĀK KONSTATĒTĀS NEATBILSTĪBAS</a:t>
            </a:r>
            <a:endParaRPr lang="lv-LV" sz="2400"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6014682" y="6449819"/>
            <a:ext cx="5437089" cy="246221"/>
          </a:xfrm>
          <a:prstGeom prst="rect">
            <a:avLst/>
          </a:prstGeom>
          <a:noFill/>
        </p:spPr>
        <p:txBody>
          <a:bodyPr wrap="square" rtlCol="0">
            <a:spAutoFit/>
          </a:bodyPr>
          <a:lstStyle/>
          <a:p>
            <a:pPr algn="r"/>
            <a:r>
              <a:rPr lang="lv-LV" sz="1000" dirty="0">
                <a:latin typeface="Verdana" panose="020B0604030504040204" pitchFamily="34" charset="0"/>
                <a:ea typeface="Verdana" panose="020B0604030504040204" pitchFamily="34" charset="0"/>
              </a:rPr>
              <a:t>BŪVNIECĪBAS VALSTS KONTROLES BIROJA PREZENTĀCIJA </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8</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8" name="TextBox 97">
            <a:extLst>
              <a:ext uri="{FF2B5EF4-FFF2-40B4-BE49-F238E27FC236}">
                <a16:creationId xmlns:a16="http://schemas.microsoft.com/office/drawing/2014/main" id="{0C245889-3B67-4C39-966E-36F96A15A81A}"/>
              </a:ext>
            </a:extLst>
          </p:cNvPr>
          <p:cNvSpPr txBox="1"/>
          <p:nvPr/>
        </p:nvSpPr>
        <p:spPr>
          <a:xfrm>
            <a:off x="2392643" y="2372064"/>
            <a:ext cx="1847893" cy="430887"/>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Inženiertīklu trases izmaiņas</a:t>
            </a:r>
          </a:p>
        </p:txBody>
      </p:sp>
      <p:sp>
        <p:nvSpPr>
          <p:cNvPr id="195" name="TextBox 194">
            <a:extLst>
              <a:ext uri="{FF2B5EF4-FFF2-40B4-BE49-F238E27FC236}">
                <a16:creationId xmlns:a16="http://schemas.microsoft.com/office/drawing/2014/main" id="{AF24B790-1DFF-46D5-BF10-8ECC6A293BB4}"/>
              </a:ext>
            </a:extLst>
          </p:cNvPr>
          <p:cNvSpPr txBox="1"/>
          <p:nvPr/>
        </p:nvSpPr>
        <p:spPr>
          <a:xfrm>
            <a:off x="8267768" y="3427779"/>
            <a:ext cx="2632605"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DOP izmaiņu, kas attiecas uz ēku lietošanas drošību, neatbilstoša saskaņošana</a:t>
            </a:r>
          </a:p>
        </p:txBody>
      </p:sp>
      <p:sp>
        <p:nvSpPr>
          <p:cNvPr id="196" name="TextBox 195">
            <a:extLst>
              <a:ext uri="{FF2B5EF4-FFF2-40B4-BE49-F238E27FC236}">
                <a16:creationId xmlns:a16="http://schemas.microsoft.com/office/drawing/2014/main" id="{9F7A1D53-E7AE-46FF-8375-B3C98A147BC5}"/>
              </a:ext>
            </a:extLst>
          </p:cNvPr>
          <p:cNvSpPr txBox="1"/>
          <p:nvPr/>
        </p:nvSpPr>
        <p:spPr>
          <a:xfrm>
            <a:off x="6826343" y="1531825"/>
            <a:ext cx="3020578" cy="430887"/>
          </a:xfrm>
          <a:prstGeom prst="rect">
            <a:avLst/>
          </a:prstGeom>
          <a:noFill/>
        </p:spPr>
        <p:txBody>
          <a:bodyPr wrap="square" rtlCol="0">
            <a:spAutoFit/>
          </a:bodyPr>
          <a:lstStyle/>
          <a:p>
            <a:r>
              <a:rPr lang="lv-LV" sz="1100" b="1" u="sng" dirty="0">
                <a:latin typeface="Verdana" panose="020B0604030504040204" pitchFamily="34" charset="0"/>
                <a:ea typeface="Verdana" panose="020B0604030504040204" pitchFamily="34" charset="0"/>
              </a:rPr>
              <a:t>Būvatļaujā nav iekļautas visas būves</a:t>
            </a:r>
          </a:p>
        </p:txBody>
      </p:sp>
      <p:sp>
        <p:nvSpPr>
          <p:cNvPr id="199" name="TextBox 198">
            <a:extLst>
              <a:ext uri="{FF2B5EF4-FFF2-40B4-BE49-F238E27FC236}">
                <a16:creationId xmlns:a16="http://schemas.microsoft.com/office/drawing/2014/main" id="{ECCB1333-A24F-436E-82FB-7D1487AB9CB0}"/>
              </a:ext>
            </a:extLst>
          </p:cNvPr>
          <p:cNvSpPr txBox="1"/>
          <p:nvPr/>
        </p:nvSpPr>
        <p:spPr>
          <a:xfrm>
            <a:off x="7969808" y="4451623"/>
            <a:ext cx="2562249"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Būvprojektā paredzētā konstruktīvā risinājuma neatbilstība situācijai dabā</a:t>
            </a:r>
          </a:p>
        </p:txBody>
      </p:sp>
      <p:grpSp>
        <p:nvGrpSpPr>
          <p:cNvPr id="13" name="Grupa 12">
            <a:extLst>
              <a:ext uri="{FF2B5EF4-FFF2-40B4-BE49-F238E27FC236}">
                <a16:creationId xmlns:a16="http://schemas.microsoft.com/office/drawing/2014/main" id="{72A2B318-9966-4166-A20E-DBA06E154A2F}"/>
              </a:ext>
            </a:extLst>
          </p:cNvPr>
          <p:cNvGrpSpPr/>
          <p:nvPr/>
        </p:nvGrpSpPr>
        <p:grpSpPr>
          <a:xfrm>
            <a:off x="4737018" y="2142680"/>
            <a:ext cx="2749341" cy="2749339"/>
            <a:chOff x="4630169" y="2159107"/>
            <a:chExt cx="2749341" cy="2749339"/>
          </a:xfrm>
        </p:grpSpPr>
        <p:grpSp>
          <p:nvGrpSpPr>
            <p:cNvPr id="146" name="Grafika 57">
              <a:extLst>
                <a:ext uri="{FF2B5EF4-FFF2-40B4-BE49-F238E27FC236}">
                  <a16:creationId xmlns:a16="http://schemas.microsoft.com/office/drawing/2014/main" id="{27E9F10F-8829-4910-89A5-BBE9E378F0FC}"/>
                </a:ext>
              </a:extLst>
            </p:cNvPr>
            <p:cNvGrpSpPr/>
            <p:nvPr/>
          </p:nvGrpSpPr>
          <p:grpSpPr>
            <a:xfrm>
              <a:off x="4630169" y="2159107"/>
              <a:ext cx="2749341" cy="2749339"/>
              <a:chOff x="1448903" y="1378602"/>
              <a:chExt cx="4085724" cy="4085723"/>
            </a:xfrm>
          </p:grpSpPr>
          <p:grpSp>
            <p:nvGrpSpPr>
              <p:cNvPr id="147" name="Grafika 57">
                <a:extLst>
                  <a:ext uri="{FF2B5EF4-FFF2-40B4-BE49-F238E27FC236}">
                    <a16:creationId xmlns:a16="http://schemas.microsoft.com/office/drawing/2014/main" id="{C03205D9-1879-43C9-8981-B10A2CE94484}"/>
                  </a:ext>
                </a:extLst>
              </p:cNvPr>
              <p:cNvGrpSpPr/>
              <p:nvPr/>
            </p:nvGrpSpPr>
            <p:grpSpPr>
              <a:xfrm>
                <a:off x="1579532" y="1509057"/>
                <a:ext cx="3823815" cy="3823761"/>
                <a:chOff x="1579532" y="1509057"/>
                <a:chExt cx="3823815" cy="3823761"/>
              </a:xfrm>
            </p:grpSpPr>
            <p:grpSp>
              <p:nvGrpSpPr>
                <p:cNvPr id="154" name="Grafika 57">
                  <a:extLst>
                    <a:ext uri="{FF2B5EF4-FFF2-40B4-BE49-F238E27FC236}">
                      <a16:creationId xmlns:a16="http://schemas.microsoft.com/office/drawing/2014/main" id="{7673A448-AFF0-44E0-B2A9-9E0FC71CB026}"/>
                    </a:ext>
                  </a:extLst>
                </p:cNvPr>
                <p:cNvGrpSpPr/>
                <p:nvPr/>
              </p:nvGrpSpPr>
              <p:grpSpPr>
                <a:xfrm>
                  <a:off x="1579532" y="1509057"/>
                  <a:ext cx="3823815" cy="3823761"/>
                  <a:chOff x="1579532" y="1509057"/>
                  <a:chExt cx="3823815" cy="3823761"/>
                </a:xfrm>
                <a:solidFill>
                  <a:srgbClr val="99A6BF"/>
                </a:solidFill>
              </p:grpSpPr>
              <p:sp>
                <p:nvSpPr>
                  <p:cNvPr id="156" name="Brīvforma: forma 155">
                    <a:extLst>
                      <a:ext uri="{FF2B5EF4-FFF2-40B4-BE49-F238E27FC236}">
                        <a16:creationId xmlns:a16="http://schemas.microsoft.com/office/drawing/2014/main" id="{BCD009A6-C594-40C3-AD3E-60F5EFA576C3}"/>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57" name="Brīvforma: forma 156">
                    <a:extLst>
                      <a:ext uri="{FF2B5EF4-FFF2-40B4-BE49-F238E27FC236}">
                        <a16:creationId xmlns:a16="http://schemas.microsoft.com/office/drawing/2014/main" id="{E7770507-7F6D-4297-A47A-DD5A05BE9878}"/>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58" name="Brīvforma: forma 157">
                    <a:extLst>
                      <a:ext uri="{FF2B5EF4-FFF2-40B4-BE49-F238E27FC236}">
                        <a16:creationId xmlns:a16="http://schemas.microsoft.com/office/drawing/2014/main" id="{5956D04E-7BD7-4F7D-825A-AF651F06D792}"/>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59" name="Brīvforma: forma 158">
                    <a:extLst>
                      <a:ext uri="{FF2B5EF4-FFF2-40B4-BE49-F238E27FC236}">
                        <a16:creationId xmlns:a16="http://schemas.microsoft.com/office/drawing/2014/main" id="{E828A151-38D4-4F85-9456-1AF44661B41B}"/>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55" name="Brīvforma: forma 154">
                  <a:extLst>
                    <a:ext uri="{FF2B5EF4-FFF2-40B4-BE49-F238E27FC236}">
                      <a16:creationId xmlns:a16="http://schemas.microsoft.com/office/drawing/2014/main" id="{4EBA737A-4730-44F1-BC0C-789CD9599A49}"/>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48" name="Grafika 57">
                <a:extLst>
                  <a:ext uri="{FF2B5EF4-FFF2-40B4-BE49-F238E27FC236}">
                    <a16:creationId xmlns:a16="http://schemas.microsoft.com/office/drawing/2014/main" id="{55CB5355-77A8-4394-94D9-15CC8EC5BD20}"/>
                  </a:ext>
                </a:extLst>
              </p:cNvPr>
              <p:cNvGrpSpPr/>
              <p:nvPr/>
            </p:nvGrpSpPr>
            <p:grpSpPr>
              <a:xfrm>
                <a:off x="1448903" y="1378602"/>
                <a:ext cx="4085724" cy="4085723"/>
                <a:chOff x="1448903" y="1378602"/>
                <a:chExt cx="4085724" cy="4085723"/>
              </a:xfrm>
            </p:grpSpPr>
            <p:pic>
              <p:nvPicPr>
                <p:cNvPr id="149" name="Attēls 148">
                  <a:extLst>
                    <a:ext uri="{FF2B5EF4-FFF2-40B4-BE49-F238E27FC236}">
                      <a16:creationId xmlns:a16="http://schemas.microsoft.com/office/drawing/2014/main" id="{283F701E-81C7-4657-AFC5-783A822714F6}"/>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50" name="Grafika 57">
                  <a:extLst>
                    <a:ext uri="{FF2B5EF4-FFF2-40B4-BE49-F238E27FC236}">
                      <a16:creationId xmlns:a16="http://schemas.microsoft.com/office/drawing/2014/main" id="{2171FC1D-BCAB-482A-A677-C87CFB2B8538}"/>
                    </a:ext>
                  </a:extLst>
                </p:cNvPr>
                <p:cNvGrpSpPr/>
                <p:nvPr/>
              </p:nvGrpSpPr>
              <p:grpSpPr>
                <a:xfrm>
                  <a:off x="1448903" y="1378602"/>
                  <a:ext cx="4085724" cy="4085723"/>
                  <a:chOff x="1448903" y="1378602"/>
                  <a:chExt cx="4085724" cy="4085723"/>
                </a:xfrm>
              </p:grpSpPr>
              <p:sp>
                <p:nvSpPr>
                  <p:cNvPr id="151" name="Brīvforma: forma 150">
                    <a:extLst>
                      <a:ext uri="{FF2B5EF4-FFF2-40B4-BE49-F238E27FC236}">
                        <a16:creationId xmlns:a16="http://schemas.microsoft.com/office/drawing/2014/main" id="{1896BCA9-1CF1-4216-AF70-E0F350DEA528}"/>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52" name="Brīvforma: forma 151">
                    <a:extLst>
                      <a:ext uri="{FF2B5EF4-FFF2-40B4-BE49-F238E27FC236}">
                        <a16:creationId xmlns:a16="http://schemas.microsoft.com/office/drawing/2014/main" id="{76103C9C-BBEA-4549-9FDA-C8CE45CBABC2}"/>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pic>
          <p:nvPicPr>
            <p:cNvPr id="11" name="Grafika 10">
              <a:extLst>
                <a:ext uri="{FF2B5EF4-FFF2-40B4-BE49-F238E27FC236}">
                  <a16:creationId xmlns:a16="http://schemas.microsoft.com/office/drawing/2014/main" id="{4E690E17-36D6-4E4D-B17D-4802375E66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28780" y="2868189"/>
              <a:ext cx="1316049" cy="1244122"/>
            </a:xfrm>
            <a:prstGeom prst="rect">
              <a:avLst/>
            </a:prstGeom>
          </p:spPr>
        </p:pic>
      </p:grpSp>
      <p:sp>
        <p:nvSpPr>
          <p:cNvPr id="12" name="TextBox 11">
            <a:extLst>
              <a:ext uri="{FF2B5EF4-FFF2-40B4-BE49-F238E27FC236}">
                <a16:creationId xmlns:a16="http://schemas.microsoft.com/office/drawing/2014/main" id="{C2B93F3B-95F0-4C70-A8A1-5A682935E95E}"/>
              </a:ext>
            </a:extLst>
          </p:cNvPr>
          <p:cNvSpPr txBox="1"/>
          <p:nvPr/>
        </p:nvSpPr>
        <p:spPr>
          <a:xfrm>
            <a:off x="2588088" y="1509446"/>
            <a:ext cx="2869452" cy="430887"/>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Stiegru diametra maiņa nesošajās  dzelzsbetona konstrukcijās</a:t>
            </a:r>
          </a:p>
        </p:txBody>
      </p:sp>
      <p:sp>
        <p:nvSpPr>
          <p:cNvPr id="5" name="TextBox 4">
            <a:extLst>
              <a:ext uri="{FF2B5EF4-FFF2-40B4-BE49-F238E27FC236}">
                <a16:creationId xmlns:a16="http://schemas.microsoft.com/office/drawing/2014/main" id="{9FD70D2B-D755-4A9B-9E91-2B101BC16EC9}"/>
              </a:ext>
            </a:extLst>
          </p:cNvPr>
          <p:cNvSpPr txBox="1"/>
          <p:nvPr/>
        </p:nvSpPr>
        <p:spPr>
          <a:xfrm>
            <a:off x="2122766" y="3440148"/>
            <a:ext cx="1921480" cy="600164"/>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Nesošā metāla profila biezuma un klāja izmaiņas</a:t>
            </a:r>
          </a:p>
        </p:txBody>
      </p:sp>
      <p:grpSp>
        <p:nvGrpSpPr>
          <p:cNvPr id="184" name="Grafika 57">
            <a:extLst>
              <a:ext uri="{FF2B5EF4-FFF2-40B4-BE49-F238E27FC236}">
                <a16:creationId xmlns:a16="http://schemas.microsoft.com/office/drawing/2014/main" id="{349558A7-1A9C-4BC9-B2AA-A47756BD210D}"/>
              </a:ext>
            </a:extLst>
          </p:cNvPr>
          <p:cNvGrpSpPr/>
          <p:nvPr/>
        </p:nvGrpSpPr>
        <p:grpSpPr>
          <a:xfrm>
            <a:off x="7199643" y="4247252"/>
            <a:ext cx="333053" cy="333053"/>
            <a:chOff x="5346296" y="3900400"/>
            <a:chExt cx="484826" cy="484826"/>
          </a:xfrm>
        </p:grpSpPr>
        <p:pic>
          <p:nvPicPr>
            <p:cNvPr id="185" name="Attēls 184">
              <a:extLst>
                <a:ext uri="{FF2B5EF4-FFF2-40B4-BE49-F238E27FC236}">
                  <a16:creationId xmlns:a16="http://schemas.microsoft.com/office/drawing/2014/main" id="{9CCA9244-A363-463C-84BF-F8EA1F6F9B4F}"/>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1454D77B-93D6-4EC5-99E1-15CAD8BBA70B}"/>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9ABA4CC3-E0F4-473D-A9D9-2AD12007C7AB}"/>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0090A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B1FCE8B7-4DAA-4CD2-BE4A-ADD990C14F23}"/>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169" name="Grafika 57">
            <a:extLst>
              <a:ext uri="{FF2B5EF4-FFF2-40B4-BE49-F238E27FC236}">
                <a16:creationId xmlns:a16="http://schemas.microsoft.com/office/drawing/2014/main" id="{6B2A1D05-0CDE-41C6-8D1D-DFEE03BFCEED}"/>
              </a:ext>
            </a:extLst>
          </p:cNvPr>
          <p:cNvGrpSpPr/>
          <p:nvPr/>
        </p:nvGrpSpPr>
        <p:grpSpPr>
          <a:xfrm>
            <a:off x="6726787" y="2049305"/>
            <a:ext cx="333053" cy="333053"/>
            <a:chOff x="4550682" y="1488699"/>
            <a:chExt cx="484826" cy="484826"/>
          </a:xfrm>
        </p:grpSpPr>
        <p:pic>
          <p:nvPicPr>
            <p:cNvPr id="170" name="Attēls 169">
              <a:extLst>
                <a:ext uri="{FF2B5EF4-FFF2-40B4-BE49-F238E27FC236}">
                  <a16:creationId xmlns:a16="http://schemas.microsoft.com/office/drawing/2014/main" id="{6AAC4CED-F69C-4639-84C4-081CF80FAEB8}"/>
                </a:ext>
              </a:extLst>
            </p:cNvPr>
            <p:cNvPicPr>
              <a:picLocks noChangeAspect="1"/>
            </p:cNvPicPr>
            <p:nvPr/>
          </p:nvPicPr>
          <p:blipFill>
            <a:blip r:embed="rId9"/>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171" name="Grafika 57">
              <a:extLst>
                <a:ext uri="{FF2B5EF4-FFF2-40B4-BE49-F238E27FC236}">
                  <a16:creationId xmlns:a16="http://schemas.microsoft.com/office/drawing/2014/main" id="{986265C6-F2CF-42C5-98C4-3A3DC496E767}"/>
                </a:ext>
              </a:extLst>
            </p:cNvPr>
            <p:cNvGrpSpPr/>
            <p:nvPr/>
          </p:nvGrpSpPr>
          <p:grpSpPr>
            <a:xfrm>
              <a:off x="4617899" y="1528715"/>
              <a:ext cx="343108" cy="343108"/>
              <a:chOff x="4617899" y="1528715"/>
              <a:chExt cx="343108" cy="343108"/>
            </a:xfrm>
          </p:grpSpPr>
          <p:sp>
            <p:nvSpPr>
              <p:cNvPr id="172" name="Brīvforma: forma 171">
                <a:extLst>
                  <a:ext uri="{FF2B5EF4-FFF2-40B4-BE49-F238E27FC236}">
                    <a16:creationId xmlns:a16="http://schemas.microsoft.com/office/drawing/2014/main" id="{085D2A60-44FE-4DE4-A6DC-1CE6A3E53EAD}"/>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00B050"/>
              </a:solidFill>
              <a:ln w="12427" cap="flat">
                <a:noFill/>
                <a:prstDash val="solid"/>
                <a:miter/>
              </a:ln>
            </p:spPr>
            <p:txBody>
              <a:bodyPr rtlCol="0" anchor="ctr"/>
              <a:lstStyle/>
              <a:p>
                <a:endParaRPr lang="lv-LV">
                  <a:solidFill>
                    <a:srgbClr val="9E2136"/>
                  </a:solidFill>
                </a:endParaRPr>
              </a:p>
            </p:txBody>
          </p:sp>
          <p:sp>
            <p:nvSpPr>
              <p:cNvPr id="173" name="Brīvforma: forma 172">
                <a:extLst>
                  <a:ext uri="{FF2B5EF4-FFF2-40B4-BE49-F238E27FC236}">
                    <a16:creationId xmlns:a16="http://schemas.microsoft.com/office/drawing/2014/main" id="{FFA0056F-D136-48BD-B011-A0FCD3F37B4E}"/>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04" name="Grafika 57">
            <a:extLst>
              <a:ext uri="{FF2B5EF4-FFF2-40B4-BE49-F238E27FC236}">
                <a16:creationId xmlns:a16="http://schemas.microsoft.com/office/drawing/2014/main" id="{EB3EDBDE-FEED-44E0-BA82-FDDC3E0EF8FF}"/>
              </a:ext>
            </a:extLst>
          </p:cNvPr>
          <p:cNvGrpSpPr/>
          <p:nvPr/>
        </p:nvGrpSpPr>
        <p:grpSpPr>
          <a:xfrm>
            <a:off x="7453378" y="3493902"/>
            <a:ext cx="333053" cy="333053"/>
            <a:chOff x="5346296" y="3900400"/>
            <a:chExt cx="484826" cy="484826"/>
          </a:xfrm>
        </p:grpSpPr>
        <p:pic>
          <p:nvPicPr>
            <p:cNvPr id="205" name="Attēls 204">
              <a:extLst>
                <a:ext uri="{FF2B5EF4-FFF2-40B4-BE49-F238E27FC236}">
                  <a16:creationId xmlns:a16="http://schemas.microsoft.com/office/drawing/2014/main" id="{1704530A-6D9C-4C7D-9F2A-1537947D276E}"/>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06" name="Grafika 57">
              <a:extLst>
                <a:ext uri="{FF2B5EF4-FFF2-40B4-BE49-F238E27FC236}">
                  <a16:creationId xmlns:a16="http://schemas.microsoft.com/office/drawing/2014/main" id="{E3621A36-B806-4A17-B244-8C1439AB4552}"/>
                </a:ext>
              </a:extLst>
            </p:cNvPr>
            <p:cNvGrpSpPr/>
            <p:nvPr/>
          </p:nvGrpSpPr>
          <p:grpSpPr>
            <a:xfrm>
              <a:off x="5408540" y="3935445"/>
              <a:ext cx="343108" cy="343108"/>
              <a:chOff x="5408540" y="3935445"/>
              <a:chExt cx="343108" cy="343108"/>
            </a:xfrm>
          </p:grpSpPr>
          <p:sp>
            <p:nvSpPr>
              <p:cNvPr id="207" name="Brīvforma: forma 206">
                <a:extLst>
                  <a:ext uri="{FF2B5EF4-FFF2-40B4-BE49-F238E27FC236}">
                    <a16:creationId xmlns:a16="http://schemas.microsoft.com/office/drawing/2014/main" id="{E2B8A878-8494-4AF6-81D3-206F049C5B52}"/>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9E2136"/>
              </a:solidFill>
              <a:ln w="12427" cap="flat">
                <a:noFill/>
                <a:prstDash val="solid"/>
                <a:miter/>
              </a:ln>
            </p:spPr>
            <p:txBody>
              <a:bodyPr rtlCol="0" anchor="ctr"/>
              <a:lstStyle/>
              <a:p>
                <a:endParaRPr lang="lv-LV"/>
              </a:p>
            </p:txBody>
          </p:sp>
          <p:sp>
            <p:nvSpPr>
              <p:cNvPr id="208" name="Brīvforma: forma 207">
                <a:extLst>
                  <a:ext uri="{FF2B5EF4-FFF2-40B4-BE49-F238E27FC236}">
                    <a16:creationId xmlns:a16="http://schemas.microsoft.com/office/drawing/2014/main" id="{9C160B66-700F-4F4E-A57E-8CE3BBEEBC7C}"/>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36" name="Grafika 57">
            <a:extLst>
              <a:ext uri="{FF2B5EF4-FFF2-40B4-BE49-F238E27FC236}">
                <a16:creationId xmlns:a16="http://schemas.microsoft.com/office/drawing/2014/main" id="{D827425A-DC7F-42F0-9272-289D11432BBF}"/>
              </a:ext>
            </a:extLst>
          </p:cNvPr>
          <p:cNvGrpSpPr/>
          <p:nvPr/>
        </p:nvGrpSpPr>
        <p:grpSpPr>
          <a:xfrm flipH="1">
            <a:off x="5274777" y="2021798"/>
            <a:ext cx="333053" cy="333053"/>
            <a:chOff x="4550682" y="1488699"/>
            <a:chExt cx="484826" cy="484826"/>
          </a:xfrm>
        </p:grpSpPr>
        <p:pic>
          <p:nvPicPr>
            <p:cNvPr id="237" name="Attēls 236">
              <a:extLst>
                <a:ext uri="{FF2B5EF4-FFF2-40B4-BE49-F238E27FC236}">
                  <a16:creationId xmlns:a16="http://schemas.microsoft.com/office/drawing/2014/main" id="{35E5315D-5E84-40DC-9226-7AC29371B48A}"/>
                </a:ext>
              </a:extLst>
            </p:cNvPr>
            <p:cNvPicPr>
              <a:picLocks noChangeAspect="1"/>
            </p:cNvPicPr>
            <p:nvPr/>
          </p:nvPicPr>
          <p:blipFill>
            <a:blip r:embed="rId9"/>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38" name="Grafika 57">
              <a:extLst>
                <a:ext uri="{FF2B5EF4-FFF2-40B4-BE49-F238E27FC236}">
                  <a16:creationId xmlns:a16="http://schemas.microsoft.com/office/drawing/2014/main" id="{0F5686D2-5917-43D4-A332-FC068C92367C}"/>
                </a:ext>
              </a:extLst>
            </p:cNvPr>
            <p:cNvGrpSpPr/>
            <p:nvPr/>
          </p:nvGrpSpPr>
          <p:grpSpPr>
            <a:xfrm>
              <a:off x="4617899" y="1528715"/>
              <a:ext cx="343108" cy="343108"/>
              <a:chOff x="4617899" y="1528715"/>
              <a:chExt cx="343108" cy="343108"/>
            </a:xfrm>
          </p:grpSpPr>
          <p:sp>
            <p:nvSpPr>
              <p:cNvPr id="239" name="Brīvforma: forma 238">
                <a:extLst>
                  <a:ext uri="{FF2B5EF4-FFF2-40B4-BE49-F238E27FC236}">
                    <a16:creationId xmlns:a16="http://schemas.microsoft.com/office/drawing/2014/main" id="{E8CB0529-FA0C-49DD-A82E-940424FFF8ED}"/>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F15A2C"/>
              </a:solidFill>
              <a:ln w="12427" cap="flat">
                <a:noFill/>
                <a:prstDash val="solid"/>
                <a:miter/>
              </a:ln>
            </p:spPr>
            <p:txBody>
              <a:bodyPr rtlCol="0" anchor="ctr"/>
              <a:lstStyle/>
              <a:p>
                <a:endParaRPr lang="lv-LV"/>
              </a:p>
            </p:txBody>
          </p:sp>
          <p:sp>
            <p:nvSpPr>
              <p:cNvPr id="240" name="Brīvforma: forma 239">
                <a:extLst>
                  <a:ext uri="{FF2B5EF4-FFF2-40B4-BE49-F238E27FC236}">
                    <a16:creationId xmlns:a16="http://schemas.microsoft.com/office/drawing/2014/main" id="{3FD35FFA-7268-4E46-9666-BC94E9FE5826}"/>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51" name="Grafika 57">
            <a:extLst>
              <a:ext uri="{FF2B5EF4-FFF2-40B4-BE49-F238E27FC236}">
                <a16:creationId xmlns:a16="http://schemas.microsoft.com/office/drawing/2014/main" id="{EC7647BE-9DCA-4BF1-9853-3D5D82588761}"/>
              </a:ext>
            </a:extLst>
          </p:cNvPr>
          <p:cNvGrpSpPr/>
          <p:nvPr/>
        </p:nvGrpSpPr>
        <p:grpSpPr>
          <a:xfrm flipH="1">
            <a:off x="4461619" y="3512033"/>
            <a:ext cx="333053" cy="333053"/>
            <a:chOff x="5346296" y="3900400"/>
            <a:chExt cx="484826" cy="484826"/>
          </a:xfrm>
        </p:grpSpPr>
        <p:pic>
          <p:nvPicPr>
            <p:cNvPr id="252" name="Attēls 251">
              <a:extLst>
                <a:ext uri="{FF2B5EF4-FFF2-40B4-BE49-F238E27FC236}">
                  <a16:creationId xmlns:a16="http://schemas.microsoft.com/office/drawing/2014/main" id="{9213169C-4566-44D3-9E95-A3C45A037182}"/>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53" name="Grafika 57">
              <a:extLst>
                <a:ext uri="{FF2B5EF4-FFF2-40B4-BE49-F238E27FC236}">
                  <a16:creationId xmlns:a16="http://schemas.microsoft.com/office/drawing/2014/main" id="{B312CD72-A3BC-4A37-977E-07D7B12F4906}"/>
                </a:ext>
              </a:extLst>
            </p:cNvPr>
            <p:cNvGrpSpPr/>
            <p:nvPr/>
          </p:nvGrpSpPr>
          <p:grpSpPr>
            <a:xfrm>
              <a:off x="5408540" y="3935445"/>
              <a:ext cx="343108" cy="343108"/>
              <a:chOff x="5408540" y="3935445"/>
              <a:chExt cx="343108" cy="343108"/>
            </a:xfrm>
          </p:grpSpPr>
          <p:sp>
            <p:nvSpPr>
              <p:cNvPr id="254" name="Brīvforma: forma 253">
                <a:extLst>
                  <a:ext uri="{FF2B5EF4-FFF2-40B4-BE49-F238E27FC236}">
                    <a16:creationId xmlns:a16="http://schemas.microsoft.com/office/drawing/2014/main" id="{D1E72615-9B09-475C-940D-61A1A7FED97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495562"/>
              </a:solidFill>
              <a:ln w="12427" cap="flat">
                <a:noFill/>
                <a:prstDash val="solid"/>
                <a:miter/>
              </a:ln>
            </p:spPr>
            <p:txBody>
              <a:bodyPr rtlCol="0" anchor="ctr"/>
              <a:lstStyle/>
              <a:p>
                <a:endParaRPr lang="lv-LV"/>
              </a:p>
            </p:txBody>
          </p:sp>
          <p:sp>
            <p:nvSpPr>
              <p:cNvPr id="255" name="Brīvforma: forma 254">
                <a:extLst>
                  <a:ext uri="{FF2B5EF4-FFF2-40B4-BE49-F238E27FC236}">
                    <a16:creationId xmlns:a16="http://schemas.microsoft.com/office/drawing/2014/main" id="{FAD29545-EB42-47B1-86ED-77CF266925E3}"/>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65" name="Grafika 57">
            <a:extLst>
              <a:ext uri="{FF2B5EF4-FFF2-40B4-BE49-F238E27FC236}">
                <a16:creationId xmlns:a16="http://schemas.microsoft.com/office/drawing/2014/main" id="{2C0ECF70-A7C6-43F5-BC7E-52797F2DD65E}"/>
              </a:ext>
            </a:extLst>
          </p:cNvPr>
          <p:cNvGrpSpPr/>
          <p:nvPr/>
        </p:nvGrpSpPr>
        <p:grpSpPr>
          <a:xfrm flipH="1">
            <a:off x="4662650" y="2549339"/>
            <a:ext cx="333053" cy="333053"/>
            <a:chOff x="5346296" y="3900400"/>
            <a:chExt cx="484826" cy="484826"/>
          </a:xfrm>
        </p:grpSpPr>
        <p:pic>
          <p:nvPicPr>
            <p:cNvPr id="266" name="Attēls 265">
              <a:extLst>
                <a:ext uri="{FF2B5EF4-FFF2-40B4-BE49-F238E27FC236}">
                  <a16:creationId xmlns:a16="http://schemas.microsoft.com/office/drawing/2014/main" id="{0030928A-3B79-4023-A921-6B7CAD788BF3}"/>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67" name="Grafika 57">
              <a:extLst>
                <a:ext uri="{FF2B5EF4-FFF2-40B4-BE49-F238E27FC236}">
                  <a16:creationId xmlns:a16="http://schemas.microsoft.com/office/drawing/2014/main" id="{6356DEAD-C4EC-4C3D-A7B6-CF6AB8865DAC}"/>
                </a:ext>
              </a:extLst>
            </p:cNvPr>
            <p:cNvGrpSpPr/>
            <p:nvPr/>
          </p:nvGrpSpPr>
          <p:grpSpPr>
            <a:xfrm>
              <a:off x="5408540" y="3935445"/>
              <a:ext cx="343108" cy="343108"/>
              <a:chOff x="5408540" y="3935445"/>
              <a:chExt cx="343108" cy="343108"/>
            </a:xfrm>
          </p:grpSpPr>
          <p:sp>
            <p:nvSpPr>
              <p:cNvPr id="268" name="Brīvforma: forma 267">
                <a:extLst>
                  <a:ext uri="{FF2B5EF4-FFF2-40B4-BE49-F238E27FC236}">
                    <a16:creationId xmlns:a16="http://schemas.microsoft.com/office/drawing/2014/main" id="{2D48AC0D-FEB0-494D-B587-3B00B10E0134}"/>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14377D"/>
              </a:solidFill>
              <a:ln w="12427" cap="flat">
                <a:noFill/>
                <a:prstDash val="solid"/>
                <a:miter/>
              </a:ln>
            </p:spPr>
            <p:txBody>
              <a:bodyPr rtlCol="0" anchor="ctr"/>
              <a:lstStyle/>
              <a:p>
                <a:endParaRPr lang="lv-LV"/>
              </a:p>
            </p:txBody>
          </p:sp>
          <p:sp>
            <p:nvSpPr>
              <p:cNvPr id="269" name="Brīvforma: forma 268">
                <a:extLst>
                  <a:ext uri="{FF2B5EF4-FFF2-40B4-BE49-F238E27FC236}">
                    <a16:creationId xmlns:a16="http://schemas.microsoft.com/office/drawing/2014/main" id="{317E9F58-716F-4D3E-B649-A847817310A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128" name="Grafika 57">
            <a:extLst>
              <a:ext uri="{FF2B5EF4-FFF2-40B4-BE49-F238E27FC236}">
                <a16:creationId xmlns:a16="http://schemas.microsoft.com/office/drawing/2014/main" id="{9448982A-F6CC-434B-B7D3-617A967191FC}"/>
              </a:ext>
            </a:extLst>
          </p:cNvPr>
          <p:cNvGrpSpPr/>
          <p:nvPr/>
        </p:nvGrpSpPr>
        <p:grpSpPr>
          <a:xfrm flipH="1">
            <a:off x="6401945" y="4842324"/>
            <a:ext cx="333053" cy="333053"/>
            <a:chOff x="5346296" y="3900400"/>
            <a:chExt cx="484826" cy="484826"/>
          </a:xfrm>
        </p:grpSpPr>
        <p:pic>
          <p:nvPicPr>
            <p:cNvPr id="129" name="Attēls 128">
              <a:extLst>
                <a:ext uri="{FF2B5EF4-FFF2-40B4-BE49-F238E27FC236}">
                  <a16:creationId xmlns:a16="http://schemas.microsoft.com/office/drawing/2014/main" id="{8958E6A4-3AAE-4C68-84F4-F6EDBF401FC2}"/>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30" name="Grafika 57">
              <a:extLst>
                <a:ext uri="{FF2B5EF4-FFF2-40B4-BE49-F238E27FC236}">
                  <a16:creationId xmlns:a16="http://schemas.microsoft.com/office/drawing/2014/main" id="{4E518718-B463-4916-A6B5-D9585A26E412}"/>
                </a:ext>
              </a:extLst>
            </p:cNvPr>
            <p:cNvGrpSpPr/>
            <p:nvPr/>
          </p:nvGrpSpPr>
          <p:grpSpPr>
            <a:xfrm>
              <a:off x="5408540" y="3935445"/>
              <a:ext cx="343108" cy="343108"/>
              <a:chOff x="5408540" y="3935445"/>
              <a:chExt cx="343108" cy="343108"/>
            </a:xfrm>
          </p:grpSpPr>
          <p:sp>
            <p:nvSpPr>
              <p:cNvPr id="131" name="Brīvforma: forma 130">
                <a:extLst>
                  <a:ext uri="{FF2B5EF4-FFF2-40B4-BE49-F238E27FC236}">
                    <a16:creationId xmlns:a16="http://schemas.microsoft.com/office/drawing/2014/main" id="{AF0683B5-C502-4EB9-A0F2-9E4982871D77}"/>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495562"/>
              </a:solidFill>
              <a:ln w="12427" cap="flat">
                <a:no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9A332294-00D6-4728-83AE-F9A3C4CBBA96}"/>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sp>
        <p:nvSpPr>
          <p:cNvPr id="7" name="TextBox 6">
            <a:extLst>
              <a:ext uri="{FF2B5EF4-FFF2-40B4-BE49-F238E27FC236}">
                <a16:creationId xmlns:a16="http://schemas.microsoft.com/office/drawing/2014/main" id="{2F0D0C99-4E44-45B5-B619-9ED72D61B672}"/>
              </a:ext>
            </a:extLst>
          </p:cNvPr>
          <p:cNvSpPr txBox="1"/>
          <p:nvPr/>
        </p:nvSpPr>
        <p:spPr>
          <a:xfrm>
            <a:off x="6862790" y="5345681"/>
            <a:ext cx="2685720" cy="600164"/>
          </a:xfrm>
          <a:prstGeom prst="rect">
            <a:avLst/>
          </a:prstGeom>
          <a:noFill/>
        </p:spPr>
        <p:txBody>
          <a:bodyPr wrap="square" rtlCol="0">
            <a:spAutoFit/>
          </a:bodyPr>
          <a:lstStyle/>
          <a:p>
            <a:r>
              <a:rPr lang="lv-LV" sz="1100" b="1" dirty="0">
                <a:effectLst/>
                <a:latin typeface="Verdana" panose="020B0604030504040204" pitchFamily="34" charset="0"/>
                <a:ea typeface="Verdana" panose="020B0604030504040204" pitchFamily="34" charset="0"/>
              </a:rPr>
              <a:t>«Optimizācijas» un materiālu aizstāšanas nekorekta saskaņošana</a:t>
            </a:r>
          </a:p>
        </p:txBody>
      </p:sp>
      <p:cxnSp>
        <p:nvCxnSpPr>
          <p:cNvPr id="27" name="Taisns bultveida savienotājs 26">
            <a:extLst>
              <a:ext uri="{FF2B5EF4-FFF2-40B4-BE49-F238E27FC236}">
                <a16:creationId xmlns:a16="http://schemas.microsoft.com/office/drawing/2014/main" id="{7D651E51-3853-4DAE-99E5-630D85776B87}"/>
              </a:ext>
            </a:extLst>
          </p:cNvPr>
          <p:cNvCxnSpPr>
            <a:cxnSpLocks/>
          </p:cNvCxnSpPr>
          <p:nvPr/>
        </p:nvCxnSpPr>
        <p:spPr>
          <a:xfrm flipH="1" flipV="1">
            <a:off x="7743949" y="3650545"/>
            <a:ext cx="435182" cy="56237"/>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7" name="Taisns bultveida savienotājs 196">
            <a:extLst>
              <a:ext uri="{FF2B5EF4-FFF2-40B4-BE49-F238E27FC236}">
                <a16:creationId xmlns:a16="http://schemas.microsoft.com/office/drawing/2014/main" id="{547E8A2E-9501-441E-8B9A-16A9D31790DF}"/>
              </a:ext>
            </a:extLst>
          </p:cNvPr>
          <p:cNvCxnSpPr>
            <a:cxnSpLocks/>
          </p:cNvCxnSpPr>
          <p:nvPr/>
        </p:nvCxnSpPr>
        <p:spPr>
          <a:xfrm flipH="1" flipV="1">
            <a:off x="6646324" y="5121244"/>
            <a:ext cx="180019" cy="247081"/>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8" name="Taisns bultveida savienotājs 197">
            <a:extLst>
              <a:ext uri="{FF2B5EF4-FFF2-40B4-BE49-F238E27FC236}">
                <a16:creationId xmlns:a16="http://schemas.microsoft.com/office/drawing/2014/main" id="{13D42E2B-D481-4A61-B088-F5FC00A94BC5}"/>
              </a:ext>
            </a:extLst>
          </p:cNvPr>
          <p:cNvCxnSpPr>
            <a:cxnSpLocks/>
          </p:cNvCxnSpPr>
          <p:nvPr/>
        </p:nvCxnSpPr>
        <p:spPr>
          <a:xfrm flipH="1" flipV="1">
            <a:off x="7469145" y="4470946"/>
            <a:ext cx="288263" cy="76994"/>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4" name="Taisns bultveida savienotājs 213">
            <a:extLst>
              <a:ext uri="{FF2B5EF4-FFF2-40B4-BE49-F238E27FC236}">
                <a16:creationId xmlns:a16="http://schemas.microsoft.com/office/drawing/2014/main" id="{32C05EAE-9442-4325-A195-F55C376A1CDE}"/>
              </a:ext>
            </a:extLst>
          </p:cNvPr>
          <p:cNvCxnSpPr>
            <a:cxnSpLocks/>
          </p:cNvCxnSpPr>
          <p:nvPr/>
        </p:nvCxnSpPr>
        <p:spPr>
          <a:xfrm flipH="1">
            <a:off x="6968377" y="1937497"/>
            <a:ext cx="255385" cy="159516"/>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5" name="Taisns bultveida savienotājs 214">
            <a:extLst>
              <a:ext uri="{FF2B5EF4-FFF2-40B4-BE49-F238E27FC236}">
                <a16:creationId xmlns:a16="http://schemas.microsoft.com/office/drawing/2014/main" id="{47FDC5F8-6E6E-40A6-9E60-1E4321E6556F}"/>
              </a:ext>
            </a:extLst>
          </p:cNvPr>
          <p:cNvCxnSpPr>
            <a:cxnSpLocks/>
          </p:cNvCxnSpPr>
          <p:nvPr/>
        </p:nvCxnSpPr>
        <p:spPr>
          <a:xfrm>
            <a:off x="5120165" y="1902478"/>
            <a:ext cx="255385" cy="159516"/>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6" name="Taisns bultveida savienotājs 215">
            <a:extLst>
              <a:ext uri="{FF2B5EF4-FFF2-40B4-BE49-F238E27FC236}">
                <a16:creationId xmlns:a16="http://schemas.microsoft.com/office/drawing/2014/main" id="{3A1004B8-AAE9-4C20-BF34-A8F8D261EBC0}"/>
              </a:ext>
            </a:extLst>
          </p:cNvPr>
          <p:cNvCxnSpPr>
            <a:cxnSpLocks/>
            <a:stCxn id="98" idx="3"/>
          </p:cNvCxnSpPr>
          <p:nvPr/>
        </p:nvCxnSpPr>
        <p:spPr>
          <a:xfrm>
            <a:off x="4240536" y="2587508"/>
            <a:ext cx="361678" cy="30748"/>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7" name="Taisns bultveida savienotājs 216">
            <a:extLst>
              <a:ext uri="{FF2B5EF4-FFF2-40B4-BE49-F238E27FC236}">
                <a16:creationId xmlns:a16="http://schemas.microsoft.com/office/drawing/2014/main" id="{F14FF31F-7C1F-4397-8CF6-329D55808C30}"/>
              </a:ext>
            </a:extLst>
          </p:cNvPr>
          <p:cNvCxnSpPr>
            <a:cxnSpLocks/>
            <a:endCxn id="255" idx="0"/>
          </p:cNvCxnSpPr>
          <p:nvPr/>
        </p:nvCxnSpPr>
        <p:spPr>
          <a:xfrm flipV="1">
            <a:off x="4158198" y="3653957"/>
            <a:ext cx="358016" cy="42771"/>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55FF514-E716-1062-AB0A-1035CCAE63CA}"/>
              </a:ext>
            </a:extLst>
          </p:cNvPr>
          <p:cNvSpPr txBox="1"/>
          <p:nvPr/>
        </p:nvSpPr>
        <p:spPr>
          <a:xfrm>
            <a:off x="2170205" y="4496943"/>
            <a:ext cx="2551975"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Būvprojekta risinājumu izmaiņas ar ražošanas rasējumiem</a:t>
            </a:r>
          </a:p>
        </p:txBody>
      </p:sp>
      <p:sp>
        <p:nvSpPr>
          <p:cNvPr id="6" name="TextBox 5">
            <a:extLst>
              <a:ext uri="{FF2B5EF4-FFF2-40B4-BE49-F238E27FC236}">
                <a16:creationId xmlns:a16="http://schemas.microsoft.com/office/drawing/2014/main" id="{919B4BBD-01BB-362D-8BC2-3651C81BE9A6}"/>
              </a:ext>
            </a:extLst>
          </p:cNvPr>
          <p:cNvSpPr txBox="1"/>
          <p:nvPr/>
        </p:nvSpPr>
        <p:spPr>
          <a:xfrm>
            <a:off x="3055855" y="5404698"/>
            <a:ext cx="2551975" cy="430887"/>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Izmaiņu realizēšana pirms to saskaņošanas būvvaldē</a:t>
            </a:r>
          </a:p>
        </p:txBody>
      </p:sp>
      <p:sp>
        <p:nvSpPr>
          <p:cNvPr id="23" name="TextBox 22">
            <a:extLst>
              <a:ext uri="{FF2B5EF4-FFF2-40B4-BE49-F238E27FC236}">
                <a16:creationId xmlns:a16="http://schemas.microsoft.com/office/drawing/2014/main" id="{FA85CE19-6D01-B072-C451-BE18F271883A}"/>
              </a:ext>
            </a:extLst>
          </p:cNvPr>
          <p:cNvSpPr txBox="1"/>
          <p:nvPr/>
        </p:nvSpPr>
        <p:spPr>
          <a:xfrm>
            <a:off x="7914086" y="2355131"/>
            <a:ext cx="1847893" cy="430887"/>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Fasāžu neatbilstības būvprojektam</a:t>
            </a:r>
          </a:p>
        </p:txBody>
      </p:sp>
      <p:grpSp>
        <p:nvGrpSpPr>
          <p:cNvPr id="32" name="Grafika 57">
            <a:extLst>
              <a:ext uri="{FF2B5EF4-FFF2-40B4-BE49-F238E27FC236}">
                <a16:creationId xmlns:a16="http://schemas.microsoft.com/office/drawing/2014/main" id="{A269B1EB-1EA2-7DD4-D149-0D1E42305547}"/>
              </a:ext>
            </a:extLst>
          </p:cNvPr>
          <p:cNvGrpSpPr/>
          <p:nvPr/>
        </p:nvGrpSpPr>
        <p:grpSpPr>
          <a:xfrm flipH="1">
            <a:off x="4659986" y="4234987"/>
            <a:ext cx="333053" cy="333053"/>
            <a:chOff x="5346296" y="3900400"/>
            <a:chExt cx="484826" cy="484826"/>
          </a:xfrm>
        </p:grpSpPr>
        <p:pic>
          <p:nvPicPr>
            <p:cNvPr id="33" name="Attēls 251">
              <a:extLst>
                <a:ext uri="{FF2B5EF4-FFF2-40B4-BE49-F238E27FC236}">
                  <a16:creationId xmlns:a16="http://schemas.microsoft.com/office/drawing/2014/main" id="{042A7AE5-249E-85C7-E05C-29ADA6E6CB4E}"/>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34" name="Grafika 57">
              <a:extLst>
                <a:ext uri="{FF2B5EF4-FFF2-40B4-BE49-F238E27FC236}">
                  <a16:creationId xmlns:a16="http://schemas.microsoft.com/office/drawing/2014/main" id="{220ADF49-53E6-4C4C-0DB0-089DCFB94218}"/>
                </a:ext>
              </a:extLst>
            </p:cNvPr>
            <p:cNvGrpSpPr/>
            <p:nvPr/>
          </p:nvGrpSpPr>
          <p:grpSpPr>
            <a:xfrm>
              <a:off x="5408540" y="3935445"/>
              <a:ext cx="343108" cy="343108"/>
              <a:chOff x="5408540" y="3935445"/>
              <a:chExt cx="343108" cy="343108"/>
            </a:xfrm>
          </p:grpSpPr>
          <p:sp>
            <p:nvSpPr>
              <p:cNvPr id="35" name="Brīvforma: forma 253">
                <a:extLst>
                  <a:ext uri="{FF2B5EF4-FFF2-40B4-BE49-F238E27FC236}">
                    <a16:creationId xmlns:a16="http://schemas.microsoft.com/office/drawing/2014/main" id="{9F1443E4-9960-3496-5D0C-79BD324E57F0}"/>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002060"/>
              </a:solidFill>
              <a:ln w="12427" cap="flat">
                <a:noFill/>
                <a:prstDash val="solid"/>
                <a:miter/>
              </a:ln>
            </p:spPr>
            <p:txBody>
              <a:bodyPr rtlCol="0" anchor="ctr"/>
              <a:lstStyle/>
              <a:p>
                <a:endParaRPr lang="lv-LV"/>
              </a:p>
            </p:txBody>
          </p:sp>
          <p:sp>
            <p:nvSpPr>
              <p:cNvPr id="36" name="Brīvforma: forma 254">
                <a:extLst>
                  <a:ext uri="{FF2B5EF4-FFF2-40B4-BE49-F238E27FC236}">
                    <a16:creationId xmlns:a16="http://schemas.microsoft.com/office/drawing/2014/main" id="{EC5CA6BC-C7C1-4942-1987-AEC66A7F8935}"/>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cxnSp>
        <p:nvCxnSpPr>
          <p:cNvPr id="37" name="Taisns bultveida savienotājs 216">
            <a:extLst>
              <a:ext uri="{FF2B5EF4-FFF2-40B4-BE49-F238E27FC236}">
                <a16:creationId xmlns:a16="http://schemas.microsoft.com/office/drawing/2014/main" id="{B3042184-6974-C7DB-78F5-1993D5C810D3}"/>
              </a:ext>
            </a:extLst>
          </p:cNvPr>
          <p:cNvCxnSpPr>
            <a:cxnSpLocks/>
          </p:cNvCxnSpPr>
          <p:nvPr/>
        </p:nvCxnSpPr>
        <p:spPr>
          <a:xfrm flipV="1">
            <a:off x="4242648" y="4451623"/>
            <a:ext cx="471968" cy="86273"/>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5" name="Taisns bultveida savienotājs 216">
            <a:extLst>
              <a:ext uri="{FF2B5EF4-FFF2-40B4-BE49-F238E27FC236}">
                <a16:creationId xmlns:a16="http://schemas.microsoft.com/office/drawing/2014/main" id="{C95B6810-EF47-85D9-D476-40E30E00541D}"/>
              </a:ext>
            </a:extLst>
          </p:cNvPr>
          <p:cNvCxnSpPr>
            <a:cxnSpLocks/>
          </p:cNvCxnSpPr>
          <p:nvPr/>
        </p:nvCxnSpPr>
        <p:spPr>
          <a:xfrm flipV="1">
            <a:off x="4906882" y="5007898"/>
            <a:ext cx="360135" cy="396800"/>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50" name="Grafika 57">
            <a:extLst>
              <a:ext uri="{FF2B5EF4-FFF2-40B4-BE49-F238E27FC236}">
                <a16:creationId xmlns:a16="http://schemas.microsoft.com/office/drawing/2014/main" id="{1A18D084-183B-4D15-D89F-98C0F16BE55D}"/>
              </a:ext>
            </a:extLst>
          </p:cNvPr>
          <p:cNvGrpSpPr/>
          <p:nvPr/>
        </p:nvGrpSpPr>
        <p:grpSpPr>
          <a:xfrm>
            <a:off x="7266407" y="2626488"/>
            <a:ext cx="333053" cy="333053"/>
            <a:chOff x="4550682" y="1488699"/>
            <a:chExt cx="484826" cy="484826"/>
          </a:xfrm>
        </p:grpSpPr>
        <p:pic>
          <p:nvPicPr>
            <p:cNvPr id="51" name="Attēls 169">
              <a:extLst>
                <a:ext uri="{FF2B5EF4-FFF2-40B4-BE49-F238E27FC236}">
                  <a16:creationId xmlns:a16="http://schemas.microsoft.com/office/drawing/2014/main" id="{24AADFF3-5A79-130E-4E28-49BD3616AAC7}"/>
                </a:ext>
              </a:extLst>
            </p:cNvPr>
            <p:cNvPicPr>
              <a:picLocks noChangeAspect="1"/>
            </p:cNvPicPr>
            <p:nvPr/>
          </p:nvPicPr>
          <p:blipFill>
            <a:blip r:embed="rId9"/>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52" name="Grafika 57">
              <a:extLst>
                <a:ext uri="{FF2B5EF4-FFF2-40B4-BE49-F238E27FC236}">
                  <a16:creationId xmlns:a16="http://schemas.microsoft.com/office/drawing/2014/main" id="{6AFED907-C464-521B-5595-6E83E373BA9C}"/>
                </a:ext>
              </a:extLst>
            </p:cNvPr>
            <p:cNvGrpSpPr/>
            <p:nvPr/>
          </p:nvGrpSpPr>
          <p:grpSpPr>
            <a:xfrm>
              <a:off x="4617899" y="1528715"/>
              <a:ext cx="343108" cy="343108"/>
              <a:chOff x="4617899" y="1528715"/>
              <a:chExt cx="343108" cy="343108"/>
            </a:xfrm>
          </p:grpSpPr>
          <p:sp>
            <p:nvSpPr>
              <p:cNvPr id="53" name="Brīvforma: forma 171">
                <a:extLst>
                  <a:ext uri="{FF2B5EF4-FFF2-40B4-BE49-F238E27FC236}">
                    <a16:creationId xmlns:a16="http://schemas.microsoft.com/office/drawing/2014/main" id="{95657095-3FCD-2ACA-BDE7-0AF92866AF55}"/>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accent2">
                  <a:lumMod val="75000"/>
                </a:schemeClr>
              </a:solidFill>
              <a:ln w="12427" cap="flat">
                <a:noFill/>
                <a:prstDash val="solid"/>
                <a:miter/>
              </a:ln>
            </p:spPr>
            <p:txBody>
              <a:bodyPr rtlCol="0" anchor="ctr"/>
              <a:lstStyle/>
              <a:p>
                <a:endParaRPr lang="lv-LV">
                  <a:solidFill>
                    <a:srgbClr val="9E2136"/>
                  </a:solidFill>
                </a:endParaRPr>
              </a:p>
            </p:txBody>
          </p:sp>
          <p:sp>
            <p:nvSpPr>
              <p:cNvPr id="54" name="Brīvforma: forma 172">
                <a:extLst>
                  <a:ext uri="{FF2B5EF4-FFF2-40B4-BE49-F238E27FC236}">
                    <a16:creationId xmlns:a16="http://schemas.microsoft.com/office/drawing/2014/main" id="{50E99EC2-CA22-5225-DD9E-ACDE3B0801FB}"/>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cxnSp>
        <p:nvCxnSpPr>
          <p:cNvPr id="55" name="Taisns bultveida savienotājs 213">
            <a:extLst>
              <a:ext uri="{FF2B5EF4-FFF2-40B4-BE49-F238E27FC236}">
                <a16:creationId xmlns:a16="http://schemas.microsoft.com/office/drawing/2014/main" id="{153C9D09-17F3-EA8F-3F62-471B0BDCE449}"/>
              </a:ext>
            </a:extLst>
          </p:cNvPr>
          <p:cNvCxnSpPr>
            <a:cxnSpLocks/>
            <a:stCxn id="23" idx="1"/>
          </p:cNvCxnSpPr>
          <p:nvPr/>
        </p:nvCxnSpPr>
        <p:spPr>
          <a:xfrm flipH="1">
            <a:off x="7582416" y="2570575"/>
            <a:ext cx="331670" cy="160891"/>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60" name="Grafika 57">
            <a:extLst>
              <a:ext uri="{FF2B5EF4-FFF2-40B4-BE49-F238E27FC236}">
                <a16:creationId xmlns:a16="http://schemas.microsoft.com/office/drawing/2014/main" id="{F62BD904-8121-7ED0-3095-028A4DE799D4}"/>
              </a:ext>
            </a:extLst>
          </p:cNvPr>
          <p:cNvGrpSpPr/>
          <p:nvPr/>
        </p:nvGrpSpPr>
        <p:grpSpPr>
          <a:xfrm flipH="1">
            <a:off x="5171546" y="4727324"/>
            <a:ext cx="333053" cy="333053"/>
            <a:chOff x="5346296" y="3900400"/>
            <a:chExt cx="484826" cy="484826"/>
          </a:xfrm>
        </p:grpSpPr>
        <p:pic>
          <p:nvPicPr>
            <p:cNvPr id="61" name="Attēls 128">
              <a:extLst>
                <a:ext uri="{FF2B5EF4-FFF2-40B4-BE49-F238E27FC236}">
                  <a16:creationId xmlns:a16="http://schemas.microsoft.com/office/drawing/2014/main" id="{266101C9-3B90-E746-4BB7-CC712B5C6E8D}"/>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62" name="Grafika 57">
              <a:extLst>
                <a:ext uri="{FF2B5EF4-FFF2-40B4-BE49-F238E27FC236}">
                  <a16:creationId xmlns:a16="http://schemas.microsoft.com/office/drawing/2014/main" id="{17B4F70B-FA2C-0929-49C8-FCAC1FE476E8}"/>
                </a:ext>
              </a:extLst>
            </p:cNvPr>
            <p:cNvGrpSpPr/>
            <p:nvPr/>
          </p:nvGrpSpPr>
          <p:grpSpPr>
            <a:xfrm>
              <a:off x="5408540" y="3935445"/>
              <a:ext cx="343108" cy="343108"/>
              <a:chOff x="5408540" y="3935445"/>
              <a:chExt cx="343108" cy="343108"/>
            </a:xfrm>
          </p:grpSpPr>
          <p:sp>
            <p:nvSpPr>
              <p:cNvPr id="63" name="Brīvforma: forma 130">
                <a:extLst>
                  <a:ext uri="{FF2B5EF4-FFF2-40B4-BE49-F238E27FC236}">
                    <a16:creationId xmlns:a16="http://schemas.microsoft.com/office/drawing/2014/main" id="{C0E8D13E-5B71-9ECA-EE90-A9C47115B8F2}"/>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FF0000"/>
              </a:solidFill>
              <a:ln w="12427" cap="flat">
                <a:noFill/>
                <a:prstDash val="solid"/>
                <a:miter/>
              </a:ln>
            </p:spPr>
            <p:txBody>
              <a:bodyPr rtlCol="0" anchor="ctr"/>
              <a:lstStyle/>
              <a:p>
                <a:endParaRPr lang="lv-LV"/>
              </a:p>
            </p:txBody>
          </p:sp>
          <p:sp>
            <p:nvSpPr>
              <p:cNvPr id="64" name="Brīvforma: forma 131">
                <a:extLst>
                  <a:ext uri="{FF2B5EF4-FFF2-40B4-BE49-F238E27FC236}">
                    <a16:creationId xmlns:a16="http://schemas.microsoft.com/office/drawing/2014/main" id="{BD0C304E-BBDD-2054-1A6A-FD4835DB976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spTree>
    <p:extLst>
      <p:ext uri="{BB962C8B-B14F-4D97-AF65-F5344CB8AC3E}">
        <p14:creationId xmlns:p14="http://schemas.microsoft.com/office/powerpoint/2010/main" val="255469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43200000">
                                      <p:cBhvr>
                                        <p:cTn id="6"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2055350" y="410584"/>
            <a:ext cx="8490207" cy="461665"/>
          </a:xfrm>
          <a:prstGeom prst="rect">
            <a:avLst/>
          </a:prstGeom>
          <a:noFill/>
        </p:spPr>
        <p:txBody>
          <a:bodyPr wrap="square" rtlCol="0" anchor="b">
            <a:spAutoFit/>
          </a:bodyPr>
          <a:lstStyle/>
          <a:p>
            <a:r>
              <a:rPr lang="lv-LV" sz="2400" b="1" dirty="0">
                <a:latin typeface="Verdana" panose="020B0604030504040204" pitchFamily="34" charset="0"/>
                <a:ea typeface="Verdana" panose="020B0604030504040204" pitchFamily="34" charset="0"/>
              </a:rPr>
              <a:t>BIEŽĀK KONSTATĒTĀS NEATBILSTĪBAS</a:t>
            </a:r>
            <a:endParaRPr lang="lv-LV" sz="2400"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9</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TextBox 4">
            <a:extLst>
              <a:ext uri="{FF2B5EF4-FFF2-40B4-BE49-F238E27FC236}">
                <a16:creationId xmlns:a16="http://schemas.microsoft.com/office/drawing/2014/main" id="{9FD70D2B-D755-4A9B-9E91-2B101BC16EC9}"/>
              </a:ext>
            </a:extLst>
          </p:cNvPr>
          <p:cNvSpPr txBox="1"/>
          <p:nvPr/>
        </p:nvSpPr>
        <p:spPr>
          <a:xfrm>
            <a:off x="1709201" y="1014608"/>
            <a:ext cx="5460984"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IZMAIŅAS FASĀDĒ AR REVĪZIJU, NESASKAŅOJOT BŪVVALDĒ</a:t>
            </a:r>
          </a:p>
        </p:txBody>
      </p:sp>
      <p:pic>
        <p:nvPicPr>
          <p:cNvPr id="20" name="Picture 19">
            <a:extLst>
              <a:ext uri="{FF2B5EF4-FFF2-40B4-BE49-F238E27FC236}">
                <a16:creationId xmlns:a16="http://schemas.microsoft.com/office/drawing/2014/main" id="{9997B33E-E5F2-BF4C-BF3B-45745FE72891}"/>
              </a:ext>
            </a:extLst>
          </p:cNvPr>
          <p:cNvPicPr>
            <a:picLocks noChangeAspect="1"/>
          </p:cNvPicPr>
          <p:nvPr/>
        </p:nvPicPr>
        <p:blipFill>
          <a:blip r:embed="rId5"/>
          <a:stretch>
            <a:fillRect/>
          </a:stretch>
        </p:blipFill>
        <p:spPr>
          <a:xfrm>
            <a:off x="1775870" y="1333372"/>
            <a:ext cx="4340113" cy="1845562"/>
          </a:xfrm>
          <a:prstGeom prst="rect">
            <a:avLst/>
          </a:prstGeom>
        </p:spPr>
      </p:pic>
      <p:pic>
        <p:nvPicPr>
          <p:cNvPr id="22" name="Picture 21">
            <a:extLst>
              <a:ext uri="{FF2B5EF4-FFF2-40B4-BE49-F238E27FC236}">
                <a16:creationId xmlns:a16="http://schemas.microsoft.com/office/drawing/2014/main" id="{2E76A4A8-031D-67D1-D557-7FDD7CD9D1B8}"/>
              </a:ext>
            </a:extLst>
          </p:cNvPr>
          <p:cNvPicPr>
            <a:picLocks noChangeAspect="1"/>
          </p:cNvPicPr>
          <p:nvPr/>
        </p:nvPicPr>
        <p:blipFill>
          <a:blip r:embed="rId6"/>
          <a:stretch>
            <a:fillRect/>
          </a:stretch>
        </p:blipFill>
        <p:spPr>
          <a:xfrm>
            <a:off x="6574561" y="1333372"/>
            <a:ext cx="4739740" cy="1915623"/>
          </a:xfrm>
          <a:prstGeom prst="rect">
            <a:avLst/>
          </a:prstGeom>
        </p:spPr>
      </p:pic>
      <p:pic>
        <p:nvPicPr>
          <p:cNvPr id="16" name="Picture 15">
            <a:extLst>
              <a:ext uri="{FF2B5EF4-FFF2-40B4-BE49-F238E27FC236}">
                <a16:creationId xmlns:a16="http://schemas.microsoft.com/office/drawing/2014/main" id="{18F0DC6F-3FF2-EE9E-BEF3-26E28EF729DC}"/>
              </a:ext>
            </a:extLst>
          </p:cNvPr>
          <p:cNvPicPr>
            <a:picLocks noChangeAspect="1"/>
          </p:cNvPicPr>
          <p:nvPr/>
        </p:nvPicPr>
        <p:blipFill>
          <a:blip r:embed="rId7"/>
          <a:stretch>
            <a:fillRect/>
          </a:stretch>
        </p:blipFill>
        <p:spPr>
          <a:xfrm>
            <a:off x="6610391" y="3616865"/>
            <a:ext cx="4205392" cy="3109224"/>
          </a:xfrm>
          <a:prstGeom prst="rect">
            <a:avLst/>
          </a:prstGeom>
        </p:spPr>
      </p:pic>
      <p:pic>
        <p:nvPicPr>
          <p:cNvPr id="18" name="Picture 17">
            <a:extLst>
              <a:ext uri="{FF2B5EF4-FFF2-40B4-BE49-F238E27FC236}">
                <a16:creationId xmlns:a16="http://schemas.microsoft.com/office/drawing/2014/main" id="{1BA5CEBF-82AA-0C44-9A3A-B7D74912B19C}"/>
              </a:ext>
            </a:extLst>
          </p:cNvPr>
          <p:cNvPicPr>
            <a:picLocks noChangeAspect="1"/>
          </p:cNvPicPr>
          <p:nvPr/>
        </p:nvPicPr>
        <p:blipFill>
          <a:blip r:embed="rId8"/>
          <a:stretch>
            <a:fillRect/>
          </a:stretch>
        </p:blipFill>
        <p:spPr>
          <a:xfrm>
            <a:off x="1540494" y="3679067"/>
            <a:ext cx="4759959" cy="2634479"/>
          </a:xfrm>
          <a:prstGeom prst="rect">
            <a:avLst/>
          </a:prstGeom>
        </p:spPr>
      </p:pic>
      <p:sp>
        <p:nvSpPr>
          <p:cNvPr id="19" name="TextBox 18">
            <a:extLst>
              <a:ext uri="{FF2B5EF4-FFF2-40B4-BE49-F238E27FC236}">
                <a16:creationId xmlns:a16="http://schemas.microsoft.com/office/drawing/2014/main" id="{FD7214EA-8951-B446-70FE-DB2FC9C871C2}"/>
              </a:ext>
            </a:extLst>
          </p:cNvPr>
          <p:cNvSpPr txBox="1"/>
          <p:nvPr/>
        </p:nvSpPr>
        <p:spPr>
          <a:xfrm>
            <a:off x="1704219" y="3503579"/>
            <a:ext cx="8086326"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IZMAIŅAS BK RISINĀJUMĀ, NEIEVĒROJOT VBN 67.</a:t>
            </a:r>
            <a:r>
              <a:rPr lang="lv-LV" sz="1100" b="1" baseline="30000" dirty="0">
                <a:latin typeface="Verdana" panose="020B0604030504040204" pitchFamily="34" charset="0"/>
                <a:ea typeface="Verdana" panose="020B0604030504040204" pitchFamily="34" charset="0"/>
              </a:rPr>
              <a:t>1</a:t>
            </a:r>
            <a:r>
              <a:rPr lang="lv-LV" sz="1100" b="1" dirty="0">
                <a:latin typeface="Verdana" panose="020B0604030504040204" pitchFamily="34" charset="0"/>
                <a:ea typeface="Verdana" panose="020B0604030504040204" pitchFamily="34" charset="0"/>
              </a:rPr>
              <a:t> UN 60.PUNKTĀ NOTEIKTO</a:t>
            </a:r>
          </a:p>
        </p:txBody>
      </p:sp>
    </p:spTree>
    <p:extLst>
      <p:ext uri="{BB962C8B-B14F-4D97-AF65-F5344CB8AC3E}">
        <p14:creationId xmlns:p14="http://schemas.microsoft.com/office/powerpoint/2010/main" val="2240942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2055350" y="410584"/>
            <a:ext cx="8490207" cy="461665"/>
          </a:xfrm>
          <a:prstGeom prst="rect">
            <a:avLst/>
          </a:prstGeom>
          <a:noFill/>
        </p:spPr>
        <p:txBody>
          <a:bodyPr wrap="square" rtlCol="0" anchor="b">
            <a:spAutoFit/>
          </a:bodyPr>
          <a:lstStyle/>
          <a:p>
            <a:r>
              <a:rPr lang="lv-LV" sz="2400" b="1" dirty="0">
                <a:latin typeface="Verdana" panose="020B0604030504040204" pitchFamily="34" charset="0"/>
                <a:ea typeface="Verdana" panose="020B0604030504040204" pitchFamily="34" charset="0"/>
              </a:rPr>
              <a:t>BIEŽĀK KONSTATĒTĀS NEATBILSTĪBAS</a:t>
            </a:r>
            <a:endParaRPr lang="lv-LV" sz="2400"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10</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TextBox 4">
            <a:extLst>
              <a:ext uri="{FF2B5EF4-FFF2-40B4-BE49-F238E27FC236}">
                <a16:creationId xmlns:a16="http://schemas.microsoft.com/office/drawing/2014/main" id="{9FD70D2B-D755-4A9B-9E91-2B101BC16EC9}"/>
              </a:ext>
            </a:extLst>
          </p:cNvPr>
          <p:cNvSpPr txBox="1"/>
          <p:nvPr/>
        </p:nvSpPr>
        <p:spPr>
          <a:xfrm>
            <a:off x="1670154" y="1076113"/>
            <a:ext cx="4109209"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BŪVATĻAUJĀ IEKĻAUTA TIKAI ĒKAS JAUNBŪVE</a:t>
            </a:r>
          </a:p>
        </p:txBody>
      </p:sp>
      <p:sp>
        <p:nvSpPr>
          <p:cNvPr id="10" name="TextBox 9">
            <a:extLst>
              <a:ext uri="{FF2B5EF4-FFF2-40B4-BE49-F238E27FC236}">
                <a16:creationId xmlns:a16="http://schemas.microsoft.com/office/drawing/2014/main" id="{9C7D0D98-3A48-AEB6-0546-40F7B62DC715}"/>
              </a:ext>
            </a:extLst>
          </p:cNvPr>
          <p:cNvSpPr txBox="1"/>
          <p:nvPr/>
        </p:nvSpPr>
        <p:spPr>
          <a:xfrm>
            <a:off x="6703790" y="1037641"/>
            <a:ext cx="3372363"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BŪVPROJEKTĀ ĢENERĀLPLĀNĀ VĒL</a:t>
            </a:r>
          </a:p>
          <a:p>
            <a:r>
              <a:rPr lang="lv-LV" sz="1100" b="1" dirty="0">
                <a:latin typeface="Verdana" panose="020B0604030504040204" pitchFamily="34" charset="0"/>
                <a:ea typeface="Verdana" panose="020B0604030504040204" pitchFamily="34" charset="0"/>
              </a:rPr>
              <a:t>PAREDZĒTAS VAIRĀKAS INŽENIERBŪVES </a:t>
            </a:r>
          </a:p>
        </p:txBody>
      </p:sp>
      <p:pic>
        <p:nvPicPr>
          <p:cNvPr id="7" name="Picture 6" descr="A screenshot of a computer&#10;&#10;Description automatically generated">
            <a:extLst>
              <a:ext uri="{FF2B5EF4-FFF2-40B4-BE49-F238E27FC236}">
                <a16:creationId xmlns:a16="http://schemas.microsoft.com/office/drawing/2014/main" id="{89795CA9-A8D5-9DE4-EE74-4E5908207E1C}"/>
              </a:ext>
            </a:extLst>
          </p:cNvPr>
          <p:cNvPicPr>
            <a:picLocks noChangeAspect="1"/>
          </p:cNvPicPr>
          <p:nvPr/>
        </p:nvPicPr>
        <p:blipFill rotWithShape="1">
          <a:blip r:embed="rId5">
            <a:extLst>
              <a:ext uri="{28A0092B-C50C-407E-A947-70E740481C1C}">
                <a14:useLocalDpi xmlns:a14="http://schemas.microsoft.com/office/drawing/2010/main" val="0"/>
              </a:ext>
            </a:extLst>
          </a:blip>
          <a:srcRect l="50000" b="44693"/>
          <a:stretch/>
        </p:blipFill>
        <p:spPr>
          <a:xfrm>
            <a:off x="6996754" y="1459592"/>
            <a:ext cx="2786437" cy="5079320"/>
          </a:xfrm>
          <a:prstGeom prst="rect">
            <a:avLst/>
          </a:prstGeom>
        </p:spPr>
      </p:pic>
      <p:pic>
        <p:nvPicPr>
          <p:cNvPr id="15" name="Picture 14">
            <a:extLst>
              <a:ext uri="{FF2B5EF4-FFF2-40B4-BE49-F238E27FC236}">
                <a16:creationId xmlns:a16="http://schemas.microsoft.com/office/drawing/2014/main" id="{470DDFDE-1F7E-A121-BD25-058869FEA491}"/>
              </a:ext>
            </a:extLst>
          </p:cNvPr>
          <p:cNvPicPr>
            <a:picLocks noChangeAspect="1"/>
          </p:cNvPicPr>
          <p:nvPr/>
        </p:nvPicPr>
        <p:blipFill>
          <a:blip r:embed="rId6"/>
          <a:stretch>
            <a:fillRect/>
          </a:stretch>
        </p:blipFill>
        <p:spPr>
          <a:xfrm>
            <a:off x="1446877" y="4254949"/>
            <a:ext cx="5222059" cy="2521263"/>
          </a:xfrm>
          <a:prstGeom prst="rect">
            <a:avLst/>
          </a:prstGeom>
        </p:spPr>
      </p:pic>
      <p:pic>
        <p:nvPicPr>
          <p:cNvPr id="17" name="Picture 16" descr="A screenshot of a computer&#10;&#10;Description automatically generated">
            <a:extLst>
              <a:ext uri="{FF2B5EF4-FFF2-40B4-BE49-F238E27FC236}">
                <a16:creationId xmlns:a16="http://schemas.microsoft.com/office/drawing/2014/main" id="{23169FA1-576A-AF46-1917-9034A0F007C6}"/>
              </a:ext>
            </a:extLst>
          </p:cNvPr>
          <p:cNvPicPr>
            <a:picLocks noChangeAspect="1"/>
          </p:cNvPicPr>
          <p:nvPr/>
        </p:nvPicPr>
        <p:blipFill rotWithShape="1">
          <a:blip r:embed="rId7">
            <a:extLst>
              <a:ext uri="{28A0092B-C50C-407E-A947-70E740481C1C}">
                <a14:useLocalDpi xmlns:a14="http://schemas.microsoft.com/office/drawing/2010/main" val="0"/>
              </a:ext>
            </a:extLst>
          </a:blip>
          <a:srcRect l="12810" t="42873" r="51989" b="5195"/>
          <a:stretch/>
        </p:blipFill>
        <p:spPr>
          <a:xfrm>
            <a:off x="1670154" y="1337723"/>
            <a:ext cx="4189108" cy="2292026"/>
          </a:xfrm>
          <a:prstGeom prst="rect">
            <a:avLst/>
          </a:prstGeom>
        </p:spPr>
      </p:pic>
      <p:sp>
        <p:nvSpPr>
          <p:cNvPr id="18" name="TextBox 17">
            <a:extLst>
              <a:ext uri="{FF2B5EF4-FFF2-40B4-BE49-F238E27FC236}">
                <a16:creationId xmlns:a16="http://schemas.microsoft.com/office/drawing/2014/main" id="{F0E2B3A9-8EB3-0324-EFC8-01159B9CCD8C}"/>
              </a:ext>
            </a:extLst>
          </p:cNvPr>
          <p:cNvSpPr txBox="1"/>
          <p:nvPr/>
        </p:nvSpPr>
        <p:spPr>
          <a:xfrm>
            <a:off x="1710103" y="3911914"/>
            <a:ext cx="4385897" cy="430887"/>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BŪVATĻAUJĀ IEKĻAUTAS VISAS BŪVES</a:t>
            </a:r>
          </a:p>
          <a:p>
            <a:r>
              <a:rPr lang="lv-LV" sz="1100" b="1" dirty="0">
                <a:latin typeface="Verdana" panose="020B0604030504040204" pitchFamily="34" charset="0"/>
                <a:ea typeface="Verdana" panose="020B0604030504040204" pitchFamily="34" charset="0"/>
              </a:rPr>
              <a:t>(PĒC KONSTATĒTĀS NEATBILSTĪBAS NOVĒRŠANAS)</a:t>
            </a:r>
          </a:p>
        </p:txBody>
      </p:sp>
    </p:spTree>
    <p:extLst>
      <p:ext uri="{BB962C8B-B14F-4D97-AF65-F5344CB8AC3E}">
        <p14:creationId xmlns:p14="http://schemas.microsoft.com/office/powerpoint/2010/main" val="89138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2231936" y="332283"/>
            <a:ext cx="8490207" cy="461665"/>
          </a:xfrm>
          <a:prstGeom prst="rect">
            <a:avLst/>
          </a:prstGeom>
          <a:noFill/>
        </p:spPr>
        <p:txBody>
          <a:bodyPr wrap="square" rtlCol="0" anchor="b">
            <a:spAutoFit/>
          </a:bodyPr>
          <a:lstStyle/>
          <a:p>
            <a:r>
              <a:rPr lang="lv-LV" sz="2400" b="1" dirty="0">
                <a:latin typeface="Verdana" panose="020B0604030504040204" pitchFamily="34" charset="0"/>
                <a:ea typeface="Verdana" panose="020B0604030504040204" pitchFamily="34" charset="0"/>
              </a:rPr>
              <a:t>PIEMĒRS RAŽOŠANAS RASĒJUMAM</a:t>
            </a:r>
            <a:endParaRPr lang="lv-LV" sz="2400"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11</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TextBox 4">
            <a:extLst>
              <a:ext uri="{FF2B5EF4-FFF2-40B4-BE49-F238E27FC236}">
                <a16:creationId xmlns:a16="http://schemas.microsoft.com/office/drawing/2014/main" id="{9FD70D2B-D755-4A9B-9E91-2B101BC16EC9}"/>
              </a:ext>
            </a:extLst>
          </p:cNvPr>
          <p:cNvSpPr txBox="1"/>
          <p:nvPr/>
        </p:nvSpPr>
        <p:spPr>
          <a:xfrm>
            <a:off x="1670154" y="1076113"/>
            <a:ext cx="4109209"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RASĒJUMS BŪVPROJKETA BK SADAĻĀ</a:t>
            </a:r>
          </a:p>
        </p:txBody>
      </p:sp>
      <p:sp>
        <p:nvSpPr>
          <p:cNvPr id="10" name="TextBox 9">
            <a:extLst>
              <a:ext uri="{FF2B5EF4-FFF2-40B4-BE49-F238E27FC236}">
                <a16:creationId xmlns:a16="http://schemas.microsoft.com/office/drawing/2014/main" id="{9C7D0D98-3A48-AEB6-0546-40F7B62DC715}"/>
              </a:ext>
            </a:extLst>
          </p:cNvPr>
          <p:cNvSpPr txBox="1"/>
          <p:nvPr/>
        </p:nvSpPr>
        <p:spPr>
          <a:xfrm>
            <a:off x="6703790" y="1037641"/>
            <a:ext cx="3372363"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RAŽOŠANAS RASĒJUMS</a:t>
            </a:r>
          </a:p>
        </p:txBody>
      </p:sp>
      <p:pic>
        <p:nvPicPr>
          <p:cNvPr id="6" name="Picture 5">
            <a:extLst>
              <a:ext uri="{FF2B5EF4-FFF2-40B4-BE49-F238E27FC236}">
                <a16:creationId xmlns:a16="http://schemas.microsoft.com/office/drawing/2014/main" id="{49F9E40C-B9DA-62EE-A0C6-5C8F73C12EB7}"/>
              </a:ext>
            </a:extLst>
          </p:cNvPr>
          <p:cNvPicPr>
            <a:picLocks noChangeAspect="1"/>
          </p:cNvPicPr>
          <p:nvPr/>
        </p:nvPicPr>
        <p:blipFill>
          <a:blip r:embed="rId5"/>
          <a:stretch>
            <a:fillRect/>
          </a:stretch>
        </p:blipFill>
        <p:spPr>
          <a:xfrm>
            <a:off x="719181" y="1455520"/>
            <a:ext cx="5178313" cy="5443649"/>
          </a:xfrm>
          <a:prstGeom prst="rect">
            <a:avLst/>
          </a:prstGeom>
        </p:spPr>
      </p:pic>
      <p:pic>
        <p:nvPicPr>
          <p:cNvPr id="11" name="Picture 10">
            <a:extLst>
              <a:ext uri="{FF2B5EF4-FFF2-40B4-BE49-F238E27FC236}">
                <a16:creationId xmlns:a16="http://schemas.microsoft.com/office/drawing/2014/main" id="{427C05BD-CD28-0B1C-8E2B-06C35E20B864}"/>
              </a:ext>
            </a:extLst>
          </p:cNvPr>
          <p:cNvPicPr>
            <a:picLocks noChangeAspect="1"/>
          </p:cNvPicPr>
          <p:nvPr/>
        </p:nvPicPr>
        <p:blipFill>
          <a:blip r:embed="rId6"/>
          <a:stretch>
            <a:fillRect/>
          </a:stretch>
        </p:blipFill>
        <p:spPr>
          <a:xfrm>
            <a:off x="6223014" y="1337723"/>
            <a:ext cx="5844698" cy="4198218"/>
          </a:xfrm>
          <a:prstGeom prst="rect">
            <a:avLst/>
          </a:prstGeom>
        </p:spPr>
      </p:pic>
      <p:cxnSp>
        <p:nvCxnSpPr>
          <p:cNvPr id="13" name="Straight Connector 12">
            <a:extLst>
              <a:ext uri="{FF2B5EF4-FFF2-40B4-BE49-F238E27FC236}">
                <a16:creationId xmlns:a16="http://schemas.microsoft.com/office/drawing/2014/main" id="{AA0F13B3-C19F-EE41-AF92-C952689835FF}"/>
              </a:ext>
            </a:extLst>
          </p:cNvPr>
          <p:cNvCxnSpPr>
            <a:cxnSpLocks/>
          </p:cNvCxnSpPr>
          <p:nvPr/>
        </p:nvCxnSpPr>
        <p:spPr>
          <a:xfrm>
            <a:off x="5779363" y="1064529"/>
            <a:ext cx="74697" cy="579347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660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Brīvforma: forma 94">
            <a:extLst>
              <a:ext uri="{FF2B5EF4-FFF2-40B4-BE49-F238E27FC236}">
                <a16:creationId xmlns:a16="http://schemas.microsoft.com/office/drawing/2014/main" id="{6B7AB7EA-5CFF-4439-80C1-9B17FB39816B}"/>
              </a:ext>
            </a:extLst>
          </p:cNvPr>
          <p:cNvSpPr/>
          <p:nvPr/>
        </p:nvSpPr>
        <p:spPr>
          <a:xfrm>
            <a:off x="5105272" y="4099468"/>
            <a:ext cx="6401931" cy="1009430"/>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15" name="Brīvforma: forma 232">
            <a:extLst>
              <a:ext uri="{FF2B5EF4-FFF2-40B4-BE49-F238E27FC236}">
                <a16:creationId xmlns:a16="http://schemas.microsoft.com/office/drawing/2014/main" id="{96505790-6395-AD3B-9EB1-D66B0F227C33}"/>
              </a:ext>
            </a:extLst>
          </p:cNvPr>
          <p:cNvSpPr/>
          <p:nvPr/>
        </p:nvSpPr>
        <p:spPr>
          <a:xfrm>
            <a:off x="3964205" y="5303792"/>
            <a:ext cx="4672708" cy="944875"/>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1859951" y="410801"/>
            <a:ext cx="9234178" cy="461665"/>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MATERIĀLU AIZSTĀŠANA, ANALOGU PIELIETOŠANA</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5655004" y="4075433"/>
            <a:ext cx="5624298" cy="938719"/>
          </a:xfrm>
          <a:prstGeom prst="rect">
            <a:avLst/>
          </a:prstGeom>
          <a:noFill/>
        </p:spPr>
        <p:txBody>
          <a:bodyPr wrap="square" rtlCol="0">
            <a:spAutoFit/>
          </a:bodyPr>
          <a:lstStyle/>
          <a:p>
            <a:r>
              <a:rPr lang="lv-LV" sz="1100" dirty="0">
                <a:effectLst/>
                <a:latin typeface="Verdana" panose="020B0604030504040204" pitchFamily="34" charset="0"/>
                <a:ea typeface="Verdana" panose="020B0604030504040204" pitchFamily="34" charset="0"/>
              </a:rPr>
              <a:t>Ja būvprojektā </a:t>
            </a:r>
            <a:r>
              <a:rPr lang="lv-LV" sz="1100" b="1" cap="all" dirty="0" err="1">
                <a:latin typeface="Verdana" panose="020B0604030504040204" pitchFamily="34" charset="0"/>
                <a:ea typeface="Verdana" panose="020B0604030504040204" pitchFamily="34" charset="0"/>
              </a:rPr>
              <a:t>norādītAs</a:t>
            </a:r>
            <a:r>
              <a:rPr lang="lv-LV" sz="1100" b="1" cap="all" dirty="0">
                <a:latin typeface="Verdana" panose="020B0604030504040204" pitchFamily="34" charset="0"/>
                <a:ea typeface="Verdana" panose="020B0604030504040204" pitchFamily="34" charset="0"/>
              </a:rPr>
              <a:t> </a:t>
            </a:r>
            <a:r>
              <a:rPr lang="lv-LV" sz="1100" dirty="0">
                <a:latin typeface="Verdana" panose="020B0604030504040204" pitchFamily="34" charset="0"/>
                <a:ea typeface="Verdana" panose="020B0604030504040204" pitchFamily="34" charset="0"/>
              </a:rPr>
              <a:t>būvmateriāla vai būvizstrādājuma īpašības</a:t>
            </a:r>
            <a:r>
              <a:rPr lang="lv-LV" sz="1100" b="1" cap="all" dirty="0">
                <a:latin typeface="Verdana" panose="020B0604030504040204" pitchFamily="34" charset="0"/>
                <a:ea typeface="Verdana" panose="020B0604030504040204" pitchFamily="34" charset="0"/>
              </a:rPr>
              <a:t> un </a:t>
            </a:r>
            <a:r>
              <a:rPr lang="lv-LV" sz="1100" b="1" u="sng" cap="all" dirty="0">
                <a:latin typeface="Verdana" panose="020B0604030504040204" pitchFamily="34" charset="0"/>
                <a:ea typeface="Verdana" panose="020B0604030504040204" pitchFamily="34" charset="0"/>
              </a:rPr>
              <a:t>nav norādīts ražotājs</a:t>
            </a:r>
            <a:r>
              <a:rPr lang="lv-LV" sz="1100" b="1" cap="all" dirty="0">
                <a:latin typeface="Verdana" panose="020B0604030504040204" pitchFamily="34" charset="0"/>
                <a:ea typeface="Verdana" panose="020B0604030504040204" pitchFamily="34" charset="0"/>
              </a:rPr>
              <a:t>, </a:t>
            </a:r>
            <a:r>
              <a:rPr lang="lv-LV" sz="1100" dirty="0">
                <a:latin typeface="Verdana" panose="020B0604030504040204" pitchFamily="34" charset="0"/>
                <a:ea typeface="Verdana" panose="020B0604030504040204" pitchFamily="34" charset="0"/>
              </a:rPr>
              <a:t>tad</a:t>
            </a:r>
            <a:r>
              <a:rPr lang="lv-LV" sz="1100" b="1" cap="all" dirty="0">
                <a:latin typeface="Verdana" panose="020B0604030504040204" pitchFamily="34" charset="0"/>
                <a:ea typeface="Verdana" panose="020B0604030504040204" pitchFamily="34" charset="0"/>
              </a:rPr>
              <a:t>, izvēloties kāda ražotāja </a:t>
            </a:r>
            <a:r>
              <a:rPr lang="lv-LV" sz="1100" dirty="0">
                <a:latin typeface="Verdana" panose="020B0604030504040204" pitchFamily="34" charset="0"/>
                <a:ea typeface="Verdana" panose="020B0604030504040204" pitchFamily="34" charset="0"/>
              </a:rPr>
              <a:t>būvmateriālu vai būvizstrādājumu </a:t>
            </a:r>
            <a:r>
              <a:rPr lang="lv-LV" sz="1100" b="1" cap="all" dirty="0">
                <a:latin typeface="Verdana" panose="020B0604030504040204" pitchFamily="34" charset="0"/>
                <a:ea typeface="Verdana" panose="020B0604030504040204" pitchFamily="34" charset="0"/>
              </a:rPr>
              <a:t>ar būvprojektam atbilstošām īpašībām, </a:t>
            </a:r>
            <a:r>
              <a:rPr lang="lv-LV" sz="1100" b="1" cap="all" dirty="0">
                <a:solidFill>
                  <a:srgbClr val="FF0000"/>
                </a:solidFill>
                <a:latin typeface="Verdana" panose="020B0604030504040204" pitchFamily="34" charset="0"/>
                <a:ea typeface="Verdana" panose="020B0604030504040204" pitchFamily="34" charset="0"/>
              </a:rPr>
              <a:t>materiālu apstiprināšanas forma nav nepieciešama un tās nav izmaiņas būvprojektā</a:t>
            </a:r>
            <a:r>
              <a:rPr lang="lv-LV" sz="1100" b="1" cap="all" dirty="0">
                <a:latin typeface="Verdana" panose="020B0604030504040204" pitchFamily="34" charset="0"/>
                <a:ea typeface="Verdana" panose="020B0604030504040204" pitchFamily="34" charset="0"/>
              </a:rPr>
              <a:t>.</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12</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4" name="Brīvforma: forma 93">
            <a:extLst>
              <a:ext uri="{FF2B5EF4-FFF2-40B4-BE49-F238E27FC236}">
                <a16:creationId xmlns:a16="http://schemas.microsoft.com/office/drawing/2014/main" id="{CC982C9D-21EF-4A61-840D-1CF6EFE1020E}"/>
              </a:ext>
            </a:extLst>
          </p:cNvPr>
          <p:cNvSpPr/>
          <p:nvPr/>
        </p:nvSpPr>
        <p:spPr>
          <a:xfrm>
            <a:off x="5247118" y="2849347"/>
            <a:ext cx="5448450"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315615" y="1611649"/>
            <a:ext cx="6097891"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grpSp>
        <p:nvGrpSpPr>
          <p:cNvPr id="180" name="Grafika 57">
            <a:extLst>
              <a:ext uri="{FF2B5EF4-FFF2-40B4-BE49-F238E27FC236}">
                <a16:creationId xmlns:a16="http://schemas.microsoft.com/office/drawing/2014/main" id="{69851B1E-658F-45E0-8126-7183382DE15A}"/>
              </a:ext>
            </a:extLst>
          </p:cNvPr>
          <p:cNvGrpSpPr/>
          <p:nvPr/>
        </p:nvGrpSpPr>
        <p:grpSpPr>
          <a:xfrm>
            <a:off x="3734683" y="4084849"/>
            <a:ext cx="1842839" cy="1032367"/>
            <a:chOff x="5346296" y="3560016"/>
            <a:chExt cx="1950582" cy="1092725"/>
          </a:xfrm>
        </p:grpSpPr>
        <p:grpSp>
          <p:nvGrpSpPr>
            <p:cNvPr id="181" name="Grafika 57">
              <a:extLst>
                <a:ext uri="{FF2B5EF4-FFF2-40B4-BE49-F238E27FC236}">
                  <a16:creationId xmlns:a16="http://schemas.microsoft.com/office/drawing/2014/main" id="{49D28DB4-FE50-4847-A3F8-ED6BA07F9A9B}"/>
                </a:ext>
              </a:extLst>
            </p:cNvPr>
            <p:cNvGrpSpPr/>
            <p:nvPr/>
          </p:nvGrpSpPr>
          <p:grpSpPr>
            <a:xfrm>
              <a:off x="5346296" y="3560016"/>
              <a:ext cx="1950582" cy="1092725"/>
              <a:chOff x="5346296" y="3560016"/>
              <a:chExt cx="1950582" cy="1092725"/>
            </a:xfrm>
          </p:grpSpPr>
          <p:grpSp>
            <p:nvGrpSpPr>
              <p:cNvPr id="183" name="Grafika 57">
                <a:extLst>
                  <a:ext uri="{FF2B5EF4-FFF2-40B4-BE49-F238E27FC236}">
                    <a16:creationId xmlns:a16="http://schemas.microsoft.com/office/drawing/2014/main" id="{0E3312C5-F754-4131-8482-76155160040B}"/>
                  </a:ext>
                </a:extLst>
              </p:cNvPr>
              <p:cNvGrpSpPr/>
              <p:nvPr/>
            </p:nvGrpSpPr>
            <p:grpSpPr>
              <a:xfrm>
                <a:off x="5602471" y="3560016"/>
                <a:ext cx="1694407" cy="1092725"/>
                <a:chOff x="5602471" y="3560016"/>
                <a:chExt cx="1694407" cy="1092725"/>
              </a:xfrm>
            </p:grpSpPr>
            <p:sp>
              <p:nvSpPr>
                <p:cNvPr id="189" name="Brīvforma: forma 188">
                  <a:extLst>
                    <a:ext uri="{FF2B5EF4-FFF2-40B4-BE49-F238E27FC236}">
                      <a16:creationId xmlns:a16="http://schemas.microsoft.com/office/drawing/2014/main" id="{2B26D726-5FBC-429A-9A44-6858A93C6D33}"/>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190" name="Grafika 57">
                  <a:extLst>
                    <a:ext uri="{FF2B5EF4-FFF2-40B4-BE49-F238E27FC236}">
                      <a16:creationId xmlns:a16="http://schemas.microsoft.com/office/drawing/2014/main" id="{E114E1B7-FEA3-4B15-9BD1-0C7C66494BB6}"/>
                    </a:ext>
                  </a:extLst>
                </p:cNvPr>
                <p:cNvGrpSpPr/>
                <p:nvPr/>
              </p:nvGrpSpPr>
              <p:grpSpPr>
                <a:xfrm>
                  <a:off x="6371978" y="3721624"/>
                  <a:ext cx="755832" cy="755832"/>
                  <a:chOff x="6371978" y="3721624"/>
                  <a:chExt cx="755832" cy="755832"/>
                </a:xfrm>
              </p:grpSpPr>
              <p:sp>
                <p:nvSpPr>
                  <p:cNvPr id="192" name="Brīvforma: forma 191">
                    <a:extLst>
                      <a:ext uri="{FF2B5EF4-FFF2-40B4-BE49-F238E27FC236}">
                        <a16:creationId xmlns:a16="http://schemas.microsoft.com/office/drawing/2014/main" id="{5B403975-34D7-4A60-82B4-07DB4AAC156F}"/>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29" name="Brīvforma: forma 228">
                    <a:extLst>
                      <a:ext uri="{FF2B5EF4-FFF2-40B4-BE49-F238E27FC236}">
                        <a16:creationId xmlns:a16="http://schemas.microsoft.com/office/drawing/2014/main" id="{C4EE87C7-2331-4873-AD52-82B7AE55B2E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191" name="Brīvforma: forma 190">
                  <a:extLst>
                    <a:ext uri="{FF2B5EF4-FFF2-40B4-BE49-F238E27FC236}">
                      <a16:creationId xmlns:a16="http://schemas.microsoft.com/office/drawing/2014/main" id="{7D548066-7990-46B3-A712-8BCAD35CA8A6}"/>
                    </a:ext>
                  </a:extLst>
                </p:cNvPr>
                <p:cNvSpPr/>
                <p:nvPr/>
              </p:nvSpPr>
              <p:spPr>
                <a:xfrm>
                  <a:off x="5602471" y="3560016"/>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184" name="Grafika 57">
                <a:extLst>
                  <a:ext uri="{FF2B5EF4-FFF2-40B4-BE49-F238E27FC236}">
                    <a16:creationId xmlns:a16="http://schemas.microsoft.com/office/drawing/2014/main" id="{2A40A52A-FBFE-4BD1-A02A-4AE7B11CD702}"/>
                  </a:ext>
                </a:extLst>
              </p:cNvPr>
              <p:cNvGrpSpPr/>
              <p:nvPr/>
            </p:nvGrpSpPr>
            <p:grpSpPr>
              <a:xfrm>
                <a:off x="5346296" y="3900400"/>
                <a:ext cx="484826" cy="484826"/>
                <a:chOff x="5346296" y="3900400"/>
                <a:chExt cx="484826" cy="484826"/>
              </a:xfrm>
            </p:grpSpPr>
            <p:pic>
              <p:nvPicPr>
                <p:cNvPr id="185" name="Attēls 184">
                  <a:extLst>
                    <a:ext uri="{FF2B5EF4-FFF2-40B4-BE49-F238E27FC236}">
                      <a16:creationId xmlns:a16="http://schemas.microsoft.com/office/drawing/2014/main" id="{42CB7165-D5F6-4F16-9B0F-1CFFD7D2D39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FAD28A54-9623-4C00-B97A-4F0FC5F7F189}"/>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51E5E03B-394E-4863-8A6C-E14228BD6BE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47037B9B-CBF6-4C08-8EDA-B117F66BFE2A}"/>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182" name="TextBox 181">
              <a:extLst>
                <a:ext uri="{FF2B5EF4-FFF2-40B4-BE49-F238E27FC236}">
                  <a16:creationId xmlns:a16="http://schemas.microsoft.com/office/drawing/2014/main" id="{7803C2AE-939E-43CC-95C1-350AEF17D0BA}"/>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grpSp>
      <p:sp>
        <p:nvSpPr>
          <p:cNvPr id="230" name="TextBox 229">
            <a:extLst>
              <a:ext uri="{FF2B5EF4-FFF2-40B4-BE49-F238E27FC236}">
                <a16:creationId xmlns:a16="http://schemas.microsoft.com/office/drawing/2014/main" id="{3096E768-7715-453B-A9B1-47A95B89C1F5}"/>
              </a:ext>
            </a:extLst>
          </p:cNvPr>
          <p:cNvSpPr txBox="1"/>
          <p:nvPr/>
        </p:nvSpPr>
        <p:spPr>
          <a:xfrm>
            <a:off x="1250798" y="3144798"/>
            <a:ext cx="2402200" cy="923330"/>
          </a:xfrm>
          <a:prstGeom prst="rect">
            <a:avLst/>
          </a:prstGeom>
          <a:noFill/>
        </p:spPr>
        <p:txBody>
          <a:bodyPr wrap="square" rtlCol="0" anchor="b">
            <a:spAutoFit/>
          </a:bodyPr>
          <a:lstStyle/>
          <a:p>
            <a:pPr algn="ctr"/>
            <a:r>
              <a:rPr lang="lv-LV" b="1" cap="all" dirty="0">
                <a:latin typeface="Verdana" panose="020B0604030504040204" pitchFamily="34" charset="0"/>
                <a:ea typeface="Verdana" panose="020B0604030504040204" pitchFamily="34" charset="0"/>
              </a:rPr>
              <a:t>IZMAIŅAS BŪVPROJEKTĀ VAI MAF</a:t>
            </a:r>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2993471" y="1614315"/>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grpSp>
        <p:nvGrpSpPr>
          <p:cNvPr id="265" name="Grafika 57">
            <a:extLst>
              <a:ext uri="{FF2B5EF4-FFF2-40B4-BE49-F238E27FC236}">
                <a16:creationId xmlns:a16="http://schemas.microsoft.com/office/drawing/2014/main" id="{2B2B2EE7-4ED9-4F6F-B204-E7E4FF336982}"/>
              </a:ext>
            </a:extLst>
          </p:cNvPr>
          <p:cNvGrpSpPr/>
          <p:nvPr/>
        </p:nvGrpSpPr>
        <p:grpSpPr>
          <a:xfrm>
            <a:off x="3903572" y="2841590"/>
            <a:ext cx="1842838" cy="1032367"/>
            <a:chOff x="5346296" y="3560015"/>
            <a:chExt cx="1950581" cy="1092725"/>
          </a:xfrm>
        </p:grpSpPr>
        <p:grpSp>
          <p:nvGrpSpPr>
            <p:cNvPr id="266" name="Grafika 57">
              <a:extLst>
                <a:ext uri="{FF2B5EF4-FFF2-40B4-BE49-F238E27FC236}">
                  <a16:creationId xmlns:a16="http://schemas.microsoft.com/office/drawing/2014/main" id="{E4B78178-CFE7-4F5A-98E7-E4F52F795327}"/>
                </a:ext>
              </a:extLst>
            </p:cNvPr>
            <p:cNvGrpSpPr/>
            <p:nvPr/>
          </p:nvGrpSpPr>
          <p:grpSpPr>
            <a:xfrm>
              <a:off x="5346296" y="3560015"/>
              <a:ext cx="1950581" cy="1092725"/>
              <a:chOff x="5346296" y="3560015"/>
              <a:chExt cx="1950581" cy="1092725"/>
            </a:xfrm>
          </p:grpSpPr>
          <p:grpSp>
            <p:nvGrpSpPr>
              <p:cNvPr id="268" name="Grafika 57">
                <a:extLst>
                  <a:ext uri="{FF2B5EF4-FFF2-40B4-BE49-F238E27FC236}">
                    <a16:creationId xmlns:a16="http://schemas.microsoft.com/office/drawing/2014/main" id="{56FF3FF0-AEDE-4AE8-B6C4-33CBD2629BE1}"/>
                  </a:ext>
                </a:extLst>
              </p:cNvPr>
              <p:cNvGrpSpPr/>
              <p:nvPr/>
            </p:nvGrpSpPr>
            <p:grpSpPr>
              <a:xfrm>
                <a:off x="5602470" y="3560015"/>
                <a:ext cx="1694407" cy="1092725"/>
                <a:chOff x="5602470" y="3560015"/>
                <a:chExt cx="1694407" cy="1092725"/>
              </a:xfrm>
            </p:grpSpPr>
            <p:sp>
              <p:nvSpPr>
                <p:cNvPr id="274" name="Brīvforma: forma 273">
                  <a:extLst>
                    <a:ext uri="{FF2B5EF4-FFF2-40B4-BE49-F238E27FC236}">
                      <a16:creationId xmlns:a16="http://schemas.microsoft.com/office/drawing/2014/main" id="{FA495295-8D6C-40C0-82B6-926F9EA6A17B}"/>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75" name="Grafika 57">
                  <a:extLst>
                    <a:ext uri="{FF2B5EF4-FFF2-40B4-BE49-F238E27FC236}">
                      <a16:creationId xmlns:a16="http://schemas.microsoft.com/office/drawing/2014/main" id="{427D1EBE-005E-4FEF-8969-F956CB542761}"/>
                    </a:ext>
                  </a:extLst>
                </p:cNvPr>
                <p:cNvGrpSpPr/>
                <p:nvPr/>
              </p:nvGrpSpPr>
              <p:grpSpPr>
                <a:xfrm>
                  <a:off x="6371978" y="3721624"/>
                  <a:ext cx="755832" cy="755832"/>
                  <a:chOff x="6371978" y="3721624"/>
                  <a:chExt cx="755832" cy="755832"/>
                </a:xfrm>
              </p:grpSpPr>
              <p:sp>
                <p:nvSpPr>
                  <p:cNvPr id="277" name="Brīvforma: forma 276">
                    <a:extLst>
                      <a:ext uri="{FF2B5EF4-FFF2-40B4-BE49-F238E27FC236}">
                        <a16:creationId xmlns:a16="http://schemas.microsoft.com/office/drawing/2014/main" id="{C4BF934A-D4B1-41FA-A957-CEE00962B26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78" name="Brīvforma: forma 277">
                    <a:extLst>
                      <a:ext uri="{FF2B5EF4-FFF2-40B4-BE49-F238E27FC236}">
                        <a16:creationId xmlns:a16="http://schemas.microsoft.com/office/drawing/2014/main" id="{963CD51C-862E-4FDE-ABD9-EA2F128A936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76" name="Brīvforma: forma 275">
                  <a:extLst>
                    <a:ext uri="{FF2B5EF4-FFF2-40B4-BE49-F238E27FC236}">
                      <a16:creationId xmlns:a16="http://schemas.microsoft.com/office/drawing/2014/main" id="{28DB0907-B794-47DE-9217-9A16DEFD02AC}"/>
                    </a:ext>
                  </a:extLst>
                </p:cNvPr>
                <p:cNvSpPr/>
                <p:nvPr/>
              </p:nvSpPr>
              <p:spPr>
                <a:xfrm>
                  <a:off x="5602470" y="3560015"/>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69" name="Grafika 57">
                <a:extLst>
                  <a:ext uri="{FF2B5EF4-FFF2-40B4-BE49-F238E27FC236}">
                    <a16:creationId xmlns:a16="http://schemas.microsoft.com/office/drawing/2014/main" id="{C2C69E57-AA54-4B13-8E8B-73B945DBFD7C}"/>
                  </a:ext>
                </a:extLst>
              </p:cNvPr>
              <p:cNvGrpSpPr/>
              <p:nvPr/>
            </p:nvGrpSpPr>
            <p:grpSpPr>
              <a:xfrm>
                <a:off x="5346296" y="3900400"/>
                <a:ext cx="484826" cy="484826"/>
                <a:chOff x="5346296" y="3900400"/>
                <a:chExt cx="484826" cy="484826"/>
              </a:xfrm>
            </p:grpSpPr>
            <p:pic>
              <p:nvPicPr>
                <p:cNvPr id="270" name="Attēls 269">
                  <a:extLst>
                    <a:ext uri="{FF2B5EF4-FFF2-40B4-BE49-F238E27FC236}">
                      <a16:creationId xmlns:a16="http://schemas.microsoft.com/office/drawing/2014/main" id="{46033FF9-167B-4DF6-9DB7-4DBB518290EC}"/>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71" name="Grafika 57">
                  <a:extLst>
                    <a:ext uri="{FF2B5EF4-FFF2-40B4-BE49-F238E27FC236}">
                      <a16:creationId xmlns:a16="http://schemas.microsoft.com/office/drawing/2014/main" id="{A91D1673-0DFD-4976-A086-7DD6195BFDF9}"/>
                    </a:ext>
                  </a:extLst>
                </p:cNvPr>
                <p:cNvGrpSpPr/>
                <p:nvPr/>
              </p:nvGrpSpPr>
              <p:grpSpPr>
                <a:xfrm>
                  <a:off x="5408540" y="3935445"/>
                  <a:ext cx="343108" cy="343108"/>
                  <a:chOff x="5408540" y="3935445"/>
                  <a:chExt cx="343108" cy="343108"/>
                </a:xfrm>
              </p:grpSpPr>
              <p:sp>
                <p:nvSpPr>
                  <p:cNvPr id="272" name="Brīvforma: forma 271">
                    <a:extLst>
                      <a:ext uri="{FF2B5EF4-FFF2-40B4-BE49-F238E27FC236}">
                        <a16:creationId xmlns:a16="http://schemas.microsoft.com/office/drawing/2014/main" id="{B9C45636-ECE7-46A4-8C81-7ECFE009FAB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73" name="Brīvforma: forma 272">
                    <a:extLst>
                      <a:ext uri="{FF2B5EF4-FFF2-40B4-BE49-F238E27FC236}">
                        <a16:creationId xmlns:a16="http://schemas.microsoft.com/office/drawing/2014/main" id="{9D3AF711-B936-4CDD-9B5B-AE0DB4E1156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7" name="TextBox 266">
              <a:extLst>
                <a:ext uri="{FF2B5EF4-FFF2-40B4-BE49-F238E27FC236}">
                  <a16:creationId xmlns:a16="http://schemas.microsoft.com/office/drawing/2014/main" id="{89ABBE56-A075-4FAE-A986-F325FD0D40A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grpSp>
      <p:sp>
        <p:nvSpPr>
          <p:cNvPr id="5" name="TextBox 4">
            <a:extLst>
              <a:ext uri="{FF2B5EF4-FFF2-40B4-BE49-F238E27FC236}">
                <a16:creationId xmlns:a16="http://schemas.microsoft.com/office/drawing/2014/main" id="{C32E4E2F-B5DD-3E1A-62DC-1C9A286D63FE}"/>
              </a:ext>
            </a:extLst>
          </p:cNvPr>
          <p:cNvSpPr txBox="1"/>
          <p:nvPr/>
        </p:nvSpPr>
        <p:spPr>
          <a:xfrm>
            <a:off x="4937568" y="1633467"/>
            <a:ext cx="5240830" cy="1107996"/>
          </a:xfrm>
          <a:prstGeom prst="rect">
            <a:avLst/>
          </a:prstGeom>
          <a:noFill/>
        </p:spPr>
        <p:txBody>
          <a:bodyPr wrap="square" rtlCol="0">
            <a:spAutoFit/>
          </a:bodyPr>
          <a:lstStyle/>
          <a:p>
            <a:r>
              <a:rPr lang="lv-LV" sz="1100" dirty="0">
                <a:effectLst/>
                <a:latin typeface="Verdana" panose="020B0604030504040204" pitchFamily="34" charset="0"/>
                <a:ea typeface="Verdana" panose="020B0604030504040204" pitchFamily="34" charset="0"/>
              </a:rPr>
              <a:t>Ja būvprojektā </a:t>
            </a:r>
            <a:r>
              <a:rPr lang="lv-LV" sz="1100" b="1" u="sng" dirty="0">
                <a:effectLst/>
                <a:latin typeface="Verdana" panose="020B0604030504040204" pitchFamily="34" charset="0"/>
                <a:ea typeface="Verdana" panose="020B0604030504040204" pitchFamily="34" charset="0"/>
              </a:rPr>
              <a:t>NORĀDĪTS </a:t>
            </a:r>
            <a:r>
              <a:rPr lang="lv-LV" sz="1100" b="1" u="sng" dirty="0">
                <a:latin typeface="Verdana" panose="020B0604030504040204" pitchFamily="34" charset="0"/>
                <a:ea typeface="Verdana" panose="020B0604030504040204" pitchFamily="34" charset="0"/>
              </a:rPr>
              <a:t>KONKTRĒTA RAŽOTĀJA </a:t>
            </a:r>
            <a:r>
              <a:rPr lang="lv-LV" sz="1100" dirty="0">
                <a:latin typeface="Verdana" panose="020B0604030504040204" pitchFamily="34" charset="0"/>
                <a:ea typeface="Verdana" panose="020B0604030504040204" pitchFamily="34" charset="0"/>
              </a:rPr>
              <a:t>būvizstrādājums ar noteiktām īpašībām </a:t>
            </a:r>
            <a:r>
              <a:rPr lang="lv-LV" sz="1100" dirty="0">
                <a:effectLst/>
                <a:latin typeface="Verdana" panose="020B0604030504040204" pitchFamily="34" charset="0"/>
                <a:ea typeface="Verdana" panose="020B0604030504040204" pitchFamily="34" charset="0"/>
              </a:rPr>
              <a:t>un </a:t>
            </a:r>
            <a:r>
              <a:rPr lang="lv-LV" sz="1100" b="1" u="sng" dirty="0">
                <a:effectLst/>
                <a:latin typeface="Verdana" panose="020B0604030504040204" pitchFamily="34" charset="0"/>
                <a:ea typeface="Verdana" panose="020B0604030504040204" pitchFamily="34" charset="0"/>
              </a:rPr>
              <a:t>NORĀDĪTS</a:t>
            </a:r>
            <a:r>
              <a:rPr lang="lv-LV" sz="1100" b="1" dirty="0">
                <a:effectLst/>
                <a:latin typeface="Verdana" panose="020B0604030504040204" pitchFamily="34" charset="0"/>
                <a:ea typeface="Verdana" panose="020B0604030504040204" pitchFamily="34" charset="0"/>
              </a:rPr>
              <a:t>, </a:t>
            </a:r>
            <a:r>
              <a:rPr lang="lv-LV" sz="1100" b="1" u="sng" dirty="0">
                <a:effectLst/>
                <a:latin typeface="Verdana" panose="020B0604030504040204" pitchFamily="34" charset="0"/>
                <a:ea typeface="Verdana" panose="020B0604030504040204" pitchFamily="34" charset="0"/>
              </a:rPr>
              <a:t>KA PIEĻAUJAMS LIETOT ANALOGU</a:t>
            </a:r>
            <a:r>
              <a:rPr lang="lv-LV" sz="1100" b="1" dirty="0">
                <a:effectLst/>
                <a:latin typeface="Verdana" panose="020B0604030504040204" pitchFamily="34" charset="0"/>
                <a:ea typeface="Verdana" panose="020B0604030504040204" pitchFamily="34" charset="0"/>
              </a:rPr>
              <a:t>, </a:t>
            </a:r>
            <a:r>
              <a:rPr lang="lv-LV" sz="1100" dirty="0">
                <a:effectLst/>
                <a:latin typeface="Verdana" panose="020B0604030504040204" pitchFamily="34" charset="0"/>
                <a:ea typeface="Verdana" panose="020B0604030504040204" pitchFamily="34" charset="0"/>
              </a:rPr>
              <a:t>tad</a:t>
            </a:r>
            <a:r>
              <a:rPr lang="lv-LV" sz="1100" b="1" dirty="0">
                <a:effectLst/>
                <a:latin typeface="Verdana" panose="020B0604030504040204" pitchFamily="34" charset="0"/>
                <a:ea typeface="Verdana" panose="020B0604030504040204" pitchFamily="34" charset="0"/>
              </a:rPr>
              <a:t>, IZVĒLOTIES CITA RAŽOTĀJA </a:t>
            </a:r>
            <a:r>
              <a:rPr lang="lv-LV" sz="1100" dirty="0">
                <a:effectLst/>
                <a:latin typeface="Verdana" panose="020B0604030504040204" pitchFamily="34" charset="0"/>
                <a:ea typeface="Verdana" panose="020B0604030504040204" pitchFamily="34" charset="0"/>
              </a:rPr>
              <a:t>būvmateriālu vai būvizstrādājumu </a:t>
            </a:r>
            <a:r>
              <a:rPr lang="lv-LV" sz="1100" b="1" dirty="0">
                <a:effectLst/>
                <a:latin typeface="Verdana" panose="020B0604030504040204" pitchFamily="34" charset="0"/>
                <a:ea typeface="Verdana" panose="020B0604030504040204" pitchFamily="34" charset="0"/>
              </a:rPr>
              <a:t>AR TĀDĀM PAŠĀM ĪPAŠĪBĀM, </a:t>
            </a:r>
            <a:r>
              <a:rPr lang="lv-LV" sz="1100" dirty="0">
                <a:effectLst/>
                <a:latin typeface="Verdana" panose="020B0604030504040204" pitchFamily="34" charset="0"/>
                <a:ea typeface="Verdana" panose="020B0604030504040204" pitchFamily="34" charset="0"/>
              </a:rPr>
              <a:t>materiāla aizstāšanu </a:t>
            </a:r>
            <a:r>
              <a:rPr lang="lv-LV" sz="1100" b="1" cap="all" dirty="0">
                <a:solidFill>
                  <a:srgbClr val="FF0000"/>
                </a:solidFill>
                <a:effectLst/>
                <a:latin typeface="Verdana" panose="020B0604030504040204" pitchFamily="34" charset="0"/>
                <a:ea typeface="Verdana" panose="020B0604030504040204" pitchFamily="34" charset="0"/>
              </a:rPr>
              <a:t>nav speciāli jānoformē</a:t>
            </a:r>
            <a:r>
              <a:rPr lang="lv-LV" sz="1100" dirty="0">
                <a:effectLst/>
                <a:latin typeface="Verdana" panose="020B0604030504040204" pitchFamily="34" charset="0"/>
                <a:ea typeface="Verdana" panose="020B0604030504040204" pitchFamily="34" charset="0"/>
              </a:rPr>
              <a:t>, ir iespējams apstiprināt ar </a:t>
            </a:r>
            <a:r>
              <a:rPr lang="lv-LV" sz="1100" b="1" i="1" dirty="0">
                <a:effectLst/>
                <a:latin typeface="Verdana" panose="020B0604030504040204" pitchFamily="34" charset="0"/>
                <a:ea typeface="Verdana" panose="020B0604030504040204" pitchFamily="34" charset="0"/>
              </a:rPr>
              <a:t>MAF*</a:t>
            </a:r>
          </a:p>
          <a:p>
            <a:endParaRPr lang="lv-LV" sz="1100" b="1" dirty="0">
              <a:solidFill>
                <a:schemeClr val="bg1"/>
              </a:solidFill>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715D2675-F5BF-960C-BF41-5744A123B626}"/>
              </a:ext>
            </a:extLst>
          </p:cNvPr>
          <p:cNvSpPr txBox="1"/>
          <p:nvPr/>
        </p:nvSpPr>
        <p:spPr>
          <a:xfrm>
            <a:off x="5835174" y="2828238"/>
            <a:ext cx="4762622" cy="1277273"/>
          </a:xfrm>
          <a:prstGeom prst="rect">
            <a:avLst/>
          </a:prstGeom>
          <a:noFill/>
        </p:spPr>
        <p:txBody>
          <a:bodyPr wrap="square" rtlCol="0">
            <a:spAutoFit/>
          </a:bodyPr>
          <a:lstStyle/>
          <a:p>
            <a:r>
              <a:rPr lang="lv-LV" sz="1100" dirty="0">
                <a:effectLst/>
                <a:latin typeface="Verdana" panose="020B0604030504040204" pitchFamily="34" charset="0"/>
                <a:ea typeface="Verdana" panose="020B0604030504040204" pitchFamily="34" charset="0"/>
              </a:rPr>
              <a:t>Ja būvprojektā </a:t>
            </a:r>
            <a:r>
              <a:rPr lang="lv-LV" sz="1100" b="1" u="sng" dirty="0">
                <a:effectLst/>
                <a:latin typeface="Verdana" panose="020B0604030504040204" pitchFamily="34" charset="0"/>
                <a:ea typeface="Verdana" panose="020B0604030504040204" pitchFamily="34" charset="0"/>
              </a:rPr>
              <a:t>NORĀDĪTS KONKTRĒTA RAŽOTĀJA </a:t>
            </a:r>
            <a:r>
              <a:rPr lang="lv-LV" sz="1100" dirty="0">
                <a:latin typeface="Verdana" panose="020B0604030504040204" pitchFamily="34" charset="0"/>
                <a:ea typeface="Verdana" panose="020B0604030504040204" pitchFamily="34" charset="0"/>
              </a:rPr>
              <a:t>būvizstrādājums ar noteiktām īpašībām </a:t>
            </a:r>
            <a:r>
              <a:rPr lang="lv-LV" sz="1100" dirty="0">
                <a:effectLst/>
                <a:latin typeface="Verdana" panose="020B0604030504040204" pitchFamily="34" charset="0"/>
                <a:ea typeface="Verdana" panose="020B0604030504040204" pitchFamily="34" charset="0"/>
              </a:rPr>
              <a:t>, bet </a:t>
            </a:r>
            <a:r>
              <a:rPr lang="lv-LV" sz="1100" b="1" u="sng" dirty="0">
                <a:effectLst/>
                <a:latin typeface="Verdana" panose="020B0604030504040204" pitchFamily="34" charset="0"/>
                <a:ea typeface="Verdana" panose="020B0604030504040204" pitchFamily="34" charset="0"/>
              </a:rPr>
              <a:t>NAV NORĀDĪTS, KA PIEĻAUJAMS LIETOT ANALOGU, </a:t>
            </a:r>
            <a:r>
              <a:rPr lang="lv-LV" sz="1100" dirty="0">
                <a:effectLst/>
                <a:latin typeface="Verdana" panose="020B0604030504040204" pitchFamily="34" charset="0"/>
                <a:ea typeface="Verdana" panose="020B0604030504040204" pitchFamily="34" charset="0"/>
              </a:rPr>
              <a:t>tad</a:t>
            </a:r>
            <a:r>
              <a:rPr lang="lv-LV" sz="1100" b="1" dirty="0">
                <a:effectLst/>
                <a:latin typeface="Verdana" panose="020B0604030504040204" pitchFamily="34" charset="0"/>
                <a:ea typeface="Verdana" panose="020B0604030504040204" pitchFamily="34" charset="0"/>
              </a:rPr>
              <a:t>, IZVĒLOTIES CITA RAŽOTĀJA </a:t>
            </a:r>
            <a:r>
              <a:rPr lang="lv-LV" sz="1100" dirty="0">
                <a:effectLst/>
                <a:latin typeface="Verdana" panose="020B0604030504040204" pitchFamily="34" charset="0"/>
                <a:ea typeface="Verdana" panose="020B0604030504040204" pitchFamily="34" charset="0"/>
              </a:rPr>
              <a:t>būvmateriālu vai būvizstrādājumu </a:t>
            </a:r>
            <a:r>
              <a:rPr lang="lv-LV" sz="1100" b="1" dirty="0">
                <a:effectLst/>
                <a:latin typeface="Verdana" panose="020B0604030504040204" pitchFamily="34" charset="0"/>
                <a:ea typeface="Verdana" panose="020B0604030504040204" pitchFamily="34" charset="0"/>
              </a:rPr>
              <a:t>AR TĀDĀM PAŠĀM ĪPAŠĪBĀM, </a:t>
            </a:r>
            <a:r>
              <a:rPr lang="lv-LV" sz="1100" b="1" u="sng" dirty="0">
                <a:solidFill>
                  <a:srgbClr val="FF0000"/>
                </a:solidFill>
                <a:effectLst/>
                <a:latin typeface="Verdana" panose="020B0604030504040204" pitchFamily="34" charset="0"/>
                <a:ea typeface="Verdana" panose="020B0604030504040204" pitchFamily="34" charset="0"/>
              </a:rPr>
              <a:t>JĀVEIC IZMAIŅAS (REVĪZIJA) BŪVPROJEKTĀ</a:t>
            </a:r>
            <a:r>
              <a:rPr lang="lv-LV" sz="1100" b="1" i="1" u="sng" dirty="0">
                <a:solidFill>
                  <a:srgbClr val="FF0000"/>
                </a:solidFill>
                <a:effectLst/>
                <a:latin typeface="Verdana" panose="020B0604030504040204" pitchFamily="34" charset="0"/>
                <a:ea typeface="Verdana" panose="020B0604030504040204" pitchFamily="34" charset="0"/>
              </a:rPr>
              <a:t>.</a:t>
            </a:r>
            <a:endParaRPr lang="lv-LV" sz="1100" b="1" u="sng" dirty="0">
              <a:solidFill>
                <a:srgbClr val="FF0000"/>
              </a:solidFill>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C05DC33D-0064-F501-8F92-D7A97E1A7333}"/>
              </a:ext>
            </a:extLst>
          </p:cNvPr>
          <p:cNvSpPr txBox="1"/>
          <p:nvPr/>
        </p:nvSpPr>
        <p:spPr>
          <a:xfrm>
            <a:off x="4338172" y="5383516"/>
            <a:ext cx="4298740" cy="938719"/>
          </a:xfrm>
          <a:prstGeom prst="rect">
            <a:avLst/>
          </a:prstGeom>
          <a:noFill/>
        </p:spPr>
        <p:txBody>
          <a:bodyPr wrap="square" rtlCol="0">
            <a:spAutoFit/>
          </a:bodyPr>
          <a:lstStyle/>
          <a:p>
            <a:r>
              <a:rPr lang="lv-LV" sz="1100" b="1" dirty="0">
                <a:effectLst/>
                <a:latin typeface="Verdana" panose="020B0604030504040204" pitchFamily="34" charset="0"/>
                <a:ea typeface="Verdana" panose="020B0604030504040204" pitchFamily="34" charset="0"/>
              </a:rPr>
              <a:t>JA BŪVPROJEKTĀ NORĀDĪTS BŪVIZSTRĀDĀJUMS AR NOTEIKTĀM ĪPAŠĪBĀM, IZVĒLOTIES BŪVMATERIĀLU VAI BŪVIZSTRĀDĀJUMU </a:t>
            </a:r>
            <a:r>
              <a:rPr lang="lv-LV" sz="1100" b="1" u="sng" dirty="0">
                <a:effectLst/>
                <a:latin typeface="Verdana" panose="020B0604030504040204" pitchFamily="34" charset="0"/>
                <a:ea typeface="Verdana" panose="020B0604030504040204" pitchFamily="34" charset="0"/>
              </a:rPr>
              <a:t>AR CITĀM ĪPAŠĪBĀM</a:t>
            </a:r>
            <a:r>
              <a:rPr lang="lv-LV" sz="1100" b="1" dirty="0">
                <a:effectLst/>
                <a:latin typeface="Verdana" panose="020B0604030504040204" pitchFamily="34" charset="0"/>
                <a:ea typeface="Verdana" panose="020B0604030504040204" pitchFamily="34" charset="0"/>
              </a:rPr>
              <a:t>, </a:t>
            </a:r>
            <a:r>
              <a:rPr lang="lv-LV" sz="1100" b="1" u="sng" dirty="0">
                <a:solidFill>
                  <a:srgbClr val="FF0000"/>
                </a:solidFill>
                <a:effectLst/>
                <a:latin typeface="Verdana" panose="020B0604030504040204" pitchFamily="34" charset="0"/>
                <a:ea typeface="Verdana" panose="020B0604030504040204" pitchFamily="34" charset="0"/>
              </a:rPr>
              <a:t>JĀVEIC IZMAIŅAS BŪVPROJEKTĀ</a:t>
            </a:r>
            <a:r>
              <a:rPr lang="lv-LV" sz="1100" b="1" i="1" dirty="0">
                <a:effectLst/>
                <a:latin typeface="Verdana" panose="020B0604030504040204" pitchFamily="34" charset="0"/>
                <a:ea typeface="Verdana" panose="020B0604030504040204" pitchFamily="34" charset="0"/>
              </a:rPr>
              <a:t>.</a:t>
            </a:r>
            <a:endParaRPr lang="lv-LV" sz="1100"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grpSp>
        <p:nvGrpSpPr>
          <p:cNvPr id="16" name="Grafika 57">
            <a:extLst>
              <a:ext uri="{FF2B5EF4-FFF2-40B4-BE49-F238E27FC236}">
                <a16:creationId xmlns:a16="http://schemas.microsoft.com/office/drawing/2014/main" id="{C1A43D6E-9069-86C8-544A-EAB84C03317A}"/>
              </a:ext>
            </a:extLst>
          </p:cNvPr>
          <p:cNvGrpSpPr/>
          <p:nvPr/>
        </p:nvGrpSpPr>
        <p:grpSpPr>
          <a:xfrm rot="384078" flipV="1">
            <a:off x="2395868" y="5151292"/>
            <a:ext cx="1949763" cy="1141357"/>
            <a:chOff x="4550682" y="873347"/>
            <a:chExt cx="2063757" cy="1208087"/>
          </a:xfrm>
        </p:grpSpPr>
        <p:grpSp>
          <p:nvGrpSpPr>
            <p:cNvPr id="17" name="Grafika 57">
              <a:extLst>
                <a:ext uri="{FF2B5EF4-FFF2-40B4-BE49-F238E27FC236}">
                  <a16:creationId xmlns:a16="http://schemas.microsoft.com/office/drawing/2014/main" id="{5EFC5296-3E91-2E4D-2B04-7DFF4CB784C7}"/>
                </a:ext>
              </a:extLst>
            </p:cNvPr>
            <p:cNvGrpSpPr/>
            <p:nvPr/>
          </p:nvGrpSpPr>
          <p:grpSpPr>
            <a:xfrm>
              <a:off x="4852854" y="873347"/>
              <a:ext cx="1761585" cy="1208087"/>
              <a:chOff x="4852854" y="873347"/>
              <a:chExt cx="1761585" cy="1208087"/>
            </a:xfrm>
          </p:grpSpPr>
          <p:grpSp>
            <p:nvGrpSpPr>
              <p:cNvPr id="23" name="Grafika 57">
                <a:extLst>
                  <a:ext uri="{FF2B5EF4-FFF2-40B4-BE49-F238E27FC236}">
                    <a16:creationId xmlns:a16="http://schemas.microsoft.com/office/drawing/2014/main" id="{D3BBA69C-8B1E-CCBD-9068-F595C3C64694}"/>
                  </a:ext>
                </a:extLst>
              </p:cNvPr>
              <p:cNvGrpSpPr/>
              <p:nvPr/>
            </p:nvGrpSpPr>
            <p:grpSpPr>
              <a:xfrm>
                <a:off x="4852854" y="873347"/>
                <a:ext cx="1761585" cy="1208087"/>
                <a:chOff x="4852854" y="873347"/>
                <a:chExt cx="1761585" cy="1208087"/>
              </a:xfrm>
            </p:grpSpPr>
            <p:sp>
              <p:nvSpPr>
                <p:cNvPr id="27" name="Brīvforma: forma 260">
                  <a:extLst>
                    <a:ext uri="{FF2B5EF4-FFF2-40B4-BE49-F238E27FC236}">
                      <a16:creationId xmlns:a16="http://schemas.microsoft.com/office/drawing/2014/main" id="{79D2116E-0CB8-0576-6F7E-0D7221B0E4AC}"/>
                    </a:ext>
                  </a:extLst>
                </p:cNvPr>
                <p:cNvSpPr/>
                <p:nvPr/>
              </p:nvSpPr>
              <p:spPr>
                <a:xfrm rot="-1416562">
                  <a:off x="5551673" y="1018669"/>
                  <a:ext cx="917444" cy="917444"/>
                </a:xfrm>
                <a:custGeom>
                  <a:avLst/>
                  <a:gdLst>
                    <a:gd name="connsiteX0" fmla="*/ 917444 w 917444"/>
                    <a:gd name="connsiteY0" fmla="*/ 458722 h 917444"/>
                    <a:gd name="connsiteX1" fmla="*/ 458722 w 917444"/>
                    <a:gd name="connsiteY1" fmla="*/ 917444 h 917444"/>
                    <a:gd name="connsiteX2" fmla="*/ 0 w 917444"/>
                    <a:gd name="connsiteY2" fmla="*/ 458722 h 917444"/>
                    <a:gd name="connsiteX3" fmla="*/ 458722 w 917444"/>
                    <a:gd name="connsiteY3" fmla="*/ 0 h 917444"/>
                    <a:gd name="connsiteX4" fmla="*/ 917444 w 917444"/>
                    <a:gd name="connsiteY4" fmla="*/ 458722 h 917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44" h="917444">
                      <a:moveTo>
                        <a:pt x="917444" y="458722"/>
                      </a:moveTo>
                      <a:cubicBezTo>
                        <a:pt x="917444" y="712067"/>
                        <a:pt x="712068" y="917444"/>
                        <a:pt x="458722" y="917444"/>
                      </a:cubicBezTo>
                      <a:cubicBezTo>
                        <a:pt x="205377" y="917444"/>
                        <a:pt x="0" y="712067"/>
                        <a:pt x="0" y="458722"/>
                      </a:cubicBezTo>
                      <a:cubicBezTo>
                        <a:pt x="0" y="205377"/>
                        <a:pt x="205377" y="0"/>
                        <a:pt x="458722" y="0"/>
                      </a:cubicBezTo>
                      <a:cubicBezTo>
                        <a:pt x="712068" y="0"/>
                        <a:pt x="917444" y="205377"/>
                        <a:pt x="917444" y="458722"/>
                      </a:cubicBezTo>
                      <a:close/>
                    </a:path>
                  </a:pathLst>
                </a:custGeom>
                <a:solidFill>
                  <a:srgbClr val="99A6BF">
                    <a:alpha val="60000"/>
                  </a:srgbClr>
                </a:solidFill>
                <a:ln w="12427" cap="flat">
                  <a:noFill/>
                  <a:prstDash val="solid"/>
                  <a:miter/>
                </a:ln>
              </p:spPr>
              <p:txBody>
                <a:bodyPr rtlCol="0" anchor="ctr"/>
                <a:lstStyle/>
                <a:p>
                  <a:endParaRPr lang="lv-LV"/>
                </a:p>
              </p:txBody>
            </p:sp>
            <p:sp>
              <p:nvSpPr>
                <p:cNvPr id="28" name="Brīvforma: forma 261">
                  <a:extLst>
                    <a:ext uri="{FF2B5EF4-FFF2-40B4-BE49-F238E27FC236}">
                      <a16:creationId xmlns:a16="http://schemas.microsoft.com/office/drawing/2014/main" id="{67E17640-99C8-0F2C-9D6A-2354364FEFB0}"/>
                    </a:ext>
                  </a:extLst>
                </p:cNvPr>
                <p:cNvSpPr/>
                <p:nvPr/>
              </p:nvSpPr>
              <p:spPr>
                <a:xfrm>
                  <a:off x="4852854" y="919867"/>
                  <a:ext cx="1687897" cy="1093365"/>
                </a:xfrm>
                <a:custGeom>
                  <a:avLst/>
                  <a:gdLst>
                    <a:gd name="connsiteX0" fmla="*/ 1030568 w 1687897"/>
                    <a:gd name="connsiteY0" fmla="*/ 10894 h 1093365"/>
                    <a:gd name="connsiteX1" fmla="*/ 594224 w 1687897"/>
                    <a:gd name="connsiteY1" fmla="*/ 581498 h 1093365"/>
                    <a:gd name="connsiteX2" fmla="*/ 0 w 1687897"/>
                    <a:gd name="connsiteY2" fmla="*/ 702083 h 1093365"/>
                    <a:gd name="connsiteX3" fmla="*/ 29835 w 1687897"/>
                    <a:gd name="connsiteY3" fmla="*/ 847531 h 1093365"/>
                    <a:gd name="connsiteX4" fmla="*/ 624059 w 1687897"/>
                    <a:gd name="connsiteY4" fmla="*/ 726946 h 1093365"/>
                    <a:gd name="connsiteX5" fmla="*/ 1249362 w 1687897"/>
                    <a:gd name="connsiteY5" fmla="*/ 1082486 h 1093365"/>
                    <a:gd name="connsiteX6" fmla="*/ 1677004 w 1687897"/>
                    <a:gd name="connsiteY6" fmla="*/ 438536 h 1093365"/>
                    <a:gd name="connsiteX7" fmla="*/ 1030568 w 1687897"/>
                    <a:gd name="connsiteY7" fmla="*/ 10894 h 109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7897" h="1093365">
                      <a:moveTo>
                        <a:pt x="1030568" y="10894"/>
                      </a:moveTo>
                      <a:cubicBezTo>
                        <a:pt x="759562" y="65593"/>
                        <a:pt x="576820" y="312979"/>
                        <a:pt x="594224" y="581498"/>
                      </a:cubicBezTo>
                      <a:lnTo>
                        <a:pt x="0" y="702083"/>
                      </a:lnTo>
                      <a:lnTo>
                        <a:pt x="29835" y="847531"/>
                      </a:lnTo>
                      <a:lnTo>
                        <a:pt x="624059" y="726946"/>
                      </a:lnTo>
                      <a:cubicBezTo>
                        <a:pt x="712322" y="980548"/>
                        <a:pt x="978356" y="1137184"/>
                        <a:pt x="1249362" y="1082486"/>
                      </a:cubicBezTo>
                      <a:cubicBezTo>
                        <a:pt x="1545230" y="1022815"/>
                        <a:pt x="1736675" y="733162"/>
                        <a:pt x="1677004" y="438536"/>
                      </a:cubicBezTo>
                      <a:cubicBezTo>
                        <a:pt x="1614846" y="142668"/>
                        <a:pt x="1325194" y="-48777"/>
                        <a:pt x="1030568" y="10894"/>
                      </a:cubicBezTo>
                      <a:close/>
                    </a:path>
                  </a:pathLst>
                </a:custGeom>
                <a:noFill/>
                <a:ln w="12427" cap="flat">
                  <a:solidFill>
                    <a:srgbClr val="800055"/>
                  </a:solidFill>
                  <a:prstDash val="solid"/>
                  <a:miter/>
                </a:ln>
              </p:spPr>
              <p:txBody>
                <a:bodyPr rtlCol="0" anchor="ctr"/>
                <a:lstStyle/>
                <a:p>
                  <a:endParaRPr lang="lv-LV"/>
                </a:p>
              </p:txBody>
            </p:sp>
          </p:grpSp>
          <p:grpSp>
            <p:nvGrpSpPr>
              <p:cNvPr id="24" name="Grafika 57">
                <a:extLst>
                  <a:ext uri="{FF2B5EF4-FFF2-40B4-BE49-F238E27FC236}">
                    <a16:creationId xmlns:a16="http://schemas.microsoft.com/office/drawing/2014/main" id="{EFDEB825-5027-81E1-7C39-6C6857E99F39}"/>
                  </a:ext>
                </a:extLst>
              </p:cNvPr>
              <p:cNvGrpSpPr/>
              <p:nvPr/>
            </p:nvGrpSpPr>
            <p:grpSpPr>
              <a:xfrm>
                <a:off x="5632306" y="1099829"/>
                <a:ext cx="755832" cy="755832"/>
                <a:chOff x="5632306" y="1099829"/>
                <a:chExt cx="755832" cy="755832"/>
              </a:xfrm>
            </p:grpSpPr>
            <p:sp>
              <p:nvSpPr>
                <p:cNvPr id="25" name="Brīvforma: forma 258">
                  <a:extLst>
                    <a:ext uri="{FF2B5EF4-FFF2-40B4-BE49-F238E27FC236}">
                      <a16:creationId xmlns:a16="http://schemas.microsoft.com/office/drawing/2014/main" id="{F963DBFB-50F8-C3B7-968C-0958A1ED36D6}"/>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6" name="Brīvforma: forma 259">
                  <a:extLst>
                    <a:ext uri="{FF2B5EF4-FFF2-40B4-BE49-F238E27FC236}">
                      <a16:creationId xmlns:a16="http://schemas.microsoft.com/office/drawing/2014/main" id="{E7507253-7624-5C11-B8B9-E9F4DF12376C}"/>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grpSp>
        <p:grpSp>
          <p:nvGrpSpPr>
            <p:cNvPr id="18" name="Grafika 57">
              <a:extLst>
                <a:ext uri="{FF2B5EF4-FFF2-40B4-BE49-F238E27FC236}">
                  <a16:creationId xmlns:a16="http://schemas.microsoft.com/office/drawing/2014/main" id="{8BDE2F4B-403C-54A0-29E3-CEE422582B74}"/>
                </a:ext>
              </a:extLst>
            </p:cNvPr>
            <p:cNvGrpSpPr/>
            <p:nvPr/>
          </p:nvGrpSpPr>
          <p:grpSpPr>
            <a:xfrm>
              <a:off x="4550682" y="1488699"/>
              <a:ext cx="484826" cy="484826"/>
              <a:chOff x="4550682" y="1488699"/>
              <a:chExt cx="484826" cy="484826"/>
            </a:xfrm>
          </p:grpSpPr>
          <p:pic>
            <p:nvPicPr>
              <p:cNvPr id="19" name="Attēls 252">
                <a:extLst>
                  <a:ext uri="{FF2B5EF4-FFF2-40B4-BE49-F238E27FC236}">
                    <a16:creationId xmlns:a16="http://schemas.microsoft.com/office/drawing/2014/main" id="{511D9A52-2785-1ACF-4594-E0EDDAF27D8B}"/>
                  </a:ext>
                </a:extLst>
              </p:cNvPr>
              <p:cNvPicPr>
                <a:picLocks noChangeAspect="1"/>
              </p:cNvPicPr>
              <p:nvPr/>
            </p:nvPicPr>
            <p:blipFill>
              <a:blip r:embed="rId7"/>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0" name="Grafika 57">
                <a:extLst>
                  <a:ext uri="{FF2B5EF4-FFF2-40B4-BE49-F238E27FC236}">
                    <a16:creationId xmlns:a16="http://schemas.microsoft.com/office/drawing/2014/main" id="{D042163F-6F3A-651B-9F1E-98C133CCA712}"/>
                  </a:ext>
                </a:extLst>
              </p:cNvPr>
              <p:cNvGrpSpPr/>
              <p:nvPr/>
            </p:nvGrpSpPr>
            <p:grpSpPr>
              <a:xfrm>
                <a:off x="4617899" y="1528715"/>
                <a:ext cx="343108" cy="343108"/>
                <a:chOff x="4617899" y="1528715"/>
                <a:chExt cx="343108" cy="343108"/>
              </a:xfrm>
            </p:grpSpPr>
            <p:sp>
              <p:nvSpPr>
                <p:cNvPr id="21" name="Brīvforma: forma 254">
                  <a:extLst>
                    <a:ext uri="{FF2B5EF4-FFF2-40B4-BE49-F238E27FC236}">
                      <a16:creationId xmlns:a16="http://schemas.microsoft.com/office/drawing/2014/main" id="{746BFB23-32C0-CFFC-51DB-6DC6C6BBD643}"/>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2" name="Brīvforma: forma 255">
                  <a:extLst>
                    <a:ext uri="{FF2B5EF4-FFF2-40B4-BE49-F238E27FC236}">
                      <a16:creationId xmlns:a16="http://schemas.microsoft.com/office/drawing/2014/main" id="{FA575882-A05E-A524-5C54-5F7EBA9717A2}"/>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9" name="TextBox 28">
            <a:extLst>
              <a:ext uri="{FF2B5EF4-FFF2-40B4-BE49-F238E27FC236}">
                <a16:creationId xmlns:a16="http://schemas.microsoft.com/office/drawing/2014/main" id="{10934B7E-60A6-2132-E013-128784FC46DC}"/>
              </a:ext>
            </a:extLst>
          </p:cNvPr>
          <p:cNvSpPr txBox="1"/>
          <p:nvPr/>
        </p:nvSpPr>
        <p:spPr>
          <a:xfrm>
            <a:off x="3524248" y="5419761"/>
            <a:ext cx="497252"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4</a:t>
            </a:r>
          </a:p>
        </p:txBody>
      </p:sp>
      <p:sp>
        <p:nvSpPr>
          <p:cNvPr id="4" name="TextBox 3">
            <a:extLst>
              <a:ext uri="{FF2B5EF4-FFF2-40B4-BE49-F238E27FC236}">
                <a16:creationId xmlns:a16="http://schemas.microsoft.com/office/drawing/2014/main" id="{35B67FA1-7ACD-968B-921E-EC203A95BA16}"/>
              </a:ext>
            </a:extLst>
          </p:cNvPr>
          <p:cNvSpPr txBox="1"/>
          <p:nvPr/>
        </p:nvSpPr>
        <p:spPr>
          <a:xfrm>
            <a:off x="305640" y="6371148"/>
            <a:ext cx="9385971" cy="436786"/>
          </a:xfrm>
          <a:prstGeom prst="rect">
            <a:avLst/>
          </a:prstGeom>
          <a:noFill/>
        </p:spPr>
        <p:txBody>
          <a:bodyPr wrap="square" rtlCol="0">
            <a:spAutoFit/>
          </a:bodyPr>
          <a:lstStyle/>
          <a:p>
            <a:pPr>
              <a:lnSpc>
                <a:spcPct val="150000"/>
              </a:lnSpc>
            </a:pPr>
            <a:r>
              <a:rPr lang="lv-LV" sz="800" b="1" dirty="0">
                <a:latin typeface="Verdana" panose="020B0604030504040204" pitchFamily="34" charset="0"/>
                <a:ea typeface="Verdana" panose="020B0604030504040204" pitchFamily="34" charset="0"/>
              </a:rPr>
              <a:t>* MAF – materiālu apstiprināšanas/aizstāšanas forma, kuru normatīvie akti neregulē un tas ir būvniecības dalībnieku savstarpējās sadarbības dokuments. Ja būvobjektā tiek sagatavoti MAF, tos vēlams pievienot pie pieņemšanas akta/-</a:t>
            </a:r>
            <a:r>
              <a:rPr lang="lv-LV" sz="800" b="1" dirty="0" err="1">
                <a:latin typeface="Verdana" panose="020B0604030504040204" pitchFamily="34" charset="0"/>
                <a:ea typeface="Verdana" panose="020B0604030504040204" pitchFamily="34" charset="0"/>
              </a:rPr>
              <a:t>iem</a:t>
            </a:r>
            <a:r>
              <a:rPr lang="lv-LV" sz="800" b="1" dirty="0">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2278701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ielāgots noformēju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5712</TotalTime>
  <Words>1125</Words>
  <Application>Microsoft Office PowerPoint</Application>
  <PresentationFormat>Widescreen</PresentationFormat>
  <Paragraphs>154</Paragraphs>
  <Slides>13</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Calibri</vt:lpstr>
      <vt:lpstr>Calibri Light</vt:lpstr>
      <vt:lpstr>Verdana</vt:lpstr>
      <vt:lpstr>Wingdings</vt:lpstr>
      <vt:lpstr>Office dizains</vt:lpstr>
      <vt:lpstr>Pielāgots noformējums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NODARBINĀTIE</dc:title>
  <dc:creator>Baiba Kalniņa</dc:creator>
  <cp:lastModifiedBy>Anita Apšāne</cp:lastModifiedBy>
  <cp:revision>74</cp:revision>
  <dcterms:created xsi:type="dcterms:W3CDTF">2020-08-24T15:49:25Z</dcterms:created>
  <dcterms:modified xsi:type="dcterms:W3CDTF">2024-11-22T06:51:37Z</dcterms:modified>
</cp:coreProperties>
</file>