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
  </p:notesMasterIdLst>
  <p:handoutMasterIdLst>
    <p:handoutMasterId r:id="rId17"/>
  </p:handoutMasterIdLst>
  <p:sldIdLst>
    <p:sldId id="287" r:id="rId3"/>
    <p:sldId id="1103" r:id="rId4"/>
    <p:sldId id="1102" r:id="rId5"/>
    <p:sldId id="289" r:id="rId6"/>
    <p:sldId id="1097" r:id="rId7"/>
    <p:sldId id="1098" r:id="rId8"/>
    <p:sldId id="1099" r:id="rId9"/>
    <p:sldId id="338" r:id="rId10"/>
    <p:sldId id="1104" r:id="rId11"/>
    <p:sldId id="1105" r:id="rId12"/>
    <p:sldId id="1106" r:id="rId13"/>
    <p:sldId id="1100" r:id="rId14"/>
    <p:sldId id="749"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KS" id="{0C3FE82F-84A0-4FA1-8CC2-0C7D8EF66CB7}">
          <p14:sldIdLst>
            <p14:sldId id="287"/>
          </p14:sldIdLst>
        </p14:section>
        <p14:section name="Ievads un AN" id="{9640C604-7E7D-454D-82F3-D4194E59CF62}">
          <p14:sldIdLst>
            <p14:sldId id="1103"/>
            <p14:sldId id="1102"/>
            <p14:sldId id="289"/>
            <p14:sldId id="1097"/>
            <p14:sldId id="1098"/>
            <p14:sldId id="1099"/>
            <p14:sldId id="338"/>
            <p14:sldId id="1104"/>
            <p14:sldId id="1105"/>
            <p14:sldId id="1106"/>
            <p14:sldId id="1100"/>
            <p14:sldId id="749"/>
          </p14:sldIdLst>
        </p14:section>
      </p14:sectionLst>
    </p:ext>
    <p:ext uri="{EFAFB233-063F-42B5-8137-9DF3F51BA10A}">
      <p15:sldGuideLst xmlns:p15="http://schemas.microsoft.com/office/powerpoint/2012/main">
        <p15:guide id="1" orient="horz" pos="1389"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1A8635-8F60-C4BF-FE26-B8176C828737}" name="Mihails St" initials="MS" userId="Mihails St" providerId="None"/>
  <p188:author id="{8FFADE49-53B5-420F-5608-91FDAB7EC1E1}" name="Aija Vule" initials="AV" userId="S::Aija.Vule@bvkb.gov.lv::f622afaa-74b9-40bf-bea6-36469efe64ba" providerId="AD"/>
  <p188:author id="{78E24B52-6EC1-B48A-4EA7-8806C96B9D43}" name="Elīna Balgalve" initials="EB" userId="S::Elina.Balgalve@bvkb.gov.lv::4d929b19-b4bc-4162-84b6-6b6bf7717369" providerId="AD"/>
  <p188:author id="{64C61D67-E01C-D1A3-BB58-A90C86AF23D9}" name="Kristīne Upmiņa" initials="KU" userId="S::Kristine.Upmina@bvkb.gov.lv::adae33ed-0fab-4fa6-bb92-03cfa46bfeaf" providerId="AD"/>
  <p188:author id="{99B185FD-07A5-2F1D-5EF3-DED1D09DF224}" name="Mihails Staričenko" initials="MS" userId="S::Mihails.Staricenko@bvkb.gov.lv::24cb89c5-6148-46e8-a9c0-5226874549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iba Kalniņa" initials="BK" lastIdx="33" clrIdx="0">
    <p:extLst>
      <p:ext uri="{19B8F6BF-5375-455C-9EA6-DF929625EA0E}">
        <p15:presenceInfo xmlns:p15="http://schemas.microsoft.com/office/powerpoint/2012/main" userId="3c10c32a26f78de2" providerId="Windows Live"/>
      </p:ext>
    </p:extLst>
  </p:cmAuthor>
  <p:cmAuthor id="2" name="Elīna Balgalve" initials="EB" lastIdx="83" clrIdx="1">
    <p:extLst>
      <p:ext uri="{19B8F6BF-5375-455C-9EA6-DF929625EA0E}">
        <p15:presenceInfo xmlns:p15="http://schemas.microsoft.com/office/powerpoint/2012/main" userId="S::Elina.Balgalve@bvkb.gov.lv::4d929b19-b4bc-4162-84b6-6b6bf7717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2"/>
    <a:srgbClr val="B2ACC1"/>
    <a:srgbClr val="D0EBE6"/>
    <a:srgbClr val="0090A1"/>
    <a:srgbClr val="29A3A0"/>
    <a:srgbClr val="47A795"/>
    <a:srgbClr val="16AFC4"/>
    <a:srgbClr val="45B8C7"/>
    <a:srgbClr val="F15A2C"/>
    <a:srgbClr val="800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Vidējs stils 4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1389"/>
        <p:guide pos="379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992239E8-71B7-47AE-8592-9BCDFED487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B83EE951-5809-4C39-9C8D-6F6C76E06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FCA13F-59B2-49F1-A340-9AFF88CD12A5}" type="datetimeFigureOut">
              <a:rPr lang="lv-LV" smtClean="0"/>
              <a:t>22.11.2024</a:t>
            </a:fld>
            <a:endParaRPr lang="lv-LV"/>
          </a:p>
        </p:txBody>
      </p:sp>
      <p:sp>
        <p:nvSpPr>
          <p:cNvPr id="4" name="Kājenes vietturis 3">
            <a:extLst>
              <a:ext uri="{FF2B5EF4-FFF2-40B4-BE49-F238E27FC236}">
                <a16:creationId xmlns:a16="http://schemas.microsoft.com/office/drawing/2014/main" id="{8CEC2DD0-5108-4984-8AB5-9EAF855D1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91584A93-882F-44E6-ACB8-CB739D310F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896E8-B139-4501-BC21-ABAC1F6992C0}" type="slidenum">
              <a:rPr lang="lv-LV" smtClean="0"/>
              <a:t>‹#›</a:t>
            </a:fld>
            <a:endParaRPr lang="lv-LV"/>
          </a:p>
        </p:txBody>
      </p:sp>
    </p:spTree>
    <p:extLst>
      <p:ext uri="{BB962C8B-B14F-4D97-AF65-F5344CB8AC3E}">
        <p14:creationId xmlns:p14="http://schemas.microsoft.com/office/powerpoint/2010/main" val="3350039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4B276-77B1-47C1-99A3-5182BE4BBF4C}" type="datetimeFigureOut">
              <a:rPr lang="lv-LV" smtClean="0"/>
              <a:t>22.11.2024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79C82-5E53-41D9-8B08-9166F02B93F6}" type="slidenum">
              <a:rPr lang="lv-LV" smtClean="0"/>
              <a:t>‹#›</a:t>
            </a:fld>
            <a:endParaRPr lang="lv-LV"/>
          </a:p>
        </p:txBody>
      </p:sp>
    </p:spTree>
    <p:extLst>
      <p:ext uri="{BB962C8B-B14F-4D97-AF65-F5344CB8AC3E}">
        <p14:creationId xmlns:p14="http://schemas.microsoft.com/office/powerpoint/2010/main" val="13098474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a:t>
            </a:fld>
            <a:endParaRPr lang="lv-LV"/>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614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50608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62960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57227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21700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70889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539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0954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95724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99005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1461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20393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CD9BC5-BB54-4302-AE1B-FE4D2897D5BD}"/>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3904A06C-4736-41EE-8113-215B83E1B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CA09E221-6129-4B2C-B3DC-5FFA13DE669C}"/>
              </a:ext>
            </a:extLst>
          </p:cNvPr>
          <p:cNvSpPr>
            <a:spLocks noGrp="1"/>
          </p:cNvSpPr>
          <p:nvPr>
            <p:ph type="dt" sz="half" idx="10"/>
          </p:nvPr>
        </p:nvSpPr>
        <p:spPr/>
        <p:txBody>
          <a:bodyPr/>
          <a:lstStyle/>
          <a:p>
            <a:fld id="{BB98F12D-2CAA-40BD-8F7F-A28E54598DBD}" type="datetime1">
              <a:rPr lang="lv-LV" smtClean="0"/>
              <a:t>22.11.2024</a:t>
            </a:fld>
            <a:endParaRPr lang="lv-LV"/>
          </a:p>
        </p:txBody>
      </p:sp>
      <p:sp>
        <p:nvSpPr>
          <p:cNvPr id="5" name="Kājenes vietturis 4">
            <a:extLst>
              <a:ext uri="{FF2B5EF4-FFF2-40B4-BE49-F238E27FC236}">
                <a16:creationId xmlns:a16="http://schemas.microsoft.com/office/drawing/2014/main" id="{779F93B4-4C1C-4DC7-B11F-4AA29C49C8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D6307F5-3A43-4B70-98B0-AAA5FB499E45}"/>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814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BAE69B-2A38-4953-AE5D-A92CA93C3BF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8DC32862-93DF-4EE8-9D49-1C392292DB3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15D4D1A-0FD8-4800-AB59-2684715674D3}"/>
              </a:ext>
            </a:extLst>
          </p:cNvPr>
          <p:cNvSpPr>
            <a:spLocks noGrp="1"/>
          </p:cNvSpPr>
          <p:nvPr>
            <p:ph type="dt" sz="half" idx="10"/>
          </p:nvPr>
        </p:nvSpPr>
        <p:spPr/>
        <p:txBody>
          <a:bodyPr/>
          <a:lstStyle/>
          <a:p>
            <a:fld id="{30308FCD-84D3-4F9E-8CC4-E21680C2B627}" type="datetime1">
              <a:rPr lang="lv-LV" smtClean="0"/>
              <a:t>22.11.2024</a:t>
            </a:fld>
            <a:endParaRPr lang="lv-LV"/>
          </a:p>
        </p:txBody>
      </p:sp>
      <p:sp>
        <p:nvSpPr>
          <p:cNvPr id="5" name="Kājenes vietturis 4">
            <a:extLst>
              <a:ext uri="{FF2B5EF4-FFF2-40B4-BE49-F238E27FC236}">
                <a16:creationId xmlns:a16="http://schemas.microsoft.com/office/drawing/2014/main" id="{7A266921-E277-4F3E-940F-52902EFA6B4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B6D6551-7A7A-491F-B895-320737F924DB}"/>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16362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297F59D4-9F58-4D17-9500-219C92B61027}"/>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706F64A-8E08-4C0F-9084-9E608642E8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F5801C7-F795-4D66-9A1C-9B6954BAAF02}"/>
              </a:ext>
            </a:extLst>
          </p:cNvPr>
          <p:cNvSpPr>
            <a:spLocks noGrp="1"/>
          </p:cNvSpPr>
          <p:nvPr>
            <p:ph type="dt" sz="half" idx="10"/>
          </p:nvPr>
        </p:nvSpPr>
        <p:spPr/>
        <p:txBody>
          <a:bodyPr/>
          <a:lstStyle/>
          <a:p>
            <a:fld id="{89794F22-528F-44B7-AEC1-B550F590DA96}" type="datetime1">
              <a:rPr lang="lv-LV" smtClean="0"/>
              <a:t>22.11.2024</a:t>
            </a:fld>
            <a:endParaRPr lang="lv-LV"/>
          </a:p>
        </p:txBody>
      </p:sp>
      <p:sp>
        <p:nvSpPr>
          <p:cNvPr id="5" name="Kājenes vietturis 4">
            <a:extLst>
              <a:ext uri="{FF2B5EF4-FFF2-40B4-BE49-F238E27FC236}">
                <a16:creationId xmlns:a16="http://schemas.microsoft.com/office/drawing/2014/main" id="{D57837B1-BB54-46EB-9D0E-AF37A7DE842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92FC459-AE2B-455E-8556-D57AFF21F6B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415094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5667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3B28B1-8FA7-4407-8A40-44953182B88D}"/>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3F1ABA03-4855-4267-8599-E96F8AFB9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EF18F3BE-F1C9-4E82-B7DB-44C3A3E3FB68}"/>
              </a:ext>
            </a:extLst>
          </p:cNvPr>
          <p:cNvSpPr>
            <a:spLocks noGrp="1"/>
          </p:cNvSpPr>
          <p:nvPr>
            <p:ph type="dt" sz="half" idx="10"/>
          </p:nvPr>
        </p:nvSpPr>
        <p:spPr/>
        <p:txBody>
          <a:bodyPr/>
          <a:lstStyle/>
          <a:p>
            <a:fld id="{E3F330E4-8C22-4514-A660-52B891E150F8}" type="datetime1">
              <a:rPr lang="lv-LV" smtClean="0"/>
              <a:t>22.11.2024</a:t>
            </a:fld>
            <a:endParaRPr lang="lv-LV"/>
          </a:p>
        </p:txBody>
      </p:sp>
      <p:sp>
        <p:nvSpPr>
          <p:cNvPr id="5" name="Kājenes vietturis 4">
            <a:extLst>
              <a:ext uri="{FF2B5EF4-FFF2-40B4-BE49-F238E27FC236}">
                <a16:creationId xmlns:a16="http://schemas.microsoft.com/office/drawing/2014/main" id="{8C69F14E-367A-45D0-9FE8-A67C955EB15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2371CB0-370E-46A9-9CB2-51FA98A162DE}"/>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16237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A5CE87-C344-4AA9-BEC4-D833A425CDFD}"/>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703D124A-5397-4331-B400-18C82A295DEF}"/>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7BDCC0-E0F8-470F-9361-2F65A99E5BFA}"/>
              </a:ext>
            </a:extLst>
          </p:cNvPr>
          <p:cNvSpPr>
            <a:spLocks noGrp="1"/>
          </p:cNvSpPr>
          <p:nvPr>
            <p:ph type="dt" sz="half" idx="10"/>
          </p:nvPr>
        </p:nvSpPr>
        <p:spPr/>
        <p:txBody>
          <a:bodyPr/>
          <a:lstStyle/>
          <a:p>
            <a:fld id="{B798D5CE-A322-4FD5-9E7A-E481183846B5}" type="datetime1">
              <a:rPr lang="lv-LV" smtClean="0"/>
              <a:t>22.11.2024</a:t>
            </a:fld>
            <a:endParaRPr lang="lv-LV"/>
          </a:p>
        </p:txBody>
      </p:sp>
      <p:sp>
        <p:nvSpPr>
          <p:cNvPr id="5" name="Kājenes vietturis 4">
            <a:extLst>
              <a:ext uri="{FF2B5EF4-FFF2-40B4-BE49-F238E27FC236}">
                <a16:creationId xmlns:a16="http://schemas.microsoft.com/office/drawing/2014/main" id="{A0A8F186-12D7-4314-97B2-FE954518109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61DDC09-B20C-4EE4-B17D-35EDD67F9F1E}"/>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96595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FDA7A76-0863-469A-B21F-F1CC53BCB10F}"/>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062DBEE-FD67-45B1-9183-7B5AFEBEB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859D70F3-BB28-4D0C-BD21-C31E4D164BD4}"/>
              </a:ext>
            </a:extLst>
          </p:cNvPr>
          <p:cNvSpPr>
            <a:spLocks noGrp="1"/>
          </p:cNvSpPr>
          <p:nvPr>
            <p:ph type="dt" sz="half" idx="10"/>
          </p:nvPr>
        </p:nvSpPr>
        <p:spPr/>
        <p:txBody>
          <a:bodyPr/>
          <a:lstStyle/>
          <a:p>
            <a:fld id="{61FF4C13-F7ED-44AE-99DE-3D488E65483F}" type="datetime1">
              <a:rPr lang="lv-LV" smtClean="0"/>
              <a:t>22.11.2024</a:t>
            </a:fld>
            <a:endParaRPr lang="lv-LV"/>
          </a:p>
        </p:txBody>
      </p:sp>
      <p:sp>
        <p:nvSpPr>
          <p:cNvPr id="5" name="Kājenes vietturis 4">
            <a:extLst>
              <a:ext uri="{FF2B5EF4-FFF2-40B4-BE49-F238E27FC236}">
                <a16:creationId xmlns:a16="http://schemas.microsoft.com/office/drawing/2014/main" id="{0BA81FE4-552C-4A67-9F00-17AC32C5ED7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BD99948-B21B-4B8F-BF89-AF2DABE01BE1}"/>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477688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53F6AF-149F-49BD-B1F9-0952597FFB9E}"/>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4EC27B3-8A40-4E31-91A8-44C8811241D3}"/>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827614B8-B5E1-4B81-BA58-4344FAA04B2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FB3BF3D6-1AE5-421C-A31E-FAF8DF6BE512}"/>
              </a:ext>
            </a:extLst>
          </p:cNvPr>
          <p:cNvSpPr>
            <a:spLocks noGrp="1"/>
          </p:cNvSpPr>
          <p:nvPr>
            <p:ph type="dt" sz="half" idx="10"/>
          </p:nvPr>
        </p:nvSpPr>
        <p:spPr/>
        <p:txBody>
          <a:bodyPr/>
          <a:lstStyle/>
          <a:p>
            <a:fld id="{A491DC95-D033-4DC1-A576-59ED69C57792}" type="datetime1">
              <a:rPr lang="lv-LV" smtClean="0"/>
              <a:t>22.11.2024</a:t>
            </a:fld>
            <a:endParaRPr lang="lv-LV"/>
          </a:p>
        </p:txBody>
      </p:sp>
      <p:sp>
        <p:nvSpPr>
          <p:cNvPr id="6" name="Kājenes vietturis 5">
            <a:extLst>
              <a:ext uri="{FF2B5EF4-FFF2-40B4-BE49-F238E27FC236}">
                <a16:creationId xmlns:a16="http://schemas.microsoft.com/office/drawing/2014/main" id="{2BF8F363-5896-4D3C-A98C-DDBAACA9F98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6A77722F-7134-44C0-B546-55DC7D7D9BC2}"/>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357173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807DF5-6151-4763-BDD3-2D423B3AFBDA}"/>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6478BAE8-D54F-4D5F-8232-1D4A06D31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6528621-A164-4D52-835E-C5E77A6C428D}"/>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0148C213-ED59-490F-8D0A-0269763F4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AF678A84-0785-44B7-B796-3CEBD4E4DE6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6D9294E8-3A3F-468E-997F-BF580047BA44}"/>
              </a:ext>
            </a:extLst>
          </p:cNvPr>
          <p:cNvSpPr>
            <a:spLocks noGrp="1"/>
          </p:cNvSpPr>
          <p:nvPr>
            <p:ph type="dt" sz="half" idx="10"/>
          </p:nvPr>
        </p:nvSpPr>
        <p:spPr/>
        <p:txBody>
          <a:bodyPr/>
          <a:lstStyle/>
          <a:p>
            <a:fld id="{9C024087-A52B-43E6-8D26-C40F3A5F0C2E}" type="datetime1">
              <a:rPr lang="lv-LV" smtClean="0"/>
              <a:t>22.11.2024</a:t>
            </a:fld>
            <a:endParaRPr lang="lv-LV"/>
          </a:p>
        </p:txBody>
      </p:sp>
      <p:sp>
        <p:nvSpPr>
          <p:cNvPr id="8" name="Kājenes vietturis 7">
            <a:extLst>
              <a:ext uri="{FF2B5EF4-FFF2-40B4-BE49-F238E27FC236}">
                <a16:creationId xmlns:a16="http://schemas.microsoft.com/office/drawing/2014/main" id="{E9571F46-93E1-406B-A51A-5FB7739D85E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32CB40D-FC4E-410C-8F6B-EC7F269B10B9}"/>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574167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004C63-0643-4801-9D2B-18EC6D789765}"/>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CD3B9517-0A04-41BA-A26E-CE7C006A31DA}"/>
              </a:ext>
            </a:extLst>
          </p:cNvPr>
          <p:cNvSpPr>
            <a:spLocks noGrp="1"/>
          </p:cNvSpPr>
          <p:nvPr>
            <p:ph type="dt" sz="half" idx="10"/>
          </p:nvPr>
        </p:nvSpPr>
        <p:spPr/>
        <p:txBody>
          <a:bodyPr/>
          <a:lstStyle/>
          <a:p>
            <a:fld id="{FF7FBF5D-1B68-4B82-95E4-079DF38EFCFE}" type="datetime1">
              <a:rPr lang="lv-LV" smtClean="0"/>
              <a:t>22.11.2024</a:t>
            </a:fld>
            <a:endParaRPr lang="lv-LV"/>
          </a:p>
        </p:txBody>
      </p:sp>
      <p:sp>
        <p:nvSpPr>
          <p:cNvPr id="4" name="Kājenes vietturis 3">
            <a:extLst>
              <a:ext uri="{FF2B5EF4-FFF2-40B4-BE49-F238E27FC236}">
                <a16:creationId xmlns:a16="http://schemas.microsoft.com/office/drawing/2014/main" id="{CD29229C-0C3E-4583-8100-B31A25B05F9D}"/>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5C275F1D-E46E-46B8-B129-675F0D9771DD}"/>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27007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9BFBFF2D-F00D-4831-B528-EEA1F334FCB9}"/>
              </a:ext>
            </a:extLst>
          </p:cNvPr>
          <p:cNvSpPr>
            <a:spLocks noGrp="1"/>
          </p:cNvSpPr>
          <p:nvPr>
            <p:ph type="dt" sz="half" idx="10"/>
          </p:nvPr>
        </p:nvSpPr>
        <p:spPr/>
        <p:txBody>
          <a:bodyPr/>
          <a:lstStyle/>
          <a:p>
            <a:fld id="{6530930C-B057-4853-B9F7-EC852FC305CB}" type="datetime1">
              <a:rPr lang="lv-LV" smtClean="0"/>
              <a:t>22.11.2024</a:t>
            </a:fld>
            <a:endParaRPr lang="lv-LV"/>
          </a:p>
        </p:txBody>
      </p:sp>
      <p:sp>
        <p:nvSpPr>
          <p:cNvPr id="3" name="Kājenes vietturis 2">
            <a:extLst>
              <a:ext uri="{FF2B5EF4-FFF2-40B4-BE49-F238E27FC236}">
                <a16:creationId xmlns:a16="http://schemas.microsoft.com/office/drawing/2014/main" id="{1FEAF402-4DDD-455F-800E-9FBB448705D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53D9EE6F-2CEF-462F-830C-396324C26A54}"/>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297976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D28077-9E8A-4C13-B9B9-9D07A59E2C5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6BE84FBD-1643-496F-BA2A-94FF821BF9E6}"/>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EC45CFC-7D21-42F1-A162-2CB4328D2241}"/>
              </a:ext>
            </a:extLst>
          </p:cNvPr>
          <p:cNvSpPr>
            <a:spLocks noGrp="1"/>
          </p:cNvSpPr>
          <p:nvPr>
            <p:ph type="dt" sz="half" idx="10"/>
          </p:nvPr>
        </p:nvSpPr>
        <p:spPr/>
        <p:txBody>
          <a:bodyPr/>
          <a:lstStyle/>
          <a:p>
            <a:fld id="{0C374A2B-3881-4A14-956F-C95EB918C8B7}" type="datetime1">
              <a:rPr lang="lv-LV" smtClean="0"/>
              <a:t>22.11.2024</a:t>
            </a:fld>
            <a:endParaRPr lang="lv-LV"/>
          </a:p>
        </p:txBody>
      </p:sp>
      <p:sp>
        <p:nvSpPr>
          <p:cNvPr id="5" name="Kājenes vietturis 4">
            <a:extLst>
              <a:ext uri="{FF2B5EF4-FFF2-40B4-BE49-F238E27FC236}">
                <a16:creationId xmlns:a16="http://schemas.microsoft.com/office/drawing/2014/main" id="{46956903-5260-48A5-8046-6F34D0C1547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64B2B26-D629-4051-AC35-83EF2C5CAD65}"/>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36701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ACC938-E045-48CC-B438-82E7A6155EFD}"/>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13820082-9855-4A44-AD42-3225ACCFE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008EF15C-2C10-40DC-A92C-9F9F6A15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CA21411-50C4-4A79-994F-5AEF30B95C39}"/>
              </a:ext>
            </a:extLst>
          </p:cNvPr>
          <p:cNvSpPr>
            <a:spLocks noGrp="1"/>
          </p:cNvSpPr>
          <p:nvPr>
            <p:ph type="dt" sz="half" idx="10"/>
          </p:nvPr>
        </p:nvSpPr>
        <p:spPr/>
        <p:txBody>
          <a:bodyPr/>
          <a:lstStyle/>
          <a:p>
            <a:fld id="{380F854C-0BCC-4ECD-98A2-EE607DD8B29C}" type="datetime1">
              <a:rPr lang="lv-LV" smtClean="0"/>
              <a:t>22.11.2024</a:t>
            </a:fld>
            <a:endParaRPr lang="lv-LV"/>
          </a:p>
        </p:txBody>
      </p:sp>
      <p:sp>
        <p:nvSpPr>
          <p:cNvPr id="6" name="Kājenes vietturis 5">
            <a:extLst>
              <a:ext uri="{FF2B5EF4-FFF2-40B4-BE49-F238E27FC236}">
                <a16:creationId xmlns:a16="http://schemas.microsoft.com/office/drawing/2014/main" id="{51919D62-260B-450D-B7C6-E2DBA6E5AD6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1B8F145-853E-46CC-B574-38B6E93C352D}"/>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159276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55A37E-203E-48B7-A466-EFF3C00FAB9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DA5992D9-5CAF-4E77-883A-69369A3AA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55456859-5BD5-41BE-BB1F-E5676BACE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F9C6E402-A4A9-4467-92F5-FA8DFF5801D5}"/>
              </a:ext>
            </a:extLst>
          </p:cNvPr>
          <p:cNvSpPr>
            <a:spLocks noGrp="1"/>
          </p:cNvSpPr>
          <p:nvPr>
            <p:ph type="dt" sz="half" idx="10"/>
          </p:nvPr>
        </p:nvSpPr>
        <p:spPr/>
        <p:txBody>
          <a:bodyPr/>
          <a:lstStyle/>
          <a:p>
            <a:fld id="{D7898FDC-16B5-460B-AD4F-6D28874DD112}" type="datetime1">
              <a:rPr lang="lv-LV" smtClean="0"/>
              <a:t>22.11.2024</a:t>
            </a:fld>
            <a:endParaRPr lang="lv-LV"/>
          </a:p>
        </p:txBody>
      </p:sp>
      <p:sp>
        <p:nvSpPr>
          <p:cNvPr id="6" name="Kājenes vietturis 5">
            <a:extLst>
              <a:ext uri="{FF2B5EF4-FFF2-40B4-BE49-F238E27FC236}">
                <a16:creationId xmlns:a16="http://schemas.microsoft.com/office/drawing/2014/main" id="{C66327F5-F864-4BA8-8DFC-6579F6C7EB6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E2D522-FEA3-42B5-ADF6-429AA2119299}"/>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0374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05DF58-27A2-4A61-99AC-BB9234150F0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83301ED0-FC42-4B7A-B4F2-4EE0AA753A5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D9F943C-B8ED-41B7-9534-07C771ED8CA9}"/>
              </a:ext>
            </a:extLst>
          </p:cNvPr>
          <p:cNvSpPr>
            <a:spLocks noGrp="1"/>
          </p:cNvSpPr>
          <p:nvPr>
            <p:ph type="dt" sz="half" idx="10"/>
          </p:nvPr>
        </p:nvSpPr>
        <p:spPr/>
        <p:txBody>
          <a:bodyPr/>
          <a:lstStyle/>
          <a:p>
            <a:fld id="{78974DF3-4F5E-41E7-A9A8-1CF1096F83C4}" type="datetime1">
              <a:rPr lang="lv-LV" smtClean="0"/>
              <a:t>22.11.2024</a:t>
            </a:fld>
            <a:endParaRPr lang="lv-LV"/>
          </a:p>
        </p:txBody>
      </p:sp>
      <p:sp>
        <p:nvSpPr>
          <p:cNvPr id="5" name="Kājenes vietturis 4">
            <a:extLst>
              <a:ext uri="{FF2B5EF4-FFF2-40B4-BE49-F238E27FC236}">
                <a16:creationId xmlns:a16="http://schemas.microsoft.com/office/drawing/2014/main" id="{00D9D22D-E83E-4AA3-A78F-4909633F746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9117161-7F45-4938-864B-9B92BBC633D1}"/>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167014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33E6A6D7-EEFF-4438-9F68-E71F1E85740E}"/>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917AC7AB-96C0-4405-AC32-A9D6C1798934}"/>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74939495-C014-4012-B8C4-6E9E7EEC8EF7}"/>
              </a:ext>
            </a:extLst>
          </p:cNvPr>
          <p:cNvSpPr>
            <a:spLocks noGrp="1"/>
          </p:cNvSpPr>
          <p:nvPr>
            <p:ph type="dt" sz="half" idx="10"/>
          </p:nvPr>
        </p:nvSpPr>
        <p:spPr/>
        <p:txBody>
          <a:bodyPr/>
          <a:lstStyle/>
          <a:p>
            <a:fld id="{FAE8BF7F-8421-4489-8690-6CD59531D6DB}" type="datetime1">
              <a:rPr lang="lv-LV" smtClean="0"/>
              <a:t>22.11.2024</a:t>
            </a:fld>
            <a:endParaRPr lang="lv-LV"/>
          </a:p>
        </p:txBody>
      </p:sp>
      <p:sp>
        <p:nvSpPr>
          <p:cNvPr id="5" name="Kājenes vietturis 4">
            <a:extLst>
              <a:ext uri="{FF2B5EF4-FFF2-40B4-BE49-F238E27FC236}">
                <a16:creationId xmlns:a16="http://schemas.microsoft.com/office/drawing/2014/main" id="{BE71290B-24BA-4F65-87FB-70DC6B5E29F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5603379-551C-4FC5-96B4-DBD66E321B12}"/>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215014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18645A-FA22-4464-B2DB-5D560EBC65F2}"/>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2F4A134C-C627-4941-B806-50722E3B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7B7B92FD-EFD7-418E-BBC2-1EB0A192AABE}"/>
              </a:ext>
            </a:extLst>
          </p:cNvPr>
          <p:cNvSpPr>
            <a:spLocks noGrp="1"/>
          </p:cNvSpPr>
          <p:nvPr>
            <p:ph type="dt" sz="half" idx="10"/>
          </p:nvPr>
        </p:nvSpPr>
        <p:spPr/>
        <p:txBody>
          <a:bodyPr/>
          <a:lstStyle/>
          <a:p>
            <a:fld id="{FA6F2BD3-C5E5-4628-B340-BBF06885CE58}" type="datetime1">
              <a:rPr lang="lv-LV" smtClean="0"/>
              <a:t>22.11.2024</a:t>
            </a:fld>
            <a:endParaRPr lang="lv-LV"/>
          </a:p>
        </p:txBody>
      </p:sp>
      <p:sp>
        <p:nvSpPr>
          <p:cNvPr id="5" name="Kājenes vietturis 4">
            <a:extLst>
              <a:ext uri="{FF2B5EF4-FFF2-40B4-BE49-F238E27FC236}">
                <a16:creationId xmlns:a16="http://schemas.microsoft.com/office/drawing/2014/main" id="{843DF52D-C34A-4939-B24C-4B729945B7B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33171DD-E3EF-4CFA-85EE-99B94C2D0E9D}"/>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296943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256258-9DC7-4195-8A01-7B2D9E2A00D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126AE95-F933-43FD-BEEF-BAAAEB20A533}"/>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01D46399-5624-476D-A305-BAA79F84BE8E}"/>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21E96FB3-B3FB-435F-88EA-098B0F80C0C0}"/>
              </a:ext>
            </a:extLst>
          </p:cNvPr>
          <p:cNvSpPr>
            <a:spLocks noGrp="1"/>
          </p:cNvSpPr>
          <p:nvPr>
            <p:ph type="dt" sz="half" idx="10"/>
          </p:nvPr>
        </p:nvSpPr>
        <p:spPr/>
        <p:txBody>
          <a:bodyPr/>
          <a:lstStyle/>
          <a:p>
            <a:fld id="{6918DE36-5ACF-445E-8184-9027741122BE}" type="datetime1">
              <a:rPr lang="lv-LV" smtClean="0"/>
              <a:t>22.11.2024</a:t>
            </a:fld>
            <a:endParaRPr lang="lv-LV"/>
          </a:p>
        </p:txBody>
      </p:sp>
      <p:sp>
        <p:nvSpPr>
          <p:cNvPr id="6" name="Kājenes vietturis 5">
            <a:extLst>
              <a:ext uri="{FF2B5EF4-FFF2-40B4-BE49-F238E27FC236}">
                <a16:creationId xmlns:a16="http://schemas.microsoft.com/office/drawing/2014/main" id="{05E57E89-4268-4427-BDBB-9EEE5A0CF91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7834DD5-8A01-4926-8C86-FC249CD0970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93268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BAAC676-420A-48E3-AC54-6E3ED961B137}"/>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CAF7AE48-2921-457D-B6BF-E940F1993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BB456E21-6EBA-4564-BCDB-8DBFAB46F2F8}"/>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4859B105-516A-44A7-9EB5-997ADB993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44C0AFAC-C35E-4410-8B5B-EB40F410CB6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CDF132D8-8184-4C08-98A6-A0DFA6A35C0C}"/>
              </a:ext>
            </a:extLst>
          </p:cNvPr>
          <p:cNvSpPr>
            <a:spLocks noGrp="1"/>
          </p:cNvSpPr>
          <p:nvPr>
            <p:ph type="dt" sz="half" idx="10"/>
          </p:nvPr>
        </p:nvSpPr>
        <p:spPr/>
        <p:txBody>
          <a:bodyPr/>
          <a:lstStyle/>
          <a:p>
            <a:fld id="{21F82891-7F7B-4CD6-A27C-519C39CBD2FC}" type="datetime1">
              <a:rPr lang="lv-LV" smtClean="0"/>
              <a:t>22.11.2024</a:t>
            </a:fld>
            <a:endParaRPr lang="lv-LV"/>
          </a:p>
        </p:txBody>
      </p:sp>
      <p:sp>
        <p:nvSpPr>
          <p:cNvPr id="8" name="Kājenes vietturis 7">
            <a:extLst>
              <a:ext uri="{FF2B5EF4-FFF2-40B4-BE49-F238E27FC236}">
                <a16:creationId xmlns:a16="http://schemas.microsoft.com/office/drawing/2014/main" id="{30BABF49-69C8-4E90-861D-9530CDC5CFD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B22340B5-7E25-498D-B328-E594FFFE79FD}"/>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10015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0FC2FF7-2A98-4EDC-9C5E-82013EDEFFEC}"/>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F39F7D5C-6BC8-4B77-A984-E679ED34DAFB}"/>
              </a:ext>
            </a:extLst>
          </p:cNvPr>
          <p:cNvSpPr>
            <a:spLocks noGrp="1"/>
          </p:cNvSpPr>
          <p:nvPr>
            <p:ph type="dt" sz="half" idx="10"/>
          </p:nvPr>
        </p:nvSpPr>
        <p:spPr/>
        <p:txBody>
          <a:bodyPr/>
          <a:lstStyle/>
          <a:p>
            <a:fld id="{A4583B67-E752-49EA-B3C2-FE578619A267}" type="datetime1">
              <a:rPr lang="lv-LV" smtClean="0"/>
              <a:t>22.11.2024</a:t>
            </a:fld>
            <a:endParaRPr lang="lv-LV"/>
          </a:p>
        </p:txBody>
      </p:sp>
      <p:sp>
        <p:nvSpPr>
          <p:cNvPr id="4" name="Kājenes vietturis 3">
            <a:extLst>
              <a:ext uri="{FF2B5EF4-FFF2-40B4-BE49-F238E27FC236}">
                <a16:creationId xmlns:a16="http://schemas.microsoft.com/office/drawing/2014/main" id="{AD92FB85-46FA-454E-9949-10B9035E2066}"/>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AB54920-B28A-4E9E-881A-6F923BEC4A6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261846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A11E46C-04B4-441E-A7A6-4689C3702C4D}"/>
              </a:ext>
            </a:extLst>
          </p:cNvPr>
          <p:cNvSpPr>
            <a:spLocks noGrp="1"/>
          </p:cNvSpPr>
          <p:nvPr>
            <p:ph type="dt" sz="half" idx="10"/>
          </p:nvPr>
        </p:nvSpPr>
        <p:spPr/>
        <p:txBody>
          <a:bodyPr/>
          <a:lstStyle/>
          <a:p>
            <a:fld id="{9BF74C51-41FD-4672-9671-C976E40AA6A3}" type="datetime1">
              <a:rPr lang="lv-LV" smtClean="0"/>
              <a:t>22.11.2024</a:t>
            </a:fld>
            <a:endParaRPr lang="lv-LV"/>
          </a:p>
        </p:txBody>
      </p:sp>
      <p:sp>
        <p:nvSpPr>
          <p:cNvPr id="3" name="Kājenes vietturis 2">
            <a:extLst>
              <a:ext uri="{FF2B5EF4-FFF2-40B4-BE49-F238E27FC236}">
                <a16:creationId xmlns:a16="http://schemas.microsoft.com/office/drawing/2014/main" id="{4B17145C-653D-4CA6-A1AC-A357DD02453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9101E654-B8DF-47A6-B5B8-212DC4CAEA6F}"/>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79773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096247-395F-4A97-A44A-651ADD38133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ED4DE98C-F3ED-4C9D-8E19-95E036E7E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90A6FF4A-A2A0-4E46-AA74-66623552C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78D54B2-E883-4558-A95C-CF8AC52AB85F}"/>
              </a:ext>
            </a:extLst>
          </p:cNvPr>
          <p:cNvSpPr>
            <a:spLocks noGrp="1"/>
          </p:cNvSpPr>
          <p:nvPr>
            <p:ph type="dt" sz="half" idx="10"/>
          </p:nvPr>
        </p:nvSpPr>
        <p:spPr/>
        <p:txBody>
          <a:bodyPr/>
          <a:lstStyle/>
          <a:p>
            <a:fld id="{9BCD165F-DD60-49CE-A7BB-A794170B0C2F}" type="datetime1">
              <a:rPr lang="lv-LV" smtClean="0"/>
              <a:t>22.11.2024</a:t>
            </a:fld>
            <a:endParaRPr lang="lv-LV"/>
          </a:p>
        </p:txBody>
      </p:sp>
      <p:sp>
        <p:nvSpPr>
          <p:cNvPr id="6" name="Kājenes vietturis 5">
            <a:extLst>
              <a:ext uri="{FF2B5EF4-FFF2-40B4-BE49-F238E27FC236}">
                <a16:creationId xmlns:a16="http://schemas.microsoft.com/office/drawing/2014/main" id="{F977D431-5C1C-439A-A7E2-4F66F30F476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D02FFC0-A35B-489D-AA9E-EAE8B23EE5D9}"/>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24593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313C14-D770-4BF4-83DA-635C18966CF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64D40FCF-8730-450C-92EF-FE9BF5328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9EC4E5E8-5B10-44A0-B5A6-47925B2B4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53DE31D-9D6E-4AE2-A728-44141FB4AFB8}"/>
              </a:ext>
            </a:extLst>
          </p:cNvPr>
          <p:cNvSpPr>
            <a:spLocks noGrp="1"/>
          </p:cNvSpPr>
          <p:nvPr>
            <p:ph type="dt" sz="half" idx="10"/>
          </p:nvPr>
        </p:nvSpPr>
        <p:spPr/>
        <p:txBody>
          <a:bodyPr/>
          <a:lstStyle/>
          <a:p>
            <a:fld id="{05513139-340B-4023-819D-294E828F8126}" type="datetime1">
              <a:rPr lang="lv-LV" smtClean="0"/>
              <a:t>22.11.2024</a:t>
            </a:fld>
            <a:endParaRPr lang="lv-LV"/>
          </a:p>
        </p:txBody>
      </p:sp>
      <p:sp>
        <p:nvSpPr>
          <p:cNvPr id="6" name="Kājenes vietturis 5">
            <a:extLst>
              <a:ext uri="{FF2B5EF4-FFF2-40B4-BE49-F238E27FC236}">
                <a16:creationId xmlns:a16="http://schemas.microsoft.com/office/drawing/2014/main" id="{B9E00841-E06C-46CF-8150-030E315E1DC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F049BA70-9D15-4132-8937-4F366BE96C46}"/>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30022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3C01E6B-388A-48EE-9A53-2D087D853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063F6B8-7997-4A7B-9471-BBF633078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E235ECE-0D3D-4DF3-A77D-98CFE58B2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DE59-6149-4609-B038-4C1FA18DE4F0}" type="datetime1">
              <a:rPr lang="lv-LV" smtClean="0"/>
              <a:t>22.11.2024</a:t>
            </a:fld>
            <a:endParaRPr lang="lv-LV"/>
          </a:p>
        </p:txBody>
      </p:sp>
      <p:sp>
        <p:nvSpPr>
          <p:cNvPr id="5" name="Kājenes vietturis 4">
            <a:extLst>
              <a:ext uri="{FF2B5EF4-FFF2-40B4-BE49-F238E27FC236}">
                <a16:creationId xmlns:a16="http://schemas.microsoft.com/office/drawing/2014/main" id="{5A1229BF-C9B2-49CD-888E-B5B442CE4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A181B0B1-BD7F-4AF5-9270-6EEB241CF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78D3-9EA9-4C32-9A33-29C612A25FCE}" type="slidenum">
              <a:rPr lang="lv-LV" smtClean="0"/>
              <a:t>‹#›</a:t>
            </a:fld>
            <a:endParaRPr lang="lv-LV"/>
          </a:p>
        </p:txBody>
      </p:sp>
    </p:spTree>
    <p:extLst>
      <p:ext uri="{BB962C8B-B14F-4D97-AF65-F5344CB8AC3E}">
        <p14:creationId xmlns:p14="http://schemas.microsoft.com/office/powerpoint/2010/main" val="40719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17BFF8CE-D9E0-464A-8B34-2ED8C0D38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24709F89-7615-42B5-A798-A7C8AE206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E67A1CA-6BBD-49BC-B3AE-CFE54CCEC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2AADA-D8EE-4282-A017-EC32E951F05A}" type="datetime1">
              <a:rPr lang="lv-LV" smtClean="0"/>
              <a:t>22.11.2024</a:t>
            </a:fld>
            <a:endParaRPr lang="lv-LV"/>
          </a:p>
        </p:txBody>
      </p:sp>
      <p:sp>
        <p:nvSpPr>
          <p:cNvPr id="5" name="Kājenes vietturis 4">
            <a:extLst>
              <a:ext uri="{FF2B5EF4-FFF2-40B4-BE49-F238E27FC236}">
                <a16:creationId xmlns:a16="http://schemas.microsoft.com/office/drawing/2014/main" id="{2B36BD7C-1B6B-40F8-9083-59EE451AA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362490F-9975-45A7-AD73-9C7B61531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DB5F3-E759-4431-BD22-24EB8BEC73A9}" type="slidenum">
              <a:rPr lang="lv-LV" smtClean="0"/>
              <a:t>‹#›</a:t>
            </a:fld>
            <a:endParaRPr lang="lv-LV"/>
          </a:p>
        </p:txBody>
      </p:sp>
    </p:spTree>
    <p:extLst>
      <p:ext uri="{BB962C8B-B14F-4D97-AF65-F5344CB8AC3E}">
        <p14:creationId xmlns:p14="http://schemas.microsoft.com/office/powerpoint/2010/main" val="4060292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1911" y="2642306"/>
            <a:ext cx="8588178" cy="1223861"/>
          </a:xfrm>
          <a:prstGeom prst="rect">
            <a:avLst/>
          </a:prstGeom>
          <a:noFill/>
        </p:spPr>
        <p:txBody>
          <a:bodyPr wrap="square" rtlCol="0">
            <a:spAutoFit/>
          </a:bodyPr>
          <a:lstStyle/>
          <a:p>
            <a:pPr algn="ctr"/>
            <a:r>
              <a:rPr lang="lv-LV" sz="3200" b="1" cap="all" dirty="0">
                <a:latin typeface="Verdana" panose="020B0604030504040204" pitchFamily="34" charset="0"/>
                <a:ea typeface="Verdana" panose="020B0604030504040204" pitchFamily="34" charset="0"/>
              </a:rPr>
              <a:t>Būvprojekta izmaiņas</a:t>
            </a:r>
          </a:p>
          <a:p>
            <a:pPr algn="ctr">
              <a:lnSpc>
                <a:spcPct val="150000"/>
              </a:lnSpc>
            </a:pPr>
            <a:r>
              <a:rPr lang="lv-LV" sz="3200" b="1" cap="all" dirty="0">
                <a:latin typeface="Verdana" panose="020B0604030504040204" pitchFamily="34" charset="0"/>
                <a:ea typeface="Verdana" panose="020B0604030504040204" pitchFamily="34" charset="0"/>
              </a:rPr>
              <a:t>būvdarbu gaitā </a:t>
            </a:r>
            <a:endParaRPr lang="lv-LV" sz="3200" cap="all" dirty="0">
              <a:latin typeface="Verdana" panose="020B0604030504040204" pitchFamily="34" charset="0"/>
              <a:ea typeface="Verdana" panose="020B0604030504040204" pitchFamily="34" charset="0"/>
            </a:endParaRPr>
          </a:p>
        </p:txBody>
      </p:sp>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8" name="TextBox 7">
            <a:extLst>
              <a:ext uri="{FF2B5EF4-FFF2-40B4-BE49-F238E27FC236}">
                <a16:creationId xmlns:a16="http://schemas.microsoft.com/office/drawing/2014/main" id="{6B5835B2-C6C6-4E2B-8AD2-64431FCD7E64}"/>
              </a:ext>
            </a:extLst>
          </p:cNvPr>
          <p:cNvSpPr txBox="1"/>
          <p:nvPr/>
        </p:nvSpPr>
        <p:spPr>
          <a:xfrm>
            <a:off x="1801911" y="4627887"/>
            <a:ext cx="8588178" cy="1169551"/>
          </a:xfrm>
          <a:prstGeom prst="rect">
            <a:avLst/>
          </a:prstGeom>
          <a:noFill/>
        </p:spPr>
        <p:txBody>
          <a:bodyPr wrap="square" rtlCol="0">
            <a:spAutoFit/>
          </a:bodyPr>
          <a:lstStyle/>
          <a:p>
            <a:pPr algn="ctr"/>
            <a:r>
              <a:rPr lang="lv-LV" altLang="lv-LV" sz="1400" dirty="0">
                <a:latin typeface="Verdana" panose="020B0604030504040204" pitchFamily="34" charset="0"/>
                <a:ea typeface="Verdana" panose="020B0604030504040204" pitchFamily="34" charset="0"/>
              </a:rPr>
              <a:t>Anita Apšāne</a:t>
            </a:r>
          </a:p>
          <a:p>
            <a:pPr algn="ctr"/>
            <a:r>
              <a:rPr lang="lv-LV" altLang="lv-LV" sz="1400" dirty="0">
                <a:latin typeface="Verdana" panose="020B0604030504040204" pitchFamily="34" charset="0"/>
                <a:ea typeface="Verdana" panose="020B0604030504040204" pitchFamily="34" charset="0"/>
              </a:rPr>
              <a:t>Būvniecības valsts kontroles biroja</a:t>
            </a:r>
          </a:p>
          <a:p>
            <a:pPr algn="ctr"/>
            <a:r>
              <a:rPr lang="lv-LV" altLang="lv-LV" sz="1400" dirty="0">
                <a:latin typeface="Verdana" panose="020B0604030504040204" pitchFamily="34" charset="0"/>
                <a:ea typeface="Verdana" panose="020B0604030504040204" pitchFamily="34" charset="0"/>
              </a:rPr>
              <a:t>Būvniecības kontroles departamenta</a:t>
            </a:r>
          </a:p>
          <a:p>
            <a:pPr algn="ctr"/>
            <a:r>
              <a:rPr lang="lv-LV" altLang="lv-LV" sz="1400" dirty="0">
                <a:latin typeface="Verdana" panose="020B0604030504040204" pitchFamily="34" charset="0"/>
                <a:ea typeface="Verdana" panose="020B0604030504040204" pitchFamily="34" charset="0"/>
              </a:rPr>
              <a:t>Būvdarbu kontroles nodaļas</a:t>
            </a:r>
          </a:p>
          <a:p>
            <a:pPr algn="ctr"/>
            <a:r>
              <a:rPr lang="lv-LV" altLang="lv-LV" sz="1400" dirty="0">
                <a:latin typeface="Verdana" panose="020B0604030504040204" pitchFamily="34" charset="0"/>
                <a:ea typeface="Verdana" panose="020B0604030504040204" pitchFamily="34" charset="0"/>
              </a:rPr>
              <a:t>būvinspektore</a:t>
            </a:r>
          </a:p>
        </p:txBody>
      </p:sp>
      <p:sp>
        <p:nvSpPr>
          <p:cNvPr id="10" name="TextBox 9">
            <a:extLst>
              <a:ext uri="{FF2B5EF4-FFF2-40B4-BE49-F238E27FC236}">
                <a16:creationId xmlns:a16="http://schemas.microsoft.com/office/drawing/2014/main" id="{2168AA31-3992-4A4E-97BC-1627530CF13A}"/>
              </a:ext>
            </a:extLst>
          </p:cNvPr>
          <p:cNvSpPr txBox="1"/>
          <p:nvPr/>
        </p:nvSpPr>
        <p:spPr>
          <a:xfrm>
            <a:off x="1801911" y="5913065"/>
            <a:ext cx="8588178" cy="276999"/>
          </a:xfrm>
          <a:prstGeom prst="rect">
            <a:avLst/>
          </a:prstGeom>
          <a:noFill/>
        </p:spPr>
        <p:txBody>
          <a:bodyPr wrap="square" lIns="91440" tIns="45720" rIns="91440" bIns="45720" rtlCol="0" anchor="t">
            <a:spAutoFit/>
          </a:bodyPr>
          <a:lstStyle/>
          <a:p>
            <a:pPr algn="ctr"/>
            <a:r>
              <a:rPr lang="lv-LV" altLang="lv-LV" sz="1200" dirty="0">
                <a:latin typeface="Verdana"/>
                <a:ea typeface="Verdana"/>
              </a:rPr>
              <a:t>Rīgā, 22.11.2024.</a:t>
            </a:r>
          </a:p>
        </p:txBody>
      </p:sp>
    </p:spTree>
    <p:extLst>
      <p:ext uri="{BB962C8B-B14F-4D97-AF65-F5344CB8AC3E}">
        <p14:creationId xmlns:p14="http://schemas.microsoft.com/office/powerpoint/2010/main" val="838827918"/>
      </p:ext>
    </p:extLst>
  </p:cSld>
  <p:clrMapOvr>
    <a:masterClrMapping/>
  </p:clrMapOvr>
  <mc:AlternateContent xmlns:mc="http://schemas.openxmlformats.org/markup-compatibility/2006" xmlns:p14="http://schemas.microsoft.com/office/powerpoint/2010/main">
    <mc:Choice Requires="p14">
      <p:transition spd="slow" p14:dur="2000" advTm="2637"/>
    </mc:Choice>
    <mc:Fallback xmlns="">
      <p:transition spd="slow" advTm="26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2055350" y="410584"/>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BIEŽĀK KONSTATĒTĀS NEATBILSTĪBAS</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10</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9FD70D2B-D755-4A9B-9E91-2B101BC16EC9}"/>
              </a:ext>
            </a:extLst>
          </p:cNvPr>
          <p:cNvSpPr txBox="1"/>
          <p:nvPr/>
        </p:nvSpPr>
        <p:spPr>
          <a:xfrm>
            <a:off x="1670154" y="1076113"/>
            <a:ext cx="4109209"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BŪVATĻAUJĀ IEKĻAUTA TIKAI ĒKAS JAUNBŪVE</a:t>
            </a:r>
          </a:p>
        </p:txBody>
      </p:sp>
      <p:sp>
        <p:nvSpPr>
          <p:cNvPr id="10" name="TextBox 9">
            <a:extLst>
              <a:ext uri="{FF2B5EF4-FFF2-40B4-BE49-F238E27FC236}">
                <a16:creationId xmlns:a16="http://schemas.microsoft.com/office/drawing/2014/main" id="{9C7D0D98-3A48-AEB6-0546-40F7B62DC715}"/>
              </a:ext>
            </a:extLst>
          </p:cNvPr>
          <p:cNvSpPr txBox="1"/>
          <p:nvPr/>
        </p:nvSpPr>
        <p:spPr>
          <a:xfrm>
            <a:off x="6703790" y="1037641"/>
            <a:ext cx="3372363"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BŪVPROJEKTĀ ĢENERĀLPLĀNĀ VĒL</a:t>
            </a:r>
          </a:p>
          <a:p>
            <a:r>
              <a:rPr lang="lv-LV" sz="1100" b="1" dirty="0">
                <a:latin typeface="Verdana" panose="020B0604030504040204" pitchFamily="34" charset="0"/>
                <a:ea typeface="Verdana" panose="020B0604030504040204" pitchFamily="34" charset="0"/>
              </a:rPr>
              <a:t>PAREDZĒTAS VAIRĀKAS INŽENIERBŪVES </a:t>
            </a:r>
          </a:p>
        </p:txBody>
      </p:sp>
      <p:pic>
        <p:nvPicPr>
          <p:cNvPr id="7" name="Picture 6" descr="A screenshot of a computer&#10;&#10;Description automatically generated">
            <a:extLst>
              <a:ext uri="{FF2B5EF4-FFF2-40B4-BE49-F238E27FC236}">
                <a16:creationId xmlns:a16="http://schemas.microsoft.com/office/drawing/2014/main" id="{89795CA9-A8D5-9DE4-EE74-4E5908207E1C}"/>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b="44693"/>
          <a:stretch/>
        </p:blipFill>
        <p:spPr>
          <a:xfrm>
            <a:off x="6996754" y="1459592"/>
            <a:ext cx="2786437" cy="5079320"/>
          </a:xfrm>
          <a:prstGeom prst="rect">
            <a:avLst/>
          </a:prstGeom>
        </p:spPr>
      </p:pic>
      <p:pic>
        <p:nvPicPr>
          <p:cNvPr id="15" name="Picture 14">
            <a:extLst>
              <a:ext uri="{FF2B5EF4-FFF2-40B4-BE49-F238E27FC236}">
                <a16:creationId xmlns:a16="http://schemas.microsoft.com/office/drawing/2014/main" id="{470DDFDE-1F7E-A121-BD25-058869FEA491}"/>
              </a:ext>
            </a:extLst>
          </p:cNvPr>
          <p:cNvPicPr>
            <a:picLocks noChangeAspect="1"/>
          </p:cNvPicPr>
          <p:nvPr/>
        </p:nvPicPr>
        <p:blipFill>
          <a:blip r:embed="rId6"/>
          <a:stretch>
            <a:fillRect/>
          </a:stretch>
        </p:blipFill>
        <p:spPr>
          <a:xfrm>
            <a:off x="1446877" y="4254949"/>
            <a:ext cx="5222059" cy="2521263"/>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23169FA1-576A-AF46-1917-9034A0F007C6}"/>
              </a:ext>
            </a:extLst>
          </p:cNvPr>
          <p:cNvPicPr>
            <a:picLocks noChangeAspect="1"/>
          </p:cNvPicPr>
          <p:nvPr/>
        </p:nvPicPr>
        <p:blipFill rotWithShape="1">
          <a:blip r:embed="rId7">
            <a:extLst>
              <a:ext uri="{28A0092B-C50C-407E-A947-70E740481C1C}">
                <a14:useLocalDpi xmlns:a14="http://schemas.microsoft.com/office/drawing/2010/main" val="0"/>
              </a:ext>
            </a:extLst>
          </a:blip>
          <a:srcRect l="12810" t="42873" r="51989" b="5195"/>
          <a:stretch/>
        </p:blipFill>
        <p:spPr>
          <a:xfrm>
            <a:off x="1670154" y="1337723"/>
            <a:ext cx="4189108" cy="2292026"/>
          </a:xfrm>
          <a:prstGeom prst="rect">
            <a:avLst/>
          </a:prstGeom>
        </p:spPr>
      </p:pic>
      <p:sp>
        <p:nvSpPr>
          <p:cNvPr id="18" name="TextBox 17">
            <a:extLst>
              <a:ext uri="{FF2B5EF4-FFF2-40B4-BE49-F238E27FC236}">
                <a16:creationId xmlns:a16="http://schemas.microsoft.com/office/drawing/2014/main" id="{F0E2B3A9-8EB3-0324-EFC8-01159B9CCD8C}"/>
              </a:ext>
            </a:extLst>
          </p:cNvPr>
          <p:cNvSpPr txBox="1"/>
          <p:nvPr/>
        </p:nvSpPr>
        <p:spPr>
          <a:xfrm>
            <a:off x="1710103" y="3911914"/>
            <a:ext cx="4385897" cy="430887"/>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BŪVATĻAUJĀ IEKĻAUTAS VISAS BŪVES</a:t>
            </a:r>
          </a:p>
          <a:p>
            <a:r>
              <a:rPr lang="lv-LV" sz="1100" b="1" dirty="0">
                <a:latin typeface="Verdana" panose="020B0604030504040204" pitchFamily="34" charset="0"/>
                <a:ea typeface="Verdana" panose="020B0604030504040204" pitchFamily="34" charset="0"/>
              </a:rPr>
              <a:t>(PĒC KONSTATĒTĀS NEATBILSTĪBAS NOVĒRŠANAS)</a:t>
            </a:r>
          </a:p>
        </p:txBody>
      </p:sp>
    </p:spTree>
    <p:extLst>
      <p:ext uri="{BB962C8B-B14F-4D97-AF65-F5344CB8AC3E}">
        <p14:creationId xmlns:p14="http://schemas.microsoft.com/office/powerpoint/2010/main" val="89138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2231936" y="332283"/>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PIEMĒRS RAŽOŠANAS RASĒJUMAM</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11</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9FD70D2B-D755-4A9B-9E91-2B101BC16EC9}"/>
              </a:ext>
            </a:extLst>
          </p:cNvPr>
          <p:cNvSpPr txBox="1"/>
          <p:nvPr/>
        </p:nvSpPr>
        <p:spPr>
          <a:xfrm>
            <a:off x="1670154" y="1076113"/>
            <a:ext cx="4109209"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RASĒJUMS BŪVPROJKETA BK SADAĻĀ</a:t>
            </a:r>
          </a:p>
        </p:txBody>
      </p:sp>
      <p:sp>
        <p:nvSpPr>
          <p:cNvPr id="10" name="TextBox 9">
            <a:extLst>
              <a:ext uri="{FF2B5EF4-FFF2-40B4-BE49-F238E27FC236}">
                <a16:creationId xmlns:a16="http://schemas.microsoft.com/office/drawing/2014/main" id="{9C7D0D98-3A48-AEB6-0546-40F7B62DC715}"/>
              </a:ext>
            </a:extLst>
          </p:cNvPr>
          <p:cNvSpPr txBox="1"/>
          <p:nvPr/>
        </p:nvSpPr>
        <p:spPr>
          <a:xfrm>
            <a:off x="6703790" y="1037641"/>
            <a:ext cx="3372363"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RAŽOŠANAS RASĒJUMS</a:t>
            </a:r>
          </a:p>
        </p:txBody>
      </p:sp>
      <p:pic>
        <p:nvPicPr>
          <p:cNvPr id="6" name="Picture 5">
            <a:extLst>
              <a:ext uri="{FF2B5EF4-FFF2-40B4-BE49-F238E27FC236}">
                <a16:creationId xmlns:a16="http://schemas.microsoft.com/office/drawing/2014/main" id="{49F9E40C-B9DA-62EE-A0C6-5C8F73C12EB7}"/>
              </a:ext>
            </a:extLst>
          </p:cNvPr>
          <p:cNvPicPr>
            <a:picLocks noChangeAspect="1"/>
          </p:cNvPicPr>
          <p:nvPr/>
        </p:nvPicPr>
        <p:blipFill>
          <a:blip r:embed="rId5"/>
          <a:stretch>
            <a:fillRect/>
          </a:stretch>
        </p:blipFill>
        <p:spPr>
          <a:xfrm>
            <a:off x="719181" y="1455520"/>
            <a:ext cx="5178313" cy="5443649"/>
          </a:xfrm>
          <a:prstGeom prst="rect">
            <a:avLst/>
          </a:prstGeom>
        </p:spPr>
      </p:pic>
      <p:pic>
        <p:nvPicPr>
          <p:cNvPr id="11" name="Picture 10">
            <a:extLst>
              <a:ext uri="{FF2B5EF4-FFF2-40B4-BE49-F238E27FC236}">
                <a16:creationId xmlns:a16="http://schemas.microsoft.com/office/drawing/2014/main" id="{427C05BD-CD28-0B1C-8E2B-06C35E20B864}"/>
              </a:ext>
            </a:extLst>
          </p:cNvPr>
          <p:cNvPicPr>
            <a:picLocks noChangeAspect="1"/>
          </p:cNvPicPr>
          <p:nvPr/>
        </p:nvPicPr>
        <p:blipFill>
          <a:blip r:embed="rId6"/>
          <a:stretch>
            <a:fillRect/>
          </a:stretch>
        </p:blipFill>
        <p:spPr>
          <a:xfrm>
            <a:off x="6223014" y="1337723"/>
            <a:ext cx="5844698" cy="4198218"/>
          </a:xfrm>
          <a:prstGeom prst="rect">
            <a:avLst/>
          </a:prstGeom>
        </p:spPr>
      </p:pic>
      <p:cxnSp>
        <p:nvCxnSpPr>
          <p:cNvPr id="13" name="Straight Connector 12">
            <a:extLst>
              <a:ext uri="{FF2B5EF4-FFF2-40B4-BE49-F238E27FC236}">
                <a16:creationId xmlns:a16="http://schemas.microsoft.com/office/drawing/2014/main" id="{AA0F13B3-C19F-EE41-AF92-C952689835FF}"/>
              </a:ext>
            </a:extLst>
          </p:cNvPr>
          <p:cNvCxnSpPr>
            <a:cxnSpLocks/>
          </p:cNvCxnSpPr>
          <p:nvPr/>
        </p:nvCxnSpPr>
        <p:spPr>
          <a:xfrm>
            <a:off x="5779363" y="1064529"/>
            <a:ext cx="74697" cy="57934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6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Brīvforma: forma 94">
            <a:extLst>
              <a:ext uri="{FF2B5EF4-FFF2-40B4-BE49-F238E27FC236}">
                <a16:creationId xmlns:a16="http://schemas.microsoft.com/office/drawing/2014/main" id="{6B7AB7EA-5CFF-4439-80C1-9B17FB39816B}"/>
              </a:ext>
            </a:extLst>
          </p:cNvPr>
          <p:cNvSpPr/>
          <p:nvPr/>
        </p:nvSpPr>
        <p:spPr>
          <a:xfrm>
            <a:off x="5105272" y="4099468"/>
            <a:ext cx="6401931" cy="1009430"/>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15" name="Brīvforma: forma 232">
            <a:extLst>
              <a:ext uri="{FF2B5EF4-FFF2-40B4-BE49-F238E27FC236}">
                <a16:creationId xmlns:a16="http://schemas.microsoft.com/office/drawing/2014/main" id="{96505790-6395-AD3B-9EB1-D66B0F227C33}"/>
              </a:ext>
            </a:extLst>
          </p:cNvPr>
          <p:cNvSpPr/>
          <p:nvPr/>
        </p:nvSpPr>
        <p:spPr>
          <a:xfrm>
            <a:off x="3964205" y="5303792"/>
            <a:ext cx="4672708" cy="944875"/>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1859951" y="410801"/>
            <a:ext cx="9234178" cy="461665"/>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MATERIĀLU AIZSTĀŠANA, ANALOGU PIELIETOŠANA</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5655004" y="4075433"/>
            <a:ext cx="5624298" cy="938719"/>
          </a:xfrm>
          <a:prstGeom prst="rect">
            <a:avLst/>
          </a:prstGeom>
          <a:noFill/>
        </p:spPr>
        <p:txBody>
          <a:bodyPr wrap="square" rtlCol="0">
            <a:spAutoFit/>
          </a:bodyPr>
          <a:lstStyle/>
          <a:p>
            <a:r>
              <a:rPr lang="lv-LV" sz="1100" dirty="0">
                <a:effectLst/>
                <a:latin typeface="Verdana" panose="020B0604030504040204" pitchFamily="34" charset="0"/>
                <a:ea typeface="Verdana" panose="020B0604030504040204" pitchFamily="34" charset="0"/>
              </a:rPr>
              <a:t>Ja būvprojektā </a:t>
            </a:r>
            <a:r>
              <a:rPr lang="lv-LV" sz="1100" b="1" cap="all" dirty="0" err="1">
                <a:latin typeface="Verdana" panose="020B0604030504040204" pitchFamily="34" charset="0"/>
                <a:ea typeface="Verdana" panose="020B0604030504040204" pitchFamily="34" charset="0"/>
              </a:rPr>
              <a:t>norādītAs</a:t>
            </a:r>
            <a:r>
              <a:rPr lang="lv-LV" sz="1100" b="1" cap="all" dirty="0">
                <a:latin typeface="Verdana" panose="020B0604030504040204" pitchFamily="34" charset="0"/>
                <a:ea typeface="Verdana" panose="020B0604030504040204" pitchFamily="34" charset="0"/>
              </a:rPr>
              <a:t> </a:t>
            </a:r>
            <a:r>
              <a:rPr lang="lv-LV" sz="1100" dirty="0">
                <a:latin typeface="Verdana" panose="020B0604030504040204" pitchFamily="34" charset="0"/>
                <a:ea typeface="Verdana" panose="020B0604030504040204" pitchFamily="34" charset="0"/>
              </a:rPr>
              <a:t>būvmateriāla vai būvizstrādājuma īpašības</a:t>
            </a:r>
            <a:r>
              <a:rPr lang="lv-LV" sz="1100" b="1" cap="all" dirty="0">
                <a:latin typeface="Verdana" panose="020B0604030504040204" pitchFamily="34" charset="0"/>
                <a:ea typeface="Verdana" panose="020B0604030504040204" pitchFamily="34" charset="0"/>
              </a:rPr>
              <a:t> un </a:t>
            </a:r>
            <a:r>
              <a:rPr lang="lv-LV" sz="1100" b="1" u="sng" cap="all" dirty="0">
                <a:latin typeface="Verdana" panose="020B0604030504040204" pitchFamily="34" charset="0"/>
                <a:ea typeface="Verdana" panose="020B0604030504040204" pitchFamily="34" charset="0"/>
              </a:rPr>
              <a:t>nav norādīts ražotājs</a:t>
            </a:r>
            <a:r>
              <a:rPr lang="lv-LV" sz="1100" b="1" cap="all" dirty="0">
                <a:latin typeface="Verdana" panose="020B0604030504040204" pitchFamily="34" charset="0"/>
                <a:ea typeface="Verdana" panose="020B0604030504040204" pitchFamily="34" charset="0"/>
              </a:rPr>
              <a:t>, </a:t>
            </a:r>
            <a:r>
              <a:rPr lang="lv-LV" sz="1100" dirty="0">
                <a:latin typeface="Verdana" panose="020B0604030504040204" pitchFamily="34" charset="0"/>
                <a:ea typeface="Verdana" panose="020B0604030504040204" pitchFamily="34" charset="0"/>
              </a:rPr>
              <a:t>tad</a:t>
            </a:r>
            <a:r>
              <a:rPr lang="lv-LV" sz="1100" b="1" cap="all" dirty="0">
                <a:latin typeface="Verdana" panose="020B0604030504040204" pitchFamily="34" charset="0"/>
                <a:ea typeface="Verdana" panose="020B0604030504040204" pitchFamily="34" charset="0"/>
              </a:rPr>
              <a:t>, izvēloties kāda ražotāja </a:t>
            </a:r>
            <a:r>
              <a:rPr lang="lv-LV" sz="1100" dirty="0">
                <a:latin typeface="Verdana" panose="020B0604030504040204" pitchFamily="34" charset="0"/>
                <a:ea typeface="Verdana" panose="020B0604030504040204" pitchFamily="34" charset="0"/>
              </a:rPr>
              <a:t>būvmateriālu vai būvizstrādājumu </a:t>
            </a:r>
            <a:r>
              <a:rPr lang="lv-LV" sz="1100" b="1" cap="all" dirty="0">
                <a:latin typeface="Verdana" panose="020B0604030504040204" pitchFamily="34" charset="0"/>
                <a:ea typeface="Verdana" panose="020B0604030504040204" pitchFamily="34" charset="0"/>
              </a:rPr>
              <a:t>ar būvprojektam atbilstošām īpašībām, </a:t>
            </a:r>
            <a:r>
              <a:rPr lang="lv-LV" sz="1100" b="1" cap="all" dirty="0">
                <a:solidFill>
                  <a:srgbClr val="FF0000"/>
                </a:solidFill>
                <a:latin typeface="Verdana" panose="020B0604030504040204" pitchFamily="34" charset="0"/>
                <a:ea typeface="Verdana" panose="020B0604030504040204" pitchFamily="34" charset="0"/>
              </a:rPr>
              <a:t>materiālu apstiprināšanas forma nav nepieciešama un tās nav izmaiņas būvprojektā</a:t>
            </a:r>
            <a:r>
              <a:rPr lang="lv-LV" sz="1100" b="1" cap="all" dirty="0">
                <a:latin typeface="Verdana" panose="020B0604030504040204" pitchFamily="34" charset="0"/>
                <a:ea typeface="Verdana" panose="020B0604030504040204" pitchFamily="34" charset="0"/>
              </a:rPr>
              <a:t>.</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12</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Brīvforma: forma 93">
            <a:extLst>
              <a:ext uri="{FF2B5EF4-FFF2-40B4-BE49-F238E27FC236}">
                <a16:creationId xmlns:a16="http://schemas.microsoft.com/office/drawing/2014/main" id="{CC982C9D-21EF-4A61-840D-1CF6EFE1020E}"/>
              </a:ext>
            </a:extLst>
          </p:cNvPr>
          <p:cNvSpPr/>
          <p:nvPr/>
        </p:nvSpPr>
        <p:spPr>
          <a:xfrm>
            <a:off x="5247118" y="2849347"/>
            <a:ext cx="5448450"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315615" y="1611649"/>
            <a:ext cx="6097891"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grpSp>
        <p:nvGrpSpPr>
          <p:cNvPr id="180" name="Grafika 57">
            <a:extLst>
              <a:ext uri="{FF2B5EF4-FFF2-40B4-BE49-F238E27FC236}">
                <a16:creationId xmlns:a16="http://schemas.microsoft.com/office/drawing/2014/main" id="{69851B1E-658F-45E0-8126-7183382DE15A}"/>
              </a:ext>
            </a:extLst>
          </p:cNvPr>
          <p:cNvGrpSpPr/>
          <p:nvPr/>
        </p:nvGrpSpPr>
        <p:grpSpPr>
          <a:xfrm>
            <a:off x="3734683" y="4084849"/>
            <a:ext cx="1842839" cy="1032367"/>
            <a:chOff x="5346296" y="3560016"/>
            <a:chExt cx="1950582" cy="1092725"/>
          </a:xfrm>
        </p:grpSpPr>
        <p:grpSp>
          <p:nvGrpSpPr>
            <p:cNvPr id="181" name="Grafika 57">
              <a:extLst>
                <a:ext uri="{FF2B5EF4-FFF2-40B4-BE49-F238E27FC236}">
                  <a16:creationId xmlns:a16="http://schemas.microsoft.com/office/drawing/2014/main" id="{49D28DB4-FE50-4847-A3F8-ED6BA07F9A9B}"/>
                </a:ext>
              </a:extLst>
            </p:cNvPr>
            <p:cNvGrpSpPr/>
            <p:nvPr/>
          </p:nvGrpSpPr>
          <p:grpSpPr>
            <a:xfrm>
              <a:off x="5346296" y="3560016"/>
              <a:ext cx="1950582" cy="1092725"/>
              <a:chOff x="5346296" y="3560016"/>
              <a:chExt cx="1950582" cy="1092725"/>
            </a:xfrm>
          </p:grpSpPr>
          <p:grpSp>
            <p:nvGrpSpPr>
              <p:cNvPr id="183" name="Grafika 57">
                <a:extLst>
                  <a:ext uri="{FF2B5EF4-FFF2-40B4-BE49-F238E27FC236}">
                    <a16:creationId xmlns:a16="http://schemas.microsoft.com/office/drawing/2014/main" id="{0E3312C5-F754-4131-8482-76155160040B}"/>
                  </a:ext>
                </a:extLst>
              </p:cNvPr>
              <p:cNvGrpSpPr/>
              <p:nvPr/>
            </p:nvGrpSpPr>
            <p:grpSpPr>
              <a:xfrm>
                <a:off x="5602471" y="3560016"/>
                <a:ext cx="1694407" cy="1092725"/>
                <a:chOff x="5602471" y="3560016"/>
                <a:chExt cx="1694407" cy="1092725"/>
              </a:xfrm>
            </p:grpSpPr>
            <p:sp>
              <p:nvSpPr>
                <p:cNvPr id="189" name="Brīvforma: forma 188">
                  <a:extLst>
                    <a:ext uri="{FF2B5EF4-FFF2-40B4-BE49-F238E27FC236}">
                      <a16:creationId xmlns:a16="http://schemas.microsoft.com/office/drawing/2014/main" id="{2B26D726-5FBC-429A-9A44-6858A93C6D33}"/>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190" name="Grafika 57">
                  <a:extLst>
                    <a:ext uri="{FF2B5EF4-FFF2-40B4-BE49-F238E27FC236}">
                      <a16:creationId xmlns:a16="http://schemas.microsoft.com/office/drawing/2014/main" id="{E114E1B7-FEA3-4B15-9BD1-0C7C66494BB6}"/>
                    </a:ext>
                  </a:extLst>
                </p:cNvPr>
                <p:cNvGrpSpPr/>
                <p:nvPr/>
              </p:nvGrpSpPr>
              <p:grpSpPr>
                <a:xfrm>
                  <a:off x="6371978" y="3721624"/>
                  <a:ext cx="755832" cy="755832"/>
                  <a:chOff x="6371978" y="3721624"/>
                  <a:chExt cx="755832" cy="755832"/>
                </a:xfrm>
              </p:grpSpPr>
              <p:sp>
                <p:nvSpPr>
                  <p:cNvPr id="192" name="Brīvforma: forma 191">
                    <a:extLst>
                      <a:ext uri="{FF2B5EF4-FFF2-40B4-BE49-F238E27FC236}">
                        <a16:creationId xmlns:a16="http://schemas.microsoft.com/office/drawing/2014/main" id="{5B403975-34D7-4A60-82B4-07DB4AAC156F}"/>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29" name="Brīvforma: forma 228">
                    <a:extLst>
                      <a:ext uri="{FF2B5EF4-FFF2-40B4-BE49-F238E27FC236}">
                        <a16:creationId xmlns:a16="http://schemas.microsoft.com/office/drawing/2014/main" id="{C4EE87C7-2331-4873-AD52-82B7AE55B2E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191" name="Brīvforma: forma 190">
                  <a:extLst>
                    <a:ext uri="{FF2B5EF4-FFF2-40B4-BE49-F238E27FC236}">
                      <a16:creationId xmlns:a16="http://schemas.microsoft.com/office/drawing/2014/main" id="{7D548066-7990-46B3-A712-8BCAD35CA8A6}"/>
                    </a:ext>
                  </a:extLst>
                </p:cNvPr>
                <p:cNvSpPr/>
                <p:nvPr/>
              </p:nvSpPr>
              <p:spPr>
                <a:xfrm>
                  <a:off x="5602471" y="3560016"/>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184" name="Grafika 57">
                <a:extLst>
                  <a:ext uri="{FF2B5EF4-FFF2-40B4-BE49-F238E27FC236}">
                    <a16:creationId xmlns:a16="http://schemas.microsoft.com/office/drawing/2014/main" id="{2A40A52A-FBFE-4BD1-A02A-4AE7B11CD702}"/>
                  </a:ext>
                </a:extLst>
              </p:cNvPr>
              <p:cNvGrpSpPr/>
              <p:nvPr/>
            </p:nvGrpSpPr>
            <p:grpSpPr>
              <a:xfrm>
                <a:off x="5346296" y="3900400"/>
                <a:ext cx="484826" cy="484826"/>
                <a:chOff x="5346296" y="3900400"/>
                <a:chExt cx="484826" cy="484826"/>
              </a:xfrm>
            </p:grpSpPr>
            <p:pic>
              <p:nvPicPr>
                <p:cNvPr id="185" name="Attēls 184">
                  <a:extLst>
                    <a:ext uri="{FF2B5EF4-FFF2-40B4-BE49-F238E27FC236}">
                      <a16:creationId xmlns:a16="http://schemas.microsoft.com/office/drawing/2014/main" id="{42CB7165-D5F6-4F16-9B0F-1CFFD7D2D39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FAD28A54-9623-4C00-B97A-4F0FC5F7F189}"/>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51E5E03B-394E-4863-8A6C-E14228BD6BE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47037B9B-CBF6-4C08-8EDA-B117F66BFE2A}"/>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182" name="TextBox 181">
              <a:extLst>
                <a:ext uri="{FF2B5EF4-FFF2-40B4-BE49-F238E27FC236}">
                  <a16:creationId xmlns:a16="http://schemas.microsoft.com/office/drawing/2014/main" id="{7803C2AE-939E-43CC-95C1-350AEF17D0BA}"/>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grpSp>
      <p:sp>
        <p:nvSpPr>
          <p:cNvPr id="230" name="TextBox 229">
            <a:extLst>
              <a:ext uri="{FF2B5EF4-FFF2-40B4-BE49-F238E27FC236}">
                <a16:creationId xmlns:a16="http://schemas.microsoft.com/office/drawing/2014/main" id="{3096E768-7715-453B-A9B1-47A95B89C1F5}"/>
              </a:ext>
            </a:extLst>
          </p:cNvPr>
          <p:cNvSpPr txBox="1"/>
          <p:nvPr/>
        </p:nvSpPr>
        <p:spPr>
          <a:xfrm>
            <a:off x="1250798" y="3144798"/>
            <a:ext cx="2402200" cy="923330"/>
          </a:xfrm>
          <a:prstGeom prst="rect">
            <a:avLst/>
          </a:prstGeom>
          <a:noFill/>
        </p:spPr>
        <p:txBody>
          <a:bodyPr wrap="square" rtlCol="0" anchor="b">
            <a:spAutoFit/>
          </a:bodyPr>
          <a:lstStyle/>
          <a:p>
            <a:pPr algn="ctr"/>
            <a:r>
              <a:rPr lang="lv-LV" b="1" cap="all" dirty="0">
                <a:latin typeface="Verdana" panose="020B0604030504040204" pitchFamily="34" charset="0"/>
                <a:ea typeface="Verdana" panose="020B0604030504040204" pitchFamily="34" charset="0"/>
              </a:rPr>
              <a:t>IZMAIŅAS BŪVPROJEKTĀ VAI MAF</a:t>
            </a:r>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2993471" y="1614315"/>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grpSp>
        <p:nvGrpSpPr>
          <p:cNvPr id="265" name="Grafika 57">
            <a:extLst>
              <a:ext uri="{FF2B5EF4-FFF2-40B4-BE49-F238E27FC236}">
                <a16:creationId xmlns:a16="http://schemas.microsoft.com/office/drawing/2014/main" id="{2B2B2EE7-4ED9-4F6F-B204-E7E4FF336982}"/>
              </a:ext>
            </a:extLst>
          </p:cNvPr>
          <p:cNvGrpSpPr/>
          <p:nvPr/>
        </p:nvGrpSpPr>
        <p:grpSpPr>
          <a:xfrm>
            <a:off x="3903572" y="2841590"/>
            <a:ext cx="1842838" cy="1032367"/>
            <a:chOff x="5346296" y="3560015"/>
            <a:chExt cx="1950581" cy="1092725"/>
          </a:xfrm>
        </p:grpSpPr>
        <p:grpSp>
          <p:nvGrpSpPr>
            <p:cNvPr id="266" name="Grafika 57">
              <a:extLst>
                <a:ext uri="{FF2B5EF4-FFF2-40B4-BE49-F238E27FC236}">
                  <a16:creationId xmlns:a16="http://schemas.microsoft.com/office/drawing/2014/main" id="{E4B78178-CFE7-4F5A-98E7-E4F52F795327}"/>
                </a:ext>
              </a:extLst>
            </p:cNvPr>
            <p:cNvGrpSpPr/>
            <p:nvPr/>
          </p:nvGrpSpPr>
          <p:grpSpPr>
            <a:xfrm>
              <a:off x="5346296" y="3560015"/>
              <a:ext cx="1950581" cy="1092725"/>
              <a:chOff x="5346296" y="3560015"/>
              <a:chExt cx="1950581" cy="1092725"/>
            </a:xfrm>
          </p:grpSpPr>
          <p:grpSp>
            <p:nvGrpSpPr>
              <p:cNvPr id="268" name="Grafika 57">
                <a:extLst>
                  <a:ext uri="{FF2B5EF4-FFF2-40B4-BE49-F238E27FC236}">
                    <a16:creationId xmlns:a16="http://schemas.microsoft.com/office/drawing/2014/main" id="{56FF3FF0-AEDE-4AE8-B6C4-33CBD2629BE1}"/>
                  </a:ext>
                </a:extLst>
              </p:cNvPr>
              <p:cNvGrpSpPr/>
              <p:nvPr/>
            </p:nvGrpSpPr>
            <p:grpSpPr>
              <a:xfrm>
                <a:off x="5602470" y="3560015"/>
                <a:ext cx="1694407" cy="1092725"/>
                <a:chOff x="5602470" y="3560015"/>
                <a:chExt cx="1694407" cy="1092725"/>
              </a:xfrm>
            </p:grpSpPr>
            <p:sp>
              <p:nvSpPr>
                <p:cNvPr id="274" name="Brīvforma: forma 273">
                  <a:extLst>
                    <a:ext uri="{FF2B5EF4-FFF2-40B4-BE49-F238E27FC236}">
                      <a16:creationId xmlns:a16="http://schemas.microsoft.com/office/drawing/2014/main" id="{FA495295-8D6C-40C0-82B6-926F9EA6A17B}"/>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75" name="Grafika 57">
                  <a:extLst>
                    <a:ext uri="{FF2B5EF4-FFF2-40B4-BE49-F238E27FC236}">
                      <a16:creationId xmlns:a16="http://schemas.microsoft.com/office/drawing/2014/main" id="{427D1EBE-005E-4FEF-8969-F956CB542761}"/>
                    </a:ext>
                  </a:extLst>
                </p:cNvPr>
                <p:cNvGrpSpPr/>
                <p:nvPr/>
              </p:nvGrpSpPr>
              <p:grpSpPr>
                <a:xfrm>
                  <a:off x="6371978" y="3721624"/>
                  <a:ext cx="755832" cy="755832"/>
                  <a:chOff x="6371978" y="3721624"/>
                  <a:chExt cx="755832" cy="755832"/>
                </a:xfrm>
              </p:grpSpPr>
              <p:sp>
                <p:nvSpPr>
                  <p:cNvPr id="277" name="Brīvforma: forma 276">
                    <a:extLst>
                      <a:ext uri="{FF2B5EF4-FFF2-40B4-BE49-F238E27FC236}">
                        <a16:creationId xmlns:a16="http://schemas.microsoft.com/office/drawing/2014/main" id="{C4BF934A-D4B1-41FA-A957-CEE00962B26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78" name="Brīvforma: forma 277">
                    <a:extLst>
                      <a:ext uri="{FF2B5EF4-FFF2-40B4-BE49-F238E27FC236}">
                        <a16:creationId xmlns:a16="http://schemas.microsoft.com/office/drawing/2014/main" id="{963CD51C-862E-4FDE-ABD9-EA2F128A936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76" name="Brīvforma: forma 275">
                  <a:extLst>
                    <a:ext uri="{FF2B5EF4-FFF2-40B4-BE49-F238E27FC236}">
                      <a16:creationId xmlns:a16="http://schemas.microsoft.com/office/drawing/2014/main" id="{28DB0907-B794-47DE-9217-9A16DEFD02AC}"/>
                    </a:ext>
                  </a:extLst>
                </p:cNvPr>
                <p:cNvSpPr/>
                <p:nvPr/>
              </p:nvSpPr>
              <p:spPr>
                <a:xfrm>
                  <a:off x="5602470" y="3560015"/>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69" name="Grafika 57">
                <a:extLst>
                  <a:ext uri="{FF2B5EF4-FFF2-40B4-BE49-F238E27FC236}">
                    <a16:creationId xmlns:a16="http://schemas.microsoft.com/office/drawing/2014/main" id="{C2C69E57-AA54-4B13-8E8B-73B945DBFD7C}"/>
                  </a:ext>
                </a:extLst>
              </p:cNvPr>
              <p:cNvGrpSpPr/>
              <p:nvPr/>
            </p:nvGrpSpPr>
            <p:grpSpPr>
              <a:xfrm>
                <a:off x="5346296" y="3900400"/>
                <a:ext cx="484826" cy="484826"/>
                <a:chOff x="5346296" y="3900400"/>
                <a:chExt cx="484826" cy="484826"/>
              </a:xfrm>
            </p:grpSpPr>
            <p:pic>
              <p:nvPicPr>
                <p:cNvPr id="270" name="Attēls 269">
                  <a:extLst>
                    <a:ext uri="{FF2B5EF4-FFF2-40B4-BE49-F238E27FC236}">
                      <a16:creationId xmlns:a16="http://schemas.microsoft.com/office/drawing/2014/main" id="{46033FF9-167B-4DF6-9DB7-4DBB518290EC}"/>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71" name="Grafika 57">
                  <a:extLst>
                    <a:ext uri="{FF2B5EF4-FFF2-40B4-BE49-F238E27FC236}">
                      <a16:creationId xmlns:a16="http://schemas.microsoft.com/office/drawing/2014/main" id="{A91D1673-0DFD-4976-A086-7DD6195BFDF9}"/>
                    </a:ext>
                  </a:extLst>
                </p:cNvPr>
                <p:cNvGrpSpPr/>
                <p:nvPr/>
              </p:nvGrpSpPr>
              <p:grpSpPr>
                <a:xfrm>
                  <a:off x="5408540" y="3935445"/>
                  <a:ext cx="343108" cy="343108"/>
                  <a:chOff x="5408540" y="3935445"/>
                  <a:chExt cx="343108" cy="343108"/>
                </a:xfrm>
              </p:grpSpPr>
              <p:sp>
                <p:nvSpPr>
                  <p:cNvPr id="272" name="Brīvforma: forma 271">
                    <a:extLst>
                      <a:ext uri="{FF2B5EF4-FFF2-40B4-BE49-F238E27FC236}">
                        <a16:creationId xmlns:a16="http://schemas.microsoft.com/office/drawing/2014/main" id="{B9C45636-ECE7-46A4-8C81-7ECFE009FAB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73" name="Brīvforma: forma 272">
                    <a:extLst>
                      <a:ext uri="{FF2B5EF4-FFF2-40B4-BE49-F238E27FC236}">
                        <a16:creationId xmlns:a16="http://schemas.microsoft.com/office/drawing/2014/main" id="{9D3AF711-B936-4CDD-9B5B-AE0DB4E1156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7" name="TextBox 266">
              <a:extLst>
                <a:ext uri="{FF2B5EF4-FFF2-40B4-BE49-F238E27FC236}">
                  <a16:creationId xmlns:a16="http://schemas.microsoft.com/office/drawing/2014/main" id="{89ABBE56-A075-4FAE-A986-F325FD0D40A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grpSp>
      <p:sp>
        <p:nvSpPr>
          <p:cNvPr id="5" name="TextBox 4">
            <a:extLst>
              <a:ext uri="{FF2B5EF4-FFF2-40B4-BE49-F238E27FC236}">
                <a16:creationId xmlns:a16="http://schemas.microsoft.com/office/drawing/2014/main" id="{C32E4E2F-B5DD-3E1A-62DC-1C9A286D63FE}"/>
              </a:ext>
            </a:extLst>
          </p:cNvPr>
          <p:cNvSpPr txBox="1"/>
          <p:nvPr/>
        </p:nvSpPr>
        <p:spPr>
          <a:xfrm>
            <a:off x="4937568" y="1633467"/>
            <a:ext cx="5240830" cy="1107996"/>
          </a:xfrm>
          <a:prstGeom prst="rect">
            <a:avLst/>
          </a:prstGeom>
          <a:noFill/>
        </p:spPr>
        <p:txBody>
          <a:bodyPr wrap="square" rtlCol="0">
            <a:spAutoFit/>
          </a:bodyPr>
          <a:lstStyle/>
          <a:p>
            <a:r>
              <a:rPr lang="lv-LV" sz="1100" dirty="0">
                <a:effectLst/>
                <a:latin typeface="Verdana" panose="020B0604030504040204" pitchFamily="34" charset="0"/>
                <a:ea typeface="Verdana" panose="020B0604030504040204" pitchFamily="34" charset="0"/>
              </a:rPr>
              <a:t>Ja būvprojektā </a:t>
            </a:r>
            <a:r>
              <a:rPr lang="lv-LV" sz="1100" b="1" u="sng" dirty="0">
                <a:effectLst/>
                <a:latin typeface="Verdana" panose="020B0604030504040204" pitchFamily="34" charset="0"/>
                <a:ea typeface="Verdana" panose="020B0604030504040204" pitchFamily="34" charset="0"/>
              </a:rPr>
              <a:t>NORĀDĪTS </a:t>
            </a:r>
            <a:r>
              <a:rPr lang="lv-LV" sz="1100" b="1" u="sng" dirty="0">
                <a:latin typeface="Verdana" panose="020B0604030504040204" pitchFamily="34" charset="0"/>
                <a:ea typeface="Verdana" panose="020B0604030504040204" pitchFamily="34" charset="0"/>
              </a:rPr>
              <a:t>KONKTRĒTA RAŽOTĀJA </a:t>
            </a:r>
            <a:r>
              <a:rPr lang="lv-LV" sz="1100" dirty="0">
                <a:latin typeface="Verdana" panose="020B0604030504040204" pitchFamily="34" charset="0"/>
                <a:ea typeface="Verdana" panose="020B0604030504040204" pitchFamily="34" charset="0"/>
              </a:rPr>
              <a:t>būvizstrādājums ar noteiktām īpašībām </a:t>
            </a:r>
            <a:r>
              <a:rPr lang="lv-LV" sz="1100" dirty="0">
                <a:effectLst/>
                <a:latin typeface="Verdana" panose="020B0604030504040204" pitchFamily="34" charset="0"/>
                <a:ea typeface="Verdana" panose="020B0604030504040204" pitchFamily="34" charset="0"/>
              </a:rPr>
              <a:t>un </a:t>
            </a:r>
            <a:r>
              <a:rPr lang="lv-LV" sz="1100" b="1" u="sng" dirty="0">
                <a:effectLst/>
                <a:latin typeface="Verdana" panose="020B0604030504040204" pitchFamily="34" charset="0"/>
                <a:ea typeface="Verdana" panose="020B0604030504040204" pitchFamily="34" charset="0"/>
              </a:rPr>
              <a:t>NORĀDĪTS</a:t>
            </a:r>
            <a:r>
              <a:rPr lang="lv-LV" sz="1100" b="1" dirty="0">
                <a:effectLst/>
                <a:latin typeface="Verdana" panose="020B0604030504040204" pitchFamily="34" charset="0"/>
                <a:ea typeface="Verdana" panose="020B0604030504040204" pitchFamily="34" charset="0"/>
              </a:rPr>
              <a:t>, </a:t>
            </a:r>
            <a:r>
              <a:rPr lang="lv-LV" sz="1100" b="1" u="sng" dirty="0">
                <a:effectLst/>
                <a:latin typeface="Verdana" panose="020B0604030504040204" pitchFamily="34" charset="0"/>
                <a:ea typeface="Verdana" panose="020B0604030504040204" pitchFamily="34" charset="0"/>
              </a:rPr>
              <a:t>KA PIEĻAUJAMS LIETOT ANALOGU</a:t>
            </a:r>
            <a:r>
              <a:rPr lang="lv-LV" sz="1100" b="1" dirty="0">
                <a:effectLst/>
                <a:latin typeface="Verdana" panose="020B0604030504040204" pitchFamily="34" charset="0"/>
                <a:ea typeface="Verdana" panose="020B0604030504040204" pitchFamily="34" charset="0"/>
              </a:rPr>
              <a:t>, </a:t>
            </a:r>
            <a:r>
              <a:rPr lang="lv-LV" sz="1100" dirty="0">
                <a:effectLst/>
                <a:latin typeface="Verdana" panose="020B0604030504040204" pitchFamily="34" charset="0"/>
                <a:ea typeface="Verdana" panose="020B0604030504040204" pitchFamily="34" charset="0"/>
              </a:rPr>
              <a:t>tad</a:t>
            </a:r>
            <a:r>
              <a:rPr lang="lv-LV" sz="1100" b="1" dirty="0">
                <a:effectLst/>
                <a:latin typeface="Verdana" panose="020B0604030504040204" pitchFamily="34" charset="0"/>
                <a:ea typeface="Verdana" panose="020B0604030504040204" pitchFamily="34" charset="0"/>
              </a:rPr>
              <a:t>, IZVĒLOTIES CITA RAŽOTĀJA </a:t>
            </a:r>
            <a:r>
              <a:rPr lang="lv-LV" sz="1100" dirty="0">
                <a:effectLst/>
                <a:latin typeface="Verdana" panose="020B0604030504040204" pitchFamily="34" charset="0"/>
                <a:ea typeface="Verdana" panose="020B0604030504040204" pitchFamily="34" charset="0"/>
              </a:rPr>
              <a:t>būvmateriālu vai būvizstrādājumu </a:t>
            </a:r>
            <a:r>
              <a:rPr lang="lv-LV" sz="1100" b="1" dirty="0">
                <a:effectLst/>
                <a:latin typeface="Verdana" panose="020B0604030504040204" pitchFamily="34" charset="0"/>
                <a:ea typeface="Verdana" panose="020B0604030504040204" pitchFamily="34" charset="0"/>
              </a:rPr>
              <a:t>AR TĀDĀM PAŠĀM ĪPAŠĪBĀM, </a:t>
            </a:r>
            <a:r>
              <a:rPr lang="lv-LV" sz="1100" dirty="0">
                <a:effectLst/>
                <a:latin typeface="Verdana" panose="020B0604030504040204" pitchFamily="34" charset="0"/>
                <a:ea typeface="Verdana" panose="020B0604030504040204" pitchFamily="34" charset="0"/>
              </a:rPr>
              <a:t>materiāla aizstāšanu </a:t>
            </a:r>
            <a:r>
              <a:rPr lang="lv-LV" sz="1100" b="1" cap="all" dirty="0">
                <a:solidFill>
                  <a:srgbClr val="FF0000"/>
                </a:solidFill>
                <a:effectLst/>
                <a:latin typeface="Verdana" panose="020B0604030504040204" pitchFamily="34" charset="0"/>
                <a:ea typeface="Verdana" panose="020B0604030504040204" pitchFamily="34" charset="0"/>
              </a:rPr>
              <a:t>nav speciāli jānoformē</a:t>
            </a:r>
            <a:r>
              <a:rPr lang="lv-LV" sz="1100" dirty="0">
                <a:effectLst/>
                <a:latin typeface="Verdana" panose="020B0604030504040204" pitchFamily="34" charset="0"/>
                <a:ea typeface="Verdana" panose="020B0604030504040204" pitchFamily="34" charset="0"/>
              </a:rPr>
              <a:t>, ir iespējams apstiprināt ar </a:t>
            </a:r>
            <a:r>
              <a:rPr lang="lv-LV" sz="1100" b="1" i="1" dirty="0">
                <a:effectLst/>
                <a:latin typeface="Verdana" panose="020B0604030504040204" pitchFamily="34" charset="0"/>
                <a:ea typeface="Verdana" panose="020B0604030504040204" pitchFamily="34" charset="0"/>
              </a:rPr>
              <a:t>MAF*</a:t>
            </a:r>
          </a:p>
          <a:p>
            <a:endParaRPr lang="lv-LV" sz="1100" b="1" dirty="0">
              <a:solidFill>
                <a:schemeClr val="bg1"/>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715D2675-F5BF-960C-BF41-5744A123B626}"/>
              </a:ext>
            </a:extLst>
          </p:cNvPr>
          <p:cNvSpPr txBox="1"/>
          <p:nvPr/>
        </p:nvSpPr>
        <p:spPr>
          <a:xfrm>
            <a:off x="5835174" y="2828238"/>
            <a:ext cx="4762622" cy="1277273"/>
          </a:xfrm>
          <a:prstGeom prst="rect">
            <a:avLst/>
          </a:prstGeom>
          <a:noFill/>
        </p:spPr>
        <p:txBody>
          <a:bodyPr wrap="square" rtlCol="0">
            <a:spAutoFit/>
          </a:bodyPr>
          <a:lstStyle/>
          <a:p>
            <a:r>
              <a:rPr lang="lv-LV" sz="1100" dirty="0">
                <a:effectLst/>
                <a:latin typeface="Verdana" panose="020B0604030504040204" pitchFamily="34" charset="0"/>
                <a:ea typeface="Verdana" panose="020B0604030504040204" pitchFamily="34" charset="0"/>
              </a:rPr>
              <a:t>Ja būvprojektā </a:t>
            </a:r>
            <a:r>
              <a:rPr lang="lv-LV" sz="1100" b="1" u="sng" dirty="0">
                <a:effectLst/>
                <a:latin typeface="Verdana" panose="020B0604030504040204" pitchFamily="34" charset="0"/>
                <a:ea typeface="Verdana" panose="020B0604030504040204" pitchFamily="34" charset="0"/>
              </a:rPr>
              <a:t>NORĀDĪTS KONKTRĒTA RAŽOTĀJA </a:t>
            </a:r>
            <a:r>
              <a:rPr lang="lv-LV" sz="1100" dirty="0">
                <a:latin typeface="Verdana" panose="020B0604030504040204" pitchFamily="34" charset="0"/>
                <a:ea typeface="Verdana" panose="020B0604030504040204" pitchFamily="34" charset="0"/>
              </a:rPr>
              <a:t>būvizstrādājums ar noteiktām īpašībām </a:t>
            </a:r>
            <a:r>
              <a:rPr lang="lv-LV" sz="1100" dirty="0">
                <a:effectLst/>
                <a:latin typeface="Verdana" panose="020B0604030504040204" pitchFamily="34" charset="0"/>
                <a:ea typeface="Verdana" panose="020B0604030504040204" pitchFamily="34" charset="0"/>
              </a:rPr>
              <a:t>, bet </a:t>
            </a:r>
            <a:r>
              <a:rPr lang="lv-LV" sz="1100" b="1" u="sng" dirty="0">
                <a:effectLst/>
                <a:latin typeface="Verdana" panose="020B0604030504040204" pitchFamily="34" charset="0"/>
                <a:ea typeface="Verdana" panose="020B0604030504040204" pitchFamily="34" charset="0"/>
              </a:rPr>
              <a:t>NAV NORĀDĪTS, KA PIEĻAUJAMS LIETOT ANALOGU, </a:t>
            </a:r>
            <a:r>
              <a:rPr lang="lv-LV" sz="1100" dirty="0">
                <a:effectLst/>
                <a:latin typeface="Verdana" panose="020B0604030504040204" pitchFamily="34" charset="0"/>
                <a:ea typeface="Verdana" panose="020B0604030504040204" pitchFamily="34" charset="0"/>
              </a:rPr>
              <a:t>tad</a:t>
            </a:r>
            <a:r>
              <a:rPr lang="lv-LV" sz="1100" b="1" dirty="0">
                <a:effectLst/>
                <a:latin typeface="Verdana" panose="020B0604030504040204" pitchFamily="34" charset="0"/>
                <a:ea typeface="Verdana" panose="020B0604030504040204" pitchFamily="34" charset="0"/>
              </a:rPr>
              <a:t>, IZVĒLOTIES CITA RAŽOTĀJA </a:t>
            </a:r>
            <a:r>
              <a:rPr lang="lv-LV" sz="1100" dirty="0">
                <a:effectLst/>
                <a:latin typeface="Verdana" panose="020B0604030504040204" pitchFamily="34" charset="0"/>
                <a:ea typeface="Verdana" panose="020B0604030504040204" pitchFamily="34" charset="0"/>
              </a:rPr>
              <a:t>būvmateriālu vai būvizstrādājumu </a:t>
            </a:r>
            <a:r>
              <a:rPr lang="lv-LV" sz="1100" b="1" dirty="0">
                <a:effectLst/>
                <a:latin typeface="Verdana" panose="020B0604030504040204" pitchFamily="34" charset="0"/>
                <a:ea typeface="Verdana" panose="020B0604030504040204" pitchFamily="34" charset="0"/>
              </a:rPr>
              <a:t>AR TĀDĀM PAŠĀM ĪPAŠĪBĀM, </a:t>
            </a:r>
            <a:r>
              <a:rPr lang="lv-LV" sz="1100" b="1" u="sng" dirty="0">
                <a:solidFill>
                  <a:srgbClr val="FF0000"/>
                </a:solidFill>
                <a:effectLst/>
                <a:latin typeface="Verdana" panose="020B0604030504040204" pitchFamily="34" charset="0"/>
                <a:ea typeface="Verdana" panose="020B0604030504040204" pitchFamily="34" charset="0"/>
              </a:rPr>
              <a:t>JĀVEIC IZMAIŅAS (REVĪZIJA) BŪVPROJEKTĀ</a:t>
            </a:r>
            <a:r>
              <a:rPr lang="lv-LV" sz="1100" b="1" i="1" u="sng" dirty="0">
                <a:solidFill>
                  <a:srgbClr val="FF0000"/>
                </a:solidFill>
                <a:effectLst/>
                <a:latin typeface="Verdana" panose="020B0604030504040204" pitchFamily="34" charset="0"/>
                <a:ea typeface="Verdana" panose="020B0604030504040204" pitchFamily="34" charset="0"/>
              </a:rPr>
              <a:t>.</a:t>
            </a:r>
            <a:endParaRPr lang="lv-LV" sz="1100" b="1" u="sng" dirty="0">
              <a:solidFill>
                <a:srgbClr val="FF0000"/>
              </a:solidFill>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C05DC33D-0064-F501-8F92-D7A97E1A7333}"/>
              </a:ext>
            </a:extLst>
          </p:cNvPr>
          <p:cNvSpPr txBox="1"/>
          <p:nvPr/>
        </p:nvSpPr>
        <p:spPr>
          <a:xfrm>
            <a:off x="4338172" y="5383516"/>
            <a:ext cx="4298740" cy="938719"/>
          </a:xfrm>
          <a:prstGeom prst="rect">
            <a:avLst/>
          </a:prstGeom>
          <a:noFill/>
        </p:spPr>
        <p:txBody>
          <a:bodyPr wrap="square" rtlCol="0">
            <a:spAutoFit/>
          </a:bodyPr>
          <a:lstStyle/>
          <a:p>
            <a:r>
              <a:rPr lang="lv-LV" sz="1100" b="1" dirty="0">
                <a:effectLst/>
                <a:latin typeface="Verdana" panose="020B0604030504040204" pitchFamily="34" charset="0"/>
                <a:ea typeface="Verdana" panose="020B0604030504040204" pitchFamily="34" charset="0"/>
              </a:rPr>
              <a:t>JA BŪVPROJEKTĀ NORĀDĪTS BŪVIZSTRĀDĀJUMS AR NOTEIKTĀM ĪPAŠĪBĀM, IZVĒLOTIES BŪVMATERIĀLU VAI BŪVIZSTRĀDĀJUMU </a:t>
            </a:r>
            <a:r>
              <a:rPr lang="lv-LV" sz="1100" b="1" u="sng" dirty="0">
                <a:effectLst/>
                <a:latin typeface="Verdana" panose="020B0604030504040204" pitchFamily="34" charset="0"/>
                <a:ea typeface="Verdana" panose="020B0604030504040204" pitchFamily="34" charset="0"/>
              </a:rPr>
              <a:t>AR CITĀM ĪPAŠĪBĀM</a:t>
            </a:r>
            <a:r>
              <a:rPr lang="lv-LV" sz="1100" b="1" dirty="0">
                <a:effectLst/>
                <a:latin typeface="Verdana" panose="020B0604030504040204" pitchFamily="34" charset="0"/>
                <a:ea typeface="Verdana" panose="020B0604030504040204" pitchFamily="34" charset="0"/>
              </a:rPr>
              <a:t>, </a:t>
            </a:r>
            <a:r>
              <a:rPr lang="lv-LV" sz="1100" b="1" u="sng" dirty="0">
                <a:solidFill>
                  <a:srgbClr val="FF0000"/>
                </a:solidFill>
                <a:effectLst/>
                <a:latin typeface="Verdana" panose="020B0604030504040204" pitchFamily="34" charset="0"/>
                <a:ea typeface="Verdana" panose="020B0604030504040204" pitchFamily="34" charset="0"/>
              </a:rPr>
              <a:t>JĀVEIC IZMAIŅAS BŪVPROJEKTĀ</a:t>
            </a:r>
            <a:r>
              <a:rPr lang="lv-LV" sz="1100" b="1" i="1" dirty="0">
                <a:effectLst/>
                <a:latin typeface="Verdana" panose="020B0604030504040204" pitchFamily="34" charset="0"/>
                <a:ea typeface="Verdana" panose="020B0604030504040204" pitchFamily="34" charset="0"/>
              </a:rPr>
              <a:t>.</a:t>
            </a:r>
            <a:endParaRPr lang="lv-LV" sz="1100"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grpSp>
        <p:nvGrpSpPr>
          <p:cNvPr id="16" name="Grafika 57">
            <a:extLst>
              <a:ext uri="{FF2B5EF4-FFF2-40B4-BE49-F238E27FC236}">
                <a16:creationId xmlns:a16="http://schemas.microsoft.com/office/drawing/2014/main" id="{C1A43D6E-9069-86C8-544A-EAB84C03317A}"/>
              </a:ext>
            </a:extLst>
          </p:cNvPr>
          <p:cNvGrpSpPr/>
          <p:nvPr/>
        </p:nvGrpSpPr>
        <p:grpSpPr>
          <a:xfrm rot="384078" flipV="1">
            <a:off x="2395868" y="5151292"/>
            <a:ext cx="1949763" cy="1141357"/>
            <a:chOff x="4550682" y="873347"/>
            <a:chExt cx="2063757" cy="1208087"/>
          </a:xfrm>
        </p:grpSpPr>
        <p:grpSp>
          <p:nvGrpSpPr>
            <p:cNvPr id="17" name="Grafika 57">
              <a:extLst>
                <a:ext uri="{FF2B5EF4-FFF2-40B4-BE49-F238E27FC236}">
                  <a16:creationId xmlns:a16="http://schemas.microsoft.com/office/drawing/2014/main" id="{5EFC5296-3E91-2E4D-2B04-7DFF4CB784C7}"/>
                </a:ext>
              </a:extLst>
            </p:cNvPr>
            <p:cNvGrpSpPr/>
            <p:nvPr/>
          </p:nvGrpSpPr>
          <p:grpSpPr>
            <a:xfrm>
              <a:off x="4852854" y="873347"/>
              <a:ext cx="1761585" cy="1208087"/>
              <a:chOff x="4852854" y="873347"/>
              <a:chExt cx="1761585" cy="1208087"/>
            </a:xfrm>
          </p:grpSpPr>
          <p:grpSp>
            <p:nvGrpSpPr>
              <p:cNvPr id="23" name="Grafika 57">
                <a:extLst>
                  <a:ext uri="{FF2B5EF4-FFF2-40B4-BE49-F238E27FC236}">
                    <a16:creationId xmlns:a16="http://schemas.microsoft.com/office/drawing/2014/main" id="{D3BBA69C-8B1E-CCBD-9068-F595C3C64694}"/>
                  </a:ext>
                </a:extLst>
              </p:cNvPr>
              <p:cNvGrpSpPr/>
              <p:nvPr/>
            </p:nvGrpSpPr>
            <p:grpSpPr>
              <a:xfrm>
                <a:off x="4852854" y="873347"/>
                <a:ext cx="1761585" cy="1208087"/>
                <a:chOff x="4852854" y="873347"/>
                <a:chExt cx="1761585" cy="1208087"/>
              </a:xfrm>
            </p:grpSpPr>
            <p:sp>
              <p:nvSpPr>
                <p:cNvPr id="27" name="Brīvforma: forma 260">
                  <a:extLst>
                    <a:ext uri="{FF2B5EF4-FFF2-40B4-BE49-F238E27FC236}">
                      <a16:creationId xmlns:a16="http://schemas.microsoft.com/office/drawing/2014/main" id="{79D2116E-0CB8-0576-6F7E-0D7221B0E4AC}"/>
                    </a:ext>
                  </a:extLst>
                </p:cNvPr>
                <p:cNvSpPr/>
                <p:nvPr/>
              </p:nvSpPr>
              <p:spPr>
                <a:xfrm rot="-1416562">
                  <a:off x="5551673" y="1018669"/>
                  <a:ext cx="917444" cy="917444"/>
                </a:xfrm>
                <a:custGeom>
                  <a:avLst/>
                  <a:gdLst>
                    <a:gd name="connsiteX0" fmla="*/ 917444 w 917444"/>
                    <a:gd name="connsiteY0" fmla="*/ 458722 h 917444"/>
                    <a:gd name="connsiteX1" fmla="*/ 458722 w 917444"/>
                    <a:gd name="connsiteY1" fmla="*/ 917444 h 917444"/>
                    <a:gd name="connsiteX2" fmla="*/ 0 w 917444"/>
                    <a:gd name="connsiteY2" fmla="*/ 458722 h 917444"/>
                    <a:gd name="connsiteX3" fmla="*/ 458722 w 917444"/>
                    <a:gd name="connsiteY3" fmla="*/ 0 h 917444"/>
                    <a:gd name="connsiteX4" fmla="*/ 917444 w 917444"/>
                    <a:gd name="connsiteY4" fmla="*/ 458722 h 91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4" h="917444">
                      <a:moveTo>
                        <a:pt x="917444" y="458722"/>
                      </a:moveTo>
                      <a:cubicBezTo>
                        <a:pt x="917444" y="712067"/>
                        <a:pt x="712068" y="917444"/>
                        <a:pt x="458722" y="917444"/>
                      </a:cubicBezTo>
                      <a:cubicBezTo>
                        <a:pt x="205377" y="917444"/>
                        <a:pt x="0" y="712067"/>
                        <a:pt x="0" y="458722"/>
                      </a:cubicBezTo>
                      <a:cubicBezTo>
                        <a:pt x="0" y="205377"/>
                        <a:pt x="205377" y="0"/>
                        <a:pt x="458722" y="0"/>
                      </a:cubicBezTo>
                      <a:cubicBezTo>
                        <a:pt x="712068" y="0"/>
                        <a:pt x="917444" y="205377"/>
                        <a:pt x="917444" y="458722"/>
                      </a:cubicBezTo>
                      <a:close/>
                    </a:path>
                  </a:pathLst>
                </a:custGeom>
                <a:solidFill>
                  <a:srgbClr val="99A6BF">
                    <a:alpha val="60000"/>
                  </a:srgbClr>
                </a:solidFill>
                <a:ln w="12427" cap="flat">
                  <a:noFill/>
                  <a:prstDash val="solid"/>
                  <a:miter/>
                </a:ln>
              </p:spPr>
              <p:txBody>
                <a:bodyPr rtlCol="0" anchor="ctr"/>
                <a:lstStyle/>
                <a:p>
                  <a:endParaRPr lang="lv-LV"/>
                </a:p>
              </p:txBody>
            </p:sp>
            <p:sp>
              <p:nvSpPr>
                <p:cNvPr id="28" name="Brīvforma: forma 261">
                  <a:extLst>
                    <a:ext uri="{FF2B5EF4-FFF2-40B4-BE49-F238E27FC236}">
                      <a16:creationId xmlns:a16="http://schemas.microsoft.com/office/drawing/2014/main" id="{67E17640-99C8-0F2C-9D6A-2354364FEFB0}"/>
                    </a:ext>
                  </a:extLst>
                </p:cNvPr>
                <p:cNvSpPr/>
                <p:nvPr/>
              </p:nvSpPr>
              <p:spPr>
                <a:xfrm>
                  <a:off x="4852854" y="919867"/>
                  <a:ext cx="1687897" cy="1093365"/>
                </a:xfrm>
                <a:custGeom>
                  <a:avLst/>
                  <a:gdLst>
                    <a:gd name="connsiteX0" fmla="*/ 1030568 w 1687897"/>
                    <a:gd name="connsiteY0" fmla="*/ 10894 h 1093365"/>
                    <a:gd name="connsiteX1" fmla="*/ 594224 w 1687897"/>
                    <a:gd name="connsiteY1" fmla="*/ 581498 h 1093365"/>
                    <a:gd name="connsiteX2" fmla="*/ 0 w 1687897"/>
                    <a:gd name="connsiteY2" fmla="*/ 702083 h 1093365"/>
                    <a:gd name="connsiteX3" fmla="*/ 29835 w 1687897"/>
                    <a:gd name="connsiteY3" fmla="*/ 847531 h 1093365"/>
                    <a:gd name="connsiteX4" fmla="*/ 624059 w 1687897"/>
                    <a:gd name="connsiteY4" fmla="*/ 726946 h 1093365"/>
                    <a:gd name="connsiteX5" fmla="*/ 1249362 w 1687897"/>
                    <a:gd name="connsiteY5" fmla="*/ 1082486 h 1093365"/>
                    <a:gd name="connsiteX6" fmla="*/ 1677004 w 1687897"/>
                    <a:gd name="connsiteY6" fmla="*/ 438536 h 1093365"/>
                    <a:gd name="connsiteX7" fmla="*/ 1030568 w 1687897"/>
                    <a:gd name="connsiteY7" fmla="*/ 10894 h 10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897" h="1093365">
                      <a:moveTo>
                        <a:pt x="1030568" y="10894"/>
                      </a:moveTo>
                      <a:cubicBezTo>
                        <a:pt x="759562" y="65593"/>
                        <a:pt x="576820" y="312979"/>
                        <a:pt x="594224" y="581498"/>
                      </a:cubicBezTo>
                      <a:lnTo>
                        <a:pt x="0" y="702083"/>
                      </a:lnTo>
                      <a:lnTo>
                        <a:pt x="29835" y="847531"/>
                      </a:lnTo>
                      <a:lnTo>
                        <a:pt x="624059" y="726946"/>
                      </a:lnTo>
                      <a:cubicBezTo>
                        <a:pt x="712322" y="980548"/>
                        <a:pt x="978356" y="1137184"/>
                        <a:pt x="1249362" y="1082486"/>
                      </a:cubicBezTo>
                      <a:cubicBezTo>
                        <a:pt x="1545230" y="1022815"/>
                        <a:pt x="1736675" y="733162"/>
                        <a:pt x="1677004" y="438536"/>
                      </a:cubicBezTo>
                      <a:cubicBezTo>
                        <a:pt x="1614846" y="142668"/>
                        <a:pt x="1325194" y="-48777"/>
                        <a:pt x="1030568" y="10894"/>
                      </a:cubicBezTo>
                      <a:close/>
                    </a:path>
                  </a:pathLst>
                </a:custGeom>
                <a:noFill/>
                <a:ln w="12427" cap="flat">
                  <a:solidFill>
                    <a:srgbClr val="800055"/>
                  </a:solidFill>
                  <a:prstDash val="solid"/>
                  <a:miter/>
                </a:ln>
              </p:spPr>
              <p:txBody>
                <a:bodyPr rtlCol="0" anchor="ctr"/>
                <a:lstStyle/>
                <a:p>
                  <a:endParaRPr lang="lv-LV"/>
                </a:p>
              </p:txBody>
            </p:sp>
          </p:grpSp>
          <p:grpSp>
            <p:nvGrpSpPr>
              <p:cNvPr id="24" name="Grafika 57">
                <a:extLst>
                  <a:ext uri="{FF2B5EF4-FFF2-40B4-BE49-F238E27FC236}">
                    <a16:creationId xmlns:a16="http://schemas.microsoft.com/office/drawing/2014/main" id="{EFDEB825-5027-81E1-7C39-6C6857E99F39}"/>
                  </a:ext>
                </a:extLst>
              </p:cNvPr>
              <p:cNvGrpSpPr/>
              <p:nvPr/>
            </p:nvGrpSpPr>
            <p:grpSpPr>
              <a:xfrm>
                <a:off x="5632306" y="1099829"/>
                <a:ext cx="755832" cy="755832"/>
                <a:chOff x="5632306" y="1099829"/>
                <a:chExt cx="755832" cy="755832"/>
              </a:xfrm>
            </p:grpSpPr>
            <p:sp>
              <p:nvSpPr>
                <p:cNvPr id="25" name="Brīvforma: forma 258">
                  <a:extLst>
                    <a:ext uri="{FF2B5EF4-FFF2-40B4-BE49-F238E27FC236}">
                      <a16:creationId xmlns:a16="http://schemas.microsoft.com/office/drawing/2014/main" id="{F963DBFB-50F8-C3B7-968C-0958A1ED36D6}"/>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6" name="Brīvforma: forma 259">
                  <a:extLst>
                    <a:ext uri="{FF2B5EF4-FFF2-40B4-BE49-F238E27FC236}">
                      <a16:creationId xmlns:a16="http://schemas.microsoft.com/office/drawing/2014/main" id="{E7507253-7624-5C11-B8B9-E9F4DF12376C}"/>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grpSp>
        <p:grpSp>
          <p:nvGrpSpPr>
            <p:cNvPr id="18" name="Grafika 57">
              <a:extLst>
                <a:ext uri="{FF2B5EF4-FFF2-40B4-BE49-F238E27FC236}">
                  <a16:creationId xmlns:a16="http://schemas.microsoft.com/office/drawing/2014/main" id="{8BDE2F4B-403C-54A0-29E3-CEE422582B74}"/>
                </a:ext>
              </a:extLst>
            </p:cNvPr>
            <p:cNvGrpSpPr/>
            <p:nvPr/>
          </p:nvGrpSpPr>
          <p:grpSpPr>
            <a:xfrm>
              <a:off x="4550682" y="1488699"/>
              <a:ext cx="484826" cy="484826"/>
              <a:chOff x="4550682" y="1488699"/>
              <a:chExt cx="484826" cy="484826"/>
            </a:xfrm>
          </p:grpSpPr>
          <p:pic>
            <p:nvPicPr>
              <p:cNvPr id="19" name="Attēls 252">
                <a:extLst>
                  <a:ext uri="{FF2B5EF4-FFF2-40B4-BE49-F238E27FC236}">
                    <a16:creationId xmlns:a16="http://schemas.microsoft.com/office/drawing/2014/main" id="{511D9A52-2785-1ACF-4594-E0EDDAF27D8B}"/>
                  </a:ext>
                </a:extLst>
              </p:cNvPr>
              <p:cNvPicPr>
                <a:picLocks noChangeAspect="1"/>
              </p:cNvPicPr>
              <p:nvPr/>
            </p:nvPicPr>
            <p:blipFill>
              <a:blip r:embed="rId7"/>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0" name="Grafika 57">
                <a:extLst>
                  <a:ext uri="{FF2B5EF4-FFF2-40B4-BE49-F238E27FC236}">
                    <a16:creationId xmlns:a16="http://schemas.microsoft.com/office/drawing/2014/main" id="{D042163F-6F3A-651B-9F1E-98C133CCA712}"/>
                  </a:ext>
                </a:extLst>
              </p:cNvPr>
              <p:cNvGrpSpPr/>
              <p:nvPr/>
            </p:nvGrpSpPr>
            <p:grpSpPr>
              <a:xfrm>
                <a:off x="4617899" y="1528715"/>
                <a:ext cx="343108" cy="343108"/>
                <a:chOff x="4617899" y="1528715"/>
                <a:chExt cx="343108" cy="343108"/>
              </a:xfrm>
            </p:grpSpPr>
            <p:sp>
              <p:nvSpPr>
                <p:cNvPr id="21" name="Brīvforma: forma 254">
                  <a:extLst>
                    <a:ext uri="{FF2B5EF4-FFF2-40B4-BE49-F238E27FC236}">
                      <a16:creationId xmlns:a16="http://schemas.microsoft.com/office/drawing/2014/main" id="{746BFB23-32C0-CFFC-51DB-6DC6C6BBD643}"/>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2" name="Brīvforma: forma 255">
                  <a:extLst>
                    <a:ext uri="{FF2B5EF4-FFF2-40B4-BE49-F238E27FC236}">
                      <a16:creationId xmlns:a16="http://schemas.microsoft.com/office/drawing/2014/main" id="{FA575882-A05E-A524-5C54-5F7EBA9717A2}"/>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9" name="TextBox 28">
            <a:extLst>
              <a:ext uri="{FF2B5EF4-FFF2-40B4-BE49-F238E27FC236}">
                <a16:creationId xmlns:a16="http://schemas.microsoft.com/office/drawing/2014/main" id="{10934B7E-60A6-2132-E013-128784FC46DC}"/>
              </a:ext>
            </a:extLst>
          </p:cNvPr>
          <p:cNvSpPr txBox="1"/>
          <p:nvPr/>
        </p:nvSpPr>
        <p:spPr>
          <a:xfrm>
            <a:off x="3524248" y="5419761"/>
            <a:ext cx="497252"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4</a:t>
            </a:r>
          </a:p>
        </p:txBody>
      </p:sp>
      <p:sp>
        <p:nvSpPr>
          <p:cNvPr id="4" name="TextBox 3">
            <a:extLst>
              <a:ext uri="{FF2B5EF4-FFF2-40B4-BE49-F238E27FC236}">
                <a16:creationId xmlns:a16="http://schemas.microsoft.com/office/drawing/2014/main" id="{35B67FA1-7ACD-968B-921E-EC203A95BA16}"/>
              </a:ext>
            </a:extLst>
          </p:cNvPr>
          <p:cNvSpPr txBox="1"/>
          <p:nvPr/>
        </p:nvSpPr>
        <p:spPr>
          <a:xfrm>
            <a:off x="305640" y="6371148"/>
            <a:ext cx="9385971" cy="436786"/>
          </a:xfrm>
          <a:prstGeom prst="rect">
            <a:avLst/>
          </a:prstGeom>
          <a:noFill/>
        </p:spPr>
        <p:txBody>
          <a:bodyPr wrap="square" rtlCol="0">
            <a:spAutoFit/>
          </a:bodyPr>
          <a:lstStyle/>
          <a:p>
            <a:pPr>
              <a:lnSpc>
                <a:spcPct val="150000"/>
              </a:lnSpc>
            </a:pPr>
            <a:r>
              <a:rPr lang="lv-LV" sz="800" b="1" dirty="0">
                <a:latin typeface="Verdana" panose="020B0604030504040204" pitchFamily="34" charset="0"/>
                <a:ea typeface="Verdana" panose="020B0604030504040204" pitchFamily="34" charset="0"/>
              </a:rPr>
              <a:t>* MAF – materiālu apstiprināšanas/aizstāšanas forma, kuru normatīvie akti neregulē un tas ir būvniecības dalībnieku savstarpējās sadarbības dokuments. Ja būvobjektā tiek sagatavoti MAF, tos vēlams pievienot pie pieņemšanas akta/-</a:t>
            </a:r>
            <a:r>
              <a:rPr lang="lv-LV" sz="800" b="1" dirty="0" err="1">
                <a:latin typeface="Verdana" panose="020B0604030504040204" pitchFamily="34" charset="0"/>
                <a:ea typeface="Verdana" panose="020B0604030504040204" pitchFamily="34" charset="0"/>
              </a:rPr>
              <a:t>iem</a:t>
            </a:r>
            <a:r>
              <a:rPr lang="lv-LV" sz="800" b="1"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27870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39564CA-D791-E012-606B-04F797FBBD9C}"/>
              </a:ext>
            </a:extLst>
          </p:cNvPr>
          <p:cNvSpPr/>
          <p:nvPr/>
        </p:nvSpPr>
        <p:spPr>
          <a:xfrm>
            <a:off x="3020290" y="2069143"/>
            <a:ext cx="7139709" cy="590754"/>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692538" y="677845"/>
            <a:ext cx="8490207" cy="461665"/>
          </a:xfrm>
          <a:prstGeom prst="rect">
            <a:avLst/>
          </a:prstGeom>
          <a:noFill/>
        </p:spPr>
        <p:txBody>
          <a:bodyPr wrap="square" lIns="91440" tIns="45720" rIns="91440" bIns="45720" rtlCol="0" anchor="b">
            <a:spAutoFit/>
          </a:bodyPr>
          <a:lstStyle/>
          <a:p>
            <a:r>
              <a:rPr lang="lv-LV" sz="2400" b="1" dirty="0">
                <a:latin typeface="Verdana"/>
                <a:ea typeface="Verdana"/>
              </a:rPr>
              <a:t>BŪVPROJEKTA IZMAIŅAS BŪVDARBU LAIKĀ</a:t>
            </a:r>
            <a:endParaRPr lang="lv-LV" sz="2400" dirty="0">
              <a:latin typeface="Verdana"/>
              <a:ea typeface="Verdana"/>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2</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a:extLst>
              <a:ext uri="{FF2B5EF4-FFF2-40B4-BE49-F238E27FC236}">
                <a16:creationId xmlns:a16="http://schemas.microsoft.com/office/drawing/2014/main" id="{92B108D6-3A73-4231-815C-9D9534B184B3}"/>
              </a:ext>
            </a:extLst>
          </p:cNvPr>
          <p:cNvSpPr txBox="1"/>
          <p:nvPr/>
        </p:nvSpPr>
        <p:spPr>
          <a:xfrm>
            <a:off x="3734912" y="2226020"/>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BŪVNIECĪBAS DALĪBNIEKI VIENOJAS PAR IZMAIŅU VEIKŠANU</a:t>
            </a:r>
          </a:p>
        </p:txBody>
      </p:sp>
      <p:sp>
        <p:nvSpPr>
          <p:cNvPr id="24" name="TextBox 23">
            <a:extLst>
              <a:ext uri="{FF2B5EF4-FFF2-40B4-BE49-F238E27FC236}">
                <a16:creationId xmlns:a16="http://schemas.microsoft.com/office/drawing/2014/main" id="{3E5F6713-C5A7-1890-893C-8ECA0BAB1D8D}"/>
              </a:ext>
            </a:extLst>
          </p:cNvPr>
          <p:cNvSpPr txBox="1"/>
          <p:nvPr/>
        </p:nvSpPr>
        <p:spPr>
          <a:xfrm>
            <a:off x="2968156" y="4525791"/>
            <a:ext cx="7439841"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BŪVNIECĪBAS DALĪBNIEKIEM SAVSTARPĒJI VIENOJOTIES</a:t>
            </a:r>
            <a:endParaRPr lang="lv-LV" sz="1400" dirty="0">
              <a:solidFill>
                <a:schemeClr val="bg1"/>
              </a:solidFill>
            </a:endParaRPr>
          </a:p>
        </p:txBody>
      </p:sp>
      <p:pic>
        <p:nvPicPr>
          <p:cNvPr id="5" name="Picture 4">
            <a:extLst>
              <a:ext uri="{FF2B5EF4-FFF2-40B4-BE49-F238E27FC236}">
                <a16:creationId xmlns:a16="http://schemas.microsoft.com/office/drawing/2014/main" id="{D46B59BA-2D56-8BFD-C055-8A1E861ED0DE}"/>
              </a:ext>
            </a:extLst>
          </p:cNvPr>
          <p:cNvPicPr>
            <a:picLocks noChangeAspect="1"/>
          </p:cNvPicPr>
          <p:nvPr/>
        </p:nvPicPr>
        <p:blipFill>
          <a:blip r:embed="rId5"/>
          <a:stretch>
            <a:fillRect/>
          </a:stretch>
        </p:blipFill>
        <p:spPr>
          <a:xfrm>
            <a:off x="1962418" y="2001206"/>
            <a:ext cx="835703" cy="835703"/>
          </a:xfrm>
          <a:prstGeom prst="rect">
            <a:avLst/>
          </a:prstGeom>
        </p:spPr>
      </p:pic>
      <p:pic>
        <p:nvPicPr>
          <p:cNvPr id="7" name="Picture 6">
            <a:extLst>
              <a:ext uri="{FF2B5EF4-FFF2-40B4-BE49-F238E27FC236}">
                <a16:creationId xmlns:a16="http://schemas.microsoft.com/office/drawing/2014/main" id="{1348FC6B-DD86-5A6A-6013-F5D2FD7ABF58}"/>
              </a:ext>
            </a:extLst>
          </p:cNvPr>
          <p:cNvPicPr>
            <a:picLocks noChangeAspect="1"/>
          </p:cNvPicPr>
          <p:nvPr/>
        </p:nvPicPr>
        <p:blipFill>
          <a:blip r:embed="rId5"/>
          <a:stretch>
            <a:fillRect/>
          </a:stretch>
        </p:blipFill>
        <p:spPr>
          <a:xfrm>
            <a:off x="1930315" y="3380931"/>
            <a:ext cx="835703" cy="835703"/>
          </a:xfrm>
          <a:prstGeom prst="rect">
            <a:avLst/>
          </a:prstGeom>
        </p:spPr>
      </p:pic>
      <p:pic>
        <p:nvPicPr>
          <p:cNvPr id="10" name="Picture 9">
            <a:extLst>
              <a:ext uri="{FF2B5EF4-FFF2-40B4-BE49-F238E27FC236}">
                <a16:creationId xmlns:a16="http://schemas.microsoft.com/office/drawing/2014/main" id="{73208D87-8972-DF7E-7BEF-0E4730DD4387}"/>
              </a:ext>
            </a:extLst>
          </p:cNvPr>
          <p:cNvPicPr>
            <a:picLocks noChangeAspect="1"/>
          </p:cNvPicPr>
          <p:nvPr/>
        </p:nvPicPr>
        <p:blipFill>
          <a:blip r:embed="rId5"/>
          <a:stretch>
            <a:fillRect/>
          </a:stretch>
        </p:blipFill>
        <p:spPr>
          <a:xfrm>
            <a:off x="1962418" y="4833568"/>
            <a:ext cx="835703" cy="835703"/>
          </a:xfrm>
          <a:prstGeom prst="rect">
            <a:avLst/>
          </a:prstGeom>
        </p:spPr>
      </p:pic>
      <p:sp>
        <p:nvSpPr>
          <p:cNvPr id="11" name="TextBox 10">
            <a:extLst>
              <a:ext uri="{FF2B5EF4-FFF2-40B4-BE49-F238E27FC236}">
                <a16:creationId xmlns:a16="http://schemas.microsoft.com/office/drawing/2014/main" id="{52A9B216-D96F-F7F8-D175-6470B710B54A}"/>
              </a:ext>
            </a:extLst>
          </p:cNvPr>
          <p:cNvSpPr txBox="1"/>
          <p:nvPr/>
        </p:nvSpPr>
        <p:spPr>
          <a:xfrm>
            <a:off x="2110069" y="2045195"/>
            <a:ext cx="655949"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sp>
        <p:nvSpPr>
          <p:cNvPr id="12" name="TextBox 11">
            <a:extLst>
              <a:ext uri="{FF2B5EF4-FFF2-40B4-BE49-F238E27FC236}">
                <a16:creationId xmlns:a16="http://schemas.microsoft.com/office/drawing/2014/main" id="{8B18E36C-0CCD-D9FB-18EB-FCF54FBD9E02}"/>
              </a:ext>
            </a:extLst>
          </p:cNvPr>
          <p:cNvSpPr txBox="1"/>
          <p:nvPr/>
        </p:nvSpPr>
        <p:spPr>
          <a:xfrm>
            <a:off x="2036589" y="3454084"/>
            <a:ext cx="655949"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sp>
        <p:nvSpPr>
          <p:cNvPr id="13" name="TextBox 12">
            <a:extLst>
              <a:ext uri="{FF2B5EF4-FFF2-40B4-BE49-F238E27FC236}">
                <a16:creationId xmlns:a16="http://schemas.microsoft.com/office/drawing/2014/main" id="{20C56FAF-2E58-F91E-425A-122942405745}"/>
              </a:ext>
            </a:extLst>
          </p:cNvPr>
          <p:cNvSpPr txBox="1"/>
          <p:nvPr/>
        </p:nvSpPr>
        <p:spPr>
          <a:xfrm>
            <a:off x="2104424" y="4881761"/>
            <a:ext cx="655949"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sp>
        <p:nvSpPr>
          <p:cNvPr id="15" name="Arrow: Down 14">
            <a:extLst>
              <a:ext uri="{FF2B5EF4-FFF2-40B4-BE49-F238E27FC236}">
                <a16:creationId xmlns:a16="http://schemas.microsoft.com/office/drawing/2014/main" id="{F0247342-C94C-BBD2-EBC4-300957175E32}"/>
              </a:ext>
            </a:extLst>
          </p:cNvPr>
          <p:cNvSpPr/>
          <p:nvPr/>
        </p:nvSpPr>
        <p:spPr>
          <a:xfrm>
            <a:off x="5781344" y="2690738"/>
            <a:ext cx="1813464" cy="764532"/>
          </a:xfrm>
          <a:prstGeom prst="downArrow">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Rectangle: Rounded Corners 25">
            <a:extLst>
              <a:ext uri="{FF2B5EF4-FFF2-40B4-BE49-F238E27FC236}">
                <a16:creationId xmlns:a16="http://schemas.microsoft.com/office/drawing/2014/main" id="{4ADBFC7F-0DA5-D61F-5393-8EE1B9C2E825}"/>
              </a:ext>
            </a:extLst>
          </p:cNvPr>
          <p:cNvSpPr/>
          <p:nvPr/>
        </p:nvSpPr>
        <p:spPr>
          <a:xfrm>
            <a:off x="3015702" y="3521593"/>
            <a:ext cx="7139709" cy="590754"/>
          </a:xfrm>
          <a:prstGeom prst="roundRect">
            <a:avLst/>
          </a:prstGeom>
          <a:solidFill>
            <a:srgbClr val="009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a:extLst>
              <a:ext uri="{FF2B5EF4-FFF2-40B4-BE49-F238E27FC236}">
                <a16:creationId xmlns:a16="http://schemas.microsoft.com/office/drawing/2014/main" id="{DB22665D-F9B8-2887-1675-873D2200E55B}"/>
              </a:ext>
            </a:extLst>
          </p:cNvPr>
          <p:cNvSpPr txBox="1"/>
          <p:nvPr/>
        </p:nvSpPr>
        <p:spPr>
          <a:xfrm>
            <a:off x="3642430" y="3603084"/>
            <a:ext cx="6082116" cy="461665"/>
          </a:xfrm>
          <a:prstGeom prst="rect">
            <a:avLst/>
          </a:prstGeom>
          <a:noFill/>
        </p:spPr>
        <p:txBody>
          <a:bodyPr wrap="square" lIns="91440" tIns="45720" rIns="91440" bIns="45720" rtlCol="0" anchor="t">
            <a:spAutoFit/>
          </a:bodyPr>
          <a:lstStyle/>
          <a:p>
            <a:pPr algn="ctr"/>
            <a:r>
              <a:rPr lang="lv-LV" sz="1200" b="1" dirty="0">
                <a:latin typeface="Verdana"/>
                <a:ea typeface="Verdana"/>
              </a:rPr>
              <a:t>IZMAIŅAS TIEK NOFORMĒTAS UN SASKAŅOTAS ARBILSTOŠI NORMATĪVU PRASĪBĀM</a:t>
            </a:r>
          </a:p>
        </p:txBody>
      </p:sp>
      <p:sp>
        <p:nvSpPr>
          <p:cNvPr id="30" name="Arrow: Down 29">
            <a:extLst>
              <a:ext uri="{FF2B5EF4-FFF2-40B4-BE49-F238E27FC236}">
                <a16:creationId xmlns:a16="http://schemas.microsoft.com/office/drawing/2014/main" id="{BCCE4B38-7E20-0D65-85BB-BEDC5D185190}"/>
              </a:ext>
            </a:extLst>
          </p:cNvPr>
          <p:cNvSpPr/>
          <p:nvPr/>
        </p:nvSpPr>
        <p:spPr>
          <a:xfrm>
            <a:off x="5776756" y="4143188"/>
            <a:ext cx="1813464" cy="764532"/>
          </a:xfrm>
          <a:prstGeom prst="downArrow">
            <a:avLst/>
          </a:prstGeom>
          <a:solidFill>
            <a:srgbClr val="009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C3B3A691-D8A5-77D7-5B4A-1A1862F4C985}"/>
              </a:ext>
            </a:extLst>
          </p:cNvPr>
          <p:cNvSpPr txBox="1"/>
          <p:nvPr/>
        </p:nvSpPr>
        <p:spPr>
          <a:xfrm>
            <a:off x="2968156" y="5511293"/>
            <a:ext cx="7439841"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BŪVNIECĪBAS DALĪBNIEKIEM SAVSTARPĒJI VIENOJOTIES</a:t>
            </a:r>
            <a:endParaRPr lang="lv-LV" sz="1400" dirty="0">
              <a:solidFill>
                <a:schemeClr val="bg1"/>
              </a:solidFill>
            </a:endParaRPr>
          </a:p>
        </p:txBody>
      </p:sp>
      <p:sp>
        <p:nvSpPr>
          <p:cNvPr id="32" name="Rectangle: Rounded Corners 31">
            <a:extLst>
              <a:ext uri="{FF2B5EF4-FFF2-40B4-BE49-F238E27FC236}">
                <a16:creationId xmlns:a16="http://schemas.microsoft.com/office/drawing/2014/main" id="{4D386AB9-DE76-EB26-9A58-942C0272E11B}"/>
              </a:ext>
            </a:extLst>
          </p:cNvPr>
          <p:cNvSpPr/>
          <p:nvPr/>
        </p:nvSpPr>
        <p:spPr>
          <a:xfrm>
            <a:off x="3015702" y="4950441"/>
            <a:ext cx="7139709" cy="590754"/>
          </a:xfrm>
          <a:prstGeom prst="roundRect">
            <a:avLst/>
          </a:prstGeom>
          <a:solidFill>
            <a:srgbClr val="B2A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TextBox 32">
            <a:extLst>
              <a:ext uri="{FF2B5EF4-FFF2-40B4-BE49-F238E27FC236}">
                <a16:creationId xmlns:a16="http://schemas.microsoft.com/office/drawing/2014/main" id="{66D73E99-8270-97B8-B67D-F5303E3FAABF}"/>
              </a:ext>
            </a:extLst>
          </p:cNvPr>
          <p:cNvSpPr txBox="1"/>
          <p:nvPr/>
        </p:nvSpPr>
        <p:spPr>
          <a:xfrm>
            <a:off x="3306953" y="5117421"/>
            <a:ext cx="6557205" cy="276999"/>
          </a:xfrm>
          <a:prstGeom prst="rect">
            <a:avLst/>
          </a:prstGeom>
          <a:noFill/>
        </p:spPr>
        <p:txBody>
          <a:bodyPr wrap="square" lIns="91440" tIns="45720" rIns="91440" bIns="45720" rtlCol="0" anchor="t">
            <a:spAutoFit/>
          </a:bodyPr>
          <a:lstStyle/>
          <a:p>
            <a:pPr algn="ctr"/>
            <a:r>
              <a:rPr lang="lv-LV" sz="1200" b="1" dirty="0">
                <a:latin typeface="Verdana"/>
                <a:ea typeface="Verdana"/>
              </a:rPr>
              <a:t>IZMAIŅAS TIEK REALIZĒTAS BŪVĒ (BŪVDARBOS)</a:t>
            </a:r>
          </a:p>
        </p:txBody>
      </p:sp>
    </p:spTree>
    <p:extLst>
      <p:ext uri="{BB962C8B-B14F-4D97-AF65-F5344CB8AC3E}">
        <p14:creationId xmlns:p14="http://schemas.microsoft.com/office/powerpoint/2010/main" val="876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50896" y="357559"/>
            <a:ext cx="8490207" cy="461665"/>
          </a:xfrm>
          <a:prstGeom prst="rect">
            <a:avLst/>
          </a:prstGeom>
          <a:noFill/>
        </p:spPr>
        <p:txBody>
          <a:bodyPr wrap="square" lIns="91440" tIns="45720" rIns="91440" bIns="45720" rtlCol="0" anchor="b">
            <a:spAutoFit/>
          </a:bodyPr>
          <a:lstStyle/>
          <a:p>
            <a:r>
              <a:rPr lang="lv-LV" sz="2400" b="1" dirty="0">
                <a:latin typeface="Verdana"/>
                <a:ea typeface="Verdana"/>
              </a:rPr>
              <a:t>BŪVPROJEKTA IZMAIŅU SASKAŅOŠANAS VEIDI</a:t>
            </a:r>
            <a:endParaRPr lang="lv-LV" sz="2400" dirty="0">
              <a:latin typeface="Verdana"/>
              <a:ea typeface="Verdana"/>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3</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Grafika 70">
            <a:extLst>
              <a:ext uri="{FF2B5EF4-FFF2-40B4-BE49-F238E27FC236}">
                <a16:creationId xmlns:a16="http://schemas.microsoft.com/office/drawing/2014/main" id="{053D955B-DA2D-4FA7-A8AB-869547918CEA}"/>
              </a:ext>
            </a:extLst>
          </p:cNvPr>
          <p:cNvSpPr/>
          <p:nvPr/>
        </p:nvSpPr>
        <p:spPr>
          <a:xfrm>
            <a:off x="3088983" y="1633263"/>
            <a:ext cx="7629815" cy="667392"/>
          </a:xfrm>
          <a:custGeom>
            <a:avLst/>
            <a:gdLst>
              <a:gd name="connsiteX0" fmla="*/ 1610564 w 1897383"/>
              <a:gd name="connsiteY0" fmla="*/ 595234 h 595233"/>
              <a:gd name="connsiteX1" fmla="*/ 0 w 1897383"/>
              <a:gd name="connsiteY1" fmla="*/ 595234 h 595233"/>
              <a:gd name="connsiteX2" fmla="*/ 286819 w 1897383"/>
              <a:gd name="connsiteY2" fmla="*/ 297610 h 595233"/>
              <a:gd name="connsiteX3" fmla="*/ 0 w 1897383"/>
              <a:gd name="connsiteY3" fmla="*/ 0 h 595233"/>
              <a:gd name="connsiteX4" fmla="*/ 1610564 w 1897383"/>
              <a:gd name="connsiteY4" fmla="*/ 0 h 595233"/>
              <a:gd name="connsiteX5" fmla="*/ 1897383 w 1897383"/>
              <a:gd name="connsiteY5" fmla="*/ 297610 h 595233"/>
              <a:gd name="connsiteX0" fmla="*/ 1610564 w 1897383"/>
              <a:gd name="connsiteY0" fmla="*/ 595234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610564 w 1897383"/>
              <a:gd name="connsiteY6" fmla="*/ 595234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762350 w 1897383"/>
              <a:gd name="connsiteY6" fmla="*/ 584348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759486 w 1897383"/>
              <a:gd name="connsiteY4" fmla="*/ 10886 h 595234"/>
              <a:gd name="connsiteX5" fmla="*/ 1897383 w 1897383"/>
              <a:gd name="connsiteY5" fmla="*/ 297610 h 595234"/>
              <a:gd name="connsiteX6" fmla="*/ 1762350 w 1897383"/>
              <a:gd name="connsiteY6" fmla="*/ 584348 h 5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383" h="595234">
                <a:moveTo>
                  <a:pt x="1762350" y="584348"/>
                </a:moveTo>
                <a:lnTo>
                  <a:pt x="0" y="595234"/>
                </a:lnTo>
                <a:lnTo>
                  <a:pt x="126441" y="275839"/>
                </a:lnTo>
                <a:lnTo>
                  <a:pt x="0" y="0"/>
                </a:lnTo>
                <a:lnTo>
                  <a:pt x="1759486" y="10886"/>
                </a:lnTo>
                <a:lnTo>
                  <a:pt x="1897383" y="297610"/>
                </a:lnTo>
                <a:lnTo>
                  <a:pt x="1762350" y="584348"/>
                </a:lnTo>
                <a:close/>
              </a:path>
            </a:pathLst>
          </a:custGeom>
          <a:solidFill>
            <a:srgbClr val="E7E6E6"/>
          </a:solidFill>
          <a:ln w="23873" cap="flat">
            <a:noFill/>
            <a:prstDash val="solid"/>
            <a:miter/>
          </a:ln>
        </p:spPr>
        <p:txBody>
          <a:bodyPr rtlCol="0" anchor="ctr"/>
          <a:lstStyle/>
          <a:p>
            <a:endParaRPr lang="lv-LV"/>
          </a:p>
        </p:txBody>
      </p:sp>
      <p:sp>
        <p:nvSpPr>
          <p:cNvPr id="21" name="TextBox 20">
            <a:extLst>
              <a:ext uri="{FF2B5EF4-FFF2-40B4-BE49-F238E27FC236}">
                <a16:creationId xmlns:a16="http://schemas.microsoft.com/office/drawing/2014/main" id="{92B108D6-3A73-4231-815C-9D9534B184B3}"/>
              </a:ext>
            </a:extLst>
          </p:cNvPr>
          <p:cNvSpPr txBox="1"/>
          <p:nvPr/>
        </p:nvSpPr>
        <p:spPr>
          <a:xfrm>
            <a:off x="3734913" y="1798968"/>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BL 17.panta (2</a:t>
            </a:r>
            <a:r>
              <a:rPr lang="lv-LV" sz="1200" b="1" baseline="30000" dirty="0">
                <a:latin typeface="Verdana"/>
                <a:ea typeface="Verdana"/>
              </a:rPr>
              <a:t>1</a:t>
            </a:r>
            <a:r>
              <a:rPr lang="lv-LV" sz="1200" b="1" dirty="0">
                <a:latin typeface="Verdana"/>
                <a:ea typeface="Verdana"/>
              </a:rPr>
              <a:t>) daļa, 16.panta (2</a:t>
            </a:r>
            <a:r>
              <a:rPr lang="lv-LV" sz="1200" b="1" baseline="30000" dirty="0">
                <a:latin typeface="Verdana"/>
                <a:ea typeface="Verdana"/>
              </a:rPr>
              <a:t>1</a:t>
            </a:r>
            <a:r>
              <a:rPr lang="lv-LV" sz="1200" b="1" dirty="0">
                <a:latin typeface="Verdana"/>
                <a:ea typeface="Verdana"/>
              </a:rPr>
              <a:t>) un (2</a:t>
            </a:r>
            <a:r>
              <a:rPr lang="lv-LV" sz="1200" b="1" baseline="30000" dirty="0">
                <a:latin typeface="Verdana"/>
                <a:ea typeface="Verdana"/>
              </a:rPr>
              <a:t>2</a:t>
            </a:r>
            <a:r>
              <a:rPr lang="lv-LV" sz="1200" b="1" dirty="0">
                <a:latin typeface="Verdana"/>
                <a:ea typeface="Verdana"/>
              </a:rPr>
              <a:t>) daļas  </a:t>
            </a:r>
          </a:p>
        </p:txBody>
      </p:sp>
      <p:sp>
        <p:nvSpPr>
          <p:cNvPr id="66" name="Taisnstūris: ar noapaļotiem stūriem 65">
            <a:extLst>
              <a:ext uri="{FF2B5EF4-FFF2-40B4-BE49-F238E27FC236}">
                <a16:creationId xmlns:a16="http://schemas.microsoft.com/office/drawing/2014/main" id="{C263A92B-9F8A-4DFA-861D-9C552677913C}"/>
              </a:ext>
            </a:extLst>
          </p:cNvPr>
          <p:cNvSpPr/>
          <p:nvPr/>
        </p:nvSpPr>
        <p:spPr>
          <a:xfrm>
            <a:off x="2939139" y="1202127"/>
            <a:ext cx="7779659" cy="399110"/>
          </a:xfrm>
          <a:prstGeom prst="roundRect">
            <a:avLst/>
          </a:prstGeom>
          <a:solidFill>
            <a:srgbClr val="0090A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TextBox 77">
            <a:extLst>
              <a:ext uri="{FF2B5EF4-FFF2-40B4-BE49-F238E27FC236}">
                <a16:creationId xmlns:a16="http://schemas.microsoft.com/office/drawing/2014/main" id="{0DC4D27A-6709-4278-BAE2-2CD28E3EEBAA}"/>
              </a:ext>
            </a:extLst>
          </p:cNvPr>
          <p:cNvSpPr txBox="1"/>
          <p:nvPr/>
        </p:nvSpPr>
        <p:spPr>
          <a:xfrm>
            <a:off x="3017144" y="1263806"/>
            <a:ext cx="5082978"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KURAS JĀSASKAŅO BŪVVALDĒ</a:t>
            </a:r>
            <a:endParaRPr lang="lv-LV" sz="1400" dirty="0">
              <a:solidFill>
                <a:schemeClr val="bg1"/>
              </a:solidFill>
            </a:endParaRPr>
          </a:p>
        </p:txBody>
      </p:sp>
      <p:pic>
        <p:nvPicPr>
          <p:cNvPr id="46" name="Grafika 45">
            <a:extLst>
              <a:ext uri="{FF2B5EF4-FFF2-40B4-BE49-F238E27FC236}">
                <a16:creationId xmlns:a16="http://schemas.microsoft.com/office/drawing/2014/main" id="{78E2C249-3F57-4EB2-8557-ED65AF8C6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9882" y="1245006"/>
            <a:ext cx="947226" cy="986694"/>
          </a:xfrm>
          <a:prstGeom prst="rect">
            <a:avLst/>
          </a:prstGeom>
        </p:spPr>
      </p:pic>
      <p:sp>
        <p:nvSpPr>
          <p:cNvPr id="6" name="Grafika 70">
            <a:extLst>
              <a:ext uri="{FF2B5EF4-FFF2-40B4-BE49-F238E27FC236}">
                <a16:creationId xmlns:a16="http://schemas.microsoft.com/office/drawing/2014/main" id="{64864261-6129-3BAE-CD1B-491B52E95216}"/>
              </a:ext>
            </a:extLst>
          </p:cNvPr>
          <p:cNvSpPr/>
          <p:nvPr/>
        </p:nvSpPr>
        <p:spPr>
          <a:xfrm>
            <a:off x="3039996" y="3042764"/>
            <a:ext cx="7629815" cy="667392"/>
          </a:xfrm>
          <a:custGeom>
            <a:avLst/>
            <a:gdLst>
              <a:gd name="connsiteX0" fmla="*/ 1610564 w 1897383"/>
              <a:gd name="connsiteY0" fmla="*/ 595234 h 595233"/>
              <a:gd name="connsiteX1" fmla="*/ 0 w 1897383"/>
              <a:gd name="connsiteY1" fmla="*/ 595234 h 595233"/>
              <a:gd name="connsiteX2" fmla="*/ 286819 w 1897383"/>
              <a:gd name="connsiteY2" fmla="*/ 297610 h 595233"/>
              <a:gd name="connsiteX3" fmla="*/ 0 w 1897383"/>
              <a:gd name="connsiteY3" fmla="*/ 0 h 595233"/>
              <a:gd name="connsiteX4" fmla="*/ 1610564 w 1897383"/>
              <a:gd name="connsiteY4" fmla="*/ 0 h 595233"/>
              <a:gd name="connsiteX5" fmla="*/ 1897383 w 1897383"/>
              <a:gd name="connsiteY5" fmla="*/ 297610 h 595233"/>
              <a:gd name="connsiteX0" fmla="*/ 1610564 w 1897383"/>
              <a:gd name="connsiteY0" fmla="*/ 595234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610564 w 1897383"/>
              <a:gd name="connsiteY6" fmla="*/ 595234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762350 w 1897383"/>
              <a:gd name="connsiteY6" fmla="*/ 584348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759486 w 1897383"/>
              <a:gd name="connsiteY4" fmla="*/ 10886 h 595234"/>
              <a:gd name="connsiteX5" fmla="*/ 1897383 w 1897383"/>
              <a:gd name="connsiteY5" fmla="*/ 297610 h 595234"/>
              <a:gd name="connsiteX6" fmla="*/ 1762350 w 1897383"/>
              <a:gd name="connsiteY6" fmla="*/ 584348 h 5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383" h="595234">
                <a:moveTo>
                  <a:pt x="1762350" y="584348"/>
                </a:moveTo>
                <a:lnTo>
                  <a:pt x="0" y="595234"/>
                </a:lnTo>
                <a:lnTo>
                  <a:pt x="126441" y="275839"/>
                </a:lnTo>
                <a:lnTo>
                  <a:pt x="0" y="0"/>
                </a:lnTo>
                <a:lnTo>
                  <a:pt x="1759486" y="10886"/>
                </a:lnTo>
                <a:lnTo>
                  <a:pt x="1897383" y="297610"/>
                </a:lnTo>
                <a:lnTo>
                  <a:pt x="1762350" y="584348"/>
                </a:lnTo>
                <a:close/>
              </a:path>
            </a:pathLst>
          </a:custGeom>
          <a:solidFill>
            <a:srgbClr val="E7E6E6"/>
          </a:solidFill>
          <a:ln w="23873" cap="flat">
            <a:noFill/>
            <a:prstDash val="solid"/>
            <a:miter/>
          </a:ln>
        </p:spPr>
        <p:txBody>
          <a:bodyPr rtlCol="0" anchor="ctr"/>
          <a:lstStyle/>
          <a:p>
            <a:endParaRPr lang="lv-LV"/>
          </a:p>
        </p:txBody>
      </p:sp>
      <p:sp>
        <p:nvSpPr>
          <p:cNvPr id="17" name="Taisnstūris: ar noapaļotiem stūriem 65">
            <a:extLst>
              <a:ext uri="{FF2B5EF4-FFF2-40B4-BE49-F238E27FC236}">
                <a16:creationId xmlns:a16="http://schemas.microsoft.com/office/drawing/2014/main" id="{91F4B5A1-8DF4-03BD-C9F0-3B7E07DF5832}"/>
              </a:ext>
            </a:extLst>
          </p:cNvPr>
          <p:cNvSpPr/>
          <p:nvPr/>
        </p:nvSpPr>
        <p:spPr>
          <a:xfrm>
            <a:off x="2890152" y="2611628"/>
            <a:ext cx="7779659" cy="399110"/>
          </a:xfrm>
          <a:prstGeom prst="roundRect">
            <a:avLst/>
          </a:prstGeom>
          <a:solidFill>
            <a:srgbClr val="0090A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extBox 17">
            <a:extLst>
              <a:ext uri="{FF2B5EF4-FFF2-40B4-BE49-F238E27FC236}">
                <a16:creationId xmlns:a16="http://schemas.microsoft.com/office/drawing/2014/main" id="{FA7D361B-AD99-0200-22E9-9268A04A2457}"/>
              </a:ext>
            </a:extLst>
          </p:cNvPr>
          <p:cNvSpPr txBox="1"/>
          <p:nvPr/>
        </p:nvSpPr>
        <p:spPr>
          <a:xfrm>
            <a:off x="2968157" y="2673307"/>
            <a:ext cx="5082978"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KURĀM JĀVEIC EKSPERTĪZE</a:t>
            </a:r>
            <a:endParaRPr lang="lv-LV" sz="1400" dirty="0">
              <a:solidFill>
                <a:schemeClr val="bg1"/>
              </a:solidFill>
            </a:endParaRPr>
          </a:p>
        </p:txBody>
      </p:sp>
      <p:pic>
        <p:nvPicPr>
          <p:cNvPr id="19" name="Grafika 45">
            <a:extLst>
              <a:ext uri="{FF2B5EF4-FFF2-40B4-BE49-F238E27FC236}">
                <a16:creationId xmlns:a16="http://schemas.microsoft.com/office/drawing/2014/main" id="{7D101DFA-F6FF-47DC-FA68-5F16E300B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0895" y="2654507"/>
            <a:ext cx="947226" cy="986694"/>
          </a:xfrm>
          <a:prstGeom prst="rect">
            <a:avLst/>
          </a:prstGeom>
        </p:spPr>
      </p:pic>
      <p:sp>
        <p:nvSpPr>
          <p:cNvPr id="20" name="Grafika 70">
            <a:extLst>
              <a:ext uri="{FF2B5EF4-FFF2-40B4-BE49-F238E27FC236}">
                <a16:creationId xmlns:a16="http://schemas.microsoft.com/office/drawing/2014/main" id="{7AA6B995-D87E-172E-D5EC-8F024C629A1D}"/>
              </a:ext>
            </a:extLst>
          </p:cNvPr>
          <p:cNvSpPr/>
          <p:nvPr/>
        </p:nvSpPr>
        <p:spPr>
          <a:xfrm>
            <a:off x="3039996" y="4451902"/>
            <a:ext cx="7629815" cy="667392"/>
          </a:xfrm>
          <a:custGeom>
            <a:avLst/>
            <a:gdLst>
              <a:gd name="connsiteX0" fmla="*/ 1610564 w 1897383"/>
              <a:gd name="connsiteY0" fmla="*/ 595234 h 595233"/>
              <a:gd name="connsiteX1" fmla="*/ 0 w 1897383"/>
              <a:gd name="connsiteY1" fmla="*/ 595234 h 595233"/>
              <a:gd name="connsiteX2" fmla="*/ 286819 w 1897383"/>
              <a:gd name="connsiteY2" fmla="*/ 297610 h 595233"/>
              <a:gd name="connsiteX3" fmla="*/ 0 w 1897383"/>
              <a:gd name="connsiteY3" fmla="*/ 0 h 595233"/>
              <a:gd name="connsiteX4" fmla="*/ 1610564 w 1897383"/>
              <a:gd name="connsiteY4" fmla="*/ 0 h 595233"/>
              <a:gd name="connsiteX5" fmla="*/ 1897383 w 1897383"/>
              <a:gd name="connsiteY5" fmla="*/ 297610 h 595233"/>
              <a:gd name="connsiteX0" fmla="*/ 1610564 w 1897383"/>
              <a:gd name="connsiteY0" fmla="*/ 595234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610564 w 1897383"/>
              <a:gd name="connsiteY6" fmla="*/ 595234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762350 w 1897383"/>
              <a:gd name="connsiteY6" fmla="*/ 584348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759486 w 1897383"/>
              <a:gd name="connsiteY4" fmla="*/ 10886 h 595234"/>
              <a:gd name="connsiteX5" fmla="*/ 1897383 w 1897383"/>
              <a:gd name="connsiteY5" fmla="*/ 297610 h 595234"/>
              <a:gd name="connsiteX6" fmla="*/ 1762350 w 1897383"/>
              <a:gd name="connsiteY6" fmla="*/ 584348 h 5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383" h="595234">
                <a:moveTo>
                  <a:pt x="1762350" y="584348"/>
                </a:moveTo>
                <a:lnTo>
                  <a:pt x="0" y="595234"/>
                </a:lnTo>
                <a:lnTo>
                  <a:pt x="126441" y="275839"/>
                </a:lnTo>
                <a:lnTo>
                  <a:pt x="0" y="0"/>
                </a:lnTo>
                <a:lnTo>
                  <a:pt x="1759486" y="10886"/>
                </a:lnTo>
                <a:lnTo>
                  <a:pt x="1897383" y="297610"/>
                </a:lnTo>
                <a:lnTo>
                  <a:pt x="1762350" y="584348"/>
                </a:lnTo>
                <a:close/>
              </a:path>
            </a:pathLst>
          </a:custGeom>
          <a:solidFill>
            <a:srgbClr val="E7E6E6"/>
          </a:solidFill>
          <a:ln w="23873" cap="flat">
            <a:noFill/>
            <a:prstDash val="solid"/>
            <a:miter/>
          </a:ln>
        </p:spPr>
        <p:txBody>
          <a:bodyPr rtlCol="0" anchor="ctr"/>
          <a:lstStyle/>
          <a:p>
            <a:endParaRPr lang="lv-LV"/>
          </a:p>
        </p:txBody>
      </p:sp>
      <p:sp>
        <p:nvSpPr>
          <p:cNvPr id="22" name="TextBox 21">
            <a:extLst>
              <a:ext uri="{FF2B5EF4-FFF2-40B4-BE49-F238E27FC236}">
                <a16:creationId xmlns:a16="http://schemas.microsoft.com/office/drawing/2014/main" id="{61023547-A716-B300-B6BC-86356BBBC806}"/>
              </a:ext>
            </a:extLst>
          </p:cNvPr>
          <p:cNvSpPr txBox="1"/>
          <p:nvPr/>
        </p:nvSpPr>
        <p:spPr>
          <a:xfrm>
            <a:off x="3685926" y="4647098"/>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VBN 115. punkts</a:t>
            </a:r>
          </a:p>
        </p:txBody>
      </p:sp>
      <p:sp>
        <p:nvSpPr>
          <p:cNvPr id="23" name="Taisnstūris: ar noapaļotiem stūriem 65">
            <a:extLst>
              <a:ext uri="{FF2B5EF4-FFF2-40B4-BE49-F238E27FC236}">
                <a16:creationId xmlns:a16="http://schemas.microsoft.com/office/drawing/2014/main" id="{955E44D2-28B7-C1E0-D3F3-3C21F7BEBB56}"/>
              </a:ext>
            </a:extLst>
          </p:cNvPr>
          <p:cNvSpPr/>
          <p:nvPr/>
        </p:nvSpPr>
        <p:spPr>
          <a:xfrm>
            <a:off x="2890152" y="4020766"/>
            <a:ext cx="7779659" cy="399110"/>
          </a:xfrm>
          <a:prstGeom prst="roundRect">
            <a:avLst/>
          </a:prstGeom>
          <a:solidFill>
            <a:srgbClr val="0090A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TextBox 23">
            <a:extLst>
              <a:ext uri="{FF2B5EF4-FFF2-40B4-BE49-F238E27FC236}">
                <a16:creationId xmlns:a16="http://schemas.microsoft.com/office/drawing/2014/main" id="{3E5F6713-C5A7-1890-893C-8ECA0BAB1D8D}"/>
              </a:ext>
            </a:extLst>
          </p:cNvPr>
          <p:cNvSpPr txBox="1"/>
          <p:nvPr/>
        </p:nvSpPr>
        <p:spPr>
          <a:xfrm>
            <a:off x="2968156" y="4082445"/>
            <a:ext cx="7439841"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BŪVNIECĪBAS DALĪBNIEKIEM SAVSTARPĒJI VIENOJOTIES</a:t>
            </a:r>
            <a:endParaRPr lang="lv-LV" sz="1400" dirty="0">
              <a:solidFill>
                <a:schemeClr val="bg1"/>
              </a:solidFill>
            </a:endParaRPr>
          </a:p>
        </p:txBody>
      </p:sp>
      <p:pic>
        <p:nvPicPr>
          <p:cNvPr id="25" name="Grafika 45">
            <a:extLst>
              <a:ext uri="{FF2B5EF4-FFF2-40B4-BE49-F238E27FC236}">
                <a16:creationId xmlns:a16="http://schemas.microsoft.com/office/drawing/2014/main" id="{0C268D01-0D23-5946-C3D2-5C1E70691A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0895" y="4063645"/>
            <a:ext cx="947226" cy="986694"/>
          </a:xfrm>
          <a:prstGeom prst="rect">
            <a:avLst/>
          </a:prstGeom>
        </p:spPr>
      </p:pic>
      <p:sp>
        <p:nvSpPr>
          <p:cNvPr id="27" name="TextBox 26">
            <a:extLst>
              <a:ext uri="{FF2B5EF4-FFF2-40B4-BE49-F238E27FC236}">
                <a16:creationId xmlns:a16="http://schemas.microsoft.com/office/drawing/2014/main" id="{DBA88B59-C620-70F5-B721-D8B94B5B4841}"/>
              </a:ext>
            </a:extLst>
          </p:cNvPr>
          <p:cNvSpPr txBox="1"/>
          <p:nvPr/>
        </p:nvSpPr>
        <p:spPr>
          <a:xfrm>
            <a:off x="8849249" y="6356350"/>
            <a:ext cx="2602522" cy="461665"/>
          </a:xfrm>
          <a:prstGeom prst="rect">
            <a:avLst/>
          </a:prstGeom>
          <a:noFill/>
        </p:spPr>
        <p:txBody>
          <a:bodyPr wrap="square" rtlCol="0">
            <a:spAutoFit/>
          </a:bodyPr>
          <a:lstStyle/>
          <a:p>
            <a:r>
              <a:rPr lang="lv-LV" sz="800" dirty="0">
                <a:latin typeface="Verdana" panose="020B0604030504040204" pitchFamily="34" charset="0"/>
                <a:ea typeface="Verdana" panose="020B0604030504040204" pitchFamily="34" charset="0"/>
              </a:rPr>
              <a:t>BL – Būvniecības likums;</a:t>
            </a:r>
          </a:p>
          <a:p>
            <a:r>
              <a:rPr lang="lv-LV" sz="800" dirty="0">
                <a:latin typeface="Verdana" panose="020B0604030504040204" pitchFamily="34" charset="0"/>
                <a:ea typeface="Verdana" panose="020B0604030504040204" pitchFamily="34" charset="0"/>
              </a:rPr>
              <a:t>VBN – Vispārīgie būvnoteikumi;</a:t>
            </a:r>
          </a:p>
          <a:p>
            <a:r>
              <a:rPr lang="lv-LV" sz="800" dirty="0">
                <a:latin typeface="Verdana" panose="020B0604030504040204" pitchFamily="34" charset="0"/>
                <a:ea typeface="Verdana" panose="020B0604030504040204" pitchFamily="34" charset="0"/>
              </a:rPr>
              <a:t>ĒBN – Ēku būvnoteikumi</a:t>
            </a:r>
          </a:p>
        </p:txBody>
      </p:sp>
      <p:sp>
        <p:nvSpPr>
          <p:cNvPr id="28" name="TextBox 27">
            <a:extLst>
              <a:ext uri="{FF2B5EF4-FFF2-40B4-BE49-F238E27FC236}">
                <a16:creationId xmlns:a16="http://schemas.microsoft.com/office/drawing/2014/main" id="{F1A4BB14-F4E2-55F5-7137-CC273A644BF3}"/>
              </a:ext>
            </a:extLst>
          </p:cNvPr>
          <p:cNvSpPr txBox="1"/>
          <p:nvPr/>
        </p:nvSpPr>
        <p:spPr>
          <a:xfrm>
            <a:off x="3734912" y="3237960"/>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VBN 60., 67.</a:t>
            </a:r>
            <a:r>
              <a:rPr lang="lv-LV" sz="1200" b="1" baseline="30000" dirty="0">
                <a:latin typeface="Verdana"/>
                <a:ea typeface="Verdana"/>
              </a:rPr>
              <a:t>1</a:t>
            </a:r>
            <a:r>
              <a:rPr lang="lv-LV" sz="1200" b="1" dirty="0">
                <a:latin typeface="Verdana"/>
                <a:ea typeface="Verdana"/>
              </a:rPr>
              <a:t> un 69. punkti </a:t>
            </a:r>
          </a:p>
        </p:txBody>
      </p:sp>
      <p:sp>
        <p:nvSpPr>
          <p:cNvPr id="8" name="TextBox 7">
            <a:extLst>
              <a:ext uri="{FF2B5EF4-FFF2-40B4-BE49-F238E27FC236}">
                <a16:creationId xmlns:a16="http://schemas.microsoft.com/office/drawing/2014/main" id="{B22800DB-6F01-E48D-444F-B0220EFF77AA}"/>
              </a:ext>
            </a:extLst>
          </p:cNvPr>
          <p:cNvSpPr txBox="1"/>
          <p:nvPr/>
        </p:nvSpPr>
        <p:spPr>
          <a:xfrm>
            <a:off x="1917995" y="5245921"/>
            <a:ext cx="8800803" cy="1169551"/>
          </a:xfrm>
          <a:prstGeom prst="rect">
            <a:avLst/>
          </a:prstGeom>
          <a:noFill/>
        </p:spPr>
        <p:txBody>
          <a:bodyPr wrap="square" rtlCol="0">
            <a:spAutoFit/>
          </a:bodyPr>
          <a:lstStyle/>
          <a:p>
            <a:r>
              <a:rPr lang="lv-LV" sz="1000" dirty="0">
                <a:latin typeface="Verdana" panose="020B0604030504040204" pitchFamily="34" charset="0"/>
                <a:ea typeface="Verdana" panose="020B0604030504040204" pitchFamily="34" charset="0"/>
              </a:rPr>
              <a:t>Ja būvdarbu laikā rodas nepieciešamība paredzēt citādus risinājumus, nekā tas paredzēts būvprojektā, </a:t>
            </a:r>
            <a:r>
              <a:rPr lang="lv-LV" sz="1000" b="1" u="sng" dirty="0">
                <a:latin typeface="Verdana" panose="020B0604030504040204" pitchFamily="34" charset="0"/>
                <a:ea typeface="Verdana" panose="020B0604030504040204" pitchFamily="34" charset="0"/>
              </a:rPr>
              <a:t>to īstenošana pieļaujama pēc būvprojekta izmaiņu veikšanas</a:t>
            </a:r>
            <a:r>
              <a:rPr lang="lv-LV" sz="1000" dirty="0">
                <a:latin typeface="Verdana" panose="020B0604030504040204" pitchFamily="34" charset="0"/>
                <a:ea typeface="Verdana" panose="020B0604030504040204" pitchFamily="34" charset="0"/>
              </a:rPr>
              <a:t>, ja tie attiecas uz BL 17. panta 2.1 daļā vai VBN noteiktajiem gadījumiem. BL 17. panta 2.1 daļā minētajos gadījumos izmainītās būvprojekta daļas ar skaidrojošu aprakstu par veicamajām izmaiņām un dokumentus, kas pamato izmaiņu nepieciešamību, kā arī nepieciešamos saskaņojumus, iesniedz saskaņošanai institūcijā, kura pilda būvvaldes funkcijas. </a:t>
            </a:r>
            <a:r>
              <a:rPr lang="lv-LV" sz="1000" b="1" u="sng" dirty="0">
                <a:latin typeface="Verdana" panose="020B0604030504040204" pitchFamily="34" charset="0"/>
                <a:ea typeface="Verdana" panose="020B0604030504040204" pitchFamily="34" charset="0"/>
              </a:rPr>
              <a:t>Ja izmaiņas būvprojektā paredz sadalījumu būves kārtās, veic izmaiņas būvdarbu uzsākšanas nosacījumos</a:t>
            </a:r>
            <a:r>
              <a:rPr lang="lv-LV" sz="1000" dirty="0">
                <a:latin typeface="Verdana" panose="020B0604030504040204" pitchFamily="34" charset="0"/>
                <a:ea typeface="Verdana" panose="020B0604030504040204" pitchFamily="34" charset="0"/>
              </a:rPr>
              <a:t>, norādot katrai būves kārtai konkrētus realizējamos objektus (objekta kadastra apzīmējumu, ja tāds ir piešķirts), būvdarbu veicēju un atbildīgos </a:t>
            </a:r>
            <a:r>
              <a:rPr lang="lv-LV" sz="1000" dirty="0" err="1">
                <a:latin typeface="Verdana" panose="020B0604030504040204" pitchFamily="34" charset="0"/>
                <a:ea typeface="Verdana" panose="020B0604030504040204" pitchFamily="34" charset="0"/>
              </a:rPr>
              <a:t>būvspeciālistus</a:t>
            </a:r>
            <a:r>
              <a:rPr lang="lv-LV" sz="1000" dirty="0">
                <a:latin typeface="Verdana" panose="020B0604030504040204" pitchFamily="34" charset="0"/>
                <a:ea typeface="Verdana" panose="020B0604030504040204" pitchFamily="34" charset="0"/>
              </a:rPr>
              <a:t>. [ĒBN 98.punkts].</a:t>
            </a:r>
          </a:p>
        </p:txBody>
      </p:sp>
    </p:spTree>
    <p:extLst>
      <p:ext uri="{BB962C8B-B14F-4D97-AF65-F5344CB8AC3E}">
        <p14:creationId xmlns:p14="http://schemas.microsoft.com/office/powerpoint/2010/main" val="33234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540" tmFilter="0, 0; .2, .5; .8, .5; 1, 0"/>
                                        <p:tgtEl>
                                          <p:spTgt spid="46"/>
                                        </p:tgtEl>
                                      </p:cBhvr>
                                    </p:animEffect>
                                    <p:animScale>
                                      <p:cBhvr>
                                        <p:cTn id="7" dur="270" autoRev="1" fill="hold"/>
                                        <p:tgtEl>
                                          <p:spTgt spid="4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nodeType="clickEffect">
                                  <p:stCondLst>
                                    <p:cond delay="0"/>
                                  </p:stCondLst>
                                  <p:childTnLst>
                                    <p:animEffect transition="out" filter="fade">
                                      <p:cBhvr>
                                        <p:cTn id="11" dur="540" tmFilter="0, 0; .2, .5; .8, .5; 1, 0"/>
                                        <p:tgtEl>
                                          <p:spTgt spid="19"/>
                                        </p:tgtEl>
                                      </p:cBhvr>
                                    </p:animEffect>
                                    <p:animScale>
                                      <p:cBhvr>
                                        <p:cTn id="12" dur="270" autoRev="1" fill="hold"/>
                                        <p:tgtEl>
                                          <p:spTgt spid="1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540" tmFilter="0, 0; .2, .5; .8, .5; 1, 0"/>
                                        <p:tgtEl>
                                          <p:spTgt spid="25"/>
                                        </p:tgtEl>
                                      </p:cBhvr>
                                    </p:animEffect>
                                    <p:animScale>
                                      <p:cBhvr>
                                        <p:cTn id="17" dur="27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aisnstūris: ar noapaļotiem stūriem 65">
            <a:extLst>
              <a:ext uri="{FF2B5EF4-FFF2-40B4-BE49-F238E27FC236}">
                <a16:creationId xmlns:a16="http://schemas.microsoft.com/office/drawing/2014/main" id="{BCB43C00-5BF5-51C3-7B3C-BFAAC5A7135B}"/>
              </a:ext>
            </a:extLst>
          </p:cNvPr>
          <p:cNvSpPr/>
          <p:nvPr/>
        </p:nvSpPr>
        <p:spPr>
          <a:xfrm>
            <a:off x="2547206" y="1010837"/>
            <a:ext cx="7779659" cy="265016"/>
          </a:xfrm>
          <a:prstGeom prst="roundRect">
            <a:avLst/>
          </a:prstGeom>
          <a:solidFill>
            <a:srgbClr val="B2AC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ar noapaļotiem stūriem 65">
            <a:extLst>
              <a:ext uri="{FF2B5EF4-FFF2-40B4-BE49-F238E27FC236}">
                <a16:creationId xmlns:a16="http://schemas.microsoft.com/office/drawing/2014/main" id="{D08FFB93-9FBF-AA17-400A-ACF66937C33E}"/>
              </a:ext>
            </a:extLst>
          </p:cNvPr>
          <p:cNvSpPr/>
          <p:nvPr/>
        </p:nvSpPr>
        <p:spPr>
          <a:xfrm>
            <a:off x="2553832" y="1348628"/>
            <a:ext cx="7779659" cy="265016"/>
          </a:xfrm>
          <a:prstGeom prst="roundRect">
            <a:avLst/>
          </a:prstGeom>
          <a:solidFill>
            <a:srgbClr val="D0EB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423496" y="353237"/>
            <a:ext cx="7522850" cy="461665"/>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KURAS JĀSASKAŅO BŪVVALDĒ</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33237" y="6370522"/>
            <a:ext cx="7366217" cy="436786"/>
          </a:xfrm>
          <a:prstGeom prst="rect">
            <a:avLst/>
          </a:prstGeom>
          <a:noFill/>
        </p:spPr>
        <p:txBody>
          <a:bodyPr wrap="square" rtlCol="0">
            <a:spAutoFit/>
          </a:bodyPr>
          <a:lstStyle/>
          <a:p>
            <a:pPr>
              <a:lnSpc>
                <a:spcPct val="150000"/>
              </a:lnSpc>
            </a:pPr>
            <a:r>
              <a:rPr lang="lv-LV" sz="800" b="1" dirty="0">
                <a:latin typeface="Verdana" panose="020B0604030504040204" pitchFamily="34" charset="0"/>
                <a:ea typeface="Verdana" panose="020B0604030504040204" pitchFamily="34" charset="0"/>
              </a:rPr>
              <a:t>* BL 16.pants (2</a:t>
            </a:r>
            <a:r>
              <a:rPr lang="lv-LV" sz="800" b="1" baseline="30000" dirty="0">
                <a:latin typeface="Verdana" panose="020B0604030504040204" pitchFamily="34" charset="0"/>
                <a:ea typeface="Verdana" panose="020B0604030504040204" pitchFamily="34" charset="0"/>
              </a:rPr>
              <a:t>1</a:t>
            </a:r>
            <a:r>
              <a:rPr lang="lv-LV" sz="800" b="1" dirty="0">
                <a:latin typeface="Verdana" panose="020B0604030504040204" pitchFamily="34" charset="0"/>
                <a:ea typeface="Verdana" panose="020B0604030504040204" pitchFamily="34" charset="0"/>
              </a:rPr>
              <a:t>) un (2</a:t>
            </a:r>
            <a:r>
              <a:rPr lang="lv-LV" sz="800" b="1" baseline="30000" dirty="0">
                <a:latin typeface="Verdana" panose="020B0604030504040204" pitchFamily="34" charset="0"/>
                <a:ea typeface="Verdana" panose="020B0604030504040204" pitchFamily="34" charset="0"/>
              </a:rPr>
              <a:t>2</a:t>
            </a:r>
            <a:r>
              <a:rPr lang="lv-LV" sz="800" b="1" dirty="0">
                <a:latin typeface="Verdana" panose="020B0604030504040204" pitchFamily="34" charset="0"/>
                <a:ea typeface="Verdana" panose="020B0604030504040204" pitchFamily="34" charset="0"/>
              </a:rPr>
              <a:t>) daļa un 17.panta (2) un (2</a:t>
            </a:r>
            <a:r>
              <a:rPr lang="lv-LV" sz="800" b="1" baseline="30000" dirty="0">
                <a:latin typeface="Verdana" panose="020B0604030504040204" pitchFamily="34" charset="0"/>
                <a:ea typeface="Verdana" panose="020B0604030504040204" pitchFamily="34" charset="0"/>
              </a:rPr>
              <a:t>1</a:t>
            </a:r>
            <a:r>
              <a:rPr lang="lv-LV" sz="800" b="1" dirty="0">
                <a:latin typeface="Verdana" panose="020B0604030504040204" pitchFamily="34" charset="0"/>
                <a:ea typeface="Verdana" panose="020B0604030504040204" pitchFamily="34" charset="0"/>
              </a:rPr>
              <a:t>) daļa.</a:t>
            </a:r>
          </a:p>
          <a:p>
            <a:pPr>
              <a:lnSpc>
                <a:spcPct val="150000"/>
              </a:lnSpc>
            </a:pPr>
            <a:r>
              <a:rPr lang="lv-LV" sz="800" b="1" dirty="0">
                <a:latin typeface="Verdana" panose="020B0604030504040204" pitchFamily="34" charset="0"/>
                <a:ea typeface="Verdana" panose="020B0604030504040204" pitchFamily="34" charset="0"/>
              </a:rPr>
              <a:t>** Ēkas un būves nosakāmas pēc būvju CC klasifikatora un tām jābūt norādītām būvprojektā un būvatļaujā</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4</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Brīvforma: forma 93">
            <a:extLst>
              <a:ext uri="{FF2B5EF4-FFF2-40B4-BE49-F238E27FC236}">
                <a16:creationId xmlns:a16="http://schemas.microsoft.com/office/drawing/2014/main" id="{CC982C9D-21EF-4A61-840D-1CF6EFE1020E}"/>
              </a:ext>
            </a:extLst>
          </p:cNvPr>
          <p:cNvSpPr/>
          <p:nvPr/>
        </p:nvSpPr>
        <p:spPr>
          <a:xfrm>
            <a:off x="5321150" y="3028934"/>
            <a:ext cx="4588383"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5" name="Brīvforma: forma 94">
            <a:extLst>
              <a:ext uri="{FF2B5EF4-FFF2-40B4-BE49-F238E27FC236}">
                <a16:creationId xmlns:a16="http://schemas.microsoft.com/office/drawing/2014/main" id="{6B7AB7EA-5CFF-4439-80C1-9B17FB39816B}"/>
              </a:ext>
            </a:extLst>
          </p:cNvPr>
          <p:cNvSpPr/>
          <p:nvPr/>
        </p:nvSpPr>
        <p:spPr>
          <a:xfrm>
            <a:off x="4964487" y="4278611"/>
            <a:ext cx="5129678" cy="1009430"/>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603204" y="1805262"/>
            <a:ext cx="4958725"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grpSp>
        <p:nvGrpSpPr>
          <p:cNvPr id="180" name="Grafika 57">
            <a:extLst>
              <a:ext uri="{FF2B5EF4-FFF2-40B4-BE49-F238E27FC236}">
                <a16:creationId xmlns:a16="http://schemas.microsoft.com/office/drawing/2014/main" id="{69851B1E-658F-45E0-8126-7183382DE15A}"/>
              </a:ext>
            </a:extLst>
          </p:cNvPr>
          <p:cNvGrpSpPr/>
          <p:nvPr/>
        </p:nvGrpSpPr>
        <p:grpSpPr>
          <a:xfrm>
            <a:off x="3638538" y="4264886"/>
            <a:ext cx="1842839" cy="1032367"/>
            <a:chOff x="5346296" y="3560016"/>
            <a:chExt cx="1950582" cy="1092725"/>
          </a:xfrm>
        </p:grpSpPr>
        <p:grpSp>
          <p:nvGrpSpPr>
            <p:cNvPr id="181" name="Grafika 57">
              <a:extLst>
                <a:ext uri="{FF2B5EF4-FFF2-40B4-BE49-F238E27FC236}">
                  <a16:creationId xmlns:a16="http://schemas.microsoft.com/office/drawing/2014/main" id="{49D28DB4-FE50-4847-A3F8-ED6BA07F9A9B}"/>
                </a:ext>
              </a:extLst>
            </p:cNvPr>
            <p:cNvGrpSpPr/>
            <p:nvPr/>
          </p:nvGrpSpPr>
          <p:grpSpPr>
            <a:xfrm>
              <a:off x="5346296" y="3560016"/>
              <a:ext cx="1950582" cy="1092725"/>
              <a:chOff x="5346296" y="3560016"/>
              <a:chExt cx="1950582" cy="1092725"/>
            </a:xfrm>
          </p:grpSpPr>
          <p:grpSp>
            <p:nvGrpSpPr>
              <p:cNvPr id="183" name="Grafika 57">
                <a:extLst>
                  <a:ext uri="{FF2B5EF4-FFF2-40B4-BE49-F238E27FC236}">
                    <a16:creationId xmlns:a16="http://schemas.microsoft.com/office/drawing/2014/main" id="{0E3312C5-F754-4131-8482-76155160040B}"/>
                  </a:ext>
                </a:extLst>
              </p:cNvPr>
              <p:cNvGrpSpPr/>
              <p:nvPr/>
            </p:nvGrpSpPr>
            <p:grpSpPr>
              <a:xfrm>
                <a:off x="5602471" y="3560016"/>
                <a:ext cx="1694407" cy="1092725"/>
                <a:chOff x="5602471" y="3560016"/>
                <a:chExt cx="1694407" cy="1092725"/>
              </a:xfrm>
            </p:grpSpPr>
            <p:sp>
              <p:nvSpPr>
                <p:cNvPr id="189" name="Brīvforma: forma 188">
                  <a:extLst>
                    <a:ext uri="{FF2B5EF4-FFF2-40B4-BE49-F238E27FC236}">
                      <a16:creationId xmlns:a16="http://schemas.microsoft.com/office/drawing/2014/main" id="{2B26D726-5FBC-429A-9A44-6858A93C6D33}"/>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190" name="Grafika 57">
                  <a:extLst>
                    <a:ext uri="{FF2B5EF4-FFF2-40B4-BE49-F238E27FC236}">
                      <a16:creationId xmlns:a16="http://schemas.microsoft.com/office/drawing/2014/main" id="{E114E1B7-FEA3-4B15-9BD1-0C7C66494BB6}"/>
                    </a:ext>
                  </a:extLst>
                </p:cNvPr>
                <p:cNvGrpSpPr/>
                <p:nvPr/>
              </p:nvGrpSpPr>
              <p:grpSpPr>
                <a:xfrm>
                  <a:off x="6371978" y="3721624"/>
                  <a:ext cx="755832" cy="755832"/>
                  <a:chOff x="6371978" y="3721624"/>
                  <a:chExt cx="755832" cy="755832"/>
                </a:xfrm>
              </p:grpSpPr>
              <p:sp>
                <p:nvSpPr>
                  <p:cNvPr id="192" name="Brīvforma: forma 191">
                    <a:extLst>
                      <a:ext uri="{FF2B5EF4-FFF2-40B4-BE49-F238E27FC236}">
                        <a16:creationId xmlns:a16="http://schemas.microsoft.com/office/drawing/2014/main" id="{5B403975-34D7-4A60-82B4-07DB4AAC156F}"/>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29" name="Brīvforma: forma 228">
                    <a:extLst>
                      <a:ext uri="{FF2B5EF4-FFF2-40B4-BE49-F238E27FC236}">
                        <a16:creationId xmlns:a16="http://schemas.microsoft.com/office/drawing/2014/main" id="{C4EE87C7-2331-4873-AD52-82B7AE55B2E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191" name="Brīvforma: forma 190">
                  <a:extLst>
                    <a:ext uri="{FF2B5EF4-FFF2-40B4-BE49-F238E27FC236}">
                      <a16:creationId xmlns:a16="http://schemas.microsoft.com/office/drawing/2014/main" id="{7D548066-7990-46B3-A712-8BCAD35CA8A6}"/>
                    </a:ext>
                  </a:extLst>
                </p:cNvPr>
                <p:cNvSpPr/>
                <p:nvPr/>
              </p:nvSpPr>
              <p:spPr>
                <a:xfrm>
                  <a:off x="5602471" y="3560016"/>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184" name="Grafika 57">
                <a:extLst>
                  <a:ext uri="{FF2B5EF4-FFF2-40B4-BE49-F238E27FC236}">
                    <a16:creationId xmlns:a16="http://schemas.microsoft.com/office/drawing/2014/main" id="{2A40A52A-FBFE-4BD1-A02A-4AE7B11CD702}"/>
                  </a:ext>
                </a:extLst>
              </p:cNvPr>
              <p:cNvGrpSpPr/>
              <p:nvPr/>
            </p:nvGrpSpPr>
            <p:grpSpPr>
              <a:xfrm>
                <a:off x="5346296" y="3900400"/>
                <a:ext cx="484826" cy="484826"/>
                <a:chOff x="5346296" y="3900400"/>
                <a:chExt cx="484826" cy="484826"/>
              </a:xfrm>
            </p:grpSpPr>
            <p:pic>
              <p:nvPicPr>
                <p:cNvPr id="185" name="Attēls 184">
                  <a:extLst>
                    <a:ext uri="{FF2B5EF4-FFF2-40B4-BE49-F238E27FC236}">
                      <a16:creationId xmlns:a16="http://schemas.microsoft.com/office/drawing/2014/main" id="{42CB7165-D5F6-4F16-9B0F-1CFFD7D2D39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FAD28A54-9623-4C00-B97A-4F0FC5F7F189}"/>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51E5E03B-394E-4863-8A6C-E14228BD6BE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47037B9B-CBF6-4C08-8EDA-B117F66BFE2A}"/>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182" name="TextBox 181">
              <a:extLst>
                <a:ext uri="{FF2B5EF4-FFF2-40B4-BE49-F238E27FC236}">
                  <a16:creationId xmlns:a16="http://schemas.microsoft.com/office/drawing/2014/main" id="{7803C2AE-939E-43CC-95C1-350AEF17D0BA}"/>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grpSp>
      <p:sp>
        <p:nvSpPr>
          <p:cNvPr id="230" name="TextBox 229">
            <a:extLst>
              <a:ext uri="{FF2B5EF4-FFF2-40B4-BE49-F238E27FC236}">
                <a16:creationId xmlns:a16="http://schemas.microsoft.com/office/drawing/2014/main" id="{3096E768-7715-453B-A9B1-47A95B89C1F5}"/>
              </a:ext>
            </a:extLst>
          </p:cNvPr>
          <p:cNvSpPr txBox="1"/>
          <p:nvPr/>
        </p:nvSpPr>
        <p:spPr>
          <a:xfrm>
            <a:off x="1314146" y="3285967"/>
            <a:ext cx="2402200" cy="707886"/>
          </a:xfrm>
          <a:prstGeom prst="rect">
            <a:avLst/>
          </a:prstGeom>
          <a:noFill/>
        </p:spPr>
        <p:txBody>
          <a:bodyPr wrap="square" rtlCol="0" anchor="b">
            <a:spAutoFit/>
          </a:bodyPr>
          <a:lstStyle/>
          <a:p>
            <a:pPr algn="ctr"/>
            <a:r>
              <a:rPr lang="lv-LV" sz="2000" b="1" cap="all" dirty="0">
                <a:latin typeface="Verdana" panose="020B0604030504040204" pitchFamily="34" charset="0"/>
                <a:ea typeface="Verdana" panose="020B0604030504040204" pitchFamily="34" charset="0"/>
              </a:rPr>
              <a:t>Jāsaskaņo būvvaldē</a:t>
            </a:r>
            <a:endParaRPr lang="lv-LV" sz="2000" cap="all" dirty="0">
              <a:latin typeface="Verdana" panose="020B0604030504040204" pitchFamily="34" charset="0"/>
              <a:ea typeface="Verdana" panose="020B0604030504040204" pitchFamily="34" charset="0"/>
            </a:endParaRPr>
          </a:p>
        </p:txBody>
      </p:sp>
      <p:sp>
        <p:nvSpPr>
          <p:cNvPr id="231" name="TextBox 230">
            <a:extLst>
              <a:ext uri="{FF2B5EF4-FFF2-40B4-BE49-F238E27FC236}">
                <a16:creationId xmlns:a16="http://schemas.microsoft.com/office/drawing/2014/main" id="{1A8C7654-7E05-41D0-A297-28D5FACCD8D3}"/>
              </a:ext>
            </a:extLst>
          </p:cNvPr>
          <p:cNvSpPr txBox="1"/>
          <p:nvPr/>
        </p:nvSpPr>
        <p:spPr>
          <a:xfrm>
            <a:off x="5220194" y="1918736"/>
            <a:ext cx="4260760" cy="877163"/>
          </a:xfrm>
          <a:prstGeom prst="rect">
            <a:avLst/>
          </a:prstGeom>
          <a:noFill/>
        </p:spPr>
        <p:txBody>
          <a:bodyPr wrap="square" rtlCol="0">
            <a:spAutoFit/>
          </a:bodyPr>
          <a:lstStyle/>
          <a:p>
            <a:pPr marL="0" indent="0">
              <a:buNone/>
            </a:pPr>
            <a:r>
              <a:rPr lang="lv-LV" b="1" dirty="0">
                <a:latin typeface="Verdana" panose="020B0604030504040204" pitchFamily="34" charset="0"/>
                <a:ea typeface="Verdana" panose="020B0604030504040204" pitchFamily="34" charset="0"/>
              </a:rPr>
              <a:t>MAINĀS BŪVES NOVIETOJUMS</a:t>
            </a:r>
          </a:p>
          <a:p>
            <a:pPr marL="0" indent="0">
              <a:buNone/>
            </a:pPr>
            <a:endParaRPr lang="lv-LV" sz="1100" b="1" dirty="0">
              <a:solidFill>
                <a:schemeClr val="bg1"/>
              </a:solidFill>
              <a:latin typeface="Verdana" panose="020B0604030504040204" pitchFamily="34" charset="0"/>
              <a:ea typeface="Verdana" panose="020B0604030504040204" pitchFamily="34" charset="0"/>
            </a:endParaRPr>
          </a:p>
          <a:p>
            <a:pPr marL="0" indent="0">
              <a:buNone/>
            </a:pPr>
            <a:r>
              <a:rPr lang="lv-LV" sz="1100" b="1" dirty="0">
                <a:solidFill>
                  <a:schemeClr val="bg1"/>
                </a:solidFill>
                <a:latin typeface="Verdana" panose="020B0604030504040204" pitchFamily="34" charset="0"/>
                <a:ea typeface="Verdana" panose="020B0604030504040204" pitchFamily="34" charset="0"/>
              </a:rPr>
              <a:t>Attiecas arī uz inženierbūvēm, tajā skaitā inženiertīklu </a:t>
            </a:r>
            <a:r>
              <a:rPr lang="lv-LV" sz="1100" b="1" dirty="0" err="1">
                <a:solidFill>
                  <a:schemeClr val="bg1"/>
                </a:solidFill>
                <a:latin typeface="Verdana" panose="020B0604030504040204" pitchFamily="34" charset="0"/>
                <a:ea typeface="Verdana" panose="020B0604030504040204" pitchFamily="34" charset="0"/>
              </a:rPr>
              <a:t>pievadiem</a:t>
            </a:r>
            <a:r>
              <a:rPr lang="lv-LV" sz="1100" b="1" dirty="0">
                <a:solidFill>
                  <a:schemeClr val="bg1"/>
                </a:solidFill>
                <a:latin typeface="Verdana" panose="020B0604030504040204" pitchFamily="34" charset="0"/>
                <a:ea typeface="Verdana" panose="020B0604030504040204" pitchFamily="34" charset="0"/>
              </a:rPr>
              <a:t> ēkai **.</a:t>
            </a:r>
            <a:endParaRPr lang="en-US" sz="1100" b="1" dirty="0">
              <a:solidFill>
                <a:schemeClr val="bg1"/>
              </a:solidFill>
              <a:latin typeface="Verdana" panose="020B0604030504040204" pitchFamily="34" charset="0"/>
              <a:ea typeface="Verdana" panose="020B0604030504040204" pitchFamily="34" charset="0"/>
            </a:endParaRPr>
          </a:p>
        </p:txBody>
      </p:sp>
      <p:sp>
        <p:nvSpPr>
          <p:cNvPr id="233" name="Brīvforma: forma 232">
            <a:extLst>
              <a:ext uri="{FF2B5EF4-FFF2-40B4-BE49-F238E27FC236}">
                <a16:creationId xmlns:a16="http://schemas.microsoft.com/office/drawing/2014/main" id="{2607844C-99F0-4715-B581-951B56F3D251}"/>
              </a:ext>
            </a:extLst>
          </p:cNvPr>
          <p:cNvSpPr/>
          <p:nvPr/>
        </p:nvSpPr>
        <p:spPr>
          <a:xfrm>
            <a:off x="3739104" y="5464168"/>
            <a:ext cx="5856193" cy="863591"/>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3281059" y="1807928"/>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grpSp>
        <p:nvGrpSpPr>
          <p:cNvPr id="250" name="Grafika 57">
            <a:extLst>
              <a:ext uri="{FF2B5EF4-FFF2-40B4-BE49-F238E27FC236}">
                <a16:creationId xmlns:a16="http://schemas.microsoft.com/office/drawing/2014/main" id="{4DAFE801-A5DA-4C4D-94E1-4889BD38687F}"/>
              </a:ext>
            </a:extLst>
          </p:cNvPr>
          <p:cNvGrpSpPr/>
          <p:nvPr/>
        </p:nvGrpSpPr>
        <p:grpSpPr>
          <a:xfrm rot="384078" flipV="1">
            <a:off x="2365650" y="5181397"/>
            <a:ext cx="1949763" cy="1141357"/>
            <a:chOff x="4550682" y="873347"/>
            <a:chExt cx="2063757" cy="1208087"/>
          </a:xfrm>
        </p:grpSpPr>
        <p:grpSp>
          <p:nvGrpSpPr>
            <p:cNvPr id="251" name="Grafika 57">
              <a:extLst>
                <a:ext uri="{FF2B5EF4-FFF2-40B4-BE49-F238E27FC236}">
                  <a16:creationId xmlns:a16="http://schemas.microsoft.com/office/drawing/2014/main" id="{206444BA-7FFF-43C0-9798-3C709D3D49E0}"/>
                </a:ext>
              </a:extLst>
            </p:cNvPr>
            <p:cNvGrpSpPr/>
            <p:nvPr/>
          </p:nvGrpSpPr>
          <p:grpSpPr>
            <a:xfrm>
              <a:off x="4852854" y="873347"/>
              <a:ext cx="1761585" cy="1208087"/>
              <a:chOff x="4852854" y="873347"/>
              <a:chExt cx="1761585" cy="1208087"/>
            </a:xfrm>
          </p:grpSpPr>
          <p:grpSp>
            <p:nvGrpSpPr>
              <p:cNvPr id="257" name="Grafika 57">
                <a:extLst>
                  <a:ext uri="{FF2B5EF4-FFF2-40B4-BE49-F238E27FC236}">
                    <a16:creationId xmlns:a16="http://schemas.microsoft.com/office/drawing/2014/main" id="{C4911A86-595C-4761-B175-0A19A9DA8E3F}"/>
                  </a:ext>
                </a:extLst>
              </p:cNvPr>
              <p:cNvGrpSpPr/>
              <p:nvPr/>
            </p:nvGrpSpPr>
            <p:grpSpPr>
              <a:xfrm>
                <a:off x="4852854" y="873347"/>
                <a:ext cx="1761585" cy="1208087"/>
                <a:chOff x="4852854" y="873347"/>
                <a:chExt cx="1761585" cy="1208087"/>
              </a:xfrm>
            </p:grpSpPr>
            <p:sp>
              <p:nvSpPr>
                <p:cNvPr id="261" name="Brīvforma: forma 260">
                  <a:extLst>
                    <a:ext uri="{FF2B5EF4-FFF2-40B4-BE49-F238E27FC236}">
                      <a16:creationId xmlns:a16="http://schemas.microsoft.com/office/drawing/2014/main" id="{8C411F1E-F1F9-4DD1-89C0-532DEDCFE865}"/>
                    </a:ext>
                  </a:extLst>
                </p:cNvPr>
                <p:cNvSpPr/>
                <p:nvPr/>
              </p:nvSpPr>
              <p:spPr>
                <a:xfrm rot="-1416562">
                  <a:off x="5551673" y="1018669"/>
                  <a:ext cx="917444" cy="917444"/>
                </a:xfrm>
                <a:custGeom>
                  <a:avLst/>
                  <a:gdLst>
                    <a:gd name="connsiteX0" fmla="*/ 917444 w 917444"/>
                    <a:gd name="connsiteY0" fmla="*/ 458722 h 917444"/>
                    <a:gd name="connsiteX1" fmla="*/ 458722 w 917444"/>
                    <a:gd name="connsiteY1" fmla="*/ 917444 h 917444"/>
                    <a:gd name="connsiteX2" fmla="*/ 0 w 917444"/>
                    <a:gd name="connsiteY2" fmla="*/ 458722 h 917444"/>
                    <a:gd name="connsiteX3" fmla="*/ 458722 w 917444"/>
                    <a:gd name="connsiteY3" fmla="*/ 0 h 917444"/>
                    <a:gd name="connsiteX4" fmla="*/ 917444 w 917444"/>
                    <a:gd name="connsiteY4" fmla="*/ 458722 h 91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4" h="917444">
                      <a:moveTo>
                        <a:pt x="917444" y="458722"/>
                      </a:moveTo>
                      <a:cubicBezTo>
                        <a:pt x="917444" y="712067"/>
                        <a:pt x="712068" y="917444"/>
                        <a:pt x="458722" y="917444"/>
                      </a:cubicBezTo>
                      <a:cubicBezTo>
                        <a:pt x="205377" y="917444"/>
                        <a:pt x="0" y="712067"/>
                        <a:pt x="0" y="458722"/>
                      </a:cubicBezTo>
                      <a:cubicBezTo>
                        <a:pt x="0" y="205377"/>
                        <a:pt x="205377" y="0"/>
                        <a:pt x="458722" y="0"/>
                      </a:cubicBezTo>
                      <a:cubicBezTo>
                        <a:pt x="712068" y="0"/>
                        <a:pt x="917444" y="205377"/>
                        <a:pt x="917444" y="458722"/>
                      </a:cubicBezTo>
                      <a:close/>
                    </a:path>
                  </a:pathLst>
                </a:custGeom>
                <a:solidFill>
                  <a:srgbClr val="99A6BF">
                    <a:alpha val="60000"/>
                  </a:srgbClr>
                </a:solidFill>
                <a:ln w="12427" cap="flat">
                  <a:noFill/>
                  <a:prstDash val="solid"/>
                  <a:miter/>
                </a:ln>
              </p:spPr>
              <p:txBody>
                <a:bodyPr rtlCol="0" anchor="ctr"/>
                <a:lstStyle/>
                <a:p>
                  <a:endParaRPr lang="lv-LV"/>
                </a:p>
              </p:txBody>
            </p:sp>
            <p:sp>
              <p:nvSpPr>
                <p:cNvPr id="262" name="Brīvforma: forma 261">
                  <a:extLst>
                    <a:ext uri="{FF2B5EF4-FFF2-40B4-BE49-F238E27FC236}">
                      <a16:creationId xmlns:a16="http://schemas.microsoft.com/office/drawing/2014/main" id="{A4E0D286-6147-4E3C-8868-F16390CC9316}"/>
                    </a:ext>
                  </a:extLst>
                </p:cNvPr>
                <p:cNvSpPr/>
                <p:nvPr/>
              </p:nvSpPr>
              <p:spPr>
                <a:xfrm>
                  <a:off x="4852854" y="919867"/>
                  <a:ext cx="1687897" cy="1093365"/>
                </a:xfrm>
                <a:custGeom>
                  <a:avLst/>
                  <a:gdLst>
                    <a:gd name="connsiteX0" fmla="*/ 1030568 w 1687897"/>
                    <a:gd name="connsiteY0" fmla="*/ 10894 h 1093365"/>
                    <a:gd name="connsiteX1" fmla="*/ 594224 w 1687897"/>
                    <a:gd name="connsiteY1" fmla="*/ 581498 h 1093365"/>
                    <a:gd name="connsiteX2" fmla="*/ 0 w 1687897"/>
                    <a:gd name="connsiteY2" fmla="*/ 702083 h 1093365"/>
                    <a:gd name="connsiteX3" fmla="*/ 29835 w 1687897"/>
                    <a:gd name="connsiteY3" fmla="*/ 847531 h 1093365"/>
                    <a:gd name="connsiteX4" fmla="*/ 624059 w 1687897"/>
                    <a:gd name="connsiteY4" fmla="*/ 726946 h 1093365"/>
                    <a:gd name="connsiteX5" fmla="*/ 1249362 w 1687897"/>
                    <a:gd name="connsiteY5" fmla="*/ 1082486 h 1093365"/>
                    <a:gd name="connsiteX6" fmla="*/ 1677004 w 1687897"/>
                    <a:gd name="connsiteY6" fmla="*/ 438536 h 1093365"/>
                    <a:gd name="connsiteX7" fmla="*/ 1030568 w 1687897"/>
                    <a:gd name="connsiteY7" fmla="*/ 10894 h 10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897" h="1093365">
                      <a:moveTo>
                        <a:pt x="1030568" y="10894"/>
                      </a:moveTo>
                      <a:cubicBezTo>
                        <a:pt x="759562" y="65593"/>
                        <a:pt x="576820" y="312979"/>
                        <a:pt x="594224" y="581498"/>
                      </a:cubicBezTo>
                      <a:lnTo>
                        <a:pt x="0" y="702083"/>
                      </a:lnTo>
                      <a:lnTo>
                        <a:pt x="29835" y="847531"/>
                      </a:lnTo>
                      <a:lnTo>
                        <a:pt x="624059" y="726946"/>
                      </a:lnTo>
                      <a:cubicBezTo>
                        <a:pt x="712322" y="980548"/>
                        <a:pt x="978356" y="1137184"/>
                        <a:pt x="1249362" y="1082486"/>
                      </a:cubicBezTo>
                      <a:cubicBezTo>
                        <a:pt x="1545230" y="1022815"/>
                        <a:pt x="1736675" y="733162"/>
                        <a:pt x="1677004" y="438536"/>
                      </a:cubicBezTo>
                      <a:cubicBezTo>
                        <a:pt x="1614846" y="142668"/>
                        <a:pt x="1325194" y="-48777"/>
                        <a:pt x="1030568" y="10894"/>
                      </a:cubicBezTo>
                      <a:close/>
                    </a:path>
                  </a:pathLst>
                </a:custGeom>
                <a:noFill/>
                <a:ln w="12427" cap="flat">
                  <a:solidFill>
                    <a:srgbClr val="800055"/>
                  </a:solidFill>
                  <a:prstDash val="solid"/>
                  <a:miter/>
                </a:ln>
              </p:spPr>
              <p:txBody>
                <a:bodyPr rtlCol="0" anchor="ctr"/>
                <a:lstStyle/>
                <a:p>
                  <a:endParaRPr lang="lv-LV"/>
                </a:p>
              </p:txBody>
            </p:sp>
          </p:grpSp>
          <p:grpSp>
            <p:nvGrpSpPr>
              <p:cNvPr id="258" name="Grafika 57">
                <a:extLst>
                  <a:ext uri="{FF2B5EF4-FFF2-40B4-BE49-F238E27FC236}">
                    <a16:creationId xmlns:a16="http://schemas.microsoft.com/office/drawing/2014/main" id="{DC855810-E019-4FC1-A361-DEDD0B7DB3B4}"/>
                  </a:ext>
                </a:extLst>
              </p:cNvPr>
              <p:cNvGrpSpPr/>
              <p:nvPr/>
            </p:nvGrpSpPr>
            <p:grpSpPr>
              <a:xfrm>
                <a:off x="5632306" y="1099829"/>
                <a:ext cx="755832" cy="755832"/>
                <a:chOff x="5632306" y="1099829"/>
                <a:chExt cx="755832" cy="755832"/>
              </a:xfrm>
            </p:grpSpPr>
            <p:sp>
              <p:nvSpPr>
                <p:cNvPr id="259" name="Brīvforma: forma 258">
                  <a:extLst>
                    <a:ext uri="{FF2B5EF4-FFF2-40B4-BE49-F238E27FC236}">
                      <a16:creationId xmlns:a16="http://schemas.microsoft.com/office/drawing/2014/main" id="{92E719D5-D032-4247-9F55-DCE3EFBA171B}"/>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60" name="Brīvforma: forma 259">
                  <a:extLst>
                    <a:ext uri="{FF2B5EF4-FFF2-40B4-BE49-F238E27FC236}">
                      <a16:creationId xmlns:a16="http://schemas.microsoft.com/office/drawing/2014/main" id="{A9B1513B-F6FE-47EE-A006-D8505CB765D8}"/>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grpSp>
        <p:grpSp>
          <p:nvGrpSpPr>
            <p:cNvPr id="252" name="Grafika 57">
              <a:extLst>
                <a:ext uri="{FF2B5EF4-FFF2-40B4-BE49-F238E27FC236}">
                  <a16:creationId xmlns:a16="http://schemas.microsoft.com/office/drawing/2014/main" id="{ED4B7468-8F24-4BE5-BAC0-0DACC30BEE9B}"/>
                </a:ext>
              </a:extLst>
            </p:cNvPr>
            <p:cNvGrpSpPr/>
            <p:nvPr/>
          </p:nvGrpSpPr>
          <p:grpSpPr>
            <a:xfrm>
              <a:off x="4550682" y="1488699"/>
              <a:ext cx="484826" cy="484826"/>
              <a:chOff x="4550682" y="1488699"/>
              <a:chExt cx="484826" cy="484826"/>
            </a:xfrm>
          </p:grpSpPr>
          <p:pic>
            <p:nvPicPr>
              <p:cNvPr id="253" name="Attēls 252">
                <a:extLst>
                  <a:ext uri="{FF2B5EF4-FFF2-40B4-BE49-F238E27FC236}">
                    <a16:creationId xmlns:a16="http://schemas.microsoft.com/office/drawing/2014/main" id="{E77F12A0-E22E-4FE6-BE7E-DB1D136B2C8D}"/>
                  </a:ext>
                </a:extLst>
              </p:cNvPr>
              <p:cNvPicPr>
                <a:picLocks noChangeAspect="1"/>
              </p:cNvPicPr>
              <p:nvPr/>
            </p:nvPicPr>
            <p:blipFill>
              <a:blip r:embed="rId7"/>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54" name="Grafika 57">
                <a:extLst>
                  <a:ext uri="{FF2B5EF4-FFF2-40B4-BE49-F238E27FC236}">
                    <a16:creationId xmlns:a16="http://schemas.microsoft.com/office/drawing/2014/main" id="{A8B389D2-5AB7-4142-843F-C4E9C18389DD}"/>
                  </a:ext>
                </a:extLst>
              </p:cNvPr>
              <p:cNvGrpSpPr/>
              <p:nvPr/>
            </p:nvGrpSpPr>
            <p:grpSpPr>
              <a:xfrm>
                <a:off x="4617899" y="1528715"/>
                <a:ext cx="343108" cy="343108"/>
                <a:chOff x="4617899" y="1528715"/>
                <a:chExt cx="343108" cy="343108"/>
              </a:xfrm>
            </p:grpSpPr>
            <p:sp>
              <p:nvSpPr>
                <p:cNvPr id="255" name="Brīvforma: forma 254">
                  <a:extLst>
                    <a:ext uri="{FF2B5EF4-FFF2-40B4-BE49-F238E27FC236}">
                      <a16:creationId xmlns:a16="http://schemas.microsoft.com/office/drawing/2014/main" id="{1C9E8F94-4FDC-4A63-BAD4-91ECBCF2E77A}"/>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56" name="Brīvforma: forma 255">
                  <a:extLst>
                    <a:ext uri="{FF2B5EF4-FFF2-40B4-BE49-F238E27FC236}">
                      <a16:creationId xmlns:a16="http://schemas.microsoft.com/office/drawing/2014/main" id="{FE830823-322E-4A51-B2D1-DA818F05CF17}"/>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4" name="TextBox 263">
            <a:extLst>
              <a:ext uri="{FF2B5EF4-FFF2-40B4-BE49-F238E27FC236}">
                <a16:creationId xmlns:a16="http://schemas.microsoft.com/office/drawing/2014/main" id="{CC5C2D64-B2EA-4960-966B-668AE96E98F1}"/>
              </a:ext>
            </a:extLst>
          </p:cNvPr>
          <p:cNvSpPr txBox="1"/>
          <p:nvPr/>
        </p:nvSpPr>
        <p:spPr>
          <a:xfrm>
            <a:off x="3494030" y="5449866"/>
            <a:ext cx="497252"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4</a:t>
            </a:r>
          </a:p>
        </p:txBody>
      </p:sp>
      <p:grpSp>
        <p:nvGrpSpPr>
          <p:cNvPr id="265" name="Grafika 57">
            <a:extLst>
              <a:ext uri="{FF2B5EF4-FFF2-40B4-BE49-F238E27FC236}">
                <a16:creationId xmlns:a16="http://schemas.microsoft.com/office/drawing/2014/main" id="{2B2B2EE7-4ED9-4F6F-B204-E7E4FF336982}"/>
              </a:ext>
            </a:extLst>
          </p:cNvPr>
          <p:cNvGrpSpPr/>
          <p:nvPr/>
        </p:nvGrpSpPr>
        <p:grpSpPr>
          <a:xfrm>
            <a:off x="3977604" y="3021177"/>
            <a:ext cx="1842838" cy="1032367"/>
            <a:chOff x="5346296" y="3560015"/>
            <a:chExt cx="1950581" cy="1092725"/>
          </a:xfrm>
        </p:grpSpPr>
        <p:grpSp>
          <p:nvGrpSpPr>
            <p:cNvPr id="266" name="Grafika 57">
              <a:extLst>
                <a:ext uri="{FF2B5EF4-FFF2-40B4-BE49-F238E27FC236}">
                  <a16:creationId xmlns:a16="http://schemas.microsoft.com/office/drawing/2014/main" id="{E4B78178-CFE7-4F5A-98E7-E4F52F795327}"/>
                </a:ext>
              </a:extLst>
            </p:cNvPr>
            <p:cNvGrpSpPr/>
            <p:nvPr/>
          </p:nvGrpSpPr>
          <p:grpSpPr>
            <a:xfrm>
              <a:off x="5346296" y="3560015"/>
              <a:ext cx="1950581" cy="1092725"/>
              <a:chOff x="5346296" y="3560015"/>
              <a:chExt cx="1950581" cy="1092725"/>
            </a:xfrm>
          </p:grpSpPr>
          <p:grpSp>
            <p:nvGrpSpPr>
              <p:cNvPr id="268" name="Grafika 57">
                <a:extLst>
                  <a:ext uri="{FF2B5EF4-FFF2-40B4-BE49-F238E27FC236}">
                    <a16:creationId xmlns:a16="http://schemas.microsoft.com/office/drawing/2014/main" id="{56FF3FF0-AEDE-4AE8-B6C4-33CBD2629BE1}"/>
                  </a:ext>
                </a:extLst>
              </p:cNvPr>
              <p:cNvGrpSpPr/>
              <p:nvPr/>
            </p:nvGrpSpPr>
            <p:grpSpPr>
              <a:xfrm>
                <a:off x="5602470" y="3560015"/>
                <a:ext cx="1694407" cy="1092725"/>
                <a:chOff x="5602470" y="3560015"/>
                <a:chExt cx="1694407" cy="1092725"/>
              </a:xfrm>
            </p:grpSpPr>
            <p:sp>
              <p:nvSpPr>
                <p:cNvPr id="274" name="Brīvforma: forma 273">
                  <a:extLst>
                    <a:ext uri="{FF2B5EF4-FFF2-40B4-BE49-F238E27FC236}">
                      <a16:creationId xmlns:a16="http://schemas.microsoft.com/office/drawing/2014/main" id="{FA495295-8D6C-40C0-82B6-926F9EA6A17B}"/>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75" name="Grafika 57">
                  <a:extLst>
                    <a:ext uri="{FF2B5EF4-FFF2-40B4-BE49-F238E27FC236}">
                      <a16:creationId xmlns:a16="http://schemas.microsoft.com/office/drawing/2014/main" id="{427D1EBE-005E-4FEF-8969-F956CB542761}"/>
                    </a:ext>
                  </a:extLst>
                </p:cNvPr>
                <p:cNvGrpSpPr/>
                <p:nvPr/>
              </p:nvGrpSpPr>
              <p:grpSpPr>
                <a:xfrm>
                  <a:off x="6371978" y="3721624"/>
                  <a:ext cx="755832" cy="755832"/>
                  <a:chOff x="6371978" y="3721624"/>
                  <a:chExt cx="755832" cy="755832"/>
                </a:xfrm>
              </p:grpSpPr>
              <p:sp>
                <p:nvSpPr>
                  <p:cNvPr id="277" name="Brīvforma: forma 276">
                    <a:extLst>
                      <a:ext uri="{FF2B5EF4-FFF2-40B4-BE49-F238E27FC236}">
                        <a16:creationId xmlns:a16="http://schemas.microsoft.com/office/drawing/2014/main" id="{C4BF934A-D4B1-41FA-A957-CEE00962B26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78" name="Brīvforma: forma 277">
                    <a:extLst>
                      <a:ext uri="{FF2B5EF4-FFF2-40B4-BE49-F238E27FC236}">
                        <a16:creationId xmlns:a16="http://schemas.microsoft.com/office/drawing/2014/main" id="{963CD51C-862E-4FDE-ABD9-EA2F128A936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76" name="Brīvforma: forma 275">
                  <a:extLst>
                    <a:ext uri="{FF2B5EF4-FFF2-40B4-BE49-F238E27FC236}">
                      <a16:creationId xmlns:a16="http://schemas.microsoft.com/office/drawing/2014/main" id="{28DB0907-B794-47DE-9217-9A16DEFD02AC}"/>
                    </a:ext>
                  </a:extLst>
                </p:cNvPr>
                <p:cNvSpPr/>
                <p:nvPr/>
              </p:nvSpPr>
              <p:spPr>
                <a:xfrm>
                  <a:off x="5602470" y="3560015"/>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69" name="Grafika 57">
                <a:extLst>
                  <a:ext uri="{FF2B5EF4-FFF2-40B4-BE49-F238E27FC236}">
                    <a16:creationId xmlns:a16="http://schemas.microsoft.com/office/drawing/2014/main" id="{C2C69E57-AA54-4B13-8E8B-73B945DBFD7C}"/>
                  </a:ext>
                </a:extLst>
              </p:cNvPr>
              <p:cNvGrpSpPr/>
              <p:nvPr/>
            </p:nvGrpSpPr>
            <p:grpSpPr>
              <a:xfrm>
                <a:off x="5346296" y="3900400"/>
                <a:ext cx="484826" cy="484826"/>
                <a:chOff x="5346296" y="3900400"/>
                <a:chExt cx="484826" cy="484826"/>
              </a:xfrm>
            </p:grpSpPr>
            <p:pic>
              <p:nvPicPr>
                <p:cNvPr id="270" name="Attēls 269">
                  <a:extLst>
                    <a:ext uri="{FF2B5EF4-FFF2-40B4-BE49-F238E27FC236}">
                      <a16:creationId xmlns:a16="http://schemas.microsoft.com/office/drawing/2014/main" id="{46033FF9-167B-4DF6-9DB7-4DBB518290EC}"/>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71" name="Grafika 57">
                  <a:extLst>
                    <a:ext uri="{FF2B5EF4-FFF2-40B4-BE49-F238E27FC236}">
                      <a16:creationId xmlns:a16="http://schemas.microsoft.com/office/drawing/2014/main" id="{A91D1673-0DFD-4976-A086-7DD6195BFDF9}"/>
                    </a:ext>
                  </a:extLst>
                </p:cNvPr>
                <p:cNvGrpSpPr/>
                <p:nvPr/>
              </p:nvGrpSpPr>
              <p:grpSpPr>
                <a:xfrm>
                  <a:off x="5408540" y="3935445"/>
                  <a:ext cx="343108" cy="343108"/>
                  <a:chOff x="5408540" y="3935445"/>
                  <a:chExt cx="343108" cy="343108"/>
                </a:xfrm>
              </p:grpSpPr>
              <p:sp>
                <p:nvSpPr>
                  <p:cNvPr id="272" name="Brīvforma: forma 271">
                    <a:extLst>
                      <a:ext uri="{FF2B5EF4-FFF2-40B4-BE49-F238E27FC236}">
                        <a16:creationId xmlns:a16="http://schemas.microsoft.com/office/drawing/2014/main" id="{B9C45636-ECE7-46A4-8C81-7ECFE009FAB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73" name="Brīvforma: forma 272">
                    <a:extLst>
                      <a:ext uri="{FF2B5EF4-FFF2-40B4-BE49-F238E27FC236}">
                        <a16:creationId xmlns:a16="http://schemas.microsoft.com/office/drawing/2014/main" id="{9D3AF711-B936-4CDD-9B5B-AE0DB4E1156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7" name="TextBox 266">
              <a:extLst>
                <a:ext uri="{FF2B5EF4-FFF2-40B4-BE49-F238E27FC236}">
                  <a16:creationId xmlns:a16="http://schemas.microsoft.com/office/drawing/2014/main" id="{89ABBE56-A075-4FAE-A986-F325FD0D40A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grpSp>
      <p:sp>
        <p:nvSpPr>
          <p:cNvPr id="279" name="TextBox 278">
            <a:extLst>
              <a:ext uri="{FF2B5EF4-FFF2-40B4-BE49-F238E27FC236}">
                <a16:creationId xmlns:a16="http://schemas.microsoft.com/office/drawing/2014/main" id="{9BDA1868-D227-4573-9EA4-45CE3DC03928}"/>
              </a:ext>
            </a:extLst>
          </p:cNvPr>
          <p:cNvSpPr txBox="1"/>
          <p:nvPr/>
        </p:nvSpPr>
        <p:spPr>
          <a:xfrm>
            <a:off x="5770756" y="3007680"/>
            <a:ext cx="4184959" cy="1046440"/>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MAINĀS BŪVES BŪVAPJOMS</a:t>
            </a:r>
          </a:p>
          <a:p>
            <a:endParaRPr lang="lv-LV" sz="1100" b="1" dirty="0">
              <a:solidFill>
                <a:schemeClr val="bg1"/>
              </a:solidFill>
              <a:latin typeface="Verdana" panose="020B0604030504040204" pitchFamily="34" charset="0"/>
              <a:ea typeface="Verdana" panose="020B0604030504040204" pitchFamily="34" charset="0"/>
            </a:endParaRPr>
          </a:p>
          <a:p>
            <a:r>
              <a:rPr lang="lv-LV" sz="1100" b="1" dirty="0">
                <a:solidFill>
                  <a:schemeClr val="bg1"/>
                </a:solidFill>
                <a:latin typeface="Verdana" panose="020B0604030504040204" pitchFamily="34" charset="0"/>
                <a:ea typeface="Verdana" panose="020B0604030504040204" pitchFamily="34" charset="0"/>
              </a:rPr>
              <a:t>Augstums, platums, garums un </a:t>
            </a:r>
            <a:r>
              <a:rPr lang="lv-LV" sz="1100" b="1" u="sng" dirty="0">
                <a:solidFill>
                  <a:schemeClr val="bg1"/>
                </a:solidFill>
                <a:latin typeface="Verdana" panose="020B0604030504040204" pitchFamily="34" charset="0"/>
                <a:ea typeface="Verdana" panose="020B0604030504040204" pitchFamily="34" charset="0"/>
              </a:rPr>
              <a:t>platība</a:t>
            </a:r>
            <a:r>
              <a:rPr lang="lv-LV" sz="1100" b="1" dirty="0">
                <a:solidFill>
                  <a:schemeClr val="bg1"/>
                </a:solidFill>
                <a:latin typeface="Verdana" panose="020B0604030504040204" pitchFamily="34" charset="0"/>
                <a:ea typeface="Verdana" panose="020B0604030504040204" pitchFamily="34" charset="0"/>
              </a:rPr>
              <a:t>!!! (piemēram, tiek izbūvēts jauns līmenis, nemainot ārējos gabarītus)</a:t>
            </a:r>
            <a:endParaRPr lang="lv-LV" sz="1100" b="1" dirty="0">
              <a:solidFill>
                <a:schemeClr val="bg1"/>
              </a:solidFill>
              <a:effectLst/>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CF85EDFB-6B9E-CFA2-1034-7B4D46F83D81}"/>
              </a:ext>
            </a:extLst>
          </p:cNvPr>
          <p:cNvSpPr txBox="1"/>
          <p:nvPr/>
        </p:nvSpPr>
        <p:spPr>
          <a:xfrm>
            <a:off x="2616750" y="1005623"/>
            <a:ext cx="7653825"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Būvprojekta izmaiņas, kas skar pašvaldības kompetenci un saistošo noteikumu prasības.*</a:t>
            </a:r>
          </a:p>
          <a:p>
            <a:endParaRPr lang="lv-LV" sz="1100" b="1" dirty="0">
              <a:latin typeface="Verdana" panose="020B0604030504040204" pitchFamily="34" charset="0"/>
              <a:ea typeface="Verdana" panose="020B0604030504040204" pitchFamily="34" charset="0"/>
            </a:endParaRPr>
          </a:p>
          <a:p>
            <a:r>
              <a:rPr lang="lv-LV" sz="1100" b="1" dirty="0">
                <a:latin typeface="Verdana" panose="020B0604030504040204" pitchFamily="34" charset="0"/>
                <a:ea typeface="Verdana" panose="020B0604030504040204" pitchFamily="34" charset="0"/>
              </a:rPr>
              <a:t>Arī Teritorijas izmantošanas un apbūves noteikumi (TIAN) ir pašvaldības saistošie noteikumi.</a:t>
            </a:r>
            <a:endParaRPr lang="lv-LV" sz="1100" b="1" dirty="0">
              <a:effectLst/>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2C81AE39-0C63-1270-CABC-AC2FF76B9D8C}"/>
              </a:ext>
            </a:extLst>
          </p:cNvPr>
          <p:cNvSpPr txBox="1"/>
          <p:nvPr/>
        </p:nvSpPr>
        <p:spPr>
          <a:xfrm>
            <a:off x="5660714" y="4264886"/>
            <a:ext cx="4184959" cy="1046440"/>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MAINĀS BŪVES FASĀDE</a:t>
            </a:r>
          </a:p>
          <a:p>
            <a:endParaRPr lang="lv-LV" sz="1100" b="1" dirty="0">
              <a:solidFill>
                <a:schemeClr val="bg1"/>
              </a:solidFill>
              <a:latin typeface="Verdana" panose="020B0604030504040204" pitchFamily="34" charset="0"/>
              <a:ea typeface="Verdana" panose="020B0604030504040204" pitchFamily="34" charset="0"/>
            </a:endParaRPr>
          </a:p>
          <a:p>
            <a:r>
              <a:rPr lang="lv-LV" sz="1100" b="1" dirty="0">
                <a:solidFill>
                  <a:schemeClr val="bg1"/>
                </a:solidFill>
                <a:latin typeface="Verdana" panose="020B0604030504040204" pitchFamily="34" charset="0"/>
                <a:ea typeface="Verdana" panose="020B0604030504040204" pitchFamily="34" charset="0"/>
              </a:rPr>
              <a:t>Fasādes apdares materiāls, dalījums, ugunsdzēsības kāpņu novietojums, apgaismojums u.c.</a:t>
            </a:r>
            <a:endParaRPr lang="lv-LV" sz="1100" b="1" dirty="0">
              <a:solidFill>
                <a:schemeClr val="bg1"/>
              </a:solidFill>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8F777036-1348-9C6B-A18F-F90FF1EA1B8D}"/>
              </a:ext>
            </a:extLst>
          </p:cNvPr>
          <p:cNvSpPr txBox="1"/>
          <p:nvPr/>
        </p:nvSpPr>
        <p:spPr>
          <a:xfrm>
            <a:off x="4296593" y="5464168"/>
            <a:ext cx="5298704" cy="892552"/>
          </a:xfrm>
          <a:prstGeom prst="rect">
            <a:avLst/>
          </a:prstGeom>
          <a:noFill/>
        </p:spPr>
        <p:txBody>
          <a:bodyPr wrap="square" rtlCol="0">
            <a:spAutoFit/>
          </a:bodyPr>
          <a:lstStyle/>
          <a:p>
            <a:r>
              <a:rPr lang="lv-LV" sz="1100" b="1" cap="all" dirty="0">
                <a:effectLst/>
                <a:latin typeface="Verdana" panose="020B0604030504040204" pitchFamily="34" charset="0"/>
                <a:ea typeface="Verdana" panose="020B0604030504040204" pitchFamily="34" charset="0"/>
              </a:rPr>
              <a:t>būvprojektā neparedzētus pirmās vai otrās grupas inženierbūvju, pirmās grupas ēkas vai otrās grupas palīgēkas būvdarbi</a:t>
            </a:r>
          </a:p>
          <a:p>
            <a:endParaRPr lang="lv-LV" sz="800" b="1" cap="all" dirty="0">
              <a:solidFill>
                <a:schemeClr val="bg1"/>
              </a:solidFill>
              <a:latin typeface="Verdana" panose="020B0604030504040204" pitchFamily="34" charset="0"/>
              <a:ea typeface="Verdana" panose="020B0604030504040204" pitchFamily="34" charset="0"/>
            </a:endParaRPr>
          </a:p>
          <a:p>
            <a:r>
              <a:rPr lang="lv-LV" sz="1100" b="1" cap="all" dirty="0">
                <a:solidFill>
                  <a:schemeClr val="bg1"/>
                </a:solidFill>
                <a:latin typeface="Verdana" panose="020B0604030504040204" pitchFamily="34" charset="0"/>
                <a:ea typeface="Verdana" panose="020B0604030504040204" pitchFamily="34" charset="0"/>
              </a:rPr>
              <a:t>Arī tad, JA būvatļaujā jāpievieno būves</a:t>
            </a:r>
          </a:p>
        </p:txBody>
      </p:sp>
    </p:spTree>
    <p:extLst>
      <p:ext uri="{BB962C8B-B14F-4D97-AF65-F5344CB8AC3E}">
        <p14:creationId xmlns:p14="http://schemas.microsoft.com/office/powerpoint/2010/main" val="373894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aisnstūris: ar noapaļotiem stūriem 65">
            <a:extLst>
              <a:ext uri="{FF2B5EF4-FFF2-40B4-BE49-F238E27FC236}">
                <a16:creationId xmlns:a16="http://schemas.microsoft.com/office/drawing/2014/main" id="{BCB43C00-5BF5-51C3-7B3C-BFAAC5A7135B}"/>
              </a:ext>
            </a:extLst>
          </p:cNvPr>
          <p:cNvSpPr/>
          <p:nvPr/>
        </p:nvSpPr>
        <p:spPr>
          <a:xfrm>
            <a:off x="2547206" y="1010837"/>
            <a:ext cx="7779659" cy="265016"/>
          </a:xfrm>
          <a:prstGeom prst="roundRect">
            <a:avLst/>
          </a:prstGeom>
          <a:solidFill>
            <a:srgbClr val="B2AC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423496" y="353237"/>
            <a:ext cx="7522850" cy="461665"/>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kurām jāveic ekspertīze</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5</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603204" y="1805262"/>
            <a:ext cx="5723661" cy="3336594"/>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sp>
        <p:nvSpPr>
          <p:cNvPr id="230" name="TextBox 229">
            <a:extLst>
              <a:ext uri="{FF2B5EF4-FFF2-40B4-BE49-F238E27FC236}">
                <a16:creationId xmlns:a16="http://schemas.microsoft.com/office/drawing/2014/main" id="{3096E768-7715-453B-A9B1-47A95B89C1F5}"/>
              </a:ext>
            </a:extLst>
          </p:cNvPr>
          <p:cNvSpPr txBox="1"/>
          <p:nvPr/>
        </p:nvSpPr>
        <p:spPr>
          <a:xfrm>
            <a:off x="1314146" y="3285967"/>
            <a:ext cx="2402200" cy="707886"/>
          </a:xfrm>
          <a:prstGeom prst="rect">
            <a:avLst/>
          </a:prstGeom>
          <a:noFill/>
        </p:spPr>
        <p:txBody>
          <a:bodyPr wrap="square" rtlCol="0" anchor="b">
            <a:spAutoFit/>
          </a:bodyPr>
          <a:lstStyle/>
          <a:p>
            <a:pPr algn="ctr"/>
            <a:r>
              <a:rPr lang="lv-LV" sz="2000" b="1" cap="all" dirty="0">
                <a:latin typeface="Verdana" panose="020B0604030504040204" pitchFamily="34" charset="0"/>
                <a:ea typeface="Verdana" panose="020B0604030504040204" pitchFamily="34" charset="0"/>
              </a:rPr>
              <a:t>Jāveic ekspertīze</a:t>
            </a:r>
            <a:endParaRPr lang="lv-LV" sz="2000" cap="all" dirty="0">
              <a:latin typeface="Verdana" panose="020B0604030504040204" pitchFamily="34" charset="0"/>
              <a:ea typeface="Verdana" panose="020B0604030504040204" pitchFamily="34" charset="0"/>
            </a:endParaRPr>
          </a:p>
        </p:txBody>
      </p:sp>
      <p:sp>
        <p:nvSpPr>
          <p:cNvPr id="231" name="TextBox 230">
            <a:extLst>
              <a:ext uri="{FF2B5EF4-FFF2-40B4-BE49-F238E27FC236}">
                <a16:creationId xmlns:a16="http://schemas.microsoft.com/office/drawing/2014/main" id="{1A8C7654-7E05-41D0-A297-28D5FACCD8D3}"/>
              </a:ext>
            </a:extLst>
          </p:cNvPr>
          <p:cNvSpPr txBox="1"/>
          <p:nvPr/>
        </p:nvSpPr>
        <p:spPr>
          <a:xfrm>
            <a:off x="5198853" y="1870195"/>
            <a:ext cx="5071722" cy="3095784"/>
          </a:xfrm>
          <a:prstGeom prst="rect">
            <a:avLst/>
          </a:prstGeom>
          <a:noFill/>
        </p:spPr>
        <p:txBody>
          <a:bodyPr wrap="square" rtlCol="0">
            <a:spAutoFit/>
          </a:bodyPr>
          <a:lstStyle/>
          <a:p>
            <a:pPr marL="0" indent="0">
              <a:lnSpc>
                <a:spcPct val="150000"/>
              </a:lnSpc>
              <a:buNone/>
            </a:pPr>
            <a:r>
              <a:rPr lang="lv-LV" sz="1400" cap="all" dirty="0">
                <a:latin typeface="Verdana" panose="020B0604030504040204" pitchFamily="34" charset="0"/>
                <a:ea typeface="Verdana" panose="020B0604030504040204" pitchFamily="34" charset="0"/>
              </a:rPr>
              <a:t>būves, tās nesošo konstrukciju vai to daļu </a:t>
            </a:r>
          </a:p>
          <a:p>
            <a:pPr marL="285750" indent="-285750">
              <a:lnSpc>
                <a:spcPct val="150000"/>
              </a:lnSpc>
              <a:buFont typeface="Wingdings" panose="05000000000000000000" pitchFamily="2" charset="2"/>
              <a:buChar char="ü"/>
            </a:pPr>
            <a:r>
              <a:rPr lang="lv-LV" sz="1600" b="1" u="sng" cap="all" dirty="0">
                <a:latin typeface="Verdana" panose="020B0604030504040204" pitchFamily="34" charset="0"/>
                <a:ea typeface="Verdana" panose="020B0604030504040204" pitchFamily="34" charset="0"/>
              </a:rPr>
              <a:t>konstruktīvais vai cits risinājums</a:t>
            </a:r>
            <a:r>
              <a:rPr lang="lv-LV" sz="1400" b="1" cap="all" dirty="0">
                <a:latin typeface="Verdana" panose="020B0604030504040204" pitchFamily="34" charset="0"/>
                <a:ea typeface="Verdana" panose="020B0604030504040204" pitchFamily="34" charset="0"/>
              </a:rPr>
              <a:t>,</a:t>
            </a:r>
          </a:p>
          <a:p>
            <a:pPr marL="285750" indent="-285750">
              <a:lnSpc>
                <a:spcPct val="150000"/>
              </a:lnSpc>
              <a:buFont typeface="Wingdings" panose="05000000000000000000" pitchFamily="2" charset="2"/>
              <a:buChar char="ü"/>
            </a:pPr>
            <a:r>
              <a:rPr lang="lv-LV" sz="1400" b="1" u="sng" cap="all" dirty="0">
                <a:latin typeface="Verdana" panose="020B0604030504040204" pitchFamily="34" charset="0"/>
                <a:ea typeface="Verdana" panose="020B0604030504040204" pitchFamily="34" charset="0"/>
              </a:rPr>
              <a:t>kas </a:t>
            </a:r>
            <a:r>
              <a:rPr lang="lv-LV" sz="1600" b="1" u="sng" cap="all" dirty="0">
                <a:latin typeface="Verdana" panose="020B0604030504040204" pitchFamily="34" charset="0"/>
                <a:ea typeface="Verdana" panose="020B0604030504040204" pitchFamily="34" charset="0"/>
              </a:rPr>
              <a:t>samazina</a:t>
            </a:r>
            <a:r>
              <a:rPr lang="lv-LV" sz="1400" b="1" u="sng" cap="all" dirty="0">
                <a:latin typeface="Verdana" panose="020B0604030504040204" pitchFamily="34" charset="0"/>
                <a:ea typeface="Verdana" panose="020B0604030504040204" pitchFamily="34" charset="0"/>
              </a:rPr>
              <a:t> būves mehānisko stiprību, stabilitāti, ugunsdrošību vai lietošanas drošumu</a:t>
            </a:r>
            <a:r>
              <a:rPr lang="lv-LV" sz="1400" b="1" cap="all" dirty="0">
                <a:latin typeface="Verdana" panose="020B0604030504040204" pitchFamily="34" charset="0"/>
                <a:ea typeface="Verdana" panose="020B0604030504040204" pitchFamily="34" charset="0"/>
              </a:rPr>
              <a:t>,</a:t>
            </a:r>
          </a:p>
          <a:p>
            <a:pPr marL="285750" indent="-285750">
              <a:lnSpc>
                <a:spcPct val="150000"/>
              </a:lnSpc>
              <a:buFont typeface="Wingdings" panose="05000000000000000000" pitchFamily="2" charset="2"/>
              <a:buChar char="ü"/>
            </a:pPr>
            <a:r>
              <a:rPr lang="lv-LV" sz="1400" cap="all" dirty="0">
                <a:latin typeface="Verdana" panose="020B0604030504040204" pitchFamily="34" charset="0"/>
                <a:ea typeface="Verdana" panose="020B0604030504040204" pitchFamily="34" charset="0"/>
              </a:rPr>
              <a:t>un </a:t>
            </a:r>
            <a:r>
              <a:rPr lang="lv-LV" sz="1400" b="1" u="sng" cap="all" dirty="0">
                <a:latin typeface="Verdana" panose="020B0604030504040204" pitchFamily="34" charset="0"/>
                <a:ea typeface="Verdana" panose="020B0604030504040204" pitchFamily="34" charset="0"/>
              </a:rPr>
              <a:t>to</a:t>
            </a:r>
            <a:r>
              <a:rPr lang="lv-LV" sz="1400" cap="all" dirty="0">
                <a:latin typeface="Verdana" panose="020B0604030504040204" pitchFamily="34" charset="0"/>
                <a:ea typeface="Verdana" panose="020B0604030504040204" pitchFamily="34" charset="0"/>
              </a:rPr>
              <a:t> izmaiņu būvprojektā atbilstoši šo noteikumu 67.</a:t>
            </a:r>
            <a:r>
              <a:rPr lang="lv-LV" sz="1400" cap="all" baseline="30000" dirty="0">
                <a:latin typeface="Verdana" panose="020B0604030504040204" pitchFamily="34" charset="0"/>
                <a:ea typeface="Verdana" panose="020B0604030504040204" pitchFamily="34" charset="0"/>
              </a:rPr>
              <a:t>1</a:t>
            </a:r>
            <a:r>
              <a:rPr lang="lv-LV" sz="1400" cap="all" dirty="0">
                <a:latin typeface="Verdana" panose="020B0604030504040204" pitchFamily="34" charset="0"/>
                <a:ea typeface="Verdana" panose="020B0604030504040204" pitchFamily="34" charset="0"/>
              </a:rPr>
              <a:t> punktam </a:t>
            </a:r>
            <a:r>
              <a:rPr lang="lv-LV" sz="1400" b="1" u="sng" cap="all" dirty="0">
                <a:latin typeface="Verdana" panose="020B0604030504040204" pitchFamily="34" charset="0"/>
                <a:ea typeface="Verdana" panose="020B0604030504040204" pitchFamily="34" charset="0"/>
              </a:rPr>
              <a:t>ir norādījis būvprojekta izstrādātājs</a:t>
            </a:r>
            <a:endParaRPr lang="en-US" sz="1400" b="1" u="sng" cap="all" dirty="0">
              <a:solidFill>
                <a:schemeClr val="bg1"/>
              </a:solidFill>
              <a:latin typeface="Verdana" panose="020B0604030504040204" pitchFamily="34" charset="0"/>
              <a:ea typeface="Verdana" panose="020B0604030504040204" pitchFamily="34" charset="0"/>
            </a:endParaRPr>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3281059" y="1807928"/>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sp>
        <p:nvSpPr>
          <p:cNvPr id="6" name="TextBox 5">
            <a:extLst>
              <a:ext uri="{FF2B5EF4-FFF2-40B4-BE49-F238E27FC236}">
                <a16:creationId xmlns:a16="http://schemas.microsoft.com/office/drawing/2014/main" id="{CF85EDFB-6B9E-CFA2-1034-7B4D46F83D81}"/>
              </a:ext>
            </a:extLst>
          </p:cNvPr>
          <p:cNvSpPr txBox="1"/>
          <p:nvPr/>
        </p:nvSpPr>
        <p:spPr>
          <a:xfrm>
            <a:off x="2616750" y="1005623"/>
            <a:ext cx="7653825"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Būvprojekta izmaiņas, kas attiecināmas uz VBN 60. punktu.</a:t>
            </a:r>
            <a:endParaRPr lang="lv-LV" sz="1100" b="1"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571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aisnstūris: ar noapaļotiem stūriem 53">
            <a:extLst>
              <a:ext uri="{FF2B5EF4-FFF2-40B4-BE49-F238E27FC236}">
                <a16:creationId xmlns:a16="http://schemas.microsoft.com/office/drawing/2014/main" id="{32C2A47E-861A-B664-0A51-B5E9143DF57D}"/>
              </a:ext>
            </a:extLst>
          </p:cNvPr>
          <p:cNvSpPr/>
          <p:nvPr/>
        </p:nvSpPr>
        <p:spPr>
          <a:xfrm>
            <a:off x="8792195" y="3634448"/>
            <a:ext cx="2325070" cy="1794295"/>
          </a:xfrm>
          <a:prstGeom prst="roundRect">
            <a:avLst/>
          </a:prstGeom>
          <a:solidFill>
            <a:srgbClr val="B2ACC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TextBox 8">
            <a:extLst>
              <a:ext uri="{FF2B5EF4-FFF2-40B4-BE49-F238E27FC236}">
                <a16:creationId xmlns:a16="http://schemas.microsoft.com/office/drawing/2014/main" id="{9DFA4F35-5FA8-4A21-825D-420AFB000F4E}"/>
              </a:ext>
            </a:extLst>
          </p:cNvPr>
          <p:cNvSpPr txBox="1"/>
          <p:nvPr/>
        </p:nvSpPr>
        <p:spPr>
          <a:xfrm>
            <a:off x="2231301" y="311372"/>
            <a:ext cx="8490207" cy="830997"/>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būves konstruktīvajā vai citā risinājumā</a:t>
            </a:r>
            <a:endParaRPr lang="lv-LV" sz="2400" b="1"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1942253" y="5736406"/>
            <a:ext cx="9507358" cy="1015663"/>
          </a:xfrm>
          <a:prstGeom prst="rect">
            <a:avLst/>
          </a:prstGeom>
          <a:noFill/>
        </p:spPr>
        <p:txBody>
          <a:bodyPr wrap="square" rtlCol="0">
            <a:spAutoFit/>
          </a:bodyPr>
          <a:lstStyle/>
          <a:p>
            <a:pPr marL="171450" indent="-171450">
              <a:buFont typeface="Arial" panose="020B0604020202020204" pitchFamily="34" charset="0"/>
              <a:buChar char="⃰"/>
            </a:pPr>
            <a:r>
              <a:rPr lang="lv-LV" sz="1000" dirty="0">
                <a:latin typeface="Verdana" panose="020B0604030504040204" pitchFamily="34" charset="0"/>
                <a:ea typeface="Verdana" panose="020B0604030504040204" pitchFamily="34" charset="0"/>
              </a:rPr>
              <a:t>Ja būve </a:t>
            </a:r>
            <a:r>
              <a:rPr lang="lv-LV" sz="1000" b="1" u="sng" dirty="0">
                <a:latin typeface="Verdana" panose="020B0604030504040204" pitchFamily="34" charset="0"/>
                <a:ea typeface="Verdana" panose="020B0604030504040204" pitchFamily="34" charset="0"/>
              </a:rPr>
              <a:t>netiek ekspluatēta </a:t>
            </a:r>
            <a:r>
              <a:rPr lang="lv-LV" sz="1000" dirty="0">
                <a:latin typeface="Verdana" panose="020B0604030504040204" pitchFamily="34" charset="0"/>
                <a:ea typeface="Verdana" panose="020B0604030504040204" pitchFamily="34" charset="0"/>
              </a:rPr>
              <a:t>būvdarbu laikā, </a:t>
            </a:r>
            <a:r>
              <a:rPr lang="lv-LV" sz="1000" b="1" u="sng" dirty="0">
                <a:latin typeface="Verdana" panose="020B0604030504040204" pitchFamily="34" charset="0"/>
                <a:ea typeface="Verdana" panose="020B0604030504040204" pitchFamily="34" charset="0"/>
              </a:rPr>
              <a:t>tad ekspertīze veicama līdz objekta nodošanai ekspluatācijā</a:t>
            </a:r>
            <a:r>
              <a:rPr lang="lv-LV" sz="1000" dirty="0">
                <a:latin typeface="Verdana" panose="020B0604030504040204" pitchFamily="34" charset="0"/>
                <a:ea typeface="Verdana" panose="020B0604030504040204" pitchFamily="34" charset="0"/>
              </a:rPr>
              <a:t>;</a:t>
            </a:r>
          </a:p>
          <a:p>
            <a:pPr marL="171450" indent="-171450">
              <a:buFont typeface="Arial" panose="020B0604020202020204" pitchFamily="34" charset="0"/>
              <a:buChar char="⃰"/>
            </a:pPr>
            <a:endParaRPr lang="lv-LV"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lv-LV" sz="1000" dirty="0">
                <a:latin typeface="Verdana" panose="020B0604030504040204" pitchFamily="34" charset="0"/>
                <a:ea typeface="Verdana" panose="020B0604030504040204" pitchFamily="34" charset="0"/>
              </a:rPr>
              <a:t>Ja būve </a:t>
            </a:r>
            <a:r>
              <a:rPr lang="lv-LV" sz="1000" b="1" u="sng" dirty="0">
                <a:latin typeface="Verdana" panose="020B0604030504040204" pitchFamily="34" charset="0"/>
                <a:ea typeface="Verdana" panose="020B0604030504040204" pitchFamily="34" charset="0"/>
              </a:rPr>
              <a:t>tiek ekspluatēta būvdarbu laikā</a:t>
            </a:r>
            <a:r>
              <a:rPr lang="lv-LV" sz="1000" dirty="0">
                <a:latin typeface="Verdana" panose="020B0604030504040204" pitchFamily="34" charset="0"/>
                <a:ea typeface="Verdana" panose="020B0604030504040204" pitchFamily="34" charset="0"/>
              </a:rPr>
              <a:t>, tad būvniecības dalībnieki vai būvinspektors aptur būvdarbus izmaiņu daļā, līdz pozitīva ekspertīzes atzinuma saņemšanai.</a:t>
            </a:r>
          </a:p>
          <a:p>
            <a:pPr marL="171450" indent="-171450">
              <a:buFont typeface="Arial" panose="020B0604020202020204" pitchFamily="34" charset="0"/>
              <a:buChar char="⃰"/>
            </a:pPr>
            <a:endParaRPr lang="lv-LV"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lv-LV" sz="1000" dirty="0">
                <a:latin typeface="Verdana" panose="020B0604030504040204" pitchFamily="34" charset="0"/>
                <a:ea typeface="Verdana" panose="020B0604030504040204" pitchFamily="34" charset="0"/>
              </a:rPr>
              <a:t>Izmaiņu rasējumi jāpievieno BIS būvprojekta sadaļā, izpildot VBN 115.punktā noteikto – būvniecības dalībniekiem savstarpēji vienojoties.</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6</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23" name="Taisns savienotājs 122">
            <a:extLst>
              <a:ext uri="{FF2B5EF4-FFF2-40B4-BE49-F238E27FC236}">
                <a16:creationId xmlns:a16="http://schemas.microsoft.com/office/drawing/2014/main" id="{0DC52616-59D2-4ED7-AF84-B08441E71202}"/>
              </a:ext>
            </a:extLst>
          </p:cNvPr>
          <p:cNvCxnSpPr>
            <a:cxnSpLocks/>
          </p:cNvCxnSpPr>
          <p:nvPr/>
        </p:nvCxnSpPr>
        <p:spPr>
          <a:xfrm>
            <a:off x="3747471" y="2402519"/>
            <a:ext cx="7670" cy="421404"/>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grpSp>
        <p:nvGrpSpPr>
          <p:cNvPr id="8" name="Grupa 7">
            <a:extLst>
              <a:ext uri="{FF2B5EF4-FFF2-40B4-BE49-F238E27FC236}">
                <a16:creationId xmlns:a16="http://schemas.microsoft.com/office/drawing/2014/main" id="{4068600C-8744-4382-BCFF-CF143B4966CB}"/>
              </a:ext>
            </a:extLst>
          </p:cNvPr>
          <p:cNvGrpSpPr/>
          <p:nvPr/>
        </p:nvGrpSpPr>
        <p:grpSpPr>
          <a:xfrm>
            <a:off x="2325128" y="1461060"/>
            <a:ext cx="3007841" cy="984884"/>
            <a:chOff x="6148371" y="1513795"/>
            <a:chExt cx="2314361" cy="569061"/>
          </a:xfrm>
        </p:grpSpPr>
        <p:sp>
          <p:nvSpPr>
            <p:cNvPr id="7" name="Taisnstūris: ar noapaļotiem stūriem 6">
              <a:extLst>
                <a:ext uri="{FF2B5EF4-FFF2-40B4-BE49-F238E27FC236}">
                  <a16:creationId xmlns:a16="http://schemas.microsoft.com/office/drawing/2014/main" id="{B269C4C8-CCDF-4B97-8437-98A30F72EFD5}"/>
                </a:ext>
              </a:extLst>
            </p:cNvPr>
            <p:cNvSpPr/>
            <p:nvPr/>
          </p:nvSpPr>
          <p:spPr>
            <a:xfrm>
              <a:off x="6148371" y="1533946"/>
              <a:ext cx="2314361" cy="523819"/>
            </a:xfrm>
            <a:prstGeom prst="roundRect">
              <a:avLst/>
            </a:prstGeom>
            <a:solidFill>
              <a:srgbClr val="0090A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9" name="TextBox 48">
              <a:extLst>
                <a:ext uri="{FF2B5EF4-FFF2-40B4-BE49-F238E27FC236}">
                  <a16:creationId xmlns:a16="http://schemas.microsoft.com/office/drawing/2014/main" id="{37445701-0281-40DF-912D-37DEAECC4B72}"/>
                </a:ext>
              </a:extLst>
            </p:cNvPr>
            <p:cNvSpPr txBox="1"/>
            <p:nvPr/>
          </p:nvSpPr>
          <p:spPr>
            <a:xfrm>
              <a:off x="6218086" y="1513795"/>
              <a:ext cx="2235008" cy="569061"/>
            </a:xfrm>
            <a:prstGeom prst="rect">
              <a:avLst/>
            </a:prstGeom>
            <a:noFill/>
          </p:spPr>
          <p:txBody>
            <a:bodyPr wrap="square" rtlCol="0">
              <a:spAutoFit/>
            </a:bodyPr>
            <a:lstStyle/>
            <a:p>
              <a:r>
                <a:rPr lang="lv-LV" sz="1200" b="1" dirty="0">
                  <a:effectLst/>
                  <a:latin typeface="Verdana" panose="020B0604030504040204" pitchFamily="34" charset="0"/>
                  <a:ea typeface="Verdana" panose="020B0604030504040204" pitchFamily="34" charset="0"/>
                  <a:cs typeface="Times New Roman" panose="02020603050405020304" pitchFamily="18" charset="0"/>
                </a:rPr>
                <a:t>Vai saņemts būvprojekta izstrādātāja (atbilstošās BP sadaļas) rakstisks skaidrojums (skaidrojošais apraksts)? </a:t>
              </a:r>
              <a:r>
                <a:rPr lang="lv-LV" sz="1000" dirty="0">
                  <a:latin typeface="Verdana" panose="020B0604030504040204" pitchFamily="34" charset="0"/>
                  <a:ea typeface="Verdana" panose="020B0604030504040204" pitchFamily="34" charset="0"/>
                  <a:cs typeface="Times New Roman" panose="02020603050405020304" pitchFamily="18" charset="0"/>
                </a:rPr>
                <a:t>[VBN 67.</a:t>
              </a:r>
              <a:r>
                <a:rPr lang="lv-LV" sz="1000" baseline="30000" dirty="0">
                  <a:latin typeface="Verdana" panose="020B0604030504040204" pitchFamily="34" charset="0"/>
                  <a:ea typeface="Verdana" panose="020B0604030504040204" pitchFamily="34" charset="0"/>
                  <a:cs typeface="Times New Roman" panose="02020603050405020304" pitchFamily="18" charset="0"/>
                </a:rPr>
                <a:t>1</a:t>
              </a:r>
              <a:r>
                <a:rPr lang="lv-LV" sz="1000" dirty="0">
                  <a:latin typeface="Verdana" panose="020B0604030504040204" pitchFamily="34" charset="0"/>
                  <a:ea typeface="Verdana" panose="020B0604030504040204" pitchFamily="34" charset="0"/>
                  <a:cs typeface="Times New Roman" panose="02020603050405020304" pitchFamily="18" charset="0"/>
                </a:rPr>
                <a:t> punkts]</a:t>
              </a:r>
              <a:endParaRPr lang="lv-LV" sz="1000" dirty="0"/>
            </a:p>
          </p:txBody>
        </p:sp>
      </p:grpSp>
      <p:cxnSp>
        <p:nvCxnSpPr>
          <p:cNvPr id="128" name="Taisns savienotājs 127">
            <a:extLst>
              <a:ext uri="{FF2B5EF4-FFF2-40B4-BE49-F238E27FC236}">
                <a16:creationId xmlns:a16="http://schemas.microsoft.com/office/drawing/2014/main" id="{287EDB78-45F0-45C6-88C0-9A5513F75300}"/>
              </a:ext>
            </a:extLst>
          </p:cNvPr>
          <p:cNvCxnSpPr>
            <a:cxnSpLocks/>
          </p:cNvCxnSpPr>
          <p:nvPr/>
        </p:nvCxnSpPr>
        <p:spPr>
          <a:xfrm>
            <a:off x="2624976" y="2823795"/>
            <a:ext cx="2408147" cy="2782"/>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34" name="Taisns savienotājs 133">
            <a:extLst>
              <a:ext uri="{FF2B5EF4-FFF2-40B4-BE49-F238E27FC236}">
                <a16:creationId xmlns:a16="http://schemas.microsoft.com/office/drawing/2014/main" id="{9A6C0961-8DFC-42D0-82E7-4BC2044DD4E1}"/>
              </a:ext>
            </a:extLst>
          </p:cNvPr>
          <p:cNvCxnSpPr>
            <a:cxnSpLocks/>
          </p:cNvCxnSpPr>
          <p:nvPr/>
        </p:nvCxnSpPr>
        <p:spPr>
          <a:xfrm>
            <a:off x="5033123" y="2826577"/>
            <a:ext cx="0" cy="231859"/>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35" name="Taisns savienotājs 134">
            <a:extLst>
              <a:ext uri="{FF2B5EF4-FFF2-40B4-BE49-F238E27FC236}">
                <a16:creationId xmlns:a16="http://schemas.microsoft.com/office/drawing/2014/main" id="{5E2C655A-0C68-42FA-989C-27A6A2AF9B0F}"/>
              </a:ext>
            </a:extLst>
          </p:cNvPr>
          <p:cNvCxnSpPr>
            <a:cxnSpLocks/>
          </p:cNvCxnSpPr>
          <p:nvPr/>
        </p:nvCxnSpPr>
        <p:spPr>
          <a:xfrm>
            <a:off x="5033123" y="3731027"/>
            <a:ext cx="0" cy="231859"/>
          </a:xfrm>
          <a:prstGeom prst="line">
            <a:avLst/>
          </a:prstGeom>
          <a:ln w="12700">
            <a:solidFill>
              <a:srgbClr val="800055"/>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5" name="Grupa 34">
            <a:extLst>
              <a:ext uri="{FF2B5EF4-FFF2-40B4-BE49-F238E27FC236}">
                <a16:creationId xmlns:a16="http://schemas.microsoft.com/office/drawing/2014/main" id="{5FFC96BC-7E7A-4929-AC37-FD8CFA149450}"/>
              </a:ext>
            </a:extLst>
          </p:cNvPr>
          <p:cNvGrpSpPr/>
          <p:nvPr/>
        </p:nvGrpSpPr>
        <p:grpSpPr>
          <a:xfrm>
            <a:off x="3399584" y="3006616"/>
            <a:ext cx="2033670" cy="1878928"/>
            <a:chOff x="8744171" y="2881989"/>
            <a:chExt cx="2033670" cy="1878928"/>
          </a:xfrm>
        </p:grpSpPr>
        <p:cxnSp>
          <p:nvCxnSpPr>
            <p:cNvPr id="156" name="Taisns savienotājs 155">
              <a:extLst>
                <a:ext uri="{FF2B5EF4-FFF2-40B4-BE49-F238E27FC236}">
                  <a16:creationId xmlns:a16="http://schemas.microsoft.com/office/drawing/2014/main" id="{B5A1456F-7BC3-45E3-8618-0340D645418F}"/>
                </a:ext>
              </a:extLst>
            </p:cNvPr>
            <p:cNvCxnSpPr>
              <a:cxnSpLocks/>
            </p:cNvCxnSpPr>
            <p:nvPr/>
          </p:nvCxnSpPr>
          <p:spPr>
            <a:xfrm flipH="1">
              <a:off x="8744171" y="3267694"/>
              <a:ext cx="5080" cy="1493223"/>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grpSp>
          <p:nvGrpSpPr>
            <p:cNvPr id="13" name="Grupa 12">
              <a:extLst>
                <a:ext uri="{FF2B5EF4-FFF2-40B4-BE49-F238E27FC236}">
                  <a16:creationId xmlns:a16="http://schemas.microsoft.com/office/drawing/2014/main" id="{4D56914B-3672-4F1D-8420-3163EB580743}"/>
                </a:ext>
              </a:extLst>
            </p:cNvPr>
            <p:cNvGrpSpPr/>
            <p:nvPr/>
          </p:nvGrpSpPr>
          <p:grpSpPr>
            <a:xfrm>
              <a:off x="9439945" y="2881989"/>
              <a:ext cx="1337896" cy="736420"/>
              <a:chOff x="9439945" y="2881989"/>
              <a:chExt cx="1337896" cy="736420"/>
            </a:xfrm>
          </p:grpSpPr>
          <p:sp>
            <p:nvSpPr>
              <p:cNvPr id="137" name="Taisnstūris: ar noapaļotiem stūriem 136">
                <a:extLst>
                  <a:ext uri="{FF2B5EF4-FFF2-40B4-BE49-F238E27FC236}">
                    <a16:creationId xmlns:a16="http://schemas.microsoft.com/office/drawing/2014/main" id="{9D3A7BB6-C7E3-4325-BE69-3E967E914229}"/>
                  </a:ext>
                </a:extLst>
              </p:cNvPr>
              <p:cNvSpPr/>
              <p:nvPr/>
            </p:nvSpPr>
            <p:spPr>
              <a:xfrm>
                <a:off x="9439945" y="2918648"/>
                <a:ext cx="1316052" cy="677582"/>
              </a:xfrm>
              <a:prstGeom prst="roundRect">
                <a:avLst/>
              </a:prstGeom>
              <a:solidFill>
                <a:srgbClr val="D0EBE6"/>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7" name="TextBox 146">
                <a:extLst>
                  <a:ext uri="{FF2B5EF4-FFF2-40B4-BE49-F238E27FC236}">
                    <a16:creationId xmlns:a16="http://schemas.microsoft.com/office/drawing/2014/main" id="{768B19E5-6AF1-47C4-A4D6-0C1EE32C0836}"/>
                  </a:ext>
                </a:extLst>
              </p:cNvPr>
              <p:cNvSpPr txBox="1"/>
              <p:nvPr/>
            </p:nvSpPr>
            <p:spPr>
              <a:xfrm>
                <a:off x="9461660" y="2881989"/>
                <a:ext cx="1316181" cy="736420"/>
              </a:xfrm>
              <a:prstGeom prst="rect">
                <a:avLst/>
              </a:prstGeom>
              <a:noFill/>
            </p:spPr>
            <p:txBody>
              <a:bodyPr wrap="square" rtlCol="0">
                <a:spAutoFit/>
              </a:bodyPr>
              <a:lstStyle/>
              <a:p>
                <a:pPr algn="ctr">
                  <a:lnSpc>
                    <a:spcPct val="107000"/>
                  </a:lnSpc>
                  <a:spcAft>
                    <a:spcPts val="800"/>
                  </a:spcAft>
                </a:pPr>
                <a:r>
                  <a:rPr lang="lv-LV" sz="1000" b="1" dirty="0">
                    <a:effectLst/>
                    <a:latin typeface="Verdana" panose="020B0604030504040204" pitchFamily="34" charset="0"/>
                    <a:ea typeface="Verdana" panose="020B0604030504040204" pitchFamily="34" charset="0"/>
                    <a:cs typeface="Times New Roman" panose="02020603050405020304" pitchFamily="18" charset="0"/>
                  </a:rPr>
                  <a:t>Ir saņemts  un </a:t>
                </a:r>
                <a:r>
                  <a:rPr lang="lv-LV" sz="1000" b="1" u="sng" dirty="0">
                    <a:effectLst/>
                    <a:latin typeface="Verdana" panose="020B0604030504040204" pitchFamily="34" charset="0"/>
                    <a:ea typeface="Verdana" panose="020B0604030504040204" pitchFamily="34" charset="0"/>
                    <a:cs typeface="Times New Roman" panose="02020603050405020304" pitchFamily="18" charset="0"/>
                  </a:rPr>
                  <a:t>pievienots būvprojekta izmaiņām BIS</a:t>
                </a:r>
                <a:endParaRPr lang="lv-LV" sz="1000" b="1" dirty="0">
                  <a:effectLst/>
                  <a:latin typeface="Verdana" panose="020B0604030504040204" pitchFamily="34" charset="0"/>
                  <a:ea typeface="Verdana" panose="020B0604030504040204" pitchFamily="34" charset="0"/>
                  <a:cs typeface="Times New Roman" panose="02020603050405020304" pitchFamily="18" charset="0"/>
                </a:endParaRPr>
              </a:p>
            </p:txBody>
          </p:sp>
        </p:grpSp>
      </p:grpSp>
      <p:grpSp>
        <p:nvGrpSpPr>
          <p:cNvPr id="80" name="Grupa 79">
            <a:extLst>
              <a:ext uri="{FF2B5EF4-FFF2-40B4-BE49-F238E27FC236}">
                <a16:creationId xmlns:a16="http://schemas.microsoft.com/office/drawing/2014/main" id="{56384B73-A619-45C3-97EB-405459556F4E}"/>
              </a:ext>
            </a:extLst>
          </p:cNvPr>
          <p:cNvGrpSpPr/>
          <p:nvPr/>
        </p:nvGrpSpPr>
        <p:grpSpPr>
          <a:xfrm>
            <a:off x="2615655" y="2823795"/>
            <a:ext cx="773294" cy="2064014"/>
            <a:chOff x="1857823" y="2701950"/>
            <a:chExt cx="773294" cy="2064014"/>
          </a:xfrm>
        </p:grpSpPr>
        <p:cxnSp>
          <p:nvCxnSpPr>
            <p:cNvPr id="100" name="Taisns savienotājs 99">
              <a:extLst>
                <a:ext uri="{FF2B5EF4-FFF2-40B4-BE49-F238E27FC236}">
                  <a16:creationId xmlns:a16="http://schemas.microsoft.com/office/drawing/2014/main" id="{7A6A0363-FB7B-4C31-9A04-1FA5BD74A8C7}"/>
                </a:ext>
              </a:extLst>
            </p:cNvPr>
            <p:cNvCxnSpPr>
              <a:cxnSpLocks/>
            </p:cNvCxnSpPr>
            <p:nvPr/>
          </p:nvCxnSpPr>
          <p:spPr>
            <a:xfrm>
              <a:off x="1857823" y="2701950"/>
              <a:ext cx="0" cy="2064014"/>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27" name="Taisns savienotājs 126">
              <a:extLst>
                <a:ext uri="{FF2B5EF4-FFF2-40B4-BE49-F238E27FC236}">
                  <a16:creationId xmlns:a16="http://schemas.microsoft.com/office/drawing/2014/main" id="{F844545C-19FC-48FE-92D4-E47336509EE5}"/>
                </a:ext>
              </a:extLst>
            </p:cNvPr>
            <p:cNvCxnSpPr>
              <a:cxnSpLocks/>
            </p:cNvCxnSpPr>
            <p:nvPr/>
          </p:nvCxnSpPr>
          <p:spPr>
            <a:xfrm>
              <a:off x="1860241" y="4036207"/>
              <a:ext cx="133162" cy="0"/>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29" name="Taisns savienotājs 128">
              <a:extLst>
                <a:ext uri="{FF2B5EF4-FFF2-40B4-BE49-F238E27FC236}">
                  <a16:creationId xmlns:a16="http://schemas.microsoft.com/office/drawing/2014/main" id="{DF15C982-E65C-4CFB-9ED1-421647B83F21}"/>
                </a:ext>
              </a:extLst>
            </p:cNvPr>
            <p:cNvCxnSpPr>
              <a:cxnSpLocks/>
            </p:cNvCxnSpPr>
            <p:nvPr/>
          </p:nvCxnSpPr>
          <p:spPr>
            <a:xfrm>
              <a:off x="1861340" y="4763571"/>
              <a:ext cx="769777" cy="0"/>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grpSp>
      <p:grpSp>
        <p:nvGrpSpPr>
          <p:cNvPr id="81" name="Grupa 80">
            <a:extLst>
              <a:ext uri="{FF2B5EF4-FFF2-40B4-BE49-F238E27FC236}">
                <a16:creationId xmlns:a16="http://schemas.microsoft.com/office/drawing/2014/main" id="{B016AB7B-783E-4830-AC72-9CE46E138877}"/>
              </a:ext>
            </a:extLst>
          </p:cNvPr>
          <p:cNvGrpSpPr/>
          <p:nvPr/>
        </p:nvGrpSpPr>
        <p:grpSpPr>
          <a:xfrm>
            <a:off x="1871841" y="3028635"/>
            <a:ext cx="1419015" cy="1485214"/>
            <a:chOff x="1903772" y="2920264"/>
            <a:chExt cx="1419015" cy="1485214"/>
          </a:xfrm>
        </p:grpSpPr>
        <p:grpSp>
          <p:nvGrpSpPr>
            <p:cNvPr id="21" name="Grupa 20">
              <a:extLst>
                <a:ext uri="{FF2B5EF4-FFF2-40B4-BE49-F238E27FC236}">
                  <a16:creationId xmlns:a16="http://schemas.microsoft.com/office/drawing/2014/main" id="{27696559-D5F0-4076-84E3-A2653B835CB0}"/>
                </a:ext>
              </a:extLst>
            </p:cNvPr>
            <p:cNvGrpSpPr/>
            <p:nvPr/>
          </p:nvGrpSpPr>
          <p:grpSpPr>
            <a:xfrm>
              <a:off x="1903772" y="3727896"/>
              <a:ext cx="1419015" cy="677582"/>
              <a:chOff x="1925524" y="3706363"/>
              <a:chExt cx="1633940" cy="677582"/>
            </a:xfrm>
          </p:grpSpPr>
          <p:sp>
            <p:nvSpPr>
              <p:cNvPr id="54" name="Taisnstūris: ar noapaļotiem stūriem 53">
                <a:extLst>
                  <a:ext uri="{FF2B5EF4-FFF2-40B4-BE49-F238E27FC236}">
                    <a16:creationId xmlns:a16="http://schemas.microsoft.com/office/drawing/2014/main" id="{5EF027DE-B061-4019-8740-74DDC78EC7DA}"/>
                  </a:ext>
                </a:extLst>
              </p:cNvPr>
              <p:cNvSpPr/>
              <p:nvPr/>
            </p:nvSpPr>
            <p:spPr>
              <a:xfrm>
                <a:off x="2006601" y="3706363"/>
                <a:ext cx="1490132" cy="677582"/>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6" name="TextBox 85">
                <a:extLst>
                  <a:ext uri="{FF2B5EF4-FFF2-40B4-BE49-F238E27FC236}">
                    <a16:creationId xmlns:a16="http://schemas.microsoft.com/office/drawing/2014/main" id="{269C1383-3638-4496-A212-ED6CF65CCF28}"/>
                  </a:ext>
                </a:extLst>
              </p:cNvPr>
              <p:cNvSpPr txBox="1"/>
              <p:nvPr/>
            </p:nvSpPr>
            <p:spPr>
              <a:xfrm>
                <a:off x="1925524" y="3759274"/>
                <a:ext cx="1633940" cy="571760"/>
              </a:xfrm>
              <a:prstGeom prst="rect">
                <a:avLst/>
              </a:prstGeom>
              <a:noFill/>
            </p:spPr>
            <p:txBody>
              <a:bodyPr wrap="square" rtlCol="0">
                <a:spAutoFit/>
              </a:bodyPr>
              <a:lstStyle/>
              <a:p>
                <a:pPr algn="ctr">
                  <a:lnSpc>
                    <a:spcPct val="107000"/>
                  </a:lnSpc>
                  <a:spcAft>
                    <a:spcPts val="800"/>
                  </a:spcAft>
                </a:pPr>
                <a:r>
                  <a:rPr lang="lv-LV" sz="1000" dirty="0">
                    <a:effectLst/>
                    <a:latin typeface="Verdana" panose="020B0604030504040204" pitchFamily="34" charset="0"/>
                    <a:ea typeface="Verdana" panose="020B0604030504040204" pitchFamily="34" charset="0"/>
                    <a:cs typeface="Times New Roman" panose="02020603050405020304" pitchFamily="18" charset="0"/>
                  </a:rPr>
                  <a:t>Jāsaņem izmaiņu izdarītāja skaidrojums</a:t>
                </a:r>
              </a:p>
            </p:txBody>
          </p:sp>
        </p:grpSp>
        <p:grpSp>
          <p:nvGrpSpPr>
            <p:cNvPr id="5" name="Grupa 4">
              <a:extLst>
                <a:ext uri="{FF2B5EF4-FFF2-40B4-BE49-F238E27FC236}">
                  <a16:creationId xmlns:a16="http://schemas.microsoft.com/office/drawing/2014/main" id="{7A5D8384-2ADC-490E-8ACA-8F5B8342E8D2}"/>
                </a:ext>
              </a:extLst>
            </p:cNvPr>
            <p:cNvGrpSpPr/>
            <p:nvPr/>
          </p:nvGrpSpPr>
          <p:grpSpPr>
            <a:xfrm>
              <a:off x="1989671" y="2920264"/>
              <a:ext cx="1277404" cy="261373"/>
              <a:chOff x="2006602" y="2920264"/>
              <a:chExt cx="1277404" cy="261373"/>
            </a:xfrm>
          </p:grpSpPr>
          <p:sp>
            <p:nvSpPr>
              <p:cNvPr id="16" name="Taisnstūris: ar noapaļotiem stūriem 15">
                <a:extLst>
                  <a:ext uri="{FF2B5EF4-FFF2-40B4-BE49-F238E27FC236}">
                    <a16:creationId xmlns:a16="http://schemas.microsoft.com/office/drawing/2014/main" id="{78BD1043-912E-4F14-B65C-EA3C58A9B8F5}"/>
                  </a:ext>
                </a:extLst>
              </p:cNvPr>
              <p:cNvSpPr/>
              <p:nvPr/>
            </p:nvSpPr>
            <p:spPr>
              <a:xfrm>
                <a:off x="2006602" y="2935416"/>
                <a:ext cx="1277404" cy="246221"/>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extBox 51">
                <a:extLst>
                  <a:ext uri="{FF2B5EF4-FFF2-40B4-BE49-F238E27FC236}">
                    <a16:creationId xmlns:a16="http://schemas.microsoft.com/office/drawing/2014/main" id="{E1AEE101-C465-4825-A1ED-B55541F63686}"/>
                  </a:ext>
                </a:extLst>
              </p:cNvPr>
              <p:cNvSpPr txBox="1"/>
              <p:nvPr/>
            </p:nvSpPr>
            <p:spPr>
              <a:xfrm>
                <a:off x="2017949" y="2920264"/>
                <a:ext cx="1256532" cy="246221"/>
              </a:xfrm>
              <a:prstGeom prst="rect">
                <a:avLst/>
              </a:prstGeom>
              <a:noFill/>
            </p:spPr>
            <p:txBody>
              <a:bodyPr wrap="square" rtlCol="0">
                <a:spAutoFit/>
              </a:bodyPr>
              <a:lstStyle/>
              <a:p>
                <a:pPr algn="ctr"/>
                <a:r>
                  <a:rPr lang="lv-LV" sz="1000" b="1" dirty="0">
                    <a:latin typeface="Verdana" panose="020B0604030504040204" pitchFamily="34" charset="0"/>
                    <a:ea typeface="Verdana" panose="020B0604030504040204" pitchFamily="34" charset="0"/>
                    <a:cs typeface="Times New Roman" panose="02020603050405020304" pitchFamily="18" charset="0"/>
                  </a:rPr>
                  <a:t>Nav saņemts</a:t>
                </a:r>
                <a:endParaRPr lang="lv-LV" sz="1000" b="1" dirty="0">
                  <a:effectLst/>
                  <a:latin typeface="Verdana" panose="020B0604030504040204" pitchFamily="34" charset="0"/>
                  <a:ea typeface="Verdana" panose="020B0604030504040204" pitchFamily="34" charset="0"/>
                  <a:cs typeface="Times New Roman" panose="02020603050405020304" pitchFamily="18" charset="0"/>
                </a:endParaRPr>
              </a:p>
            </p:txBody>
          </p:sp>
        </p:grpSp>
      </p:grpSp>
      <p:sp>
        <p:nvSpPr>
          <p:cNvPr id="6" name="TextBox 5">
            <a:extLst>
              <a:ext uri="{FF2B5EF4-FFF2-40B4-BE49-F238E27FC236}">
                <a16:creationId xmlns:a16="http://schemas.microsoft.com/office/drawing/2014/main" id="{F9122A23-E225-A93B-5684-62BDF7F3EDF7}"/>
              </a:ext>
            </a:extLst>
          </p:cNvPr>
          <p:cNvSpPr txBox="1"/>
          <p:nvPr/>
        </p:nvSpPr>
        <p:spPr>
          <a:xfrm>
            <a:off x="70750" y="6538912"/>
            <a:ext cx="1529118" cy="246221"/>
          </a:xfrm>
          <a:prstGeom prst="rect">
            <a:avLst/>
          </a:prstGeom>
          <a:noFill/>
        </p:spPr>
        <p:txBody>
          <a:bodyPr wrap="square" lIns="91440" tIns="45720" rIns="91440" bIns="45720" rtlCol="0" anchor="t">
            <a:spAutoFit/>
          </a:bodyPr>
          <a:lstStyle/>
          <a:p>
            <a:r>
              <a:rPr lang="lv-LV" altLang="lv-LV" sz="1000" dirty="0">
                <a:latin typeface="Verdana"/>
                <a:ea typeface="Verdana"/>
              </a:rPr>
              <a:t>Rīgā, 22.11.2024.</a:t>
            </a:r>
          </a:p>
        </p:txBody>
      </p:sp>
      <p:cxnSp>
        <p:nvCxnSpPr>
          <p:cNvPr id="40" name="Taisns savienotājs 157">
            <a:extLst>
              <a:ext uri="{FF2B5EF4-FFF2-40B4-BE49-F238E27FC236}">
                <a16:creationId xmlns:a16="http://schemas.microsoft.com/office/drawing/2014/main" id="{961AEC01-82BB-EF19-231A-857C82E4D1D2}"/>
              </a:ext>
            </a:extLst>
          </p:cNvPr>
          <p:cNvCxnSpPr>
            <a:cxnSpLocks/>
            <a:endCxn id="137" idx="1"/>
          </p:cNvCxnSpPr>
          <p:nvPr/>
        </p:nvCxnSpPr>
        <p:spPr>
          <a:xfrm>
            <a:off x="3399584" y="3382066"/>
            <a:ext cx="695774" cy="0"/>
          </a:xfrm>
          <a:prstGeom prst="line">
            <a:avLst/>
          </a:prstGeom>
          <a:ln w="12700">
            <a:solidFill>
              <a:srgbClr val="800055"/>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Taisnstūris: ar noapaļotiem stūriem 53">
            <a:extLst>
              <a:ext uri="{FF2B5EF4-FFF2-40B4-BE49-F238E27FC236}">
                <a16:creationId xmlns:a16="http://schemas.microsoft.com/office/drawing/2014/main" id="{7807B253-5A82-8831-6D23-C53FD5E3DA0C}"/>
              </a:ext>
            </a:extLst>
          </p:cNvPr>
          <p:cNvSpPr/>
          <p:nvPr/>
        </p:nvSpPr>
        <p:spPr>
          <a:xfrm>
            <a:off x="3796404" y="3980775"/>
            <a:ext cx="2065728" cy="1447974"/>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8" name="TextBox 57">
            <a:extLst>
              <a:ext uri="{FF2B5EF4-FFF2-40B4-BE49-F238E27FC236}">
                <a16:creationId xmlns:a16="http://schemas.microsoft.com/office/drawing/2014/main" id="{3F3A9D8C-64E7-B6BF-9E85-2BBCF6A58965}"/>
              </a:ext>
            </a:extLst>
          </p:cNvPr>
          <p:cNvSpPr txBox="1"/>
          <p:nvPr/>
        </p:nvSpPr>
        <p:spPr>
          <a:xfrm>
            <a:off x="3869470" y="4033686"/>
            <a:ext cx="1889013" cy="1395062"/>
          </a:xfrm>
          <a:prstGeom prst="rect">
            <a:avLst/>
          </a:prstGeom>
          <a:noFill/>
        </p:spPr>
        <p:txBody>
          <a:bodyPr wrap="square" rtlCol="0">
            <a:spAutoFit/>
          </a:bodyPr>
          <a:lstStyle/>
          <a:p>
            <a:pPr algn="ctr">
              <a:lnSpc>
                <a:spcPct val="107000"/>
              </a:lnSpc>
              <a:spcAft>
                <a:spcPts val="800"/>
              </a:spcAft>
            </a:pPr>
            <a:r>
              <a:rPr lang="lv-LV" sz="1000" dirty="0">
                <a:latin typeface="Verdana" panose="020B0604030504040204" pitchFamily="34" charset="0"/>
                <a:ea typeface="Verdana" panose="020B0604030504040204" pitchFamily="34" charset="0"/>
                <a:cs typeface="Times New Roman" panose="02020603050405020304" pitchFamily="18" charset="0"/>
              </a:rPr>
              <a:t>skaidrojošajā aprakstā norāda </a:t>
            </a:r>
            <a:r>
              <a:rPr lang="lv-LV" sz="1000" b="1" dirty="0">
                <a:latin typeface="Verdana" panose="020B0604030504040204" pitchFamily="34" charset="0"/>
                <a:ea typeface="Verdana" panose="020B0604030504040204" pitchFamily="34" charset="0"/>
                <a:cs typeface="Times New Roman" panose="02020603050405020304" pitchFamily="18" charset="0"/>
              </a:rPr>
              <a:t>minēto izmaiņu ietekmi uz </a:t>
            </a:r>
            <a:r>
              <a:rPr lang="lv-LV" sz="1000" b="1" u="sng" dirty="0">
                <a:latin typeface="Verdana" panose="020B0604030504040204" pitchFamily="34" charset="0"/>
                <a:ea typeface="Verdana" panose="020B0604030504040204" pitchFamily="34" charset="0"/>
                <a:cs typeface="Times New Roman" panose="02020603050405020304" pitchFamily="18" charset="0"/>
              </a:rPr>
              <a:t>iepriekš </a:t>
            </a:r>
            <a:r>
              <a:rPr lang="lv-LV" sz="1000" b="1" u="sng" dirty="0" err="1">
                <a:latin typeface="Verdana" panose="020B0604030504040204" pitchFamily="34" charset="0"/>
                <a:ea typeface="Verdana" panose="020B0604030504040204" pitchFamily="34" charset="0"/>
                <a:cs typeface="Times New Roman" panose="02020603050405020304" pitchFamily="18" charset="0"/>
              </a:rPr>
              <a:t>ekspertēto</a:t>
            </a:r>
            <a:r>
              <a:rPr lang="lv-LV" sz="1000" b="1" u="sng" dirty="0">
                <a:latin typeface="Verdana" panose="020B0604030504040204" pitchFamily="34" charset="0"/>
                <a:ea typeface="Verdana" panose="020B0604030504040204" pitchFamily="34" charset="0"/>
                <a:cs typeface="Times New Roman" panose="02020603050405020304" pitchFamily="18" charset="0"/>
              </a:rPr>
              <a:t> būves mehānisko stiprību, stabilitāti, ugunsdrošību vai lietošanas drošumu</a:t>
            </a:r>
          </a:p>
        </p:txBody>
      </p:sp>
      <p:cxnSp>
        <p:nvCxnSpPr>
          <p:cNvPr id="60" name="Taisns savienotājs 157">
            <a:extLst>
              <a:ext uri="{FF2B5EF4-FFF2-40B4-BE49-F238E27FC236}">
                <a16:creationId xmlns:a16="http://schemas.microsoft.com/office/drawing/2014/main" id="{64CE3BA1-5CBC-EE85-537E-322F9FA24EF3}"/>
              </a:ext>
            </a:extLst>
          </p:cNvPr>
          <p:cNvCxnSpPr>
            <a:cxnSpLocks/>
          </p:cNvCxnSpPr>
          <p:nvPr/>
        </p:nvCxnSpPr>
        <p:spPr>
          <a:xfrm>
            <a:off x="5862132" y="4885544"/>
            <a:ext cx="266668" cy="0"/>
          </a:xfrm>
          <a:prstGeom prst="line">
            <a:avLst/>
          </a:prstGeom>
          <a:ln w="12700">
            <a:solidFill>
              <a:srgbClr val="800055"/>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6" name="Taisns savienotājs 155">
            <a:extLst>
              <a:ext uri="{FF2B5EF4-FFF2-40B4-BE49-F238E27FC236}">
                <a16:creationId xmlns:a16="http://schemas.microsoft.com/office/drawing/2014/main" id="{8C53A53A-2E0D-03F9-7ACC-C4B927907304}"/>
              </a:ext>
            </a:extLst>
          </p:cNvPr>
          <p:cNvCxnSpPr>
            <a:cxnSpLocks/>
          </p:cNvCxnSpPr>
          <p:nvPr/>
        </p:nvCxnSpPr>
        <p:spPr>
          <a:xfrm flipH="1">
            <a:off x="6128800" y="3382066"/>
            <a:ext cx="7831" cy="1694380"/>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68" name="Taisns savienotājs 157">
            <a:extLst>
              <a:ext uri="{FF2B5EF4-FFF2-40B4-BE49-F238E27FC236}">
                <a16:creationId xmlns:a16="http://schemas.microsoft.com/office/drawing/2014/main" id="{F1D80541-5CE2-C76D-39FF-05BF44C24851}"/>
              </a:ext>
            </a:extLst>
          </p:cNvPr>
          <p:cNvCxnSpPr>
            <a:cxnSpLocks/>
          </p:cNvCxnSpPr>
          <p:nvPr/>
        </p:nvCxnSpPr>
        <p:spPr>
          <a:xfrm>
            <a:off x="6128800" y="3384997"/>
            <a:ext cx="260302"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aisnstūris: ar noapaļotiem stūriem 53">
            <a:extLst>
              <a:ext uri="{FF2B5EF4-FFF2-40B4-BE49-F238E27FC236}">
                <a16:creationId xmlns:a16="http://schemas.microsoft.com/office/drawing/2014/main" id="{675D10A9-96C9-AFFE-DA82-BA909841FEFD}"/>
              </a:ext>
            </a:extLst>
          </p:cNvPr>
          <p:cNvSpPr/>
          <p:nvPr/>
        </p:nvSpPr>
        <p:spPr>
          <a:xfrm>
            <a:off x="6403339" y="2710206"/>
            <a:ext cx="2065728" cy="1007869"/>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TextBox 77">
            <a:extLst>
              <a:ext uri="{FF2B5EF4-FFF2-40B4-BE49-F238E27FC236}">
                <a16:creationId xmlns:a16="http://schemas.microsoft.com/office/drawing/2014/main" id="{2E5E7593-FBE4-9030-A15B-6E1FB1B7AF5E}"/>
              </a:ext>
            </a:extLst>
          </p:cNvPr>
          <p:cNvSpPr txBox="1"/>
          <p:nvPr/>
        </p:nvSpPr>
        <p:spPr>
          <a:xfrm>
            <a:off x="6476405" y="2763117"/>
            <a:ext cx="1889013" cy="901081"/>
          </a:xfrm>
          <a:prstGeom prst="rect">
            <a:avLst/>
          </a:prstGeom>
          <a:noFill/>
        </p:spPr>
        <p:txBody>
          <a:bodyPr wrap="square" rtlCol="0">
            <a:spAutoFit/>
          </a:bodyPr>
          <a:lstStyle/>
          <a:p>
            <a:pPr algn="ctr">
              <a:lnSpc>
                <a:spcPct val="107000"/>
              </a:lnSpc>
              <a:spcAft>
                <a:spcPts val="800"/>
              </a:spcAft>
            </a:pPr>
            <a:r>
              <a:rPr lang="lv-LV" sz="1000" b="1" u="sng" dirty="0">
                <a:latin typeface="Verdana" panose="020B0604030504040204" pitchFamily="34" charset="0"/>
                <a:ea typeface="Verdana" panose="020B0604030504040204" pitchFamily="34" charset="0"/>
                <a:cs typeface="Times New Roman" panose="02020603050405020304" pitchFamily="18" charset="0"/>
              </a:rPr>
              <a:t>Izmaiņas neietekmē </a:t>
            </a:r>
            <a:r>
              <a:rPr lang="lv-LV" sz="1000" dirty="0">
                <a:latin typeface="Verdana" panose="020B0604030504040204" pitchFamily="34" charset="0"/>
                <a:ea typeface="Verdana" panose="020B0604030504040204" pitchFamily="34" charset="0"/>
                <a:cs typeface="Times New Roman" panose="02020603050405020304" pitchFamily="18" charset="0"/>
              </a:rPr>
              <a:t>iepriekš </a:t>
            </a:r>
            <a:r>
              <a:rPr lang="lv-LV" sz="1000" dirty="0" err="1">
                <a:latin typeface="Verdana" panose="020B0604030504040204" pitchFamily="34" charset="0"/>
                <a:ea typeface="Verdana" panose="020B0604030504040204" pitchFamily="34" charset="0"/>
                <a:cs typeface="Times New Roman" panose="02020603050405020304" pitchFamily="18" charset="0"/>
              </a:rPr>
              <a:t>ekspertēto</a:t>
            </a:r>
            <a:r>
              <a:rPr lang="lv-LV" sz="1000" dirty="0">
                <a:latin typeface="Verdana" panose="020B0604030504040204" pitchFamily="34" charset="0"/>
                <a:ea typeface="Verdana" panose="020B0604030504040204" pitchFamily="34" charset="0"/>
                <a:cs typeface="Times New Roman" panose="02020603050405020304" pitchFamily="18" charset="0"/>
              </a:rPr>
              <a:t> būves mehānisko stiprību, stabilitāti, ugunsdrošību vai lietošanas drošumu</a:t>
            </a:r>
          </a:p>
        </p:txBody>
      </p:sp>
      <p:sp>
        <p:nvSpPr>
          <p:cNvPr id="82" name="Taisnstūris: ar noapaļotiem stūriem 53">
            <a:extLst>
              <a:ext uri="{FF2B5EF4-FFF2-40B4-BE49-F238E27FC236}">
                <a16:creationId xmlns:a16="http://schemas.microsoft.com/office/drawing/2014/main" id="{8C6A5CEB-B0FD-F903-4761-AE95C0C3DAEF}"/>
              </a:ext>
            </a:extLst>
          </p:cNvPr>
          <p:cNvSpPr/>
          <p:nvPr/>
        </p:nvSpPr>
        <p:spPr>
          <a:xfrm>
            <a:off x="6424722" y="4233096"/>
            <a:ext cx="2065728" cy="1007870"/>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4" name="TextBox 83">
            <a:extLst>
              <a:ext uri="{FF2B5EF4-FFF2-40B4-BE49-F238E27FC236}">
                <a16:creationId xmlns:a16="http://schemas.microsoft.com/office/drawing/2014/main" id="{6DC25A31-6740-6035-212E-CB6E9659305F}"/>
              </a:ext>
            </a:extLst>
          </p:cNvPr>
          <p:cNvSpPr txBox="1"/>
          <p:nvPr/>
        </p:nvSpPr>
        <p:spPr>
          <a:xfrm>
            <a:off x="6497788" y="4286006"/>
            <a:ext cx="1889013" cy="901081"/>
          </a:xfrm>
          <a:prstGeom prst="rect">
            <a:avLst/>
          </a:prstGeom>
          <a:noFill/>
        </p:spPr>
        <p:txBody>
          <a:bodyPr wrap="square" rtlCol="0">
            <a:spAutoFit/>
          </a:bodyPr>
          <a:lstStyle/>
          <a:p>
            <a:pPr algn="ctr">
              <a:lnSpc>
                <a:spcPct val="107000"/>
              </a:lnSpc>
              <a:spcAft>
                <a:spcPts val="800"/>
              </a:spcAft>
            </a:pPr>
            <a:r>
              <a:rPr lang="lv-LV" sz="1000" b="1" u="sng" dirty="0">
                <a:latin typeface="Verdana" panose="020B0604030504040204" pitchFamily="34" charset="0"/>
                <a:ea typeface="Verdana" panose="020B0604030504040204" pitchFamily="34" charset="0"/>
                <a:cs typeface="Times New Roman" panose="02020603050405020304" pitchFamily="18" charset="0"/>
              </a:rPr>
              <a:t>Izmaiņas samazina </a:t>
            </a:r>
            <a:r>
              <a:rPr lang="lv-LV" sz="1000" dirty="0">
                <a:latin typeface="Verdana" panose="020B0604030504040204" pitchFamily="34" charset="0"/>
                <a:ea typeface="Verdana" panose="020B0604030504040204" pitchFamily="34" charset="0"/>
                <a:cs typeface="Times New Roman" panose="02020603050405020304" pitchFamily="18" charset="0"/>
              </a:rPr>
              <a:t>iepriekš </a:t>
            </a:r>
            <a:r>
              <a:rPr lang="lv-LV" sz="1000" dirty="0" err="1">
                <a:latin typeface="Verdana" panose="020B0604030504040204" pitchFamily="34" charset="0"/>
                <a:ea typeface="Verdana" panose="020B0604030504040204" pitchFamily="34" charset="0"/>
                <a:cs typeface="Times New Roman" panose="02020603050405020304" pitchFamily="18" charset="0"/>
              </a:rPr>
              <a:t>ekspertēto</a:t>
            </a:r>
            <a:r>
              <a:rPr lang="lv-LV" sz="1000" dirty="0">
                <a:latin typeface="Verdana" panose="020B0604030504040204" pitchFamily="34" charset="0"/>
                <a:ea typeface="Verdana" panose="020B0604030504040204" pitchFamily="34" charset="0"/>
                <a:cs typeface="Times New Roman" panose="02020603050405020304" pitchFamily="18" charset="0"/>
              </a:rPr>
              <a:t> būves mehānisko stiprību, stabilitāti, ugunsdrošību vai lietošanas drošumu</a:t>
            </a:r>
          </a:p>
        </p:txBody>
      </p:sp>
      <p:cxnSp>
        <p:nvCxnSpPr>
          <p:cNvPr id="85" name="Taisns savienotājs 157">
            <a:extLst>
              <a:ext uri="{FF2B5EF4-FFF2-40B4-BE49-F238E27FC236}">
                <a16:creationId xmlns:a16="http://schemas.microsoft.com/office/drawing/2014/main" id="{9BA3F524-CAC1-FDFF-6DBC-66423F137DF0}"/>
              </a:ext>
            </a:extLst>
          </p:cNvPr>
          <p:cNvCxnSpPr>
            <a:cxnSpLocks/>
          </p:cNvCxnSpPr>
          <p:nvPr/>
        </p:nvCxnSpPr>
        <p:spPr>
          <a:xfrm>
            <a:off x="6136631" y="5069206"/>
            <a:ext cx="288091"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Taisns savienotājs 157">
            <a:extLst>
              <a:ext uri="{FF2B5EF4-FFF2-40B4-BE49-F238E27FC236}">
                <a16:creationId xmlns:a16="http://schemas.microsoft.com/office/drawing/2014/main" id="{FBACF82B-BE82-F965-93A5-1B9AC7DE95A9}"/>
              </a:ext>
            </a:extLst>
          </p:cNvPr>
          <p:cNvCxnSpPr>
            <a:cxnSpLocks/>
          </p:cNvCxnSpPr>
          <p:nvPr/>
        </p:nvCxnSpPr>
        <p:spPr>
          <a:xfrm>
            <a:off x="8490450" y="4795970"/>
            <a:ext cx="288091"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Taisns savienotājs 157">
            <a:extLst>
              <a:ext uri="{FF2B5EF4-FFF2-40B4-BE49-F238E27FC236}">
                <a16:creationId xmlns:a16="http://schemas.microsoft.com/office/drawing/2014/main" id="{A4707D8C-B283-93D6-A40E-EF774AD9861E}"/>
              </a:ext>
            </a:extLst>
          </p:cNvPr>
          <p:cNvCxnSpPr>
            <a:cxnSpLocks/>
          </p:cNvCxnSpPr>
          <p:nvPr/>
        </p:nvCxnSpPr>
        <p:spPr>
          <a:xfrm>
            <a:off x="8469067" y="2942376"/>
            <a:ext cx="323128"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Taisnstūris: ar noapaļotiem stūriem 53">
            <a:extLst>
              <a:ext uri="{FF2B5EF4-FFF2-40B4-BE49-F238E27FC236}">
                <a16:creationId xmlns:a16="http://schemas.microsoft.com/office/drawing/2014/main" id="{0A957688-151F-1DD2-A155-C0FE996BC843}"/>
              </a:ext>
            </a:extLst>
          </p:cNvPr>
          <p:cNvSpPr/>
          <p:nvPr/>
        </p:nvSpPr>
        <p:spPr>
          <a:xfrm>
            <a:off x="8792195" y="2699086"/>
            <a:ext cx="1294123" cy="491429"/>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8" name="TextBox 117">
            <a:extLst>
              <a:ext uri="{FF2B5EF4-FFF2-40B4-BE49-F238E27FC236}">
                <a16:creationId xmlns:a16="http://schemas.microsoft.com/office/drawing/2014/main" id="{240E823B-FC8B-3A3B-AD18-168C73A0A3DA}"/>
              </a:ext>
            </a:extLst>
          </p:cNvPr>
          <p:cNvSpPr txBox="1"/>
          <p:nvPr/>
        </p:nvSpPr>
        <p:spPr>
          <a:xfrm>
            <a:off x="8721783" y="2751997"/>
            <a:ext cx="1419015" cy="407099"/>
          </a:xfrm>
          <a:prstGeom prst="rect">
            <a:avLst/>
          </a:prstGeom>
          <a:noFill/>
        </p:spPr>
        <p:txBody>
          <a:bodyPr wrap="square" rtlCol="0">
            <a:spAutoFit/>
          </a:bodyPr>
          <a:lstStyle/>
          <a:p>
            <a:pPr algn="ctr">
              <a:lnSpc>
                <a:spcPct val="107000"/>
              </a:lnSpc>
              <a:spcAft>
                <a:spcPts val="800"/>
              </a:spcAft>
            </a:pPr>
            <a:r>
              <a:rPr lang="lv-LV" sz="1000" dirty="0">
                <a:effectLst/>
                <a:latin typeface="Verdana" panose="020B0604030504040204" pitchFamily="34" charset="0"/>
                <a:ea typeface="Verdana" panose="020B0604030504040204" pitchFamily="34" charset="0"/>
                <a:cs typeface="Times New Roman" panose="02020603050405020304" pitchFamily="18" charset="0"/>
              </a:rPr>
              <a:t>Ekspertīze nav jāveic</a:t>
            </a:r>
          </a:p>
        </p:txBody>
      </p:sp>
      <p:sp>
        <p:nvSpPr>
          <p:cNvPr id="131" name="TextBox 130">
            <a:extLst>
              <a:ext uri="{FF2B5EF4-FFF2-40B4-BE49-F238E27FC236}">
                <a16:creationId xmlns:a16="http://schemas.microsoft.com/office/drawing/2014/main" id="{5053270C-630D-C723-CCB1-7856EFB42811}"/>
              </a:ext>
            </a:extLst>
          </p:cNvPr>
          <p:cNvSpPr txBox="1"/>
          <p:nvPr/>
        </p:nvSpPr>
        <p:spPr>
          <a:xfrm>
            <a:off x="8860767" y="3727645"/>
            <a:ext cx="2241114" cy="1662315"/>
          </a:xfrm>
          <a:prstGeom prst="rect">
            <a:avLst/>
          </a:prstGeom>
          <a:noFill/>
        </p:spPr>
        <p:txBody>
          <a:bodyPr wrap="square" rtlCol="0">
            <a:spAutoFit/>
          </a:bodyPr>
          <a:lstStyle/>
          <a:p>
            <a:pPr algn="ctr">
              <a:lnSpc>
                <a:spcPct val="107000"/>
              </a:lnSpc>
              <a:spcAft>
                <a:spcPts val="800"/>
              </a:spcAft>
            </a:pPr>
            <a:r>
              <a:rPr lang="lv-LV" sz="1000" b="1" dirty="0">
                <a:latin typeface="Verdana" panose="020B0604030504040204" pitchFamily="34" charset="0"/>
                <a:ea typeface="Verdana" panose="020B0604030504040204" pitchFamily="34" charset="0"/>
                <a:cs typeface="Times New Roman" panose="02020603050405020304" pitchFamily="18" charset="0"/>
              </a:rPr>
              <a:t>Ir jāveic atkārtota būvprojekta ekspertīze *</a:t>
            </a:r>
          </a:p>
          <a:p>
            <a:pPr algn="ctr">
              <a:lnSpc>
                <a:spcPct val="107000"/>
              </a:lnSpc>
              <a:spcAft>
                <a:spcPts val="800"/>
              </a:spcAft>
            </a:pPr>
            <a:r>
              <a:rPr lang="lv-LV" sz="1000" dirty="0">
                <a:latin typeface="Verdana" panose="020B0604030504040204" pitchFamily="34" charset="0"/>
                <a:ea typeface="Verdana" panose="020B0604030504040204" pitchFamily="34" charset="0"/>
                <a:cs typeface="Times New Roman" panose="02020603050405020304" pitchFamily="18" charset="0"/>
              </a:rPr>
              <a:t>Un, ja būve tiek ekspluatēta, </a:t>
            </a:r>
            <a:r>
              <a:rPr lang="lv-LV" sz="1000" b="1" u="sng" dirty="0">
                <a:latin typeface="Verdana" panose="020B0604030504040204" pitchFamily="34" charset="0"/>
                <a:ea typeface="Verdana" panose="020B0604030504040204" pitchFamily="34" charset="0"/>
                <a:cs typeface="Times New Roman" panose="02020603050405020304" pitchFamily="18" charset="0"/>
              </a:rPr>
              <a:t>būvdarbus būves daļā, kuru skar konstruktīvā risinājuma izmaiņas, pārtrauc</a:t>
            </a:r>
            <a:r>
              <a:rPr lang="lv-LV" sz="1000" dirty="0">
                <a:latin typeface="Verdana" panose="020B0604030504040204" pitchFamily="34" charset="0"/>
                <a:ea typeface="Verdana" panose="020B0604030504040204" pitchFamily="34" charset="0"/>
                <a:cs typeface="Times New Roman" panose="02020603050405020304" pitchFamily="18" charset="0"/>
              </a:rPr>
              <a:t> un tos var atsākt tikai pēc tam, kad ir saņemts pozitīvs būvekspertīzes atzinums.</a:t>
            </a:r>
          </a:p>
        </p:txBody>
      </p:sp>
    </p:spTree>
    <p:extLst>
      <p:ext uri="{BB962C8B-B14F-4D97-AF65-F5344CB8AC3E}">
        <p14:creationId xmlns:p14="http://schemas.microsoft.com/office/powerpoint/2010/main" val="257878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isnstūris: ar noapaļotiem stūriem 65">
            <a:extLst>
              <a:ext uri="{FF2B5EF4-FFF2-40B4-BE49-F238E27FC236}">
                <a16:creationId xmlns:a16="http://schemas.microsoft.com/office/drawing/2014/main" id="{D08FFB93-9FBF-AA17-400A-ACF66937C33E}"/>
              </a:ext>
            </a:extLst>
          </p:cNvPr>
          <p:cNvSpPr/>
          <p:nvPr/>
        </p:nvSpPr>
        <p:spPr>
          <a:xfrm>
            <a:off x="2553832" y="1348628"/>
            <a:ext cx="7779659" cy="265016"/>
          </a:xfrm>
          <a:prstGeom prst="roundRect">
            <a:avLst/>
          </a:prstGeom>
          <a:solidFill>
            <a:srgbClr val="D0EB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489351" y="271183"/>
            <a:ext cx="7522850" cy="830997"/>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a:t>
            </a:r>
            <a:r>
              <a:rPr lang="lv-LV" sz="2400" b="1" dirty="0">
                <a:latin typeface="Verdana" panose="020B0604030504040204" pitchFamily="34" charset="0"/>
                <a:ea typeface="Verdana" panose="020B0604030504040204" pitchFamily="34" charset="0"/>
              </a:rPr>
              <a:t>BŪVNIECĪBAS DALĪBNIEKIEM SAVSTARPĒJI VIENOJOTIES</a:t>
            </a:r>
            <a:endParaRPr lang="lv-LV" sz="2400" b="1" cap="all"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176313" y="6368826"/>
            <a:ext cx="7366217" cy="584775"/>
          </a:xfrm>
          <a:prstGeom prst="rect">
            <a:avLst/>
          </a:prstGeom>
          <a:noFill/>
        </p:spPr>
        <p:txBody>
          <a:bodyPr wrap="square" rtlCol="0">
            <a:spAutoFit/>
          </a:bodyPr>
          <a:lstStyle/>
          <a:p>
            <a:r>
              <a:rPr lang="lv-LV" sz="800" b="1" dirty="0">
                <a:latin typeface="Verdana" panose="020B0604030504040204" pitchFamily="34" charset="0"/>
                <a:ea typeface="Verdana" panose="020B0604030504040204" pitchFamily="34" charset="0"/>
              </a:rPr>
              <a:t>* Būvniecības dalībnieki ir būvniecības ierosinātājs (pasūtītājs), būvprojekta (tā izmaiņu) izstrādātājs, būvdarbu veicējs un atbildīgais būvdarbu vadītājs, būvuzraudzības veicējs un atbildīgais būvuzraugs, autoruzraudzības veicējs un </a:t>
            </a:r>
            <a:r>
              <a:rPr lang="lv-LV" sz="800" b="1" dirty="0" err="1">
                <a:latin typeface="Verdana" panose="020B0604030504040204" pitchFamily="34" charset="0"/>
                <a:ea typeface="Verdana" panose="020B0604030504040204" pitchFamily="34" charset="0"/>
              </a:rPr>
              <a:t>autoruzraugs</a:t>
            </a:r>
            <a:r>
              <a:rPr lang="lv-LV" sz="800" b="1" dirty="0">
                <a:latin typeface="Verdana" panose="020B0604030504040204" pitchFamily="34" charset="0"/>
                <a:ea typeface="Verdana" panose="020B0604030504040204" pitchFamily="34" charset="0"/>
              </a:rPr>
              <a:t>.</a:t>
            </a:r>
          </a:p>
          <a:p>
            <a:r>
              <a:rPr lang="lv-LV" sz="800" b="1" dirty="0">
                <a:latin typeface="Verdana" panose="020B0604030504040204" pitchFamily="34" charset="0"/>
                <a:ea typeface="Verdana" panose="020B0604030504040204" pitchFamily="34" charset="0"/>
              </a:rPr>
              <a:t>** Ja DOP izmaiņas neskar pašvaldības saistošo noteikumu prasības vai TN izdevēju prasības (piemēram, attiecībā uz iebrauktuvēm).</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7</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Brīvforma: forma 93">
            <a:extLst>
              <a:ext uri="{FF2B5EF4-FFF2-40B4-BE49-F238E27FC236}">
                <a16:creationId xmlns:a16="http://schemas.microsoft.com/office/drawing/2014/main" id="{CC982C9D-21EF-4A61-840D-1CF6EFE1020E}"/>
              </a:ext>
            </a:extLst>
          </p:cNvPr>
          <p:cNvSpPr/>
          <p:nvPr/>
        </p:nvSpPr>
        <p:spPr>
          <a:xfrm>
            <a:off x="5321150" y="3028934"/>
            <a:ext cx="5012341"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5" name="Brīvforma: forma 94">
            <a:extLst>
              <a:ext uri="{FF2B5EF4-FFF2-40B4-BE49-F238E27FC236}">
                <a16:creationId xmlns:a16="http://schemas.microsoft.com/office/drawing/2014/main" id="{6B7AB7EA-5CFF-4439-80C1-9B17FB39816B}"/>
              </a:ext>
            </a:extLst>
          </p:cNvPr>
          <p:cNvSpPr/>
          <p:nvPr/>
        </p:nvSpPr>
        <p:spPr>
          <a:xfrm>
            <a:off x="4964487" y="4278611"/>
            <a:ext cx="5129678" cy="1009430"/>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603204" y="1805262"/>
            <a:ext cx="5191238"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grpSp>
        <p:nvGrpSpPr>
          <p:cNvPr id="180" name="Grafika 57">
            <a:extLst>
              <a:ext uri="{FF2B5EF4-FFF2-40B4-BE49-F238E27FC236}">
                <a16:creationId xmlns:a16="http://schemas.microsoft.com/office/drawing/2014/main" id="{69851B1E-658F-45E0-8126-7183382DE15A}"/>
              </a:ext>
            </a:extLst>
          </p:cNvPr>
          <p:cNvGrpSpPr/>
          <p:nvPr/>
        </p:nvGrpSpPr>
        <p:grpSpPr>
          <a:xfrm>
            <a:off x="3638538" y="4264886"/>
            <a:ext cx="1842839" cy="1032367"/>
            <a:chOff x="5346296" y="3560016"/>
            <a:chExt cx="1950582" cy="1092725"/>
          </a:xfrm>
        </p:grpSpPr>
        <p:grpSp>
          <p:nvGrpSpPr>
            <p:cNvPr id="181" name="Grafika 57">
              <a:extLst>
                <a:ext uri="{FF2B5EF4-FFF2-40B4-BE49-F238E27FC236}">
                  <a16:creationId xmlns:a16="http://schemas.microsoft.com/office/drawing/2014/main" id="{49D28DB4-FE50-4847-A3F8-ED6BA07F9A9B}"/>
                </a:ext>
              </a:extLst>
            </p:cNvPr>
            <p:cNvGrpSpPr/>
            <p:nvPr/>
          </p:nvGrpSpPr>
          <p:grpSpPr>
            <a:xfrm>
              <a:off x="5346296" y="3560016"/>
              <a:ext cx="1950582" cy="1092725"/>
              <a:chOff x="5346296" y="3560016"/>
              <a:chExt cx="1950582" cy="1092725"/>
            </a:xfrm>
          </p:grpSpPr>
          <p:grpSp>
            <p:nvGrpSpPr>
              <p:cNvPr id="183" name="Grafika 57">
                <a:extLst>
                  <a:ext uri="{FF2B5EF4-FFF2-40B4-BE49-F238E27FC236}">
                    <a16:creationId xmlns:a16="http://schemas.microsoft.com/office/drawing/2014/main" id="{0E3312C5-F754-4131-8482-76155160040B}"/>
                  </a:ext>
                </a:extLst>
              </p:cNvPr>
              <p:cNvGrpSpPr/>
              <p:nvPr/>
            </p:nvGrpSpPr>
            <p:grpSpPr>
              <a:xfrm>
                <a:off x="5602471" y="3560016"/>
                <a:ext cx="1694407" cy="1092725"/>
                <a:chOff x="5602471" y="3560016"/>
                <a:chExt cx="1694407" cy="1092725"/>
              </a:xfrm>
            </p:grpSpPr>
            <p:sp>
              <p:nvSpPr>
                <p:cNvPr id="189" name="Brīvforma: forma 188">
                  <a:extLst>
                    <a:ext uri="{FF2B5EF4-FFF2-40B4-BE49-F238E27FC236}">
                      <a16:creationId xmlns:a16="http://schemas.microsoft.com/office/drawing/2014/main" id="{2B26D726-5FBC-429A-9A44-6858A93C6D33}"/>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190" name="Grafika 57">
                  <a:extLst>
                    <a:ext uri="{FF2B5EF4-FFF2-40B4-BE49-F238E27FC236}">
                      <a16:creationId xmlns:a16="http://schemas.microsoft.com/office/drawing/2014/main" id="{E114E1B7-FEA3-4B15-9BD1-0C7C66494BB6}"/>
                    </a:ext>
                  </a:extLst>
                </p:cNvPr>
                <p:cNvGrpSpPr/>
                <p:nvPr/>
              </p:nvGrpSpPr>
              <p:grpSpPr>
                <a:xfrm>
                  <a:off x="6371978" y="3721624"/>
                  <a:ext cx="755832" cy="755832"/>
                  <a:chOff x="6371978" y="3721624"/>
                  <a:chExt cx="755832" cy="755832"/>
                </a:xfrm>
              </p:grpSpPr>
              <p:sp>
                <p:nvSpPr>
                  <p:cNvPr id="192" name="Brīvforma: forma 191">
                    <a:extLst>
                      <a:ext uri="{FF2B5EF4-FFF2-40B4-BE49-F238E27FC236}">
                        <a16:creationId xmlns:a16="http://schemas.microsoft.com/office/drawing/2014/main" id="{5B403975-34D7-4A60-82B4-07DB4AAC156F}"/>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29" name="Brīvforma: forma 228">
                    <a:extLst>
                      <a:ext uri="{FF2B5EF4-FFF2-40B4-BE49-F238E27FC236}">
                        <a16:creationId xmlns:a16="http://schemas.microsoft.com/office/drawing/2014/main" id="{C4EE87C7-2331-4873-AD52-82B7AE55B2E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191" name="Brīvforma: forma 190">
                  <a:extLst>
                    <a:ext uri="{FF2B5EF4-FFF2-40B4-BE49-F238E27FC236}">
                      <a16:creationId xmlns:a16="http://schemas.microsoft.com/office/drawing/2014/main" id="{7D548066-7990-46B3-A712-8BCAD35CA8A6}"/>
                    </a:ext>
                  </a:extLst>
                </p:cNvPr>
                <p:cNvSpPr/>
                <p:nvPr/>
              </p:nvSpPr>
              <p:spPr>
                <a:xfrm>
                  <a:off x="5602471" y="3560016"/>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184" name="Grafika 57">
                <a:extLst>
                  <a:ext uri="{FF2B5EF4-FFF2-40B4-BE49-F238E27FC236}">
                    <a16:creationId xmlns:a16="http://schemas.microsoft.com/office/drawing/2014/main" id="{2A40A52A-FBFE-4BD1-A02A-4AE7B11CD702}"/>
                  </a:ext>
                </a:extLst>
              </p:cNvPr>
              <p:cNvGrpSpPr/>
              <p:nvPr/>
            </p:nvGrpSpPr>
            <p:grpSpPr>
              <a:xfrm>
                <a:off x="5346296" y="3900400"/>
                <a:ext cx="484826" cy="484826"/>
                <a:chOff x="5346296" y="3900400"/>
                <a:chExt cx="484826" cy="484826"/>
              </a:xfrm>
            </p:grpSpPr>
            <p:pic>
              <p:nvPicPr>
                <p:cNvPr id="185" name="Attēls 184">
                  <a:extLst>
                    <a:ext uri="{FF2B5EF4-FFF2-40B4-BE49-F238E27FC236}">
                      <a16:creationId xmlns:a16="http://schemas.microsoft.com/office/drawing/2014/main" id="{42CB7165-D5F6-4F16-9B0F-1CFFD7D2D39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FAD28A54-9623-4C00-B97A-4F0FC5F7F189}"/>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51E5E03B-394E-4863-8A6C-E14228BD6BE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47037B9B-CBF6-4C08-8EDA-B117F66BFE2A}"/>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182" name="TextBox 181">
              <a:extLst>
                <a:ext uri="{FF2B5EF4-FFF2-40B4-BE49-F238E27FC236}">
                  <a16:creationId xmlns:a16="http://schemas.microsoft.com/office/drawing/2014/main" id="{7803C2AE-939E-43CC-95C1-350AEF17D0BA}"/>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grpSp>
      <p:sp>
        <p:nvSpPr>
          <p:cNvPr id="230" name="TextBox 229">
            <a:extLst>
              <a:ext uri="{FF2B5EF4-FFF2-40B4-BE49-F238E27FC236}">
                <a16:creationId xmlns:a16="http://schemas.microsoft.com/office/drawing/2014/main" id="{3096E768-7715-453B-A9B1-47A95B89C1F5}"/>
              </a:ext>
            </a:extLst>
          </p:cNvPr>
          <p:cNvSpPr txBox="1"/>
          <p:nvPr/>
        </p:nvSpPr>
        <p:spPr>
          <a:xfrm>
            <a:off x="1308406" y="3190838"/>
            <a:ext cx="2402200" cy="1015663"/>
          </a:xfrm>
          <a:prstGeom prst="rect">
            <a:avLst/>
          </a:prstGeom>
          <a:noFill/>
        </p:spPr>
        <p:txBody>
          <a:bodyPr wrap="square" rtlCol="0" anchor="b">
            <a:spAutoFit/>
          </a:bodyPr>
          <a:lstStyle/>
          <a:p>
            <a:pPr algn="ctr"/>
            <a:r>
              <a:rPr lang="lv-LV" sz="2000" b="1" cap="all" dirty="0">
                <a:latin typeface="Verdana" panose="020B0604030504040204" pitchFamily="34" charset="0"/>
                <a:ea typeface="Verdana" panose="020B0604030504040204" pitchFamily="34" charset="0"/>
              </a:rPr>
              <a:t>būvniecības dalībnieki*</a:t>
            </a:r>
          </a:p>
          <a:p>
            <a:pPr algn="ctr"/>
            <a:r>
              <a:rPr lang="lv-LV" sz="2000" b="1" cap="all" dirty="0">
                <a:latin typeface="Verdana" panose="020B0604030504040204" pitchFamily="34" charset="0"/>
                <a:ea typeface="Verdana" panose="020B0604030504040204" pitchFamily="34" charset="0"/>
              </a:rPr>
              <a:t>vienojas</a:t>
            </a:r>
            <a:endParaRPr lang="lv-LV" sz="2000" cap="all" dirty="0">
              <a:latin typeface="Verdana" panose="020B0604030504040204" pitchFamily="34" charset="0"/>
              <a:ea typeface="Verdana" panose="020B0604030504040204" pitchFamily="34" charset="0"/>
            </a:endParaRPr>
          </a:p>
        </p:txBody>
      </p:sp>
      <p:sp>
        <p:nvSpPr>
          <p:cNvPr id="233" name="Brīvforma: forma 232">
            <a:extLst>
              <a:ext uri="{FF2B5EF4-FFF2-40B4-BE49-F238E27FC236}">
                <a16:creationId xmlns:a16="http://schemas.microsoft.com/office/drawing/2014/main" id="{2607844C-99F0-4715-B581-951B56F3D251}"/>
              </a:ext>
            </a:extLst>
          </p:cNvPr>
          <p:cNvSpPr/>
          <p:nvPr/>
        </p:nvSpPr>
        <p:spPr>
          <a:xfrm>
            <a:off x="3991282" y="5464168"/>
            <a:ext cx="5803160" cy="6851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3281059" y="1807928"/>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grpSp>
        <p:nvGrpSpPr>
          <p:cNvPr id="250" name="Grafika 57">
            <a:extLst>
              <a:ext uri="{FF2B5EF4-FFF2-40B4-BE49-F238E27FC236}">
                <a16:creationId xmlns:a16="http://schemas.microsoft.com/office/drawing/2014/main" id="{4DAFE801-A5DA-4C4D-94E1-4889BD38687F}"/>
              </a:ext>
            </a:extLst>
          </p:cNvPr>
          <p:cNvGrpSpPr/>
          <p:nvPr/>
        </p:nvGrpSpPr>
        <p:grpSpPr>
          <a:xfrm rot="384078" flipV="1">
            <a:off x="2365650" y="5181397"/>
            <a:ext cx="1949763" cy="1141357"/>
            <a:chOff x="4550682" y="873347"/>
            <a:chExt cx="2063757" cy="1208087"/>
          </a:xfrm>
        </p:grpSpPr>
        <p:grpSp>
          <p:nvGrpSpPr>
            <p:cNvPr id="251" name="Grafika 57">
              <a:extLst>
                <a:ext uri="{FF2B5EF4-FFF2-40B4-BE49-F238E27FC236}">
                  <a16:creationId xmlns:a16="http://schemas.microsoft.com/office/drawing/2014/main" id="{206444BA-7FFF-43C0-9798-3C709D3D49E0}"/>
                </a:ext>
              </a:extLst>
            </p:cNvPr>
            <p:cNvGrpSpPr/>
            <p:nvPr/>
          </p:nvGrpSpPr>
          <p:grpSpPr>
            <a:xfrm>
              <a:off x="4852854" y="873347"/>
              <a:ext cx="1761585" cy="1208087"/>
              <a:chOff x="4852854" y="873347"/>
              <a:chExt cx="1761585" cy="1208087"/>
            </a:xfrm>
          </p:grpSpPr>
          <p:grpSp>
            <p:nvGrpSpPr>
              <p:cNvPr id="257" name="Grafika 57">
                <a:extLst>
                  <a:ext uri="{FF2B5EF4-FFF2-40B4-BE49-F238E27FC236}">
                    <a16:creationId xmlns:a16="http://schemas.microsoft.com/office/drawing/2014/main" id="{C4911A86-595C-4761-B175-0A19A9DA8E3F}"/>
                  </a:ext>
                </a:extLst>
              </p:cNvPr>
              <p:cNvGrpSpPr/>
              <p:nvPr/>
            </p:nvGrpSpPr>
            <p:grpSpPr>
              <a:xfrm>
                <a:off x="4852854" y="873347"/>
                <a:ext cx="1761585" cy="1208087"/>
                <a:chOff x="4852854" y="873347"/>
                <a:chExt cx="1761585" cy="1208087"/>
              </a:xfrm>
            </p:grpSpPr>
            <p:sp>
              <p:nvSpPr>
                <p:cNvPr id="261" name="Brīvforma: forma 260">
                  <a:extLst>
                    <a:ext uri="{FF2B5EF4-FFF2-40B4-BE49-F238E27FC236}">
                      <a16:creationId xmlns:a16="http://schemas.microsoft.com/office/drawing/2014/main" id="{8C411F1E-F1F9-4DD1-89C0-532DEDCFE865}"/>
                    </a:ext>
                  </a:extLst>
                </p:cNvPr>
                <p:cNvSpPr/>
                <p:nvPr/>
              </p:nvSpPr>
              <p:spPr>
                <a:xfrm rot="-1416562">
                  <a:off x="5551673" y="1018669"/>
                  <a:ext cx="917444" cy="917444"/>
                </a:xfrm>
                <a:custGeom>
                  <a:avLst/>
                  <a:gdLst>
                    <a:gd name="connsiteX0" fmla="*/ 917444 w 917444"/>
                    <a:gd name="connsiteY0" fmla="*/ 458722 h 917444"/>
                    <a:gd name="connsiteX1" fmla="*/ 458722 w 917444"/>
                    <a:gd name="connsiteY1" fmla="*/ 917444 h 917444"/>
                    <a:gd name="connsiteX2" fmla="*/ 0 w 917444"/>
                    <a:gd name="connsiteY2" fmla="*/ 458722 h 917444"/>
                    <a:gd name="connsiteX3" fmla="*/ 458722 w 917444"/>
                    <a:gd name="connsiteY3" fmla="*/ 0 h 917444"/>
                    <a:gd name="connsiteX4" fmla="*/ 917444 w 917444"/>
                    <a:gd name="connsiteY4" fmla="*/ 458722 h 91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4" h="917444">
                      <a:moveTo>
                        <a:pt x="917444" y="458722"/>
                      </a:moveTo>
                      <a:cubicBezTo>
                        <a:pt x="917444" y="712067"/>
                        <a:pt x="712068" y="917444"/>
                        <a:pt x="458722" y="917444"/>
                      </a:cubicBezTo>
                      <a:cubicBezTo>
                        <a:pt x="205377" y="917444"/>
                        <a:pt x="0" y="712067"/>
                        <a:pt x="0" y="458722"/>
                      </a:cubicBezTo>
                      <a:cubicBezTo>
                        <a:pt x="0" y="205377"/>
                        <a:pt x="205377" y="0"/>
                        <a:pt x="458722" y="0"/>
                      </a:cubicBezTo>
                      <a:cubicBezTo>
                        <a:pt x="712068" y="0"/>
                        <a:pt x="917444" y="205377"/>
                        <a:pt x="917444" y="458722"/>
                      </a:cubicBezTo>
                      <a:close/>
                    </a:path>
                  </a:pathLst>
                </a:custGeom>
                <a:solidFill>
                  <a:srgbClr val="99A6BF">
                    <a:alpha val="60000"/>
                  </a:srgbClr>
                </a:solidFill>
                <a:ln w="12427" cap="flat">
                  <a:noFill/>
                  <a:prstDash val="solid"/>
                  <a:miter/>
                </a:ln>
              </p:spPr>
              <p:txBody>
                <a:bodyPr rtlCol="0" anchor="ctr"/>
                <a:lstStyle/>
                <a:p>
                  <a:endParaRPr lang="lv-LV"/>
                </a:p>
              </p:txBody>
            </p:sp>
            <p:sp>
              <p:nvSpPr>
                <p:cNvPr id="262" name="Brīvforma: forma 261">
                  <a:extLst>
                    <a:ext uri="{FF2B5EF4-FFF2-40B4-BE49-F238E27FC236}">
                      <a16:creationId xmlns:a16="http://schemas.microsoft.com/office/drawing/2014/main" id="{A4E0D286-6147-4E3C-8868-F16390CC9316}"/>
                    </a:ext>
                  </a:extLst>
                </p:cNvPr>
                <p:cNvSpPr/>
                <p:nvPr/>
              </p:nvSpPr>
              <p:spPr>
                <a:xfrm>
                  <a:off x="4852854" y="919867"/>
                  <a:ext cx="1687897" cy="1093365"/>
                </a:xfrm>
                <a:custGeom>
                  <a:avLst/>
                  <a:gdLst>
                    <a:gd name="connsiteX0" fmla="*/ 1030568 w 1687897"/>
                    <a:gd name="connsiteY0" fmla="*/ 10894 h 1093365"/>
                    <a:gd name="connsiteX1" fmla="*/ 594224 w 1687897"/>
                    <a:gd name="connsiteY1" fmla="*/ 581498 h 1093365"/>
                    <a:gd name="connsiteX2" fmla="*/ 0 w 1687897"/>
                    <a:gd name="connsiteY2" fmla="*/ 702083 h 1093365"/>
                    <a:gd name="connsiteX3" fmla="*/ 29835 w 1687897"/>
                    <a:gd name="connsiteY3" fmla="*/ 847531 h 1093365"/>
                    <a:gd name="connsiteX4" fmla="*/ 624059 w 1687897"/>
                    <a:gd name="connsiteY4" fmla="*/ 726946 h 1093365"/>
                    <a:gd name="connsiteX5" fmla="*/ 1249362 w 1687897"/>
                    <a:gd name="connsiteY5" fmla="*/ 1082486 h 1093365"/>
                    <a:gd name="connsiteX6" fmla="*/ 1677004 w 1687897"/>
                    <a:gd name="connsiteY6" fmla="*/ 438536 h 1093365"/>
                    <a:gd name="connsiteX7" fmla="*/ 1030568 w 1687897"/>
                    <a:gd name="connsiteY7" fmla="*/ 10894 h 10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897" h="1093365">
                      <a:moveTo>
                        <a:pt x="1030568" y="10894"/>
                      </a:moveTo>
                      <a:cubicBezTo>
                        <a:pt x="759562" y="65593"/>
                        <a:pt x="576820" y="312979"/>
                        <a:pt x="594224" y="581498"/>
                      </a:cubicBezTo>
                      <a:lnTo>
                        <a:pt x="0" y="702083"/>
                      </a:lnTo>
                      <a:lnTo>
                        <a:pt x="29835" y="847531"/>
                      </a:lnTo>
                      <a:lnTo>
                        <a:pt x="624059" y="726946"/>
                      </a:lnTo>
                      <a:cubicBezTo>
                        <a:pt x="712322" y="980548"/>
                        <a:pt x="978356" y="1137184"/>
                        <a:pt x="1249362" y="1082486"/>
                      </a:cubicBezTo>
                      <a:cubicBezTo>
                        <a:pt x="1545230" y="1022815"/>
                        <a:pt x="1736675" y="733162"/>
                        <a:pt x="1677004" y="438536"/>
                      </a:cubicBezTo>
                      <a:cubicBezTo>
                        <a:pt x="1614846" y="142668"/>
                        <a:pt x="1325194" y="-48777"/>
                        <a:pt x="1030568" y="10894"/>
                      </a:cubicBezTo>
                      <a:close/>
                    </a:path>
                  </a:pathLst>
                </a:custGeom>
                <a:noFill/>
                <a:ln w="12427" cap="flat">
                  <a:solidFill>
                    <a:srgbClr val="800055"/>
                  </a:solidFill>
                  <a:prstDash val="solid"/>
                  <a:miter/>
                </a:ln>
              </p:spPr>
              <p:txBody>
                <a:bodyPr rtlCol="0" anchor="ctr"/>
                <a:lstStyle/>
                <a:p>
                  <a:endParaRPr lang="lv-LV"/>
                </a:p>
              </p:txBody>
            </p:sp>
          </p:grpSp>
          <p:grpSp>
            <p:nvGrpSpPr>
              <p:cNvPr id="258" name="Grafika 57">
                <a:extLst>
                  <a:ext uri="{FF2B5EF4-FFF2-40B4-BE49-F238E27FC236}">
                    <a16:creationId xmlns:a16="http://schemas.microsoft.com/office/drawing/2014/main" id="{DC855810-E019-4FC1-A361-DEDD0B7DB3B4}"/>
                  </a:ext>
                </a:extLst>
              </p:cNvPr>
              <p:cNvGrpSpPr/>
              <p:nvPr/>
            </p:nvGrpSpPr>
            <p:grpSpPr>
              <a:xfrm>
                <a:off x="5632306" y="1099829"/>
                <a:ext cx="755832" cy="755832"/>
                <a:chOff x="5632306" y="1099829"/>
                <a:chExt cx="755832" cy="755832"/>
              </a:xfrm>
            </p:grpSpPr>
            <p:sp>
              <p:nvSpPr>
                <p:cNvPr id="259" name="Brīvforma: forma 258">
                  <a:extLst>
                    <a:ext uri="{FF2B5EF4-FFF2-40B4-BE49-F238E27FC236}">
                      <a16:creationId xmlns:a16="http://schemas.microsoft.com/office/drawing/2014/main" id="{92E719D5-D032-4247-9F55-DCE3EFBA171B}"/>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60" name="Brīvforma: forma 259">
                  <a:extLst>
                    <a:ext uri="{FF2B5EF4-FFF2-40B4-BE49-F238E27FC236}">
                      <a16:creationId xmlns:a16="http://schemas.microsoft.com/office/drawing/2014/main" id="{A9B1513B-F6FE-47EE-A006-D8505CB765D8}"/>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grpSp>
        <p:grpSp>
          <p:nvGrpSpPr>
            <p:cNvPr id="252" name="Grafika 57">
              <a:extLst>
                <a:ext uri="{FF2B5EF4-FFF2-40B4-BE49-F238E27FC236}">
                  <a16:creationId xmlns:a16="http://schemas.microsoft.com/office/drawing/2014/main" id="{ED4B7468-8F24-4BE5-BAC0-0DACC30BEE9B}"/>
                </a:ext>
              </a:extLst>
            </p:cNvPr>
            <p:cNvGrpSpPr/>
            <p:nvPr/>
          </p:nvGrpSpPr>
          <p:grpSpPr>
            <a:xfrm>
              <a:off x="4550682" y="1488699"/>
              <a:ext cx="484826" cy="484826"/>
              <a:chOff x="4550682" y="1488699"/>
              <a:chExt cx="484826" cy="484826"/>
            </a:xfrm>
          </p:grpSpPr>
          <p:pic>
            <p:nvPicPr>
              <p:cNvPr id="253" name="Attēls 252">
                <a:extLst>
                  <a:ext uri="{FF2B5EF4-FFF2-40B4-BE49-F238E27FC236}">
                    <a16:creationId xmlns:a16="http://schemas.microsoft.com/office/drawing/2014/main" id="{E77F12A0-E22E-4FE6-BE7E-DB1D136B2C8D}"/>
                  </a:ext>
                </a:extLst>
              </p:cNvPr>
              <p:cNvPicPr>
                <a:picLocks noChangeAspect="1"/>
              </p:cNvPicPr>
              <p:nvPr/>
            </p:nvPicPr>
            <p:blipFill>
              <a:blip r:embed="rId7"/>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54" name="Grafika 57">
                <a:extLst>
                  <a:ext uri="{FF2B5EF4-FFF2-40B4-BE49-F238E27FC236}">
                    <a16:creationId xmlns:a16="http://schemas.microsoft.com/office/drawing/2014/main" id="{A8B389D2-5AB7-4142-843F-C4E9C18389DD}"/>
                  </a:ext>
                </a:extLst>
              </p:cNvPr>
              <p:cNvGrpSpPr/>
              <p:nvPr/>
            </p:nvGrpSpPr>
            <p:grpSpPr>
              <a:xfrm>
                <a:off x="4617899" y="1528715"/>
                <a:ext cx="343108" cy="343108"/>
                <a:chOff x="4617899" y="1528715"/>
                <a:chExt cx="343108" cy="343108"/>
              </a:xfrm>
            </p:grpSpPr>
            <p:sp>
              <p:nvSpPr>
                <p:cNvPr id="255" name="Brīvforma: forma 254">
                  <a:extLst>
                    <a:ext uri="{FF2B5EF4-FFF2-40B4-BE49-F238E27FC236}">
                      <a16:creationId xmlns:a16="http://schemas.microsoft.com/office/drawing/2014/main" id="{1C9E8F94-4FDC-4A63-BAD4-91ECBCF2E77A}"/>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56" name="Brīvforma: forma 255">
                  <a:extLst>
                    <a:ext uri="{FF2B5EF4-FFF2-40B4-BE49-F238E27FC236}">
                      <a16:creationId xmlns:a16="http://schemas.microsoft.com/office/drawing/2014/main" id="{FE830823-322E-4A51-B2D1-DA818F05CF17}"/>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4" name="TextBox 263">
            <a:extLst>
              <a:ext uri="{FF2B5EF4-FFF2-40B4-BE49-F238E27FC236}">
                <a16:creationId xmlns:a16="http://schemas.microsoft.com/office/drawing/2014/main" id="{CC5C2D64-B2EA-4960-966B-668AE96E98F1}"/>
              </a:ext>
            </a:extLst>
          </p:cNvPr>
          <p:cNvSpPr txBox="1"/>
          <p:nvPr/>
        </p:nvSpPr>
        <p:spPr>
          <a:xfrm>
            <a:off x="3494030" y="5449866"/>
            <a:ext cx="497252"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4</a:t>
            </a:r>
          </a:p>
        </p:txBody>
      </p:sp>
      <p:grpSp>
        <p:nvGrpSpPr>
          <p:cNvPr id="265" name="Grafika 57">
            <a:extLst>
              <a:ext uri="{FF2B5EF4-FFF2-40B4-BE49-F238E27FC236}">
                <a16:creationId xmlns:a16="http://schemas.microsoft.com/office/drawing/2014/main" id="{2B2B2EE7-4ED9-4F6F-B204-E7E4FF336982}"/>
              </a:ext>
            </a:extLst>
          </p:cNvPr>
          <p:cNvGrpSpPr/>
          <p:nvPr/>
        </p:nvGrpSpPr>
        <p:grpSpPr>
          <a:xfrm>
            <a:off x="3977604" y="3021177"/>
            <a:ext cx="1842838" cy="1032367"/>
            <a:chOff x="5346296" y="3560015"/>
            <a:chExt cx="1950581" cy="1092725"/>
          </a:xfrm>
        </p:grpSpPr>
        <p:grpSp>
          <p:nvGrpSpPr>
            <p:cNvPr id="266" name="Grafika 57">
              <a:extLst>
                <a:ext uri="{FF2B5EF4-FFF2-40B4-BE49-F238E27FC236}">
                  <a16:creationId xmlns:a16="http://schemas.microsoft.com/office/drawing/2014/main" id="{E4B78178-CFE7-4F5A-98E7-E4F52F795327}"/>
                </a:ext>
              </a:extLst>
            </p:cNvPr>
            <p:cNvGrpSpPr/>
            <p:nvPr/>
          </p:nvGrpSpPr>
          <p:grpSpPr>
            <a:xfrm>
              <a:off x="5346296" y="3560015"/>
              <a:ext cx="1950581" cy="1092725"/>
              <a:chOff x="5346296" y="3560015"/>
              <a:chExt cx="1950581" cy="1092725"/>
            </a:xfrm>
          </p:grpSpPr>
          <p:grpSp>
            <p:nvGrpSpPr>
              <p:cNvPr id="268" name="Grafika 57">
                <a:extLst>
                  <a:ext uri="{FF2B5EF4-FFF2-40B4-BE49-F238E27FC236}">
                    <a16:creationId xmlns:a16="http://schemas.microsoft.com/office/drawing/2014/main" id="{56FF3FF0-AEDE-4AE8-B6C4-33CBD2629BE1}"/>
                  </a:ext>
                </a:extLst>
              </p:cNvPr>
              <p:cNvGrpSpPr/>
              <p:nvPr/>
            </p:nvGrpSpPr>
            <p:grpSpPr>
              <a:xfrm>
                <a:off x="5602470" y="3560015"/>
                <a:ext cx="1694407" cy="1092725"/>
                <a:chOff x="5602470" y="3560015"/>
                <a:chExt cx="1694407" cy="1092725"/>
              </a:xfrm>
            </p:grpSpPr>
            <p:sp>
              <p:nvSpPr>
                <p:cNvPr id="274" name="Brīvforma: forma 273">
                  <a:extLst>
                    <a:ext uri="{FF2B5EF4-FFF2-40B4-BE49-F238E27FC236}">
                      <a16:creationId xmlns:a16="http://schemas.microsoft.com/office/drawing/2014/main" id="{FA495295-8D6C-40C0-82B6-926F9EA6A17B}"/>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75" name="Grafika 57">
                  <a:extLst>
                    <a:ext uri="{FF2B5EF4-FFF2-40B4-BE49-F238E27FC236}">
                      <a16:creationId xmlns:a16="http://schemas.microsoft.com/office/drawing/2014/main" id="{427D1EBE-005E-4FEF-8969-F956CB542761}"/>
                    </a:ext>
                  </a:extLst>
                </p:cNvPr>
                <p:cNvGrpSpPr/>
                <p:nvPr/>
              </p:nvGrpSpPr>
              <p:grpSpPr>
                <a:xfrm>
                  <a:off x="6371978" y="3721624"/>
                  <a:ext cx="755832" cy="755832"/>
                  <a:chOff x="6371978" y="3721624"/>
                  <a:chExt cx="755832" cy="755832"/>
                </a:xfrm>
              </p:grpSpPr>
              <p:sp>
                <p:nvSpPr>
                  <p:cNvPr id="277" name="Brīvforma: forma 276">
                    <a:extLst>
                      <a:ext uri="{FF2B5EF4-FFF2-40B4-BE49-F238E27FC236}">
                        <a16:creationId xmlns:a16="http://schemas.microsoft.com/office/drawing/2014/main" id="{C4BF934A-D4B1-41FA-A957-CEE00962B26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78" name="Brīvforma: forma 277">
                    <a:extLst>
                      <a:ext uri="{FF2B5EF4-FFF2-40B4-BE49-F238E27FC236}">
                        <a16:creationId xmlns:a16="http://schemas.microsoft.com/office/drawing/2014/main" id="{963CD51C-862E-4FDE-ABD9-EA2F128A936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76" name="Brīvforma: forma 275">
                  <a:extLst>
                    <a:ext uri="{FF2B5EF4-FFF2-40B4-BE49-F238E27FC236}">
                      <a16:creationId xmlns:a16="http://schemas.microsoft.com/office/drawing/2014/main" id="{28DB0907-B794-47DE-9217-9A16DEFD02AC}"/>
                    </a:ext>
                  </a:extLst>
                </p:cNvPr>
                <p:cNvSpPr/>
                <p:nvPr/>
              </p:nvSpPr>
              <p:spPr>
                <a:xfrm>
                  <a:off x="5602470" y="3560015"/>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69" name="Grafika 57">
                <a:extLst>
                  <a:ext uri="{FF2B5EF4-FFF2-40B4-BE49-F238E27FC236}">
                    <a16:creationId xmlns:a16="http://schemas.microsoft.com/office/drawing/2014/main" id="{C2C69E57-AA54-4B13-8E8B-73B945DBFD7C}"/>
                  </a:ext>
                </a:extLst>
              </p:cNvPr>
              <p:cNvGrpSpPr/>
              <p:nvPr/>
            </p:nvGrpSpPr>
            <p:grpSpPr>
              <a:xfrm>
                <a:off x="5346296" y="3900400"/>
                <a:ext cx="484826" cy="484826"/>
                <a:chOff x="5346296" y="3900400"/>
                <a:chExt cx="484826" cy="484826"/>
              </a:xfrm>
            </p:grpSpPr>
            <p:pic>
              <p:nvPicPr>
                <p:cNvPr id="270" name="Attēls 269">
                  <a:extLst>
                    <a:ext uri="{FF2B5EF4-FFF2-40B4-BE49-F238E27FC236}">
                      <a16:creationId xmlns:a16="http://schemas.microsoft.com/office/drawing/2014/main" id="{46033FF9-167B-4DF6-9DB7-4DBB518290EC}"/>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71" name="Grafika 57">
                  <a:extLst>
                    <a:ext uri="{FF2B5EF4-FFF2-40B4-BE49-F238E27FC236}">
                      <a16:creationId xmlns:a16="http://schemas.microsoft.com/office/drawing/2014/main" id="{A91D1673-0DFD-4976-A086-7DD6195BFDF9}"/>
                    </a:ext>
                  </a:extLst>
                </p:cNvPr>
                <p:cNvGrpSpPr/>
                <p:nvPr/>
              </p:nvGrpSpPr>
              <p:grpSpPr>
                <a:xfrm>
                  <a:off x="5408540" y="3935445"/>
                  <a:ext cx="343108" cy="343108"/>
                  <a:chOff x="5408540" y="3935445"/>
                  <a:chExt cx="343108" cy="343108"/>
                </a:xfrm>
              </p:grpSpPr>
              <p:sp>
                <p:nvSpPr>
                  <p:cNvPr id="272" name="Brīvforma: forma 271">
                    <a:extLst>
                      <a:ext uri="{FF2B5EF4-FFF2-40B4-BE49-F238E27FC236}">
                        <a16:creationId xmlns:a16="http://schemas.microsoft.com/office/drawing/2014/main" id="{B9C45636-ECE7-46A4-8C81-7ECFE009FAB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73" name="Brīvforma: forma 272">
                    <a:extLst>
                      <a:ext uri="{FF2B5EF4-FFF2-40B4-BE49-F238E27FC236}">
                        <a16:creationId xmlns:a16="http://schemas.microsoft.com/office/drawing/2014/main" id="{9D3AF711-B936-4CDD-9B5B-AE0DB4E1156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7" name="TextBox 266">
              <a:extLst>
                <a:ext uri="{FF2B5EF4-FFF2-40B4-BE49-F238E27FC236}">
                  <a16:creationId xmlns:a16="http://schemas.microsoft.com/office/drawing/2014/main" id="{89ABBE56-A075-4FAE-A986-F325FD0D40A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grpSp>
      <p:sp>
        <p:nvSpPr>
          <p:cNvPr id="6" name="TextBox 5">
            <a:extLst>
              <a:ext uri="{FF2B5EF4-FFF2-40B4-BE49-F238E27FC236}">
                <a16:creationId xmlns:a16="http://schemas.microsoft.com/office/drawing/2014/main" id="{CF85EDFB-6B9E-CFA2-1034-7B4D46F83D81}"/>
              </a:ext>
            </a:extLst>
          </p:cNvPr>
          <p:cNvSpPr txBox="1"/>
          <p:nvPr/>
        </p:nvSpPr>
        <p:spPr>
          <a:xfrm>
            <a:off x="2553832" y="1347040"/>
            <a:ext cx="7653825"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VBN 115. punkts</a:t>
            </a:r>
            <a:endParaRPr lang="lv-LV" sz="1100" b="1" dirty="0">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8F777036-1348-9C6B-A18F-F90FF1EA1B8D}"/>
              </a:ext>
            </a:extLst>
          </p:cNvPr>
          <p:cNvSpPr txBox="1"/>
          <p:nvPr/>
        </p:nvSpPr>
        <p:spPr>
          <a:xfrm>
            <a:off x="4330692" y="5462760"/>
            <a:ext cx="5485671" cy="646331"/>
          </a:xfrm>
          <a:prstGeom prst="rect">
            <a:avLst/>
          </a:prstGeom>
          <a:noFill/>
        </p:spPr>
        <p:txBody>
          <a:bodyPr wrap="square" rtlCol="0">
            <a:spAutoFit/>
          </a:bodyPr>
          <a:lstStyle/>
          <a:p>
            <a:r>
              <a:rPr lang="lv-LV" b="1" dirty="0">
                <a:latin typeface="Verdana" panose="020B0604030504040204" pitchFamily="34" charset="0"/>
                <a:ea typeface="Verdana" panose="020B0604030504040204" pitchFamily="34" charset="0"/>
              </a:rPr>
              <a:t>IZMAIŅAS DOP**, LABIEKĀRTOJUMĀ, JA NAV JĀSASKAŅO BŪVVALDĒ vai ar TNI</a:t>
            </a:r>
          </a:p>
        </p:txBody>
      </p:sp>
      <p:sp>
        <p:nvSpPr>
          <p:cNvPr id="4" name="TextBox 3">
            <a:extLst>
              <a:ext uri="{FF2B5EF4-FFF2-40B4-BE49-F238E27FC236}">
                <a16:creationId xmlns:a16="http://schemas.microsoft.com/office/drawing/2014/main" id="{48CBD83D-318E-4F62-44A8-565E89267194}"/>
              </a:ext>
            </a:extLst>
          </p:cNvPr>
          <p:cNvSpPr txBox="1"/>
          <p:nvPr/>
        </p:nvSpPr>
        <p:spPr>
          <a:xfrm>
            <a:off x="5944429" y="3107356"/>
            <a:ext cx="4048803" cy="1092607"/>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IZMAIŅAS </a:t>
            </a:r>
            <a:r>
              <a:rPr lang="lv-LV" b="1" dirty="0">
                <a:latin typeface="Verdana" panose="020B0604030504040204" pitchFamily="34" charset="0"/>
                <a:ea typeface="Verdana" panose="020B0604030504040204" pitchFamily="34" charset="0"/>
              </a:rPr>
              <a:t>ĒKAS PLĀNOJUMĀ, ARĪ TAD, JA  JĀVEIC EKSPERTĪZE</a:t>
            </a:r>
            <a:endParaRPr lang="lv-LV"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32E4E2F-B5DD-3E1A-62DC-1C9A286D63FE}"/>
              </a:ext>
            </a:extLst>
          </p:cNvPr>
          <p:cNvSpPr txBox="1"/>
          <p:nvPr/>
        </p:nvSpPr>
        <p:spPr>
          <a:xfrm>
            <a:off x="5260948" y="1869136"/>
            <a:ext cx="4762622" cy="1092607"/>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NESKAR </a:t>
            </a:r>
            <a:r>
              <a:rPr lang="lv-LV" b="1" dirty="0">
                <a:latin typeface="Verdana" panose="020B0604030504040204" pitchFamily="34" charset="0"/>
                <a:ea typeface="Verdana" panose="020B0604030504040204" pitchFamily="34" charset="0"/>
              </a:rPr>
              <a:t>BŪVES (ARĪ INŽENIERTĪKLU) NOVIETOJUMU, APJOMU, </a:t>
            </a:r>
            <a:r>
              <a:rPr lang="lv-LV" b="1" dirty="0">
                <a:effectLst/>
                <a:latin typeface="Verdana" panose="020B0604030504040204" pitchFamily="34" charset="0"/>
                <a:ea typeface="Verdana" panose="020B0604030504040204" pitchFamily="34" charset="0"/>
              </a:rPr>
              <a:t>FASĀDES</a:t>
            </a:r>
          </a:p>
          <a:p>
            <a:endParaRPr lang="lv-LV" sz="1100" b="1" dirty="0">
              <a:solidFill>
                <a:schemeClr val="bg1"/>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E0FE3D6-E9C4-A78D-D2D4-2AABDC4B2E28}"/>
              </a:ext>
            </a:extLst>
          </p:cNvPr>
          <p:cNvSpPr txBox="1"/>
          <p:nvPr/>
        </p:nvSpPr>
        <p:spPr>
          <a:xfrm>
            <a:off x="5648006" y="4308151"/>
            <a:ext cx="4559651" cy="1092607"/>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IZMAIŅAS </a:t>
            </a:r>
            <a:r>
              <a:rPr lang="lv-LV" b="1" dirty="0">
                <a:latin typeface="Verdana" panose="020B0604030504040204" pitchFamily="34" charset="0"/>
                <a:ea typeface="Verdana" panose="020B0604030504040204" pitchFamily="34" charset="0"/>
              </a:rPr>
              <a:t>IEKŠĒJOS INŽENIERTĪKLOS, ARĪ TAD, JA  JĀVEIC EKSPERTĪZE</a:t>
            </a:r>
            <a:endParaRPr lang="lv-LV"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4519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9784756-CAC6-DB96-4ED3-E565E10DBFF5}"/>
              </a:ext>
            </a:extLst>
          </p:cNvPr>
          <p:cNvSpPr/>
          <p:nvPr/>
        </p:nvSpPr>
        <p:spPr>
          <a:xfrm>
            <a:off x="2122315" y="4507025"/>
            <a:ext cx="2099684" cy="600164"/>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Rectangle: Rounded Corners 38">
            <a:extLst>
              <a:ext uri="{FF2B5EF4-FFF2-40B4-BE49-F238E27FC236}">
                <a16:creationId xmlns:a16="http://schemas.microsoft.com/office/drawing/2014/main" id="{3189BCC0-8B2C-6281-6C29-EF51B167C389}"/>
              </a:ext>
            </a:extLst>
          </p:cNvPr>
          <p:cNvSpPr/>
          <p:nvPr/>
        </p:nvSpPr>
        <p:spPr>
          <a:xfrm>
            <a:off x="2834762" y="5450965"/>
            <a:ext cx="2726894" cy="394939"/>
          </a:xfrm>
          <a:prstGeom prst="roundRect">
            <a:avLst/>
          </a:prstGeom>
          <a:solidFill>
            <a:srgbClr val="B2A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Rectangle: Rounded Corners 39">
            <a:extLst>
              <a:ext uri="{FF2B5EF4-FFF2-40B4-BE49-F238E27FC236}">
                <a16:creationId xmlns:a16="http://schemas.microsoft.com/office/drawing/2014/main" id="{12B08187-051E-46E1-0354-7A467BF26B0D}"/>
              </a:ext>
            </a:extLst>
          </p:cNvPr>
          <p:cNvSpPr/>
          <p:nvPr/>
        </p:nvSpPr>
        <p:spPr>
          <a:xfrm>
            <a:off x="8022218" y="2373104"/>
            <a:ext cx="1898976" cy="39493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Rectangle: Rounded Corners 40">
            <a:extLst>
              <a:ext uri="{FF2B5EF4-FFF2-40B4-BE49-F238E27FC236}">
                <a16:creationId xmlns:a16="http://schemas.microsoft.com/office/drawing/2014/main" id="{2648CF63-F9E9-A7EB-9867-D32883E64E39}"/>
              </a:ext>
            </a:extLst>
          </p:cNvPr>
          <p:cNvSpPr/>
          <p:nvPr/>
        </p:nvSpPr>
        <p:spPr>
          <a:xfrm>
            <a:off x="8267768" y="3429515"/>
            <a:ext cx="2463361" cy="596692"/>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Rectangle: Rounded Corners 41">
            <a:extLst>
              <a:ext uri="{FF2B5EF4-FFF2-40B4-BE49-F238E27FC236}">
                <a16:creationId xmlns:a16="http://schemas.microsoft.com/office/drawing/2014/main" id="{12BE0D64-5CFC-BD19-0D98-3682D7B5928F}"/>
              </a:ext>
            </a:extLst>
          </p:cNvPr>
          <p:cNvSpPr/>
          <p:nvPr/>
        </p:nvSpPr>
        <p:spPr>
          <a:xfrm>
            <a:off x="7912951" y="4483992"/>
            <a:ext cx="2632606" cy="57899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Rectangle: Rounded Corners 42">
            <a:extLst>
              <a:ext uri="{FF2B5EF4-FFF2-40B4-BE49-F238E27FC236}">
                <a16:creationId xmlns:a16="http://schemas.microsoft.com/office/drawing/2014/main" id="{754B7F20-8279-05EF-B5AB-26032061902F}"/>
              </a:ext>
            </a:extLst>
          </p:cNvPr>
          <p:cNvSpPr/>
          <p:nvPr/>
        </p:nvSpPr>
        <p:spPr>
          <a:xfrm>
            <a:off x="6862791" y="5382543"/>
            <a:ext cx="2549404" cy="611012"/>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Rectangle: Rounded Corners 28">
            <a:extLst>
              <a:ext uri="{FF2B5EF4-FFF2-40B4-BE49-F238E27FC236}">
                <a16:creationId xmlns:a16="http://schemas.microsoft.com/office/drawing/2014/main" id="{C3E24568-2CE8-C608-B1AC-A3D9BAF67D30}"/>
              </a:ext>
            </a:extLst>
          </p:cNvPr>
          <p:cNvSpPr/>
          <p:nvPr/>
        </p:nvSpPr>
        <p:spPr>
          <a:xfrm>
            <a:off x="2157162" y="3447524"/>
            <a:ext cx="1933709" cy="592787"/>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Rectangle: Rounded Corners 27">
            <a:extLst>
              <a:ext uri="{FF2B5EF4-FFF2-40B4-BE49-F238E27FC236}">
                <a16:creationId xmlns:a16="http://schemas.microsoft.com/office/drawing/2014/main" id="{D225A8A3-5D39-BDE4-DFE3-EF91EA8654AB}"/>
              </a:ext>
            </a:extLst>
          </p:cNvPr>
          <p:cNvSpPr/>
          <p:nvPr/>
        </p:nvSpPr>
        <p:spPr>
          <a:xfrm>
            <a:off x="2392642" y="2375356"/>
            <a:ext cx="1879439" cy="39493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Rectangle: Rounded Corners 25">
            <a:extLst>
              <a:ext uri="{FF2B5EF4-FFF2-40B4-BE49-F238E27FC236}">
                <a16:creationId xmlns:a16="http://schemas.microsoft.com/office/drawing/2014/main" id="{871E89E6-764A-0B9D-A4C8-EA0B9E8C4FFA}"/>
              </a:ext>
            </a:extLst>
          </p:cNvPr>
          <p:cNvSpPr/>
          <p:nvPr/>
        </p:nvSpPr>
        <p:spPr>
          <a:xfrm>
            <a:off x="2484022" y="1549479"/>
            <a:ext cx="3020577" cy="39493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Rectangle: Rounded Corners 24">
            <a:extLst>
              <a:ext uri="{FF2B5EF4-FFF2-40B4-BE49-F238E27FC236}">
                <a16:creationId xmlns:a16="http://schemas.microsoft.com/office/drawing/2014/main" id="{C1DD8905-E1ED-0F2B-3EBB-56A913CA14AD}"/>
              </a:ext>
            </a:extLst>
          </p:cNvPr>
          <p:cNvSpPr/>
          <p:nvPr/>
        </p:nvSpPr>
        <p:spPr>
          <a:xfrm>
            <a:off x="6751677" y="1553536"/>
            <a:ext cx="3020577" cy="394939"/>
          </a:xfrm>
          <a:prstGeom prst="roundRect">
            <a:avLst/>
          </a:prstGeom>
          <a:solidFill>
            <a:srgbClr val="E7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EB8978A0-DB9F-4D25-9B48-DDC41F78DDC0}"/>
              </a:ext>
            </a:extLst>
          </p:cNvPr>
          <p:cNvSpPr/>
          <p:nvPr/>
        </p:nvSpPr>
        <p:spPr>
          <a:xfrm>
            <a:off x="4583631" y="2021321"/>
            <a:ext cx="3020577" cy="3020577"/>
          </a:xfrm>
          <a:prstGeom prst="ellipse">
            <a:avLst/>
          </a:prstGeom>
          <a:noFill/>
          <a:ln w="22225">
            <a:solidFill>
              <a:srgbClr val="0090A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055350" y="410584"/>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BIEŽĀK KONSTATĒTĀS NEATBILSTĪBAS</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6014682" y="6449819"/>
            <a:ext cx="5437089" cy="246221"/>
          </a:xfrm>
          <a:prstGeom prst="rect">
            <a:avLst/>
          </a:prstGeom>
          <a:noFill/>
        </p:spPr>
        <p:txBody>
          <a:bodyPr wrap="square" rtlCol="0">
            <a:spAutoFit/>
          </a:bodyPr>
          <a:lstStyle/>
          <a:p>
            <a:pPr algn="r"/>
            <a:r>
              <a:rPr lang="lv-LV" sz="1000" dirty="0">
                <a:latin typeface="Verdana" panose="020B0604030504040204" pitchFamily="34" charset="0"/>
                <a:ea typeface="Verdana" panose="020B0604030504040204" pitchFamily="34" charset="0"/>
              </a:rPr>
              <a:t>BŪVNIECĪBAS VALSTS KONTROLES BIROJA PREZENTĀCIJA </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8</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8" name="TextBox 97">
            <a:extLst>
              <a:ext uri="{FF2B5EF4-FFF2-40B4-BE49-F238E27FC236}">
                <a16:creationId xmlns:a16="http://schemas.microsoft.com/office/drawing/2014/main" id="{0C245889-3B67-4C39-966E-36F96A15A81A}"/>
              </a:ext>
            </a:extLst>
          </p:cNvPr>
          <p:cNvSpPr txBox="1"/>
          <p:nvPr/>
        </p:nvSpPr>
        <p:spPr>
          <a:xfrm>
            <a:off x="2392643" y="2372064"/>
            <a:ext cx="1847893" cy="430887"/>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Inženiertīklu trases izmaiņas</a:t>
            </a:r>
          </a:p>
        </p:txBody>
      </p:sp>
      <p:sp>
        <p:nvSpPr>
          <p:cNvPr id="195" name="TextBox 194">
            <a:extLst>
              <a:ext uri="{FF2B5EF4-FFF2-40B4-BE49-F238E27FC236}">
                <a16:creationId xmlns:a16="http://schemas.microsoft.com/office/drawing/2014/main" id="{AF24B790-1DFF-46D5-BF10-8ECC6A293BB4}"/>
              </a:ext>
            </a:extLst>
          </p:cNvPr>
          <p:cNvSpPr txBox="1"/>
          <p:nvPr/>
        </p:nvSpPr>
        <p:spPr>
          <a:xfrm>
            <a:off x="8267768" y="3427779"/>
            <a:ext cx="2632605"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DOP izmaiņu, kas attiecas uz ēku lietošanas drošību, neatbilstoša saskaņošana</a:t>
            </a:r>
          </a:p>
        </p:txBody>
      </p:sp>
      <p:sp>
        <p:nvSpPr>
          <p:cNvPr id="196" name="TextBox 195">
            <a:extLst>
              <a:ext uri="{FF2B5EF4-FFF2-40B4-BE49-F238E27FC236}">
                <a16:creationId xmlns:a16="http://schemas.microsoft.com/office/drawing/2014/main" id="{9F7A1D53-E7AE-46FF-8375-B3C98A147BC5}"/>
              </a:ext>
            </a:extLst>
          </p:cNvPr>
          <p:cNvSpPr txBox="1"/>
          <p:nvPr/>
        </p:nvSpPr>
        <p:spPr>
          <a:xfrm>
            <a:off x="6826343" y="1531825"/>
            <a:ext cx="3020578" cy="430887"/>
          </a:xfrm>
          <a:prstGeom prst="rect">
            <a:avLst/>
          </a:prstGeom>
          <a:noFill/>
        </p:spPr>
        <p:txBody>
          <a:bodyPr wrap="square" rtlCol="0">
            <a:spAutoFit/>
          </a:bodyPr>
          <a:lstStyle/>
          <a:p>
            <a:r>
              <a:rPr lang="lv-LV" sz="1100" b="1" u="sng" dirty="0">
                <a:latin typeface="Verdana" panose="020B0604030504040204" pitchFamily="34" charset="0"/>
                <a:ea typeface="Verdana" panose="020B0604030504040204" pitchFamily="34" charset="0"/>
              </a:rPr>
              <a:t>Būvatļaujā nav iekļautas visas būves</a:t>
            </a:r>
          </a:p>
        </p:txBody>
      </p:sp>
      <p:sp>
        <p:nvSpPr>
          <p:cNvPr id="199" name="TextBox 198">
            <a:extLst>
              <a:ext uri="{FF2B5EF4-FFF2-40B4-BE49-F238E27FC236}">
                <a16:creationId xmlns:a16="http://schemas.microsoft.com/office/drawing/2014/main" id="{ECCB1333-A24F-436E-82FB-7D1487AB9CB0}"/>
              </a:ext>
            </a:extLst>
          </p:cNvPr>
          <p:cNvSpPr txBox="1"/>
          <p:nvPr/>
        </p:nvSpPr>
        <p:spPr>
          <a:xfrm>
            <a:off x="7969808" y="4451623"/>
            <a:ext cx="2562249"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Būvprojektā paredzētā konstruktīvā risinājuma neatbilstība situācijai dabā</a:t>
            </a:r>
          </a:p>
        </p:txBody>
      </p:sp>
      <p:grpSp>
        <p:nvGrpSpPr>
          <p:cNvPr id="13" name="Grupa 12">
            <a:extLst>
              <a:ext uri="{FF2B5EF4-FFF2-40B4-BE49-F238E27FC236}">
                <a16:creationId xmlns:a16="http://schemas.microsoft.com/office/drawing/2014/main" id="{72A2B318-9966-4166-A20E-DBA06E154A2F}"/>
              </a:ext>
            </a:extLst>
          </p:cNvPr>
          <p:cNvGrpSpPr/>
          <p:nvPr/>
        </p:nvGrpSpPr>
        <p:grpSpPr>
          <a:xfrm>
            <a:off x="4737018" y="2142680"/>
            <a:ext cx="2749341" cy="2749339"/>
            <a:chOff x="4630169" y="2159107"/>
            <a:chExt cx="2749341" cy="2749339"/>
          </a:xfrm>
        </p:grpSpPr>
        <p:grpSp>
          <p:nvGrpSpPr>
            <p:cNvPr id="146" name="Grafika 57">
              <a:extLst>
                <a:ext uri="{FF2B5EF4-FFF2-40B4-BE49-F238E27FC236}">
                  <a16:creationId xmlns:a16="http://schemas.microsoft.com/office/drawing/2014/main" id="{27E9F10F-8829-4910-89A5-BBE9E378F0FC}"/>
                </a:ext>
              </a:extLst>
            </p:cNvPr>
            <p:cNvGrpSpPr/>
            <p:nvPr/>
          </p:nvGrpSpPr>
          <p:grpSpPr>
            <a:xfrm>
              <a:off x="4630169" y="2159107"/>
              <a:ext cx="2749341" cy="2749339"/>
              <a:chOff x="1448903" y="1378602"/>
              <a:chExt cx="4085724" cy="4085723"/>
            </a:xfrm>
          </p:grpSpPr>
          <p:grpSp>
            <p:nvGrpSpPr>
              <p:cNvPr id="147" name="Grafika 57">
                <a:extLst>
                  <a:ext uri="{FF2B5EF4-FFF2-40B4-BE49-F238E27FC236}">
                    <a16:creationId xmlns:a16="http://schemas.microsoft.com/office/drawing/2014/main" id="{C03205D9-1879-43C9-8981-B10A2CE94484}"/>
                  </a:ext>
                </a:extLst>
              </p:cNvPr>
              <p:cNvGrpSpPr/>
              <p:nvPr/>
            </p:nvGrpSpPr>
            <p:grpSpPr>
              <a:xfrm>
                <a:off x="1579532" y="1509057"/>
                <a:ext cx="3823815" cy="3823761"/>
                <a:chOff x="1579532" y="1509057"/>
                <a:chExt cx="3823815" cy="3823761"/>
              </a:xfrm>
            </p:grpSpPr>
            <p:grpSp>
              <p:nvGrpSpPr>
                <p:cNvPr id="154" name="Grafika 57">
                  <a:extLst>
                    <a:ext uri="{FF2B5EF4-FFF2-40B4-BE49-F238E27FC236}">
                      <a16:creationId xmlns:a16="http://schemas.microsoft.com/office/drawing/2014/main" id="{7673A448-AFF0-44E0-B2A9-9E0FC71CB026}"/>
                    </a:ext>
                  </a:extLst>
                </p:cNvPr>
                <p:cNvGrpSpPr/>
                <p:nvPr/>
              </p:nvGrpSpPr>
              <p:grpSpPr>
                <a:xfrm>
                  <a:off x="1579532" y="1509057"/>
                  <a:ext cx="3823815" cy="3823761"/>
                  <a:chOff x="1579532" y="1509057"/>
                  <a:chExt cx="3823815" cy="3823761"/>
                </a:xfrm>
                <a:solidFill>
                  <a:srgbClr val="99A6BF"/>
                </a:solidFill>
              </p:grpSpPr>
              <p:sp>
                <p:nvSpPr>
                  <p:cNvPr id="156" name="Brīvforma: forma 155">
                    <a:extLst>
                      <a:ext uri="{FF2B5EF4-FFF2-40B4-BE49-F238E27FC236}">
                        <a16:creationId xmlns:a16="http://schemas.microsoft.com/office/drawing/2014/main" id="{BCD009A6-C594-40C3-AD3E-60F5EFA576C3}"/>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57" name="Brīvforma: forma 156">
                    <a:extLst>
                      <a:ext uri="{FF2B5EF4-FFF2-40B4-BE49-F238E27FC236}">
                        <a16:creationId xmlns:a16="http://schemas.microsoft.com/office/drawing/2014/main" id="{E7770507-7F6D-4297-A47A-DD5A05BE9878}"/>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58" name="Brīvforma: forma 157">
                    <a:extLst>
                      <a:ext uri="{FF2B5EF4-FFF2-40B4-BE49-F238E27FC236}">
                        <a16:creationId xmlns:a16="http://schemas.microsoft.com/office/drawing/2014/main" id="{5956D04E-7BD7-4F7D-825A-AF651F06D792}"/>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59" name="Brīvforma: forma 158">
                    <a:extLst>
                      <a:ext uri="{FF2B5EF4-FFF2-40B4-BE49-F238E27FC236}">
                        <a16:creationId xmlns:a16="http://schemas.microsoft.com/office/drawing/2014/main" id="{E828A151-38D4-4F85-9456-1AF44661B41B}"/>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55" name="Brīvforma: forma 154">
                  <a:extLst>
                    <a:ext uri="{FF2B5EF4-FFF2-40B4-BE49-F238E27FC236}">
                      <a16:creationId xmlns:a16="http://schemas.microsoft.com/office/drawing/2014/main" id="{4EBA737A-4730-44F1-BC0C-789CD9599A49}"/>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48" name="Grafika 57">
                <a:extLst>
                  <a:ext uri="{FF2B5EF4-FFF2-40B4-BE49-F238E27FC236}">
                    <a16:creationId xmlns:a16="http://schemas.microsoft.com/office/drawing/2014/main" id="{55CB5355-77A8-4394-94D9-15CC8EC5BD20}"/>
                  </a:ext>
                </a:extLst>
              </p:cNvPr>
              <p:cNvGrpSpPr/>
              <p:nvPr/>
            </p:nvGrpSpPr>
            <p:grpSpPr>
              <a:xfrm>
                <a:off x="1448903" y="1378602"/>
                <a:ext cx="4085724" cy="4085723"/>
                <a:chOff x="1448903" y="1378602"/>
                <a:chExt cx="4085724" cy="4085723"/>
              </a:xfrm>
            </p:grpSpPr>
            <p:pic>
              <p:nvPicPr>
                <p:cNvPr id="149" name="Attēls 148">
                  <a:extLst>
                    <a:ext uri="{FF2B5EF4-FFF2-40B4-BE49-F238E27FC236}">
                      <a16:creationId xmlns:a16="http://schemas.microsoft.com/office/drawing/2014/main" id="{283F701E-81C7-4657-AFC5-783A822714F6}"/>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50" name="Grafika 57">
                  <a:extLst>
                    <a:ext uri="{FF2B5EF4-FFF2-40B4-BE49-F238E27FC236}">
                      <a16:creationId xmlns:a16="http://schemas.microsoft.com/office/drawing/2014/main" id="{2171FC1D-BCAB-482A-A677-C87CFB2B8538}"/>
                    </a:ext>
                  </a:extLst>
                </p:cNvPr>
                <p:cNvGrpSpPr/>
                <p:nvPr/>
              </p:nvGrpSpPr>
              <p:grpSpPr>
                <a:xfrm>
                  <a:off x="1448903" y="1378602"/>
                  <a:ext cx="4085724" cy="4085723"/>
                  <a:chOff x="1448903" y="1378602"/>
                  <a:chExt cx="4085724" cy="4085723"/>
                </a:xfrm>
              </p:grpSpPr>
              <p:sp>
                <p:nvSpPr>
                  <p:cNvPr id="151" name="Brīvforma: forma 150">
                    <a:extLst>
                      <a:ext uri="{FF2B5EF4-FFF2-40B4-BE49-F238E27FC236}">
                        <a16:creationId xmlns:a16="http://schemas.microsoft.com/office/drawing/2014/main" id="{1896BCA9-1CF1-4216-AF70-E0F350DEA528}"/>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52" name="Brīvforma: forma 151">
                    <a:extLst>
                      <a:ext uri="{FF2B5EF4-FFF2-40B4-BE49-F238E27FC236}">
                        <a16:creationId xmlns:a16="http://schemas.microsoft.com/office/drawing/2014/main" id="{76103C9C-BBEA-4549-9FDA-C8CE45CBABC2}"/>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pic>
          <p:nvPicPr>
            <p:cNvPr id="11" name="Grafika 10">
              <a:extLst>
                <a:ext uri="{FF2B5EF4-FFF2-40B4-BE49-F238E27FC236}">
                  <a16:creationId xmlns:a16="http://schemas.microsoft.com/office/drawing/2014/main" id="{4E690E17-36D6-4E4D-B17D-4802375E66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8780" y="2868189"/>
              <a:ext cx="1316049" cy="1244122"/>
            </a:xfrm>
            <a:prstGeom prst="rect">
              <a:avLst/>
            </a:prstGeom>
          </p:spPr>
        </p:pic>
      </p:grpSp>
      <p:sp>
        <p:nvSpPr>
          <p:cNvPr id="12" name="TextBox 11">
            <a:extLst>
              <a:ext uri="{FF2B5EF4-FFF2-40B4-BE49-F238E27FC236}">
                <a16:creationId xmlns:a16="http://schemas.microsoft.com/office/drawing/2014/main" id="{C2B93F3B-95F0-4C70-A8A1-5A682935E95E}"/>
              </a:ext>
            </a:extLst>
          </p:cNvPr>
          <p:cNvSpPr txBox="1"/>
          <p:nvPr/>
        </p:nvSpPr>
        <p:spPr>
          <a:xfrm>
            <a:off x="2588088" y="1509446"/>
            <a:ext cx="2869452" cy="430887"/>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Stiegru diametra maiņa nesošajās  dzelzsbetona konstrukcijās</a:t>
            </a:r>
          </a:p>
        </p:txBody>
      </p:sp>
      <p:sp>
        <p:nvSpPr>
          <p:cNvPr id="5" name="TextBox 4">
            <a:extLst>
              <a:ext uri="{FF2B5EF4-FFF2-40B4-BE49-F238E27FC236}">
                <a16:creationId xmlns:a16="http://schemas.microsoft.com/office/drawing/2014/main" id="{9FD70D2B-D755-4A9B-9E91-2B101BC16EC9}"/>
              </a:ext>
            </a:extLst>
          </p:cNvPr>
          <p:cNvSpPr txBox="1"/>
          <p:nvPr/>
        </p:nvSpPr>
        <p:spPr>
          <a:xfrm>
            <a:off x="2122766" y="3440148"/>
            <a:ext cx="1921480" cy="600164"/>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Nesošā metāla profila biezuma un klāja izmaiņas</a:t>
            </a:r>
          </a:p>
        </p:txBody>
      </p:sp>
      <p:grpSp>
        <p:nvGrpSpPr>
          <p:cNvPr id="184" name="Grafika 57">
            <a:extLst>
              <a:ext uri="{FF2B5EF4-FFF2-40B4-BE49-F238E27FC236}">
                <a16:creationId xmlns:a16="http://schemas.microsoft.com/office/drawing/2014/main" id="{349558A7-1A9C-4BC9-B2AA-A47756BD210D}"/>
              </a:ext>
            </a:extLst>
          </p:cNvPr>
          <p:cNvGrpSpPr/>
          <p:nvPr/>
        </p:nvGrpSpPr>
        <p:grpSpPr>
          <a:xfrm>
            <a:off x="7199643" y="4247252"/>
            <a:ext cx="333053" cy="333053"/>
            <a:chOff x="5346296" y="3900400"/>
            <a:chExt cx="484826" cy="484826"/>
          </a:xfrm>
        </p:grpSpPr>
        <p:pic>
          <p:nvPicPr>
            <p:cNvPr id="185" name="Attēls 184">
              <a:extLst>
                <a:ext uri="{FF2B5EF4-FFF2-40B4-BE49-F238E27FC236}">
                  <a16:creationId xmlns:a16="http://schemas.microsoft.com/office/drawing/2014/main" id="{9CCA9244-A363-463C-84BF-F8EA1F6F9B4F}"/>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1454D77B-93D6-4EC5-99E1-15CAD8BBA70B}"/>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9ABA4CC3-E0F4-473D-A9D9-2AD12007C7AB}"/>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0090A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B1FCE8B7-4DAA-4CD2-BE4A-ADD990C14F23}"/>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169" name="Grafika 57">
            <a:extLst>
              <a:ext uri="{FF2B5EF4-FFF2-40B4-BE49-F238E27FC236}">
                <a16:creationId xmlns:a16="http://schemas.microsoft.com/office/drawing/2014/main" id="{6B2A1D05-0CDE-41C6-8D1D-DFEE03BFCEED}"/>
              </a:ext>
            </a:extLst>
          </p:cNvPr>
          <p:cNvGrpSpPr/>
          <p:nvPr/>
        </p:nvGrpSpPr>
        <p:grpSpPr>
          <a:xfrm>
            <a:off x="6726787" y="2049305"/>
            <a:ext cx="333053" cy="333053"/>
            <a:chOff x="4550682" y="1488699"/>
            <a:chExt cx="484826" cy="484826"/>
          </a:xfrm>
        </p:grpSpPr>
        <p:pic>
          <p:nvPicPr>
            <p:cNvPr id="170" name="Attēls 169">
              <a:extLst>
                <a:ext uri="{FF2B5EF4-FFF2-40B4-BE49-F238E27FC236}">
                  <a16:creationId xmlns:a16="http://schemas.microsoft.com/office/drawing/2014/main" id="{6AAC4CED-F69C-4639-84C4-081CF80FAEB8}"/>
                </a:ext>
              </a:extLst>
            </p:cNvPr>
            <p:cNvPicPr>
              <a:picLocks noChangeAspect="1"/>
            </p:cNvPicPr>
            <p:nvPr/>
          </p:nvPicPr>
          <p:blipFill>
            <a:blip r:embed="rId9"/>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171" name="Grafika 57">
              <a:extLst>
                <a:ext uri="{FF2B5EF4-FFF2-40B4-BE49-F238E27FC236}">
                  <a16:creationId xmlns:a16="http://schemas.microsoft.com/office/drawing/2014/main" id="{986265C6-F2CF-42C5-98C4-3A3DC496E767}"/>
                </a:ext>
              </a:extLst>
            </p:cNvPr>
            <p:cNvGrpSpPr/>
            <p:nvPr/>
          </p:nvGrpSpPr>
          <p:grpSpPr>
            <a:xfrm>
              <a:off x="4617899" y="1528715"/>
              <a:ext cx="343108" cy="343108"/>
              <a:chOff x="4617899" y="1528715"/>
              <a:chExt cx="343108" cy="343108"/>
            </a:xfrm>
          </p:grpSpPr>
          <p:sp>
            <p:nvSpPr>
              <p:cNvPr id="172" name="Brīvforma: forma 171">
                <a:extLst>
                  <a:ext uri="{FF2B5EF4-FFF2-40B4-BE49-F238E27FC236}">
                    <a16:creationId xmlns:a16="http://schemas.microsoft.com/office/drawing/2014/main" id="{085D2A60-44FE-4DE4-A6DC-1CE6A3E53EAD}"/>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00B050"/>
              </a:solidFill>
              <a:ln w="12427" cap="flat">
                <a:noFill/>
                <a:prstDash val="solid"/>
                <a:miter/>
              </a:ln>
            </p:spPr>
            <p:txBody>
              <a:bodyPr rtlCol="0" anchor="ctr"/>
              <a:lstStyle/>
              <a:p>
                <a:endParaRPr lang="lv-LV">
                  <a:solidFill>
                    <a:srgbClr val="9E2136"/>
                  </a:solidFill>
                </a:endParaRPr>
              </a:p>
            </p:txBody>
          </p:sp>
          <p:sp>
            <p:nvSpPr>
              <p:cNvPr id="173" name="Brīvforma: forma 172">
                <a:extLst>
                  <a:ext uri="{FF2B5EF4-FFF2-40B4-BE49-F238E27FC236}">
                    <a16:creationId xmlns:a16="http://schemas.microsoft.com/office/drawing/2014/main" id="{FFA0056F-D136-48BD-B011-A0FCD3F37B4E}"/>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04" name="Grafika 57">
            <a:extLst>
              <a:ext uri="{FF2B5EF4-FFF2-40B4-BE49-F238E27FC236}">
                <a16:creationId xmlns:a16="http://schemas.microsoft.com/office/drawing/2014/main" id="{EB3EDBDE-FEED-44E0-BA82-FDDC3E0EF8FF}"/>
              </a:ext>
            </a:extLst>
          </p:cNvPr>
          <p:cNvGrpSpPr/>
          <p:nvPr/>
        </p:nvGrpSpPr>
        <p:grpSpPr>
          <a:xfrm>
            <a:off x="7453378" y="3493902"/>
            <a:ext cx="333053" cy="333053"/>
            <a:chOff x="5346296" y="3900400"/>
            <a:chExt cx="484826" cy="484826"/>
          </a:xfrm>
        </p:grpSpPr>
        <p:pic>
          <p:nvPicPr>
            <p:cNvPr id="205" name="Attēls 204">
              <a:extLst>
                <a:ext uri="{FF2B5EF4-FFF2-40B4-BE49-F238E27FC236}">
                  <a16:creationId xmlns:a16="http://schemas.microsoft.com/office/drawing/2014/main" id="{1704530A-6D9C-4C7D-9F2A-1537947D276E}"/>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06" name="Grafika 57">
              <a:extLst>
                <a:ext uri="{FF2B5EF4-FFF2-40B4-BE49-F238E27FC236}">
                  <a16:creationId xmlns:a16="http://schemas.microsoft.com/office/drawing/2014/main" id="{E3621A36-B806-4A17-B244-8C1439AB4552}"/>
                </a:ext>
              </a:extLst>
            </p:cNvPr>
            <p:cNvGrpSpPr/>
            <p:nvPr/>
          </p:nvGrpSpPr>
          <p:grpSpPr>
            <a:xfrm>
              <a:off x="5408540" y="3935445"/>
              <a:ext cx="343108" cy="343108"/>
              <a:chOff x="5408540" y="3935445"/>
              <a:chExt cx="343108" cy="343108"/>
            </a:xfrm>
          </p:grpSpPr>
          <p:sp>
            <p:nvSpPr>
              <p:cNvPr id="207" name="Brīvforma: forma 206">
                <a:extLst>
                  <a:ext uri="{FF2B5EF4-FFF2-40B4-BE49-F238E27FC236}">
                    <a16:creationId xmlns:a16="http://schemas.microsoft.com/office/drawing/2014/main" id="{E2B8A878-8494-4AF6-81D3-206F049C5B52}"/>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9E2136"/>
              </a:solidFill>
              <a:ln w="12427" cap="flat">
                <a:noFill/>
                <a:prstDash val="solid"/>
                <a:miter/>
              </a:ln>
            </p:spPr>
            <p:txBody>
              <a:bodyPr rtlCol="0" anchor="ctr"/>
              <a:lstStyle/>
              <a:p>
                <a:endParaRPr lang="lv-LV"/>
              </a:p>
            </p:txBody>
          </p:sp>
          <p:sp>
            <p:nvSpPr>
              <p:cNvPr id="208" name="Brīvforma: forma 207">
                <a:extLst>
                  <a:ext uri="{FF2B5EF4-FFF2-40B4-BE49-F238E27FC236}">
                    <a16:creationId xmlns:a16="http://schemas.microsoft.com/office/drawing/2014/main" id="{9C160B66-700F-4F4E-A57E-8CE3BBEEBC7C}"/>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36" name="Grafika 57">
            <a:extLst>
              <a:ext uri="{FF2B5EF4-FFF2-40B4-BE49-F238E27FC236}">
                <a16:creationId xmlns:a16="http://schemas.microsoft.com/office/drawing/2014/main" id="{D827425A-DC7F-42F0-9272-289D11432BBF}"/>
              </a:ext>
            </a:extLst>
          </p:cNvPr>
          <p:cNvGrpSpPr/>
          <p:nvPr/>
        </p:nvGrpSpPr>
        <p:grpSpPr>
          <a:xfrm flipH="1">
            <a:off x="5274777" y="2021798"/>
            <a:ext cx="333053" cy="333053"/>
            <a:chOff x="4550682" y="1488699"/>
            <a:chExt cx="484826" cy="484826"/>
          </a:xfrm>
        </p:grpSpPr>
        <p:pic>
          <p:nvPicPr>
            <p:cNvPr id="237" name="Attēls 236">
              <a:extLst>
                <a:ext uri="{FF2B5EF4-FFF2-40B4-BE49-F238E27FC236}">
                  <a16:creationId xmlns:a16="http://schemas.microsoft.com/office/drawing/2014/main" id="{35E5315D-5E84-40DC-9226-7AC29371B48A}"/>
                </a:ext>
              </a:extLst>
            </p:cNvPr>
            <p:cNvPicPr>
              <a:picLocks noChangeAspect="1"/>
            </p:cNvPicPr>
            <p:nvPr/>
          </p:nvPicPr>
          <p:blipFill>
            <a:blip r:embed="rId9"/>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38" name="Grafika 57">
              <a:extLst>
                <a:ext uri="{FF2B5EF4-FFF2-40B4-BE49-F238E27FC236}">
                  <a16:creationId xmlns:a16="http://schemas.microsoft.com/office/drawing/2014/main" id="{0F5686D2-5917-43D4-A332-FC068C92367C}"/>
                </a:ext>
              </a:extLst>
            </p:cNvPr>
            <p:cNvGrpSpPr/>
            <p:nvPr/>
          </p:nvGrpSpPr>
          <p:grpSpPr>
            <a:xfrm>
              <a:off x="4617899" y="1528715"/>
              <a:ext cx="343108" cy="343108"/>
              <a:chOff x="4617899" y="1528715"/>
              <a:chExt cx="343108" cy="343108"/>
            </a:xfrm>
          </p:grpSpPr>
          <p:sp>
            <p:nvSpPr>
              <p:cNvPr id="239" name="Brīvforma: forma 238">
                <a:extLst>
                  <a:ext uri="{FF2B5EF4-FFF2-40B4-BE49-F238E27FC236}">
                    <a16:creationId xmlns:a16="http://schemas.microsoft.com/office/drawing/2014/main" id="{E8CB0529-FA0C-49DD-A82E-940424FFF8ED}"/>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F15A2C"/>
              </a:solidFill>
              <a:ln w="12427" cap="flat">
                <a:noFill/>
                <a:prstDash val="solid"/>
                <a:miter/>
              </a:ln>
            </p:spPr>
            <p:txBody>
              <a:bodyPr rtlCol="0" anchor="ctr"/>
              <a:lstStyle/>
              <a:p>
                <a:endParaRPr lang="lv-LV"/>
              </a:p>
            </p:txBody>
          </p:sp>
          <p:sp>
            <p:nvSpPr>
              <p:cNvPr id="240" name="Brīvforma: forma 239">
                <a:extLst>
                  <a:ext uri="{FF2B5EF4-FFF2-40B4-BE49-F238E27FC236}">
                    <a16:creationId xmlns:a16="http://schemas.microsoft.com/office/drawing/2014/main" id="{3FD35FFA-7268-4E46-9666-BC94E9FE5826}"/>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51" name="Grafika 57">
            <a:extLst>
              <a:ext uri="{FF2B5EF4-FFF2-40B4-BE49-F238E27FC236}">
                <a16:creationId xmlns:a16="http://schemas.microsoft.com/office/drawing/2014/main" id="{EC7647BE-9DCA-4BF1-9853-3D5D82588761}"/>
              </a:ext>
            </a:extLst>
          </p:cNvPr>
          <p:cNvGrpSpPr/>
          <p:nvPr/>
        </p:nvGrpSpPr>
        <p:grpSpPr>
          <a:xfrm flipH="1">
            <a:off x="4461619" y="3512033"/>
            <a:ext cx="333053" cy="333053"/>
            <a:chOff x="5346296" y="3900400"/>
            <a:chExt cx="484826" cy="484826"/>
          </a:xfrm>
        </p:grpSpPr>
        <p:pic>
          <p:nvPicPr>
            <p:cNvPr id="252" name="Attēls 251">
              <a:extLst>
                <a:ext uri="{FF2B5EF4-FFF2-40B4-BE49-F238E27FC236}">
                  <a16:creationId xmlns:a16="http://schemas.microsoft.com/office/drawing/2014/main" id="{9213169C-4566-44D3-9E95-A3C45A037182}"/>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53" name="Grafika 57">
              <a:extLst>
                <a:ext uri="{FF2B5EF4-FFF2-40B4-BE49-F238E27FC236}">
                  <a16:creationId xmlns:a16="http://schemas.microsoft.com/office/drawing/2014/main" id="{B312CD72-A3BC-4A37-977E-07D7B12F4906}"/>
                </a:ext>
              </a:extLst>
            </p:cNvPr>
            <p:cNvGrpSpPr/>
            <p:nvPr/>
          </p:nvGrpSpPr>
          <p:grpSpPr>
            <a:xfrm>
              <a:off x="5408540" y="3935445"/>
              <a:ext cx="343108" cy="343108"/>
              <a:chOff x="5408540" y="3935445"/>
              <a:chExt cx="343108" cy="343108"/>
            </a:xfrm>
          </p:grpSpPr>
          <p:sp>
            <p:nvSpPr>
              <p:cNvPr id="254" name="Brīvforma: forma 253">
                <a:extLst>
                  <a:ext uri="{FF2B5EF4-FFF2-40B4-BE49-F238E27FC236}">
                    <a16:creationId xmlns:a16="http://schemas.microsoft.com/office/drawing/2014/main" id="{D1E72615-9B09-475C-940D-61A1A7FED97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495562"/>
              </a:solidFill>
              <a:ln w="12427" cap="flat">
                <a:noFill/>
                <a:prstDash val="solid"/>
                <a:miter/>
              </a:ln>
            </p:spPr>
            <p:txBody>
              <a:bodyPr rtlCol="0" anchor="ctr"/>
              <a:lstStyle/>
              <a:p>
                <a:endParaRPr lang="lv-LV"/>
              </a:p>
            </p:txBody>
          </p:sp>
          <p:sp>
            <p:nvSpPr>
              <p:cNvPr id="255" name="Brīvforma: forma 254">
                <a:extLst>
                  <a:ext uri="{FF2B5EF4-FFF2-40B4-BE49-F238E27FC236}">
                    <a16:creationId xmlns:a16="http://schemas.microsoft.com/office/drawing/2014/main" id="{FAD29545-EB42-47B1-86ED-77CF266925E3}"/>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65" name="Grafika 57">
            <a:extLst>
              <a:ext uri="{FF2B5EF4-FFF2-40B4-BE49-F238E27FC236}">
                <a16:creationId xmlns:a16="http://schemas.microsoft.com/office/drawing/2014/main" id="{2C0ECF70-A7C6-43F5-BC7E-52797F2DD65E}"/>
              </a:ext>
            </a:extLst>
          </p:cNvPr>
          <p:cNvGrpSpPr/>
          <p:nvPr/>
        </p:nvGrpSpPr>
        <p:grpSpPr>
          <a:xfrm flipH="1">
            <a:off x="4662650" y="2549339"/>
            <a:ext cx="333053" cy="333053"/>
            <a:chOff x="5346296" y="3900400"/>
            <a:chExt cx="484826" cy="484826"/>
          </a:xfrm>
        </p:grpSpPr>
        <p:pic>
          <p:nvPicPr>
            <p:cNvPr id="266" name="Attēls 265">
              <a:extLst>
                <a:ext uri="{FF2B5EF4-FFF2-40B4-BE49-F238E27FC236}">
                  <a16:creationId xmlns:a16="http://schemas.microsoft.com/office/drawing/2014/main" id="{0030928A-3B79-4023-A921-6B7CAD788BF3}"/>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67" name="Grafika 57">
              <a:extLst>
                <a:ext uri="{FF2B5EF4-FFF2-40B4-BE49-F238E27FC236}">
                  <a16:creationId xmlns:a16="http://schemas.microsoft.com/office/drawing/2014/main" id="{6356DEAD-C4EC-4C3D-A7B6-CF6AB8865DAC}"/>
                </a:ext>
              </a:extLst>
            </p:cNvPr>
            <p:cNvGrpSpPr/>
            <p:nvPr/>
          </p:nvGrpSpPr>
          <p:grpSpPr>
            <a:xfrm>
              <a:off x="5408540" y="3935445"/>
              <a:ext cx="343108" cy="343108"/>
              <a:chOff x="5408540" y="3935445"/>
              <a:chExt cx="343108" cy="343108"/>
            </a:xfrm>
          </p:grpSpPr>
          <p:sp>
            <p:nvSpPr>
              <p:cNvPr id="268" name="Brīvforma: forma 267">
                <a:extLst>
                  <a:ext uri="{FF2B5EF4-FFF2-40B4-BE49-F238E27FC236}">
                    <a16:creationId xmlns:a16="http://schemas.microsoft.com/office/drawing/2014/main" id="{2D48AC0D-FEB0-494D-B587-3B00B10E0134}"/>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14377D"/>
              </a:solidFill>
              <a:ln w="12427" cap="flat">
                <a:noFill/>
                <a:prstDash val="solid"/>
                <a:miter/>
              </a:ln>
            </p:spPr>
            <p:txBody>
              <a:bodyPr rtlCol="0" anchor="ctr"/>
              <a:lstStyle/>
              <a:p>
                <a:endParaRPr lang="lv-LV"/>
              </a:p>
            </p:txBody>
          </p:sp>
          <p:sp>
            <p:nvSpPr>
              <p:cNvPr id="269" name="Brīvforma: forma 268">
                <a:extLst>
                  <a:ext uri="{FF2B5EF4-FFF2-40B4-BE49-F238E27FC236}">
                    <a16:creationId xmlns:a16="http://schemas.microsoft.com/office/drawing/2014/main" id="{317E9F58-716F-4D3E-B649-A847817310A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128" name="Grafika 57">
            <a:extLst>
              <a:ext uri="{FF2B5EF4-FFF2-40B4-BE49-F238E27FC236}">
                <a16:creationId xmlns:a16="http://schemas.microsoft.com/office/drawing/2014/main" id="{9448982A-F6CC-434B-B7D3-617A967191FC}"/>
              </a:ext>
            </a:extLst>
          </p:cNvPr>
          <p:cNvGrpSpPr/>
          <p:nvPr/>
        </p:nvGrpSpPr>
        <p:grpSpPr>
          <a:xfrm flipH="1">
            <a:off x="6401945" y="4842324"/>
            <a:ext cx="333053" cy="333053"/>
            <a:chOff x="5346296" y="3900400"/>
            <a:chExt cx="484826" cy="484826"/>
          </a:xfrm>
        </p:grpSpPr>
        <p:pic>
          <p:nvPicPr>
            <p:cNvPr id="129" name="Attēls 128">
              <a:extLst>
                <a:ext uri="{FF2B5EF4-FFF2-40B4-BE49-F238E27FC236}">
                  <a16:creationId xmlns:a16="http://schemas.microsoft.com/office/drawing/2014/main" id="{8958E6A4-3AAE-4C68-84F4-F6EDBF401FC2}"/>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30" name="Grafika 57">
              <a:extLst>
                <a:ext uri="{FF2B5EF4-FFF2-40B4-BE49-F238E27FC236}">
                  <a16:creationId xmlns:a16="http://schemas.microsoft.com/office/drawing/2014/main" id="{4E518718-B463-4916-A6B5-D9585A26E412}"/>
                </a:ext>
              </a:extLst>
            </p:cNvPr>
            <p:cNvGrpSpPr/>
            <p:nvPr/>
          </p:nvGrpSpPr>
          <p:grpSpPr>
            <a:xfrm>
              <a:off x="5408540" y="3935445"/>
              <a:ext cx="343108" cy="343108"/>
              <a:chOff x="5408540" y="3935445"/>
              <a:chExt cx="343108" cy="343108"/>
            </a:xfrm>
          </p:grpSpPr>
          <p:sp>
            <p:nvSpPr>
              <p:cNvPr id="131" name="Brīvforma: forma 130">
                <a:extLst>
                  <a:ext uri="{FF2B5EF4-FFF2-40B4-BE49-F238E27FC236}">
                    <a16:creationId xmlns:a16="http://schemas.microsoft.com/office/drawing/2014/main" id="{AF0683B5-C502-4EB9-A0F2-9E4982871D77}"/>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495562"/>
              </a:solidFill>
              <a:ln w="12427" cap="flat">
                <a:no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9A332294-00D6-4728-83AE-F9A3C4CBBA96}"/>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sp>
        <p:nvSpPr>
          <p:cNvPr id="7" name="TextBox 6">
            <a:extLst>
              <a:ext uri="{FF2B5EF4-FFF2-40B4-BE49-F238E27FC236}">
                <a16:creationId xmlns:a16="http://schemas.microsoft.com/office/drawing/2014/main" id="{2F0D0C99-4E44-45B5-B619-9ED72D61B672}"/>
              </a:ext>
            </a:extLst>
          </p:cNvPr>
          <p:cNvSpPr txBox="1"/>
          <p:nvPr/>
        </p:nvSpPr>
        <p:spPr>
          <a:xfrm>
            <a:off x="6862790" y="5345681"/>
            <a:ext cx="2685720" cy="600164"/>
          </a:xfrm>
          <a:prstGeom prst="rect">
            <a:avLst/>
          </a:prstGeom>
          <a:noFill/>
        </p:spPr>
        <p:txBody>
          <a:bodyPr wrap="square" rtlCol="0">
            <a:spAutoFit/>
          </a:bodyPr>
          <a:lstStyle/>
          <a:p>
            <a:r>
              <a:rPr lang="lv-LV" sz="1100" b="1" dirty="0">
                <a:effectLst/>
                <a:latin typeface="Verdana" panose="020B0604030504040204" pitchFamily="34" charset="0"/>
                <a:ea typeface="Verdana" panose="020B0604030504040204" pitchFamily="34" charset="0"/>
              </a:rPr>
              <a:t>«Optimizācijas» un materiālu aizstāšanas nekorekta saskaņošana</a:t>
            </a:r>
          </a:p>
        </p:txBody>
      </p:sp>
      <p:cxnSp>
        <p:nvCxnSpPr>
          <p:cNvPr id="27" name="Taisns bultveida savienotājs 26">
            <a:extLst>
              <a:ext uri="{FF2B5EF4-FFF2-40B4-BE49-F238E27FC236}">
                <a16:creationId xmlns:a16="http://schemas.microsoft.com/office/drawing/2014/main" id="{7D651E51-3853-4DAE-99E5-630D85776B87}"/>
              </a:ext>
            </a:extLst>
          </p:cNvPr>
          <p:cNvCxnSpPr>
            <a:cxnSpLocks/>
          </p:cNvCxnSpPr>
          <p:nvPr/>
        </p:nvCxnSpPr>
        <p:spPr>
          <a:xfrm flipH="1" flipV="1">
            <a:off x="7743949" y="3650545"/>
            <a:ext cx="435182" cy="56237"/>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7" name="Taisns bultveida savienotājs 196">
            <a:extLst>
              <a:ext uri="{FF2B5EF4-FFF2-40B4-BE49-F238E27FC236}">
                <a16:creationId xmlns:a16="http://schemas.microsoft.com/office/drawing/2014/main" id="{547E8A2E-9501-441E-8B9A-16A9D31790DF}"/>
              </a:ext>
            </a:extLst>
          </p:cNvPr>
          <p:cNvCxnSpPr>
            <a:cxnSpLocks/>
          </p:cNvCxnSpPr>
          <p:nvPr/>
        </p:nvCxnSpPr>
        <p:spPr>
          <a:xfrm flipH="1" flipV="1">
            <a:off x="6646324" y="5121244"/>
            <a:ext cx="180019" cy="247081"/>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8" name="Taisns bultveida savienotājs 197">
            <a:extLst>
              <a:ext uri="{FF2B5EF4-FFF2-40B4-BE49-F238E27FC236}">
                <a16:creationId xmlns:a16="http://schemas.microsoft.com/office/drawing/2014/main" id="{13D42E2B-D481-4A61-B088-F5FC00A94BC5}"/>
              </a:ext>
            </a:extLst>
          </p:cNvPr>
          <p:cNvCxnSpPr>
            <a:cxnSpLocks/>
          </p:cNvCxnSpPr>
          <p:nvPr/>
        </p:nvCxnSpPr>
        <p:spPr>
          <a:xfrm flipH="1" flipV="1">
            <a:off x="7469145" y="4470946"/>
            <a:ext cx="288263" cy="76994"/>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4" name="Taisns bultveida savienotājs 213">
            <a:extLst>
              <a:ext uri="{FF2B5EF4-FFF2-40B4-BE49-F238E27FC236}">
                <a16:creationId xmlns:a16="http://schemas.microsoft.com/office/drawing/2014/main" id="{32C05EAE-9442-4325-A195-F55C376A1CDE}"/>
              </a:ext>
            </a:extLst>
          </p:cNvPr>
          <p:cNvCxnSpPr>
            <a:cxnSpLocks/>
          </p:cNvCxnSpPr>
          <p:nvPr/>
        </p:nvCxnSpPr>
        <p:spPr>
          <a:xfrm flipH="1">
            <a:off x="6968377" y="1937497"/>
            <a:ext cx="255385" cy="159516"/>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5" name="Taisns bultveida savienotājs 214">
            <a:extLst>
              <a:ext uri="{FF2B5EF4-FFF2-40B4-BE49-F238E27FC236}">
                <a16:creationId xmlns:a16="http://schemas.microsoft.com/office/drawing/2014/main" id="{47FDC5F8-6E6E-40A6-9E60-1E4321E6556F}"/>
              </a:ext>
            </a:extLst>
          </p:cNvPr>
          <p:cNvCxnSpPr>
            <a:cxnSpLocks/>
          </p:cNvCxnSpPr>
          <p:nvPr/>
        </p:nvCxnSpPr>
        <p:spPr>
          <a:xfrm>
            <a:off x="5120165" y="1902478"/>
            <a:ext cx="255385" cy="159516"/>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6" name="Taisns bultveida savienotājs 215">
            <a:extLst>
              <a:ext uri="{FF2B5EF4-FFF2-40B4-BE49-F238E27FC236}">
                <a16:creationId xmlns:a16="http://schemas.microsoft.com/office/drawing/2014/main" id="{3A1004B8-AAE9-4C20-BF34-A8F8D261EBC0}"/>
              </a:ext>
            </a:extLst>
          </p:cNvPr>
          <p:cNvCxnSpPr>
            <a:cxnSpLocks/>
            <a:stCxn id="98" idx="3"/>
          </p:cNvCxnSpPr>
          <p:nvPr/>
        </p:nvCxnSpPr>
        <p:spPr>
          <a:xfrm>
            <a:off x="4240536" y="2587508"/>
            <a:ext cx="361678" cy="30748"/>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7" name="Taisns bultveida savienotājs 216">
            <a:extLst>
              <a:ext uri="{FF2B5EF4-FFF2-40B4-BE49-F238E27FC236}">
                <a16:creationId xmlns:a16="http://schemas.microsoft.com/office/drawing/2014/main" id="{F14FF31F-7C1F-4397-8CF6-329D55808C30}"/>
              </a:ext>
            </a:extLst>
          </p:cNvPr>
          <p:cNvCxnSpPr>
            <a:cxnSpLocks/>
            <a:endCxn id="255" idx="0"/>
          </p:cNvCxnSpPr>
          <p:nvPr/>
        </p:nvCxnSpPr>
        <p:spPr>
          <a:xfrm flipV="1">
            <a:off x="4158198" y="3653957"/>
            <a:ext cx="358016" cy="42771"/>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5FF514-E716-1062-AB0A-1035CCAE63CA}"/>
              </a:ext>
            </a:extLst>
          </p:cNvPr>
          <p:cNvSpPr txBox="1"/>
          <p:nvPr/>
        </p:nvSpPr>
        <p:spPr>
          <a:xfrm>
            <a:off x="2170205" y="4496943"/>
            <a:ext cx="2551975"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Būvprojekta risinājumu izmaiņas ar ražošanas rasējumiem</a:t>
            </a:r>
          </a:p>
        </p:txBody>
      </p:sp>
      <p:sp>
        <p:nvSpPr>
          <p:cNvPr id="6" name="TextBox 5">
            <a:extLst>
              <a:ext uri="{FF2B5EF4-FFF2-40B4-BE49-F238E27FC236}">
                <a16:creationId xmlns:a16="http://schemas.microsoft.com/office/drawing/2014/main" id="{919B4BBD-01BB-362D-8BC2-3651C81BE9A6}"/>
              </a:ext>
            </a:extLst>
          </p:cNvPr>
          <p:cNvSpPr txBox="1"/>
          <p:nvPr/>
        </p:nvSpPr>
        <p:spPr>
          <a:xfrm>
            <a:off x="3055855" y="5404698"/>
            <a:ext cx="2551975" cy="430887"/>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Izmaiņu realizēšana pirms to saskaņošanas būvvaldē</a:t>
            </a:r>
          </a:p>
        </p:txBody>
      </p:sp>
      <p:sp>
        <p:nvSpPr>
          <p:cNvPr id="23" name="TextBox 22">
            <a:extLst>
              <a:ext uri="{FF2B5EF4-FFF2-40B4-BE49-F238E27FC236}">
                <a16:creationId xmlns:a16="http://schemas.microsoft.com/office/drawing/2014/main" id="{FA85CE19-6D01-B072-C451-BE18F271883A}"/>
              </a:ext>
            </a:extLst>
          </p:cNvPr>
          <p:cNvSpPr txBox="1"/>
          <p:nvPr/>
        </p:nvSpPr>
        <p:spPr>
          <a:xfrm>
            <a:off x="7914086" y="2355131"/>
            <a:ext cx="1847893" cy="430887"/>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Fasāžu neatbilstības būvprojektam</a:t>
            </a:r>
          </a:p>
        </p:txBody>
      </p:sp>
      <p:grpSp>
        <p:nvGrpSpPr>
          <p:cNvPr id="32" name="Grafika 57">
            <a:extLst>
              <a:ext uri="{FF2B5EF4-FFF2-40B4-BE49-F238E27FC236}">
                <a16:creationId xmlns:a16="http://schemas.microsoft.com/office/drawing/2014/main" id="{A269B1EB-1EA2-7DD4-D149-0D1E42305547}"/>
              </a:ext>
            </a:extLst>
          </p:cNvPr>
          <p:cNvGrpSpPr/>
          <p:nvPr/>
        </p:nvGrpSpPr>
        <p:grpSpPr>
          <a:xfrm flipH="1">
            <a:off x="4659986" y="4234987"/>
            <a:ext cx="333053" cy="333053"/>
            <a:chOff x="5346296" y="3900400"/>
            <a:chExt cx="484826" cy="484826"/>
          </a:xfrm>
        </p:grpSpPr>
        <p:pic>
          <p:nvPicPr>
            <p:cNvPr id="33" name="Attēls 251">
              <a:extLst>
                <a:ext uri="{FF2B5EF4-FFF2-40B4-BE49-F238E27FC236}">
                  <a16:creationId xmlns:a16="http://schemas.microsoft.com/office/drawing/2014/main" id="{042A7AE5-249E-85C7-E05C-29ADA6E6CB4E}"/>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34" name="Grafika 57">
              <a:extLst>
                <a:ext uri="{FF2B5EF4-FFF2-40B4-BE49-F238E27FC236}">
                  <a16:creationId xmlns:a16="http://schemas.microsoft.com/office/drawing/2014/main" id="{220ADF49-53E6-4C4C-0DB0-089DCFB94218}"/>
                </a:ext>
              </a:extLst>
            </p:cNvPr>
            <p:cNvGrpSpPr/>
            <p:nvPr/>
          </p:nvGrpSpPr>
          <p:grpSpPr>
            <a:xfrm>
              <a:off x="5408540" y="3935445"/>
              <a:ext cx="343108" cy="343108"/>
              <a:chOff x="5408540" y="3935445"/>
              <a:chExt cx="343108" cy="343108"/>
            </a:xfrm>
          </p:grpSpPr>
          <p:sp>
            <p:nvSpPr>
              <p:cNvPr id="35" name="Brīvforma: forma 253">
                <a:extLst>
                  <a:ext uri="{FF2B5EF4-FFF2-40B4-BE49-F238E27FC236}">
                    <a16:creationId xmlns:a16="http://schemas.microsoft.com/office/drawing/2014/main" id="{9F1443E4-9960-3496-5D0C-79BD324E57F0}"/>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002060"/>
              </a:solidFill>
              <a:ln w="12427" cap="flat">
                <a:noFill/>
                <a:prstDash val="solid"/>
                <a:miter/>
              </a:ln>
            </p:spPr>
            <p:txBody>
              <a:bodyPr rtlCol="0" anchor="ctr"/>
              <a:lstStyle/>
              <a:p>
                <a:endParaRPr lang="lv-LV"/>
              </a:p>
            </p:txBody>
          </p:sp>
          <p:sp>
            <p:nvSpPr>
              <p:cNvPr id="36" name="Brīvforma: forma 254">
                <a:extLst>
                  <a:ext uri="{FF2B5EF4-FFF2-40B4-BE49-F238E27FC236}">
                    <a16:creationId xmlns:a16="http://schemas.microsoft.com/office/drawing/2014/main" id="{EC5CA6BC-C7C1-4942-1987-AEC66A7F8935}"/>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cxnSp>
        <p:nvCxnSpPr>
          <p:cNvPr id="37" name="Taisns bultveida savienotājs 216">
            <a:extLst>
              <a:ext uri="{FF2B5EF4-FFF2-40B4-BE49-F238E27FC236}">
                <a16:creationId xmlns:a16="http://schemas.microsoft.com/office/drawing/2014/main" id="{B3042184-6974-C7DB-78F5-1993D5C810D3}"/>
              </a:ext>
            </a:extLst>
          </p:cNvPr>
          <p:cNvCxnSpPr>
            <a:cxnSpLocks/>
          </p:cNvCxnSpPr>
          <p:nvPr/>
        </p:nvCxnSpPr>
        <p:spPr>
          <a:xfrm flipV="1">
            <a:off x="4242648" y="4451623"/>
            <a:ext cx="471968" cy="86273"/>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Taisns bultveida savienotājs 216">
            <a:extLst>
              <a:ext uri="{FF2B5EF4-FFF2-40B4-BE49-F238E27FC236}">
                <a16:creationId xmlns:a16="http://schemas.microsoft.com/office/drawing/2014/main" id="{C95B6810-EF47-85D9-D476-40E30E00541D}"/>
              </a:ext>
            </a:extLst>
          </p:cNvPr>
          <p:cNvCxnSpPr>
            <a:cxnSpLocks/>
          </p:cNvCxnSpPr>
          <p:nvPr/>
        </p:nvCxnSpPr>
        <p:spPr>
          <a:xfrm flipV="1">
            <a:off x="4906882" y="5007898"/>
            <a:ext cx="360135" cy="396800"/>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0" name="Grafika 57">
            <a:extLst>
              <a:ext uri="{FF2B5EF4-FFF2-40B4-BE49-F238E27FC236}">
                <a16:creationId xmlns:a16="http://schemas.microsoft.com/office/drawing/2014/main" id="{1A18D084-183B-4D15-D89F-98C0F16BE55D}"/>
              </a:ext>
            </a:extLst>
          </p:cNvPr>
          <p:cNvGrpSpPr/>
          <p:nvPr/>
        </p:nvGrpSpPr>
        <p:grpSpPr>
          <a:xfrm>
            <a:off x="7266407" y="2626488"/>
            <a:ext cx="333053" cy="333053"/>
            <a:chOff x="4550682" y="1488699"/>
            <a:chExt cx="484826" cy="484826"/>
          </a:xfrm>
        </p:grpSpPr>
        <p:pic>
          <p:nvPicPr>
            <p:cNvPr id="51" name="Attēls 169">
              <a:extLst>
                <a:ext uri="{FF2B5EF4-FFF2-40B4-BE49-F238E27FC236}">
                  <a16:creationId xmlns:a16="http://schemas.microsoft.com/office/drawing/2014/main" id="{24AADFF3-5A79-130E-4E28-49BD3616AAC7}"/>
                </a:ext>
              </a:extLst>
            </p:cNvPr>
            <p:cNvPicPr>
              <a:picLocks noChangeAspect="1"/>
            </p:cNvPicPr>
            <p:nvPr/>
          </p:nvPicPr>
          <p:blipFill>
            <a:blip r:embed="rId9"/>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52" name="Grafika 57">
              <a:extLst>
                <a:ext uri="{FF2B5EF4-FFF2-40B4-BE49-F238E27FC236}">
                  <a16:creationId xmlns:a16="http://schemas.microsoft.com/office/drawing/2014/main" id="{6AFED907-C464-521B-5595-6E83E373BA9C}"/>
                </a:ext>
              </a:extLst>
            </p:cNvPr>
            <p:cNvGrpSpPr/>
            <p:nvPr/>
          </p:nvGrpSpPr>
          <p:grpSpPr>
            <a:xfrm>
              <a:off x="4617899" y="1528715"/>
              <a:ext cx="343108" cy="343108"/>
              <a:chOff x="4617899" y="1528715"/>
              <a:chExt cx="343108" cy="343108"/>
            </a:xfrm>
          </p:grpSpPr>
          <p:sp>
            <p:nvSpPr>
              <p:cNvPr id="53" name="Brīvforma: forma 171">
                <a:extLst>
                  <a:ext uri="{FF2B5EF4-FFF2-40B4-BE49-F238E27FC236}">
                    <a16:creationId xmlns:a16="http://schemas.microsoft.com/office/drawing/2014/main" id="{95657095-3FCD-2ACA-BDE7-0AF92866AF55}"/>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accent2">
                  <a:lumMod val="75000"/>
                </a:schemeClr>
              </a:solidFill>
              <a:ln w="12427" cap="flat">
                <a:noFill/>
                <a:prstDash val="solid"/>
                <a:miter/>
              </a:ln>
            </p:spPr>
            <p:txBody>
              <a:bodyPr rtlCol="0" anchor="ctr"/>
              <a:lstStyle/>
              <a:p>
                <a:endParaRPr lang="lv-LV">
                  <a:solidFill>
                    <a:srgbClr val="9E2136"/>
                  </a:solidFill>
                </a:endParaRPr>
              </a:p>
            </p:txBody>
          </p:sp>
          <p:sp>
            <p:nvSpPr>
              <p:cNvPr id="54" name="Brīvforma: forma 172">
                <a:extLst>
                  <a:ext uri="{FF2B5EF4-FFF2-40B4-BE49-F238E27FC236}">
                    <a16:creationId xmlns:a16="http://schemas.microsoft.com/office/drawing/2014/main" id="{50E99EC2-CA22-5225-DD9E-ACDE3B0801FB}"/>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cxnSp>
        <p:nvCxnSpPr>
          <p:cNvPr id="55" name="Taisns bultveida savienotājs 213">
            <a:extLst>
              <a:ext uri="{FF2B5EF4-FFF2-40B4-BE49-F238E27FC236}">
                <a16:creationId xmlns:a16="http://schemas.microsoft.com/office/drawing/2014/main" id="{153C9D09-17F3-EA8F-3F62-471B0BDCE449}"/>
              </a:ext>
            </a:extLst>
          </p:cNvPr>
          <p:cNvCxnSpPr>
            <a:cxnSpLocks/>
            <a:stCxn id="23" idx="1"/>
          </p:cNvCxnSpPr>
          <p:nvPr/>
        </p:nvCxnSpPr>
        <p:spPr>
          <a:xfrm flipH="1">
            <a:off x="7582416" y="2570575"/>
            <a:ext cx="331670" cy="160891"/>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60" name="Grafika 57">
            <a:extLst>
              <a:ext uri="{FF2B5EF4-FFF2-40B4-BE49-F238E27FC236}">
                <a16:creationId xmlns:a16="http://schemas.microsoft.com/office/drawing/2014/main" id="{F62BD904-8121-7ED0-3095-028A4DE799D4}"/>
              </a:ext>
            </a:extLst>
          </p:cNvPr>
          <p:cNvGrpSpPr/>
          <p:nvPr/>
        </p:nvGrpSpPr>
        <p:grpSpPr>
          <a:xfrm flipH="1">
            <a:off x="5171546" y="4727324"/>
            <a:ext cx="333053" cy="333053"/>
            <a:chOff x="5346296" y="3900400"/>
            <a:chExt cx="484826" cy="484826"/>
          </a:xfrm>
        </p:grpSpPr>
        <p:pic>
          <p:nvPicPr>
            <p:cNvPr id="61" name="Attēls 128">
              <a:extLst>
                <a:ext uri="{FF2B5EF4-FFF2-40B4-BE49-F238E27FC236}">
                  <a16:creationId xmlns:a16="http://schemas.microsoft.com/office/drawing/2014/main" id="{266101C9-3B90-E746-4BB7-CC712B5C6E8D}"/>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62" name="Grafika 57">
              <a:extLst>
                <a:ext uri="{FF2B5EF4-FFF2-40B4-BE49-F238E27FC236}">
                  <a16:creationId xmlns:a16="http://schemas.microsoft.com/office/drawing/2014/main" id="{17B4F70B-FA2C-0929-49C8-FCAC1FE476E8}"/>
                </a:ext>
              </a:extLst>
            </p:cNvPr>
            <p:cNvGrpSpPr/>
            <p:nvPr/>
          </p:nvGrpSpPr>
          <p:grpSpPr>
            <a:xfrm>
              <a:off x="5408540" y="3935445"/>
              <a:ext cx="343108" cy="343108"/>
              <a:chOff x="5408540" y="3935445"/>
              <a:chExt cx="343108" cy="343108"/>
            </a:xfrm>
          </p:grpSpPr>
          <p:sp>
            <p:nvSpPr>
              <p:cNvPr id="63" name="Brīvforma: forma 130">
                <a:extLst>
                  <a:ext uri="{FF2B5EF4-FFF2-40B4-BE49-F238E27FC236}">
                    <a16:creationId xmlns:a16="http://schemas.microsoft.com/office/drawing/2014/main" id="{C0E8D13E-5B71-9ECA-EE90-A9C47115B8F2}"/>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FF0000"/>
              </a:solidFill>
              <a:ln w="12427" cap="flat">
                <a:noFill/>
                <a:prstDash val="solid"/>
                <a:miter/>
              </a:ln>
            </p:spPr>
            <p:txBody>
              <a:bodyPr rtlCol="0" anchor="ctr"/>
              <a:lstStyle/>
              <a:p>
                <a:endParaRPr lang="lv-LV"/>
              </a:p>
            </p:txBody>
          </p:sp>
          <p:sp>
            <p:nvSpPr>
              <p:cNvPr id="64" name="Brīvforma: forma 131">
                <a:extLst>
                  <a:ext uri="{FF2B5EF4-FFF2-40B4-BE49-F238E27FC236}">
                    <a16:creationId xmlns:a16="http://schemas.microsoft.com/office/drawing/2014/main" id="{BD0C304E-BBDD-2054-1A6A-FD4835DB976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spTree>
    <p:extLst>
      <p:ext uri="{BB962C8B-B14F-4D97-AF65-F5344CB8AC3E}">
        <p14:creationId xmlns:p14="http://schemas.microsoft.com/office/powerpoint/2010/main" val="25546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2055350" y="410584"/>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BIEŽĀK KONSTATĒTĀS NEATBILSTĪBAS</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9</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9FD70D2B-D755-4A9B-9E91-2B101BC16EC9}"/>
              </a:ext>
            </a:extLst>
          </p:cNvPr>
          <p:cNvSpPr txBox="1"/>
          <p:nvPr/>
        </p:nvSpPr>
        <p:spPr>
          <a:xfrm>
            <a:off x="1709201" y="1014608"/>
            <a:ext cx="5460984"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IZMAIŅAS FASĀDĒ AR REVĪZIJU, NESASKAŅOJOT BŪVVALDĒ</a:t>
            </a:r>
          </a:p>
        </p:txBody>
      </p:sp>
      <p:pic>
        <p:nvPicPr>
          <p:cNvPr id="20" name="Picture 19">
            <a:extLst>
              <a:ext uri="{FF2B5EF4-FFF2-40B4-BE49-F238E27FC236}">
                <a16:creationId xmlns:a16="http://schemas.microsoft.com/office/drawing/2014/main" id="{9997B33E-E5F2-BF4C-BF3B-45745FE72891}"/>
              </a:ext>
            </a:extLst>
          </p:cNvPr>
          <p:cNvPicPr>
            <a:picLocks noChangeAspect="1"/>
          </p:cNvPicPr>
          <p:nvPr/>
        </p:nvPicPr>
        <p:blipFill>
          <a:blip r:embed="rId5"/>
          <a:stretch>
            <a:fillRect/>
          </a:stretch>
        </p:blipFill>
        <p:spPr>
          <a:xfrm>
            <a:off x="1775870" y="1333372"/>
            <a:ext cx="4340113" cy="1845562"/>
          </a:xfrm>
          <a:prstGeom prst="rect">
            <a:avLst/>
          </a:prstGeom>
        </p:spPr>
      </p:pic>
      <p:pic>
        <p:nvPicPr>
          <p:cNvPr id="22" name="Picture 21">
            <a:extLst>
              <a:ext uri="{FF2B5EF4-FFF2-40B4-BE49-F238E27FC236}">
                <a16:creationId xmlns:a16="http://schemas.microsoft.com/office/drawing/2014/main" id="{2E76A4A8-031D-67D1-D557-7FDD7CD9D1B8}"/>
              </a:ext>
            </a:extLst>
          </p:cNvPr>
          <p:cNvPicPr>
            <a:picLocks noChangeAspect="1"/>
          </p:cNvPicPr>
          <p:nvPr/>
        </p:nvPicPr>
        <p:blipFill>
          <a:blip r:embed="rId6"/>
          <a:stretch>
            <a:fillRect/>
          </a:stretch>
        </p:blipFill>
        <p:spPr>
          <a:xfrm>
            <a:off x="6574561" y="1333372"/>
            <a:ext cx="4739740" cy="1915623"/>
          </a:xfrm>
          <a:prstGeom prst="rect">
            <a:avLst/>
          </a:prstGeom>
        </p:spPr>
      </p:pic>
      <p:pic>
        <p:nvPicPr>
          <p:cNvPr id="16" name="Picture 15">
            <a:extLst>
              <a:ext uri="{FF2B5EF4-FFF2-40B4-BE49-F238E27FC236}">
                <a16:creationId xmlns:a16="http://schemas.microsoft.com/office/drawing/2014/main" id="{18F0DC6F-3FF2-EE9E-BEF3-26E28EF729DC}"/>
              </a:ext>
            </a:extLst>
          </p:cNvPr>
          <p:cNvPicPr>
            <a:picLocks noChangeAspect="1"/>
          </p:cNvPicPr>
          <p:nvPr/>
        </p:nvPicPr>
        <p:blipFill>
          <a:blip r:embed="rId7"/>
          <a:stretch>
            <a:fillRect/>
          </a:stretch>
        </p:blipFill>
        <p:spPr>
          <a:xfrm>
            <a:off x="6610391" y="3616865"/>
            <a:ext cx="4205392" cy="3109224"/>
          </a:xfrm>
          <a:prstGeom prst="rect">
            <a:avLst/>
          </a:prstGeom>
        </p:spPr>
      </p:pic>
      <p:pic>
        <p:nvPicPr>
          <p:cNvPr id="18" name="Picture 17">
            <a:extLst>
              <a:ext uri="{FF2B5EF4-FFF2-40B4-BE49-F238E27FC236}">
                <a16:creationId xmlns:a16="http://schemas.microsoft.com/office/drawing/2014/main" id="{1BA5CEBF-82AA-0C44-9A3A-B7D74912B19C}"/>
              </a:ext>
            </a:extLst>
          </p:cNvPr>
          <p:cNvPicPr>
            <a:picLocks noChangeAspect="1"/>
          </p:cNvPicPr>
          <p:nvPr/>
        </p:nvPicPr>
        <p:blipFill>
          <a:blip r:embed="rId8"/>
          <a:stretch>
            <a:fillRect/>
          </a:stretch>
        </p:blipFill>
        <p:spPr>
          <a:xfrm>
            <a:off x="1540494" y="3679067"/>
            <a:ext cx="4759959" cy="2634479"/>
          </a:xfrm>
          <a:prstGeom prst="rect">
            <a:avLst/>
          </a:prstGeom>
        </p:spPr>
      </p:pic>
      <p:sp>
        <p:nvSpPr>
          <p:cNvPr id="19" name="TextBox 18">
            <a:extLst>
              <a:ext uri="{FF2B5EF4-FFF2-40B4-BE49-F238E27FC236}">
                <a16:creationId xmlns:a16="http://schemas.microsoft.com/office/drawing/2014/main" id="{FD7214EA-8951-B446-70FE-DB2FC9C871C2}"/>
              </a:ext>
            </a:extLst>
          </p:cNvPr>
          <p:cNvSpPr txBox="1"/>
          <p:nvPr/>
        </p:nvSpPr>
        <p:spPr>
          <a:xfrm>
            <a:off x="1704219" y="3503579"/>
            <a:ext cx="8086326"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IZMAIŅAS BK RISINĀJUMĀ, NEIEVĒROJOT VBN 67.</a:t>
            </a:r>
            <a:r>
              <a:rPr lang="lv-LV" sz="1100" b="1" baseline="30000" dirty="0">
                <a:latin typeface="Verdana" panose="020B0604030504040204" pitchFamily="34" charset="0"/>
                <a:ea typeface="Verdana" panose="020B0604030504040204" pitchFamily="34" charset="0"/>
              </a:rPr>
              <a:t>1</a:t>
            </a:r>
            <a:r>
              <a:rPr lang="lv-LV" sz="1100" b="1" dirty="0">
                <a:latin typeface="Verdana" panose="020B0604030504040204" pitchFamily="34" charset="0"/>
                <a:ea typeface="Verdana" panose="020B0604030504040204" pitchFamily="34" charset="0"/>
              </a:rPr>
              <a:t> UN 60.PUNKTĀ NOTEIKTO</a:t>
            </a:r>
          </a:p>
        </p:txBody>
      </p:sp>
    </p:spTree>
    <p:extLst>
      <p:ext uri="{BB962C8B-B14F-4D97-AF65-F5344CB8AC3E}">
        <p14:creationId xmlns:p14="http://schemas.microsoft.com/office/powerpoint/2010/main" val="2240942048"/>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elāgots noformēju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5712</TotalTime>
  <Words>1125</Words>
  <Application>Microsoft Office PowerPoint</Application>
  <PresentationFormat>Widescreen</PresentationFormat>
  <Paragraphs>154</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Verdana</vt:lpstr>
      <vt:lpstr>Wingdings</vt:lpstr>
      <vt:lpstr>Office dizains</vt:lpstr>
      <vt:lpstr>Pielāgots noformējums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NODARBINĀTIE</dc:title>
  <dc:creator>Baiba Kalniņa</dc:creator>
  <cp:lastModifiedBy>Anita Apšāne</cp:lastModifiedBy>
  <cp:revision>74</cp:revision>
  <dcterms:created xsi:type="dcterms:W3CDTF">2020-08-24T15:49:25Z</dcterms:created>
  <dcterms:modified xsi:type="dcterms:W3CDTF">2024-11-22T06:51:37Z</dcterms:modified>
</cp:coreProperties>
</file>