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238" r:id="rId2"/>
    <p:sldId id="1091" r:id="rId3"/>
    <p:sldId id="1256" r:id="rId4"/>
    <p:sldId id="1249" r:id="rId5"/>
    <p:sldId id="1251" r:id="rId6"/>
    <p:sldId id="1252" r:id="rId7"/>
    <p:sldId id="1250" r:id="rId8"/>
    <p:sldId id="1253" r:id="rId9"/>
    <p:sldId id="1254" r:id="rId10"/>
    <p:sldId id="1239" r:id="rId11"/>
    <p:sldId id="1240" r:id="rId12"/>
    <p:sldId id="1242" r:id="rId13"/>
    <p:sldId id="1243" r:id="rId14"/>
    <p:sldId id="1244" r:id="rId15"/>
    <p:sldId id="1255" r:id="rId16"/>
    <p:sldId id="1257" r:id="rId17"/>
    <p:sldId id="1258" r:id="rId18"/>
    <p:sldId id="1259" r:id="rId19"/>
    <p:sldId id="1237" r:id="rId20"/>
    <p:sldId id="749" r:id="rId2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Palamarčuks" initials="JP" lastIdx="1" clrIdx="0">
    <p:extLst>
      <p:ext uri="{19B8F6BF-5375-455C-9EA6-DF929625EA0E}">
        <p15:presenceInfo xmlns:p15="http://schemas.microsoft.com/office/powerpoint/2012/main" userId="S-1-5-21-734147818-1251574435-2103723179-7982" providerId="AD"/>
      </p:ext>
    </p:extLst>
  </p:cmAuthor>
  <p:cmAuthor id="2" name="Sandris Celmiņš" initials="SC" lastIdx="3" clrIdx="1">
    <p:extLst>
      <p:ext uri="{19B8F6BF-5375-455C-9EA6-DF929625EA0E}">
        <p15:presenceInfo xmlns:p15="http://schemas.microsoft.com/office/powerpoint/2012/main" userId="S::Sandris.Celmins@bvkb.gov.lv::ff7c92eb-5d54-40b7-b771-2406e321301e" providerId="AD"/>
      </p:ext>
    </p:extLst>
  </p:cmAuthor>
  <p:cmAuthor id="3" name="Anita Apšāne" initials="AA" lastIdx="7" clrIdx="2">
    <p:extLst>
      <p:ext uri="{19B8F6BF-5375-455C-9EA6-DF929625EA0E}">
        <p15:presenceInfo xmlns:p15="http://schemas.microsoft.com/office/powerpoint/2012/main" userId="S::Anita.Apsane@bvkb.gov.lv::8ba2ce6a-dd41-4840-8ef1-453346c90a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FA4"/>
    <a:srgbClr val="C7746B"/>
    <a:srgbClr val="92B2B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847" autoAdjust="0"/>
  </p:normalViewPr>
  <p:slideViewPr>
    <p:cSldViewPr snapToGrid="0">
      <p:cViewPr varScale="1">
        <p:scale>
          <a:sx n="67" d="100"/>
          <a:sy n="67" d="100"/>
        </p:scale>
        <p:origin x="644" y="44"/>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98" d="100"/>
          <a:sy n="98" d="100"/>
        </p:scale>
        <p:origin x="94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3EE07-AC93-415F-8623-A5170DCCA4CE}" type="datetimeFigureOut">
              <a:rPr lang="lv-LV" smtClean="0"/>
              <a:t>20.11.2024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7E213-FBF0-4FB6-A379-F97F387A85BE}" type="slidenum">
              <a:rPr lang="lv-LV" smtClean="0"/>
              <a:t>‹#›</a:t>
            </a:fld>
            <a:endParaRPr lang="lv-LV"/>
          </a:p>
        </p:txBody>
      </p:sp>
    </p:spTree>
    <p:extLst>
      <p:ext uri="{BB962C8B-B14F-4D97-AF65-F5344CB8AC3E}">
        <p14:creationId xmlns:p14="http://schemas.microsoft.com/office/powerpoint/2010/main" val="116127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2</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4539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17</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02629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18</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49104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3</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03124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10</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04840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11</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897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12</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90674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13</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73797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14</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6022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15</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8092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16</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78823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354207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7224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67516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83424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9"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302952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14035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14E999DC-9EA0-4259-819B-1AF7B4303B19}" type="datetimeFigureOut">
              <a:rPr lang="lv-LV" smtClean="0"/>
              <a:t>20.11.2024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295627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14E999DC-9EA0-4259-819B-1AF7B4303B19}" type="datetimeFigureOut">
              <a:rPr lang="lv-LV" smtClean="0"/>
              <a:t>20.11.2024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2260439-F6DD-4523-A801-03781BC0D091}" type="slidenum">
              <a:rPr lang="lv-LV" smtClean="0"/>
              <a:t>‹#›</a:t>
            </a:fld>
            <a:endParaRPr lang="lv-LV"/>
          </a:p>
        </p:txBody>
      </p:sp>
      <p:pic>
        <p:nvPicPr>
          <p:cNvPr id="11" name="Picture 10"/>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2" name="Slide Number Placeholder 8"/>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119888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14E999DC-9EA0-4259-819B-1AF7B4303B19}" type="datetimeFigureOut">
              <a:rPr lang="lv-LV" smtClean="0"/>
              <a:t>20.11.2024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7" name="Slide Number Placeholder 8"/>
          <p:cNvSpPr txBox="1">
            <a:spLocks/>
          </p:cNvSpPr>
          <p:nvPr userDrawn="1"/>
        </p:nvSpPr>
        <p:spPr>
          <a:xfrm>
            <a:off x="8610600" y="6356349"/>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218690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2" name="Date Placeholder 1"/>
          <p:cNvSpPr>
            <a:spLocks noGrp="1"/>
          </p:cNvSpPr>
          <p:nvPr>
            <p:ph type="dt" sz="half" idx="10"/>
          </p:nvPr>
        </p:nvSpPr>
        <p:spPr/>
        <p:txBody>
          <a:bodyPr/>
          <a:lstStyle/>
          <a:p>
            <a:fld id="{14E999DC-9EA0-4259-819B-1AF7B4303B19}" type="datetimeFigureOut">
              <a:rPr lang="lv-LV" smtClean="0"/>
              <a:t>20.11.2024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spTree>
    <p:extLst>
      <p:ext uri="{BB962C8B-B14F-4D97-AF65-F5344CB8AC3E}">
        <p14:creationId xmlns:p14="http://schemas.microsoft.com/office/powerpoint/2010/main" val="229721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20.11.2024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345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20.11.2024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260439-F6DD-4523-A801-03781BC0D091}" type="slidenum">
              <a:rPr lang="lv-LV" smtClean="0"/>
              <a:pPr/>
              <a:t>‹#›</a:t>
            </a:fld>
            <a:endParaRPr lang="lv-LV"/>
          </a:p>
        </p:txBody>
      </p:sp>
    </p:spTree>
    <p:extLst>
      <p:ext uri="{BB962C8B-B14F-4D97-AF65-F5344CB8AC3E}">
        <p14:creationId xmlns:p14="http://schemas.microsoft.com/office/powerpoint/2010/main" val="365324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999DC-9EA0-4259-819B-1AF7B4303B19}" type="datetimeFigureOut">
              <a:rPr lang="lv-LV" smtClean="0"/>
              <a:t>20.11.2024</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60439-F6DD-4523-A801-03781BC0D091}" type="slidenum">
              <a:rPr lang="lv-LV" smtClean="0"/>
              <a:t>‹#›</a:t>
            </a:fld>
            <a:endParaRPr lang="lv-LV"/>
          </a:p>
        </p:txBody>
      </p:sp>
    </p:spTree>
    <p:extLst>
      <p:ext uri="{BB962C8B-B14F-4D97-AF65-F5344CB8AC3E}">
        <p14:creationId xmlns:p14="http://schemas.microsoft.com/office/powerpoint/2010/main" val="2597874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3.png"/><Relationship Id="rId7"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emf"/><Relationship Id="rId10" Type="http://schemas.openxmlformats.org/officeDocument/2006/relationships/image" Target="../media/image35.emf"/><Relationship Id="rId4" Type="http://schemas.openxmlformats.org/officeDocument/2006/relationships/image" Target="../media/image4.svg"/><Relationship Id="rId9"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52655" y="4246855"/>
            <a:ext cx="9286690" cy="218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endParaRPr lang="lv-LV" altLang="lv-LV" sz="2000" dirty="0"/>
          </a:p>
          <a:p>
            <a:endParaRPr lang="lv-LV" altLang="lv-LV" sz="2000" dirty="0"/>
          </a:p>
          <a:p>
            <a:endParaRPr lang="lv-LV" altLang="lv-LV" sz="2000" dirty="0"/>
          </a:p>
          <a:p>
            <a:r>
              <a:rPr lang="lv-LV" altLang="lv-LV" sz="2000" dirty="0"/>
              <a:t>Vairāk informācijas:  </a:t>
            </a:r>
            <a:r>
              <a:rPr lang="lv-LV" sz="2000" dirty="0">
                <a:solidFill>
                  <a:srgbClr val="3892AE"/>
                </a:solidFill>
                <a:hlinkClick r:id="rId2"/>
              </a:rPr>
              <a:t>www.bvkb.gov.lv</a:t>
            </a:r>
            <a:endParaRPr lang="lv-LV" sz="2000" dirty="0">
              <a:solidFill>
                <a:srgbClr val="3892AE"/>
              </a:solidFill>
            </a:endParaRPr>
          </a:p>
          <a:p>
            <a:endParaRPr lang="lv-LV" dirty="0">
              <a:solidFill>
                <a:srgbClr val="3892AE"/>
              </a:solidFill>
            </a:endParaRPr>
          </a:p>
        </p:txBody>
      </p:sp>
      <p:sp>
        <p:nvSpPr>
          <p:cNvPr id="4" name="Rectangle 3"/>
          <p:cNvSpPr/>
          <p:nvPr/>
        </p:nvSpPr>
        <p:spPr>
          <a:xfrm>
            <a:off x="2483981" y="5120139"/>
            <a:ext cx="7056740" cy="461665"/>
          </a:xfrm>
          <a:prstGeom prst="rect">
            <a:avLst/>
          </a:prstGeom>
        </p:spPr>
        <p:txBody>
          <a:bodyPr wrap="none">
            <a:spAutoFit/>
          </a:bodyPr>
          <a:lstStyle/>
          <a:p>
            <a:r>
              <a:rPr lang="lv-LV" sz="24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
        <p:nvSpPr>
          <p:cNvPr id="3" name="Title 2">
            <a:extLst>
              <a:ext uri="{FF2B5EF4-FFF2-40B4-BE49-F238E27FC236}">
                <a16:creationId xmlns:a16="http://schemas.microsoft.com/office/drawing/2014/main" id="{E647671F-FCF6-4C06-9D3C-5B41210F9E82}"/>
              </a:ext>
            </a:extLst>
          </p:cNvPr>
          <p:cNvSpPr>
            <a:spLocks noGrp="1"/>
          </p:cNvSpPr>
          <p:nvPr>
            <p:ph type="title"/>
          </p:nvPr>
        </p:nvSpPr>
        <p:spPr>
          <a:xfrm>
            <a:off x="843280" y="2670488"/>
            <a:ext cx="10363200" cy="960442"/>
          </a:xfrm>
        </p:spPr>
        <p:txBody>
          <a:bodyPr>
            <a:normAutofit/>
          </a:bodyPr>
          <a:lstStyle/>
          <a:p>
            <a:r>
              <a:rPr lang="lv-LV" dirty="0"/>
              <a:t>Mērījumi būvlaukumā</a:t>
            </a:r>
          </a:p>
        </p:txBody>
      </p:sp>
      <p:sp>
        <p:nvSpPr>
          <p:cNvPr id="7" name="Rectangle 6">
            <a:extLst>
              <a:ext uri="{FF2B5EF4-FFF2-40B4-BE49-F238E27FC236}">
                <a16:creationId xmlns:a16="http://schemas.microsoft.com/office/drawing/2014/main" id="{1F14B954-1869-4932-80D6-CD30DA9B991D}"/>
              </a:ext>
            </a:extLst>
          </p:cNvPr>
          <p:cNvSpPr/>
          <p:nvPr/>
        </p:nvSpPr>
        <p:spPr>
          <a:xfrm>
            <a:off x="1745223" y="3750498"/>
            <a:ext cx="8299789" cy="1015663"/>
          </a:xfrm>
          <a:prstGeom prst="rect">
            <a:avLst/>
          </a:prstGeom>
        </p:spPr>
        <p:txBody>
          <a:bodyPr wrap="square">
            <a:spAutoFit/>
          </a:bodyPr>
          <a:lstStyle/>
          <a:p>
            <a:pPr algn="ctr"/>
            <a:r>
              <a:rPr lang="lv-LV" sz="2000" b="1" dirty="0">
                <a:solidFill>
                  <a:srgbClr val="3892AE"/>
                </a:solidFill>
                <a:latin typeface="Verdana" panose="020B0604030504040204" pitchFamily="34" charset="0"/>
                <a:ea typeface="Verdana" panose="020B0604030504040204" pitchFamily="34" charset="0"/>
                <a:cs typeface="Verdana" panose="020B0604030504040204" pitchFamily="34" charset="0"/>
              </a:rPr>
              <a:t>Eduards Ulmanis</a:t>
            </a:r>
          </a:p>
          <a:p>
            <a:pPr algn="ctr"/>
            <a:r>
              <a:rPr lang="lv-LV" sz="2000" b="1" dirty="0">
                <a:solidFill>
                  <a:srgbClr val="3892AE"/>
                </a:solidFill>
                <a:latin typeface="Verdana" panose="020B0604030504040204" pitchFamily="34" charset="0"/>
                <a:ea typeface="Verdana" panose="020B0604030504040204" pitchFamily="34" charset="0"/>
                <a:cs typeface="Verdana" panose="020B0604030504040204" pitchFamily="34" charset="0"/>
              </a:rPr>
              <a:t>BVKB Būvniecības kontroles departamenta</a:t>
            </a:r>
          </a:p>
          <a:p>
            <a:pPr algn="ctr"/>
            <a:r>
              <a:rPr lang="lv-LV" sz="2000" b="1" dirty="0">
                <a:solidFill>
                  <a:srgbClr val="3892AE"/>
                </a:solidFill>
                <a:latin typeface="Verdana" panose="020B0604030504040204" pitchFamily="34" charset="0"/>
                <a:ea typeface="Verdana" panose="020B0604030504040204" pitchFamily="34" charset="0"/>
                <a:cs typeface="Verdana" panose="020B0604030504040204" pitchFamily="34" charset="0"/>
              </a:rPr>
              <a:t> Būvdarbu kontroles nodaļas būvinspektors</a:t>
            </a:r>
          </a:p>
        </p:txBody>
      </p:sp>
    </p:spTree>
    <p:extLst>
      <p:ext uri="{BB962C8B-B14F-4D97-AF65-F5344CB8AC3E}">
        <p14:creationId xmlns:p14="http://schemas.microsoft.com/office/powerpoint/2010/main" val="131492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10</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3/12</a:t>
            </a:r>
          </a:p>
        </p:txBody>
      </p:sp>
      <p:sp>
        <p:nvSpPr>
          <p:cNvPr id="5" name="TextBox 4">
            <a:extLst>
              <a:ext uri="{FF2B5EF4-FFF2-40B4-BE49-F238E27FC236}">
                <a16:creationId xmlns:a16="http://schemas.microsoft.com/office/drawing/2014/main" id="{D4D618FD-085B-426D-8C2D-20C37B588D8C}"/>
              </a:ext>
            </a:extLst>
          </p:cNvPr>
          <p:cNvSpPr txBox="1"/>
          <p:nvPr/>
        </p:nvSpPr>
        <p:spPr>
          <a:xfrm>
            <a:off x="2580640" y="521435"/>
            <a:ext cx="7030720" cy="954107"/>
          </a:xfrm>
          <a:prstGeom prst="rect">
            <a:avLst/>
          </a:prstGeom>
          <a:noFill/>
        </p:spPr>
        <p:txBody>
          <a:bodyPr wrap="square" rtlCol="0">
            <a:spAutoFit/>
          </a:bodyPr>
          <a:lstStyle/>
          <a:p>
            <a:pPr algn="ctr"/>
            <a:r>
              <a:rPr lang="lv-LV" sz="2800" b="1" dirty="0">
                <a:solidFill>
                  <a:srgbClr val="3892AE"/>
                </a:solidFill>
                <a:latin typeface="Verdana" panose="020B0604030504040204" pitchFamily="34" charset="0"/>
                <a:ea typeface="Verdana" panose="020B0604030504040204" pitchFamily="34" charset="0"/>
              </a:rPr>
              <a:t>Galvenie mērāmie parametri</a:t>
            </a:r>
          </a:p>
          <a:p>
            <a:pPr algn="ctr"/>
            <a:r>
              <a:rPr lang="lv-LV" sz="2800" b="1" dirty="0">
                <a:solidFill>
                  <a:srgbClr val="3892AE"/>
                </a:solidFill>
                <a:latin typeface="Verdana" panose="020B0604030504040204" pitchFamily="34" charset="0"/>
                <a:ea typeface="Verdana" panose="020B0604030504040204" pitchFamily="34" charset="0"/>
              </a:rPr>
              <a:t>Mērījumos izmantojamās ierīces</a:t>
            </a:r>
          </a:p>
        </p:txBody>
      </p:sp>
      <p:sp>
        <p:nvSpPr>
          <p:cNvPr id="6" name="TextBox 5">
            <a:extLst>
              <a:ext uri="{FF2B5EF4-FFF2-40B4-BE49-F238E27FC236}">
                <a16:creationId xmlns:a16="http://schemas.microsoft.com/office/drawing/2014/main" id="{6E69328D-4FC8-8AFB-2E98-EF7C721F5277}"/>
              </a:ext>
            </a:extLst>
          </p:cNvPr>
          <p:cNvSpPr txBox="1"/>
          <p:nvPr/>
        </p:nvSpPr>
        <p:spPr>
          <a:xfrm>
            <a:off x="581594" y="2431032"/>
            <a:ext cx="11266962" cy="369332"/>
          </a:xfrm>
          <a:prstGeom prst="rect">
            <a:avLst/>
          </a:prstGeom>
          <a:noFill/>
        </p:spPr>
        <p:txBody>
          <a:bodyPr wrap="square">
            <a:spAutoFit/>
          </a:bodyPr>
          <a:lstStyle/>
          <a:p>
            <a:r>
              <a:rPr lang="lv-LV" b="1" dirty="0">
                <a:latin typeface="Times New Roman" panose="02020603050405020304" pitchFamily="18" charset="0"/>
                <a:ea typeface="Verdana" panose="020B060403050404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394FC40E-A2C6-CCFF-FE80-420DEF5057A7}"/>
              </a:ext>
            </a:extLst>
          </p:cNvPr>
          <p:cNvSpPr txBox="1"/>
          <p:nvPr/>
        </p:nvSpPr>
        <p:spPr>
          <a:xfrm>
            <a:off x="1877961" y="1560523"/>
            <a:ext cx="9642479" cy="400110"/>
          </a:xfrm>
          <a:prstGeom prst="rect">
            <a:avLst/>
          </a:prstGeom>
          <a:noFill/>
        </p:spPr>
        <p:txBody>
          <a:bodyPr wrap="square" rtlCol="0">
            <a:spAutoFit/>
          </a:bodyPr>
          <a:lstStyle/>
          <a:p>
            <a:r>
              <a:rPr lang="lv-LV" sz="2000" b="1" dirty="0">
                <a:latin typeface="Times New Roman" panose="02020603050405020304" pitchFamily="18" charset="0"/>
                <a:cs typeface="Times New Roman" panose="02020603050405020304" pitchFamily="18" charset="0"/>
              </a:rPr>
              <a:t>Mūra konstrukcijām galvenokārt tiek mērīti mūra ģeometriskie parametri.</a:t>
            </a:r>
          </a:p>
        </p:txBody>
      </p:sp>
      <p:pic>
        <p:nvPicPr>
          <p:cNvPr id="9" name="Picture 8">
            <a:extLst>
              <a:ext uri="{FF2B5EF4-FFF2-40B4-BE49-F238E27FC236}">
                <a16:creationId xmlns:a16="http://schemas.microsoft.com/office/drawing/2014/main" id="{6A6BCC34-54BB-70B3-6B60-4470552B3E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0350" y="2431032"/>
            <a:ext cx="4917904" cy="3114362"/>
          </a:xfrm>
          <a:prstGeom prst="rect">
            <a:avLst/>
          </a:prstGeom>
        </p:spPr>
      </p:pic>
      <p:pic>
        <p:nvPicPr>
          <p:cNvPr id="11" name="Picture 10">
            <a:extLst>
              <a:ext uri="{FF2B5EF4-FFF2-40B4-BE49-F238E27FC236}">
                <a16:creationId xmlns:a16="http://schemas.microsoft.com/office/drawing/2014/main" id="{C349A06E-5F9A-1BE3-2297-343DC20CD1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2801" y="2556387"/>
            <a:ext cx="2273754" cy="2989007"/>
          </a:xfrm>
          <a:prstGeom prst="rect">
            <a:avLst/>
          </a:prstGeom>
        </p:spPr>
      </p:pic>
      <p:sp>
        <p:nvSpPr>
          <p:cNvPr id="13" name="TextBox 12">
            <a:extLst>
              <a:ext uri="{FF2B5EF4-FFF2-40B4-BE49-F238E27FC236}">
                <a16:creationId xmlns:a16="http://schemas.microsoft.com/office/drawing/2014/main" id="{5EBFF507-0DE4-4A5F-5BE7-29B34605BB4D}"/>
              </a:ext>
            </a:extLst>
          </p:cNvPr>
          <p:cNvSpPr txBox="1"/>
          <p:nvPr/>
        </p:nvSpPr>
        <p:spPr>
          <a:xfrm>
            <a:off x="9009983" y="3528390"/>
            <a:ext cx="3036243" cy="923330"/>
          </a:xfrm>
          <a:prstGeom prst="rect">
            <a:avLst/>
          </a:prstGeom>
          <a:noFill/>
        </p:spPr>
        <p:txBody>
          <a:bodyPr wrap="square" rtlCol="0">
            <a:spAutoFit/>
          </a:bodyPr>
          <a:lstStyle/>
          <a:p>
            <a:r>
              <a:rPr lang="lv-LV" b="1" dirty="0"/>
              <a:t>Gāzbetona mūra sienas ģeometrisko parametru pārbaude</a:t>
            </a:r>
          </a:p>
        </p:txBody>
      </p:sp>
    </p:spTree>
    <p:extLst>
      <p:ext uri="{BB962C8B-B14F-4D97-AF65-F5344CB8AC3E}">
        <p14:creationId xmlns:p14="http://schemas.microsoft.com/office/powerpoint/2010/main" val="387451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11</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4/12</a:t>
            </a:r>
          </a:p>
        </p:txBody>
      </p:sp>
      <p:sp>
        <p:nvSpPr>
          <p:cNvPr id="5" name="TextBox 4">
            <a:extLst>
              <a:ext uri="{FF2B5EF4-FFF2-40B4-BE49-F238E27FC236}">
                <a16:creationId xmlns:a16="http://schemas.microsoft.com/office/drawing/2014/main" id="{AAE7704A-081E-9D5E-6951-37C5AFDFB831}"/>
              </a:ext>
            </a:extLst>
          </p:cNvPr>
          <p:cNvSpPr txBox="1"/>
          <p:nvPr/>
        </p:nvSpPr>
        <p:spPr>
          <a:xfrm>
            <a:off x="569037" y="1697595"/>
            <a:ext cx="11622962" cy="395749"/>
          </a:xfrm>
          <a:prstGeom prst="rect">
            <a:avLst/>
          </a:prstGeom>
          <a:noFill/>
        </p:spPr>
        <p:txBody>
          <a:bodyPr wrap="square" rtlCol="0">
            <a:spAutoFit/>
          </a:bodyPr>
          <a:lstStyle/>
          <a:p>
            <a:pPr>
              <a:lnSpc>
                <a:spcPct val="120000"/>
              </a:lnSpc>
              <a:spcAft>
                <a:spcPts val="600"/>
              </a:spcAft>
            </a:pPr>
            <a:r>
              <a:rPr lang="lv-LV" b="1" dirty="0">
                <a:latin typeface="Times New Roman" panose="02020603050405020304" pitchFamily="18" charset="0"/>
                <a:ea typeface="Verdana" panose="020B0604030504040204" pitchFamily="34" charset="0"/>
                <a:cs typeface="Times New Roman" panose="02020603050405020304" pitchFamily="18" charset="0"/>
              </a:rPr>
              <a:t>Koka konstrukcijām galvenokārt tiek mērīti ģeometriskie parametri, koksnes mitrums.  </a:t>
            </a:r>
          </a:p>
        </p:txBody>
      </p:sp>
      <p:sp>
        <p:nvSpPr>
          <p:cNvPr id="6" name="TextBox 5">
            <a:extLst>
              <a:ext uri="{FF2B5EF4-FFF2-40B4-BE49-F238E27FC236}">
                <a16:creationId xmlns:a16="http://schemas.microsoft.com/office/drawing/2014/main" id="{63557BC9-8F79-94A9-FF49-B5DE72DEEB94}"/>
              </a:ext>
            </a:extLst>
          </p:cNvPr>
          <p:cNvSpPr txBox="1"/>
          <p:nvPr/>
        </p:nvSpPr>
        <p:spPr>
          <a:xfrm>
            <a:off x="1898072" y="585630"/>
            <a:ext cx="8406133" cy="954107"/>
          </a:xfrm>
          <a:prstGeom prst="rect">
            <a:avLst/>
          </a:prstGeom>
          <a:noFill/>
        </p:spPr>
        <p:txBody>
          <a:bodyPr wrap="square" rtlCol="0">
            <a:spAutoFit/>
          </a:bodyPr>
          <a:lstStyle/>
          <a:p>
            <a:pPr algn="ctr"/>
            <a:r>
              <a:rPr lang="lv-LV" sz="2800" b="1" dirty="0">
                <a:solidFill>
                  <a:srgbClr val="3892AE"/>
                </a:solidFill>
                <a:latin typeface="Verdana" panose="020B0604030504040204" pitchFamily="34" charset="0"/>
                <a:ea typeface="Verdana" panose="020B0604030504040204" pitchFamily="34" charset="0"/>
              </a:rPr>
              <a:t>Galvenie mērāmie parametri</a:t>
            </a:r>
          </a:p>
          <a:p>
            <a:pPr algn="ctr"/>
            <a:r>
              <a:rPr lang="lv-LV" sz="2800" b="1" dirty="0">
                <a:solidFill>
                  <a:srgbClr val="3892AE"/>
                </a:solidFill>
                <a:latin typeface="Verdana" panose="020B0604030504040204" pitchFamily="34" charset="0"/>
                <a:ea typeface="Verdana" panose="020B0604030504040204" pitchFamily="34" charset="0"/>
              </a:rPr>
              <a:t>Mērījumos izmantojamās ierīces</a:t>
            </a:r>
          </a:p>
        </p:txBody>
      </p:sp>
      <p:pic>
        <p:nvPicPr>
          <p:cNvPr id="7" name="Picture 6" descr="A black and orange device with a screen and numbers&#10;&#10;Description automatically generated">
            <a:extLst>
              <a:ext uri="{FF2B5EF4-FFF2-40B4-BE49-F238E27FC236}">
                <a16:creationId xmlns:a16="http://schemas.microsoft.com/office/drawing/2014/main" id="{6F5A17E5-9BB6-3316-ACF7-418D485369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37" y="2119223"/>
            <a:ext cx="1830035" cy="4486537"/>
          </a:xfrm>
          <a:prstGeom prst="rect">
            <a:avLst/>
          </a:prstGeom>
        </p:spPr>
      </p:pic>
      <p:sp>
        <p:nvSpPr>
          <p:cNvPr id="8" name="TextBox 7">
            <a:extLst>
              <a:ext uri="{FF2B5EF4-FFF2-40B4-BE49-F238E27FC236}">
                <a16:creationId xmlns:a16="http://schemas.microsoft.com/office/drawing/2014/main" id="{EEB1DD4E-18DD-3E22-1463-2420C297A607}"/>
              </a:ext>
            </a:extLst>
          </p:cNvPr>
          <p:cNvSpPr txBox="1"/>
          <p:nvPr/>
        </p:nvSpPr>
        <p:spPr>
          <a:xfrm>
            <a:off x="2451874" y="2456333"/>
            <a:ext cx="2773003" cy="2308324"/>
          </a:xfrm>
          <a:prstGeom prst="rect">
            <a:avLst/>
          </a:prstGeom>
          <a:noFill/>
        </p:spPr>
        <p:txBody>
          <a:bodyPr wrap="square" rtlCol="0">
            <a:spAutoFit/>
          </a:bodyPr>
          <a:lstStyle/>
          <a:p>
            <a:r>
              <a:rPr lang="lv-LV" b="1" dirty="0"/>
              <a:t>Koksnes mitrumu var izmērīt ar koksnes mitruma mērītāju. Parasti koksnes mitruma mērītājiem ir indikatori, kurus iesprauž koksnē, bet uz tā ekrāna parādās koksnes mitruma procenti.</a:t>
            </a:r>
          </a:p>
        </p:txBody>
      </p:sp>
      <p:pic>
        <p:nvPicPr>
          <p:cNvPr id="9" name="Picture 8" descr="A group of wood pieces&#10;&#10;Description automatically generated">
            <a:extLst>
              <a:ext uri="{FF2B5EF4-FFF2-40B4-BE49-F238E27FC236}">
                <a16:creationId xmlns:a16="http://schemas.microsoft.com/office/drawing/2014/main" id="{E4EB6F91-7FAF-6AF1-90E1-8926CC9881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2797" y="2367533"/>
            <a:ext cx="3697504" cy="2061985"/>
          </a:xfrm>
          <a:prstGeom prst="rect">
            <a:avLst/>
          </a:prstGeom>
        </p:spPr>
      </p:pic>
      <p:sp>
        <p:nvSpPr>
          <p:cNvPr id="10" name="TextBox 9">
            <a:extLst>
              <a:ext uri="{FF2B5EF4-FFF2-40B4-BE49-F238E27FC236}">
                <a16:creationId xmlns:a16="http://schemas.microsoft.com/office/drawing/2014/main" id="{65C622C5-18FA-8BD2-ACF4-8CD837AC1FE0}"/>
              </a:ext>
            </a:extLst>
          </p:cNvPr>
          <p:cNvSpPr txBox="1"/>
          <p:nvPr/>
        </p:nvSpPr>
        <p:spPr>
          <a:xfrm>
            <a:off x="3657600" y="4792507"/>
            <a:ext cx="6953250" cy="1477328"/>
          </a:xfrm>
          <a:prstGeom prst="rect">
            <a:avLst/>
          </a:prstGeom>
          <a:noFill/>
        </p:spPr>
        <p:txBody>
          <a:bodyPr wrap="square" rtlCol="0">
            <a:spAutoFit/>
          </a:bodyPr>
          <a:lstStyle/>
          <a:p>
            <a:r>
              <a:rPr lang="lv-LV" b="1" dirty="0"/>
              <a:t>Būvējot koka konstrukcijas, vienmēr jāņem vērā koksnes mitrums, jo tas nosaka gala produkta kvalitāti. To, ka pareizi žāvētas koksnes mehāniskās īpašības ir labākas un ģeometriskā noturība daudz augstāka. Koksnes ieteicamais mitrums iekštelpās  ir 8-10 %, bet āra apstākļos 18-21 %.</a:t>
            </a:r>
          </a:p>
        </p:txBody>
      </p:sp>
    </p:spTree>
    <p:extLst>
      <p:ext uri="{BB962C8B-B14F-4D97-AF65-F5344CB8AC3E}">
        <p14:creationId xmlns:p14="http://schemas.microsoft.com/office/powerpoint/2010/main" val="367615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12</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6/12</a:t>
            </a:r>
          </a:p>
        </p:txBody>
      </p:sp>
      <p:sp>
        <p:nvSpPr>
          <p:cNvPr id="7" name="TextBox 6">
            <a:extLst>
              <a:ext uri="{FF2B5EF4-FFF2-40B4-BE49-F238E27FC236}">
                <a16:creationId xmlns:a16="http://schemas.microsoft.com/office/drawing/2014/main" id="{76D7CFAA-61A1-5A64-D590-F47EC13087C9}"/>
              </a:ext>
            </a:extLst>
          </p:cNvPr>
          <p:cNvSpPr txBox="1"/>
          <p:nvPr/>
        </p:nvSpPr>
        <p:spPr>
          <a:xfrm>
            <a:off x="2419350" y="441369"/>
            <a:ext cx="6907185" cy="954107"/>
          </a:xfrm>
          <a:prstGeom prst="rect">
            <a:avLst/>
          </a:prstGeom>
          <a:noFill/>
        </p:spPr>
        <p:txBody>
          <a:bodyPr wrap="square">
            <a:spAutoFit/>
          </a:bodyPr>
          <a:lstStyle/>
          <a:p>
            <a:pPr algn="ctr"/>
            <a:r>
              <a:rPr lang="lv-LV" sz="2800" b="1" dirty="0">
                <a:solidFill>
                  <a:srgbClr val="3892AE"/>
                </a:solidFill>
                <a:latin typeface="Verdana" panose="020B0604030504040204" pitchFamily="34" charset="0"/>
                <a:ea typeface="Verdana" panose="020B0604030504040204" pitchFamily="34" charset="0"/>
              </a:rPr>
              <a:t>Galvenie mērāmie parametri</a:t>
            </a:r>
          </a:p>
          <a:p>
            <a:pPr algn="ctr"/>
            <a:r>
              <a:rPr lang="lv-LV" sz="2800" b="1" dirty="0">
                <a:solidFill>
                  <a:srgbClr val="3892AE"/>
                </a:solidFill>
                <a:latin typeface="Verdana" panose="020B0604030504040204" pitchFamily="34" charset="0"/>
                <a:ea typeface="Verdana" panose="020B0604030504040204" pitchFamily="34" charset="0"/>
              </a:rPr>
              <a:t>Mērījumos izmantojamās ierīces</a:t>
            </a:r>
          </a:p>
        </p:txBody>
      </p:sp>
      <p:sp>
        <p:nvSpPr>
          <p:cNvPr id="12" name="TextBox 11">
            <a:extLst>
              <a:ext uri="{FF2B5EF4-FFF2-40B4-BE49-F238E27FC236}">
                <a16:creationId xmlns:a16="http://schemas.microsoft.com/office/drawing/2014/main" id="{04A2F03F-5FA3-AA97-A883-3296CEA0E126}"/>
              </a:ext>
            </a:extLst>
          </p:cNvPr>
          <p:cNvSpPr txBox="1"/>
          <p:nvPr/>
        </p:nvSpPr>
        <p:spPr>
          <a:xfrm>
            <a:off x="1600200" y="1547566"/>
            <a:ext cx="8991599" cy="369332"/>
          </a:xfrm>
          <a:prstGeom prst="rect">
            <a:avLst/>
          </a:prstGeom>
          <a:noFill/>
        </p:spPr>
        <p:txBody>
          <a:bodyPr wrap="square" rtlCol="0">
            <a:spAutoFit/>
          </a:bodyPr>
          <a:lstStyle/>
          <a:p>
            <a:r>
              <a:rPr lang="lv-LV" b="1" dirty="0" err="1">
                <a:latin typeface="Times New Roman" panose="02020603050405020304" pitchFamily="18" charset="0"/>
                <a:cs typeface="Times New Roman" panose="02020603050405020304" pitchFamily="18" charset="0"/>
              </a:rPr>
              <a:t>Ģeotehniskos</a:t>
            </a:r>
            <a:r>
              <a:rPr lang="lv-LV" b="1" dirty="0">
                <a:latin typeface="Times New Roman" panose="02020603050405020304" pitchFamily="18" charset="0"/>
                <a:cs typeface="Times New Roman" panose="02020603050405020304" pitchFamily="18" charset="0"/>
              </a:rPr>
              <a:t> mērījumus veic kad tiek apsekoti būves pamatnes izbūves darbi</a:t>
            </a:r>
          </a:p>
        </p:txBody>
      </p:sp>
      <p:pic>
        <p:nvPicPr>
          <p:cNvPr id="8" name="Picture 7" descr="A box with a tool in it&#10;&#10;Description automatically generated">
            <a:extLst>
              <a:ext uri="{FF2B5EF4-FFF2-40B4-BE49-F238E27FC236}">
                <a16:creationId xmlns:a16="http://schemas.microsoft.com/office/drawing/2014/main" id="{5FEDB514-F4B7-AE82-EB3B-4C842A8BDF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056" y="1886092"/>
            <a:ext cx="4486944" cy="3496319"/>
          </a:xfrm>
          <a:prstGeom prst="rect">
            <a:avLst/>
          </a:prstGeom>
        </p:spPr>
      </p:pic>
      <p:sp>
        <p:nvSpPr>
          <p:cNvPr id="10" name="TextBox 9">
            <a:extLst>
              <a:ext uri="{FF2B5EF4-FFF2-40B4-BE49-F238E27FC236}">
                <a16:creationId xmlns:a16="http://schemas.microsoft.com/office/drawing/2014/main" id="{753A1726-FA5D-EAC0-8A8F-8DFB055F1923}"/>
              </a:ext>
            </a:extLst>
          </p:cNvPr>
          <p:cNvSpPr txBox="1"/>
          <p:nvPr/>
        </p:nvSpPr>
        <p:spPr>
          <a:xfrm>
            <a:off x="1314450" y="5428813"/>
            <a:ext cx="9175632" cy="1200329"/>
          </a:xfrm>
          <a:prstGeom prst="rect">
            <a:avLst/>
          </a:prstGeom>
          <a:noFill/>
        </p:spPr>
        <p:txBody>
          <a:bodyPr wrap="square" rtlCol="0">
            <a:spAutoFit/>
          </a:bodyPr>
          <a:lstStyle/>
          <a:p>
            <a:r>
              <a:rPr lang="lv-LV" b="1" dirty="0"/>
              <a:t>Pirms uzsākt būves pamatu izbūves darbus, ir jāsagatavo pamatne. Galvenais pamatni raksturojošais rādītājs ir tās grunts blīvums. Grunts blīvuma mērīšanai tiek izmantots grunts blīvuma mērītājs. Blīvums tiek novērtēts pēc īpatnējās pretestības lieluma ar kalibrēta svara sitņa palīdzību iesitot rūdīta tērauda konusveida darba uzgali apsekojamā grunts masā.</a:t>
            </a:r>
          </a:p>
        </p:txBody>
      </p:sp>
      <p:pic>
        <p:nvPicPr>
          <p:cNvPr id="15" name="Picture 14" descr="A long pole with a case and a device&#10;&#10;Description automatically generated with medium confidence">
            <a:extLst>
              <a:ext uri="{FF2B5EF4-FFF2-40B4-BE49-F238E27FC236}">
                <a16:creationId xmlns:a16="http://schemas.microsoft.com/office/drawing/2014/main" id="{E9671ECF-0AD1-BE86-6BC8-02A1CB95B7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2120" y="2093336"/>
            <a:ext cx="2756864" cy="3312276"/>
          </a:xfrm>
          <a:prstGeom prst="rect">
            <a:avLst/>
          </a:prstGeom>
        </p:spPr>
      </p:pic>
    </p:spTree>
    <p:extLst>
      <p:ext uri="{BB962C8B-B14F-4D97-AF65-F5344CB8AC3E}">
        <p14:creationId xmlns:p14="http://schemas.microsoft.com/office/powerpoint/2010/main" val="6205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13</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7/16</a:t>
            </a:r>
          </a:p>
        </p:txBody>
      </p:sp>
      <p:sp>
        <p:nvSpPr>
          <p:cNvPr id="5" name="TextBox 4">
            <a:extLst>
              <a:ext uri="{FF2B5EF4-FFF2-40B4-BE49-F238E27FC236}">
                <a16:creationId xmlns:a16="http://schemas.microsoft.com/office/drawing/2014/main" id="{0C636EBD-C250-19C4-B5CF-13A6EAA227BD}"/>
              </a:ext>
            </a:extLst>
          </p:cNvPr>
          <p:cNvSpPr txBox="1"/>
          <p:nvPr/>
        </p:nvSpPr>
        <p:spPr>
          <a:xfrm>
            <a:off x="2519815" y="301219"/>
            <a:ext cx="7914449" cy="954107"/>
          </a:xfrm>
          <a:prstGeom prst="rect">
            <a:avLst/>
          </a:prstGeom>
          <a:noFill/>
        </p:spPr>
        <p:txBody>
          <a:bodyPr wrap="square">
            <a:spAutoFit/>
          </a:bodyPr>
          <a:lstStyle/>
          <a:p>
            <a:pPr algn="ctr"/>
            <a:r>
              <a:rPr lang="lv-LV" sz="2800" b="1" dirty="0">
                <a:solidFill>
                  <a:srgbClr val="3892AE"/>
                </a:solidFill>
                <a:latin typeface="Verdana" panose="020B0604030504040204" pitchFamily="34" charset="0"/>
                <a:ea typeface="Verdana" panose="020B0604030504040204" pitchFamily="34" charset="0"/>
              </a:rPr>
              <a:t>Galvenie mērāmie parametri</a:t>
            </a:r>
          </a:p>
          <a:p>
            <a:pPr algn="ctr"/>
            <a:r>
              <a:rPr lang="lv-LV" sz="2800" b="1" dirty="0">
                <a:solidFill>
                  <a:srgbClr val="3892AE"/>
                </a:solidFill>
                <a:latin typeface="Verdana" panose="020B0604030504040204" pitchFamily="34" charset="0"/>
                <a:ea typeface="Verdana" panose="020B0604030504040204" pitchFamily="34" charset="0"/>
              </a:rPr>
              <a:t>Mērījumos izmantojamās ierīces</a:t>
            </a:r>
          </a:p>
        </p:txBody>
      </p:sp>
      <p:sp>
        <p:nvSpPr>
          <p:cNvPr id="6" name="TextBox 5">
            <a:extLst>
              <a:ext uri="{FF2B5EF4-FFF2-40B4-BE49-F238E27FC236}">
                <a16:creationId xmlns:a16="http://schemas.microsoft.com/office/drawing/2014/main" id="{9D86D45D-2093-7E42-6F15-B100A9A562EB}"/>
              </a:ext>
            </a:extLst>
          </p:cNvPr>
          <p:cNvSpPr txBox="1"/>
          <p:nvPr/>
        </p:nvSpPr>
        <p:spPr>
          <a:xfrm>
            <a:off x="525235" y="1415055"/>
            <a:ext cx="11314464" cy="677108"/>
          </a:xfrm>
          <a:prstGeom prst="rect">
            <a:avLst/>
          </a:prstGeom>
          <a:noFill/>
        </p:spPr>
        <p:txBody>
          <a:bodyPr wrap="square" rtlCol="0">
            <a:spAutoFit/>
          </a:bodyPr>
          <a:lstStyle/>
          <a:p>
            <a:pPr algn="ctr"/>
            <a:r>
              <a:rPr lang="lv-LV" b="1" dirty="0">
                <a:latin typeface="Times New Roman" panose="02020603050405020304" pitchFamily="18" charset="0"/>
                <a:cs typeface="Times New Roman" panose="02020603050405020304" pitchFamily="18" charset="0"/>
              </a:rPr>
              <a:t>                        </a:t>
            </a:r>
            <a:r>
              <a:rPr lang="lv-LV" sz="2000" b="1" dirty="0">
                <a:latin typeface="Times New Roman" panose="02020603050405020304" pitchFamily="18" charset="0"/>
                <a:cs typeface="Times New Roman" panose="02020603050405020304" pitchFamily="18" charset="0"/>
              </a:rPr>
              <a:t>Ceļu būvniecības, labiekārtošanas būvdarbu atbilstības būvprojektam pārbaude</a:t>
            </a:r>
          </a:p>
          <a:p>
            <a:r>
              <a:rPr lang="lv-LV" b="1" dirty="0">
                <a:latin typeface="Times New Roman" panose="02020603050405020304" pitchFamily="18" charset="0"/>
                <a:cs typeface="Times New Roman" panose="02020603050405020304" pitchFamily="18" charset="0"/>
              </a:rPr>
              <a:t>       </a:t>
            </a:r>
          </a:p>
        </p:txBody>
      </p:sp>
      <p:pic>
        <p:nvPicPr>
          <p:cNvPr id="7" name="Picture 6" descr="A red wheel with a handle&#10;&#10;Description automatically generated">
            <a:extLst>
              <a:ext uri="{FF2B5EF4-FFF2-40B4-BE49-F238E27FC236}">
                <a16:creationId xmlns:a16="http://schemas.microsoft.com/office/drawing/2014/main" id="{139CD0FD-92E4-DE95-DAFF-B6CA11381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235" y="1814236"/>
            <a:ext cx="3661910" cy="5043764"/>
          </a:xfrm>
          <a:prstGeom prst="rect">
            <a:avLst/>
          </a:prstGeom>
        </p:spPr>
      </p:pic>
      <p:sp>
        <p:nvSpPr>
          <p:cNvPr id="10" name="TextBox 9">
            <a:extLst>
              <a:ext uri="{FF2B5EF4-FFF2-40B4-BE49-F238E27FC236}">
                <a16:creationId xmlns:a16="http://schemas.microsoft.com/office/drawing/2014/main" id="{EC71E3BF-910E-A68D-B8EF-227EB90D900F}"/>
              </a:ext>
            </a:extLst>
          </p:cNvPr>
          <p:cNvSpPr txBox="1"/>
          <p:nvPr/>
        </p:nvSpPr>
        <p:spPr>
          <a:xfrm>
            <a:off x="4778716" y="4802455"/>
            <a:ext cx="5017294" cy="1754326"/>
          </a:xfrm>
          <a:prstGeom prst="rect">
            <a:avLst/>
          </a:prstGeom>
          <a:noFill/>
        </p:spPr>
        <p:txBody>
          <a:bodyPr wrap="square">
            <a:spAutoFit/>
          </a:bodyPr>
          <a:lstStyle/>
          <a:p>
            <a:r>
              <a:rPr lang="lv-LV" b="1" dirty="0"/>
              <a:t>Veicot būvobjekta pārbaudi būvdarbu nobeiguma stadijā, kad tiek veikti labiekārtošanas darbi, nobruģēti un noasfaltēti laukumi, vai izbūvēts ceļa posms, būvinspektoram pastāv  iespēja pārbaudīt apjomus  izmantojot ceļa </a:t>
            </a:r>
            <a:r>
              <a:rPr lang="lv-LV" b="1" dirty="0" err="1"/>
              <a:t>mērratu</a:t>
            </a:r>
            <a:r>
              <a:rPr lang="lv-LV" b="1" dirty="0"/>
              <a:t>, kas paredzēts attālumu mērīšanai</a:t>
            </a:r>
          </a:p>
        </p:txBody>
      </p:sp>
      <p:pic>
        <p:nvPicPr>
          <p:cNvPr id="12" name="Picture 11" descr="A person using a wheel&#10;&#10;Description automatically generated">
            <a:extLst>
              <a:ext uri="{FF2B5EF4-FFF2-40B4-BE49-F238E27FC236}">
                <a16:creationId xmlns:a16="http://schemas.microsoft.com/office/drawing/2014/main" id="{8BAB3D79-64E0-B3B8-C8E4-315389700B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0509" y="2092163"/>
            <a:ext cx="3848298" cy="2552831"/>
          </a:xfrm>
          <a:prstGeom prst="rect">
            <a:avLst/>
          </a:prstGeom>
        </p:spPr>
      </p:pic>
    </p:spTree>
    <p:extLst>
      <p:ext uri="{BB962C8B-B14F-4D97-AF65-F5344CB8AC3E}">
        <p14:creationId xmlns:p14="http://schemas.microsoft.com/office/powerpoint/2010/main" val="289593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14</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8/16</a:t>
            </a:r>
          </a:p>
        </p:txBody>
      </p:sp>
      <p:sp>
        <p:nvSpPr>
          <p:cNvPr id="7" name="TextBox 6">
            <a:extLst>
              <a:ext uri="{FF2B5EF4-FFF2-40B4-BE49-F238E27FC236}">
                <a16:creationId xmlns:a16="http://schemas.microsoft.com/office/drawing/2014/main" id="{DF7EC5C8-225B-43CD-8FBE-000B1B7A1907}"/>
              </a:ext>
            </a:extLst>
          </p:cNvPr>
          <p:cNvSpPr txBox="1"/>
          <p:nvPr/>
        </p:nvSpPr>
        <p:spPr>
          <a:xfrm>
            <a:off x="2542191" y="301219"/>
            <a:ext cx="7869698" cy="954107"/>
          </a:xfrm>
          <a:prstGeom prst="rect">
            <a:avLst/>
          </a:prstGeom>
          <a:noFill/>
        </p:spPr>
        <p:txBody>
          <a:bodyPr wrap="square">
            <a:spAutoFit/>
          </a:bodyPr>
          <a:lstStyle/>
          <a:p>
            <a:pPr algn="ctr"/>
            <a:r>
              <a:rPr lang="lv-LV" sz="2800" b="1" dirty="0">
                <a:solidFill>
                  <a:srgbClr val="3892AE"/>
                </a:solidFill>
                <a:latin typeface="Verdana" panose="020B0604030504040204" pitchFamily="34" charset="0"/>
                <a:ea typeface="Verdana" panose="020B0604030504040204" pitchFamily="34" charset="0"/>
              </a:rPr>
              <a:t>Galvenie mērāmie parametri</a:t>
            </a:r>
          </a:p>
          <a:p>
            <a:pPr algn="ctr"/>
            <a:r>
              <a:rPr lang="lv-LV" sz="2800" b="1" dirty="0">
                <a:solidFill>
                  <a:srgbClr val="3892AE"/>
                </a:solidFill>
                <a:latin typeface="Verdana" panose="020B0604030504040204" pitchFamily="34" charset="0"/>
                <a:ea typeface="Verdana" panose="020B0604030504040204" pitchFamily="34" charset="0"/>
              </a:rPr>
              <a:t>Mērījumos izmantojamās ierīces</a:t>
            </a:r>
          </a:p>
        </p:txBody>
      </p:sp>
      <p:sp>
        <p:nvSpPr>
          <p:cNvPr id="4" name="TextBox 3">
            <a:extLst>
              <a:ext uri="{FF2B5EF4-FFF2-40B4-BE49-F238E27FC236}">
                <a16:creationId xmlns:a16="http://schemas.microsoft.com/office/drawing/2014/main" id="{156F918B-278D-A01A-5C87-E9EBA9047A7B}"/>
              </a:ext>
            </a:extLst>
          </p:cNvPr>
          <p:cNvSpPr txBox="1"/>
          <p:nvPr/>
        </p:nvSpPr>
        <p:spPr>
          <a:xfrm>
            <a:off x="3106510" y="1595499"/>
            <a:ext cx="6380390" cy="400110"/>
          </a:xfrm>
          <a:prstGeom prst="rect">
            <a:avLst/>
          </a:prstGeom>
          <a:noFill/>
        </p:spPr>
        <p:txBody>
          <a:bodyPr wrap="square" rtlCol="0">
            <a:spAutoFit/>
          </a:bodyPr>
          <a:lstStyle/>
          <a:p>
            <a:r>
              <a:rPr lang="lv-LV" sz="2000" b="1" dirty="0">
                <a:latin typeface="Times New Roman" panose="02020603050405020304" pitchFamily="18" charset="0"/>
                <a:cs typeface="Times New Roman" panose="02020603050405020304" pitchFamily="18" charset="0"/>
              </a:rPr>
              <a:t>      Konstrukciju </a:t>
            </a:r>
            <a:r>
              <a:rPr lang="lv-LV" sz="2000" b="1" dirty="0" err="1">
                <a:latin typeface="Times New Roman" panose="02020603050405020304" pitchFamily="18" charset="0"/>
                <a:cs typeface="Times New Roman" panose="02020603050405020304" pitchFamily="18" charset="0"/>
              </a:rPr>
              <a:t>siltumtehnisko</a:t>
            </a:r>
            <a:r>
              <a:rPr lang="lv-LV" sz="2000" b="1" dirty="0">
                <a:latin typeface="Times New Roman" panose="02020603050405020304" pitchFamily="18" charset="0"/>
                <a:cs typeface="Times New Roman" panose="02020603050405020304" pitchFamily="18" charset="0"/>
              </a:rPr>
              <a:t> īpašību pārbaudē</a:t>
            </a:r>
          </a:p>
        </p:txBody>
      </p:sp>
      <p:pic>
        <p:nvPicPr>
          <p:cNvPr id="8" name="Picture 7" descr="A yellow and black device&#10;&#10;Description automatically generated">
            <a:extLst>
              <a:ext uri="{FF2B5EF4-FFF2-40B4-BE49-F238E27FC236}">
                <a16:creationId xmlns:a16="http://schemas.microsoft.com/office/drawing/2014/main" id="{EDADD969-6580-2BD4-3A60-FF2177CCDB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18252" y="2720157"/>
            <a:ext cx="3429000" cy="2571750"/>
          </a:xfrm>
          <a:prstGeom prst="rect">
            <a:avLst/>
          </a:prstGeom>
        </p:spPr>
      </p:pic>
      <p:pic>
        <p:nvPicPr>
          <p:cNvPr id="10" name="Picture 9" descr="A yellow device with a screen&#10;&#10;Description automatically generated">
            <a:extLst>
              <a:ext uri="{FF2B5EF4-FFF2-40B4-BE49-F238E27FC236}">
                <a16:creationId xmlns:a16="http://schemas.microsoft.com/office/drawing/2014/main" id="{F5891E67-76F3-98F0-6013-8E220CCC49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933825" y="2720156"/>
            <a:ext cx="3429001" cy="2571751"/>
          </a:xfrm>
          <a:prstGeom prst="rect">
            <a:avLst/>
          </a:prstGeom>
        </p:spPr>
      </p:pic>
      <p:sp>
        <p:nvSpPr>
          <p:cNvPr id="11" name="TextBox 10">
            <a:extLst>
              <a:ext uri="{FF2B5EF4-FFF2-40B4-BE49-F238E27FC236}">
                <a16:creationId xmlns:a16="http://schemas.microsoft.com/office/drawing/2014/main" id="{9C8DCEB4-588C-CE99-1526-BB092A6CFF4F}"/>
              </a:ext>
            </a:extLst>
          </p:cNvPr>
          <p:cNvSpPr txBox="1"/>
          <p:nvPr/>
        </p:nvSpPr>
        <p:spPr>
          <a:xfrm>
            <a:off x="7278023" y="2524125"/>
            <a:ext cx="3467100" cy="2585323"/>
          </a:xfrm>
          <a:prstGeom prst="rect">
            <a:avLst/>
          </a:prstGeom>
          <a:noFill/>
        </p:spPr>
        <p:txBody>
          <a:bodyPr wrap="square" rtlCol="0">
            <a:spAutoFit/>
          </a:bodyPr>
          <a:lstStyle/>
          <a:p>
            <a:r>
              <a:rPr lang="lv-LV" b="1" dirty="0"/>
              <a:t>Izmantojot infrasarkano termometru, būvinspektoram pastāv iespēja noteikt temperatūru atšķirības uz būvkonstrukcijas virsmām, tādejādi izvērtējot būvē iestrādātas  siltumizolācijas efektivitāti un konstatējot aukstuma tiltu atrašanas vietas</a:t>
            </a:r>
          </a:p>
        </p:txBody>
      </p:sp>
    </p:spTree>
    <p:extLst>
      <p:ext uri="{BB962C8B-B14F-4D97-AF65-F5344CB8AC3E}">
        <p14:creationId xmlns:p14="http://schemas.microsoft.com/office/powerpoint/2010/main" val="118096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15</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8/16</a:t>
            </a:r>
          </a:p>
        </p:txBody>
      </p:sp>
      <p:sp>
        <p:nvSpPr>
          <p:cNvPr id="7" name="TextBox 6">
            <a:extLst>
              <a:ext uri="{FF2B5EF4-FFF2-40B4-BE49-F238E27FC236}">
                <a16:creationId xmlns:a16="http://schemas.microsoft.com/office/drawing/2014/main" id="{DF7EC5C8-225B-43CD-8FBE-000B1B7A1907}"/>
              </a:ext>
            </a:extLst>
          </p:cNvPr>
          <p:cNvSpPr txBox="1"/>
          <p:nvPr/>
        </p:nvSpPr>
        <p:spPr>
          <a:xfrm>
            <a:off x="2542191" y="301219"/>
            <a:ext cx="7869698" cy="954107"/>
          </a:xfrm>
          <a:prstGeom prst="rect">
            <a:avLst/>
          </a:prstGeom>
          <a:noFill/>
        </p:spPr>
        <p:txBody>
          <a:bodyPr wrap="square">
            <a:spAutoFit/>
          </a:bodyPr>
          <a:lstStyle/>
          <a:p>
            <a:pPr algn="ctr"/>
            <a:r>
              <a:rPr lang="lv-LV" sz="2800" b="1" dirty="0">
                <a:solidFill>
                  <a:srgbClr val="3892AE"/>
                </a:solidFill>
                <a:latin typeface="Verdana" panose="020B0604030504040204" pitchFamily="34" charset="0"/>
                <a:ea typeface="Verdana" panose="020B0604030504040204" pitchFamily="34" charset="0"/>
              </a:rPr>
              <a:t>Mērījumi būvlaukumā un kvalitātes kontroles sistēma</a:t>
            </a:r>
          </a:p>
        </p:txBody>
      </p:sp>
      <p:sp>
        <p:nvSpPr>
          <p:cNvPr id="4" name="TextBox 3">
            <a:extLst>
              <a:ext uri="{FF2B5EF4-FFF2-40B4-BE49-F238E27FC236}">
                <a16:creationId xmlns:a16="http://schemas.microsoft.com/office/drawing/2014/main" id="{156F918B-278D-A01A-5C87-E9EBA9047A7B}"/>
              </a:ext>
            </a:extLst>
          </p:cNvPr>
          <p:cNvSpPr txBox="1"/>
          <p:nvPr/>
        </p:nvSpPr>
        <p:spPr>
          <a:xfrm>
            <a:off x="1446877" y="4957502"/>
            <a:ext cx="9421147" cy="1015663"/>
          </a:xfrm>
          <a:prstGeom prst="rect">
            <a:avLst/>
          </a:prstGeom>
          <a:noFill/>
        </p:spPr>
        <p:txBody>
          <a:bodyPr wrap="square" rtlCol="0">
            <a:spAutoFit/>
          </a:bodyPr>
          <a:lstStyle/>
          <a:p>
            <a:r>
              <a:rPr lang="lv-LV" sz="2000" b="1" dirty="0">
                <a:latin typeface="Times New Roman" panose="02020603050405020304" pitchFamily="18" charset="0"/>
                <a:cs typeface="Times New Roman" panose="02020603050405020304" pitchFamily="18" charset="0"/>
              </a:rPr>
              <a:t>Mērījumi ir kvalitātes kontroles sistēmas neatņemama daļa. Tie ir nepieciešami veicot atsevišķu darba operāciju vai darba procesu tehnoloģisko kontroli, kā arī noslēguma kontroli.</a:t>
            </a:r>
          </a:p>
        </p:txBody>
      </p:sp>
      <p:sp>
        <p:nvSpPr>
          <p:cNvPr id="11" name="TextBox 10">
            <a:extLst>
              <a:ext uri="{FF2B5EF4-FFF2-40B4-BE49-F238E27FC236}">
                <a16:creationId xmlns:a16="http://schemas.microsoft.com/office/drawing/2014/main" id="{9C8DCEB4-588C-CE99-1526-BB092A6CFF4F}"/>
              </a:ext>
            </a:extLst>
          </p:cNvPr>
          <p:cNvSpPr txBox="1"/>
          <p:nvPr/>
        </p:nvSpPr>
        <p:spPr>
          <a:xfrm>
            <a:off x="1399713" y="1619664"/>
            <a:ext cx="9392573" cy="3170099"/>
          </a:xfrm>
          <a:prstGeom prst="rect">
            <a:avLst/>
          </a:prstGeom>
          <a:noFill/>
        </p:spPr>
        <p:txBody>
          <a:bodyPr wrap="square" rtlCol="0">
            <a:spAutoFit/>
          </a:bodyPr>
          <a:lstStyle/>
          <a:p>
            <a:r>
              <a:rPr lang="lv-LV" sz="2000" b="1" u="sng" dirty="0"/>
              <a:t>Ēku būvnoteikumi:</a:t>
            </a:r>
          </a:p>
          <a:p>
            <a:r>
              <a:rPr lang="lv-LV" b="1" dirty="0"/>
              <a:t>125. Būvdarbu kvalitātes kontroles sistēmu katrs uzņēmums izstrādā atbilstoši savam profilam, veicamo darbu veidam un apjomam. Būvdarbu kvalitātes kontrole ietver:</a:t>
            </a:r>
          </a:p>
          <a:p>
            <a:endParaRPr lang="lv-LV" b="1" dirty="0"/>
          </a:p>
          <a:p>
            <a:r>
              <a:rPr lang="lv-LV" b="1" dirty="0"/>
              <a:t>125.1. būvdarbu veikšanas dokumentācijas, piegādāto būvizstrādājumu un konstrukciju, ierīču, mehānismu un līdzīgu iekārtu sākotnējo kontroli;</a:t>
            </a:r>
          </a:p>
          <a:p>
            <a:endParaRPr lang="lv-LV" b="1" dirty="0"/>
          </a:p>
          <a:p>
            <a:r>
              <a:rPr lang="lv-LV" b="1" dirty="0"/>
              <a:t>125.2. atsevišķu darba operāciju vai darba procesu tehnoloģisko kontroli;</a:t>
            </a:r>
          </a:p>
          <a:p>
            <a:endParaRPr lang="lv-LV" b="1" dirty="0"/>
          </a:p>
          <a:p>
            <a:r>
              <a:rPr lang="lv-LV" b="1" dirty="0"/>
              <a:t>125.3. pabeigtā (nododamā) darba veida vai būvdarbu cikla (konstrukciju elementa) noslēguma kontroli.</a:t>
            </a:r>
          </a:p>
        </p:txBody>
      </p:sp>
    </p:spTree>
    <p:extLst>
      <p:ext uri="{BB962C8B-B14F-4D97-AF65-F5344CB8AC3E}">
        <p14:creationId xmlns:p14="http://schemas.microsoft.com/office/powerpoint/2010/main" val="295040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16</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8/16</a:t>
            </a:r>
          </a:p>
        </p:txBody>
      </p:sp>
      <p:sp>
        <p:nvSpPr>
          <p:cNvPr id="7" name="TextBox 6">
            <a:extLst>
              <a:ext uri="{FF2B5EF4-FFF2-40B4-BE49-F238E27FC236}">
                <a16:creationId xmlns:a16="http://schemas.microsoft.com/office/drawing/2014/main" id="{DF7EC5C8-225B-43CD-8FBE-000B1B7A1907}"/>
              </a:ext>
            </a:extLst>
          </p:cNvPr>
          <p:cNvSpPr txBox="1"/>
          <p:nvPr/>
        </p:nvSpPr>
        <p:spPr>
          <a:xfrm>
            <a:off x="2542191" y="358427"/>
            <a:ext cx="7869698" cy="954107"/>
          </a:xfrm>
          <a:prstGeom prst="rect">
            <a:avLst/>
          </a:prstGeom>
          <a:noFill/>
        </p:spPr>
        <p:txBody>
          <a:bodyPr wrap="square">
            <a:spAutoFit/>
          </a:bodyPr>
          <a:lstStyle/>
          <a:p>
            <a:pPr algn="ctr"/>
            <a:r>
              <a:rPr lang="lv-LV" sz="2800" b="1" dirty="0">
                <a:solidFill>
                  <a:srgbClr val="3892AE"/>
                </a:solidFill>
                <a:latin typeface="Verdana" panose="020B0604030504040204" pitchFamily="34" charset="0"/>
                <a:ea typeface="Verdana" panose="020B0604030504040204" pitchFamily="34" charset="0"/>
              </a:rPr>
              <a:t>Biežāk konstatētās neatbilstības veicot mērījumus</a:t>
            </a:r>
          </a:p>
        </p:txBody>
      </p:sp>
      <p:sp>
        <p:nvSpPr>
          <p:cNvPr id="11" name="TextBox 10">
            <a:extLst>
              <a:ext uri="{FF2B5EF4-FFF2-40B4-BE49-F238E27FC236}">
                <a16:creationId xmlns:a16="http://schemas.microsoft.com/office/drawing/2014/main" id="{9C8DCEB4-588C-CE99-1526-BB092A6CFF4F}"/>
              </a:ext>
            </a:extLst>
          </p:cNvPr>
          <p:cNvSpPr txBox="1"/>
          <p:nvPr/>
        </p:nvSpPr>
        <p:spPr>
          <a:xfrm>
            <a:off x="1399713" y="1326542"/>
            <a:ext cx="9725487" cy="1785104"/>
          </a:xfrm>
          <a:prstGeom prst="rect">
            <a:avLst/>
          </a:prstGeom>
          <a:noFill/>
        </p:spPr>
        <p:txBody>
          <a:bodyPr wrap="square" rtlCol="0">
            <a:spAutoFit/>
          </a:bodyPr>
          <a:lstStyle/>
          <a:p>
            <a:pPr marL="342900" indent="-342900">
              <a:buFont typeface="Arial" panose="020B0604020202020204" pitchFamily="34" charset="0"/>
              <a:buChar char="•"/>
            </a:pPr>
            <a:r>
              <a:rPr lang="lv-LV" sz="2000" b="1" dirty="0"/>
              <a:t>Ģeometriskie parametri:</a:t>
            </a:r>
          </a:p>
          <a:p>
            <a:r>
              <a:rPr lang="lv-LV" b="1" dirty="0"/>
              <a:t>Montējot betona, tērauda konstrukcijas netiek ņemtas vērā pieļaujamas montāžas nobīdes.  </a:t>
            </a:r>
          </a:p>
          <a:p>
            <a:r>
              <a:rPr lang="lv-LV" b="1" dirty="0"/>
              <a:t>Piemērs (Ēkas sijās), iekļaujoties ģeometrisko pielaižu robežās atkarībā no norādītās klases, kuras dotas </a:t>
            </a:r>
            <a:r>
              <a:rPr lang="lv-LV" b="1" dirty="0" err="1"/>
              <a:t>Eirokodeksos</a:t>
            </a:r>
            <a:r>
              <a:rPr lang="lv-LV" b="1" dirty="0"/>
              <a:t> vai tajos minētos ražošanas un darbu izpildes standartos, pilnībā apmierina </a:t>
            </a:r>
            <a:r>
              <a:rPr lang="lv-LV" b="1" dirty="0" err="1"/>
              <a:t>Eirokodeksa</a:t>
            </a:r>
            <a:r>
              <a:rPr lang="lv-LV" b="1" dirty="0"/>
              <a:t> izvirzītās pamatprasības un ir pieņemamas.</a:t>
            </a:r>
          </a:p>
          <a:p>
            <a:endParaRPr lang="lv-LV" b="1" dirty="0"/>
          </a:p>
        </p:txBody>
      </p:sp>
      <p:pic>
        <p:nvPicPr>
          <p:cNvPr id="8" name="Picture 7">
            <a:extLst>
              <a:ext uri="{FF2B5EF4-FFF2-40B4-BE49-F238E27FC236}">
                <a16:creationId xmlns:a16="http://schemas.microsoft.com/office/drawing/2014/main" id="{DE83B46C-E941-337C-41A0-5A6E7A641FC2}"/>
              </a:ext>
            </a:extLst>
          </p:cNvPr>
          <p:cNvPicPr>
            <a:picLocks noChangeAspect="1"/>
          </p:cNvPicPr>
          <p:nvPr/>
        </p:nvPicPr>
        <p:blipFill>
          <a:blip r:embed="rId5"/>
          <a:stretch>
            <a:fillRect/>
          </a:stretch>
        </p:blipFill>
        <p:spPr>
          <a:xfrm>
            <a:off x="1142368" y="4673863"/>
            <a:ext cx="9060890" cy="1682487"/>
          </a:xfrm>
          <a:prstGeom prst="rect">
            <a:avLst/>
          </a:prstGeom>
        </p:spPr>
      </p:pic>
      <p:pic>
        <p:nvPicPr>
          <p:cNvPr id="10" name="Picture 9">
            <a:extLst>
              <a:ext uri="{FF2B5EF4-FFF2-40B4-BE49-F238E27FC236}">
                <a16:creationId xmlns:a16="http://schemas.microsoft.com/office/drawing/2014/main" id="{99A6D94F-54A9-9AE5-CB5A-6AA9BEF654DA}"/>
              </a:ext>
            </a:extLst>
          </p:cNvPr>
          <p:cNvPicPr>
            <a:picLocks noChangeAspect="1"/>
          </p:cNvPicPr>
          <p:nvPr/>
        </p:nvPicPr>
        <p:blipFill>
          <a:blip r:embed="rId6"/>
          <a:stretch>
            <a:fillRect/>
          </a:stretch>
        </p:blipFill>
        <p:spPr>
          <a:xfrm>
            <a:off x="1142368" y="2847921"/>
            <a:ext cx="9060890" cy="1852303"/>
          </a:xfrm>
          <a:prstGeom prst="rect">
            <a:avLst/>
          </a:prstGeom>
        </p:spPr>
      </p:pic>
    </p:spTree>
    <p:extLst>
      <p:ext uri="{BB962C8B-B14F-4D97-AF65-F5344CB8AC3E}">
        <p14:creationId xmlns:p14="http://schemas.microsoft.com/office/powerpoint/2010/main" val="3210515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17</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8/16</a:t>
            </a:r>
          </a:p>
        </p:txBody>
      </p:sp>
      <p:sp>
        <p:nvSpPr>
          <p:cNvPr id="7" name="TextBox 6">
            <a:extLst>
              <a:ext uri="{FF2B5EF4-FFF2-40B4-BE49-F238E27FC236}">
                <a16:creationId xmlns:a16="http://schemas.microsoft.com/office/drawing/2014/main" id="{DF7EC5C8-225B-43CD-8FBE-000B1B7A1907}"/>
              </a:ext>
            </a:extLst>
          </p:cNvPr>
          <p:cNvSpPr txBox="1"/>
          <p:nvPr/>
        </p:nvSpPr>
        <p:spPr>
          <a:xfrm>
            <a:off x="2542191" y="358427"/>
            <a:ext cx="7869698" cy="954107"/>
          </a:xfrm>
          <a:prstGeom prst="rect">
            <a:avLst/>
          </a:prstGeom>
          <a:noFill/>
        </p:spPr>
        <p:txBody>
          <a:bodyPr wrap="square">
            <a:spAutoFit/>
          </a:bodyPr>
          <a:lstStyle/>
          <a:p>
            <a:pPr algn="ctr"/>
            <a:r>
              <a:rPr lang="lv-LV" sz="2800" b="1" dirty="0">
                <a:solidFill>
                  <a:srgbClr val="3892AE"/>
                </a:solidFill>
                <a:latin typeface="Verdana" panose="020B0604030504040204" pitchFamily="34" charset="0"/>
                <a:ea typeface="Verdana" panose="020B0604030504040204" pitchFamily="34" charset="0"/>
              </a:rPr>
              <a:t>Biežāk konstatētās neatbilstības veicot mērījumus</a:t>
            </a:r>
          </a:p>
        </p:txBody>
      </p:sp>
      <p:pic>
        <p:nvPicPr>
          <p:cNvPr id="9" name="Picture 8">
            <a:extLst>
              <a:ext uri="{FF2B5EF4-FFF2-40B4-BE49-F238E27FC236}">
                <a16:creationId xmlns:a16="http://schemas.microsoft.com/office/drawing/2014/main" id="{CDB15304-E0F0-20AA-0E5D-ED4AC0132957}"/>
              </a:ext>
            </a:extLst>
          </p:cNvPr>
          <p:cNvPicPr>
            <a:picLocks noChangeAspect="1"/>
          </p:cNvPicPr>
          <p:nvPr/>
        </p:nvPicPr>
        <p:blipFill>
          <a:blip r:embed="rId5"/>
          <a:stretch>
            <a:fillRect/>
          </a:stretch>
        </p:blipFill>
        <p:spPr>
          <a:xfrm>
            <a:off x="1370678" y="1423458"/>
            <a:ext cx="7163722" cy="1399655"/>
          </a:xfrm>
          <a:prstGeom prst="rect">
            <a:avLst/>
          </a:prstGeom>
        </p:spPr>
      </p:pic>
      <p:pic>
        <p:nvPicPr>
          <p:cNvPr id="12" name="Picture 11">
            <a:extLst>
              <a:ext uri="{FF2B5EF4-FFF2-40B4-BE49-F238E27FC236}">
                <a16:creationId xmlns:a16="http://schemas.microsoft.com/office/drawing/2014/main" id="{C5B22E88-7709-0A68-80E5-1A2FFD975A22}"/>
              </a:ext>
            </a:extLst>
          </p:cNvPr>
          <p:cNvPicPr>
            <a:picLocks noChangeAspect="1"/>
          </p:cNvPicPr>
          <p:nvPr/>
        </p:nvPicPr>
        <p:blipFill>
          <a:blip r:embed="rId6"/>
          <a:stretch>
            <a:fillRect/>
          </a:stretch>
        </p:blipFill>
        <p:spPr>
          <a:xfrm>
            <a:off x="8610600" y="1927690"/>
            <a:ext cx="1426587" cy="298954"/>
          </a:xfrm>
          <a:prstGeom prst="rect">
            <a:avLst/>
          </a:prstGeom>
        </p:spPr>
      </p:pic>
      <p:pic>
        <p:nvPicPr>
          <p:cNvPr id="15" name="Picture 14">
            <a:extLst>
              <a:ext uri="{FF2B5EF4-FFF2-40B4-BE49-F238E27FC236}">
                <a16:creationId xmlns:a16="http://schemas.microsoft.com/office/drawing/2014/main" id="{611951D9-DFEF-B5CD-EC38-204FF6745FE4}"/>
              </a:ext>
            </a:extLst>
          </p:cNvPr>
          <p:cNvPicPr>
            <a:picLocks noChangeAspect="1"/>
          </p:cNvPicPr>
          <p:nvPr/>
        </p:nvPicPr>
        <p:blipFill>
          <a:blip r:embed="rId7"/>
          <a:stretch>
            <a:fillRect/>
          </a:stretch>
        </p:blipFill>
        <p:spPr>
          <a:xfrm>
            <a:off x="8495352" y="2774793"/>
            <a:ext cx="1861304" cy="1326951"/>
          </a:xfrm>
          <a:prstGeom prst="rect">
            <a:avLst/>
          </a:prstGeom>
        </p:spPr>
      </p:pic>
      <p:pic>
        <p:nvPicPr>
          <p:cNvPr id="17" name="Picture 16">
            <a:extLst>
              <a:ext uri="{FF2B5EF4-FFF2-40B4-BE49-F238E27FC236}">
                <a16:creationId xmlns:a16="http://schemas.microsoft.com/office/drawing/2014/main" id="{DB8AC877-8D8A-8012-4131-1B59C95CDD43}"/>
              </a:ext>
            </a:extLst>
          </p:cNvPr>
          <p:cNvPicPr>
            <a:picLocks noChangeAspect="1"/>
          </p:cNvPicPr>
          <p:nvPr/>
        </p:nvPicPr>
        <p:blipFill>
          <a:blip r:embed="rId8"/>
          <a:stretch>
            <a:fillRect/>
          </a:stretch>
        </p:blipFill>
        <p:spPr>
          <a:xfrm>
            <a:off x="1370678" y="2774793"/>
            <a:ext cx="6468398" cy="1499218"/>
          </a:xfrm>
          <a:prstGeom prst="rect">
            <a:avLst/>
          </a:prstGeom>
        </p:spPr>
      </p:pic>
      <p:pic>
        <p:nvPicPr>
          <p:cNvPr id="18" name="Picture 17">
            <a:extLst>
              <a:ext uri="{FF2B5EF4-FFF2-40B4-BE49-F238E27FC236}">
                <a16:creationId xmlns:a16="http://schemas.microsoft.com/office/drawing/2014/main" id="{FA3A19D2-4712-4F65-CF4A-933DD70FC059}"/>
              </a:ext>
            </a:extLst>
          </p:cNvPr>
          <p:cNvPicPr>
            <a:picLocks noChangeAspect="1"/>
          </p:cNvPicPr>
          <p:nvPr/>
        </p:nvPicPr>
        <p:blipFill>
          <a:blip r:embed="rId9"/>
          <a:stretch>
            <a:fillRect/>
          </a:stretch>
        </p:blipFill>
        <p:spPr>
          <a:xfrm>
            <a:off x="1304003" y="4211170"/>
            <a:ext cx="5249197" cy="1769537"/>
          </a:xfrm>
          <a:prstGeom prst="rect">
            <a:avLst/>
          </a:prstGeom>
        </p:spPr>
      </p:pic>
      <p:pic>
        <p:nvPicPr>
          <p:cNvPr id="19" name="Picture 18">
            <a:extLst>
              <a:ext uri="{FF2B5EF4-FFF2-40B4-BE49-F238E27FC236}">
                <a16:creationId xmlns:a16="http://schemas.microsoft.com/office/drawing/2014/main" id="{FDDE2E28-F739-A7CF-79A6-26571DEEF4C4}"/>
              </a:ext>
            </a:extLst>
          </p:cNvPr>
          <p:cNvPicPr>
            <a:picLocks noChangeAspect="1"/>
          </p:cNvPicPr>
          <p:nvPr/>
        </p:nvPicPr>
        <p:blipFill>
          <a:blip r:embed="rId10"/>
          <a:stretch>
            <a:fillRect/>
          </a:stretch>
        </p:blipFill>
        <p:spPr>
          <a:xfrm>
            <a:off x="6638926" y="4958228"/>
            <a:ext cx="925417" cy="275422"/>
          </a:xfrm>
          <a:prstGeom prst="rect">
            <a:avLst/>
          </a:prstGeom>
        </p:spPr>
      </p:pic>
      <p:sp>
        <p:nvSpPr>
          <p:cNvPr id="20" name="TextBox 19">
            <a:extLst>
              <a:ext uri="{FF2B5EF4-FFF2-40B4-BE49-F238E27FC236}">
                <a16:creationId xmlns:a16="http://schemas.microsoft.com/office/drawing/2014/main" id="{4B01AB64-65CD-26AB-BA75-6A6E92C7B7DC}"/>
              </a:ext>
            </a:extLst>
          </p:cNvPr>
          <p:cNvSpPr txBox="1"/>
          <p:nvPr/>
        </p:nvSpPr>
        <p:spPr>
          <a:xfrm>
            <a:off x="7478618" y="4895242"/>
            <a:ext cx="535724" cy="369332"/>
          </a:xfrm>
          <a:prstGeom prst="rect">
            <a:avLst/>
          </a:prstGeom>
          <a:noFill/>
        </p:spPr>
        <p:txBody>
          <a:bodyPr wrap="none" rtlCol="0">
            <a:spAutoFit/>
          </a:bodyPr>
          <a:lstStyle/>
          <a:p>
            <a:r>
              <a:rPr lang="lv-LV" dirty="0"/>
              <a:t>200</a:t>
            </a:r>
          </a:p>
        </p:txBody>
      </p:sp>
      <p:pic>
        <p:nvPicPr>
          <p:cNvPr id="21" name="Picture 20">
            <a:extLst>
              <a:ext uri="{FF2B5EF4-FFF2-40B4-BE49-F238E27FC236}">
                <a16:creationId xmlns:a16="http://schemas.microsoft.com/office/drawing/2014/main" id="{B4438B17-24E0-2D57-8B21-229BA0699026}"/>
              </a:ext>
            </a:extLst>
          </p:cNvPr>
          <p:cNvPicPr>
            <a:picLocks noChangeAspect="1"/>
          </p:cNvPicPr>
          <p:nvPr/>
        </p:nvPicPr>
        <p:blipFill>
          <a:blip r:embed="rId11"/>
          <a:stretch>
            <a:fillRect/>
          </a:stretch>
        </p:blipFill>
        <p:spPr>
          <a:xfrm>
            <a:off x="8330904" y="4239137"/>
            <a:ext cx="2025752" cy="1631675"/>
          </a:xfrm>
          <a:prstGeom prst="rect">
            <a:avLst/>
          </a:prstGeom>
        </p:spPr>
      </p:pic>
    </p:spTree>
    <p:extLst>
      <p:ext uri="{BB962C8B-B14F-4D97-AF65-F5344CB8AC3E}">
        <p14:creationId xmlns:p14="http://schemas.microsoft.com/office/powerpoint/2010/main" val="664934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18</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8/16</a:t>
            </a:r>
          </a:p>
        </p:txBody>
      </p:sp>
      <p:sp>
        <p:nvSpPr>
          <p:cNvPr id="7" name="TextBox 6">
            <a:extLst>
              <a:ext uri="{FF2B5EF4-FFF2-40B4-BE49-F238E27FC236}">
                <a16:creationId xmlns:a16="http://schemas.microsoft.com/office/drawing/2014/main" id="{DF7EC5C8-225B-43CD-8FBE-000B1B7A1907}"/>
              </a:ext>
            </a:extLst>
          </p:cNvPr>
          <p:cNvSpPr txBox="1"/>
          <p:nvPr/>
        </p:nvSpPr>
        <p:spPr>
          <a:xfrm>
            <a:off x="2542191" y="358427"/>
            <a:ext cx="7869698" cy="954107"/>
          </a:xfrm>
          <a:prstGeom prst="rect">
            <a:avLst/>
          </a:prstGeom>
          <a:noFill/>
        </p:spPr>
        <p:txBody>
          <a:bodyPr wrap="square">
            <a:spAutoFit/>
          </a:bodyPr>
          <a:lstStyle/>
          <a:p>
            <a:pPr algn="ctr"/>
            <a:r>
              <a:rPr lang="lv-LV" sz="2800" b="1" dirty="0">
                <a:solidFill>
                  <a:srgbClr val="3892AE"/>
                </a:solidFill>
                <a:latin typeface="Verdana" panose="020B0604030504040204" pitchFamily="34" charset="0"/>
                <a:ea typeface="Verdana" panose="020B0604030504040204" pitchFamily="34" charset="0"/>
              </a:rPr>
              <a:t>Biežāk konstatētās neatbilstības veicot mērījumus</a:t>
            </a:r>
          </a:p>
        </p:txBody>
      </p:sp>
      <p:sp>
        <p:nvSpPr>
          <p:cNvPr id="23" name="TextBox 22">
            <a:extLst>
              <a:ext uri="{FF2B5EF4-FFF2-40B4-BE49-F238E27FC236}">
                <a16:creationId xmlns:a16="http://schemas.microsoft.com/office/drawing/2014/main" id="{6DAE500D-2C68-2A6D-4F71-502250FEAAEE}"/>
              </a:ext>
            </a:extLst>
          </p:cNvPr>
          <p:cNvSpPr txBox="1"/>
          <p:nvPr/>
        </p:nvSpPr>
        <p:spPr>
          <a:xfrm>
            <a:off x="1581151" y="1569819"/>
            <a:ext cx="8724900" cy="5016758"/>
          </a:xfrm>
          <a:prstGeom prst="rect">
            <a:avLst/>
          </a:prstGeom>
          <a:noFill/>
        </p:spPr>
        <p:txBody>
          <a:bodyPr wrap="square" rtlCol="0">
            <a:spAutoFit/>
          </a:bodyPr>
          <a:lstStyle/>
          <a:p>
            <a:pPr marL="285750" indent="-285750">
              <a:buFont typeface="Arial" panose="020B0604020202020204" pitchFamily="34" charset="0"/>
              <a:buChar char="•"/>
            </a:pPr>
            <a:r>
              <a:rPr lang="lv-LV" sz="2000" b="1" dirty="0"/>
              <a:t>Betona klases neatbilstība projektam, veicot betonēšanas darbus biezi vien tiek izmantots projektam neatbilstošās klases betons</a:t>
            </a:r>
          </a:p>
          <a:p>
            <a:pPr marL="285750" indent="-285750">
              <a:buFont typeface="Arial" panose="020B0604020202020204" pitchFamily="34" charset="0"/>
              <a:buChar char="•"/>
            </a:pPr>
            <a:endParaRPr lang="lv-LV" sz="2000" b="1" dirty="0"/>
          </a:p>
          <a:p>
            <a:pPr marL="285750" indent="-285750">
              <a:buFont typeface="Arial" panose="020B0604020202020204" pitchFamily="34" charset="0"/>
              <a:buChar char="•"/>
            </a:pPr>
            <a:r>
              <a:rPr lang="lv-LV" sz="2000" b="1" dirty="0"/>
              <a:t>Stiegrojuma diametra un stiegrojuma aizsargslāņa neatbilstība projektam. </a:t>
            </a:r>
          </a:p>
          <a:p>
            <a:pPr marL="285750" indent="-285750">
              <a:buFont typeface="Arial" panose="020B0604020202020204" pitchFamily="34" charset="0"/>
              <a:buChar char="•"/>
            </a:pPr>
            <a:endParaRPr lang="lv-LV" sz="2000" b="1" dirty="0"/>
          </a:p>
          <a:p>
            <a:pPr marL="285750" indent="-285750">
              <a:buFont typeface="Arial" panose="020B0604020202020204" pitchFamily="34" charset="0"/>
              <a:buChar char="•"/>
            </a:pPr>
            <a:r>
              <a:rPr lang="lv-LV" sz="2000" b="1" dirty="0"/>
              <a:t>Krāsojuma pārklājums,  veicot krāsošanas darbus būvobjektā bieži vien netiek ievērots temperatūras režīms, krāsojums neviendabīgs  un neatbilstošā biezumā.</a:t>
            </a:r>
          </a:p>
          <a:p>
            <a:pPr marL="285750" indent="-285750">
              <a:buFont typeface="Arial" panose="020B0604020202020204" pitchFamily="34" charset="0"/>
              <a:buChar char="•"/>
            </a:pPr>
            <a:endParaRPr lang="lv-LV" sz="2000" b="1" dirty="0"/>
          </a:p>
          <a:p>
            <a:pPr marL="285750" indent="-285750">
              <a:buFont typeface="Arial" panose="020B0604020202020204" pitchFamily="34" charset="0"/>
              <a:buChar char="•"/>
            </a:pPr>
            <a:r>
              <a:rPr lang="lv-LV" sz="2000" b="1" dirty="0"/>
              <a:t>Būvmateriālu mitrums,  būvlaukumā būvmateriāli netiek atbilstoši uzglabāti.    Kokmateriālu mitrums pārsniedz pieļaujamo normu, tiek iestrādāts samirkušais siltumizolācijas materiāls.</a:t>
            </a:r>
          </a:p>
          <a:p>
            <a:pPr marL="285750" indent="-285750">
              <a:buFont typeface="Arial" panose="020B0604020202020204" pitchFamily="34" charset="0"/>
              <a:buChar char="•"/>
            </a:pPr>
            <a:r>
              <a:rPr lang="lv-LV" sz="2000" b="1" dirty="0"/>
              <a:t>Nepietiekoši noblīvētā pamatne, pirms pamatu izbūves darbiem nav sasniegts atbilstošs grunts blīvuma radītājs.  </a:t>
            </a:r>
          </a:p>
          <a:p>
            <a:pPr marL="285750" indent="-285750">
              <a:buFont typeface="Arial" panose="020B0604020202020204" pitchFamily="34" charset="0"/>
              <a:buChar char="•"/>
            </a:pPr>
            <a:endParaRPr lang="lv-LV" sz="2000" b="1" dirty="0"/>
          </a:p>
          <a:p>
            <a:pPr marL="285750" indent="-285750">
              <a:buFont typeface="Arial" panose="020B0604020202020204" pitchFamily="34" charset="0"/>
              <a:buChar char="•"/>
            </a:pPr>
            <a:endParaRPr lang="lv-LV" sz="2000" b="1" dirty="0"/>
          </a:p>
        </p:txBody>
      </p:sp>
    </p:spTree>
    <p:extLst>
      <p:ext uri="{BB962C8B-B14F-4D97-AF65-F5344CB8AC3E}">
        <p14:creationId xmlns:p14="http://schemas.microsoft.com/office/powerpoint/2010/main" val="4237624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29057" y="3233780"/>
            <a:ext cx="7772400" cy="960438"/>
          </a:xfrm>
        </p:spPr>
        <p:txBody>
          <a:bodyPr>
            <a:normAutofit/>
          </a:bodyPr>
          <a:lstStyle/>
          <a:p>
            <a:r>
              <a:rPr lang="lv-LV" altLang="lv-LV" sz="4400" dirty="0"/>
              <a:t>Jautājumi</a:t>
            </a:r>
          </a:p>
        </p:txBody>
      </p:sp>
      <p:sp>
        <p:nvSpPr>
          <p:cNvPr id="5" name="Title 1"/>
          <p:cNvSpPr txBox="1">
            <a:spLocks/>
          </p:cNvSpPr>
          <p:nvPr/>
        </p:nvSpPr>
        <p:spPr bwMode="auto">
          <a:xfrm>
            <a:off x="1459803" y="5204542"/>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r>
              <a:rPr lang="lv-LV" altLang="lv-LV" sz="2000" dirty="0"/>
              <a:t>Vairāk informācijas:  </a:t>
            </a:r>
            <a:r>
              <a:rPr lang="lv-LV" sz="2000" dirty="0">
                <a:solidFill>
                  <a:srgbClr val="3892AE"/>
                </a:solidFill>
                <a:hlinkClick r:id="rId2"/>
              </a:rPr>
              <a:t>www.bvkb.gov.lv</a:t>
            </a:r>
            <a:endParaRPr lang="lv-LV" sz="2000" dirty="0">
              <a:solidFill>
                <a:srgbClr val="3892AE"/>
              </a:solidFill>
            </a:endParaRPr>
          </a:p>
          <a:p>
            <a:endParaRPr lang="lv-LV" dirty="0">
              <a:solidFill>
                <a:srgbClr val="3892AE"/>
              </a:solidFill>
            </a:endParaRPr>
          </a:p>
        </p:txBody>
      </p:sp>
      <p:sp>
        <p:nvSpPr>
          <p:cNvPr id="4" name="Rectangle 3"/>
          <p:cNvSpPr/>
          <p:nvPr/>
        </p:nvSpPr>
        <p:spPr>
          <a:xfrm>
            <a:off x="1938097" y="5035649"/>
            <a:ext cx="8754320" cy="553998"/>
          </a:xfrm>
          <a:prstGeom prst="rect">
            <a:avLst/>
          </a:prstGeom>
        </p:spPr>
        <p:txBody>
          <a:bodyPr wrap="none">
            <a:spAutoFit/>
          </a:bodyPr>
          <a:lstStyle/>
          <a:p>
            <a:r>
              <a:rPr lang="lv-LV" sz="30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Tree>
    <p:extLst>
      <p:ext uri="{BB962C8B-B14F-4D97-AF65-F5344CB8AC3E}">
        <p14:creationId xmlns:p14="http://schemas.microsoft.com/office/powerpoint/2010/main" val="413332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662934" y="422568"/>
            <a:ext cx="9628212" cy="523220"/>
          </a:xfrm>
          <a:prstGeom prst="rect">
            <a:avLst/>
          </a:prstGeom>
          <a:noFill/>
        </p:spPr>
        <p:txBody>
          <a:bodyPr wrap="square" rtlCol="0" anchor="b">
            <a:spAutoFit/>
          </a:bodyPr>
          <a:lstStyle/>
          <a:p>
            <a:pPr algn="ctr"/>
            <a:r>
              <a:rPr lang="lv-LV" sz="2800" b="1" dirty="0">
                <a:solidFill>
                  <a:srgbClr val="288FA4"/>
                </a:solidFill>
                <a:latin typeface="Verdana" panose="020B0604030504040204" pitchFamily="34" charset="0"/>
                <a:ea typeface="Verdana" panose="020B0604030504040204" pitchFamily="34" charset="0"/>
              </a:rPr>
              <a:t>Būvobjekta pārbaudē iekļaujamie mērījumi. </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2/12</a:t>
            </a:r>
          </a:p>
        </p:txBody>
      </p:sp>
      <p:sp>
        <p:nvSpPr>
          <p:cNvPr id="4" name="TextBox 3">
            <a:extLst>
              <a:ext uri="{FF2B5EF4-FFF2-40B4-BE49-F238E27FC236}">
                <a16:creationId xmlns:a16="http://schemas.microsoft.com/office/drawing/2014/main" id="{772AFB57-2469-4C02-9424-405B13D69EA3}"/>
              </a:ext>
            </a:extLst>
          </p:cNvPr>
          <p:cNvSpPr txBox="1"/>
          <p:nvPr/>
        </p:nvSpPr>
        <p:spPr>
          <a:xfrm>
            <a:off x="525235" y="1479822"/>
            <a:ext cx="11571274" cy="646331"/>
          </a:xfrm>
          <a:prstGeom prst="rect">
            <a:avLst/>
          </a:prstGeom>
          <a:noFill/>
        </p:spPr>
        <p:txBody>
          <a:bodyPr wrap="square" rtlCol="0">
            <a:spAutoFit/>
          </a:bodyPr>
          <a:lstStyle/>
          <a:p>
            <a:pPr algn="ctr"/>
            <a:r>
              <a:rPr lang="lv-LV" b="1" dirty="0">
                <a:latin typeface="Times New Roman" panose="02020603050405020304" pitchFamily="18" charset="0"/>
                <a:ea typeface="Verdana" panose="020B0604030504040204" pitchFamily="34" charset="0"/>
                <a:cs typeface="Times New Roman" panose="02020603050405020304" pitchFamily="18" charset="0"/>
              </a:rPr>
              <a:t>Pārbaudot objektu būvinspektors veic mērījumus. Informācija par veiktajiem mērījumiem, to rezultātiem un atbilstību projektam tiek iekļauta atzinumā par būvobjekta pārbaudi </a:t>
            </a:r>
          </a:p>
        </p:txBody>
      </p:sp>
      <p:pic>
        <p:nvPicPr>
          <p:cNvPr id="15" name="Attēls 14">
            <a:extLst>
              <a:ext uri="{FF2B5EF4-FFF2-40B4-BE49-F238E27FC236}">
                <a16:creationId xmlns:a16="http://schemas.microsoft.com/office/drawing/2014/main" id="{880E03FC-BD3E-BF02-7CC9-61B87992FFE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8600" y="2314574"/>
            <a:ext cx="11571274" cy="3867151"/>
          </a:xfrm>
          <a:prstGeom prst="rect">
            <a:avLst/>
          </a:prstGeom>
        </p:spPr>
      </p:pic>
    </p:spTree>
    <p:extLst>
      <p:ext uri="{BB962C8B-B14F-4D97-AF65-F5344CB8AC3E}">
        <p14:creationId xmlns:p14="http://schemas.microsoft.com/office/powerpoint/2010/main" val="2816145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67253" y="3354301"/>
            <a:ext cx="7772400" cy="960438"/>
          </a:xfrm>
        </p:spPr>
        <p:txBody>
          <a:bodyPr>
            <a:normAutofit/>
          </a:bodyPr>
          <a:lstStyle/>
          <a:p>
            <a:r>
              <a:rPr lang="lv-LV" altLang="lv-LV" sz="4400" dirty="0"/>
              <a:t>Paldies par uzmanību!</a:t>
            </a:r>
          </a:p>
        </p:txBody>
      </p:sp>
      <p:sp>
        <p:nvSpPr>
          <p:cNvPr id="5" name="Title 1"/>
          <p:cNvSpPr txBox="1">
            <a:spLocks/>
          </p:cNvSpPr>
          <p:nvPr/>
        </p:nvSpPr>
        <p:spPr bwMode="auto">
          <a:xfrm>
            <a:off x="1602983" y="5305267"/>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r>
              <a:rPr lang="lv-LV" altLang="lv-LV" sz="2000" dirty="0"/>
              <a:t>Vairāk informācijas:    </a:t>
            </a:r>
            <a:r>
              <a:rPr lang="lv-LV" sz="2000" dirty="0">
                <a:solidFill>
                  <a:srgbClr val="3892AE"/>
                </a:solidFill>
                <a:hlinkClick r:id="rId2"/>
              </a:rPr>
              <a:t>www.bvkb.gov.lv</a:t>
            </a:r>
            <a:endParaRPr lang="lv-LV" sz="2000" dirty="0">
              <a:solidFill>
                <a:srgbClr val="3892AE"/>
              </a:solidFill>
            </a:endParaRPr>
          </a:p>
          <a:p>
            <a:endParaRPr lang="lv-LV" dirty="0">
              <a:solidFill>
                <a:srgbClr val="3892AE"/>
              </a:solidFill>
            </a:endParaRPr>
          </a:p>
        </p:txBody>
      </p:sp>
      <p:sp>
        <p:nvSpPr>
          <p:cNvPr id="4" name="Rectangle 3"/>
          <p:cNvSpPr/>
          <p:nvPr/>
        </p:nvSpPr>
        <p:spPr>
          <a:xfrm>
            <a:off x="1976293" y="5146272"/>
            <a:ext cx="8754320" cy="553998"/>
          </a:xfrm>
          <a:prstGeom prst="rect">
            <a:avLst/>
          </a:prstGeom>
        </p:spPr>
        <p:txBody>
          <a:bodyPr wrap="none">
            <a:spAutoFit/>
          </a:bodyPr>
          <a:lstStyle/>
          <a:p>
            <a:r>
              <a:rPr lang="lv-LV" sz="30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Tree>
    <p:extLst>
      <p:ext uri="{BB962C8B-B14F-4D97-AF65-F5344CB8AC3E}">
        <p14:creationId xmlns:p14="http://schemas.microsoft.com/office/powerpoint/2010/main" val="328099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662934" y="-8319"/>
            <a:ext cx="9628212" cy="954107"/>
          </a:xfrm>
          <a:prstGeom prst="rect">
            <a:avLst/>
          </a:prstGeom>
          <a:noFill/>
        </p:spPr>
        <p:txBody>
          <a:bodyPr wrap="square" rtlCol="0" anchor="b">
            <a:spAutoFit/>
          </a:bodyPr>
          <a:lstStyle/>
          <a:p>
            <a:pPr algn="ctr"/>
            <a:r>
              <a:rPr lang="lv-LV" sz="2800" b="1" dirty="0">
                <a:solidFill>
                  <a:srgbClr val="288FA4"/>
                </a:solidFill>
                <a:latin typeface="Verdana" panose="020B0604030504040204" pitchFamily="34" charset="0"/>
                <a:ea typeface="Verdana" panose="020B0604030504040204" pitchFamily="34" charset="0"/>
              </a:rPr>
              <a:t>Būvobjekta pārbaudē veicamo mērījumu principi un mērķi </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2/12</a:t>
            </a:r>
          </a:p>
        </p:txBody>
      </p:sp>
      <p:sp>
        <p:nvSpPr>
          <p:cNvPr id="4" name="TextBox 3">
            <a:extLst>
              <a:ext uri="{FF2B5EF4-FFF2-40B4-BE49-F238E27FC236}">
                <a16:creationId xmlns:a16="http://schemas.microsoft.com/office/drawing/2014/main" id="{772AFB57-2469-4C02-9424-405B13D69EA3}"/>
              </a:ext>
            </a:extLst>
          </p:cNvPr>
          <p:cNvSpPr txBox="1"/>
          <p:nvPr/>
        </p:nvSpPr>
        <p:spPr>
          <a:xfrm>
            <a:off x="525235" y="1479822"/>
            <a:ext cx="11571274" cy="707886"/>
          </a:xfrm>
          <a:prstGeom prst="rect">
            <a:avLst/>
          </a:prstGeom>
          <a:noFill/>
        </p:spPr>
        <p:txBody>
          <a:bodyPr wrap="square" rtlCol="0">
            <a:spAutoFit/>
          </a:bodyPr>
          <a:lstStyle/>
          <a:p>
            <a:pPr algn="ctr"/>
            <a:r>
              <a:rPr lang="lv-LV" sz="2000" b="1" dirty="0">
                <a:latin typeface="Times New Roman" panose="02020603050405020304" pitchFamily="18" charset="0"/>
                <a:ea typeface="Verdana" panose="020B0604030504040204" pitchFamily="34" charset="0"/>
                <a:cs typeface="Times New Roman" panose="02020603050405020304" pitchFamily="18" charset="0"/>
              </a:rPr>
              <a:t>Būvobjekta inspekcijas  galvenais uzdevums ir  </a:t>
            </a:r>
            <a:r>
              <a:rPr lang="lv-LV" sz="2000" b="1" u="sng" dirty="0">
                <a:latin typeface="Times New Roman" panose="02020603050405020304" pitchFamily="18" charset="0"/>
                <a:ea typeface="Verdana" panose="020B0604030504040204" pitchFamily="34" charset="0"/>
                <a:cs typeface="Times New Roman" panose="02020603050405020304" pitchFamily="18" charset="0"/>
              </a:rPr>
              <a:t>atbilstības būvprojektam pārbaude</a:t>
            </a:r>
            <a:r>
              <a:rPr lang="lv-LV" sz="2000" b="1" dirty="0">
                <a:latin typeface="Times New Roman" panose="02020603050405020304" pitchFamily="18" charset="0"/>
                <a:ea typeface="Verdana" panose="020B0604030504040204" pitchFamily="34" charset="0"/>
                <a:cs typeface="Times New Roman" panose="02020603050405020304" pitchFamily="18" charset="0"/>
              </a:rPr>
              <a:t>. Līdz ar to, veicot mērījumus, tiek ievēroti tie paši principi un standarti, kas attiecas uz projektēšanu – </a:t>
            </a:r>
            <a:r>
              <a:rPr lang="lv-LV" sz="2000" b="1" dirty="0" err="1">
                <a:latin typeface="Times New Roman" panose="02020603050405020304" pitchFamily="18" charset="0"/>
                <a:ea typeface="Verdana" panose="020B0604030504040204" pitchFamily="34" charset="0"/>
                <a:cs typeface="Times New Roman" panose="02020603050405020304" pitchFamily="18" charset="0"/>
              </a:rPr>
              <a:t>Eirokodeksi</a:t>
            </a:r>
            <a:r>
              <a:rPr lang="lv-LV" sz="2000" b="1" dirty="0">
                <a:latin typeface="Times New Roman" panose="02020603050405020304" pitchFamily="18" charset="0"/>
                <a:ea typeface="Verdana" panose="020B060403050404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C84FF368-103B-8C62-F9C3-65C9BF5AF87C}"/>
              </a:ext>
            </a:extLst>
          </p:cNvPr>
          <p:cNvSpPr txBox="1"/>
          <p:nvPr/>
        </p:nvSpPr>
        <p:spPr>
          <a:xfrm>
            <a:off x="689821" y="2312846"/>
            <a:ext cx="10601325" cy="3139321"/>
          </a:xfrm>
          <a:prstGeom prst="rect">
            <a:avLst/>
          </a:prstGeom>
          <a:noFill/>
        </p:spPr>
        <p:txBody>
          <a:bodyPr wrap="square">
            <a:spAutoFit/>
          </a:bodyPr>
          <a:lstStyle/>
          <a:p>
            <a:r>
              <a:rPr lang="lv-LV" b="1" dirty="0"/>
              <a:t>			</a:t>
            </a:r>
          </a:p>
          <a:p>
            <a:r>
              <a:rPr lang="lv-LV" sz="2000" b="1" dirty="0"/>
              <a:t>LVS EN 1991 - Iedarbes uz konstrukcijām</a:t>
            </a:r>
          </a:p>
          <a:p>
            <a:r>
              <a:rPr lang="lv-LV" sz="2000" b="1" dirty="0"/>
              <a:t>LVS EN 1992 - Betona konstrukciju projektēšana</a:t>
            </a:r>
          </a:p>
          <a:p>
            <a:r>
              <a:rPr lang="lv-LV" sz="2000" b="1" dirty="0"/>
              <a:t>LVS EN 1993 - Tērauda konstrukciju projektēšana		</a:t>
            </a:r>
          </a:p>
          <a:p>
            <a:r>
              <a:rPr lang="lv-LV" sz="2000" b="1" dirty="0"/>
              <a:t>LVS EN 1994 - Tērauda un betona </a:t>
            </a:r>
            <a:r>
              <a:rPr lang="lv-LV" sz="2000" b="1" dirty="0" err="1"/>
              <a:t>kompozīto</a:t>
            </a:r>
            <a:r>
              <a:rPr lang="lv-LV" sz="2000" b="1" dirty="0"/>
              <a:t> konstrukciju projektēšana</a:t>
            </a:r>
          </a:p>
          <a:p>
            <a:r>
              <a:rPr lang="lv-LV" sz="2000" b="1" dirty="0"/>
              <a:t>LVS EN 1995 - Koka konstrukciju projektēšana</a:t>
            </a:r>
          </a:p>
          <a:p>
            <a:r>
              <a:rPr lang="lv-LV" sz="2000" b="1" dirty="0"/>
              <a:t>LVS EN 1996 - Mūra konstrukciju projektēšana		</a:t>
            </a:r>
          </a:p>
          <a:p>
            <a:r>
              <a:rPr lang="lv-LV" sz="2000" b="1" dirty="0"/>
              <a:t>LVS EN 1997 - </a:t>
            </a:r>
            <a:r>
              <a:rPr lang="lv-LV" sz="2000" b="1" dirty="0" err="1"/>
              <a:t>Ģeotehniskā</a:t>
            </a:r>
            <a:r>
              <a:rPr lang="lv-LV" sz="2000" b="1" dirty="0"/>
              <a:t> projektēšana					</a:t>
            </a:r>
          </a:p>
          <a:p>
            <a:r>
              <a:rPr lang="lv-LV" sz="2000" b="1" dirty="0"/>
              <a:t>LVS EN 1998 - Seismiski izturīgu konstrukciju		</a:t>
            </a:r>
          </a:p>
          <a:p>
            <a:r>
              <a:rPr lang="lv-LV" sz="2000" b="1" dirty="0"/>
              <a:t>LVS EN 1999 - Alumīnija konstrukciju projektēšana</a:t>
            </a:r>
          </a:p>
        </p:txBody>
      </p:sp>
    </p:spTree>
    <p:extLst>
      <p:ext uri="{BB962C8B-B14F-4D97-AF65-F5344CB8AC3E}">
        <p14:creationId xmlns:p14="http://schemas.microsoft.com/office/powerpoint/2010/main" val="427446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8C9314A-00E7-735B-84DD-B14037BC6F51}"/>
              </a:ext>
            </a:extLst>
          </p:cNvPr>
          <p:cNvSpPr txBox="1">
            <a:spLocks/>
          </p:cNvSpPr>
          <p:nvPr/>
        </p:nvSpPr>
        <p:spPr>
          <a:xfrm>
            <a:off x="921513" y="2361625"/>
            <a:ext cx="10767754" cy="70788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lv-LV" sz="1800" b="1" dirty="0">
                <a:latin typeface="Times New Roman" panose="02020603050405020304" pitchFamily="18" charset="0"/>
                <a:ea typeface="Calibri" panose="020F0502020204030204" pitchFamily="34" charset="0"/>
                <a:cs typeface="Times New Roman" panose="02020603050405020304" pitchFamily="18" charset="0"/>
              </a:rPr>
              <a:t>Betona konstrukcijām galvenokārt tiek mērīti ģeometriskie parametri, betona stiprība, stiegrojuma izvietojums, stiegrojuma aizsargslāņa biezums</a:t>
            </a:r>
            <a:endParaRPr lang="lv-LV" dirty="0"/>
          </a:p>
        </p:txBody>
      </p:sp>
      <p:sp>
        <p:nvSpPr>
          <p:cNvPr id="3" name="TextBox 2">
            <a:extLst>
              <a:ext uri="{FF2B5EF4-FFF2-40B4-BE49-F238E27FC236}">
                <a16:creationId xmlns:a16="http://schemas.microsoft.com/office/drawing/2014/main" id="{E053D992-E2E6-09D6-BF11-825E50C46617}"/>
              </a:ext>
            </a:extLst>
          </p:cNvPr>
          <p:cNvSpPr txBox="1"/>
          <p:nvPr/>
        </p:nvSpPr>
        <p:spPr>
          <a:xfrm>
            <a:off x="728761" y="1648833"/>
            <a:ext cx="11153258" cy="707886"/>
          </a:xfrm>
          <a:prstGeom prst="rect">
            <a:avLst/>
          </a:prstGeom>
          <a:noFill/>
        </p:spPr>
        <p:txBody>
          <a:bodyPr wrap="square" rtlCol="0">
            <a:spAutoFit/>
          </a:bodyPr>
          <a:lstStyle/>
          <a:p>
            <a:r>
              <a:rPr lang="lv-LV" sz="2000" b="1" dirty="0">
                <a:latin typeface="Times New Roman" panose="02020603050405020304" pitchFamily="18" charset="0"/>
                <a:cs typeface="Times New Roman" panose="02020603050405020304" pitchFamily="18" charset="0"/>
              </a:rPr>
              <a:t>Atkarībā no pārbaudāmas konstrukcijas veida tiek izvelēti mērāmie parametri un mērījumos izmantojamās mērierīces</a:t>
            </a:r>
            <a:endParaRPr lang="lv-LV" sz="2000" b="1" u="sng"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31300CE-D62F-844B-AC26-63534ABF340D}"/>
              </a:ext>
            </a:extLst>
          </p:cNvPr>
          <p:cNvSpPr txBox="1"/>
          <p:nvPr/>
        </p:nvSpPr>
        <p:spPr>
          <a:xfrm>
            <a:off x="1952626" y="676296"/>
            <a:ext cx="8505824" cy="1384995"/>
          </a:xfrm>
          <a:prstGeom prst="rect">
            <a:avLst/>
          </a:prstGeom>
          <a:noFill/>
        </p:spPr>
        <p:txBody>
          <a:bodyPr wrap="square">
            <a:spAutoFit/>
          </a:bodyPr>
          <a:lstStyle/>
          <a:p>
            <a:pPr algn="ctr"/>
            <a:r>
              <a:rPr lang="lv-LV" sz="2800" b="1" dirty="0">
                <a:solidFill>
                  <a:srgbClr val="3892AE"/>
                </a:solidFill>
                <a:latin typeface="Verdana" panose="020B0604030504040204" pitchFamily="34" charset="0"/>
                <a:ea typeface="Verdana" panose="020B0604030504040204" pitchFamily="34" charset="0"/>
              </a:rPr>
              <a:t>Galvenie mērāmie parametri</a:t>
            </a:r>
          </a:p>
          <a:p>
            <a:pPr algn="ctr"/>
            <a:r>
              <a:rPr lang="lv-LV" sz="2800" b="1" dirty="0">
                <a:solidFill>
                  <a:srgbClr val="3892AE"/>
                </a:solidFill>
                <a:latin typeface="Verdana" panose="020B0604030504040204" pitchFamily="34" charset="0"/>
                <a:ea typeface="Verdana" panose="020B0604030504040204" pitchFamily="34" charset="0"/>
              </a:rPr>
              <a:t>Mērījumos izmantojamās ierīces</a:t>
            </a:r>
          </a:p>
          <a:p>
            <a:pPr algn="ctr"/>
            <a:endParaRPr lang="lv-LV" sz="2800" b="1" dirty="0">
              <a:solidFill>
                <a:srgbClr val="3892AE"/>
              </a:solidFill>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4C1C4203-DC1D-9D44-0F4E-69CA71D05F81}"/>
              </a:ext>
            </a:extLst>
          </p:cNvPr>
          <p:cNvPicPr>
            <a:picLocks noChangeAspect="1"/>
          </p:cNvPicPr>
          <p:nvPr/>
        </p:nvPicPr>
        <p:blipFill>
          <a:blip r:embed="rId2"/>
          <a:stretch>
            <a:fillRect/>
          </a:stretch>
        </p:blipFill>
        <p:spPr>
          <a:xfrm>
            <a:off x="809626" y="3226253"/>
            <a:ext cx="3467099" cy="2812597"/>
          </a:xfrm>
          <a:prstGeom prst="rect">
            <a:avLst/>
          </a:prstGeom>
        </p:spPr>
      </p:pic>
      <p:sp>
        <p:nvSpPr>
          <p:cNvPr id="9" name="TextBox 8">
            <a:extLst>
              <a:ext uri="{FF2B5EF4-FFF2-40B4-BE49-F238E27FC236}">
                <a16:creationId xmlns:a16="http://schemas.microsoft.com/office/drawing/2014/main" id="{7C87759A-10D7-9398-3859-F9FE8AF0C83F}"/>
              </a:ext>
            </a:extLst>
          </p:cNvPr>
          <p:cNvSpPr txBox="1"/>
          <p:nvPr/>
        </p:nvSpPr>
        <p:spPr>
          <a:xfrm>
            <a:off x="904875" y="6052141"/>
            <a:ext cx="4410075" cy="646331"/>
          </a:xfrm>
          <a:prstGeom prst="rect">
            <a:avLst/>
          </a:prstGeom>
          <a:noFill/>
        </p:spPr>
        <p:txBody>
          <a:bodyPr wrap="square" rtlCol="0">
            <a:spAutoFit/>
          </a:bodyPr>
          <a:lstStyle/>
          <a:p>
            <a:r>
              <a:rPr lang="lv-LV" b="1" dirty="0"/>
              <a:t>Tiek pārbaudīti betona kolonnas ģeometriskie parametri</a:t>
            </a:r>
          </a:p>
        </p:txBody>
      </p:sp>
      <p:pic>
        <p:nvPicPr>
          <p:cNvPr id="11" name="Picture 10">
            <a:extLst>
              <a:ext uri="{FF2B5EF4-FFF2-40B4-BE49-F238E27FC236}">
                <a16:creationId xmlns:a16="http://schemas.microsoft.com/office/drawing/2014/main" id="{192E6EC9-D832-ADCD-A303-4F9BEEF30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77865" y="3189516"/>
            <a:ext cx="2393495" cy="2124073"/>
          </a:xfrm>
          <a:prstGeom prst="rect">
            <a:avLst/>
          </a:prstGeom>
        </p:spPr>
      </p:pic>
      <p:sp>
        <p:nvSpPr>
          <p:cNvPr id="12" name="TextBox 11">
            <a:extLst>
              <a:ext uri="{FF2B5EF4-FFF2-40B4-BE49-F238E27FC236}">
                <a16:creationId xmlns:a16="http://schemas.microsoft.com/office/drawing/2014/main" id="{4288CF6A-8F33-559A-AF22-38F9F8FCBF5F}"/>
              </a:ext>
            </a:extLst>
          </p:cNvPr>
          <p:cNvSpPr txBox="1"/>
          <p:nvPr/>
        </p:nvSpPr>
        <p:spPr>
          <a:xfrm>
            <a:off x="4482864" y="5397864"/>
            <a:ext cx="2135874" cy="1200329"/>
          </a:xfrm>
          <a:prstGeom prst="rect">
            <a:avLst/>
          </a:prstGeom>
          <a:noFill/>
        </p:spPr>
        <p:txBody>
          <a:bodyPr wrap="square" rtlCol="0">
            <a:spAutoFit/>
          </a:bodyPr>
          <a:lstStyle/>
          <a:p>
            <a:r>
              <a:rPr lang="lv-LV" b="1" dirty="0"/>
              <a:t>Tiek pārbaudīti saliekama betona ģeometriskie  parametri</a:t>
            </a:r>
          </a:p>
        </p:txBody>
      </p:sp>
      <p:pic>
        <p:nvPicPr>
          <p:cNvPr id="14" name="Picture 13">
            <a:extLst>
              <a:ext uri="{FF2B5EF4-FFF2-40B4-BE49-F238E27FC236}">
                <a16:creationId xmlns:a16="http://schemas.microsoft.com/office/drawing/2014/main" id="{503568E6-5894-5E67-5115-55320022C65B}"/>
              </a:ext>
            </a:extLst>
          </p:cNvPr>
          <p:cNvPicPr>
            <a:picLocks noChangeAspect="1"/>
          </p:cNvPicPr>
          <p:nvPr/>
        </p:nvPicPr>
        <p:blipFill>
          <a:blip r:embed="rId4"/>
          <a:stretch>
            <a:fillRect/>
          </a:stretch>
        </p:blipFill>
        <p:spPr>
          <a:xfrm>
            <a:off x="7488155" y="3054805"/>
            <a:ext cx="3713717" cy="2676839"/>
          </a:xfrm>
          <a:prstGeom prst="rect">
            <a:avLst/>
          </a:prstGeom>
        </p:spPr>
      </p:pic>
      <p:sp>
        <p:nvSpPr>
          <p:cNvPr id="15" name="TextBox 14">
            <a:extLst>
              <a:ext uri="{FF2B5EF4-FFF2-40B4-BE49-F238E27FC236}">
                <a16:creationId xmlns:a16="http://schemas.microsoft.com/office/drawing/2014/main" id="{69C5737F-71FA-FBC3-59A1-095FA9A06153}"/>
              </a:ext>
            </a:extLst>
          </p:cNvPr>
          <p:cNvSpPr txBox="1"/>
          <p:nvPr/>
        </p:nvSpPr>
        <p:spPr>
          <a:xfrm>
            <a:off x="7600950" y="5963009"/>
            <a:ext cx="3215176" cy="369332"/>
          </a:xfrm>
          <a:prstGeom prst="rect">
            <a:avLst/>
          </a:prstGeom>
          <a:noFill/>
        </p:spPr>
        <p:txBody>
          <a:bodyPr wrap="none" rtlCol="0">
            <a:spAutoFit/>
          </a:bodyPr>
          <a:lstStyle/>
          <a:p>
            <a:r>
              <a:rPr lang="lv-LV" b="1" dirty="0"/>
              <a:t>Mērījumus var veikt ar mērlenti</a:t>
            </a:r>
          </a:p>
        </p:txBody>
      </p:sp>
    </p:spTree>
    <p:extLst>
      <p:ext uri="{BB962C8B-B14F-4D97-AF65-F5344CB8AC3E}">
        <p14:creationId xmlns:p14="http://schemas.microsoft.com/office/powerpoint/2010/main" val="642834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8C9314A-00E7-735B-84DD-B14037BC6F51}"/>
              </a:ext>
            </a:extLst>
          </p:cNvPr>
          <p:cNvSpPr txBox="1">
            <a:spLocks/>
          </p:cNvSpPr>
          <p:nvPr/>
        </p:nvSpPr>
        <p:spPr>
          <a:xfrm>
            <a:off x="640246" y="5189003"/>
            <a:ext cx="4898224" cy="139147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lv-LV" sz="1800" b="1" dirty="0">
                <a:latin typeface="Times New Roman" panose="02020603050405020304" pitchFamily="18" charset="0"/>
                <a:ea typeface="Calibri" panose="020F0502020204030204" pitchFamily="34" charset="0"/>
                <a:cs typeface="Times New Roman" panose="02020603050405020304" pitchFamily="18" charset="0"/>
              </a:rPr>
              <a:t>Betona stiprības testēšanu veic ar Šmita (</a:t>
            </a:r>
            <a:r>
              <a:rPr lang="lv-LV" sz="1800" b="1" dirty="0" err="1">
                <a:latin typeface="Times New Roman" panose="02020603050405020304" pitchFamily="18" charset="0"/>
                <a:ea typeface="Calibri" panose="020F0502020204030204" pitchFamily="34" charset="0"/>
                <a:cs typeface="Times New Roman" panose="02020603050405020304" pitchFamily="18" charset="0"/>
              </a:rPr>
              <a:t>Schmidt</a:t>
            </a:r>
            <a:r>
              <a:rPr lang="lv-LV" sz="1800" b="1" dirty="0">
                <a:latin typeface="Times New Roman" panose="02020603050405020304" pitchFamily="18" charset="0"/>
                <a:ea typeface="Calibri" panose="020F0502020204030204" pitchFamily="34" charset="0"/>
                <a:cs typeface="Times New Roman" panose="02020603050405020304" pitchFamily="18" charset="0"/>
              </a:rPr>
              <a:t>) āmuru, betona testēšanas. Procedūra tiek veikta pēc LVS EN 12504-2. Tādejādi, zinot betona stiprību (</a:t>
            </a:r>
            <a:r>
              <a:rPr lang="lv-LV" sz="1800" b="1" dirty="0" err="1">
                <a:latin typeface="Times New Roman" panose="02020603050405020304" pitchFamily="18" charset="0"/>
                <a:ea typeface="Calibri" panose="020F0502020204030204" pitchFamily="34" charset="0"/>
                <a:cs typeface="Times New Roman" panose="02020603050405020304" pitchFamily="18" charset="0"/>
              </a:rPr>
              <a:t>MPa</a:t>
            </a:r>
            <a:r>
              <a:rPr lang="lv-LV" sz="1800" b="1" dirty="0">
                <a:latin typeface="Times New Roman" panose="02020603050405020304" pitchFamily="18" charset="0"/>
                <a:ea typeface="Calibri" panose="020F0502020204030204" pitchFamily="34" charset="0"/>
                <a:cs typeface="Times New Roman" panose="02020603050405020304" pitchFamily="18" charset="0"/>
              </a:rPr>
              <a:t>) tiek noteikta atbilstoša betona klase un salīdzināta ar projektā noteikto betona klasi.</a:t>
            </a:r>
            <a:endParaRPr lang="lv-LV" dirty="0"/>
          </a:p>
        </p:txBody>
      </p:sp>
      <p:sp>
        <p:nvSpPr>
          <p:cNvPr id="6" name="TextBox 5">
            <a:extLst>
              <a:ext uri="{FF2B5EF4-FFF2-40B4-BE49-F238E27FC236}">
                <a16:creationId xmlns:a16="http://schemas.microsoft.com/office/drawing/2014/main" id="{A31300CE-D62F-844B-AC26-63534ABF340D}"/>
              </a:ext>
            </a:extLst>
          </p:cNvPr>
          <p:cNvSpPr txBox="1"/>
          <p:nvPr/>
        </p:nvSpPr>
        <p:spPr>
          <a:xfrm>
            <a:off x="1952626" y="206724"/>
            <a:ext cx="8505824" cy="1384995"/>
          </a:xfrm>
          <a:prstGeom prst="rect">
            <a:avLst/>
          </a:prstGeom>
          <a:noFill/>
        </p:spPr>
        <p:txBody>
          <a:bodyPr wrap="square">
            <a:spAutoFit/>
          </a:bodyPr>
          <a:lstStyle/>
          <a:p>
            <a:pPr algn="ctr"/>
            <a:r>
              <a:rPr lang="lv-LV" sz="2800" b="1" dirty="0">
                <a:solidFill>
                  <a:srgbClr val="3892AE"/>
                </a:solidFill>
                <a:latin typeface="Verdana" panose="020B0604030504040204" pitchFamily="34" charset="0"/>
                <a:ea typeface="Verdana" panose="020B0604030504040204" pitchFamily="34" charset="0"/>
              </a:rPr>
              <a:t>Galvenie mērāmie parametri</a:t>
            </a:r>
          </a:p>
          <a:p>
            <a:pPr algn="ctr"/>
            <a:r>
              <a:rPr lang="lv-LV" sz="2800" b="1" dirty="0">
                <a:solidFill>
                  <a:srgbClr val="3892AE"/>
                </a:solidFill>
                <a:latin typeface="Verdana" panose="020B0604030504040204" pitchFamily="34" charset="0"/>
                <a:ea typeface="Verdana" panose="020B0604030504040204" pitchFamily="34" charset="0"/>
              </a:rPr>
              <a:t>Mērījumos izmantojamās ierīces</a:t>
            </a:r>
          </a:p>
          <a:p>
            <a:pPr algn="ctr"/>
            <a:endParaRPr lang="lv-LV" sz="2800" b="1" dirty="0">
              <a:solidFill>
                <a:srgbClr val="3892AE"/>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4288CF6A-8F33-559A-AF22-38F9F8FCBF5F}"/>
              </a:ext>
            </a:extLst>
          </p:cNvPr>
          <p:cNvSpPr txBox="1"/>
          <p:nvPr/>
        </p:nvSpPr>
        <p:spPr>
          <a:xfrm>
            <a:off x="5815013" y="4392829"/>
            <a:ext cx="5491162" cy="1754326"/>
          </a:xfrm>
          <a:prstGeom prst="rect">
            <a:avLst/>
          </a:prstGeom>
          <a:noFill/>
        </p:spPr>
        <p:txBody>
          <a:bodyPr wrap="square" rtlCol="0">
            <a:spAutoFit/>
          </a:bodyPr>
          <a:lstStyle/>
          <a:p>
            <a:r>
              <a:rPr lang="lv-LV" b="1" dirty="0"/>
              <a:t>Šmita āmura darbības princips balstās uz normētas enerģijas sitienu uz pārbaudāmās virsmas izmērot atsitiena gājiena augstumu. Izmantojot mērījumu rezultātus un instrukcijā pievienotās tabulas un betona marku tehnisko datu tabulu ir iespējams noteikt betona marku.</a:t>
            </a:r>
          </a:p>
        </p:txBody>
      </p:sp>
      <p:pic>
        <p:nvPicPr>
          <p:cNvPr id="7" name="Picture 6">
            <a:extLst>
              <a:ext uri="{FF2B5EF4-FFF2-40B4-BE49-F238E27FC236}">
                <a16:creationId xmlns:a16="http://schemas.microsoft.com/office/drawing/2014/main" id="{D3583460-9F57-C4C9-D32B-FA04C891D3E5}"/>
              </a:ext>
            </a:extLst>
          </p:cNvPr>
          <p:cNvPicPr>
            <a:picLocks noChangeAspect="1"/>
          </p:cNvPicPr>
          <p:nvPr/>
        </p:nvPicPr>
        <p:blipFill>
          <a:blip r:embed="rId2"/>
          <a:stretch>
            <a:fillRect/>
          </a:stretch>
        </p:blipFill>
        <p:spPr>
          <a:xfrm>
            <a:off x="745022" y="1549551"/>
            <a:ext cx="4438650" cy="3362325"/>
          </a:xfrm>
          <a:prstGeom prst="rect">
            <a:avLst/>
          </a:prstGeom>
        </p:spPr>
      </p:pic>
      <p:pic>
        <p:nvPicPr>
          <p:cNvPr id="4" name="Picture 3" descr="A silver pen in a black case&#10;&#10;Description automatically generated">
            <a:extLst>
              <a:ext uri="{FF2B5EF4-FFF2-40B4-BE49-F238E27FC236}">
                <a16:creationId xmlns:a16="http://schemas.microsoft.com/office/drawing/2014/main" id="{C0ABD04C-38E3-0192-2366-6DD9D0D559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096000" y="1249164"/>
            <a:ext cx="4281772" cy="2960886"/>
          </a:xfrm>
          <a:prstGeom prst="rect">
            <a:avLst/>
          </a:prstGeom>
        </p:spPr>
      </p:pic>
    </p:spTree>
    <p:extLst>
      <p:ext uri="{BB962C8B-B14F-4D97-AF65-F5344CB8AC3E}">
        <p14:creationId xmlns:p14="http://schemas.microsoft.com/office/powerpoint/2010/main" val="228950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8C9314A-00E7-735B-84DD-B14037BC6F51}"/>
              </a:ext>
            </a:extLst>
          </p:cNvPr>
          <p:cNvSpPr txBox="1">
            <a:spLocks/>
          </p:cNvSpPr>
          <p:nvPr/>
        </p:nvSpPr>
        <p:spPr>
          <a:xfrm>
            <a:off x="7177547" y="2153264"/>
            <a:ext cx="3670505" cy="32446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lv-LV" sz="2000" b="1" dirty="0">
                <a:latin typeface="Times New Roman" panose="02020603050405020304" pitchFamily="18" charset="0"/>
                <a:ea typeface="Calibri" panose="020F0502020204030204" pitchFamily="34" charset="0"/>
                <a:cs typeface="Times New Roman" panose="02020603050405020304" pitchFamily="18" charset="0"/>
              </a:rPr>
              <a:t>Stiegrojuma izvietojumu un stiegrojuma aizsargslāņa biezumu nosaka izmantojot </a:t>
            </a:r>
            <a:r>
              <a:rPr lang="lv-LV" sz="2000" b="1" dirty="0" err="1">
                <a:latin typeface="Times New Roman" panose="02020603050405020304" pitchFamily="18" charset="0"/>
                <a:ea typeface="Calibri" panose="020F0502020204030204" pitchFamily="34" charset="0"/>
                <a:cs typeface="Times New Roman" panose="02020603050405020304" pitchFamily="18" charset="0"/>
              </a:rPr>
              <a:t>profometru</a:t>
            </a:r>
            <a:r>
              <a:rPr lang="lv-LV" sz="2000" b="1" dirty="0">
                <a:latin typeface="Times New Roman" panose="02020603050405020304" pitchFamily="18" charset="0"/>
                <a:ea typeface="Calibri" panose="020F0502020204030204" pitchFamily="34" charset="0"/>
                <a:cs typeface="Times New Roman" panose="02020603050405020304" pitchFamily="18" charset="0"/>
              </a:rPr>
              <a:t>(</a:t>
            </a:r>
            <a:r>
              <a:rPr lang="lv-LV" sz="2000" b="1" dirty="0" err="1">
                <a:latin typeface="Times New Roman" panose="02020603050405020304" pitchFamily="18" charset="0"/>
                <a:ea typeface="Calibri" panose="020F0502020204030204" pitchFamily="34" charset="0"/>
                <a:cs typeface="Times New Roman" panose="02020603050405020304" pitchFamily="18" charset="0"/>
              </a:rPr>
              <a:t>profoscope</a:t>
            </a:r>
            <a:r>
              <a:rPr lang="lv-LV" sz="2000" b="1" dirty="0">
                <a:latin typeface="Times New Roman" panose="02020603050405020304" pitchFamily="18" charset="0"/>
                <a:ea typeface="Calibri" panose="020F0502020204030204" pitchFamily="34" charset="0"/>
                <a:cs typeface="Times New Roman" panose="02020603050405020304" pitchFamily="18" charset="0"/>
              </a:rPr>
              <a:t>). Mēraparātā displejā var redzēt stiegrojuma atrašanas  vietu un betona aizsargslāņa biezumu</a:t>
            </a:r>
            <a:r>
              <a:rPr lang="lv-LV" sz="1800" b="1" dirty="0">
                <a:latin typeface="Times New Roman" panose="02020603050405020304" pitchFamily="18" charset="0"/>
                <a:ea typeface="Calibri" panose="020F0502020204030204" pitchFamily="34" charset="0"/>
                <a:cs typeface="Times New Roman" panose="02020603050405020304" pitchFamily="18" charset="0"/>
              </a:rPr>
              <a:t>.</a:t>
            </a:r>
            <a:endParaRPr lang="lv-LV" dirty="0"/>
          </a:p>
        </p:txBody>
      </p:sp>
      <p:sp>
        <p:nvSpPr>
          <p:cNvPr id="6" name="TextBox 5">
            <a:extLst>
              <a:ext uri="{FF2B5EF4-FFF2-40B4-BE49-F238E27FC236}">
                <a16:creationId xmlns:a16="http://schemas.microsoft.com/office/drawing/2014/main" id="{A31300CE-D62F-844B-AC26-63534ABF340D}"/>
              </a:ext>
            </a:extLst>
          </p:cNvPr>
          <p:cNvSpPr txBox="1"/>
          <p:nvPr/>
        </p:nvSpPr>
        <p:spPr>
          <a:xfrm>
            <a:off x="1952626" y="676296"/>
            <a:ext cx="8505824" cy="1384995"/>
          </a:xfrm>
          <a:prstGeom prst="rect">
            <a:avLst/>
          </a:prstGeom>
          <a:noFill/>
        </p:spPr>
        <p:txBody>
          <a:bodyPr wrap="square">
            <a:spAutoFit/>
          </a:bodyPr>
          <a:lstStyle/>
          <a:p>
            <a:pPr algn="ctr"/>
            <a:r>
              <a:rPr lang="lv-LV" sz="2800" b="1" dirty="0">
                <a:solidFill>
                  <a:srgbClr val="3892AE"/>
                </a:solidFill>
                <a:latin typeface="Verdana" panose="020B0604030504040204" pitchFamily="34" charset="0"/>
                <a:ea typeface="Verdana" panose="020B0604030504040204" pitchFamily="34" charset="0"/>
              </a:rPr>
              <a:t>Galvenie mērāmie parametri</a:t>
            </a:r>
          </a:p>
          <a:p>
            <a:pPr algn="ctr"/>
            <a:r>
              <a:rPr lang="lv-LV" sz="2800" b="1" dirty="0">
                <a:solidFill>
                  <a:srgbClr val="3892AE"/>
                </a:solidFill>
                <a:latin typeface="Verdana" panose="020B0604030504040204" pitchFamily="34" charset="0"/>
                <a:ea typeface="Verdana" panose="020B0604030504040204" pitchFamily="34" charset="0"/>
              </a:rPr>
              <a:t>Mērījumos izmantojamās ierīces</a:t>
            </a:r>
          </a:p>
          <a:p>
            <a:pPr algn="ctr"/>
            <a:endParaRPr lang="lv-LV" sz="2800" b="1" dirty="0">
              <a:solidFill>
                <a:srgbClr val="3892AE"/>
              </a:solidFill>
              <a:latin typeface="Verdana" panose="020B0604030504040204" pitchFamily="34" charset="0"/>
              <a:ea typeface="Verdana" panose="020B0604030504040204" pitchFamily="34" charset="0"/>
            </a:endParaRPr>
          </a:p>
        </p:txBody>
      </p:sp>
      <p:pic>
        <p:nvPicPr>
          <p:cNvPr id="9" name="Picture 8" descr="A black and blue device with a red light&#10;&#10;Description automatically generated">
            <a:extLst>
              <a:ext uri="{FF2B5EF4-FFF2-40B4-BE49-F238E27FC236}">
                <a16:creationId xmlns:a16="http://schemas.microsoft.com/office/drawing/2014/main" id="{A19BFA9A-EBF2-5FD7-0487-EDDDC3C3B2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13743" y="2317498"/>
            <a:ext cx="4894008" cy="3670506"/>
          </a:xfrm>
          <a:prstGeom prst="rect">
            <a:avLst/>
          </a:prstGeom>
        </p:spPr>
      </p:pic>
    </p:spTree>
    <p:extLst>
      <p:ext uri="{BB962C8B-B14F-4D97-AF65-F5344CB8AC3E}">
        <p14:creationId xmlns:p14="http://schemas.microsoft.com/office/powerpoint/2010/main" val="96663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0B1ED8-EA49-0EED-21A4-0EF7D9F4B182}"/>
              </a:ext>
            </a:extLst>
          </p:cNvPr>
          <p:cNvSpPr txBox="1"/>
          <p:nvPr/>
        </p:nvSpPr>
        <p:spPr>
          <a:xfrm>
            <a:off x="570016" y="1848465"/>
            <a:ext cx="10009494" cy="1161665"/>
          </a:xfrm>
          <a:prstGeom prst="rect">
            <a:avLst/>
          </a:prstGeom>
          <a:noFill/>
        </p:spPr>
        <p:txBody>
          <a:bodyPr wrap="square">
            <a:spAutoFit/>
          </a:bodyPr>
          <a:lstStyle/>
          <a:p>
            <a:pPr algn="ctr">
              <a:lnSpc>
                <a:spcPct val="120000"/>
              </a:lnSpc>
            </a:pPr>
            <a:r>
              <a:rPr lang="lv-LV" sz="1800" b="1" dirty="0">
                <a:latin typeface="Times New Roman" panose="02020603050405020304" pitchFamily="18" charset="0"/>
                <a:ea typeface="Calibri" panose="020F0502020204030204" pitchFamily="34" charset="0"/>
                <a:cs typeface="Times New Roman" panose="02020603050405020304" pitchFamily="18" charset="0"/>
              </a:rPr>
              <a:t>Tērauda un alumīnija konstrukcijām galvenokārt tiek mērīti ģeometriskie parametri, tērauda stiprība, stiegru diametrs, bultskrūvju pievilkšanas griezes moments, krāsas pārklājuma biezums.</a:t>
            </a:r>
          </a:p>
          <a:p>
            <a:pPr>
              <a:lnSpc>
                <a:spcPct val="120000"/>
              </a:lnSpc>
            </a:pPr>
            <a:endParaRPr lang="lv-LV" sz="2400" b="1" u="sng"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7A9FB54-6078-3055-3A11-FE93D768A941}"/>
              </a:ext>
            </a:extLst>
          </p:cNvPr>
          <p:cNvSpPr txBox="1"/>
          <p:nvPr/>
        </p:nvSpPr>
        <p:spPr>
          <a:xfrm>
            <a:off x="3099460" y="676894"/>
            <a:ext cx="7065818" cy="954107"/>
          </a:xfrm>
          <a:prstGeom prst="rect">
            <a:avLst/>
          </a:prstGeom>
          <a:noFill/>
        </p:spPr>
        <p:txBody>
          <a:bodyPr wrap="square" rtlCol="0">
            <a:spAutoFit/>
          </a:bodyPr>
          <a:lstStyle/>
          <a:p>
            <a:pPr algn="ctr"/>
            <a:r>
              <a:rPr lang="lv-LV" sz="2800" b="1" dirty="0">
                <a:solidFill>
                  <a:srgbClr val="3892AE"/>
                </a:solidFill>
                <a:latin typeface="Verdana" panose="020B0604030504040204" pitchFamily="34" charset="0"/>
                <a:ea typeface="Verdana" panose="020B0604030504040204" pitchFamily="34" charset="0"/>
              </a:rPr>
              <a:t>Galvenie mērāmie parametri</a:t>
            </a:r>
          </a:p>
          <a:p>
            <a:pPr algn="ctr"/>
            <a:r>
              <a:rPr lang="lv-LV" sz="2800" b="1" dirty="0">
                <a:solidFill>
                  <a:srgbClr val="3892AE"/>
                </a:solidFill>
                <a:latin typeface="Verdana" panose="020B0604030504040204" pitchFamily="34" charset="0"/>
                <a:ea typeface="Verdana" panose="020B0604030504040204" pitchFamily="34" charset="0"/>
              </a:rPr>
              <a:t>Mērījumos izmantojamās ierīces</a:t>
            </a:r>
          </a:p>
        </p:txBody>
      </p:sp>
      <p:pic>
        <p:nvPicPr>
          <p:cNvPr id="5" name="Picture 4" descr="A tape measure on a piece of metal&#10;&#10;Description automatically generated">
            <a:extLst>
              <a:ext uri="{FF2B5EF4-FFF2-40B4-BE49-F238E27FC236}">
                <a16:creationId xmlns:a16="http://schemas.microsoft.com/office/drawing/2014/main" id="{EFB93AD0-1CA5-6BC4-3484-187ABB1148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71417" y="2944443"/>
            <a:ext cx="3126659" cy="2999475"/>
          </a:xfrm>
          <a:prstGeom prst="rect">
            <a:avLst/>
          </a:prstGeom>
        </p:spPr>
      </p:pic>
      <p:pic>
        <p:nvPicPr>
          <p:cNvPr id="7" name="Picture 6">
            <a:extLst>
              <a:ext uri="{FF2B5EF4-FFF2-40B4-BE49-F238E27FC236}">
                <a16:creationId xmlns:a16="http://schemas.microsoft.com/office/drawing/2014/main" id="{4B5766CC-4C18-5D22-3A64-7E1E53510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369" y="2870363"/>
            <a:ext cx="2321776" cy="3126659"/>
          </a:xfrm>
          <a:prstGeom prst="rect">
            <a:avLst/>
          </a:prstGeom>
        </p:spPr>
      </p:pic>
      <p:sp>
        <p:nvSpPr>
          <p:cNvPr id="8" name="TextBox 7">
            <a:extLst>
              <a:ext uri="{FF2B5EF4-FFF2-40B4-BE49-F238E27FC236}">
                <a16:creationId xmlns:a16="http://schemas.microsoft.com/office/drawing/2014/main" id="{9917A8BE-AB18-0100-9A69-B9CCF721A797}"/>
              </a:ext>
            </a:extLst>
          </p:cNvPr>
          <p:cNvSpPr txBox="1"/>
          <p:nvPr/>
        </p:nvSpPr>
        <p:spPr>
          <a:xfrm>
            <a:off x="4264934" y="3402961"/>
            <a:ext cx="1536098" cy="1754326"/>
          </a:xfrm>
          <a:prstGeom prst="rect">
            <a:avLst/>
          </a:prstGeom>
          <a:noFill/>
        </p:spPr>
        <p:txBody>
          <a:bodyPr wrap="square" rtlCol="0">
            <a:spAutoFit/>
          </a:bodyPr>
          <a:lstStyle/>
          <a:p>
            <a:r>
              <a:rPr lang="lv-LV" b="1" dirty="0"/>
              <a:t>Ģeometrisko parametru mērīšana, mērījums tiek veikts ar mērlenti</a:t>
            </a:r>
          </a:p>
        </p:txBody>
      </p:sp>
      <p:sp>
        <p:nvSpPr>
          <p:cNvPr id="9" name="TextBox 8">
            <a:extLst>
              <a:ext uri="{FF2B5EF4-FFF2-40B4-BE49-F238E27FC236}">
                <a16:creationId xmlns:a16="http://schemas.microsoft.com/office/drawing/2014/main" id="{BBABE212-4264-5CD9-D72F-6A8A3A3EEE8D}"/>
              </a:ext>
            </a:extLst>
          </p:cNvPr>
          <p:cNvSpPr txBox="1"/>
          <p:nvPr/>
        </p:nvSpPr>
        <p:spPr>
          <a:xfrm>
            <a:off x="9153939" y="3538330"/>
            <a:ext cx="1903052" cy="1200329"/>
          </a:xfrm>
          <a:prstGeom prst="rect">
            <a:avLst/>
          </a:prstGeom>
          <a:noFill/>
        </p:spPr>
        <p:txBody>
          <a:bodyPr wrap="square" rtlCol="0">
            <a:spAutoFit/>
          </a:bodyPr>
          <a:lstStyle/>
          <a:p>
            <a:r>
              <a:rPr lang="lv-LV" b="1" dirty="0"/>
              <a:t>Stiegru diametra pārbaude tiek veikta ar digitālo bīdmēru- </a:t>
            </a:r>
            <a:r>
              <a:rPr lang="lv-LV" b="1" dirty="0" err="1"/>
              <a:t>kaliperu</a:t>
            </a:r>
            <a:endParaRPr lang="lv-LV" b="1" dirty="0"/>
          </a:p>
        </p:txBody>
      </p:sp>
    </p:spTree>
    <p:extLst>
      <p:ext uri="{BB962C8B-B14F-4D97-AF65-F5344CB8AC3E}">
        <p14:creationId xmlns:p14="http://schemas.microsoft.com/office/powerpoint/2010/main" val="428835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A9FB54-6078-3055-3A11-FE93D768A941}"/>
              </a:ext>
            </a:extLst>
          </p:cNvPr>
          <p:cNvSpPr txBox="1"/>
          <p:nvPr/>
        </p:nvSpPr>
        <p:spPr>
          <a:xfrm>
            <a:off x="3099460" y="676894"/>
            <a:ext cx="7065818" cy="954107"/>
          </a:xfrm>
          <a:prstGeom prst="rect">
            <a:avLst/>
          </a:prstGeom>
          <a:noFill/>
        </p:spPr>
        <p:txBody>
          <a:bodyPr wrap="square" rtlCol="0">
            <a:spAutoFit/>
          </a:bodyPr>
          <a:lstStyle/>
          <a:p>
            <a:pPr algn="ctr"/>
            <a:r>
              <a:rPr lang="lv-LV" sz="2800" b="1" dirty="0">
                <a:solidFill>
                  <a:srgbClr val="3892AE"/>
                </a:solidFill>
                <a:latin typeface="Verdana" panose="020B0604030504040204" pitchFamily="34" charset="0"/>
                <a:ea typeface="Verdana" panose="020B0604030504040204" pitchFamily="34" charset="0"/>
              </a:rPr>
              <a:t>Galvenie mērāmie parametri</a:t>
            </a:r>
          </a:p>
          <a:p>
            <a:pPr algn="ctr"/>
            <a:r>
              <a:rPr lang="lv-LV" sz="2800" b="1" dirty="0">
                <a:solidFill>
                  <a:srgbClr val="3892AE"/>
                </a:solidFill>
                <a:latin typeface="Verdana" panose="020B0604030504040204" pitchFamily="34" charset="0"/>
                <a:ea typeface="Verdana" panose="020B0604030504040204" pitchFamily="34" charset="0"/>
              </a:rPr>
              <a:t>Mērījumos izmantojamās ierīces</a:t>
            </a:r>
          </a:p>
        </p:txBody>
      </p:sp>
      <p:sp>
        <p:nvSpPr>
          <p:cNvPr id="8" name="TextBox 7">
            <a:extLst>
              <a:ext uri="{FF2B5EF4-FFF2-40B4-BE49-F238E27FC236}">
                <a16:creationId xmlns:a16="http://schemas.microsoft.com/office/drawing/2014/main" id="{9917A8BE-AB18-0100-9A69-B9CCF721A797}"/>
              </a:ext>
            </a:extLst>
          </p:cNvPr>
          <p:cNvSpPr txBox="1"/>
          <p:nvPr/>
        </p:nvSpPr>
        <p:spPr>
          <a:xfrm>
            <a:off x="3972233" y="2621906"/>
            <a:ext cx="1911768" cy="2308324"/>
          </a:xfrm>
          <a:prstGeom prst="rect">
            <a:avLst/>
          </a:prstGeom>
          <a:noFill/>
        </p:spPr>
        <p:txBody>
          <a:bodyPr wrap="square" rtlCol="0">
            <a:spAutoFit/>
          </a:bodyPr>
          <a:lstStyle/>
          <a:p>
            <a:r>
              <a:rPr lang="lv-LV" b="1" dirty="0"/>
              <a:t>Krāsas pārklājuma noteikšana alumīnija konstrukcijām izmantojot </a:t>
            </a:r>
            <a:r>
              <a:rPr lang="lv-LV" b="1" dirty="0" err="1"/>
              <a:t>elkometru</a:t>
            </a:r>
            <a:r>
              <a:rPr lang="lv-LV" b="1" dirty="0"/>
              <a:t> (</a:t>
            </a:r>
            <a:r>
              <a:rPr lang="lv-LV" b="1" dirty="0" err="1"/>
              <a:t>elcometer</a:t>
            </a:r>
            <a:r>
              <a:rPr lang="lv-LV" b="1" dirty="0"/>
              <a:t>)</a:t>
            </a:r>
          </a:p>
        </p:txBody>
      </p:sp>
      <p:sp>
        <p:nvSpPr>
          <p:cNvPr id="9" name="TextBox 8">
            <a:extLst>
              <a:ext uri="{FF2B5EF4-FFF2-40B4-BE49-F238E27FC236}">
                <a16:creationId xmlns:a16="http://schemas.microsoft.com/office/drawing/2014/main" id="{BBABE212-4264-5CD9-D72F-6A8A3A3EEE8D}"/>
              </a:ext>
            </a:extLst>
          </p:cNvPr>
          <p:cNvSpPr txBox="1"/>
          <p:nvPr/>
        </p:nvSpPr>
        <p:spPr>
          <a:xfrm>
            <a:off x="9032465" y="2760406"/>
            <a:ext cx="2330138" cy="2031325"/>
          </a:xfrm>
          <a:prstGeom prst="rect">
            <a:avLst/>
          </a:prstGeom>
          <a:noFill/>
        </p:spPr>
        <p:txBody>
          <a:bodyPr wrap="square" rtlCol="0">
            <a:spAutoFit/>
          </a:bodyPr>
          <a:lstStyle/>
          <a:p>
            <a:r>
              <a:rPr lang="lv-LV" b="1" dirty="0" err="1"/>
              <a:t>Dinamometriskā</a:t>
            </a:r>
            <a:r>
              <a:rPr lang="lv-LV" b="1" dirty="0"/>
              <a:t> atslēga bultskrūvju griezes momenta noteikšanai. Mērījuma uzrādītais lielums tiek salīdzināts ar projektā noteikto</a:t>
            </a:r>
          </a:p>
        </p:txBody>
      </p:sp>
      <p:pic>
        <p:nvPicPr>
          <p:cNvPr id="11" name="Picture 10">
            <a:extLst>
              <a:ext uri="{FF2B5EF4-FFF2-40B4-BE49-F238E27FC236}">
                <a16:creationId xmlns:a16="http://schemas.microsoft.com/office/drawing/2014/main" id="{8E7413BC-5D34-E5AC-DC76-4A1B5C2847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3017" y="2271426"/>
            <a:ext cx="4051043" cy="3038283"/>
          </a:xfrm>
          <a:prstGeom prst="rect">
            <a:avLst/>
          </a:prstGeom>
        </p:spPr>
      </p:pic>
      <p:pic>
        <p:nvPicPr>
          <p:cNvPr id="13" name="Picture 12" descr="A grey tool in a black case&#10;&#10;Description automatically generated">
            <a:extLst>
              <a:ext uri="{FF2B5EF4-FFF2-40B4-BE49-F238E27FC236}">
                <a16:creationId xmlns:a16="http://schemas.microsoft.com/office/drawing/2014/main" id="{D368BF48-1C83-B9D0-4FD1-5A9A5B720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53474" y="2333473"/>
            <a:ext cx="4547418" cy="3410564"/>
          </a:xfrm>
          <a:prstGeom prst="rect">
            <a:avLst/>
          </a:prstGeom>
        </p:spPr>
      </p:pic>
    </p:spTree>
    <p:extLst>
      <p:ext uri="{BB962C8B-B14F-4D97-AF65-F5344CB8AC3E}">
        <p14:creationId xmlns:p14="http://schemas.microsoft.com/office/powerpoint/2010/main" val="74698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A9FB54-6078-3055-3A11-FE93D768A941}"/>
              </a:ext>
            </a:extLst>
          </p:cNvPr>
          <p:cNvSpPr txBox="1"/>
          <p:nvPr/>
        </p:nvSpPr>
        <p:spPr>
          <a:xfrm>
            <a:off x="3099460" y="676894"/>
            <a:ext cx="7065818" cy="954107"/>
          </a:xfrm>
          <a:prstGeom prst="rect">
            <a:avLst/>
          </a:prstGeom>
          <a:noFill/>
        </p:spPr>
        <p:txBody>
          <a:bodyPr wrap="square" rtlCol="0">
            <a:spAutoFit/>
          </a:bodyPr>
          <a:lstStyle/>
          <a:p>
            <a:pPr algn="ctr"/>
            <a:r>
              <a:rPr lang="lv-LV" sz="2800" b="1">
                <a:solidFill>
                  <a:srgbClr val="3892AE"/>
                </a:solidFill>
                <a:latin typeface="Verdana" panose="020B0604030504040204" pitchFamily="34" charset="0"/>
                <a:ea typeface="Verdana" panose="020B0604030504040204" pitchFamily="34" charset="0"/>
              </a:rPr>
              <a:t>Galvenie mērāmie parametri</a:t>
            </a:r>
          </a:p>
          <a:p>
            <a:pPr algn="ctr"/>
            <a:r>
              <a:rPr lang="lv-LV" sz="2800" b="1">
                <a:solidFill>
                  <a:srgbClr val="3892AE"/>
                </a:solidFill>
                <a:latin typeface="Verdana" panose="020B0604030504040204" pitchFamily="34" charset="0"/>
                <a:ea typeface="Verdana" panose="020B0604030504040204" pitchFamily="34" charset="0"/>
              </a:rPr>
              <a:t>Mērījumos izmantojamās ierīces</a:t>
            </a:r>
            <a:endParaRPr lang="lv-LV" sz="2800" b="1" dirty="0">
              <a:solidFill>
                <a:srgbClr val="3892AE"/>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BBABE212-4264-5CD9-D72F-6A8A3A3EEE8D}"/>
              </a:ext>
            </a:extLst>
          </p:cNvPr>
          <p:cNvSpPr txBox="1"/>
          <p:nvPr/>
        </p:nvSpPr>
        <p:spPr>
          <a:xfrm>
            <a:off x="5239248" y="4536256"/>
            <a:ext cx="6117009" cy="1200329"/>
          </a:xfrm>
          <a:prstGeom prst="rect">
            <a:avLst/>
          </a:prstGeom>
          <a:noFill/>
        </p:spPr>
        <p:txBody>
          <a:bodyPr wrap="square" rtlCol="0">
            <a:spAutoFit/>
          </a:bodyPr>
          <a:lstStyle/>
          <a:p>
            <a:r>
              <a:rPr lang="lv-LV" b="1" dirty="0"/>
              <a:t>Metāla cietības noteikšanai izmanto portatīvo metāla cietības  mērītāju.  Cietības pārbaude ir metāla pārbaudes veids, kas mēra metāla parauga izturību pret iespiedumu. To var izmantot, lai noteiktu metāla parauga stiprību un izturību.</a:t>
            </a:r>
          </a:p>
        </p:txBody>
      </p:sp>
      <p:pic>
        <p:nvPicPr>
          <p:cNvPr id="6" name="Picture 5" descr="A blue and silver tool in a black foam box&#10;&#10;Description automatically generated">
            <a:extLst>
              <a:ext uri="{FF2B5EF4-FFF2-40B4-BE49-F238E27FC236}">
                <a16:creationId xmlns:a16="http://schemas.microsoft.com/office/drawing/2014/main" id="{018D0F57-986D-2C36-9688-CC5A779D4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9248" y="1858298"/>
            <a:ext cx="4572200" cy="2566218"/>
          </a:xfrm>
          <a:prstGeom prst="rect">
            <a:avLst/>
          </a:prstGeom>
        </p:spPr>
      </p:pic>
      <p:pic>
        <p:nvPicPr>
          <p:cNvPr id="8" name="Picture 7" descr="A blue device with a black handle&#10;&#10;Description automatically generated">
            <a:extLst>
              <a:ext uri="{FF2B5EF4-FFF2-40B4-BE49-F238E27FC236}">
                <a16:creationId xmlns:a16="http://schemas.microsoft.com/office/drawing/2014/main" id="{611EBF03-6440-4AE6-1D56-05FE313F8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50" y="1720728"/>
            <a:ext cx="4007610" cy="3918552"/>
          </a:xfrm>
          <a:prstGeom prst="rect">
            <a:avLst/>
          </a:prstGeom>
        </p:spPr>
      </p:pic>
    </p:spTree>
    <p:extLst>
      <p:ext uri="{BB962C8B-B14F-4D97-AF65-F5344CB8AC3E}">
        <p14:creationId xmlns:p14="http://schemas.microsoft.com/office/powerpoint/2010/main" val="1780949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6738</TotalTime>
  <Words>1060</Words>
  <Application>Microsoft Office PowerPoint</Application>
  <PresentationFormat>Widescreen</PresentationFormat>
  <Paragraphs>140</Paragraphs>
  <Slides>20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Verdana</vt:lpstr>
      <vt:lpstr>Office Theme</vt:lpstr>
      <vt:lpstr>Mērījumi būvlaukumā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Jautājumi</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Jānis Palamarčuks</dc:creator>
  <cp:lastModifiedBy>Eduards Ulmanis</cp:lastModifiedBy>
  <cp:revision>384</cp:revision>
  <dcterms:created xsi:type="dcterms:W3CDTF">2019-11-08T07:32:19Z</dcterms:created>
  <dcterms:modified xsi:type="dcterms:W3CDTF">2024-11-20T11:03:43Z</dcterms:modified>
</cp:coreProperties>
</file>