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238" r:id="rId2"/>
    <p:sldId id="1091" r:id="rId3"/>
    <p:sldId id="1249" r:id="rId4"/>
    <p:sldId id="1250" r:id="rId5"/>
    <p:sldId id="1239" r:id="rId6"/>
    <p:sldId id="1240" r:id="rId7"/>
    <p:sldId id="1242" r:id="rId8"/>
    <p:sldId id="1243" r:id="rId9"/>
    <p:sldId id="1244" r:id="rId10"/>
    <p:sldId id="1245" r:id="rId11"/>
    <p:sldId id="1246" r:id="rId12"/>
    <p:sldId id="1237" r:id="rId13"/>
    <p:sldId id="749"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Sandris Celmiņš" initials="SC" lastIdx="3" clrIdx="1">
    <p:extLst>
      <p:ext uri="{19B8F6BF-5375-455C-9EA6-DF929625EA0E}">
        <p15:presenceInfo xmlns:p15="http://schemas.microsoft.com/office/powerpoint/2012/main" userId="S::Sandris.Celmins@bvkb.gov.lv::ff7c92eb-5d54-40b7-b771-2406e321301e" providerId="AD"/>
      </p:ext>
    </p:extLst>
  </p:cmAuthor>
  <p:cmAuthor id="3" name="Anita Apšāne" initials="AA" lastIdx="7" clrIdx="2">
    <p:extLst>
      <p:ext uri="{19B8F6BF-5375-455C-9EA6-DF929625EA0E}">
        <p15:presenceInfo xmlns:p15="http://schemas.microsoft.com/office/powerpoint/2012/main" userId="S::Anita.Apsane@bvkb.gov.lv::8ba2ce6a-dd41-4840-8ef1-453346c90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FA4"/>
    <a:srgbClr val="C7746B"/>
    <a:srgbClr val="92B2B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847" autoAdjust="0"/>
  </p:normalViewPr>
  <p:slideViewPr>
    <p:cSldViewPr snapToGrid="0">
      <p:cViewPr varScale="1">
        <p:scale>
          <a:sx n="81" d="100"/>
          <a:sy n="81" d="100"/>
        </p:scale>
        <p:origin x="114" y="558"/>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20.11.2024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539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04840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897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90674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73797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6022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96771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00870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20.11.2024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20.11.2024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52655" y="4246855"/>
            <a:ext cx="9286690" cy="218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endParaRPr lang="lv-LV" altLang="lv-LV" sz="2000" dirty="0"/>
          </a:p>
          <a:p>
            <a:endParaRPr lang="lv-LV" altLang="lv-LV" sz="2000" dirty="0"/>
          </a:p>
          <a:p>
            <a:endParaRPr lang="lv-LV" altLang="lv-LV" sz="2000" dirty="0"/>
          </a:p>
          <a:p>
            <a:r>
              <a:rPr lang="lv-LV" altLang="lv-LV" sz="2000" dirty="0"/>
              <a:t>Vairāk informācijas:  </a:t>
            </a:r>
            <a:r>
              <a:rPr lang="lv-LV" sz="2000" dirty="0">
                <a:solidFill>
                  <a:srgbClr val="3892AE"/>
                </a:solidFill>
                <a:hlinkClick r:id="rId2"/>
              </a:rPr>
              <a:t>www.bvkb.gov.lv</a:t>
            </a:r>
            <a:endParaRPr lang="lv-LV" sz="2000" dirty="0">
              <a:solidFill>
                <a:srgbClr val="3892AE"/>
              </a:solidFill>
            </a:endParaRPr>
          </a:p>
          <a:p>
            <a:endParaRPr lang="lv-LV" dirty="0">
              <a:solidFill>
                <a:srgbClr val="3892AE"/>
              </a:solidFill>
            </a:endParaRPr>
          </a:p>
        </p:txBody>
      </p:sp>
      <p:sp>
        <p:nvSpPr>
          <p:cNvPr id="4" name="Rectangle 3"/>
          <p:cNvSpPr/>
          <p:nvPr/>
        </p:nvSpPr>
        <p:spPr>
          <a:xfrm>
            <a:off x="2483981" y="5120139"/>
            <a:ext cx="7056740" cy="461665"/>
          </a:xfrm>
          <a:prstGeom prst="rect">
            <a:avLst/>
          </a:prstGeom>
        </p:spPr>
        <p:txBody>
          <a:bodyPr wrap="none">
            <a:spAutoFit/>
          </a:bodyPr>
          <a:lstStyle/>
          <a:p>
            <a:r>
              <a:rPr lang="lv-LV" sz="24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
        <p:nvSpPr>
          <p:cNvPr id="3" name="Title 2">
            <a:extLst>
              <a:ext uri="{FF2B5EF4-FFF2-40B4-BE49-F238E27FC236}">
                <a16:creationId xmlns:a16="http://schemas.microsoft.com/office/drawing/2014/main" id="{E647671F-FCF6-4C06-9D3C-5B41210F9E82}"/>
              </a:ext>
            </a:extLst>
          </p:cNvPr>
          <p:cNvSpPr>
            <a:spLocks noGrp="1"/>
          </p:cNvSpPr>
          <p:nvPr>
            <p:ph type="title"/>
          </p:nvPr>
        </p:nvSpPr>
        <p:spPr>
          <a:xfrm>
            <a:off x="843280" y="2670488"/>
            <a:ext cx="10363200" cy="960442"/>
          </a:xfrm>
        </p:spPr>
        <p:txBody>
          <a:bodyPr>
            <a:normAutofit fontScale="90000"/>
          </a:bodyPr>
          <a:lstStyle/>
          <a:p>
            <a:r>
              <a:rPr lang="lv-LV" dirty="0"/>
              <a:t>Būvju novietojuma, </a:t>
            </a:r>
            <a:r>
              <a:rPr lang="lv-LV" dirty="0" err="1"/>
              <a:t>būvapjoma</a:t>
            </a:r>
            <a:r>
              <a:rPr lang="lv-LV" dirty="0"/>
              <a:t> un arhitektūras risinājumu atbilstība būvprojektam </a:t>
            </a:r>
          </a:p>
        </p:txBody>
      </p:sp>
      <p:sp>
        <p:nvSpPr>
          <p:cNvPr id="7" name="Rectangle 6">
            <a:extLst>
              <a:ext uri="{FF2B5EF4-FFF2-40B4-BE49-F238E27FC236}">
                <a16:creationId xmlns:a16="http://schemas.microsoft.com/office/drawing/2014/main" id="{1F14B954-1869-4932-80D6-CD30DA9B991D}"/>
              </a:ext>
            </a:extLst>
          </p:cNvPr>
          <p:cNvSpPr/>
          <p:nvPr/>
        </p:nvSpPr>
        <p:spPr>
          <a:xfrm>
            <a:off x="1745223" y="3750498"/>
            <a:ext cx="8299789" cy="1015663"/>
          </a:xfrm>
          <a:prstGeom prst="rect">
            <a:avLst/>
          </a:prstGeom>
        </p:spPr>
        <p:txBody>
          <a:bodyPr wrap="square">
            <a:spAutoFit/>
          </a:bodyPr>
          <a:lstStyle/>
          <a:p>
            <a:pPr algn="ctr"/>
            <a:r>
              <a:rPr lang="lv-LV" sz="2000" b="1" dirty="0">
                <a:solidFill>
                  <a:srgbClr val="3892AE"/>
                </a:solidFill>
                <a:latin typeface="Verdana" panose="020B0604030504040204" pitchFamily="34" charset="0"/>
                <a:ea typeface="Verdana" panose="020B0604030504040204" pitchFamily="34" charset="0"/>
                <a:cs typeface="Verdana" panose="020B0604030504040204" pitchFamily="34" charset="0"/>
              </a:rPr>
              <a:t>Inesis Grūbe</a:t>
            </a:r>
          </a:p>
          <a:p>
            <a:pPr algn="ctr"/>
            <a:r>
              <a:rPr lang="lv-LV" sz="2000" b="1" dirty="0">
                <a:solidFill>
                  <a:srgbClr val="3892AE"/>
                </a:solidFill>
                <a:latin typeface="Verdana" panose="020B0604030504040204" pitchFamily="34" charset="0"/>
                <a:ea typeface="Verdana" panose="020B0604030504040204" pitchFamily="34" charset="0"/>
                <a:cs typeface="Verdana" panose="020B0604030504040204" pitchFamily="34" charset="0"/>
              </a:rPr>
              <a:t>BVKB Būvniecības kontroles departamenta</a:t>
            </a:r>
          </a:p>
          <a:p>
            <a:pPr algn="ctr"/>
            <a:r>
              <a:rPr lang="lv-LV" sz="2000" b="1" dirty="0">
                <a:solidFill>
                  <a:srgbClr val="3892AE"/>
                </a:solidFill>
                <a:latin typeface="Verdana" panose="020B0604030504040204" pitchFamily="34" charset="0"/>
                <a:ea typeface="Verdana" panose="020B0604030504040204" pitchFamily="34" charset="0"/>
                <a:cs typeface="Verdana" panose="020B0604030504040204" pitchFamily="34" charset="0"/>
              </a:rPr>
              <a:t> Būvdarbu kontroles nodaļas būvinspektors</a:t>
            </a:r>
          </a:p>
        </p:txBody>
      </p:sp>
    </p:spTree>
    <p:extLst>
      <p:ext uri="{BB962C8B-B14F-4D97-AF65-F5344CB8AC3E}">
        <p14:creationId xmlns:p14="http://schemas.microsoft.com/office/powerpoint/2010/main" val="131492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10</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9/16</a:t>
            </a:r>
          </a:p>
        </p:txBody>
      </p:sp>
      <p:pic>
        <p:nvPicPr>
          <p:cNvPr id="5" name="Attēls 4" descr="Attēls, kurā ir kāpnes, marga, grīda, iekštelpu&#10;&#10;Apraksts ģenerēts automātiski">
            <a:extLst>
              <a:ext uri="{FF2B5EF4-FFF2-40B4-BE49-F238E27FC236}">
                <a16:creationId xmlns:a16="http://schemas.microsoft.com/office/drawing/2014/main" id="{8E2825FD-9325-86A2-C205-DA8A9BB15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773" y="1442946"/>
            <a:ext cx="6568259" cy="4913404"/>
          </a:xfrm>
          <a:prstGeom prst="rect">
            <a:avLst/>
          </a:prstGeom>
        </p:spPr>
      </p:pic>
      <p:sp>
        <p:nvSpPr>
          <p:cNvPr id="7" name="TextBox 6">
            <a:extLst>
              <a:ext uri="{FF2B5EF4-FFF2-40B4-BE49-F238E27FC236}">
                <a16:creationId xmlns:a16="http://schemas.microsoft.com/office/drawing/2014/main" id="{AD2BAC11-0606-4649-6FC5-841DD1E53362}"/>
              </a:ext>
            </a:extLst>
          </p:cNvPr>
          <p:cNvSpPr txBox="1"/>
          <p:nvPr/>
        </p:nvSpPr>
        <p:spPr>
          <a:xfrm>
            <a:off x="2317707" y="250706"/>
            <a:ext cx="8318665"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Arhitektūras risinājumu atbilstība būvprojektam </a:t>
            </a:r>
            <a:endParaRPr lang="lv-LV"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5CA8C401-BBE5-6727-0EAA-1D0546FE1102}"/>
              </a:ext>
            </a:extLst>
          </p:cNvPr>
          <p:cNvSpPr txBox="1"/>
          <p:nvPr/>
        </p:nvSpPr>
        <p:spPr>
          <a:xfrm>
            <a:off x="380010" y="1650670"/>
            <a:ext cx="4797632" cy="4801314"/>
          </a:xfrm>
          <a:prstGeom prst="rect">
            <a:avLst/>
          </a:prstGeom>
          <a:noFill/>
        </p:spPr>
        <p:txBody>
          <a:bodyPr wrap="square" rtlCol="0">
            <a:spAutoFit/>
          </a:bodyPr>
          <a:lstStyle/>
          <a:p>
            <a:r>
              <a:rPr lang="lv-LV" b="1" dirty="0">
                <a:latin typeface="Times New Roman" panose="02020603050405020304" pitchFamily="18" charset="0"/>
                <a:cs typeface="Times New Roman" panose="02020603050405020304" pitchFamily="18" charset="0"/>
              </a:rPr>
              <a:t>        Būvprojektā būtiska loma ir ēkas plānojumam, kas sastāv no stāvu plāniem ar telpu izmēriem, kvadratūrām un lietošanas veidu. </a:t>
            </a:r>
          </a:p>
          <a:p>
            <a:r>
              <a:rPr lang="lv-LV" b="1" dirty="0">
                <a:latin typeface="Times New Roman" panose="02020603050405020304" pitchFamily="18" charset="0"/>
                <a:cs typeface="Times New Roman" panose="02020603050405020304" pitchFamily="18" charset="0"/>
              </a:rPr>
              <a:t>         Būvdarbu gaitā bieži vien tiek veiktas telpu plānojuma izmaiņas, kas ir jāsaskaņo ar būvniecības ierosinātāju.  Būvuzņēmējs būvdarbus var veikt tikai atbilstoši pēdējām saskaņotām būvprojekta izmaiņām.  </a:t>
            </a:r>
          </a:p>
          <a:p>
            <a:r>
              <a:rPr lang="lv-LV" b="1" dirty="0">
                <a:latin typeface="Times New Roman" panose="02020603050405020304" pitchFamily="18" charset="0"/>
                <a:cs typeface="Times New Roman" panose="02020603050405020304" pitchFamily="18" charset="0"/>
              </a:rPr>
              <a:t>        Pirms būvdarbu pabeigšanas objektā tiek veikta ēkas kadastrālā uzmērīšana. Pirms objekta nodošanas ekspluatācijā, būvniecības dalībniekiem ir jāsalīdzina- jāpārbauda ēkas faktiskā situācijas un būvprojekta pēdējo izmaiņu, stāvu plānu atbilstība kadastrālās uzmērīšanas lietā pievienotajiem plāniem.</a:t>
            </a:r>
          </a:p>
          <a:p>
            <a:r>
              <a:rPr lang="lv-LV" b="1" dirty="0">
                <a:latin typeface="Times New Roman" panose="02020603050405020304" pitchFamily="18" charset="0"/>
                <a:cs typeface="Times New Roman" panose="02020603050405020304" pitchFamily="18" charset="0"/>
              </a:rPr>
              <a:t>Atšķirības un neatbilstības nav pieļaujamas.  </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8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11</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06200" y="219928"/>
            <a:ext cx="831117"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10/12</a:t>
            </a:r>
          </a:p>
        </p:txBody>
      </p:sp>
      <p:pic>
        <p:nvPicPr>
          <p:cNvPr id="5" name="Attēls 4" descr="Attēls, kurā ir debesis, ēka, ārpus telpām, pamats&#10;&#10;Apraksts ģenerēts automātiski">
            <a:extLst>
              <a:ext uri="{FF2B5EF4-FFF2-40B4-BE49-F238E27FC236}">
                <a16:creationId xmlns:a16="http://schemas.microsoft.com/office/drawing/2014/main" id="{7F3D8EA3-7100-C062-FA8E-56015829F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075" y="1290669"/>
            <a:ext cx="4534402" cy="4784349"/>
          </a:xfrm>
          <a:prstGeom prst="rect">
            <a:avLst/>
          </a:prstGeom>
        </p:spPr>
      </p:pic>
      <p:sp>
        <p:nvSpPr>
          <p:cNvPr id="7" name="TextBox 6">
            <a:extLst>
              <a:ext uri="{FF2B5EF4-FFF2-40B4-BE49-F238E27FC236}">
                <a16:creationId xmlns:a16="http://schemas.microsoft.com/office/drawing/2014/main" id="{DEE73D0C-AD54-EBBB-4C90-3D47BD1C9F5F}"/>
              </a:ext>
            </a:extLst>
          </p:cNvPr>
          <p:cNvSpPr txBox="1"/>
          <p:nvPr/>
        </p:nvSpPr>
        <p:spPr>
          <a:xfrm>
            <a:off x="2419261" y="305927"/>
            <a:ext cx="8113552"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Arhitektūras risinājumu atbilstība būvprojektam </a:t>
            </a:r>
            <a:endParaRPr lang="lv-LV" sz="2800" dirty="0">
              <a:latin typeface="Verdana" panose="020B0604030504040204" pitchFamily="34" charset="0"/>
              <a:ea typeface="Verdana" panose="020B0604030504040204" pitchFamily="34" charset="0"/>
            </a:endParaRPr>
          </a:p>
        </p:txBody>
      </p:sp>
      <p:pic>
        <p:nvPicPr>
          <p:cNvPr id="6" name="Attēls 5" descr="Attēls, kurā ir ēka, debesis, arhitektūra, ārpus telpām&#10;&#10;Apraksts ģenerēts automātiski">
            <a:extLst>
              <a:ext uri="{FF2B5EF4-FFF2-40B4-BE49-F238E27FC236}">
                <a16:creationId xmlns:a16="http://schemas.microsoft.com/office/drawing/2014/main" id="{3B59561F-8D58-92DC-4A07-8A7A854C90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35" y="1290668"/>
            <a:ext cx="6622773" cy="4784349"/>
          </a:xfrm>
          <a:prstGeom prst="rect">
            <a:avLst/>
          </a:prstGeom>
        </p:spPr>
      </p:pic>
    </p:spTree>
    <p:extLst>
      <p:ext uri="{BB962C8B-B14F-4D97-AF65-F5344CB8AC3E}">
        <p14:creationId xmlns:p14="http://schemas.microsoft.com/office/powerpoint/2010/main" val="16596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29057" y="3233780"/>
            <a:ext cx="7772400" cy="960438"/>
          </a:xfrm>
        </p:spPr>
        <p:txBody>
          <a:bodyPr>
            <a:normAutofit/>
          </a:bodyPr>
          <a:lstStyle/>
          <a:p>
            <a:r>
              <a:rPr lang="lv-LV" altLang="lv-LV" sz="4400" dirty="0"/>
              <a:t>Jautājumi</a:t>
            </a:r>
          </a:p>
        </p:txBody>
      </p:sp>
      <p:sp>
        <p:nvSpPr>
          <p:cNvPr id="5" name="Title 1"/>
          <p:cNvSpPr txBox="1">
            <a:spLocks/>
          </p:cNvSpPr>
          <p:nvPr/>
        </p:nvSpPr>
        <p:spPr bwMode="auto">
          <a:xfrm>
            <a:off x="1459803" y="5204542"/>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  </a:t>
            </a:r>
            <a:r>
              <a:rPr lang="lv-LV" sz="2000" dirty="0">
                <a:solidFill>
                  <a:srgbClr val="3892AE"/>
                </a:solidFill>
                <a:hlinkClick r:id="rId2"/>
              </a:rPr>
              <a:t>www.bvkb.gov.lv</a:t>
            </a:r>
            <a:endParaRPr lang="lv-LV" sz="2000" dirty="0">
              <a:solidFill>
                <a:srgbClr val="3892AE"/>
              </a:solidFill>
            </a:endParaRPr>
          </a:p>
          <a:p>
            <a:endParaRPr lang="lv-LV" dirty="0">
              <a:solidFill>
                <a:srgbClr val="3892AE"/>
              </a:solidFill>
            </a:endParaRPr>
          </a:p>
        </p:txBody>
      </p:sp>
      <p:sp>
        <p:nvSpPr>
          <p:cNvPr id="4" name="Rectangle 3"/>
          <p:cNvSpPr/>
          <p:nvPr/>
        </p:nvSpPr>
        <p:spPr>
          <a:xfrm>
            <a:off x="1938097" y="5035649"/>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413332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67253" y="3354301"/>
            <a:ext cx="7772400" cy="960438"/>
          </a:xfrm>
        </p:spPr>
        <p:txBody>
          <a:bodyPr>
            <a:normAutofit/>
          </a:bodyPr>
          <a:lstStyle/>
          <a:p>
            <a:r>
              <a:rPr lang="lv-LV" altLang="lv-LV" sz="4400" dirty="0"/>
              <a:t>Paldies par uzmanību!</a:t>
            </a:r>
          </a:p>
        </p:txBody>
      </p:sp>
      <p:sp>
        <p:nvSpPr>
          <p:cNvPr id="5" name="Title 1"/>
          <p:cNvSpPr txBox="1">
            <a:spLocks/>
          </p:cNvSpPr>
          <p:nvPr/>
        </p:nvSpPr>
        <p:spPr bwMode="auto">
          <a:xfrm>
            <a:off x="1602983" y="5305267"/>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    </a:t>
            </a:r>
            <a:r>
              <a:rPr lang="lv-LV" sz="2000" dirty="0">
                <a:solidFill>
                  <a:srgbClr val="3892AE"/>
                </a:solidFill>
                <a:hlinkClick r:id="rId2"/>
              </a:rPr>
              <a:t>www.bvkb.gov.lv</a:t>
            </a:r>
            <a:endParaRPr lang="lv-LV" sz="2000" dirty="0">
              <a:solidFill>
                <a:srgbClr val="3892AE"/>
              </a:solidFill>
            </a:endParaRPr>
          </a:p>
          <a:p>
            <a:endParaRPr lang="lv-LV" dirty="0">
              <a:solidFill>
                <a:srgbClr val="3892AE"/>
              </a:solidFill>
            </a:endParaRPr>
          </a:p>
        </p:txBody>
      </p:sp>
      <p:sp>
        <p:nvSpPr>
          <p:cNvPr id="4" name="Rectangle 3"/>
          <p:cNvSpPr/>
          <p:nvPr/>
        </p:nvSpPr>
        <p:spPr>
          <a:xfrm>
            <a:off x="1976293" y="5146272"/>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662934" y="422568"/>
            <a:ext cx="9628212" cy="523220"/>
          </a:xfrm>
          <a:prstGeom prst="rect">
            <a:avLst/>
          </a:prstGeom>
          <a:noFill/>
        </p:spPr>
        <p:txBody>
          <a:bodyPr wrap="square" rtlCol="0" anchor="b">
            <a:spAutoFit/>
          </a:bodyPr>
          <a:lstStyle/>
          <a:p>
            <a:pPr algn="ctr"/>
            <a:r>
              <a:rPr lang="lv-LV" sz="2800" b="1" dirty="0">
                <a:solidFill>
                  <a:srgbClr val="288FA4"/>
                </a:solidFill>
                <a:latin typeface="Verdana" panose="020B0604030504040204" pitchFamily="34" charset="0"/>
                <a:ea typeface="Verdana" panose="020B0604030504040204" pitchFamily="34" charset="0"/>
              </a:rPr>
              <a:t>Būvju novietojums. </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2/12</a:t>
            </a:r>
          </a:p>
        </p:txBody>
      </p:sp>
      <p:sp>
        <p:nvSpPr>
          <p:cNvPr id="4" name="TextBox 3">
            <a:extLst>
              <a:ext uri="{FF2B5EF4-FFF2-40B4-BE49-F238E27FC236}">
                <a16:creationId xmlns:a16="http://schemas.microsoft.com/office/drawing/2014/main" id="{772AFB57-2469-4C02-9424-405B13D69EA3}"/>
              </a:ext>
            </a:extLst>
          </p:cNvPr>
          <p:cNvSpPr txBox="1"/>
          <p:nvPr/>
        </p:nvSpPr>
        <p:spPr>
          <a:xfrm>
            <a:off x="525235" y="1479822"/>
            <a:ext cx="11571274" cy="923330"/>
          </a:xfrm>
          <a:prstGeom prst="rect">
            <a:avLst/>
          </a:prstGeom>
          <a:noFill/>
        </p:spPr>
        <p:txBody>
          <a:bodyPr wrap="square" rtlCol="0">
            <a:spAutoFit/>
          </a:bodyPr>
          <a:lstStyle/>
          <a:p>
            <a:pPr algn="ctr"/>
            <a:r>
              <a:rPr lang="lv-LV" b="1" dirty="0">
                <a:latin typeface="Times New Roman" panose="02020603050405020304" pitchFamily="18" charset="0"/>
                <a:ea typeface="Verdana" panose="020B0604030504040204" pitchFamily="34" charset="0"/>
                <a:cs typeface="Times New Roman" panose="02020603050405020304" pitchFamily="18" charset="0"/>
              </a:rPr>
              <a:t>ĒBN 111. ir noteikts, ka galveno </a:t>
            </a:r>
            <a:r>
              <a:rPr lang="lv-LV" b="1" dirty="0" err="1">
                <a:latin typeface="Times New Roman" panose="02020603050405020304" pitchFamily="18" charset="0"/>
                <a:ea typeface="Verdana" panose="020B0604030504040204" pitchFamily="34" charset="0"/>
                <a:cs typeface="Times New Roman" panose="02020603050405020304" pitchFamily="18" charset="0"/>
              </a:rPr>
              <a:t>būvasu</a:t>
            </a:r>
            <a:r>
              <a:rPr lang="lv-LV" b="1" dirty="0">
                <a:latin typeface="Times New Roman" panose="02020603050405020304" pitchFamily="18" charset="0"/>
                <a:ea typeface="Verdana" panose="020B0604030504040204" pitchFamily="34" charset="0"/>
                <a:cs typeface="Times New Roman" panose="02020603050405020304" pitchFamily="18" charset="0"/>
              </a:rPr>
              <a:t> nospraušanas aktu, būvniecības ierosinātājs, septiņu dienu laikā </a:t>
            </a:r>
          </a:p>
          <a:p>
            <a:pPr algn="ctr"/>
            <a:r>
              <a:rPr lang="lv-LV" b="1" dirty="0">
                <a:latin typeface="Times New Roman" panose="02020603050405020304" pitchFamily="18" charset="0"/>
                <a:ea typeface="Verdana" panose="020B0604030504040204" pitchFamily="34" charset="0"/>
                <a:cs typeface="Times New Roman" panose="02020603050405020304" pitchFamily="18" charset="0"/>
              </a:rPr>
              <a:t>pēc tā parakstīšanas, iesniedz institūcijā, kura pilda būvvaldes funkcijas. </a:t>
            </a:r>
          </a:p>
          <a:p>
            <a:pPr algn="ctr"/>
            <a:endParaRPr lang="lv-LV"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4A856E2-C567-EB1E-18C1-A7ED61A84C6E}"/>
              </a:ext>
            </a:extLst>
          </p:cNvPr>
          <p:cNvSpPr txBox="1"/>
          <p:nvPr/>
        </p:nvSpPr>
        <p:spPr>
          <a:xfrm>
            <a:off x="1930499" y="941419"/>
            <a:ext cx="10057561" cy="400110"/>
          </a:xfrm>
          <a:prstGeom prst="rect">
            <a:avLst/>
          </a:prstGeom>
          <a:noFill/>
        </p:spPr>
        <p:txBody>
          <a:bodyPr wrap="square" rtlCol="0">
            <a:spAutoFit/>
          </a:bodyPr>
          <a:lstStyle/>
          <a:p>
            <a:r>
              <a:rPr lang="lv-LV" sz="2000" b="1" dirty="0">
                <a:latin typeface="Times New Roman" panose="02020603050405020304" pitchFamily="18" charset="0"/>
                <a:ea typeface="Verdana" panose="020B0604030504040204" pitchFamily="34" charset="0"/>
                <a:cs typeface="Times New Roman" panose="02020603050405020304" pitchFamily="18" charset="0"/>
              </a:rPr>
              <a:t>Ministru kabineta 02.09.2014. noteikumi Nr. 529 "Ēku būvnoteikumi".</a:t>
            </a:r>
          </a:p>
        </p:txBody>
      </p:sp>
      <p:pic>
        <p:nvPicPr>
          <p:cNvPr id="15" name="Attēls 14">
            <a:extLst>
              <a:ext uri="{FF2B5EF4-FFF2-40B4-BE49-F238E27FC236}">
                <a16:creationId xmlns:a16="http://schemas.microsoft.com/office/drawing/2014/main" id="{880E03FC-BD3E-BF02-7CC9-61B87992FFE6}"/>
              </a:ext>
            </a:extLst>
          </p:cNvPr>
          <p:cNvPicPr>
            <a:picLocks noChangeAspect="1"/>
          </p:cNvPicPr>
          <p:nvPr/>
        </p:nvPicPr>
        <p:blipFill>
          <a:blip r:embed="rId5"/>
          <a:stretch>
            <a:fillRect/>
          </a:stretch>
        </p:blipFill>
        <p:spPr>
          <a:xfrm>
            <a:off x="5729103" y="2154849"/>
            <a:ext cx="5937662" cy="4338068"/>
          </a:xfrm>
          <a:prstGeom prst="rect">
            <a:avLst/>
          </a:prstGeom>
        </p:spPr>
      </p:pic>
      <p:sp>
        <p:nvSpPr>
          <p:cNvPr id="5" name="TextBox 4">
            <a:extLst>
              <a:ext uri="{FF2B5EF4-FFF2-40B4-BE49-F238E27FC236}">
                <a16:creationId xmlns:a16="http://schemas.microsoft.com/office/drawing/2014/main" id="{2C46A0C8-C112-79AE-8B8E-3D03EF9253E1}"/>
              </a:ext>
            </a:extLst>
          </p:cNvPr>
          <p:cNvSpPr txBox="1"/>
          <p:nvPr/>
        </p:nvSpPr>
        <p:spPr>
          <a:xfrm>
            <a:off x="525235" y="2200225"/>
            <a:ext cx="4857008" cy="4247317"/>
          </a:xfrm>
          <a:prstGeom prst="rect">
            <a:avLst/>
          </a:prstGeom>
          <a:noFill/>
        </p:spPr>
        <p:txBody>
          <a:bodyPr wrap="square" rtlCol="0">
            <a:spAutoFit/>
          </a:bodyPr>
          <a:lstStyle/>
          <a:p>
            <a:r>
              <a:rPr lang="lv-LV" b="1" dirty="0">
                <a:latin typeface="Times New Roman" panose="02020603050405020304" pitchFamily="18" charset="0"/>
                <a:cs typeface="Times New Roman" panose="02020603050405020304" pitchFamily="18" charset="0"/>
              </a:rPr>
              <a:t>Veicot objekta uzmērījumus projektēšanas , būvdarbu un nodošanas procesa laikā ir jāievēro vienādi galvenie pamatprincipi:  </a:t>
            </a:r>
          </a:p>
          <a:p>
            <a:r>
              <a:rPr lang="lv-LV" b="1" dirty="0">
                <a:latin typeface="Times New Roman" panose="02020603050405020304" pitchFamily="18" charset="0"/>
                <a:cs typeface="Times New Roman" panose="02020603050405020304" pitchFamily="18" charset="0"/>
              </a:rPr>
              <a:t>       Objektam ir jāizveido galvenās piesaistes- koordinātes, kuras tiek izmantotas visās objekta būvdarbu stadijās. </a:t>
            </a:r>
          </a:p>
          <a:p>
            <a:r>
              <a:rPr lang="lv-LV" b="1" dirty="0">
                <a:latin typeface="Times New Roman" panose="02020603050405020304" pitchFamily="18" charset="0"/>
                <a:cs typeface="Times New Roman" panose="02020603050405020304" pitchFamily="18" charset="0"/>
              </a:rPr>
              <a:t>       Objekta </a:t>
            </a:r>
            <a:r>
              <a:rPr lang="lv-LV" b="1" dirty="0" err="1">
                <a:latin typeface="Times New Roman" panose="02020603050405020304" pitchFamily="18" charset="0"/>
                <a:cs typeface="Times New Roman" panose="02020603050405020304" pitchFamily="18" charset="0"/>
              </a:rPr>
              <a:t>izpilduzmērījumi</a:t>
            </a:r>
            <a:r>
              <a:rPr lang="lv-LV" b="1" dirty="0">
                <a:latin typeface="Times New Roman" panose="02020603050405020304" pitchFamily="18" charset="0"/>
                <a:cs typeface="Times New Roman" panose="02020603050405020304" pitchFamily="18" charset="0"/>
              </a:rPr>
              <a:t> tiek veikti tiem pašiem punktiem, kas tika iemērīti projektēšanas laikā un ir norādīti </a:t>
            </a:r>
            <a:r>
              <a:rPr lang="lv-LV" b="1" dirty="0" err="1">
                <a:latin typeface="Times New Roman" panose="02020603050405020304" pitchFamily="18" charset="0"/>
                <a:cs typeface="Times New Roman" panose="02020603050405020304" pitchFamily="18" charset="0"/>
              </a:rPr>
              <a:t>ģenplānā</a:t>
            </a:r>
            <a:r>
              <a:rPr lang="lv-LV" b="1" dirty="0">
                <a:latin typeface="Times New Roman" panose="02020603050405020304" pitchFamily="18" charset="0"/>
                <a:cs typeface="Times New Roman" panose="02020603050405020304" pitchFamily="18" charset="0"/>
              </a:rPr>
              <a:t>, parasti tās ir </a:t>
            </a:r>
            <a:r>
              <a:rPr lang="lv-LV" b="1" dirty="0" err="1">
                <a:latin typeface="Times New Roman" panose="02020603050405020304" pitchFamily="18" charset="0"/>
                <a:cs typeface="Times New Roman" panose="02020603050405020304" pitchFamily="18" charset="0"/>
              </a:rPr>
              <a:t>būvasis</a:t>
            </a:r>
            <a:r>
              <a:rPr lang="lv-LV" b="1" dirty="0">
                <a:latin typeface="Times New Roman" panose="02020603050405020304" pitchFamily="18" charset="0"/>
                <a:cs typeface="Times New Roman" panose="02020603050405020304" pitchFamily="18" charset="0"/>
              </a:rPr>
              <a:t>.      </a:t>
            </a:r>
            <a:endParaRPr lang="lv-LV" sz="800"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      </a:t>
            </a:r>
            <a:r>
              <a:rPr lang="lv-LV" b="1" dirty="0" err="1">
                <a:latin typeface="Times New Roman" panose="02020603050405020304" pitchFamily="18" charset="0"/>
                <a:cs typeface="Times New Roman" panose="02020603050405020304" pitchFamily="18" charset="0"/>
              </a:rPr>
              <a:t>Izpildmērījumos</a:t>
            </a:r>
            <a:r>
              <a:rPr lang="lv-LV" b="1" dirty="0">
                <a:latin typeface="Times New Roman" panose="02020603050405020304" pitchFamily="18" charset="0"/>
                <a:cs typeface="Times New Roman" panose="02020603050405020304" pitchFamily="18" charset="0"/>
              </a:rPr>
              <a:t> ir jāparādās divām vērtībām: projekta izmērs un </a:t>
            </a:r>
            <a:r>
              <a:rPr lang="lv-LV" b="1" dirty="0" err="1">
                <a:latin typeface="Times New Roman" panose="02020603050405020304" pitchFamily="18" charset="0"/>
                <a:cs typeface="Times New Roman" panose="02020603050405020304" pitchFamily="18" charset="0"/>
              </a:rPr>
              <a:t>izpilduzmērījuma</a:t>
            </a:r>
            <a:r>
              <a:rPr lang="lv-LV" b="1" dirty="0">
                <a:latin typeface="Times New Roman" panose="02020603050405020304" pitchFamily="18" charset="0"/>
                <a:cs typeface="Times New Roman" panose="02020603050405020304" pitchFamily="18" charset="0"/>
              </a:rPr>
              <a:t> izmērs.             </a:t>
            </a:r>
            <a:endParaRPr lang="lv-LV" sz="800"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      Pielaides ir pieļaujamas tikai saskaņā ar normatīvos noteikto. </a:t>
            </a:r>
          </a:p>
        </p:txBody>
      </p:sp>
    </p:spTree>
    <p:extLst>
      <p:ext uri="{BB962C8B-B14F-4D97-AF65-F5344CB8AC3E}">
        <p14:creationId xmlns:p14="http://schemas.microsoft.com/office/powerpoint/2010/main" val="281614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8C9314A-00E7-735B-84DD-B14037BC6F51}"/>
              </a:ext>
            </a:extLst>
          </p:cNvPr>
          <p:cNvSpPr txBox="1">
            <a:spLocks/>
          </p:cNvSpPr>
          <p:nvPr/>
        </p:nvSpPr>
        <p:spPr>
          <a:xfrm>
            <a:off x="519371" y="2450741"/>
            <a:ext cx="11153258" cy="40806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lv-LV" sz="1800" b="1" dirty="0">
                <a:latin typeface="Times New Roman" panose="02020603050405020304" pitchFamily="18" charset="0"/>
                <a:ea typeface="Calibri" panose="020F0502020204030204" pitchFamily="34" charset="0"/>
                <a:cs typeface="Times New Roman" panose="02020603050405020304" pitchFamily="18" charset="0"/>
              </a:rPr>
              <a:t>Ministru kabineta 12.06.2018. noteikumu Nr.326 „ Būvju klasifikācijas noteikumi” Pielikums. </a:t>
            </a:r>
            <a:r>
              <a:rPr lang="lv-LV" sz="1800" b="1" u="sng" dirty="0">
                <a:latin typeface="Times New Roman" panose="02020603050405020304" pitchFamily="18" charset="0"/>
                <a:ea typeface="Calibri" panose="020F0502020204030204" pitchFamily="34" charset="0"/>
                <a:cs typeface="Times New Roman" panose="02020603050405020304" pitchFamily="18" charset="0"/>
              </a:rPr>
              <a:t>Ēkas ir atsevišķi lietojamas apjumtas būves, kurās var iekļūt cilvēki un kuras ir noderīgas vai paredzētas cilvēku un dzīvnieku patvērumam vai priekšmetu turēšanai.</a:t>
            </a:r>
            <a:r>
              <a:rPr lang="lv-LV" sz="1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pPr>
            <a:r>
              <a:rPr lang="lv-LV" sz="1800" b="1" u="sng" dirty="0">
                <a:latin typeface="Times New Roman" panose="02020603050405020304" pitchFamily="18" charset="0"/>
                <a:ea typeface="Calibri" panose="020F0502020204030204" pitchFamily="34" charset="0"/>
                <a:cs typeface="Times New Roman" panose="02020603050405020304" pitchFamily="18" charset="0"/>
              </a:rPr>
              <a:t>Ir ēkas, kurām nav sienu </a:t>
            </a:r>
            <a:r>
              <a:rPr lang="lv-LV" sz="1800" b="1" dirty="0">
                <a:latin typeface="Times New Roman" panose="02020603050405020304" pitchFamily="18" charset="0"/>
                <a:ea typeface="Calibri" panose="020F0502020204030204" pitchFamily="34" charset="0"/>
                <a:cs typeface="Times New Roman" panose="02020603050405020304" pitchFamily="18" charset="0"/>
              </a:rPr>
              <a:t>(piemēram, nojumēm, </a:t>
            </a:r>
            <a:r>
              <a:rPr lang="lv-LV" sz="1800" b="1" dirty="0" err="1">
                <a:latin typeface="Times New Roman" panose="02020603050405020304" pitchFamily="18" charset="0"/>
                <a:ea typeface="Calibri" panose="020F0502020204030204" pitchFamily="34" charset="0"/>
                <a:cs typeface="Times New Roman" panose="02020603050405020304" pitchFamily="18" charset="0"/>
              </a:rPr>
              <a:t>pergolām</a:t>
            </a:r>
            <a:r>
              <a:rPr lang="lv-LV" sz="1800" b="1" dirty="0">
                <a:latin typeface="Times New Roman" panose="02020603050405020304" pitchFamily="18" charset="0"/>
                <a:ea typeface="Calibri" panose="020F0502020204030204" pitchFamily="34" charset="0"/>
                <a:cs typeface="Times New Roman" panose="02020603050405020304" pitchFamily="18" charset="0"/>
              </a:rPr>
              <a:t> un rotondām), jābūt jumta projekcijas vai citādi iezīmētai robežai, kas nosaka patstāvīgi izmantojamas ēkas teritoriju. </a:t>
            </a:r>
          </a:p>
          <a:p>
            <a:pPr>
              <a:lnSpc>
                <a:spcPct val="120000"/>
              </a:lnSpc>
            </a:pPr>
            <a:r>
              <a:rPr lang="lv-LV" sz="1800" b="1" u="sng" dirty="0">
                <a:latin typeface="Times New Roman" panose="02020603050405020304" pitchFamily="18" charset="0"/>
                <a:ea typeface="Calibri" panose="020F0502020204030204" pitchFamily="34" charset="0"/>
                <a:cs typeface="Times New Roman" panose="02020603050405020304" pitchFamily="18" charset="0"/>
              </a:rPr>
              <a:t>Patstāvīga ēka </a:t>
            </a:r>
            <a:r>
              <a:rPr lang="lv-LV" sz="1800" b="1" dirty="0">
                <a:latin typeface="Times New Roman" panose="02020603050405020304" pitchFamily="18" charset="0"/>
                <a:ea typeface="Calibri" panose="020F0502020204030204" pitchFamily="34" charset="0"/>
                <a:cs typeface="Times New Roman" panose="02020603050405020304" pitchFamily="18" charset="0"/>
              </a:rPr>
              <a:t>ir jebkura brīvi stāvoša ēka. </a:t>
            </a:r>
          </a:p>
          <a:p>
            <a:pPr>
              <a:lnSpc>
                <a:spcPct val="120000"/>
              </a:lnSpc>
            </a:pPr>
            <a:r>
              <a:rPr lang="lv-LV" sz="1800" b="1" u="sng" dirty="0">
                <a:latin typeface="Times New Roman" panose="02020603050405020304" pitchFamily="18" charset="0"/>
                <a:ea typeface="Calibri" panose="020F0502020204030204" pitchFamily="34" charset="0"/>
                <a:cs typeface="Times New Roman" panose="02020603050405020304" pitchFamily="18" charset="0"/>
              </a:rPr>
              <a:t>Ir savienotas ēkas </a:t>
            </a:r>
            <a:r>
              <a:rPr lang="lv-LV" sz="1800" b="1" dirty="0">
                <a:latin typeface="Times New Roman" panose="02020603050405020304" pitchFamily="18" charset="0"/>
                <a:ea typeface="Calibri" panose="020F0502020204030204" pitchFamily="34" charset="0"/>
                <a:cs typeface="Times New Roman" panose="02020603050405020304" pitchFamily="18" charset="0"/>
              </a:rPr>
              <a:t>(piemēram, rindu, dvīņu vai terašu tipa ēkas).  Par patstāvīgu ēku tiek uzskatīta jebkura projektēta ēka, kas atdalīta no citām savienotajām ēkām ar ugunsdrošu sienu, kas atbilst būvniecību regulējošo normatīvo aktu prasībām. Ja šādas ugunsdrošas sienas nav, savstarpēji savienotas ēkas tiek uzskatītas par patstāvīgām ēkām, ja tām ir atsevišķa ieeja, kā arī sava labierīcību sistēma un tās ir patstāvīgi izmantojamas. </a:t>
            </a:r>
          </a:p>
          <a:p>
            <a:pPr marL="0" indent="0">
              <a:buFont typeface="Arial" panose="020B0604020202020204" pitchFamily="34" charset="0"/>
              <a:buNone/>
            </a:pPr>
            <a:endParaRPr lang="lv-LV" dirty="0"/>
          </a:p>
        </p:txBody>
      </p:sp>
      <p:sp>
        <p:nvSpPr>
          <p:cNvPr id="3" name="TextBox 2">
            <a:extLst>
              <a:ext uri="{FF2B5EF4-FFF2-40B4-BE49-F238E27FC236}">
                <a16:creationId xmlns:a16="http://schemas.microsoft.com/office/drawing/2014/main" id="{E053D992-E2E6-09D6-BF11-825E50C46617}"/>
              </a:ext>
            </a:extLst>
          </p:cNvPr>
          <p:cNvSpPr txBox="1"/>
          <p:nvPr/>
        </p:nvSpPr>
        <p:spPr>
          <a:xfrm>
            <a:off x="728761" y="1648833"/>
            <a:ext cx="11153258" cy="707886"/>
          </a:xfrm>
          <a:prstGeom prst="rect">
            <a:avLst/>
          </a:prstGeom>
          <a:noFill/>
        </p:spPr>
        <p:txBody>
          <a:bodyPr wrap="square" rtlCol="0">
            <a:spAutoFit/>
          </a:bodyPr>
          <a:lstStyle/>
          <a:p>
            <a:r>
              <a:rPr lang="lv-LV" sz="2000" b="1" dirty="0">
                <a:latin typeface="Times New Roman" panose="02020603050405020304" pitchFamily="18" charset="0"/>
                <a:cs typeface="Times New Roman" panose="02020603050405020304" pitchFamily="18" charset="0"/>
              </a:rPr>
              <a:t>Būvniecības likuma 1.panta 3.punktā ir noteikts, ka </a:t>
            </a:r>
            <a:r>
              <a:rPr lang="lv-LV" sz="2000" b="1" u="sng" dirty="0">
                <a:latin typeface="Times New Roman" panose="02020603050405020304" pitchFamily="18" charset="0"/>
                <a:cs typeface="Times New Roman" panose="02020603050405020304" pitchFamily="18" charset="0"/>
              </a:rPr>
              <a:t>būve ir būvdarbu rezultātā radusies ar zemi vai gultni saistīta ķermeniska lieta (ēka vai inženierbūve), kurai ir nosakāms būves lietošanas veids. </a:t>
            </a:r>
          </a:p>
        </p:txBody>
      </p:sp>
      <p:sp>
        <p:nvSpPr>
          <p:cNvPr id="6" name="TextBox 5">
            <a:extLst>
              <a:ext uri="{FF2B5EF4-FFF2-40B4-BE49-F238E27FC236}">
                <a16:creationId xmlns:a16="http://schemas.microsoft.com/office/drawing/2014/main" id="{A31300CE-D62F-844B-AC26-63534ABF340D}"/>
              </a:ext>
            </a:extLst>
          </p:cNvPr>
          <p:cNvSpPr txBox="1"/>
          <p:nvPr/>
        </p:nvSpPr>
        <p:spPr>
          <a:xfrm>
            <a:off x="2894611" y="676296"/>
            <a:ext cx="6097978" cy="523220"/>
          </a:xfrm>
          <a:prstGeom prst="rect">
            <a:avLst/>
          </a:prstGeom>
          <a:noFill/>
        </p:spPr>
        <p:txBody>
          <a:bodyPr wrap="square">
            <a:spAutoFit/>
          </a:bodyPr>
          <a:lstStyle/>
          <a:p>
            <a:pPr algn="ctr"/>
            <a:r>
              <a:rPr lang="lv-LV" sz="2800" b="1" dirty="0" err="1">
                <a:solidFill>
                  <a:srgbClr val="3892AE"/>
                </a:solidFill>
                <a:latin typeface="Verdana" panose="020B0604030504040204" pitchFamily="34" charset="0"/>
                <a:ea typeface="Verdana" panose="020B0604030504040204" pitchFamily="34" charset="0"/>
              </a:rPr>
              <a:t>Būvapjoms</a:t>
            </a:r>
            <a:r>
              <a:rPr lang="lv-LV" sz="2800" b="1" dirty="0">
                <a:solidFill>
                  <a:srgbClr val="3892AE"/>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64283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B1ED8-EA49-0EED-21A4-0EF7D9F4B182}"/>
              </a:ext>
            </a:extLst>
          </p:cNvPr>
          <p:cNvSpPr txBox="1"/>
          <p:nvPr/>
        </p:nvSpPr>
        <p:spPr>
          <a:xfrm>
            <a:off x="570016" y="1735331"/>
            <a:ext cx="11079678" cy="4405309"/>
          </a:xfrm>
          <a:prstGeom prst="rect">
            <a:avLst/>
          </a:prstGeom>
          <a:noFill/>
        </p:spPr>
        <p:txBody>
          <a:bodyPr wrap="square">
            <a:spAutoFit/>
          </a:bodyPr>
          <a:lstStyle/>
          <a:p>
            <a:pPr>
              <a:lnSpc>
                <a:spcPct val="120000"/>
              </a:lnSpc>
            </a:pPr>
            <a:r>
              <a:rPr lang="lv-LV" sz="1800" b="1" dirty="0">
                <a:latin typeface="Times New Roman" panose="02020603050405020304" pitchFamily="18" charset="0"/>
                <a:ea typeface="Calibri" panose="020F0502020204030204" pitchFamily="34" charset="0"/>
                <a:cs typeface="Times New Roman" panose="02020603050405020304" pitchFamily="18" charset="0"/>
              </a:rPr>
              <a:t>              </a:t>
            </a:r>
            <a:r>
              <a:rPr lang="lv-LV" sz="1800" b="1" u="sng" dirty="0">
                <a:latin typeface="Times New Roman" panose="02020603050405020304" pitchFamily="18" charset="0"/>
                <a:ea typeface="Calibri" panose="020F0502020204030204" pitchFamily="34" charset="0"/>
                <a:cs typeface="Times New Roman" panose="02020603050405020304" pitchFamily="18" charset="0"/>
              </a:rPr>
              <a:t>Par ēkām tiek uzskatītas arī patstāvīgi izmantojamas pazemes būves</a:t>
            </a:r>
            <a:r>
              <a:rPr lang="lv-LV" sz="1800" b="1" dirty="0">
                <a:latin typeface="Times New Roman" panose="02020603050405020304" pitchFamily="18" charset="0"/>
                <a:ea typeface="Calibri" panose="020F0502020204030204" pitchFamily="34" charset="0"/>
                <a:cs typeface="Times New Roman" panose="02020603050405020304" pitchFamily="18" charset="0"/>
              </a:rPr>
              <a:t>, kurās var iekļūt cilvēki un kuras ir noderīgas vai paredzētas cilvēku un dzīvnieku patvērumam vai priekšmetu turēšanai (piemēram, pazemes patvertnes, pazemes slimnīcas, pazemes tirdzniecības centri un darbnīcas, pazemes garāžas). </a:t>
            </a:r>
          </a:p>
          <a:p>
            <a:pPr>
              <a:lnSpc>
                <a:spcPct val="120000"/>
              </a:lnSpc>
            </a:pPr>
            <a:endParaRPr lang="lv-LV"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lv-LV" b="1" dirty="0">
                <a:latin typeface="Times New Roman" panose="02020603050405020304" pitchFamily="18" charset="0"/>
                <a:ea typeface="Calibri" panose="020F0502020204030204" pitchFamily="34" charset="0"/>
                <a:cs typeface="Times New Roman" panose="02020603050405020304" pitchFamily="18" charset="0"/>
              </a:rPr>
              <a:t>               </a:t>
            </a:r>
            <a:r>
              <a:rPr lang="lv-LV" sz="1800" b="1" dirty="0">
                <a:latin typeface="Times New Roman" panose="02020603050405020304" pitchFamily="18" charset="0"/>
                <a:ea typeface="Calibri" panose="020F0502020204030204" pitchFamily="34" charset="0"/>
                <a:cs typeface="Times New Roman" panose="02020603050405020304" pitchFamily="18" charset="0"/>
              </a:rPr>
              <a:t>Ēkas tiek iedalītas </a:t>
            </a:r>
            <a:r>
              <a:rPr lang="lv-LV" sz="1800" b="1" u="sng" dirty="0">
                <a:latin typeface="Times New Roman" panose="02020603050405020304" pitchFamily="18" charset="0"/>
                <a:ea typeface="Calibri" panose="020F0502020204030204" pitchFamily="34" charset="0"/>
                <a:cs typeface="Times New Roman" panose="02020603050405020304" pitchFamily="18" charset="0"/>
              </a:rPr>
              <a:t>dzīvojamās mājās un nedzīvojamās ēkās. </a:t>
            </a:r>
          </a:p>
          <a:p>
            <a:pPr>
              <a:lnSpc>
                <a:spcPct val="120000"/>
              </a:lnSpc>
            </a:pPr>
            <a:endParaRPr lang="lv-LV"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lv-LV" sz="1800" b="1" dirty="0">
                <a:latin typeface="Times New Roman" panose="02020603050405020304" pitchFamily="18" charset="0"/>
                <a:ea typeface="Calibri" panose="020F0502020204030204" pitchFamily="34" charset="0"/>
                <a:cs typeface="Times New Roman" panose="02020603050405020304" pitchFamily="18" charset="0"/>
              </a:rPr>
              <a:t>                Ministru kabineta 12.06.2018. noteikumu Nr.326 „ Būvju klasifikācijas noteikumi” Pielikumā ir noteikts, ka  </a:t>
            </a:r>
            <a:r>
              <a:rPr lang="lv-LV" sz="1800" b="1" u="sng" dirty="0">
                <a:latin typeface="Times New Roman" panose="02020603050405020304" pitchFamily="18" charset="0"/>
                <a:ea typeface="Calibri" panose="020F0502020204030204" pitchFamily="34" charset="0"/>
                <a:cs typeface="Times New Roman" panose="02020603050405020304" pitchFamily="18" charset="0"/>
              </a:rPr>
              <a:t>Inženierbūves ir visas būves, kurām nav ēku pazīmju. </a:t>
            </a:r>
          </a:p>
          <a:p>
            <a:pPr>
              <a:lnSpc>
                <a:spcPct val="120000"/>
              </a:lnSpc>
            </a:pPr>
            <a:endParaRPr lang="lv-LV"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endParaRPr lang="lv-LV" sz="18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pPr>
            <a:r>
              <a:rPr lang="lv-LV" sz="2400" b="1" u="sng" dirty="0">
                <a:latin typeface="Times New Roman" panose="02020603050405020304" pitchFamily="18" charset="0"/>
                <a:ea typeface="Calibri" panose="020F0502020204030204" pitchFamily="34" charset="0"/>
                <a:cs typeface="Times New Roman" panose="02020603050405020304" pitchFamily="18" charset="0"/>
              </a:rPr>
              <a:t>Sekojoši vienmēr ir jāpārbauda vai būvprojektā un būvatļaujā ir norādītas </a:t>
            </a:r>
          </a:p>
          <a:p>
            <a:pPr algn="ctr">
              <a:lnSpc>
                <a:spcPct val="120000"/>
              </a:lnSpc>
            </a:pPr>
            <a:r>
              <a:rPr lang="lv-LV" sz="2400" b="1" u="sng" dirty="0">
                <a:latin typeface="Times New Roman" panose="02020603050405020304" pitchFamily="18" charset="0"/>
                <a:ea typeface="Calibri" panose="020F0502020204030204" pitchFamily="34" charset="0"/>
                <a:cs typeface="Times New Roman" panose="02020603050405020304" pitchFamily="18" charset="0"/>
              </a:rPr>
              <a:t>visas ēkas un visas būves. </a:t>
            </a:r>
          </a:p>
        </p:txBody>
      </p:sp>
      <p:sp>
        <p:nvSpPr>
          <p:cNvPr id="4" name="TextBox 3">
            <a:extLst>
              <a:ext uri="{FF2B5EF4-FFF2-40B4-BE49-F238E27FC236}">
                <a16:creationId xmlns:a16="http://schemas.microsoft.com/office/drawing/2014/main" id="{87A9FB54-6078-3055-3A11-FE93D768A941}"/>
              </a:ext>
            </a:extLst>
          </p:cNvPr>
          <p:cNvSpPr txBox="1"/>
          <p:nvPr/>
        </p:nvSpPr>
        <p:spPr>
          <a:xfrm>
            <a:off x="3099460" y="676894"/>
            <a:ext cx="7065818" cy="523220"/>
          </a:xfrm>
          <a:prstGeom prst="rect">
            <a:avLst/>
          </a:prstGeom>
          <a:noFill/>
        </p:spPr>
        <p:txBody>
          <a:bodyPr wrap="square" rtlCol="0">
            <a:spAutoFit/>
          </a:bodyPr>
          <a:lstStyle/>
          <a:p>
            <a:pPr algn="ctr"/>
            <a:r>
              <a:rPr lang="lv-LV" sz="2800" b="1" dirty="0" err="1">
                <a:solidFill>
                  <a:srgbClr val="3892AE"/>
                </a:solidFill>
                <a:latin typeface="Verdana" panose="020B0604030504040204" pitchFamily="34" charset="0"/>
                <a:ea typeface="Verdana" panose="020B0604030504040204" pitchFamily="34" charset="0"/>
              </a:rPr>
              <a:t>Būvapjoms</a:t>
            </a:r>
            <a:r>
              <a:rPr lang="lv-LV" sz="2800" b="1" dirty="0">
                <a:solidFill>
                  <a:srgbClr val="3892AE"/>
                </a:solidFill>
                <a:latin typeface="Verdana" panose="020B0604030504040204" pitchFamily="34" charset="0"/>
                <a:ea typeface="Verdana" panose="020B0604030504040204" pitchFamily="34" charset="0"/>
              </a:rPr>
              <a:t>.</a:t>
            </a:r>
            <a:r>
              <a:rPr lang="lv-LV" sz="2800" b="1" dirty="0">
                <a:solidFill>
                  <a:srgbClr val="3892AE"/>
                </a:solidFill>
                <a:ea typeface="Verdana" panose="020B0604030504040204" pitchFamily="34" charset="0"/>
              </a:rPr>
              <a:t> </a:t>
            </a:r>
          </a:p>
        </p:txBody>
      </p:sp>
    </p:spTree>
    <p:extLst>
      <p:ext uri="{BB962C8B-B14F-4D97-AF65-F5344CB8AC3E}">
        <p14:creationId xmlns:p14="http://schemas.microsoft.com/office/powerpoint/2010/main" val="428835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5</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3/12</a:t>
            </a:r>
          </a:p>
        </p:txBody>
      </p:sp>
      <p:sp>
        <p:nvSpPr>
          <p:cNvPr id="5" name="TextBox 4">
            <a:extLst>
              <a:ext uri="{FF2B5EF4-FFF2-40B4-BE49-F238E27FC236}">
                <a16:creationId xmlns:a16="http://schemas.microsoft.com/office/drawing/2014/main" id="{D4D618FD-085B-426D-8C2D-20C37B588D8C}"/>
              </a:ext>
            </a:extLst>
          </p:cNvPr>
          <p:cNvSpPr txBox="1"/>
          <p:nvPr/>
        </p:nvSpPr>
        <p:spPr>
          <a:xfrm>
            <a:off x="2312703" y="423675"/>
            <a:ext cx="7030720" cy="523220"/>
          </a:xfrm>
          <a:prstGeom prst="rect">
            <a:avLst/>
          </a:prstGeom>
          <a:noFill/>
        </p:spPr>
        <p:txBody>
          <a:bodyPr wrap="square" rtlCol="0">
            <a:spAutoFit/>
          </a:bodyPr>
          <a:lstStyle/>
          <a:p>
            <a:pPr algn="ctr"/>
            <a:r>
              <a:rPr lang="lv-LV" sz="2800" b="1" dirty="0" err="1">
                <a:solidFill>
                  <a:srgbClr val="3892AE"/>
                </a:solidFill>
                <a:latin typeface="Verdana" panose="020B0604030504040204" pitchFamily="34" charset="0"/>
                <a:ea typeface="Verdana" panose="020B0604030504040204" pitchFamily="34" charset="0"/>
              </a:rPr>
              <a:t>Būvapjoms</a:t>
            </a:r>
            <a:r>
              <a:rPr lang="lv-LV" sz="2800" b="1" dirty="0">
                <a:solidFill>
                  <a:srgbClr val="3892AE"/>
                </a:solidFill>
                <a:latin typeface="Verdana" panose="020B0604030504040204" pitchFamily="34" charset="0"/>
                <a:ea typeface="Verdana" panose="020B0604030504040204" pitchFamily="34" charset="0"/>
              </a:rPr>
              <a:t>.</a:t>
            </a:r>
            <a:r>
              <a:rPr lang="lv-LV" sz="2800" b="1" dirty="0">
                <a:solidFill>
                  <a:srgbClr val="3892AE"/>
                </a:solidFill>
                <a:ea typeface="Verdana" panose="020B0604030504040204" pitchFamily="34" charset="0"/>
              </a:rPr>
              <a:t> </a:t>
            </a:r>
          </a:p>
        </p:txBody>
      </p:sp>
      <p:sp>
        <p:nvSpPr>
          <p:cNvPr id="6" name="TextBox 5">
            <a:extLst>
              <a:ext uri="{FF2B5EF4-FFF2-40B4-BE49-F238E27FC236}">
                <a16:creationId xmlns:a16="http://schemas.microsoft.com/office/drawing/2014/main" id="{6E69328D-4FC8-8AFB-2E98-EF7C721F5277}"/>
              </a:ext>
            </a:extLst>
          </p:cNvPr>
          <p:cNvSpPr txBox="1"/>
          <p:nvPr/>
        </p:nvSpPr>
        <p:spPr>
          <a:xfrm>
            <a:off x="544037" y="1459741"/>
            <a:ext cx="11266962" cy="923330"/>
          </a:xfrm>
          <a:prstGeom prst="rect">
            <a:avLst/>
          </a:prstGeom>
          <a:noFill/>
        </p:spPr>
        <p:txBody>
          <a:bodyPr wrap="square">
            <a:spAutoFit/>
          </a:bodyPr>
          <a:lstStyle/>
          <a:p>
            <a:r>
              <a:rPr lang="lv-LV" b="1" dirty="0">
                <a:latin typeface="Times New Roman" panose="02020603050405020304" pitchFamily="18" charset="0"/>
                <a:ea typeface="Verdana" panose="020B0604030504040204" pitchFamily="34" charset="0"/>
                <a:cs typeface="Times New Roman" panose="02020603050405020304" pitchFamily="18" charset="0"/>
              </a:rPr>
              <a:t>       ĒBN 71. un 72 punktos ir noteikts, ka </a:t>
            </a:r>
            <a:r>
              <a:rPr lang="lv-LV" b="1" u="sng" dirty="0">
                <a:latin typeface="Times New Roman" panose="02020603050405020304" pitchFamily="18" charset="0"/>
                <a:ea typeface="Verdana" panose="020B0604030504040204" pitchFamily="34" charset="0"/>
                <a:cs typeface="Times New Roman" panose="02020603050405020304" pitchFamily="18" charset="0"/>
              </a:rPr>
              <a:t>būvprojekta </a:t>
            </a:r>
            <a:r>
              <a:rPr lang="lv-LV" b="1" u="sng" dirty="0" err="1">
                <a:latin typeface="Times New Roman" panose="02020603050405020304" pitchFamily="18" charset="0"/>
                <a:ea typeface="Verdana" panose="020B0604030504040204" pitchFamily="34" charset="0"/>
                <a:cs typeface="Times New Roman" panose="02020603050405020304" pitchFamily="18" charset="0"/>
              </a:rPr>
              <a:t>ģenplānā</a:t>
            </a:r>
            <a:r>
              <a:rPr lang="lv-LV" b="1" u="sng" dirty="0">
                <a:latin typeface="Times New Roman" panose="02020603050405020304" pitchFamily="18" charset="0"/>
                <a:ea typeface="Verdana" panose="020B0604030504040204" pitchFamily="34" charset="0"/>
                <a:cs typeface="Times New Roman" panose="02020603050405020304" pitchFamily="18" charset="0"/>
              </a:rPr>
              <a:t>  norāda projektējamo būvju eksplikāciju </a:t>
            </a:r>
            <a:r>
              <a:rPr lang="lv-LV" b="1" dirty="0">
                <a:latin typeface="Times New Roman" panose="02020603050405020304" pitchFamily="18" charset="0"/>
                <a:ea typeface="Verdana" panose="020B0604030504040204" pitchFamily="34" charset="0"/>
                <a:cs typeface="Times New Roman" panose="02020603050405020304" pitchFamily="18" charset="0"/>
              </a:rPr>
              <a:t>ar kadastra apzīmējumu (ja tāds ir piešķirts), galveno lietošanas veidu, apbūves rādītājus un galvenos apbūvi raksturojošos parametrus. </a:t>
            </a:r>
          </a:p>
        </p:txBody>
      </p:sp>
      <p:sp>
        <p:nvSpPr>
          <p:cNvPr id="7" name="TextBox 6">
            <a:extLst>
              <a:ext uri="{FF2B5EF4-FFF2-40B4-BE49-F238E27FC236}">
                <a16:creationId xmlns:a16="http://schemas.microsoft.com/office/drawing/2014/main" id="{394FC40E-A2C6-CCFF-FE80-420DEF5057A7}"/>
              </a:ext>
            </a:extLst>
          </p:cNvPr>
          <p:cNvSpPr txBox="1"/>
          <p:nvPr/>
        </p:nvSpPr>
        <p:spPr>
          <a:xfrm>
            <a:off x="2435816" y="921338"/>
            <a:ext cx="9084624" cy="400110"/>
          </a:xfrm>
          <a:prstGeom prst="rect">
            <a:avLst/>
          </a:prstGeom>
          <a:noFill/>
        </p:spPr>
        <p:txBody>
          <a:bodyPr wrap="square" rtlCol="0">
            <a:spAutoFit/>
          </a:bodyPr>
          <a:lstStyle/>
          <a:p>
            <a:r>
              <a:rPr lang="lv-LV" sz="2000" b="1" dirty="0">
                <a:latin typeface="Times New Roman" panose="02020603050405020304" pitchFamily="18" charset="0"/>
                <a:cs typeface="Times New Roman" panose="02020603050405020304" pitchFamily="18" charset="0"/>
              </a:rPr>
              <a:t>Ministru kabineta 02.09.2014. </a:t>
            </a:r>
            <a:r>
              <a:rPr lang="lv-LV" sz="2000" b="1" dirty="0">
                <a:latin typeface="Times New Roman" panose="02020603050405020304" pitchFamily="18" charset="0"/>
                <a:ea typeface="Verdana" panose="020B0604030504040204" pitchFamily="34" charset="0"/>
                <a:cs typeface="Times New Roman" panose="02020603050405020304" pitchFamily="18" charset="0"/>
              </a:rPr>
              <a:t>noteikumi</a:t>
            </a:r>
            <a:r>
              <a:rPr lang="lv-LV" sz="2000" b="1" dirty="0">
                <a:latin typeface="Times New Roman" panose="02020603050405020304" pitchFamily="18" charset="0"/>
                <a:cs typeface="Times New Roman" panose="02020603050405020304" pitchFamily="18" charset="0"/>
              </a:rPr>
              <a:t> Nr. 529 "Ēku būvnoteikumi".</a:t>
            </a:r>
          </a:p>
        </p:txBody>
      </p:sp>
      <p:pic>
        <p:nvPicPr>
          <p:cNvPr id="8" name="Attēls 7">
            <a:extLst>
              <a:ext uri="{FF2B5EF4-FFF2-40B4-BE49-F238E27FC236}">
                <a16:creationId xmlns:a16="http://schemas.microsoft.com/office/drawing/2014/main" id="{0235A2DA-178A-B910-EBA9-D191259C8EC1}"/>
              </a:ext>
            </a:extLst>
          </p:cNvPr>
          <p:cNvPicPr>
            <a:picLocks noChangeAspect="1"/>
          </p:cNvPicPr>
          <p:nvPr/>
        </p:nvPicPr>
        <p:blipFill>
          <a:blip r:embed="rId5"/>
          <a:stretch>
            <a:fillRect/>
          </a:stretch>
        </p:blipFill>
        <p:spPr>
          <a:xfrm>
            <a:off x="308758" y="2596158"/>
            <a:ext cx="5302827" cy="3760193"/>
          </a:xfrm>
          <a:prstGeom prst="rect">
            <a:avLst/>
          </a:prstGeom>
        </p:spPr>
      </p:pic>
      <p:pic>
        <p:nvPicPr>
          <p:cNvPr id="12" name="Attēls 11">
            <a:extLst>
              <a:ext uri="{FF2B5EF4-FFF2-40B4-BE49-F238E27FC236}">
                <a16:creationId xmlns:a16="http://schemas.microsoft.com/office/drawing/2014/main" id="{8859EF3F-5BD3-148B-E8AD-73E5528A55F2}"/>
              </a:ext>
            </a:extLst>
          </p:cNvPr>
          <p:cNvPicPr>
            <a:picLocks noChangeAspect="1"/>
          </p:cNvPicPr>
          <p:nvPr/>
        </p:nvPicPr>
        <p:blipFill>
          <a:blip r:embed="rId6"/>
          <a:stretch>
            <a:fillRect/>
          </a:stretch>
        </p:blipFill>
        <p:spPr>
          <a:xfrm>
            <a:off x="5828063" y="2596158"/>
            <a:ext cx="5982936" cy="3760192"/>
          </a:xfrm>
          <a:prstGeom prst="rect">
            <a:avLst/>
          </a:prstGeom>
        </p:spPr>
      </p:pic>
    </p:spTree>
    <p:extLst>
      <p:ext uri="{BB962C8B-B14F-4D97-AF65-F5344CB8AC3E}">
        <p14:creationId xmlns:p14="http://schemas.microsoft.com/office/powerpoint/2010/main" val="387451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6</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4/12</a:t>
            </a:r>
          </a:p>
        </p:txBody>
      </p:sp>
      <p:sp>
        <p:nvSpPr>
          <p:cNvPr id="5" name="TextBox 4">
            <a:extLst>
              <a:ext uri="{FF2B5EF4-FFF2-40B4-BE49-F238E27FC236}">
                <a16:creationId xmlns:a16="http://schemas.microsoft.com/office/drawing/2014/main" id="{AAE7704A-081E-9D5E-6951-37C5AFDFB831}"/>
              </a:ext>
            </a:extLst>
          </p:cNvPr>
          <p:cNvSpPr txBox="1"/>
          <p:nvPr/>
        </p:nvSpPr>
        <p:spPr>
          <a:xfrm>
            <a:off x="508666" y="1152612"/>
            <a:ext cx="11521038" cy="5061642"/>
          </a:xfrm>
          <a:prstGeom prst="rect">
            <a:avLst/>
          </a:prstGeom>
          <a:noFill/>
        </p:spPr>
        <p:txBody>
          <a:bodyPr wrap="square" rtlCol="0">
            <a:spAutoFit/>
          </a:bodyPr>
          <a:lstStyle/>
          <a:p>
            <a:pPr>
              <a:lnSpc>
                <a:spcPct val="120000"/>
              </a:lnSpc>
              <a:spcAft>
                <a:spcPts val="600"/>
              </a:spcAft>
            </a:pPr>
            <a:r>
              <a:rPr lang="lv-LV" b="1" dirty="0">
                <a:latin typeface="Times New Roman" panose="02020603050405020304" pitchFamily="18" charset="0"/>
                <a:ea typeface="Verdana" panose="020B0604030504040204" pitchFamily="34" charset="0"/>
                <a:cs typeface="Times New Roman" panose="02020603050405020304" pitchFamily="18" charset="0"/>
              </a:rPr>
              <a:t>                         </a:t>
            </a:r>
            <a:r>
              <a:rPr lang="lv-LV" sz="2000" b="1" dirty="0">
                <a:latin typeface="Times New Roman" panose="02020603050405020304" pitchFamily="18" charset="0"/>
                <a:ea typeface="Verdana" panose="020B0604030504040204" pitchFamily="34" charset="0"/>
                <a:cs typeface="Times New Roman" panose="02020603050405020304" pitchFamily="18" charset="0"/>
              </a:rPr>
              <a:t>Apskatīsim piemēru:  </a:t>
            </a:r>
          </a:p>
          <a:p>
            <a:pPr>
              <a:lnSpc>
                <a:spcPct val="120000"/>
              </a:lnSpc>
              <a:spcAft>
                <a:spcPts val="600"/>
              </a:spcAft>
            </a:pPr>
            <a:r>
              <a:rPr lang="lv-LV" b="1" dirty="0">
                <a:latin typeface="Times New Roman" panose="02020603050405020304" pitchFamily="18" charset="0"/>
                <a:ea typeface="Verdana" panose="020B0604030504040204" pitchFamily="34" charset="0"/>
                <a:cs typeface="Times New Roman" panose="02020603050405020304" pitchFamily="18" charset="0"/>
              </a:rPr>
              <a:t>         Būvprojekta GP lapā ir norādīta būvju eksplikācija (ēkas un inženierbūves), kuras ir paredzēts realizēt esošajā būvniecības lietā, savukārt būvatļaujā ir norādītas tikai 2 būves ( jaunbūve ar kadastra apzīmējumu … un pārbūvējama ēka ar kadastra apzīmējumu..),</a:t>
            </a:r>
            <a:r>
              <a:rPr lang="lv-LV" b="1" u="sng" dirty="0">
                <a:latin typeface="Times New Roman" panose="02020603050405020304" pitchFamily="18" charset="0"/>
                <a:ea typeface="Verdana" panose="020B0604030504040204" pitchFamily="34" charset="0"/>
                <a:cs typeface="Times New Roman" panose="02020603050405020304" pitchFamily="18" charset="0"/>
              </a:rPr>
              <a:t> līdz ar to ir konstatēta neatbilstība starp būvprojektu,  būvatļauju un faktisko situāciju</a:t>
            </a:r>
            <a:r>
              <a:rPr lang="lv-LV" b="1" dirty="0">
                <a:latin typeface="Times New Roman" panose="02020603050405020304" pitchFamily="18" charset="0"/>
                <a:ea typeface="Verdana" panose="020B0604030504040204" pitchFamily="34" charset="0"/>
                <a:cs typeface="Times New Roman" panose="02020603050405020304" pitchFamily="18" charset="0"/>
              </a:rPr>
              <a:t>. Proti, būvatļaujā nav reģistrētas visas projektējamās būves -  kurām saskaņā ar 12.06.2018. MK Nr.326 "Būvju klasifikācijas noteikumi" nosakāms lietošanas veids (ĒBN 72.1.5.apakšpunkts). Šādas būvprojekta izmaiņas, saskaņā ar BL 16. panta (2</a:t>
            </a:r>
            <a:r>
              <a:rPr lang="lv-LV" b="1" baseline="30000" dirty="0">
                <a:latin typeface="Times New Roman" panose="02020603050405020304" pitchFamily="18" charset="0"/>
                <a:ea typeface="Verdana" panose="020B0604030504040204" pitchFamily="34" charset="0"/>
                <a:cs typeface="Times New Roman" panose="02020603050405020304" pitchFamily="18" charset="0"/>
              </a:rPr>
              <a:t>2</a:t>
            </a:r>
            <a:r>
              <a:rPr lang="lv-LV" b="1" dirty="0">
                <a:latin typeface="Times New Roman" panose="02020603050405020304" pitchFamily="18" charset="0"/>
                <a:ea typeface="Verdana" panose="020B0604030504040204" pitchFamily="34" charset="0"/>
                <a:cs typeface="Times New Roman" panose="02020603050405020304" pitchFamily="18" charset="0"/>
              </a:rPr>
              <a:t>) daļu, ir veicamas, tās saskaņojot ar būvvaldi. </a:t>
            </a:r>
          </a:p>
          <a:p>
            <a:pPr>
              <a:lnSpc>
                <a:spcPct val="120000"/>
              </a:lnSpc>
              <a:spcAft>
                <a:spcPts val="600"/>
              </a:spcAft>
            </a:pPr>
            <a:r>
              <a:rPr lang="lv-LV" b="1" dirty="0">
                <a:latin typeface="Times New Roman" panose="02020603050405020304" pitchFamily="18" charset="0"/>
                <a:ea typeface="Verdana" panose="020B0604030504040204" pitchFamily="34" charset="0"/>
                <a:cs typeface="Times New Roman" panose="02020603050405020304" pitchFamily="18" charset="0"/>
              </a:rPr>
              <a:t>          Šajā situācijā </a:t>
            </a:r>
            <a:r>
              <a:rPr lang="lv-LV" b="1" u="sng" dirty="0">
                <a:latin typeface="Times New Roman" panose="02020603050405020304" pitchFamily="18" charset="0"/>
                <a:ea typeface="Verdana" panose="020B0604030504040204" pitchFamily="34" charset="0"/>
                <a:cs typeface="Times New Roman" panose="02020603050405020304" pitchFamily="18" charset="0"/>
              </a:rPr>
              <a:t>autoruzraugam</a:t>
            </a:r>
            <a:r>
              <a:rPr lang="lv-LV" b="1" dirty="0">
                <a:latin typeface="Times New Roman" panose="02020603050405020304" pitchFamily="18" charset="0"/>
                <a:ea typeface="Verdana" panose="020B0604030504040204" pitchFamily="34" charset="0"/>
                <a:cs typeface="Times New Roman" panose="02020603050405020304" pitchFamily="18" charset="0"/>
              </a:rPr>
              <a:t>, atbilstoši VBN 113.1. apakšpunktam nepieciešams iesniegt būvniecības ierosinātājam informāciju - būvju eksplikāciju ģenerālplānā ar visām projektējamām būvēm (norādot, kuras būves ir norādītas un kuras nav norādītas), kurām nosakāms lietošanas veids un būves grupa, papildus veicot attiecīgu ierakstu būvdarbu žurnāla sadaļā "Autor uzraugu ieraksti".      </a:t>
            </a:r>
          </a:p>
          <a:p>
            <a:pPr>
              <a:lnSpc>
                <a:spcPct val="120000"/>
              </a:lnSpc>
              <a:spcAft>
                <a:spcPts val="600"/>
              </a:spcAft>
            </a:pPr>
            <a:r>
              <a:rPr lang="lv-LV" b="1" dirty="0">
                <a:latin typeface="Times New Roman" panose="02020603050405020304" pitchFamily="18" charset="0"/>
                <a:ea typeface="Verdana" panose="020B0604030504040204" pitchFamily="34" charset="0"/>
                <a:cs typeface="Times New Roman" panose="02020603050405020304" pitchFamily="18" charset="0"/>
              </a:rPr>
              <a:t>           Savukārt </a:t>
            </a:r>
            <a:r>
              <a:rPr lang="lv-LV" b="1" u="sng" dirty="0">
                <a:latin typeface="Times New Roman" panose="02020603050405020304" pitchFamily="18" charset="0"/>
                <a:ea typeface="Verdana" panose="020B0604030504040204" pitchFamily="34" charset="0"/>
                <a:cs typeface="Times New Roman" panose="02020603050405020304" pitchFamily="18" charset="0"/>
              </a:rPr>
              <a:t>būvniecības ierosinātājam </a:t>
            </a:r>
            <a:r>
              <a:rPr lang="lv-LV" b="1" dirty="0">
                <a:latin typeface="Times New Roman" panose="02020603050405020304" pitchFamily="18" charset="0"/>
                <a:ea typeface="Verdana" panose="020B0604030504040204" pitchFamily="34" charset="0"/>
                <a:cs typeface="Times New Roman" panose="02020603050405020304" pitchFamily="18" charset="0"/>
              </a:rPr>
              <a:t>, VBN 130.punkta kārtībā, būvvaldē ir jāiesniedz iesniegums par izmaiņām būvatļaujā, ar mērķi papildināt būvatļauju, ar visām projektējamām būvēm (ēkām un inženierbūvēm).</a:t>
            </a:r>
          </a:p>
          <a:p>
            <a:pPr>
              <a:lnSpc>
                <a:spcPct val="120000"/>
              </a:lnSpc>
              <a:spcAft>
                <a:spcPts val="600"/>
              </a:spcAft>
            </a:pPr>
            <a:r>
              <a:rPr lang="lv-LV" b="1" dirty="0">
                <a:latin typeface="Times New Roman" panose="02020603050405020304" pitchFamily="18" charset="0"/>
                <a:ea typeface="Verdana" panose="020B060403050404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63557BC9-8F79-94A9-FF49-B5DE72DEEB94}"/>
              </a:ext>
            </a:extLst>
          </p:cNvPr>
          <p:cNvSpPr txBox="1"/>
          <p:nvPr/>
        </p:nvSpPr>
        <p:spPr>
          <a:xfrm>
            <a:off x="2279113" y="604195"/>
            <a:ext cx="8395854" cy="523220"/>
          </a:xfrm>
          <a:prstGeom prst="rect">
            <a:avLst/>
          </a:prstGeom>
          <a:noFill/>
        </p:spPr>
        <p:txBody>
          <a:bodyPr wrap="square" rtlCol="0">
            <a:spAutoFit/>
          </a:bodyPr>
          <a:lstStyle/>
          <a:p>
            <a:pPr algn="ctr"/>
            <a:r>
              <a:rPr lang="lv-LV" sz="2800" b="1" dirty="0" err="1">
                <a:solidFill>
                  <a:srgbClr val="3892AE"/>
                </a:solidFill>
                <a:latin typeface="Verdana" panose="020B0604030504040204" pitchFamily="34" charset="0"/>
                <a:ea typeface="Verdana" panose="020B0604030504040204" pitchFamily="34" charset="0"/>
              </a:rPr>
              <a:t>Būvapjoms</a:t>
            </a:r>
            <a:endParaRPr lang="lv-LV"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615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7</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6/12</a:t>
            </a:r>
          </a:p>
        </p:txBody>
      </p:sp>
      <p:sp>
        <p:nvSpPr>
          <p:cNvPr id="7" name="TextBox 6">
            <a:extLst>
              <a:ext uri="{FF2B5EF4-FFF2-40B4-BE49-F238E27FC236}">
                <a16:creationId xmlns:a16="http://schemas.microsoft.com/office/drawing/2014/main" id="{76D7CFAA-61A1-5A64-D590-F47EC13087C9}"/>
              </a:ext>
            </a:extLst>
          </p:cNvPr>
          <p:cNvSpPr txBox="1"/>
          <p:nvPr/>
        </p:nvSpPr>
        <p:spPr>
          <a:xfrm>
            <a:off x="3204805" y="441369"/>
            <a:ext cx="6121730" cy="523220"/>
          </a:xfrm>
          <a:prstGeom prst="rect">
            <a:avLst/>
          </a:prstGeom>
          <a:noFill/>
        </p:spPr>
        <p:txBody>
          <a:bodyPr wrap="square">
            <a:spAutoFit/>
          </a:bodyPr>
          <a:lstStyle/>
          <a:p>
            <a:pPr algn="ctr"/>
            <a:r>
              <a:rPr lang="lv-LV" sz="2800" b="1" dirty="0" err="1">
                <a:solidFill>
                  <a:srgbClr val="3892AE"/>
                </a:solidFill>
                <a:latin typeface="Verdana" panose="020B0604030504040204" pitchFamily="34" charset="0"/>
                <a:ea typeface="Verdana" panose="020B0604030504040204" pitchFamily="34" charset="0"/>
              </a:rPr>
              <a:t>Būvapjoms</a:t>
            </a:r>
            <a:endParaRPr lang="lv-LV" sz="2800" dirty="0">
              <a:latin typeface="Verdana" panose="020B0604030504040204" pitchFamily="34" charset="0"/>
              <a:ea typeface="Verdana" panose="020B0604030504040204" pitchFamily="34" charset="0"/>
            </a:endParaRPr>
          </a:p>
        </p:txBody>
      </p:sp>
      <p:pic>
        <p:nvPicPr>
          <p:cNvPr id="9" name="Attēls 8">
            <a:extLst>
              <a:ext uri="{FF2B5EF4-FFF2-40B4-BE49-F238E27FC236}">
                <a16:creationId xmlns:a16="http://schemas.microsoft.com/office/drawing/2014/main" id="{9A76B71E-B01A-A68E-0E06-F2F7A7ABE6EF}"/>
              </a:ext>
            </a:extLst>
          </p:cNvPr>
          <p:cNvPicPr>
            <a:picLocks noChangeAspect="1"/>
          </p:cNvPicPr>
          <p:nvPr/>
        </p:nvPicPr>
        <p:blipFill>
          <a:blip r:embed="rId5"/>
          <a:stretch>
            <a:fillRect/>
          </a:stretch>
        </p:blipFill>
        <p:spPr>
          <a:xfrm>
            <a:off x="441799" y="1648319"/>
            <a:ext cx="5241533" cy="3416319"/>
          </a:xfrm>
          <a:prstGeom prst="rect">
            <a:avLst/>
          </a:prstGeom>
        </p:spPr>
      </p:pic>
      <p:pic>
        <p:nvPicPr>
          <p:cNvPr id="11" name="Attēls 10">
            <a:extLst>
              <a:ext uri="{FF2B5EF4-FFF2-40B4-BE49-F238E27FC236}">
                <a16:creationId xmlns:a16="http://schemas.microsoft.com/office/drawing/2014/main" id="{323982A7-5B7B-CDB6-5DEB-F8A258EACB7F}"/>
              </a:ext>
            </a:extLst>
          </p:cNvPr>
          <p:cNvPicPr>
            <a:picLocks noChangeAspect="1"/>
          </p:cNvPicPr>
          <p:nvPr/>
        </p:nvPicPr>
        <p:blipFill>
          <a:blip r:embed="rId6"/>
          <a:stretch>
            <a:fillRect/>
          </a:stretch>
        </p:blipFill>
        <p:spPr>
          <a:xfrm>
            <a:off x="441799" y="5064638"/>
            <a:ext cx="5241533" cy="963615"/>
          </a:xfrm>
          <a:prstGeom prst="rect">
            <a:avLst/>
          </a:prstGeom>
        </p:spPr>
      </p:pic>
      <p:sp>
        <p:nvSpPr>
          <p:cNvPr id="12" name="TextBox 11">
            <a:extLst>
              <a:ext uri="{FF2B5EF4-FFF2-40B4-BE49-F238E27FC236}">
                <a16:creationId xmlns:a16="http://schemas.microsoft.com/office/drawing/2014/main" id="{04A2F03F-5FA3-AA97-A883-3296CEA0E126}"/>
              </a:ext>
            </a:extLst>
          </p:cNvPr>
          <p:cNvSpPr txBox="1"/>
          <p:nvPr/>
        </p:nvSpPr>
        <p:spPr>
          <a:xfrm>
            <a:off x="6265670" y="1980088"/>
            <a:ext cx="5241533" cy="3416320"/>
          </a:xfrm>
          <a:prstGeom prst="rect">
            <a:avLst/>
          </a:prstGeom>
          <a:noFill/>
        </p:spPr>
        <p:txBody>
          <a:bodyPr wrap="square" rtlCol="0">
            <a:spAutoFit/>
          </a:bodyPr>
          <a:lstStyle/>
          <a:p>
            <a:r>
              <a:rPr lang="lv-LV" b="1" dirty="0">
                <a:latin typeface="Times New Roman" panose="02020603050405020304" pitchFamily="18" charset="0"/>
                <a:cs typeface="Times New Roman" panose="02020603050405020304" pitchFamily="18" charset="0"/>
              </a:rPr>
              <a:t>Būvprojektā ir jābūt precīzai informācija par paveicamo darbu apjomu. Projektētājam projekta dokumentācijā ir jānorāda visi būvdarbu un būvizstrādājumu apjomi. </a:t>
            </a:r>
          </a:p>
          <a:p>
            <a:endParaRPr lang="lv-LV"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   Būvdarbu veicējs, saskaņā ar šiem apjomiem veic būvdarbu izmaksu aprēķinus un būvdarbus.  </a:t>
            </a:r>
          </a:p>
          <a:p>
            <a:endParaRPr lang="lv-LV"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   Būvuzraugs un būvinspektors saskaņā ar būvprojektā pieejamo  informāciju veic būvdarbu apjomu kontroli un objekta pieņemšanu ekspluatācijā. </a:t>
            </a:r>
          </a:p>
        </p:txBody>
      </p:sp>
    </p:spTree>
    <p:extLst>
      <p:ext uri="{BB962C8B-B14F-4D97-AF65-F5344CB8AC3E}">
        <p14:creationId xmlns:p14="http://schemas.microsoft.com/office/powerpoint/2010/main" val="6205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8</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7/16</a:t>
            </a:r>
          </a:p>
        </p:txBody>
      </p:sp>
      <p:sp>
        <p:nvSpPr>
          <p:cNvPr id="5" name="TextBox 4">
            <a:extLst>
              <a:ext uri="{FF2B5EF4-FFF2-40B4-BE49-F238E27FC236}">
                <a16:creationId xmlns:a16="http://schemas.microsoft.com/office/drawing/2014/main" id="{0C636EBD-C250-19C4-B5CF-13A6EAA227BD}"/>
              </a:ext>
            </a:extLst>
          </p:cNvPr>
          <p:cNvSpPr txBox="1"/>
          <p:nvPr/>
        </p:nvSpPr>
        <p:spPr>
          <a:xfrm>
            <a:off x="2519815" y="301219"/>
            <a:ext cx="7914449"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Arhitektūras risinājumu atbilstība būvprojektam </a:t>
            </a:r>
            <a:endParaRPr lang="lv-LV" sz="2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9D86D45D-2093-7E42-6F15-B100A9A562EB}"/>
              </a:ext>
            </a:extLst>
          </p:cNvPr>
          <p:cNvSpPr txBox="1"/>
          <p:nvPr/>
        </p:nvSpPr>
        <p:spPr>
          <a:xfrm>
            <a:off x="565568" y="1255326"/>
            <a:ext cx="11314464" cy="5078313"/>
          </a:xfrm>
          <a:prstGeom prst="rect">
            <a:avLst/>
          </a:prstGeom>
          <a:noFill/>
        </p:spPr>
        <p:txBody>
          <a:bodyPr wrap="square" rtlCol="0">
            <a:spAutoFit/>
          </a:bodyPr>
          <a:lstStyle/>
          <a:p>
            <a:r>
              <a:rPr lang="lv-LV" b="1" dirty="0">
                <a:latin typeface="Times New Roman" panose="02020603050405020304" pitchFamily="18" charset="0"/>
                <a:cs typeface="Times New Roman" panose="02020603050405020304" pitchFamily="18" charset="0"/>
              </a:rPr>
              <a:t>                        Būvprojekta izstrādātājs izstrādā būvprojektu tādā apjomā, kāds ir nepieciešams</a:t>
            </a:r>
          </a:p>
          <a:p>
            <a:r>
              <a:rPr lang="lv-LV" b="1" dirty="0">
                <a:latin typeface="Times New Roman" panose="02020603050405020304" pitchFamily="18" charset="0"/>
                <a:cs typeface="Times New Roman" panose="02020603050405020304" pitchFamily="18" charset="0"/>
              </a:rPr>
              <a:t>                                                                       būvniecības ieceres realizācijai. </a:t>
            </a:r>
          </a:p>
          <a:p>
            <a:endParaRPr lang="lv-LV"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       Būvprojekta arhitektūras daļa ietver būvprojekta autora māksliniecisko un tehnisko ideju kopumu, kas ir atspoguļots atsevišķā projekta sadaļās un ir saskaņots ar būvniecības ierosinātāju:</a:t>
            </a:r>
          </a:p>
          <a:p>
            <a:r>
              <a:rPr lang="lv-LV" b="1" dirty="0">
                <a:latin typeface="Times New Roman" panose="02020603050405020304" pitchFamily="18" charset="0"/>
                <a:cs typeface="Times New Roman" panose="02020603050405020304" pitchFamily="18" charset="0"/>
              </a:rPr>
              <a:t> </a:t>
            </a:r>
          </a:p>
          <a:p>
            <a:r>
              <a:rPr lang="lv-LV" b="1" dirty="0">
                <a:latin typeface="Times New Roman" panose="02020603050405020304" pitchFamily="18" charset="0"/>
                <a:cs typeface="Times New Roman" panose="02020603050405020304" pitchFamily="18" charset="0"/>
              </a:rPr>
              <a:t>   * ēkas stāvu plāni ar telpu izmēriem un lietošanas veidu; </a:t>
            </a:r>
          </a:p>
          <a:p>
            <a:r>
              <a:rPr lang="lv-LV" b="1" dirty="0">
                <a:latin typeface="Times New Roman" panose="02020603050405020304" pitchFamily="18" charset="0"/>
                <a:cs typeface="Times New Roman" panose="02020603050405020304" pitchFamily="18" charset="0"/>
              </a:rPr>
              <a:t>   * arhitektoniskais veidols, fasādes, to apdare;</a:t>
            </a:r>
          </a:p>
          <a:p>
            <a:r>
              <a:rPr lang="lv-LV" b="1" dirty="0">
                <a:latin typeface="Times New Roman" panose="02020603050405020304" pitchFamily="18" charset="0"/>
                <a:cs typeface="Times New Roman" panose="02020603050405020304" pitchFamily="18" charset="0"/>
              </a:rPr>
              <a:t>   * ēkas raksturīgie griezumi ar augstuma atzīmēm;</a:t>
            </a:r>
          </a:p>
          <a:p>
            <a:r>
              <a:rPr lang="lv-LV" b="1" dirty="0">
                <a:latin typeface="Times New Roman" panose="02020603050405020304" pitchFamily="18" charset="0"/>
                <a:cs typeface="Times New Roman" panose="02020603050405020304" pitchFamily="18" charset="0"/>
              </a:rPr>
              <a:t>   * telpu interjera apdares risinājumi; </a:t>
            </a:r>
          </a:p>
          <a:p>
            <a:endParaRPr lang="lv-LV" b="1" dirty="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       Bez tam ēkas novietojums, </a:t>
            </a:r>
            <a:r>
              <a:rPr lang="lv-LV" b="1" dirty="0" err="1">
                <a:latin typeface="Times New Roman" panose="02020603050405020304" pitchFamily="18" charset="0"/>
                <a:cs typeface="Times New Roman" panose="02020603050405020304" pitchFamily="18" charset="0"/>
              </a:rPr>
              <a:t>būvapjomi</a:t>
            </a:r>
            <a:r>
              <a:rPr lang="lv-LV" b="1" dirty="0">
                <a:latin typeface="Times New Roman" panose="02020603050405020304" pitchFamily="18" charset="0"/>
                <a:cs typeface="Times New Roman" panose="02020603050405020304" pitchFamily="18" charset="0"/>
              </a:rPr>
              <a:t> un fasāžu risinājumi ir jāsaskaņo ar būvvaldi. Nav pieļaujamas iepriekšminēto apjomu izmaiņas bez saskaņojuma ar būvniecības ierosinātāju un būvvaldi. </a:t>
            </a:r>
          </a:p>
        </p:txBody>
      </p:sp>
      <p:pic>
        <p:nvPicPr>
          <p:cNvPr id="8" name="Attēls 7" descr="Attēls, kurā ir debesis, arhitektūra, ārpus telpām, ēka&#10;&#10;Apraksts ģenerēts automātiski">
            <a:extLst>
              <a:ext uri="{FF2B5EF4-FFF2-40B4-BE49-F238E27FC236}">
                <a16:creationId xmlns:a16="http://schemas.microsoft.com/office/drawing/2014/main" id="{2A646811-F8EA-33BC-42C2-9E7A045F0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306" y="2775329"/>
            <a:ext cx="4988126" cy="2904430"/>
          </a:xfrm>
          <a:prstGeom prst="rect">
            <a:avLst/>
          </a:prstGeom>
        </p:spPr>
      </p:pic>
    </p:spTree>
    <p:extLst>
      <p:ext uri="{BB962C8B-B14F-4D97-AF65-F5344CB8AC3E}">
        <p14:creationId xmlns:p14="http://schemas.microsoft.com/office/powerpoint/2010/main" val="289593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9</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7" name="TextBox 176">
            <a:extLst>
              <a:ext uri="{FF2B5EF4-FFF2-40B4-BE49-F238E27FC236}">
                <a16:creationId xmlns:a16="http://schemas.microsoft.com/office/drawing/2014/main" id="{A1831F90-1F07-4387-9664-80C867353511}"/>
              </a:ext>
            </a:extLst>
          </p:cNvPr>
          <p:cNvSpPr txBox="1"/>
          <p:nvPr/>
        </p:nvSpPr>
        <p:spPr>
          <a:xfrm>
            <a:off x="11520440" y="219928"/>
            <a:ext cx="719185" cy="276999"/>
          </a:xfrm>
          <a:prstGeom prst="rect">
            <a:avLst/>
          </a:prstGeom>
          <a:noFill/>
        </p:spPr>
        <p:txBody>
          <a:bodyPr wrap="square" rtlCol="0">
            <a:spAutoFit/>
          </a:bodyPr>
          <a:lstStyle/>
          <a:p>
            <a:pPr algn="just"/>
            <a:r>
              <a:rPr lang="lv-LV" sz="1200" b="1" dirty="0">
                <a:latin typeface="Verdana" panose="020B0604030504040204" pitchFamily="34" charset="0"/>
                <a:ea typeface="Verdana" panose="020B0604030504040204" pitchFamily="34" charset="0"/>
              </a:rPr>
              <a:t>8/16</a:t>
            </a:r>
          </a:p>
        </p:txBody>
      </p:sp>
      <p:pic>
        <p:nvPicPr>
          <p:cNvPr id="5" name="Attēls 4" descr="Attēls, kurā ir logs, ārpus telpām, augs, ēka&#10;&#10;Apraksts ģenerēts automātiski">
            <a:extLst>
              <a:ext uri="{FF2B5EF4-FFF2-40B4-BE49-F238E27FC236}">
                <a16:creationId xmlns:a16="http://schemas.microsoft.com/office/drawing/2014/main" id="{AC31682C-F8B9-1059-043D-EF7211F14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943" y="1455520"/>
            <a:ext cx="5572277" cy="4743399"/>
          </a:xfrm>
          <a:prstGeom prst="rect">
            <a:avLst/>
          </a:prstGeom>
        </p:spPr>
      </p:pic>
      <p:sp>
        <p:nvSpPr>
          <p:cNvPr id="7" name="TextBox 6">
            <a:extLst>
              <a:ext uri="{FF2B5EF4-FFF2-40B4-BE49-F238E27FC236}">
                <a16:creationId xmlns:a16="http://schemas.microsoft.com/office/drawing/2014/main" id="{DF7EC5C8-225B-43CD-8FBE-000B1B7A1907}"/>
              </a:ext>
            </a:extLst>
          </p:cNvPr>
          <p:cNvSpPr txBox="1"/>
          <p:nvPr/>
        </p:nvSpPr>
        <p:spPr>
          <a:xfrm>
            <a:off x="2542191" y="301219"/>
            <a:ext cx="7869698" cy="954107"/>
          </a:xfrm>
          <a:prstGeom prst="rect">
            <a:avLst/>
          </a:prstGeom>
          <a:noFill/>
        </p:spPr>
        <p:txBody>
          <a:bodyPr wrap="square">
            <a:spAutoFit/>
          </a:bodyPr>
          <a:lstStyle/>
          <a:p>
            <a:pPr algn="ctr"/>
            <a:r>
              <a:rPr lang="lv-LV" sz="2800" b="1" dirty="0">
                <a:solidFill>
                  <a:srgbClr val="3892AE"/>
                </a:solidFill>
                <a:latin typeface="Verdana" panose="020B0604030504040204" pitchFamily="34" charset="0"/>
                <a:ea typeface="Verdana" panose="020B0604030504040204" pitchFamily="34" charset="0"/>
              </a:rPr>
              <a:t>Arhitektūras risinājumu atbilstība būvprojektam </a:t>
            </a:r>
            <a:endParaRPr lang="lv-LV"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56F918B-278D-A01A-5C87-E9EBA9047A7B}"/>
              </a:ext>
            </a:extLst>
          </p:cNvPr>
          <p:cNvSpPr txBox="1"/>
          <p:nvPr/>
        </p:nvSpPr>
        <p:spPr>
          <a:xfrm>
            <a:off x="525235" y="1805049"/>
            <a:ext cx="5570765" cy="4247317"/>
          </a:xfrm>
          <a:prstGeom prst="rect">
            <a:avLst/>
          </a:prstGeom>
          <a:noFill/>
        </p:spPr>
        <p:txBody>
          <a:bodyPr wrap="square" rtlCol="0">
            <a:spAutoFit/>
          </a:bodyPr>
          <a:lstStyle/>
          <a:p>
            <a:r>
              <a:rPr lang="lv-LV" b="1" dirty="0">
                <a:latin typeface="Times New Roman" panose="02020603050405020304" pitchFamily="18" charset="0"/>
                <a:cs typeface="Times New Roman" panose="02020603050405020304" pitchFamily="18" charset="0"/>
              </a:rPr>
              <a:t>      Būvvalde vai institūcija, kura pilda būvvaldes funkcijas, </a:t>
            </a:r>
            <a:r>
              <a:rPr lang="lv-LV" b="1" u="sng" dirty="0">
                <a:latin typeface="Times New Roman" panose="02020603050405020304" pitchFamily="18" charset="0"/>
                <a:cs typeface="Times New Roman" panose="02020603050405020304" pitchFamily="18" charset="0"/>
              </a:rPr>
              <a:t>var atteikt izmaiņu saskaņošanu </a:t>
            </a:r>
            <a:r>
              <a:rPr lang="lv-LV" b="1" dirty="0">
                <a:latin typeface="Times New Roman" panose="02020603050405020304" pitchFamily="18" charset="0"/>
                <a:cs typeface="Times New Roman" panose="02020603050405020304" pitchFamily="18" charset="0"/>
              </a:rPr>
              <a:t>vai būvatļaujas nosacījumu grozīšanu, </a:t>
            </a:r>
            <a:r>
              <a:rPr lang="lv-LV" b="1" u="sng" dirty="0">
                <a:latin typeface="Times New Roman" panose="02020603050405020304" pitchFamily="18" charset="0"/>
                <a:cs typeface="Times New Roman" panose="02020603050405020304" pitchFamily="18" charset="0"/>
              </a:rPr>
              <a:t>ja paredzētās izmaiņas būtiski skar būves arhitektonisko veidolu </a:t>
            </a:r>
            <a:r>
              <a:rPr lang="lv-LV" b="1" dirty="0">
                <a:latin typeface="Times New Roman" panose="02020603050405020304" pitchFamily="18" charset="0"/>
                <a:cs typeface="Times New Roman" panose="02020603050405020304" pitchFamily="18" charset="0"/>
              </a:rPr>
              <a:t>vai neatbilst normatīvo aktu prasībām, ciktāl šo prasību kontrole ir būvvaldes vai institūcijas, kura pilda būvvaldes funkcijas, kompetencē.</a:t>
            </a:r>
          </a:p>
          <a:p>
            <a:r>
              <a:rPr lang="lv-LV" b="1" dirty="0">
                <a:latin typeface="Times New Roman" panose="02020603050405020304" pitchFamily="18" charset="0"/>
                <a:cs typeface="Times New Roman" panose="02020603050405020304" pitchFamily="18" charset="0"/>
              </a:rPr>
              <a:t>       Būvprojektā ir noteiks fasādes krāsojums, kas ir jāizbūvē saskaņā ar projektā noteiktajiem krāsu toņiem. (Būvprojektā ir noteikti precīzi krāsu kodi).  Būvuzņēmējs nevar veikt fasādes apdares darbus pēc principa:  ir līdzīgs, gandrīz atbilst.  </a:t>
            </a:r>
          </a:p>
          <a:p>
            <a:r>
              <a:rPr lang="lv-LV" b="1" dirty="0">
                <a:latin typeface="Times New Roman" panose="02020603050405020304" pitchFamily="18" charset="0"/>
                <a:cs typeface="Times New Roman" panose="02020603050405020304" pitchFamily="18" charset="0"/>
              </a:rPr>
              <a:t>      Tāda pati situācija ir ar logu vērtņu – ailu dalījumiem. Dalījumam ir jāatbilst būvprojektā norādītajam. </a:t>
            </a:r>
          </a:p>
        </p:txBody>
      </p:sp>
    </p:spTree>
    <p:extLst>
      <p:ext uri="{BB962C8B-B14F-4D97-AF65-F5344CB8AC3E}">
        <p14:creationId xmlns:p14="http://schemas.microsoft.com/office/powerpoint/2010/main" val="118096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5749</TotalTime>
  <Words>1156</Words>
  <Application>Microsoft Office PowerPoint</Application>
  <PresentationFormat>Platekrāna</PresentationFormat>
  <Paragraphs>111</Paragraphs>
  <Slides>13</Slides>
  <Notes>8</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13</vt:i4>
      </vt:variant>
    </vt:vector>
  </HeadingPairs>
  <TitlesOfParts>
    <vt:vector size="19" baseType="lpstr">
      <vt:lpstr>Arial</vt:lpstr>
      <vt:lpstr>Calibri</vt:lpstr>
      <vt:lpstr>Calibri Light</vt:lpstr>
      <vt:lpstr>Times New Roman</vt:lpstr>
      <vt:lpstr>Verdana</vt:lpstr>
      <vt:lpstr>Office Theme</vt:lpstr>
      <vt:lpstr>Būvju novietojuma, būvapjoma un arhitektūras risinājumu atbilstība būvprojektam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Jautājumi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Inesis Grūbe</cp:lastModifiedBy>
  <cp:revision>329</cp:revision>
  <dcterms:created xsi:type="dcterms:W3CDTF">2019-11-08T07:32:19Z</dcterms:created>
  <dcterms:modified xsi:type="dcterms:W3CDTF">2024-11-20T12:28:10Z</dcterms:modified>
</cp:coreProperties>
</file>