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24"/>
  </p:notesMasterIdLst>
  <p:sldIdLst>
    <p:sldId id="1238" r:id="rId2"/>
    <p:sldId id="261" r:id="rId3"/>
    <p:sldId id="283" r:id="rId4"/>
    <p:sldId id="284" r:id="rId5"/>
    <p:sldId id="262" r:id="rId6"/>
    <p:sldId id="263" r:id="rId7"/>
    <p:sldId id="265" r:id="rId8"/>
    <p:sldId id="266" r:id="rId9"/>
    <p:sldId id="285" r:id="rId10"/>
    <p:sldId id="286" r:id="rId11"/>
    <p:sldId id="287" r:id="rId12"/>
    <p:sldId id="290" r:id="rId13"/>
    <p:sldId id="288" r:id="rId14"/>
    <p:sldId id="289" r:id="rId15"/>
    <p:sldId id="291" r:id="rId16"/>
    <p:sldId id="271" r:id="rId17"/>
    <p:sldId id="292" r:id="rId18"/>
    <p:sldId id="275" r:id="rId19"/>
    <p:sldId id="264" r:id="rId20"/>
    <p:sldId id="293" r:id="rId21"/>
    <p:sldId id="1237" r:id="rId22"/>
    <p:sldId id="74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528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933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883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5968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45254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9411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200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6986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7255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820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78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064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9753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1776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7386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748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68862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7391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5933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F2DE-52D7-441C-A119-6F8C04155124}" type="datetimeFigureOut">
              <a:rPr lang="lv-LV" smtClean="0"/>
              <a:t>08.11.2024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5F8B9D-D02A-47A6-B64F-EA9170DDB3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139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58572-buvniecibas-likums#p18" TargetMode="External"/><Relationship Id="rId2" Type="http://schemas.openxmlformats.org/officeDocument/2006/relationships/hyperlink" Target="https://likumi.lv/ta/id/258572-buvniecibas-likums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vkb.gov.lv/" TargetMode="Externa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ikumi.lv/ta/id/269164-eku-buvnoteikumi/redakcijas-datums/2022/03/01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likumi.lv/ta/id/329145-grozijumi-ministru-kabineta-2014-gada-2-septembra-noteikumos-nr-529-eku-buvnoteikumi-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hyperlink" Target="https://likumi.lv/doc.php?id=%2032914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 lnSpcReduction="100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endParaRPr lang="lv-LV" altLang="lv-LV" sz="2000" dirty="0"/>
          </a:p>
          <a:p>
            <a:endParaRPr lang="lv-LV" altLang="lv-LV" sz="2000" dirty="0"/>
          </a:p>
          <a:p>
            <a:endParaRPr lang="lv-LV" altLang="lv-LV" sz="20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877" y="4758690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647671F-FCF6-4C06-9D3C-5B41210F9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280" y="2670488"/>
            <a:ext cx="10363200" cy="96044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</a:t>
            </a:r>
            <a:r>
              <a:rPr lang="lv-LV" sz="32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uzsākšanas</a:t>
            </a:r>
            <a:r>
              <a:rPr lang="lv-LV" sz="32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32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nosacījumu izpilde</a:t>
            </a:r>
            <a:endParaRPr lang="lv-LV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14B954-1869-4932-80D6-CD30DA9B991D}"/>
              </a:ext>
            </a:extLst>
          </p:cNvPr>
          <p:cNvSpPr/>
          <p:nvPr/>
        </p:nvSpPr>
        <p:spPr>
          <a:xfrm>
            <a:off x="1745223" y="3750498"/>
            <a:ext cx="82997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Māris Bernāns</a:t>
            </a:r>
          </a:p>
          <a:p>
            <a:pPr algn="ctr"/>
            <a:r>
              <a:rPr lang="lv-LV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BVKB Būvniecības kontroles departamenta Būvdarbu kontroles nodaļas būvinspektors</a:t>
            </a:r>
          </a:p>
        </p:txBody>
      </p:sp>
    </p:spTree>
    <p:extLst>
      <p:ext uri="{BB962C8B-B14F-4D97-AF65-F5344CB8AC3E}">
        <p14:creationId xmlns:p14="http://schemas.microsoft.com/office/powerpoint/2010/main" val="1314927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Lai saņemtu būvvaldes atzīmi par BUN izpildi </a:t>
            </a:r>
            <a:r>
              <a:rPr lang="lv-LV" sz="36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būvniecības ierosinātājs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(vai attiecīgi pilnvarota persona) BIS lietā iesniedz </a:t>
            </a:r>
          </a:p>
          <a:p>
            <a:pPr algn="l"/>
            <a:r>
              <a:rPr lang="lv-LV" sz="36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izpildes iesniegumu.</a:t>
            </a:r>
          </a:p>
          <a:p>
            <a:pPr algn="l"/>
            <a:endParaRPr lang="lv-LV" i="1" dirty="0"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70C062-73C3-0385-96B0-97A4CD2DEE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9106" y="1813033"/>
            <a:ext cx="5885969" cy="1936377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8EE6F5C-7E2D-35F8-32AF-B781E4B4E7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470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BUN izpildes iesniegumā norādāmā informācija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 būvdarbu veicēju: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nosaukums un būvkomersanta reģistrācijas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būvdarbu līguma datums un numurs 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darbības termiņš (datums no–līdz)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summa (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euro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civiltiesiskās atbildības apdrošināšanas polise un izziņa no apdrošinātāja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68653D5-9D56-8AEB-8A2A-58E921788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1089" y="2041634"/>
            <a:ext cx="1458725" cy="1458725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A742B9CB-09D2-4E22-E8DE-2BE8D71D4A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42025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		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BUN izpildes iesniegumā norādāmā informācija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par- autoruzraudzību un </a:t>
            </a: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būvuzraudzību veicošajiem būvkomersantiem: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nosaukums un būvkomersanta reģistrācijas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autoruzraudzības un būvuzraudzības līguma datums un numurs 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darbības termiņš (datums no–līdz)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līguma summa (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euro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4668ED-486A-E52B-811B-284B745CA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2380" y="2164937"/>
            <a:ext cx="1338982" cy="1338982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17883AAF-68F7-2244-37FD-6374B47C67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174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Informācija par </a:t>
            </a:r>
            <a:r>
              <a:rPr lang="lv-LV" sz="3200" u="sng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atbildīgo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būvdarbu vadītāju, </a:t>
            </a:r>
            <a:r>
              <a:rPr lang="lv-LV" sz="3200" u="sng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atbildīgo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autoruzraugu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un </a:t>
            </a:r>
            <a:r>
              <a:rPr lang="lv-LV" sz="3200" u="sng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atbildīgo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būvuzraugu un to </a:t>
            </a:r>
            <a:r>
              <a:rPr lang="lv-LV" sz="3200" u="sng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aizvietotājiem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vārds, uzvārds, būvdarbu specifikai atbilstošs būvprakses sertifikāts, tā numurs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būvkomersanta rīkojums darbam attiecīgajā amatā būvobjektā vai attiecīgs līgums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būvspeciālista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profesionālās civiltiesiskās atbildības apdrošināšanas polise un izziņa no apdrošinātāja 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E06B9-0195-8FA0-3FC8-4E4787EFD1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7185" y="2581354"/>
            <a:ext cx="1312729" cy="131272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5710A50-E06C-C8FB-2859-D278A788F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12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-būvdarbu procesa fiksēšanai nepieciešamie dokumenti-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būvuzraudzības plāns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ja tiek veikta būvuzraudzība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citi dokumenti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ja to paredz normatīvie akti (info par darba aizsardzības koordinatoru, drošības pielaides u.tml.)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C772DE-065B-3770-3C55-7D7A406EC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2578" y="3088982"/>
            <a:ext cx="1121868" cy="1121868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50184732-D0CE-0B40-3922-F7E6D5798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817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Saņemot iesniegumu, būvvalde pārbauda: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vai norādītie atbildīgie </a:t>
            </a:r>
            <a:r>
              <a:rPr lang="lv-LV" sz="32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būvspecialisti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saskaņā ar BIS datiem ir attiecīgo būvkomersantu darbinieki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 vai ir piesaistīti visi saskaņā ar būvniecības regulējumu nepieciešamie būvniecības dalībnieki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-identificē iesniedzēju</a:t>
            </a:r>
          </a:p>
          <a:p>
            <a:pPr algn="l"/>
            <a:endParaRPr lang="lv-LV" sz="3200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33C48C-4169-82A6-C10E-556A95321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7607" y="1895996"/>
            <a:ext cx="1727665" cy="1727665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562AC052-5353-1A9D-064B-71E4A9511A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26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	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iesniegumā norādāmā informācija,</a:t>
            </a: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					būves kārtas.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Ja būvniecības ieceres dokumentācijā būvniecība vai nodošana ekspluatācijā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ir plānota pa būves kārtām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būvniecības ierosinātājs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iesniedz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būvdarbu uzsākšanas nosacījumu izpildei nepieciešamos dokumentus un informāciju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atsevišķi par katru būves kārtu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, tai skaitā norādot konkrētus realizējamos objektus (objekta kadastra apzīmējumu, ja tāds ir piešķirts).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B0031CA-B904-314D-54CB-C06ADCE93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52439" y="1911801"/>
            <a:ext cx="1381884" cy="1381884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5107913-81F0-3BFE-9A35-E77217B35C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4799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lv-LV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ūvniecības dalībnieku nomaiņa būvdarbu laikā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laikā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būvniecības regulējums </a:t>
            </a: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pieļauj nomainīt būvniecības dalībniekus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Būvniecības ierosinātājs (vai attiecīgi pilnvarota persona) BIS lietā iesniedz </a:t>
            </a:r>
            <a:r>
              <a:rPr lang="lv-LV" sz="32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Iesniegumu par izmaiņām būvatļaujā.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Iesniegumam jāpievieno tā pati informācija par jaunajiem būvniecības dalībniekiem, kas pievienojama BUN izpildes iesniegumam.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Šajā gadījumā jaunais būvniecības dalībnieks ir tiesīgs uzsākt pienākumu izpildi būvlaukumā pēc attiecīgu izmaiņu veikšanas būvniecības informācijas sistēmā.</a:t>
            </a:r>
          </a:p>
          <a:p>
            <a:pPr algn="l"/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BB5A8F-151B-A5B5-7E59-A01A3794A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0890" y="1690089"/>
            <a:ext cx="1374201" cy="1374201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9E567D45-ED1F-80C2-8789-69E1BF5ED0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6764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Rīcība pēc BUN atzīmes veikšanas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Pēc tam kad institūcija, kura pilda būvvaldes funkcijas, būvniecības informācijas sistēmā ir izdarījusi atzīmi par būvdarbu uzsākšanas nosacījumu izpildi, būvdarbu veicējam un atbildīgajiem </a:t>
            </a:r>
            <a:r>
              <a:rPr lang="lv-LV" sz="3600" dirty="0" err="1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būvspeciālistiem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būvniecības informācijas sistēmā </a:t>
            </a:r>
            <a:r>
              <a:rPr lang="lv-LV" sz="36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ir pieejams būvdarbu žurnāls un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nepieciešamā būvniecības ieceres </a:t>
            </a:r>
            <a:r>
              <a:rPr lang="lv-LV" sz="36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dokumentācija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910D03-378C-945E-41E0-512448B1F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42404" y="1012933"/>
            <a:ext cx="1606424" cy="16064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B5BC02-AC52-4D7C-AAA6-B931E1B863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8235" y="5325393"/>
            <a:ext cx="1319773" cy="1319773"/>
          </a:xfrm>
          <a:prstGeom prst="rect">
            <a:avLst/>
          </a:prstGeom>
        </p:spPr>
      </p:pic>
      <p:pic>
        <p:nvPicPr>
          <p:cNvPr id="7" name="Grafika 1">
            <a:extLst>
              <a:ext uri="{FF2B5EF4-FFF2-40B4-BE49-F238E27FC236}">
                <a16:creationId xmlns:a16="http://schemas.microsoft.com/office/drawing/2014/main" id="{E961232C-DD95-2536-098E-64C2F5E925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797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nepildīšana</a:t>
            </a:r>
            <a:endParaRPr lang="lv-LV" sz="40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4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				atsauce uz MK noteikumiem Nr. 500 </a:t>
            </a:r>
            <a:r>
              <a:rPr lang="lv-LV" sz="24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4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24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24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24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131. Būvvalde vai birojs </a:t>
            </a:r>
            <a:r>
              <a:rPr lang="lv-LV" sz="2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var apturēt būvdarbus</a:t>
            </a:r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ja:</a:t>
            </a:r>
          </a:p>
          <a:p>
            <a:pPr algn="just"/>
            <a:endParaRPr lang="lv-LV" sz="28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2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131.2. nav izpildīti vai netiek pildīti būvatļaujas nosacījumi</a:t>
            </a:r>
            <a:endParaRPr lang="lv-LV" sz="2800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E1355A3-1A83-EF33-CADE-E89F3DC430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1378" y="4978176"/>
            <a:ext cx="1412620" cy="1412620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E2A6128-851F-4954-A73C-0885FB82BE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553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5044" y="244366"/>
            <a:ext cx="10143686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uzsākšanas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</a:t>
            </a:r>
            <a:r>
              <a:rPr lang="lv-LV" sz="4000" dirty="0">
                <a:solidFill>
                  <a:schemeClr val="tx1"/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nosacījumu izpilde</a:t>
            </a:r>
            <a:r>
              <a:rPr lang="lv-LV" sz="4000" dirty="0"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(BUN)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-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būvatļaujā vai paskaidrojuma rakstā uzskaitītie nosacījumi pēc kuru izpildes 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var uzsākt </a:t>
            </a:r>
          </a:p>
          <a:p>
            <a:pPr algn="l"/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sagatavošanu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un</a:t>
            </a:r>
            <a:r>
              <a:rPr lang="lv-LV" sz="32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būvdarbus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Viens no Būvdarbu kontroles uzdevumiem-</a:t>
            </a:r>
          </a:p>
          <a:p>
            <a:pPr algn="l"/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pārbaudīt Būvdarbu uzsākšanas nosacījumu ievērošanu.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8D3D41-35D0-5573-5E8D-E17246955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9498" y="4365799"/>
            <a:ext cx="2060627" cy="2060627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F236269C-79FB-A23E-5347-F0909CFD6A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787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lv-LV" sz="36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	BUN nepildīšana</a:t>
            </a:r>
            <a:endParaRPr lang="lv-LV" sz="40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                  </a:t>
            </a:r>
            <a:r>
              <a:rPr lang="lv-LV" sz="3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32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3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3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 Būvvalde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var atcelt būvatļauju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ja: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132.1. netiek ievērotas būvniecību regulējošo normatīvo aktu prasības, kā arī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nav izpildīti vai netiek pildīti būvatļaujas nosacījumi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būvvalde atbilstoši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32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Būvniecības likuma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3200" b="0" i="0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18. panta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piektās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daļas 1. punktam pieņem lēmumu par iepriekšējā stāvokļa atjaunošanu;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132.3. atklājas, ka būvatļaujā ietvertie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nosacījumi faktiski nav izpildīti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būvvalde ir tikusi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maldināta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pieņemot personai labvēlīgu lēmumu.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23F94D-F26D-D67F-EAF1-F70768FC1B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28633" y="2180305"/>
            <a:ext cx="1335782" cy="1335782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612F4D45-01FC-9C6F-5EF2-1B0020FB77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4491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333090" y="2650172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sz="3600" dirty="0">
                <a:solidFill>
                  <a:schemeClr val="bg2">
                    <a:lumMod val="50000"/>
                  </a:schemeClr>
                </a:solidFill>
              </a:rPr>
              <a:t>Jautājumi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7877" y="3610610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</p:spTree>
    <p:extLst>
      <p:ext uri="{BB962C8B-B14F-4D97-AF65-F5344CB8AC3E}">
        <p14:creationId xmlns:p14="http://schemas.microsoft.com/office/powerpoint/2010/main" val="4133321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333090" y="2872159"/>
            <a:ext cx="7772400" cy="960438"/>
          </a:xfrm>
        </p:spPr>
        <p:txBody>
          <a:bodyPr>
            <a:normAutofit/>
          </a:bodyPr>
          <a:lstStyle/>
          <a:p>
            <a:r>
              <a:rPr lang="lv-LV" altLang="lv-LV" sz="3600" dirty="0">
                <a:solidFill>
                  <a:schemeClr val="bg2">
                    <a:lumMod val="50000"/>
                  </a:schemeClr>
                </a:solidFill>
              </a:rPr>
              <a:t>Paldies par uzmanību!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602983" y="4093984"/>
            <a:ext cx="9232614" cy="218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anose="020B0600070205080204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lv-LV" altLang="lv-LV" sz="1600" u="sng" dirty="0">
              <a:solidFill>
                <a:schemeClr val="tx2"/>
              </a:solidFill>
            </a:endParaRPr>
          </a:p>
          <a:p>
            <a:endParaRPr lang="lv-LV" sz="1600" dirty="0"/>
          </a:p>
          <a:p>
            <a:r>
              <a:rPr lang="lv-LV" altLang="lv-LV" sz="2000" dirty="0"/>
              <a:t>Vairāk informācijas</a:t>
            </a:r>
          </a:p>
          <a:p>
            <a:r>
              <a:rPr lang="lv-LV" dirty="0">
                <a:solidFill>
                  <a:srgbClr val="3892AE"/>
                </a:solidFill>
                <a:hlinkClick r:id="rId2"/>
              </a:rPr>
              <a:t>www.bvkb.gov.lv</a:t>
            </a:r>
            <a:endParaRPr lang="lv-LV" dirty="0">
              <a:solidFill>
                <a:srgbClr val="3892AE"/>
              </a:solidFill>
            </a:endParaRPr>
          </a:p>
          <a:p>
            <a:endParaRPr lang="lv-LV" dirty="0">
              <a:solidFill>
                <a:srgbClr val="3892A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16917" y="3459976"/>
            <a:ext cx="875432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sz="3000" b="1" dirty="0">
                <a:solidFill>
                  <a:srgbClr val="3892A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Plāno – kontrolē – iedziļinies – rīkojies!</a:t>
            </a:r>
          </a:p>
        </p:txBody>
      </p:sp>
    </p:spTree>
    <p:extLst>
      <p:ext uri="{BB962C8B-B14F-4D97-AF65-F5344CB8AC3E}">
        <p14:creationId xmlns:p14="http://schemas.microsoft.com/office/powerpoint/2010/main" val="328099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</a:t>
            </a:r>
            <a:endParaRPr lang="lv-LV" sz="4000" dirty="0">
              <a:latin typeface="Georgia Pro Cond Semibold" panose="02040706050405020303" pitchFamily="18" charset="0"/>
              <a:ea typeface="Yu Mincho Demibold" panose="020B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		</a:t>
            </a:r>
          </a:p>
          <a:p>
            <a:pPr algn="l"/>
            <a:r>
              <a:rPr lang="lv-LV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lv-LV" sz="4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44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</a:t>
            </a:r>
            <a:r>
              <a:rPr lang="lv-LV" sz="4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 uz MK noteikumiem Nr. 529 </a:t>
            </a:r>
            <a:r>
              <a:rPr lang="lv-LV" sz="4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4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4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lv-LV" sz="40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108. </a:t>
            </a:r>
            <a:r>
              <a:rPr lang="lv-LV" sz="40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Būvdarbu sagatavošana uzsākama tikai pēc tam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kad 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saņemtā būvatļauja kļuvusi neapstrīdama un </a:t>
            </a:r>
            <a:r>
              <a:rPr lang="lv-LV" sz="4000" b="1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izpildīti būvatļaujā ietvertie nosacījumi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bet paskaidrojuma raksta gadījumā, – kad institūcija, kura pilda būvvaldes funkcijas, būvniecības informācijas sistēmā ir izdarījusi atzīmi par būvdarbu nosacījumu izpildi.</a:t>
            </a:r>
          </a:p>
          <a:p>
            <a:pPr algn="just"/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(Grozīts ar MK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11.01.2022.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noteikumiem Nr. 6; grozījumi punktā stājas spēkā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01.03.2022.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sk. </a:t>
            </a:r>
            <a:r>
              <a:rPr lang="lv-LV" sz="2900" b="0" i="1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grozījumu 2. punktu</a:t>
            </a:r>
            <a:r>
              <a:rPr lang="lv-LV" sz="2900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</a:p>
          <a:p>
            <a:pPr algn="just"/>
            <a:endParaRPr lang="lv-LV" sz="40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109.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sagatavošanas procesā 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veicami nepieciešamie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organizatoriskie pasākumi, kā arī darbi būvlaukumā </a:t>
            </a:r>
            <a:r>
              <a:rPr lang="lv-LV" sz="40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un ārpus tā, </a:t>
            </a:r>
            <a:r>
              <a:rPr lang="lv-LV" sz="40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lai nodrošinātu būvdarbu sekmīgu norisi</a:t>
            </a:r>
            <a:r>
              <a:rPr lang="lv-LV" sz="40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un visu būvdarbu dalībnieku saskaņotu darbību.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BACED2-AD35-F806-A2CC-0773EE238D2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84007" y="212834"/>
            <a:ext cx="1432684" cy="1432684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4F35C08B-D72B-B913-F2D3-A40CEDE1782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571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</a:t>
            </a:r>
            <a:endParaRPr lang="lv-LV" sz="4000" dirty="0">
              <a:latin typeface="Georgia Pro Cond Semibold" panose="02040706050405020303" pitchFamily="18" charset="0"/>
              <a:ea typeface="Yu Mincho Demibold" panose="020B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92500" lnSpcReduction="10000"/>
          </a:bodyPr>
          <a:lstStyle/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i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Būvdarbu uzsākšanas nosacījumu izpildes pabeigšana- </a:t>
            </a:r>
          </a:p>
          <a:p>
            <a:pPr algn="l"/>
            <a:endParaRPr lang="lv-LV" sz="35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būvatļaujā vai paskaidrojuma rakstā </a:t>
            </a:r>
            <a:r>
              <a:rPr lang="lv-LV" sz="3500" b="1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būvvaldes veiktā atzīme </a:t>
            </a:r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par BUN izpildi. </a:t>
            </a:r>
          </a:p>
          <a:p>
            <a:pPr algn="l"/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5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Termiņš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atzīmes veikšanai– 5 darba dienas.</a:t>
            </a:r>
          </a:p>
          <a:p>
            <a:endParaRPr lang="lv-LV" dirty="0"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5D10A5-0F3B-12A6-DFC1-EA649DA99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3074" y="4800521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75D78AAA-4624-D578-E41A-EA656A5E2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200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izskatīšanas termiņš (būvvaldei)</a:t>
            </a:r>
          </a:p>
          <a:p>
            <a:pPr algn="l"/>
            <a:r>
              <a:rPr lang="lv-LV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lv-LV" sz="2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2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0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2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2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2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Būvvalde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izskata būvniecības ieceres dokumentāciju (būvprojektu), pieņem lēmumu un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izdara atbilstošas atzīmes būvniecības informācijas sistēmā šādos termiņos:</a:t>
            </a:r>
          </a:p>
          <a:p>
            <a:pPr algn="l"/>
            <a:endParaRPr lang="lv-LV" sz="2200" b="1" i="0" dirty="0">
              <a:solidFill>
                <a:srgbClr val="41414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5.  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piecu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darbdienu laikā no dienas, kad būvniecības informācijas sistēmā iesniegti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dati, kas apliecina visu </a:t>
            </a:r>
            <a:r>
              <a:rPr lang="lv-LV" sz="22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attiecīgo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nosacījumu izpildi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– atzīmi par būvdarbu uzsākšanas nosacījumu izpildi.</a:t>
            </a:r>
          </a:p>
          <a:p>
            <a:pPr algn="l"/>
            <a:endParaRPr lang="lv-LV" sz="2200" dirty="0">
              <a:solidFill>
                <a:srgbClr val="414142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12.</a:t>
            </a:r>
            <a:r>
              <a:rPr lang="lv-LV" sz="2200" b="0" i="0" baseline="3000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3. 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desmit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darbdienu laikā –par izmaiņām būvatļaujā gadījumos,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kad mainās būvatļaujas adresāts, būvdarbu vadītājs, būvuzraugs vai </a:t>
            </a:r>
            <a:r>
              <a:rPr lang="lv-LV" sz="2200" b="1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autoruzraugs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;</a:t>
            </a:r>
            <a:endParaRPr lang="lv-LV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54209EE-0AE4-D506-CF7C-F1FDE79DA7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3184" y="1012933"/>
            <a:ext cx="914479" cy="914479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860FD882-6D42-1264-1EDD-F0CC32518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2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32500" lnSpcReduction="20000"/>
          </a:bodyPr>
          <a:lstStyle/>
          <a:p>
            <a:pPr algn="l"/>
            <a:endParaRPr lang="lv-LV" sz="4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lv-LV" sz="144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</a:t>
            </a:r>
            <a:r>
              <a:rPr lang="lv-LV" sz="98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BUN izpildes termiņš (būvniecības ierosinātājam)</a:t>
            </a:r>
            <a:endParaRPr lang="lv-LV" sz="9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6200" b="0" i="0" dirty="0">
              <a:solidFill>
                <a:srgbClr val="8B8B8D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6200" dirty="0">
                <a:solidFill>
                  <a:srgbClr val="8B8B8D"/>
                </a:solidFill>
                <a:latin typeface="Arial" panose="020B0604020202020204" pitchFamily="34" charset="0"/>
              </a:rPr>
              <a:t>				</a:t>
            </a:r>
            <a:r>
              <a:rPr lang="lv-LV" sz="6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500 </a:t>
            </a:r>
            <a:r>
              <a:rPr lang="lv-LV" sz="6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200" dirty="0">
                <a:solidFill>
                  <a:schemeClr val="tx1"/>
                </a:solidFill>
                <a:latin typeface="Arial" panose="020B0604020202020204" pitchFamily="34" charset="0"/>
              </a:rPr>
              <a:t>Vispārīgie</a:t>
            </a:r>
            <a:r>
              <a:rPr lang="lv-LV" sz="6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6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  <a:endParaRPr lang="lv-LV" sz="6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lv-LV" sz="51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79. Būvatļaujā norādītie būvdarbu uzsākšanas nosacījumi ir jāizpilda speciālajos būvnoteikumos noteiktajā termiņā.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 būvniecības ierosinātājs minētos nosacījumus norādītajā termiņā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neizpilda,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būvatļauja </a:t>
            </a:r>
            <a:r>
              <a:rPr lang="lv-LV" sz="680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pēc minētā termiņa beigām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ir atceļama.</a:t>
            </a:r>
          </a:p>
          <a:p>
            <a:pPr algn="l"/>
            <a:endParaRPr lang="lv-LV" sz="5500" dirty="0">
              <a:solidFill>
                <a:srgbClr val="8B8B8D"/>
              </a:solidFill>
              <a:latin typeface="Arial" panose="020B0604020202020204" pitchFamily="34" charset="0"/>
            </a:endParaRPr>
          </a:p>
          <a:p>
            <a:pPr algn="l"/>
            <a:endParaRPr lang="lv-LV" sz="5100" dirty="0">
              <a:solidFill>
                <a:srgbClr val="8B8B8D"/>
              </a:solidFill>
              <a:latin typeface="Arial" panose="020B0604020202020204" pitchFamily="34" charset="0"/>
            </a:endParaRPr>
          </a:p>
          <a:p>
            <a:pPr algn="l"/>
            <a:r>
              <a:rPr lang="lv-LV" sz="51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				</a:t>
            </a:r>
            <a:r>
              <a:rPr lang="lv-LV" sz="6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6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6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5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56. Būvatļaujā iekļautie nosacījumi būvdarbu uzsākšanai izpildāmi </a:t>
            </a:r>
            <a:r>
              <a:rPr lang="lv-LV" sz="68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piecu gadu laikā </a:t>
            </a:r>
            <a:r>
              <a:rPr lang="lv-LV" sz="68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 dienas, kad būvniecības informācijas sistēmā izdarīta atzīme par projektēšanas nosacījumu izpildi. </a:t>
            </a:r>
            <a:endParaRPr lang="lv-LV" sz="6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F9C36E0-69EA-3DBF-94D5-7EA7AA2D0B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9166" y="1355793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3F063FC4-280A-8102-4E3F-2AA2A94CB3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73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 anchor="t">
            <a:normAutofit fontScale="62500" lnSpcReduction="2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lv-LV" sz="51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                 Būvatļaujā iekļaujamie nosacījumi</a:t>
            </a:r>
          </a:p>
          <a:p>
            <a:pPr algn="just"/>
            <a:r>
              <a:rPr lang="lv-LV" sz="3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                          atsauce uz MK noteikumiem Nr. 529 </a:t>
            </a:r>
            <a:r>
              <a:rPr lang="lv-LV" sz="3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3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3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         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 Būvatļaujā iekļauj:</a:t>
            </a:r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54.2.1. iesniedzamo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informāciju par atbildīgajiem </a:t>
            </a:r>
            <a:r>
              <a:rPr lang="lv-LV" sz="3200" b="1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(vārds, uzvārds, sertifikāta numurs un darbības sfēra,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veicēja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nosaukums un būvkomersanta reģistrācijas numurs, būvdarbu līguma,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būvuzraudzības un autoruzraudzības 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līguma datums un numurs, līguma darbības termiņš (datums no–līdz) un līguma summa (</a:t>
            </a:r>
            <a:r>
              <a:rPr lang="lv-LV" sz="32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54.2.2. prasības būvdarbu procesa fiksēšanai nepieciešamajiem dokumentiem (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būvuzraudzības plāns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 tiek veikta būvuzraudzība);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54.2.3. prasību iesniegt būvdarbu veicēja civiltiesiskās atbildības apdrošināšanas un atbildīgo </a:t>
            </a:r>
            <a:r>
              <a:rPr lang="lv-LV" sz="32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būvspeciālistu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profesionālās civiltiesiskās atbildības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apdrošināšanas polises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;</a:t>
            </a:r>
          </a:p>
          <a:p>
            <a:pPr algn="just"/>
            <a:endParaRPr lang="lv-LV" sz="3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54.2.5. prasību iesniegt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citus dokumentus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ja to paredz normatīvie akti.</a:t>
            </a:r>
          </a:p>
          <a:p>
            <a:pPr algn="just"/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54.3. </a:t>
            </a:r>
            <a:r>
              <a:rPr lang="lv-LV" sz="3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termiņus</a:t>
            </a:r>
            <a:r>
              <a:rPr lang="lv-LV" sz="3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būvatļaujas nosacījumu izpildei.</a:t>
            </a:r>
            <a:endParaRPr lang="lv-LV" sz="3200" dirty="0">
              <a:solidFill>
                <a:schemeClr val="tx1"/>
              </a:solidFill>
              <a:latin typeface="Georgia Pro Cond" panose="02040506050405020303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D13462-F384-2F21-EAF2-3C6C575F9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322" y="1158687"/>
            <a:ext cx="1092735" cy="1092735"/>
          </a:xfrm>
          <a:prstGeom prst="rect">
            <a:avLst/>
          </a:prstGeom>
        </p:spPr>
      </p:pic>
      <p:pic>
        <p:nvPicPr>
          <p:cNvPr id="5" name="Grafika 1">
            <a:extLst>
              <a:ext uri="{FF2B5EF4-FFF2-40B4-BE49-F238E27FC236}">
                <a16:creationId xmlns:a16="http://schemas.microsoft.com/office/drawing/2014/main" id="{CDCDBD87-5F67-7F4C-174C-20D11AA59B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03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/>
          </a:bodyPr>
          <a:lstStyle/>
          <a:p>
            <a:pPr algn="l"/>
            <a:r>
              <a:rPr lang="lv-LV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Pa</a:t>
            </a:r>
            <a:r>
              <a:rPr lang="lv-LV" sz="32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skaidrojuma rakstā iekļaujamie nosacījumi</a:t>
            </a:r>
            <a:endParaRPr lang="lv-LV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			  </a:t>
            </a:r>
            <a:r>
              <a:rPr lang="lv-LV" sz="22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22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22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22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2200" b="0" i="0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57.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būvdarbus veiks būvētājs, paskaidrojuma rakstā iekļauj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būvdarbu uzsākšanas nosacījumus, ietverot prasību par informācijas sniegšanu par būvdarbu veicēju.</a:t>
            </a:r>
          </a:p>
          <a:p>
            <a:pPr algn="l"/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paredzēts publisko tiesību juridiskās personas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vai Eiropas Savienības </a:t>
            </a:r>
            <a:r>
              <a:rPr lang="lv-LV" sz="22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politikas instrumentu finansējums, papildus iesniedz 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informāciju par atbildīgajiem </a:t>
            </a:r>
            <a:r>
              <a:rPr lang="lv-LV" sz="22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(vārds, uzvārds, sertifikāta numurs un darbības sfēra, būvdarbu veicēja nosaukums un būvkomersanta reģistrācijas numurs, būvdarbu līguma un būvuzraudzības līguma datums un numurs, līguma darbības termiņš (datums no–līdz) un līguma summa (</a:t>
            </a:r>
            <a:r>
              <a:rPr lang="lv-LV" sz="22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22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)).</a:t>
            </a:r>
          </a:p>
          <a:p>
            <a:pPr algn="l"/>
            <a:endParaRPr lang="lv-LV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D7B474-6BF6-9EE3-1484-7FB60391F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3183" y="1615926"/>
            <a:ext cx="914479" cy="914479"/>
          </a:xfrm>
          <a:prstGeom prst="rect">
            <a:avLst/>
          </a:prstGeom>
        </p:spPr>
      </p:pic>
      <p:pic>
        <p:nvPicPr>
          <p:cNvPr id="6" name="Grafika 1">
            <a:extLst>
              <a:ext uri="{FF2B5EF4-FFF2-40B4-BE49-F238E27FC236}">
                <a16:creationId xmlns:a16="http://schemas.microsoft.com/office/drawing/2014/main" id="{BEBCF036-7350-DC8B-E0FE-52C95885D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68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C1570F-F5B4-060A-9561-5DD3298F5E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5641" y="244366"/>
            <a:ext cx="9743089" cy="898634"/>
          </a:xfrm>
        </p:spPr>
        <p:txBody>
          <a:bodyPr>
            <a:normAutofit/>
          </a:bodyPr>
          <a:lstStyle/>
          <a:p>
            <a:pPr algn="l"/>
            <a:r>
              <a:rPr lang="lv-LV" sz="4000" dirty="0">
                <a:solidFill>
                  <a:schemeClr val="bg2">
                    <a:lumMod val="75000"/>
                  </a:schemeClr>
                </a:solidFill>
                <a:latin typeface="Georgia Pro Cond Semibold" panose="02040706050405020303" pitchFamily="18" charset="0"/>
                <a:ea typeface="Yu Mincho Demibold" panose="020B0400000000000000" pitchFamily="18" charset="-128"/>
                <a:cs typeface="Times New Roman" panose="02020603050405020304" pitchFamily="18" charset="0"/>
              </a:rPr>
              <a:t>Būvdarbu uzsākšanas nosacījumi     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1BAC3-DC01-904E-3C89-837A240E0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068" y="1143000"/>
            <a:ext cx="11797864" cy="5502166"/>
          </a:xfrm>
        </p:spPr>
        <p:txBody>
          <a:bodyPr>
            <a:normAutofit fontScale="40000" lnSpcReduction="20000"/>
          </a:bodyPr>
          <a:lstStyle/>
          <a:p>
            <a:pPr algn="l"/>
            <a:r>
              <a:rPr lang="lv-LV" sz="8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Pa</a:t>
            </a:r>
            <a:r>
              <a:rPr lang="lv-LV" sz="8000" dirty="0">
                <a:solidFill>
                  <a:schemeClr val="tx1"/>
                </a:solidFill>
                <a:latin typeface="Georgia Pro Cond" panose="02040506050405020303" pitchFamily="18" charset="0"/>
                <a:cs typeface="Times New Roman" panose="02020603050405020304" pitchFamily="18" charset="0"/>
              </a:rPr>
              <a:t>skaidrojuma rakstā iekļaujamie nosacījumi</a:t>
            </a:r>
            <a:endParaRPr lang="lv-LV" sz="8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lv-LV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lv-LV" sz="6000" b="0" i="0" dirty="0">
                <a:solidFill>
                  <a:srgbClr val="8B8B8D"/>
                </a:solidFill>
                <a:effectLst/>
                <a:latin typeface="Arial" panose="020B0604020202020204" pitchFamily="34" charset="0"/>
              </a:rPr>
              <a:t>atsauce uz MK noteikumiem Nr. 529 </a:t>
            </a:r>
            <a:r>
              <a:rPr lang="lv-LV" sz="6000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«</a:t>
            </a:r>
            <a:r>
              <a:rPr lang="lv-LV" sz="6000" b="0" i="0" u="none" strike="noStrike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Ēku </a:t>
            </a:r>
            <a:r>
              <a:rPr lang="lv-LV" sz="6000" b="0" i="0" u="none" strike="noStrike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būvnoteikumi»</a:t>
            </a:r>
          </a:p>
          <a:p>
            <a:pPr algn="l"/>
            <a:endParaRPr lang="lv-LV" sz="4000" dirty="0">
              <a:solidFill>
                <a:srgbClr val="414142"/>
              </a:solidFill>
              <a:latin typeface="Arial" panose="020B0604020202020204" pitchFamily="34" charset="0"/>
            </a:endParaRP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 </a:t>
            </a:r>
            <a:r>
              <a:rPr lang="lv-LV" sz="5500" b="1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Ja būvdarbus veiks būvkomersants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, paskaidrojuma rakstā iekļauj būvdarbu uzsākšanas nosacījumus, ietverot: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58.1. iesniedzamo informāciju par atbildīgajiem </a:t>
            </a:r>
            <a:r>
              <a:rPr lang="lv-LV" sz="55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būvspeciālistiem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(vārds, uzvārds, sertifikāta numurs un darbības sfēra, būvdarbu veicēja nosaukums un būvkomersanta reģistrācijas numurs, būvdarbu līguma un būvuzraudzības līguma datums un numurs, līguma darbības termiņš (datums no–līdz) un līguma summa (</a:t>
            </a:r>
            <a:r>
              <a:rPr lang="lv-LV" sz="5500" b="0" i="1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euro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));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58.2. prasības būvdarbu procesa fiksēšanai nepieciešamajiem dokumentiem (būvuzraudzības plāns, ja tiek veikta būvuzraudzība);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58.3. prasību iesniegt būvdarbu veicēja civiltiesiskās atbildības apdrošināšanas un atbildīgo </a:t>
            </a:r>
            <a:r>
              <a:rPr lang="lv-LV" sz="5500" b="0" i="0" dirty="0" err="1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būvspeciālistu</a:t>
            </a:r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 profesionālās civiltiesiskās atbildības apdrošināšanas polises;</a:t>
            </a:r>
          </a:p>
          <a:p>
            <a:pPr algn="just"/>
            <a:r>
              <a:rPr lang="lv-LV" sz="5500" b="0" i="0" dirty="0">
                <a:solidFill>
                  <a:srgbClr val="414142"/>
                </a:solidFill>
                <a:effectLst/>
                <a:latin typeface="Arial" panose="020B0604020202020204" pitchFamily="34" charset="0"/>
              </a:rPr>
              <a:t>58.4. prasību iesniegt citus dokumentus, ja to paredz normatīvie akti.</a:t>
            </a:r>
          </a:p>
          <a:p>
            <a:pPr algn="l"/>
            <a:endParaRPr lang="lv-LV" sz="4000" b="0" i="0" u="none" strike="noStrike" dirty="0">
              <a:solidFill>
                <a:srgbClr val="41414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lv-LV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lv-LV" dirty="0">
              <a:latin typeface="Georgia Pro Cond Semibold" panose="02040706050405020303" pitchFamily="18" charset="0"/>
            </a:endParaRPr>
          </a:p>
        </p:txBody>
      </p:sp>
      <p:pic>
        <p:nvPicPr>
          <p:cNvPr id="5" name="Grafika 1">
            <a:extLst>
              <a:ext uri="{FF2B5EF4-FFF2-40B4-BE49-F238E27FC236}">
                <a16:creationId xmlns:a16="http://schemas.microsoft.com/office/drawing/2014/main" id="{467BE39D-FAB7-DEC7-F069-17A7D86A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235" y="0"/>
            <a:ext cx="921642" cy="14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6606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12">
      <a:dk1>
        <a:sysClr val="windowText" lastClr="000000"/>
      </a:dk1>
      <a:lt1>
        <a:sysClr val="window" lastClr="FFFFFF"/>
      </a:lt1>
      <a:dk2>
        <a:srgbClr val="373545"/>
      </a:dk2>
      <a:lt2>
        <a:srgbClr val="DDF0F2"/>
      </a:lt2>
      <a:accent1>
        <a:srgbClr val="DDF0F2"/>
      </a:accent1>
      <a:accent2>
        <a:srgbClr val="DDF0F2"/>
      </a:accent2>
      <a:accent3>
        <a:srgbClr val="DDF0F2"/>
      </a:accent3>
      <a:accent4>
        <a:srgbClr val="DDF0F2"/>
      </a:accent4>
      <a:accent5>
        <a:srgbClr val="DDF0F2"/>
      </a:accent5>
      <a:accent6>
        <a:srgbClr val="DDF0F2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852</TotalTime>
  <Words>1430</Words>
  <Application>Microsoft Office PowerPoint</Application>
  <PresentationFormat>Widescreen</PresentationFormat>
  <Paragraphs>186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Georgia Pro Cond</vt:lpstr>
      <vt:lpstr>Georgia Pro Cond Semibold</vt:lpstr>
      <vt:lpstr>Times New Roman</vt:lpstr>
      <vt:lpstr>Trebuchet MS</vt:lpstr>
      <vt:lpstr>Verdana</vt:lpstr>
      <vt:lpstr>Wingdings 3</vt:lpstr>
      <vt:lpstr>Facet</vt:lpstr>
      <vt:lpstr>Būvdarbu uzsākšanas nosacījumu izpilde</vt:lpstr>
      <vt:lpstr>Būvdarbu uzsākšanas nosacījumu izpilde       </vt:lpstr>
      <vt:lpstr>Būvdarbu uzsākšanas nosacījumi </vt:lpstr>
      <vt:lpstr>Būvdarbu uzsākšanas nosacījumi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Būvdarbu uzsākšanas nosacījumi       </vt:lpstr>
      <vt:lpstr>Jautājumi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Berlīnes avantūraalalalaaagjjfjfj        </dc:title>
  <dc:creator>Māris Bernāns</dc:creator>
  <cp:lastModifiedBy>Māris Bernāns</cp:lastModifiedBy>
  <cp:revision>91</cp:revision>
  <dcterms:created xsi:type="dcterms:W3CDTF">2024-03-18T06:22:38Z</dcterms:created>
  <dcterms:modified xsi:type="dcterms:W3CDTF">2024-11-08T10:34:52Z</dcterms:modified>
</cp:coreProperties>
</file>