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79" r:id="rId3"/>
    <p:sldId id="268" r:id="rId4"/>
    <p:sldId id="275" r:id="rId5"/>
    <p:sldId id="257" r:id="rId6"/>
    <p:sldId id="270" r:id="rId7"/>
    <p:sldId id="265" r:id="rId8"/>
    <p:sldId id="277" r:id="rId9"/>
    <p:sldId id="280" r:id="rId10"/>
    <p:sldId id="272" r:id="rId11"/>
    <p:sldId id="281" r:id="rId12"/>
    <p:sldId id="278" r:id="rId13"/>
    <p:sldId id="26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42416E2-0FDE-5E72-3BE4-940883EF23E3}" name="Karīna Antonišķe" initials="KA" userId="S::Karina.Antoniske@bvkb.gov.lv::a28bc01f-3ca0-4cea-990a-826715dda1ac"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167680"/>
    <a:srgbClr val="7EC6CE"/>
    <a:srgbClr val="156F79"/>
    <a:srgbClr val="26C9DA"/>
    <a:srgbClr val="20ABBA"/>
    <a:srgbClr val="7AC4CC"/>
    <a:srgbClr val="ECB7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428" autoAdjust="0"/>
    <p:restoredTop sz="94660"/>
  </p:normalViewPr>
  <p:slideViewPr>
    <p:cSldViewPr snapToGrid="0">
      <p:cViewPr varScale="1">
        <p:scale>
          <a:sx n="110" d="100"/>
          <a:sy n="110" d="100"/>
        </p:scale>
        <p:origin x="132" y="180"/>
      </p:cViewPr>
      <p:guideLst/>
    </p:cSldViewPr>
  </p:slideViewPr>
  <p:notesTextViewPr>
    <p:cViewPr>
      <p:scale>
        <a:sx n="1" d="1"/>
        <a:sy n="1" d="1"/>
      </p:scale>
      <p:origin x="0" y="0"/>
    </p:cViewPr>
  </p:notesTextViewPr>
  <p:notesViewPr>
    <p:cSldViewPr snapToGrid="0">
      <p:cViewPr varScale="1">
        <p:scale>
          <a:sx n="86" d="100"/>
          <a:sy n="86" d="100"/>
        </p:scale>
        <p:origin x="3858"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09EC492-510A-4124-95E2-2C790D2462D2}" type="doc">
      <dgm:prSet loTypeId="urn:microsoft.com/office/officeart/2008/layout/LinedList" loCatId="list" qsTypeId="urn:microsoft.com/office/officeart/2005/8/quickstyle/3d6" qsCatId="3D" csTypeId="urn:microsoft.com/office/officeart/2005/8/colors/colorful2" csCatId="colorful" phldr="1"/>
      <dgm:spPr/>
      <dgm:t>
        <a:bodyPr/>
        <a:lstStyle/>
        <a:p>
          <a:endParaRPr lang="en-US"/>
        </a:p>
      </dgm:t>
    </dgm:pt>
    <dgm:pt modelId="{225115A2-2E6E-417E-8C11-69A70AC41DB2}">
      <dgm:prSet/>
      <dgm:spPr/>
      <dgm:t>
        <a:bodyPr/>
        <a:lstStyle/>
        <a:p>
          <a:pPr algn="just"/>
          <a:r>
            <a:rPr lang="lv-LV" b="1" kern="1200" dirty="0">
              <a:solidFill>
                <a:srgbClr val="167680"/>
              </a:solidFill>
              <a:effectLst/>
              <a:latin typeface="Times New Roman" panose="02020603050405020304" pitchFamily="18" charset="0"/>
              <a:ea typeface="+mn-ea"/>
              <a:cs typeface="Times New Roman" panose="02020603050405020304" pitchFamily="18" charset="0"/>
            </a:rPr>
            <a:t>Administratīvās atbildības likuma (turpmāk – AAL) mērķis ir aizsargāt pastāvošo tiesisko iekārtu, tai skaitā sabiedrības tiesiskās intereses, noteikto pārvaldes kārtību, sabiedrisko kārtību, kā arī, ievērojot personas </a:t>
          </a:r>
          <a:r>
            <a:rPr lang="lv-LV" b="1" kern="1200" dirty="0" err="1">
              <a:solidFill>
                <a:srgbClr val="167680"/>
              </a:solidFill>
              <a:effectLst/>
              <a:latin typeface="Times New Roman" panose="02020603050405020304" pitchFamily="18" charset="0"/>
              <a:ea typeface="+mn-ea"/>
              <a:cs typeface="Times New Roman" panose="02020603050405020304" pitchFamily="18" charset="0"/>
            </a:rPr>
            <a:t>pamattiesības</a:t>
          </a:r>
          <a:r>
            <a:rPr lang="lv-LV" b="1" kern="1200" dirty="0">
              <a:solidFill>
                <a:srgbClr val="167680"/>
              </a:solidFill>
              <a:effectLst/>
              <a:latin typeface="Times New Roman" panose="02020603050405020304" pitchFamily="18" charset="0"/>
              <a:ea typeface="+mn-ea"/>
              <a:cs typeface="Times New Roman" panose="02020603050405020304" pitchFamily="18" charset="0"/>
            </a:rPr>
            <a:t>, nodrošināt efektīvu administratīvā pārkāpuma procesu un panākt tiesisko attiecību taisnīgu noregulēšanu</a:t>
          </a:r>
        </a:p>
      </dgm:t>
    </dgm:pt>
    <dgm:pt modelId="{3CB0433A-D0CA-4461-8E4A-2F4C89BAD902}" type="parTrans" cxnId="{710ED82E-4B9E-4D51-8E17-3F29C637BBAA}">
      <dgm:prSet/>
      <dgm:spPr/>
      <dgm:t>
        <a:bodyPr/>
        <a:lstStyle/>
        <a:p>
          <a:endParaRPr lang="lv-LV"/>
        </a:p>
      </dgm:t>
    </dgm:pt>
    <dgm:pt modelId="{3C53F343-03FE-4FFC-9C38-CE155D30053C}" type="sibTrans" cxnId="{710ED82E-4B9E-4D51-8E17-3F29C637BBAA}">
      <dgm:prSet/>
      <dgm:spPr/>
      <dgm:t>
        <a:bodyPr/>
        <a:lstStyle/>
        <a:p>
          <a:endParaRPr lang="lv-LV"/>
        </a:p>
      </dgm:t>
    </dgm:pt>
    <dgm:pt modelId="{406F8C7E-12EB-4F05-8FD8-91EB8CBC25C0}">
      <dgm:prSet/>
      <dgm:spPr/>
      <dgm:t>
        <a:bodyPr/>
        <a:lstStyle/>
        <a:p>
          <a:pPr marL="0" lvl="0" indent="0" algn="just" defTabSz="844550">
            <a:spcBef>
              <a:spcPct val="0"/>
            </a:spcBef>
            <a:spcAft>
              <a:spcPct val="35000"/>
            </a:spcAft>
            <a:buNone/>
          </a:pPr>
          <a:r>
            <a:rPr lang="lv-LV" b="1" kern="1200" dirty="0">
              <a:solidFill>
                <a:srgbClr val="167680"/>
              </a:solidFill>
              <a:effectLst/>
              <a:latin typeface="Times New Roman" panose="02020603050405020304" pitchFamily="18" charset="0"/>
              <a:ea typeface="+mn-ea"/>
              <a:cs typeface="Times New Roman" panose="02020603050405020304" pitchFamily="18" charset="0"/>
            </a:rPr>
            <a:t>Administratīvais pārkāpums ir personas prettiesiska, vainojama rīcība (darbība vai bezdarbība), par kuru likumā vai pašvaldību saistošajos noteikumos paredzēta administratīvā atbildība</a:t>
          </a:r>
        </a:p>
      </dgm:t>
    </dgm:pt>
    <dgm:pt modelId="{F52DAE47-D3F2-4717-A229-0E4DA2A8717A}" type="parTrans" cxnId="{C7B592F9-EC1B-4C32-8507-2C04CD4DB969}">
      <dgm:prSet/>
      <dgm:spPr/>
      <dgm:t>
        <a:bodyPr/>
        <a:lstStyle/>
        <a:p>
          <a:endParaRPr lang="lv-LV"/>
        </a:p>
      </dgm:t>
    </dgm:pt>
    <dgm:pt modelId="{C9D7751F-2967-4E5E-B3DA-BCE7FA2F58BC}" type="sibTrans" cxnId="{C7B592F9-EC1B-4C32-8507-2C04CD4DB969}">
      <dgm:prSet/>
      <dgm:spPr/>
      <dgm:t>
        <a:bodyPr/>
        <a:lstStyle/>
        <a:p>
          <a:endParaRPr lang="lv-LV"/>
        </a:p>
      </dgm:t>
    </dgm:pt>
    <dgm:pt modelId="{BB6F42D3-8A8A-464F-895D-93AFE7A2C26D}">
      <dgm:prSet/>
      <dgm:spPr/>
      <dgm:t>
        <a:bodyPr/>
        <a:lstStyle/>
        <a:p>
          <a:pPr algn="just"/>
          <a:r>
            <a:rPr lang="lv-LV" b="1" dirty="0">
              <a:solidFill>
                <a:srgbClr val="167680"/>
              </a:solidFill>
              <a:effectLst/>
              <a:latin typeface="Times New Roman" panose="02020603050405020304" pitchFamily="18" charset="0"/>
              <a:cs typeface="Times New Roman" panose="02020603050405020304" pitchFamily="18" charset="0"/>
            </a:rPr>
            <a:t>Administratīvais sods ir ietekmēšanas līdzeklis, kas tiek piemērots administratīvo pārkāpumu izdarījušajai personai, lai aizsargātu sabiedrisko kārtību, atjaunotu taisnīgumu, sodītu par izdarīto pārkāpumu, kā arī atturētu administratīvo pārkāpumu izdarījušo personu un citas personas no turpmākas administratīvo pārkāpumu izdarīšanas</a:t>
          </a:r>
          <a:endParaRPr lang="lv-LV" b="1" dirty="0">
            <a:solidFill>
              <a:srgbClr val="167680"/>
            </a:solidFill>
            <a:latin typeface="Times New Roman" panose="02020603050405020304" pitchFamily="18" charset="0"/>
            <a:cs typeface="Times New Roman" panose="02020603050405020304" pitchFamily="18" charset="0"/>
          </a:endParaRPr>
        </a:p>
      </dgm:t>
    </dgm:pt>
    <dgm:pt modelId="{3A8476FF-D6B5-4216-AC9F-06061B746A4D}" type="parTrans" cxnId="{86CBB8C7-BA09-4507-8002-BC816EAB9137}">
      <dgm:prSet/>
      <dgm:spPr/>
      <dgm:t>
        <a:bodyPr/>
        <a:lstStyle/>
        <a:p>
          <a:endParaRPr lang="lv-LV"/>
        </a:p>
      </dgm:t>
    </dgm:pt>
    <dgm:pt modelId="{ED3F6001-A5EB-492B-9B05-63E197B27B6D}" type="sibTrans" cxnId="{86CBB8C7-BA09-4507-8002-BC816EAB9137}">
      <dgm:prSet/>
      <dgm:spPr/>
      <dgm:t>
        <a:bodyPr/>
        <a:lstStyle/>
        <a:p>
          <a:endParaRPr lang="lv-LV"/>
        </a:p>
      </dgm:t>
    </dgm:pt>
    <dgm:pt modelId="{0BF8CC76-4B77-43B3-87B5-524533AEE801}" type="pres">
      <dgm:prSet presAssocID="{B09EC492-510A-4124-95E2-2C790D2462D2}" presName="vert0" presStyleCnt="0">
        <dgm:presLayoutVars>
          <dgm:dir/>
          <dgm:animOne val="branch"/>
          <dgm:animLvl val="lvl"/>
        </dgm:presLayoutVars>
      </dgm:prSet>
      <dgm:spPr/>
    </dgm:pt>
    <dgm:pt modelId="{49D59E0D-53C0-4314-A273-DA6E8766C409}" type="pres">
      <dgm:prSet presAssocID="{225115A2-2E6E-417E-8C11-69A70AC41DB2}" presName="thickLine" presStyleLbl="alignNode1" presStyleIdx="0" presStyleCnt="3"/>
      <dgm:spPr/>
    </dgm:pt>
    <dgm:pt modelId="{1B1832ED-1CAC-4DB2-9DBF-6C62461C8321}" type="pres">
      <dgm:prSet presAssocID="{225115A2-2E6E-417E-8C11-69A70AC41DB2}" presName="horz1" presStyleCnt="0"/>
      <dgm:spPr/>
    </dgm:pt>
    <dgm:pt modelId="{4FA914D0-55A6-4806-8305-5E6AC098D92B}" type="pres">
      <dgm:prSet presAssocID="{225115A2-2E6E-417E-8C11-69A70AC41DB2}" presName="tx1" presStyleLbl="revTx" presStyleIdx="0" presStyleCnt="3"/>
      <dgm:spPr/>
    </dgm:pt>
    <dgm:pt modelId="{4C4F438A-66E2-4DD5-B3FE-BE05538F574E}" type="pres">
      <dgm:prSet presAssocID="{225115A2-2E6E-417E-8C11-69A70AC41DB2}" presName="vert1" presStyleCnt="0"/>
      <dgm:spPr/>
    </dgm:pt>
    <dgm:pt modelId="{28A44E58-4859-4842-9740-869020113478}" type="pres">
      <dgm:prSet presAssocID="{406F8C7E-12EB-4F05-8FD8-91EB8CBC25C0}" presName="thickLine" presStyleLbl="alignNode1" presStyleIdx="1" presStyleCnt="3"/>
      <dgm:spPr/>
    </dgm:pt>
    <dgm:pt modelId="{B25B40E0-E092-4FD3-82FB-8E959B4F2D04}" type="pres">
      <dgm:prSet presAssocID="{406F8C7E-12EB-4F05-8FD8-91EB8CBC25C0}" presName="horz1" presStyleCnt="0"/>
      <dgm:spPr/>
    </dgm:pt>
    <dgm:pt modelId="{11EDB41D-76F7-4290-BA9B-F2F21FA7A839}" type="pres">
      <dgm:prSet presAssocID="{406F8C7E-12EB-4F05-8FD8-91EB8CBC25C0}" presName="tx1" presStyleLbl="revTx" presStyleIdx="1" presStyleCnt="3"/>
      <dgm:spPr/>
    </dgm:pt>
    <dgm:pt modelId="{5D58DAC7-80FF-4306-BB53-24A6ABB25A57}" type="pres">
      <dgm:prSet presAssocID="{406F8C7E-12EB-4F05-8FD8-91EB8CBC25C0}" presName="vert1" presStyleCnt="0"/>
      <dgm:spPr/>
    </dgm:pt>
    <dgm:pt modelId="{DC656217-89D6-4B01-A8CB-5BC9D3F3F2F2}" type="pres">
      <dgm:prSet presAssocID="{BB6F42D3-8A8A-464F-895D-93AFE7A2C26D}" presName="thickLine" presStyleLbl="alignNode1" presStyleIdx="2" presStyleCnt="3"/>
      <dgm:spPr/>
    </dgm:pt>
    <dgm:pt modelId="{AA1220F0-EE1A-4C63-8587-F3609CB7DEF6}" type="pres">
      <dgm:prSet presAssocID="{BB6F42D3-8A8A-464F-895D-93AFE7A2C26D}" presName="horz1" presStyleCnt="0"/>
      <dgm:spPr/>
    </dgm:pt>
    <dgm:pt modelId="{B00FE4C5-2058-4908-8B7B-D518EB641E5D}" type="pres">
      <dgm:prSet presAssocID="{BB6F42D3-8A8A-464F-895D-93AFE7A2C26D}" presName="tx1" presStyleLbl="revTx" presStyleIdx="2" presStyleCnt="3" custLinFactNeighborX="0" custLinFactNeighborY="-3553"/>
      <dgm:spPr/>
    </dgm:pt>
    <dgm:pt modelId="{6196C948-6B56-48A2-B1E1-167ABF4A0738}" type="pres">
      <dgm:prSet presAssocID="{BB6F42D3-8A8A-464F-895D-93AFE7A2C26D}" presName="vert1" presStyleCnt="0"/>
      <dgm:spPr/>
    </dgm:pt>
  </dgm:ptLst>
  <dgm:cxnLst>
    <dgm:cxn modelId="{17D4D023-7A0B-4CBC-B2A3-3BB53332A960}" type="presOf" srcId="{225115A2-2E6E-417E-8C11-69A70AC41DB2}" destId="{4FA914D0-55A6-4806-8305-5E6AC098D92B}" srcOrd="0" destOrd="0" presId="urn:microsoft.com/office/officeart/2008/layout/LinedList"/>
    <dgm:cxn modelId="{C2F82F2B-DDD1-49A1-BBA8-53E38F89E8CE}" type="presOf" srcId="{B09EC492-510A-4124-95E2-2C790D2462D2}" destId="{0BF8CC76-4B77-43B3-87B5-524533AEE801}" srcOrd="0" destOrd="0" presId="urn:microsoft.com/office/officeart/2008/layout/LinedList"/>
    <dgm:cxn modelId="{710ED82E-4B9E-4D51-8E17-3F29C637BBAA}" srcId="{B09EC492-510A-4124-95E2-2C790D2462D2}" destId="{225115A2-2E6E-417E-8C11-69A70AC41DB2}" srcOrd="0" destOrd="0" parTransId="{3CB0433A-D0CA-4461-8E4A-2F4C89BAD902}" sibTransId="{3C53F343-03FE-4FFC-9C38-CE155D30053C}"/>
    <dgm:cxn modelId="{5A96DD7E-2C9B-4748-B8D7-B66B9B7F4683}" type="presOf" srcId="{BB6F42D3-8A8A-464F-895D-93AFE7A2C26D}" destId="{B00FE4C5-2058-4908-8B7B-D518EB641E5D}" srcOrd="0" destOrd="0" presId="urn:microsoft.com/office/officeart/2008/layout/LinedList"/>
    <dgm:cxn modelId="{A797989C-30A7-4CE0-92D2-9B72808BF0EA}" type="presOf" srcId="{406F8C7E-12EB-4F05-8FD8-91EB8CBC25C0}" destId="{11EDB41D-76F7-4290-BA9B-F2F21FA7A839}" srcOrd="0" destOrd="0" presId="urn:microsoft.com/office/officeart/2008/layout/LinedList"/>
    <dgm:cxn modelId="{86CBB8C7-BA09-4507-8002-BC816EAB9137}" srcId="{B09EC492-510A-4124-95E2-2C790D2462D2}" destId="{BB6F42D3-8A8A-464F-895D-93AFE7A2C26D}" srcOrd="2" destOrd="0" parTransId="{3A8476FF-D6B5-4216-AC9F-06061B746A4D}" sibTransId="{ED3F6001-A5EB-492B-9B05-63E197B27B6D}"/>
    <dgm:cxn modelId="{C7B592F9-EC1B-4C32-8507-2C04CD4DB969}" srcId="{B09EC492-510A-4124-95E2-2C790D2462D2}" destId="{406F8C7E-12EB-4F05-8FD8-91EB8CBC25C0}" srcOrd="1" destOrd="0" parTransId="{F52DAE47-D3F2-4717-A229-0E4DA2A8717A}" sibTransId="{C9D7751F-2967-4E5E-B3DA-BCE7FA2F58BC}"/>
    <dgm:cxn modelId="{F44780A6-DE5F-48E9-A5F1-F351828CB504}" type="presParOf" srcId="{0BF8CC76-4B77-43B3-87B5-524533AEE801}" destId="{49D59E0D-53C0-4314-A273-DA6E8766C409}" srcOrd="0" destOrd="0" presId="urn:microsoft.com/office/officeart/2008/layout/LinedList"/>
    <dgm:cxn modelId="{5CEF0F4B-A2CE-42DD-8A02-C2CF44F5B1A3}" type="presParOf" srcId="{0BF8CC76-4B77-43B3-87B5-524533AEE801}" destId="{1B1832ED-1CAC-4DB2-9DBF-6C62461C8321}" srcOrd="1" destOrd="0" presId="urn:microsoft.com/office/officeart/2008/layout/LinedList"/>
    <dgm:cxn modelId="{33C3644A-23B0-4F98-BD8E-281E5574D02B}" type="presParOf" srcId="{1B1832ED-1CAC-4DB2-9DBF-6C62461C8321}" destId="{4FA914D0-55A6-4806-8305-5E6AC098D92B}" srcOrd="0" destOrd="0" presId="urn:microsoft.com/office/officeart/2008/layout/LinedList"/>
    <dgm:cxn modelId="{F662F90D-961B-49B9-82B3-9D98DA72AE9E}" type="presParOf" srcId="{1B1832ED-1CAC-4DB2-9DBF-6C62461C8321}" destId="{4C4F438A-66E2-4DD5-B3FE-BE05538F574E}" srcOrd="1" destOrd="0" presId="urn:microsoft.com/office/officeart/2008/layout/LinedList"/>
    <dgm:cxn modelId="{C704B725-6B04-4ED1-A579-353C9AC7D4DD}" type="presParOf" srcId="{0BF8CC76-4B77-43B3-87B5-524533AEE801}" destId="{28A44E58-4859-4842-9740-869020113478}" srcOrd="2" destOrd="0" presId="urn:microsoft.com/office/officeart/2008/layout/LinedList"/>
    <dgm:cxn modelId="{2945F5E8-6AF3-4BF4-8D63-27811621AD9C}" type="presParOf" srcId="{0BF8CC76-4B77-43B3-87B5-524533AEE801}" destId="{B25B40E0-E092-4FD3-82FB-8E959B4F2D04}" srcOrd="3" destOrd="0" presId="urn:microsoft.com/office/officeart/2008/layout/LinedList"/>
    <dgm:cxn modelId="{F1A77686-6728-45AA-8EBD-DDD89E981802}" type="presParOf" srcId="{B25B40E0-E092-4FD3-82FB-8E959B4F2D04}" destId="{11EDB41D-76F7-4290-BA9B-F2F21FA7A839}" srcOrd="0" destOrd="0" presId="urn:microsoft.com/office/officeart/2008/layout/LinedList"/>
    <dgm:cxn modelId="{9E645CCC-23B5-4625-ACFB-A928CBA096C1}" type="presParOf" srcId="{B25B40E0-E092-4FD3-82FB-8E959B4F2D04}" destId="{5D58DAC7-80FF-4306-BB53-24A6ABB25A57}" srcOrd="1" destOrd="0" presId="urn:microsoft.com/office/officeart/2008/layout/LinedList"/>
    <dgm:cxn modelId="{310FE12F-C02E-4699-990A-D0F6F9AF3E08}" type="presParOf" srcId="{0BF8CC76-4B77-43B3-87B5-524533AEE801}" destId="{DC656217-89D6-4B01-A8CB-5BC9D3F3F2F2}" srcOrd="4" destOrd="0" presId="urn:microsoft.com/office/officeart/2008/layout/LinedList"/>
    <dgm:cxn modelId="{2308137B-F799-4002-9BEA-C95A88655B43}" type="presParOf" srcId="{0BF8CC76-4B77-43B3-87B5-524533AEE801}" destId="{AA1220F0-EE1A-4C63-8587-F3609CB7DEF6}" srcOrd="5" destOrd="0" presId="urn:microsoft.com/office/officeart/2008/layout/LinedList"/>
    <dgm:cxn modelId="{6C15EBC8-8721-4FF1-ABF7-6C35520759F5}" type="presParOf" srcId="{AA1220F0-EE1A-4C63-8587-F3609CB7DEF6}" destId="{B00FE4C5-2058-4908-8B7B-D518EB641E5D}" srcOrd="0" destOrd="0" presId="urn:microsoft.com/office/officeart/2008/layout/LinedList"/>
    <dgm:cxn modelId="{36FD2C2B-ED2C-4591-BA6B-9F3247539865}" type="presParOf" srcId="{AA1220F0-EE1A-4C63-8587-F3609CB7DEF6}" destId="{6196C948-6B56-48A2-B1E1-167ABF4A0738}"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09EC492-510A-4124-95E2-2C790D2462D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A89F2A6-32C6-47EA-9C83-036D1C6F3B34}">
      <dgm:prSet custT="1"/>
      <dgm:spPr>
        <a:solidFill>
          <a:srgbClr val="7EC6CE"/>
        </a:solidFill>
      </dgm:spPr>
      <dgm:t>
        <a:bodyPr/>
        <a:lstStyle/>
        <a:p>
          <a:pPr algn="just"/>
          <a:r>
            <a:rPr lang="lv-LV" sz="2000" dirty="0">
              <a:solidFill>
                <a:srgbClr val="167680"/>
              </a:solidFill>
              <a:latin typeface="Times New Roman" panose="02020603050405020304" pitchFamily="18" charset="0"/>
              <a:cs typeface="Times New Roman" panose="02020603050405020304" pitchFamily="18" charset="0"/>
            </a:rPr>
            <a:t>Būvniecības likuma (turpmāk – BL) 19. panta pirmā daļa nosaka, ka  būvniecības procesa dalībnieku būvniecības procesa ietvaros sniegtie saskaņojumi </a:t>
          </a:r>
          <a:r>
            <a:rPr lang="lv-LV" sz="2000" b="1" dirty="0">
              <a:solidFill>
                <a:srgbClr val="167680"/>
              </a:solidFill>
              <a:latin typeface="Times New Roman" panose="02020603050405020304" pitchFamily="18" charset="0"/>
              <a:cs typeface="Times New Roman" panose="02020603050405020304" pitchFamily="18" charset="0"/>
            </a:rPr>
            <a:t>neatbrīvo citus būvniecības procesa dalībniekus no tiem normatīvajos aktos noteiktās atbildības</a:t>
          </a:r>
          <a:endParaRPr lang="en-US" sz="2000" b="1" dirty="0">
            <a:solidFill>
              <a:srgbClr val="167680"/>
            </a:solidFill>
            <a:latin typeface="Times New Roman" panose="02020603050405020304" pitchFamily="18" charset="0"/>
            <a:cs typeface="Times New Roman" panose="02020603050405020304" pitchFamily="18" charset="0"/>
          </a:endParaRPr>
        </a:p>
      </dgm:t>
    </dgm:pt>
    <dgm:pt modelId="{27E73CE2-B51B-4A52-A64F-80EE07E9C972}" type="parTrans" cxnId="{7F2719A8-6BBD-4906-BA44-4B7E1634CAC9}">
      <dgm:prSet/>
      <dgm:spPr/>
      <dgm:t>
        <a:bodyPr/>
        <a:lstStyle/>
        <a:p>
          <a:endParaRPr lang="en-US"/>
        </a:p>
      </dgm:t>
    </dgm:pt>
    <dgm:pt modelId="{7441BF02-9B07-4AAA-AEFD-B82C583C57EF}" type="sibTrans" cxnId="{7F2719A8-6BBD-4906-BA44-4B7E1634CAC9}">
      <dgm:prSet/>
      <dgm:spPr/>
      <dgm:t>
        <a:bodyPr/>
        <a:lstStyle/>
        <a:p>
          <a:endParaRPr lang="en-US"/>
        </a:p>
      </dgm:t>
    </dgm:pt>
    <dgm:pt modelId="{D47ABC08-6D5E-4B63-A005-16A4C56BC2C1}">
      <dgm:prSet custT="1"/>
      <dgm:spPr>
        <a:solidFill>
          <a:srgbClr val="7EC6CE"/>
        </a:solidFill>
      </dgm:spPr>
      <dgm:t>
        <a:bodyPr/>
        <a:lstStyle/>
        <a:p>
          <a:pPr marL="0" lvl="0" indent="0" algn="just" defTabSz="1066800">
            <a:lnSpc>
              <a:spcPct val="90000"/>
            </a:lnSpc>
            <a:spcBef>
              <a:spcPct val="0"/>
            </a:spcBef>
            <a:spcAft>
              <a:spcPct val="35000"/>
            </a:spcAft>
            <a:buNone/>
          </a:pPr>
          <a:r>
            <a:rPr lang="lv-LV" sz="2000" b="1" kern="1200" dirty="0">
              <a:solidFill>
                <a:srgbClr val="167680"/>
              </a:solidFill>
              <a:latin typeface="Times New Roman" panose="02020603050405020304" pitchFamily="18" charset="0"/>
              <a:ea typeface="+mn-ea"/>
              <a:cs typeface="Times New Roman" panose="02020603050405020304" pitchFamily="18" charset="0"/>
            </a:rPr>
            <a:t>Svarīgi! </a:t>
          </a:r>
          <a:r>
            <a:rPr lang="lv-LV" sz="2000" kern="1200" dirty="0">
              <a:solidFill>
                <a:srgbClr val="167680"/>
              </a:solidFill>
              <a:latin typeface="Times New Roman" panose="02020603050405020304" pitchFamily="18" charset="0"/>
              <a:ea typeface="+mn-ea"/>
              <a:cs typeface="Times New Roman" panose="02020603050405020304" pitchFamily="18" charset="0"/>
            </a:rPr>
            <a:t>Atbilstoši BL 19.1, 19.2 un 19.3 pantiem un Ministru kabineta 2014. gada 19. augusta noteikumi Nr. 500 "Vispārīgie būvnoteikumi" (turpmāk – VBN), ir nodalīta katra būvniecības procesa dalībnieka atbildība un pienākumi </a:t>
          </a:r>
          <a:r>
            <a:rPr lang="lv-LV" sz="2000" b="1" kern="1200" dirty="0">
              <a:solidFill>
                <a:srgbClr val="167680"/>
              </a:solidFill>
              <a:latin typeface="Times New Roman" panose="02020603050405020304" pitchFamily="18" charset="0"/>
              <a:ea typeface="+mn-ea"/>
              <a:cs typeface="Times New Roman" panose="02020603050405020304" pitchFamily="18" charset="0"/>
            </a:rPr>
            <a:t>un katrs dalībnieks atbild par savu būvniecības procesa daļu un pienākumu pienācīgu izpildi</a:t>
          </a:r>
          <a:endParaRPr lang="en-US" sz="2000" b="1" kern="1200" dirty="0">
            <a:solidFill>
              <a:srgbClr val="167680"/>
            </a:solidFill>
            <a:latin typeface="Times New Roman" panose="02020603050405020304" pitchFamily="18" charset="0"/>
            <a:ea typeface="+mn-ea"/>
            <a:cs typeface="Times New Roman" panose="02020603050405020304" pitchFamily="18" charset="0"/>
          </a:endParaRPr>
        </a:p>
      </dgm:t>
    </dgm:pt>
    <dgm:pt modelId="{5FFFF8EA-DC0A-4565-A884-C14C82843294}" type="parTrans" cxnId="{0E4334C4-DAEB-4859-8B73-77A314230193}">
      <dgm:prSet/>
      <dgm:spPr/>
      <dgm:t>
        <a:bodyPr/>
        <a:lstStyle/>
        <a:p>
          <a:endParaRPr lang="en-US"/>
        </a:p>
      </dgm:t>
    </dgm:pt>
    <dgm:pt modelId="{54A7051F-500A-4A75-A9BD-DCB9AE85849B}" type="sibTrans" cxnId="{0E4334C4-DAEB-4859-8B73-77A314230193}">
      <dgm:prSet/>
      <dgm:spPr/>
      <dgm:t>
        <a:bodyPr/>
        <a:lstStyle/>
        <a:p>
          <a:endParaRPr lang="en-US"/>
        </a:p>
      </dgm:t>
    </dgm:pt>
    <dgm:pt modelId="{76CEA403-C6BE-4305-AFD5-5F7EAA34B8C0}" type="pres">
      <dgm:prSet presAssocID="{B09EC492-510A-4124-95E2-2C790D2462D2}" presName="linear" presStyleCnt="0">
        <dgm:presLayoutVars>
          <dgm:animLvl val="lvl"/>
          <dgm:resizeHandles val="exact"/>
        </dgm:presLayoutVars>
      </dgm:prSet>
      <dgm:spPr/>
    </dgm:pt>
    <dgm:pt modelId="{CE5C3B4F-2CA2-4FC2-88A2-7149C278DA4E}" type="pres">
      <dgm:prSet presAssocID="{7A89F2A6-32C6-47EA-9C83-036D1C6F3B34}" presName="parentText" presStyleLbl="node1" presStyleIdx="0" presStyleCnt="2">
        <dgm:presLayoutVars>
          <dgm:chMax val="0"/>
          <dgm:bulletEnabled val="1"/>
        </dgm:presLayoutVars>
      </dgm:prSet>
      <dgm:spPr/>
    </dgm:pt>
    <dgm:pt modelId="{EFA55D97-F0FE-4E2D-8701-366F828AF883}" type="pres">
      <dgm:prSet presAssocID="{7441BF02-9B07-4AAA-AEFD-B82C583C57EF}" presName="spacer" presStyleCnt="0"/>
      <dgm:spPr/>
    </dgm:pt>
    <dgm:pt modelId="{22311FC3-F32E-4863-8057-B5EEBB096D37}" type="pres">
      <dgm:prSet presAssocID="{D47ABC08-6D5E-4B63-A005-16A4C56BC2C1}" presName="parentText" presStyleLbl="node1" presStyleIdx="1" presStyleCnt="2" custLinFactNeighborY="18092">
        <dgm:presLayoutVars>
          <dgm:chMax val="0"/>
          <dgm:bulletEnabled val="1"/>
        </dgm:presLayoutVars>
      </dgm:prSet>
      <dgm:spPr/>
    </dgm:pt>
  </dgm:ptLst>
  <dgm:cxnLst>
    <dgm:cxn modelId="{CFC4D410-E71E-4332-8058-704F74EFAE82}" type="presOf" srcId="{D47ABC08-6D5E-4B63-A005-16A4C56BC2C1}" destId="{22311FC3-F32E-4863-8057-B5EEBB096D37}" srcOrd="0" destOrd="0" presId="urn:microsoft.com/office/officeart/2005/8/layout/vList2"/>
    <dgm:cxn modelId="{E9007B7C-8ADE-4B9F-A92F-E37E4BC09ADC}" type="presOf" srcId="{B09EC492-510A-4124-95E2-2C790D2462D2}" destId="{76CEA403-C6BE-4305-AFD5-5F7EAA34B8C0}" srcOrd="0" destOrd="0" presId="urn:microsoft.com/office/officeart/2005/8/layout/vList2"/>
    <dgm:cxn modelId="{DD694C84-47D1-425D-B6E2-9B523A630309}" type="presOf" srcId="{7A89F2A6-32C6-47EA-9C83-036D1C6F3B34}" destId="{CE5C3B4F-2CA2-4FC2-88A2-7149C278DA4E}" srcOrd="0" destOrd="0" presId="urn:microsoft.com/office/officeart/2005/8/layout/vList2"/>
    <dgm:cxn modelId="{7F2719A8-6BBD-4906-BA44-4B7E1634CAC9}" srcId="{B09EC492-510A-4124-95E2-2C790D2462D2}" destId="{7A89F2A6-32C6-47EA-9C83-036D1C6F3B34}" srcOrd="0" destOrd="0" parTransId="{27E73CE2-B51B-4A52-A64F-80EE07E9C972}" sibTransId="{7441BF02-9B07-4AAA-AEFD-B82C583C57EF}"/>
    <dgm:cxn modelId="{0E4334C4-DAEB-4859-8B73-77A314230193}" srcId="{B09EC492-510A-4124-95E2-2C790D2462D2}" destId="{D47ABC08-6D5E-4B63-A005-16A4C56BC2C1}" srcOrd="1" destOrd="0" parTransId="{5FFFF8EA-DC0A-4565-A884-C14C82843294}" sibTransId="{54A7051F-500A-4A75-A9BD-DCB9AE85849B}"/>
    <dgm:cxn modelId="{CBCEE6C3-61CA-40A1-8D7B-0E9638E59C90}" type="presParOf" srcId="{76CEA403-C6BE-4305-AFD5-5F7EAA34B8C0}" destId="{CE5C3B4F-2CA2-4FC2-88A2-7149C278DA4E}" srcOrd="0" destOrd="0" presId="urn:microsoft.com/office/officeart/2005/8/layout/vList2"/>
    <dgm:cxn modelId="{F0478371-F001-45D5-9C01-84499FCBCC23}" type="presParOf" srcId="{76CEA403-C6BE-4305-AFD5-5F7EAA34B8C0}" destId="{EFA55D97-F0FE-4E2D-8701-366F828AF883}" srcOrd="1" destOrd="0" presId="urn:microsoft.com/office/officeart/2005/8/layout/vList2"/>
    <dgm:cxn modelId="{B40015A6-2E52-4EF2-8316-EABC93B6BFC5}" type="presParOf" srcId="{76CEA403-C6BE-4305-AFD5-5F7EAA34B8C0}" destId="{22311FC3-F32E-4863-8057-B5EEBB096D37}"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B15A0B7-CDC6-4772-BACC-CC2DB2697AC3}" type="doc">
      <dgm:prSet loTypeId="urn:microsoft.com/office/officeart/2005/8/layout/vProcess5" loCatId="process" qsTypeId="urn:microsoft.com/office/officeart/2005/8/quickstyle/simple4" qsCatId="simple" csTypeId="urn:microsoft.com/office/officeart/2005/8/colors/colorful2" csCatId="colorful" phldr="1"/>
      <dgm:spPr/>
      <dgm:t>
        <a:bodyPr/>
        <a:lstStyle/>
        <a:p>
          <a:endParaRPr lang="en-US"/>
        </a:p>
      </dgm:t>
    </dgm:pt>
    <dgm:pt modelId="{78714F8F-E1CC-4ECE-BE46-D7C8CF4AE8FB}">
      <dgm:prSet/>
      <dgm:spPr/>
      <dgm: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lv-LV" b="1" dirty="0">
              <a:latin typeface="Times New Roman" panose="02020603050405020304" pitchFamily="18" charset="0"/>
              <a:cs typeface="Times New Roman" panose="02020603050405020304" pitchFamily="18" charset="0"/>
            </a:rPr>
            <a:t>Lēmums par administratīvas atbildības lietas ierosināšanu</a:t>
          </a:r>
          <a:endParaRPr lang="en-US" b="1" dirty="0">
            <a:latin typeface="Times New Roman" panose="02020603050405020304" pitchFamily="18" charset="0"/>
            <a:cs typeface="Times New Roman" panose="02020603050405020304" pitchFamily="18" charset="0"/>
          </a:endParaRPr>
        </a:p>
        <a:p>
          <a:pPr marL="0" lvl="0" algn="l" defTabSz="889000">
            <a:lnSpc>
              <a:spcPct val="90000"/>
            </a:lnSpc>
            <a:spcBef>
              <a:spcPct val="0"/>
            </a:spcBef>
            <a:spcAft>
              <a:spcPct val="35000"/>
            </a:spcAft>
            <a:buNone/>
          </a:pPr>
          <a:endParaRPr lang="en-US" dirty="0">
            <a:latin typeface="Times New Roman" panose="02020603050405020304" pitchFamily="18" charset="0"/>
            <a:cs typeface="Times New Roman" panose="02020603050405020304" pitchFamily="18" charset="0"/>
          </a:endParaRPr>
        </a:p>
      </dgm:t>
    </dgm:pt>
    <dgm:pt modelId="{7BD7B166-E50B-404F-9782-BD9A17A3AFA2}" type="parTrans" cxnId="{06329D39-7ABE-4756-8F20-44E6798DF475}">
      <dgm:prSet/>
      <dgm:spPr/>
      <dgm:t>
        <a:bodyPr/>
        <a:lstStyle/>
        <a:p>
          <a:endParaRPr lang="en-US"/>
        </a:p>
      </dgm:t>
    </dgm:pt>
    <dgm:pt modelId="{32927FE1-DE87-45F6-9A39-090929897EDD}" type="sibTrans" cxnId="{06329D39-7ABE-4756-8F20-44E6798DF475}">
      <dgm:prSet/>
      <dgm:spPr/>
      <dgm:t>
        <a:bodyPr/>
        <a:lstStyle/>
        <a:p>
          <a:endParaRPr lang="en-US"/>
        </a:p>
      </dgm:t>
    </dgm:pt>
    <dgm:pt modelId="{56ED7BC6-3BBA-430E-9F43-53A88A5A0377}">
      <dgm:prSet/>
      <dgm:spPr>
        <a:solidFill>
          <a:srgbClr val="20ABBA"/>
        </a:solidFill>
      </dgm:spPr>
      <dgm:t>
        <a:bodyPr/>
        <a:lstStyle/>
        <a:p>
          <a:pPr algn="l"/>
          <a:r>
            <a:rPr lang="lv-LV" b="1" dirty="0">
              <a:latin typeface="Times New Roman" panose="02020603050405020304" pitchFamily="18" charset="0"/>
              <a:cs typeface="Times New Roman" panose="02020603050405020304" pitchFamily="18" charset="0"/>
            </a:rPr>
            <a:t>Paskaidrojumu saņemšana </a:t>
          </a:r>
          <a:endParaRPr lang="en-US" b="1" dirty="0">
            <a:latin typeface="Times New Roman" panose="02020603050405020304" pitchFamily="18" charset="0"/>
            <a:cs typeface="Times New Roman" panose="02020603050405020304" pitchFamily="18" charset="0"/>
          </a:endParaRPr>
        </a:p>
      </dgm:t>
    </dgm:pt>
    <dgm:pt modelId="{119FD4C7-5C4A-44D3-BA56-DED99EB63A5C}" type="parTrans" cxnId="{C44751C2-AFAD-4AFC-BBBD-AD7968E3C47A}">
      <dgm:prSet/>
      <dgm:spPr/>
      <dgm:t>
        <a:bodyPr/>
        <a:lstStyle/>
        <a:p>
          <a:endParaRPr lang="en-US"/>
        </a:p>
      </dgm:t>
    </dgm:pt>
    <dgm:pt modelId="{D699F6E2-CEAD-469F-9A4E-3E43A3813681}" type="sibTrans" cxnId="{C44751C2-AFAD-4AFC-BBBD-AD7968E3C47A}">
      <dgm:prSet/>
      <dgm:spPr/>
      <dgm:t>
        <a:bodyPr/>
        <a:lstStyle/>
        <a:p>
          <a:endParaRPr lang="en-US"/>
        </a:p>
      </dgm:t>
    </dgm:pt>
    <dgm:pt modelId="{713A2B4D-7246-44CD-8054-02D58B2BA37B}">
      <dgm:prSet/>
      <dgm:spPr>
        <a:solidFill>
          <a:srgbClr val="26C9DA"/>
        </a:solidFill>
      </dgm:spPr>
      <dgm:t>
        <a:bodyPr/>
        <a:lstStyle/>
        <a:p>
          <a:pPr algn="l"/>
          <a:r>
            <a:rPr lang="lv-LV" b="1" dirty="0">
              <a:latin typeface="Times New Roman" panose="02020603050405020304" pitchFamily="18" charset="0"/>
              <a:cs typeface="Times New Roman" panose="02020603050405020304" pitchFamily="18" charset="0"/>
            </a:rPr>
            <a:t>Lietas izskatīšana</a:t>
          </a:r>
          <a:endParaRPr lang="en-US" b="1" dirty="0">
            <a:latin typeface="Times New Roman" panose="02020603050405020304" pitchFamily="18" charset="0"/>
            <a:cs typeface="Times New Roman" panose="02020603050405020304" pitchFamily="18" charset="0"/>
          </a:endParaRPr>
        </a:p>
      </dgm:t>
    </dgm:pt>
    <dgm:pt modelId="{1447ABE6-4D98-4D02-850D-2D38FFAFC342}" type="parTrans" cxnId="{ED28A53E-D032-4C3A-99A1-F6B4E3C3B737}">
      <dgm:prSet/>
      <dgm:spPr/>
      <dgm:t>
        <a:bodyPr/>
        <a:lstStyle/>
        <a:p>
          <a:endParaRPr lang="en-US"/>
        </a:p>
      </dgm:t>
    </dgm:pt>
    <dgm:pt modelId="{17751540-5310-4C3E-AD87-2F34423BF9FD}" type="sibTrans" cxnId="{ED28A53E-D032-4C3A-99A1-F6B4E3C3B737}">
      <dgm:prSet/>
      <dgm:spPr/>
      <dgm:t>
        <a:bodyPr/>
        <a:lstStyle/>
        <a:p>
          <a:endParaRPr lang="en-US"/>
        </a:p>
      </dgm:t>
    </dgm:pt>
    <dgm:pt modelId="{CE3A4122-BCF8-4C60-886C-A700E709A45C}">
      <dgm:prSet/>
      <dgm:spPr>
        <a:solidFill>
          <a:srgbClr val="7EC6CE"/>
        </a:solidFill>
      </dgm:spPr>
      <dgm:t>
        <a:bodyPr/>
        <a:lstStyle/>
        <a:p>
          <a:pPr algn="just"/>
          <a:r>
            <a:rPr lang="lv-LV" b="1" dirty="0">
              <a:latin typeface="Times New Roman" panose="02020603050405020304" pitchFamily="18" charset="0"/>
              <a:cs typeface="Times New Roman" panose="02020603050405020304" pitchFamily="18" charset="0"/>
            </a:rPr>
            <a:t>Lēmums par soda piemērošanu vai lietas izbeigšanu</a:t>
          </a:r>
          <a:endParaRPr lang="en-US" b="1" dirty="0">
            <a:latin typeface="Times New Roman" panose="02020603050405020304" pitchFamily="18" charset="0"/>
            <a:cs typeface="Times New Roman" panose="02020603050405020304" pitchFamily="18" charset="0"/>
          </a:endParaRPr>
        </a:p>
      </dgm:t>
    </dgm:pt>
    <dgm:pt modelId="{4E04370D-9100-4BBE-8937-45414D6EBEEB}" type="parTrans" cxnId="{FD4F8D17-FFC1-4239-83D3-8636D516BF8A}">
      <dgm:prSet/>
      <dgm:spPr/>
      <dgm:t>
        <a:bodyPr/>
        <a:lstStyle/>
        <a:p>
          <a:endParaRPr lang="en-US"/>
        </a:p>
      </dgm:t>
    </dgm:pt>
    <dgm:pt modelId="{E8B3D5E6-A3D4-441C-B015-FFCEFC74AD18}" type="sibTrans" cxnId="{FD4F8D17-FFC1-4239-83D3-8636D516BF8A}">
      <dgm:prSet/>
      <dgm:spPr/>
      <dgm:t>
        <a:bodyPr/>
        <a:lstStyle/>
        <a:p>
          <a:endParaRPr lang="en-US"/>
        </a:p>
      </dgm:t>
    </dgm:pt>
    <dgm:pt modelId="{125D3BBA-841F-46DE-A7CE-66F919493EC5}" type="pres">
      <dgm:prSet presAssocID="{3B15A0B7-CDC6-4772-BACC-CC2DB2697AC3}" presName="outerComposite" presStyleCnt="0">
        <dgm:presLayoutVars>
          <dgm:chMax val="5"/>
          <dgm:dir/>
          <dgm:resizeHandles val="exact"/>
        </dgm:presLayoutVars>
      </dgm:prSet>
      <dgm:spPr/>
    </dgm:pt>
    <dgm:pt modelId="{78A9CFA2-35CC-42FF-8212-EF5FC55C5DA7}" type="pres">
      <dgm:prSet presAssocID="{3B15A0B7-CDC6-4772-BACC-CC2DB2697AC3}" presName="dummyMaxCanvas" presStyleCnt="0">
        <dgm:presLayoutVars/>
      </dgm:prSet>
      <dgm:spPr/>
    </dgm:pt>
    <dgm:pt modelId="{8AAF1B82-B6A1-4F4E-ACC4-2033DC128862}" type="pres">
      <dgm:prSet presAssocID="{3B15A0B7-CDC6-4772-BACC-CC2DB2697AC3}" presName="FourNodes_1" presStyleLbl="node1" presStyleIdx="0" presStyleCnt="4" custScaleX="93196">
        <dgm:presLayoutVars>
          <dgm:bulletEnabled val="1"/>
        </dgm:presLayoutVars>
      </dgm:prSet>
      <dgm:spPr/>
    </dgm:pt>
    <dgm:pt modelId="{0F7E5EA3-90CA-463F-895D-20786F3210A0}" type="pres">
      <dgm:prSet presAssocID="{3B15A0B7-CDC6-4772-BACC-CC2DB2697AC3}" presName="FourNodes_2" presStyleLbl="node1" presStyleIdx="1" presStyleCnt="4">
        <dgm:presLayoutVars>
          <dgm:bulletEnabled val="1"/>
        </dgm:presLayoutVars>
      </dgm:prSet>
      <dgm:spPr/>
    </dgm:pt>
    <dgm:pt modelId="{7529547B-94F9-4406-9CCC-A9D3277CC2EC}" type="pres">
      <dgm:prSet presAssocID="{3B15A0B7-CDC6-4772-BACC-CC2DB2697AC3}" presName="FourNodes_3" presStyleLbl="node1" presStyleIdx="2" presStyleCnt="4">
        <dgm:presLayoutVars>
          <dgm:bulletEnabled val="1"/>
        </dgm:presLayoutVars>
      </dgm:prSet>
      <dgm:spPr/>
    </dgm:pt>
    <dgm:pt modelId="{71461C4A-F58B-45A8-BF81-A4696E136DC4}" type="pres">
      <dgm:prSet presAssocID="{3B15A0B7-CDC6-4772-BACC-CC2DB2697AC3}" presName="FourNodes_4" presStyleLbl="node1" presStyleIdx="3" presStyleCnt="4" custScaleX="102406" custLinFactNeighborX="-469" custLinFactNeighborY="-75">
        <dgm:presLayoutVars>
          <dgm:bulletEnabled val="1"/>
        </dgm:presLayoutVars>
      </dgm:prSet>
      <dgm:spPr/>
    </dgm:pt>
    <dgm:pt modelId="{3FF1137D-9CB4-47D9-A4F3-53C42C2A70D3}" type="pres">
      <dgm:prSet presAssocID="{3B15A0B7-CDC6-4772-BACC-CC2DB2697AC3}" presName="FourConn_1-2" presStyleLbl="fgAccFollowNode1" presStyleIdx="0" presStyleCnt="3">
        <dgm:presLayoutVars>
          <dgm:bulletEnabled val="1"/>
        </dgm:presLayoutVars>
      </dgm:prSet>
      <dgm:spPr/>
    </dgm:pt>
    <dgm:pt modelId="{D8D65E88-9AFD-46F5-861A-C5243E8A03B4}" type="pres">
      <dgm:prSet presAssocID="{3B15A0B7-CDC6-4772-BACC-CC2DB2697AC3}" presName="FourConn_2-3" presStyleLbl="fgAccFollowNode1" presStyleIdx="1" presStyleCnt="3">
        <dgm:presLayoutVars>
          <dgm:bulletEnabled val="1"/>
        </dgm:presLayoutVars>
      </dgm:prSet>
      <dgm:spPr/>
    </dgm:pt>
    <dgm:pt modelId="{8DAB7F6A-F8B8-4C1D-87AF-9922BB99D0F6}" type="pres">
      <dgm:prSet presAssocID="{3B15A0B7-CDC6-4772-BACC-CC2DB2697AC3}" presName="FourConn_3-4" presStyleLbl="fgAccFollowNode1" presStyleIdx="2" presStyleCnt="3">
        <dgm:presLayoutVars>
          <dgm:bulletEnabled val="1"/>
        </dgm:presLayoutVars>
      </dgm:prSet>
      <dgm:spPr/>
    </dgm:pt>
    <dgm:pt modelId="{9F01B542-CD9F-4E87-97E1-7C6BB6132AD6}" type="pres">
      <dgm:prSet presAssocID="{3B15A0B7-CDC6-4772-BACC-CC2DB2697AC3}" presName="FourNodes_1_text" presStyleLbl="node1" presStyleIdx="3" presStyleCnt="4">
        <dgm:presLayoutVars>
          <dgm:bulletEnabled val="1"/>
        </dgm:presLayoutVars>
      </dgm:prSet>
      <dgm:spPr/>
    </dgm:pt>
    <dgm:pt modelId="{94DB52B8-3170-4B56-9D28-13C39929524D}" type="pres">
      <dgm:prSet presAssocID="{3B15A0B7-CDC6-4772-BACC-CC2DB2697AC3}" presName="FourNodes_2_text" presStyleLbl="node1" presStyleIdx="3" presStyleCnt="4">
        <dgm:presLayoutVars>
          <dgm:bulletEnabled val="1"/>
        </dgm:presLayoutVars>
      </dgm:prSet>
      <dgm:spPr/>
    </dgm:pt>
    <dgm:pt modelId="{52C34D02-AF05-4108-8936-A69BD89A9778}" type="pres">
      <dgm:prSet presAssocID="{3B15A0B7-CDC6-4772-BACC-CC2DB2697AC3}" presName="FourNodes_3_text" presStyleLbl="node1" presStyleIdx="3" presStyleCnt="4">
        <dgm:presLayoutVars>
          <dgm:bulletEnabled val="1"/>
        </dgm:presLayoutVars>
      </dgm:prSet>
      <dgm:spPr/>
    </dgm:pt>
    <dgm:pt modelId="{C9659B6C-5AF7-48A2-A87B-1962031B04BC}" type="pres">
      <dgm:prSet presAssocID="{3B15A0B7-CDC6-4772-BACC-CC2DB2697AC3}" presName="FourNodes_4_text" presStyleLbl="node1" presStyleIdx="3" presStyleCnt="4">
        <dgm:presLayoutVars>
          <dgm:bulletEnabled val="1"/>
        </dgm:presLayoutVars>
      </dgm:prSet>
      <dgm:spPr/>
    </dgm:pt>
  </dgm:ptLst>
  <dgm:cxnLst>
    <dgm:cxn modelId="{FD4F8D17-FFC1-4239-83D3-8636D516BF8A}" srcId="{3B15A0B7-CDC6-4772-BACC-CC2DB2697AC3}" destId="{CE3A4122-BCF8-4C60-886C-A700E709A45C}" srcOrd="3" destOrd="0" parTransId="{4E04370D-9100-4BBE-8937-45414D6EBEEB}" sibTransId="{E8B3D5E6-A3D4-441C-B015-FFCEFC74AD18}"/>
    <dgm:cxn modelId="{06329D39-7ABE-4756-8F20-44E6798DF475}" srcId="{3B15A0B7-CDC6-4772-BACC-CC2DB2697AC3}" destId="{78714F8F-E1CC-4ECE-BE46-D7C8CF4AE8FB}" srcOrd="0" destOrd="0" parTransId="{7BD7B166-E50B-404F-9782-BD9A17A3AFA2}" sibTransId="{32927FE1-DE87-45F6-9A39-090929897EDD}"/>
    <dgm:cxn modelId="{ED28A53E-D032-4C3A-99A1-F6B4E3C3B737}" srcId="{3B15A0B7-CDC6-4772-BACC-CC2DB2697AC3}" destId="{713A2B4D-7246-44CD-8054-02D58B2BA37B}" srcOrd="2" destOrd="0" parTransId="{1447ABE6-4D98-4D02-850D-2D38FFAFC342}" sibTransId="{17751540-5310-4C3E-AD87-2F34423BF9FD}"/>
    <dgm:cxn modelId="{E1782C46-F1C7-4775-B7D2-799689F2A6EB}" type="presOf" srcId="{CE3A4122-BCF8-4C60-886C-A700E709A45C}" destId="{71461C4A-F58B-45A8-BF81-A4696E136DC4}" srcOrd="0" destOrd="0" presId="urn:microsoft.com/office/officeart/2005/8/layout/vProcess5"/>
    <dgm:cxn modelId="{1EB8D966-0551-446D-8751-052D04FEB44C}" type="presOf" srcId="{56ED7BC6-3BBA-430E-9F43-53A88A5A0377}" destId="{0F7E5EA3-90CA-463F-895D-20786F3210A0}" srcOrd="0" destOrd="0" presId="urn:microsoft.com/office/officeart/2005/8/layout/vProcess5"/>
    <dgm:cxn modelId="{10B7867A-DA88-4E5D-88F0-934B5C2A816F}" type="presOf" srcId="{78714F8F-E1CC-4ECE-BE46-D7C8CF4AE8FB}" destId="{8AAF1B82-B6A1-4F4E-ACC4-2033DC128862}" srcOrd="0" destOrd="0" presId="urn:microsoft.com/office/officeart/2005/8/layout/vProcess5"/>
    <dgm:cxn modelId="{5C831E9C-4673-4962-8938-2A5CB714A3B3}" type="presOf" srcId="{713A2B4D-7246-44CD-8054-02D58B2BA37B}" destId="{52C34D02-AF05-4108-8936-A69BD89A9778}" srcOrd="1" destOrd="0" presId="urn:microsoft.com/office/officeart/2005/8/layout/vProcess5"/>
    <dgm:cxn modelId="{6AC2A49F-58C8-499A-A01D-D6236D67558F}" type="presOf" srcId="{D699F6E2-CEAD-469F-9A4E-3E43A3813681}" destId="{D8D65E88-9AFD-46F5-861A-C5243E8A03B4}" srcOrd="0" destOrd="0" presId="urn:microsoft.com/office/officeart/2005/8/layout/vProcess5"/>
    <dgm:cxn modelId="{683BC4A6-8F37-4CE6-8D03-CB1DD845BF09}" type="presOf" srcId="{3B15A0B7-CDC6-4772-BACC-CC2DB2697AC3}" destId="{125D3BBA-841F-46DE-A7CE-66F919493EC5}" srcOrd="0" destOrd="0" presId="urn:microsoft.com/office/officeart/2005/8/layout/vProcess5"/>
    <dgm:cxn modelId="{1A4EC6AF-1D6F-4574-8516-A19A5395D597}" type="presOf" srcId="{32927FE1-DE87-45F6-9A39-090929897EDD}" destId="{3FF1137D-9CB4-47D9-A4F3-53C42C2A70D3}" srcOrd="0" destOrd="0" presId="urn:microsoft.com/office/officeart/2005/8/layout/vProcess5"/>
    <dgm:cxn modelId="{F22F2FB5-BAE4-4C56-9C1F-2602F251D669}" type="presOf" srcId="{17751540-5310-4C3E-AD87-2F34423BF9FD}" destId="{8DAB7F6A-F8B8-4C1D-87AF-9922BB99D0F6}" srcOrd="0" destOrd="0" presId="urn:microsoft.com/office/officeart/2005/8/layout/vProcess5"/>
    <dgm:cxn modelId="{9C98D0BE-A761-47F0-B559-554A78E4A4A9}" type="presOf" srcId="{713A2B4D-7246-44CD-8054-02D58B2BA37B}" destId="{7529547B-94F9-4406-9CCC-A9D3277CC2EC}" srcOrd="0" destOrd="0" presId="urn:microsoft.com/office/officeart/2005/8/layout/vProcess5"/>
    <dgm:cxn modelId="{C44751C2-AFAD-4AFC-BBBD-AD7968E3C47A}" srcId="{3B15A0B7-CDC6-4772-BACC-CC2DB2697AC3}" destId="{56ED7BC6-3BBA-430E-9F43-53A88A5A0377}" srcOrd="1" destOrd="0" parTransId="{119FD4C7-5C4A-44D3-BA56-DED99EB63A5C}" sibTransId="{D699F6E2-CEAD-469F-9A4E-3E43A3813681}"/>
    <dgm:cxn modelId="{E49091DA-F053-4DD5-BF3E-E8F798A861A2}" type="presOf" srcId="{78714F8F-E1CC-4ECE-BE46-D7C8CF4AE8FB}" destId="{9F01B542-CD9F-4E87-97E1-7C6BB6132AD6}" srcOrd="1" destOrd="0" presId="urn:microsoft.com/office/officeart/2005/8/layout/vProcess5"/>
    <dgm:cxn modelId="{17B49ADA-706B-4D4F-A594-5ADF6DBCD560}" type="presOf" srcId="{56ED7BC6-3BBA-430E-9F43-53A88A5A0377}" destId="{94DB52B8-3170-4B56-9D28-13C39929524D}" srcOrd="1" destOrd="0" presId="urn:microsoft.com/office/officeart/2005/8/layout/vProcess5"/>
    <dgm:cxn modelId="{B1F0ABFD-2E0A-4B26-A324-F69E0DB54849}" type="presOf" srcId="{CE3A4122-BCF8-4C60-886C-A700E709A45C}" destId="{C9659B6C-5AF7-48A2-A87B-1962031B04BC}" srcOrd="1" destOrd="0" presId="urn:microsoft.com/office/officeart/2005/8/layout/vProcess5"/>
    <dgm:cxn modelId="{3D124353-184A-4690-A510-55B597C246E5}" type="presParOf" srcId="{125D3BBA-841F-46DE-A7CE-66F919493EC5}" destId="{78A9CFA2-35CC-42FF-8212-EF5FC55C5DA7}" srcOrd="0" destOrd="0" presId="urn:microsoft.com/office/officeart/2005/8/layout/vProcess5"/>
    <dgm:cxn modelId="{79A82D06-9582-4AC3-ABA2-2AECD14E0D27}" type="presParOf" srcId="{125D3BBA-841F-46DE-A7CE-66F919493EC5}" destId="{8AAF1B82-B6A1-4F4E-ACC4-2033DC128862}" srcOrd="1" destOrd="0" presId="urn:microsoft.com/office/officeart/2005/8/layout/vProcess5"/>
    <dgm:cxn modelId="{685D55DF-2F17-4737-9F9C-FD1332275127}" type="presParOf" srcId="{125D3BBA-841F-46DE-A7CE-66F919493EC5}" destId="{0F7E5EA3-90CA-463F-895D-20786F3210A0}" srcOrd="2" destOrd="0" presId="urn:microsoft.com/office/officeart/2005/8/layout/vProcess5"/>
    <dgm:cxn modelId="{D23ECC5C-D75A-4885-A879-112B42F6E5B1}" type="presParOf" srcId="{125D3BBA-841F-46DE-A7CE-66F919493EC5}" destId="{7529547B-94F9-4406-9CCC-A9D3277CC2EC}" srcOrd="3" destOrd="0" presId="urn:microsoft.com/office/officeart/2005/8/layout/vProcess5"/>
    <dgm:cxn modelId="{C9741E44-B47B-460E-B0DF-5D53A1A3B1A3}" type="presParOf" srcId="{125D3BBA-841F-46DE-A7CE-66F919493EC5}" destId="{71461C4A-F58B-45A8-BF81-A4696E136DC4}" srcOrd="4" destOrd="0" presId="urn:microsoft.com/office/officeart/2005/8/layout/vProcess5"/>
    <dgm:cxn modelId="{8A52A414-D5F7-4310-AFEC-546BD045F8C1}" type="presParOf" srcId="{125D3BBA-841F-46DE-A7CE-66F919493EC5}" destId="{3FF1137D-9CB4-47D9-A4F3-53C42C2A70D3}" srcOrd="5" destOrd="0" presId="urn:microsoft.com/office/officeart/2005/8/layout/vProcess5"/>
    <dgm:cxn modelId="{2A617FA8-675C-4802-BE6B-01964C9309E2}" type="presParOf" srcId="{125D3BBA-841F-46DE-A7CE-66F919493EC5}" destId="{D8D65E88-9AFD-46F5-861A-C5243E8A03B4}" srcOrd="6" destOrd="0" presId="urn:microsoft.com/office/officeart/2005/8/layout/vProcess5"/>
    <dgm:cxn modelId="{6EE4182F-70CA-4713-9265-370F82A50A11}" type="presParOf" srcId="{125D3BBA-841F-46DE-A7CE-66F919493EC5}" destId="{8DAB7F6A-F8B8-4C1D-87AF-9922BB99D0F6}" srcOrd="7" destOrd="0" presId="urn:microsoft.com/office/officeart/2005/8/layout/vProcess5"/>
    <dgm:cxn modelId="{8B48DA39-DD41-432E-A459-9FCC09A0E912}" type="presParOf" srcId="{125D3BBA-841F-46DE-A7CE-66F919493EC5}" destId="{9F01B542-CD9F-4E87-97E1-7C6BB6132AD6}" srcOrd="8" destOrd="0" presId="urn:microsoft.com/office/officeart/2005/8/layout/vProcess5"/>
    <dgm:cxn modelId="{54AD4380-ACB6-4488-8340-B55CE7C7679C}" type="presParOf" srcId="{125D3BBA-841F-46DE-A7CE-66F919493EC5}" destId="{94DB52B8-3170-4B56-9D28-13C39929524D}" srcOrd="9" destOrd="0" presId="urn:microsoft.com/office/officeart/2005/8/layout/vProcess5"/>
    <dgm:cxn modelId="{A9761BAB-826E-46ED-B591-A20AF0B48545}" type="presParOf" srcId="{125D3BBA-841F-46DE-A7CE-66F919493EC5}" destId="{52C34D02-AF05-4108-8936-A69BD89A9778}" srcOrd="10" destOrd="0" presId="urn:microsoft.com/office/officeart/2005/8/layout/vProcess5"/>
    <dgm:cxn modelId="{5B20DBE5-84F8-43EB-999B-216A0A4BB58C}" type="presParOf" srcId="{125D3BBA-841F-46DE-A7CE-66F919493EC5}" destId="{C9659B6C-5AF7-48A2-A87B-1962031B04BC}"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D59E0D-53C0-4314-A273-DA6E8766C409}">
      <dsp:nvSpPr>
        <dsp:cNvPr id="0" name=""/>
        <dsp:cNvSpPr/>
      </dsp:nvSpPr>
      <dsp:spPr>
        <a:xfrm>
          <a:off x="0" y="1942"/>
          <a:ext cx="7881257" cy="0"/>
        </a:xfrm>
        <a:prstGeom prst="line">
          <a:avLst/>
        </a:prstGeom>
        <a:solidFill>
          <a:schemeClr val="accent2">
            <a:hueOff val="0"/>
            <a:satOff val="0"/>
            <a:lumOff val="0"/>
            <a:alphaOff val="0"/>
          </a:schemeClr>
        </a:solidFill>
        <a:ln w="6350" cap="flat" cmpd="sng" algn="ctr">
          <a:solidFill>
            <a:schemeClr val="accent2">
              <a:hueOff val="0"/>
              <a:satOff val="0"/>
              <a:lumOff val="0"/>
              <a:alphaOff val="0"/>
            </a:schemeClr>
          </a:solidFill>
          <a:prstDash val="solid"/>
          <a:miter lim="800000"/>
        </a:ln>
        <a:effectLst/>
        <a:sp3d prstMaterial="plastic">
          <a:bevelT w="50800" h="50800"/>
          <a:bevelB w="50800" h="50800"/>
        </a:sp3d>
      </dsp:spPr>
      <dsp:style>
        <a:lnRef idx="1">
          <a:scrgbClr r="0" g="0" b="0"/>
        </a:lnRef>
        <a:fillRef idx="1">
          <a:scrgbClr r="0" g="0" b="0"/>
        </a:fillRef>
        <a:effectRef idx="2">
          <a:scrgbClr r="0" g="0" b="0"/>
        </a:effectRef>
        <a:fontRef idx="minor">
          <a:schemeClr val="lt1"/>
        </a:fontRef>
      </dsp:style>
    </dsp:sp>
    <dsp:sp modelId="{4FA914D0-55A6-4806-8305-5E6AC098D92B}">
      <dsp:nvSpPr>
        <dsp:cNvPr id="0" name=""/>
        <dsp:cNvSpPr/>
      </dsp:nvSpPr>
      <dsp:spPr>
        <a:xfrm>
          <a:off x="0" y="1942"/>
          <a:ext cx="7881257" cy="1324554"/>
        </a:xfrm>
        <a:prstGeom prst="rect">
          <a:avLst/>
        </a:prstGeom>
        <a:solidFill>
          <a:schemeClr val="lt1">
            <a:alpha val="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just" defTabSz="800100">
            <a:lnSpc>
              <a:spcPct val="90000"/>
            </a:lnSpc>
            <a:spcBef>
              <a:spcPct val="0"/>
            </a:spcBef>
            <a:spcAft>
              <a:spcPct val="35000"/>
            </a:spcAft>
            <a:buNone/>
          </a:pPr>
          <a:r>
            <a:rPr lang="lv-LV" sz="1800" b="1" kern="1200" dirty="0">
              <a:solidFill>
                <a:srgbClr val="167680"/>
              </a:solidFill>
              <a:effectLst/>
              <a:latin typeface="Times New Roman" panose="02020603050405020304" pitchFamily="18" charset="0"/>
              <a:ea typeface="+mn-ea"/>
              <a:cs typeface="Times New Roman" panose="02020603050405020304" pitchFamily="18" charset="0"/>
            </a:rPr>
            <a:t>Administratīvās atbildības likuma (turpmāk – AAL) mērķis ir aizsargāt pastāvošo tiesisko iekārtu, tai skaitā sabiedrības tiesiskās intereses, noteikto pārvaldes kārtību, sabiedrisko kārtību, kā arī, ievērojot personas </a:t>
          </a:r>
          <a:r>
            <a:rPr lang="lv-LV" sz="1800" b="1" kern="1200" dirty="0" err="1">
              <a:solidFill>
                <a:srgbClr val="167680"/>
              </a:solidFill>
              <a:effectLst/>
              <a:latin typeface="Times New Roman" panose="02020603050405020304" pitchFamily="18" charset="0"/>
              <a:ea typeface="+mn-ea"/>
              <a:cs typeface="Times New Roman" panose="02020603050405020304" pitchFamily="18" charset="0"/>
            </a:rPr>
            <a:t>pamattiesības</a:t>
          </a:r>
          <a:r>
            <a:rPr lang="lv-LV" sz="1800" b="1" kern="1200" dirty="0">
              <a:solidFill>
                <a:srgbClr val="167680"/>
              </a:solidFill>
              <a:effectLst/>
              <a:latin typeface="Times New Roman" panose="02020603050405020304" pitchFamily="18" charset="0"/>
              <a:ea typeface="+mn-ea"/>
              <a:cs typeface="Times New Roman" panose="02020603050405020304" pitchFamily="18" charset="0"/>
            </a:rPr>
            <a:t>, nodrošināt efektīvu administratīvā pārkāpuma procesu un panākt tiesisko attiecību taisnīgu noregulēšanu</a:t>
          </a:r>
        </a:p>
      </dsp:txBody>
      <dsp:txXfrm>
        <a:off x="0" y="1942"/>
        <a:ext cx="7881257" cy="1324554"/>
      </dsp:txXfrm>
    </dsp:sp>
    <dsp:sp modelId="{28A44E58-4859-4842-9740-869020113478}">
      <dsp:nvSpPr>
        <dsp:cNvPr id="0" name=""/>
        <dsp:cNvSpPr/>
      </dsp:nvSpPr>
      <dsp:spPr>
        <a:xfrm>
          <a:off x="0" y="1326497"/>
          <a:ext cx="7881257" cy="0"/>
        </a:xfrm>
        <a:prstGeom prst="line">
          <a:avLst/>
        </a:prstGeom>
        <a:solidFill>
          <a:schemeClr val="accent2">
            <a:hueOff val="4665041"/>
            <a:satOff val="7373"/>
            <a:lumOff val="-2547"/>
            <a:alphaOff val="0"/>
          </a:schemeClr>
        </a:solidFill>
        <a:ln w="6350" cap="flat" cmpd="sng" algn="ctr">
          <a:solidFill>
            <a:schemeClr val="accent2">
              <a:hueOff val="4665041"/>
              <a:satOff val="7373"/>
              <a:lumOff val="-2547"/>
              <a:alphaOff val="0"/>
            </a:schemeClr>
          </a:solidFill>
          <a:prstDash val="solid"/>
          <a:miter lim="800000"/>
        </a:ln>
        <a:effectLst/>
        <a:sp3d prstMaterial="plastic">
          <a:bevelT w="50800" h="50800"/>
          <a:bevelB w="50800" h="50800"/>
        </a:sp3d>
      </dsp:spPr>
      <dsp:style>
        <a:lnRef idx="1">
          <a:scrgbClr r="0" g="0" b="0"/>
        </a:lnRef>
        <a:fillRef idx="1">
          <a:scrgbClr r="0" g="0" b="0"/>
        </a:fillRef>
        <a:effectRef idx="2">
          <a:scrgbClr r="0" g="0" b="0"/>
        </a:effectRef>
        <a:fontRef idx="minor">
          <a:schemeClr val="lt1"/>
        </a:fontRef>
      </dsp:style>
    </dsp:sp>
    <dsp:sp modelId="{11EDB41D-76F7-4290-BA9B-F2F21FA7A839}">
      <dsp:nvSpPr>
        <dsp:cNvPr id="0" name=""/>
        <dsp:cNvSpPr/>
      </dsp:nvSpPr>
      <dsp:spPr>
        <a:xfrm>
          <a:off x="0" y="1326497"/>
          <a:ext cx="7881257" cy="1324554"/>
        </a:xfrm>
        <a:prstGeom prst="rect">
          <a:avLst/>
        </a:prstGeom>
        <a:solidFill>
          <a:schemeClr val="lt1">
            <a:alpha val="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just" defTabSz="844550">
            <a:lnSpc>
              <a:spcPct val="90000"/>
            </a:lnSpc>
            <a:spcBef>
              <a:spcPct val="0"/>
            </a:spcBef>
            <a:spcAft>
              <a:spcPct val="35000"/>
            </a:spcAft>
            <a:buNone/>
          </a:pPr>
          <a:r>
            <a:rPr lang="lv-LV" sz="1800" b="1" kern="1200" dirty="0">
              <a:solidFill>
                <a:srgbClr val="167680"/>
              </a:solidFill>
              <a:effectLst/>
              <a:latin typeface="Times New Roman" panose="02020603050405020304" pitchFamily="18" charset="0"/>
              <a:ea typeface="+mn-ea"/>
              <a:cs typeface="Times New Roman" panose="02020603050405020304" pitchFamily="18" charset="0"/>
            </a:rPr>
            <a:t>Administratīvais pārkāpums ir personas prettiesiska, vainojama rīcība (darbība vai bezdarbība), par kuru likumā vai pašvaldību saistošajos noteikumos paredzēta administratīvā atbildība</a:t>
          </a:r>
        </a:p>
      </dsp:txBody>
      <dsp:txXfrm>
        <a:off x="0" y="1326497"/>
        <a:ext cx="7881257" cy="1324554"/>
      </dsp:txXfrm>
    </dsp:sp>
    <dsp:sp modelId="{DC656217-89D6-4B01-A8CB-5BC9D3F3F2F2}">
      <dsp:nvSpPr>
        <dsp:cNvPr id="0" name=""/>
        <dsp:cNvSpPr/>
      </dsp:nvSpPr>
      <dsp:spPr>
        <a:xfrm>
          <a:off x="0" y="2651051"/>
          <a:ext cx="7881257" cy="0"/>
        </a:xfrm>
        <a:prstGeom prst="line">
          <a:avLst/>
        </a:prstGeom>
        <a:solidFill>
          <a:schemeClr val="accent2">
            <a:hueOff val="9330081"/>
            <a:satOff val="14747"/>
            <a:lumOff val="-5093"/>
            <a:alphaOff val="0"/>
          </a:schemeClr>
        </a:solidFill>
        <a:ln w="6350" cap="flat" cmpd="sng" algn="ctr">
          <a:solidFill>
            <a:schemeClr val="accent2">
              <a:hueOff val="9330081"/>
              <a:satOff val="14747"/>
              <a:lumOff val="-5093"/>
              <a:alphaOff val="0"/>
            </a:schemeClr>
          </a:solidFill>
          <a:prstDash val="solid"/>
          <a:miter lim="800000"/>
        </a:ln>
        <a:effectLst/>
        <a:sp3d prstMaterial="plastic">
          <a:bevelT w="50800" h="50800"/>
          <a:bevelB w="50800" h="50800"/>
        </a:sp3d>
      </dsp:spPr>
      <dsp:style>
        <a:lnRef idx="1">
          <a:scrgbClr r="0" g="0" b="0"/>
        </a:lnRef>
        <a:fillRef idx="1">
          <a:scrgbClr r="0" g="0" b="0"/>
        </a:fillRef>
        <a:effectRef idx="2">
          <a:scrgbClr r="0" g="0" b="0"/>
        </a:effectRef>
        <a:fontRef idx="minor">
          <a:schemeClr val="lt1"/>
        </a:fontRef>
      </dsp:style>
    </dsp:sp>
    <dsp:sp modelId="{B00FE4C5-2058-4908-8B7B-D518EB641E5D}">
      <dsp:nvSpPr>
        <dsp:cNvPr id="0" name=""/>
        <dsp:cNvSpPr/>
      </dsp:nvSpPr>
      <dsp:spPr>
        <a:xfrm>
          <a:off x="0" y="2603990"/>
          <a:ext cx="7881257" cy="1324554"/>
        </a:xfrm>
        <a:prstGeom prst="rect">
          <a:avLst/>
        </a:prstGeom>
        <a:solidFill>
          <a:schemeClr val="lt1">
            <a:alpha val="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just" defTabSz="800100">
            <a:lnSpc>
              <a:spcPct val="90000"/>
            </a:lnSpc>
            <a:spcBef>
              <a:spcPct val="0"/>
            </a:spcBef>
            <a:spcAft>
              <a:spcPct val="35000"/>
            </a:spcAft>
            <a:buNone/>
          </a:pPr>
          <a:r>
            <a:rPr lang="lv-LV" sz="1800" b="1" kern="1200" dirty="0">
              <a:solidFill>
                <a:srgbClr val="167680"/>
              </a:solidFill>
              <a:effectLst/>
              <a:latin typeface="Times New Roman" panose="02020603050405020304" pitchFamily="18" charset="0"/>
              <a:cs typeface="Times New Roman" panose="02020603050405020304" pitchFamily="18" charset="0"/>
            </a:rPr>
            <a:t>Administratīvais sods ir ietekmēšanas līdzeklis, kas tiek piemērots administratīvo pārkāpumu izdarījušajai personai, lai aizsargātu sabiedrisko kārtību, atjaunotu taisnīgumu, sodītu par izdarīto pārkāpumu, kā arī atturētu administratīvo pārkāpumu izdarījušo personu un citas personas no turpmākas administratīvo pārkāpumu izdarīšanas</a:t>
          </a:r>
          <a:endParaRPr lang="lv-LV" sz="1800" b="1" kern="1200" dirty="0">
            <a:solidFill>
              <a:srgbClr val="167680"/>
            </a:solidFill>
            <a:latin typeface="Times New Roman" panose="02020603050405020304" pitchFamily="18" charset="0"/>
            <a:cs typeface="Times New Roman" panose="02020603050405020304" pitchFamily="18" charset="0"/>
          </a:endParaRPr>
        </a:p>
      </dsp:txBody>
      <dsp:txXfrm>
        <a:off x="0" y="2603990"/>
        <a:ext cx="7881257" cy="13245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5C3B4F-2CA2-4FC2-88A2-7149C278DA4E}">
      <dsp:nvSpPr>
        <dsp:cNvPr id="0" name=""/>
        <dsp:cNvSpPr/>
      </dsp:nvSpPr>
      <dsp:spPr>
        <a:xfrm>
          <a:off x="0" y="242618"/>
          <a:ext cx="9143099" cy="1368900"/>
        </a:xfrm>
        <a:prstGeom prst="roundRect">
          <a:avLst/>
        </a:prstGeom>
        <a:solidFill>
          <a:srgbClr val="7EC6CE"/>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just" defTabSz="889000">
            <a:lnSpc>
              <a:spcPct val="90000"/>
            </a:lnSpc>
            <a:spcBef>
              <a:spcPct val="0"/>
            </a:spcBef>
            <a:spcAft>
              <a:spcPct val="35000"/>
            </a:spcAft>
            <a:buNone/>
          </a:pPr>
          <a:r>
            <a:rPr lang="lv-LV" sz="2000" kern="1200" dirty="0">
              <a:solidFill>
                <a:srgbClr val="167680"/>
              </a:solidFill>
              <a:latin typeface="Times New Roman" panose="02020603050405020304" pitchFamily="18" charset="0"/>
              <a:cs typeface="Times New Roman" panose="02020603050405020304" pitchFamily="18" charset="0"/>
            </a:rPr>
            <a:t>Būvniecības likuma (turpmāk – BL) 19. panta pirmā daļa nosaka, ka  būvniecības procesa dalībnieku būvniecības procesa ietvaros sniegtie saskaņojumi </a:t>
          </a:r>
          <a:r>
            <a:rPr lang="lv-LV" sz="2000" b="1" kern="1200" dirty="0">
              <a:solidFill>
                <a:srgbClr val="167680"/>
              </a:solidFill>
              <a:latin typeface="Times New Roman" panose="02020603050405020304" pitchFamily="18" charset="0"/>
              <a:cs typeface="Times New Roman" panose="02020603050405020304" pitchFamily="18" charset="0"/>
            </a:rPr>
            <a:t>neatbrīvo citus būvniecības procesa dalībniekus no tiem normatīvajos aktos noteiktās atbildības</a:t>
          </a:r>
          <a:endParaRPr lang="en-US" sz="2000" b="1" kern="1200" dirty="0">
            <a:solidFill>
              <a:srgbClr val="167680"/>
            </a:solidFill>
            <a:latin typeface="Times New Roman" panose="02020603050405020304" pitchFamily="18" charset="0"/>
            <a:cs typeface="Times New Roman" panose="02020603050405020304" pitchFamily="18" charset="0"/>
          </a:endParaRPr>
        </a:p>
      </dsp:txBody>
      <dsp:txXfrm>
        <a:off x="66824" y="309442"/>
        <a:ext cx="9009451" cy="1235252"/>
      </dsp:txXfrm>
    </dsp:sp>
    <dsp:sp modelId="{22311FC3-F32E-4863-8057-B5EEBB096D37}">
      <dsp:nvSpPr>
        <dsp:cNvPr id="0" name=""/>
        <dsp:cNvSpPr/>
      </dsp:nvSpPr>
      <dsp:spPr>
        <a:xfrm>
          <a:off x="0" y="1832586"/>
          <a:ext cx="9143099" cy="1368900"/>
        </a:xfrm>
        <a:prstGeom prst="roundRect">
          <a:avLst/>
        </a:prstGeom>
        <a:solidFill>
          <a:srgbClr val="7EC6CE"/>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just" defTabSz="1066800">
            <a:lnSpc>
              <a:spcPct val="90000"/>
            </a:lnSpc>
            <a:spcBef>
              <a:spcPct val="0"/>
            </a:spcBef>
            <a:spcAft>
              <a:spcPct val="35000"/>
            </a:spcAft>
            <a:buNone/>
          </a:pPr>
          <a:r>
            <a:rPr lang="lv-LV" sz="2000" b="1" kern="1200" dirty="0">
              <a:solidFill>
                <a:srgbClr val="167680"/>
              </a:solidFill>
              <a:latin typeface="Times New Roman" panose="02020603050405020304" pitchFamily="18" charset="0"/>
              <a:ea typeface="+mn-ea"/>
              <a:cs typeface="Times New Roman" panose="02020603050405020304" pitchFamily="18" charset="0"/>
            </a:rPr>
            <a:t>Svarīgi! </a:t>
          </a:r>
          <a:r>
            <a:rPr lang="lv-LV" sz="2000" kern="1200" dirty="0">
              <a:solidFill>
                <a:srgbClr val="167680"/>
              </a:solidFill>
              <a:latin typeface="Times New Roman" panose="02020603050405020304" pitchFamily="18" charset="0"/>
              <a:ea typeface="+mn-ea"/>
              <a:cs typeface="Times New Roman" panose="02020603050405020304" pitchFamily="18" charset="0"/>
            </a:rPr>
            <a:t>Atbilstoši BL 19.1, 19.2 un 19.3 pantiem un Ministru kabineta 2014. gada 19. augusta noteikumi Nr. 500 "Vispārīgie būvnoteikumi" (turpmāk – VBN), ir nodalīta katra būvniecības procesa dalībnieka atbildība un pienākumi </a:t>
          </a:r>
          <a:r>
            <a:rPr lang="lv-LV" sz="2000" b="1" kern="1200" dirty="0">
              <a:solidFill>
                <a:srgbClr val="167680"/>
              </a:solidFill>
              <a:latin typeface="Times New Roman" panose="02020603050405020304" pitchFamily="18" charset="0"/>
              <a:ea typeface="+mn-ea"/>
              <a:cs typeface="Times New Roman" panose="02020603050405020304" pitchFamily="18" charset="0"/>
            </a:rPr>
            <a:t>un katrs dalībnieks atbild par savu būvniecības procesa daļu un pienākumu pienācīgu izpildi</a:t>
          </a:r>
          <a:endParaRPr lang="en-US" sz="2000" b="1" kern="1200" dirty="0">
            <a:solidFill>
              <a:srgbClr val="167680"/>
            </a:solidFill>
            <a:latin typeface="Times New Roman" panose="02020603050405020304" pitchFamily="18" charset="0"/>
            <a:ea typeface="+mn-ea"/>
            <a:cs typeface="Times New Roman" panose="02020603050405020304" pitchFamily="18" charset="0"/>
          </a:endParaRPr>
        </a:p>
      </dsp:txBody>
      <dsp:txXfrm>
        <a:off x="66824" y="1899410"/>
        <a:ext cx="9009451" cy="12352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AF1B82-B6A1-4F4E-ACC4-2033DC128862}">
      <dsp:nvSpPr>
        <dsp:cNvPr id="0" name=""/>
        <dsp:cNvSpPr/>
      </dsp:nvSpPr>
      <dsp:spPr>
        <a:xfrm>
          <a:off x="152905" y="0"/>
          <a:ext cx="5088453" cy="1327551"/>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lv-LV" sz="2200" b="1" kern="1200" dirty="0">
              <a:latin typeface="Times New Roman" panose="02020603050405020304" pitchFamily="18" charset="0"/>
              <a:cs typeface="Times New Roman" panose="02020603050405020304" pitchFamily="18" charset="0"/>
            </a:rPr>
            <a:t>Lēmums par administratīvas atbildības lietas ierosināšanu</a:t>
          </a:r>
          <a:endParaRPr lang="en-US" sz="2200" b="1" kern="1200" dirty="0">
            <a:latin typeface="Times New Roman" panose="02020603050405020304" pitchFamily="18" charset="0"/>
            <a:cs typeface="Times New Roman" panose="02020603050405020304" pitchFamily="18" charset="0"/>
          </a:endParaRPr>
        </a:p>
        <a:p>
          <a:pPr marL="0" lvl="0" algn="l" defTabSz="889000">
            <a:lnSpc>
              <a:spcPct val="90000"/>
            </a:lnSpc>
            <a:spcBef>
              <a:spcPct val="0"/>
            </a:spcBef>
            <a:spcAft>
              <a:spcPct val="35000"/>
            </a:spcAft>
            <a:buNone/>
          </a:pPr>
          <a:endParaRPr lang="en-US" sz="2200" kern="1200" dirty="0">
            <a:latin typeface="Times New Roman" panose="02020603050405020304" pitchFamily="18" charset="0"/>
            <a:cs typeface="Times New Roman" panose="02020603050405020304" pitchFamily="18" charset="0"/>
          </a:endParaRPr>
        </a:p>
      </dsp:txBody>
      <dsp:txXfrm>
        <a:off x="191788" y="38883"/>
        <a:ext cx="3643553" cy="1249785"/>
      </dsp:txXfrm>
    </dsp:sp>
    <dsp:sp modelId="{0F7E5EA3-90CA-463F-895D-20786F3210A0}">
      <dsp:nvSpPr>
        <dsp:cNvPr id="0" name=""/>
        <dsp:cNvSpPr/>
      </dsp:nvSpPr>
      <dsp:spPr>
        <a:xfrm>
          <a:off x="424429" y="1568924"/>
          <a:ext cx="5459948" cy="1327551"/>
        </a:xfrm>
        <a:prstGeom prst="roundRect">
          <a:avLst>
            <a:gd name="adj" fmla="val 10000"/>
          </a:avLst>
        </a:prstGeom>
        <a:solidFill>
          <a:srgbClr val="20ABBA"/>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lv-LV" sz="2200" b="1" kern="1200" dirty="0">
              <a:latin typeface="Times New Roman" panose="02020603050405020304" pitchFamily="18" charset="0"/>
              <a:cs typeface="Times New Roman" panose="02020603050405020304" pitchFamily="18" charset="0"/>
            </a:rPr>
            <a:t>Paskaidrojumu saņemšana </a:t>
          </a:r>
          <a:endParaRPr lang="en-US" sz="2200" b="1" kern="1200" dirty="0">
            <a:latin typeface="Times New Roman" panose="02020603050405020304" pitchFamily="18" charset="0"/>
            <a:cs typeface="Times New Roman" panose="02020603050405020304" pitchFamily="18" charset="0"/>
          </a:endParaRPr>
        </a:p>
      </dsp:txBody>
      <dsp:txXfrm>
        <a:off x="463312" y="1607807"/>
        <a:ext cx="4062002" cy="1249785"/>
      </dsp:txXfrm>
    </dsp:sp>
    <dsp:sp modelId="{7529547B-94F9-4406-9CCC-A9D3277CC2EC}">
      <dsp:nvSpPr>
        <dsp:cNvPr id="0" name=""/>
        <dsp:cNvSpPr/>
      </dsp:nvSpPr>
      <dsp:spPr>
        <a:xfrm>
          <a:off x="874874" y="3137849"/>
          <a:ext cx="5459948" cy="1327551"/>
        </a:xfrm>
        <a:prstGeom prst="roundRect">
          <a:avLst>
            <a:gd name="adj" fmla="val 10000"/>
          </a:avLst>
        </a:prstGeom>
        <a:solidFill>
          <a:srgbClr val="26C9DA"/>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lv-LV" sz="2200" b="1" kern="1200" dirty="0">
              <a:latin typeface="Times New Roman" panose="02020603050405020304" pitchFamily="18" charset="0"/>
              <a:cs typeface="Times New Roman" panose="02020603050405020304" pitchFamily="18" charset="0"/>
            </a:rPr>
            <a:t>Lietas izskatīšana</a:t>
          </a:r>
          <a:endParaRPr lang="en-US" sz="2200" b="1" kern="1200" dirty="0">
            <a:latin typeface="Times New Roman" panose="02020603050405020304" pitchFamily="18" charset="0"/>
            <a:cs typeface="Times New Roman" panose="02020603050405020304" pitchFamily="18" charset="0"/>
          </a:endParaRPr>
        </a:p>
      </dsp:txBody>
      <dsp:txXfrm>
        <a:off x="913757" y="3176732"/>
        <a:ext cx="4068827" cy="1249785"/>
      </dsp:txXfrm>
    </dsp:sp>
    <dsp:sp modelId="{71461C4A-F58B-45A8-BF81-A4696E136DC4}">
      <dsp:nvSpPr>
        <dsp:cNvPr id="0" name=""/>
        <dsp:cNvSpPr/>
      </dsp:nvSpPr>
      <dsp:spPr>
        <a:xfrm>
          <a:off x="1240855" y="4705778"/>
          <a:ext cx="5591314" cy="1327551"/>
        </a:xfrm>
        <a:prstGeom prst="roundRect">
          <a:avLst>
            <a:gd name="adj" fmla="val 10000"/>
          </a:avLst>
        </a:prstGeom>
        <a:solidFill>
          <a:srgbClr val="7EC6CE"/>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a:lnSpc>
              <a:spcPct val="90000"/>
            </a:lnSpc>
            <a:spcBef>
              <a:spcPct val="0"/>
            </a:spcBef>
            <a:spcAft>
              <a:spcPct val="35000"/>
            </a:spcAft>
            <a:buNone/>
          </a:pPr>
          <a:r>
            <a:rPr lang="lv-LV" sz="2200" b="1" kern="1200" dirty="0">
              <a:latin typeface="Times New Roman" panose="02020603050405020304" pitchFamily="18" charset="0"/>
              <a:cs typeface="Times New Roman" panose="02020603050405020304" pitchFamily="18" charset="0"/>
            </a:rPr>
            <a:t>Lēmums par soda piemērošanu vai lietas izbeigšanu</a:t>
          </a:r>
          <a:endParaRPr lang="en-US" sz="2200" b="1" kern="1200" dirty="0">
            <a:latin typeface="Times New Roman" panose="02020603050405020304" pitchFamily="18" charset="0"/>
            <a:cs typeface="Times New Roman" panose="02020603050405020304" pitchFamily="18" charset="0"/>
          </a:endParaRPr>
        </a:p>
      </dsp:txBody>
      <dsp:txXfrm>
        <a:off x="1279738" y="4744661"/>
        <a:ext cx="4161605" cy="1249785"/>
      </dsp:txXfrm>
    </dsp:sp>
    <dsp:sp modelId="{3FF1137D-9CB4-47D9-A4F3-53C42C2A70D3}">
      <dsp:nvSpPr>
        <dsp:cNvPr id="0" name=""/>
        <dsp:cNvSpPr/>
      </dsp:nvSpPr>
      <dsp:spPr>
        <a:xfrm>
          <a:off x="4564197" y="1016783"/>
          <a:ext cx="862908" cy="862908"/>
        </a:xfrm>
        <a:prstGeom prst="downArrow">
          <a:avLst>
            <a:gd name="adj1" fmla="val 55000"/>
            <a:gd name="adj2" fmla="val 45000"/>
          </a:avLst>
        </a:prstGeom>
        <a:solidFill>
          <a:schemeClr val="accent2">
            <a:tint val="40000"/>
            <a:alpha val="90000"/>
            <a:hueOff val="0"/>
            <a:satOff val="0"/>
            <a:lumOff val="0"/>
            <a:alphaOff val="0"/>
          </a:schemeClr>
        </a:solidFill>
        <a:ln w="6350" cap="flat" cmpd="sng" algn="ctr">
          <a:solidFill>
            <a:schemeClr val="accent2">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4758351" y="1016783"/>
        <a:ext cx="474600" cy="649338"/>
      </dsp:txXfrm>
    </dsp:sp>
    <dsp:sp modelId="{D8D65E88-9AFD-46F5-861A-C5243E8A03B4}">
      <dsp:nvSpPr>
        <dsp:cNvPr id="0" name=""/>
        <dsp:cNvSpPr/>
      </dsp:nvSpPr>
      <dsp:spPr>
        <a:xfrm>
          <a:off x="5021468" y="2585708"/>
          <a:ext cx="862908" cy="862908"/>
        </a:xfrm>
        <a:prstGeom prst="downArrow">
          <a:avLst>
            <a:gd name="adj1" fmla="val 55000"/>
            <a:gd name="adj2" fmla="val 45000"/>
          </a:avLst>
        </a:prstGeom>
        <a:solidFill>
          <a:schemeClr val="accent2">
            <a:tint val="40000"/>
            <a:alpha val="90000"/>
            <a:hueOff val="4885157"/>
            <a:satOff val="-1489"/>
            <a:lumOff val="-288"/>
            <a:alphaOff val="0"/>
          </a:schemeClr>
        </a:solidFill>
        <a:ln w="6350" cap="flat" cmpd="sng" algn="ctr">
          <a:solidFill>
            <a:schemeClr val="accent2">
              <a:tint val="40000"/>
              <a:alpha val="90000"/>
              <a:hueOff val="4885157"/>
              <a:satOff val="-1489"/>
              <a:lumOff val="-288"/>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5215622" y="2585708"/>
        <a:ext cx="474600" cy="649338"/>
      </dsp:txXfrm>
    </dsp:sp>
    <dsp:sp modelId="{8DAB7F6A-F8B8-4C1D-87AF-9922BB99D0F6}">
      <dsp:nvSpPr>
        <dsp:cNvPr id="0" name=""/>
        <dsp:cNvSpPr/>
      </dsp:nvSpPr>
      <dsp:spPr>
        <a:xfrm>
          <a:off x="5471914" y="4154633"/>
          <a:ext cx="862908" cy="862908"/>
        </a:xfrm>
        <a:prstGeom prst="downArrow">
          <a:avLst>
            <a:gd name="adj1" fmla="val 55000"/>
            <a:gd name="adj2" fmla="val 45000"/>
          </a:avLst>
        </a:prstGeom>
        <a:solidFill>
          <a:schemeClr val="accent2">
            <a:tint val="40000"/>
            <a:alpha val="90000"/>
            <a:hueOff val="9770315"/>
            <a:satOff val="-2978"/>
            <a:lumOff val="-576"/>
            <a:alphaOff val="0"/>
          </a:schemeClr>
        </a:solidFill>
        <a:ln w="6350" cap="flat" cmpd="sng" algn="ctr">
          <a:solidFill>
            <a:schemeClr val="accent2">
              <a:tint val="40000"/>
              <a:alpha val="90000"/>
              <a:hueOff val="9770315"/>
              <a:satOff val="-2978"/>
              <a:lumOff val="-576"/>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5666068" y="4154633"/>
        <a:ext cx="474600" cy="649338"/>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B1F857-47C3-41AA-8C63-936F644531D3}" type="datetimeFigureOut">
              <a:rPr lang="lv-LV" smtClean="0"/>
              <a:t>21.11.2024</a:t>
            </a:fld>
            <a:endParaRPr lang="lv-LV"/>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0DEAA6-F16D-4F73-82B4-5C4B6A2289A7}" type="slidenum">
              <a:rPr lang="lv-LV" smtClean="0"/>
              <a:t>‹#›</a:t>
            </a:fld>
            <a:endParaRPr lang="lv-LV"/>
          </a:p>
        </p:txBody>
      </p:sp>
    </p:spTree>
    <p:extLst>
      <p:ext uri="{BB962C8B-B14F-4D97-AF65-F5344CB8AC3E}">
        <p14:creationId xmlns:p14="http://schemas.microsoft.com/office/powerpoint/2010/main" val="24534523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DD9960-406F-4187-A0E6-BD19C684039A}"/>
              </a:ext>
            </a:extLst>
          </p:cNvPr>
          <p:cNvSpPr>
            <a:spLocks noGrp="1"/>
          </p:cNvSpPr>
          <p:nvPr>
            <p:ph type="ctrTitle"/>
          </p:nvPr>
        </p:nvSpPr>
        <p:spPr>
          <a:xfrm>
            <a:off x="1249326" y="919716"/>
            <a:ext cx="8504275" cy="3551275"/>
          </a:xfrm>
        </p:spPr>
        <p:txBody>
          <a:bodyPr anchor="b">
            <a:normAutofit/>
          </a:bodyPr>
          <a:lstStyle>
            <a:lvl1pPr algn="l">
              <a:lnSpc>
                <a:spcPct val="100000"/>
              </a:lnSpc>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27E7FE-647D-4B2F-BA13-AB3ED4C5CF5A}"/>
              </a:ext>
            </a:extLst>
          </p:cNvPr>
          <p:cNvSpPr>
            <a:spLocks noGrp="1"/>
          </p:cNvSpPr>
          <p:nvPr>
            <p:ph type="subTitle" idx="1"/>
          </p:nvPr>
        </p:nvSpPr>
        <p:spPr>
          <a:xfrm>
            <a:off x="1249326" y="4795284"/>
            <a:ext cx="8504275" cy="1084522"/>
          </a:xfrm>
        </p:spPr>
        <p:txBody>
          <a:bodyPr>
            <a:normAutofit/>
          </a:bodyPr>
          <a:lstStyle>
            <a:lvl1pPr marL="0" indent="0" algn="l">
              <a:lnSpc>
                <a:spcPct val="120000"/>
              </a:lnSpc>
              <a:buNone/>
              <a:defRPr sz="16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BA5EF785-E0A7-4496-A5BA-49B0156F2628}"/>
              </a:ext>
            </a:extLst>
          </p:cNvPr>
          <p:cNvSpPr>
            <a:spLocks noGrp="1"/>
          </p:cNvSpPr>
          <p:nvPr>
            <p:ph type="dt" sz="half" idx="10"/>
          </p:nvPr>
        </p:nvSpPr>
        <p:spPr>
          <a:xfrm>
            <a:off x="8964706" y="6433202"/>
            <a:ext cx="2426446" cy="367841"/>
          </a:xfrm>
        </p:spPr>
        <p:txBody>
          <a:bodyPr/>
          <a:lstStyle/>
          <a:p>
            <a:fld id="{32637B58-87C1-446D-BDA9-B06F4BCF7782}" type="datetimeFigureOut">
              <a:rPr lang="en-US" smtClean="0"/>
              <a:t>11/21/2024</a:t>
            </a:fld>
            <a:endParaRPr lang="en-US"/>
          </a:p>
        </p:txBody>
      </p:sp>
      <p:sp>
        <p:nvSpPr>
          <p:cNvPr id="5" name="Footer Placeholder 4">
            <a:extLst>
              <a:ext uri="{FF2B5EF4-FFF2-40B4-BE49-F238E27FC236}">
                <a16:creationId xmlns:a16="http://schemas.microsoft.com/office/drawing/2014/main" id="{4742C627-38A1-4A14-8822-D8D33751CA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EBE346-5F34-48CD-8928-DA8567AEDD15}"/>
              </a:ext>
            </a:extLst>
          </p:cNvPr>
          <p:cNvSpPr>
            <a:spLocks noGrp="1"/>
          </p:cNvSpPr>
          <p:nvPr>
            <p:ph type="sldNum" sz="quarter" idx="12"/>
          </p:nvPr>
        </p:nvSpPr>
        <p:spPr>
          <a:xfrm>
            <a:off x="11391152" y="6433203"/>
            <a:ext cx="702781" cy="367842"/>
          </a:xfrm>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4263708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B05F0-2B44-47BC-86B3-58E2C70806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FA5B5DA-7628-4AC1-8EAE-5010C2A9812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A4E7C3-7830-49F3-9F45-4B2F2B4CAC93}"/>
              </a:ext>
            </a:extLst>
          </p:cNvPr>
          <p:cNvSpPr>
            <a:spLocks noGrp="1"/>
          </p:cNvSpPr>
          <p:nvPr>
            <p:ph type="dt" sz="half" idx="10"/>
          </p:nvPr>
        </p:nvSpPr>
        <p:spPr/>
        <p:txBody>
          <a:bodyPr/>
          <a:lstStyle/>
          <a:p>
            <a:fld id="{32637B58-87C1-446D-BDA9-B06F4BCF7782}" type="datetimeFigureOut">
              <a:rPr lang="en-US" smtClean="0"/>
              <a:t>11/21/2024</a:t>
            </a:fld>
            <a:endParaRPr lang="en-US"/>
          </a:p>
        </p:txBody>
      </p:sp>
      <p:sp>
        <p:nvSpPr>
          <p:cNvPr id="5" name="Footer Placeholder 4">
            <a:extLst>
              <a:ext uri="{FF2B5EF4-FFF2-40B4-BE49-F238E27FC236}">
                <a16:creationId xmlns:a16="http://schemas.microsoft.com/office/drawing/2014/main" id="{1845E328-AD12-449C-BE6E-76DF005E86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0F374F-390D-49D8-A7C8-5BEFA3532345}"/>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320054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50F530-2925-4F98-89EC-95C2EC4769D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1A79366-3281-483D-8731-0D01B2B24A3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5ED8B2-BE7F-4417-8A8A-A95C8BB70827}"/>
              </a:ext>
            </a:extLst>
          </p:cNvPr>
          <p:cNvSpPr>
            <a:spLocks noGrp="1"/>
          </p:cNvSpPr>
          <p:nvPr>
            <p:ph type="dt" sz="half" idx="10"/>
          </p:nvPr>
        </p:nvSpPr>
        <p:spPr/>
        <p:txBody>
          <a:bodyPr/>
          <a:lstStyle/>
          <a:p>
            <a:fld id="{32637B58-87C1-446D-BDA9-B06F4BCF7782}" type="datetimeFigureOut">
              <a:rPr lang="en-US" smtClean="0"/>
              <a:t>11/21/2024</a:t>
            </a:fld>
            <a:endParaRPr lang="en-US"/>
          </a:p>
        </p:txBody>
      </p:sp>
      <p:sp>
        <p:nvSpPr>
          <p:cNvPr id="5" name="Footer Placeholder 4">
            <a:extLst>
              <a:ext uri="{FF2B5EF4-FFF2-40B4-BE49-F238E27FC236}">
                <a16:creationId xmlns:a16="http://schemas.microsoft.com/office/drawing/2014/main" id="{A01A0D96-671F-4A85-89C6-946624CB1E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5BA434-2E32-4719-B45C-0490D685265D}"/>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1825869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9839C-7D7A-49F1-8BFE-85C6C7D78BE7}"/>
              </a:ext>
            </a:extLst>
          </p:cNvPr>
          <p:cNvSpPr>
            <a:spLocks noGrp="1"/>
          </p:cNvSpPr>
          <p:nvPr>
            <p:ph type="title"/>
          </p:nvPr>
        </p:nvSpPr>
        <p:spPr>
          <a:xfrm>
            <a:off x="905256" y="590668"/>
            <a:ext cx="9914859" cy="1329004"/>
          </a:xfrm>
        </p:spPr>
        <p:txBody>
          <a:bodyPr>
            <a:normAutofit/>
          </a:bodyPr>
          <a:lstStyle>
            <a:lvl1pPr>
              <a:lnSpc>
                <a:spcPct val="100000"/>
              </a:lnSpc>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C7E748DC-EBB9-44C6-8566-38F87FF7FD53}"/>
              </a:ext>
            </a:extLst>
          </p:cNvPr>
          <p:cNvSpPr>
            <a:spLocks noGrp="1"/>
          </p:cNvSpPr>
          <p:nvPr>
            <p:ph idx="1"/>
          </p:nvPr>
        </p:nvSpPr>
        <p:spPr>
          <a:xfrm>
            <a:off x="914400" y="1919673"/>
            <a:ext cx="9914860" cy="4123318"/>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F7342198-F50F-4C8A-9BD9-4CC3950F8FA8}"/>
              </a:ext>
            </a:extLst>
          </p:cNvPr>
          <p:cNvSpPr>
            <a:spLocks noGrp="1"/>
          </p:cNvSpPr>
          <p:nvPr>
            <p:ph type="dt" sz="half" idx="10"/>
          </p:nvPr>
        </p:nvSpPr>
        <p:spPr>
          <a:xfrm>
            <a:off x="9323285" y="6434524"/>
            <a:ext cx="2067867" cy="365125"/>
          </a:xfrm>
        </p:spPr>
        <p:txBody>
          <a:bodyPr/>
          <a:lstStyle>
            <a:lvl1pPr algn="r">
              <a:defRPr>
                <a:solidFill>
                  <a:schemeClr val="bg1"/>
                </a:solidFill>
              </a:defRPr>
            </a:lvl1pPr>
          </a:lstStyle>
          <a:p>
            <a:fld id="{32637B58-87C1-446D-BDA9-B06F4BCF7782}" type="datetimeFigureOut">
              <a:rPr lang="en-US" smtClean="0"/>
              <a:t>11/21/2024</a:t>
            </a:fld>
            <a:endParaRPr lang="en-US"/>
          </a:p>
        </p:txBody>
      </p:sp>
      <p:sp>
        <p:nvSpPr>
          <p:cNvPr id="5" name="Footer Placeholder 4">
            <a:extLst>
              <a:ext uri="{FF2B5EF4-FFF2-40B4-BE49-F238E27FC236}">
                <a16:creationId xmlns:a16="http://schemas.microsoft.com/office/drawing/2014/main" id="{BFA2F5AB-D8C6-4AE1-8FAE-CD0499CB6D03}"/>
              </a:ext>
            </a:extLst>
          </p:cNvPr>
          <p:cNvSpPr>
            <a:spLocks noGrp="1"/>
          </p:cNvSpPr>
          <p:nvPr>
            <p:ph type="ftr" sz="quarter" idx="11"/>
          </p:nvPr>
        </p:nvSpPr>
        <p:spPr>
          <a:xfrm>
            <a:off x="173736" y="6437376"/>
            <a:ext cx="3775914" cy="365125"/>
          </a:xfrm>
        </p:spPr>
        <p:txBody>
          <a:bodyPr/>
          <a:lstStyle>
            <a:lvl1pPr algn="l">
              <a:defRPr>
                <a:solidFill>
                  <a:schemeClr val="accent2"/>
                </a:solidFill>
              </a:defRPr>
            </a:lvl1pPr>
          </a:lstStyle>
          <a:p>
            <a:endParaRPr lang="en-US" dirty="0"/>
          </a:p>
        </p:txBody>
      </p:sp>
      <p:sp>
        <p:nvSpPr>
          <p:cNvPr id="6" name="Slide Number Placeholder 5">
            <a:extLst>
              <a:ext uri="{FF2B5EF4-FFF2-40B4-BE49-F238E27FC236}">
                <a16:creationId xmlns:a16="http://schemas.microsoft.com/office/drawing/2014/main" id="{175C58D8-B582-4DB3-A94D-056240199750}"/>
              </a:ext>
            </a:extLst>
          </p:cNvPr>
          <p:cNvSpPr>
            <a:spLocks noGrp="1"/>
          </p:cNvSpPr>
          <p:nvPr>
            <p:ph type="sldNum" sz="quarter" idx="12"/>
          </p:nvPr>
        </p:nvSpPr>
        <p:spPr>
          <a:xfrm>
            <a:off x="11391152" y="6434524"/>
            <a:ext cx="693261" cy="365125"/>
          </a:xfrm>
        </p:spPr>
        <p:txBody>
          <a:bodyPr/>
          <a:lstStyle>
            <a:lvl1pPr>
              <a:defRPr>
                <a:solidFill>
                  <a:schemeClr val="bg1"/>
                </a:solidFill>
              </a:defRPr>
            </a:lvl1pPr>
          </a:lstStyle>
          <a:p>
            <a:fld id="{08AB70BE-1769-45B8-85A6-0C837432C7E6}" type="slidenum">
              <a:rPr lang="en-US" smtClean="0"/>
              <a:t>‹#›</a:t>
            </a:fld>
            <a:endParaRPr lang="en-US"/>
          </a:p>
        </p:txBody>
      </p:sp>
    </p:spTree>
    <p:extLst>
      <p:ext uri="{BB962C8B-B14F-4D97-AF65-F5344CB8AC3E}">
        <p14:creationId xmlns:p14="http://schemas.microsoft.com/office/powerpoint/2010/main" val="346954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8A94B-011C-4B13-8C12-E91BF7A40087}"/>
              </a:ext>
            </a:extLst>
          </p:cNvPr>
          <p:cNvSpPr>
            <a:spLocks noGrp="1"/>
          </p:cNvSpPr>
          <p:nvPr>
            <p:ph type="title"/>
          </p:nvPr>
        </p:nvSpPr>
        <p:spPr>
          <a:xfrm>
            <a:off x="1524000" y="1320800"/>
            <a:ext cx="9144000" cy="3095813"/>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716D5F3-887C-4A8F-842A-0294A9FB0818}"/>
              </a:ext>
            </a:extLst>
          </p:cNvPr>
          <p:cNvSpPr>
            <a:spLocks noGrp="1"/>
          </p:cNvSpPr>
          <p:nvPr>
            <p:ph type="body" idx="1"/>
          </p:nvPr>
        </p:nvSpPr>
        <p:spPr>
          <a:xfrm>
            <a:off x="1523999" y="4589463"/>
            <a:ext cx="9144001"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B94588B-131A-42F3-B76C-62BD65E4806B}"/>
              </a:ext>
            </a:extLst>
          </p:cNvPr>
          <p:cNvSpPr>
            <a:spLocks noGrp="1"/>
          </p:cNvSpPr>
          <p:nvPr>
            <p:ph type="dt" sz="half" idx="10"/>
          </p:nvPr>
        </p:nvSpPr>
        <p:spPr/>
        <p:txBody>
          <a:bodyPr/>
          <a:lstStyle/>
          <a:p>
            <a:fld id="{32637B58-87C1-446D-BDA9-B06F4BCF7782}" type="datetimeFigureOut">
              <a:rPr lang="en-US" smtClean="0"/>
              <a:t>11/21/2024</a:t>
            </a:fld>
            <a:endParaRPr lang="en-US"/>
          </a:p>
        </p:txBody>
      </p:sp>
      <p:sp>
        <p:nvSpPr>
          <p:cNvPr id="5" name="Footer Placeholder 4">
            <a:extLst>
              <a:ext uri="{FF2B5EF4-FFF2-40B4-BE49-F238E27FC236}">
                <a16:creationId xmlns:a16="http://schemas.microsoft.com/office/drawing/2014/main" id="{E111AB28-20BD-4CD8-9840-985C3EDBA1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53C85C-3801-46F0-A100-616F5F2F82E9}"/>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4110016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5CB06-0454-4BF1-8011-F8B1A95954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F920A70-D33B-4461-B74C-3F59ADB16141}"/>
              </a:ext>
            </a:extLst>
          </p:cNvPr>
          <p:cNvSpPr>
            <a:spLocks noGrp="1"/>
          </p:cNvSpPr>
          <p:nvPr>
            <p:ph sz="half" idx="1"/>
          </p:nvPr>
        </p:nvSpPr>
        <p:spPr>
          <a:xfrm>
            <a:off x="1408813" y="2163725"/>
            <a:ext cx="4610986" cy="40132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1881BDF9-836E-431C-8EFA-417A9BEE9F4B}"/>
              </a:ext>
            </a:extLst>
          </p:cNvPr>
          <p:cNvSpPr>
            <a:spLocks noGrp="1"/>
          </p:cNvSpPr>
          <p:nvPr>
            <p:ph sz="half" idx="2"/>
          </p:nvPr>
        </p:nvSpPr>
        <p:spPr>
          <a:xfrm>
            <a:off x="6257260" y="2163725"/>
            <a:ext cx="4853763" cy="40132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7CBD9F59-B591-4E2F-899E-3CA78CE82D45}"/>
              </a:ext>
            </a:extLst>
          </p:cNvPr>
          <p:cNvSpPr>
            <a:spLocks noGrp="1"/>
          </p:cNvSpPr>
          <p:nvPr>
            <p:ph type="dt" sz="half" idx="10"/>
          </p:nvPr>
        </p:nvSpPr>
        <p:spPr/>
        <p:txBody>
          <a:bodyPr/>
          <a:lstStyle/>
          <a:p>
            <a:fld id="{32637B58-87C1-446D-BDA9-B06F4BCF7782}" type="datetimeFigureOut">
              <a:rPr lang="en-US" smtClean="0"/>
              <a:t>11/21/2024</a:t>
            </a:fld>
            <a:endParaRPr lang="en-US"/>
          </a:p>
        </p:txBody>
      </p:sp>
      <p:sp>
        <p:nvSpPr>
          <p:cNvPr id="6" name="Footer Placeholder 5">
            <a:extLst>
              <a:ext uri="{FF2B5EF4-FFF2-40B4-BE49-F238E27FC236}">
                <a16:creationId xmlns:a16="http://schemas.microsoft.com/office/drawing/2014/main" id="{046CFD12-B3EC-432C-B264-8AB571CAAF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F3CBBA-71B3-4857-80E7-525E89FD903F}"/>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2212128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51886-4F39-4E3E-948D-DBC73F267AED}"/>
              </a:ext>
            </a:extLst>
          </p:cNvPr>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B2C7B2A-B6BE-46FD-9278-A5246BF7EEB8}"/>
              </a:ext>
            </a:extLst>
          </p:cNvPr>
          <p:cNvSpPr>
            <a:spLocks noGrp="1"/>
          </p:cNvSpPr>
          <p:nvPr>
            <p:ph type="body" idx="1"/>
          </p:nvPr>
        </p:nvSpPr>
        <p:spPr>
          <a:xfrm>
            <a:off x="839788" y="1681163"/>
            <a:ext cx="5157787" cy="823912"/>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E85295-E4B5-4D75-954F-B07A2F4CABF8}"/>
              </a:ext>
            </a:extLst>
          </p:cNvPr>
          <p:cNvSpPr>
            <a:spLocks noGrp="1"/>
          </p:cNvSpPr>
          <p:nvPr>
            <p:ph sz="half" idx="2"/>
          </p:nvPr>
        </p:nvSpPr>
        <p:spPr>
          <a:xfrm>
            <a:off x="839788" y="2635623"/>
            <a:ext cx="5157787" cy="3554039"/>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E687ABF0-C78D-4589-8FA5-0D6238B4B084}"/>
              </a:ext>
            </a:extLst>
          </p:cNvPr>
          <p:cNvSpPr>
            <a:spLocks noGrp="1"/>
          </p:cNvSpPr>
          <p:nvPr>
            <p:ph type="body" sz="quarter" idx="3"/>
          </p:nvPr>
        </p:nvSpPr>
        <p:spPr>
          <a:xfrm>
            <a:off x="6172200" y="1681163"/>
            <a:ext cx="5183188" cy="823912"/>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6A4064-2E0A-4FC3-837B-14EC0EF3A652}"/>
              </a:ext>
            </a:extLst>
          </p:cNvPr>
          <p:cNvSpPr>
            <a:spLocks noGrp="1"/>
          </p:cNvSpPr>
          <p:nvPr>
            <p:ph sz="quarter" idx="4"/>
          </p:nvPr>
        </p:nvSpPr>
        <p:spPr>
          <a:xfrm>
            <a:off x="6172200" y="2635623"/>
            <a:ext cx="5183188" cy="3554040"/>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8E3C169-8D29-4CC4-9581-748178F3C00A}"/>
              </a:ext>
            </a:extLst>
          </p:cNvPr>
          <p:cNvSpPr>
            <a:spLocks noGrp="1"/>
          </p:cNvSpPr>
          <p:nvPr>
            <p:ph type="dt" sz="half" idx="10"/>
          </p:nvPr>
        </p:nvSpPr>
        <p:spPr/>
        <p:txBody>
          <a:bodyPr/>
          <a:lstStyle/>
          <a:p>
            <a:fld id="{32637B58-87C1-446D-BDA9-B06F4BCF7782}" type="datetimeFigureOut">
              <a:rPr lang="en-US" smtClean="0"/>
              <a:t>11/21/2024</a:t>
            </a:fld>
            <a:endParaRPr lang="en-US"/>
          </a:p>
        </p:txBody>
      </p:sp>
      <p:sp>
        <p:nvSpPr>
          <p:cNvPr id="8" name="Footer Placeholder 7">
            <a:extLst>
              <a:ext uri="{FF2B5EF4-FFF2-40B4-BE49-F238E27FC236}">
                <a16:creationId xmlns:a16="http://schemas.microsoft.com/office/drawing/2014/main" id="{F14EC709-AAD9-475C-AC6A-943A8E872A9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20C0E3E-587D-46EB-AAF5-011C137B0309}"/>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1695568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3E062-B7F5-4D30-B416-1BBB4A7D0F0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1BDFF7A-EBD3-4FEB-8451-5D7355069117}"/>
              </a:ext>
            </a:extLst>
          </p:cNvPr>
          <p:cNvSpPr>
            <a:spLocks noGrp="1"/>
          </p:cNvSpPr>
          <p:nvPr>
            <p:ph type="dt" sz="half" idx="10"/>
          </p:nvPr>
        </p:nvSpPr>
        <p:spPr/>
        <p:txBody>
          <a:bodyPr/>
          <a:lstStyle/>
          <a:p>
            <a:fld id="{32637B58-87C1-446D-BDA9-B06F4BCF7782}" type="datetimeFigureOut">
              <a:rPr lang="en-US" smtClean="0"/>
              <a:t>11/21/2024</a:t>
            </a:fld>
            <a:endParaRPr lang="en-US"/>
          </a:p>
        </p:txBody>
      </p:sp>
      <p:sp>
        <p:nvSpPr>
          <p:cNvPr id="4" name="Footer Placeholder 3">
            <a:extLst>
              <a:ext uri="{FF2B5EF4-FFF2-40B4-BE49-F238E27FC236}">
                <a16:creationId xmlns:a16="http://schemas.microsoft.com/office/drawing/2014/main" id="{08F54A2D-2C4B-4E1D-AC16-E3B1F1DDB56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C11F373-DB96-4AEA-8E3E-7EDEA213DEEC}"/>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521571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2485D4-41D3-4182-8DFE-2E0713EC0B8A}"/>
              </a:ext>
            </a:extLst>
          </p:cNvPr>
          <p:cNvSpPr>
            <a:spLocks noGrp="1"/>
          </p:cNvSpPr>
          <p:nvPr>
            <p:ph type="dt" sz="half" idx="10"/>
          </p:nvPr>
        </p:nvSpPr>
        <p:spPr/>
        <p:txBody>
          <a:bodyPr/>
          <a:lstStyle/>
          <a:p>
            <a:fld id="{32637B58-87C1-446D-BDA9-B06F4BCF7782}" type="datetimeFigureOut">
              <a:rPr lang="en-US" smtClean="0"/>
              <a:t>11/21/2024</a:t>
            </a:fld>
            <a:endParaRPr lang="en-US"/>
          </a:p>
        </p:txBody>
      </p:sp>
      <p:sp>
        <p:nvSpPr>
          <p:cNvPr id="3" name="Footer Placeholder 2">
            <a:extLst>
              <a:ext uri="{FF2B5EF4-FFF2-40B4-BE49-F238E27FC236}">
                <a16:creationId xmlns:a16="http://schemas.microsoft.com/office/drawing/2014/main" id="{C9753C5C-8415-4BF0-810D-A4C22F695EC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45EBFEA-4321-48C4-9CA1-43517540C698}"/>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37338283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09F8C-8071-4BE5-AD6F-C98F481D17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34135B3-14BA-4A88-B6B3-88B77B1C63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77C3A4D-5B69-44B4-B17F-770E83F008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4F1C41D-2A59-4512-8034-6DB705787D78}"/>
              </a:ext>
            </a:extLst>
          </p:cNvPr>
          <p:cNvSpPr>
            <a:spLocks noGrp="1"/>
          </p:cNvSpPr>
          <p:nvPr>
            <p:ph type="dt" sz="half" idx="10"/>
          </p:nvPr>
        </p:nvSpPr>
        <p:spPr/>
        <p:txBody>
          <a:bodyPr/>
          <a:lstStyle/>
          <a:p>
            <a:fld id="{32637B58-87C1-446D-BDA9-B06F4BCF7782}" type="datetimeFigureOut">
              <a:rPr lang="en-US" smtClean="0"/>
              <a:t>11/21/2024</a:t>
            </a:fld>
            <a:endParaRPr lang="en-US"/>
          </a:p>
        </p:txBody>
      </p:sp>
      <p:sp>
        <p:nvSpPr>
          <p:cNvPr id="6" name="Footer Placeholder 5">
            <a:extLst>
              <a:ext uri="{FF2B5EF4-FFF2-40B4-BE49-F238E27FC236}">
                <a16:creationId xmlns:a16="http://schemas.microsoft.com/office/drawing/2014/main" id="{BD85C494-778C-4EE6-9402-242E1CDD9A6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5677B9-C338-4033-9AFE-B8B81C5D8139}"/>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977714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B77DE-4C2E-476F-A419-57470FB66D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A9FD1A0-93AE-469A-ADDF-2453B64CAA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C119C9C-EF97-4910-9419-6D7202609E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A87172-A64E-4C38-82ED-2A7050B0FB68}"/>
              </a:ext>
            </a:extLst>
          </p:cNvPr>
          <p:cNvSpPr>
            <a:spLocks noGrp="1"/>
          </p:cNvSpPr>
          <p:nvPr>
            <p:ph type="dt" sz="half" idx="10"/>
          </p:nvPr>
        </p:nvSpPr>
        <p:spPr/>
        <p:txBody>
          <a:bodyPr/>
          <a:lstStyle/>
          <a:p>
            <a:fld id="{32637B58-87C1-446D-BDA9-B06F4BCF7782}" type="datetimeFigureOut">
              <a:rPr lang="en-US" smtClean="0"/>
              <a:t>11/21/2024</a:t>
            </a:fld>
            <a:endParaRPr lang="en-US"/>
          </a:p>
        </p:txBody>
      </p:sp>
      <p:sp>
        <p:nvSpPr>
          <p:cNvPr id="6" name="Footer Placeholder 5">
            <a:extLst>
              <a:ext uri="{FF2B5EF4-FFF2-40B4-BE49-F238E27FC236}">
                <a16:creationId xmlns:a16="http://schemas.microsoft.com/office/drawing/2014/main" id="{BC0C3E24-28E2-4512-BEA0-DAEC5E8465C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F04F0D-DA84-434D-B136-BEE9FD80AB95}"/>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647360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47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7A08E557-10DB-421A-876E-1AE58F8E07C4}"/>
              </a:ext>
            </a:extLst>
          </p:cNvPr>
          <p:cNvSpPr/>
          <p:nvPr/>
        </p:nvSpPr>
        <p:spPr>
          <a:xfrm>
            <a:off x="8844703" y="3732560"/>
            <a:ext cx="3352193" cy="3125440"/>
          </a:xfrm>
          <a:custGeom>
            <a:avLst/>
            <a:gdLst>
              <a:gd name="connsiteX0" fmla="*/ 0 w 3352193"/>
              <a:gd name="connsiteY0" fmla="*/ 3125374 h 3125440"/>
              <a:gd name="connsiteX1" fmla="*/ 2579 w 3352193"/>
              <a:gd name="connsiteY1" fmla="*/ 3125440 h 3125440"/>
              <a:gd name="connsiteX2" fmla="*/ 0 w 3352193"/>
              <a:gd name="connsiteY2" fmla="*/ 3125440 h 3125440"/>
              <a:gd name="connsiteX3" fmla="*/ 3352193 w 3352193"/>
              <a:gd name="connsiteY3" fmla="*/ 0 h 3125440"/>
              <a:gd name="connsiteX4" fmla="*/ 3352193 w 3352193"/>
              <a:gd name="connsiteY4" fmla="*/ 3125440 h 3125440"/>
              <a:gd name="connsiteX5" fmla="*/ 2579 w 3352193"/>
              <a:gd name="connsiteY5" fmla="*/ 3125440 h 3125440"/>
              <a:gd name="connsiteX6" fmla="*/ 3348685 w 3352193"/>
              <a:gd name="connsiteY6" fmla="*/ 47035 h 3125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52193" h="3125440">
                <a:moveTo>
                  <a:pt x="0" y="3125374"/>
                </a:moveTo>
                <a:lnTo>
                  <a:pt x="2579" y="3125440"/>
                </a:lnTo>
                <a:lnTo>
                  <a:pt x="0" y="3125440"/>
                </a:lnTo>
                <a:close/>
                <a:moveTo>
                  <a:pt x="3352193" y="0"/>
                </a:moveTo>
                <a:lnTo>
                  <a:pt x="3352193" y="3125440"/>
                </a:lnTo>
                <a:lnTo>
                  <a:pt x="2579" y="3125440"/>
                </a:lnTo>
                <a:cubicBezTo>
                  <a:pt x="1744073" y="3125440"/>
                  <a:pt x="3176441" y="1776129"/>
                  <a:pt x="3348685" y="47035"/>
                </a:cubicBezTo>
                <a:close/>
              </a:path>
            </a:pathLst>
          </a:cu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Footer Placeholder 4">
            <a:extLst>
              <a:ext uri="{FF2B5EF4-FFF2-40B4-BE49-F238E27FC236}">
                <a16:creationId xmlns:a16="http://schemas.microsoft.com/office/drawing/2014/main" id="{EC2EBCA0-8609-4F35-8CA7-7AD35FDACD73}"/>
              </a:ext>
            </a:extLst>
          </p:cNvPr>
          <p:cNvSpPr>
            <a:spLocks noGrp="1"/>
          </p:cNvSpPr>
          <p:nvPr>
            <p:ph type="ftr" sz="quarter" idx="3"/>
          </p:nvPr>
        </p:nvSpPr>
        <p:spPr>
          <a:xfrm>
            <a:off x="175613" y="6434560"/>
            <a:ext cx="3428012" cy="365125"/>
          </a:xfrm>
          <a:prstGeom prst="rect">
            <a:avLst/>
          </a:prstGeom>
        </p:spPr>
        <p:txBody>
          <a:bodyPr vert="horz" lIns="91440" tIns="45720" rIns="91440" bIns="45720" rtlCol="0" anchor="ctr"/>
          <a:lstStyle>
            <a:lvl1pPr algn="l">
              <a:defRPr sz="1050" spc="50" baseline="0">
                <a:solidFill>
                  <a:schemeClr val="accent2"/>
                </a:solidFill>
                <a:latin typeface="+mn-lt"/>
              </a:defRPr>
            </a:lvl1pPr>
          </a:lstStyle>
          <a:p>
            <a:endParaRPr lang="en-US"/>
          </a:p>
        </p:txBody>
      </p:sp>
      <p:sp>
        <p:nvSpPr>
          <p:cNvPr id="2" name="Title Placeholder 1">
            <a:extLst>
              <a:ext uri="{FF2B5EF4-FFF2-40B4-BE49-F238E27FC236}">
                <a16:creationId xmlns:a16="http://schemas.microsoft.com/office/drawing/2014/main" id="{BFDA9639-38D2-4CD4-A861-F6B4C6CB99BD}"/>
              </a:ext>
            </a:extLst>
          </p:cNvPr>
          <p:cNvSpPr>
            <a:spLocks noGrp="1"/>
          </p:cNvSpPr>
          <p:nvPr>
            <p:ph type="title"/>
          </p:nvPr>
        </p:nvSpPr>
        <p:spPr>
          <a:xfrm>
            <a:off x="908775" y="590372"/>
            <a:ext cx="10202248" cy="132589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DAF00B1-16C1-47B3-A7A0-B71468312896}"/>
              </a:ext>
            </a:extLst>
          </p:cNvPr>
          <p:cNvSpPr>
            <a:spLocks noGrp="1"/>
          </p:cNvSpPr>
          <p:nvPr>
            <p:ph type="body" idx="1"/>
          </p:nvPr>
        </p:nvSpPr>
        <p:spPr>
          <a:xfrm>
            <a:off x="918825" y="1916262"/>
            <a:ext cx="10192198" cy="4133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BCF9501-5B6B-4DAF-B59D-3C129ED805AC}"/>
              </a:ext>
            </a:extLst>
          </p:cNvPr>
          <p:cNvSpPr>
            <a:spLocks noGrp="1"/>
          </p:cNvSpPr>
          <p:nvPr>
            <p:ph type="dt" sz="half" idx="2"/>
          </p:nvPr>
        </p:nvSpPr>
        <p:spPr>
          <a:xfrm>
            <a:off x="9017000" y="6433202"/>
            <a:ext cx="2374150" cy="367841"/>
          </a:xfrm>
          <a:prstGeom prst="rect">
            <a:avLst/>
          </a:prstGeom>
        </p:spPr>
        <p:txBody>
          <a:bodyPr vert="horz" lIns="91440" tIns="45720" rIns="91440" bIns="45720" rtlCol="0" anchor="ctr"/>
          <a:lstStyle>
            <a:lvl1pPr algn="r">
              <a:defRPr sz="1050" spc="50" baseline="0">
                <a:solidFill>
                  <a:srgbClr val="FFFFFF"/>
                </a:solidFill>
                <a:latin typeface="+mn-lt"/>
              </a:defRPr>
            </a:lvl1pPr>
          </a:lstStyle>
          <a:p>
            <a:fld id="{32637B58-87C1-446D-BDA9-B06F4BCF7782}" type="datetimeFigureOut">
              <a:rPr lang="en-US" smtClean="0"/>
              <a:pPr/>
              <a:t>11/21/2024</a:t>
            </a:fld>
            <a:endParaRPr lang="en-US" dirty="0"/>
          </a:p>
        </p:txBody>
      </p:sp>
      <p:sp>
        <p:nvSpPr>
          <p:cNvPr id="6" name="Slide Number Placeholder 5">
            <a:extLst>
              <a:ext uri="{FF2B5EF4-FFF2-40B4-BE49-F238E27FC236}">
                <a16:creationId xmlns:a16="http://schemas.microsoft.com/office/drawing/2014/main" id="{37685DBD-B7AE-41D8-8CF1-B21CD58E1B45}"/>
              </a:ext>
            </a:extLst>
          </p:cNvPr>
          <p:cNvSpPr>
            <a:spLocks noGrp="1"/>
          </p:cNvSpPr>
          <p:nvPr>
            <p:ph type="sldNum" sz="quarter" idx="4"/>
          </p:nvPr>
        </p:nvSpPr>
        <p:spPr>
          <a:xfrm>
            <a:off x="11391150" y="6433203"/>
            <a:ext cx="693263" cy="367842"/>
          </a:xfrm>
          <a:prstGeom prst="rect">
            <a:avLst/>
          </a:prstGeom>
        </p:spPr>
        <p:txBody>
          <a:bodyPr vert="horz" lIns="91440" tIns="45720" rIns="91440" bIns="45720" rtlCol="0" anchor="ctr"/>
          <a:lstStyle>
            <a:lvl1pPr algn="r">
              <a:defRPr sz="2000">
                <a:solidFill>
                  <a:srgbClr val="FFFFFF"/>
                </a:solidFill>
                <a:latin typeface="+mj-lt"/>
              </a:defRPr>
            </a:lvl1pPr>
          </a:lstStyle>
          <a:p>
            <a:fld id="{08AB70BE-1769-45B8-85A6-0C837432C7E6}" type="slidenum">
              <a:rPr lang="en-US" smtClean="0"/>
              <a:pPr/>
              <a:t>‹#›</a:t>
            </a:fld>
            <a:endParaRPr lang="en-US"/>
          </a:p>
        </p:txBody>
      </p:sp>
    </p:spTree>
    <p:extLst>
      <p:ext uri="{BB962C8B-B14F-4D97-AF65-F5344CB8AC3E}">
        <p14:creationId xmlns:p14="http://schemas.microsoft.com/office/powerpoint/2010/main" val="33776325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000" kern="1200">
          <a:solidFill>
            <a:schemeClr val="accent2"/>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5"/>
        </a:buClr>
        <a:buFont typeface="Arial" panose="020B0604020202020204" pitchFamily="34" charset="0"/>
        <a:buChar char="•"/>
        <a:defRPr sz="2000" kern="1200">
          <a:solidFill>
            <a:schemeClr val="tx2"/>
          </a:solidFill>
          <a:latin typeface="+mn-lt"/>
          <a:ea typeface="+mn-ea"/>
          <a:cs typeface="+mn-cs"/>
        </a:defRPr>
      </a:lvl1pPr>
      <a:lvl2pPr marL="685800" indent="-228600" algn="l" defTabSz="914400" rtl="0" eaLnBrk="1" latinLnBrk="0" hangingPunct="1">
        <a:lnSpc>
          <a:spcPct val="120000"/>
        </a:lnSpc>
        <a:spcBef>
          <a:spcPts val="500"/>
        </a:spcBef>
        <a:buClr>
          <a:schemeClr val="accent5"/>
        </a:buClr>
        <a:buFont typeface="Arial" panose="020B0604020202020204" pitchFamily="34" charset="0"/>
        <a:buChar char="•"/>
        <a:defRPr sz="1800" kern="1200">
          <a:solidFill>
            <a:schemeClr val="tx2"/>
          </a:solidFill>
          <a:latin typeface="+mn-lt"/>
          <a:ea typeface="+mn-ea"/>
          <a:cs typeface="+mn-cs"/>
        </a:defRPr>
      </a:lvl2pPr>
      <a:lvl3pPr marL="1143000" indent="-228600" algn="l" defTabSz="914400" rtl="0" eaLnBrk="1" latinLnBrk="0" hangingPunct="1">
        <a:lnSpc>
          <a:spcPct val="120000"/>
        </a:lnSpc>
        <a:spcBef>
          <a:spcPts val="500"/>
        </a:spcBef>
        <a:buClr>
          <a:schemeClr val="accent5"/>
        </a:buClr>
        <a:buFont typeface="Arial" panose="020B0604020202020204" pitchFamily="34" charset="0"/>
        <a:buChar char="•"/>
        <a:defRPr sz="1600" kern="1200">
          <a:solidFill>
            <a:schemeClr val="tx2"/>
          </a:solidFill>
          <a:latin typeface="+mn-lt"/>
          <a:ea typeface="+mn-ea"/>
          <a:cs typeface="+mn-cs"/>
        </a:defRPr>
      </a:lvl3pPr>
      <a:lvl4pPr marL="1600200" indent="-228600" algn="l" defTabSz="914400" rtl="0" eaLnBrk="1" latinLnBrk="0" hangingPunct="1">
        <a:lnSpc>
          <a:spcPct val="120000"/>
        </a:lnSpc>
        <a:spcBef>
          <a:spcPts val="500"/>
        </a:spcBef>
        <a:buClr>
          <a:schemeClr val="accent5"/>
        </a:buClr>
        <a:buFont typeface="Arial" panose="020B0604020202020204" pitchFamily="34" charset="0"/>
        <a:buChar char="•"/>
        <a:defRPr sz="1400" kern="1200">
          <a:solidFill>
            <a:schemeClr val="tx2"/>
          </a:solidFill>
          <a:latin typeface="+mn-lt"/>
          <a:ea typeface="+mn-ea"/>
          <a:cs typeface="+mn-cs"/>
        </a:defRPr>
      </a:lvl4pPr>
      <a:lvl5pPr marL="2057400" indent="-228600" algn="l" defTabSz="914400" rtl="0" eaLnBrk="1" latinLnBrk="0" hangingPunct="1">
        <a:lnSpc>
          <a:spcPct val="120000"/>
        </a:lnSpc>
        <a:spcBef>
          <a:spcPts val="500"/>
        </a:spcBef>
        <a:buClr>
          <a:schemeClr val="accent5"/>
        </a:buClr>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2736">
          <p15:clr>
            <a:srgbClr val="F26B43"/>
          </p15:clr>
        </p15:guide>
        <p15:guide id="4" orient="horz" pos="3312">
          <p15:clr>
            <a:srgbClr val="F26B43"/>
          </p15:clr>
        </p15:guide>
        <p15:guide id="5" orient="horz" pos="432">
          <p15:clr>
            <a:srgbClr val="F26B43"/>
          </p15:clr>
        </p15:guide>
        <p15:guide id="7" pos="4416">
          <p15:clr>
            <a:srgbClr val="F26B43"/>
          </p15:clr>
        </p15:guide>
        <p15:guide id="8" pos="5568">
          <p15:clr>
            <a:srgbClr val="F26B43"/>
          </p15:clr>
        </p15:guide>
        <p15:guide id="9" pos="7296">
          <p15:clr>
            <a:srgbClr val="F26B43"/>
          </p15:clr>
        </p15:guide>
        <p15:guide id="10" pos="2688">
          <p15:clr>
            <a:srgbClr val="F26B43"/>
          </p15:clr>
        </p15:guide>
        <p15:guide id="11" pos="1536">
          <p15:clr>
            <a:srgbClr val="F26B43"/>
          </p15:clr>
        </p15:guide>
        <p15:guide id="12" pos="384">
          <p15:clr>
            <a:srgbClr val="F26B43"/>
          </p15:clr>
        </p15:guide>
        <p15:guide id="13" pos="2112">
          <p15:clr>
            <a:srgbClr val="F26B43"/>
          </p15:clr>
        </p15:guide>
        <p15:guide id="14" pos="4992">
          <p15:clr>
            <a:srgbClr val="F26B43"/>
          </p15:clr>
        </p15:guide>
        <p15:guide id="15" pos="6720">
          <p15:clr>
            <a:srgbClr val="F26B43"/>
          </p15:clr>
        </p15:guide>
        <p15:guide id="16" pos="960">
          <p15:clr>
            <a:srgbClr val="F26B43"/>
          </p15:clr>
        </p15:guide>
        <p15:guide id="17" pos="3264">
          <p15:clr>
            <a:srgbClr val="F26B43"/>
          </p15:clr>
        </p15:guide>
        <p15:guide id="18" orient="horz" pos="1008">
          <p15:clr>
            <a:srgbClr val="F26B43"/>
          </p15:clr>
        </p15:guide>
        <p15:guide id="19" orient="horz" pos="3888">
          <p15:clr>
            <a:srgbClr val="F26B43"/>
          </p15:clr>
        </p15:guide>
        <p15:guide id="20" pos="6144">
          <p15:clr>
            <a:srgbClr val="F26B43"/>
          </p15:clr>
        </p15:guide>
        <p15:guide id="21" orient="horz" pos="1584">
          <p15:clr>
            <a:srgbClr val="F26B43"/>
          </p15:clr>
        </p15:guide>
        <p15:guide id="22" pos="576">
          <p15:clr>
            <a:srgbClr val="F26B43"/>
          </p15:clr>
        </p15:guide>
        <p15:guide id="23" pos="7104">
          <p15:clr>
            <a:srgbClr val="F26B43"/>
          </p15:clr>
        </p15:guide>
        <p15:guide id="24" pos="768">
          <p15:clr>
            <a:srgbClr val="F26B43"/>
          </p15:clr>
        </p15:guide>
        <p15:guide id="25" pos="6912">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6.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svg"/><Relationship Id="rId7" Type="http://schemas.openxmlformats.org/officeDocument/2006/relationships/diagramColors" Target="../diagrams/colors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8" Type="http://schemas.openxmlformats.org/officeDocument/2006/relationships/image" Target="../media/image3.svg"/><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B9C0EA8-1D7C-4958-8088-FCCA7A1433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5000D6DE-A23B-4C22-B47F-8F693347EF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solidFill>
            <a:schemeClr val="accent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24D14FB4-6458-4E1D-B46C-BBE29EDFC2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solidFill>
            <a:schemeClr val="accent2">
              <a:lumMod val="75000"/>
              <a:alpha val="7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3CF0F7CE-15DE-4549-B1AD-71D91FB52C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5182352" cy="6857998"/>
          </a:xfrm>
          <a:custGeom>
            <a:avLst/>
            <a:gdLst>
              <a:gd name="connsiteX0" fmla="*/ 0 w 5182352"/>
              <a:gd name="connsiteY0" fmla="*/ 0 h 6857998"/>
              <a:gd name="connsiteX1" fmla="*/ 2818507 w 5182352"/>
              <a:gd name="connsiteY1" fmla="*/ 0 h 6857998"/>
              <a:gd name="connsiteX2" fmla="*/ 2930927 w 5182352"/>
              <a:gd name="connsiteY2" fmla="*/ 43392 h 6857998"/>
              <a:gd name="connsiteX3" fmla="*/ 5182352 w 5182352"/>
              <a:gd name="connsiteY3" fmla="*/ 3428998 h 6857998"/>
              <a:gd name="connsiteX4" fmla="*/ 2930927 w 5182352"/>
              <a:gd name="connsiteY4" fmla="*/ 6814605 h 6857998"/>
              <a:gd name="connsiteX5" fmla="*/ 2818504 w 5182352"/>
              <a:gd name="connsiteY5" fmla="*/ 6857998 h 6857998"/>
              <a:gd name="connsiteX6" fmla="*/ 0 w 5182352"/>
              <a:gd name="connsiteY6" fmla="*/ 6857998 h 6857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82352" h="6857998">
                <a:moveTo>
                  <a:pt x="0" y="0"/>
                </a:moveTo>
                <a:lnTo>
                  <a:pt x="2818507" y="0"/>
                </a:lnTo>
                <a:lnTo>
                  <a:pt x="2930927" y="43392"/>
                </a:lnTo>
                <a:cubicBezTo>
                  <a:pt x="4251985" y="590036"/>
                  <a:pt x="5182352" y="1899962"/>
                  <a:pt x="5182352" y="3428998"/>
                </a:cubicBezTo>
                <a:cubicBezTo>
                  <a:pt x="5182352" y="4958035"/>
                  <a:pt x="4251985" y="6267961"/>
                  <a:pt x="2930927" y="6814605"/>
                </a:cubicBezTo>
                <a:lnTo>
                  <a:pt x="2818504" y="6857998"/>
                </a:lnTo>
                <a:lnTo>
                  <a:pt x="0" y="685799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Virsraksts 1">
            <a:extLst>
              <a:ext uri="{FF2B5EF4-FFF2-40B4-BE49-F238E27FC236}">
                <a16:creationId xmlns:a16="http://schemas.microsoft.com/office/drawing/2014/main" id="{09E31292-3310-5E9D-A985-ABAA929E27B1}"/>
              </a:ext>
            </a:extLst>
          </p:cNvPr>
          <p:cNvSpPr>
            <a:spLocks noGrp="1"/>
          </p:cNvSpPr>
          <p:nvPr>
            <p:ph type="ctrTitle"/>
          </p:nvPr>
        </p:nvSpPr>
        <p:spPr>
          <a:xfrm>
            <a:off x="523876" y="685801"/>
            <a:ext cx="4657724" cy="3657600"/>
          </a:xfrm>
        </p:spPr>
        <p:txBody>
          <a:bodyPr rtlCol="0">
            <a:normAutofit/>
          </a:bodyPr>
          <a:lstStyle/>
          <a:p>
            <a:pPr>
              <a:lnSpc>
                <a:spcPct val="90000"/>
              </a:lnSpc>
            </a:pPr>
            <a:br>
              <a:rPr lang="lv-LV" sz="3700" b="1" dirty="0">
                <a:solidFill>
                  <a:srgbClr val="FFFFFF"/>
                </a:solidFill>
                <a:latin typeface="Times New Roman" panose="02020603050405020304" pitchFamily="18" charset="0"/>
                <a:cs typeface="Times New Roman" panose="02020603050405020304" pitchFamily="18" charset="0"/>
              </a:rPr>
            </a:br>
            <a:br>
              <a:rPr lang="lv-LV" sz="3700" b="1" dirty="0">
                <a:solidFill>
                  <a:srgbClr val="FFFFFF"/>
                </a:solidFill>
                <a:latin typeface="Times New Roman" panose="02020603050405020304" pitchFamily="18" charset="0"/>
                <a:cs typeface="Times New Roman" panose="02020603050405020304" pitchFamily="18" charset="0"/>
              </a:rPr>
            </a:br>
            <a:r>
              <a:rPr lang="lv-LV" sz="3700" b="1" dirty="0">
                <a:solidFill>
                  <a:srgbClr val="FFFFFF"/>
                </a:solidFill>
                <a:latin typeface="Times New Roman" panose="02020603050405020304" pitchFamily="18" charset="0"/>
                <a:cs typeface="Times New Roman" panose="02020603050405020304" pitchFamily="18" charset="0"/>
              </a:rPr>
              <a:t>BŪVNIECĪBAS DALĪBNIEKU ADMINISTRATĪVĀ ATBILDĪBA</a:t>
            </a:r>
            <a:br>
              <a:rPr lang="lv-LV" sz="3700" b="1" dirty="0">
                <a:solidFill>
                  <a:srgbClr val="FFFFFF"/>
                </a:solidFill>
                <a:latin typeface="Times New Roman" panose="02020603050405020304" pitchFamily="18" charset="0"/>
                <a:cs typeface="Times New Roman" panose="02020603050405020304" pitchFamily="18" charset="0"/>
              </a:rPr>
            </a:br>
            <a:endParaRPr lang="lv-LV" sz="3700" b="1" dirty="0">
              <a:solidFill>
                <a:srgbClr val="FFFFFF"/>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CDE8DC39-6978-D190-E917-90B980457B73}"/>
              </a:ext>
            </a:extLst>
          </p:cNvPr>
          <p:cNvSpPr>
            <a:spLocks noGrp="1"/>
          </p:cNvSpPr>
          <p:nvPr>
            <p:ph type="subTitle" idx="1"/>
          </p:nvPr>
        </p:nvSpPr>
        <p:spPr>
          <a:xfrm>
            <a:off x="914399" y="4797188"/>
            <a:ext cx="3466531" cy="1201004"/>
          </a:xfrm>
        </p:spPr>
        <p:txBody>
          <a:bodyPr>
            <a:normAutofit/>
          </a:bodyPr>
          <a:lstStyle/>
          <a:p>
            <a:pPr marL="0" marR="0" lvl="0" indent="0" defTabSz="914400" rtl="0" eaLnBrk="1" fontAlgn="auto" latinLnBrk="0" hangingPunct="1">
              <a:lnSpc>
                <a:spcPct val="110000"/>
              </a:lnSpc>
              <a:spcBef>
                <a:spcPts val="0"/>
              </a:spcBef>
              <a:spcAft>
                <a:spcPts val="0"/>
              </a:spcAft>
              <a:buClrTx/>
              <a:buSzTx/>
              <a:buFontTx/>
              <a:buNone/>
              <a:tabLst/>
              <a:defRPr/>
            </a:pPr>
            <a:r>
              <a:rPr kumimoji="0" lang="lv-LV" b="0" i="0" u="none" strike="noStrike" kern="1200" cap="none" spc="0" normalizeH="0" baseline="0" noProof="0">
                <a:ln>
                  <a:noFill/>
                </a:ln>
                <a:solidFill>
                  <a:srgbClr val="FFFFFF"/>
                </a:solidFill>
                <a:effectLst/>
                <a:uLnTx/>
                <a:uFillTx/>
                <a:latin typeface="Times New Roman" panose="02020603050405020304" pitchFamily="18" charset="0"/>
                <a:ea typeface="+mn-ea"/>
                <a:cs typeface="Times New Roman" panose="02020603050405020304" pitchFamily="18" charset="0"/>
              </a:rPr>
              <a:t>Būvniecības kontroles departamenta </a:t>
            </a:r>
          </a:p>
          <a:p>
            <a:pPr marL="0" marR="0" lvl="0" indent="0" defTabSz="914400" rtl="0" eaLnBrk="1" fontAlgn="auto" latinLnBrk="0" hangingPunct="1">
              <a:lnSpc>
                <a:spcPct val="110000"/>
              </a:lnSpc>
              <a:spcBef>
                <a:spcPts val="0"/>
              </a:spcBef>
              <a:spcAft>
                <a:spcPts val="0"/>
              </a:spcAft>
              <a:buClrTx/>
              <a:buSzTx/>
              <a:buFontTx/>
              <a:buNone/>
              <a:tabLst/>
              <a:defRPr/>
            </a:pPr>
            <a:r>
              <a:rPr kumimoji="0" lang="lv-LV" b="0" i="0" u="none" strike="noStrike" kern="1200" cap="none" spc="0" normalizeH="0" baseline="0" noProof="0">
                <a:ln>
                  <a:noFill/>
                </a:ln>
                <a:solidFill>
                  <a:srgbClr val="FFFFFF"/>
                </a:solidFill>
                <a:effectLst/>
                <a:uLnTx/>
                <a:uFillTx/>
                <a:latin typeface="Times New Roman" panose="02020603050405020304" pitchFamily="18" charset="0"/>
                <a:ea typeface="+mn-ea"/>
                <a:cs typeface="Times New Roman" panose="02020603050405020304" pitchFamily="18" charset="0"/>
              </a:rPr>
              <a:t>Būvdarbu kontroles nodaļas vadītāja vietniece</a:t>
            </a:r>
          </a:p>
          <a:p>
            <a:pPr marL="0" marR="0" lvl="0" indent="0" defTabSz="914400" rtl="0" eaLnBrk="1" fontAlgn="auto" latinLnBrk="0" hangingPunct="1">
              <a:lnSpc>
                <a:spcPct val="110000"/>
              </a:lnSpc>
              <a:spcBef>
                <a:spcPts val="0"/>
              </a:spcBef>
              <a:spcAft>
                <a:spcPts val="0"/>
              </a:spcAft>
              <a:buClrTx/>
              <a:buSzTx/>
              <a:buFontTx/>
              <a:buNone/>
              <a:tabLst/>
              <a:defRPr/>
            </a:pPr>
            <a:r>
              <a:rPr kumimoji="0" lang="lv-LV" b="1" i="0" u="none" strike="noStrike" kern="1200" cap="none" spc="0" normalizeH="0" baseline="0" noProof="0">
                <a:ln>
                  <a:noFill/>
                </a:ln>
                <a:solidFill>
                  <a:srgbClr val="FFFFFF"/>
                </a:solidFill>
                <a:effectLst/>
                <a:uLnTx/>
                <a:uFillTx/>
                <a:latin typeface="Times New Roman" panose="02020603050405020304" pitchFamily="18" charset="0"/>
                <a:ea typeface="+mn-ea"/>
                <a:cs typeface="Times New Roman" panose="02020603050405020304" pitchFamily="18" charset="0"/>
              </a:rPr>
              <a:t>Karīna Antonišķe</a:t>
            </a:r>
          </a:p>
          <a:p>
            <a:pPr>
              <a:lnSpc>
                <a:spcPct val="110000"/>
              </a:lnSpc>
            </a:pPr>
            <a:endParaRPr lang="lv-LV">
              <a:solidFill>
                <a:srgbClr val="FFFFFF"/>
              </a:solidFill>
            </a:endParaRPr>
          </a:p>
        </p:txBody>
      </p:sp>
      <p:sp useBgFill="1">
        <p:nvSpPr>
          <p:cNvPr id="26" name="Freeform: Shape 25">
            <a:extLst>
              <a:ext uri="{FF2B5EF4-FFF2-40B4-BE49-F238E27FC236}">
                <a16:creationId xmlns:a16="http://schemas.microsoft.com/office/drawing/2014/main" id="{3D651D50-AFE8-4258-90FE-E239C31381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1600" y="2"/>
            <a:ext cx="7010401" cy="6857998"/>
          </a:xfrm>
          <a:custGeom>
            <a:avLst/>
            <a:gdLst>
              <a:gd name="connsiteX0" fmla="*/ 2363848 w 7010401"/>
              <a:gd name="connsiteY0" fmla="*/ 0 h 6857998"/>
              <a:gd name="connsiteX1" fmla="*/ 7010401 w 7010401"/>
              <a:gd name="connsiteY1" fmla="*/ 0 h 6857998"/>
              <a:gd name="connsiteX2" fmla="*/ 7010401 w 7010401"/>
              <a:gd name="connsiteY2" fmla="*/ 6857998 h 6857998"/>
              <a:gd name="connsiteX3" fmla="*/ 2363845 w 7010401"/>
              <a:gd name="connsiteY3" fmla="*/ 6857998 h 6857998"/>
              <a:gd name="connsiteX4" fmla="*/ 2251425 w 7010401"/>
              <a:gd name="connsiteY4" fmla="*/ 6814606 h 6857998"/>
              <a:gd name="connsiteX5" fmla="*/ 0 w 7010401"/>
              <a:gd name="connsiteY5" fmla="*/ 3429000 h 6857998"/>
              <a:gd name="connsiteX6" fmla="*/ 2251425 w 7010401"/>
              <a:gd name="connsiteY6" fmla="*/ 43393 h 6857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010401" h="6857998">
                <a:moveTo>
                  <a:pt x="2363848" y="0"/>
                </a:moveTo>
                <a:lnTo>
                  <a:pt x="7010401" y="0"/>
                </a:lnTo>
                <a:lnTo>
                  <a:pt x="7010401" y="6857998"/>
                </a:lnTo>
                <a:lnTo>
                  <a:pt x="2363845" y="6857998"/>
                </a:lnTo>
                <a:lnTo>
                  <a:pt x="2251425" y="6814606"/>
                </a:lnTo>
                <a:cubicBezTo>
                  <a:pt x="930367" y="6267962"/>
                  <a:pt x="0" y="4958036"/>
                  <a:pt x="0" y="3429000"/>
                </a:cubicBezTo>
                <a:cubicBezTo>
                  <a:pt x="0" y="1899963"/>
                  <a:pt x="930367" y="590037"/>
                  <a:pt x="2251425" y="43393"/>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2" name="Picture 1">
            <a:extLst>
              <a:ext uri="{FF2B5EF4-FFF2-40B4-BE49-F238E27FC236}">
                <a16:creationId xmlns:a16="http://schemas.microsoft.com/office/drawing/2014/main" id="{72FBFAD2-9AA0-DF2D-7360-956F4A1D062B}"/>
              </a:ext>
            </a:extLst>
          </p:cNvPr>
          <p:cNvPicPr>
            <a:picLocks noChangeAspect="1"/>
          </p:cNvPicPr>
          <p:nvPr/>
        </p:nvPicPr>
        <p:blipFill>
          <a:blip r:embed="rId2"/>
          <a:stretch>
            <a:fillRect/>
          </a:stretch>
        </p:blipFill>
        <p:spPr>
          <a:xfrm>
            <a:off x="6486099" y="1813197"/>
            <a:ext cx="4859557" cy="3231606"/>
          </a:xfrm>
          <a:prstGeom prst="rect">
            <a:avLst/>
          </a:prstGeom>
          <a:ln w="22225">
            <a:solidFill>
              <a:schemeClr val="dk1">
                <a:alpha val="22000"/>
              </a:schemeClr>
            </a:solidFill>
          </a:ln>
        </p:spPr>
      </p:pic>
    </p:spTree>
    <p:extLst>
      <p:ext uri="{BB962C8B-B14F-4D97-AF65-F5344CB8AC3E}">
        <p14:creationId xmlns:p14="http://schemas.microsoft.com/office/powerpoint/2010/main" val="303057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63" name="Rectangle 62">
            <a:extLst>
              <a:ext uri="{FF2B5EF4-FFF2-40B4-BE49-F238E27FC236}">
                <a16:creationId xmlns:a16="http://schemas.microsoft.com/office/drawing/2014/main" id="{9F74EBBD-8E06-4E83-B0A2-75BB23875F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a:extLst>
              <a:ext uri="{FF2B5EF4-FFF2-40B4-BE49-F238E27FC236}">
                <a16:creationId xmlns:a16="http://schemas.microsoft.com/office/drawing/2014/main" id="{760CCE1B-689A-4430-B79E-977B226F31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2672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Freeform: Shape 66">
            <a:extLst>
              <a:ext uri="{FF2B5EF4-FFF2-40B4-BE49-F238E27FC236}">
                <a16:creationId xmlns:a16="http://schemas.microsoft.com/office/drawing/2014/main" id="{7DDC33EC-086D-4551-A7B9-520718C139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091741" y="3249454"/>
            <a:ext cx="2353172" cy="4863918"/>
          </a:xfrm>
          <a:custGeom>
            <a:avLst/>
            <a:gdLst>
              <a:gd name="connsiteX0" fmla="*/ 2352312 w 2353172"/>
              <a:gd name="connsiteY0" fmla="*/ 0 h 4863918"/>
              <a:gd name="connsiteX1" fmla="*/ 2353172 w 2353172"/>
              <a:gd name="connsiteY1" fmla="*/ 0 h 4863918"/>
              <a:gd name="connsiteX2" fmla="*/ 2353172 w 2353172"/>
              <a:gd name="connsiteY2" fmla="*/ 4863918 h 4863918"/>
              <a:gd name="connsiteX3" fmla="*/ 2352312 w 2353172"/>
              <a:gd name="connsiteY3" fmla="*/ 4863918 h 4863918"/>
              <a:gd name="connsiteX4" fmla="*/ 2340504 w 2353172"/>
              <a:gd name="connsiteY4" fmla="*/ 4630072 h 4863918"/>
              <a:gd name="connsiteX5" fmla="*/ 134816 w 2353172"/>
              <a:gd name="connsiteY5" fmla="*/ 2438342 h 4863918"/>
              <a:gd name="connsiteX6" fmla="*/ 0 w 2353172"/>
              <a:gd name="connsiteY6" fmla="*/ 2431959 h 4863918"/>
              <a:gd name="connsiteX7" fmla="*/ 134816 w 2353172"/>
              <a:gd name="connsiteY7" fmla="*/ 2425576 h 4863918"/>
              <a:gd name="connsiteX8" fmla="*/ 2340504 w 2353172"/>
              <a:gd name="connsiteY8" fmla="*/ 233845 h 486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172" h="4863918">
                <a:moveTo>
                  <a:pt x="2352312" y="0"/>
                </a:moveTo>
                <a:lnTo>
                  <a:pt x="2353172" y="0"/>
                </a:lnTo>
                <a:lnTo>
                  <a:pt x="2353172" y="4863918"/>
                </a:lnTo>
                <a:lnTo>
                  <a:pt x="2352312" y="4863918"/>
                </a:lnTo>
                <a:lnTo>
                  <a:pt x="2340504" y="4630072"/>
                </a:lnTo>
                <a:cubicBezTo>
                  <a:pt x="2222700" y="3470082"/>
                  <a:pt x="1296917" y="2548952"/>
                  <a:pt x="134816" y="2438342"/>
                </a:cubicBezTo>
                <a:lnTo>
                  <a:pt x="0" y="2431959"/>
                </a:lnTo>
                <a:lnTo>
                  <a:pt x="134816" y="2425576"/>
                </a:lnTo>
                <a:cubicBezTo>
                  <a:pt x="1296917" y="2314966"/>
                  <a:pt x="2222700" y="1393835"/>
                  <a:pt x="2340504" y="233845"/>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9" name="Freeform: Shape 68">
            <a:extLst>
              <a:ext uri="{FF2B5EF4-FFF2-40B4-BE49-F238E27FC236}">
                <a16:creationId xmlns:a16="http://schemas.microsoft.com/office/drawing/2014/main" id="{CE6E1EF9-BCA8-4087-A0A6-3B1D576DE3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083790" y="3249455"/>
            <a:ext cx="2353172" cy="4863918"/>
          </a:xfrm>
          <a:custGeom>
            <a:avLst/>
            <a:gdLst>
              <a:gd name="connsiteX0" fmla="*/ 2352312 w 2353172"/>
              <a:gd name="connsiteY0" fmla="*/ 0 h 4863918"/>
              <a:gd name="connsiteX1" fmla="*/ 2353172 w 2353172"/>
              <a:gd name="connsiteY1" fmla="*/ 0 h 4863918"/>
              <a:gd name="connsiteX2" fmla="*/ 2353172 w 2353172"/>
              <a:gd name="connsiteY2" fmla="*/ 4863918 h 4863918"/>
              <a:gd name="connsiteX3" fmla="*/ 2352312 w 2353172"/>
              <a:gd name="connsiteY3" fmla="*/ 4863918 h 4863918"/>
              <a:gd name="connsiteX4" fmla="*/ 2340504 w 2353172"/>
              <a:gd name="connsiteY4" fmla="*/ 4630072 h 4863918"/>
              <a:gd name="connsiteX5" fmla="*/ 134816 w 2353172"/>
              <a:gd name="connsiteY5" fmla="*/ 2438342 h 4863918"/>
              <a:gd name="connsiteX6" fmla="*/ 0 w 2353172"/>
              <a:gd name="connsiteY6" fmla="*/ 2431959 h 4863918"/>
              <a:gd name="connsiteX7" fmla="*/ 134816 w 2353172"/>
              <a:gd name="connsiteY7" fmla="*/ 2425576 h 4863918"/>
              <a:gd name="connsiteX8" fmla="*/ 2340504 w 2353172"/>
              <a:gd name="connsiteY8" fmla="*/ 233845 h 486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172" h="4863918">
                <a:moveTo>
                  <a:pt x="2352312" y="0"/>
                </a:moveTo>
                <a:lnTo>
                  <a:pt x="2353172" y="0"/>
                </a:lnTo>
                <a:lnTo>
                  <a:pt x="2353172" y="4863918"/>
                </a:lnTo>
                <a:lnTo>
                  <a:pt x="2352312" y="4863918"/>
                </a:lnTo>
                <a:lnTo>
                  <a:pt x="2340504" y="4630072"/>
                </a:lnTo>
                <a:cubicBezTo>
                  <a:pt x="2222700" y="3470082"/>
                  <a:pt x="1296917" y="2548952"/>
                  <a:pt x="134816" y="2438342"/>
                </a:cubicBezTo>
                <a:lnTo>
                  <a:pt x="0" y="2431959"/>
                </a:lnTo>
                <a:lnTo>
                  <a:pt x="134816" y="2425576"/>
                </a:lnTo>
                <a:cubicBezTo>
                  <a:pt x="1296917" y="2314966"/>
                  <a:pt x="2222700" y="1393835"/>
                  <a:pt x="2340504" y="233845"/>
                </a:cubicBez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BE981FC-6F5E-DFFC-1493-E5763EA8D4BD}"/>
              </a:ext>
            </a:extLst>
          </p:cNvPr>
          <p:cNvSpPr>
            <a:spLocks noGrp="1"/>
          </p:cNvSpPr>
          <p:nvPr>
            <p:ph type="title"/>
          </p:nvPr>
        </p:nvSpPr>
        <p:spPr>
          <a:xfrm>
            <a:off x="286327" y="355599"/>
            <a:ext cx="3886199" cy="2762070"/>
          </a:xfrm>
        </p:spPr>
        <p:txBody>
          <a:bodyPr anchor="t">
            <a:noAutofit/>
          </a:bodyPr>
          <a:lstStyle/>
          <a:p>
            <a:r>
              <a:rPr kumimoji="0" lang="lv-LV" sz="2200" b="1" i="0" u="none" strike="noStrike" kern="1200" cap="all" spc="-150" normalizeH="0" baseline="0" noProof="0" dirty="0">
                <a:ln>
                  <a:noFill/>
                </a:ln>
                <a:solidFill>
                  <a:srgbClr val="FFFFFF"/>
                </a:solidFill>
                <a:effectLst/>
                <a:uLnTx/>
                <a:uFillTx/>
                <a:latin typeface="Times New Roman" panose="02020603050405020304" pitchFamily="18" charset="0"/>
                <a:ea typeface="+mj-ea"/>
                <a:cs typeface="Times New Roman" panose="02020603050405020304" pitchFamily="18" charset="0"/>
              </a:rPr>
              <a:t>Būvniecības Likums </a:t>
            </a:r>
            <a:br>
              <a:rPr kumimoji="0" lang="lv-LV" sz="2200" b="1" i="0" u="none" strike="noStrike" kern="1200" cap="all" spc="-150" normalizeH="0" baseline="0" noProof="0" dirty="0">
                <a:ln>
                  <a:noFill/>
                </a:ln>
                <a:solidFill>
                  <a:srgbClr val="FFFFFF"/>
                </a:solidFill>
                <a:effectLst/>
                <a:uLnTx/>
                <a:uFillTx/>
                <a:latin typeface="Times New Roman" panose="02020603050405020304" pitchFamily="18" charset="0"/>
                <a:ea typeface="+mj-ea"/>
                <a:cs typeface="Times New Roman" panose="02020603050405020304" pitchFamily="18" charset="0"/>
              </a:rPr>
            </a:br>
            <a:r>
              <a:rPr kumimoji="0" lang="lv-LV" sz="2200" b="1" i="0" u="none" strike="noStrike" kern="1200" cap="all" spc="-150" normalizeH="0" baseline="0" noProof="0" dirty="0">
                <a:ln>
                  <a:noFill/>
                </a:ln>
                <a:solidFill>
                  <a:srgbClr val="FFFFFF"/>
                </a:solidFill>
                <a:effectLst/>
                <a:uLnTx/>
                <a:uFillTx/>
                <a:latin typeface="Times New Roman" panose="02020603050405020304" pitchFamily="18" charset="0"/>
                <a:ea typeface="+mj-ea"/>
                <a:cs typeface="Times New Roman" panose="02020603050405020304" pitchFamily="18" charset="0"/>
              </a:rPr>
              <a:t>30. pants. </a:t>
            </a:r>
            <a:br>
              <a:rPr kumimoji="0" lang="lv-LV" sz="2200" b="1" i="0" u="none" strike="noStrike" kern="1200" cap="all" spc="-150" normalizeH="0" baseline="0" noProof="0" dirty="0">
                <a:ln>
                  <a:noFill/>
                </a:ln>
                <a:solidFill>
                  <a:srgbClr val="FFFFFF"/>
                </a:solidFill>
                <a:effectLst/>
                <a:uLnTx/>
                <a:uFillTx/>
                <a:latin typeface="Times New Roman" panose="02020603050405020304" pitchFamily="18" charset="0"/>
                <a:ea typeface="+mj-ea"/>
                <a:cs typeface="Times New Roman" panose="02020603050405020304" pitchFamily="18" charset="0"/>
              </a:rPr>
            </a:br>
            <a:r>
              <a:rPr kumimoji="0" lang="lv-LV" sz="2200" b="1" i="0" u="none" strike="noStrike" kern="1200" cap="all" spc="-150" normalizeH="0" baseline="0" noProof="0" dirty="0">
                <a:ln>
                  <a:noFill/>
                </a:ln>
                <a:solidFill>
                  <a:srgbClr val="FFFFFF"/>
                </a:solidFill>
                <a:effectLst/>
                <a:uLnTx/>
                <a:uFillTx/>
                <a:latin typeface="Times New Roman" panose="02020603050405020304" pitchFamily="18" charset="0"/>
                <a:ea typeface="+mj-ea"/>
                <a:cs typeface="Times New Roman" panose="02020603050405020304" pitchFamily="18" charset="0"/>
              </a:rPr>
              <a:t>Administratīvā atbildība par būvniecības pakalpojumu sniegšanu bez reģistrācijas būvkomersantu reģistrā</a:t>
            </a:r>
            <a:endParaRPr lang="lv-LV" sz="2200" b="1" cap="all" spc="-150" dirty="0">
              <a:solidFill>
                <a:srgbClr val="FFFFFF"/>
              </a:solidFill>
              <a:latin typeface="Times New Roman" panose="02020603050405020304" pitchFamily="18" charset="0"/>
              <a:ea typeface="+mn-ea"/>
              <a:cs typeface="Times New Roman" panose="02020603050405020304" pitchFamily="18" charset="0"/>
            </a:endParaRPr>
          </a:p>
        </p:txBody>
      </p:sp>
      <p:sp>
        <p:nvSpPr>
          <p:cNvPr id="99" name="Content Placeholder 50">
            <a:extLst>
              <a:ext uri="{FF2B5EF4-FFF2-40B4-BE49-F238E27FC236}">
                <a16:creationId xmlns:a16="http://schemas.microsoft.com/office/drawing/2014/main" id="{7B0E9E56-4E10-82F1-F4C7-D4A7F2FAD0B7}"/>
              </a:ext>
            </a:extLst>
          </p:cNvPr>
          <p:cNvSpPr>
            <a:spLocks noGrp="1"/>
          </p:cNvSpPr>
          <p:nvPr>
            <p:ph idx="1"/>
          </p:nvPr>
        </p:nvSpPr>
        <p:spPr>
          <a:xfrm>
            <a:off x="4664365" y="190250"/>
            <a:ext cx="7241308" cy="6459932"/>
          </a:xfrm>
        </p:spPr>
        <p:txBody>
          <a:bodyPr>
            <a:normAutofit/>
          </a:bodyPr>
          <a:lstStyle/>
          <a:p>
            <a:pPr marR="0" lvl="0" algn="just" defTabSz="914400" rtl="0" eaLnBrk="1" fontAlgn="auto" latinLnBrk="0" hangingPunct="1">
              <a:lnSpc>
                <a:spcPct val="87000"/>
              </a:lnSpc>
              <a:spcBef>
                <a:spcPts val="1000"/>
              </a:spcBef>
              <a:spcAft>
                <a:spcPts val="800"/>
              </a:spcAft>
              <a:buClr>
                <a:srgbClr val="156F79"/>
              </a:buClr>
              <a:buSzTx/>
              <a:buFont typeface="Wingdings" panose="05000000000000000000" pitchFamily="2" charset="2"/>
              <a:buChar char="ü"/>
              <a:tabLst/>
              <a:defRPr/>
            </a:pPr>
            <a:r>
              <a:rPr kumimoji="0" lang="lv-LV" sz="1800" b="0" i="0" u="none" strike="noStrike" kern="1200" cap="none" spc="0" normalizeH="0" baseline="0" noProof="0" dirty="0">
                <a:ln>
                  <a:noFill/>
                </a:ln>
                <a:solidFill>
                  <a:srgbClr val="156F79"/>
                </a:solidFill>
                <a:effectLst/>
                <a:uLnTx/>
                <a:uFillTx/>
                <a:latin typeface="Times New Roman" panose="02020603050405020304" pitchFamily="18" charset="0"/>
                <a:ea typeface="+mn-ea"/>
                <a:cs typeface="Times New Roman" panose="02020603050405020304" pitchFamily="18" charset="0"/>
              </a:rPr>
              <a:t>Lai sniegtu būvniecības pakalpojumus, komersants reģistrējas būvkomersantu reģistrā. Būvkomersants ir būvkomersantu reģistrā reģistrēts komersants</a:t>
            </a:r>
          </a:p>
          <a:p>
            <a:pPr marR="0" lvl="0" algn="just" defTabSz="914400" rtl="0" eaLnBrk="1" fontAlgn="auto" latinLnBrk="0" hangingPunct="1">
              <a:lnSpc>
                <a:spcPct val="87000"/>
              </a:lnSpc>
              <a:spcBef>
                <a:spcPts val="1000"/>
              </a:spcBef>
              <a:spcAft>
                <a:spcPts val="800"/>
              </a:spcAft>
              <a:buClr>
                <a:srgbClr val="156F79"/>
              </a:buClr>
              <a:buSzTx/>
              <a:buFont typeface="Wingdings" panose="05000000000000000000" pitchFamily="2" charset="2"/>
              <a:buChar char="ü"/>
              <a:tabLst/>
              <a:defRPr/>
            </a:pPr>
            <a:r>
              <a:rPr kumimoji="0" lang="lv-LV" sz="1800" b="0" i="0" u="none" strike="noStrike" kern="1200" cap="none" spc="0" normalizeH="0" baseline="0" noProof="0" dirty="0">
                <a:ln>
                  <a:noFill/>
                </a:ln>
                <a:solidFill>
                  <a:srgbClr val="156F79"/>
                </a:solidFill>
                <a:effectLst/>
                <a:uLnTx/>
                <a:uFillTx/>
                <a:latin typeface="Times New Roman" panose="02020603050405020304" pitchFamily="18" charset="0"/>
                <a:ea typeface="+mn-ea"/>
                <a:cs typeface="Times New Roman" panose="02020603050405020304" pitchFamily="18" charset="0"/>
              </a:rPr>
              <a:t>Būvkomersantu reģistrā iekļaujamos datus par būvkomersantu, tā </a:t>
            </a:r>
            <a:r>
              <a:rPr kumimoji="0" lang="lv-LV" sz="1800" b="0" i="0" u="none" strike="noStrike" kern="1200" cap="none" spc="0" normalizeH="0" baseline="0" noProof="0" dirty="0" err="1">
                <a:ln>
                  <a:noFill/>
                </a:ln>
                <a:solidFill>
                  <a:srgbClr val="156F79"/>
                </a:solidFill>
                <a:effectLst/>
                <a:uLnTx/>
                <a:uFillTx/>
                <a:latin typeface="Times New Roman" panose="02020603050405020304" pitchFamily="18" charset="0"/>
                <a:ea typeface="+mn-ea"/>
                <a:cs typeface="Times New Roman" panose="02020603050405020304" pitchFamily="18" charset="0"/>
              </a:rPr>
              <a:t>būvspeciālistiem</a:t>
            </a:r>
            <a:r>
              <a:rPr kumimoji="0" lang="lv-LV" sz="1800" b="0" i="0" u="none" strike="noStrike" kern="1200" cap="none" spc="0" normalizeH="0" baseline="0" noProof="0" dirty="0">
                <a:ln>
                  <a:noFill/>
                </a:ln>
                <a:solidFill>
                  <a:srgbClr val="156F79"/>
                </a:solidFill>
                <a:effectLst/>
                <a:uLnTx/>
                <a:uFillTx/>
                <a:latin typeface="Times New Roman" panose="02020603050405020304" pitchFamily="18" charset="0"/>
                <a:ea typeface="+mn-ea"/>
                <a:cs typeface="Times New Roman" panose="02020603050405020304" pitchFamily="18" charset="0"/>
              </a:rPr>
              <a:t>, būvniecībā konstatētajiem pārkāpumiem un reģistra noteikumu pārkāpumiem nosaka saskaņā ar normatīvajiem aktiem būvkomersantu reģistrācijas jomā (BL 22.pants)</a:t>
            </a:r>
          </a:p>
          <a:p>
            <a:pPr marL="0" lvl="0" indent="0" algn="just">
              <a:buNone/>
            </a:pPr>
            <a:r>
              <a:rPr lang="lv-LV" sz="1800" i="1" dirty="0">
                <a:solidFill>
                  <a:schemeClr val="accent2"/>
                </a:solidFill>
                <a:latin typeface="Times New Roman" panose="02020603050405020304" pitchFamily="18" charset="0"/>
                <a:ea typeface="+mj-ea"/>
                <a:cs typeface="Times New Roman" panose="02020603050405020304" pitchFamily="18" charset="0"/>
              </a:rPr>
              <a:t>Būvkomersantiem, kuru darbības veids ietilpst NACE  2. redakcijas – F sadaļā "Būvniecība" un M sadaļas "Profesionālie, zinātniskie un tehniskie pakalpojumi" 71. nodaļas "Arhitektūras un inženiertehniskie pakalpojumi; tehniskā pārbaude un analīze" 71.1 grupā "Arhitektūras un projektēšanas pakalpojumi un konsultācijas" ir pienākums reģistrēties būvkomersantu reģistrā, jo tie piedalās būvdarbu veikšanas procesā, lai radītu būvi, novietotu iepriekš izgatavotu būvi vai tās daļu, pārbūvētu, atjaunotu, restaurētu, iekonservētu, nojauktu būvi vai ierīkotu inženiertīklu. </a:t>
            </a:r>
            <a:endParaRPr lang="en-US" sz="1800" i="1" dirty="0"/>
          </a:p>
        </p:txBody>
      </p:sp>
      <p:pic>
        <p:nvPicPr>
          <p:cNvPr id="13" name="Picture 12">
            <a:extLst>
              <a:ext uri="{FF2B5EF4-FFF2-40B4-BE49-F238E27FC236}">
                <a16:creationId xmlns:a16="http://schemas.microsoft.com/office/drawing/2014/main" id="{982DFED4-0ACB-CCD7-EC50-D326D8848D33}"/>
              </a:ext>
            </a:extLst>
          </p:cNvPr>
          <p:cNvPicPr>
            <a:picLocks noChangeAspect="1"/>
          </p:cNvPicPr>
          <p:nvPr/>
        </p:nvPicPr>
        <p:blipFill>
          <a:blip r:embed="rId2"/>
          <a:stretch>
            <a:fillRect/>
          </a:stretch>
        </p:blipFill>
        <p:spPr>
          <a:xfrm>
            <a:off x="10744200" y="4986867"/>
            <a:ext cx="1007533" cy="1532466"/>
          </a:xfrm>
          <a:prstGeom prst="rect">
            <a:avLst/>
          </a:prstGeom>
        </p:spPr>
      </p:pic>
    </p:spTree>
    <p:extLst>
      <p:ext uri="{BB962C8B-B14F-4D97-AF65-F5344CB8AC3E}">
        <p14:creationId xmlns:p14="http://schemas.microsoft.com/office/powerpoint/2010/main" val="1197422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63" name="Rectangle 62">
            <a:extLst>
              <a:ext uri="{FF2B5EF4-FFF2-40B4-BE49-F238E27FC236}">
                <a16:creationId xmlns:a16="http://schemas.microsoft.com/office/drawing/2014/main" id="{9F74EBBD-8E06-4E83-B0A2-75BB23875F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a:extLst>
              <a:ext uri="{FF2B5EF4-FFF2-40B4-BE49-F238E27FC236}">
                <a16:creationId xmlns:a16="http://schemas.microsoft.com/office/drawing/2014/main" id="{760CCE1B-689A-4430-B79E-977B226F31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2672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Freeform: Shape 66">
            <a:extLst>
              <a:ext uri="{FF2B5EF4-FFF2-40B4-BE49-F238E27FC236}">
                <a16:creationId xmlns:a16="http://schemas.microsoft.com/office/drawing/2014/main" id="{7DDC33EC-086D-4551-A7B9-520718C139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091741" y="3249454"/>
            <a:ext cx="2353172" cy="4863918"/>
          </a:xfrm>
          <a:custGeom>
            <a:avLst/>
            <a:gdLst>
              <a:gd name="connsiteX0" fmla="*/ 2352312 w 2353172"/>
              <a:gd name="connsiteY0" fmla="*/ 0 h 4863918"/>
              <a:gd name="connsiteX1" fmla="*/ 2353172 w 2353172"/>
              <a:gd name="connsiteY1" fmla="*/ 0 h 4863918"/>
              <a:gd name="connsiteX2" fmla="*/ 2353172 w 2353172"/>
              <a:gd name="connsiteY2" fmla="*/ 4863918 h 4863918"/>
              <a:gd name="connsiteX3" fmla="*/ 2352312 w 2353172"/>
              <a:gd name="connsiteY3" fmla="*/ 4863918 h 4863918"/>
              <a:gd name="connsiteX4" fmla="*/ 2340504 w 2353172"/>
              <a:gd name="connsiteY4" fmla="*/ 4630072 h 4863918"/>
              <a:gd name="connsiteX5" fmla="*/ 134816 w 2353172"/>
              <a:gd name="connsiteY5" fmla="*/ 2438342 h 4863918"/>
              <a:gd name="connsiteX6" fmla="*/ 0 w 2353172"/>
              <a:gd name="connsiteY6" fmla="*/ 2431959 h 4863918"/>
              <a:gd name="connsiteX7" fmla="*/ 134816 w 2353172"/>
              <a:gd name="connsiteY7" fmla="*/ 2425576 h 4863918"/>
              <a:gd name="connsiteX8" fmla="*/ 2340504 w 2353172"/>
              <a:gd name="connsiteY8" fmla="*/ 233845 h 486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172" h="4863918">
                <a:moveTo>
                  <a:pt x="2352312" y="0"/>
                </a:moveTo>
                <a:lnTo>
                  <a:pt x="2353172" y="0"/>
                </a:lnTo>
                <a:lnTo>
                  <a:pt x="2353172" y="4863918"/>
                </a:lnTo>
                <a:lnTo>
                  <a:pt x="2352312" y="4863918"/>
                </a:lnTo>
                <a:lnTo>
                  <a:pt x="2340504" y="4630072"/>
                </a:lnTo>
                <a:cubicBezTo>
                  <a:pt x="2222700" y="3470082"/>
                  <a:pt x="1296917" y="2548952"/>
                  <a:pt x="134816" y="2438342"/>
                </a:cubicBezTo>
                <a:lnTo>
                  <a:pt x="0" y="2431959"/>
                </a:lnTo>
                <a:lnTo>
                  <a:pt x="134816" y="2425576"/>
                </a:lnTo>
                <a:cubicBezTo>
                  <a:pt x="1296917" y="2314966"/>
                  <a:pt x="2222700" y="1393835"/>
                  <a:pt x="2340504" y="233845"/>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9" name="Freeform: Shape 68">
            <a:extLst>
              <a:ext uri="{FF2B5EF4-FFF2-40B4-BE49-F238E27FC236}">
                <a16:creationId xmlns:a16="http://schemas.microsoft.com/office/drawing/2014/main" id="{CE6E1EF9-BCA8-4087-A0A6-3B1D576DE3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083790" y="3249455"/>
            <a:ext cx="2353172" cy="4863918"/>
          </a:xfrm>
          <a:custGeom>
            <a:avLst/>
            <a:gdLst>
              <a:gd name="connsiteX0" fmla="*/ 2352312 w 2353172"/>
              <a:gd name="connsiteY0" fmla="*/ 0 h 4863918"/>
              <a:gd name="connsiteX1" fmla="*/ 2353172 w 2353172"/>
              <a:gd name="connsiteY1" fmla="*/ 0 h 4863918"/>
              <a:gd name="connsiteX2" fmla="*/ 2353172 w 2353172"/>
              <a:gd name="connsiteY2" fmla="*/ 4863918 h 4863918"/>
              <a:gd name="connsiteX3" fmla="*/ 2352312 w 2353172"/>
              <a:gd name="connsiteY3" fmla="*/ 4863918 h 4863918"/>
              <a:gd name="connsiteX4" fmla="*/ 2340504 w 2353172"/>
              <a:gd name="connsiteY4" fmla="*/ 4630072 h 4863918"/>
              <a:gd name="connsiteX5" fmla="*/ 134816 w 2353172"/>
              <a:gd name="connsiteY5" fmla="*/ 2438342 h 4863918"/>
              <a:gd name="connsiteX6" fmla="*/ 0 w 2353172"/>
              <a:gd name="connsiteY6" fmla="*/ 2431959 h 4863918"/>
              <a:gd name="connsiteX7" fmla="*/ 134816 w 2353172"/>
              <a:gd name="connsiteY7" fmla="*/ 2425576 h 4863918"/>
              <a:gd name="connsiteX8" fmla="*/ 2340504 w 2353172"/>
              <a:gd name="connsiteY8" fmla="*/ 233845 h 486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172" h="4863918">
                <a:moveTo>
                  <a:pt x="2352312" y="0"/>
                </a:moveTo>
                <a:lnTo>
                  <a:pt x="2353172" y="0"/>
                </a:lnTo>
                <a:lnTo>
                  <a:pt x="2353172" y="4863918"/>
                </a:lnTo>
                <a:lnTo>
                  <a:pt x="2352312" y="4863918"/>
                </a:lnTo>
                <a:lnTo>
                  <a:pt x="2340504" y="4630072"/>
                </a:lnTo>
                <a:cubicBezTo>
                  <a:pt x="2222700" y="3470082"/>
                  <a:pt x="1296917" y="2548952"/>
                  <a:pt x="134816" y="2438342"/>
                </a:cubicBezTo>
                <a:lnTo>
                  <a:pt x="0" y="2431959"/>
                </a:lnTo>
                <a:lnTo>
                  <a:pt x="134816" y="2425576"/>
                </a:lnTo>
                <a:cubicBezTo>
                  <a:pt x="1296917" y="2314966"/>
                  <a:pt x="2222700" y="1393835"/>
                  <a:pt x="2340504" y="233845"/>
                </a:cubicBez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BE981FC-6F5E-DFFC-1493-E5763EA8D4BD}"/>
              </a:ext>
            </a:extLst>
          </p:cNvPr>
          <p:cNvSpPr>
            <a:spLocks noGrp="1"/>
          </p:cNvSpPr>
          <p:nvPr>
            <p:ph type="title"/>
          </p:nvPr>
        </p:nvSpPr>
        <p:spPr>
          <a:xfrm>
            <a:off x="286327" y="1422399"/>
            <a:ext cx="3886199" cy="3217334"/>
          </a:xfrm>
        </p:spPr>
        <p:txBody>
          <a:bodyPr anchor="t">
            <a:noAutofit/>
          </a:bodyPr>
          <a:lstStyle/>
          <a:p>
            <a:r>
              <a:rPr kumimoji="0" lang="lv-LV" sz="2200" b="1" i="0" u="none" strike="noStrike" kern="1200" cap="all" spc="-150" normalizeH="0" baseline="0" noProof="0" dirty="0">
                <a:ln>
                  <a:noFill/>
                </a:ln>
                <a:solidFill>
                  <a:srgbClr val="FFFFFF"/>
                </a:solidFill>
                <a:effectLst/>
                <a:uLnTx/>
                <a:uFillTx/>
                <a:latin typeface="Times New Roman" panose="02020603050405020304" pitchFamily="18" charset="0"/>
                <a:ea typeface="+mj-ea"/>
                <a:cs typeface="Times New Roman" panose="02020603050405020304" pitchFamily="18" charset="0"/>
              </a:rPr>
              <a:t>Būvniecības Likums </a:t>
            </a:r>
            <a:br>
              <a:rPr kumimoji="0" lang="lv-LV" sz="2200" b="1" i="0" u="none" strike="noStrike" kern="1200" cap="all" spc="-150" normalizeH="0" baseline="0" noProof="0" dirty="0">
                <a:ln>
                  <a:noFill/>
                </a:ln>
                <a:solidFill>
                  <a:srgbClr val="FFFFFF"/>
                </a:solidFill>
                <a:effectLst/>
                <a:uLnTx/>
                <a:uFillTx/>
                <a:latin typeface="Times New Roman" panose="02020603050405020304" pitchFamily="18" charset="0"/>
                <a:ea typeface="+mj-ea"/>
                <a:cs typeface="Times New Roman" panose="02020603050405020304" pitchFamily="18" charset="0"/>
              </a:rPr>
            </a:br>
            <a:r>
              <a:rPr kumimoji="0" lang="lv-LV" sz="2200" b="1" i="0" u="none" strike="noStrike" kern="1200" cap="all" spc="-150" normalizeH="0" baseline="0" noProof="0" dirty="0">
                <a:ln>
                  <a:noFill/>
                </a:ln>
                <a:solidFill>
                  <a:srgbClr val="FFFFFF"/>
                </a:solidFill>
                <a:effectLst/>
                <a:uLnTx/>
                <a:uFillTx/>
                <a:latin typeface="Times New Roman" panose="02020603050405020304" pitchFamily="18" charset="0"/>
                <a:ea typeface="+mj-ea"/>
                <a:cs typeface="Times New Roman" panose="02020603050405020304" pitchFamily="18" charset="0"/>
              </a:rPr>
              <a:t>31. pants. </a:t>
            </a:r>
            <a:br>
              <a:rPr kumimoji="0" lang="lv-LV" sz="2200" b="1" i="0" u="none" strike="noStrike" kern="1200" cap="all" spc="-150" normalizeH="0" baseline="0" noProof="0" dirty="0">
                <a:ln>
                  <a:noFill/>
                </a:ln>
                <a:solidFill>
                  <a:srgbClr val="FFFFFF"/>
                </a:solidFill>
                <a:effectLst/>
                <a:uLnTx/>
                <a:uFillTx/>
                <a:latin typeface="Times New Roman" panose="02020603050405020304" pitchFamily="18" charset="0"/>
                <a:ea typeface="+mj-ea"/>
                <a:cs typeface="Times New Roman" panose="02020603050405020304" pitchFamily="18" charset="0"/>
              </a:rPr>
            </a:br>
            <a:r>
              <a:rPr kumimoji="0" lang="lv-LV" sz="2200" b="1" i="0" u="none" strike="noStrike" kern="1200" cap="all" spc="-150" normalizeH="0" baseline="0" noProof="0" dirty="0">
                <a:ln>
                  <a:noFill/>
                </a:ln>
                <a:solidFill>
                  <a:srgbClr val="FFFFFF"/>
                </a:solidFill>
                <a:effectLst/>
                <a:uLnTx/>
                <a:uFillTx/>
                <a:latin typeface="Times New Roman" panose="02020603050405020304" pitchFamily="18" charset="0"/>
                <a:ea typeface="+mj-ea"/>
                <a:cs typeface="Times New Roman" panose="02020603050405020304" pitchFamily="18" charset="0"/>
              </a:rPr>
              <a:t>Administratīvā atbildība par tehnisko noteikumu, atļauju, saskaņojumu vai atteikumu neizdošanu normatīvajos aktos noteiktajos termiņos vai noteiktajā veidā</a:t>
            </a:r>
            <a:endParaRPr lang="lv-LV" sz="2200" b="1" cap="all" spc="-150" dirty="0">
              <a:solidFill>
                <a:srgbClr val="FFFFFF"/>
              </a:solidFill>
              <a:latin typeface="Times New Roman" panose="02020603050405020304" pitchFamily="18" charset="0"/>
              <a:ea typeface="+mn-ea"/>
              <a:cs typeface="Times New Roman" panose="02020603050405020304" pitchFamily="18" charset="0"/>
            </a:endParaRPr>
          </a:p>
        </p:txBody>
      </p:sp>
      <p:sp>
        <p:nvSpPr>
          <p:cNvPr id="99" name="Content Placeholder 50">
            <a:extLst>
              <a:ext uri="{FF2B5EF4-FFF2-40B4-BE49-F238E27FC236}">
                <a16:creationId xmlns:a16="http://schemas.microsoft.com/office/drawing/2014/main" id="{7B0E9E56-4E10-82F1-F4C7-D4A7F2FAD0B7}"/>
              </a:ext>
            </a:extLst>
          </p:cNvPr>
          <p:cNvSpPr>
            <a:spLocks noGrp="1"/>
          </p:cNvSpPr>
          <p:nvPr>
            <p:ph idx="1"/>
          </p:nvPr>
        </p:nvSpPr>
        <p:spPr>
          <a:xfrm>
            <a:off x="4664365" y="190250"/>
            <a:ext cx="7241308" cy="6261350"/>
          </a:xfrm>
        </p:spPr>
        <p:txBody>
          <a:bodyPr>
            <a:normAutofit/>
          </a:bodyPr>
          <a:lstStyle/>
          <a:p>
            <a:pPr marL="0" lvl="0" indent="0" algn="just">
              <a:buNone/>
            </a:pPr>
            <a:endParaRPr lang="lv-LV" sz="2400" dirty="0">
              <a:solidFill>
                <a:schemeClr val="accent2"/>
              </a:solidFill>
              <a:latin typeface="Times New Roman" panose="02020603050405020304" pitchFamily="18" charset="0"/>
              <a:ea typeface="+mj-ea"/>
              <a:cs typeface="Times New Roman" panose="02020603050405020304" pitchFamily="18" charset="0"/>
            </a:endParaRPr>
          </a:p>
          <a:p>
            <a:pPr marL="0" lvl="0" indent="0" algn="just">
              <a:buNone/>
            </a:pPr>
            <a:endParaRPr lang="lv-LV" sz="2400" dirty="0">
              <a:solidFill>
                <a:schemeClr val="accent2"/>
              </a:solidFill>
              <a:latin typeface="Times New Roman" panose="02020603050405020304" pitchFamily="18" charset="0"/>
              <a:ea typeface="+mj-ea"/>
              <a:cs typeface="Times New Roman" panose="02020603050405020304" pitchFamily="18" charset="0"/>
            </a:endParaRPr>
          </a:p>
          <a:p>
            <a:pPr marL="0" lvl="0" indent="0" algn="just">
              <a:buNone/>
            </a:pPr>
            <a:r>
              <a:rPr lang="lv-LV" sz="2400" dirty="0">
                <a:solidFill>
                  <a:schemeClr val="accent2"/>
                </a:solidFill>
                <a:latin typeface="Times New Roman" panose="02020603050405020304" pitchFamily="18" charset="0"/>
                <a:ea typeface="+mj-ea"/>
                <a:cs typeface="Times New Roman" panose="02020603050405020304" pitchFamily="18" charset="0"/>
              </a:rPr>
              <a:t>Par tehnisko noteikumu, atļauju, saskaņojumu (tai skaitā atzinumu) vai atteikumu neizdošanu normatīvajos aktos noteiktajos termiņos vai noteiktajā veidā piemēro brīdinājumu vai naudas sodu juridiskajai personai līdz trīssimt naudas soda vienībām</a:t>
            </a:r>
            <a:endParaRPr lang="en-US" sz="2400" dirty="0"/>
          </a:p>
        </p:txBody>
      </p:sp>
      <p:pic>
        <p:nvPicPr>
          <p:cNvPr id="13" name="Picture 12">
            <a:extLst>
              <a:ext uri="{FF2B5EF4-FFF2-40B4-BE49-F238E27FC236}">
                <a16:creationId xmlns:a16="http://schemas.microsoft.com/office/drawing/2014/main" id="{982DFED4-0ACB-CCD7-EC50-D326D8848D33}"/>
              </a:ext>
            </a:extLst>
          </p:cNvPr>
          <p:cNvPicPr>
            <a:picLocks noChangeAspect="1"/>
          </p:cNvPicPr>
          <p:nvPr/>
        </p:nvPicPr>
        <p:blipFill>
          <a:blip r:embed="rId2"/>
          <a:stretch>
            <a:fillRect/>
          </a:stretch>
        </p:blipFill>
        <p:spPr>
          <a:xfrm>
            <a:off x="10720466" y="4807711"/>
            <a:ext cx="983673" cy="1436132"/>
          </a:xfrm>
          <a:prstGeom prst="rect">
            <a:avLst/>
          </a:prstGeom>
        </p:spPr>
      </p:pic>
    </p:spTree>
    <p:extLst>
      <p:ext uri="{BB962C8B-B14F-4D97-AF65-F5344CB8AC3E}">
        <p14:creationId xmlns:p14="http://schemas.microsoft.com/office/powerpoint/2010/main" val="30053322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16" name="Rectangle 115">
            <a:extLst>
              <a:ext uri="{FF2B5EF4-FFF2-40B4-BE49-F238E27FC236}">
                <a16:creationId xmlns:a16="http://schemas.microsoft.com/office/drawing/2014/main" id="{6ACA6F80-D392-A64E-3CF8-F28F1CCEE6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117" name="Rectangle 116">
            <a:extLst>
              <a:ext uri="{FF2B5EF4-FFF2-40B4-BE49-F238E27FC236}">
                <a16:creationId xmlns:a16="http://schemas.microsoft.com/office/drawing/2014/main" id="{5C499965-9E7A-06B0-1FF7-9B40538B89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029200" cy="686337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Freeform: Shape 117">
            <a:extLst>
              <a:ext uri="{FF2B5EF4-FFF2-40B4-BE49-F238E27FC236}">
                <a16:creationId xmlns:a16="http://schemas.microsoft.com/office/drawing/2014/main" id="{475F0CB5-D598-4768-1762-AAAC64414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840648" y="3237489"/>
            <a:ext cx="2377104" cy="4863918"/>
          </a:xfrm>
          <a:custGeom>
            <a:avLst/>
            <a:gdLst>
              <a:gd name="connsiteX0" fmla="*/ 2352312 w 2353172"/>
              <a:gd name="connsiteY0" fmla="*/ 0 h 4863918"/>
              <a:gd name="connsiteX1" fmla="*/ 2353172 w 2353172"/>
              <a:gd name="connsiteY1" fmla="*/ 0 h 4863918"/>
              <a:gd name="connsiteX2" fmla="*/ 2353172 w 2353172"/>
              <a:gd name="connsiteY2" fmla="*/ 4863918 h 4863918"/>
              <a:gd name="connsiteX3" fmla="*/ 2352312 w 2353172"/>
              <a:gd name="connsiteY3" fmla="*/ 4863918 h 4863918"/>
              <a:gd name="connsiteX4" fmla="*/ 2340504 w 2353172"/>
              <a:gd name="connsiteY4" fmla="*/ 4630072 h 4863918"/>
              <a:gd name="connsiteX5" fmla="*/ 134816 w 2353172"/>
              <a:gd name="connsiteY5" fmla="*/ 2438342 h 4863918"/>
              <a:gd name="connsiteX6" fmla="*/ 0 w 2353172"/>
              <a:gd name="connsiteY6" fmla="*/ 2431959 h 4863918"/>
              <a:gd name="connsiteX7" fmla="*/ 134816 w 2353172"/>
              <a:gd name="connsiteY7" fmla="*/ 2425576 h 4863918"/>
              <a:gd name="connsiteX8" fmla="*/ 2340504 w 2353172"/>
              <a:gd name="connsiteY8" fmla="*/ 233845 h 486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172" h="4863918">
                <a:moveTo>
                  <a:pt x="2352312" y="0"/>
                </a:moveTo>
                <a:lnTo>
                  <a:pt x="2353172" y="0"/>
                </a:lnTo>
                <a:lnTo>
                  <a:pt x="2353172" y="4863918"/>
                </a:lnTo>
                <a:lnTo>
                  <a:pt x="2352312" y="4863918"/>
                </a:lnTo>
                <a:lnTo>
                  <a:pt x="2340504" y="4630072"/>
                </a:lnTo>
                <a:cubicBezTo>
                  <a:pt x="2222700" y="3470082"/>
                  <a:pt x="1296917" y="2548952"/>
                  <a:pt x="134816" y="2438342"/>
                </a:cubicBezTo>
                <a:lnTo>
                  <a:pt x="0" y="2431959"/>
                </a:lnTo>
                <a:lnTo>
                  <a:pt x="134816" y="2425576"/>
                </a:lnTo>
                <a:cubicBezTo>
                  <a:pt x="1296917" y="2314966"/>
                  <a:pt x="2222700" y="1393835"/>
                  <a:pt x="2340504" y="23384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BE981FC-6F5E-DFFC-1493-E5763EA8D4BD}"/>
              </a:ext>
            </a:extLst>
          </p:cNvPr>
          <p:cNvSpPr>
            <a:spLocks noGrp="1"/>
          </p:cNvSpPr>
          <p:nvPr>
            <p:ph type="title"/>
          </p:nvPr>
        </p:nvSpPr>
        <p:spPr>
          <a:xfrm>
            <a:off x="614679" y="548641"/>
            <a:ext cx="4023360" cy="1298448"/>
          </a:xfrm>
        </p:spPr>
        <p:txBody>
          <a:bodyPr anchor="t">
            <a:normAutofit/>
          </a:bodyPr>
          <a:lstStyle/>
          <a:p>
            <a:pPr>
              <a:lnSpc>
                <a:spcPct val="90000"/>
              </a:lnSpc>
            </a:pPr>
            <a:r>
              <a:rPr lang="lv-LV" sz="2800" b="1" cap="all" spc="-150" dirty="0">
                <a:solidFill>
                  <a:srgbClr val="FFFFFF"/>
                </a:solidFill>
                <a:latin typeface="Times New Roman" panose="02020603050405020304" pitchFamily="18" charset="0"/>
                <a:ea typeface="+mn-ea"/>
                <a:cs typeface="Times New Roman" panose="02020603050405020304" pitchFamily="18" charset="0"/>
              </a:rPr>
              <a:t>Administratīvā pārkāpuma lietas izskatīšana:</a:t>
            </a:r>
          </a:p>
        </p:txBody>
      </p:sp>
      <p:graphicFrame>
        <p:nvGraphicFramePr>
          <p:cNvPr id="101" name="Content Placeholder 50">
            <a:extLst>
              <a:ext uri="{FF2B5EF4-FFF2-40B4-BE49-F238E27FC236}">
                <a16:creationId xmlns:a16="http://schemas.microsoft.com/office/drawing/2014/main" id="{BB460866-0BF7-6DA8-4845-C2BAA82022C0}"/>
              </a:ext>
            </a:extLst>
          </p:cNvPr>
          <p:cNvGraphicFramePr>
            <a:graphicFrameLocks noGrp="1"/>
          </p:cNvGraphicFramePr>
          <p:nvPr>
            <p:ph idx="1"/>
            <p:extLst>
              <p:ext uri="{D42A27DB-BD31-4B8C-83A1-F6EECF244321}">
                <p14:modId xmlns:p14="http://schemas.microsoft.com/office/powerpoint/2010/main" val="2759322482"/>
              </p:ext>
            </p:extLst>
          </p:nvPr>
        </p:nvGraphicFramePr>
        <p:xfrm>
          <a:off x="5029199" y="283632"/>
          <a:ext cx="6824935" cy="60343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a:extLst>
              <a:ext uri="{FF2B5EF4-FFF2-40B4-BE49-F238E27FC236}">
                <a16:creationId xmlns:a16="http://schemas.microsoft.com/office/drawing/2014/main" id="{E6B0E023-9D25-32CA-C156-EBEACB63ED72}"/>
              </a:ext>
            </a:extLst>
          </p:cNvPr>
          <p:cNvPicPr>
            <a:picLocks noChangeAspect="1"/>
          </p:cNvPicPr>
          <p:nvPr/>
        </p:nvPicPr>
        <p:blipFill>
          <a:blip r:embed="rId7"/>
          <a:stretch>
            <a:fillRect/>
          </a:stretch>
        </p:blipFill>
        <p:spPr>
          <a:xfrm>
            <a:off x="10752434" y="401045"/>
            <a:ext cx="959711" cy="1437336"/>
          </a:xfrm>
          <a:prstGeom prst="rect">
            <a:avLst/>
          </a:prstGeom>
        </p:spPr>
      </p:pic>
    </p:spTree>
    <p:extLst>
      <p:ext uri="{BB962C8B-B14F-4D97-AF65-F5344CB8AC3E}">
        <p14:creationId xmlns:p14="http://schemas.microsoft.com/office/powerpoint/2010/main" val="35280557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69DB5D3-4B63-4FD1-BA37-8EBACA587A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E7958C06-3C04-49E5-ADC2-F87376A588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88" y="0"/>
            <a:ext cx="7875323" cy="685323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FD4F8B04-08DD-4011-96EC-6196277E60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68624" y="0"/>
            <a:ext cx="7351628" cy="6858000"/>
          </a:xfrm>
          <a:custGeom>
            <a:avLst/>
            <a:gdLst>
              <a:gd name="connsiteX0" fmla="*/ 0 w 7351628"/>
              <a:gd name="connsiteY0" fmla="*/ 0 h 6858000"/>
              <a:gd name="connsiteX1" fmla="*/ 1482273 w 7351628"/>
              <a:gd name="connsiteY1" fmla="*/ 0 h 6858000"/>
              <a:gd name="connsiteX2" fmla="*/ 2438400 w 7351628"/>
              <a:gd name="connsiteY2" fmla="*/ 0 h 6858000"/>
              <a:gd name="connsiteX3" fmla="*/ 7351628 w 7351628"/>
              <a:gd name="connsiteY3" fmla="*/ 0 h 6858000"/>
              <a:gd name="connsiteX4" fmla="*/ 3920673 w 7351628"/>
              <a:gd name="connsiteY4" fmla="*/ 3430955 h 6858000"/>
              <a:gd name="connsiteX5" fmla="*/ 7175072 w 7351628"/>
              <a:gd name="connsiteY5" fmla="*/ 6857446 h 6858000"/>
              <a:gd name="connsiteX6" fmla="*/ 7196984 w 7351628"/>
              <a:gd name="connsiteY6" fmla="*/ 6858000 h 6858000"/>
              <a:gd name="connsiteX7" fmla="*/ 2438400 w 7351628"/>
              <a:gd name="connsiteY7" fmla="*/ 6858000 h 6858000"/>
              <a:gd name="connsiteX8" fmla="*/ 1482273 w 7351628"/>
              <a:gd name="connsiteY8" fmla="*/ 6858000 h 6858000"/>
              <a:gd name="connsiteX9" fmla="*/ 0 w 7351628"/>
              <a:gd name="connsiteY9"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351628" h="6858000">
                <a:moveTo>
                  <a:pt x="0" y="0"/>
                </a:moveTo>
                <a:lnTo>
                  <a:pt x="1482273" y="0"/>
                </a:lnTo>
                <a:lnTo>
                  <a:pt x="2438400" y="0"/>
                </a:lnTo>
                <a:lnTo>
                  <a:pt x="7351628" y="0"/>
                </a:lnTo>
                <a:cubicBezTo>
                  <a:pt x="5456764" y="0"/>
                  <a:pt x="3920673" y="1536091"/>
                  <a:pt x="3920673" y="3430955"/>
                </a:cubicBezTo>
                <a:cubicBezTo>
                  <a:pt x="3920673" y="5266604"/>
                  <a:pt x="5362258" y="6765554"/>
                  <a:pt x="7175072" y="6857446"/>
                </a:cubicBezTo>
                <a:lnTo>
                  <a:pt x="7196984" y="6858000"/>
                </a:lnTo>
                <a:lnTo>
                  <a:pt x="2438400" y="6858000"/>
                </a:lnTo>
                <a:lnTo>
                  <a:pt x="1482273" y="6858000"/>
                </a:lnTo>
                <a:lnTo>
                  <a:pt x="0" y="6858000"/>
                </a:ln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useBgFill="1">
        <p:nvSpPr>
          <p:cNvPr id="15" name="Freeform: Shape 14">
            <a:extLst>
              <a:ext uri="{FF2B5EF4-FFF2-40B4-BE49-F238E27FC236}">
                <a16:creationId xmlns:a16="http://schemas.microsoft.com/office/drawing/2014/main" id="{068666C8-2303-425E-AD7D-7978AF7FA4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904573" y="0"/>
            <a:ext cx="5963231" cy="6861910"/>
          </a:xfrm>
          <a:custGeom>
            <a:avLst/>
            <a:gdLst>
              <a:gd name="connsiteX0" fmla="*/ 2532276 w 5963231"/>
              <a:gd name="connsiteY0" fmla="*/ 6861910 h 6861910"/>
              <a:gd name="connsiteX1" fmla="*/ 2377645 w 5963231"/>
              <a:gd name="connsiteY1" fmla="*/ 6858000 h 6861910"/>
              <a:gd name="connsiteX2" fmla="*/ 0 w 5963231"/>
              <a:gd name="connsiteY2" fmla="*/ 6858000 h 6861910"/>
              <a:gd name="connsiteX3" fmla="*/ 0 w 5963231"/>
              <a:gd name="connsiteY3" fmla="*/ 0 h 6861910"/>
              <a:gd name="connsiteX4" fmla="*/ 2532276 w 5963231"/>
              <a:gd name="connsiteY4" fmla="*/ 0 h 6861910"/>
              <a:gd name="connsiteX5" fmla="*/ 2547568 w 5963231"/>
              <a:gd name="connsiteY5" fmla="*/ 0 h 6861910"/>
              <a:gd name="connsiteX6" fmla="*/ 2547568 w 5963231"/>
              <a:gd name="connsiteY6" fmla="*/ 387 h 6861910"/>
              <a:gd name="connsiteX7" fmla="*/ 2708832 w 5963231"/>
              <a:gd name="connsiteY7" fmla="*/ 4464 h 6861910"/>
              <a:gd name="connsiteX8" fmla="*/ 5963231 w 5963231"/>
              <a:gd name="connsiteY8" fmla="*/ 3430955 h 6861910"/>
              <a:gd name="connsiteX9" fmla="*/ 2532276 w 5963231"/>
              <a:gd name="connsiteY9" fmla="*/ 6861910 h 6861910"/>
              <a:gd name="connsiteX0" fmla="*/ 2532276 w 5963231"/>
              <a:gd name="connsiteY0" fmla="*/ 6861910 h 6861910"/>
              <a:gd name="connsiteX1" fmla="*/ 0 w 5963231"/>
              <a:gd name="connsiteY1" fmla="*/ 6858000 h 6861910"/>
              <a:gd name="connsiteX2" fmla="*/ 0 w 5963231"/>
              <a:gd name="connsiteY2" fmla="*/ 0 h 6861910"/>
              <a:gd name="connsiteX3" fmla="*/ 2532276 w 5963231"/>
              <a:gd name="connsiteY3" fmla="*/ 0 h 6861910"/>
              <a:gd name="connsiteX4" fmla="*/ 2547568 w 5963231"/>
              <a:gd name="connsiteY4" fmla="*/ 0 h 6861910"/>
              <a:gd name="connsiteX5" fmla="*/ 2547568 w 5963231"/>
              <a:gd name="connsiteY5" fmla="*/ 387 h 6861910"/>
              <a:gd name="connsiteX6" fmla="*/ 2708832 w 5963231"/>
              <a:gd name="connsiteY6" fmla="*/ 4464 h 6861910"/>
              <a:gd name="connsiteX7" fmla="*/ 5963231 w 5963231"/>
              <a:gd name="connsiteY7" fmla="*/ 3430955 h 6861910"/>
              <a:gd name="connsiteX8" fmla="*/ 2532276 w 5963231"/>
              <a:gd name="connsiteY8" fmla="*/ 6861910 h 6861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63231" h="6861910">
                <a:moveTo>
                  <a:pt x="2532276" y="6861910"/>
                </a:moveTo>
                <a:lnTo>
                  <a:pt x="0" y="6858000"/>
                </a:lnTo>
                <a:lnTo>
                  <a:pt x="0" y="0"/>
                </a:lnTo>
                <a:lnTo>
                  <a:pt x="2532276" y="0"/>
                </a:lnTo>
                <a:lnTo>
                  <a:pt x="2547568" y="0"/>
                </a:lnTo>
                <a:lnTo>
                  <a:pt x="2547568" y="387"/>
                </a:lnTo>
                <a:lnTo>
                  <a:pt x="2708832" y="4464"/>
                </a:lnTo>
                <a:cubicBezTo>
                  <a:pt x="4521646" y="96356"/>
                  <a:pt x="5963231" y="1595306"/>
                  <a:pt x="5963231" y="3430955"/>
                </a:cubicBezTo>
                <a:cubicBezTo>
                  <a:pt x="5963231" y="5325819"/>
                  <a:pt x="4427140" y="6861910"/>
                  <a:pt x="2532276" y="6861910"/>
                </a:cubicBezTo>
                <a:close/>
              </a:path>
            </a:pathLst>
          </a:custGeom>
          <a:ln w="317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3BD0301B-8D6A-09A9-F7F0-861792750447}"/>
              </a:ext>
            </a:extLst>
          </p:cNvPr>
          <p:cNvSpPr>
            <a:spLocks noGrp="1"/>
          </p:cNvSpPr>
          <p:nvPr>
            <p:ph idx="1"/>
          </p:nvPr>
        </p:nvSpPr>
        <p:spPr>
          <a:xfrm>
            <a:off x="6622605" y="2830286"/>
            <a:ext cx="4811786" cy="3451098"/>
          </a:xfrm>
        </p:spPr>
        <p:txBody>
          <a:bodyPr anchor="ctr">
            <a:normAutofit/>
          </a:bodyPr>
          <a:lstStyle/>
          <a:p>
            <a:pPr marL="0" indent="0">
              <a:buNone/>
            </a:pPr>
            <a:endParaRPr lang="lv-LV" b="1" dirty="0">
              <a:latin typeface="Times New Roman" panose="02020603050405020304" pitchFamily="18" charset="0"/>
              <a:cs typeface="Times New Roman" panose="02020603050405020304" pitchFamily="18" charset="0"/>
            </a:endParaRPr>
          </a:p>
          <a:p>
            <a:pPr marL="0" indent="0" algn="ctr">
              <a:buNone/>
            </a:pPr>
            <a:r>
              <a:rPr lang="lv-LV" sz="2200" b="1" dirty="0">
                <a:solidFill>
                  <a:schemeClr val="accent2"/>
                </a:solidFill>
                <a:latin typeface="Times New Roman" panose="02020603050405020304" pitchFamily="18" charset="0"/>
                <a:cs typeface="Times New Roman" panose="02020603050405020304" pitchFamily="18" charset="0"/>
              </a:rPr>
              <a:t>PALDIES PAR UZMANĪBU!</a:t>
            </a:r>
          </a:p>
          <a:p>
            <a:pPr marL="0" indent="0">
              <a:buNone/>
            </a:pPr>
            <a:endParaRPr lang="lv-LV" b="1" dirty="0">
              <a:solidFill>
                <a:schemeClr val="accent2"/>
              </a:solidFill>
              <a:latin typeface="Times New Roman" panose="02020603050405020304" pitchFamily="18" charset="0"/>
              <a:cs typeface="Times New Roman" panose="02020603050405020304" pitchFamily="18" charset="0"/>
            </a:endParaRPr>
          </a:p>
          <a:p>
            <a:pPr marL="0" indent="0" algn="ctr">
              <a:buNone/>
            </a:pPr>
            <a:r>
              <a:rPr lang="fi-FI" b="1" dirty="0">
                <a:solidFill>
                  <a:schemeClr val="accent2"/>
                </a:solidFill>
                <a:latin typeface="Times New Roman" panose="02020603050405020304" pitchFamily="18" charset="0"/>
                <a:cs typeface="Times New Roman" panose="02020603050405020304" pitchFamily="18" charset="0"/>
              </a:rPr>
              <a:t>Vairāk informācijas</a:t>
            </a:r>
          </a:p>
          <a:p>
            <a:pPr marL="0" indent="0" algn="ctr">
              <a:buNone/>
            </a:pPr>
            <a:r>
              <a:rPr lang="fi-FI" b="1" dirty="0">
                <a:solidFill>
                  <a:schemeClr val="accent2"/>
                </a:solidFill>
                <a:latin typeface="Times New Roman" panose="02020603050405020304" pitchFamily="18" charset="0"/>
                <a:cs typeface="Times New Roman" panose="02020603050405020304" pitchFamily="18" charset="0"/>
              </a:rPr>
              <a:t>www.bvkb.gov.lv</a:t>
            </a:r>
          </a:p>
          <a:p>
            <a:pPr marL="0" indent="0">
              <a:buNone/>
            </a:pPr>
            <a:endParaRPr lang="lv-LV" b="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a16="http://schemas.microsoft.com/office/drawing/2014/main" id="{78C8EF69-1BCE-38FE-B763-01CEC8D02313}"/>
              </a:ext>
            </a:extLst>
          </p:cNvPr>
          <p:cNvPicPr>
            <a:picLocks noChangeAspect="1"/>
          </p:cNvPicPr>
          <p:nvPr/>
        </p:nvPicPr>
        <p:blipFill>
          <a:blip r:embed="rId2"/>
          <a:stretch>
            <a:fillRect/>
          </a:stretch>
        </p:blipFill>
        <p:spPr>
          <a:xfrm>
            <a:off x="7464053" y="576616"/>
            <a:ext cx="3126160" cy="2061219"/>
          </a:xfrm>
          <a:prstGeom prst="rect">
            <a:avLst/>
          </a:prstGeom>
          <a:ln w="22225">
            <a:solidFill>
              <a:schemeClr val="dk1">
                <a:alpha val="22000"/>
              </a:schemeClr>
            </a:solidFill>
          </a:ln>
        </p:spPr>
      </p:pic>
    </p:spTree>
    <p:extLst>
      <p:ext uri="{BB962C8B-B14F-4D97-AF65-F5344CB8AC3E}">
        <p14:creationId xmlns:p14="http://schemas.microsoft.com/office/powerpoint/2010/main" val="332390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8354E4A1-6024-4D18-89EA-EB7EF53D3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Freeform: Shape 44">
            <a:extLst>
              <a:ext uri="{FF2B5EF4-FFF2-40B4-BE49-F238E27FC236}">
                <a16:creationId xmlns:a16="http://schemas.microsoft.com/office/drawing/2014/main" id="{184965AF-C953-45C8-BD68-12F8B58810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56" y="0"/>
            <a:ext cx="12186844" cy="2128964"/>
          </a:xfrm>
          <a:custGeom>
            <a:avLst/>
            <a:gdLst>
              <a:gd name="connsiteX0" fmla="*/ 0 w 12186844"/>
              <a:gd name="connsiteY0" fmla="*/ 0 h 2128964"/>
              <a:gd name="connsiteX1" fmla="*/ 12186844 w 12186844"/>
              <a:gd name="connsiteY1" fmla="*/ 0 h 2128964"/>
              <a:gd name="connsiteX2" fmla="*/ 12186844 w 12186844"/>
              <a:gd name="connsiteY2" fmla="*/ 2128964 h 2128964"/>
              <a:gd name="connsiteX3" fmla="*/ 2247277 w 12186844"/>
              <a:gd name="connsiteY3" fmla="*/ 2128964 h 2128964"/>
              <a:gd name="connsiteX4" fmla="*/ 2326545 w 12186844"/>
              <a:gd name="connsiteY4" fmla="*/ 2125211 h 2128964"/>
              <a:gd name="connsiteX5" fmla="*/ 2191729 w 12186844"/>
              <a:gd name="connsiteY5" fmla="*/ 2118828 h 2128964"/>
              <a:gd name="connsiteX6" fmla="*/ 66975 w 12186844"/>
              <a:gd name="connsiteY6" fmla="*/ 349781 h 2128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86844" h="2128964">
                <a:moveTo>
                  <a:pt x="0" y="0"/>
                </a:moveTo>
                <a:lnTo>
                  <a:pt x="12186844" y="0"/>
                </a:lnTo>
                <a:lnTo>
                  <a:pt x="12186844" y="2128964"/>
                </a:lnTo>
                <a:lnTo>
                  <a:pt x="2247277" y="2128964"/>
                </a:lnTo>
                <a:lnTo>
                  <a:pt x="2326545" y="2125211"/>
                </a:lnTo>
                <a:lnTo>
                  <a:pt x="2191729" y="2118828"/>
                </a:lnTo>
                <a:cubicBezTo>
                  <a:pt x="1174891" y="2022044"/>
                  <a:pt x="338983" y="1304706"/>
                  <a:pt x="66975" y="349781"/>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6" name="Freeform: Shape 45">
            <a:extLst>
              <a:ext uri="{FF2B5EF4-FFF2-40B4-BE49-F238E27FC236}">
                <a16:creationId xmlns:a16="http://schemas.microsoft.com/office/drawing/2014/main" id="{2DECE677-C1FD-4829-8D4A-3C19A04A36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33672" y="0"/>
            <a:ext cx="2353172" cy="2431959"/>
          </a:xfrm>
          <a:custGeom>
            <a:avLst/>
            <a:gdLst>
              <a:gd name="connsiteX0" fmla="*/ 0 w 2353172"/>
              <a:gd name="connsiteY0" fmla="*/ 0 h 2431959"/>
              <a:gd name="connsiteX1" fmla="*/ 2353172 w 2353172"/>
              <a:gd name="connsiteY1" fmla="*/ 0 h 2431959"/>
              <a:gd name="connsiteX2" fmla="*/ 2353172 w 2353172"/>
              <a:gd name="connsiteY2" fmla="*/ 2431959 h 2431959"/>
              <a:gd name="connsiteX3" fmla="*/ 2352312 w 2353172"/>
              <a:gd name="connsiteY3" fmla="*/ 2431959 h 2431959"/>
              <a:gd name="connsiteX4" fmla="*/ 2340504 w 2353172"/>
              <a:gd name="connsiteY4" fmla="*/ 2198113 h 2431959"/>
              <a:gd name="connsiteX5" fmla="*/ 134816 w 2353172"/>
              <a:gd name="connsiteY5" fmla="*/ 6383 h 2431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53172" h="2431959">
                <a:moveTo>
                  <a:pt x="0" y="0"/>
                </a:moveTo>
                <a:lnTo>
                  <a:pt x="2353172" y="0"/>
                </a:lnTo>
                <a:lnTo>
                  <a:pt x="2353172" y="2431959"/>
                </a:lnTo>
                <a:lnTo>
                  <a:pt x="2352312" y="2431959"/>
                </a:lnTo>
                <a:lnTo>
                  <a:pt x="2340504" y="2198113"/>
                </a:lnTo>
                <a:cubicBezTo>
                  <a:pt x="2222700" y="1038123"/>
                  <a:pt x="1296917" y="116993"/>
                  <a:pt x="134816" y="6383"/>
                </a:cubicBez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FE43AC4-E5C8-ED45-00C6-6AA9150FC441}"/>
              </a:ext>
            </a:extLst>
          </p:cNvPr>
          <p:cNvSpPr>
            <a:spLocks noGrp="1"/>
          </p:cNvSpPr>
          <p:nvPr>
            <p:ph type="title"/>
          </p:nvPr>
        </p:nvSpPr>
        <p:spPr>
          <a:xfrm>
            <a:off x="914400" y="510988"/>
            <a:ext cx="9344578" cy="1156448"/>
          </a:xfrm>
        </p:spPr>
        <p:txBody>
          <a:bodyPr>
            <a:normAutofit/>
          </a:bodyPr>
          <a:lstStyle/>
          <a:p>
            <a:pPr marL="0" marR="0" lvl="0" indent="0" defTabSz="914400" eaLnBrk="1" fontAlgn="auto" latinLnBrk="0" hangingPunct="1">
              <a:lnSpc>
                <a:spcPct val="90000"/>
              </a:lnSpc>
              <a:spcBef>
                <a:spcPts val="0"/>
              </a:spcBef>
              <a:spcAft>
                <a:spcPts val="0"/>
              </a:spcAft>
              <a:buClrTx/>
              <a:buSzTx/>
              <a:buFontTx/>
              <a:buNone/>
              <a:tabLst/>
              <a:defRPr/>
            </a:pPr>
            <a:r>
              <a:rPr kumimoji="0" lang="lv-LV" sz="2200" b="1"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rPr>
              <a:t>ADMINISTRATĪVĀS ATBILDĪBAS LIKUMS</a:t>
            </a:r>
            <a:endParaRPr kumimoji="0" lang="lv-LV" sz="2200" b="1" i="0" u="none" strike="noStrike" kern="0" cap="none" spc="0" normalizeH="0" baseline="0" noProof="0" dirty="0">
              <a:ln>
                <a:noFill/>
              </a:ln>
              <a:solidFill>
                <a:srgbClr val="FFFFFF"/>
              </a:solidFill>
              <a:effectLst/>
              <a:uLnTx/>
              <a:uFillTx/>
            </a:endParaRPr>
          </a:p>
        </p:txBody>
      </p:sp>
      <p:pic>
        <p:nvPicPr>
          <p:cNvPr id="6" name="Grafika 1">
            <a:extLst>
              <a:ext uri="{FF2B5EF4-FFF2-40B4-BE49-F238E27FC236}">
                <a16:creationId xmlns:a16="http://schemas.microsoft.com/office/drawing/2014/main" id="{3D877546-75D0-9D68-D5EA-D43E696FE64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721389" y="2981857"/>
            <a:ext cx="1288869" cy="2005051"/>
          </a:xfrm>
          <a:prstGeom prst="rect">
            <a:avLst/>
          </a:prstGeom>
        </p:spPr>
      </p:pic>
      <p:graphicFrame>
        <p:nvGraphicFramePr>
          <p:cNvPr id="31" name="Content Placeholder 2">
            <a:extLst>
              <a:ext uri="{FF2B5EF4-FFF2-40B4-BE49-F238E27FC236}">
                <a16:creationId xmlns:a16="http://schemas.microsoft.com/office/drawing/2014/main" id="{E8C0F1F0-E5D2-07C0-AF40-B4DAD33013B8}"/>
              </a:ext>
            </a:extLst>
          </p:cNvPr>
          <p:cNvGraphicFramePr>
            <a:graphicFrameLocks noGrp="1"/>
          </p:cNvGraphicFramePr>
          <p:nvPr>
            <p:ph idx="1"/>
            <p:extLst>
              <p:ext uri="{D42A27DB-BD31-4B8C-83A1-F6EECF244321}">
                <p14:modId xmlns:p14="http://schemas.microsoft.com/office/powerpoint/2010/main" val="601299708"/>
              </p:ext>
            </p:extLst>
          </p:nvPr>
        </p:nvGraphicFramePr>
        <p:xfrm>
          <a:off x="914399" y="2431959"/>
          <a:ext cx="7881257" cy="397754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855217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7" name="Rectangle 19">
            <a:extLst>
              <a:ext uri="{FF2B5EF4-FFF2-40B4-BE49-F238E27FC236}">
                <a16:creationId xmlns:a16="http://schemas.microsoft.com/office/drawing/2014/main" id="{0FF30AE3-5A36-4C87-A232-1BB2380AE7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1">
            <a:extLst>
              <a:ext uri="{FF2B5EF4-FFF2-40B4-BE49-F238E27FC236}">
                <a16:creationId xmlns:a16="http://schemas.microsoft.com/office/drawing/2014/main" id="{A525B5FF-E13A-45B8-AE8F-C24F2DD7DC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203942" cy="21289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Shape 23">
            <a:extLst>
              <a:ext uri="{FF2B5EF4-FFF2-40B4-BE49-F238E27FC236}">
                <a16:creationId xmlns:a16="http://schemas.microsoft.com/office/drawing/2014/main" id="{5A23B282-46D3-4D08-AA8B-B34C55AD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942" y="0"/>
            <a:ext cx="2343647" cy="4385568"/>
          </a:xfrm>
          <a:custGeom>
            <a:avLst/>
            <a:gdLst>
              <a:gd name="connsiteX0" fmla="*/ 0 w 2343647"/>
              <a:gd name="connsiteY0" fmla="*/ 0 h 4385568"/>
              <a:gd name="connsiteX1" fmla="*/ 13818 w 2343647"/>
              <a:gd name="connsiteY1" fmla="*/ 0 h 4385568"/>
              <a:gd name="connsiteX2" fmla="*/ 34560 w 2343647"/>
              <a:gd name="connsiteY2" fmla="*/ 141658 h 4385568"/>
              <a:gd name="connsiteX3" fmla="*/ 2208831 w 2343647"/>
              <a:gd name="connsiteY3" fmla="*/ 2118828 h 4385568"/>
              <a:gd name="connsiteX4" fmla="*/ 2343647 w 2343647"/>
              <a:gd name="connsiteY4" fmla="*/ 2125211 h 4385568"/>
              <a:gd name="connsiteX5" fmla="*/ 2208831 w 2343647"/>
              <a:gd name="connsiteY5" fmla="*/ 2131594 h 4385568"/>
              <a:gd name="connsiteX6" fmla="*/ 3143 w 2343647"/>
              <a:gd name="connsiteY6" fmla="*/ 4323325 h 4385568"/>
              <a:gd name="connsiteX7" fmla="*/ 0 w 2343647"/>
              <a:gd name="connsiteY7" fmla="*/ 4385568 h 4385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3647" h="4385568">
                <a:moveTo>
                  <a:pt x="0" y="0"/>
                </a:moveTo>
                <a:lnTo>
                  <a:pt x="13818" y="0"/>
                </a:lnTo>
                <a:lnTo>
                  <a:pt x="34560" y="141658"/>
                </a:lnTo>
                <a:cubicBezTo>
                  <a:pt x="237593" y="1199063"/>
                  <a:pt x="1119361" y="2015131"/>
                  <a:pt x="2208831" y="2118828"/>
                </a:cubicBezTo>
                <a:lnTo>
                  <a:pt x="2343647" y="2125211"/>
                </a:lnTo>
                <a:lnTo>
                  <a:pt x="2208831" y="2131594"/>
                </a:lnTo>
                <a:cubicBezTo>
                  <a:pt x="1046730" y="2242204"/>
                  <a:pt x="120947" y="3163335"/>
                  <a:pt x="3143" y="4323325"/>
                </a:cubicBezTo>
                <a:lnTo>
                  <a:pt x="0" y="43855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Freeform: Shape 25">
            <a:extLst>
              <a:ext uri="{FF2B5EF4-FFF2-40B4-BE49-F238E27FC236}">
                <a16:creationId xmlns:a16="http://schemas.microsoft.com/office/drawing/2014/main" id="{9309C63A-BB43-4695-A368-9B4D722F1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343647" cy="4385568"/>
          </a:xfrm>
          <a:custGeom>
            <a:avLst/>
            <a:gdLst>
              <a:gd name="connsiteX0" fmla="*/ 0 w 2343647"/>
              <a:gd name="connsiteY0" fmla="*/ 0 h 4385568"/>
              <a:gd name="connsiteX1" fmla="*/ 13818 w 2343647"/>
              <a:gd name="connsiteY1" fmla="*/ 0 h 4385568"/>
              <a:gd name="connsiteX2" fmla="*/ 34560 w 2343647"/>
              <a:gd name="connsiteY2" fmla="*/ 141658 h 4385568"/>
              <a:gd name="connsiteX3" fmla="*/ 2208831 w 2343647"/>
              <a:gd name="connsiteY3" fmla="*/ 2118828 h 4385568"/>
              <a:gd name="connsiteX4" fmla="*/ 2343647 w 2343647"/>
              <a:gd name="connsiteY4" fmla="*/ 2125211 h 4385568"/>
              <a:gd name="connsiteX5" fmla="*/ 2208831 w 2343647"/>
              <a:gd name="connsiteY5" fmla="*/ 2131594 h 4385568"/>
              <a:gd name="connsiteX6" fmla="*/ 3143 w 2343647"/>
              <a:gd name="connsiteY6" fmla="*/ 4323325 h 4385568"/>
              <a:gd name="connsiteX7" fmla="*/ 0 w 2343647"/>
              <a:gd name="connsiteY7" fmla="*/ 4385568 h 4385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3647" h="4385568">
                <a:moveTo>
                  <a:pt x="0" y="0"/>
                </a:moveTo>
                <a:lnTo>
                  <a:pt x="13818" y="0"/>
                </a:lnTo>
                <a:lnTo>
                  <a:pt x="34560" y="141658"/>
                </a:lnTo>
                <a:cubicBezTo>
                  <a:pt x="237593" y="1199063"/>
                  <a:pt x="1119361" y="2015131"/>
                  <a:pt x="2208831" y="2118828"/>
                </a:cubicBezTo>
                <a:lnTo>
                  <a:pt x="2343647" y="2125211"/>
                </a:lnTo>
                <a:lnTo>
                  <a:pt x="2208831" y="2131594"/>
                </a:lnTo>
                <a:cubicBezTo>
                  <a:pt x="1046730" y="2242204"/>
                  <a:pt x="120947" y="3163335"/>
                  <a:pt x="3143" y="4323325"/>
                </a:cubicBezTo>
                <a:lnTo>
                  <a:pt x="0" y="4385568"/>
                </a:ln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FE43AC4-E5C8-ED45-00C6-6AA9150FC441}"/>
              </a:ext>
            </a:extLst>
          </p:cNvPr>
          <p:cNvSpPr>
            <a:spLocks noGrp="1"/>
          </p:cNvSpPr>
          <p:nvPr>
            <p:ph type="title"/>
          </p:nvPr>
        </p:nvSpPr>
        <p:spPr>
          <a:xfrm>
            <a:off x="914401" y="443459"/>
            <a:ext cx="9914859" cy="1291210"/>
          </a:xfrm>
        </p:spPr>
        <p:txBody>
          <a:bodyPr>
            <a:normAutofit/>
          </a:bodyPr>
          <a:lstStyle/>
          <a:p>
            <a:r>
              <a:rPr kumimoji="0" lang="lv-LV" sz="2200" b="1" i="0" u="none" strike="noStrike" kern="1200" cap="all" spc="0" normalizeH="0" noProof="0" dirty="0">
                <a:ln>
                  <a:noFill/>
                </a:ln>
                <a:solidFill>
                  <a:srgbClr val="FFFFFF"/>
                </a:solidFill>
                <a:effectLst/>
                <a:uLnTx/>
                <a:uFillTx/>
                <a:latin typeface="Times New Roman" panose="02020603050405020304" pitchFamily="18" charset="0"/>
                <a:ea typeface="+mj-ea"/>
                <a:cs typeface="Times New Roman" panose="02020603050405020304" pitchFamily="18" charset="0"/>
              </a:rPr>
              <a:t>Būvniecības dalībnieku atbildība</a:t>
            </a:r>
            <a:endParaRPr lang="lv-LV" sz="2200" b="1" cap="all" dirty="0">
              <a:solidFill>
                <a:srgbClr val="FFFFFF"/>
              </a:solidFill>
              <a:highlight>
                <a:srgbClr val="FFFF00"/>
              </a:highlight>
            </a:endParaRPr>
          </a:p>
        </p:txBody>
      </p:sp>
      <p:graphicFrame>
        <p:nvGraphicFramePr>
          <p:cNvPr id="31" name="Content Placeholder 2">
            <a:extLst>
              <a:ext uri="{FF2B5EF4-FFF2-40B4-BE49-F238E27FC236}">
                <a16:creationId xmlns:a16="http://schemas.microsoft.com/office/drawing/2014/main" id="{E8C0F1F0-E5D2-07C0-AF40-B4DAD33013B8}"/>
              </a:ext>
            </a:extLst>
          </p:cNvPr>
          <p:cNvGraphicFramePr>
            <a:graphicFrameLocks noGrp="1"/>
          </p:cNvGraphicFramePr>
          <p:nvPr>
            <p:ph idx="1"/>
            <p:extLst>
              <p:ext uri="{D42A27DB-BD31-4B8C-83A1-F6EECF244321}">
                <p14:modId xmlns:p14="http://schemas.microsoft.com/office/powerpoint/2010/main" val="3092021277"/>
              </p:ext>
            </p:extLst>
          </p:nvPr>
        </p:nvGraphicFramePr>
        <p:xfrm>
          <a:off x="999968" y="2402938"/>
          <a:ext cx="9143099" cy="34102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Grafika 1">
            <a:extLst>
              <a:ext uri="{FF2B5EF4-FFF2-40B4-BE49-F238E27FC236}">
                <a16:creationId xmlns:a16="http://schemas.microsoft.com/office/drawing/2014/main" id="{3D877546-75D0-9D68-D5EA-D43E696FE64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0628234" y="3882283"/>
            <a:ext cx="1078598" cy="1841184"/>
          </a:xfrm>
          <a:prstGeom prst="rect">
            <a:avLst/>
          </a:prstGeom>
        </p:spPr>
      </p:pic>
    </p:spTree>
    <p:extLst>
      <p:ext uri="{BB962C8B-B14F-4D97-AF65-F5344CB8AC3E}">
        <p14:creationId xmlns:p14="http://schemas.microsoft.com/office/powerpoint/2010/main" val="1733787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afika 1">
            <a:extLst>
              <a:ext uri="{FF2B5EF4-FFF2-40B4-BE49-F238E27FC236}">
                <a16:creationId xmlns:a16="http://schemas.microsoft.com/office/drawing/2014/main" id="{8CFA0E48-47CE-B069-5E0D-15A9B3074C1E}"/>
              </a:ext>
            </a:extLst>
          </p:cNvPr>
          <p:cNvPicPr>
            <a:picLocks noGrp="1" noChangeAspect="1"/>
          </p:cNvPicPr>
          <p:nvPr>
            <p:ph idx="1"/>
          </p:nvPr>
        </p:nvPicPr>
        <p:blipFill>
          <a:blip r:embed="rId2">
            <a:extLst>
              <a:ext uri="{96DAC541-7B7A-43D3-8B79-37D633B846F1}">
                <asvg:svgBlip xmlns:asvg="http://schemas.microsoft.com/office/drawing/2016/SVG/main" r:embed="rId3"/>
              </a:ext>
            </a:extLst>
          </a:blip>
          <a:stretch>
            <a:fillRect/>
          </a:stretch>
        </p:blipFill>
        <p:spPr>
          <a:xfrm>
            <a:off x="127582" y="101252"/>
            <a:ext cx="1032352" cy="1702148"/>
          </a:xfrm>
          <a:prstGeom prst="rect">
            <a:avLst/>
          </a:prstGeom>
        </p:spPr>
      </p:pic>
      <p:sp>
        <p:nvSpPr>
          <p:cNvPr id="20" name="Title 1">
            <a:extLst>
              <a:ext uri="{FF2B5EF4-FFF2-40B4-BE49-F238E27FC236}">
                <a16:creationId xmlns:a16="http://schemas.microsoft.com/office/drawing/2014/main" id="{BA6C079D-44C5-258F-2835-9FEE34268E2D}"/>
              </a:ext>
            </a:extLst>
          </p:cNvPr>
          <p:cNvSpPr>
            <a:spLocks noGrp="1"/>
          </p:cNvSpPr>
          <p:nvPr>
            <p:ph type="title"/>
          </p:nvPr>
        </p:nvSpPr>
        <p:spPr>
          <a:xfrm>
            <a:off x="8712485" y="3977265"/>
            <a:ext cx="3342828" cy="2085113"/>
          </a:xfrm>
        </p:spPr>
        <p:txBody>
          <a:bodyPr>
            <a:noAutofit/>
          </a:bodyPr>
          <a:lstStyle/>
          <a:p>
            <a:pPr>
              <a:spcBef>
                <a:spcPts val="300"/>
              </a:spcBef>
              <a:spcAft>
                <a:spcPts val="300"/>
              </a:spcAft>
            </a:pPr>
            <a:br>
              <a:rPr lang="lv-LV" sz="1800" dirty="0"/>
            </a:br>
            <a:endParaRPr lang="lv-LV" sz="1800" dirty="0"/>
          </a:p>
        </p:txBody>
      </p:sp>
      <p:sp>
        <p:nvSpPr>
          <p:cNvPr id="5" name="Rectangle: Rounded Corners 4">
            <a:extLst>
              <a:ext uri="{FF2B5EF4-FFF2-40B4-BE49-F238E27FC236}">
                <a16:creationId xmlns:a16="http://schemas.microsoft.com/office/drawing/2014/main" id="{30F0B4FD-4383-3DC7-2A3E-06B1C08B13AC}"/>
              </a:ext>
            </a:extLst>
          </p:cNvPr>
          <p:cNvSpPr/>
          <p:nvPr/>
        </p:nvSpPr>
        <p:spPr>
          <a:xfrm>
            <a:off x="4725405" y="101252"/>
            <a:ext cx="3644565" cy="1384648"/>
          </a:xfrm>
          <a:prstGeom prst="roundRect">
            <a:avLst/>
          </a:prstGeom>
          <a:gradFill>
            <a:gsLst>
              <a:gs pos="0">
                <a:schemeClr val="accent1">
                  <a:lumMod val="5000"/>
                  <a:lumOff val="95000"/>
                </a:schemeClr>
              </a:gs>
              <a:gs pos="47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54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lv-LV" sz="2000" b="1" i="0" u="none" strike="noStrike" kern="1200" cap="all" spc="-150" normalizeH="0" baseline="0" noProof="0" dirty="0">
                <a:ln>
                  <a:noFill/>
                </a:ln>
                <a:solidFill>
                  <a:srgbClr val="156F79"/>
                </a:solidFill>
                <a:effectLst/>
                <a:uLnTx/>
                <a:uFillTx/>
                <a:latin typeface="Times New Roman" panose="02020603050405020304" pitchFamily="18" charset="0"/>
                <a:ea typeface="+mj-ea"/>
                <a:cs typeface="Times New Roman" panose="02020603050405020304" pitchFamily="18" charset="0"/>
              </a:rPr>
              <a:t>Būvniecības Likums</a:t>
            </a:r>
            <a:br>
              <a:rPr kumimoji="0" lang="lv-LV" sz="2000" b="1" i="0" u="none" strike="noStrike" kern="1200" cap="all" spc="-150" normalizeH="0" baseline="0" noProof="0" dirty="0">
                <a:ln>
                  <a:noFill/>
                </a:ln>
                <a:solidFill>
                  <a:srgbClr val="156F79"/>
                </a:solidFill>
                <a:effectLst/>
                <a:uLnTx/>
                <a:uFillTx/>
                <a:latin typeface="Times New Roman" panose="02020603050405020304" pitchFamily="18" charset="0"/>
                <a:ea typeface="+mj-ea"/>
                <a:cs typeface="Times New Roman" panose="02020603050405020304" pitchFamily="18" charset="0"/>
              </a:rPr>
            </a:br>
            <a:r>
              <a:rPr kumimoji="0" lang="lv-LV" sz="2000" b="1" i="0" u="none" strike="noStrike" kern="1200" cap="all" spc="-150" normalizeH="0" baseline="0" noProof="0" dirty="0">
                <a:ln>
                  <a:noFill/>
                </a:ln>
                <a:solidFill>
                  <a:srgbClr val="156F79"/>
                </a:solidFill>
                <a:effectLst/>
                <a:uLnTx/>
                <a:uFillTx/>
                <a:latin typeface="Times New Roman" panose="02020603050405020304" pitchFamily="18" charset="0"/>
                <a:ea typeface="+mj-ea"/>
                <a:cs typeface="Times New Roman" panose="02020603050405020304" pitchFamily="18" charset="0"/>
              </a:rPr>
              <a:t>25. pants. </a:t>
            </a:r>
            <a:br>
              <a:rPr kumimoji="0" lang="lv-LV" sz="2000" b="1" i="0" u="none" strike="noStrike" kern="1200" cap="all" spc="-150" normalizeH="0" baseline="0" noProof="0" dirty="0">
                <a:ln>
                  <a:noFill/>
                </a:ln>
                <a:solidFill>
                  <a:srgbClr val="156F79"/>
                </a:solidFill>
                <a:effectLst/>
                <a:uLnTx/>
                <a:uFillTx/>
                <a:latin typeface="Times New Roman" panose="02020603050405020304" pitchFamily="18" charset="0"/>
                <a:ea typeface="+mj-ea"/>
                <a:cs typeface="Times New Roman" panose="02020603050405020304" pitchFamily="18" charset="0"/>
              </a:rPr>
            </a:br>
            <a:r>
              <a:rPr kumimoji="0" lang="lv-LV" sz="2000" b="1" i="0" u="none" strike="noStrike" kern="1200" cap="all" spc="-150" normalizeH="0" baseline="0" noProof="0" dirty="0">
                <a:ln>
                  <a:noFill/>
                </a:ln>
                <a:solidFill>
                  <a:srgbClr val="156F79"/>
                </a:solidFill>
                <a:effectLst/>
                <a:uLnTx/>
                <a:uFillTx/>
                <a:latin typeface="Times New Roman" panose="02020603050405020304" pitchFamily="18" charset="0"/>
                <a:ea typeface="+mj-ea"/>
                <a:cs typeface="Times New Roman" panose="02020603050405020304" pitchFamily="18" charset="0"/>
              </a:rPr>
              <a:t>Administratīvā atbildība par patvaļīgu būvniecību</a:t>
            </a:r>
            <a:endParaRPr lang="lv-LV" sz="2000" b="1" dirty="0">
              <a:solidFill>
                <a:srgbClr val="156F79"/>
              </a:solidFill>
              <a:latin typeface="Times New Roman" panose="02020603050405020304" pitchFamily="18" charset="0"/>
              <a:cs typeface="Times New Roman" panose="02020603050405020304" pitchFamily="18" charset="0"/>
            </a:endParaRPr>
          </a:p>
        </p:txBody>
      </p:sp>
      <p:sp>
        <p:nvSpPr>
          <p:cNvPr id="6" name="Rectangle: Rounded Corners 5">
            <a:extLst>
              <a:ext uri="{FF2B5EF4-FFF2-40B4-BE49-F238E27FC236}">
                <a16:creationId xmlns:a16="http://schemas.microsoft.com/office/drawing/2014/main" id="{C20D634B-0610-C84B-AEF7-2090C2E205B2}"/>
              </a:ext>
            </a:extLst>
          </p:cNvPr>
          <p:cNvSpPr/>
          <p:nvPr/>
        </p:nvSpPr>
        <p:spPr>
          <a:xfrm>
            <a:off x="8712485" y="2221132"/>
            <a:ext cx="3308465" cy="1188705"/>
          </a:xfrm>
          <a:prstGeom prst="roundRect">
            <a:avLst/>
          </a:prstGeom>
          <a:gradFill>
            <a:gsLst>
              <a:gs pos="0">
                <a:schemeClr val="accent1">
                  <a:lumMod val="5000"/>
                  <a:lumOff val="95000"/>
                </a:schemeClr>
              </a:gs>
              <a:gs pos="47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v-LV" b="1" dirty="0">
                <a:solidFill>
                  <a:srgbClr val="156F79"/>
                </a:solidFill>
                <a:latin typeface="Times New Roman" panose="02020603050405020304" pitchFamily="18" charset="0"/>
                <a:cs typeface="Times New Roman" panose="02020603050405020304" pitchFamily="18" charset="0"/>
              </a:rPr>
              <a:t>Par būves vai tās daļas ekspluatāciju neatbilstoši projektētajam lietošanas veidam</a:t>
            </a:r>
          </a:p>
        </p:txBody>
      </p:sp>
      <p:sp>
        <p:nvSpPr>
          <p:cNvPr id="8" name="Rectangle: Rounded Corners 7">
            <a:extLst>
              <a:ext uri="{FF2B5EF4-FFF2-40B4-BE49-F238E27FC236}">
                <a16:creationId xmlns:a16="http://schemas.microsoft.com/office/drawing/2014/main" id="{6E75E7CA-3935-D8C6-4CF0-5328CAA2CAA6}"/>
              </a:ext>
            </a:extLst>
          </p:cNvPr>
          <p:cNvSpPr/>
          <p:nvPr/>
        </p:nvSpPr>
        <p:spPr>
          <a:xfrm>
            <a:off x="1575149" y="2221132"/>
            <a:ext cx="2966371" cy="1188705"/>
          </a:xfrm>
          <a:prstGeom prst="roundRect">
            <a:avLst/>
          </a:prstGeom>
          <a:gradFill>
            <a:gsLst>
              <a:gs pos="0">
                <a:schemeClr val="accent1">
                  <a:lumMod val="5000"/>
                  <a:lumOff val="95000"/>
                </a:schemeClr>
              </a:gs>
              <a:gs pos="47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v-LV" b="1" dirty="0">
                <a:solidFill>
                  <a:srgbClr val="156F79"/>
                </a:solidFill>
                <a:latin typeface="Times New Roman" panose="02020603050405020304" pitchFamily="18" charset="0"/>
                <a:cs typeface="Times New Roman" panose="02020603050405020304" pitchFamily="18" charset="0"/>
              </a:rPr>
              <a:t>Par būvdarbiem, kas uzsākti vai veikti uz zemes gabala, būvē vai tās daļā bez būvniecības ieceres</a:t>
            </a:r>
          </a:p>
        </p:txBody>
      </p:sp>
      <p:sp>
        <p:nvSpPr>
          <p:cNvPr id="9" name="Rectangle: Rounded Corners 8">
            <a:extLst>
              <a:ext uri="{FF2B5EF4-FFF2-40B4-BE49-F238E27FC236}">
                <a16:creationId xmlns:a16="http://schemas.microsoft.com/office/drawing/2014/main" id="{F4055596-24A5-6F30-8FCB-384B6010F334}"/>
              </a:ext>
            </a:extLst>
          </p:cNvPr>
          <p:cNvSpPr/>
          <p:nvPr/>
        </p:nvSpPr>
        <p:spPr>
          <a:xfrm>
            <a:off x="1575149" y="3929717"/>
            <a:ext cx="2966371" cy="2085112"/>
          </a:xfrm>
          <a:prstGeom prst="roundRect">
            <a:avLst/>
          </a:prstGeom>
          <a:gradFill>
            <a:gsLst>
              <a:gs pos="0">
                <a:schemeClr val="accent1">
                  <a:lumMod val="5000"/>
                  <a:lumOff val="95000"/>
                </a:schemeClr>
              </a:gs>
              <a:gs pos="47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spcBef>
                <a:spcPts val="300"/>
              </a:spcBef>
              <a:spcAft>
                <a:spcPts val="300"/>
              </a:spcAft>
              <a:buFont typeface="Wingdings" panose="05000000000000000000" pitchFamily="2" charset="2"/>
              <a:buChar char="ü"/>
            </a:pPr>
            <a:r>
              <a:rPr lang="lv-LV" sz="1600" dirty="0">
                <a:solidFill>
                  <a:srgbClr val="156F79"/>
                </a:solidFill>
                <a:latin typeface="Times New Roman" panose="02020603050405020304" pitchFamily="18" charset="0"/>
                <a:cs typeface="Times New Roman" panose="02020603050405020304" pitchFamily="18" charset="0"/>
              </a:rPr>
              <a:t>zemes gabala īpašnieks </a:t>
            </a:r>
          </a:p>
          <a:p>
            <a:pPr marL="285750" indent="-285750">
              <a:spcBef>
                <a:spcPts val="300"/>
              </a:spcBef>
              <a:spcAft>
                <a:spcPts val="300"/>
              </a:spcAft>
              <a:buFont typeface="Wingdings" panose="05000000000000000000" pitchFamily="2" charset="2"/>
              <a:buChar char="ü"/>
            </a:pPr>
            <a:r>
              <a:rPr lang="lv-LV" sz="1600" dirty="0">
                <a:solidFill>
                  <a:srgbClr val="156F79"/>
                </a:solidFill>
                <a:latin typeface="Times New Roman" panose="02020603050405020304" pitchFamily="18" charset="0"/>
                <a:cs typeface="Times New Roman" panose="02020603050405020304" pitchFamily="18" charset="0"/>
              </a:rPr>
              <a:t>tiesiskais valdītājs</a:t>
            </a:r>
          </a:p>
          <a:p>
            <a:pPr marL="285750" indent="-285750">
              <a:spcBef>
                <a:spcPts val="300"/>
              </a:spcBef>
              <a:spcAft>
                <a:spcPts val="300"/>
              </a:spcAft>
              <a:buFont typeface="Wingdings" panose="05000000000000000000" pitchFamily="2" charset="2"/>
              <a:buChar char="ü"/>
            </a:pPr>
            <a:r>
              <a:rPr lang="lv-LV" sz="1600" dirty="0">
                <a:solidFill>
                  <a:srgbClr val="156F79"/>
                </a:solidFill>
                <a:latin typeface="Times New Roman" panose="02020603050405020304" pitchFamily="18" charset="0"/>
                <a:cs typeface="Times New Roman" panose="02020603050405020304" pitchFamily="18" charset="0"/>
              </a:rPr>
              <a:t>būves īpašnieks </a:t>
            </a:r>
          </a:p>
          <a:p>
            <a:pPr marL="285750" indent="-285750">
              <a:spcBef>
                <a:spcPts val="300"/>
              </a:spcBef>
              <a:spcAft>
                <a:spcPts val="300"/>
              </a:spcAft>
              <a:buFont typeface="Wingdings" panose="05000000000000000000" pitchFamily="2" charset="2"/>
              <a:buChar char="ü"/>
            </a:pPr>
            <a:r>
              <a:rPr lang="lv-LV" sz="1600" dirty="0">
                <a:solidFill>
                  <a:srgbClr val="156F79"/>
                </a:solidFill>
                <a:latin typeface="Times New Roman" panose="02020603050405020304" pitchFamily="18" charset="0"/>
                <a:cs typeface="Times New Roman" panose="02020603050405020304" pitchFamily="18" charset="0"/>
              </a:rPr>
              <a:t>apbūves tiesīgais </a:t>
            </a:r>
          </a:p>
          <a:p>
            <a:pPr marL="285750" indent="-285750">
              <a:buFont typeface="Wingdings" panose="05000000000000000000" pitchFamily="2" charset="2"/>
              <a:buChar char="ü"/>
            </a:pPr>
            <a:r>
              <a:rPr lang="lv-LV" sz="1600" dirty="0">
                <a:solidFill>
                  <a:srgbClr val="156F79"/>
                </a:solidFill>
                <a:latin typeface="Times New Roman" panose="02020603050405020304" pitchFamily="18" charset="0"/>
                <a:cs typeface="Times New Roman" panose="02020603050405020304" pitchFamily="18" charset="0"/>
              </a:rPr>
              <a:t>      (BL 19.panta (3) daļa)</a:t>
            </a:r>
          </a:p>
        </p:txBody>
      </p:sp>
      <p:sp>
        <p:nvSpPr>
          <p:cNvPr id="10" name="Rectangle: Rounded Corners 9">
            <a:extLst>
              <a:ext uri="{FF2B5EF4-FFF2-40B4-BE49-F238E27FC236}">
                <a16:creationId xmlns:a16="http://schemas.microsoft.com/office/drawing/2014/main" id="{C34525B3-A7C3-5C84-98A1-A64AE41ECC13}"/>
              </a:ext>
            </a:extLst>
          </p:cNvPr>
          <p:cNvSpPr/>
          <p:nvPr/>
        </p:nvSpPr>
        <p:spPr>
          <a:xfrm>
            <a:off x="4725405" y="3968575"/>
            <a:ext cx="3723120" cy="2085112"/>
          </a:xfrm>
          <a:prstGeom prst="roundRect">
            <a:avLst/>
          </a:prstGeom>
          <a:gradFill>
            <a:gsLst>
              <a:gs pos="0">
                <a:schemeClr val="accent1">
                  <a:lumMod val="5000"/>
                  <a:lumOff val="95000"/>
                </a:schemeClr>
              </a:gs>
              <a:gs pos="47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spcBef>
                <a:spcPts val="300"/>
              </a:spcBef>
              <a:spcAft>
                <a:spcPts val="300"/>
              </a:spcAft>
              <a:buFont typeface="Wingdings" panose="05000000000000000000" pitchFamily="2" charset="2"/>
              <a:buChar char="ü"/>
            </a:pPr>
            <a:r>
              <a:rPr lang="lv-LV" sz="1600" dirty="0">
                <a:solidFill>
                  <a:srgbClr val="156F79"/>
                </a:solidFill>
                <a:latin typeface="Times New Roman" panose="02020603050405020304" pitchFamily="18" charset="0"/>
                <a:cs typeface="Times New Roman" panose="02020603050405020304" pitchFamily="18" charset="0"/>
              </a:rPr>
              <a:t>būvniecības ierosinātājs vai tā tiesību pārņēmējs (BL 19. panta (3) daļa)</a:t>
            </a:r>
          </a:p>
          <a:p>
            <a:pPr marL="285750" indent="-285750">
              <a:spcBef>
                <a:spcPts val="300"/>
              </a:spcBef>
              <a:spcAft>
                <a:spcPts val="300"/>
              </a:spcAft>
              <a:buFont typeface="Wingdings" panose="05000000000000000000" pitchFamily="2" charset="2"/>
              <a:buChar char="ü"/>
            </a:pPr>
            <a:r>
              <a:rPr lang="lv-LV" sz="1600" dirty="0">
                <a:solidFill>
                  <a:srgbClr val="156F79"/>
                </a:solidFill>
                <a:latin typeface="Times New Roman" panose="02020603050405020304" pitchFamily="18" charset="0"/>
                <a:cs typeface="Times New Roman" panose="02020603050405020304" pitchFamily="18" charset="0"/>
              </a:rPr>
              <a:t>atbildīgais būvdarbu vadītājs (VBN </a:t>
            </a:r>
            <a:r>
              <a:rPr lang="lv-LV" sz="1600" b="0" i="0" dirty="0">
                <a:solidFill>
                  <a:srgbClr val="156F79"/>
                </a:solidFill>
                <a:effectLst/>
                <a:latin typeface="Times New Roman" panose="02020603050405020304" pitchFamily="18" charset="0"/>
                <a:cs typeface="Times New Roman" panose="02020603050405020304" pitchFamily="18" charset="0"/>
              </a:rPr>
              <a:t>100.1.</a:t>
            </a:r>
            <a:r>
              <a:rPr lang="lv-LV" sz="1600" b="0" i="0" baseline="30000" dirty="0">
                <a:solidFill>
                  <a:srgbClr val="156F79"/>
                </a:solidFill>
                <a:effectLst/>
                <a:latin typeface="Times New Roman" panose="02020603050405020304" pitchFamily="18" charset="0"/>
                <a:cs typeface="Times New Roman" panose="02020603050405020304" pitchFamily="18" charset="0"/>
              </a:rPr>
              <a:t>1</a:t>
            </a:r>
            <a:r>
              <a:rPr lang="lv-LV" sz="1600" dirty="0">
                <a:solidFill>
                  <a:srgbClr val="156F79"/>
                </a:solidFill>
                <a:latin typeface="Times New Roman" panose="02020603050405020304" pitchFamily="18" charset="0"/>
                <a:cs typeface="Times New Roman" panose="02020603050405020304" pitchFamily="18" charset="0"/>
              </a:rPr>
              <a:t>)</a:t>
            </a:r>
          </a:p>
          <a:p>
            <a:pPr marL="285750" indent="-285750">
              <a:spcBef>
                <a:spcPts val="300"/>
              </a:spcBef>
              <a:spcAft>
                <a:spcPts val="300"/>
              </a:spcAft>
              <a:buFont typeface="Wingdings" panose="05000000000000000000" pitchFamily="2" charset="2"/>
              <a:buChar char="ü"/>
            </a:pPr>
            <a:r>
              <a:rPr lang="lv-LV" sz="1600" dirty="0" err="1">
                <a:solidFill>
                  <a:srgbClr val="156F79"/>
                </a:solidFill>
                <a:latin typeface="Times New Roman" panose="02020603050405020304" pitchFamily="18" charset="0"/>
                <a:cs typeface="Times New Roman" panose="02020603050405020304" pitchFamily="18" charset="0"/>
              </a:rPr>
              <a:t>autoruzraugs</a:t>
            </a:r>
            <a:r>
              <a:rPr lang="lv-LV" sz="1600" dirty="0">
                <a:solidFill>
                  <a:srgbClr val="156F79"/>
                </a:solidFill>
                <a:latin typeface="Times New Roman" panose="02020603050405020304" pitchFamily="18" charset="0"/>
                <a:cs typeface="Times New Roman" panose="02020603050405020304" pitchFamily="18" charset="0"/>
              </a:rPr>
              <a:t> (VBN 116., 113.6)</a:t>
            </a:r>
          </a:p>
          <a:p>
            <a:pPr marL="285750" indent="-285750">
              <a:spcBef>
                <a:spcPts val="300"/>
              </a:spcBef>
              <a:spcAft>
                <a:spcPts val="300"/>
              </a:spcAft>
              <a:buFont typeface="Wingdings" panose="05000000000000000000" pitchFamily="2" charset="2"/>
              <a:buChar char="ü"/>
            </a:pPr>
            <a:r>
              <a:rPr lang="lv-LV" sz="1600" dirty="0">
                <a:solidFill>
                  <a:srgbClr val="156F79"/>
                </a:solidFill>
                <a:latin typeface="Times New Roman" panose="02020603050405020304" pitchFamily="18" charset="0"/>
                <a:cs typeface="Times New Roman" panose="02020603050405020304" pitchFamily="18" charset="0"/>
              </a:rPr>
              <a:t>būvuzraugs (VBN </a:t>
            </a:r>
            <a:r>
              <a:rPr lang="lv-LV" sz="1600" b="0" i="0" dirty="0">
                <a:solidFill>
                  <a:srgbClr val="156F79"/>
                </a:solidFill>
                <a:effectLst/>
                <a:latin typeface="Times New Roman" panose="02020603050405020304" pitchFamily="18" charset="0"/>
                <a:cs typeface="Times New Roman" panose="02020603050405020304" pitchFamily="18" charset="0"/>
              </a:rPr>
              <a:t>125.2</a:t>
            </a:r>
            <a:r>
              <a:rPr lang="lv-LV" sz="1600" b="0" i="0" baseline="30000" dirty="0">
                <a:solidFill>
                  <a:srgbClr val="156F79"/>
                </a:solidFill>
                <a:effectLst/>
                <a:latin typeface="Times New Roman" panose="02020603050405020304" pitchFamily="18" charset="0"/>
                <a:cs typeface="Times New Roman" panose="02020603050405020304" pitchFamily="18" charset="0"/>
              </a:rPr>
              <a:t>1</a:t>
            </a:r>
            <a:r>
              <a:rPr lang="lv-LV" sz="1600" b="0" i="0" dirty="0">
                <a:solidFill>
                  <a:srgbClr val="156F79"/>
                </a:solidFill>
                <a:effectLst/>
                <a:latin typeface="Times New Roman" panose="02020603050405020304" pitchFamily="18" charset="0"/>
                <a:cs typeface="Times New Roman" panose="02020603050405020304" pitchFamily="18" charset="0"/>
              </a:rPr>
              <a:t>)</a:t>
            </a:r>
            <a:endParaRPr lang="lv-LV" sz="1600" dirty="0">
              <a:solidFill>
                <a:srgbClr val="156F79"/>
              </a:solidFill>
              <a:latin typeface="Times New Roman" panose="02020603050405020304" pitchFamily="18" charset="0"/>
              <a:cs typeface="Times New Roman" panose="02020603050405020304" pitchFamily="18" charset="0"/>
            </a:endParaRPr>
          </a:p>
          <a:p>
            <a:endParaRPr lang="lv-LV" sz="1600" dirty="0">
              <a:solidFill>
                <a:schemeClr val="tx1"/>
              </a:solidFill>
              <a:latin typeface="Times New Roman" panose="02020603050405020304" pitchFamily="18" charset="0"/>
              <a:cs typeface="Times New Roman" panose="02020603050405020304" pitchFamily="18" charset="0"/>
            </a:endParaRPr>
          </a:p>
        </p:txBody>
      </p:sp>
      <p:sp>
        <p:nvSpPr>
          <p:cNvPr id="11" name="Rectangle: Rounded Corners 10">
            <a:extLst>
              <a:ext uri="{FF2B5EF4-FFF2-40B4-BE49-F238E27FC236}">
                <a16:creationId xmlns:a16="http://schemas.microsoft.com/office/drawing/2014/main" id="{10EF9241-2DA9-7FA4-1F8C-2378DD0FE554}"/>
              </a:ext>
            </a:extLst>
          </p:cNvPr>
          <p:cNvSpPr/>
          <p:nvPr/>
        </p:nvSpPr>
        <p:spPr>
          <a:xfrm>
            <a:off x="8712485" y="3977265"/>
            <a:ext cx="3308465" cy="2102496"/>
          </a:xfrm>
          <a:prstGeom prst="roundRect">
            <a:avLst/>
          </a:prstGeom>
          <a:gradFill>
            <a:gsLst>
              <a:gs pos="0">
                <a:schemeClr val="accent1">
                  <a:lumMod val="5000"/>
                  <a:lumOff val="95000"/>
                </a:schemeClr>
              </a:gs>
              <a:gs pos="47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lv-LV" sz="1600" dirty="0">
                <a:solidFill>
                  <a:srgbClr val="156F79"/>
                </a:solidFill>
                <a:latin typeface="Times New Roman" panose="02020603050405020304" pitchFamily="18" charset="0"/>
                <a:cs typeface="Times New Roman" panose="02020603050405020304" pitchFamily="18" charset="0"/>
              </a:rPr>
              <a:t>Būves īpašnieks vai tā tiesību pārņēmējs (BL 21.panta (2) daļa)</a:t>
            </a:r>
          </a:p>
        </p:txBody>
      </p:sp>
      <p:cxnSp>
        <p:nvCxnSpPr>
          <p:cNvPr id="13" name="Straight Connector 12">
            <a:extLst>
              <a:ext uri="{FF2B5EF4-FFF2-40B4-BE49-F238E27FC236}">
                <a16:creationId xmlns:a16="http://schemas.microsoft.com/office/drawing/2014/main" id="{412D3EEE-34A0-D231-0F61-2C3A32F052E1}"/>
              </a:ext>
            </a:extLst>
          </p:cNvPr>
          <p:cNvCxnSpPr>
            <a:cxnSpLocks/>
            <a:stCxn id="5" idx="1"/>
            <a:endCxn id="8" idx="0"/>
          </p:cNvCxnSpPr>
          <p:nvPr/>
        </p:nvCxnSpPr>
        <p:spPr>
          <a:xfrm flipH="1">
            <a:off x="3058335" y="793576"/>
            <a:ext cx="1667070" cy="14275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1860020A-6CE7-AB57-912A-82BC38A781BD}"/>
              </a:ext>
            </a:extLst>
          </p:cNvPr>
          <p:cNvCxnSpPr>
            <a:cxnSpLocks/>
            <a:stCxn id="5" idx="3"/>
            <a:endCxn id="6" idx="0"/>
          </p:cNvCxnSpPr>
          <p:nvPr/>
        </p:nvCxnSpPr>
        <p:spPr>
          <a:xfrm>
            <a:off x="8369970" y="793576"/>
            <a:ext cx="1996748" cy="1427556"/>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9ACCA9F1-8042-5EBE-0ABE-451CF439C921}"/>
              </a:ext>
            </a:extLst>
          </p:cNvPr>
          <p:cNvCxnSpPr/>
          <p:nvPr/>
        </p:nvCxnSpPr>
        <p:spPr>
          <a:xfrm>
            <a:off x="3506487" y="3768210"/>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2197D539-7DA5-19CE-BFDB-B37979CC282B}"/>
              </a:ext>
            </a:extLst>
          </p:cNvPr>
          <p:cNvCxnSpPr>
            <a:cxnSpLocks/>
            <a:endCxn id="10" idx="0"/>
          </p:cNvCxnSpPr>
          <p:nvPr/>
        </p:nvCxnSpPr>
        <p:spPr>
          <a:xfrm>
            <a:off x="6586965" y="3435913"/>
            <a:ext cx="0" cy="532662"/>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2EFB04BE-BF86-35FD-E064-2C9273FDAFED}"/>
              </a:ext>
            </a:extLst>
          </p:cNvPr>
          <p:cNvCxnSpPr>
            <a:cxnSpLocks/>
            <a:stCxn id="9" idx="0"/>
            <a:endCxn id="8" idx="2"/>
          </p:cNvCxnSpPr>
          <p:nvPr/>
        </p:nvCxnSpPr>
        <p:spPr>
          <a:xfrm flipV="1">
            <a:off x="3058335" y="3409837"/>
            <a:ext cx="0" cy="519880"/>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B3FCE4EA-A0F7-78C0-68D8-BB43189E1DA3}"/>
              </a:ext>
            </a:extLst>
          </p:cNvPr>
          <p:cNvCxnSpPr>
            <a:cxnSpLocks/>
            <a:stCxn id="6" idx="2"/>
            <a:endCxn id="11" idx="0"/>
          </p:cNvCxnSpPr>
          <p:nvPr/>
        </p:nvCxnSpPr>
        <p:spPr>
          <a:xfrm>
            <a:off x="10366718" y="3409837"/>
            <a:ext cx="0" cy="567428"/>
          </a:xfrm>
          <a:prstGeom prst="line">
            <a:avLst/>
          </a:prstGeom>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9853653E-D15B-F725-EF89-3BE5BA7D4902}"/>
              </a:ext>
            </a:extLst>
          </p:cNvPr>
          <p:cNvCxnSpPr>
            <a:cxnSpLocks/>
          </p:cNvCxnSpPr>
          <p:nvPr/>
        </p:nvCxnSpPr>
        <p:spPr>
          <a:xfrm>
            <a:off x="6583829" y="2509710"/>
            <a:ext cx="0" cy="414517"/>
          </a:xfrm>
          <a:prstGeom prst="line">
            <a:avLst/>
          </a:prstGeom>
        </p:spPr>
        <p:style>
          <a:lnRef idx="1">
            <a:schemeClr val="accent1"/>
          </a:lnRef>
          <a:fillRef idx="0">
            <a:schemeClr val="accent1"/>
          </a:fillRef>
          <a:effectRef idx="0">
            <a:schemeClr val="accent1"/>
          </a:effectRef>
          <a:fontRef idx="minor">
            <a:schemeClr val="tx1"/>
          </a:fontRef>
        </p:style>
      </p:cxnSp>
      <p:sp>
        <p:nvSpPr>
          <p:cNvPr id="12" name="Rectangle: Rounded Corners 11">
            <a:extLst>
              <a:ext uri="{FF2B5EF4-FFF2-40B4-BE49-F238E27FC236}">
                <a16:creationId xmlns:a16="http://schemas.microsoft.com/office/drawing/2014/main" id="{B4EBD58E-19A4-96F3-EA4E-5C162514458A}"/>
              </a:ext>
            </a:extLst>
          </p:cNvPr>
          <p:cNvSpPr/>
          <p:nvPr/>
        </p:nvSpPr>
        <p:spPr>
          <a:xfrm>
            <a:off x="4762125" y="2178224"/>
            <a:ext cx="3723120" cy="1384648"/>
          </a:xfrm>
          <a:prstGeom prst="roundRect">
            <a:avLst/>
          </a:prstGeom>
          <a:gradFill>
            <a:gsLst>
              <a:gs pos="0">
                <a:schemeClr val="accent1">
                  <a:lumMod val="5000"/>
                  <a:lumOff val="95000"/>
                </a:schemeClr>
              </a:gs>
              <a:gs pos="47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v-LV" b="1" dirty="0">
                <a:solidFill>
                  <a:srgbClr val="156F79"/>
                </a:solidFill>
                <a:latin typeface="Times New Roman" panose="02020603050405020304" pitchFamily="18" charset="0"/>
                <a:cs typeface="Times New Roman" panose="02020603050405020304" pitchFamily="18" charset="0"/>
              </a:rPr>
              <a:t>Par būvdarbu veikšanu ar atkāpēm no būvprojekta, ja izmaiņas būvprojektā nav saskaņotas šajā likumā noteiktajā kārtībā</a:t>
            </a:r>
          </a:p>
        </p:txBody>
      </p:sp>
      <p:cxnSp>
        <p:nvCxnSpPr>
          <p:cNvPr id="26" name="Straight Connector 25">
            <a:extLst>
              <a:ext uri="{FF2B5EF4-FFF2-40B4-BE49-F238E27FC236}">
                <a16:creationId xmlns:a16="http://schemas.microsoft.com/office/drawing/2014/main" id="{746F3C4A-1CC3-66E6-440F-7192B37FB58D}"/>
              </a:ext>
            </a:extLst>
          </p:cNvPr>
          <p:cNvCxnSpPr>
            <a:cxnSpLocks/>
            <a:stCxn id="5" idx="2"/>
          </p:cNvCxnSpPr>
          <p:nvPr/>
        </p:nvCxnSpPr>
        <p:spPr>
          <a:xfrm>
            <a:off x="6547688" y="1485900"/>
            <a:ext cx="0" cy="73523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8530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FF30AE3-5A36-4C87-A232-1BB2380AE7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525B5FF-E13A-45B8-AE8F-C24F2DD7DC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203942" cy="21289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5A23B282-46D3-4D08-AA8B-B34C55AD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942" y="0"/>
            <a:ext cx="2343647" cy="4385568"/>
          </a:xfrm>
          <a:custGeom>
            <a:avLst/>
            <a:gdLst>
              <a:gd name="connsiteX0" fmla="*/ 0 w 2343647"/>
              <a:gd name="connsiteY0" fmla="*/ 0 h 4385568"/>
              <a:gd name="connsiteX1" fmla="*/ 13818 w 2343647"/>
              <a:gd name="connsiteY1" fmla="*/ 0 h 4385568"/>
              <a:gd name="connsiteX2" fmla="*/ 34560 w 2343647"/>
              <a:gd name="connsiteY2" fmla="*/ 141658 h 4385568"/>
              <a:gd name="connsiteX3" fmla="*/ 2208831 w 2343647"/>
              <a:gd name="connsiteY3" fmla="*/ 2118828 h 4385568"/>
              <a:gd name="connsiteX4" fmla="*/ 2343647 w 2343647"/>
              <a:gd name="connsiteY4" fmla="*/ 2125211 h 4385568"/>
              <a:gd name="connsiteX5" fmla="*/ 2208831 w 2343647"/>
              <a:gd name="connsiteY5" fmla="*/ 2131594 h 4385568"/>
              <a:gd name="connsiteX6" fmla="*/ 3143 w 2343647"/>
              <a:gd name="connsiteY6" fmla="*/ 4323325 h 4385568"/>
              <a:gd name="connsiteX7" fmla="*/ 0 w 2343647"/>
              <a:gd name="connsiteY7" fmla="*/ 4385568 h 4385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3647" h="4385568">
                <a:moveTo>
                  <a:pt x="0" y="0"/>
                </a:moveTo>
                <a:lnTo>
                  <a:pt x="13818" y="0"/>
                </a:lnTo>
                <a:lnTo>
                  <a:pt x="34560" y="141658"/>
                </a:lnTo>
                <a:cubicBezTo>
                  <a:pt x="237593" y="1199063"/>
                  <a:pt x="1119361" y="2015131"/>
                  <a:pt x="2208831" y="2118828"/>
                </a:cubicBezTo>
                <a:lnTo>
                  <a:pt x="2343647" y="2125211"/>
                </a:lnTo>
                <a:lnTo>
                  <a:pt x="2208831" y="2131594"/>
                </a:lnTo>
                <a:cubicBezTo>
                  <a:pt x="1046730" y="2242204"/>
                  <a:pt x="120947" y="3163335"/>
                  <a:pt x="3143" y="4323325"/>
                </a:cubicBezTo>
                <a:lnTo>
                  <a:pt x="0" y="43855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9309C63A-BB43-4695-A368-9B4D722F1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343647" cy="4385568"/>
          </a:xfrm>
          <a:custGeom>
            <a:avLst/>
            <a:gdLst>
              <a:gd name="connsiteX0" fmla="*/ 0 w 2343647"/>
              <a:gd name="connsiteY0" fmla="*/ 0 h 4385568"/>
              <a:gd name="connsiteX1" fmla="*/ 13818 w 2343647"/>
              <a:gd name="connsiteY1" fmla="*/ 0 h 4385568"/>
              <a:gd name="connsiteX2" fmla="*/ 34560 w 2343647"/>
              <a:gd name="connsiteY2" fmla="*/ 141658 h 4385568"/>
              <a:gd name="connsiteX3" fmla="*/ 2208831 w 2343647"/>
              <a:gd name="connsiteY3" fmla="*/ 2118828 h 4385568"/>
              <a:gd name="connsiteX4" fmla="*/ 2343647 w 2343647"/>
              <a:gd name="connsiteY4" fmla="*/ 2125211 h 4385568"/>
              <a:gd name="connsiteX5" fmla="*/ 2208831 w 2343647"/>
              <a:gd name="connsiteY5" fmla="*/ 2131594 h 4385568"/>
              <a:gd name="connsiteX6" fmla="*/ 3143 w 2343647"/>
              <a:gd name="connsiteY6" fmla="*/ 4323325 h 4385568"/>
              <a:gd name="connsiteX7" fmla="*/ 0 w 2343647"/>
              <a:gd name="connsiteY7" fmla="*/ 4385568 h 4385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3647" h="4385568">
                <a:moveTo>
                  <a:pt x="0" y="0"/>
                </a:moveTo>
                <a:lnTo>
                  <a:pt x="13818" y="0"/>
                </a:lnTo>
                <a:lnTo>
                  <a:pt x="34560" y="141658"/>
                </a:lnTo>
                <a:cubicBezTo>
                  <a:pt x="237593" y="1199063"/>
                  <a:pt x="1119361" y="2015131"/>
                  <a:pt x="2208831" y="2118828"/>
                </a:cubicBezTo>
                <a:lnTo>
                  <a:pt x="2343647" y="2125211"/>
                </a:lnTo>
                <a:lnTo>
                  <a:pt x="2208831" y="2131594"/>
                </a:lnTo>
                <a:cubicBezTo>
                  <a:pt x="1046730" y="2242204"/>
                  <a:pt x="120947" y="3163335"/>
                  <a:pt x="3143" y="4323325"/>
                </a:cubicBezTo>
                <a:lnTo>
                  <a:pt x="0" y="4385568"/>
                </a:ln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BB1E980-74CF-1FD0-A0D0-F8E58DD87756}"/>
              </a:ext>
            </a:extLst>
          </p:cNvPr>
          <p:cNvSpPr>
            <a:spLocks noGrp="1"/>
          </p:cNvSpPr>
          <p:nvPr>
            <p:ph type="title"/>
          </p:nvPr>
        </p:nvSpPr>
        <p:spPr>
          <a:xfrm>
            <a:off x="914401" y="443459"/>
            <a:ext cx="9914859" cy="1291210"/>
          </a:xfrm>
        </p:spPr>
        <p:txBody>
          <a:bodyPr>
            <a:normAutofit fontScale="90000"/>
          </a:bodyPr>
          <a:lstStyle/>
          <a:p>
            <a:pPr>
              <a:lnSpc>
                <a:spcPct val="90000"/>
              </a:lnSpc>
            </a:pPr>
            <a:br>
              <a:rPr lang="lv-LV" sz="2200" dirty="0">
                <a:solidFill>
                  <a:srgbClr val="FFFFFF"/>
                </a:solidFill>
                <a:latin typeface="Times New Roman" panose="02020603050405020304" pitchFamily="18" charset="0"/>
                <a:cs typeface="Times New Roman" panose="02020603050405020304" pitchFamily="18" charset="0"/>
              </a:rPr>
            </a:br>
            <a:r>
              <a:rPr kumimoji="0" lang="lv-LV" sz="2400" b="1" i="0" u="none" strike="noStrike" kern="1200" cap="all" spc="-150" normalizeH="0" baseline="0" noProof="0" dirty="0">
                <a:ln>
                  <a:noFill/>
                </a:ln>
                <a:solidFill>
                  <a:srgbClr val="FFFFFF"/>
                </a:solidFill>
                <a:effectLst/>
                <a:uLnTx/>
                <a:uFillTx/>
                <a:latin typeface="Times New Roman" panose="02020603050405020304" pitchFamily="18" charset="0"/>
                <a:ea typeface="+mj-ea"/>
                <a:cs typeface="Times New Roman" panose="02020603050405020304" pitchFamily="18" charset="0"/>
              </a:rPr>
              <a:t>Būvniecības Likums</a:t>
            </a:r>
            <a:br>
              <a:rPr kumimoji="0" lang="lv-LV" sz="2400" b="1" i="0" u="none" strike="noStrike" kern="1200" cap="all" spc="-150" normalizeH="0" baseline="0" noProof="0" dirty="0">
                <a:ln>
                  <a:noFill/>
                </a:ln>
                <a:solidFill>
                  <a:srgbClr val="FFFFFF"/>
                </a:solidFill>
                <a:effectLst/>
                <a:uLnTx/>
                <a:uFillTx/>
                <a:latin typeface="Times New Roman" panose="02020603050405020304" pitchFamily="18" charset="0"/>
                <a:ea typeface="+mj-ea"/>
                <a:cs typeface="Times New Roman" panose="02020603050405020304" pitchFamily="18" charset="0"/>
              </a:rPr>
            </a:br>
            <a:r>
              <a:rPr kumimoji="0" lang="lv-LV" sz="2400" b="1" i="0" u="none" strike="noStrike" kern="1200" cap="all" spc="-150" normalizeH="0" baseline="0" noProof="0" dirty="0">
                <a:ln>
                  <a:noFill/>
                </a:ln>
                <a:solidFill>
                  <a:srgbClr val="FFFFFF"/>
                </a:solidFill>
                <a:effectLst/>
                <a:uLnTx/>
                <a:uFillTx/>
                <a:latin typeface="Times New Roman" panose="02020603050405020304" pitchFamily="18" charset="0"/>
                <a:ea typeface="+mj-ea"/>
                <a:cs typeface="Times New Roman" panose="02020603050405020304" pitchFamily="18" charset="0"/>
              </a:rPr>
              <a:t>25. pants. </a:t>
            </a:r>
            <a:br>
              <a:rPr kumimoji="0" lang="lv-LV" sz="2400" b="1" i="0" u="none" strike="noStrike" kern="1200" cap="all" spc="-150" normalizeH="0" baseline="0" noProof="0" dirty="0">
                <a:ln>
                  <a:noFill/>
                </a:ln>
                <a:solidFill>
                  <a:srgbClr val="FFFFFF"/>
                </a:solidFill>
                <a:effectLst/>
                <a:uLnTx/>
                <a:uFillTx/>
                <a:latin typeface="Times New Roman" panose="02020603050405020304" pitchFamily="18" charset="0"/>
                <a:ea typeface="+mj-ea"/>
                <a:cs typeface="Times New Roman" panose="02020603050405020304" pitchFamily="18" charset="0"/>
              </a:rPr>
            </a:br>
            <a:r>
              <a:rPr kumimoji="0" lang="lv-LV" sz="2400" b="1" i="0" u="none" strike="noStrike" kern="1200" cap="all" spc="-150" normalizeH="0" baseline="0" noProof="0" dirty="0">
                <a:ln>
                  <a:noFill/>
                </a:ln>
                <a:solidFill>
                  <a:srgbClr val="FFFFFF"/>
                </a:solidFill>
                <a:effectLst/>
                <a:uLnTx/>
                <a:uFillTx/>
                <a:latin typeface="Times New Roman" panose="02020603050405020304" pitchFamily="18" charset="0"/>
                <a:ea typeface="+mj-ea"/>
                <a:cs typeface="Times New Roman" panose="02020603050405020304" pitchFamily="18" charset="0"/>
              </a:rPr>
              <a:t>Administratīvā atbildība par patvaļīgu būvniecību</a:t>
            </a:r>
            <a:br>
              <a:rPr lang="lv-LV" sz="2200" dirty="0">
                <a:solidFill>
                  <a:srgbClr val="FFFFFF"/>
                </a:solidFill>
                <a:latin typeface="Times New Roman" panose="02020603050405020304" pitchFamily="18" charset="0"/>
                <a:cs typeface="Times New Roman" panose="02020603050405020304" pitchFamily="18" charset="0"/>
              </a:rPr>
            </a:br>
            <a:endParaRPr lang="lv-LV" sz="2200" dirty="0">
              <a:solidFill>
                <a:srgbClr val="FFFFFF"/>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C134D70-4AC3-F8FA-2FB2-4B91FD729A1E}"/>
              </a:ext>
            </a:extLst>
          </p:cNvPr>
          <p:cNvSpPr>
            <a:spLocks noGrp="1"/>
          </p:cNvSpPr>
          <p:nvPr>
            <p:ph idx="1"/>
          </p:nvPr>
        </p:nvSpPr>
        <p:spPr>
          <a:xfrm>
            <a:off x="914402" y="2489200"/>
            <a:ext cx="9491131" cy="4258733"/>
          </a:xfrm>
        </p:spPr>
        <p:txBody>
          <a:bodyPr>
            <a:normAutofit fontScale="40000" lnSpcReduction="20000"/>
          </a:bodyPr>
          <a:lstStyle/>
          <a:p>
            <a:pPr marL="0" indent="0" algn="ctr">
              <a:lnSpc>
                <a:spcPct val="107000"/>
              </a:lnSpc>
              <a:spcAft>
                <a:spcPts val="800"/>
              </a:spcAft>
              <a:buNone/>
            </a:pPr>
            <a:r>
              <a:rPr lang="lv-LV" sz="5500" b="1" dirty="0">
                <a:solidFill>
                  <a:schemeClr val="accent2"/>
                </a:solidFill>
                <a:latin typeface="Times New Roman" panose="02020603050405020304" pitchFamily="18" charset="0"/>
                <a:ea typeface="+mj-ea"/>
                <a:cs typeface="Times New Roman" panose="02020603050405020304" pitchFamily="18" charset="0"/>
              </a:rPr>
              <a:t>Biežāk konstatētas atkāpes, kas kvalificējamas kā patvaļīga būvniecība:</a:t>
            </a:r>
          </a:p>
          <a:p>
            <a:pPr algn="just">
              <a:lnSpc>
                <a:spcPct val="107000"/>
              </a:lnSpc>
              <a:spcAft>
                <a:spcPts val="800"/>
              </a:spcAft>
              <a:buClr>
                <a:srgbClr val="156F79"/>
              </a:buClr>
              <a:buFont typeface="Wingdings" panose="05000000000000000000" pitchFamily="2" charset="2"/>
              <a:buChar char="ü"/>
            </a:pPr>
            <a:r>
              <a:rPr lang="lv-LV" sz="5000" dirty="0">
                <a:solidFill>
                  <a:srgbClr val="156F79"/>
                </a:solidFill>
                <a:latin typeface="Times New Roman" panose="02020603050405020304" pitchFamily="18" charset="0"/>
                <a:ea typeface="+mj-ea"/>
                <a:cs typeface="Times New Roman" panose="02020603050405020304" pitchFamily="18" charset="0"/>
              </a:rPr>
              <a:t>būvprojekta paredzēto risinājumu aizvietošana ar citiem risinājumiem, kas nav saskaņotas atbilstoši normatīvo aktu prasībām </a:t>
            </a:r>
            <a:r>
              <a:rPr lang="lv-LV" sz="5000" dirty="0">
                <a:solidFill>
                  <a:schemeClr val="accent2"/>
                </a:solidFill>
                <a:latin typeface="Times New Roman" panose="02020603050405020304" pitchFamily="18" charset="0"/>
                <a:ea typeface="+mj-ea"/>
                <a:cs typeface="Times New Roman" panose="02020603050405020304" pitchFamily="18" charset="0"/>
              </a:rPr>
              <a:t>(</a:t>
            </a:r>
            <a:r>
              <a:rPr kumimoji="0" lang="lv-LV" sz="5000" b="0" u="none" strike="noStrike" kern="1200" cap="none" spc="0" normalizeH="0" baseline="0" noProof="0" dirty="0">
                <a:ln>
                  <a:noFill/>
                </a:ln>
                <a:solidFill>
                  <a:schemeClr val="accent2"/>
                </a:solidFill>
                <a:effectLst/>
                <a:uLnTx/>
                <a:uFillTx/>
                <a:latin typeface="Times New Roman" panose="02020603050405020304" pitchFamily="18" charset="0"/>
                <a:ea typeface="Calibri" panose="020F0502020204030204" pitchFamily="34" charset="0"/>
                <a:cs typeface="Times New Roman" panose="02020603050405020304" pitchFamily="18" charset="0"/>
              </a:rPr>
              <a:t>Praksē novērojamas situācijas, kad būvniecības procesa dalībnieki izmaiņas būvprojektā mēdz izdarīt </a:t>
            </a:r>
            <a:r>
              <a:rPr kumimoji="0" lang="lv-LV" sz="5000" b="0" u="none" strike="noStrike" kern="1200" cap="none" spc="0" normalizeH="0" baseline="0" noProof="0" dirty="0" err="1">
                <a:ln>
                  <a:noFill/>
                </a:ln>
                <a:solidFill>
                  <a:schemeClr val="accent2"/>
                </a:solidFill>
                <a:effectLst/>
                <a:uLnTx/>
                <a:uFillTx/>
                <a:latin typeface="Times New Roman" panose="02020603050405020304" pitchFamily="18" charset="0"/>
                <a:ea typeface="Calibri" panose="020F0502020204030204" pitchFamily="34" charset="0"/>
                <a:cs typeface="Times New Roman" panose="02020603050405020304" pitchFamily="18" charset="0"/>
              </a:rPr>
              <a:t>autoruzrauga</a:t>
            </a:r>
            <a:r>
              <a:rPr kumimoji="0" lang="lv-LV" sz="5000" b="0" u="none" strike="noStrike" kern="1200" cap="none" spc="0" normalizeH="0" baseline="0" noProof="0" dirty="0">
                <a:ln>
                  <a:noFill/>
                </a:ln>
                <a:solidFill>
                  <a:schemeClr val="accent2"/>
                </a:solidFill>
                <a:effectLst/>
                <a:uLnTx/>
                <a:uFillTx/>
                <a:latin typeface="Times New Roman" panose="02020603050405020304" pitchFamily="18" charset="0"/>
                <a:ea typeface="Calibri" panose="020F0502020204030204" pitchFamily="34" charset="0"/>
                <a:cs typeface="Times New Roman" panose="02020603050405020304" pitchFamily="18" charset="0"/>
              </a:rPr>
              <a:t> ieraksta veidā būvdarbu žurnālā (autoruzraudzības žurnālā)).</a:t>
            </a:r>
            <a:endParaRPr lang="lv-LV" sz="5000" dirty="0">
              <a:solidFill>
                <a:schemeClr val="accent2"/>
              </a:solidFill>
              <a:latin typeface="Times New Roman" panose="02020603050405020304" pitchFamily="18" charset="0"/>
              <a:ea typeface="+mj-ea"/>
              <a:cs typeface="Times New Roman" panose="02020603050405020304" pitchFamily="18" charset="0"/>
            </a:endParaRPr>
          </a:p>
          <a:p>
            <a:pPr algn="just">
              <a:spcAft>
                <a:spcPts val="300"/>
              </a:spcAft>
              <a:buClr>
                <a:srgbClr val="156F79"/>
              </a:buClr>
              <a:buFont typeface="Wingdings" panose="05000000000000000000" pitchFamily="2" charset="2"/>
              <a:buChar char="ü"/>
            </a:pPr>
            <a:r>
              <a:rPr lang="lv-LV" sz="5000" dirty="0" err="1">
                <a:solidFill>
                  <a:srgbClr val="156F79"/>
                </a:solidFill>
                <a:latin typeface="Times New Roman" panose="02020603050405020304" pitchFamily="18" charset="0"/>
                <a:ea typeface="+mj-ea"/>
                <a:cs typeface="Times New Roman" panose="02020603050405020304" pitchFamily="18" charset="0"/>
              </a:rPr>
              <a:t>būvapjoma</a:t>
            </a:r>
            <a:r>
              <a:rPr lang="lv-LV" sz="5000" dirty="0">
                <a:solidFill>
                  <a:srgbClr val="156F79"/>
                </a:solidFill>
                <a:latin typeface="Times New Roman" panose="02020603050405020304" pitchFamily="18" charset="0"/>
                <a:ea typeface="+mj-ea"/>
                <a:cs typeface="Times New Roman" panose="02020603050405020304" pitchFamily="18" charset="0"/>
              </a:rPr>
              <a:t>, fasādes un konstrukciju risinājumu izmaiņās</a:t>
            </a:r>
            <a:r>
              <a:rPr lang="lv-LV" sz="5000" b="1" dirty="0">
                <a:solidFill>
                  <a:srgbClr val="156F79"/>
                </a:solidFill>
                <a:latin typeface="Times New Roman" panose="02020603050405020304" pitchFamily="18" charset="0"/>
                <a:ea typeface="+mj-ea"/>
                <a:cs typeface="Times New Roman" panose="02020603050405020304" pitchFamily="18" charset="0"/>
              </a:rPr>
              <a:t>, kas izbūvētas pirms tās ir saskaņotas normatīvajos aktos noteiktajā kārtībā</a:t>
            </a:r>
            <a:r>
              <a:rPr lang="lv-LV" sz="5000" dirty="0">
                <a:solidFill>
                  <a:srgbClr val="156F79"/>
                </a:solidFill>
                <a:latin typeface="Times New Roman" panose="02020603050405020304" pitchFamily="18" charset="0"/>
                <a:ea typeface="+mj-ea"/>
                <a:cs typeface="Times New Roman" panose="02020603050405020304" pitchFamily="18" charset="0"/>
              </a:rPr>
              <a:t> </a:t>
            </a:r>
          </a:p>
          <a:p>
            <a:pPr algn="just">
              <a:spcAft>
                <a:spcPts val="300"/>
              </a:spcAft>
              <a:buClr>
                <a:srgbClr val="156F79"/>
              </a:buClr>
              <a:buFont typeface="Wingdings" panose="05000000000000000000" pitchFamily="2" charset="2"/>
              <a:buChar char="ü"/>
            </a:pPr>
            <a:r>
              <a:rPr lang="lv-LV" sz="5000" dirty="0">
                <a:solidFill>
                  <a:srgbClr val="156F79"/>
                </a:solidFill>
                <a:latin typeface="Times New Roman" panose="02020603050405020304" pitchFamily="18" charset="0"/>
                <a:ea typeface="+mj-ea"/>
                <a:cs typeface="Times New Roman" panose="02020603050405020304" pitchFamily="18" charset="0"/>
              </a:rPr>
              <a:t>būvmateriālu aizvietošana </a:t>
            </a:r>
            <a:r>
              <a:rPr lang="lv-LV" sz="5000" dirty="0">
                <a:solidFill>
                  <a:schemeClr val="accent2"/>
                </a:solidFill>
                <a:latin typeface="Times New Roman" panose="02020603050405020304" pitchFamily="18" charset="0"/>
                <a:cs typeface="Times New Roman" panose="02020603050405020304" pitchFamily="18" charset="0"/>
              </a:rPr>
              <a:t>(Gadījumos, </a:t>
            </a:r>
            <a:r>
              <a:rPr lang="lv-LV" sz="5000" b="1" dirty="0">
                <a:solidFill>
                  <a:schemeClr val="accent2"/>
                </a:solidFill>
                <a:latin typeface="Times New Roman" panose="02020603050405020304" pitchFamily="18" charset="0"/>
                <a:cs typeface="Times New Roman" panose="02020603050405020304" pitchFamily="18" charset="0"/>
              </a:rPr>
              <a:t>ja būvprojektā ir norādīts konkrēts būvizstrādājums</a:t>
            </a:r>
            <a:r>
              <a:rPr lang="lv-LV" sz="5000" dirty="0">
                <a:solidFill>
                  <a:schemeClr val="accent2"/>
                </a:solidFill>
                <a:latin typeface="Times New Roman" panose="02020603050405020304" pitchFamily="18" charset="0"/>
                <a:cs typeface="Times New Roman" panose="02020603050405020304" pitchFamily="18" charset="0"/>
              </a:rPr>
              <a:t>, bet būvdarbu gaitā </a:t>
            </a:r>
            <a:r>
              <a:rPr lang="lv-LV" sz="5000" b="1" dirty="0">
                <a:solidFill>
                  <a:schemeClr val="accent2"/>
                </a:solidFill>
                <a:latin typeface="Times New Roman" panose="02020603050405020304" pitchFamily="18" charset="0"/>
                <a:cs typeface="Times New Roman" panose="02020603050405020304" pitchFamily="18" charset="0"/>
              </a:rPr>
              <a:t>rodas nepieciešamība pielietot būvizstrādājumu ar atšķirīgām ekspluatācijas īpašībām</a:t>
            </a:r>
            <a:r>
              <a:rPr lang="lv-LV" sz="5000" dirty="0">
                <a:solidFill>
                  <a:schemeClr val="accent2"/>
                </a:solidFill>
                <a:latin typeface="Times New Roman" panose="02020603050405020304" pitchFamily="18" charset="0"/>
                <a:cs typeface="Times New Roman" panose="02020603050405020304" pitchFamily="18" charset="0"/>
              </a:rPr>
              <a:t>, būvprojektā nepieciešams veikt izmaiņas)</a:t>
            </a:r>
            <a:endParaRPr lang="lv-LV" sz="5000" dirty="0">
              <a:solidFill>
                <a:schemeClr val="accent2"/>
              </a:solidFill>
              <a:latin typeface="Times New Roman" panose="02020603050405020304" pitchFamily="18" charset="0"/>
              <a:ea typeface="+mj-ea"/>
              <a:cs typeface="Times New Roman" panose="02020603050405020304" pitchFamily="18" charset="0"/>
            </a:endParaRPr>
          </a:p>
          <a:p>
            <a:pPr marL="0" indent="0" algn="just">
              <a:lnSpc>
                <a:spcPct val="110000"/>
              </a:lnSpc>
              <a:buNone/>
            </a:pPr>
            <a:endParaRPr lang="lv-LV" sz="1800" dirty="0">
              <a:solidFill>
                <a:schemeClr val="accent2"/>
              </a:solidFill>
              <a:latin typeface="Times New Roman" panose="02020603050405020304" pitchFamily="18" charset="0"/>
              <a:ea typeface="+mj-ea"/>
              <a:cs typeface="Times New Roman" panose="02020603050405020304" pitchFamily="18" charset="0"/>
            </a:endParaRPr>
          </a:p>
          <a:p>
            <a:pPr marL="0" indent="0" algn="just">
              <a:lnSpc>
                <a:spcPct val="110000"/>
              </a:lnSpc>
              <a:buNone/>
            </a:pPr>
            <a:endParaRPr lang="lv-LV" sz="1800" dirty="0">
              <a:solidFill>
                <a:schemeClr val="accent2"/>
              </a:solidFill>
              <a:latin typeface="Times New Roman" panose="02020603050405020304" pitchFamily="18" charset="0"/>
              <a:ea typeface="+mj-ea"/>
              <a:cs typeface="Times New Roman" panose="02020603050405020304" pitchFamily="18" charset="0"/>
            </a:endParaRPr>
          </a:p>
          <a:p>
            <a:pPr marL="0" indent="0">
              <a:lnSpc>
                <a:spcPct val="110000"/>
              </a:lnSpc>
              <a:buNone/>
            </a:pPr>
            <a:endParaRPr lang="lv-LV" sz="1000"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147283A7-0894-F24A-D6F2-E391196B65A6}"/>
              </a:ext>
            </a:extLst>
          </p:cNvPr>
          <p:cNvPicPr>
            <a:picLocks noChangeAspect="1"/>
          </p:cNvPicPr>
          <p:nvPr/>
        </p:nvPicPr>
        <p:blipFill>
          <a:blip r:embed="rId2"/>
          <a:stretch>
            <a:fillRect/>
          </a:stretch>
        </p:blipFill>
        <p:spPr>
          <a:xfrm>
            <a:off x="10829260" y="4618566"/>
            <a:ext cx="1136317" cy="1616771"/>
          </a:xfrm>
          <a:prstGeom prst="rect">
            <a:avLst/>
          </a:prstGeom>
        </p:spPr>
      </p:pic>
    </p:spTree>
    <p:extLst>
      <p:ext uri="{BB962C8B-B14F-4D97-AF65-F5344CB8AC3E}">
        <p14:creationId xmlns:p14="http://schemas.microsoft.com/office/powerpoint/2010/main" val="2733866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63" name="Rectangle 62">
            <a:extLst>
              <a:ext uri="{FF2B5EF4-FFF2-40B4-BE49-F238E27FC236}">
                <a16:creationId xmlns:a16="http://schemas.microsoft.com/office/drawing/2014/main" id="{9F74EBBD-8E06-4E83-B0A2-75BB23875F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a:extLst>
              <a:ext uri="{FF2B5EF4-FFF2-40B4-BE49-F238E27FC236}">
                <a16:creationId xmlns:a16="http://schemas.microsoft.com/office/drawing/2014/main" id="{760CCE1B-689A-4430-B79E-977B226F31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2672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Freeform: Shape 66">
            <a:extLst>
              <a:ext uri="{FF2B5EF4-FFF2-40B4-BE49-F238E27FC236}">
                <a16:creationId xmlns:a16="http://schemas.microsoft.com/office/drawing/2014/main" id="{7DDC33EC-086D-4551-A7B9-520718C139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091741" y="3249454"/>
            <a:ext cx="2353172" cy="4863918"/>
          </a:xfrm>
          <a:custGeom>
            <a:avLst/>
            <a:gdLst>
              <a:gd name="connsiteX0" fmla="*/ 2352312 w 2353172"/>
              <a:gd name="connsiteY0" fmla="*/ 0 h 4863918"/>
              <a:gd name="connsiteX1" fmla="*/ 2353172 w 2353172"/>
              <a:gd name="connsiteY1" fmla="*/ 0 h 4863918"/>
              <a:gd name="connsiteX2" fmla="*/ 2353172 w 2353172"/>
              <a:gd name="connsiteY2" fmla="*/ 4863918 h 4863918"/>
              <a:gd name="connsiteX3" fmla="*/ 2352312 w 2353172"/>
              <a:gd name="connsiteY3" fmla="*/ 4863918 h 4863918"/>
              <a:gd name="connsiteX4" fmla="*/ 2340504 w 2353172"/>
              <a:gd name="connsiteY4" fmla="*/ 4630072 h 4863918"/>
              <a:gd name="connsiteX5" fmla="*/ 134816 w 2353172"/>
              <a:gd name="connsiteY5" fmla="*/ 2438342 h 4863918"/>
              <a:gd name="connsiteX6" fmla="*/ 0 w 2353172"/>
              <a:gd name="connsiteY6" fmla="*/ 2431959 h 4863918"/>
              <a:gd name="connsiteX7" fmla="*/ 134816 w 2353172"/>
              <a:gd name="connsiteY7" fmla="*/ 2425576 h 4863918"/>
              <a:gd name="connsiteX8" fmla="*/ 2340504 w 2353172"/>
              <a:gd name="connsiteY8" fmla="*/ 233845 h 486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172" h="4863918">
                <a:moveTo>
                  <a:pt x="2352312" y="0"/>
                </a:moveTo>
                <a:lnTo>
                  <a:pt x="2353172" y="0"/>
                </a:lnTo>
                <a:lnTo>
                  <a:pt x="2353172" y="4863918"/>
                </a:lnTo>
                <a:lnTo>
                  <a:pt x="2352312" y="4863918"/>
                </a:lnTo>
                <a:lnTo>
                  <a:pt x="2340504" y="4630072"/>
                </a:lnTo>
                <a:cubicBezTo>
                  <a:pt x="2222700" y="3470082"/>
                  <a:pt x="1296917" y="2548952"/>
                  <a:pt x="134816" y="2438342"/>
                </a:cubicBezTo>
                <a:lnTo>
                  <a:pt x="0" y="2431959"/>
                </a:lnTo>
                <a:lnTo>
                  <a:pt x="134816" y="2425576"/>
                </a:lnTo>
                <a:cubicBezTo>
                  <a:pt x="1296917" y="2314966"/>
                  <a:pt x="2222700" y="1393835"/>
                  <a:pt x="2340504" y="233845"/>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9" name="Freeform: Shape 68">
            <a:extLst>
              <a:ext uri="{FF2B5EF4-FFF2-40B4-BE49-F238E27FC236}">
                <a16:creationId xmlns:a16="http://schemas.microsoft.com/office/drawing/2014/main" id="{CE6E1EF9-BCA8-4087-A0A6-3B1D576DE3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083790" y="3249455"/>
            <a:ext cx="2353172" cy="4863918"/>
          </a:xfrm>
          <a:custGeom>
            <a:avLst/>
            <a:gdLst>
              <a:gd name="connsiteX0" fmla="*/ 2352312 w 2353172"/>
              <a:gd name="connsiteY0" fmla="*/ 0 h 4863918"/>
              <a:gd name="connsiteX1" fmla="*/ 2353172 w 2353172"/>
              <a:gd name="connsiteY1" fmla="*/ 0 h 4863918"/>
              <a:gd name="connsiteX2" fmla="*/ 2353172 w 2353172"/>
              <a:gd name="connsiteY2" fmla="*/ 4863918 h 4863918"/>
              <a:gd name="connsiteX3" fmla="*/ 2352312 w 2353172"/>
              <a:gd name="connsiteY3" fmla="*/ 4863918 h 4863918"/>
              <a:gd name="connsiteX4" fmla="*/ 2340504 w 2353172"/>
              <a:gd name="connsiteY4" fmla="*/ 4630072 h 4863918"/>
              <a:gd name="connsiteX5" fmla="*/ 134816 w 2353172"/>
              <a:gd name="connsiteY5" fmla="*/ 2438342 h 4863918"/>
              <a:gd name="connsiteX6" fmla="*/ 0 w 2353172"/>
              <a:gd name="connsiteY6" fmla="*/ 2431959 h 4863918"/>
              <a:gd name="connsiteX7" fmla="*/ 134816 w 2353172"/>
              <a:gd name="connsiteY7" fmla="*/ 2425576 h 4863918"/>
              <a:gd name="connsiteX8" fmla="*/ 2340504 w 2353172"/>
              <a:gd name="connsiteY8" fmla="*/ 233845 h 486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172" h="4863918">
                <a:moveTo>
                  <a:pt x="2352312" y="0"/>
                </a:moveTo>
                <a:lnTo>
                  <a:pt x="2353172" y="0"/>
                </a:lnTo>
                <a:lnTo>
                  <a:pt x="2353172" y="4863918"/>
                </a:lnTo>
                <a:lnTo>
                  <a:pt x="2352312" y="4863918"/>
                </a:lnTo>
                <a:lnTo>
                  <a:pt x="2340504" y="4630072"/>
                </a:lnTo>
                <a:cubicBezTo>
                  <a:pt x="2222700" y="3470082"/>
                  <a:pt x="1296917" y="2548952"/>
                  <a:pt x="134816" y="2438342"/>
                </a:cubicBezTo>
                <a:lnTo>
                  <a:pt x="0" y="2431959"/>
                </a:lnTo>
                <a:lnTo>
                  <a:pt x="134816" y="2425576"/>
                </a:lnTo>
                <a:cubicBezTo>
                  <a:pt x="1296917" y="2314966"/>
                  <a:pt x="2222700" y="1393835"/>
                  <a:pt x="2340504" y="233845"/>
                </a:cubicBez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BE981FC-6F5E-DFFC-1493-E5763EA8D4BD}"/>
              </a:ext>
            </a:extLst>
          </p:cNvPr>
          <p:cNvSpPr>
            <a:spLocks noGrp="1"/>
          </p:cNvSpPr>
          <p:nvPr>
            <p:ph type="title"/>
          </p:nvPr>
        </p:nvSpPr>
        <p:spPr>
          <a:xfrm>
            <a:off x="186026" y="1040804"/>
            <a:ext cx="3895148" cy="2760729"/>
          </a:xfrm>
        </p:spPr>
        <p:txBody>
          <a:bodyPr anchor="t">
            <a:normAutofit fontScale="90000"/>
          </a:bodyPr>
          <a:lstStyle/>
          <a:p>
            <a:r>
              <a:rPr lang="lv-LV" sz="2400" b="1" cap="all" spc="-150" dirty="0">
                <a:solidFill>
                  <a:srgbClr val="FFFFFF"/>
                </a:solidFill>
                <a:latin typeface="Times New Roman" panose="02020603050405020304" pitchFamily="18" charset="0"/>
                <a:ea typeface="+mn-ea"/>
                <a:cs typeface="Times New Roman" panose="02020603050405020304" pitchFamily="18" charset="0"/>
              </a:rPr>
              <a:t>Būvniecības Likums </a:t>
            </a:r>
            <a:br>
              <a:rPr lang="lv-LV" sz="2400" b="1" cap="all" spc="-150" dirty="0">
                <a:solidFill>
                  <a:srgbClr val="FFFFFF"/>
                </a:solidFill>
                <a:latin typeface="Times New Roman" panose="02020603050405020304" pitchFamily="18" charset="0"/>
                <a:ea typeface="+mn-ea"/>
                <a:cs typeface="Times New Roman" panose="02020603050405020304" pitchFamily="18" charset="0"/>
              </a:rPr>
            </a:br>
            <a:r>
              <a:rPr lang="lv-LV" sz="2400" b="1" cap="all" spc="-150" dirty="0">
                <a:solidFill>
                  <a:srgbClr val="FFFFFF"/>
                </a:solidFill>
                <a:latin typeface="Times New Roman" panose="02020603050405020304" pitchFamily="18" charset="0"/>
                <a:ea typeface="+mn-ea"/>
                <a:cs typeface="Times New Roman" panose="02020603050405020304" pitchFamily="18" charset="0"/>
              </a:rPr>
              <a:t>27. pants. </a:t>
            </a:r>
            <a:br>
              <a:rPr lang="lv-LV" sz="2400" b="1" cap="all" spc="-150" dirty="0">
                <a:solidFill>
                  <a:srgbClr val="FFFFFF"/>
                </a:solidFill>
                <a:latin typeface="Times New Roman" panose="02020603050405020304" pitchFamily="18" charset="0"/>
                <a:ea typeface="+mn-ea"/>
                <a:cs typeface="Times New Roman" panose="02020603050405020304" pitchFamily="18" charset="0"/>
              </a:rPr>
            </a:br>
            <a:r>
              <a:rPr lang="lv-LV" sz="2400" b="1" cap="all" spc="-150" dirty="0">
                <a:solidFill>
                  <a:srgbClr val="FFFFFF"/>
                </a:solidFill>
                <a:latin typeface="Times New Roman" panose="02020603050405020304" pitchFamily="18" charset="0"/>
                <a:ea typeface="+mn-ea"/>
                <a:cs typeface="Times New Roman" panose="02020603050405020304" pitchFamily="18" charset="0"/>
              </a:rPr>
              <a:t>Administratīvā atbildība par būvniecības pakalpojumu sniegšanu bez civiltiesiskās atbildības apdrošināšanas</a:t>
            </a:r>
          </a:p>
        </p:txBody>
      </p:sp>
      <p:sp>
        <p:nvSpPr>
          <p:cNvPr id="99" name="Content Placeholder 50">
            <a:extLst>
              <a:ext uri="{FF2B5EF4-FFF2-40B4-BE49-F238E27FC236}">
                <a16:creationId xmlns:a16="http://schemas.microsoft.com/office/drawing/2014/main" id="{7B0E9E56-4E10-82F1-F4C7-D4A7F2FAD0B7}"/>
              </a:ext>
            </a:extLst>
          </p:cNvPr>
          <p:cNvSpPr>
            <a:spLocks noGrp="1"/>
          </p:cNvSpPr>
          <p:nvPr>
            <p:ph idx="1"/>
          </p:nvPr>
        </p:nvSpPr>
        <p:spPr>
          <a:xfrm>
            <a:off x="4362450" y="190250"/>
            <a:ext cx="7543223" cy="6459932"/>
          </a:xfrm>
        </p:spPr>
        <p:txBody>
          <a:bodyPr>
            <a:normAutofit/>
          </a:bodyPr>
          <a:lstStyle/>
          <a:p>
            <a:pPr>
              <a:lnSpc>
                <a:spcPct val="110000"/>
              </a:lnSpc>
            </a:pPr>
            <a:endParaRPr lang="lv-LV" sz="1200" dirty="0"/>
          </a:p>
          <a:p>
            <a:pPr marL="0" indent="0" algn="just">
              <a:lnSpc>
                <a:spcPct val="110000"/>
              </a:lnSpc>
              <a:buNone/>
            </a:pPr>
            <a:endParaRPr lang="lv-LV" dirty="0">
              <a:latin typeface="Times New Roman" panose="02020603050405020304" pitchFamily="18" charset="0"/>
              <a:cs typeface="Times New Roman" panose="02020603050405020304" pitchFamily="18" charset="0"/>
            </a:endParaRPr>
          </a:p>
          <a:p>
            <a:pPr marL="0" indent="0" algn="just">
              <a:lnSpc>
                <a:spcPct val="87000"/>
              </a:lnSpc>
              <a:spcAft>
                <a:spcPts val="800"/>
              </a:spcAft>
              <a:buClr>
                <a:srgbClr val="156F79"/>
              </a:buClr>
              <a:buNone/>
            </a:pPr>
            <a:r>
              <a:rPr lang="lv-LV" sz="2200" dirty="0">
                <a:solidFill>
                  <a:srgbClr val="156F79"/>
                </a:solidFill>
                <a:latin typeface="Times New Roman" panose="02020603050405020304" pitchFamily="18" charset="0"/>
                <a:ea typeface="+mj-ea"/>
                <a:cs typeface="Times New Roman" panose="02020603050405020304" pitchFamily="18" charset="0"/>
              </a:rPr>
              <a:t>Par būvniecības pakalpojumu sniegšanu bez atbilstošas civiltiesiskās atbildības apdrošināšanas piemēro naudas sodu fiziskajai personai no divpadsmit līdz divdesmit piecām naudas soda vienībām, bet juridiskajai personai — no divpadsmit līdz divsimt piecdesmit naudas soda vienībām</a:t>
            </a:r>
          </a:p>
          <a:p>
            <a:pPr marL="0" indent="0" algn="just">
              <a:lnSpc>
                <a:spcPct val="87000"/>
              </a:lnSpc>
              <a:spcAft>
                <a:spcPts val="800"/>
              </a:spcAft>
              <a:buClr>
                <a:srgbClr val="156F79"/>
              </a:buClr>
              <a:buNone/>
            </a:pPr>
            <a:r>
              <a:rPr lang="lv-LV" sz="1800" i="1" dirty="0">
                <a:solidFill>
                  <a:srgbClr val="156F79"/>
                </a:solidFill>
                <a:latin typeface="Times New Roman" panose="02020603050405020304" pitchFamily="18" charset="0"/>
                <a:ea typeface="+mj-ea"/>
                <a:cs typeface="Times New Roman" panose="02020603050405020304" pitchFamily="18" charset="0"/>
              </a:rPr>
              <a:t>Pirms būvdarbu uzsākšanas objektā </a:t>
            </a:r>
            <a:r>
              <a:rPr lang="lv-LV" sz="1800" i="1" dirty="0" err="1">
                <a:solidFill>
                  <a:srgbClr val="156F79"/>
                </a:solidFill>
                <a:latin typeface="Times New Roman" panose="02020603050405020304" pitchFamily="18" charset="0"/>
                <a:ea typeface="+mj-ea"/>
                <a:cs typeface="Times New Roman" panose="02020603050405020304" pitchFamily="18" charset="0"/>
              </a:rPr>
              <a:t>būvspeciālistam</a:t>
            </a:r>
            <a:r>
              <a:rPr lang="lv-LV" sz="1800" i="1" dirty="0">
                <a:solidFill>
                  <a:srgbClr val="156F79"/>
                </a:solidFill>
                <a:latin typeface="Times New Roman" panose="02020603050405020304" pitchFamily="18" charset="0"/>
                <a:ea typeface="+mj-ea"/>
                <a:cs typeface="Times New Roman" panose="02020603050405020304" pitchFamily="18" charset="0"/>
              </a:rPr>
              <a:t>, kas veiks atbildīgā būvdarbu vadītāja, atbildīgā būvuzrauga vai atbildīgā </a:t>
            </a:r>
            <a:r>
              <a:rPr lang="lv-LV" sz="1800" i="1" dirty="0" err="1">
                <a:solidFill>
                  <a:srgbClr val="156F79"/>
                </a:solidFill>
                <a:latin typeface="Times New Roman" panose="02020603050405020304" pitchFamily="18" charset="0"/>
                <a:ea typeface="+mj-ea"/>
                <a:cs typeface="Times New Roman" panose="02020603050405020304" pitchFamily="18" charset="0"/>
              </a:rPr>
              <a:t>autoruzrauga</a:t>
            </a:r>
            <a:r>
              <a:rPr lang="lv-LV" sz="1800" i="1" dirty="0">
                <a:solidFill>
                  <a:srgbClr val="156F79"/>
                </a:solidFill>
                <a:latin typeface="Times New Roman" panose="02020603050405020304" pitchFamily="18" charset="0"/>
                <a:ea typeface="+mj-ea"/>
                <a:cs typeface="Times New Roman" panose="02020603050405020304" pitchFamily="18" charset="0"/>
              </a:rPr>
              <a:t> pienākumus, vai būvkomersantam, kas nodarbina konkrēto </a:t>
            </a:r>
            <a:r>
              <a:rPr lang="lv-LV" sz="1800" i="1" dirty="0" err="1">
                <a:solidFill>
                  <a:srgbClr val="156F79"/>
                </a:solidFill>
                <a:latin typeface="Times New Roman" panose="02020603050405020304" pitchFamily="18" charset="0"/>
                <a:ea typeface="+mj-ea"/>
                <a:cs typeface="Times New Roman" panose="02020603050405020304" pitchFamily="18" charset="0"/>
              </a:rPr>
              <a:t>būvspeciālistu</a:t>
            </a:r>
            <a:r>
              <a:rPr lang="lv-LV" sz="1800" i="1" dirty="0">
                <a:solidFill>
                  <a:srgbClr val="156F79"/>
                </a:solidFill>
                <a:latin typeface="Times New Roman" panose="02020603050405020304" pitchFamily="18" charset="0"/>
                <a:ea typeface="+mj-ea"/>
                <a:cs typeface="Times New Roman" panose="02020603050405020304" pitchFamily="18" charset="0"/>
              </a:rPr>
              <a:t>, jānoslēdz </a:t>
            </a:r>
            <a:r>
              <a:rPr lang="lv-LV" sz="1800" i="1" dirty="0" err="1">
                <a:solidFill>
                  <a:srgbClr val="156F79"/>
                </a:solidFill>
                <a:latin typeface="Times New Roman" panose="02020603050405020304" pitchFamily="18" charset="0"/>
                <a:ea typeface="+mj-ea"/>
                <a:cs typeface="Times New Roman" panose="02020603050405020304" pitchFamily="18" charset="0"/>
              </a:rPr>
              <a:t>būvspeciālista</a:t>
            </a:r>
            <a:r>
              <a:rPr lang="lv-LV" sz="1800" i="1" dirty="0">
                <a:solidFill>
                  <a:srgbClr val="156F79"/>
                </a:solidFill>
                <a:latin typeface="Times New Roman" panose="02020603050405020304" pitchFamily="18" charset="0"/>
                <a:ea typeface="+mj-ea"/>
                <a:cs typeface="Times New Roman" panose="02020603050405020304" pitchFamily="18" charset="0"/>
              </a:rPr>
              <a:t> apdrošināšanas līgums. Minētais līgums jāuztur spēkā visu būvdarbu un garantijas laiku. </a:t>
            </a:r>
            <a:r>
              <a:rPr lang="lv-LV" sz="1800" i="1" dirty="0" err="1">
                <a:solidFill>
                  <a:srgbClr val="156F79"/>
                </a:solidFill>
                <a:latin typeface="Times New Roman" panose="02020603050405020304" pitchFamily="18" charset="0"/>
                <a:ea typeface="+mj-ea"/>
                <a:cs typeface="Times New Roman" panose="02020603050405020304" pitchFamily="18" charset="0"/>
              </a:rPr>
              <a:t>Būvspeciālistam</a:t>
            </a:r>
            <a:r>
              <a:rPr lang="lv-LV" sz="1800" i="1" dirty="0">
                <a:solidFill>
                  <a:srgbClr val="156F79"/>
                </a:solidFill>
                <a:latin typeface="Times New Roman" panose="02020603050405020304" pitchFamily="18" charset="0"/>
                <a:ea typeface="+mj-ea"/>
                <a:cs typeface="Times New Roman" panose="02020603050405020304" pitchFamily="18" charset="0"/>
              </a:rPr>
              <a:t>, kas veiks atbildīgā būvuzrauga pienākumus, </a:t>
            </a:r>
            <a:r>
              <a:rPr lang="lv-LV" sz="1800" i="1" dirty="0" err="1">
                <a:solidFill>
                  <a:srgbClr val="156F79"/>
                </a:solidFill>
                <a:latin typeface="Times New Roman" panose="02020603050405020304" pitchFamily="18" charset="0"/>
                <a:ea typeface="+mj-ea"/>
                <a:cs typeface="Times New Roman" panose="02020603050405020304" pitchFamily="18" charset="0"/>
              </a:rPr>
              <a:t>būvspeciālista</a:t>
            </a:r>
            <a:r>
              <a:rPr lang="lv-LV" sz="1800" i="1" dirty="0">
                <a:solidFill>
                  <a:srgbClr val="156F79"/>
                </a:solidFill>
                <a:latin typeface="Times New Roman" panose="02020603050405020304" pitchFamily="18" charset="0"/>
                <a:ea typeface="+mj-ea"/>
                <a:cs typeface="Times New Roman" panose="02020603050405020304" pitchFamily="18" charset="0"/>
              </a:rPr>
              <a:t> apdrošināšanas līgumu var slēgt darba devējs, kas nodarbina konkrēto </a:t>
            </a:r>
            <a:r>
              <a:rPr lang="lv-LV" sz="1800" i="1" dirty="0" err="1">
                <a:solidFill>
                  <a:srgbClr val="156F79"/>
                </a:solidFill>
                <a:latin typeface="Times New Roman" panose="02020603050405020304" pitchFamily="18" charset="0"/>
                <a:ea typeface="+mj-ea"/>
                <a:cs typeface="Times New Roman" panose="02020603050405020304" pitchFamily="18" charset="0"/>
              </a:rPr>
              <a:t>būvspeciālistu</a:t>
            </a:r>
            <a:r>
              <a:rPr lang="lv-LV" sz="1800" i="1" dirty="0">
                <a:solidFill>
                  <a:srgbClr val="156F79"/>
                </a:solidFill>
                <a:latin typeface="Times New Roman" panose="02020603050405020304" pitchFamily="18" charset="0"/>
                <a:ea typeface="+mj-ea"/>
                <a:cs typeface="Times New Roman" panose="02020603050405020304" pitchFamily="18" charset="0"/>
              </a:rPr>
              <a:t>.</a:t>
            </a:r>
          </a:p>
          <a:p>
            <a:pPr marL="0" indent="0" algn="just">
              <a:lnSpc>
                <a:spcPct val="87000"/>
              </a:lnSpc>
              <a:spcAft>
                <a:spcPts val="800"/>
              </a:spcAft>
              <a:buClr>
                <a:srgbClr val="156F79"/>
              </a:buClr>
              <a:buNone/>
            </a:pPr>
            <a:r>
              <a:rPr lang="lv-LV" sz="1800" i="1" dirty="0">
                <a:solidFill>
                  <a:srgbClr val="156F79"/>
                </a:solidFill>
                <a:latin typeface="Times New Roman" panose="02020603050405020304" pitchFamily="18" charset="0"/>
                <a:ea typeface="+mj-ea"/>
                <a:cs typeface="Times New Roman" panose="02020603050405020304" pitchFamily="18" charset="0"/>
              </a:rPr>
              <a:t>(MK 19.08.2014. noteikumi Nr. 502 "Noteikumi par </a:t>
            </a:r>
            <a:r>
              <a:rPr lang="lv-LV" sz="1800" i="1" dirty="0" err="1">
                <a:solidFill>
                  <a:srgbClr val="156F79"/>
                </a:solidFill>
                <a:latin typeface="Times New Roman" panose="02020603050405020304" pitchFamily="18" charset="0"/>
                <a:ea typeface="+mj-ea"/>
                <a:cs typeface="Times New Roman" panose="02020603050405020304" pitchFamily="18" charset="0"/>
              </a:rPr>
              <a:t>būvspeciālistu</a:t>
            </a:r>
            <a:r>
              <a:rPr lang="lv-LV" sz="1800" i="1" dirty="0">
                <a:solidFill>
                  <a:srgbClr val="156F79"/>
                </a:solidFill>
                <a:latin typeface="Times New Roman" panose="02020603050405020304" pitchFamily="18" charset="0"/>
                <a:ea typeface="+mj-ea"/>
                <a:cs typeface="Times New Roman" panose="02020603050405020304" pitchFamily="18" charset="0"/>
              </a:rPr>
              <a:t> un būvdarbu veicēju civiltiesiskās atbildības obligāto apdrošināšanu", 5. punkts)</a:t>
            </a:r>
          </a:p>
        </p:txBody>
      </p:sp>
      <p:pic>
        <p:nvPicPr>
          <p:cNvPr id="13" name="Picture 12">
            <a:extLst>
              <a:ext uri="{FF2B5EF4-FFF2-40B4-BE49-F238E27FC236}">
                <a16:creationId xmlns:a16="http://schemas.microsoft.com/office/drawing/2014/main" id="{982DFED4-0ACB-CCD7-EC50-D326D8848D33}"/>
              </a:ext>
            </a:extLst>
          </p:cNvPr>
          <p:cNvPicPr>
            <a:picLocks noChangeAspect="1"/>
          </p:cNvPicPr>
          <p:nvPr/>
        </p:nvPicPr>
        <p:blipFill>
          <a:blip r:embed="rId2"/>
          <a:stretch>
            <a:fillRect/>
          </a:stretch>
        </p:blipFill>
        <p:spPr>
          <a:xfrm>
            <a:off x="10820400" y="4905401"/>
            <a:ext cx="1085273" cy="1630866"/>
          </a:xfrm>
          <a:prstGeom prst="rect">
            <a:avLst/>
          </a:prstGeom>
        </p:spPr>
      </p:pic>
    </p:spTree>
    <p:extLst>
      <p:ext uri="{BB962C8B-B14F-4D97-AF65-F5344CB8AC3E}">
        <p14:creationId xmlns:p14="http://schemas.microsoft.com/office/powerpoint/2010/main" val="1071208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afika 1">
            <a:extLst>
              <a:ext uri="{FF2B5EF4-FFF2-40B4-BE49-F238E27FC236}">
                <a16:creationId xmlns:a16="http://schemas.microsoft.com/office/drawing/2014/main" id="{8CFA0E48-47CE-B069-5E0D-15A9B3074C1E}"/>
              </a:ext>
            </a:extLst>
          </p:cNvPr>
          <p:cNvPicPr>
            <a:picLocks noGrp="1" noChangeAspect="1"/>
          </p:cNvPicPr>
          <p:nvPr>
            <p:ph idx="1"/>
          </p:nvPr>
        </p:nvPicPr>
        <p:blipFill>
          <a:blip r:embed="rId2">
            <a:extLst>
              <a:ext uri="{96DAC541-7B7A-43D3-8B79-37D633B846F1}">
                <asvg:svgBlip xmlns:asvg="http://schemas.microsoft.com/office/drawing/2016/SVG/main" r:embed="rId3"/>
              </a:ext>
            </a:extLst>
          </a:blip>
          <a:stretch>
            <a:fillRect/>
          </a:stretch>
        </p:blipFill>
        <p:spPr>
          <a:xfrm>
            <a:off x="127581" y="101252"/>
            <a:ext cx="994747" cy="1621665"/>
          </a:xfrm>
          <a:prstGeom prst="rect">
            <a:avLst/>
          </a:prstGeom>
        </p:spPr>
      </p:pic>
      <p:sp>
        <p:nvSpPr>
          <p:cNvPr id="20" name="Title 1">
            <a:extLst>
              <a:ext uri="{FF2B5EF4-FFF2-40B4-BE49-F238E27FC236}">
                <a16:creationId xmlns:a16="http://schemas.microsoft.com/office/drawing/2014/main" id="{BA6C079D-44C5-258F-2835-9FEE34268E2D}"/>
              </a:ext>
            </a:extLst>
          </p:cNvPr>
          <p:cNvSpPr>
            <a:spLocks noGrp="1"/>
          </p:cNvSpPr>
          <p:nvPr>
            <p:ph type="title"/>
          </p:nvPr>
        </p:nvSpPr>
        <p:spPr>
          <a:xfrm>
            <a:off x="8712485" y="3176587"/>
            <a:ext cx="2799796" cy="3209820"/>
          </a:xfrm>
        </p:spPr>
        <p:txBody>
          <a:bodyPr>
            <a:noAutofit/>
          </a:bodyPr>
          <a:lstStyle/>
          <a:p>
            <a:pPr>
              <a:spcBef>
                <a:spcPts val="300"/>
              </a:spcBef>
              <a:spcAft>
                <a:spcPts val="300"/>
              </a:spcAft>
            </a:pPr>
            <a:br>
              <a:rPr lang="lv-LV" sz="1800" dirty="0"/>
            </a:br>
            <a:endParaRPr lang="lv-LV" sz="1800" dirty="0"/>
          </a:p>
        </p:txBody>
      </p:sp>
      <p:sp>
        <p:nvSpPr>
          <p:cNvPr id="5" name="Rectangle: Rounded Corners 4">
            <a:extLst>
              <a:ext uri="{FF2B5EF4-FFF2-40B4-BE49-F238E27FC236}">
                <a16:creationId xmlns:a16="http://schemas.microsoft.com/office/drawing/2014/main" id="{30F0B4FD-4383-3DC7-2A3E-06B1C08B13AC}"/>
              </a:ext>
            </a:extLst>
          </p:cNvPr>
          <p:cNvSpPr/>
          <p:nvPr/>
        </p:nvSpPr>
        <p:spPr>
          <a:xfrm>
            <a:off x="4299719" y="331712"/>
            <a:ext cx="3644565" cy="1384647"/>
          </a:xfrm>
          <a:prstGeom prst="roundRect">
            <a:avLst/>
          </a:prstGeom>
          <a:gradFill>
            <a:gsLst>
              <a:gs pos="0">
                <a:schemeClr val="accent1">
                  <a:lumMod val="5000"/>
                  <a:lumOff val="95000"/>
                </a:schemeClr>
              </a:gs>
              <a:gs pos="47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54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b="1" cap="all" spc="-150" dirty="0">
                <a:solidFill>
                  <a:srgbClr val="156F79"/>
                </a:solidFill>
                <a:latin typeface="Times New Roman" panose="02020603050405020304" pitchFamily="18" charset="0"/>
                <a:ea typeface="+mj-ea"/>
                <a:cs typeface="Times New Roman" panose="02020603050405020304" pitchFamily="18" charset="0"/>
              </a:rPr>
              <a:t>Būvniecības Likums </a:t>
            </a:r>
            <a:br>
              <a:rPr lang="lv-LV" b="1" cap="all" spc="-150" dirty="0">
                <a:solidFill>
                  <a:srgbClr val="156F79"/>
                </a:solidFill>
                <a:latin typeface="Times New Roman" panose="02020603050405020304" pitchFamily="18" charset="0"/>
                <a:ea typeface="+mj-ea"/>
                <a:cs typeface="Times New Roman" panose="02020603050405020304" pitchFamily="18" charset="0"/>
              </a:rPr>
            </a:br>
            <a:r>
              <a:rPr lang="lv-LV" b="1" cap="all" spc="-150" dirty="0">
                <a:solidFill>
                  <a:srgbClr val="156F79"/>
                </a:solidFill>
                <a:latin typeface="Times New Roman" panose="02020603050405020304" pitchFamily="18" charset="0"/>
                <a:ea typeface="+mj-ea"/>
                <a:cs typeface="Times New Roman" panose="02020603050405020304" pitchFamily="18" charset="0"/>
              </a:rPr>
              <a:t>28. pants. </a:t>
            </a:r>
            <a:br>
              <a:rPr lang="lv-LV" b="1" cap="all" spc="-150" dirty="0">
                <a:solidFill>
                  <a:srgbClr val="156F79"/>
                </a:solidFill>
                <a:latin typeface="Times New Roman" panose="02020603050405020304" pitchFamily="18" charset="0"/>
                <a:ea typeface="+mj-ea"/>
                <a:cs typeface="Times New Roman" panose="02020603050405020304" pitchFamily="18" charset="0"/>
              </a:rPr>
            </a:br>
            <a:r>
              <a:rPr lang="lv-LV" b="1" cap="all" spc="-150" dirty="0">
                <a:solidFill>
                  <a:srgbClr val="156F79"/>
                </a:solidFill>
                <a:latin typeface="Times New Roman" panose="02020603050405020304" pitchFamily="18" charset="0"/>
                <a:ea typeface="+mj-ea"/>
                <a:cs typeface="Times New Roman" panose="02020603050405020304" pitchFamily="18" charset="0"/>
              </a:rPr>
              <a:t>Administratīvā atbildība būvju ekspluatācijas jomā</a:t>
            </a:r>
          </a:p>
        </p:txBody>
      </p:sp>
      <p:sp>
        <p:nvSpPr>
          <p:cNvPr id="6" name="Rectangle: Rounded Corners 5">
            <a:extLst>
              <a:ext uri="{FF2B5EF4-FFF2-40B4-BE49-F238E27FC236}">
                <a16:creationId xmlns:a16="http://schemas.microsoft.com/office/drawing/2014/main" id="{C20D634B-0610-C84B-AEF7-2090C2E205B2}"/>
              </a:ext>
            </a:extLst>
          </p:cNvPr>
          <p:cNvSpPr/>
          <p:nvPr/>
        </p:nvSpPr>
        <p:spPr>
          <a:xfrm>
            <a:off x="8539483" y="2227690"/>
            <a:ext cx="3209350" cy="1499579"/>
          </a:xfrm>
          <a:prstGeom prst="roundRect">
            <a:avLst/>
          </a:prstGeom>
          <a:gradFill>
            <a:gsLst>
              <a:gs pos="0">
                <a:schemeClr val="accent1">
                  <a:lumMod val="5000"/>
                  <a:lumOff val="95000"/>
                </a:schemeClr>
              </a:gs>
              <a:gs pos="47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v-LV" b="1" dirty="0">
                <a:solidFill>
                  <a:srgbClr val="156F79"/>
                </a:solidFill>
                <a:latin typeface="Times New Roman" panose="02020603050405020304" pitchFamily="18" charset="0"/>
                <a:cs typeface="Times New Roman" panose="02020603050405020304" pitchFamily="18" charset="0"/>
              </a:rPr>
              <a:t>Par būves vai tās daļas lietošanu vai pieļaušanu lietot, ja būve vai tās daļa ir tādā stāvoklī, ka tās lietošana ir bīstama</a:t>
            </a:r>
          </a:p>
        </p:txBody>
      </p:sp>
      <p:sp>
        <p:nvSpPr>
          <p:cNvPr id="8" name="Rectangle: Rounded Corners 7">
            <a:extLst>
              <a:ext uri="{FF2B5EF4-FFF2-40B4-BE49-F238E27FC236}">
                <a16:creationId xmlns:a16="http://schemas.microsoft.com/office/drawing/2014/main" id="{6E75E7CA-3935-D8C6-4CF0-5328CAA2CAA6}"/>
              </a:ext>
            </a:extLst>
          </p:cNvPr>
          <p:cNvSpPr/>
          <p:nvPr/>
        </p:nvSpPr>
        <p:spPr>
          <a:xfrm>
            <a:off x="1122329" y="2216865"/>
            <a:ext cx="2799796" cy="1414723"/>
          </a:xfrm>
          <a:prstGeom prst="roundRect">
            <a:avLst/>
          </a:prstGeom>
          <a:gradFill>
            <a:gsLst>
              <a:gs pos="0">
                <a:schemeClr val="accent1">
                  <a:lumMod val="5000"/>
                  <a:lumOff val="95000"/>
                </a:schemeClr>
              </a:gs>
              <a:gs pos="47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v-LV" b="1" dirty="0">
                <a:solidFill>
                  <a:srgbClr val="156F79"/>
                </a:solidFill>
                <a:latin typeface="Times New Roman" panose="02020603050405020304" pitchFamily="18" charset="0"/>
                <a:cs typeface="Times New Roman" panose="02020603050405020304" pitchFamily="18" charset="0"/>
              </a:rPr>
              <a:t>Par publiskas ēkas tehniskās apsekošanas neveikšanu normatīvajos aktos noteiktajos termiņos</a:t>
            </a:r>
          </a:p>
        </p:txBody>
      </p:sp>
      <p:sp>
        <p:nvSpPr>
          <p:cNvPr id="9" name="Rectangle: Rounded Corners 8">
            <a:extLst>
              <a:ext uri="{FF2B5EF4-FFF2-40B4-BE49-F238E27FC236}">
                <a16:creationId xmlns:a16="http://schemas.microsoft.com/office/drawing/2014/main" id="{F4055596-24A5-6F30-8FCB-384B6010F334}"/>
              </a:ext>
            </a:extLst>
          </p:cNvPr>
          <p:cNvSpPr/>
          <p:nvPr/>
        </p:nvSpPr>
        <p:spPr>
          <a:xfrm>
            <a:off x="1122328" y="3942499"/>
            <a:ext cx="2799796" cy="1924901"/>
          </a:xfrm>
          <a:prstGeom prst="roundRect">
            <a:avLst/>
          </a:prstGeom>
          <a:gradFill>
            <a:gsLst>
              <a:gs pos="0">
                <a:schemeClr val="accent1">
                  <a:lumMod val="5000"/>
                  <a:lumOff val="95000"/>
                </a:schemeClr>
              </a:gs>
              <a:gs pos="47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spcBef>
                <a:spcPts val="300"/>
              </a:spcBef>
              <a:spcAft>
                <a:spcPts val="300"/>
              </a:spcAft>
              <a:buFont typeface="Wingdings" panose="05000000000000000000" pitchFamily="2" charset="2"/>
              <a:buChar char="ü"/>
            </a:pPr>
            <a:r>
              <a:rPr lang="lv-LV" sz="1600" dirty="0">
                <a:solidFill>
                  <a:srgbClr val="156F79"/>
                </a:solidFill>
                <a:latin typeface="Times New Roman" panose="02020603050405020304" pitchFamily="18" charset="0"/>
                <a:cs typeface="Times New Roman" panose="02020603050405020304" pitchFamily="18" charset="0"/>
              </a:rPr>
              <a:t>būves īpašnieks </a:t>
            </a:r>
          </a:p>
          <a:p>
            <a:pPr marL="285750" indent="-285750">
              <a:spcBef>
                <a:spcPts val="300"/>
              </a:spcBef>
              <a:spcAft>
                <a:spcPts val="300"/>
              </a:spcAft>
              <a:buFont typeface="Wingdings" panose="05000000000000000000" pitchFamily="2" charset="2"/>
              <a:buChar char="ü"/>
            </a:pPr>
            <a:r>
              <a:rPr lang="lv-LV" sz="1600" dirty="0">
                <a:solidFill>
                  <a:srgbClr val="156F79"/>
                </a:solidFill>
                <a:latin typeface="Times New Roman" panose="02020603050405020304" pitchFamily="18" charset="0"/>
                <a:cs typeface="Times New Roman" panose="02020603050405020304" pitchFamily="18" charset="0"/>
              </a:rPr>
              <a:t>tiesiskais valdītājs (BL 21.panta (4) daļa)</a:t>
            </a:r>
          </a:p>
        </p:txBody>
      </p:sp>
      <p:sp>
        <p:nvSpPr>
          <p:cNvPr id="10" name="Rectangle: Rounded Corners 9">
            <a:extLst>
              <a:ext uri="{FF2B5EF4-FFF2-40B4-BE49-F238E27FC236}">
                <a16:creationId xmlns:a16="http://schemas.microsoft.com/office/drawing/2014/main" id="{C34525B3-A7C3-5C84-98A1-A64AE41ECC13}"/>
              </a:ext>
            </a:extLst>
          </p:cNvPr>
          <p:cNvSpPr/>
          <p:nvPr/>
        </p:nvSpPr>
        <p:spPr>
          <a:xfrm>
            <a:off x="4114801" y="3968575"/>
            <a:ext cx="4250263" cy="1898825"/>
          </a:xfrm>
          <a:prstGeom prst="roundRect">
            <a:avLst/>
          </a:prstGeom>
          <a:gradFill>
            <a:gsLst>
              <a:gs pos="0">
                <a:schemeClr val="accent1">
                  <a:lumMod val="5000"/>
                  <a:lumOff val="95000"/>
                </a:schemeClr>
              </a:gs>
              <a:gs pos="47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spcBef>
                <a:spcPts val="300"/>
              </a:spcBef>
              <a:spcAft>
                <a:spcPts val="300"/>
              </a:spcAft>
              <a:buFont typeface="Wingdings" panose="05000000000000000000" pitchFamily="2" charset="2"/>
              <a:buChar char="ü"/>
            </a:pPr>
            <a:r>
              <a:rPr lang="lv-LV" sz="1600" dirty="0">
                <a:solidFill>
                  <a:srgbClr val="156F79"/>
                </a:solidFill>
                <a:latin typeface="Times New Roman" panose="02020603050405020304" pitchFamily="18" charset="0"/>
                <a:cs typeface="Times New Roman" panose="02020603050405020304" pitchFamily="18" charset="0"/>
              </a:rPr>
              <a:t>būvniecības ierosinātājs vai tā tiesību pārņēmējs (BL 21)</a:t>
            </a:r>
          </a:p>
          <a:p>
            <a:pPr marL="285750" indent="-285750">
              <a:spcBef>
                <a:spcPts val="300"/>
              </a:spcBef>
              <a:spcAft>
                <a:spcPts val="300"/>
              </a:spcAft>
              <a:buFont typeface="Wingdings" panose="05000000000000000000" pitchFamily="2" charset="2"/>
              <a:buChar char="ü"/>
            </a:pPr>
            <a:r>
              <a:rPr lang="lv-LV" sz="1600" dirty="0">
                <a:solidFill>
                  <a:srgbClr val="156F79"/>
                </a:solidFill>
                <a:latin typeface="Times New Roman" panose="02020603050405020304" pitchFamily="18" charset="0"/>
                <a:cs typeface="Times New Roman" panose="02020603050405020304" pitchFamily="18" charset="0"/>
              </a:rPr>
              <a:t>atbildīgais būvdarbu vadītājs (VBN 100.1.1)</a:t>
            </a:r>
          </a:p>
          <a:p>
            <a:pPr marL="285750" indent="-285750">
              <a:spcBef>
                <a:spcPts val="300"/>
              </a:spcBef>
              <a:spcAft>
                <a:spcPts val="300"/>
              </a:spcAft>
              <a:buFont typeface="Wingdings" panose="05000000000000000000" pitchFamily="2" charset="2"/>
              <a:buChar char="ü"/>
            </a:pPr>
            <a:r>
              <a:rPr lang="lv-LV" sz="1600" dirty="0">
                <a:solidFill>
                  <a:srgbClr val="156F79"/>
                </a:solidFill>
                <a:latin typeface="Times New Roman" panose="02020603050405020304" pitchFamily="18" charset="0"/>
                <a:cs typeface="Times New Roman" panose="02020603050405020304" pitchFamily="18" charset="0"/>
              </a:rPr>
              <a:t>būvuzraugs (VBN 125.19)</a:t>
            </a:r>
          </a:p>
          <a:p>
            <a:endParaRPr lang="lv-LV" sz="1600" dirty="0">
              <a:solidFill>
                <a:schemeClr val="tx1"/>
              </a:solidFill>
              <a:latin typeface="Times New Roman" panose="02020603050405020304" pitchFamily="18" charset="0"/>
              <a:cs typeface="Times New Roman" panose="02020603050405020304" pitchFamily="18" charset="0"/>
            </a:endParaRPr>
          </a:p>
        </p:txBody>
      </p:sp>
      <p:sp>
        <p:nvSpPr>
          <p:cNvPr id="11" name="Rectangle: Rounded Corners 10">
            <a:extLst>
              <a:ext uri="{FF2B5EF4-FFF2-40B4-BE49-F238E27FC236}">
                <a16:creationId xmlns:a16="http://schemas.microsoft.com/office/drawing/2014/main" id="{10EF9241-2DA9-7FA4-1F8C-2378DD0FE554}"/>
              </a:ext>
            </a:extLst>
          </p:cNvPr>
          <p:cNvSpPr/>
          <p:nvPr/>
        </p:nvSpPr>
        <p:spPr>
          <a:xfrm>
            <a:off x="8557741" y="3942499"/>
            <a:ext cx="3142069" cy="1907517"/>
          </a:xfrm>
          <a:prstGeom prst="roundRect">
            <a:avLst/>
          </a:prstGeom>
          <a:gradFill>
            <a:gsLst>
              <a:gs pos="0">
                <a:schemeClr val="accent1">
                  <a:lumMod val="5000"/>
                  <a:lumOff val="95000"/>
                </a:schemeClr>
              </a:gs>
              <a:gs pos="47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spcBef>
                <a:spcPts val="300"/>
              </a:spcBef>
              <a:spcAft>
                <a:spcPts val="300"/>
              </a:spcAft>
              <a:buFont typeface="Wingdings" panose="05000000000000000000" pitchFamily="2" charset="2"/>
              <a:buChar char="ü"/>
            </a:pPr>
            <a:r>
              <a:rPr lang="lv-LV" sz="1600" dirty="0">
                <a:solidFill>
                  <a:srgbClr val="156F79"/>
                </a:solidFill>
                <a:latin typeface="Times New Roman" panose="02020603050405020304" pitchFamily="18" charset="0"/>
                <a:cs typeface="Times New Roman" panose="02020603050405020304" pitchFamily="18" charset="0"/>
              </a:rPr>
              <a:t>būvniecības ierosinātājs (BL 17.panta (3) daļa)</a:t>
            </a:r>
          </a:p>
          <a:p>
            <a:pPr marL="285750" indent="-285750">
              <a:spcBef>
                <a:spcPts val="300"/>
              </a:spcBef>
              <a:spcAft>
                <a:spcPts val="300"/>
              </a:spcAft>
              <a:buFont typeface="Wingdings" panose="05000000000000000000" pitchFamily="2" charset="2"/>
              <a:buChar char="ü"/>
            </a:pPr>
            <a:r>
              <a:rPr lang="lv-LV" sz="1600" dirty="0">
                <a:solidFill>
                  <a:srgbClr val="156F79"/>
                </a:solidFill>
                <a:latin typeface="Times New Roman" panose="02020603050405020304" pitchFamily="18" charset="0"/>
                <a:cs typeface="Times New Roman" panose="02020603050405020304" pitchFamily="18" charset="0"/>
              </a:rPr>
              <a:t>būves īpašnieks (BL 21.panta (9) daļa)</a:t>
            </a:r>
          </a:p>
        </p:txBody>
      </p:sp>
      <p:cxnSp>
        <p:nvCxnSpPr>
          <p:cNvPr id="13" name="Straight Connector 12">
            <a:extLst>
              <a:ext uri="{FF2B5EF4-FFF2-40B4-BE49-F238E27FC236}">
                <a16:creationId xmlns:a16="http://schemas.microsoft.com/office/drawing/2014/main" id="{412D3EEE-34A0-D231-0F61-2C3A32F052E1}"/>
              </a:ext>
            </a:extLst>
          </p:cNvPr>
          <p:cNvCxnSpPr>
            <a:cxnSpLocks/>
            <a:endCxn id="8" idx="0"/>
          </p:cNvCxnSpPr>
          <p:nvPr/>
        </p:nvCxnSpPr>
        <p:spPr>
          <a:xfrm flipH="1">
            <a:off x="2522227" y="1716359"/>
            <a:ext cx="2078881" cy="500506"/>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1860020A-6CE7-AB57-912A-82BC38A781BD}"/>
              </a:ext>
            </a:extLst>
          </p:cNvPr>
          <p:cNvCxnSpPr>
            <a:cxnSpLocks/>
            <a:endCxn id="6" idx="0"/>
          </p:cNvCxnSpPr>
          <p:nvPr/>
        </p:nvCxnSpPr>
        <p:spPr>
          <a:xfrm>
            <a:off x="7367292" y="1722917"/>
            <a:ext cx="2776866" cy="504773"/>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9ACCA9F1-8042-5EBE-0ABE-451CF439C921}"/>
              </a:ext>
            </a:extLst>
          </p:cNvPr>
          <p:cNvCxnSpPr/>
          <p:nvPr/>
        </p:nvCxnSpPr>
        <p:spPr>
          <a:xfrm>
            <a:off x="3506487" y="3768210"/>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2197D539-7DA5-19CE-BFDB-B37979CC282B}"/>
              </a:ext>
            </a:extLst>
          </p:cNvPr>
          <p:cNvCxnSpPr>
            <a:cxnSpLocks/>
          </p:cNvCxnSpPr>
          <p:nvPr/>
        </p:nvCxnSpPr>
        <p:spPr>
          <a:xfrm>
            <a:off x="6236986" y="3716444"/>
            <a:ext cx="0" cy="226055"/>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2EFB04BE-BF86-35FD-E064-2C9273FDAFED}"/>
              </a:ext>
            </a:extLst>
          </p:cNvPr>
          <p:cNvCxnSpPr>
            <a:cxnSpLocks/>
            <a:stCxn id="9" idx="0"/>
          </p:cNvCxnSpPr>
          <p:nvPr/>
        </p:nvCxnSpPr>
        <p:spPr>
          <a:xfrm flipV="1">
            <a:off x="2522226" y="3631588"/>
            <a:ext cx="0" cy="310911"/>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B3FCE4EA-A0F7-78C0-68D8-BB43189E1DA3}"/>
              </a:ext>
            </a:extLst>
          </p:cNvPr>
          <p:cNvCxnSpPr>
            <a:cxnSpLocks/>
            <a:stCxn id="6" idx="2"/>
            <a:endCxn id="11" idx="0"/>
          </p:cNvCxnSpPr>
          <p:nvPr/>
        </p:nvCxnSpPr>
        <p:spPr>
          <a:xfrm flipH="1">
            <a:off x="10128776" y="3727269"/>
            <a:ext cx="15382" cy="215230"/>
          </a:xfrm>
          <a:prstGeom prst="line">
            <a:avLst/>
          </a:prstGeom>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9853653E-D15B-F725-EF89-3BE5BA7D4902}"/>
              </a:ext>
            </a:extLst>
          </p:cNvPr>
          <p:cNvCxnSpPr>
            <a:cxnSpLocks/>
          </p:cNvCxnSpPr>
          <p:nvPr/>
        </p:nvCxnSpPr>
        <p:spPr>
          <a:xfrm>
            <a:off x="6583829" y="2509710"/>
            <a:ext cx="0" cy="414517"/>
          </a:xfrm>
          <a:prstGeom prst="line">
            <a:avLst/>
          </a:prstGeom>
        </p:spPr>
        <p:style>
          <a:lnRef idx="1">
            <a:schemeClr val="accent1"/>
          </a:lnRef>
          <a:fillRef idx="0">
            <a:schemeClr val="accent1"/>
          </a:fillRef>
          <a:effectRef idx="0">
            <a:schemeClr val="accent1"/>
          </a:effectRef>
          <a:fontRef idx="minor">
            <a:schemeClr val="tx1"/>
          </a:fontRef>
        </p:style>
      </p:cxnSp>
      <p:sp>
        <p:nvSpPr>
          <p:cNvPr id="12" name="Rectangle: Rounded Corners 11">
            <a:extLst>
              <a:ext uri="{FF2B5EF4-FFF2-40B4-BE49-F238E27FC236}">
                <a16:creationId xmlns:a16="http://schemas.microsoft.com/office/drawing/2014/main" id="{B4EBD58E-19A4-96F3-EA4E-5C162514458A}"/>
              </a:ext>
            </a:extLst>
          </p:cNvPr>
          <p:cNvSpPr/>
          <p:nvPr/>
        </p:nvSpPr>
        <p:spPr>
          <a:xfrm>
            <a:off x="4299719" y="2222317"/>
            <a:ext cx="3970157" cy="1504952"/>
          </a:xfrm>
          <a:prstGeom prst="roundRect">
            <a:avLst/>
          </a:prstGeom>
          <a:gradFill>
            <a:gsLst>
              <a:gs pos="0">
                <a:schemeClr val="accent1">
                  <a:lumMod val="5000"/>
                  <a:lumOff val="95000"/>
                </a:schemeClr>
              </a:gs>
              <a:gs pos="47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v-LV" b="1" dirty="0">
                <a:solidFill>
                  <a:srgbClr val="156F79"/>
                </a:solidFill>
                <a:latin typeface="Times New Roman" panose="02020603050405020304" pitchFamily="18" charset="0"/>
                <a:cs typeface="Times New Roman" panose="02020603050405020304" pitchFamily="18" charset="0"/>
              </a:rPr>
              <a:t>Par būves vai tās daļas izmantošanu līdz tās pieņemšanai ekspluatācijā</a:t>
            </a:r>
          </a:p>
        </p:txBody>
      </p:sp>
      <p:cxnSp>
        <p:nvCxnSpPr>
          <p:cNvPr id="76" name="Straight Connector 75">
            <a:extLst>
              <a:ext uri="{FF2B5EF4-FFF2-40B4-BE49-F238E27FC236}">
                <a16:creationId xmlns:a16="http://schemas.microsoft.com/office/drawing/2014/main" id="{4E5E6AD5-1932-CBF7-BDAA-38EE73721F6E}"/>
              </a:ext>
            </a:extLst>
          </p:cNvPr>
          <p:cNvCxnSpPr>
            <a:cxnSpLocks/>
            <a:stCxn id="5" idx="2"/>
          </p:cNvCxnSpPr>
          <p:nvPr/>
        </p:nvCxnSpPr>
        <p:spPr>
          <a:xfrm>
            <a:off x="6122002" y="1716359"/>
            <a:ext cx="0" cy="50595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57405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63" name="Rectangle 62">
            <a:extLst>
              <a:ext uri="{FF2B5EF4-FFF2-40B4-BE49-F238E27FC236}">
                <a16:creationId xmlns:a16="http://schemas.microsoft.com/office/drawing/2014/main" id="{9F74EBBD-8E06-4E83-B0A2-75BB23875F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a:extLst>
              <a:ext uri="{FF2B5EF4-FFF2-40B4-BE49-F238E27FC236}">
                <a16:creationId xmlns:a16="http://schemas.microsoft.com/office/drawing/2014/main" id="{760CCE1B-689A-4430-B79E-977B226F31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2672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Freeform: Shape 66">
            <a:extLst>
              <a:ext uri="{FF2B5EF4-FFF2-40B4-BE49-F238E27FC236}">
                <a16:creationId xmlns:a16="http://schemas.microsoft.com/office/drawing/2014/main" id="{7DDC33EC-086D-4551-A7B9-520718C139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091741" y="3249454"/>
            <a:ext cx="2353172" cy="4863918"/>
          </a:xfrm>
          <a:custGeom>
            <a:avLst/>
            <a:gdLst>
              <a:gd name="connsiteX0" fmla="*/ 2352312 w 2353172"/>
              <a:gd name="connsiteY0" fmla="*/ 0 h 4863918"/>
              <a:gd name="connsiteX1" fmla="*/ 2353172 w 2353172"/>
              <a:gd name="connsiteY1" fmla="*/ 0 h 4863918"/>
              <a:gd name="connsiteX2" fmla="*/ 2353172 w 2353172"/>
              <a:gd name="connsiteY2" fmla="*/ 4863918 h 4863918"/>
              <a:gd name="connsiteX3" fmla="*/ 2352312 w 2353172"/>
              <a:gd name="connsiteY3" fmla="*/ 4863918 h 4863918"/>
              <a:gd name="connsiteX4" fmla="*/ 2340504 w 2353172"/>
              <a:gd name="connsiteY4" fmla="*/ 4630072 h 4863918"/>
              <a:gd name="connsiteX5" fmla="*/ 134816 w 2353172"/>
              <a:gd name="connsiteY5" fmla="*/ 2438342 h 4863918"/>
              <a:gd name="connsiteX6" fmla="*/ 0 w 2353172"/>
              <a:gd name="connsiteY6" fmla="*/ 2431959 h 4863918"/>
              <a:gd name="connsiteX7" fmla="*/ 134816 w 2353172"/>
              <a:gd name="connsiteY7" fmla="*/ 2425576 h 4863918"/>
              <a:gd name="connsiteX8" fmla="*/ 2340504 w 2353172"/>
              <a:gd name="connsiteY8" fmla="*/ 233845 h 486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172" h="4863918">
                <a:moveTo>
                  <a:pt x="2352312" y="0"/>
                </a:moveTo>
                <a:lnTo>
                  <a:pt x="2353172" y="0"/>
                </a:lnTo>
                <a:lnTo>
                  <a:pt x="2353172" y="4863918"/>
                </a:lnTo>
                <a:lnTo>
                  <a:pt x="2352312" y="4863918"/>
                </a:lnTo>
                <a:lnTo>
                  <a:pt x="2340504" y="4630072"/>
                </a:lnTo>
                <a:cubicBezTo>
                  <a:pt x="2222700" y="3470082"/>
                  <a:pt x="1296917" y="2548952"/>
                  <a:pt x="134816" y="2438342"/>
                </a:cubicBezTo>
                <a:lnTo>
                  <a:pt x="0" y="2431959"/>
                </a:lnTo>
                <a:lnTo>
                  <a:pt x="134816" y="2425576"/>
                </a:lnTo>
                <a:cubicBezTo>
                  <a:pt x="1296917" y="2314966"/>
                  <a:pt x="2222700" y="1393835"/>
                  <a:pt x="2340504" y="233845"/>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9" name="Freeform: Shape 68">
            <a:extLst>
              <a:ext uri="{FF2B5EF4-FFF2-40B4-BE49-F238E27FC236}">
                <a16:creationId xmlns:a16="http://schemas.microsoft.com/office/drawing/2014/main" id="{CE6E1EF9-BCA8-4087-A0A6-3B1D576DE3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083790" y="3249455"/>
            <a:ext cx="2353172" cy="4863918"/>
          </a:xfrm>
          <a:custGeom>
            <a:avLst/>
            <a:gdLst>
              <a:gd name="connsiteX0" fmla="*/ 2352312 w 2353172"/>
              <a:gd name="connsiteY0" fmla="*/ 0 h 4863918"/>
              <a:gd name="connsiteX1" fmla="*/ 2353172 w 2353172"/>
              <a:gd name="connsiteY1" fmla="*/ 0 h 4863918"/>
              <a:gd name="connsiteX2" fmla="*/ 2353172 w 2353172"/>
              <a:gd name="connsiteY2" fmla="*/ 4863918 h 4863918"/>
              <a:gd name="connsiteX3" fmla="*/ 2352312 w 2353172"/>
              <a:gd name="connsiteY3" fmla="*/ 4863918 h 4863918"/>
              <a:gd name="connsiteX4" fmla="*/ 2340504 w 2353172"/>
              <a:gd name="connsiteY4" fmla="*/ 4630072 h 4863918"/>
              <a:gd name="connsiteX5" fmla="*/ 134816 w 2353172"/>
              <a:gd name="connsiteY5" fmla="*/ 2438342 h 4863918"/>
              <a:gd name="connsiteX6" fmla="*/ 0 w 2353172"/>
              <a:gd name="connsiteY6" fmla="*/ 2431959 h 4863918"/>
              <a:gd name="connsiteX7" fmla="*/ 134816 w 2353172"/>
              <a:gd name="connsiteY7" fmla="*/ 2425576 h 4863918"/>
              <a:gd name="connsiteX8" fmla="*/ 2340504 w 2353172"/>
              <a:gd name="connsiteY8" fmla="*/ 233845 h 486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172" h="4863918">
                <a:moveTo>
                  <a:pt x="2352312" y="0"/>
                </a:moveTo>
                <a:lnTo>
                  <a:pt x="2353172" y="0"/>
                </a:lnTo>
                <a:lnTo>
                  <a:pt x="2353172" y="4863918"/>
                </a:lnTo>
                <a:lnTo>
                  <a:pt x="2352312" y="4863918"/>
                </a:lnTo>
                <a:lnTo>
                  <a:pt x="2340504" y="4630072"/>
                </a:lnTo>
                <a:cubicBezTo>
                  <a:pt x="2222700" y="3470082"/>
                  <a:pt x="1296917" y="2548952"/>
                  <a:pt x="134816" y="2438342"/>
                </a:cubicBezTo>
                <a:lnTo>
                  <a:pt x="0" y="2431959"/>
                </a:lnTo>
                <a:lnTo>
                  <a:pt x="134816" y="2425576"/>
                </a:lnTo>
                <a:cubicBezTo>
                  <a:pt x="1296917" y="2314966"/>
                  <a:pt x="2222700" y="1393835"/>
                  <a:pt x="2340504" y="233845"/>
                </a:cubicBez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BE981FC-6F5E-DFFC-1493-E5763EA8D4BD}"/>
              </a:ext>
            </a:extLst>
          </p:cNvPr>
          <p:cNvSpPr>
            <a:spLocks noGrp="1"/>
          </p:cNvSpPr>
          <p:nvPr>
            <p:ph type="title"/>
          </p:nvPr>
        </p:nvSpPr>
        <p:spPr>
          <a:xfrm>
            <a:off x="286327" y="1049866"/>
            <a:ext cx="3895148" cy="1965037"/>
          </a:xfrm>
        </p:spPr>
        <p:txBody>
          <a:bodyPr anchor="t">
            <a:noAutofit/>
          </a:bodyPr>
          <a:lstStyle/>
          <a:p>
            <a:r>
              <a:rPr lang="lv-LV" sz="2200" b="1" cap="all" spc="-150" dirty="0">
                <a:solidFill>
                  <a:srgbClr val="FFFFFF"/>
                </a:solidFill>
                <a:latin typeface="Times New Roman" panose="02020603050405020304" pitchFamily="18" charset="0"/>
                <a:ea typeface="+mn-ea"/>
                <a:cs typeface="Times New Roman" panose="02020603050405020304" pitchFamily="18" charset="0"/>
              </a:rPr>
              <a:t>Būvniecības Likums </a:t>
            </a:r>
            <a:br>
              <a:rPr lang="lv-LV" sz="2200" b="1" cap="all" spc="-150" dirty="0">
                <a:solidFill>
                  <a:srgbClr val="FFFFFF"/>
                </a:solidFill>
                <a:latin typeface="Times New Roman" panose="02020603050405020304" pitchFamily="18" charset="0"/>
                <a:ea typeface="+mn-ea"/>
                <a:cs typeface="Times New Roman" panose="02020603050405020304" pitchFamily="18" charset="0"/>
              </a:rPr>
            </a:br>
            <a:r>
              <a:rPr lang="lv-LV" sz="2200" b="1" cap="all" spc="-150" dirty="0">
                <a:solidFill>
                  <a:srgbClr val="FFFFFF"/>
                </a:solidFill>
                <a:latin typeface="Times New Roman" panose="02020603050405020304" pitchFamily="18" charset="0"/>
                <a:ea typeface="+mn-ea"/>
                <a:cs typeface="Times New Roman" panose="02020603050405020304" pitchFamily="18" charset="0"/>
              </a:rPr>
              <a:t>29. panta (4) daļa </a:t>
            </a:r>
            <a:br>
              <a:rPr lang="lv-LV" sz="2200" b="1" cap="all" spc="-150" dirty="0">
                <a:solidFill>
                  <a:srgbClr val="FFFFFF"/>
                </a:solidFill>
                <a:latin typeface="Times New Roman" panose="02020603050405020304" pitchFamily="18" charset="0"/>
                <a:ea typeface="+mn-ea"/>
                <a:cs typeface="Times New Roman" panose="02020603050405020304" pitchFamily="18" charset="0"/>
              </a:rPr>
            </a:br>
            <a:r>
              <a:rPr lang="lv-LV" sz="2200" b="1" cap="all" spc="-150" dirty="0">
                <a:solidFill>
                  <a:srgbClr val="FFFFFF"/>
                </a:solidFill>
                <a:latin typeface="Times New Roman" panose="02020603050405020304" pitchFamily="18" charset="0"/>
                <a:ea typeface="+mn-ea"/>
                <a:cs typeface="Times New Roman" panose="02020603050405020304" pitchFamily="18" charset="0"/>
              </a:rPr>
              <a:t>Administratīvā atbildība būvizstrādājumu jomā</a:t>
            </a:r>
          </a:p>
        </p:txBody>
      </p:sp>
      <p:sp>
        <p:nvSpPr>
          <p:cNvPr id="99" name="Content Placeholder 50">
            <a:extLst>
              <a:ext uri="{FF2B5EF4-FFF2-40B4-BE49-F238E27FC236}">
                <a16:creationId xmlns:a16="http://schemas.microsoft.com/office/drawing/2014/main" id="{7B0E9E56-4E10-82F1-F4C7-D4A7F2FAD0B7}"/>
              </a:ext>
            </a:extLst>
          </p:cNvPr>
          <p:cNvSpPr>
            <a:spLocks noGrp="1"/>
          </p:cNvSpPr>
          <p:nvPr>
            <p:ph idx="1"/>
          </p:nvPr>
        </p:nvSpPr>
        <p:spPr>
          <a:xfrm>
            <a:off x="4362450" y="190250"/>
            <a:ext cx="7543223" cy="6459932"/>
          </a:xfrm>
        </p:spPr>
        <p:txBody>
          <a:bodyPr>
            <a:normAutofit/>
          </a:bodyPr>
          <a:lstStyle/>
          <a:p>
            <a:pPr>
              <a:lnSpc>
                <a:spcPct val="110000"/>
              </a:lnSpc>
            </a:pPr>
            <a:endParaRPr lang="lv-LV" sz="1200" dirty="0"/>
          </a:p>
          <a:p>
            <a:pPr marL="0" indent="0" algn="just">
              <a:lnSpc>
                <a:spcPct val="87000"/>
              </a:lnSpc>
              <a:spcAft>
                <a:spcPts val="800"/>
              </a:spcAft>
              <a:buClr>
                <a:srgbClr val="156F79"/>
              </a:buClr>
              <a:buNone/>
            </a:pPr>
            <a:endParaRPr lang="lv-LV" sz="2400" dirty="0"/>
          </a:p>
          <a:p>
            <a:pPr marL="0" indent="0" algn="just">
              <a:lnSpc>
                <a:spcPct val="87000"/>
              </a:lnSpc>
              <a:spcAft>
                <a:spcPts val="800"/>
              </a:spcAft>
              <a:buClr>
                <a:srgbClr val="156F79"/>
              </a:buClr>
              <a:buNone/>
            </a:pPr>
            <a:r>
              <a:rPr lang="lv-LV" sz="2800" dirty="0">
                <a:solidFill>
                  <a:srgbClr val="156F79"/>
                </a:solidFill>
                <a:latin typeface="Times New Roman" panose="02020603050405020304" pitchFamily="18" charset="0"/>
                <a:ea typeface="Calibri" panose="020F0502020204030204" pitchFamily="34" charset="0"/>
              </a:rPr>
              <a:t>Administratīvā atbildība paredzēta par </a:t>
            </a:r>
            <a:r>
              <a:rPr lang="lv-LV" sz="2800" dirty="0">
                <a:solidFill>
                  <a:srgbClr val="156F79"/>
                </a:solidFill>
                <a:effectLst/>
                <a:latin typeface="Times New Roman" panose="02020603050405020304" pitchFamily="18" charset="0"/>
                <a:ea typeface="Calibri" panose="020F0502020204030204" pitchFamily="34" charset="0"/>
              </a:rPr>
              <a:t>tādu būvizstrādājumu izmantošanu būvdarbu procesā, kuriem nav atbilstību apliecinošas dokumentācijas</a:t>
            </a:r>
            <a:endParaRPr lang="lv-LV" sz="2800" dirty="0">
              <a:solidFill>
                <a:srgbClr val="156F79"/>
              </a:solidFill>
              <a:latin typeface="Times New Roman" panose="02020603050405020304" pitchFamily="18" charset="0"/>
              <a:ea typeface="+mj-ea"/>
              <a:cs typeface="Times New Roman" panose="02020603050405020304" pitchFamily="18" charset="0"/>
            </a:endParaRPr>
          </a:p>
        </p:txBody>
      </p:sp>
      <p:pic>
        <p:nvPicPr>
          <p:cNvPr id="13" name="Picture 12">
            <a:extLst>
              <a:ext uri="{FF2B5EF4-FFF2-40B4-BE49-F238E27FC236}">
                <a16:creationId xmlns:a16="http://schemas.microsoft.com/office/drawing/2014/main" id="{982DFED4-0ACB-CCD7-EC50-D326D8848D33}"/>
              </a:ext>
            </a:extLst>
          </p:cNvPr>
          <p:cNvPicPr>
            <a:picLocks noChangeAspect="1"/>
          </p:cNvPicPr>
          <p:nvPr/>
        </p:nvPicPr>
        <p:blipFill>
          <a:blip r:embed="rId2"/>
          <a:stretch>
            <a:fillRect/>
          </a:stretch>
        </p:blipFill>
        <p:spPr>
          <a:xfrm>
            <a:off x="10811932" y="4631267"/>
            <a:ext cx="1093741" cy="1693333"/>
          </a:xfrm>
          <a:prstGeom prst="rect">
            <a:avLst/>
          </a:prstGeom>
        </p:spPr>
      </p:pic>
    </p:spTree>
    <p:extLst>
      <p:ext uri="{BB962C8B-B14F-4D97-AF65-F5344CB8AC3E}">
        <p14:creationId xmlns:p14="http://schemas.microsoft.com/office/powerpoint/2010/main" val="4053875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63" name="Rectangle 62">
            <a:extLst>
              <a:ext uri="{FF2B5EF4-FFF2-40B4-BE49-F238E27FC236}">
                <a16:creationId xmlns:a16="http://schemas.microsoft.com/office/drawing/2014/main" id="{9F74EBBD-8E06-4E83-B0A2-75BB23875F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a:extLst>
              <a:ext uri="{FF2B5EF4-FFF2-40B4-BE49-F238E27FC236}">
                <a16:creationId xmlns:a16="http://schemas.microsoft.com/office/drawing/2014/main" id="{760CCE1B-689A-4430-B79E-977B226F31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2672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Freeform: Shape 66">
            <a:extLst>
              <a:ext uri="{FF2B5EF4-FFF2-40B4-BE49-F238E27FC236}">
                <a16:creationId xmlns:a16="http://schemas.microsoft.com/office/drawing/2014/main" id="{7DDC33EC-086D-4551-A7B9-520718C139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091741" y="3249454"/>
            <a:ext cx="2353172" cy="4863918"/>
          </a:xfrm>
          <a:custGeom>
            <a:avLst/>
            <a:gdLst>
              <a:gd name="connsiteX0" fmla="*/ 2352312 w 2353172"/>
              <a:gd name="connsiteY0" fmla="*/ 0 h 4863918"/>
              <a:gd name="connsiteX1" fmla="*/ 2353172 w 2353172"/>
              <a:gd name="connsiteY1" fmla="*/ 0 h 4863918"/>
              <a:gd name="connsiteX2" fmla="*/ 2353172 w 2353172"/>
              <a:gd name="connsiteY2" fmla="*/ 4863918 h 4863918"/>
              <a:gd name="connsiteX3" fmla="*/ 2352312 w 2353172"/>
              <a:gd name="connsiteY3" fmla="*/ 4863918 h 4863918"/>
              <a:gd name="connsiteX4" fmla="*/ 2340504 w 2353172"/>
              <a:gd name="connsiteY4" fmla="*/ 4630072 h 4863918"/>
              <a:gd name="connsiteX5" fmla="*/ 134816 w 2353172"/>
              <a:gd name="connsiteY5" fmla="*/ 2438342 h 4863918"/>
              <a:gd name="connsiteX6" fmla="*/ 0 w 2353172"/>
              <a:gd name="connsiteY6" fmla="*/ 2431959 h 4863918"/>
              <a:gd name="connsiteX7" fmla="*/ 134816 w 2353172"/>
              <a:gd name="connsiteY7" fmla="*/ 2425576 h 4863918"/>
              <a:gd name="connsiteX8" fmla="*/ 2340504 w 2353172"/>
              <a:gd name="connsiteY8" fmla="*/ 233845 h 486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172" h="4863918">
                <a:moveTo>
                  <a:pt x="2352312" y="0"/>
                </a:moveTo>
                <a:lnTo>
                  <a:pt x="2353172" y="0"/>
                </a:lnTo>
                <a:lnTo>
                  <a:pt x="2353172" y="4863918"/>
                </a:lnTo>
                <a:lnTo>
                  <a:pt x="2352312" y="4863918"/>
                </a:lnTo>
                <a:lnTo>
                  <a:pt x="2340504" y="4630072"/>
                </a:lnTo>
                <a:cubicBezTo>
                  <a:pt x="2222700" y="3470082"/>
                  <a:pt x="1296917" y="2548952"/>
                  <a:pt x="134816" y="2438342"/>
                </a:cubicBezTo>
                <a:lnTo>
                  <a:pt x="0" y="2431959"/>
                </a:lnTo>
                <a:lnTo>
                  <a:pt x="134816" y="2425576"/>
                </a:lnTo>
                <a:cubicBezTo>
                  <a:pt x="1296917" y="2314966"/>
                  <a:pt x="2222700" y="1393835"/>
                  <a:pt x="2340504" y="233845"/>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9" name="Freeform: Shape 68">
            <a:extLst>
              <a:ext uri="{FF2B5EF4-FFF2-40B4-BE49-F238E27FC236}">
                <a16:creationId xmlns:a16="http://schemas.microsoft.com/office/drawing/2014/main" id="{CE6E1EF9-BCA8-4087-A0A6-3B1D576DE3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083790" y="3249455"/>
            <a:ext cx="2353172" cy="4863918"/>
          </a:xfrm>
          <a:custGeom>
            <a:avLst/>
            <a:gdLst>
              <a:gd name="connsiteX0" fmla="*/ 2352312 w 2353172"/>
              <a:gd name="connsiteY0" fmla="*/ 0 h 4863918"/>
              <a:gd name="connsiteX1" fmla="*/ 2353172 w 2353172"/>
              <a:gd name="connsiteY1" fmla="*/ 0 h 4863918"/>
              <a:gd name="connsiteX2" fmla="*/ 2353172 w 2353172"/>
              <a:gd name="connsiteY2" fmla="*/ 4863918 h 4863918"/>
              <a:gd name="connsiteX3" fmla="*/ 2352312 w 2353172"/>
              <a:gd name="connsiteY3" fmla="*/ 4863918 h 4863918"/>
              <a:gd name="connsiteX4" fmla="*/ 2340504 w 2353172"/>
              <a:gd name="connsiteY4" fmla="*/ 4630072 h 4863918"/>
              <a:gd name="connsiteX5" fmla="*/ 134816 w 2353172"/>
              <a:gd name="connsiteY5" fmla="*/ 2438342 h 4863918"/>
              <a:gd name="connsiteX6" fmla="*/ 0 w 2353172"/>
              <a:gd name="connsiteY6" fmla="*/ 2431959 h 4863918"/>
              <a:gd name="connsiteX7" fmla="*/ 134816 w 2353172"/>
              <a:gd name="connsiteY7" fmla="*/ 2425576 h 4863918"/>
              <a:gd name="connsiteX8" fmla="*/ 2340504 w 2353172"/>
              <a:gd name="connsiteY8" fmla="*/ 233845 h 486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3172" h="4863918">
                <a:moveTo>
                  <a:pt x="2352312" y="0"/>
                </a:moveTo>
                <a:lnTo>
                  <a:pt x="2353172" y="0"/>
                </a:lnTo>
                <a:lnTo>
                  <a:pt x="2353172" y="4863918"/>
                </a:lnTo>
                <a:lnTo>
                  <a:pt x="2352312" y="4863918"/>
                </a:lnTo>
                <a:lnTo>
                  <a:pt x="2340504" y="4630072"/>
                </a:lnTo>
                <a:cubicBezTo>
                  <a:pt x="2222700" y="3470082"/>
                  <a:pt x="1296917" y="2548952"/>
                  <a:pt x="134816" y="2438342"/>
                </a:cubicBezTo>
                <a:lnTo>
                  <a:pt x="0" y="2431959"/>
                </a:lnTo>
                <a:lnTo>
                  <a:pt x="134816" y="2425576"/>
                </a:lnTo>
                <a:cubicBezTo>
                  <a:pt x="1296917" y="2314966"/>
                  <a:pt x="2222700" y="1393835"/>
                  <a:pt x="2340504" y="233845"/>
                </a:cubicBez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BE981FC-6F5E-DFFC-1493-E5763EA8D4BD}"/>
              </a:ext>
            </a:extLst>
          </p:cNvPr>
          <p:cNvSpPr>
            <a:spLocks noGrp="1"/>
          </p:cNvSpPr>
          <p:nvPr>
            <p:ph type="title"/>
          </p:nvPr>
        </p:nvSpPr>
        <p:spPr>
          <a:xfrm>
            <a:off x="286327" y="2169699"/>
            <a:ext cx="3895148" cy="2735702"/>
          </a:xfrm>
        </p:spPr>
        <p:txBody>
          <a:bodyPr anchor="t">
            <a:noAutofit/>
          </a:bodyPr>
          <a:lstStyle/>
          <a:p>
            <a:r>
              <a:rPr lang="lv-LV" sz="2200" b="1" cap="all" spc="-150" dirty="0">
                <a:solidFill>
                  <a:srgbClr val="FFFFFF"/>
                </a:solidFill>
                <a:latin typeface="Times New Roman" panose="02020603050405020304" pitchFamily="18" charset="0"/>
                <a:ea typeface="+mn-ea"/>
                <a:cs typeface="Times New Roman" panose="02020603050405020304" pitchFamily="18" charset="0"/>
              </a:rPr>
              <a:t>Būvniecības Likums </a:t>
            </a:r>
            <a:br>
              <a:rPr lang="lv-LV" sz="2200" b="1" cap="all" spc="-150" dirty="0">
                <a:solidFill>
                  <a:srgbClr val="FFFFFF"/>
                </a:solidFill>
                <a:latin typeface="Times New Roman" panose="02020603050405020304" pitchFamily="18" charset="0"/>
                <a:ea typeface="+mn-ea"/>
                <a:cs typeface="Times New Roman" panose="02020603050405020304" pitchFamily="18" charset="0"/>
              </a:rPr>
            </a:br>
            <a:r>
              <a:rPr lang="lv-LV" sz="2200" b="1" cap="all" spc="-150" dirty="0">
                <a:solidFill>
                  <a:srgbClr val="FFFFFF"/>
                </a:solidFill>
                <a:latin typeface="Times New Roman" panose="02020603050405020304" pitchFamily="18" charset="0"/>
                <a:ea typeface="+mn-ea"/>
                <a:cs typeface="Times New Roman" panose="02020603050405020304" pitchFamily="18" charset="0"/>
              </a:rPr>
              <a:t>30. pants. </a:t>
            </a:r>
            <a:br>
              <a:rPr lang="lv-LV" sz="2200" b="1" cap="all" spc="-150" dirty="0">
                <a:solidFill>
                  <a:srgbClr val="FFFFFF"/>
                </a:solidFill>
                <a:latin typeface="Times New Roman" panose="02020603050405020304" pitchFamily="18" charset="0"/>
                <a:ea typeface="+mn-ea"/>
                <a:cs typeface="Times New Roman" panose="02020603050405020304" pitchFamily="18" charset="0"/>
              </a:rPr>
            </a:br>
            <a:r>
              <a:rPr lang="lv-LV" sz="2200" b="1" cap="all" spc="-150" dirty="0">
                <a:solidFill>
                  <a:srgbClr val="FFFFFF"/>
                </a:solidFill>
                <a:latin typeface="Times New Roman" panose="02020603050405020304" pitchFamily="18" charset="0"/>
                <a:ea typeface="+mn-ea"/>
                <a:cs typeface="Times New Roman" panose="02020603050405020304" pitchFamily="18" charset="0"/>
              </a:rPr>
              <a:t>Administratīvā atbildība par būvniecības pakalpojumu sniegšanu bez reģistrācijas būvkomersantu reģistrā</a:t>
            </a:r>
          </a:p>
        </p:txBody>
      </p:sp>
      <p:sp>
        <p:nvSpPr>
          <p:cNvPr id="99" name="Content Placeholder 50">
            <a:extLst>
              <a:ext uri="{FF2B5EF4-FFF2-40B4-BE49-F238E27FC236}">
                <a16:creationId xmlns:a16="http://schemas.microsoft.com/office/drawing/2014/main" id="{7B0E9E56-4E10-82F1-F4C7-D4A7F2FAD0B7}"/>
              </a:ext>
            </a:extLst>
          </p:cNvPr>
          <p:cNvSpPr>
            <a:spLocks noGrp="1"/>
          </p:cNvSpPr>
          <p:nvPr>
            <p:ph idx="1"/>
          </p:nvPr>
        </p:nvSpPr>
        <p:spPr>
          <a:xfrm>
            <a:off x="4362450" y="190250"/>
            <a:ext cx="7543223" cy="6459932"/>
          </a:xfrm>
        </p:spPr>
        <p:txBody>
          <a:bodyPr>
            <a:normAutofit/>
          </a:bodyPr>
          <a:lstStyle/>
          <a:p>
            <a:pPr>
              <a:lnSpc>
                <a:spcPct val="110000"/>
              </a:lnSpc>
            </a:pPr>
            <a:endParaRPr lang="lv-LV" sz="1200" dirty="0"/>
          </a:p>
          <a:p>
            <a:pPr marL="0" indent="0">
              <a:lnSpc>
                <a:spcPct val="110000"/>
              </a:lnSpc>
              <a:buNone/>
            </a:pPr>
            <a:endParaRPr lang="lv-LV" sz="2400" dirty="0"/>
          </a:p>
          <a:p>
            <a:pPr marL="0" indent="0">
              <a:lnSpc>
                <a:spcPct val="110000"/>
              </a:lnSpc>
              <a:buNone/>
            </a:pPr>
            <a:endParaRPr lang="lv-LV" sz="2400" dirty="0"/>
          </a:p>
          <a:p>
            <a:pPr marL="0" indent="0">
              <a:lnSpc>
                <a:spcPct val="110000"/>
              </a:lnSpc>
              <a:buNone/>
            </a:pPr>
            <a:endParaRPr lang="lv-LV" sz="2400" dirty="0"/>
          </a:p>
          <a:p>
            <a:pPr marL="0" indent="0" algn="just">
              <a:lnSpc>
                <a:spcPct val="87000"/>
              </a:lnSpc>
              <a:spcAft>
                <a:spcPts val="800"/>
              </a:spcAft>
              <a:buClr>
                <a:srgbClr val="156F79"/>
              </a:buClr>
              <a:buNone/>
            </a:pPr>
            <a:r>
              <a:rPr lang="lv-LV" sz="2200" dirty="0">
                <a:solidFill>
                  <a:srgbClr val="156F79"/>
                </a:solidFill>
                <a:latin typeface="Times New Roman" panose="02020603050405020304" pitchFamily="18" charset="0"/>
                <a:ea typeface="+mj-ea"/>
                <a:cs typeface="Times New Roman" panose="02020603050405020304" pitchFamily="18" charset="0"/>
              </a:rPr>
              <a:t>Par būvniecības pakalpojumu sniegšanu bez reģistrācijas būvkomersantu reģistrā piemēro naudas sodu juridiskajai personai līdz tūkstoš naudas soda vienībām</a:t>
            </a:r>
          </a:p>
        </p:txBody>
      </p:sp>
      <p:pic>
        <p:nvPicPr>
          <p:cNvPr id="13" name="Picture 12">
            <a:extLst>
              <a:ext uri="{FF2B5EF4-FFF2-40B4-BE49-F238E27FC236}">
                <a16:creationId xmlns:a16="http://schemas.microsoft.com/office/drawing/2014/main" id="{982DFED4-0ACB-CCD7-EC50-D326D8848D33}"/>
              </a:ext>
            </a:extLst>
          </p:cNvPr>
          <p:cNvPicPr>
            <a:picLocks noChangeAspect="1"/>
          </p:cNvPicPr>
          <p:nvPr/>
        </p:nvPicPr>
        <p:blipFill>
          <a:blip r:embed="rId2"/>
          <a:stretch>
            <a:fillRect/>
          </a:stretch>
        </p:blipFill>
        <p:spPr>
          <a:xfrm>
            <a:off x="10888133" y="4905401"/>
            <a:ext cx="1017540" cy="1495399"/>
          </a:xfrm>
          <a:prstGeom prst="rect">
            <a:avLst/>
          </a:prstGeom>
        </p:spPr>
      </p:pic>
    </p:spTree>
    <p:extLst>
      <p:ext uri="{BB962C8B-B14F-4D97-AF65-F5344CB8AC3E}">
        <p14:creationId xmlns:p14="http://schemas.microsoft.com/office/powerpoint/2010/main" val="805693093"/>
      </p:ext>
    </p:extLst>
  </p:cSld>
  <p:clrMapOvr>
    <a:masterClrMapping/>
  </p:clrMapOvr>
</p:sld>
</file>

<file path=ppt/theme/theme1.xml><?xml version="1.0" encoding="utf-8"?>
<a:theme xmlns:a="http://schemas.openxmlformats.org/drawingml/2006/main" name="ModOverlayVTI">
  <a:themeElements>
    <a:clrScheme name="Custom 50">
      <a:dk1>
        <a:sysClr val="windowText" lastClr="000000"/>
      </a:dk1>
      <a:lt1>
        <a:srgbClr val="F4F2EC"/>
      </a:lt1>
      <a:dk2>
        <a:srgbClr val="09283F"/>
      </a:dk2>
      <a:lt2>
        <a:srgbClr val="FFFFFF"/>
      </a:lt2>
      <a:accent1>
        <a:srgbClr val="3C9A8F"/>
      </a:accent1>
      <a:accent2>
        <a:srgbClr val="18818C"/>
      </a:accent2>
      <a:accent3>
        <a:srgbClr val="800A2F"/>
      </a:accent3>
      <a:accent4>
        <a:srgbClr val="F6635C"/>
      </a:accent4>
      <a:accent5>
        <a:srgbClr val="F48E7C"/>
      </a:accent5>
      <a:accent6>
        <a:srgbClr val="DA9D16"/>
      </a:accent6>
      <a:hlink>
        <a:srgbClr val="ED621D"/>
      </a:hlink>
      <a:folHlink>
        <a:srgbClr val="A18A6D"/>
      </a:folHlink>
    </a:clrScheme>
    <a:fontScheme name="Elephant Arial Nova Light">
      <a:majorFont>
        <a:latin typeface="Elephant"/>
        <a:ea typeface=""/>
        <a:cs typeface=""/>
      </a:majorFont>
      <a:minorFont>
        <a:latin typeface="Arial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odOverlayVTI" id="{85202D65-63D3-4793-A090-FA8DF18DC0BE}" vid="{91924FCD-E846-48AE-B233-F25A78D18B8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Moderns pārklājums</Template>
  <TotalTime>1924</TotalTime>
  <Words>1036</Words>
  <Application>Microsoft Office PowerPoint</Application>
  <PresentationFormat>Widescreen</PresentationFormat>
  <Paragraphs>78</Paragraphs>
  <Slides>13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Arial Nova Light</vt:lpstr>
      <vt:lpstr>Calibri</vt:lpstr>
      <vt:lpstr>Elephant</vt:lpstr>
      <vt:lpstr>Neue Haas Grotesk Text Pro</vt:lpstr>
      <vt:lpstr>Times New Roman</vt:lpstr>
      <vt:lpstr>Wingdings</vt:lpstr>
      <vt:lpstr>ModOverlayVTI</vt:lpstr>
      <vt:lpstr>  BŪVNIECĪBAS DALĪBNIEKU ADMINISTRATĪVĀ ATBILDĪBA </vt:lpstr>
      <vt:lpstr>ADMINISTRATĪVĀS ATBILDĪBAS LIKUMS</vt:lpstr>
      <vt:lpstr>Būvniecības dalībnieku atbildība</vt:lpstr>
      <vt:lpstr> </vt:lpstr>
      <vt:lpstr> Būvniecības Likums 25. pants.  Administratīvā atbildība par patvaļīgu būvniecību </vt:lpstr>
      <vt:lpstr>Būvniecības Likums  27. pants.  Administratīvā atbildība par būvniecības pakalpojumu sniegšanu bez civiltiesiskās atbildības apdrošināšanas</vt:lpstr>
      <vt:lpstr> </vt:lpstr>
      <vt:lpstr>Būvniecības Likums  29. panta (4) daļa  Administratīvā atbildība būvizstrādājumu jomā</vt:lpstr>
      <vt:lpstr>Būvniecības Likums  30. pants.  Administratīvā atbildība par būvniecības pakalpojumu sniegšanu bez reģistrācijas būvkomersantu reģistrā</vt:lpstr>
      <vt:lpstr>Būvniecības Likums  30. pants.  Administratīvā atbildība par būvniecības pakalpojumu sniegšanu bez reģistrācijas būvkomersantu reģistrā</vt:lpstr>
      <vt:lpstr>Būvniecības Likums  31. pants.  Administratīvā atbildība par tehnisko noteikumu, atļauju, saskaņojumu vai atteikumu neizdošanu normatīvajos aktos noteiktajos termiņos vai noteiktajā veidā</vt:lpstr>
      <vt:lpstr>Administratīvā pārkāpuma lietas izskatīšana: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Izmaiņas normatīvajā regulējumā 2023.gadā  un  biežāk konstatētās neatbilstības būvdarbu kontrolē</dc:title>
  <dc:creator>Diāna Gerne</dc:creator>
  <cp:lastModifiedBy>Karīna Antonišķe</cp:lastModifiedBy>
  <cp:revision>60</cp:revision>
  <dcterms:created xsi:type="dcterms:W3CDTF">2024-03-31T11:27:34Z</dcterms:created>
  <dcterms:modified xsi:type="dcterms:W3CDTF">2024-11-21T14:10:23Z</dcterms:modified>
</cp:coreProperties>
</file>