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917" r:id="rId2"/>
    <p:sldId id="1247" r:id="rId3"/>
    <p:sldId id="1253" r:id="rId4"/>
    <p:sldId id="1250" r:id="rId5"/>
    <p:sldId id="1255" r:id="rId6"/>
    <p:sldId id="1256" r:id="rId7"/>
    <p:sldId id="1257" r:id="rId8"/>
    <p:sldId id="1254" r:id="rId9"/>
    <p:sldId id="1258" r:id="rId10"/>
    <p:sldId id="749" r:id="rId11"/>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ānis Palamarčuks" initials="JP" lastIdx="1" clrIdx="0">
    <p:extLst>
      <p:ext uri="{19B8F6BF-5375-455C-9EA6-DF929625EA0E}">
        <p15:presenceInfo xmlns:p15="http://schemas.microsoft.com/office/powerpoint/2012/main" userId="S-1-5-21-734147818-1251574435-2103723179-7982" providerId="AD"/>
      </p:ext>
    </p:extLst>
  </p:cmAuthor>
  <p:cmAuthor id="2" name="Sandris Celmiņš" initials="SC" lastIdx="3" clrIdx="1">
    <p:extLst>
      <p:ext uri="{19B8F6BF-5375-455C-9EA6-DF929625EA0E}">
        <p15:presenceInfo xmlns:p15="http://schemas.microsoft.com/office/powerpoint/2012/main" userId="S::Sandris.Celmins@bvkb.gov.lv::ff7c92eb-5d54-40b7-b771-2406e321301e" providerId="AD"/>
      </p:ext>
    </p:extLst>
  </p:cmAuthor>
  <p:cmAuthor id="3" name="Anita Apšāne" initials="AA" lastIdx="9" clrIdx="2">
    <p:extLst>
      <p:ext uri="{19B8F6BF-5375-455C-9EA6-DF929625EA0E}">
        <p15:presenceInfo xmlns:p15="http://schemas.microsoft.com/office/powerpoint/2012/main" userId="S::Anita.Apsane@bvkb.gov.lv::8ba2ce6a-dd41-4840-8ef1-453346c90a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FA4"/>
    <a:srgbClr val="C7746B"/>
    <a:srgbClr val="92B2B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5847" autoAdjust="0"/>
  </p:normalViewPr>
  <p:slideViewPr>
    <p:cSldViewPr snapToGrid="0">
      <p:cViewPr varScale="1">
        <p:scale>
          <a:sx n="103" d="100"/>
          <a:sy n="103" d="100"/>
        </p:scale>
        <p:origin x="120" y="348"/>
      </p:cViewPr>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98" d="100"/>
          <a:sy n="98" d="100"/>
        </p:scale>
        <p:origin x="94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
          <c:y val="0.85421061678242782"/>
          <c:w val="1"/>
          <c:h val="0.12734183405436944"/>
        </c:manualLayout>
      </c:layout>
      <c:overlay val="0"/>
      <c:spPr>
        <a:noFill/>
        <a:ln>
          <a:noFill/>
        </a:ln>
        <a:effectLst/>
      </c:spPr>
      <c:txPr>
        <a:bodyPr rot="0" spcFirstLastPara="1" vertOverflow="ellipsis" vert="horz" wrap="square" anchor="ctr" anchorCtr="1"/>
        <a:lstStyle/>
        <a:p>
          <a:pPr>
            <a:defRPr sz="1410" b="1" i="0" u="none" strike="noStrike" kern="1200" baseline="0">
              <a:solidFill>
                <a:schemeClr val="tx1"/>
              </a:solidFill>
              <a:latin typeface="Times New Roman" panose="02020603050405020304" pitchFamily="18"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Atzinumu sadalījums pēc pārkāpumu esamības, skaits</c:v>
                </c:pt>
              </c:strCache>
            </c:strRef>
          </c:tx>
          <c:spPr>
            <a:ln>
              <a:solidFill>
                <a:schemeClr val="tx1"/>
              </a:solidFill>
            </a:ln>
          </c:spPr>
          <c:dPt>
            <c:idx val="0"/>
            <c:bubble3D val="0"/>
            <c:spPr>
              <a:solidFill>
                <a:srgbClr val="00B050"/>
              </a:solidFill>
              <a:ln w="19050">
                <a:solidFill>
                  <a:schemeClr val="tx1"/>
                </a:solidFill>
              </a:ln>
              <a:effectLst/>
            </c:spPr>
            <c:extLst>
              <c:ext xmlns:c16="http://schemas.microsoft.com/office/drawing/2014/chart" uri="{C3380CC4-5D6E-409C-BE32-E72D297353CC}">
                <c16:uniqueId val="{00000001-4AF6-4CBA-B819-1CD4A315B0A2}"/>
              </c:ext>
            </c:extLst>
          </c:dPt>
          <c:dPt>
            <c:idx val="1"/>
            <c:bubble3D val="0"/>
            <c:spPr>
              <a:solidFill>
                <a:srgbClr val="FFFF00"/>
              </a:solidFill>
              <a:ln w="19050">
                <a:solidFill>
                  <a:schemeClr val="tx1"/>
                </a:solidFill>
              </a:ln>
              <a:effectLst/>
            </c:spPr>
            <c:extLst>
              <c:ext xmlns:c16="http://schemas.microsoft.com/office/drawing/2014/chart" uri="{C3380CC4-5D6E-409C-BE32-E72D297353CC}">
                <c16:uniqueId val="{00000003-4AF6-4CBA-B819-1CD4A315B0A2}"/>
              </c:ext>
            </c:extLst>
          </c:dPt>
          <c:dPt>
            <c:idx val="2"/>
            <c:bubble3D val="0"/>
            <c:spPr>
              <a:solidFill>
                <a:srgbClr val="FF0000"/>
              </a:solidFill>
              <a:ln w="19050">
                <a:solidFill>
                  <a:schemeClr val="tx1"/>
                </a:solidFill>
              </a:ln>
              <a:effectLst/>
            </c:spPr>
            <c:extLst>
              <c:ext xmlns:c16="http://schemas.microsoft.com/office/drawing/2014/chart" uri="{C3380CC4-5D6E-409C-BE32-E72D297353CC}">
                <c16:uniqueId val="{00000002-4AF6-4CBA-B819-1CD4A315B0A2}"/>
              </c:ext>
            </c:extLst>
          </c:dPt>
          <c:dLbls>
            <c:dLbl>
              <c:idx val="0"/>
              <c:layout>
                <c:manualLayout>
                  <c:x val="-0.14844334399606299"/>
                  <c:y val="-0.13655351030059606"/>
                </c:manualLayout>
              </c:layout>
              <c:tx>
                <c:rich>
                  <a:bodyPr/>
                  <a:lstStyle/>
                  <a:p>
                    <a:r>
                      <a:rPr lang="en-US" dirty="0"/>
                      <a:t>412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AF6-4CBA-B819-1CD4A315B0A2}"/>
                </c:ext>
              </c:extLst>
            </c:dLbl>
            <c:dLbl>
              <c:idx val="1"/>
              <c:layout>
                <c:manualLayout>
                  <c:x val="0.11079749015748032"/>
                  <c:y val="6.7760576540318862E-2"/>
                </c:manualLayout>
              </c:layout>
              <c:tx>
                <c:rich>
                  <a:bodyPr/>
                  <a:lstStyle/>
                  <a:p>
                    <a:r>
                      <a:rPr lang="en-US" dirty="0"/>
                      <a:t>181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AF6-4CBA-B819-1CD4A315B0A2}"/>
                </c:ext>
              </c:extLst>
            </c:dLbl>
            <c:dLbl>
              <c:idx val="2"/>
              <c:layout>
                <c:manualLayout>
                  <c:x val="-5.090048349954664E-3"/>
                  <c:y val="1.0048830323703642E-2"/>
                </c:manualLayout>
              </c:layout>
              <c:tx>
                <c:rich>
                  <a:bodyPr/>
                  <a:lstStyle/>
                  <a:p>
                    <a:r>
                      <a:rPr lang="en-US" dirty="0"/>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AF6-4CBA-B819-1CD4A315B0A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pārkāpumi nav konstatēti</c:v>
                </c:pt>
                <c:pt idx="1">
                  <c:v>pārkāpumi  konstatēti</c:v>
                </c:pt>
                <c:pt idx="2">
                  <c:v>būvdarbi ir apturēti</c:v>
                </c:pt>
              </c:strCache>
            </c:strRef>
          </c:cat>
          <c:val>
            <c:numRef>
              <c:f>Sheet1!$B$2:$B$4</c:f>
              <c:numCache>
                <c:formatCode>General</c:formatCode>
                <c:ptCount val="3"/>
                <c:pt idx="0">
                  <c:v>412</c:v>
                </c:pt>
                <c:pt idx="1">
                  <c:v>181</c:v>
                </c:pt>
                <c:pt idx="2">
                  <c:v>8</c:v>
                </c:pt>
              </c:numCache>
            </c:numRef>
          </c:val>
          <c:extLst>
            <c:ext xmlns:c16="http://schemas.microsoft.com/office/drawing/2014/chart" uri="{C3380CC4-5D6E-409C-BE32-E72D297353CC}">
              <c16:uniqueId val="{00000000-4AF6-4CBA-B819-1CD4A315B0A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5421061678242782"/>
          <c:w val="1"/>
          <c:h val="0.12734183405436944"/>
        </c:manualLayout>
      </c:layout>
      <c:overlay val="0"/>
      <c:spPr>
        <a:noFill/>
        <a:ln>
          <a:noFill/>
        </a:ln>
        <a:effectLst/>
      </c:spPr>
      <c:txPr>
        <a:bodyPr rot="0" spcFirstLastPara="1" vertOverflow="ellipsis" vert="horz" wrap="square" anchor="ctr" anchorCtr="1"/>
        <a:lstStyle/>
        <a:p>
          <a:pPr>
            <a:defRPr sz="1410" b="1" i="0" u="none" strike="noStrike" kern="1200" baseline="0">
              <a:solidFill>
                <a:schemeClr val="tx1"/>
              </a:solidFill>
              <a:latin typeface="Times New Roman" panose="02020603050405020304" pitchFamily="18"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Pieņemti ekspluatācijā, objekti </c:v>
                </c:pt>
              </c:strCache>
            </c:strRef>
          </c:tx>
          <c:spPr>
            <a:ln>
              <a:solidFill>
                <a:schemeClr val="tx1"/>
              </a:solidFill>
            </a:ln>
          </c:spPr>
          <c:dPt>
            <c:idx val="0"/>
            <c:bubble3D val="0"/>
            <c:spPr>
              <a:solidFill>
                <a:srgbClr val="00B050"/>
              </a:solidFill>
              <a:ln w="19050">
                <a:solidFill>
                  <a:schemeClr val="tx1"/>
                </a:solidFill>
              </a:ln>
              <a:effectLst/>
            </c:spPr>
            <c:extLst>
              <c:ext xmlns:c16="http://schemas.microsoft.com/office/drawing/2014/chart" uri="{C3380CC4-5D6E-409C-BE32-E72D297353CC}">
                <c16:uniqueId val="{00000001-4AF6-4CBA-B819-1CD4A315B0A2}"/>
              </c:ext>
            </c:extLst>
          </c:dPt>
          <c:dPt>
            <c:idx val="1"/>
            <c:bubble3D val="0"/>
            <c:spPr>
              <a:solidFill>
                <a:srgbClr val="FFFF00"/>
              </a:solidFill>
              <a:ln w="19050">
                <a:solidFill>
                  <a:schemeClr val="tx1"/>
                </a:solidFill>
              </a:ln>
              <a:effectLst/>
            </c:spPr>
            <c:extLst>
              <c:ext xmlns:c16="http://schemas.microsoft.com/office/drawing/2014/chart" uri="{C3380CC4-5D6E-409C-BE32-E72D297353CC}">
                <c16:uniqueId val="{00000003-4AF6-4CBA-B819-1CD4A315B0A2}"/>
              </c:ext>
            </c:extLst>
          </c:dPt>
          <c:dLbls>
            <c:dLbl>
              <c:idx val="0"/>
              <c:layout>
                <c:manualLayout>
                  <c:x val="-6.3703671577282781E-2"/>
                  <c:y val="-0.22264206670653144"/>
                </c:manualLayout>
              </c:layout>
              <c:tx>
                <c:rich>
                  <a:bodyPr/>
                  <a:lstStyle/>
                  <a:p>
                    <a:r>
                      <a:rPr lang="en-US" dirty="0"/>
                      <a:t>141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AF6-4CBA-B819-1CD4A315B0A2}"/>
                </c:ext>
              </c:extLst>
            </c:dLbl>
            <c:dLbl>
              <c:idx val="1"/>
              <c:layout>
                <c:manualLayout>
                  <c:x val="4.9361325207449409E-2"/>
                  <c:y val="0.10158111474520835"/>
                </c:manualLayout>
              </c:layout>
              <c:tx>
                <c:rich>
                  <a:bodyPr/>
                  <a:lstStyle/>
                  <a:p>
                    <a:r>
                      <a:rPr lang="en-US" dirty="0"/>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AF6-4CBA-B819-1CD4A315B0A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uz būvatļaujas pamata</c:v>
                </c:pt>
                <c:pt idx="1">
                  <c:v>uz apliecinājuma kartes un paskaidrojuma raksta pamata </c:v>
                </c:pt>
              </c:strCache>
            </c:strRef>
          </c:cat>
          <c:val>
            <c:numRef>
              <c:f>Sheet1!$B$2:$B$3</c:f>
              <c:numCache>
                <c:formatCode>General</c:formatCode>
                <c:ptCount val="2"/>
                <c:pt idx="0">
                  <c:v>140</c:v>
                </c:pt>
                <c:pt idx="1">
                  <c:v>18</c:v>
                </c:pt>
              </c:numCache>
            </c:numRef>
          </c:val>
          <c:extLst>
            <c:ext xmlns:c16="http://schemas.microsoft.com/office/drawing/2014/chart" uri="{C3380CC4-5D6E-409C-BE32-E72D297353CC}">
              <c16:uniqueId val="{00000000-4AF6-4CBA-B819-1CD4A315B0A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5421061678242782"/>
          <c:w val="1"/>
          <c:h val="0.12734183405436944"/>
        </c:manualLayout>
      </c:layout>
      <c:overlay val="0"/>
      <c:spPr>
        <a:noFill/>
        <a:ln>
          <a:noFill/>
        </a:ln>
        <a:effectLst/>
      </c:spPr>
      <c:txPr>
        <a:bodyPr rot="0" spcFirstLastPara="1" vertOverflow="ellipsis" vert="horz" wrap="square" anchor="ctr" anchorCtr="1"/>
        <a:lstStyle/>
        <a:p>
          <a:pPr>
            <a:defRPr sz="1410" b="1" i="0" u="none" strike="noStrike" kern="1200" baseline="0">
              <a:solidFill>
                <a:schemeClr val="tx1"/>
              </a:solidFill>
              <a:latin typeface="Times New Roman" panose="02020603050405020304" pitchFamily="18"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Atzinumu sadalījums pēc pārkāpumu esamības, skaits</c:v>
                </c:pt>
              </c:strCache>
            </c:strRef>
          </c:tx>
          <c:spPr>
            <a:ln>
              <a:solidFill>
                <a:schemeClr val="tx1"/>
              </a:solidFill>
            </a:ln>
          </c:spPr>
          <c:dPt>
            <c:idx val="0"/>
            <c:bubble3D val="0"/>
            <c:spPr>
              <a:solidFill>
                <a:srgbClr val="FFFF00"/>
              </a:solidFill>
              <a:ln w="19050">
                <a:solidFill>
                  <a:schemeClr val="tx1"/>
                </a:solidFill>
              </a:ln>
              <a:effectLst/>
            </c:spPr>
            <c:extLst>
              <c:ext xmlns:c16="http://schemas.microsoft.com/office/drawing/2014/chart" uri="{C3380CC4-5D6E-409C-BE32-E72D297353CC}">
                <c16:uniqueId val="{00000001-4AF6-4CBA-B819-1CD4A315B0A2}"/>
              </c:ext>
            </c:extLst>
          </c:dPt>
          <c:dPt>
            <c:idx val="1"/>
            <c:bubble3D val="0"/>
            <c:spPr>
              <a:solidFill>
                <a:srgbClr val="FF0000"/>
              </a:solidFill>
              <a:ln w="19050">
                <a:solidFill>
                  <a:schemeClr val="tx1"/>
                </a:solidFill>
              </a:ln>
              <a:effectLst/>
            </c:spPr>
            <c:extLst>
              <c:ext xmlns:c16="http://schemas.microsoft.com/office/drawing/2014/chart" uri="{C3380CC4-5D6E-409C-BE32-E72D297353CC}">
                <c16:uniqueId val="{00000003-4AF6-4CBA-B819-1CD4A315B0A2}"/>
              </c:ext>
            </c:extLst>
          </c:dPt>
          <c:dPt>
            <c:idx val="2"/>
            <c:bubble3D val="0"/>
            <c:spPr>
              <a:solidFill>
                <a:srgbClr val="00B050"/>
              </a:solidFill>
              <a:ln w="19050">
                <a:solidFill>
                  <a:schemeClr val="tx1"/>
                </a:solidFill>
              </a:ln>
              <a:effectLst/>
            </c:spPr>
            <c:extLst>
              <c:ext xmlns:c16="http://schemas.microsoft.com/office/drawing/2014/chart" uri="{C3380CC4-5D6E-409C-BE32-E72D297353CC}">
                <c16:uniqueId val="{00000002-4AF6-4CBA-B819-1CD4A315B0A2}"/>
              </c:ext>
            </c:extLst>
          </c:dPt>
          <c:dPt>
            <c:idx val="3"/>
            <c:bubble3D val="0"/>
            <c:spPr>
              <a:solidFill>
                <a:schemeClr val="accent4"/>
              </a:solidFill>
              <a:ln w="19050">
                <a:solidFill>
                  <a:schemeClr val="tx1"/>
                </a:solidFill>
              </a:ln>
              <a:effectLst/>
            </c:spPr>
            <c:extLst>
              <c:ext xmlns:c16="http://schemas.microsoft.com/office/drawing/2014/chart" uri="{C3380CC4-5D6E-409C-BE32-E72D297353CC}">
                <c16:uniqueId val="{00000008-B6E1-4410-BFAF-350B4D8C7322}"/>
              </c:ext>
            </c:extLst>
          </c:dPt>
          <c:dLbls>
            <c:dLbl>
              <c:idx val="0"/>
              <c:layout>
                <c:manualLayout>
                  <c:x val="-0.16115422693034928"/>
                  <c:y val="5.7145762268709585E-2"/>
                </c:manualLayout>
              </c:layout>
              <c:tx>
                <c:rich>
                  <a:bodyPr/>
                  <a:lstStyle/>
                  <a:p>
                    <a:r>
                      <a:rPr lang="en-US" dirty="0"/>
                      <a:t>2021-841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AF6-4CBA-B819-1CD4A315B0A2}"/>
                </c:ext>
              </c:extLst>
            </c:dLbl>
            <c:dLbl>
              <c:idx val="1"/>
              <c:layout>
                <c:manualLayout>
                  <c:x val="-0.10316997882343718"/>
                  <c:y val="-0.21048992526563756"/>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r>
                      <a:rPr lang="en-US" dirty="0"/>
                      <a:t>2022- </a:t>
                    </a:r>
                    <a:fld id="{CD7D223E-4A6A-49CB-8492-F0EF778078C5}" type="VALUE">
                      <a:rPr lang="en-US" smtClean="0"/>
                      <a:pPr>
                        <a:defRPr sz="1400" b="1">
                          <a:solidFill>
                            <a:schemeClr val="tx1"/>
                          </a:solidFill>
                        </a:defRPr>
                      </a:pPr>
                      <a:t>[VALUE]</a:t>
                    </a:fld>
                    <a:endParaRPr lang="en-US" dirty="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extLst>
                <c:ext xmlns:c15="http://schemas.microsoft.com/office/drawing/2012/chart" uri="{CE6537A1-D6FC-4f65-9D91-7224C49458BB}">
                  <c15:layout>
                    <c:manualLayout>
                      <c:w val="0.18067553152005017"/>
                      <c:h val="7.0992318363058415E-2"/>
                    </c:manualLayout>
                  </c15:layout>
                  <c15:dlblFieldTable/>
                  <c15:showDataLabelsRange val="0"/>
                </c:ext>
                <c:ext xmlns:c16="http://schemas.microsoft.com/office/drawing/2014/chart" uri="{C3380CC4-5D6E-409C-BE32-E72D297353CC}">
                  <c16:uniqueId val="{00000003-4AF6-4CBA-B819-1CD4A315B0A2}"/>
                </c:ext>
              </c:extLst>
            </c:dLbl>
            <c:dLbl>
              <c:idx val="2"/>
              <c:layout>
                <c:manualLayout>
                  <c:x val="0.1686261590185551"/>
                  <c:y val="-9.1412690073911299E-2"/>
                </c:manualLayout>
              </c:layout>
              <c:tx>
                <c:rich>
                  <a:bodyPr/>
                  <a:lstStyle/>
                  <a:p>
                    <a:r>
                      <a:rPr lang="en-US" dirty="0"/>
                      <a:t>2023-601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AF6-4CBA-B819-1CD4A315B0A2}"/>
                </c:ext>
              </c:extLst>
            </c:dLbl>
            <c:dLbl>
              <c:idx val="3"/>
              <c:layout>
                <c:manualLayout>
                  <c:x val="0.1538796313826819"/>
                  <c:y val="0.1415561306628771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r>
                      <a:rPr lang="en-US" dirty="0"/>
                      <a:t>2024-341</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extLst>
                <c:ext xmlns:c15="http://schemas.microsoft.com/office/drawing/2012/chart" uri="{CE6537A1-D6FC-4f65-9D91-7224C49458BB}">
                  <c15:layout>
                    <c:manualLayout>
                      <c:w val="0.14677968617985312"/>
                      <c:h val="6.7917726835857964E-2"/>
                    </c:manualLayout>
                  </c15:layout>
                  <c15:showDataLabelsRange val="0"/>
                </c:ext>
                <c:ext xmlns:c16="http://schemas.microsoft.com/office/drawing/2014/chart" uri="{C3380CC4-5D6E-409C-BE32-E72D297353CC}">
                  <c16:uniqueId val="{00000008-B6E1-4410-BFAF-350B4D8C732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2021</c:v>
                </c:pt>
                <c:pt idx="1">
                  <c:v>2022</c:v>
                </c:pt>
                <c:pt idx="2">
                  <c:v>2023</c:v>
                </c:pt>
                <c:pt idx="3">
                  <c:v>2024</c:v>
                </c:pt>
              </c:numCache>
            </c:numRef>
          </c:cat>
          <c:val>
            <c:numRef>
              <c:f>Sheet1!$B$2:$B$5</c:f>
              <c:numCache>
                <c:formatCode>General</c:formatCode>
                <c:ptCount val="4"/>
                <c:pt idx="0">
                  <c:v>801</c:v>
                </c:pt>
                <c:pt idx="1">
                  <c:v>745</c:v>
                </c:pt>
                <c:pt idx="2">
                  <c:v>544</c:v>
                </c:pt>
                <c:pt idx="3">
                  <c:v>544</c:v>
                </c:pt>
              </c:numCache>
            </c:numRef>
          </c:val>
          <c:extLst>
            <c:ext xmlns:c16="http://schemas.microsoft.com/office/drawing/2014/chart" uri="{C3380CC4-5D6E-409C-BE32-E72D297353CC}">
              <c16:uniqueId val="{00000000-4AF6-4CBA-B819-1CD4A315B0A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5421061678242782"/>
          <c:w val="1"/>
          <c:h val="0.12734183405436944"/>
        </c:manualLayout>
      </c:layout>
      <c:overlay val="0"/>
      <c:spPr>
        <a:noFill/>
        <a:ln>
          <a:noFill/>
        </a:ln>
        <a:effectLst/>
      </c:spPr>
      <c:txPr>
        <a:bodyPr rot="0" spcFirstLastPara="1" vertOverflow="ellipsis" vert="horz" wrap="square" anchor="ctr" anchorCtr="1"/>
        <a:lstStyle/>
        <a:p>
          <a:pPr>
            <a:defRPr sz="1410" b="1" i="0" u="none" strike="noStrike" kern="1200" baseline="0">
              <a:solidFill>
                <a:schemeClr val="tx1"/>
              </a:solidFill>
              <a:latin typeface="Times New Roman" panose="02020603050405020304" pitchFamily="18"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drawings/drawing1.xml><?xml version="1.0" encoding="utf-8"?>
<c:userShapes xmlns:c="http://schemas.openxmlformats.org/drawingml/2006/chart">
  <cdr:relSizeAnchor xmlns:cdr="http://schemas.openxmlformats.org/drawingml/2006/chartDrawing">
    <cdr:from>
      <cdr:x>0.00116</cdr:x>
      <cdr:y>0.12673</cdr:y>
    </cdr:from>
    <cdr:to>
      <cdr:x>0.44111</cdr:x>
      <cdr:y>0.38673</cdr:y>
    </cdr:to>
    <cdr:pic>
      <cdr:nvPicPr>
        <cdr:cNvPr id="2" name="Picture 1" descr="A fence with barbed wire&#10;&#10;Description automatically generated">
          <a:extLst xmlns:a="http://schemas.openxmlformats.org/drawingml/2006/main">
            <a:ext uri="{FF2B5EF4-FFF2-40B4-BE49-F238E27FC236}">
              <a16:creationId xmlns:a16="http://schemas.microsoft.com/office/drawing/2014/main" id="{5824FAE4-8EC6-1D7D-BFC9-618BD753D43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6952" y="797324"/>
          <a:ext cx="2637414" cy="1635852"/>
        </a:xfrm>
        <a:prstGeom xmlns:a="http://schemas.openxmlformats.org/drawingml/2006/main" prst="rect">
          <a:avLst/>
        </a:prstGeom>
      </cdr:spPr>
    </cdr:pic>
  </cdr:relSizeAnchor>
  <cdr:relSizeAnchor xmlns:cdr="http://schemas.openxmlformats.org/drawingml/2006/chartDrawing">
    <cdr:from>
      <cdr:x>0.5</cdr:x>
      <cdr:y>0.12897</cdr:y>
    </cdr:from>
    <cdr:to>
      <cdr:x>0.94892</cdr:x>
      <cdr:y>0.39564</cdr:y>
    </cdr:to>
    <cdr:pic>
      <cdr:nvPicPr>
        <cdr:cNvPr id="3" name="Picture 2" descr="A group of buildings with glass windows&#10;&#10;Description automatically generated">
          <a:extLst xmlns:a="http://schemas.openxmlformats.org/drawingml/2006/main">
            <a:ext uri="{FF2B5EF4-FFF2-40B4-BE49-F238E27FC236}">
              <a16:creationId xmlns:a16="http://schemas.microsoft.com/office/drawing/2014/main" id="{C820A272-FA68-3757-18D9-B1F5083ADA9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997417" y="811450"/>
          <a:ext cx="2691180" cy="1677797"/>
        </a:xfrm>
        <a:prstGeom xmlns:a="http://schemas.openxmlformats.org/drawingml/2006/main" prst="rect">
          <a:avLst/>
        </a:prstGeom>
      </cdr:spPr>
    </cdr:pic>
  </cdr:relSizeAnchor>
  <cdr:relSizeAnchor xmlns:cdr="http://schemas.openxmlformats.org/drawingml/2006/chartDrawing">
    <cdr:from>
      <cdr:x>0</cdr:x>
      <cdr:y>0.39239</cdr:y>
    </cdr:from>
    <cdr:to>
      <cdr:x>0.44415</cdr:x>
      <cdr:y>0.65867</cdr:y>
    </cdr:to>
    <cdr:pic>
      <cdr:nvPicPr>
        <cdr:cNvPr id="4" name="Picture 3" descr="A dock with boats in the water&#10;&#10;Description automatically generated">
          <a:extLst xmlns:a="http://schemas.openxmlformats.org/drawingml/2006/main">
            <a:ext uri="{FF2B5EF4-FFF2-40B4-BE49-F238E27FC236}">
              <a16:creationId xmlns:a16="http://schemas.microsoft.com/office/drawing/2014/main" id="{6B199EA9-3D99-E604-A950-3E3A000CB65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2468847"/>
          <a:ext cx="2662582" cy="1675314"/>
        </a:xfrm>
        <a:prstGeom xmlns:a="http://schemas.openxmlformats.org/drawingml/2006/main" prst="rect">
          <a:avLst/>
        </a:prstGeom>
      </cdr:spPr>
    </cdr:pic>
  </cdr:relSizeAnchor>
  <cdr:relSizeAnchor xmlns:cdr="http://schemas.openxmlformats.org/drawingml/2006/chartDrawing">
    <cdr:from>
      <cdr:x>0.5</cdr:x>
      <cdr:y>0.38834</cdr:y>
    </cdr:from>
    <cdr:to>
      <cdr:x>0.95013</cdr:x>
      <cdr:y>0.65906</cdr:y>
    </cdr:to>
    <cdr:pic>
      <cdr:nvPicPr>
        <cdr:cNvPr id="5" name="Picture 4" descr="Pontcysyllte Aqueduct with a bridge over it&#10;&#10;Description automatically generated">
          <a:extLst xmlns:a="http://schemas.openxmlformats.org/drawingml/2006/main">
            <a:ext uri="{FF2B5EF4-FFF2-40B4-BE49-F238E27FC236}">
              <a16:creationId xmlns:a16="http://schemas.microsoft.com/office/drawing/2014/main" id="{A949322D-3A7B-B743-EB3A-254EE58703C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997417" y="2443319"/>
          <a:ext cx="2698469" cy="1703288"/>
        </a:xfrm>
        <a:prstGeom xmlns:a="http://schemas.openxmlformats.org/drawingml/2006/main" prst="rect">
          <a:avLst/>
        </a:prstGeom>
      </cdr:spPr>
    </cdr:pic>
  </cdr:relSizeAnchor>
  <cdr:relSizeAnchor xmlns:cdr="http://schemas.openxmlformats.org/drawingml/2006/chartDrawing">
    <cdr:from>
      <cdr:x>0</cdr:x>
      <cdr:y>0.66867</cdr:y>
    </cdr:from>
    <cdr:to>
      <cdr:x>0.44974</cdr:x>
      <cdr:y>0.96648</cdr:y>
    </cdr:to>
    <cdr:pic>
      <cdr:nvPicPr>
        <cdr:cNvPr id="6" name="chart">
          <a:extLst xmlns:a="http://schemas.openxmlformats.org/drawingml/2006/main">
            <a:ext uri="{FF2B5EF4-FFF2-40B4-BE49-F238E27FC236}">
              <a16:creationId xmlns:a16="http://schemas.microsoft.com/office/drawing/2014/main" id="{6BB6D52F-9AF7-94A3-5FD2-441DF93C3C2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525235" y="4207104"/>
          <a:ext cx="2696136" cy="1873751"/>
        </a:xfrm>
        <a:prstGeom xmlns:a="http://schemas.openxmlformats.org/drawingml/2006/main" prst="rect">
          <a:avLst/>
        </a:prstGeom>
      </cdr:spPr>
    </cdr:pic>
  </cdr:relSizeAnchor>
  <cdr:relSizeAnchor xmlns:cdr="http://schemas.openxmlformats.org/drawingml/2006/chartDrawing">
    <cdr:from>
      <cdr:x>0.50712</cdr:x>
      <cdr:y>0.67789</cdr:y>
    </cdr:from>
    <cdr:to>
      <cdr:x>0.95195</cdr:x>
      <cdr:y>0.967</cdr:y>
    </cdr:to>
    <cdr:pic>
      <cdr:nvPicPr>
        <cdr:cNvPr id="7" name="chart">
          <a:extLst xmlns:a="http://schemas.openxmlformats.org/drawingml/2006/main">
            <a:ext uri="{FF2B5EF4-FFF2-40B4-BE49-F238E27FC236}">
              <a16:creationId xmlns:a16="http://schemas.microsoft.com/office/drawing/2014/main" id="{6D709F0C-7A63-AD68-3927-D2DC22E95F0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6"/>
        <a:stretch xmlns:a="http://schemas.openxmlformats.org/drawingml/2006/main">
          <a:fillRect/>
        </a:stretch>
      </cdr:blipFill>
      <cdr:spPr>
        <a:xfrm xmlns:a="http://schemas.openxmlformats.org/drawingml/2006/main">
          <a:off x="3040100" y="4265082"/>
          <a:ext cx="2666667" cy="1819048"/>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E048B2-1213-4097-8A83-27E81A8B35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a:extLst>
              <a:ext uri="{FF2B5EF4-FFF2-40B4-BE49-F238E27FC236}">
                <a16:creationId xmlns:a16="http://schemas.microsoft.com/office/drawing/2014/main" id="{FFE5DE9F-B944-43A3-8D6F-67A28EB4A3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AF74D3-D7CD-4214-BFEA-12B5A329C6FE}" type="datetimeFigureOut">
              <a:rPr lang="lv-LV" smtClean="0"/>
              <a:t>21.11.2024</a:t>
            </a:fld>
            <a:endParaRPr lang="lv-LV"/>
          </a:p>
        </p:txBody>
      </p:sp>
      <p:sp>
        <p:nvSpPr>
          <p:cNvPr id="4" name="Footer Placeholder 3">
            <a:extLst>
              <a:ext uri="{FF2B5EF4-FFF2-40B4-BE49-F238E27FC236}">
                <a16:creationId xmlns:a16="http://schemas.microsoft.com/office/drawing/2014/main" id="{20D23B54-107A-4BFC-82B2-5813A480B9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a:extLst>
              <a:ext uri="{FF2B5EF4-FFF2-40B4-BE49-F238E27FC236}">
                <a16:creationId xmlns:a16="http://schemas.microsoft.com/office/drawing/2014/main" id="{4B15C8D4-1043-46EB-A4CE-49C6A5D26B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48FC66-F626-4053-A67A-BBB336848F4D}" type="slidenum">
              <a:rPr lang="lv-LV" smtClean="0"/>
              <a:t>‹#›</a:t>
            </a:fld>
            <a:endParaRPr lang="lv-LV"/>
          </a:p>
        </p:txBody>
      </p:sp>
    </p:spTree>
    <p:extLst>
      <p:ext uri="{BB962C8B-B14F-4D97-AF65-F5344CB8AC3E}">
        <p14:creationId xmlns:p14="http://schemas.microsoft.com/office/powerpoint/2010/main" val="3888081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3EE07-AC93-415F-8623-A5170DCCA4CE}" type="datetimeFigureOut">
              <a:rPr lang="lv-LV" smtClean="0"/>
              <a:t>21.11.2024</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7E213-FBF0-4FB6-A379-F97F387A85BE}" type="slidenum">
              <a:rPr lang="lv-LV" smtClean="0"/>
              <a:t>‹#›</a:t>
            </a:fld>
            <a:endParaRPr lang="lv-LV"/>
          </a:p>
        </p:txBody>
      </p:sp>
    </p:spTree>
    <p:extLst>
      <p:ext uri="{BB962C8B-B14F-4D97-AF65-F5344CB8AC3E}">
        <p14:creationId xmlns:p14="http://schemas.microsoft.com/office/powerpoint/2010/main" val="116127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4A608D30-51D5-4434-8A74-401C909CFEB7}" type="slidenum">
              <a:rPr lang="lv-LV" smtClean="0"/>
              <a:pPr/>
              <a:t>1</a:t>
            </a:fld>
            <a:endParaRPr lang="lv-LV"/>
          </a:p>
        </p:txBody>
      </p:sp>
    </p:spTree>
    <p:extLst>
      <p:ext uri="{BB962C8B-B14F-4D97-AF65-F5344CB8AC3E}">
        <p14:creationId xmlns:p14="http://schemas.microsoft.com/office/powerpoint/2010/main" val="180185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2</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889659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3</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653886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4</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3437607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5</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767192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6</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62411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7</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767134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8</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752826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9</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1555405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21.11.2024</a:t>
            </a:fld>
            <a:endParaRPr lang="lv-LV"/>
          </a:p>
        </p:txBody>
      </p:sp>
      <p:sp>
        <p:nvSpPr>
          <p:cNvPr id="5" name="Footer Placeholder 4"/>
          <p:cNvSpPr>
            <a:spLocks noGrp="1"/>
          </p:cNvSpPr>
          <p:nvPr>
            <p:ph type="ftr" sz="quarter" idx="11"/>
          </p:nvPr>
        </p:nvSpPr>
        <p:spPr/>
        <p:txBody>
          <a:bodyPr/>
          <a:lstStyle/>
          <a:p>
            <a:endParaRPr lang="lv-LV"/>
          </a:p>
        </p:txBody>
      </p:sp>
    </p:spTree>
    <p:extLst>
      <p:ext uri="{BB962C8B-B14F-4D97-AF65-F5344CB8AC3E}">
        <p14:creationId xmlns:p14="http://schemas.microsoft.com/office/powerpoint/2010/main" val="354207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21.11.2024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372240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21.11.2024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675166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pic>
        <p:nvPicPr>
          <p:cNvPr id="10" name="Picture 9"/>
          <p:cNvPicPr>
            <a:picLocks noChangeAspect="1"/>
          </p:cNvPicPr>
          <p:nvPr userDrawn="1"/>
        </p:nvPicPr>
        <p:blipFill rotWithShape="1">
          <a:blip r:embed="rId3" cstate="print"/>
          <a:srcRect l="42765" t="13473" r="28727" b="56141"/>
          <a:stretch/>
        </p:blipFill>
        <p:spPr>
          <a:xfrm>
            <a:off x="4264663" y="0"/>
            <a:ext cx="3672454" cy="2446421"/>
          </a:xfrm>
          <a:prstGeom prst="rect">
            <a:avLst/>
          </a:prstGeom>
        </p:spPr>
      </p:pic>
    </p:spTree>
    <p:extLst>
      <p:ext uri="{BB962C8B-B14F-4D97-AF65-F5344CB8AC3E}">
        <p14:creationId xmlns:p14="http://schemas.microsoft.com/office/powerpoint/2010/main" val="83424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14E999DC-9EA0-4259-819B-1AF7B4303B19}" type="datetimeFigureOut">
              <a:rPr lang="lv-LV" smtClean="0"/>
              <a:t>21.11.2024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9"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3029524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E999DC-9EA0-4259-819B-1AF7B4303B19}" type="datetimeFigureOut">
              <a:rPr lang="lv-LV" smtClean="0"/>
              <a:t>21.11.2024</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14035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14E999DC-9EA0-4259-819B-1AF7B4303B19}" type="datetimeFigureOut">
              <a:rPr lang="lv-LV" smtClean="0"/>
              <a:t>21.11.2024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9" name="Picture 8"/>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295627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14E999DC-9EA0-4259-819B-1AF7B4303B19}" type="datetimeFigureOut">
              <a:rPr lang="lv-LV" smtClean="0"/>
              <a:t>21.11.2024</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E2260439-F6DD-4523-A801-03781BC0D091}" type="slidenum">
              <a:rPr lang="lv-LV" smtClean="0"/>
              <a:t>‹#›</a:t>
            </a:fld>
            <a:endParaRPr lang="lv-LV"/>
          </a:p>
        </p:txBody>
      </p:sp>
      <p:pic>
        <p:nvPicPr>
          <p:cNvPr id="11" name="Picture 10"/>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12" name="Slide Number Placeholder 8"/>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119888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14E999DC-9EA0-4259-819B-1AF7B4303B19}" type="datetimeFigureOut">
              <a:rPr lang="lv-LV" smtClean="0"/>
              <a:t>21.11.2024</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2260439-F6DD-4523-A801-03781BC0D091}" type="slidenum">
              <a:rPr lang="lv-LV" smtClean="0"/>
              <a:t>‹#›</a:t>
            </a:fld>
            <a:endParaRPr lang="lv-LV"/>
          </a:p>
        </p:txBody>
      </p:sp>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7" name="Slide Number Placeholder 8"/>
          <p:cNvSpPr txBox="1">
            <a:spLocks/>
          </p:cNvSpPr>
          <p:nvPr userDrawn="1"/>
        </p:nvSpPr>
        <p:spPr>
          <a:xfrm>
            <a:off x="8610600" y="6356349"/>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F832BF-1DDA-4BBE-B340-68BC40090DFC}" type="slidenum">
              <a:rPr lang="lv-LV" smtClean="0"/>
              <a:pPr/>
              <a:t>‹#›</a:t>
            </a:fld>
            <a:endParaRPr lang="lv-LV" dirty="0"/>
          </a:p>
        </p:txBody>
      </p:sp>
    </p:spTree>
    <p:extLst>
      <p:ext uri="{BB962C8B-B14F-4D97-AF65-F5344CB8AC3E}">
        <p14:creationId xmlns:p14="http://schemas.microsoft.com/office/powerpoint/2010/main" val="218690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2" name="Date Placeholder 1"/>
          <p:cNvSpPr>
            <a:spLocks noGrp="1"/>
          </p:cNvSpPr>
          <p:nvPr>
            <p:ph type="dt" sz="half" idx="10"/>
          </p:nvPr>
        </p:nvSpPr>
        <p:spPr/>
        <p:txBody>
          <a:bodyPr/>
          <a:lstStyle/>
          <a:p>
            <a:fld id="{14E999DC-9EA0-4259-819B-1AF7B4303B19}" type="datetimeFigureOut">
              <a:rPr lang="lv-LV" smtClean="0"/>
              <a:t>21.11.2024</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2260439-F6DD-4523-A801-03781BC0D091}" type="slidenum">
              <a:rPr lang="lv-LV" smtClean="0"/>
              <a:t>‹#›</a:t>
            </a:fld>
            <a:endParaRPr lang="lv-LV"/>
          </a:p>
        </p:txBody>
      </p:sp>
    </p:spTree>
    <p:extLst>
      <p:ext uri="{BB962C8B-B14F-4D97-AF65-F5344CB8AC3E}">
        <p14:creationId xmlns:p14="http://schemas.microsoft.com/office/powerpoint/2010/main" val="229721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999DC-9EA0-4259-819B-1AF7B4303B19}" type="datetimeFigureOut">
              <a:rPr lang="lv-LV" smtClean="0"/>
              <a:t>21.11.2024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10" name="Picture 9"/>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Tree>
    <p:extLst>
      <p:ext uri="{BB962C8B-B14F-4D97-AF65-F5344CB8AC3E}">
        <p14:creationId xmlns:p14="http://schemas.microsoft.com/office/powerpoint/2010/main" val="333450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E999DC-9EA0-4259-819B-1AF7B4303B19}" type="datetimeFigureOut">
              <a:rPr lang="lv-LV" smtClean="0"/>
              <a:t>21.11.2024</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2260439-F6DD-4523-A801-03781BC0D091}" type="slidenum">
              <a:rPr lang="lv-LV" smtClean="0"/>
              <a:t>‹#›</a:t>
            </a:fld>
            <a:endParaRPr lang="lv-LV"/>
          </a:p>
        </p:txBody>
      </p:sp>
      <p:pic>
        <p:nvPicPr>
          <p:cNvPr id="9" name="Picture 8"/>
          <p:cNvPicPr>
            <a:picLocks noChangeAspect="1"/>
          </p:cNvPicPr>
          <p:nvPr userDrawn="1"/>
        </p:nvPicPr>
        <p:blipFill rotWithShape="1">
          <a:blip r:embed="rId2" cstate="print"/>
          <a:srcRect l="42765" t="13473" r="28727" b="56141"/>
          <a:stretch/>
        </p:blipFill>
        <p:spPr>
          <a:xfrm>
            <a:off x="0" y="0"/>
            <a:ext cx="2457638" cy="1637166"/>
          </a:xfrm>
          <a:prstGeom prst="rect">
            <a:avLst/>
          </a:prstGeom>
        </p:spPr>
      </p:pic>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260439-F6DD-4523-A801-03781BC0D091}" type="slidenum">
              <a:rPr lang="lv-LV" smtClean="0"/>
              <a:pPr/>
              <a:t>‹#›</a:t>
            </a:fld>
            <a:endParaRPr lang="lv-LV"/>
          </a:p>
        </p:txBody>
      </p:sp>
    </p:spTree>
    <p:extLst>
      <p:ext uri="{BB962C8B-B14F-4D97-AF65-F5344CB8AC3E}">
        <p14:creationId xmlns:p14="http://schemas.microsoft.com/office/powerpoint/2010/main" val="365324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999DC-9EA0-4259-819B-1AF7B4303B19}" type="datetimeFigureOut">
              <a:rPr lang="lv-LV" smtClean="0"/>
              <a:t>21.11.2024</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60439-F6DD-4523-A801-03781BC0D091}" type="slidenum">
              <a:rPr lang="lv-LV" smtClean="0"/>
              <a:t>‹#›</a:t>
            </a:fld>
            <a:endParaRPr lang="lv-LV"/>
          </a:p>
        </p:txBody>
      </p:sp>
    </p:spTree>
    <p:extLst>
      <p:ext uri="{BB962C8B-B14F-4D97-AF65-F5344CB8AC3E}">
        <p14:creationId xmlns:p14="http://schemas.microsoft.com/office/powerpoint/2010/main" val="2597874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bvkb.gov.lv/"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bvkb.gov.lv/lv/buvdarbu-valsts-kontrole-un-buvju-pienemsana-ekspluatacija"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783" y="2794877"/>
            <a:ext cx="11048302" cy="2941196"/>
          </a:xfrm>
        </p:spPr>
        <p:txBody>
          <a:bodyPr>
            <a:normAutofit fontScale="90000"/>
          </a:bodyPr>
          <a:lstStyle/>
          <a:p>
            <a:pPr>
              <a:lnSpc>
                <a:spcPct val="107000"/>
              </a:lnSpc>
              <a:spcAft>
                <a:spcPts val="800"/>
              </a:spcAft>
            </a:pPr>
            <a:r>
              <a:rPr lang="lv-LV" sz="1800" b="1" dirty="0" err="1">
                <a:solidFill>
                  <a:srgbClr val="212529"/>
                </a:solidFill>
                <a:effectLst/>
                <a:latin typeface="Verdana" panose="020B0604030504040204" pitchFamily="34" charset="0"/>
                <a:ea typeface="Calibri" panose="020F0502020204030204" pitchFamily="34" charset="0"/>
                <a:cs typeface="Times New Roman" panose="02020603050405020304" pitchFamily="18" charset="0"/>
              </a:rPr>
              <a:t>Vebinārs</a:t>
            </a:r>
            <a:r>
              <a:rPr lang="lv-LV" sz="1800" b="1" dirty="0">
                <a:solidFill>
                  <a:srgbClr val="212529"/>
                </a:solidFill>
                <a:effectLst/>
                <a:latin typeface="Verdana" panose="020B0604030504040204" pitchFamily="34" charset="0"/>
                <a:ea typeface="Calibri" panose="020F0502020204030204" pitchFamily="34" charset="0"/>
                <a:cs typeface="Times New Roman" panose="02020603050405020304" pitchFamily="18" charset="0"/>
              </a:rPr>
              <a:t> būvniecības procesa dalībniekiem</a:t>
            </a:r>
            <a:br>
              <a:rPr lang="lv-LV" sz="1800" dirty="0">
                <a:effectLst/>
                <a:latin typeface="Calibri" panose="020F0502020204030204" pitchFamily="34" charset="0"/>
                <a:ea typeface="Calibri" panose="020F0502020204030204" pitchFamily="34" charset="0"/>
                <a:cs typeface="Times New Roman" panose="02020603050405020304" pitchFamily="18" charset="0"/>
              </a:rPr>
            </a:br>
            <a:r>
              <a:rPr lang="lv-LV" sz="1800" b="1" dirty="0">
                <a:effectLst/>
                <a:latin typeface="Verdana" panose="020B0604030504040204" pitchFamily="34" charset="0"/>
                <a:ea typeface="Calibri" panose="020F0502020204030204" pitchFamily="34" charset="0"/>
                <a:cs typeface="Times New Roman" panose="02020603050405020304" pitchFamily="18" charset="0"/>
              </a:rPr>
              <a:t>“Biežāk konstatētās neatbilstības būvdarbu kontrolē un ekspluatācijas pieņemšanas laikā”</a:t>
            </a:r>
            <a:br>
              <a:rPr lang="lv-LV" sz="1800" dirty="0">
                <a:effectLst/>
                <a:latin typeface="Calibri" panose="020F0502020204030204" pitchFamily="34" charset="0"/>
                <a:ea typeface="Calibri" panose="020F0502020204030204" pitchFamily="34" charset="0"/>
                <a:cs typeface="Times New Roman" panose="02020603050405020304" pitchFamily="18" charset="0"/>
              </a:rPr>
            </a:br>
            <a:br>
              <a:rPr lang="lv-LV" sz="1800" dirty="0">
                <a:effectLst/>
                <a:latin typeface="Calibri" panose="020F0502020204030204" pitchFamily="34" charset="0"/>
                <a:ea typeface="Calibri" panose="020F0502020204030204" pitchFamily="34" charset="0"/>
                <a:cs typeface="Times New Roman" panose="02020603050405020304" pitchFamily="18" charset="0"/>
              </a:rPr>
            </a:br>
            <a:r>
              <a:rPr lang="lv-LV" sz="1800" b="1" dirty="0">
                <a:solidFill>
                  <a:srgbClr val="212529"/>
                </a:solidFill>
                <a:effectLst/>
                <a:latin typeface="Verdana" panose="020B0604030504040204" pitchFamily="34" charset="0"/>
                <a:ea typeface="Calibri" panose="020F0502020204030204" pitchFamily="34" charset="0"/>
                <a:cs typeface="Times New Roman" panose="02020603050405020304" pitchFamily="18" charset="0"/>
              </a:rPr>
              <a:t> </a:t>
            </a:r>
            <a:r>
              <a:rPr lang="lv-LV" sz="1800" dirty="0">
                <a:solidFill>
                  <a:srgbClr val="212529"/>
                </a:solidFill>
                <a:effectLst/>
                <a:latin typeface="Verdana" panose="020B0604030504040204" pitchFamily="34" charset="0"/>
                <a:ea typeface="Calibri" panose="020F0502020204030204" pitchFamily="34" charset="0"/>
                <a:cs typeface="Times New Roman" panose="02020603050405020304" pitchFamily="18" charset="0"/>
              </a:rPr>
              <a:t>2024.gada 22.novembris</a:t>
            </a:r>
            <a:br>
              <a:rPr lang="lv-LV" sz="1800" dirty="0">
                <a:effectLst/>
                <a:latin typeface="Calibri" panose="020F0502020204030204" pitchFamily="34" charset="0"/>
                <a:ea typeface="Calibri" panose="020F0502020204030204" pitchFamily="34" charset="0"/>
                <a:cs typeface="Times New Roman" panose="02020603050405020304" pitchFamily="18" charset="0"/>
              </a:rPr>
            </a:br>
            <a:r>
              <a:rPr lang="lv-LV" sz="1800" dirty="0">
                <a:solidFill>
                  <a:srgbClr val="212529"/>
                </a:solidFill>
                <a:effectLst/>
                <a:latin typeface="Verdana" panose="020B0604030504040204" pitchFamily="34" charset="0"/>
                <a:ea typeface="Calibri" panose="020F0502020204030204" pitchFamily="34" charset="0"/>
                <a:cs typeface="Times New Roman" panose="02020603050405020304" pitchFamily="18" charset="0"/>
              </a:rPr>
              <a:t>10.00 – 15.10 MS Teams</a:t>
            </a:r>
            <a:br>
              <a:rPr lang="lv-LV" sz="1800" dirty="0">
                <a:solidFill>
                  <a:srgbClr val="212529"/>
                </a:solidFill>
                <a:effectLst/>
                <a:latin typeface="Verdana" panose="020B0604030504040204" pitchFamily="34" charset="0"/>
                <a:ea typeface="Calibri" panose="020F0502020204030204" pitchFamily="34" charset="0"/>
                <a:cs typeface="Times New Roman" panose="02020603050405020304" pitchFamily="18" charset="0"/>
              </a:rPr>
            </a:br>
            <a:br>
              <a:rPr lang="lv-LV" sz="1800" dirty="0">
                <a:effectLst/>
                <a:latin typeface="Calibri" panose="020F0502020204030204" pitchFamily="34" charset="0"/>
                <a:ea typeface="Calibri" panose="020F0502020204030204" pitchFamily="34" charset="0"/>
                <a:cs typeface="Times New Roman" panose="02020603050405020304" pitchFamily="18" charset="0"/>
              </a:rPr>
            </a:br>
            <a:r>
              <a:rPr lang="lv-LV" sz="3200" b="1" dirty="0">
                <a:latin typeface="Verdana" panose="020B0604030504040204" pitchFamily="34" charset="0"/>
                <a:ea typeface="Verdana" panose="020B0604030504040204" pitchFamily="34" charset="0"/>
              </a:rPr>
              <a:t>Aktualitātes būvdarbu kontroles ietvaros</a:t>
            </a:r>
            <a:br>
              <a:rPr lang="lv-LV" sz="3200" b="1" dirty="0">
                <a:latin typeface="Verdana" panose="020B0604030504040204" pitchFamily="34" charset="0"/>
                <a:ea typeface="Verdana" panose="020B0604030504040204" pitchFamily="34" charset="0"/>
              </a:rPr>
            </a:br>
            <a:br>
              <a:rPr lang="lv-LV" sz="900" dirty="0">
                <a:solidFill>
                  <a:srgbClr val="212529"/>
                </a:solidFill>
                <a:latin typeface="RobustaTLPro-Medium"/>
              </a:rPr>
            </a:br>
            <a:br>
              <a:rPr lang="lv-LV" sz="900" dirty="0">
                <a:solidFill>
                  <a:srgbClr val="212529"/>
                </a:solidFill>
                <a:latin typeface="RobustaTLPro-Medium"/>
              </a:rPr>
            </a:br>
            <a:br>
              <a:rPr lang="lv-LV" sz="900" dirty="0">
                <a:solidFill>
                  <a:srgbClr val="212529"/>
                </a:solidFill>
                <a:latin typeface="RobustaTLPro-Medium"/>
              </a:rPr>
            </a:br>
            <a:br>
              <a:rPr lang="lv-LV" sz="900" dirty="0">
                <a:solidFill>
                  <a:srgbClr val="212529"/>
                </a:solidFill>
                <a:latin typeface="RobustaTLPro-Medium"/>
              </a:rPr>
            </a:br>
            <a:br>
              <a:rPr lang="lv-LV" sz="900" dirty="0">
                <a:solidFill>
                  <a:srgbClr val="212529"/>
                </a:solidFill>
                <a:latin typeface="RobustaTLPro-Medium"/>
              </a:rPr>
            </a:br>
            <a:br>
              <a:rPr lang="lv-LV" sz="900" b="0" i="0" dirty="0">
                <a:solidFill>
                  <a:srgbClr val="212529"/>
                </a:solidFill>
                <a:effectLst/>
                <a:latin typeface="RobustaTLPro-Medium"/>
              </a:rPr>
            </a:br>
            <a:br>
              <a:rPr lang="lv-LV" sz="900" b="0" i="0" dirty="0">
                <a:solidFill>
                  <a:srgbClr val="212529"/>
                </a:solidFill>
                <a:effectLst/>
                <a:latin typeface="RobustaTLPro-Medium"/>
              </a:rPr>
            </a:br>
            <a:endParaRPr lang="lv-LV" sz="2000" b="1" dirty="0">
              <a:latin typeface="Verdana" panose="020B0604030504040204" pitchFamily="34" charset="0"/>
              <a:ea typeface="Verdana" panose="020B0604030504040204" pitchFamily="34" charset="0"/>
              <a:cs typeface="+mn-cs"/>
            </a:endParaRPr>
          </a:p>
        </p:txBody>
      </p:sp>
      <p:pic>
        <p:nvPicPr>
          <p:cNvPr id="6" name="Picture 5"/>
          <p:cNvPicPr>
            <a:picLocks noChangeAspect="1"/>
          </p:cNvPicPr>
          <p:nvPr/>
        </p:nvPicPr>
        <p:blipFill rotWithShape="1">
          <a:blip r:embed="rId3" cstate="print"/>
          <a:srcRect l="42765" t="13473" r="28727" b="56141"/>
          <a:stretch/>
        </p:blipFill>
        <p:spPr>
          <a:xfrm>
            <a:off x="4264663" y="0"/>
            <a:ext cx="3672454" cy="2446421"/>
          </a:xfrm>
          <a:prstGeom prst="rect">
            <a:avLst/>
          </a:prstGeom>
        </p:spPr>
      </p:pic>
      <p:sp>
        <p:nvSpPr>
          <p:cNvPr id="16" name="Slide Number Placeholder 15"/>
          <p:cNvSpPr>
            <a:spLocks noGrp="1"/>
          </p:cNvSpPr>
          <p:nvPr>
            <p:ph type="sldNum" sz="quarter" idx="4294967295"/>
          </p:nvPr>
        </p:nvSpPr>
        <p:spPr>
          <a:xfrm>
            <a:off x="8610600" y="6230222"/>
            <a:ext cx="2743200" cy="365125"/>
          </a:xfrm>
        </p:spPr>
        <p:txBody>
          <a:bodyPr/>
          <a:lstStyle/>
          <a:p>
            <a:fld id="{32F832BF-1DDA-4BBE-B340-68BC40090DFC}" type="slidenum">
              <a:rPr lang="lv-LV" smtClean="0"/>
              <a:pPr/>
              <a:t>1</a:t>
            </a:fld>
            <a:endParaRPr lang="lv-LV" dirty="0"/>
          </a:p>
        </p:txBody>
      </p:sp>
      <p:sp>
        <p:nvSpPr>
          <p:cNvPr id="5" name="Text Placeholder 2"/>
          <p:cNvSpPr txBox="1">
            <a:spLocks/>
          </p:cNvSpPr>
          <p:nvPr/>
        </p:nvSpPr>
        <p:spPr>
          <a:xfrm>
            <a:off x="2847975" y="4876800"/>
            <a:ext cx="6829426" cy="1718547"/>
          </a:xfrm>
          <a:prstGeom prst="rect">
            <a:avLst/>
          </a:prstGeom>
        </p:spPr>
        <p:txBody>
          <a:bodyPr vert="horz" lIns="91440" tIns="45720" rIns="91440" bIns="45720" rtlCol="0" anchor="ctr">
            <a:noAutofit/>
          </a:bodyPr>
          <a:lstStyle>
            <a:defPPr>
              <a:defRPr lang="lv-LV"/>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v-LV" sz="1600" dirty="0">
              <a:solidFill>
                <a:schemeClr val="tx1"/>
              </a:solidFill>
            </a:endParaRPr>
          </a:p>
          <a:p>
            <a:r>
              <a:rPr lang="lv-LV" sz="1600" dirty="0">
                <a:solidFill>
                  <a:schemeClr val="tx1"/>
                </a:solidFill>
              </a:rPr>
              <a:t> </a:t>
            </a:r>
          </a:p>
          <a:p>
            <a:pPr algn="r"/>
            <a:endParaRPr lang="lv-LV" sz="1600" dirty="0">
              <a:solidFill>
                <a:schemeClr val="tx1"/>
              </a:solidFill>
            </a:endParaRPr>
          </a:p>
        </p:txBody>
      </p:sp>
      <p:sp>
        <p:nvSpPr>
          <p:cNvPr id="3" name="Rectangle 2">
            <a:extLst>
              <a:ext uri="{FF2B5EF4-FFF2-40B4-BE49-F238E27FC236}">
                <a16:creationId xmlns:a16="http://schemas.microsoft.com/office/drawing/2014/main" id="{33CAD1CD-240D-459C-B34D-95EFF3F167EE}"/>
              </a:ext>
            </a:extLst>
          </p:cNvPr>
          <p:cNvSpPr/>
          <p:nvPr/>
        </p:nvSpPr>
        <p:spPr>
          <a:xfrm>
            <a:off x="2618851" y="4667333"/>
            <a:ext cx="6096000" cy="923330"/>
          </a:xfrm>
          <a:prstGeom prst="rect">
            <a:avLst/>
          </a:prstGeom>
        </p:spPr>
        <p:txBody>
          <a:bodyPr>
            <a:spAutoFit/>
          </a:bodyPr>
          <a:lstStyle/>
          <a:p>
            <a:pPr algn="ctr"/>
            <a:r>
              <a:rPr lang="lv-LV" dirty="0"/>
              <a:t>Būvniecības kontroles departamenta </a:t>
            </a:r>
          </a:p>
          <a:p>
            <a:pPr algn="ctr"/>
            <a:r>
              <a:rPr lang="lv-LV" dirty="0"/>
              <a:t>Būvdarbu kontroles nodaļas vadītājs, būvinspektors </a:t>
            </a:r>
          </a:p>
          <a:p>
            <a:pPr algn="ctr"/>
            <a:r>
              <a:rPr lang="lv-LV" b="1" dirty="0"/>
              <a:t>Sandris Celmiņš</a:t>
            </a:r>
          </a:p>
        </p:txBody>
      </p:sp>
    </p:spTree>
    <p:extLst>
      <p:ext uri="{BB962C8B-B14F-4D97-AF65-F5344CB8AC3E}">
        <p14:creationId xmlns:p14="http://schemas.microsoft.com/office/powerpoint/2010/main" val="1909949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33090" y="2872159"/>
            <a:ext cx="7772400" cy="960438"/>
          </a:xfrm>
        </p:spPr>
        <p:txBody>
          <a:bodyPr>
            <a:normAutofit/>
          </a:bodyPr>
          <a:lstStyle/>
          <a:p>
            <a:r>
              <a:rPr lang="lv-LV" altLang="lv-LV" sz="3600" dirty="0"/>
              <a:t>Paldies par uzmanību!</a:t>
            </a:r>
          </a:p>
        </p:txBody>
      </p:sp>
      <p:sp>
        <p:nvSpPr>
          <p:cNvPr id="5" name="Title 1"/>
          <p:cNvSpPr txBox="1">
            <a:spLocks/>
          </p:cNvSpPr>
          <p:nvPr/>
        </p:nvSpPr>
        <p:spPr bwMode="auto">
          <a:xfrm>
            <a:off x="1602983" y="4093984"/>
            <a:ext cx="9232614" cy="2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endParaRPr lang="lv-LV" altLang="lv-LV" sz="1600" u="sng" dirty="0">
              <a:solidFill>
                <a:schemeClr val="tx2"/>
              </a:solidFill>
            </a:endParaRPr>
          </a:p>
          <a:p>
            <a:endParaRPr lang="lv-LV" sz="1600" dirty="0"/>
          </a:p>
          <a:p>
            <a:r>
              <a:rPr lang="lv-LV" altLang="lv-LV" sz="2000" dirty="0"/>
              <a:t>Vairāk informācijas</a:t>
            </a:r>
          </a:p>
          <a:p>
            <a:r>
              <a:rPr lang="lv-LV" dirty="0">
                <a:solidFill>
                  <a:srgbClr val="3892AE"/>
                </a:solidFill>
                <a:hlinkClick r:id="rId2"/>
              </a:rPr>
              <a:t>www.bvkb.gov.lv</a:t>
            </a:r>
            <a:endParaRPr lang="lv-LV" dirty="0">
              <a:solidFill>
                <a:srgbClr val="3892AE"/>
              </a:solidFill>
            </a:endParaRPr>
          </a:p>
          <a:p>
            <a:endParaRPr lang="lv-LV" dirty="0">
              <a:solidFill>
                <a:srgbClr val="3892AE"/>
              </a:solidFill>
            </a:endParaRPr>
          </a:p>
        </p:txBody>
      </p:sp>
      <p:sp>
        <p:nvSpPr>
          <p:cNvPr id="4" name="Rectangle 3"/>
          <p:cNvSpPr/>
          <p:nvPr/>
        </p:nvSpPr>
        <p:spPr>
          <a:xfrm>
            <a:off x="1916917" y="3459976"/>
            <a:ext cx="8754320" cy="553998"/>
          </a:xfrm>
          <a:prstGeom prst="rect">
            <a:avLst/>
          </a:prstGeom>
        </p:spPr>
        <p:txBody>
          <a:bodyPr wrap="none">
            <a:spAutoFit/>
          </a:bodyPr>
          <a:lstStyle/>
          <a:p>
            <a:r>
              <a:rPr lang="lv-LV" sz="3000" b="1" dirty="0">
                <a:solidFill>
                  <a:srgbClr val="3892AE"/>
                </a:solidFill>
                <a:latin typeface="Verdana" panose="020B0604030504040204" pitchFamily="34" charset="0"/>
                <a:ea typeface="Verdana" panose="020B0604030504040204" pitchFamily="34" charset="0"/>
                <a:cs typeface="Verdana" panose="020B0604030504040204" pitchFamily="34" charset="0"/>
              </a:rPr>
              <a:t>Plāno – kontrolē – iedziļinies – rīkojies!</a:t>
            </a:r>
          </a:p>
        </p:txBody>
      </p:sp>
    </p:spTree>
    <p:extLst>
      <p:ext uri="{BB962C8B-B14F-4D97-AF65-F5344CB8AC3E}">
        <p14:creationId xmlns:p14="http://schemas.microsoft.com/office/powerpoint/2010/main" val="3280993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58AD0C-3646-44C4-8404-1EC67310692D}"/>
              </a:ext>
            </a:extLst>
          </p:cNvPr>
          <p:cNvPicPr>
            <a:picLocks noChangeAspect="1"/>
          </p:cNvPicPr>
          <p:nvPr/>
        </p:nvPicPr>
        <p:blipFill rotWithShape="1">
          <a:blip r:embed="rId3">
            <a:alphaModFix amt="27000"/>
          </a:blip>
          <a:srcRect b="13286"/>
          <a:stretch/>
        </p:blipFill>
        <p:spPr>
          <a:xfrm>
            <a:off x="-1" y="0"/>
            <a:ext cx="12191999" cy="6858000"/>
          </a:xfrm>
          <a:prstGeom prst="rect">
            <a:avLst/>
          </a:prstGeom>
        </p:spPr>
      </p:pic>
      <p:sp>
        <p:nvSpPr>
          <p:cNvPr id="9" name="TextBox 8">
            <a:extLst>
              <a:ext uri="{FF2B5EF4-FFF2-40B4-BE49-F238E27FC236}">
                <a16:creationId xmlns:a16="http://schemas.microsoft.com/office/drawing/2014/main" id="{9DFA4F35-5FA8-4A21-825D-420AFB000F4E}"/>
              </a:ext>
            </a:extLst>
          </p:cNvPr>
          <p:cNvSpPr txBox="1"/>
          <p:nvPr/>
        </p:nvSpPr>
        <p:spPr>
          <a:xfrm>
            <a:off x="1657947" y="438851"/>
            <a:ext cx="8490207" cy="461665"/>
          </a:xfrm>
          <a:prstGeom prst="rect">
            <a:avLst/>
          </a:prstGeom>
          <a:noFill/>
        </p:spPr>
        <p:txBody>
          <a:bodyPr wrap="square" rtlCol="0" anchor="b">
            <a:spAutoFit/>
          </a:bodyPr>
          <a:lstStyle/>
          <a:p>
            <a:pPr algn="ctr"/>
            <a:r>
              <a:rPr lang="lv-LV" sz="2400" b="1" dirty="0">
                <a:latin typeface="Verdana" panose="020B0604030504040204" pitchFamily="34" charset="0"/>
                <a:ea typeface="Verdana" panose="020B0604030504040204" pitchFamily="34" charset="0"/>
              </a:rPr>
              <a:t>BVKB kompetence būvdarbos</a:t>
            </a: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2</a:t>
            </a:fld>
            <a:endParaRPr lang="lv-LV"/>
          </a:p>
        </p:txBody>
      </p:sp>
      <p:graphicFrame>
        <p:nvGraphicFramePr>
          <p:cNvPr id="7" name="Chart 6">
            <a:extLst>
              <a:ext uri="{FF2B5EF4-FFF2-40B4-BE49-F238E27FC236}">
                <a16:creationId xmlns:a16="http://schemas.microsoft.com/office/drawing/2014/main" id="{807E8A36-439C-032C-5EFD-1C539E737055}"/>
              </a:ext>
            </a:extLst>
          </p:cNvPr>
          <p:cNvGraphicFramePr/>
          <p:nvPr>
            <p:extLst>
              <p:ext uri="{D42A27DB-BD31-4B8C-83A1-F6EECF244321}">
                <p14:modId xmlns:p14="http://schemas.microsoft.com/office/powerpoint/2010/main" val="1932828342"/>
              </p:ext>
            </p:extLst>
          </p:nvPr>
        </p:nvGraphicFramePr>
        <p:xfrm>
          <a:off x="466512" y="744738"/>
          <a:ext cx="5994835" cy="6291742"/>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363DB8D2-2F30-0CBF-1234-64944C13E957}"/>
              </a:ext>
            </a:extLst>
          </p:cNvPr>
          <p:cNvSpPr txBox="1"/>
          <p:nvPr/>
        </p:nvSpPr>
        <p:spPr>
          <a:xfrm>
            <a:off x="6321535" y="3060107"/>
            <a:ext cx="5870465" cy="3662477"/>
          </a:xfrm>
          <a:prstGeom prst="rect">
            <a:avLst/>
          </a:prstGeom>
          <a:noFill/>
        </p:spPr>
        <p:txBody>
          <a:bodyPr wrap="square">
            <a:spAutoFit/>
          </a:bodyPr>
          <a:lstStyle/>
          <a:p>
            <a:pPr>
              <a:lnSpc>
                <a:spcPct val="107000"/>
              </a:lnSpc>
              <a:spcAft>
                <a:spcPts val="800"/>
              </a:spcAft>
            </a:pPr>
            <a:r>
              <a:rPr lang="lv-LV" sz="1200" b="1" dirty="0">
                <a:effectLst/>
                <a:latin typeface="Times New Roman" panose="02020603050405020304" pitchFamily="18" charset="0"/>
                <a:ea typeface="Calibri" panose="020F0502020204030204" pitchFamily="34" charset="0"/>
                <a:cs typeface="Times New Roman" panose="02020603050405020304" pitchFamily="18" charset="0"/>
              </a:rPr>
              <a:t>1) trešās grupas publiskas ēkas </a:t>
            </a:r>
            <a:r>
              <a:rPr lang="lv-LV"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(publiskas ēkas ar kopējo platību, lielāku par 1000 m2), </a:t>
            </a:r>
            <a:r>
              <a:rPr lang="lv-LV" sz="1200" b="1" dirty="0">
                <a:effectLst/>
                <a:latin typeface="Times New Roman" panose="02020603050405020304" pitchFamily="18" charset="0"/>
                <a:ea typeface="Calibri" panose="020F0502020204030204" pitchFamily="34" charset="0"/>
                <a:cs typeface="Times New Roman" panose="02020603050405020304" pitchFamily="18" charset="0"/>
              </a:rPr>
              <a:t>ja būvdarbu </a:t>
            </a:r>
            <a:r>
              <a:rPr lang="lv-LV"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veikšanai nepieciešama būvatļauja</a:t>
            </a:r>
            <a:r>
              <a:rPr lang="lv-LV" sz="1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lv-LV"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 būves, kuru paredzētajai būvniecībai atbilstoši likuma </a:t>
            </a:r>
            <a:r>
              <a:rPr lang="lv-LV"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"Par ietekmes uz vidi novērtējumu" </a:t>
            </a:r>
            <a:r>
              <a:rPr lang="lv-LV"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4.panta pirmās daļas 1.punktam piemērota ietekmes uz vidi novērtējuma procedūra,</a:t>
            </a:r>
            <a:endParaRPr lang="lv-LV"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lv-LV"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Aizsardzības ministrijas</a:t>
            </a:r>
            <a:r>
              <a:rPr lang="lv-LV"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tās padotības iestādes vai Nacionālo bruņoto spēku vajadzībām nepieciešamās būves Aizsardzības ministrijas valdījumā vai turējumā esošā nekustamajā īpašumā,</a:t>
            </a:r>
            <a:endParaRPr lang="lv-LV"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lv-LV"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Elektropārvades līniju būves</a:t>
            </a:r>
            <a:r>
              <a:rPr lang="lv-LV"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kurām atbilstoši Teritorijas attīstības plānošanas likumā paredzētajam noteikts </a:t>
            </a:r>
            <a:r>
              <a:rPr lang="lv-LV"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nacionālo interešu objekta statuss</a:t>
            </a:r>
            <a:r>
              <a:rPr lang="lv-LV"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lv-LV"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lv-LV" sz="1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Iekšlietu</a:t>
            </a:r>
            <a:r>
              <a:rPr lang="lv-LV"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ministrijas </a:t>
            </a:r>
            <a:r>
              <a:rPr lang="lv-LV"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vai tās padotības iestādes vajadzībām nepieciešamās būves </a:t>
            </a:r>
            <a:r>
              <a:rPr lang="lv-LV"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valsts robežas joslā</a:t>
            </a:r>
            <a:r>
              <a:rPr lang="lv-LV"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patrulēšanas joslā un robežzīmju uzraudzības joslā.</a:t>
            </a:r>
            <a:endParaRPr lang="lv-LV"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6) Būves Latvijas Republikas iekšējos </a:t>
            </a:r>
            <a:r>
              <a:rPr lang="lv-LV"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jūras ūdeņos, teritoriālajā jūrā </a:t>
            </a:r>
            <a:r>
              <a:rPr lang="lv-LV"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un ekskluzīvajā ekonomiskajā zonā (no 2023.gada 1.janvāra);</a:t>
            </a:r>
          </a:p>
          <a:p>
            <a:pPr>
              <a:lnSpc>
                <a:spcPct val="107000"/>
              </a:lnSpc>
              <a:spcAft>
                <a:spcPts val="800"/>
              </a:spcAft>
            </a:pPr>
            <a:r>
              <a:rPr lang="lv-LV" sz="1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7) </a:t>
            </a:r>
            <a:r>
              <a:rPr lang="lv-LV"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vēja parki </a:t>
            </a:r>
            <a:r>
              <a:rPr lang="lv-LV" sz="1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ar jaudu </a:t>
            </a:r>
            <a:r>
              <a:rPr lang="lv-LV"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virs 50MW</a:t>
            </a:r>
            <a:r>
              <a:rPr lang="lv-LV" sz="1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kuriem noteikts </a:t>
            </a:r>
            <a:r>
              <a:rPr lang="lv-LV"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nacionālo interešu objekta statuss</a:t>
            </a:r>
            <a:endParaRPr lang="lv-LV"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1A943EF5-0163-0DBF-6890-1205B5F151F1}"/>
              </a:ext>
            </a:extLst>
          </p:cNvPr>
          <p:cNvPicPr>
            <a:picLocks noChangeAspect="1"/>
          </p:cNvPicPr>
          <p:nvPr/>
        </p:nvPicPr>
        <p:blipFill>
          <a:blip r:embed="rId7"/>
          <a:stretch>
            <a:fillRect/>
          </a:stretch>
        </p:blipFill>
        <p:spPr>
          <a:xfrm>
            <a:off x="6461347" y="1517958"/>
            <a:ext cx="3009542" cy="1625784"/>
          </a:xfrm>
          <a:prstGeom prst="rect">
            <a:avLst/>
          </a:prstGeom>
        </p:spPr>
      </p:pic>
    </p:spTree>
    <p:extLst>
      <p:ext uri="{BB962C8B-B14F-4D97-AF65-F5344CB8AC3E}">
        <p14:creationId xmlns:p14="http://schemas.microsoft.com/office/powerpoint/2010/main" val="362088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58AD0C-3646-44C4-8404-1EC67310692D}"/>
              </a:ext>
            </a:extLst>
          </p:cNvPr>
          <p:cNvPicPr>
            <a:picLocks noChangeAspect="1"/>
          </p:cNvPicPr>
          <p:nvPr/>
        </p:nvPicPr>
        <p:blipFill rotWithShape="1">
          <a:blip r:embed="rId3">
            <a:alphaModFix amt="27000"/>
          </a:blip>
          <a:srcRect b="13286"/>
          <a:stretch/>
        </p:blipFill>
        <p:spPr>
          <a:xfrm>
            <a:off x="-1" y="0"/>
            <a:ext cx="12191999" cy="6858000"/>
          </a:xfrm>
          <a:prstGeom prst="rect">
            <a:avLst/>
          </a:prstGeom>
        </p:spPr>
      </p:pic>
      <p:sp>
        <p:nvSpPr>
          <p:cNvPr id="9" name="TextBox 8">
            <a:extLst>
              <a:ext uri="{FF2B5EF4-FFF2-40B4-BE49-F238E27FC236}">
                <a16:creationId xmlns:a16="http://schemas.microsoft.com/office/drawing/2014/main" id="{9DFA4F35-5FA8-4A21-825D-420AFB000F4E}"/>
              </a:ext>
            </a:extLst>
          </p:cNvPr>
          <p:cNvSpPr txBox="1"/>
          <p:nvPr/>
        </p:nvSpPr>
        <p:spPr>
          <a:xfrm>
            <a:off x="1850894" y="510467"/>
            <a:ext cx="8490207" cy="461665"/>
          </a:xfrm>
          <a:prstGeom prst="rect">
            <a:avLst/>
          </a:prstGeom>
          <a:noFill/>
        </p:spPr>
        <p:txBody>
          <a:bodyPr wrap="square" rtlCol="0" anchor="b">
            <a:spAutoFit/>
          </a:bodyPr>
          <a:lstStyle/>
          <a:p>
            <a:pPr algn="ctr"/>
            <a:r>
              <a:rPr lang="lv-LV" sz="2400" b="1" dirty="0">
                <a:latin typeface="Verdana" panose="020B0604030504040204" pitchFamily="34" charset="0"/>
                <a:ea typeface="Verdana" panose="020B0604030504040204" pitchFamily="34" charset="0"/>
              </a:rPr>
              <a:t>Būvdarbu kontrole 2024.gada 10 mēnešos</a:t>
            </a: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3</a:t>
            </a:fld>
            <a:endParaRPr lang="lv-LV"/>
          </a:p>
        </p:txBody>
      </p:sp>
      <p:graphicFrame>
        <p:nvGraphicFramePr>
          <p:cNvPr id="7" name="Chart 6">
            <a:extLst>
              <a:ext uri="{FF2B5EF4-FFF2-40B4-BE49-F238E27FC236}">
                <a16:creationId xmlns:a16="http://schemas.microsoft.com/office/drawing/2014/main" id="{807E8A36-439C-032C-5EFD-1C539E737055}"/>
              </a:ext>
            </a:extLst>
          </p:cNvPr>
          <p:cNvGraphicFramePr/>
          <p:nvPr>
            <p:extLst>
              <p:ext uri="{D42A27DB-BD31-4B8C-83A1-F6EECF244321}">
                <p14:modId xmlns:p14="http://schemas.microsoft.com/office/powerpoint/2010/main" val="2605233693"/>
              </p:ext>
            </p:extLst>
          </p:nvPr>
        </p:nvGraphicFramePr>
        <p:xfrm>
          <a:off x="525235" y="1804153"/>
          <a:ext cx="5994835" cy="4130630"/>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a16="http://schemas.microsoft.com/office/drawing/2014/main" id="{C8B8DE27-E287-1616-5D03-2456505907D2}"/>
              </a:ext>
            </a:extLst>
          </p:cNvPr>
          <p:cNvSpPr txBox="1"/>
          <p:nvPr/>
        </p:nvSpPr>
        <p:spPr>
          <a:xfrm>
            <a:off x="5937309" y="1252947"/>
            <a:ext cx="6153324" cy="5036122"/>
          </a:xfrm>
          <a:prstGeom prst="rect">
            <a:avLst/>
          </a:prstGeom>
          <a:noFill/>
        </p:spPr>
        <p:txBody>
          <a:bodyPr wrap="square">
            <a:spAutoFit/>
          </a:bodyPr>
          <a:lstStyle/>
          <a:p>
            <a:pPr>
              <a:lnSpc>
                <a:spcPct val="107000"/>
              </a:lnSpc>
              <a:spcAft>
                <a:spcPts val="800"/>
              </a:spcAft>
            </a:pP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Galvenās neatbilstības:</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Būvdarbu veikšana neatbilstoši būvprojektam;</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lv-LV"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Būvspeciālistu</a:t>
            </a: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VBN noteikto pienākumu nepildīšana;</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Būvprojektā nenorādītu būvmateriālu pielietošana;</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Vides aizsardzības prasību neievērošana;</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Būvdarbu veikšana pēc DVP, kas neatbilst būvprojektam.</a:t>
            </a:r>
          </a:p>
          <a:p>
            <a:pPr marL="342900" lvl="0" indent="-342900">
              <a:lnSpc>
                <a:spcPct val="107000"/>
              </a:lnSpc>
              <a:spcAft>
                <a:spcPts val="800"/>
              </a:spcAft>
              <a:buFont typeface="+mj-lt"/>
              <a:buAutoNum type="arabicPeriod"/>
            </a:pPr>
            <a:r>
              <a:rPr lang="lv-LV"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Apkārtesošo ēku </a:t>
            </a:r>
            <a:r>
              <a:rPr lang="lv-LV"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monotoringa</a:t>
            </a:r>
            <a:r>
              <a:rPr lang="lv-LV"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neveikšana, robežvērtību nesaskaņošana ar </a:t>
            </a:r>
            <a:r>
              <a:rPr lang="lv-LV"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monitorejamo</a:t>
            </a:r>
            <a:r>
              <a:rPr lang="lv-LV"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ēku īpašniekiem</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Ieteikumi:</a:t>
            </a:r>
            <a:endParaRPr lang="lv-LV"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https://www.bvkb.gov.lv/lv/buvdarbu-valsts-kontrole-un-buvju-pienemsana-ekspluatacija</a:t>
            </a:r>
            <a:endParaRPr lang="lv-LV"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lv-LV"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BVKB izstrādātās vadlīnijas būvdarbu veicēja kvalitātes kontroles sistēmai</a:t>
            </a:r>
            <a:endParaRPr lang="lv-LV"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lv-LV"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Būvuzraudzības pakalpojuma vadlīnijas</a:t>
            </a:r>
            <a:endParaRPr lang="lv-LV"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1939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58AD0C-3646-44C4-8404-1EC67310692D}"/>
              </a:ext>
            </a:extLst>
          </p:cNvPr>
          <p:cNvPicPr>
            <a:picLocks noChangeAspect="1"/>
          </p:cNvPicPr>
          <p:nvPr/>
        </p:nvPicPr>
        <p:blipFill rotWithShape="1">
          <a:blip r:embed="rId3">
            <a:alphaModFix amt="27000"/>
          </a:blip>
          <a:srcRect b="13286"/>
          <a:stretch/>
        </p:blipFill>
        <p:spPr>
          <a:xfrm>
            <a:off x="-1" y="0"/>
            <a:ext cx="12191999" cy="6858000"/>
          </a:xfrm>
          <a:prstGeom prst="rect">
            <a:avLst/>
          </a:prstGeom>
        </p:spPr>
      </p:pic>
      <p:sp>
        <p:nvSpPr>
          <p:cNvPr id="9" name="TextBox 8">
            <a:extLst>
              <a:ext uri="{FF2B5EF4-FFF2-40B4-BE49-F238E27FC236}">
                <a16:creationId xmlns:a16="http://schemas.microsoft.com/office/drawing/2014/main" id="{9DFA4F35-5FA8-4A21-825D-420AFB000F4E}"/>
              </a:ext>
            </a:extLst>
          </p:cNvPr>
          <p:cNvSpPr txBox="1"/>
          <p:nvPr/>
        </p:nvSpPr>
        <p:spPr>
          <a:xfrm>
            <a:off x="1871224" y="260487"/>
            <a:ext cx="9896426" cy="461665"/>
          </a:xfrm>
          <a:prstGeom prst="rect">
            <a:avLst/>
          </a:prstGeom>
          <a:noFill/>
        </p:spPr>
        <p:txBody>
          <a:bodyPr wrap="square" rtlCol="0" anchor="b">
            <a:spAutoFit/>
          </a:bodyPr>
          <a:lstStyle/>
          <a:p>
            <a:pPr algn="ctr"/>
            <a:r>
              <a:rPr lang="lv-LV" sz="2400" b="1" dirty="0">
                <a:latin typeface="Verdana" panose="020B0604030504040204" pitchFamily="34" charset="0"/>
                <a:ea typeface="Verdana" panose="020B0604030504040204" pitchFamily="34" charset="0"/>
              </a:rPr>
              <a:t>Pieņemšana ekspluatācijā 2024.gada 10 mēnešos</a:t>
            </a: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4</a:t>
            </a:fld>
            <a:endParaRPr lang="lv-LV"/>
          </a:p>
        </p:txBody>
      </p:sp>
      <p:graphicFrame>
        <p:nvGraphicFramePr>
          <p:cNvPr id="7" name="Chart 6">
            <a:extLst>
              <a:ext uri="{FF2B5EF4-FFF2-40B4-BE49-F238E27FC236}">
                <a16:creationId xmlns:a16="http://schemas.microsoft.com/office/drawing/2014/main" id="{807E8A36-439C-032C-5EFD-1C539E737055}"/>
              </a:ext>
            </a:extLst>
          </p:cNvPr>
          <p:cNvGraphicFramePr/>
          <p:nvPr>
            <p:extLst>
              <p:ext uri="{D42A27DB-BD31-4B8C-83A1-F6EECF244321}">
                <p14:modId xmlns:p14="http://schemas.microsoft.com/office/powerpoint/2010/main" val="2255892240"/>
              </p:ext>
            </p:extLst>
          </p:nvPr>
        </p:nvGraphicFramePr>
        <p:xfrm>
          <a:off x="525235" y="1804153"/>
          <a:ext cx="5994835" cy="4130630"/>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a16="http://schemas.microsoft.com/office/drawing/2014/main" id="{02C6AF78-183D-6565-C921-61ED7335F794}"/>
              </a:ext>
            </a:extLst>
          </p:cNvPr>
          <p:cNvSpPr txBox="1"/>
          <p:nvPr/>
        </p:nvSpPr>
        <p:spPr>
          <a:xfrm>
            <a:off x="6038674" y="1119954"/>
            <a:ext cx="6153324" cy="5127301"/>
          </a:xfrm>
          <a:prstGeom prst="rect">
            <a:avLst/>
          </a:prstGeom>
          <a:noFill/>
        </p:spPr>
        <p:txBody>
          <a:bodyPr wrap="square">
            <a:spAutoFit/>
          </a:bodyPr>
          <a:lstStyle/>
          <a:p>
            <a:pPr>
              <a:lnSpc>
                <a:spcPct val="107000"/>
              </a:lnSpc>
              <a:spcAft>
                <a:spcPts val="800"/>
              </a:spcAft>
            </a:pP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Galvenās neatbilstības:</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Apliecinājums parakstīts pirms būvprojektā paredzēto darbu pabeigšanas;</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Būvdarbi veikti neatbilstoši būvprojektam;</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Nav saņemti pozitīvi tehnisko noteikumu izdevēju atzinumi (t.sk. VUGD un VI);</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Nav pievienoti </a:t>
            </a:r>
            <a:r>
              <a:rPr lang="lv-LV"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izpildmērījumu</a:t>
            </a: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plāni, t.sk par inženierbūvju izbūvi un demontāžu;</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Nav izpildīti būvinspektoru dotie norādījumi atzinumos.</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lv-LV"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Ieteikumi:</a:t>
            </a:r>
            <a:endParaRPr lang="lv-LV"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lv-LV"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Pasūtīt izbūvēto būvju </a:t>
            </a:r>
            <a:r>
              <a:rPr lang="lv-LV" sz="1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izpildmērījumus</a:t>
            </a:r>
            <a:r>
              <a:rPr lang="lv-LV"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ar </a:t>
            </a:r>
            <a:r>
              <a:rPr lang="lv-LV" sz="1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jaunizbūvētās</a:t>
            </a:r>
            <a:r>
              <a:rPr lang="lv-LV"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būves faktisko novirzi attiecībā pret projektu;</a:t>
            </a:r>
            <a:endParaRPr lang="lv-LV"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lv-LV"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Pārbaudīt apliecinājumam pievienoto dokumentāciju un tā atbilstību būvprojektam;</a:t>
            </a:r>
            <a:endParaRPr lang="lv-LV"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lv-LV"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Informācija par gala pārbaudes apjomiem atspoguļot pārskatā par būvuzraudzības plāna izpildi.</a:t>
            </a:r>
            <a:endParaRPr lang="lv-LV"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1873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58AD0C-3646-44C4-8404-1EC67310692D}"/>
              </a:ext>
            </a:extLst>
          </p:cNvPr>
          <p:cNvPicPr>
            <a:picLocks noChangeAspect="1"/>
          </p:cNvPicPr>
          <p:nvPr/>
        </p:nvPicPr>
        <p:blipFill rotWithShape="1">
          <a:blip r:embed="rId3">
            <a:alphaModFix amt="27000"/>
          </a:blip>
          <a:srcRect b="13286"/>
          <a:stretch/>
        </p:blipFill>
        <p:spPr>
          <a:xfrm>
            <a:off x="1" y="0"/>
            <a:ext cx="12191999" cy="6858000"/>
          </a:xfrm>
          <a:prstGeom prst="rect">
            <a:avLst/>
          </a:prstGeom>
        </p:spPr>
      </p:pic>
      <p:sp>
        <p:nvSpPr>
          <p:cNvPr id="9" name="TextBox 8">
            <a:extLst>
              <a:ext uri="{FF2B5EF4-FFF2-40B4-BE49-F238E27FC236}">
                <a16:creationId xmlns:a16="http://schemas.microsoft.com/office/drawing/2014/main" id="{9DFA4F35-5FA8-4A21-825D-420AFB000F4E}"/>
              </a:ext>
            </a:extLst>
          </p:cNvPr>
          <p:cNvSpPr txBox="1"/>
          <p:nvPr/>
        </p:nvSpPr>
        <p:spPr>
          <a:xfrm>
            <a:off x="1972113" y="549194"/>
            <a:ext cx="8490207" cy="461665"/>
          </a:xfrm>
          <a:prstGeom prst="rect">
            <a:avLst/>
          </a:prstGeom>
          <a:noFill/>
        </p:spPr>
        <p:txBody>
          <a:bodyPr wrap="square" rtlCol="0" anchor="b">
            <a:spAutoFit/>
          </a:bodyPr>
          <a:lstStyle/>
          <a:p>
            <a:pPr algn="ctr"/>
            <a:r>
              <a:rPr lang="lv-LV" sz="2400" b="1" dirty="0">
                <a:latin typeface="Verdana" panose="020B0604030504040204" pitchFamily="34" charset="0"/>
                <a:ea typeface="Verdana" panose="020B0604030504040204" pitchFamily="34" charset="0"/>
              </a:rPr>
              <a:t>22.10.2024. pieņemtie grozījumi:</a:t>
            </a: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5</a:t>
            </a:fld>
            <a:endParaRPr lang="lv-LV"/>
          </a:p>
        </p:txBody>
      </p:sp>
      <p:sp>
        <p:nvSpPr>
          <p:cNvPr id="10" name="TextBox 9">
            <a:extLst>
              <a:ext uri="{FF2B5EF4-FFF2-40B4-BE49-F238E27FC236}">
                <a16:creationId xmlns:a16="http://schemas.microsoft.com/office/drawing/2014/main" id="{E4591969-556D-4F77-D531-BA62040D3864}"/>
              </a:ext>
            </a:extLst>
          </p:cNvPr>
          <p:cNvSpPr txBox="1"/>
          <p:nvPr/>
        </p:nvSpPr>
        <p:spPr>
          <a:xfrm>
            <a:off x="1446877" y="2066995"/>
            <a:ext cx="10219887" cy="3734869"/>
          </a:xfrm>
          <a:prstGeom prst="rect">
            <a:avLst/>
          </a:prstGeom>
          <a:noFill/>
        </p:spPr>
        <p:txBody>
          <a:bodyPr wrap="square">
            <a:spAutoFit/>
          </a:bodyPr>
          <a:lstStyle/>
          <a:p>
            <a:pPr marL="0" indent="0">
              <a:lnSpc>
                <a:spcPct val="90000"/>
              </a:lnSpc>
              <a:buNone/>
            </a:pPr>
            <a:r>
              <a:rPr kumimoji="0" lang="lv-LV" sz="1100" b="0" i="0" u="none" strike="noStrike" kern="1200" cap="none" spc="0" normalizeH="0" baseline="0" noProof="0" dirty="0">
                <a:ln>
                  <a:noFill/>
                </a:ln>
                <a:effectLst/>
                <a:uLnTx/>
                <a:uFillTx/>
                <a:latin typeface="Trebuchet MS" panose="020B0603020202020204"/>
                <a:ea typeface="+mj-ea"/>
                <a:cs typeface="+mj-cs"/>
              </a:rPr>
              <a:t> </a:t>
            </a:r>
            <a:br>
              <a:rPr lang="lv-LV" sz="1800" b="1" dirty="0">
                <a:solidFill>
                  <a:srgbClr val="3494BA"/>
                </a:solidFill>
                <a:latin typeface="Times New Roman" panose="02020603050405020304" pitchFamily="18" charset="0"/>
                <a:ea typeface="+mj-ea"/>
                <a:cs typeface="Times New Roman" panose="02020603050405020304" pitchFamily="18" charset="0"/>
              </a:rPr>
            </a:br>
            <a:r>
              <a:rPr lang="lv-LV" b="1" dirty="0">
                <a:latin typeface="Times New Roman" panose="02020603050405020304" pitchFamily="18" charset="0"/>
                <a:ea typeface="+mj-ea"/>
                <a:cs typeface="Times New Roman" panose="02020603050405020304" pitchFamily="18" charset="0"/>
              </a:rPr>
              <a:t>Ministru kabineta 02.09.2014. noteikumos Nr. 529 Ēku būvnoteikumi</a:t>
            </a:r>
          </a:p>
          <a:p>
            <a:pPr marL="0" indent="0">
              <a:lnSpc>
                <a:spcPct val="90000"/>
              </a:lnSpc>
              <a:buNone/>
            </a:pPr>
            <a:br>
              <a:rPr lang="lv-LV" b="1" dirty="0">
                <a:latin typeface="Times New Roman" panose="02020603050405020304" pitchFamily="18" charset="0"/>
                <a:ea typeface="+mj-ea"/>
                <a:cs typeface="Times New Roman" panose="02020603050405020304" pitchFamily="18" charset="0"/>
              </a:rPr>
            </a:br>
            <a:r>
              <a:rPr lang="lv-LV" b="1" dirty="0">
                <a:latin typeface="Times New Roman" panose="02020603050405020304" pitchFamily="18" charset="0"/>
                <a:ea typeface="+mj-ea"/>
                <a:cs typeface="Times New Roman" panose="02020603050405020304" pitchFamily="18" charset="0"/>
              </a:rPr>
              <a:t>Ministru kabineta 02.09.2014. noteikumos Nr. 530 Dzelzceļa būvnoteikumi</a:t>
            </a:r>
          </a:p>
          <a:p>
            <a:pPr marL="0" indent="0">
              <a:lnSpc>
                <a:spcPct val="90000"/>
              </a:lnSpc>
              <a:buNone/>
            </a:pPr>
            <a:br>
              <a:rPr lang="lv-LV" b="1" dirty="0">
                <a:latin typeface="Times New Roman" panose="02020603050405020304" pitchFamily="18" charset="0"/>
                <a:ea typeface="+mj-ea"/>
                <a:cs typeface="Times New Roman" panose="02020603050405020304" pitchFamily="18" charset="0"/>
              </a:rPr>
            </a:br>
            <a:r>
              <a:rPr lang="lv-LV" b="1" dirty="0">
                <a:latin typeface="Times New Roman" panose="02020603050405020304" pitchFamily="18" charset="0"/>
                <a:ea typeface="+mj-ea"/>
                <a:cs typeface="Times New Roman" panose="02020603050405020304" pitchFamily="18" charset="0"/>
              </a:rPr>
              <a:t>Ministru kabineta 16.09.2014. noteikumos Nr. 550 Hidrotehnisko un meliorācijas būvju būvnoteikumi</a:t>
            </a:r>
          </a:p>
          <a:p>
            <a:pPr marL="0" indent="0">
              <a:lnSpc>
                <a:spcPct val="90000"/>
              </a:lnSpc>
              <a:buNone/>
            </a:pPr>
            <a:br>
              <a:rPr lang="lv-LV" b="1" dirty="0">
                <a:latin typeface="Times New Roman" panose="02020603050405020304" pitchFamily="18" charset="0"/>
                <a:ea typeface="+mj-ea"/>
                <a:cs typeface="Times New Roman" panose="02020603050405020304" pitchFamily="18" charset="0"/>
              </a:rPr>
            </a:br>
            <a:r>
              <a:rPr lang="lv-LV" b="1" dirty="0">
                <a:latin typeface="Times New Roman" panose="02020603050405020304" pitchFamily="18" charset="0"/>
                <a:ea typeface="+mj-ea"/>
                <a:cs typeface="Times New Roman" panose="02020603050405020304" pitchFamily="18" charset="0"/>
              </a:rPr>
              <a:t>Ministru kabineta 09.05.2017. noteikumos Nr. 253 Atsevišķu inženierbūvju būvnoteikumi </a:t>
            </a:r>
          </a:p>
          <a:p>
            <a:pPr marL="0" indent="0">
              <a:lnSpc>
                <a:spcPct val="90000"/>
              </a:lnSpc>
              <a:buNone/>
            </a:pPr>
            <a:br>
              <a:rPr lang="lv-LV" b="1" dirty="0">
                <a:latin typeface="Times New Roman" panose="02020603050405020304" pitchFamily="18" charset="0"/>
                <a:ea typeface="+mj-ea"/>
                <a:cs typeface="Times New Roman" panose="02020603050405020304" pitchFamily="18" charset="0"/>
              </a:rPr>
            </a:br>
            <a:r>
              <a:rPr lang="lv-LV" b="1" dirty="0">
                <a:latin typeface="Times New Roman" panose="02020603050405020304" pitchFamily="18" charset="0"/>
                <a:ea typeface="+mj-ea"/>
                <a:cs typeface="Times New Roman" panose="02020603050405020304" pitchFamily="18" charset="0"/>
              </a:rPr>
              <a:t>Ministru kabineta 14.10.2014. noteikumos Nr. 631 Latvijas Republikas iekšējo jūras ūdeņu, teritoriālās jūras un ekskluzīvās ekonomiskās zonas būvju būvnoteikumi </a:t>
            </a:r>
          </a:p>
          <a:p>
            <a:pPr marL="0" indent="0">
              <a:lnSpc>
                <a:spcPct val="90000"/>
              </a:lnSpc>
              <a:buNone/>
            </a:pPr>
            <a:br>
              <a:rPr lang="lv-LV" b="1" dirty="0">
                <a:latin typeface="Times New Roman" panose="02020603050405020304" pitchFamily="18" charset="0"/>
                <a:ea typeface="+mj-ea"/>
                <a:cs typeface="Times New Roman" panose="02020603050405020304" pitchFamily="18" charset="0"/>
              </a:rPr>
            </a:br>
            <a:r>
              <a:rPr lang="lv-LV" b="1" dirty="0">
                <a:latin typeface="Times New Roman" panose="02020603050405020304" pitchFamily="18" charset="0"/>
                <a:ea typeface="+mj-ea"/>
                <a:cs typeface="Times New Roman" panose="02020603050405020304" pitchFamily="18" charset="0"/>
              </a:rPr>
              <a:t>Ministru kabineta 24.11.2015. noteikumos Nr. 661 Ar radiācijas drošību saistīto būvju būvnoteikumi </a:t>
            </a:r>
          </a:p>
          <a:p>
            <a:pPr marL="0" indent="0">
              <a:lnSpc>
                <a:spcPct val="90000"/>
              </a:lnSpc>
              <a:buNone/>
            </a:pPr>
            <a:br>
              <a:rPr lang="lv-LV" b="1" dirty="0">
                <a:latin typeface="Times New Roman" panose="02020603050405020304" pitchFamily="18" charset="0"/>
                <a:ea typeface="+mj-ea"/>
                <a:cs typeface="Times New Roman" panose="02020603050405020304" pitchFamily="18" charset="0"/>
              </a:rPr>
            </a:br>
            <a:r>
              <a:rPr lang="lv-LV" b="1" dirty="0">
                <a:latin typeface="Times New Roman" panose="02020603050405020304" pitchFamily="18" charset="0"/>
                <a:ea typeface="+mj-ea"/>
                <a:cs typeface="Times New Roman" panose="02020603050405020304" pitchFamily="18" charset="0"/>
              </a:rPr>
              <a:t>Ministru kabineta 19.08.2014. noteikumos Nr. 501 Elektronisko sakaru inženierbūvju būvnoteikumi</a:t>
            </a:r>
            <a:endParaRPr lang="en-US" b="1"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69267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58AD0C-3646-44C4-8404-1EC67310692D}"/>
              </a:ext>
            </a:extLst>
          </p:cNvPr>
          <p:cNvPicPr>
            <a:picLocks noChangeAspect="1"/>
          </p:cNvPicPr>
          <p:nvPr/>
        </p:nvPicPr>
        <p:blipFill rotWithShape="1">
          <a:blip r:embed="rId3">
            <a:alphaModFix amt="27000"/>
          </a:blip>
          <a:srcRect b="13286"/>
          <a:stretch/>
        </p:blipFill>
        <p:spPr>
          <a:xfrm>
            <a:off x="1" y="0"/>
            <a:ext cx="12191999" cy="6858000"/>
          </a:xfrm>
          <a:prstGeom prst="rect">
            <a:avLst/>
          </a:prstGeom>
        </p:spPr>
      </p:pic>
      <p:sp>
        <p:nvSpPr>
          <p:cNvPr id="9" name="TextBox 8">
            <a:extLst>
              <a:ext uri="{FF2B5EF4-FFF2-40B4-BE49-F238E27FC236}">
                <a16:creationId xmlns:a16="http://schemas.microsoft.com/office/drawing/2014/main" id="{9DFA4F35-5FA8-4A21-825D-420AFB000F4E}"/>
              </a:ext>
            </a:extLst>
          </p:cNvPr>
          <p:cNvSpPr txBox="1"/>
          <p:nvPr/>
        </p:nvSpPr>
        <p:spPr>
          <a:xfrm>
            <a:off x="1972113" y="179862"/>
            <a:ext cx="8490207" cy="830997"/>
          </a:xfrm>
          <a:prstGeom prst="rect">
            <a:avLst/>
          </a:prstGeom>
          <a:noFill/>
        </p:spPr>
        <p:txBody>
          <a:bodyPr wrap="square" rtlCol="0" anchor="b">
            <a:spAutoFit/>
          </a:bodyPr>
          <a:lstStyle/>
          <a:p>
            <a:pPr algn="ctr"/>
            <a:r>
              <a:rPr lang="lv-LV" sz="2400" b="1" dirty="0">
                <a:latin typeface="Verdana" panose="020B0604030504040204" pitchFamily="34" charset="0"/>
                <a:ea typeface="Verdana" panose="020B0604030504040204" pitchFamily="34" charset="0"/>
              </a:rPr>
              <a:t>22.10.2024. pieņemto grozījumu </a:t>
            </a:r>
          </a:p>
          <a:p>
            <a:pPr algn="ctr"/>
            <a:r>
              <a:rPr lang="lv-LV" sz="2400" b="1" dirty="0">
                <a:latin typeface="Verdana" panose="020B0604030504040204" pitchFamily="34" charset="0"/>
                <a:ea typeface="Verdana" panose="020B0604030504040204" pitchFamily="34" charset="0"/>
              </a:rPr>
              <a:t>Izmaiņu būtība:</a:t>
            </a: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6</a:t>
            </a:fld>
            <a:endParaRPr lang="lv-LV"/>
          </a:p>
        </p:txBody>
      </p:sp>
      <p:sp>
        <p:nvSpPr>
          <p:cNvPr id="4" name="TextBox 3">
            <a:extLst>
              <a:ext uri="{FF2B5EF4-FFF2-40B4-BE49-F238E27FC236}">
                <a16:creationId xmlns:a16="http://schemas.microsoft.com/office/drawing/2014/main" id="{7BAA92DB-F537-D8B2-EA36-9295C156387D}"/>
              </a:ext>
            </a:extLst>
          </p:cNvPr>
          <p:cNvSpPr txBox="1"/>
          <p:nvPr/>
        </p:nvSpPr>
        <p:spPr>
          <a:xfrm>
            <a:off x="1679510" y="1810387"/>
            <a:ext cx="9451910" cy="3672800"/>
          </a:xfrm>
          <a:prstGeom prst="rect">
            <a:avLst/>
          </a:prstGeom>
          <a:noFill/>
        </p:spPr>
        <p:txBody>
          <a:bodyPr wrap="square">
            <a:spAutoFit/>
          </a:bodyPr>
          <a:lstStyle/>
          <a:p>
            <a:pPr marL="0" indent="0">
              <a:buNone/>
            </a:pPr>
            <a:r>
              <a:rPr lang="lv-LV" sz="1800" dirty="0">
                <a:latin typeface="Times New Roman" panose="02020603050405020304" pitchFamily="18" charset="0"/>
                <a:ea typeface="+mj-ea"/>
                <a:cs typeface="Times New Roman" panose="02020603050405020304" pitchFamily="18" charset="0"/>
              </a:rPr>
              <a:t>Gadījumos, kad būvdarbu veicējs vairākas dienas pēc kārtas </a:t>
            </a:r>
            <a:r>
              <a:rPr lang="lv-LV" sz="1800" u="sng" dirty="0">
                <a:latin typeface="Times New Roman" panose="02020603050405020304" pitchFamily="18" charset="0"/>
                <a:ea typeface="+mj-ea"/>
                <a:cs typeface="Times New Roman" panose="02020603050405020304" pitchFamily="18" charset="0"/>
              </a:rPr>
              <a:t>veic vienus un tos pašus darbus būvdarbu žurnālā varēs veikt vienu ikdienas darbu ierakstu</a:t>
            </a:r>
            <a:r>
              <a:rPr lang="lv-LV" sz="1800" dirty="0">
                <a:latin typeface="Times New Roman" panose="02020603050405020304" pitchFamily="18" charset="0"/>
                <a:ea typeface="+mj-ea"/>
                <a:cs typeface="Times New Roman" panose="02020603050405020304" pitchFamily="18" charset="0"/>
              </a:rPr>
              <a:t>, norādot darbu uzsākšanas datumu un pabeigšanas datumu </a:t>
            </a:r>
          </a:p>
          <a:p>
            <a:pPr marL="0" indent="0">
              <a:buNone/>
            </a:pPr>
            <a:r>
              <a:rPr lang="lv-LV" sz="1800" dirty="0">
                <a:latin typeface="Times New Roman" panose="02020603050405020304" pitchFamily="18" charset="0"/>
                <a:ea typeface="+mj-ea"/>
                <a:cs typeface="Times New Roman" panose="02020603050405020304" pitchFamily="18" charset="0"/>
              </a:rPr>
              <a:t>Ierakstu veido uzsākot darbu un noslēdz, kad konkrētie darbi ir pabeigti, </a:t>
            </a:r>
            <a:r>
              <a:rPr lang="lv-LV" sz="1800" b="1" dirty="0">
                <a:latin typeface="Times New Roman" panose="02020603050405020304" pitchFamily="18" charset="0"/>
                <a:ea typeface="+mj-ea"/>
                <a:cs typeface="Times New Roman" panose="02020603050405020304" pitchFamily="18" charset="0"/>
              </a:rPr>
              <a:t>arī, ja tiek uzsākts darbs, kas aizsedz (pēc segto darbu principa) iepriekšējo darbu.</a:t>
            </a:r>
          </a:p>
          <a:p>
            <a:pPr marL="0" marR="0" lvl="0" indent="0" algn="l" defTabSz="457200" rtl="0" eaLnBrk="1" fontAlgn="auto" latinLnBrk="0" hangingPunct="1">
              <a:lnSpc>
                <a:spcPct val="100000"/>
              </a:lnSpc>
              <a:spcBef>
                <a:spcPts val="1000"/>
              </a:spcBef>
              <a:spcAft>
                <a:spcPts val="0"/>
              </a:spcAft>
              <a:buClr>
                <a:srgbClr val="3494BA"/>
              </a:buClr>
              <a:buSzPct val="80000"/>
              <a:buFont typeface="Wingdings 3" charset="2"/>
              <a:buNone/>
              <a:tabLst/>
              <a:defRPr/>
            </a:pPr>
            <a:r>
              <a:rPr kumimoji="0" lang="lv-LV" sz="1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Būvuzraugam jāapstiprina ikdienas darbu ieraksts atbilstoši būvuzraudzības plānam piecu darba dienu laikā vai, ja tiks konstatētas neatbilstības veikt atbilstošu ierakstu būvdarbu žurnālā, t.sk. par būvdarbu pārtraukšanu, ja to paredz normatīvā akta prasības, </a:t>
            </a:r>
            <a:r>
              <a:rPr kumimoji="0" lang="lv-LV" sz="1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norādot izpildes termiņu</a:t>
            </a:r>
            <a:r>
              <a:rPr kumimoji="0" lang="lv-LV" sz="1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a:p>
            <a:pPr marL="0" marR="0" lvl="0" indent="0" algn="l" defTabSz="457200" rtl="0" eaLnBrk="1" fontAlgn="auto" latinLnBrk="0" hangingPunct="1">
              <a:lnSpc>
                <a:spcPct val="100000"/>
              </a:lnSpc>
              <a:spcBef>
                <a:spcPts val="1000"/>
              </a:spcBef>
              <a:spcAft>
                <a:spcPts val="0"/>
              </a:spcAft>
              <a:buClr>
                <a:srgbClr val="3494BA"/>
              </a:buClr>
              <a:buSzPct val="80000"/>
              <a:buFont typeface="Wingdings 3" charset="2"/>
              <a:buNone/>
              <a:tabLst/>
              <a:defRPr/>
            </a:pPr>
            <a:r>
              <a:rPr kumimoji="0" lang="lv-LV" sz="1800" b="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(piemēram, ja būvuzraugs vai </a:t>
            </a:r>
            <a:r>
              <a:rPr kumimoji="0" lang="lv-LV" sz="1800" b="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autoruzraugs</a:t>
            </a:r>
            <a:r>
              <a:rPr kumimoji="0" lang="lv-LV" sz="1800" b="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konstatēs veikto darbu neatbilstību būvniecības ieceres dokumentācijai vai būvdarbu tehnoloģijas prasībām)</a:t>
            </a:r>
            <a:br>
              <a:rPr kumimoji="0" lang="lv-LV" sz="1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br>
              <a:rPr kumimoji="0" lang="lv-LV" sz="1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r>
              <a:rPr kumimoji="0" lang="lv-LV" sz="1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Ja apstiprinājums netiek veikts minētajā termiņā, uzskatāms, ka ieraksts ir apstiprināts!!!</a:t>
            </a:r>
          </a:p>
        </p:txBody>
      </p:sp>
    </p:spTree>
    <p:extLst>
      <p:ext uri="{BB962C8B-B14F-4D97-AF65-F5344CB8AC3E}">
        <p14:creationId xmlns:p14="http://schemas.microsoft.com/office/powerpoint/2010/main" val="203972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58AD0C-3646-44C4-8404-1EC67310692D}"/>
              </a:ext>
            </a:extLst>
          </p:cNvPr>
          <p:cNvPicPr>
            <a:picLocks noChangeAspect="1"/>
          </p:cNvPicPr>
          <p:nvPr/>
        </p:nvPicPr>
        <p:blipFill rotWithShape="1">
          <a:blip r:embed="rId3">
            <a:alphaModFix amt="27000"/>
          </a:blip>
          <a:srcRect b="13286"/>
          <a:stretch/>
        </p:blipFill>
        <p:spPr>
          <a:xfrm>
            <a:off x="1" y="0"/>
            <a:ext cx="12191999" cy="6858000"/>
          </a:xfrm>
          <a:prstGeom prst="rect">
            <a:avLst/>
          </a:prstGeom>
        </p:spPr>
      </p:pic>
      <p:sp>
        <p:nvSpPr>
          <p:cNvPr id="9" name="TextBox 8">
            <a:extLst>
              <a:ext uri="{FF2B5EF4-FFF2-40B4-BE49-F238E27FC236}">
                <a16:creationId xmlns:a16="http://schemas.microsoft.com/office/drawing/2014/main" id="{9DFA4F35-5FA8-4A21-825D-420AFB000F4E}"/>
              </a:ext>
            </a:extLst>
          </p:cNvPr>
          <p:cNvSpPr txBox="1"/>
          <p:nvPr/>
        </p:nvSpPr>
        <p:spPr>
          <a:xfrm>
            <a:off x="1972113" y="549194"/>
            <a:ext cx="8490207" cy="461665"/>
          </a:xfrm>
          <a:prstGeom prst="rect">
            <a:avLst/>
          </a:prstGeom>
          <a:noFill/>
        </p:spPr>
        <p:txBody>
          <a:bodyPr wrap="square" rtlCol="0" anchor="b">
            <a:spAutoFit/>
          </a:bodyPr>
          <a:lstStyle/>
          <a:p>
            <a:pPr algn="ctr"/>
            <a:r>
              <a:rPr lang="lv-LV" sz="2400" b="1" dirty="0">
                <a:latin typeface="Verdana" panose="020B0604030504040204" pitchFamily="34" charset="0"/>
                <a:ea typeface="Verdana" panose="020B0604030504040204" pitchFamily="34" charset="0"/>
              </a:rPr>
              <a:t>Grozījumi stāsies spēkā 01.07.2025.</a:t>
            </a: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7</a:t>
            </a:fld>
            <a:endParaRPr lang="lv-LV"/>
          </a:p>
        </p:txBody>
      </p:sp>
      <p:sp>
        <p:nvSpPr>
          <p:cNvPr id="4" name="TextBox 3">
            <a:extLst>
              <a:ext uri="{FF2B5EF4-FFF2-40B4-BE49-F238E27FC236}">
                <a16:creationId xmlns:a16="http://schemas.microsoft.com/office/drawing/2014/main" id="{794CBF64-7350-06C8-C6F7-7CB7DE0A3459}"/>
              </a:ext>
            </a:extLst>
          </p:cNvPr>
          <p:cNvSpPr txBox="1"/>
          <p:nvPr/>
        </p:nvSpPr>
        <p:spPr>
          <a:xfrm>
            <a:off x="1651518" y="2285623"/>
            <a:ext cx="9702281" cy="892552"/>
          </a:xfrm>
          <a:prstGeom prst="rect">
            <a:avLst/>
          </a:prstGeom>
          <a:noFill/>
        </p:spPr>
        <p:txBody>
          <a:bodyPr wrap="square">
            <a:spAutoFit/>
          </a:bodyPr>
          <a:lstStyle/>
          <a:p>
            <a:pPr marL="0" indent="0">
              <a:buNone/>
            </a:pPr>
            <a:r>
              <a:rPr kumimoji="0" lang="lv-LV" sz="1800" b="1"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Grozījumu mērķis:</a:t>
            </a:r>
            <a:br>
              <a:rPr kumimoji="0" lang="lv-LV" sz="1600" b="1"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br>
            <a:br>
              <a:rPr kumimoji="0" lang="lv-LV" sz="1600" b="1"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br>
            <a:r>
              <a:rPr kumimoji="0" lang="lv-LV" sz="1800" b="1"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mazināt administratīvo slogu, paredzot būvdarbu žurnālā atteikties no speciālo darbu ierakstiem</a:t>
            </a:r>
          </a:p>
        </p:txBody>
      </p:sp>
      <p:sp>
        <p:nvSpPr>
          <p:cNvPr id="7" name="TextBox 6">
            <a:extLst>
              <a:ext uri="{FF2B5EF4-FFF2-40B4-BE49-F238E27FC236}">
                <a16:creationId xmlns:a16="http://schemas.microsoft.com/office/drawing/2014/main" id="{CF5093B4-2138-52D7-66BA-B169347D9314}"/>
              </a:ext>
            </a:extLst>
          </p:cNvPr>
          <p:cNvSpPr txBox="1"/>
          <p:nvPr/>
        </p:nvSpPr>
        <p:spPr>
          <a:xfrm>
            <a:off x="1716833" y="4047649"/>
            <a:ext cx="9636966" cy="1538883"/>
          </a:xfrm>
          <a:prstGeom prst="rect">
            <a:avLst/>
          </a:prstGeom>
          <a:noFill/>
        </p:spPr>
        <p:txBody>
          <a:bodyPr wrap="square">
            <a:spAutoFit/>
          </a:bodyPr>
          <a:lstStyle/>
          <a:p>
            <a:pPr marL="0" marR="0" lvl="0" indent="0" algn="l" defTabSz="457200" rtl="0" eaLnBrk="1" fontAlgn="auto" latinLnBrk="0" hangingPunct="1">
              <a:lnSpc>
                <a:spcPct val="100000"/>
              </a:lnSpc>
              <a:spcBef>
                <a:spcPts val="1000"/>
              </a:spcBef>
              <a:spcAft>
                <a:spcPts val="0"/>
              </a:spcAft>
              <a:buClr>
                <a:srgbClr val="3494BA"/>
              </a:buClr>
              <a:buSzPct val="80000"/>
              <a:buFont typeface="Wingdings 3" charset="2"/>
              <a:buNone/>
              <a:tabLst/>
              <a:defRPr/>
            </a:pPr>
            <a:r>
              <a:rPr kumimoji="0" lang="lv-LV" sz="20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Ar vienādiem darbiem ir saprotams:</a:t>
            </a:r>
            <a:br>
              <a:rPr kumimoji="0" lang="lv-LV" sz="20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br>
              <a:rPr kumimoji="0" lang="lv-LV" sz="20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r>
              <a:rPr lang="lv-LV" sz="1800" b="1" dirty="0">
                <a:latin typeface="Times New Roman" panose="02020603050405020304" pitchFamily="18" charset="0"/>
                <a:ea typeface="+mj-ea"/>
                <a:cs typeface="Times New Roman" panose="02020603050405020304" pitchFamily="18" charset="0"/>
              </a:rPr>
              <a:t>izmantotie būvizstrādājumi nemainās konkrētā darbu zonā, proti nemainās būvdarbu specifika, t.i. būvdarbi tiek veikti ar noteiktu metodi, ievērojot konkrētu būvdarbu tehnoloģiju, konkrētā darba zonā iestrādājot konkrēto būvizstrādājumu</a:t>
            </a:r>
            <a:r>
              <a:rPr kumimoji="0" lang="lv-LV" sz="1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endParaRPr kumimoji="0" lang="lv-LV" sz="1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35621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58AD0C-3646-44C4-8404-1EC67310692D}"/>
              </a:ext>
            </a:extLst>
          </p:cNvPr>
          <p:cNvPicPr>
            <a:picLocks noChangeAspect="1"/>
          </p:cNvPicPr>
          <p:nvPr/>
        </p:nvPicPr>
        <p:blipFill rotWithShape="1">
          <a:blip r:embed="rId3">
            <a:alphaModFix amt="27000"/>
          </a:blip>
          <a:srcRect b="13286"/>
          <a:stretch/>
        </p:blipFill>
        <p:spPr>
          <a:xfrm>
            <a:off x="-1" y="0"/>
            <a:ext cx="12191999" cy="6858000"/>
          </a:xfrm>
          <a:prstGeom prst="rect">
            <a:avLst/>
          </a:prstGeom>
        </p:spPr>
      </p:pic>
      <p:sp>
        <p:nvSpPr>
          <p:cNvPr id="9" name="TextBox 8">
            <a:extLst>
              <a:ext uri="{FF2B5EF4-FFF2-40B4-BE49-F238E27FC236}">
                <a16:creationId xmlns:a16="http://schemas.microsoft.com/office/drawing/2014/main" id="{9DFA4F35-5FA8-4A21-825D-420AFB000F4E}"/>
              </a:ext>
            </a:extLst>
          </p:cNvPr>
          <p:cNvSpPr txBox="1"/>
          <p:nvPr/>
        </p:nvSpPr>
        <p:spPr>
          <a:xfrm>
            <a:off x="1972113" y="549194"/>
            <a:ext cx="8490207" cy="461665"/>
          </a:xfrm>
          <a:prstGeom prst="rect">
            <a:avLst/>
          </a:prstGeom>
          <a:noFill/>
        </p:spPr>
        <p:txBody>
          <a:bodyPr wrap="square" rtlCol="0" anchor="b">
            <a:spAutoFit/>
          </a:bodyPr>
          <a:lstStyle/>
          <a:p>
            <a:pPr algn="ctr"/>
            <a:r>
              <a:rPr lang="lv-LV" sz="2400" b="1" dirty="0">
                <a:latin typeface="Verdana" panose="020B0604030504040204" pitchFamily="34" charset="0"/>
                <a:ea typeface="Verdana" panose="020B0604030504040204" pitchFamily="34" charset="0"/>
              </a:rPr>
              <a:t>«Konsultē vispirms» sapulces</a:t>
            </a: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8</a:t>
            </a:fld>
            <a:endParaRPr lang="lv-LV"/>
          </a:p>
        </p:txBody>
      </p:sp>
      <p:graphicFrame>
        <p:nvGraphicFramePr>
          <p:cNvPr id="7" name="Chart 6">
            <a:extLst>
              <a:ext uri="{FF2B5EF4-FFF2-40B4-BE49-F238E27FC236}">
                <a16:creationId xmlns:a16="http://schemas.microsoft.com/office/drawing/2014/main" id="{807E8A36-439C-032C-5EFD-1C539E737055}"/>
              </a:ext>
            </a:extLst>
          </p:cNvPr>
          <p:cNvGraphicFramePr/>
          <p:nvPr>
            <p:extLst>
              <p:ext uri="{D42A27DB-BD31-4B8C-83A1-F6EECF244321}">
                <p14:modId xmlns:p14="http://schemas.microsoft.com/office/powerpoint/2010/main" val="2547746418"/>
              </p:ext>
            </p:extLst>
          </p:nvPr>
        </p:nvGraphicFramePr>
        <p:xfrm>
          <a:off x="525235" y="1804153"/>
          <a:ext cx="5994835" cy="4130630"/>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7B0E64D3-E2C5-6890-1BAA-228AD8C4FA33}"/>
              </a:ext>
            </a:extLst>
          </p:cNvPr>
          <p:cNvSpPr txBox="1"/>
          <p:nvPr/>
        </p:nvSpPr>
        <p:spPr>
          <a:xfrm>
            <a:off x="5797976" y="2305406"/>
            <a:ext cx="6153324" cy="3382080"/>
          </a:xfrm>
          <a:prstGeom prst="rect">
            <a:avLst/>
          </a:prstGeom>
          <a:noFill/>
        </p:spPr>
        <p:txBody>
          <a:bodyPr wrap="square">
            <a:spAutoFit/>
          </a:bodyPr>
          <a:lstStyle/>
          <a:p>
            <a:pPr>
              <a:lnSpc>
                <a:spcPct val="107000"/>
              </a:lnSpc>
              <a:spcAft>
                <a:spcPts val="800"/>
              </a:spcAft>
            </a:pPr>
            <a:r>
              <a:rPr lang="lv-LV"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Pirms ikvienas būvdarbu kontroles uzsākšanas BVKB organizē “Konsultē vispirms” sanāksmes būvniecības dalībniekiem - būvniecības ierosinātājam, </a:t>
            </a:r>
            <a:r>
              <a:rPr lang="lv-LV" sz="1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autoruzraugam</a:t>
            </a:r>
            <a:r>
              <a:rPr lang="lv-LV"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būvuzraugam un būvdarbu veicējam. </a:t>
            </a:r>
            <a:endParaRPr lang="lv-LV"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v-LV"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Sapulces formāts – diskusija, MS </a:t>
            </a:r>
            <a:r>
              <a:rPr lang="lv-LV"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Teem</a:t>
            </a:r>
            <a:r>
              <a:rPr lang="lv-LV"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formātā.</a:t>
            </a:r>
            <a:endParaRPr lang="lv-LV" sz="2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Sapulces tiek rīkotas pirmdienās pl.13.00.</a:t>
            </a:r>
            <a:endParaRPr lang="lv-LV"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Sapulcē piedalās tie būvinspektori, kuri veic būvdarbu kontroli objektos, kuri ir uzaicināti uz sapulci.</a:t>
            </a:r>
            <a:endParaRPr lang="lv-LV"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5557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58AD0C-3646-44C4-8404-1EC67310692D}"/>
              </a:ext>
            </a:extLst>
          </p:cNvPr>
          <p:cNvPicPr>
            <a:picLocks noChangeAspect="1"/>
          </p:cNvPicPr>
          <p:nvPr/>
        </p:nvPicPr>
        <p:blipFill rotWithShape="1">
          <a:blip r:embed="rId3">
            <a:alphaModFix amt="27000"/>
          </a:blip>
          <a:srcRect b="13286"/>
          <a:stretch/>
        </p:blipFill>
        <p:spPr>
          <a:xfrm>
            <a:off x="1" y="0"/>
            <a:ext cx="12191999" cy="6858000"/>
          </a:xfrm>
          <a:prstGeom prst="rect">
            <a:avLst/>
          </a:prstGeom>
        </p:spPr>
      </p:pic>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B78D3-9EA9-4C32-9A33-29C612A25FCE}" type="slidenum">
              <a:rPr lang="lv-LV" smtClean="0"/>
              <a:pPr/>
              <a:t>9</a:t>
            </a:fld>
            <a:endParaRPr lang="lv-LV"/>
          </a:p>
        </p:txBody>
      </p:sp>
      <p:pic>
        <p:nvPicPr>
          <p:cNvPr id="10" name="Picture 9">
            <a:extLst>
              <a:ext uri="{FF2B5EF4-FFF2-40B4-BE49-F238E27FC236}">
                <a16:creationId xmlns:a16="http://schemas.microsoft.com/office/drawing/2014/main" id="{A0272723-27D1-89AE-FEC3-911A564CA2FE}"/>
              </a:ext>
            </a:extLst>
          </p:cNvPr>
          <p:cNvPicPr>
            <a:picLocks noChangeAspect="1"/>
          </p:cNvPicPr>
          <p:nvPr/>
        </p:nvPicPr>
        <p:blipFill>
          <a:blip r:embed="rId6"/>
          <a:stretch>
            <a:fillRect/>
          </a:stretch>
        </p:blipFill>
        <p:spPr>
          <a:xfrm>
            <a:off x="95250" y="1762125"/>
            <a:ext cx="6000750" cy="3505200"/>
          </a:xfrm>
          <a:prstGeom prst="rect">
            <a:avLst/>
          </a:prstGeom>
        </p:spPr>
      </p:pic>
      <p:pic>
        <p:nvPicPr>
          <p:cNvPr id="12" name="Picture 11">
            <a:extLst>
              <a:ext uri="{FF2B5EF4-FFF2-40B4-BE49-F238E27FC236}">
                <a16:creationId xmlns:a16="http://schemas.microsoft.com/office/drawing/2014/main" id="{BA2DA7B6-F00E-D086-1DBF-8AC0FDF04A0D}"/>
              </a:ext>
            </a:extLst>
          </p:cNvPr>
          <p:cNvPicPr>
            <a:picLocks noChangeAspect="1"/>
          </p:cNvPicPr>
          <p:nvPr/>
        </p:nvPicPr>
        <p:blipFill>
          <a:blip r:embed="rId7"/>
          <a:stretch>
            <a:fillRect/>
          </a:stretch>
        </p:blipFill>
        <p:spPr>
          <a:xfrm>
            <a:off x="6096001" y="1762125"/>
            <a:ext cx="5925138" cy="3505201"/>
          </a:xfrm>
          <a:prstGeom prst="rect">
            <a:avLst/>
          </a:prstGeom>
        </p:spPr>
      </p:pic>
      <p:sp>
        <p:nvSpPr>
          <p:cNvPr id="15" name="TextBox 14">
            <a:extLst>
              <a:ext uri="{FF2B5EF4-FFF2-40B4-BE49-F238E27FC236}">
                <a16:creationId xmlns:a16="http://schemas.microsoft.com/office/drawing/2014/main" id="{2CFF3C95-E031-3E77-F426-0A83AE6FB48A}"/>
              </a:ext>
            </a:extLst>
          </p:cNvPr>
          <p:cNvSpPr txBox="1"/>
          <p:nvPr/>
        </p:nvSpPr>
        <p:spPr>
          <a:xfrm>
            <a:off x="3738004" y="488435"/>
            <a:ext cx="6162868" cy="646331"/>
          </a:xfrm>
          <a:prstGeom prst="rect">
            <a:avLst/>
          </a:prstGeom>
          <a:noFill/>
        </p:spPr>
        <p:txBody>
          <a:bodyPr wrap="square">
            <a:spAutoFit/>
          </a:bodyPr>
          <a:lstStyle/>
          <a:p>
            <a:pPr algn="ctr"/>
            <a:r>
              <a:rPr lang="lv-LV" b="1" dirty="0"/>
              <a:t>Būvinspektoru vakances BVKB Būvdarbu kontroles nodaļā un Būvju ekspluatācijas kontroles nodaļā</a:t>
            </a:r>
          </a:p>
        </p:txBody>
      </p:sp>
    </p:spTree>
    <p:extLst>
      <p:ext uri="{BB962C8B-B14F-4D97-AF65-F5344CB8AC3E}">
        <p14:creationId xmlns:p14="http://schemas.microsoft.com/office/powerpoint/2010/main" val="23816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8530</TotalTime>
  <Words>833</Words>
  <Application>Microsoft Office PowerPoint</Application>
  <PresentationFormat>Widescreen</PresentationFormat>
  <Paragraphs>93</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RobustaTLPro-Medium</vt:lpstr>
      <vt:lpstr>Times New Roman</vt:lpstr>
      <vt:lpstr>Trebuchet MS</vt:lpstr>
      <vt:lpstr>Verdana</vt:lpstr>
      <vt:lpstr>Wingdings 3</vt:lpstr>
      <vt:lpstr>Office Theme</vt:lpstr>
      <vt:lpstr>Vebinārs būvniecības procesa dalībniekiem “Biežāk konstatētās neatbilstības būvdarbu kontrolē un ekspluatācijas pieņemšanas laikā”   2024.gada 22.novembris 10.00 – 15.10 MS Teams  Aktualitātes būvdarbu kontroles ietvaros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Jānis Palamarčuks</dc:creator>
  <cp:lastModifiedBy>Sandris Celmiņš</cp:lastModifiedBy>
  <cp:revision>310</cp:revision>
  <dcterms:created xsi:type="dcterms:W3CDTF">2019-11-08T07:32:19Z</dcterms:created>
  <dcterms:modified xsi:type="dcterms:W3CDTF">2024-11-21T21:19:06Z</dcterms:modified>
</cp:coreProperties>
</file>