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3" r:id="rId2"/>
    <p:sldId id="315" r:id="rId3"/>
    <p:sldId id="285" r:id="rId4"/>
    <p:sldId id="280" r:id="rId5"/>
    <p:sldId id="278" r:id="rId6"/>
    <p:sldId id="311" r:id="rId7"/>
    <p:sldId id="300" r:id="rId8"/>
    <p:sldId id="301" r:id="rId9"/>
    <p:sldId id="302" r:id="rId10"/>
    <p:sldId id="303" r:id="rId11"/>
    <p:sldId id="304" r:id="rId12"/>
    <p:sldId id="305" r:id="rId13"/>
    <p:sldId id="314" r:id="rId14"/>
    <p:sldId id="308" r:id="rId15"/>
    <p:sldId id="312" r:id="rId16"/>
    <p:sldId id="313" r:id="rId17"/>
    <p:sldId id="286" r:id="rId18"/>
    <p:sldId id="293" r:id="rId19"/>
    <p:sldId id="306" r:id="rId20"/>
    <p:sldId id="279" r:id="rId21"/>
    <p:sldId id="316" r:id="rId22"/>
    <p:sldId id="289" r:id="rId23"/>
  </p:sldIdLst>
  <p:sldSz cx="12192000" cy="6858000"/>
  <p:notesSz cx="6797675" cy="9926638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lze" initials="I" lastIdx="1" clrIdx="0">
    <p:extLst>
      <p:ext uri="{19B8F6BF-5375-455C-9EA6-DF929625EA0E}">
        <p15:presenceInfo xmlns:p15="http://schemas.microsoft.com/office/powerpoint/2012/main" userId="Ilz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DC0"/>
    <a:srgbClr val="E8F9CC"/>
    <a:srgbClr val="0D3456"/>
    <a:srgbClr val="559392"/>
    <a:srgbClr val="547E7D"/>
    <a:srgbClr val="7AC4A9"/>
    <a:srgbClr val="006666"/>
    <a:srgbClr val="99FFCC"/>
    <a:srgbClr val="4472C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5965" autoAdjust="0"/>
  </p:normalViewPr>
  <p:slideViewPr>
    <p:cSldViewPr snapToGrid="0">
      <p:cViewPr varScale="1">
        <p:scale>
          <a:sx n="140" d="100"/>
          <a:sy n="140" d="100"/>
        </p:scale>
        <p:origin x="59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50\Darbs\Roberts\Kurin&#257;m&#257;%20diversifik&#257;cija\kurinama_diversifikacij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50\Darbs\Roberts\Kurin&#257;m&#257;%20diversifik&#257;cija\kurinama_diversifikacij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6ED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Sheet2!$J$10:$J$13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Sheet2!$K$10:$K$13</c:f>
              <c:numCache>
                <c:formatCode>General</c:formatCode>
                <c:ptCount val="4"/>
                <c:pt idx="0">
                  <c:v>11088</c:v>
                </c:pt>
                <c:pt idx="1">
                  <c:v>10083</c:v>
                </c:pt>
                <c:pt idx="2">
                  <c:v>10847</c:v>
                </c:pt>
                <c:pt idx="3">
                  <c:v>10287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27-477E-8777-6E846DB8DC0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385129680"/>
        <c:axId val="385130040"/>
      </c:barChart>
      <c:catAx>
        <c:axId val="38512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none" spc="2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85130040"/>
        <c:crosses val="autoZero"/>
        <c:auto val="1"/>
        <c:lblAlgn val="ctr"/>
        <c:lblOffset val="100"/>
        <c:noMultiLvlLbl val="0"/>
      </c:catAx>
      <c:valAx>
        <c:axId val="385130040"/>
        <c:scaling>
          <c:orientation val="minMax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3851296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Sheet1!$D$79</c:f>
              <c:strCache>
                <c:ptCount val="1"/>
                <c:pt idx="0">
                  <c:v>Šķelda</c:v>
                </c:pt>
              </c:strCache>
            </c:strRef>
          </c:tx>
          <c:spPr>
            <a:solidFill>
              <a:srgbClr val="559392"/>
            </a:solidFill>
            <a:ln w="25400">
              <a:noFill/>
            </a:ln>
            <a:effectLst/>
          </c:spPr>
          <c:cat>
            <c:strRef>
              <c:f>Sheet1!$F$76:$Q$76</c:f>
              <c:strCache>
                <c:ptCount val="12"/>
                <c:pt idx="0">
                  <c:v>Janvāris</c:v>
                </c:pt>
                <c:pt idx="1">
                  <c:v>Februāris</c:v>
                </c:pt>
                <c:pt idx="2">
                  <c:v>Marts</c:v>
                </c:pt>
                <c:pt idx="3">
                  <c:v>Aprīlis</c:v>
                </c:pt>
                <c:pt idx="4">
                  <c:v>Maijs</c:v>
                </c:pt>
                <c:pt idx="5">
                  <c:v>Jūnijs</c:v>
                </c:pt>
                <c:pt idx="6">
                  <c:v>Jūlijs</c:v>
                </c:pt>
                <c:pt idx="7">
                  <c:v>Augusts</c:v>
                </c:pt>
                <c:pt idx="8">
                  <c:v>Septembris</c:v>
                </c:pt>
                <c:pt idx="9">
                  <c:v>Oktobris</c:v>
                </c:pt>
                <c:pt idx="10">
                  <c:v>Novembris</c:v>
                </c:pt>
                <c:pt idx="11">
                  <c:v>Decembris</c:v>
                </c:pt>
              </c:strCache>
            </c:strRef>
          </c:cat>
          <c:val>
            <c:numRef>
              <c:f>Sheet1!$F$79:$Q$79</c:f>
              <c:numCache>
                <c:formatCode>0</c:formatCode>
                <c:ptCount val="12"/>
                <c:pt idx="0">
                  <c:v>6996</c:v>
                </c:pt>
                <c:pt idx="1">
                  <c:v>6436</c:v>
                </c:pt>
                <c:pt idx="2">
                  <c:v>6031</c:v>
                </c:pt>
                <c:pt idx="3">
                  <c:v>2678</c:v>
                </c:pt>
                <c:pt idx="4">
                  <c:v>348</c:v>
                </c:pt>
                <c:pt idx="5">
                  <c:v>0</c:v>
                </c:pt>
                <c:pt idx="6">
                  <c:v>0</c:v>
                </c:pt>
                <c:pt idx="7">
                  <c:v>58</c:v>
                </c:pt>
                <c:pt idx="8">
                  <c:v>599</c:v>
                </c:pt>
                <c:pt idx="9">
                  <c:v>4180</c:v>
                </c:pt>
                <c:pt idx="10">
                  <c:v>6015</c:v>
                </c:pt>
                <c:pt idx="11">
                  <c:v>6933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3C-4E6B-837B-C10EE7D38045}"/>
            </c:ext>
          </c:extLst>
        </c:ser>
        <c:ser>
          <c:idx val="1"/>
          <c:order val="1"/>
          <c:tx>
            <c:strRef>
              <c:f>Sheet1!$D$80</c:f>
              <c:strCache>
                <c:ptCount val="1"/>
                <c:pt idx="0">
                  <c:v>Kondensatori</c:v>
                </c:pt>
              </c:strCache>
            </c:strRef>
          </c:tx>
          <c:spPr>
            <a:solidFill>
              <a:srgbClr val="7AC4A9"/>
            </a:solidFill>
            <a:ln w="25400">
              <a:noFill/>
            </a:ln>
            <a:effectLst/>
          </c:spPr>
          <c:cat>
            <c:strRef>
              <c:f>Sheet1!$F$76:$Q$76</c:f>
              <c:strCache>
                <c:ptCount val="12"/>
                <c:pt idx="0">
                  <c:v>Janvāris</c:v>
                </c:pt>
                <c:pt idx="1">
                  <c:v>Februāris</c:v>
                </c:pt>
                <c:pt idx="2">
                  <c:v>Marts</c:v>
                </c:pt>
                <c:pt idx="3">
                  <c:v>Aprīlis</c:v>
                </c:pt>
                <c:pt idx="4">
                  <c:v>Maijs</c:v>
                </c:pt>
                <c:pt idx="5">
                  <c:v>Jūnijs</c:v>
                </c:pt>
                <c:pt idx="6">
                  <c:v>Jūlijs</c:v>
                </c:pt>
                <c:pt idx="7">
                  <c:v>Augusts</c:v>
                </c:pt>
                <c:pt idx="8">
                  <c:v>Septembris</c:v>
                </c:pt>
                <c:pt idx="9">
                  <c:v>Oktobris</c:v>
                </c:pt>
                <c:pt idx="10">
                  <c:v>Novembris</c:v>
                </c:pt>
                <c:pt idx="11">
                  <c:v>Decembris</c:v>
                </c:pt>
              </c:strCache>
            </c:strRef>
          </c:cat>
          <c:val>
            <c:numRef>
              <c:f>Sheet1!$F$80:$Q$80</c:f>
              <c:numCache>
                <c:formatCode>0</c:formatCode>
                <c:ptCount val="12"/>
                <c:pt idx="0">
                  <c:v>1584</c:v>
                </c:pt>
                <c:pt idx="1">
                  <c:v>1458</c:v>
                </c:pt>
                <c:pt idx="2">
                  <c:v>1558</c:v>
                </c:pt>
                <c:pt idx="3">
                  <c:v>420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3</c:v>
                </c:pt>
                <c:pt idx="8">
                  <c:v>56</c:v>
                </c:pt>
                <c:pt idx="9">
                  <c:v>607</c:v>
                </c:pt>
                <c:pt idx="10">
                  <c:v>1117</c:v>
                </c:pt>
                <c:pt idx="11">
                  <c:v>1515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3C-4E6B-837B-C10EE7D38045}"/>
            </c:ext>
          </c:extLst>
        </c:ser>
        <c:ser>
          <c:idx val="2"/>
          <c:order val="2"/>
          <c:tx>
            <c:strRef>
              <c:f>Sheet1!$D$81</c:f>
              <c:strCache>
                <c:ptCount val="1"/>
                <c:pt idx="0">
                  <c:v>Saule</c:v>
                </c:pt>
              </c:strCache>
            </c:strRef>
          </c:tx>
          <c:spPr>
            <a:solidFill>
              <a:srgbClr val="E8F9CC"/>
            </a:solidFill>
            <a:ln w="25400">
              <a:noFill/>
            </a:ln>
            <a:effectLst/>
          </c:spPr>
          <c:cat>
            <c:strRef>
              <c:f>Sheet1!$F$76:$Q$76</c:f>
              <c:strCache>
                <c:ptCount val="12"/>
                <c:pt idx="0">
                  <c:v>Janvāris</c:v>
                </c:pt>
                <c:pt idx="1">
                  <c:v>Februāris</c:v>
                </c:pt>
                <c:pt idx="2">
                  <c:v>Marts</c:v>
                </c:pt>
                <c:pt idx="3">
                  <c:v>Aprīlis</c:v>
                </c:pt>
                <c:pt idx="4">
                  <c:v>Maijs</c:v>
                </c:pt>
                <c:pt idx="5">
                  <c:v>Jūnijs</c:v>
                </c:pt>
                <c:pt idx="6">
                  <c:v>Jūlijs</c:v>
                </c:pt>
                <c:pt idx="7">
                  <c:v>Augusts</c:v>
                </c:pt>
                <c:pt idx="8">
                  <c:v>Septembris</c:v>
                </c:pt>
                <c:pt idx="9">
                  <c:v>Oktobris</c:v>
                </c:pt>
                <c:pt idx="10">
                  <c:v>Novembris</c:v>
                </c:pt>
                <c:pt idx="11">
                  <c:v>Decembris</c:v>
                </c:pt>
              </c:strCache>
            </c:strRef>
          </c:cat>
          <c:val>
            <c:numRef>
              <c:f>Sheet1!$F$81:$Q$81</c:f>
              <c:numCache>
                <c:formatCode>0</c:formatCode>
                <c:ptCount val="12"/>
                <c:pt idx="0">
                  <c:v>5</c:v>
                </c:pt>
                <c:pt idx="1">
                  <c:v>157</c:v>
                </c:pt>
                <c:pt idx="2">
                  <c:v>396</c:v>
                </c:pt>
                <c:pt idx="3">
                  <c:v>1225</c:v>
                </c:pt>
                <c:pt idx="4">
                  <c:v>2109</c:v>
                </c:pt>
                <c:pt idx="5">
                  <c:v>2011</c:v>
                </c:pt>
                <c:pt idx="6">
                  <c:v>1463</c:v>
                </c:pt>
                <c:pt idx="7">
                  <c:v>1264</c:v>
                </c:pt>
                <c:pt idx="8">
                  <c:v>1402</c:v>
                </c:pt>
                <c:pt idx="9">
                  <c:v>224</c:v>
                </c:pt>
                <c:pt idx="10">
                  <c:v>31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3C-4E6B-837B-C10EE7D38045}"/>
            </c:ext>
          </c:extLst>
        </c:ser>
        <c:ser>
          <c:idx val="3"/>
          <c:order val="3"/>
          <c:tx>
            <c:strRef>
              <c:f>Sheet1!$D$77</c:f>
              <c:strCache>
                <c:ptCount val="1"/>
                <c:pt idx="0">
                  <c:v>Dabas gāze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 w="25400">
              <a:noFill/>
            </a:ln>
            <a:effectLst/>
          </c:spPr>
          <c:cat>
            <c:strRef>
              <c:f>Sheet1!$F$76:$Q$76</c:f>
              <c:strCache>
                <c:ptCount val="12"/>
                <c:pt idx="0">
                  <c:v>Janvāris</c:v>
                </c:pt>
                <c:pt idx="1">
                  <c:v>Februāris</c:v>
                </c:pt>
                <c:pt idx="2">
                  <c:v>Marts</c:v>
                </c:pt>
                <c:pt idx="3">
                  <c:v>Aprīlis</c:v>
                </c:pt>
                <c:pt idx="4">
                  <c:v>Maijs</c:v>
                </c:pt>
                <c:pt idx="5">
                  <c:v>Jūnijs</c:v>
                </c:pt>
                <c:pt idx="6">
                  <c:v>Jūlijs</c:v>
                </c:pt>
                <c:pt idx="7">
                  <c:v>Augusts</c:v>
                </c:pt>
                <c:pt idx="8">
                  <c:v>Septembris</c:v>
                </c:pt>
                <c:pt idx="9">
                  <c:v>Oktobris</c:v>
                </c:pt>
                <c:pt idx="10">
                  <c:v>Novembris</c:v>
                </c:pt>
                <c:pt idx="11">
                  <c:v>Decembris</c:v>
                </c:pt>
              </c:strCache>
            </c:strRef>
          </c:cat>
          <c:val>
            <c:numRef>
              <c:f>Sheet1!$F$77:$Q$77</c:f>
              <c:numCache>
                <c:formatCode>0</c:formatCode>
                <c:ptCount val="12"/>
                <c:pt idx="0">
                  <c:v>608</c:v>
                </c:pt>
                <c:pt idx="1">
                  <c:v>278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39</c:v>
                </c:pt>
                <c:pt idx="6">
                  <c:v>233</c:v>
                </c:pt>
                <c:pt idx="7">
                  <c:v>457</c:v>
                </c:pt>
                <c:pt idx="8">
                  <c:v>0</c:v>
                </c:pt>
                <c:pt idx="9">
                  <c:v>0</c:v>
                </c:pt>
                <c:pt idx="10">
                  <c:v>577</c:v>
                </c:pt>
                <c:pt idx="11">
                  <c:v>1276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3C-4E6B-837B-C10EE7D380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7702671"/>
        <c:axId val="1797712271"/>
      </c:areaChart>
      <c:catAx>
        <c:axId val="179770267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797712271"/>
        <c:crosses val="autoZero"/>
        <c:auto val="1"/>
        <c:lblAlgn val="ctr"/>
        <c:lblOffset val="100"/>
        <c:noMultiLvlLbl val="0"/>
      </c:catAx>
      <c:valAx>
        <c:axId val="1797712271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79770267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280265794887109"/>
          <c:y val="1.0344072383286176E-2"/>
          <c:w val="0.7459382328801677"/>
          <c:h val="5.61307172410403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2B72A-BFDD-4391-ADBA-E970A704639A}" type="datetimeFigureOut">
              <a:rPr lang="lv-LV" smtClean="0"/>
              <a:t>01.10.2024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C4512-9DE1-4FCA-88A3-8EAEC02676F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36515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C4512-9DE1-4FCA-88A3-8EAEC02676FC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007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C4512-9DE1-4FCA-88A3-8EAEC02676FC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902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C4512-9DE1-4FCA-88A3-8EAEC02676FC}" type="slidenum">
              <a:rPr lang="lv-LV" smtClean="0"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53336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Pie stabiņiem prasītos, ka tas ir no saules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C4512-9DE1-4FCA-88A3-8EAEC02676FC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727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C4512-9DE1-4FCA-88A3-8EAEC02676FC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139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C4512-9DE1-4FCA-88A3-8EAEC02676FC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260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C4512-9DE1-4FCA-88A3-8EAEC02676FC}" type="slidenum">
              <a:rPr lang="lv-LV" smtClean="0"/>
              <a:t>22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0245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B58FA-58A0-25B6-5AD5-487FEFE55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A237D5-29FA-2CEE-4922-6B06B6A395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4FCFE-0E43-6CC6-3D71-E99543950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605F7-4C78-4F79-AAE3-CB537E49E13B}" type="datetimeFigureOut">
              <a:rPr lang="lv-LV" smtClean="0"/>
              <a:t>01.10.2024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36446-A5CB-C976-75A9-986D84197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D11B4-40B9-FDA3-2675-064A5347B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1A0A-13AA-4722-9AD4-3D869F0D025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74373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177F3-F270-1142-4A4A-080A0EB77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72F435-F4B5-CFB4-BBCF-AF25FB13F7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5794F-26A2-FD7F-BE6E-126AC005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605F7-4C78-4F79-AAE3-CB537E49E13B}" type="datetimeFigureOut">
              <a:rPr lang="lv-LV" smtClean="0"/>
              <a:t>01.10.2024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F8254-44F9-7B56-751F-32EE1E07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BEA84-E9B5-5819-1396-F6999BC49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1A0A-13AA-4722-9AD4-3D869F0D025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25465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50688B-0778-62C6-620A-012904C02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47D55A-6C23-CFF4-2BCF-E52B5D9D29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177AE-E37C-DDC4-2E3E-E29438D7A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605F7-4C78-4F79-AAE3-CB537E49E13B}" type="datetimeFigureOut">
              <a:rPr lang="lv-LV" smtClean="0"/>
              <a:t>01.10.2024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FAF2D-FA7E-C9CC-3627-D988373F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E21EA-EF17-CBDD-65B1-66E4B3394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1A0A-13AA-4722-9AD4-3D869F0D025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43231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7FBE6-5645-36CF-D126-8E16BD2B0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4F3F5-C225-E63A-11CF-382638FD2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E70FB-0978-BE2E-7A6A-E00DAC35B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605F7-4C78-4F79-AAE3-CB537E49E13B}" type="datetimeFigureOut">
              <a:rPr lang="lv-LV" smtClean="0"/>
              <a:t>01.10.2024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AE68A-3199-C2A8-1B5B-BFF7237DE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78367-C651-FD7E-8F30-1D7D947F1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1A0A-13AA-4722-9AD4-3D869F0D025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29538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8947E-303E-D05D-E981-C61EB5B04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63F2B-EC4A-DF17-8389-9C01DA0F1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56226-9B5F-67EE-511E-713BF7DE5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605F7-4C78-4F79-AAE3-CB537E49E13B}" type="datetimeFigureOut">
              <a:rPr lang="lv-LV" smtClean="0"/>
              <a:t>01.10.2024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F6860-3393-D392-6061-8354D7C1A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5CB6D-7521-9755-D0E4-82C7DF04D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1A0A-13AA-4722-9AD4-3D869F0D025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09518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6DB-75B8-32AE-2311-E88F95842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F91C9-D004-0C6E-38AA-94BDC531CB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2C060-880A-F97A-550A-AF7580A19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B9F20E-7012-C81C-D89F-CEBD606A2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605F7-4C78-4F79-AAE3-CB537E49E13B}" type="datetimeFigureOut">
              <a:rPr lang="lv-LV" smtClean="0"/>
              <a:t>01.10.2024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03982-6DCE-2E03-5F0A-A9521BB7F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3F65D-D923-8340-1775-62E4A5DC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1A0A-13AA-4722-9AD4-3D869F0D025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6999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A58A0-07E1-5F3D-6E28-4D87143A7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C4B6EF-553D-1FDC-3091-E4A29D034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6922FB-95B1-C431-3FB5-1B0F24133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3996F7-DE92-BC0F-D636-2086F27A5C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22A3C2-5DBF-2CC6-5C07-2A222FEC97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117184-F942-1EB3-937C-E69B56C09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605F7-4C78-4F79-AAE3-CB537E49E13B}" type="datetimeFigureOut">
              <a:rPr lang="lv-LV" smtClean="0"/>
              <a:t>01.10.2024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B9CD5D-2EEB-FBA5-B687-175CB784B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1B6AED-07FF-C620-E4B8-C1D196CFD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1A0A-13AA-4722-9AD4-3D869F0D025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70351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D9E46-A0EA-833C-CB7A-F65323388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0088C5-97F8-992B-B9E1-88B2D443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605F7-4C78-4F79-AAE3-CB537E49E13B}" type="datetimeFigureOut">
              <a:rPr lang="lv-LV" smtClean="0"/>
              <a:t>01.10.2024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26F687-3653-C5E0-8BF1-1E365B764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24B6F5-42AB-724A-3524-BFBF7F78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1A0A-13AA-4722-9AD4-3D869F0D025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33666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BBBA01-6437-D498-C916-C8DA62559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605F7-4C78-4F79-AAE3-CB537E49E13B}" type="datetimeFigureOut">
              <a:rPr lang="lv-LV" smtClean="0"/>
              <a:t>01.10.2024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B28D0-F0C3-1870-E2CE-83960C05C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6FDDC-CDA2-DD16-2731-98D53A10E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1A0A-13AA-4722-9AD4-3D869F0D025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54454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AA68D-E3AB-3A95-2ABF-ED1681FC6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30D7C-A6F7-6FEF-8DF6-F8770AFAA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EF45F-8786-576A-BDB2-25BBFC27A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BDDF78-57AD-12BD-8F5D-9AAD0E220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605F7-4C78-4F79-AAE3-CB537E49E13B}" type="datetimeFigureOut">
              <a:rPr lang="lv-LV" smtClean="0"/>
              <a:t>01.10.2024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5BFF54-3FEC-D3D5-7E9C-CD3C12FA9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8819A-EEAE-F3AF-6FDD-EC361ECDB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1A0A-13AA-4722-9AD4-3D869F0D025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56341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B2CEE-48E0-9065-1B36-CB0F5CB7D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751691-75C6-E142-EB99-587A9ED785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74631-8E3F-6A48-C9A3-32BDEBAD6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952078-5F6E-2C6E-2319-6BB4A319A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605F7-4C78-4F79-AAE3-CB537E49E13B}" type="datetimeFigureOut">
              <a:rPr lang="lv-LV" smtClean="0"/>
              <a:t>01.10.2024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BAC90-41DB-CB66-BE75-F95AA6116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F6C6FF-A858-9016-6BC1-EB87926BC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F1A0A-13AA-4722-9AD4-3D869F0D025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54425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E1DBFE-90E1-3962-6590-2FB355C57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8D277-6F3A-0D58-8C7B-90CA0F4FE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8E6A9-139F-041D-AAD0-4193BD33BA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605F7-4C78-4F79-AAE3-CB537E49E13B}" type="datetimeFigureOut">
              <a:rPr lang="lv-LV" smtClean="0"/>
              <a:t>01.10.2024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E5129-2255-5130-E0DE-8C03428CC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F76A8-F8D1-6285-1AFF-1F795C13C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F1A0A-13AA-4722-9AD4-3D869F0D025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53015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hyperlink" Target="mailto:info@salaspilssiltums.l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0E8064-45F9-619F-1940-9BD36F8D9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224" y="4509"/>
            <a:ext cx="12192000" cy="6853491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6EB5A4D-BB25-7389-9274-509774A8C6F5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custGeom>
            <a:avLst/>
            <a:gdLst>
              <a:gd name="connsiteX0" fmla="*/ 8179901 w 12191998"/>
              <a:gd name="connsiteY0" fmla="*/ 2236303 h 6857999"/>
              <a:gd name="connsiteX1" fmla="*/ 8179901 w 12191998"/>
              <a:gd name="connsiteY1" fmla="*/ 4601816 h 6857999"/>
              <a:gd name="connsiteX2" fmla="*/ 10108092 w 12191998"/>
              <a:gd name="connsiteY2" fmla="*/ 4601816 h 6857999"/>
              <a:gd name="connsiteX3" fmla="*/ 10108092 w 12191998"/>
              <a:gd name="connsiteY3" fmla="*/ 2236303 h 6857999"/>
              <a:gd name="connsiteX4" fmla="*/ 6182134 w 12191998"/>
              <a:gd name="connsiteY4" fmla="*/ 1639956 h 6857999"/>
              <a:gd name="connsiteX5" fmla="*/ 6182134 w 12191998"/>
              <a:gd name="connsiteY5" fmla="*/ 5218042 h 6857999"/>
              <a:gd name="connsiteX6" fmla="*/ 8110325 w 12191998"/>
              <a:gd name="connsiteY6" fmla="*/ 5218042 h 6857999"/>
              <a:gd name="connsiteX7" fmla="*/ 8110325 w 12191998"/>
              <a:gd name="connsiteY7" fmla="*/ 1639956 h 6857999"/>
              <a:gd name="connsiteX8" fmla="*/ 10177668 w 12191998"/>
              <a:gd name="connsiteY8" fmla="*/ 1639956 h 6857999"/>
              <a:gd name="connsiteX9" fmla="*/ 10177668 w 12191998"/>
              <a:gd name="connsiteY9" fmla="*/ 5218042 h 6857999"/>
              <a:gd name="connsiteX10" fmla="*/ 12105859 w 12191998"/>
              <a:gd name="connsiteY10" fmla="*/ 5218042 h 6857999"/>
              <a:gd name="connsiteX11" fmla="*/ 12105859 w 12191998"/>
              <a:gd name="connsiteY11" fmla="*/ 1639956 h 6857999"/>
              <a:gd name="connsiteX12" fmla="*/ 0 w 12191998"/>
              <a:gd name="connsiteY12" fmla="*/ 0 h 6857999"/>
              <a:gd name="connsiteX13" fmla="*/ 6182133 w 12191998"/>
              <a:gd name="connsiteY13" fmla="*/ 0 h 6857999"/>
              <a:gd name="connsiteX14" fmla="*/ 6182133 w 12191998"/>
              <a:gd name="connsiteY14" fmla="*/ 1563756 h 6857999"/>
              <a:gd name="connsiteX15" fmla="*/ 8110324 w 12191998"/>
              <a:gd name="connsiteY15" fmla="*/ 1563756 h 6857999"/>
              <a:gd name="connsiteX16" fmla="*/ 8110324 w 12191998"/>
              <a:gd name="connsiteY16" fmla="*/ 0 h 6857999"/>
              <a:gd name="connsiteX17" fmla="*/ 8179902 w 12191998"/>
              <a:gd name="connsiteY17" fmla="*/ 0 h 6857999"/>
              <a:gd name="connsiteX18" fmla="*/ 8179902 w 12191998"/>
              <a:gd name="connsiteY18" fmla="*/ 2166731 h 6857999"/>
              <a:gd name="connsiteX19" fmla="*/ 10108093 w 12191998"/>
              <a:gd name="connsiteY19" fmla="*/ 2166731 h 6857999"/>
              <a:gd name="connsiteX20" fmla="*/ 10108093 w 12191998"/>
              <a:gd name="connsiteY20" fmla="*/ 0 h 6857999"/>
              <a:gd name="connsiteX21" fmla="*/ 10177668 w 12191998"/>
              <a:gd name="connsiteY21" fmla="*/ 0 h 6857999"/>
              <a:gd name="connsiteX22" fmla="*/ 10177668 w 12191998"/>
              <a:gd name="connsiteY22" fmla="*/ 1563757 h 6857999"/>
              <a:gd name="connsiteX23" fmla="*/ 12105859 w 12191998"/>
              <a:gd name="connsiteY23" fmla="*/ 1563757 h 6857999"/>
              <a:gd name="connsiteX24" fmla="*/ 12105859 w 12191998"/>
              <a:gd name="connsiteY24" fmla="*/ 0 h 6857999"/>
              <a:gd name="connsiteX25" fmla="*/ 12191998 w 12191998"/>
              <a:gd name="connsiteY25" fmla="*/ 0 h 6857999"/>
              <a:gd name="connsiteX26" fmla="*/ 12191998 w 12191998"/>
              <a:gd name="connsiteY26" fmla="*/ 6857999 h 6857999"/>
              <a:gd name="connsiteX27" fmla="*/ 12105859 w 12191998"/>
              <a:gd name="connsiteY27" fmla="*/ 6857999 h 6857999"/>
              <a:gd name="connsiteX28" fmla="*/ 12105859 w 12191998"/>
              <a:gd name="connsiteY28" fmla="*/ 5294241 h 6857999"/>
              <a:gd name="connsiteX29" fmla="*/ 10177668 w 12191998"/>
              <a:gd name="connsiteY29" fmla="*/ 5294241 h 6857999"/>
              <a:gd name="connsiteX30" fmla="*/ 10177668 w 12191998"/>
              <a:gd name="connsiteY30" fmla="*/ 6857999 h 6857999"/>
              <a:gd name="connsiteX31" fmla="*/ 10108093 w 12191998"/>
              <a:gd name="connsiteY31" fmla="*/ 6857999 h 6857999"/>
              <a:gd name="connsiteX32" fmla="*/ 10108093 w 12191998"/>
              <a:gd name="connsiteY32" fmla="*/ 4671391 h 6857999"/>
              <a:gd name="connsiteX33" fmla="*/ 8179902 w 12191998"/>
              <a:gd name="connsiteY33" fmla="*/ 4671391 h 6857999"/>
              <a:gd name="connsiteX34" fmla="*/ 8179902 w 12191998"/>
              <a:gd name="connsiteY34" fmla="*/ 6857999 h 6857999"/>
              <a:gd name="connsiteX35" fmla="*/ 8110324 w 12191998"/>
              <a:gd name="connsiteY35" fmla="*/ 6857999 h 6857999"/>
              <a:gd name="connsiteX36" fmla="*/ 8110324 w 12191998"/>
              <a:gd name="connsiteY36" fmla="*/ 5294241 h 6857999"/>
              <a:gd name="connsiteX37" fmla="*/ 6182133 w 12191998"/>
              <a:gd name="connsiteY37" fmla="*/ 5294241 h 6857999"/>
              <a:gd name="connsiteX38" fmla="*/ 6182133 w 12191998"/>
              <a:gd name="connsiteY38" fmla="*/ 6857999 h 6857999"/>
              <a:gd name="connsiteX39" fmla="*/ 0 w 12191998"/>
              <a:gd name="connsiteY3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2191998" h="6857999">
                <a:moveTo>
                  <a:pt x="8179901" y="2236303"/>
                </a:moveTo>
                <a:lnTo>
                  <a:pt x="8179901" y="4601816"/>
                </a:lnTo>
                <a:lnTo>
                  <a:pt x="10108092" y="4601816"/>
                </a:lnTo>
                <a:lnTo>
                  <a:pt x="10108092" y="2236303"/>
                </a:lnTo>
                <a:close/>
                <a:moveTo>
                  <a:pt x="6182134" y="1639956"/>
                </a:moveTo>
                <a:lnTo>
                  <a:pt x="6182134" y="5218042"/>
                </a:lnTo>
                <a:lnTo>
                  <a:pt x="8110325" y="5218042"/>
                </a:lnTo>
                <a:lnTo>
                  <a:pt x="8110325" y="1639956"/>
                </a:lnTo>
                <a:close/>
                <a:moveTo>
                  <a:pt x="10177668" y="1639956"/>
                </a:moveTo>
                <a:lnTo>
                  <a:pt x="10177668" y="5218042"/>
                </a:lnTo>
                <a:lnTo>
                  <a:pt x="12105859" y="5218042"/>
                </a:lnTo>
                <a:lnTo>
                  <a:pt x="12105859" y="1639956"/>
                </a:lnTo>
                <a:close/>
                <a:moveTo>
                  <a:pt x="0" y="0"/>
                </a:moveTo>
                <a:lnTo>
                  <a:pt x="6182133" y="0"/>
                </a:lnTo>
                <a:lnTo>
                  <a:pt x="6182133" y="1563756"/>
                </a:lnTo>
                <a:lnTo>
                  <a:pt x="8110324" y="1563756"/>
                </a:lnTo>
                <a:lnTo>
                  <a:pt x="8110324" y="0"/>
                </a:lnTo>
                <a:lnTo>
                  <a:pt x="8179902" y="0"/>
                </a:lnTo>
                <a:lnTo>
                  <a:pt x="8179902" y="2166731"/>
                </a:lnTo>
                <a:lnTo>
                  <a:pt x="10108093" y="2166731"/>
                </a:lnTo>
                <a:lnTo>
                  <a:pt x="10108093" y="0"/>
                </a:lnTo>
                <a:lnTo>
                  <a:pt x="10177668" y="0"/>
                </a:lnTo>
                <a:lnTo>
                  <a:pt x="10177668" y="1563757"/>
                </a:lnTo>
                <a:lnTo>
                  <a:pt x="12105859" y="1563757"/>
                </a:lnTo>
                <a:lnTo>
                  <a:pt x="12105859" y="0"/>
                </a:lnTo>
                <a:lnTo>
                  <a:pt x="12191998" y="0"/>
                </a:lnTo>
                <a:lnTo>
                  <a:pt x="12191998" y="6857999"/>
                </a:lnTo>
                <a:lnTo>
                  <a:pt x="12105859" y="6857999"/>
                </a:lnTo>
                <a:lnTo>
                  <a:pt x="12105859" y="5294241"/>
                </a:lnTo>
                <a:lnTo>
                  <a:pt x="10177668" y="5294241"/>
                </a:lnTo>
                <a:lnTo>
                  <a:pt x="10177668" y="6857999"/>
                </a:lnTo>
                <a:lnTo>
                  <a:pt x="10108093" y="6857999"/>
                </a:lnTo>
                <a:lnTo>
                  <a:pt x="10108093" y="4671391"/>
                </a:lnTo>
                <a:lnTo>
                  <a:pt x="8179902" y="4671391"/>
                </a:lnTo>
                <a:lnTo>
                  <a:pt x="8179902" y="6857999"/>
                </a:lnTo>
                <a:lnTo>
                  <a:pt x="8110324" y="6857999"/>
                </a:lnTo>
                <a:lnTo>
                  <a:pt x="8110324" y="5294241"/>
                </a:lnTo>
                <a:lnTo>
                  <a:pt x="6182133" y="5294241"/>
                </a:lnTo>
                <a:lnTo>
                  <a:pt x="6182133" y="6857999"/>
                </a:lnTo>
                <a:lnTo>
                  <a:pt x="0" y="685799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lv-LV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46FC7A-A67E-64AE-4DFF-EE721DD97044}"/>
              </a:ext>
            </a:extLst>
          </p:cNvPr>
          <p:cNvSpPr txBox="1"/>
          <p:nvPr/>
        </p:nvSpPr>
        <p:spPr>
          <a:xfrm>
            <a:off x="495300" y="1309942"/>
            <a:ext cx="5600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b="0" i="0" cap="all" dirty="0">
                <a:solidFill>
                  <a:srgbClr val="FFFFFF"/>
                </a:solidFill>
                <a:effectLst/>
                <a:latin typeface="Ubuntu" panose="020F0502020204030204" pitchFamily="34" charset="0"/>
              </a:rPr>
              <a:t>Energoefektivitāte un ilgtspēja uzņēmumos</a:t>
            </a:r>
            <a:endParaRPr lang="lv-LV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E9B7E09-D4D9-6410-037F-460395561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786" y="126159"/>
            <a:ext cx="2102834" cy="7406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079C6F-65CD-F422-2085-42EC0D00E58F}"/>
              </a:ext>
            </a:extLst>
          </p:cNvPr>
          <p:cNvSpPr txBox="1"/>
          <p:nvPr/>
        </p:nvSpPr>
        <p:spPr>
          <a:xfrm>
            <a:off x="350853" y="2697897"/>
            <a:ext cx="56007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600" b="1" cap="all" dirty="0">
                <a:solidFill>
                  <a:srgbClr val="E8F9CC"/>
                </a:solidFill>
              </a:rPr>
              <a:t>Mūsu pieredze CEĻĀ uz KLIMATNEITRALITĀTI</a:t>
            </a:r>
          </a:p>
          <a:p>
            <a:pPr algn="ctr"/>
            <a:endParaRPr lang="lv-LV" sz="2800" b="1" cap="all" dirty="0">
              <a:solidFill>
                <a:schemeClr val="bg1"/>
              </a:solidFill>
            </a:endParaRPr>
          </a:p>
          <a:p>
            <a:pPr algn="ctr"/>
            <a:endParaRPr lang="lv-LV" sz="2800" b="1" cap="all" dirty="0">
              <a:solidFill>
                <a:schemeClr val="bg1"/>
              </a:solidFill>
            </a:endParaRPr>
          </a:p>
          <a:p>
            <a:pPr algn="r"/>
            <a:r>
              <a:rPr lang="lv-LV" b="1" cap="all" dirty="0">
                <a:solidFill>
                  <a:srgbClr val="E8F9CC"/>
                </a:solidFill>
              </a:rPr>
              <a:t>Valdes locekle</a:t>
            </a:r>
          </a:p>
          <a:p>
            <a:pPr algn="r"/>
            <a:r>
              <a:rPr lang="lv-LV" b="1" cap="all" dirty="0">
                <a:solidFill>
                  <a:srgbClr val="E8F9CC"/>
                </a:solidFill>
              </a:rPr>
              <a:t>Ina Bērziņa- Veita</a:t>
            </a:r>
          </a:p>
        </p:txBody>
      </p:sp>
    </p:spTree>
    <p:extLst>
      <p:ext uri="{BB962C8B-B14F-4D97-AF65-F5344CB8AC3E}">
        <p14:creationId xmlns:p14="http://schemas.microsoft.com/office/powerpoint/2010/main" val="55351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0.25 -1.48148E-6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10824C-86D7-AF87-4CC1-1076A32AA7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34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srgbClr val="7AC4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1698F0-08C1-4E84-E214-12D9178DC511}"/>
              </a:ext>
            </a:extLst>
          </p:cNvPr>
          <p:cNvCxnSpPr>
            <a:cxnSpLocks/>
          </p:cNvCxnSpPr>
          <p:nvPr/>
        </p:nvCxnSpPr>
        <p:spPr>
          <a:xfrm>
            <a:off x="4725353" y="3577936"/>
            <a:ext cx="7466647" cy="0"/>
          </a:xfrm>
          <a:prstGeom prst="line">
            <a:avLst/>
          </a:prstGeom>
          <a:ln w="38100">
            <a:solidFill>
              <a:srgbClr val="7AC4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24BD777-05F2-CC1B-AA06-90DAF0D55326}"/>
              </a:ext>
            </a:extLst>
          </p:cNvPr>
          <p:cNvSpPr txBox="1"/>
          <p:nvPr/>
        </p:nvSpPr>
        <p:spPr>
          <a:xfrm>
            <a:off x="8961880" y="1881156"/>
            <a:ext cx="30918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000" b="1" i="0" u="none" strike="noStrike" kern="1200" cap="all" spc="0" normalizeH="0" baseline="0" noProof="0" dirty="0">
                <a:ln>
                  <a:noFill/>
                </a:ln>
                <a:solidFill>
                  <a:srgbClr val="7AC4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Attālināta datu nolasīšanas sistēma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C7B50B-C1BA-F20C-BD9C-08F19A0CEA75}"/>
              </a:ext>
            </a:extLst>
          </p:cNvPr>
          <p:cNvSpPr txBox="1"/>
          <p:nvPr/>
        </p:nvSpPr>
        <p:spPr>
          <a:xfrm>
            <a:off x="9338595" y="3712340"/>
            <a:ext cx="4718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0" i="1" u="none" strike="noStrike" kern="1200" cap="none" spc="0" normalizeH="0" baseline="0" noProof="0" dirty="0">
                <a:ln>
                  <a:noFill/>
                </a:ln>
                <a:solidFill>
                  <a:srgbClr val="7AC4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 klienti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800" b="0" i="1" u="none" strike="noStrike" kern="1200" cap="none" spc="0" normalizeH="0" baseline="0" noProof="0" dirty="0">
              <a:ln>
                <a:noFill/>
              </a:ln>
              <a:solidFill>
                <a:srgbClr val="C6ED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8FAE89-103D-FB89-A206-B5DFA8D99C90}"/>
              </a:ext>
            </a:extLst>
          </p:cNvPr>
          <p:cNvSpPr txBox="1"/>
          <p:nvPr/>
        </p:nvSpPr>
        <p:spPr>
          <a:xfrm>
            <a:off x="138304" y="1369810"/>
            <a:ext cx="74736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0" b="1" i="0" u="none" strike="noStrike" kern="1200" cap="none" spc="0" normalizeH="0" baseline="0" noProof="0" dirty="0">
                <a:ln>
                  <a:noFill/>
                </a:ln>
                <a:solidFill>
                  <a:srgbClr val="7AC4A9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2013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BC39882-A30E-B7C8-8737-40B6739660FA}"/>
              </a:ext>
            </a:extLst>
          </p:cNvPr>
          <p:cNvSpPr/>
          <p:nvPr/>
        </p:nvSpPr>
        <p:spPr>
          <a:xfrm>
            <a:off x="5211032" y="1704621"/>
            <a:ext cx="3970401" cy="3753558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C22AB9A-88C9-676E-79F5-F55D52968314}"/>
              </a:ext>
            </a:extLst>
          </p:cNvPr>
          <p:cNvCxnSpPr>
            <a:cxnSpLocks/>
          </p:cNvCxnSpPr>
          <p:nvPr/>
        </p:nvCxnSpPr>
        <p:spPr>
          <a:xfrm>
            <a:off x="0" y="3581400"/>
            <a:ext cx="885825" cy="0"/>
          </a:xfrm>
          <a:prstGeom prst="line">
            <a:avLst/>
          </a:prstGeom>
          <a:ln w="38100">
            <a:solidFill>
              <a:srgbClr val="7AC4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881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10824C-86D7-AF87-4CC1-1076A32AA7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34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srgbClr val="7AC4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1698F0-08C1-4E84-E214-12D9178DC511}"/>
              </a:ext>
            </a:extLst>
          </p:cNvPr>
          <p:cNvCxnSpPr>
            <a:cxnSpLocks/>
          </p:cNvCxnSpPr>
          <p:nvPr/>
        </p:nvCxnSpPr>
        <p:spPr>
          <a:xfrm>
            <a:off x="4725353" y="3581400"/>
            <a:ext cx="7466647" cy="0"/>
          </a:xfrm>
          <a:prstGeom prst="line">
            <a:avLst/>
          </a:prstGeom>
          <a:ln w="38100">
            <a:solidFill>
              <a:srgbClr val="E8F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24BD777-05F2-CC1B-AA06-90DAF0D55326}"/>
              </a:ext>
            </a:extLst>
          </p:cNvPr>
          <p:cNvSpPr txBox="1"/>
          <p:nvPr/>
        </p:nvSpPr>
        <p:spPr>
          <a:xfrm>
            <a:off x="9100184" y="2383841"/>
            <a:ext cx="3091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000" b="1" i="0" u="none" strike="noStrike" kern="1200" cap="all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Dūmgāzu kondensators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C7B50B-C1BA-F20C-BD9C-08F19A0CEA75}"/>
              </a:ext>
            </a:extLst>
          </p:cNvPr>
          <p:cNvSpPr txBox="1"/>
          <p:nvPr/>
        </p:nvSpPr>
        <p:spPr>
          <a:xfrm>
            <a:off x="9338595" y="3712340"/>
            <a:ext cx="4718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0" i="1" u="none" strike="noStrike" kern="1200" cap="none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+1,68MW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800" b="0" i="1" u="none" strike="noStrike" kern="1200" cap="none" spc="0" normalizeH="0" baseline="0" noProof="0" dirty="0">
              <a:ln>
                <a:noFill/>
              </a:ln>
              <a:solidFill>
                <a:srgbClr val="C6ED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8FAE89-103D-FB89-A206-B5DFA8D99C90}"/>
              </a:ext>
            </a:extLst>
          </p:cNvPr>
          <p:cNvSpPr txBox="1"/>
          <p:nvPr/>
        </p:nvSpPr>
        <p:spPr>
          <a:xfrm>
            <a:off x="138304" y="1369810"/>
            <a:ext cx="74736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0" b="1" i="0" u="none" strike="noStrike" kern="1200" cap="none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2016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BC39882-A30E-B7C8-8737-40B6739660FA}"/>
              </a:ext>
            </a:extLst>
          </p:cNvPr>
          <p:cNvSpPr/>
          <p:nvPr/>
        </p:nvSpPr>
        <p:spPr>
          <a:xfrm>
            <a:off x="5211032" y="1704621"/>
            <a:ext cx="3970401" cy="3753558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C22AB9A-88C9-676E-79F5-F55D52968314}"/>
              </a:ext>
            </a:extLst>
          </p:cNvPr>
          <p:cNvCxnSpPr>
            <a:cxnSpLocks/>
          </p:cNvCxnSpPr>
          <p:nvPr/>
        </p:nvCxnSpPr>
        <p:spPr>
          <a:xfrm>
            <a:off x="0" y="3581400"/>
            <a:ext cx="885825" cy="0"/>
          </a:xfrm>
          <a:prstGeom prst="line">
            <a:avLst/>
          </a:prstGeom>
          <a:ln w="38100">
            <a:solidFill>
              <a:srgbClr val="E8F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8295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10824C-86D7-AF87-4CC1-1076A32AA7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34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srgbClr val="7AC4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1698F0-08C1-4E84-E214-12D9178DC511}"/>
              </a:ext>
            </a:extLst>
          </p:cNvPr>
          <p:cNvCxnSpPr>
            <a:cxnSpLocks/>
          </p:cNvCxnSpPr>
          <p:nvPr/>
        </p:nvCxnSpPr>
        <p:spPr>
          <a:xfrm>
            <a:off x="4786313" y="3581400"/>
            <a:ext cx="7466647" cy="0"/>
          </a:xfrm>
          <a:prstGeom prst="line">
            <a:avLst/>
          </a:prstGeom>
          <a:ln w="38100">
            <a:solidFill>
              <a:srgbClr val="E8F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24BD777-05F2-CC1B-AA06-90DAF0D55326}"/>
              </a:ext>
            </a:extLst>
          </p:cNvPr>
          <p:cNvSpPr txBox="1"/>
          <p:nvPr/>
        </p:nvSpPr>
        <p:spPr>
          <a:xfrm>
            <a:off x="9059560" y="2459043"/>
            <a:ext cx="3091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000" b="1" i="0" u="none" strike="noStrike" kern="1200" cap="all" spc="0" normalizeH="0" baseline="0" noProof="0" dirty="0">
                <a:ln>
                  <a:noFill/>
                </a:ln>
                <a:solidFill>
                  <a:srgbClr val="C6ED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Saules kolektori ....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C7B50B-C1BA-F20C-BD9C-08F19A0CEA75}"/>
              </a:ext>
            </a:extLst>
          </p:cNvPr>
          <p:cNvSpPr txBox="1"/>
          <p:nvPr/>
        </p:nvSpPr>
        <p:spPr>
          <a:xfrm>
            <a:off x="9181433" y="3718912"/>
            <a:ext cx="4718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0" i="1" u="none" strike="noStrike" kern="1200" cap="none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21 672m</a:t>
            </a:r>
            <a:r>
              <a:rPr kumimoji="0" lang="lv-LV" sz="2800" b="0" i="1" u="none" strike="noStrike" kern="1200" cap="none" spc="0" normalizeH="0" baseline="3000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i="1" dirty="0">
                <a:solidFill>
                  <a:srgbClr val="E8F9CC"/>
                </a:solidFill>
                <a:latin typeface="Calibri" panose="020F0502020204030204"/>
              </a:rPr>
              <a:t>6,5ha zeme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800" b="0" i="1" u="none" strike="noStrike" kern="1200" cap="none" spc="0" normalizeH="0" baseline="0" noProof="0" dirty="0">
              <a:ln>
                <a:noFill/>
              </a:ln>
              <a:solidFill>
                <a:srgbClr val="C6ED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8FAE89-103D-FB89-A206-B5DFA8D99C90}"/>
              </a:ext>
            </a:extLst>
          </p:cNvPr>
          <p:cNvSpPr txBox="1"/>
          <p:nvPr/>
        </p:nvSpPr>
        <p:spPr>
          <a:xfrm>
            <a:off x="138304" y="1369810"/>
            <a:ext cx="74736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0" b="1" i="0" u="none" strike="noStrike" kern="1200" cap="none" spc="0" normalizeH="0" baseline="0" noProof="0" dirty="0">
                <a:ln>
                  <a:noFill/>
                </a:ln>
                <a:solidFill>
                  <a:srgbClr val="C6EDC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2019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BC39882-A30E-B7C8-8737-40B6739660FA}"/>
              </a:ext>
            </a:extLst>
          </p:cNvPr>
          <p:cNvSpPr/>
          <p:nvPr/>
        </p:nvSpPr>
        <p:spPr>
          <a:xfrm>
            <a:off x="5211032" y="1704621"/>
            <a:ext cx="3970401" cy="3753558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C22AB9A-88C9-676E-79F5-F55D52968314}"/>
              </a:ext>
            </a:extLst>
          </p:cNvPr>
          <p:cNvCxnSpPr>
            <a:cxnSpLocks/>
          </p:cNvCxnSpPr>
          <p:nvPr/>
        </p:nvCxnSpPr>
        <p:spPr>
          <a:xfrm>
            <a:off x="0" y="3581400"/>
            <a:ext cx="885825" cy="0"/>
          </a:xfrm>
          <a:prstGeom prst="line">
            <a:avLst/>
          </a:prstGeom>
          <a:ln w="38100">
            <a:solidFill>
              <a:srgbClr val="E8F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8959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10824C-86D7-AF87-4CC1-1076A32AA7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34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srgbClr val="7AC4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1698F0-08C1-4E84-E214-12D9178DC511}"/>
              </a:ext>
            </a:extLst>
          </p:cNvPr>
          <p:cNvCxnSpPr>
            <a:cxnSpLocks/>
          </p:cNvCxnSpPr>
          <p:nvPr/>
        </p:nvCxnSpPr>
        <p:spPr>
          <a:xfrm>
            <a:off x="4786313" y="3581400"/>
            <a:ext cx="7466647" cy="0"/>
          </a:xfrm>
          <a:prstGeom prst="line">
            <a:avLst/>
          </a:prstGeom>
          <a:ln w="38100">
            <a:solidFill>
              <a:srgbClr val="E8F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24BD777-05F2-CC1B-AA06-90DAF0D55326}"/>
              </a:ext>
            </a:extLst>
          </p:cNvPr>
          <p:cNvSpPr txBox="1"/>
          <p:nvPr/>
        </p:nvSpPr>
        <p:spPr>
          <a:xfrm>
            <a:off x="9059560" y="2459043"/>
            <a:ext cx="3091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000" b="1" i="0" u="none" strike="noStrike" kern="1200" cap="all" spc="0" normalizeH="0" baseline="0" noProof="0" dirty="0">
                <a:ln>
                  <a:noFill/>
                </a:ln>
                <a:solidFill>
                  <a:srgbClr val="C6ED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Akumulācijas tvertne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C7B50B-C1BA-F20C-BD9C-08F19A0CEA75}"/>
              </a:ext>
            </a:extLst>
          </p:cNvPr>
          <p:cNvSpPr txBox="1"/>
          <p:nvPr/>
        </p:nvSpPr>
        <p:spPr>
          <a:xfrm>
            <a:off x="9535857" y="3776923"/>
            <a:ext cx="4718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i="1" dirty="0">
                <a:solidFill>
                  <a:srgbClr val="E8F9CC"/>
                </a:solidFill>
                <a:latin typeface="Calibri" panose="020F0502020204030204"/>
              </a:rPr>
              <a:t>8000</a:t>
            </a:r>
            <a:r>
              <a:rPr kumimoji="0" lang="lv-LV" sz="2800" b="0" i="1" u="none" strike="noStrike" kern="1200" cap="none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lang="lv-LV" sz="2800" i="1" baseline="30000" dirty="0">
                <a:solidFill>
                  <a:srgbClr val="E8F9CC"/>
                </a:solidFill>
                <a:latin typeface="Calibri" panose="020F0502020204030204"/>
              </a:rPr>
              <a:t>3</a:t>
            </a:r>
            <a:endParaRPr kumimoji="0" lang="lv-LV" sz="2800" b="0" i="1" u="none" strike="noStrike" kern="1200" cap="none" spc="0" normalizeH="0" baseline="30000" noProof="0" dirty="0">
              <a:ln>
                <a:noFill/>
              </a:ln>
              <a:solidFill>
                <a:srgbClr val="E8F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800" b="0" i="1" u="none" strike="noStrike" kern="1200" cap="none" spc="0" normalizeH="0" baseline="0" noProof="0" dirty="0">
              <a:ln>
                <a:noFill/>
              </a:ln>
              <a:solidFill>
                <a:srgbClr val="C6ED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8FAE89-103D-FB89-A206-B5DFA8D99C90}"/>
              </a:ext>
            </a:extLst>
          </p:cNvPr>
          <p:cNvSpPr txBox="1"/>
          <p:nvPr/>
        </p:nvSpPr>
        <p:spPr>
          <a:xfrm>
            <a:off x="138304" y="1369810"/>
            <a:ext cx="74736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0" b="1" i="0" u="none" strike="noStrike" kern="1200" cap="none" spc="0" normalizeH="0" baseline="0" noProof="0" dirty="0">
                <a:ln>
                  <a:noFill/>
                </a:ln>
                <a:solidFill>
                  <a:srgbClr val="C6EDC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2019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BC39882-A30E-B7C8-8737-40B6739660FA}"/>
              </a:ext>
            </a:extLst>
          </p:cNvPr>
          <p:cNvSpPr/>
          <p:nvPr/>
        </p:nvSpPr>
        <p:spPr>
          <a:xfrm>
            <a:off x="5211032" y="1704621"/>
            <a:ext cx="3970401" cy="3753558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C22AB9A-88C9-676E-79F5-F55D52968314}"/>
              </a:ext>
            </a:extLst>
          </p:cNvPr>
          <p:cNvCxnSpPr>
            <a:cxnSpLocks/>
          </p:cNvCxnSpPr>
          <p:nvPr/>
        </p:nvCxnSpPr>
        <p:spPr>
          <a:xfrm>
            <a:off x="0" y="3581400"/>
            <a:ext cx="885825" cy="0"/>
          </a:xfrm>
          <a:prstGeom prst="line">
            <a:avLst/>
          </a:prstGeom>
          <a:ln w="38100">
            <a:solidFill>
              <a:srgbClr val="E8F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934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10824C-86D7-AF87-4CC1-1076A32AA7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34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srgbClr val="7AC4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1698F0-08C1-4E84-E214-12D9178DC511}"/>
              </a:ext>
            </a:extLst>
          </p:cNvPr>
          <p:cNvCxnSpPr>
            <a:cxnSpLocks/>
          </p:cNvCxnSpPr>
          <p:nvPr/>
        </p:nvCxnSpPr>
        <p:spPr>
          <a:xfrm>
            <a:off x="4905895" y="3571009"/>
            <a:ext cx="7286105" cy="0"/>
          </a:xfrm>
          <a:prstGeom prst="line">
            <a:avLst/>
          </a:prstGeom>
          <a:ln w="38100">
            <a:solidFill>
              <a:srgbClr val="E8F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24BD777-05F2-CC1B-AA06-90DAF0D55326}"/>
              </a:ext>
            </a:extLst>
          </p:cNvPr>
          <p:cNvSpPr txBox="1"/>
          <p:nvPr/>
        </p:nvSpPr>
        <p:spPr>
          <a:xfrm>
            <a:off x="9338294" y="2454990"/>
            <a:ext cx="3025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1" i="0" u="none" strike="noStrike" kern="1200" cap="all" spc="0" normalizeH="0" baseline="0" noProof="0" dirty="0">
                <a:ln>
                  <a:noFill/>
                </a:ln>
                <a:solidFill>
                  <a:srgbClr val="C6ED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CSA </a:t>
            </a:r>
            <a:r>
              <a:rPr kumimoji="0" lang="lv-LV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C6ED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paplašināsana</a:t>
            </a:r>
            <a:endParaRPr kumimoji="0" lang="lv-LV" sz="2800" b="1" i="0" u="none" strike="noStrike" kern="1200" cap="all" spc="0" normalizeH="0" baseline="0" noProof="0" dirty="0">
              <a:ln>
                <a:noFill/>
              </a:ln>
              <a:solidFill>
                <a:srgbClr val="C6ED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C7B50B-C1BA-F20C-BD9C-08F19A0CEA75}"/>
              </a:ext>
            </a:extLst>
          </p:cNvPr>
          <p:cNvSpPr txBox="1"/>
          <p:nvPr/>
        </p:nvSpPr>
        <p:spPr>
          <a:xfrm>
            <a:off x="9660862" y="3691643"/>
            <a:ext cx="47183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0" i="1" u="none" strike="noStrike" kern="1200" cap="none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1,4 km trase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i="1" dirty="0">
                <a:solidFill>
                  <a:srgbClr val="E8F9CC"/>
                </a:solidFill>
                <a:latin typeface="Calibri" panose="020F0502020204030204"/>
              </a:rPr>
              <a:t>+11 mājas</a:t>
            </a:r>
            <a:endParaRPr kumimoji="0" lang="lv-LV" sz="2800" b="0" i="1" u="none" strike="noStrike" kern="1200" cap="none" spc="0" normalizeH="0" baseline="0" noProof="0" dirty="0">
              <a:ln>
                <a:noFill/>
              </a:ln>
              <a:solidFill>
                <a:srgbClr val="E8F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800" b="0" i="1" u="none" strike="noStrike" kern="1200" cap="none" spc="0" normalizeH="0" baseline="0" noProof="0" dirty="0">
              <a:ln>
                <a:noFill/>
              </a:ln>
              <a:solidFill>
                <a:srgbClr val="C6ED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800" b="0" i="1" u="none" strike="noStrike" kern="1200" cap="none" spc="0" normalizeH="0" baseline="0" noProof="0" dirty="0">
              <a:ln>
                <a:noFill/>
              </a:ln>
              <a:solidFill>
                <a:srgbClr val="C6ED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8FAE89-103D-FB89-A206-B5DFA8D99C90}"/>
              </a:ext>
            </a:extLst>
          </p:cNvPr>
          <p:cNvSpPr txBox="1"/>
          <p:nvPr/>
        </p:nvSpPr>
        <p:spPr>
          <a:xfrm>
            <a:off x="-118153" y="1370406"/>
            <a:ext cx="74736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0" b="1" i="0" u="none" strike="noStrike" kern="1200" cap="none" spc="0" normalizeH="0" baseline="0" noProof="0" dirty="0">
                <a:ln>
                  <a:noFill/>
                </a:ln>
                <a:solidFill>
                  <a:srgbClr val="C6EDC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2023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BC39882-A30E-B7C8-8737-40B6739660FA}"/>
              </a:ext>
            </a:extLst>
          </p:cNvPr>
          <p:cNvSpPr/>
          <p:nvPr/>
        </p:nvSpPr>
        <p:spPr>
          <a:xfrm>
            <a:off x="5488495" y="1734036"/>
            <a:ext cx="3970401" cy="3753558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C22AB9A-88C9-676E-79F5-F55D52968314}"/>
              </a:ext>
            </a:extLst>
          </p:cNvPr>
          <p:cNvCxnSpPr>
            <a:cxnSpLocks/>
          </p:cNvCxnSpPr>
          <p:nvPr/>
        </p:nvCxnSpPr>
        <p:spPr>
          <a:xfrm>
            <a:off x="0" y="3581400"/>
            <a:ext cx="675409" cy="0"/>
          </a:xfrm>
          <a:prstGeom prst="line">
            <a:avLst/>
          </a:prstGeom>
          <a:ln w="38100">
            <a:solidFill>
              <a:srgbClr val="E8F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9468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3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DD73934A-69E8-B12E-7D88-2A3039E2AE0A}"/>
              </a:ext>
            </a:extLst>
          </p:cNvPr>
          <p:cNvGrpSpPr/>
          <p:nvPr/>
        </p:nvGrpSpPr>
        <p:grpSpPr>
          <a:xfrm>
            <a:off x="5009476" y="2226423"/>
            <a:ext cx="7391470" cy="3403373"/>
            <a:chOff x="1710733" y="985397"/>
            <a:chExt cx="9454936" cy="4362788"/>
          </a:xfrm>
        </p:grpSpPr>
        <p:sp>
          <p:nvSpPr>
            <p:cNvPr id="33" name="矩形 40">
              <a:extLst>
                <a:ext uri="{FF2B5EF4-FFF2-40B4-BE49-F238E27FC236}">
                  <a16:creationId xmlns:a16="http://schemas.microsoft.com/office/drawing/2014/main" id="{080CD363-5F26-FE94-C53E-5A3651F1E86D}"/>
                </a:ext>
              </a:extLst>
            </p:cNvPr>
            <p:cNvSpPr/>
            <p:nvPr/>
          </p:nvSpPr>
          <p:spPr>
            <a:xfrm>
              <a:off x="1882371" y="4409344"/>
              <a:ext cx="1891862" cy="36804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lv-LV" altLang="zh-CN" sz="1600" b="1" cap="all" dirty="0">
                  <a:solidFill>
                    <a:schemeClr val="bg1"/>
                  </a:solidFill>
                  <a:cs typeface="+mn-ea"/>
                  <a:sym typeface="+mn-lt"/>
                </a:rPr>
                <a:t>Drošība</a:t>
              </a:r>
              <a:endParaRPr lang="zh-CN" altLang="en-US" sz="1600" b="1" cap="all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A25B3E8-0405-8D10-7B2A-03BB495280BE}"/>
                </a:ext>
              </a:extLst>
            </p:cNvPr>
            <p:cNvGrpSpPr/>
            <p:nvPr/>
          </p:nvGrpSpPr>
          <p:grpSpPr>
            <a:xfrm>
              <a:off x="1710733" y="985397"/>
              <a:ext cx="9454936" cy="4362788"/>
              <a:chOff x="1710733" y="985397"/>
              <a:chExt cx="9454936" cy="4362788"/>
            </a:xfrm>
          </p:grpSpPr>
          <p:grpSp>
            <p:nvGrpSpPr>
              <p:cNvPr id="2" name="组合 14">
                <a:extLst>
                  <a:ext uri="{FF2B5EF4-FFF2-40B4-BE49-F238E27FC236}">
                    <a16:creationId xmlns:a16="http://schemas.microsoft.com/office/drawing/2014/main" id="{99999F59-94A1-9A01-F289-CD4B3C0C0684}"/>
                  </a:ext>
                </a:extLst>
              </p:cNvPr>
              <p:cNvGrpSpPr/>
              <p:nvPr/>
            </p:nvGrpSpPr>
            <p:grpSpPr>
              <a:xfrm>
                <a:off x="4178089" y="1741463"/>
                <a:ext cx="3762798" cy="3606722"/>
                <a:chOff x="4178089" y="1625639"/>
                <a:chExt cx="3762798" cy="3606722"/>
              </a:xfrm>
              <a:gradFill>
                <a:gsLst>
                  <a:gs pos="0">
                    <a:srgbClr val="E8F9CC"/>
                  </a:gs>
                  <a:gs pos="100000">
                    <a:srgbClr val="559392"/>
                  </a:gs>
                </a:gsLst>
                <a:lin ang="11400000" scaled="0"/>
              </a:gradFill>
            </p:grpSpPr>
            <p:sp>
              <p:nvSpPr>
                <p:cNvPr id="3" name="出自【趣你的PPT】(微信:qunideppt)：最优质的PPT资源库">
                  <a:extLst>
                    <a:ext uri="{FF2B5EF4-FFF2-40B4-BE49-F238E27FC236}">
                      <a16:creationId xmlns:a16="http://schemas.microsoft.com/office/drawing/2014/main" id="{DC58E1B3-DCAA-FE25-05CF-01589EB95760}"/>
                    </a:ext>
                  </a:extLst>
                </p:cNvPr>
                <p:cNvSpPr/>
                <p:nvPr/>
              </p:nvSpPr>
              <p:spPr bwMode="auto">
                <a:xfrm rot="21449206">
                  <a:off x="5284338" y="1625639"/>
                  <a:ext cx="1542601" cy="1357809"/>
                </a:xfrm>
                <a:custGeom>
                  <a:avLst/>
                  <a:gdLst>
                    <a:gd name="T0" fmla="*/ 138 w 576"/>
                    <a:gd name="T1" fmla="*/ 500 h 507"/>
                    <a:gd name="T2" fmla="*/ 0 w 576"/>
                    <a:gd name="T3" fmla="*/ 246 h 507"/>
                    <a:gd name="T4" fmla="*/ 152 w 576"/>
                    <a:gd name="T5" fmla="*/ 0 h 507"/>
                    <a:gd name="T6" fmla="*/ 438 w 576"/>
                    <a:gd name="T7" fmla="*/ 9 h 507"/>
                    <a:gd name="T8" fmla="*/ 576 w 576"/>
                    <a:gd name="T9" fmla="*/ 263 h 507"/>
                    <a:gd name="T10" fmla="*/ 424 w 576"/>
                    <a:gd name="T11" fmla="*/ 507 h 507"/>
                    <a:gd name="T12" fmla="*/ 138 w 576"/>
                    <a:gd name="T13" fmla="*/ 500 h 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76" h="507">
                      <a:moveTo>
                        <a:pt x="138" y="500"/>
                      </a:moveTo>
                      <a:lnTo>
                        <a:pt x="0" y="246"/>
                      </a:lnTo>
                      <a:lnTo>
                        <a:pt x="152" y="0"/>
                      </a:lnTo>
                      <a:lnTo>
                        <a:pt x="438" y="9"/>
                      </a:lnTo>
                      <a:lnTo>
                        <a:pt x="576" y="263"/>
                      </a:lnTo>
                      <a:lnTo>
                        <a:pt x="424" y="507"/>
                      </a:lnTo>
                      <a:lnTo>
                        <a:pt x="138" y="5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" name="出自【趣你的PPT】(微信:qunideppt)：最优质的PPT资源库">
                  <a:extLst>
                    <a:ext uri="{FF2B5EF4-FFF2-40B4-BE49-F238E27FC236}">
                      <a16:creationId xmlns:a16="http://schemas.microsoft.com/office/drawing/2014/main" id="{B50DE370-16C0-FC1D-A8E0-64D197E17E68}"/>
                    </a:ext>
                  </a:extLst>
                </p:cNvPr>
                <p:cNvSpPr/>
                <p:nvPr/>
              </p:nvSpPr>
              <p:spPr bwMode="auto">
                <a:xfrm rot="21449206">
                  <a:off x="6451849" y="2387886"/>
                  <a:ext cx="1489038" cy="1486359"/>
                </a:xfrm>
                <a:custGeom>
                  <a:avLst/>
                  <a:gdLst>
                    <a:gd name="T0" fmla="*/ 0 w 556"/>
                    <a:gd name="T1" fmla="*/ 204 h 555"/>
                    <a:gd name="T2" fmla="*/ 203 w 556"/>
                    <a:gd name="T3" fmla="*/ 0 h 555"/>
                    <a:gd name="T4" fmla="*/ 481 w 556"/>
                    <a:gd name="T5" fmla="*/ 74 h 555"/>
                    <a:gd name="T6" fmla="*/ 556 w 556"/>
                    <a:gd name="T7" fmla="*/ 351 h 555"/>
                    <a:gd name="T8" fmla="*/ 353 w 556"/>
                    <a:gd name="T9" fmla="*/ 555 h 555"/>
                    <a:gd name="T10" fmla="*/ 76 w 556"/>
                    <a:gd name="T11" fmla="*/ 482 h 555"/>
                    <a:gd name="T12" fmla="*/ 0 w 556"/>
                    <a:gd name="T13" fmla="*/ 204 h 5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6" h="555">
                      <a:moveTo>
                        <a:pt x="0" y="204"/>
                      </a:moveTo>
                      <a:lnTo>
                        <a:pt x="203" y="0"/>
                      </a:lnTo>
                      <a:lnTo>
                        <a:pt x="481" y="74"/>
                      </a:lnTo>
                      <a:lnTo>
                        <a:pt x="556" y="351"/>
                      </a:lnTo>
                      <a:lnTo>
                        <a:pt x="353" y="555"/>
                      </a:lnTo>
                      <a:lnTo>
                        <a:pt x="76" y="482"/>
                      </a:lnTo>
                      <a:lnTo>
                        <a:pt x="0" y="2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" name="出自【趣你的PPT】(微信:qunideppt)：最优质的PPT资源库">
                  <a:extLst>
                    <a:ext uri="{FF2B5EF4-FFF2-40B4-BE49-F238E27FC236}">
                      <a16:creationId xmlns:a16="http://schemas.microsoft.com/office/drawing/2014/main" id="{D01FD000-CFB8-9EC7-F411-2EFAA30FD566}"/>
                    </a:ext>
                  </a:extLst>
                </p:cNvPr>
                <p:cNvSpPr/>
                <p:nvPr/>
              </p:nvSpPr>
              <p:spPr bwMode="auto">
                <a:xfrm rot="21449206">
                  <a:off x="6089489" y="3697795"/>
                  <a:ext cx="1403338" cy="1534566"/>
                </a:xfrm>
                <a:custGeom>
                  <a:avLst/>
                  <a:gdLst>
                    <a:gd name="T0" fmla="*/ 237 w 524"/>
                    <a:gd name="T1" fmla="*/ 0 h 573"/>
                    <a:gd name="T2" fmla="*/ 498 w 524"/>
                    <a:gd name="T3" fmla="*/ 121 h 573"/>
                    <a:gd name="T4" fmla="*/ 524 w 524"/>
                    <a:gd name="T5" fmla="*/ 407 h 573"/>
                    <a:gd name="T6" fmla="*/ 287 w 524"/>
                    <a:gd name="T7" fmla="*/ 573 h 573"/>
                    <a:gd name="T8" fmla="*/ 26 w 524"/>
                    <a:gd name="T9" fmla="*/ 453 h 573"/>
                    <a:gd name="T10" fmla="*/ 0 w 524"/>
                    <a:gd name="T11" fmla="*/ 166 h 573"/>
                    <a:gd name="T12" fmla="*/ 237 w 524"/>
                    <a:gd name="T13" fmla="*/ 0 h 5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4" h="573">
                      <a:moveTo>
                        <a:pt x="237" y="0"/>
                      </a:moveTo>
                      <a:lnTo>
                        <a:pt x="498" y="121"/>
                      </a:lnTo>
                      <a:lnTo>
                        <a:pt x="524" y="407"/>
                      </a:lnTo>
                      <a:lnTo>
                        <a:pt x="287" y="573"/>
                      </a:lnTo>
                      <a:lnTo>
                        <a:pt x="26" y="453"/>
                      </a:lnTo>
                      <a:lnTo>
                        <a:pt x="0" y="166"/>
                      </a:lnTo>
                      <a:lnTo>
                        <a:pt x="23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" name="出自【趣你的PPT】(微信:qunideppt)：最优质的PPT资源库">
                  <a:extLst>
                    <a:ext uri="{FF2B5EF4-FFF2-40B4-BE49-F238E27FC236}">
                      <a16:creationId xmlns:a16="http://schemas.microsoft.com/office/drawing/2014/main" id="{62528AB4-F44E-37D5-6D60-EC4789BA57C7}"/>
                    </a:ext>
                  </a:extLst>
                </p:cNvPr>
                <p:cNvSpPr/>
                <p:nvPr/>
              </p:nvSpPr>
              <p:spPr bwMode="auto">
                <a:xfrm rot="21449206">
                  <a:off x="4178089" y="2398319"/>
                  <a:ext cx="1529212" cy="1440832"/>
                </a:xfrm>
                <a:custGeom>
                  <a:avLst/>
                  <a:gdLst>
                    <a:gd name="T0" fmla="*/ 464 w 571"/>
                    <a:gd name="T1" fmla="*/ 493 h 538"/>
                    <a:gd name="T2" fmla="*/ 180 w 571"/>
                    <a:gd name="T3" fmla="*/ 538 h 538"/>
                    <a:gd name="T4" fmla="*/ 0 w 571"/>
                    <a:gd name="T5" fmla="*/ 313 h 538"/>
                    <a:gd name="T6" fmla="*/ 104 w 571"/>
                    <a:gd name="T7" fmla="*/ 45 h 538"/>
                    <a:gd name="T8" fmla="*/ 391 w 571"/>
                    <a:gd name="T9" fmla="*/ 0 h 538"/>
                    <a:gd name="T10" fmla="*/ 571 w 571"/>
                    <a:gd name="T11" fmla="*/ 225 h 538"/>
                    <a:gd name="T12" fmla="*/ 464 w 571"/>
                    <a:gd name="T13" fmla="*/ 493 h 5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71" h="538">
                      <a:moveTo>
                        <a:pt x="464" y="493"/>
                      </a:moveTo>
                      <a:lnTo>
                        <a:pt x="180" y="538"/>
                      </a:lnTo>
                      <a:lnTo>
                        <a:pt x="0" y="313"/>
                      </a:lnTo>
                      <a:lnTo>
                        <a:pt x="104" y="45"/>
                      </a:lnTo>
                      <a:lnTo>
                        <a:pt x="391" y="0"/>
                      </a:lnTo>
                      <a:lnTo>
                        <a:pt x="571" y="225"/>
                      </a:lnTo>
                      <a:lnTo>
                        <a:pt x="464" y="49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出自【趣你的PPT】(微信:qunideppt)：最优质的PPT资源库">
                  <a:extLst>
                    <a:ext uri="{FF2B5EF4-FFF2-40B4-BE49-F238E27FC236}">
                      <a16:creationId xmlns:a16="http://schemas.microsoft.com/office/drawing/2014/main" id="{2A1FE1C3-406B-5A16-DE8F-682AB3D48724}"/>
                    </a:ext>
                  </a:extLst>
                </p:cNvPr>
                <p:cNvSpPr/>
                <p:nvPr/>
              </p:nvSpPr>
              <p:spPr bwMode="auto">
                <a:xfrm rot="21449206">
                  <a:off x="4631327" y="3709914"/>
                  <a:ext cx="1446188" cy="1515819"/>
                </a:xfrm>
                <a:custGeom>
                  <a:avLst/>
                  <a:gdLst>
                    <a:gd name="T0" fmla="*/ 540 w 540"/>
                    <a:gd name="T1" fmla="*/ 185 h 566"/>
                    <a:gd name="T2" fmla="*/ 490 w 540"/>
                    <a:gd name="T3" fmla="*/ 467 h 566"/>
                    <a:gd name="T4" fmla="*/ 220 w 540"/>
                    <a:gd name="T5" fmla="*/ 566 h 566"/>
                    <a:gd name="T6" fmla="*/ 0 w 540"/>
                    <a:gd name="T7" fmla="*/ 381 h 566"/>
                    <a:gd name="T8" fmla="*/ 47 w 540"/>
                    <a:gd name="T9" fmla="*/ 97 h 566"/>
                    <a:gd name="T10" fmla="*/ 319 w 540"/>
                    <a:gd name="T11" fmla="*/ 0 h 566"/>
                    <a:gd name="T12" fmla="*/ 540 w 540"/>
                    <a:gd name="T13" fmla="*/ 185 h 5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40" h="566">
                      <a:moveTo>
                        <a:pt x="540" y="185"/>
                      </a:moveTo>
                      <a:lnTo>
                        <a:pt x="490" y="467"/>
                      </a:lnTo>
                      <a:lnTo>
                        <a:pt x="220" y="566"/>
                      </a:lnTo>
                      <a:lnTo>
                        <a:pt x="0" y="381"/>
                      </a:lnTo>
                      <a:lnTo>
                        <a:pt x="47" y="97"/>
                      </a:lnTo>
                      <a:lnTo>
                        <a:pt x="319" y="0"/>
                      </a:lnTo>
                      <a:lnTo>
                        <a:pt x="540" y="18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出自【趣你的PPT】(微信:qunideppt)：最优质的PPT资源库">
                <a:extLst>
                  <a:ext uri="{FF2B5EF4-FFF2-40B4-BE49-F238E27FC236}">
                    <a16:creationId xmlns:a16="http://schemas.microsoft.com/office/drawing/2014/main" id="{FCD4E610-34F3-B7FA-AE0F-1D7F464FEE2C}"/>
                  </a:ext>
                </a:extLst>
              </p:cNvPr>
              <p:cNvSpPr txBox="1"/>
              <p:nvPr/>
            </p:nvSpPr>
            <p:spPr>
              <a:xfrm>
                <a:off x="5777317" y="2011986"/>
                <a:ext cx="73501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altLang="zh-CN" sz="4000" b="1" dirty="0">
                    <a:solidFill>
                      <a:srgbClr val="284183"/>
                    </a:solidFill>
                    <a:cs typeface="+mn-ea"/>
                    <a:sym typeface="+mn-lt"/>
                  </a:rPr>
                  <a:t>2</a:t>
                </a:r>
                <a:endParaRPr lang="zh-CN" altLang="en-US" sz="4000" b="1" dirty="0">
                  <a:solidFill>
                    <a:srgbClr val="284183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出自【趣你的PPT】(微信:qunideppt)：最优质的PPT资源库">
                <a:extLst>
                  <a:ext uri="{FF2B5EF4-FFF2-40B4-BE49-F238E27FC236}">
                    <a16:creationId xmlns:a16="http://schemas.microsoft.com/office/drawing/2014/main" id="{A21834E1-D529-475B-971C-2FF963C59A45}"/>
                  </a:ext>
                </a:extLst>
              </p:cNvPr>
              <p:cNvSpPr txBox="1"/>
              <p:nvPr/>
            </p:nvSpPr>
            <p:spPr>
              <a:xfrm>
                <a:off x="7007674" y="2947614"/>
                <a:ext cx="73501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altLang="zh-CN" sz="4000" b="1" dirty="0">
                    <a:solidFill>
                      <a:srgbClr val="284183"/>
                    </a:solidFill>
                    <a:cs typeface="+mn-ea"/>
                    <a:sym typeface="+mn-lt"/>
                  </a:rPr>
                  <a:t>8</a:t>
                </a:r>
                <a:endParaRPr lang="zh-CN" altLang="en-US" sz="4000" b="1" dirty="0">
                  <a:solidFill>
                    <a:srgbClr val="284183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" name="出自【趣你的PPT】(微信:qunideppt)：最优质的PPT资源库">
                <a:extLst>
                  <a:ext uri="{FF2B5EF4-FFF2-40B4-BE49-F238E27FC236}">
                    <a16:creationId xmlns:a16="http://schemas.microsoft.com/office/drawing/2014/main" id="{726A1ACC-524B-3C32-35A6-AD5AA3D02CD0}"/>
                  </a:ext>
                </a:extLst>
              </p:cNvPr>
              <p:cNvSpPr txBox="1"/>
              <p:nvPr/>
            </p:nvSpPr>
            <p:spPr>
              <a:xfrm>
                <a:off x="6567953" y="4155185"/>
                <a:ext cx="73501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altLang="zh-CN" sz="4000" b="1" dirty="0">
                    <a:solidFill>
                      <a:srgbClr val="284183"/>
                    </a:solidFill>
                    <a:cs typeface="+mn-ea"/>
                    <a:sym typeface="+mn-lt"/>
                  </a:rPr>
                  <a:t>3</a:t>
                </a:r>
                <a:endParaRPr lang="zh-CN" altLang="en-US" sz="4000" b="1" dirty="0">
                  <a:solidFill>
                    <a:srgbClr val="284183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" name="出自【趣你的PPT】(微信:qunideppt)：最优质的PPT资源库">
                <a:extLst>
                  <a:ext uri="{FF2B5EF4-FFF2-40B4-BE49-F238E27FC236}">
                    <a16:creationId xmlns:a16="http://schemas.microsoft.com/office/drawing/2014/main" id="{C8F7EA13-7BD8-C6C5-6A06-C1917CC4AEAB}"/>
                  </a:ext>
                </a:extLst>
              </p:cNvPr>
              <p:cNvSpPr txBox="1"/>
              <p:nvPr/>
            </p:nvSpPr>
            <p:spPr>
              <a:xfrm>
                <a:off x="4659818" y="2873243"/>
                <a:ext cx="735012" cy="907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altLang="zh-CN" sz="4000" b="1" dirty="0">
                    <a:solidFill>
                      <a:srgbClr val="284183"/>
                    </a:solidFill>
                    <a:cs typeface="+mn-ea"/>
                    <a:sym typeface="+mn-lt"/>
                  </a:rPr>
                  <a:t>5</a:t>
                </a:r>
                <a:endParaRPr lang="zh-CN" altLang="en-US" sz="4000" b="1" dirty="0">
                  <a:solidFill>
                    <a:srgbClr val="284183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" name="出自【趣你的PPT】(微信:qunideppt)：最优质的PPT资源库">
                <a:extLst>
                  <a:ext uri="{FF2B5EF4-FFF2-40B4-BE49-F238E27FC236}">
                    <a16:creationId xmlns:a16="http://schemas.microsoft.com/office/drawing/2014/main" id="{AA796F8E-AC57-0686-1B53-BABB616F72EC}"/>
                  </a:ext>
                </a:extLst>
              </p:cNvPr>
              <p:cNvSpPr txBox="1"/>
              <p:nvPr/>
            </p:nvSpPr>
            <p:spPr>
              <a:xfrm>
                <a:off x="5127404" y="4155185"/>
                <a:ext cx="73501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altLang="zh-CN" sz="4000" b="1" dirty="0">
                    <a:solidFill>
                      <a:srgbClr val="284183"/>
                    </a:solidFill>
                    <a:cs typeface="+mn-ea"/>
                    <a:sym typeface="+mn-lt"/>
                  </a:rPr>
                  <a:t>3</a:t>
                </a:r>
                <a:endParaRPr lang="zh-CN" altLang="en-US" sz="4000" b="1" dirty="0">
                  <a:solidFill>
                    <a:srgbClr val="284183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13" name="Group 5出自【趣你的PPT】(微信:qunideppt)：最优质的PPT资源库">
                <a:extLst>
                  <a:ext uri="{FF2B5EF4-FFF2-40B4-BE49-F238E27FC236}">
                    <a16:creationId xmlns:a16="http://schemas.microsoft.com/office/drawing/2014/main" id="{301038AA-4F74-965B-ADBC-40550A26E470}"/>
                  </a:ext>
                </a:extLst>
              </p:cNvPr>
              <p:cNvGrpSpPr/>
              <p:nvPr/>
            </p:nvGrpSpPr>
            <p:grpSpPr>
              <a:xfrm>
                <a:off x="4779432" y="1393030"/>
                <a:ext cx="2523535" cy="319488"/>
                <a:chOff x="4868609" y="2117683"/>
                <a:chExt cx="2523535" cy="350414"/>
              </a:xfrm>
            </p:grpSpPr>
            <p:cxnSp>
              <p:nvCxnSpPr>
                <p:cNvPr id="14" name="出自【趣你的PPT】(微信:qunideppt)：最优质的PPT资源库">
                  <a:extLst>
                    <a:ext uri="{FF2B5EF4-FFF2-40B4-BE49-F238E27FC236}">
                      <a16:creationId xmlns:a16="http://schemas.microsoft.com/office/drawing/2014/main" id="{E7EB2627-7F64-0A39-E183-42C28CA8457F}"/>
                    </a:ext>
                  </a:extLst>
                </p:cNvPr>
                <p:cNvCxnSpPr/>
                <p:nvPr/>
              </p:nvCxnSpPr>
              <p:spPr>
                <a:xfrm flipV="1">
                  <a:off x="6163904" y="2132856"/>
                  <a:ext cx="0" cy="335241"/>
                </a:xfrm>
                <a:prstGeom prst="line">
                  <a:avLst/>
                </a:prstGeom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出自【趣你的PPT】(微信:qunideppt)：最优质的PPT资源库">
                  <a:extLst>
                    <a:ext uri="{FF2B5EF4-FFF2-40B4-BE49-F238E27FC236}">
                      <a16:creationId xmlns:a16="http://schemas.microsoft.com/office/drawing/2014/main" id="{D5EED9A5-72D6-8ACB-6379-749DB8837FFA}"/>
                    </a:ext>
                  </a:extLst>
                </p:cNvPr>
                <p:cNvCxnSpPr/>
                <p:nvPr/>
              </p:nvCxnSpPr>
              <p:spPr>
                <a:xfrm>
                  <a:off x="4868609" y="2117683"/>
                  <a:ext cx="2523535" cy="16481"/>
                </a:xfrm>
                <a:prstGeom prst="line">
                  <a:avLst/>
                </a:prstGeom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8出自【趣你的PPT】(微信:qunideppt)：最优质的PPT资源库">
                <a:extLst>
                  <a:ext uri="{FF2B5EF4-FFF2-40B4-BE49-F238E27FC236}">
                    <a16:creationId xmlns:a16="http://schemas.microsoft.com/office/drawing/2014/main" id="{03A938FC-A82A-37BE-369E-AEDEDC080247}"/>
                  </a:ext>
                </a:extLst>
              </p:cNvPr>
              <p:cNvGrpSpPr/>
              <p:nvPr/>
            </p:nvGrpSpPr>
            <p:grpSpPr>
              <a:xfrm>
                <a:off x="8038710" y="2956504"/>
                <a:ext cx="316597" cy="617962"/>
                <a:chOff x="8127887" y="3840099"/>
                <a:chExt cx="316597" cy="617962"/>
              </a:xfrm>
            </p:grpSpPr>
            <p:cxnSp>
              <p:nvCxnSpPr>
                <p:cNvPr id="17" name="出自【趣你的PPT】(微信:qunideppt)：最优质的PPT资源库">
                  <a:extLst>
                    <a:ext uri="{FF2B5EF4-FFF2-40B4-BE49-F238E27FC236}">
                      <a16:creationId xmlns:a16="http://schemas.microsoft.com/office/drawing/2014/main" id="{CF774EEC-B989-93F9-CE8F-4725C98F8742}"/>
                    </a:ext>
                  </a:extLst>
                </p:cNvPr>
                <p:cNvCxnSpPr/>
                <p:nvPr/>
              </p:nvCxnSpPr>
              <p:spPr>
                <a:xfrm>
                  <a:off x="8127887" y="4149080"/>
                  <a:ext cx="316597" cy="2068"/>
                </a:xfrm>
                <a:prstGeom prst="line">
                  <a:avLst/>
                </a:prstGeom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出自【趣你的PPT】(微信:qunideppt)：最优质的PPT资源库">
                  <a:extLst>
                    <a:ext uri="{FF2B5EF4-FFF2-40B4-BE49-F238E27FC236}">
                      <a16:creationId xmlns:a16="http://schemas.microsoft.com/office/drawing/2014/main" id="{3548E009-A51B-89BA-411A-92A2F93FA53E}"/>
                    </a:ext>
                  </a:extLst>
                </p:cNvPr>
                <p:cNvCxnSpPr/>
                <p:nvPr/>
              </p:nvCxnSpPr>
              <p:spPr>
                <a:xfrm>
                  <a:off x="8444484" y="3840099"/>
                  <a:ext cx="0" cy="617962"/>
                </a:xfrm>
                <a:prstGeom prst="line">
                  <a:avLst/>
                </a:prstGeom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1出自【趣你的PPT】(微信:qunideppt)：最优质的PPT资源库">
                <a:extLst>
                  <a:ext uri="{FF2B5EF4-FFF2-40B4-BE49-F238E27FC236}">
                    <a16:creationId xmlns:a16="http://schemas.microsoft.com/office/drawing/2014/main" id="{39FD2AC3-5AE0-F5B7-05BF-EFC1734F7899}"/>
                  </a:ext>
                </a:extLst>
              </p:cNvPr>
              <p:cNvGrpSpPr/>
              <p:nvPr/>
            </p:nvGrpSpPr>
            <p:grpSpPr>
              <a:xfrm>
                <a:off x="7735015" y="4385494"/>
                <a:ext cx="620291" cy="617962"/>
                <a:chOff x="7824193" y="3840099"/>
                <a:chExt cx="620291" cy="617962"/>
              </a:xfrm>
            </p:grpSpPr>
            <p:cxnSp>
              <p:nvCxnSpPr>
                <p:cNvPr id="20" name="出自【趣你的PPT】(微信:qunideppt)：最优质的PPT资源库">
                  <a:extLst>
                    <a:ext uri="{FF2B5EF4-FFF2-40B4-BE49-F238E27FC236}">
                      <a16:creationId xmlns:a16="http://schemas.microsoft.com/office/drawing/2014/main" id="{154CDA10-EF73-E912-CC22-53DAE92C0FFE}"/>
                    </a:ext>
                  </a:extLst>
                </p:cNvPr>
                <p:cNvCxnSpPr/>
                <p:nvPr/>
              </p:nvCxnSpPr>
              <p:spPr>
                <a:xfrm>
                  <a:off x="7824193" y="4151148"/>
                  <a:ext cx="620291" cy="0"/>
                </a:xfrm>
                <a:prstGeom prst="line">
                  <a:avLst/>
                </a:prstGeom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出自【趣你的PPT】(微信:qunideppt)：最优质的PPT资源库">
                  <a:extLst>
                    <a:ext uri="{FF2B5EF4-FFF2-40B4-BE49-F238E27FC236}">
                      <a16:creationId xmlns:a16="http://schemas.microsoft.com/office/drawing/2014/main" id="{D2E3B2E8-6A44-787D-5120-748FBC474EA7}"/>
                    </a:ext>
                  </a:extLst>
                </p:cNvPr>
                <p:cNvCxnSpPr/>
                <p:nvPr/>
              </p:nvCxnSpPr>
              <p:spPr>
                <a:xfrm>
                  <a:off x="8444484" y="3840099"/>
                  <a:ext cx="0" cy="617962"/>
                </a:xfrm>
                <a:prstGeom prst="line">
                  <a:avLst/>
                </a:prstGeom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14出自【趣你的PPT】(微信:qunideppt)：最优质的PPT资源库">
                <a:extLst>
                  <a:ext uri="{FF2B5EF4-FFF2-40B4-BE49-F238E27FC236}">
                    <a16:creationId xmlns:a16="http://schemas.microsoft.com/office/drawing/2014/main" id="{EC64FC4F-EC14-D07E-6447-503FE558D72D}"/>
                  </a:ext>
                </a:extLst>
              </p:cNvPr>
              <p:cNvGrpSpPr/>
              <p:nvPr/>
            </p:nvGrpSpPr>
            <p:grpSpPr>
              <a:xfrm>
                <a:off x="3772119" y="2956123"/>
                <a:ext cx="335954" cy="617962"/>
                <a:chOff x="8444484" y="3840099"/>
                <a:chExt cx="335954" cy="617962"/>
              </a:xfrm>
            </p:grpSpPr>
            <p:cxnSp>
              <p:nvCxnSpPr>
                <p:cNvPr id="23" name="出自【趣你的PPT】(微信:qunideppt)：最优质的PPT资源库">
                  <a:extLst>
                    <a:ext uri="{FF2B5EF4-FFF2-40B4-BE49-F238E27FC236}">
                      <a16:creationId xmlns:a16="http://schemas.microsoft.com/office/drawing/2014/main" id="{CEE7ED3A-6FF1-7F86-1E18-D17A48DE351D}"/>
                    </a:ext>
                  </a:extLst>
                </p:cNvPr>
                <p:cNvCxnSpPr/>
                <p:nvPr/>
              </p:nvCxnSpPr>
              <p:spPr>
                <a:xfrm>
                  <a:off x="8463841" y="4147012"/>
                  <a:ext cx="316597" cy="2068"/>
                </a:xfrm>
                <a:prstGeom prst="line">
                  <a:avLst/>
                </a:prstGeom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出自【趣你的PPT】(微信:qunideppt)：最优质的PPT资源库">
                  <a:extLst>
                    <a:ext uri="{FF2B5EF4-FFF2-40B4-BE49-F238E27FC236}">
                      <a16:creationId xmlns:a16="http://schemas.microsoft.com/office/drawing/2014/main" id="{6E44FE61-D239-F92D-AA05-163D83153BD6}"/>
                    </a:ext>
                  </a:extLst>
                </p:cNvPr>
                <p:cNvCxnSpPr/>
                <p:nvPr/>
              </p:nvCxnSpPr>
              <p:spPr>
                <a:xfrm>
                  <a:off x="8444484" y="3840099"/>
                  <a:ext cx="0" cy="617962"/>
                </a:xfrm>
                <a:prstGeom prst="line">
                  <a:avLst/>
                </a:prstGeom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17出自【趣你的PPT】(微信:qunideppt)：最优质的PPT资源库">
                <a:extLst>
                  <a:ext uri="{FF2B5EF4-FFF2-40B4-BE49-F238E27FC236}">
                    <a16:creationId xmlns:a16="http://schemas.microsoft.com/office/drawing/2014/main" id="{8B12A059-73F0-661B-5683-25203CDA7E0A}"/>
                  </a:ext>
                </a:extLst>
              </p:cNvPr>
              <p:cNvGrpSpPr/>
              <p:nvPr/>
            </p:nvGrpSpPr>
            <p:grpSpPr>
              <a:xfrm>
                <a:off x="3771809" y="4385494"/>
                <a:ext cx="620291" cy="617962"/>
                <a:chOff x="8444484" y="3840099"/>
                <a:chExt cx="620291" cy="617962"/>
              </a:xfrm>
            </p:grpSpPr>
            <p:cxnSp>
              <p:nvCxnSpPr>
                <p:cNvPr id="26" name="出自【趣你的PPT】(微信:qunideppt)：最优质的PPT资源库">
                  <a:extLst>
                    <a:ext uri="{FF2B5EF4-FFF2-40B4-BE49-F238E27FC236}">
                      <a16:creationId xmlns:a16="http://schemas.microsoft.com/office/drawing/2014/main" id="{1BF9CCD6-6D10-2454-8560-62F4B6423C28}"/>
                    </a:ext>
                  </a:extLst>
                </p:cNvPr>
                <p:cNvCxnSpPr/>
                <p:nvPr/>
              </p:nvCxnSpPr>
              <p:spPr>
                <a:xfrm>
                  <a:off x="8444484" y="4168330"/>
                  <a:ext cx="620291" cy="0"/>
                </a:xfrm>
                <a:prstGeom prst="line">
                  <a:avLst/>
                </a:prstGeom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出自【趣你的PPT】(微信:qunideppt)：最优质的PPT资源库">
                  <a:extLst>
                    <a:ext uri="{FF2B5EF4-FFF2-40B4-BE49-F238E27FC236}">
                      <a16:creationId xmlns:a16="http://schemas.microsoft.com/office/drawing/2014/main" id="{9A0E3E08-1AF7-F035-2C63-3C0864275E88}"/>
                    </a:ext>
                  </a:extLst>
                </p:cNvPr>
                <p:cNvCxnSpPr/>
                <p:nvPr/>
              </p:nvCxnSpPr>
              <p:spPr>
                <a:xfrm>
                  <a:off x="8444484" y="3840099"/>
                  <a:ext cx="0" cy="617962"/>
                </a:xfrm>
                <a:prstGeom prst="line">
                  <a:avLst/>
                </a:prstGeom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矩形 37">
                <a:extLst>
                  <a:ext uri="{FF2B5EF4-FFF2-40B4-BE49-F238E27FC236}">
                    <a16:creationId xmlns:a16="http://schemas.microsoft.com/office/drawing/2014/main" id="{B6AB533F-83C7-C84A-02F5-B5CC4443B594}"/>
                  </a:ext>
                </a:extLst>
              </p:cNvPr>
              <p:cNvSpPr/>
              <p:nvPr/>
            </p:nvSpPr>
            <p:spPr>
              <a:xfrm>
                <a:off x="1710733" y="2838365"/>
                <a:ext cx="2109710" cy="850561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lv-LV" altLang="zh-CN" sz="1600" b="1" cap="all" dirty="0">
                    <a:solidFill>
                      <a:schemeClr val="bg1"/>
                    </a:solidFill>
                    <a:cs typeface="+mn-ea"/>
                    <a:sym typeface="+mn-lt"/>
                  </a:rPr>
                  <a:t>CSA</a:t>
                </a:r>
                <a:r>
                  <a:rPr lang="lv-LV" altLang="zh-CN" sz="1600" b="1" dirty="0">
                    <a:gradFill>
                      <a:gsLst>
                        <a:gs pos="51300">
                          <a:srgbClr val="F5E2C4"/>
                        </a:gs>
                        <a:gs pos="0">
                          <a:srgbClr val="AD8E5D"/>
                        </a:gs>
                        <a:gs pos="100000">
                          <a:srgbClr val="E6CBA8"/>
                        </a:gs>
                      </a:gsLst>
                      <a:lin ang="0" scaled="1"/>
                    </a:gradFill>
                    <a:cs typeface="+mn-ea"/>
                    <a:sym typeface="+mn-lt"/>
                  </a:rPr>
                  <a:t> </a:t>
                </a:r>
                <a:r>
                  <a:rPr lang="lv-LV" altLang="zh-CN" sz="1600" b="1" cap="all" dirty="0" err="1">
                    <a:solidFill>
                      <a:schemeClr val="bg1"/>
                    </a:solidFill>
                    <a:cs typeface="+mn-ea"/>
                    <a:sym typeface="+mn-lt"/>
                  </a:rPr>
                  <a:t>paplašīnāšana</a:t>
                </a:r>
                <a:endParaRPr lang="zh-CN" altLang="en-US" sz="1600" b="1" cap="all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6" name="矩形 43">
                <a:extLst>
                  <a:ext uri="{FF2B5EF4-FFF2-40B4-BE49-F238E27FC236}">
                    <a16:creationId xmlns:a16="http://schemas.microsoft.com/office/drawing/2014/main" id="{25301610-B501-0020-3A42-BF5C514AD31B}"/>
                  </a:ext>
                </a:extLst>
              </p:cNvPr>
              <p:cNvSpPr/>
              <p:nvPr/>
            </p:nvSpPr>
            <p:spPr>
              <a:xfrm>
                <a:off x="8355306" y="3062863"/>
                <a:ext cx="2810363" cy="471802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lv-LV" altLang="zh-CN" sz="1600" b="1" cap="all" dirty="0">
                    <a:solidFill>
                      <a:schemeClr val="bg1"/>
                    </a:solidFill>
                    <a:cs typeface="+mn-ea"/>
                    <a:sym typeface="+mn-lt"/>
                  </a:rPr>
                  <a:t>Energoefektivitāte</a:t>
                </a:r>
                <a:endParaRPr lang="zh-CN" altLang="en-US" sz="1600" b="1" cap="all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9" name="矩形 46">
                <a:extLst>
                  <a:ext uri="{FF2B5EF4-FFF2-40B4-BE49-F238E27FC236}">
                    <a16:creationId xmlns:a16="http://schemas.microsoft.com/office/drawing/2014/main" id="{A7CCDB06-D4B4-3E9C-78C7-1F6046A42835}"/>
                  </a:ext>
                </a:extLst>
              </p:cNvPr>
              <p:cNvSpPr/>
              <p:nvPr/>
            </p:nvSpPr>
            <p:spPr>
              <a:xfrm>
                <a:off x="8526913" y="4296154"/>
                <a:ext cx="1936949" cy="850561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lv-LV" altLang="zh-CN" sz="1600" b="1" cap="all" dirty="0">
                    <a:solidFill>
                      <a:schemeClr val="bg1"/>
                    </a:solidFill>
                    <a:cs typeface="+mn-ea"/>
                    <a:sym typeface="+mn-lt"/>
                  </a:rPr>
                  <a:t>AER</a:t>
                </a:r>
                <a:r>
                  <a:rPr lang="lv-LV" altLang="zh-CN" sz="1600" b="1" dirty="0">
                    <a:gradFill>
                      <a:gsLst>
                        <a:gs pos="51300">
                          <a:srgbClr val="F5E2C4"/>
                        </a:gs>
                        <a:gs pos="0">
                          <a:srgbClr val="AD8E5D"/>
                        </a:gs>
                        <a:gs pos="100000">
                          <a:srgbClr val="E6CBA8"/>
                        </a:gs>
                      </a:gsLst>
                      <a:lin ang="0" scaled="1"/>
                    </a:gradFill>
                    <a:cs typeface="+mn-ea"/>
                    <a:sym typeface="+mn-lt"/>
                  </a:rPr>
                  <a:t> </a:t>
                </a:r>
                <a:r>
                  <a:rPr lang="lv-LV" altLang="zh-CN" sz="1600" b="1" cap="all" dirty="0">
                    <a:solidFill>
                      <a:schemeClr val="bg1"/>
                    </a:solidFill>
                    <a:cs typeface="+mn-ea"/>
                    <a:sym typeface="+mn-lt"/>
                  </a:rPr>
                  <a:t>tehnoloģijas</a:t>
                </a:r>
                <a:endParaRPr lang="zh-CN" altLang="en-US" sz="1600" b="1" cap="all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矩形 49">
                <a:extLst>
                  <a:ext uri="{FF2B5EF4-FFF2-40B4-BE49-F238E27FC236}">
                    <a16:creationId xmlns:a16="http://schemas.microsoft.com/office/drawing/2014/main" id="{306A4EDB-CD4E-3935-0960-4AA8F4CD750E}"/>
                  </a:ext>
                </a:extLst>
              </p:cNvPr>
              <p:cNvSpPr/>
              <p:nvPr/>
            </p:nvSpPr>
            <p:spPr>
              <a:xfrm>
                <a:off x="4779431" y="985397"/>
                <a:ext cx="2523533" cy="471802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lv-LV" altLang="zh-CN" sz="1600" b="1" cap="all" dirty="0" err="1">
                    <a:solidFill>
                      <a:schemeClr val="bg1"/>
                    </a:solidFill>
                    <a:cs typeface="+mn-ea"/>
                    <a:sym typeface="+mn-lt"/>
                  </a:rPr>
                  <a:t>energopārvaldība</a:t>
                </a:r>
                <a:endParaRPr lang="zh-CN" altLang="en-US" sz="1600" b="1" cap="all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6FBB09A-7363-CD07-AA1D-661B44250F3D}"/>
              </a:ext>
            </a:extLst>
          </p:cNvPr>
          <p:cNvSpPr txBox="1"/>
          <p:nvPr/>
        </p:nvSpPr>
        <p:spPr>
          <a:xfrm>
            <a:off x="302115" y="-267725"/>
            <a:ext cx="55842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3800" b="1" i="0" u="none" strike="noStrike" kern="1200" cap="none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Impact" panose="020B0806030902050204" pitchFamily="34" charset="0"/>
              </a:rPr>
              <a:t>21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4DF09EB-B626-F1D3-4545-0ECCB9CC39B3}"/>
              </a:ext>
            </a:extLst>
          </p:cNvPr>
          <p:cNvCxnSpPr>
            <a:cxnSpLocks/>
          </p:cNvCxnSpPr>
          <p:nvPr/>
        </p:nvCxnSpPr>
        <p:spPr>
          <a:xfrm>
            <a:off x="237831" y="1663421"/>
            <a:ext cx="11420180" cy="56980"/>
          </a:xfrm>
          <a:prstGeom prst="line">
            <a:avLst/>
          </a:prstGeom>
          <a:ln w="76200">
            <a:solidFill>
              <a:srgbClr val="E8F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9D8B58D-CE13-B879-954F-38B5994568DD}"/>
              </a:ext>
            </a:extLst>
          </p:cNvPr>
          <p:cNvSpPr txBox="1"/>
          <p:nvPr/>
        </p:nvSpPr>
        <p:spPr>
          <a:xfrm>
            <a:off x="2308102" y="246491"/>
            <a:ext cx="76504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4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Īstenotie projekti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400" b="1" cap="all" dirty="0">
                <a:solidFill>
                  <a:prstClr val="white"/>
                </a:solidFill>
                <a:latin typeface="Calibri" panose="020F0502020204030204"/>
              </a:rPr>
              <a:t>13 gadu laikā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41D85ED-BA90-7B02-E2A2-BED5FCCB7E06}"/>
              </a:ext>
            </a:extLst>
          </p:cNvPr>
          <p:cNvSpPr txBox="1"/>
          <p:nvPr/>
        </p:nvSpPr>
        <p:spPr>
          <a:xfrm>
            <a:off x="2062744" y="2474342"/>
            <a:ext cx="26545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8000" b="1" i="0" u="none" strike="noStrike" kern="1200" cap="none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5</a:t>
            </a:r>
            <a:endParaRPr kumimoji="0" lang="id-ID" sz="8000" b="1" i="0" u="none" strike="noStrike" kern="1200" cap="none" spc="0" normalizeH="0" baseline="0" noProof="0" dirty="0">
              <a:ln>
                <a:noFill/>
              </a:ln>
              <a:solidFill>
                <a:srgbClr val="E8F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2A7D6D6-C2D7-9A3D-6185-0EE82E3DBD90}"/>
              </a:ext>
            </a:extLst>
          </p:cNvPr>
          <p:cNvSpPr txBox="1"/>
          <p:nvPr/>
        </p:nvSpPr>
        <p:spPr>
          <a:xfrm>
            <a:off x="979100" y="2243510"/>
            <a:ext cx="3543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ES līdzfinansējums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E59FC98-03C6-B015-E2E8-B167F43549EB}"/>
              </a:ext>
            </a:extLst>
          </p:cNvPr>
          <p:cNvSpPr txBox="1"/>
          <p:nvPr/>
        </p:nvSpPr>
        <p:spPr>
          <a:xfrm>
            <a:off x="1665660" y="3613024"/>
            <a:ext cx="2857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projektiem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5C5C192-59C0-3C20-D157-EC3C541BEA08}"/>
              </a:ext>
            </a:extLst>
          </p:cNvPr>
          <p:cNvSpPr txBox="1"/>
          <p:nvPr/>
        </p:nvSpPr>
        <p:spPr>
          <a:xfrm>
            <a:off x="519995" y="4391406"/>
            <a:ext cx="4111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Kopējie piesaistītie līdzekļi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0D90D4-2ABE-AD46-2439-63038D314F6A}"/>
              </a:ext>
            </a:extLst>
          </p:cNvPr>
          <p:cNvSpPr txBox="1"/>
          <p:nvPr/>
        </p:nvSpPr>
        <p:spPr>
          <a:xfrm>
            <a:off x="1500317" y="4656681"/>
            <a:ext cx="65314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8000" b="1" dirty="0">
                <a:solidFill>
                  <a:srgbClr val="E8F9CC"/>
                </a:solidFill>
                <a:latin typeface="Calibri" panose="020F0502020204030204"/>
                <a:sym typeface="+mn-lt"/>
              </a:rPr>
              <a:t>4,48</a:t>
            </a:r>
            <a:endParaRPr lang="id-ID" sz="8000" b="1" dirty="0">
              <a:solidFill>
                <a:srgbClr val="E8F9CC"/>
              </a:solidFill>
              <a:latin typeface="Calibri" panose="020F0502020204030204"/>
              <a:sym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C12237-7ACB-779F-D87E-419A981C2CB0}"/>
              </a:ext>
            </a:extLst>
          </p:cNvPr>
          <p:cNvSpPr txBox="1"/>
          <p:nvPr/>
        </p:nvSpPr>
        <p:spPr>
          <a:xfrm>
            <a:off x="2152367" y="5862895"/>
            <a:ext cx="2857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Milj.</a:t>
            </a:r>
          </a:p>
        </p:txBody>
      </p:sp>
    </p:spTree>
    <p:extLst>
      <p:ext uri="{BB962C8B-B14F-4D97-AF65-F5344CB8AC3E}">
        <p14:creationId xmlns:p14="http://schemas.microsoft.com/office/powerpoint/2010/main" val="636937690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3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1C3A282-9131-B9E6-4E85-22AEB58A27E5}"/>
              </a:ext>
            </a:extLst>
          </p:cNvPr>
          <p:cNvCxnSpPr>
            <a:cxnSpLocks/>
          </p:cNvCxnSpPr>
          <p:nvPr/>
        </p:nvCxnSpPr>
        <p:spPr>
          <a:xfrm>
            <a:off x="4628997" y="1493088"/>
            <a:ext cx="7390166" cy="97841"/>
          </a:xfrm>
          <a:prstGeom prst="line">
            <a:avLst/>
          </a:prstGeom>
          <a:ln w="57150">
            <a:solidFill>
              <a:srgbClr val="E8F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B1CF705-0A75-2700-6409-1EC09695DF3E}"/>
              </a:ext>
            </a:extLst>
          </p:cNvPr>
          <p:cNvSpPr txBox="1"/>
          <p:nvPr/>
        </p:nvSpPr>
        <p:spPr>
          <a:xfrm>
            <a:off x="5031724" y="9264"/>
            <a:ext cx="5584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9600" b="1" i="0" u="none" strike="noStrike" kern="1200" cap="none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Impact" panose="020B0806030902050204" pitchFamily="34" charset="0"/>
              </a:rPr>
              <a:t>93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19F3B-93C4-564A-30DE-091FC19E0924}"/>
              </a:ext>
            </a:extLst>
          </p:cNvPr>
          <p:cNvSpPr txBox="1"/>
          <p:nvPr/>
        </p:nvSpPr>
        <p:spPr>
          <a:xfrm>
            <a:off x="6813388" y="518393"/>
            <a:ext cx="7650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4400" b="1" cap="all" dirty="0">
                <a:solidFill>
                  <a:prstClr val="white"/>
                </a:solidFill>
                <a:latin typeface="Calibri" panose="020F0502020204030204"/>
              </a:rPr>
              <a:t>% samazinājies CO</a:t>
            </a:r>
            <a:r>
              <a:rPr lang="lv-LV" sz="4400" b="1" cap="all" baseline="-25000" dirty="0">
                <a:solidFill>
                  <a:prstClr val="white"/>
                </a:solidFill>
                <a:latin typeface="Calibri" panose="020F0502020204030204"/>
              </a:rPr>
              <a:t>2</a:t>
            </a:r>
            <a:endParaRPr lang="lv-LV" sz="2400" b="1" cap="all" baseline="-250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6F02F2-2A7C-35DF-9A29-9E132AD65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" y="0"/>
            <a:ext cx="4572000" cy="6858000"/>
          </a:xfrm>
          <a:prstGeom prst="rect">
            <a:avLst/>
          </a:prstGeom>
        </p:spPr>
      </p:pic>
      <p:sp>
        <p:nvSpPr>
          <p:cNvPr id="15" name="Rectangle 15">
            <a:extLst>
              <a:ext uri="{FF2B5EF4-FFF2-40B4-BE49-F238E27FC236}">
                <a16:creationId xmlns:a16="http://schemas.microsoft.com/office/drawing/2014/main" id="{B56BD0FA-0598-11AE-DD5E-4DB7A50B0D98}"/>
              </a:ext>
            </a:extLst>
          </p:cNvPr>
          <p:cNvSpPr/>
          <p:nvPr/>
        </p:nvSpPr>
        <p:spPr>
          <a:xfrm rot="5400000">
            <a:off x="5366607" y="2050335"/>
            <a:ext cx="1352614" cy="1370873"/>
          </a:xfrm>
          <a:custGeom>
            <a:avLst/>
            <a:gdLst/>
            <a:ahLst/>
            <a:cxnLst/>
            <a:rect l="l" t="t" r="r" b="b"/>
            <a:pathLst>
              <a:path w="3244313" h="3240000">
                <a:moveTo>
                  <a:pt x="2055482" y="677891"/>
                </a:moveTo>
                <a:lnTo>
                  <a:pt x="2055482" y="209891"/>
                </a:lnTo>
                <a:lnTo>
                  <a:pt x="2919482" y="209891"/>
                </a:lnTo>
                <a:lnTo>
                  <a:pt x="2919482" y="677891"/>
                </a:lnTo>
                <a:close/>
                <a:moveTo>
                  <a:pt x="1695482" y="1397971"/>
                </a:moveTo>
                <a:lnTo>
                  <a:pt x="1695482" y="929971"/>
                </a:lnTo>
                <a:lnTo>
                  <a:pt x="2919482" y="929971"/>
                </a:lnTo>
                <a:lnTo>
                  <a:pt x="2919482" y="1397971"/>
                </a:lnTo>
                <a:close/>
                <a:moveTo>
                  <a:pt x="1335482" y="2118051"/>
                </a:moveTo>
                <a:lnTo>
                  <a:pt x="1335482" y="1650051"/>
                </a:lnTo>
                <a:lnTo>
                  <a:pt x="2919482" y="1650051"/>
                </a:lnTo>
                <a:lnTo>
                  <a:pt x="2919482" y="2118051"/>
                </a:lnTo>
                <a:close/>
                <a:moveTo>
                  <a:pt x="975482" y="2838131"/>
                </a:moveTo>
                <a:lnTo>
                  <a:pt x="975482" y="2370131"/>
                </a:lnTo>
                <a:lnTo>
                  <a:pt x="2919482" y="2370131"/>
                </a:lnTo>
                <a:lnTo>
                  <a:pt x="2919482" y="2838131"/>
                </a:lnTo>
                <a:close/>
                <a:moveTo>
                  <a:pt x="10788" y="2651034"/>
                </a:moveTo>
                <a:lnTo>
                  <a:pt x="1168116" y="646484"/>
                </a:lnTo>
                <a:lnTo>
                  <a:pt x="1038664" y="571745"/>
                </a:lnTo>
                <a:lnTo>
                  <a:pt x="1533856" y="311959"/>
                </a:lnTo>
                <a:lnTo>
                  <a:pt x="1556471" y="870701"/>
                </a:lnTo>
                <a:lnTo>
                  <a:pt x="1427019" y="795962"/>
                </a:lnTo>
                <a:lnTo>
                  <a:pt x="269691" y="2800512"/>
                </a:lnTo>
                <a:close/>
                <a:moveTo>
                  <a:pt x="0" y="3240000"/>
                </a:moveTo>
                <a:lnTo>
                  <a:pt x="0" y="3060000"/>
                </a:lnTo>
                <a:lnTo>
                  <a:pt x="3064313" y="3060000"/>
                </a:lnTo>
                <a:lnTo>
                  <a:pt x="3064313" y="0"/>
                </a:lnTo>
                <a:lnTo>
                  <a:pt x="3244313" y="0"/>
                </a:lnTo>
                <a:lnTo>
                  <a:pt x="3244313" y="3240000"/>
                </a:lnTo>
                <a:lnTo>
                  <a:pt x="3240000" y="3240000"/>
                </a:lnTo>
                <a:lnTo>
                  <a:pt x="3064313" y="3240000"/>
                </a:lnTo>
                <a:close/>
              </a:path>
            </a:pathLst>
          </a:custGeom>
          <a:solidFill>
            <a:srgbClr val="E8F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249F88-D169-0483-98BD-3BE22684FC35}"/>
              </a:ext>
            </a:extLst>
          </p:cNvPr>
          <p:cNvSpPr txBox="1"/>
          <p:nvPr/>
        </p:nvSpPr>
        <p:spPr>
          <a:xfrm>
            <a:off x="6834523" y="2553601"/>
            <a:ext cx="7650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4400" b="1" cap="all" dirty="0">
                <a:solidFill>
                  <a:prstClr val="white"/>
                </a:solidFill>
                <a:latin typeface="Calibri" panose="020F0502020204030204"/>
              </a:rPr>
              <a:t>samazinājums</a:t>
            </a:r>
            <a:endParaRPr lang="lv-LV" sz="2400" b="1" cap="all" baseline="-25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xtBox 43">
            <a:extLst>
              <a:ext uri="{FF2B5EF4-FFF2-40B4-BE49-F238E27FC236}">
                <a16:creationId xmlns:a16="http://schemas.microsoft.com/office/drawing/2014/main" id="{F210F389-88C9-433F-426E-13A4ED73E737}"/>
              </a:ext>
            </a:extLst>
          </p:cNvPr>
          <p:cNvSpPr txBox="1"/>
          <p:nvPr/>
        </p:nvSpPr>
        <p:spPr>
          <a:xfrm>
            <a:off x="5059845" y="4001352"/>
            <a:ext cx="3264235" cy="338554"/>
          </a:xfrm>
          <a:prstGeom prst="rect">
            <a:avLst/>
          </a:prstGeom>
          <a:solidFill>
            <a:srgbClr val="E8F9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Co</a:t>
            </a:r>
            <a:r>
              <a:rPr kumimoji="0" lang="lv-LV" sz="1600" b="1" i="0" u="none" strike="noStrike" kern="1200" cap="all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2</a:t>
            </a:r>
            <a:r>
              <a:rPr kumimoji="0" lang="lv-LV" sz="1600" b="1" i="0" u="none" strike="noStrike" kern="1200" cap="all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/</a:t>
            </a:r>
            <a:r>
              <a:rPr kumimoji="0" lang="lv-LV" sz="1600" b="1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gadā</a:t>
            </a:r>
            <a:endParaRPr kumimoji="0" lang="id-ID" sz="1600" b="1" i="0" u="none" strike="noStrike" kern="1200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20" name="TextBox 43">
            <a:extLst>
              <a:ext uri="{FF2B5EF4-FFF2-40B4-BE49-F238E27FC236}">
                <a16:creationId xmlns:a16="http://schemas.microsoft.com/office/drawing/2014/main" id="{57AFBDEA-0A15-3265-9F0D-CE5CA1984E01}"/>
              </a:ext>
            </a:extLst>
          </p:cNvPr>
          <p:cNvSpPr txBox="1"/>
          <p:nvPr/>
        </p:nvSpPr>
        <p:spPr>
          <a:xfrm>
            <a:off x="8601621" y="4001352"/>
            <a:ext cx="3264235" cy="338554"/>
          </a:xfrm>
          <a:prstGeom prst="rect">
            <a:avLst/>
          </a:prstGeom>
          <a:solidFill>
            <a:srgbClr val="E8F9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Relatīvie siltuma zudumi/</a:t>
            </a:r>
            <a:r>
              <a:rPr kumimoji="0" lang="lv-LV" sz="1600" b="1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 gadā</a:t>
            </a:r>
            <a:endParaRPr kumimoji="0" lang="id-ID" sz="1600" b="1" i="0" u="none" strike="noStrike" kern="1200" cap="all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6EBD8-F8EC-D514-B196-C2DAF8F8F190}"/>
              </a:ext>
            </a:extLst>
          </p:cNvPr>
          <p:cNvSpPr txBox="1"/>
          <p:nvPr/>
        </p:nvSpPr>
        <p:spPr>
          <a:xfrm>
            <a:off x="8618018" y="4657344"/>
            <a:ext cx="1289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400" b="1" cap="all" dirty="0">
                <a:solidFill>
                  <a:prstClr val="white"/>
                </a:solidFill>
                <a:latin typeface="Calibri" panose="020F0502020204030204"/>
              </a:rPr>
              <a:t>22 %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57A0C0-01D9-2F86-BAEE-0C47F9A38B30}"/>
              </a:ext>
            </a:extLst>
          </p:cNvPr>
          <p:cNvSpPr txBox="1"/>
          <p:nvPr/>
        </p:nvSpPr>
        <p:spPr>
          <a:xfrm>
            <a:off x="10576027" y="4657344"/>
            <a:ext cx="1289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400" b="1" cap="all" dirty="0">
                <a:solidFill>
                  <a:prstClr val="white"/>
                </a:solidFill>
                <a:latin typeface="Calibri" panose="020F0502020204030204"/>
              </a:rPr>
              <a:t>10 %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3C310B-218D-1A7A-729D-9878D6832997}"/>
              </a:ext>
            </a:extLst>
          </p:cNvPr>
          <p:cNvSpPr txBox="1"/>
          <p:nvPr/>
        </p:nvSpPr>
        <p:spPr>
          <a:xfrm>
            <a:off x="4958572" y="4633495"/>
            <a:ext cx="1875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400" b="1" cap="all" dirty="0">
                <a:solidFill>
                  <a:prstClr val="white"/>
                </a:solidFill>
                <a:latin typeface="Calibri" panose="020F0502020204030204"/>
              </a:rPr>
              <a:t>10120</a:t>
            </a:r>
            <a:r>
              <a:rPr lang="lv-LV" sz="4400" b="1" dirty="0">
                <a:solidFill>
                  <a:prstClr val="white"/>
                </a:solidFill>
                <a:latin typeface="Calibri" panose="020F0502020204030204"/>
              </a:rPr>
              <a:t>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34CF98-1BF2-A643-143F-5A73B85BFB68}"/>
              </a:ext>
            </a:extLst>
          </p:cNvPr>
          <p:cNvSpPr txBox="1"/>
          <p:nvPr/>
        </p:nvSpPr>
        <p:spPr>
          <a:xfrm>
            <a:off x="7211293" y="4633333"/>
            <a:ext cx="1875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400" b="1" cap="all" dirty="0">
                <a:solidFill>
                  <a:prstClr val="white"/>
                </a:solidFill>
                <a:latin typeface="Calibri" panose="020F0502020204030204"/>
              </a:rPr>
              <a:t>735</a:t>
            </a:r>
            <a:r>
              <a:rPr lang="lv-LV" sz="4400" b="1" dirty="0">
                <a:solidFill>
                  <a:prstClr val="white"/>
                </a:solidFill>
                <a:latin typeface="Calibri" panose="020F0502020204030204"/>
              </a:rPr>
              <a:t>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5F0AA39-55C7-1B03-0188-C9BF65806A25}"/>
              </a:ext>
            </a:extLst>
          </p:cNvPr>
          <p:cNvCxnSpPr>
            <a:stCxn id="24" idx="3"/>
            <a:endCxn id="25" idx="1"/>
          </p:cNvCxnSpPr>
          <p:nvPr/>
        </p:nvCxnSpPr>
        <p:spPr>
          <a:xfrm flipV="1">
            <a:off x="6834524" y="5018054"/>
            <a:ext cx="376769" cy="162"/>
          </a:xfrm>
          <a:prstGeom prst="straightConnector1">
            <a:avLst/>
          </a:prstGeom>
          <a:ln w="38100">
            <a:solidFill>
              <a:srgbClr val="E8F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2FDADC5-4C0A-94D9-757A-97619BDBBEDA}"/>
              </a:ext>
            </a:extLst>
          </p:cNvPr>
          <p:cNvCxnSpPr>
            <a:stCxn id="22" idx="3"/>
            <a:endCxn id="23" idx="1"/>
          </p:cNvCxnSpPr>
          <p:nvPr/>
        </p:nvCxnSpPr>
        <p:spPr>
          <a:xfrm>
            <a:off x="9907847" y="5042065"/>
            <a:ext cx="668180" cy="0"/>
          </a:xfrm>
          <a:prstGeom prst="straightConnector1">
            <a:avLst/>
          </a:prstGeom>
          <a:ln w="38100">
            <a:solidFill>
              <a:srgbClr val="E8F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07285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5A365A-A0FC-8D89-D56B-67A93DB01D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6529FC-3E9A-F651-0062-63EE2832A9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3456">
              <a:alpha val="8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4" name="任意多边形: 形状 15">
            <a:extLst>
              <a:ext uri="{FF2B5EF4-FFF2-40B4-BE49-F238E27FC236}">
                <a16:creationId xmlns:a16="http://schemas.microsoft.com/office/drawing/2014/main" id="{09D12E96-3C6D-912A-9A27-7EE416671C81}"/>
              </a:ext>
            </a:extLst>
          </p:cNvPr>
          <p:cNvSpPr/>
          <p:nvPr/>
        </p:nvSpPr>
        <p:spPr>
          <a:xfrm rot="2700000">
            <a:off x="5510431" y="288023"/>
            <a:ext cx="6281955" cy="6281955"/>
          </a:xfrm>
          <a:custGeom>
            <a:avLst/>
            <a:gdLst>
              <a:gd name="connsiteX0" fmla="*/ 1432617 w 6281955"/>
              <a:gd name="connsiteY0" fmla="*/ 0 h 6281955"/>
              <a:gd name="connsiteX1" fmla="*/ 0 w 6281955"/>
              <a:gd name="connsiteY1" fmla="*/ 1432617 h 6281955"/>
              <a:gd name="connsiteX2" fmla="*/ 3708106 w 6281955"/>
              <a:gd name="connsiteY2" fmla="*/ 1432617 h 6281955"/>
              <a:gd name="connsiteX3" fmla="*/ 4849338 w 6281955"/>
              <a:gd name="connsiteY3" fmla="*/ 2573849 h 6281955"/>
              <a:gd name="connsiteX4" fmla="*/ 4849338 w 6281955"/>
              <a:gd name="connsiteY4" fmla="*/ 6281955 h 6281955"/>
              <a:gd name="connsiteX5" fmla="*/ 6281955 w 6281955"/>
              <a:gd name="connsiteY5" fmla="*/ 4849338 h 6281955"/>
              <a:gd name="connsiteX6" fmla="*/ 6281955 w 6281955"/>
              <a:gd name="connsiteY6" fmla="*/ 1618780 h 6281955"/>
              <a:gd name="connsiteX7" fmla="*/ 4663174 w 6281955"/>
              <a:gd name="connsiteY7" fmla="*/ 0 h 628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81955" h="6281955">
                <a:moveTo>
                  <a:pt x="1432617" y="0"/>
                </a:moveTo>
                <a:lnTo>
                  <a:pt x="0" y="1432617"/>
                </a:lnTo>
                <a:lnTo>
                  <a:pt x="3708106" y="1432617"/>
                </a:lnTo>
                <a:cubicBezTo>
                  <a:pt x="4338388" y="1432617"/>
                  <a:pt x="4849338" y="1943567"/>
                  <a:pt x="4849338" y="2573849"/>
                </a:cubicBezTo>
                <a:lnTo>
                  <a:pt x="4849338" y="6281955"/>
                </a:lnTo>
                <a:lnTo>
                  <a:pt x="6281955" y="4849338"/>
                </a:lnTo>
                <a:lnTo>
                  <a:pt x="6281955" y="1618780"/>
                </a:lnTo>
                <a:cubicBezTo>
                  <a:pt x="6281955" y="724756"/>
                  <a:pt x="5557199" y="0"/>
                  <a:pt x="4663174" y="0"/>
                </a:cubicBezTo>
                <a:close/>
              </a:path>
            </a:pathLst>
          </a:custGeom>
          <a:solidFill>
            <a:srgbClr val="E8F9CC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文本框">
            <a:extLst>
              <a:ext uri="{FF2B5EF4-FFF2-40B4-BE49-F238E27FC236}">
                <a16:creationId xmlns:a16="http://schemas.microsoft.com/office/drawing/2014/main" id="{56A705F0-9A80-0C0F-913E-33217C901516}"/>
              </a:ext>
            </a:extLst>
          </p:cNvPr>
          <p:cNvSpPr txBox="1"/>
          <p:nvPr/>
        </p:nvSpPr>
        <p:spPr>
          <a:xfrm>
            <a:off x="3133343" y="2762148"/>
            <a:ext cx="59253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6000" b="1" cap="all" dirty="0">
                <a:solidFill>
                  <a:srgbClr val="E8F9CC"/>
                </a:solidFill>
              </a:rPr>
              <a:t>Bez emisiju tehnoloģijas</a:t>
            </a:r>
          </a:p>
        </p:txBody>
      </p:sp>
      <p:sp>
        <p:nvSpPr>
          <p:cNvPr id="16" name="文本框">
            <a:extLst>
              <a:ext uri="{FF2B5EF4-FFF2-40B4-BE49-F238E27FC236}">
                <a16:creationId xmlns:a16="http://schemas.microsoft.com/office/drawing/2014/main" id="{56E3AB21-1D84-8501-F9D0-BFABDEAD4579}"/>
              </a:ext>
            </a:extLst>
          </p:cNvPr>
          <p:cNvSpPr txBox="1"/>
          <p:nvPr/>
        </p:nvSpPr>
        <p:spPr>
          <a:xfrm>
            <a:off x="3681422" y="1087414"/>
            <a:ext cx="48291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altLang="zh-CN" sz="4000" b="1" cap="all" dirty="0">
                <a:solidFill>
                  <a:schemeClr val="bg1"/>
                </a:solidFill>
                <a:cs typeface="+mn-ea"/>
                <a:sym typeface="+mn-lt"/>
              </a:rPr>
              <a:t>Mūsu fokuss kopš 2019</a:t>
            </a:r>
            <a:endParaRPr lang="en-US" altLang="zh-CN" sz="4000" b="1" cap="all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任意多边形: 形状 13">
            <a:extLst>
              <a:ext uri="{FF2B5EF4-FFF2-40B4-BE49-F238E27FC236}">
                <a16:creationId xmlns:a16="http://schemas.microsoft.com/office/drawing/2014/main" id="{155D5377-1DDB-BBE4-49F4-58AAE22AD2A8}"/>
              </a:ext>
            </a:extLst>
          </p:cNvPr>
          <p:cNvSpPr/>
          <p:nvPr/>
        </p:nvSpPr>
        <p:spPr>
          <a:xfrm rot="18900000" flipH="1">
            <a:off x="399615" y="288023"/>
            <a:ext cx="6281955" cy="6281955"/>
          </a:xfrm>
          <a:custGeom>
            <a:avLst/>
            <a:gdLst>
              <a:gd name="connsiteX0" fmla="*/ 1432617 w 6281955"/>
              <a:gd name="connsiteY0" fmla="*/ 0 h 6281955"/>
              <a:gd name="connsiteX1" fmla="*/ 0 w 6281955"/>
              <a:gd name="connsiteY1" fmla="*/ 1432617 h 6281955"/>
              <a:gd name="connsiteX2" fmla="*/ 3708106 w 6281955"/>
              <a:gd name="connsiteY2" fmla="*/ 1432617 h 6281955"/>
              <a:gd name="connsiteX3" fmla="*/ 4849338 w 6281955"/>
              <a:gd name="connsiteY3" fmla="*/ 2573849 h 6281955"/>
              <a:gd name="connsiteX4" fmla="*/ 4849338 w 6281955"/>
              <a:gd name="connsiteY4" fmla="*/ 6281955 h 6281955"/>
              <a:gd name="connsiteX5" fmla="*/ 6281955 w 6281955"/>
              <a:gd name="connsiteY5" fmla="*/ 4849338 h 6281955"/>
              <a:gd name="connsiteX6" fmla="*/ 6281955 w 6281955"/>
              <a:gd name="connsiteY6" fmla="*/ 1618780 h 6281955"/>
              <a:gd name="connsiteX7" fmla="*/ 4663174 w 6281955"/>
              <a:gd name="connsiteY7" fmla="*/ 0 h 628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81955" h="6281955">
                <a:moveTo>
                  <a:pt x="1432617" y="0"/>
                </a:moveTo>
                <a:lnTo>
                  <a:pt x="0" y="1432617"/>
                </a:lnTo>
                <a:lnTo>
                  <a:pt x="3708106" y="1432617"/>
                </a:lnTo>
                <a:cubicBezTo>
                  <a:pt x="4338388" y="1432617"/>
                  <a:pt x="4849338" y="1943567"/>
                  <a:pt x="4849338" y="2573849"/>
                </a:cubicBezTo>
                <a:lnTo>
                  <a:pt x="4849338" y="6281955"/>
                </a:lnTo>
                <a:lnTo>
                  <a:pt x="6281955" y="4849338"/>
                </a:lnTo>
                <a:lnTo>
                  <a:pt x="6281955" y="1618780"/>
                </a:lnTo>
                <a:cubicBezTo>
                  <a:pt x="6281955" y="724756"/>
                  <a:pt x="5557199" y="0"/>
                  <a:pt x="4663174" y="0"/>
                </a:cubicBezTo>
                <a:close/>
              </a:path>
            </a:pathLst>
          </a:custGeom>
          <a:solidFill>
            <a:srgbClr val="E8F9CC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383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3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A94568-1AEB-E8AF-B576-5AA07FF910E5}"/>
              </a:ext>
            </a:extLst>
          </p:cNvPr>
          <p:cNvSpPr txBox="1"/>
          <p:nvPr/>
        </p:nvSpPr>
        <p:spPr>
          <a:xfrm>
            <a:off x="262215" y="93091"/>
            <a:ext cx="55842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1500" b="1" i="0" u="none" strike="noStrike" kern="1200" cap="none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Impact" panose="020B0806030902050204" pitchFamily="34" charset="0"/>
              </a:rPr>
              <a:t>52 099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93AD9D-9DCC-6847-BE7F-6DFBF82ADD80}"/>
              </a:ext>
            </a:extLst>
          </p:cNvPr>
          <p:cNvSpPr txBox="1"/>
          <p:nvPr/>
        </p:nvSpPr>
        <p:spPr>
          <a:xfrm>
            <a:off x="4480628" y="639394"/>
            <a:ext cx="7650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MWh</a:t>
            </a:r>
            <a:r>
              <a:rPr kumimoji="0" lang="lv-LV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lv-LV" sz="4400" b="1" cap="all" dirty="0">
                <a:solidFill>
                  <a:prstClr val="white"/>
                </a:solidFill>
                <a:latin typeface="Calibri" panose="020F0502020204030204"/>
              </a:rPr>
              <a:t>saules saražotais</a:t>
            </a:r>
            <a:endParaRPr kumimoji="0" lang="lv-LV" sz="4400" b="1" i="0" u="none" strike="noStrike" kern="1200" cap="all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C1D3482-3336-DC93-7CB8-54374522D13B}"/>
              </a:ext>
            </a:extLst>
          </p:cNvPr>
          <p:cNvGraphicFramePr>
            <a:graphicFrameLocks/>
          </p:cNvGraphicFramePr>
          <p:nvPr/>
        </p:nvGraphicFramePr>
        <p:xfrm>
          <a:off x="368938" y="2550882"/>
          <a:ext cx="3950628" cy="3644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ED47533-94DE-47D4-9031-EA2C70CD3B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9600791"/>
              </p:ext>
            </p:extLst>
          </p:nvPr>
        </p:nvGraphicFramePr>
        <p:xfrm>
          <a:off x="4480628" y="2497977"/>
          <a:ext cx="7247092" cy="4639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F00F72D-EF63-BCF7-9338-F7BDFD06DE1E}"/>
              </a:ext>
            </a:extLst>
          </p:cNvPr>
          <p:cNvCxnSpPr>
            <a:cxnSpLocks/>
          </p:cNvCxnSpPr>
          <p:nvPr/>
        </p:nvCxnSpPr>
        <p:spPr>
          <a:xfrm>
            <a:off x="262215" y="1776523"/>
            <a:ext cx="11420180" cy="56980"/>
          </a:xfrm>
          <a:prstGeom prst="line">
            <a:avLst/>
          </a:prstGeom>
          <a:ln w="76200">
            <a:solidFill>
              <a:srgbClr val="E8F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B08279D-A76C-66AF-247B-FE85619E7A09}"/>
              </a:ext>
            </a:extLst>
          </p:cNvPr>
          <p:cNvSpPr txBox="1"/>
          <p:nvPr/>
        </p:nvSpPr>
        <p:spPr>
          <a:xfrm>
            <a:off x="1163251" y="2119491"/>
            <a:ext cx="378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Saules saražotais, </a:t>
            </a:r>
            <a:r>
              <a:rPr kumimoji="0" lang="lv-LV" sz="1800" b="1" i="0" u="none" strike="noStrike" kern="1200" cap="sm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MW</a:t>
            </a:r>
            <a:r>
              <a:rPr kumimoji="0" lang="lv-LV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endParaRPr kumimoji="0" lang="lv-LV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F70C37-1A7B-39A7-AF04-2ED990C15523}"/>
              </a:ext>
            </a:extLst>
          </p:cNvPr>
          <p:cNvSpPr txBox="1"/>
          <p:nvPr/>
        </p:nvSpPr>
        <p:spPr>
          <a:xfrm>
            <a:off x="7133483" y="2000061"/>
            <a:ext cx="378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Kopējais saražotais, </a:t>
            </a:r>
            <a:r>
              <a:rPr kumimoji="0" lang="lv-LV" sz="1800" b="1" i="0" u="none" strike="noStrike" kern="1200" cap="sm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MW</a:t>
            </a:r>
            <a:r>
              <a:rPr kumimoji="0" lang="lv-LV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endParaRPr kumimoji="0" lang="lv-LV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77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3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27FE2E-CBDF-E030-BD02-59C9D94E9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775" y="3829992"/>
            <a:ext cx="2076450" cy="14287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6F32E3-2798-1AA3-8DF0-24883AD879C2}"/>
              </a:ext>
            </a:extLst>
          </p:cNvPr>
          <p:cNvSpPr txBox="1"/>
          <p:nvPr/>
        </p:nvSpPr>
        <p:spPr>
          <a:xfrm>
            <a:off x="193601" y="-173483"/>
            <a:ext cx="40894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3800" b="1" i="0" u="none" strike="noStrike" kern="1200" cap="none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Impact" panose="020B0806030902050204" pitchFamily="34" charset="0"/>
              </a:rPr>
              <a:t>2,8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0BF571-A58D-6AAD-5C6C-9E368BE276DC}"/>
              </a:ext>
            </a:extLst>
          </p:cNvPr>
          <p:cNvSpPr txBox="1"/>
          <p:nvPr/>
        </p:nvSpPr>
        <p:spPr>
          <a:xfrm>
            <a:off x="2891718" y="435095"/>
            <a:ext cx="88447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Milj. </a:t>
            </a:r>
            <a:r>
              <a:rPr kumimoji="0" lang="lv-LV" sz="44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</a:t>
            </a:r>
            <a:r>
              <a:rPr kumimoji="0" lang="lv-LV" sz="4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ietaupītais 5 gados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Pret dabasgāzi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E2E58F1-F97F-17E7-E632-58727F710B3C}"/>
              </a:ext>
            </a:extLst>
          </p:cNvPr>
          <p:cNvGrpSpPr/>
          <p:nvPr/>
        </p:nvGrpSpPr>
        <p:grpSpPr>
          <a:xfrm>
            <a:off x="404096" y="3725564"/>
            <a:ext cx="5448980" cy="916187"/>
            <a:chOff x="348607" y="2094544"/>
            <a:chExt cx="6179464" cy="84982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D502DB0-5D4F-9D3C-6118-BAEB1512F652}"/>
                </a:ext>
              </a:extLst>
            </p:cNvPr>
            <p:cNvGrpSpPr/>
            <p:nvPr/>
          </p:nvGrpSpPr>
          <p:grpSpPr>
            <a:xfrm>
              <a:off x="348607" y="2094544"/>
              <a:ext cx="5871323" cy="770807"/>
              <a:chOff x="1564457" y="2090682"/>
              <a:chExt cx="3415305" cy="623943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17008CF7-9031-1709-BABE-E3EDAF49F9B5}"/>
                  </a:ext>
                </a:extLst>
              </p:cNvPr>
              <p:cNvSpPr/>
              <p:nvPr/>
            </p:nvSpPr>
            <p:spPr>
              <a:xfrm>
                <a:off x="1564457" y="2090684"/>
                <a:ext cx="1440000" cy="623941"/>
              </a:xfrm>
              <a:prstGeom prst="roundRect">
                <a:avLst/>
              </a:prstGeom>
              <a:solidFill>
                <a:srgbClr val="E8F9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v-LV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5826562F-AFA6-A92D-C664-6767E517F6FE}"/>
                  </a:ext>
                </a:extLst>
              </p:cNvPr>
              <p:cNvSpPr/>
              <p:nvPr/>
            </p:nvSpPr>
            <p:spPr>
              <a:xfrm>
                <a:off x="2838844" y="2090683"/>
                <a:ext cx="1440000" cy="623941"/>
              </a:xfrm>
              <a:prstGeom prst="roundRect">
                <a:avLst/>
              </a:prstGeom>
              <a:solidFill>
                <a:srgbClr val="A5DEB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v-LV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E37E154-E096-10EE-750A-2EA3F3C4B346}"/>
                  </a:ext>
                </a:extLst>
              </p:cNvPr>
              <p:cNvSpPr/>
              <p:nvPr/>
            </p:nvSpPr>
            <p:spPr>
              <a:xfrm>
                <a:off x="4079762" y="2090682"/>
                <a:ext cx="900000" cy="623941"/>
              </a:xfrm>
              <a:prstGeom prst="roundRect">
                <a:avLst/>
              </a:prstGeom>
              <a:solidFill>
                <a:srgbClr val="7AC4A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lv-LV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BC3AF4-0ED1-4C7A-4203-F199BF197C8F}"/>
                </a:ext>
              </a:extLst>
            </p:cNvPr>
            <p:cNvSpPr txBox="1"/>
            <p:nvPr/>
          </p:nvSpPr>
          <p:spPr>
            <a:xfrm>
              <a:off x="1766948" y="2454997"/>
              <a:ext cx="1084003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2400" b="1" i="0" u="none" strike="noStrike" kern="1200" cap="all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38%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B70C88-5174-4FD1-F931-F3FDB7A9EC6A}"/>
                </a:ext>
              </a:extLst>
            </p:cNvPr>
            <p:cNvSpPr txBox="1"/>
            <p:nvPr/>
          </p:nvSpPr>
          <p:spPr>
            <a:xfrm>
              <a:off x="3888222" y="2482705"/>
              <a:ext cx="10840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lv-LV"/>
              </a:defPPr>
              <a:lvl1pPr>
                <a:defRPr sz="2400" b="1" cap="all">
                  <a:solidFill>
                    <a:schemeClr val="tx2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2400" b="1" i="0" u="none" strike="noStrike" kern="1200" cap="all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38%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BDAB06D-2AA9-959B-87FF-71A930B33EF6}"/>
                </a:ext>
              </a:extLst>
            </p:cNvPr>
            <p:cNvSpPr txBox="1"/>
            <p:nvPr/>
          </p:nvSpPr>
          <p:spPr>
            <a:xfrm>
              <a:off x="5444068" y="2477135"/>
              <a:ext cx="10840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lv-LV"/>
              </a:defPPr>
              <a:lvl1pPr>
                <a:defRPr sz="2400" b="1" cap="all">
                  <a:solidFill>
                    <a:schemeClr val="tx2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2400" b="1" i="0" u="none" strike="noStrike" kern="1200" cap="all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25%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2F51C8C-2E25-0752-A447-784B3CD5D3F9}"/>
              </a:ext>
            </a:extLst>
          </p:cNvPr>
          <p:cNvSpPr txBox="1"/>
          <p:nvPr/>
        </p:nvSpPr>
        <p:spPr>
          <a:xfrm>
            <a:off x="417828" y="4830246"/>
            <a:ext cx="2473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EU fondi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2,73 milj</a:t>
            </a: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lv-LV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388DD7-FA29-2B2B-4EB1-C0AD4E903BF4}"/>
              </a:ext>
            </a:extLst>
          </p:cNvPr>
          <p:cNvSpPr txBox="1"/>
          <p:nvPr/>
        </p:nvSpPr>
        <p:spPr>
          <a:xfrm>
            <a:off x="2103026" y="4843243"/>
            <a:ext cx="23781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Bankas kredīts</a:t>
            </a:r>
            <a:endParaRPr kumimoji="0" lang="lv-LV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2,75 milj.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471F94-7732-A1E4-F2EA-3CC4E35AFC26}"/>
              </a:ext>
            </a:extLst>
          </p:cNvPr>
          <p:cNvSpPr txBox="1"/>
          <p:nvPr/>
        </p:nvSpPr>
        <p:spPr>
          <a:xfrm>
            <a:off x="4217050" y="4843243"/>
            <a:ext cx="26629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Pašu līdzekļi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1,78 milj</a:t>
            </a: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30D5072-F360-7C4A-0079-83E01236E1CC}"/>
              </a:ext>
            </a:extLst>
          </p:cNvPr>
          <p:cNvCxnSpPr>
            <a:cxnSpLocks/>
          </p:cNvCxnSpPr>
          <p:nvPr/>
        </p:nvCxnSpPr>
        <p:spPr>
          <a:xfrm>
            <a:off x="127596" y="2028572"/>
            <a:ext cx="11710724" cy="0"/>
          </a:xfrm>
          <a:prstGeom prst="line">
            <a:avLst/>
          </a:prstGeom>
          <a:ln w="76200">
            <a:solidFill>
              <a:srgbClr val="E8F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3F955A2-7908-6B5D-2B18-E92C2738D956}"/>
              </a:ext>
            </a:extLst>
          </p:cNvPr>
          <p:cNvSpPr txBox="1"/>
          <p:nvPr/>
        </p:nvSpPr>
        <p:spPr>
          <a:xfrm>
            <a:off x="417828" y="2823587"/>
            <a:ext cx="99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0722A6-8A48-5135-646E-DE799C695920}"/>
              </a:ext>
            </a:extLst>
          </p:cNvPr>
          <p:cNvSpPr txBox="1"/>
          <p:nvPr/>
        </p:nvSpPr>
        <p:spPr>
          <a:xfrm>
            <a:off x="725248" y="2836684"/>
            <a:ext cx="698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Kopējās </a:t>
            </a:r>
            <a:r>
              <a:rPr kumimoji="0" lang="lv-LV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7,26 </a:t>
            </a:r>
            <a:r>
              <a:rPr kumimoji="0" lang="lv-LV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milj.EUR</a:t>
            </a:r>
            <a:endParaRPr kumimoji="0" lang="lv-LV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4825114-114E-0B8C-4D75-0DF04576A7C8}"/>
              </a:ext>
            </a:extLst>
          </p:cNvPr>
          <p:cNvGrpSpPr/>
          <p:nvPr/>
        </p:nvGrpSpPr>
        <p:grpSpPr>
          <a:xfrm>
            <a:off x="6753388" y="2887038"/>
            <a:ext cx="803928" cy="731840"/>
            <a:chOff x="9726611" y="2667000"/>
            <a:chExt cx="1066800" cy="10668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6876FE9-4763-E4DD-7E97-5DF3C7244FB7}"/>
                </a:ext>
              </a:extLst>
            </p:cNvPr>
            <p:cNvSpPr/>
            <p:nvPr/>
          </p:nvSpPr>
          <p:spPr>
            <a:xfrm>
              <a:off x="9726611" y="2667000"/>
              <a:ext cx="1066800" cy="1066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079F4A3-9DA9-B4B1-5BE0-9F090EDBDF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8212" y="2768601"/>
              <a:ext cx="863598" cy="863598"/>
            </a:xfrm>
            <a:prstGeom prst="ellipse">
              <a:avLst/>
            </a:prstGeom>
            <a:gradFill flip="none" rotWithShape="1">
              <a:gsLst>
                <a:gs pos="60000">
                  <a:schemeClr val="bg1"/>
                </a:gs>
                <a:gs pos="0">
                  <a:schemeClr val="bg1">
                    <a:lumMod val="92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B279108-B39D-DBA2-DC2B-77D12C742055}"/>
              </a:ext>
            </a:extLst>
          </p:cNvPr>
          <p:cNvGrpSpPr/>
          <p:nvPr/>
        </p:nvGrpSpPr>
        <p:grpSpPr>
          <a:xfrm>
            <a:off x="6767013" y="4011483"/>
            <a:ext cx="803928" cy="731840"/>
            <a:chOff x="9726611" y="2667000"/>
            <a:chExt cx="1066800" cy="106680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37F2A0A-7E3C-CA77-4A7C-CE824EF45BA7}"/>
                </a:ext>
              </a:extLst>
            </p:cNvPr>
            <p:cNvSpPr/>
            <p:nvPr/>
          </p:nvSpPr>
          <p:spPr>
            <a:xfrm>
              <a:off x="9726611" y="2667000"/>
              <a:ext cx="1066800" cy="1066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76014A1-F6E8-91A9-ECDF-E222DFB1B0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8212" y="2768601"/>
              <a:ext cx="863598" cy="863598"/>
            </a:xfrm>
            <a:prstGeom prst="ellipse">
              <a:avLst/>
            </a:prstGeom>
            <a:gradFill flip="none" rotWithShape="1">
              <a:gsLst>
                <a:gs pos="60000">
                  <a:schemeClr val="bg1"/>
                </a:gs>
                <a:gs pos="0">
                  <a:schemeClr val="bg1">
                    <a:lumMod val="92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3F698C0-3E4D-1BD4-34B3-593FD6E82998}"/>
              </a:ext>
            </a:extLst>
          </p:cNvPr>
          <p:cNvGrpSpPr/>
          <p:nvPr/>
        </p:nvGrpSpPr>
        <p:grpSpPr>
          <a:xfrm>
            <a:off x="6767013" y="5161457"/>
            <a:ext cx="803928" cy="731840"/>
            <a:chOff x="9726611" y="2667000"/>
            <a:chExt cx="1066800" cy="10668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FF9DD12-C981-B7AD-A9CE-E065EBD4E5CB}"/>
                </a:ext>
              </a:extLst>
            </p:cNvPr>
            <p:cNvSpPr/>
            <p:nvPr/>
          </p:nvSpPr>
          <p:spPr>
            <a:xfrm>
              <a:off x="9726611" y="2667000"/>
              <a:ext cx="1066800" cy="1066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436061D-0403-5F3C-8FC3-2F395CDD54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8212" y="2768601"/>
              <a:ext cx="863598" cy="863598"/>
            </a:xfrm>
            <a:prstGeom prst="ellipse">
              <a:avLst/>
            </a:prstGeom>
            <a:gradFill flip="none" rotWithShape="1">
              <a:gsLst>
                <a:gs pos="60000">
                  <a:schemeClr val="bg1"/>
                </a:gs>
                <a:gs pos="0">
                  <a:schemeClr val="bg1">
                    <a:lumMod val="92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FA058AAE-9EB9-C7E9-CE43-7CB81F8E84A6}"/>
              </a:ext>
            </a:extLst>
          </p:cNvPr>
          <p:cNvSpPr txBox="1"/>
          <p:nvPr/>
        </p:nvSpPr>
        <p:spPr>
          <a:xfrm>
            <a:off x="7633881" y="2894567"/>
            <a:ext cx="3790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all" spc="0" normalizeH="0" baseline="0" noProof="0" dirty="0">
                <a:ln>
                  <a:noFill/>
                </a:ln>
                <a:solidFill>
                  <a:srgbClr val="E8F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Saules kolektori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4,04 </a:t>
            </a:r>
            <a:r>
              <a:rPr kumimoji="0" lang="lv-LV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milj.EUR</a:t>
            </a:r>
            <a:endParaRPr kumimoji="0" lang="lv-LV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290EB9E-6D9C-B19D-2B4F-55225D7C1803}"/>
              </a:ext>
            </a:extLst>
          </p:cNvPr>
          <p:cNvSpPr txBox="1"/>
          <p:nvPr/>
        </p:nvSpPr>
        <p:spPr>
          <a:xfrm>
            <a:off x="7647506" y="4039001"/>
            <a:ext cx="3790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all" spc="0" normalizeH="0" baseline="0" noProof="0" dirty="0">
                <a:ln>
                  <a:noFill/>
                </a:ln>
                <a:solidFill>
                  <a:srgbClr val="E8F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Akumulācijas tvertne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0,91 </a:t>
            </a:r>
            <a:r>
              <a:rPr kumimoji="0" lang="lv-LV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milj.EUR</a:t>
            </a:r>
            <a:endParaRPr kumimoji="0" lang="lv-LV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33AFD16-C37F-A44F-82C6-5B485671AE61}"/>
              </a:ext>
            </a:extLst>
          </p:cNvPr>
          <p:cNvSpPr txBox="1"/>
          <p:nvPr/>
        </p:nvSpPr>
        <p:spPr>
          <a:xfrm>
            <a:off x="7629263" y="5183435"/>
            <a:ext cx="4209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E8F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Škeldas</a:t>
            </a:r>
            <a:r>
              <a:rPr kumimoji="0" lang="lv-LV" sz="2400" b="1" i="0" u="none" strike="noStrike" kern="1200" cap="all" spc="0" normalizeH="0" baseline="0" noProof="0" dirty="0">
                <a:ln>
                  <a:noFill/>
                </a:ln>
                <a:solidFill>
                  <a:srgbClr val="E8F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katls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2,13 </a:t>
            </a:r>
            <a:r>
              <a:rPr kumimoji="0" lang="lv-LV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milj.EUR</a:t>
            </a:r>
            <a:endParaRPr kumimoji="0" lang="lv-LV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B88B723-6735-F8B9-F41C-D34EBF13343E}"/>
              </a:ext>
            </a:extLst>
          </p:cNvPr>
          <p:cNvGrpSpPr/>
          <p:nvPr/>
        </p:nvGrpSpPr>
        <p:grpSpPr>
          <a:xfrm>
            <a:off x="6925591" y="5268789"/>
            <a:ext cx="486770" cy="500690"/>
            <a:chOff x="6117693" y="2895439"/>
            <a:chExt cx="1248758" cy="1236140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E5ED6FB-7610-471A-5015-300E70F8C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117693" y="2895439"/>
              <a:ext cx="1223895" cy="1227656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7000052-CA3C-44A4-8C35-9D1D50785A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4493" y="3652031"/>
              <a:ext cx="481958" cy="479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" name="Picture 60" descr="https://static.thenounproject.com/png/340333-200.png">
            <a:extLst>
              <a:ext uri="{FF2B5EF4-FFF2-40B4-BE49-F238E27FC236}">
                <a16:creationId xmlns:a16="http://schemas.microsoft.com/office/drawing/2014/main" id="{47A2816F-BD37-A090-1910-7397D91563B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005" y="2946691"/>
            <a:ext cx="557822" cy="505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5C7BCE7-1190-FEFA-EE7F-A9AF675AAE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251" y="4184615"/>
            <a:ext cx="427265" cy="4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9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3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073A299-F672-8FBB-128C-AF56BFA8BC5E}"/>
              </a:ext>
            </a:extLst>
          </p:cNvPr>
          <p:cNvGrpSpPr/>
          <p:nvPr/>
        </p:nvGrpSpPr>
        <p:grpSpPr>
          <a:xfrm>
            <a:off x="0" y="658368"/>
            <a:ext cx="12155424" cy="5864302"/>
            <a:chOff x="0" y="658368"/>
            <a:chExt cx="12155424" cy="58643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558D63B-1195-970E-C1A1-19C10AA82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496" y="658368"/>
              <a:ext cx="8827008" cy="586430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47655D-9B98-24D0-5FE6-98C41C991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6715" r="79489" b="70374"/>
            <a:stretch/>
          </p:blipFill>
          <p:spPr>
            <a:xfrm>
              <a:off x="4328160" y="2206751"/>
              <a:ext cx="7827264" cy="20726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AF73F7-63B7-73F7-6FA5-0A1D1D09C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6715" r="79489" b="70374"/>
            <a:stretch/>
          </p:blipFill>
          <p:spPr>
            <a:xfrm>
              <a:off x="0" y="2206752"/>
              <a:ext cx="7290816" cy="20726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CDAC9AC-3A28-72B7-58F6-CDFAA0D5F49F}"/>
              </a:ext>
            </a:extLst>
          </p:cNvPr>
          <p:cNvSpPr txBox="1"/>
          <p:nvPr/>
        </p:nvSpPr>
        <p:spPr>
          <a:xfrm>
            <a:off x="9960864" y="6334780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i="1" dirty="0" err="1">
                <a:solidFill>
                  <a:srgbClr val="E8F9CC"/>
                </a:solidFill>
              </a:rPr>
              <a:t>Source</a:t>
            </a:r>
            <a:r>
              <a:rPr lang="lv-LV" sz="1400" i="1" dirty="0">
                <a:solidFill>
                  <a:srgbClr val="E8F9CC"/>
                </a:solidFill>
              </a:rPr>
              <a:t>: IEA 2023</a:t>
            </a:r>
          </a:p>
          <a:p>
            <a:r>
              <a:rPr lang="lv-LV" sz="1400" i="1" dirty="0">
                <a:solidFill>
                  <a:srgbClr val="E8F9CC"/>
                </a:solidFill>
              </a:rPr>
              <a:t>% </a:t>
            </a:r>
            <a:r>
              <a:rPr lang="lv-LV" sz="1400" i="1" dirty="0" err="1">
                <a:solidFill>
                  <a:srgbClr val="E8F9CC"/>
                </a:solidFill>
              </a:rPr>
              <a:t>of</a:t>
            </a:r>
            <a:r>
              <a:rPr lang="lv-LV" sz="1400" i="1" dirty="0">
                <a:solidFill>
                  <a:srgbClr val="E8F9CC"/>
                </a:solidFill>
              </a:rPr>
              <a:t> </a:t>
            </a:r>
            <a:r>
              <a:rPr lang="lv-LV" sz="1400" i="1" dirty="0" err="1">
                <a:solidFill>
                  <a:srgbClr val="E8F9CC"/>
                </a:solidFill>
              </a:rPr>
              <a:t>global</a:t>
            </a:r>
            <a:r>
              <a:rPr lang="lv-LV" sz="1400" i="1" dirty="0">
                <a:solidFill>
                  <a:srgbClr val="E8F9CC"/>
                </a:solidFill>
              </a:rPr>
              <a:t> </a:t>
            </a:r>
            <a:r>
              <a:rPr lang="lv-LV" sz="1400" i="1" dirty="0" err="1">
                <a:solidFill>
                  <a:srgbClr val="E8F9CC"/>
                </a:solidFill>
              </a:rPr>
              <a:t>final</a:t>
            </a:r>
            <a:r>
              <a:rPr lang="lv-LV" sz="1400" i="1" dirty="0">
                <a:solidFill>
                  <a:srgbClr val="E8F9CC"/>
                </a:solidFill>
              </a:rPr>
              <a:t> </a:t>
            </a:r>
            <a:r>
              <a:rPr lang="lv-LV" sz="1400" i="1" dirty="0" err="1">
                <a:solidFill>
                  <a:srgbClr val="E8F9CC"/>
                </a:solidFill>
              </a:rPr>
              <a:t>energy</a:t>
            </a:r>
            <a:r>
              <a:rPr lang="lv-LV" sz="1400" i="1" dirty="0">
                <a:solidFill>
                  <a:srgbClr val="E8F9CC"/>
                </a:solidFill>
              </a:rPr>
              <a:t> </a:t>
            </a:r>
            <a:r>
              <a:rPr lang="lv-LV" sz="1400" i="1" dirty="0" err="1">
                <a:solidFill>
                  <a:srgbClr val="E8F9CC"/>
                </a:solidFill>
              </a:rPr>
              <a:t>use</a:t>
            </a:r>
            <a:endParaRPr lang="lv-LV" sz="1400" i="1" dirty="0">
              <a:solidFill>
                <a:srgbClr val="E8F9CC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7EAF77-1326-D543-05E5-91260C7B8BF1}"/>
              </a:ext>
            </a:extLst>
          </p:cNvPr>
          <p:cNvGrpSpPr/>
          <p:nvPr/>
        </p:nvGrpSpPr>
        <p:grpSpPr>
          <a:xfrm>
            <a:off x="1426464" y="658368"/>
            <a:ext cx="3767328" cy="646331"/>
            <a:chOff x="1426464" y="658368"/>
            <a:chExt cx="3767328" cy="64633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8E77AC-C4C8-AC6D-1829-84B464077237}"/>
                </a:ext>
              </a:extLst>
            </p:cNvPr>
            <p:cNvSpPr txBox="1"/>
            <p:nvPr/>
          </p:nvSpPr>
          <p:spPr>
            <a:xfrm>
              <a:off x="1426464" y="658368"/>
              <a:ext cx="2353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3600" b="1" dirty="0">
                  <a:solidFill>
                    <a:srgbClr val="E8F9CC"/>
                  </a:solidFill>
                </a:rPr>
                <a:t>23% </a:t>
              </a:r>
              <a:r>
                <a:rPr lang="lv-LV" sz="2400" dirty="0">
                  <a:solidFill>
                    <a:srgbClr val="E8F9CC"/>
                  </a:solidFill>
                </a:rPr>
                <a:t>elektrība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7539B61-3FA5-DB81-EC4B-EE5BEED1E3BA}"/>
                </a:ext>
              </a:extLst>
            </p:cNvPr>
            <p:cNvCxnSpPr>
              <a:cxnSpLocks/>
            </p:cNvCxnSpPr>
            <p:nvPr/>
          </p:nvCxnSpPr>
          <p:spPr>
            <a:xfrm>
              <a:off x="3547872" y="1060704"/>
              <a:ext cx="1645920" cy="0"/>
            </a:xfrm>
            <a:prstGeom prst="line">
              <a:avLst/>
            </a:prstGeom>
            <a:ln w="28575">
              <a:solidFill>
                <a:srgbClr val="E8F9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8E18F15-99F1-D7D3-C0FC-3895F272405E}"/>
              </a:ext>
            </a:extLst>
          </p:cNvPr>
          <p:cNvGrpSpPr/>
          <p:nvPr/>
        </p:nvGrpSpPr>
        <p:grpSpPr>
          <a:xfrm>
            <a:off x="505968" y="3889169"/>
            <a:ext cx="3864864" cy="923330"/>
            <a:chOff x="505968" y="3889169"/>
            <a:chExt cx="3864864" cy="92333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D0619EA-111E-C34D-2E48-F9BD6138CBEA}"/>
                </a:ext>
              </a:extLst>
            </p:cNvPr>
            <p:cNvSpPr txBox="1"/>
            <p:nvPr/>
          </p:nvSpPr>
          <p:spPr>
            <a:xfrm>
              <a:off x="505968" y="3889169"/>
              <a:ext cx="23530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5400" b="1" dirty="0">
                  <a:solidFill>
                    <a:srgbClr val="E8F9CC"/>
                  </a:solidFill>
                </a:rPr>
                <a:t>49</a:t>
              </a:r>
              <a:r>
                <a:rPr lang="lv-LV" sz="3600" b="1" dirty="0">
                  <a:solidFill>
                    <a:srgbClr val="E8F9CC"/>
                  </a:solidFill>
                </a:rPr>
                <a:t>% </a:t>
              </a:r>
              <a:r>
                <a:rPr lang="lv-LV" sz="2400" dirty="0">
                  <a:solidFill>
                    <a:srgbClr val="E8F9CC"/>
                  </a:solidFill>
                </a:rPr>
                <a:t>siltums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9C70BD-EEC9-890C-C19D-F3810FA518AB}"/>
                </a:ext>
              </a:extLst>
            </p:cNvPr>
            <p:cNvCxnSpPr>
              <a:cxnSpLocks/>
            </p:cNvCxnSpPr>
            <p:nvPr/>
          </p:nvCxnSpPr>
          <p:spPr>
            <a:xfrm>
              <a:off x="2724912" y="4541494"/>
              <a:ext cx="1645920" cy="0"/>
            </a:xfrm>
            <a:prstGeom prst="line">
              <a:avLst/>
            </a:prstGeom>
            <a:ln w="28575">
              <a:solidFill>
                <a:srgbClr val="E8F9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A78D360-E862-99EC-F791-FB5E1B83D298}"/>
              </a:ext>
            </a:extLst>
          </p:cNvPr>
          <p:cNvGrpSpPr/>
          <p:nvPr/>
        </p:nvGrpSpPr>
        <p:grpSpPr>
          <a:xfrm>
            <a:off x="9400032" y="3337263"/>
            <a:ext cx="3029712" cy="646331"/>
            <a:chOff x="9400032" y="3337263"/>
            <a:chExt cx="3029712" cy="6463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ED3D44B-2A14-7477-703F-E583DBF10F8E}"/>
                </a:ext>
              </a:extLst>
            </p:cNvPr>
            <p:cNvSpPr txBox="1"/>
            <p:nvPr/>
          </p:nvSpPr>
          <p:spPr>
            <a:xfrm>
              <a:off x="9863328" y="3337263"/>
              <a:ext cx="2566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3600" b="1" dirty="0">
                  <a:solidFill>
                    <a:srgbClr val="E8F9CC"/>
                  </a:solidFill>
                </a:rPr>
                <a:t>28% </a:t>
              </a:r>
              <a:r>
                <a:rPr lang="lv-LV" sz="2400" dirty="0">
                  <a:solidFill>
                    <a:srgbClr val="E8F9CC"/>
                  </a:solidFill>
                </a:rPr>
                <a:t>transports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456E30-1D44-B9AF-2B9E-C93FE740D779}"/>
                </a:ext>
              </a:extLst>
            </p:cNvPr>
            <p:cNvCxnSpPr>
              <a:cxnSpLocks/>
            </p:cNvCxnSpPr>
            <p:nvPr/>
          </p:nvCxnSpPr>
          <p:spPr>
            <a:xfrm>
              <a:off x="9400032" y="3654049"/>
              <a:ext cx="560832" cy="0"/>
            </a:xfrm>
            <a:prstGeom prst="line">
              <a:avLst/>
            </a:prstGeom>
            <a:ln w="28575">
              <a:solidFill>
                <a:srgbClr val="E8F9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55848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3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40">
            <a:extLst>
              <a:ext uri="{FF2B5EF4-FFF2-40B4-BE49-F238E27FC236}">
                <a16:creationId xmlns:a16="http://schemas.microsoft.com/office/drawing/2014/main" id="{0837E198-22FF-5A34-5F10-E6E370FE65DA}"/>
              </a:ext>
            </a:extLst>
          </p:cNvPr>
          <p:cNvSpPr>
            <a:spLocks noEditPoints="1"/>
          </p:cNvSpPr>
          <p:nvPr/>
        </p:nvSpPr>
        <p:spPr bwMode="auto">
          <a:xfrm>
            <a:off x="1811271" y="2906017"/>
            <a:ext cx="2319338" cy="2319337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solidFill>
            <a:srgbClr val="55939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29" name="Freeform 241">
            <a:extLst>
              <a:ext uri="{FF2B5EF4-FFF2-40B4-BE49-F238E27FC236}">
                <a16:creationId xmlns:a16="http://schemas.microsoft.com/office/drawing/2014/main" id="{65B64BEB-B265-D9F3-0507-A5CB96922A68}"/>
              </a:ext>
            </a:extLst>
          </p:cNvPr>
          <p:cNvSpPr>
            <a:spLocks noEditPoints="1"/>
          </p:cNvSpPr>
          <p:nvPr/>
        </p:nvSpPr>
        <p:spPr bwMode="auto">
          <a:xfrm>
            <a:off x="346628" y="2416182"/>
            <a:ext cx="1682750" cy="1682750"/>
          </a:xfrm>
          <a:custGeom>
            <a:avLst/>
            <a:gdLst>
              <a:gd name="T0" fmla="*/ 1335 w 1335"/>
              <a:gd name="T1" fmla="*/ 699 h 1335"/>
              <a:gd name="T2" fmla="*/ 1220 w 1335"/>
              <a:gd name="T3" fmla="*/ 586 h 1335"/>
              <a:gd name="T4" fmla="*/ 1300 w 1335"/>
              <a:gd name="T5" fmla="*/ 445 h 1335"/>
              <a:gd name="T6" fmla="*/ 1145 w 1335"/>
              <a:gd name="T7" fmla="*/ 378 h 1335"/>
              <a:gd name="T8" fmla="*/ 1162 w 1335"/>
              <a:gd name="T9" fmla="*/ 218 h 1335"/>
              <a:gd name="T10" fmla="*/ 1001 w 1335"/>
              <a:gd name="T11" fmla="*/ 219 h 1335"/>
              <a:gd name="T12" fmla="*/ 956 w 1335"/>
              <a:gd name="T13" fmla="*/ 65 h 1335"/>
              <a:gd name="T14" fmla="*/ 801 w 1335"/>
              <a:gd name="T15" fmla="*/ 125 h 1335"/>
              <a:gd name="T16" fmla="*/ 699 w 1335"/>
              <a:gd name="T17" fmla="*/ 0 h 1335"/>
              <a:gd name="T18" fmla="*/ 586 w 1335"/>
              <a:gd name="T19" fmla="*/ 115 h 1335"/>
              <a:gd name="T20" fmla="*/ 445 w 1335"/>
              <a:gd name="T21" fmla="*/ 35 h 1335"/>
              <a:gd name="T22" fmla="*/ 378 w 1335"/>
              <a:gd name="T23" fmla="*/ 190 h 1335"/>
              <a:gd name="T24" fmla="*/ 218 w 1335"/>
              <a:gd name="T25" fmla="*/ 173 h 1335"/>
              <a:gd name="T26" fmla="*/ 220 w 1335"/>
              <a:gd name="T27" fmla="*/ 334 h 1335"/>
              <a:gd name="T28" fmla="*/ 65 w 1335"/>
              <a:gd name="T29" fmla="*/ 379 h 1335"/>
              <a:gd name="T30" fmla="*/ 125 w 1335"/>
              <a:gd name="T31" fmla="*/ 535 h 1335"/>
              <a:gd name="T32" fmla="*/ 0 w 1335"/>
              <a:gd name="T33" fmla="*/ 636 h 1335"/>
              <a:gd name="T34" fmla="*/ 115 w 1335"/>
              <a:gd name="T35" fmla="*/ 749 h 1335"/>
              <a:gd name="T36" fmla="*/ 35 w 1335"/>
              <a:gd name="T37" fmla="*/ 890 h 1335"/>
              <a:gd name="T38" fmla="*/ 190 w 1335"/>
              <a:gd name="T39" fmla="*/ 957 h 1335"/>
              <a:gd name="T40" fmla="*/ 173 w 1335"/>
              <a:gd name="T41" fmla="*/ 1117 h 1335"/>
              <a:gd name="T42" fmla="*/ 334 w 1335"/>
              <a:gd name="T43" fmla="*/ 1116 h 1335"/>
              <a:gd name="T44" fmla="*/ 379 w 1335"/>
              <a:gd name="T45" fmla="*/ 1270 h 1335"/>
              <a:gd name="T46" fmla="*/ 535 w 1335"/>
              <a:gd name="T47" fmla="*/ 1210 h 1335"/>
              <a:gd name="T48" fmla="*/ 636 w 1335"/>
              <a:gd name="T49" fmla="*/ 1335 h 1335"/>
              <a:gd name="T50" fmla="*/ 749 w 1335"/>
              <a:gd name="T51" fmla="*/ 1220 h 1335"/>
              <a:gd name="T52" fmla="*/ 890 w 1335"/>
              <a:gd name="T53" fmla="*/ 1299 h 1335"/>
              <a:gd name="T54" fmla="*/ 957 w 1335"/>
              <a:gd name="T55" fmla="*/ 1145 h 1335"/>
              <a:gd name="T56" fmla="*/ 1117 w 1335"/>
              <a:gd name="T57" fmla="*/ 1162 h 1335"/>
              <a:gd name="T58" fmla="*/ 1116 w 1335"/>
              <a:gd name="T59" fmla="*/ 1001 h 1335"/>
              <a:gd name="T60" fmla="*/ 1271 w 1335"/>
              <a:gd name="T61" fmla="*/ 956 h 1335"/>
              <a:gd name="T62" fmla="*/ 1210 w 1335"/>
              <a:gd name="T63" fmla="*/ 801 h 1335"/>
              <a:gd name="T64" fmla="*/ 776 w 1335"/>
              <a:gd name="T65" fmla="*/ 1050 h 1335"/>
              <a:gd name="T66" fmla="*/ 560 w 1335"/>
              <a:gd name="T67" fmla="*/ 286 h 1335"/>
              <a:gd name="T68" fmla="*/ 776 w 1335"/>
              <a:gd name="T69" fmla="*/ 1050 h 1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35" h="1335">
                <a:moveTo>
                  <a:pt x="1326" y="784"/>
                </a:moveTo>
                <a:cubicBezTo>
                  <a:pt x="1335" y="699"/>
                  <a:pt x="1335" y="699"/>
                  <a:pt x="1335" y="699"/>
                </a:cubicBezTo>
                <a:cubicBezTo>
                  <a:pt x="1226" y="658"/>
                  <a:pt x="1226" y="658"/>
                  <a:pt x="1226" y="658"/>
                </a:cubicBezTo>
                <a:cubicBezTo>
                  <a:pt x="1226" y="634"/>
                  <a:pt x="1224" y="610"/>
                  <a:pt x="1220" y="586"/>
                </a:cubicBezTo>
                <a:cubicBezTo>
                  <a:pt x="1323" y="527"/>
                  <a:pt x="1323" y="527"/>
                  <a:pt x="1323" y="527"/>
                </a:cubicBezTo>
                <a:cubicBezTo>
                  <a:pt x="1300" y="445"/>
                  <a:pt x="1300" y="445"/>
                  <a:pt x="1300" y="445"/>
                </a:cubicBezTo>
                <a:cubicBezTo>
                  <a:pt x="1181" y="448"/>
                  <a:pt x="1181" y="448"/>
                  <a:pt x="1181" y="448"/>
                </a:cubicBezTo>
                <a:cubicBezTo>
                  <a:pt x="1171" y="424"/>
                  <a:pt x="1159" y="400"/>
                  <a:pt x="1145" y="378"/>
                </a:cubicBezTo>
                <a:cubicBezTo>
                  <a:pt x="1215" y="284"/>
                  <a:pt x="1215" y="284"/>
                  <a:pt x="1215" y="284"/>
                </a:cubicBezTo>
                <a:cubicBezTo>
                  <a:pt x="1162" y="218"/>
                  <a:pt x="1162" y="218"/>
                  <a:pt x="1162" y="218"/>
                </a:cubicBezTo>
                <a:cubicBezTo>
                  <a:pt x="1055" y="266"/>
                  <a:pt x="1055" y="266"/>
                  <a:pt x="1055" y="266"/>
                </a:cubicBezTo>
                <a:cubicBezTo>
                  <a:pt x="1038" y="249"/>
                  <a:pt x="1020" y="234"/>
                  <a:pt x="1001" y="219"/>
                </a:cubicBezTo>
                <a:cubicBezTo>
                  <a:pt x="1031" y="106"/>
                  <a:pt x="1031" y="106"/>
                  <a:pt x="1031" y="106"/>
                </a:cubicBezTo>
                <a:cubicBezTo>
                  <a:pt x="956" y="65"/>
                  <a:pt x="956" y="65"/>
                  <a:pt x="956" y="65"/>
                </a:cubicBezTo>
                <a:cubicBezTo>
                  <a:pt x="875" y="149"/>
                  <a:pt x="875" y="149"/>
                  <a:pt x="875" y="149"/>
                </a:cubicBezTo>
                <a:cubicBezTo>
                  <a:pt x="851" y="139"/>
                  <a:pt x="826" y="131"/>
                  <a:pt x="801" y="125"/>
                </a:cubicBezTo>
                <a:cubicBezTo>
                  <a:pt x="784" y="9"/>
                  <a:pt x="784" y="9"/>
                  <a:pt x="784" y="9"/>
                </a:cubicBezTo>
                <a:cubicBezTo>
                  <a:pt x="699" y="0"/>
                  <a:pt x="699" y="0"/>
                  <a:pt x="699" y="0"/>
                </a:cubicBezTo>
                <a:cubicBezTo>
                  <a:pt x="658" y="109"/>
                  <a:pt x="658" y="109"/>
                  <a:pt x="658" y="109"/>
                </a:cubicBezTo>
                <a:cubicBezTo>
                  <a:pt x="634" y="109"/>
                  <a:pt x="610" y="111"/>
                  <a:pt x="586" y="115"/>
                </a:cubicBezTo>
                <a:cubicBezTo>
                  <a:pt x="527" y="12"/>
                  <a:pt x="527" y="12"/>
                  <a:pt x="527" y="12"/>
                </a:cubicBezTo>
                <a:cubicBezTo>
                  <a:pt x="445" y="35"/>
                  <a:pt x="445" y="35"/>
                  <a:pt x="445" y="35"/>
                </a:cubicBezTo>
                <a:cubicBezTo>
                  <a:pt x="448" y="154"/>
                  <a:pt x="448" y="154"/>
                  <a:pt x="448" y="154"/>
                </a:cubicBezTo>
                <a:cubicBezTo>
                  <a:pt x="424" y="164"/>
                  <a:pt x="400" y="176"/>
                  <a:pt x="378" y="190"/>
                </a:cubicBezTo>
                <a:cubicBezTo>
                  <a:pt x="284" y="120"/>
                  <a:pt x="284" y="120"/>
                  <a:pt x="284" y="120"/>
                </a:cubicBezTo>
                <a:cubicBezTo>
                  <a:pt x="218" y="173"/>
                  <a:pt x="218" y="173"/>
                  <a:pt x="218" y="173"/>
                </a:cubicBezTo>
                <a:cubicBezTo>
                  <a:pt x="266" y="280"/>
                  <a:pt x="266" y="280"/>
                  <a:pt x="266" y="280"/>
                </a:cubicBezTo>
                <a:cubicBezTo>
                  <a:pt x="249" y="297"/>
                  <a:pt x="234" y="315"/>
                  <a:pt x="220" y="334"/>
                </a:cubicBezTo>
                <a:cubicBezTo>
                  <a:pt x="106" y="305"/>
                  <a:pt x="106" y="305"/>
                  <a:pt x="106" y="305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149" y="460"/>
                  <a:pt x="149" y="460"/>
                  <a:pt x="149" y="460"/>
                </a:cubicBezTo>
                <a:cubicBezTo>
                  <a:pt x="139" y="484"/>
                  <a:pt x="131" y="509"/>
                  <a:pt x="125" y="535"/>
                </a:cubicBezTo>
                <a:cubicBezTo>
                  <a:pt x="9" y="551"/>
                  <a:pt x="9" y="551"/>
                  <a:pt x="9" y="551"/>
                </a:cubicBezTo>
                <a:cubicBezTo>
                  <a:pt x="0" y="636"/>
                  <a:pt x="0" y="636"/>
                  <a:pt x="0" y="636"/>
                </a:cubicBezTo>
                <a:cubicBezTo>
                  <a:pt x="109" y="678"/>
                  <a:pt x="109" y="678"/>
                  <a:pt x="109" y="678"/>
                </a:cubicBezTo>
                <a:cubicBezTo>
                  <a:pt x="110" y="701"/>
                  <a:pt x="111" y="725"/>
                  <a:pt x="115" y="749"/>
                </a:cubicBezTo>
                <a:cubicBezTo>
                  <a:pt x="12" y="809"/>
                  <a:pt x="12" y="809"/>
                  <a:pt x="12" y="809"/>
                </a:cubicBezTo>
                <a:cubicBezTo>
                  <a:pt x="35" y="890"/>
                  <a:pt x="35" y="890"/>
                  <a:pt x="35" y="890"/>
                </a:cubicBezTo>
                <a:cubicBezTo>
                  <a:pt x="154" y="887"/>
                  <a:pt x="154" y="887"/>
                  <a:pt x="154" y="887"/>
                </a:cubicBezTo>
                <a:cubicBezTo>
                  <a:pt x="164" y="912"/>
                  <a:pt x="177" y="935"/>
                  <a:pt x="190" y="957"/>
                </a:cubicBezTo>
                <a:cubicBezTo>
                  <a:pt x="120" y="1051"/>
                  <a:pt x="120" y="1051"/>
                  <a:pt x="120" y="1051"/>
                </a:cubicBezTo>
                <a:cubicBezTo>
                  <a:pt x="173" y="1117"/>
                  <a:pt x="173" y="1117"/>
                  <a:pt x="173" y="1117"/>
                </a:cubicBezTo>
                <a:cubicBezTo>
                  <a:pt x="280" y="1070"/>
                  <a:pt x="280" y="1070"/>
                  <a:pt x="280" y="1070"/>
                </a:cubicBezTo>
                <a:cubicBezTo>
                  <a:pt x="297" y="1086"/>
                  <a:pt x="315" y="1102"/>
                  <a:pt x="334" y="1116"/>
                </a:cubicBezTo>
                <a:cubicBezTo>
                  <a:pt x="305" y="1229"/>
                  <a:pt x="305" y="1229"/>
                  <a:pt x="305" y="1229"/>
                </a:cubicBezTo>
                <a:cubicBezTo>
                  <a:pt x="379" y="1270"/>
                  <a:pt x="379" y="1270"/>
                  <a:pt x="379" y="1270"/>
                </a:cubicBezTo>
                <a:cubicBezTo>
                  <a:pt x="460" y="1186"/>
                  <a:pt x="460" y="1186"/>
                  <a:pt x="460" y="1186"/>
                </a:cubicBezTo>
                <a:cubicBezTo>
                  <a:pt x="484" y="1196"/>
                  <a:pt x="509" y="1204"/>
                  <a:pt x="535" y="1210"/>
                </a:cubicBezTo>
                <a:cubicBezTo>
                  <a:pt x="551" y="1326"/>
                  <a:pt x="551" y="1326"/>
                  <a:pt x="551" y="1326"/>
                </a:cubicBezTo>
                <a:cubicBezTo>
                  <a:pt x="636" y="1335"/>
                  <a:pt x="636" y="1335"/>
                  <a:pt x="636" y="1335"/>
                </a:cubicBezTo>
                <a:cubicBezTo>
                  <a:pt x="678" y="1226"/>
                  <a:pt x="678" y="1226"/>
                  <a:pt x="678" y="1226"/>
                </a:cubicBezTo>
                <a:cubicBezTo>
                  <a:pt x="701" y="1226"/>
                  <a:pt x="725" y="1224"/>
                  <a:pt x="749" y="1220"/>
                </a:cubicBezTo>
                <a:cubicBezTo>
                  <a:pt x="808" y="1323"/>
                  <a:pt x="808" y="1323"/>
                  <a:pt x="808" y="1323"/>
                </a:cubicBezTo>
                <a:cubicBezTo>
                  <a:pt x="890" y="1299"/>
                  <a:pt x="890" y="1299"/>
                  <a:pt x="890" y="1299"/>
                </a:cubicBezTo>
                <a:cubicBezTo>
                  <a:pt x="887" y="1181"/>
                  <a:pt x="887" y="1181"/>
                  <a:pt x="887" y="1181"/>
                </a:cubicBezTo>
                <a:cubicBezTo>
                  <a:pt x="912" y="1171"/>
                  <a:pt x="935" y="1159"/>
                  <a:pt x="957" y="1145"/>
                </a:cubicBezTo>
                <a:cubicBezTo>
                  <a:pt x="1051" y="1215"/>
                  <a:pt x="1051" y="1215"/>
                  <a:pt x="1051" y="1215"/>
                </a:cubicBezTo>
                <a:cubicBezTo>
                  <a:pt x="1117" y="1162"/>
                  <a:pt x="1117" y="1162"/>
                  <a:pt x="1117" y="1162"/>
                </a:cubicBezTo>
                <a:cubicBezTo>
                  <a:pt x="1070" y="1055"/>
                  <a:pt x="1070" y="1055"/>
                  <a:pt x="1070" y="1055"/>
                </a:cubicBezTo>
                <a:cubicBezTo>
                  <a:pt x="1086" y="1038"/>
                  <a:pt x="1102" y="1020"/>
                  <a:pt x="1116" y="1001"/>
                </a:cubicBezTo>
                <a:cubicBezTo>
                  <a:pt x="1229" y="1031"/>
                  <a:pt x="1229" y="1031"/>
                  <a:pt x="1229" y="1031"/>
                </a:cubicBezTo>
                <a:cubicBezTo>
                  <a:pt x="1271" y="956"/>
                  <a:pt x="1271" y="956"/>
                  <a:pt x="1271" y="956"/>
                </a:cubicBezTo>
                <a:cubicBezTo>
                  <a:pt x="1186" y="875"/>
                  <a:pt x="1186" y="875"/>
                  <a:pt x="1186" y="875"/>
                </a:cubicBezTo>
                <a:cubicBezTo>
                  <a:pt x="1196" y="851"/>
                  <a:pt x="1204" y="826"/>
                  <a:pt x="1210" y="801"/>
                </a:cubicBezTo>
                <a:lnTo>
                  <a:pt x="1326" y="784"/>
                </a:lnTo>
                <a:close/>
                <a:moveTo>
                  <a:pt x="776" y="1050"/>
                </a:moveTo>
                <a:cubicBezTo>
                  <a:pt x="565" y="1109"/>
                  <a:pt x="345" y="986"/>
                  <a:pt x="286" y="775"/>
                </a:cubicBezTo>
                <a:cubicBezTo>
                  <a:pt x="226" y="564"/>
                  <a:pt x="349" y="345"/>
                  <a:pt x="560" y="286"/>
                </a:cubicBezTo>
                <a:cubicBezTo>
                  <a:pt x="771" y="226"/>
                  <a:pt x="990" y="349"/>
                  <a:pt x="1050" y="560"/>
                </a:cubicBezTo>
                <a:cubicBezTo>
                  <a:pt x="1109" y="771"/>
                  <a:pt x="987" y="990"/>
                  <a:pt x="776" y="1050"/>
                </a:cubicBezTo>
                <a:close/>
              </a:path>
            </a:pathLst>
          </a:custGeom>
          <a:solidFill>
            <a:srgbClr val="E8F9C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30" name="Freeform 241">
            <a:extLst>
              <a:ext uri="{FF2B5EF4-FFF2-40B4-BE49-F238E27FC236}">
                <a16:creationId xmlns:a16="http://schemas.microsoft.com/office/drawing/2014/main" id="{4495BFCE-ADB4-45C5-6242-104EC44D1138}"/>
              </a:ext>
            </a:extLst>
          </p:cNvPr>
          <p:cNvSpPr>
            <a:spLocks noEditPoints="1"/>
          </p:cNvSpPr>
          <p:nvPr/>
        </p:nvSpPr>
        <p:spPr bwMode="auto">
          <a:xfrm rot="21321938">
            <a:off x="1488624" y="1233694"/>
            <a:ext cx="1682750" cy="1682750"/>
          </a:xfrm>
          <a:custGeom>
            <a:avLst/>
            <a:gdLst>
              <a:gd name="T0" fmla="*/ 1335 w 1335"/>
              <a:gd name="T1" fmla="*/ 699 h 1335"/>
              <a:gd name="T2" fmla="*/ 1220 w 1335"/>
              <a:gd name="T3" fmla="*/ 586 h 1335"/>
              <a:gd name="T4" fmla="*/ 1300 w 1335"/>
              <a:gd name="T5" fmla="*/ 445 h 1335"/>
              <a:gd name="T6" fmla="*/ 1145 w 1335"/>
              <a:gd name="T7" fmla="*/ 378 h 1335"/>
              <a:gd name="T8" fmla="*/ 1162 w 1335"/>
              <a:gd name="T9" fmla="*/ 218 h 1335"/>
              <a:gd name="T10" fmla="*/ 1001 w 1335"/>
              <a:gd name="T11" fmla="*/ 219 h 1335"/>
              <a:gd name="T12" fmla="*/ 956 w 1335"/>
              <a:gd name="T13" fmla="*/ 65 h 1335"/>
              <a:gd name="T14" fmla="*/ 801 w 1335"/>
              <a:gd name="T15" fmla="*/ 125 h 1335"/>
              <a:gd name="T16" fmla="*/ 699 w 1335"/>
              <a:gd name="T17" fmla="*/ 0 h 1335"/>
              <a:gd name="T18" fmla="*/ 586 w 1335"/>
              <a:gd name="T19" fmla="*/ 115 h 1335"/>
              <a:gd name="T20" fmla="*/ 445 w 1335"/>
              <a:gd name="T21" fmla="*/ 35 h 1335"/>
              <a:gd name="T22" fmla="*/ 378 w 1335"/>
              <a:gd name="T23" fmla="*/ 190 h 1335"/>
              <a:gd name="T24" fmla="*/ 218 w 1335"/>
              <a:gd name="T25" fmla="*/ 173 h 1335"/>
              <a:gd name="T26" fmla="*/ 220 w 1335"/>
              <a:gd name="T27" fmla="*/ 334 h 1335"/>
              <a:gd name="T28" fmla="*/ 65 w 1335"/>
              <a:gd name="T29" fmla="*/ 379 h 1335"/>
              <a:gd name="T30" fmla="*/ 125 w 1335"/>
              <a:gd name="T31" fmla="*/ 535 h 1335"/>
              <a:gd name="T32" fmla="*/ 0 w 1335"/>
              <a:gd name="T33" fmla="*/ 636 h 1335"/>
              <a:gd name="T34" fmla="*/ 115 w 1335"/>
              <a:gd name="T35" fmla="*/ 749 h 1335"/>
              <a:gd name="T36" fmla="*/ 35 w 1335"/>
              <a:gd name="T37" fmla="*/ 890 h 1335"/>
              <a:gd name="T38" fmla="*/ 190 w 1335"/>
              <a:gd name="T39" fmla="*/ 957 h 1335"/>
              <a:gd name="T40" fmla="*/ 173 w 1335"/>
              <a:gd name="T41" fmla="*/ 1117 h 1335"/>
              <a:gd name="T42" fmla="*/ 334 w 1335"/>
              <a:gd name="T43" fmla="*/ 1116 h 1335"/>
              <a:gd name="T44" fmla="*/ 379 w 1335"/>
              <a:gd name="T45" fmla="*/ 1270 h 1335"/>
              <a:gd name="T46" fmla="*/ 535 w 1335"/>
              <a:gd name="T47" fmla="*/ 1210 h 1335"/>
              <a:gd name="T48" fmla="*/ 636 w 1335"/>
              <a:gd name="T49" fmla="*/ 1335 h 1335"/>
              <a:gd name="T50" fmla="*/ 749 w 1335"/>
              <a:gd name="T51" fmla="*/ 1220 h 1335"/>
              <a:gd name="T52" fmla="*/ 890 w 1335"/>
              <a:gd name="T53" fmla="*/ 1299 h 1335"/>
              <a:gd name="T54" fmla="*/ 957 w 1335"/>
              <a:gd name="T55" fmla="*/ 1145 h 1335"/>
              <a:gd name="T56" fmla="*/ 1117 w 1335"/>
              <a:gd name="T57" fmla="*/ 1162 h 1335"/>
              <a:gd name="T58" fmla="*/ 1116 w 1335"/>
              <a:gd name="T59" fmla="*/ 1001 h 1335"/>
              <a:gd name="T60" fmla="*/ 1271 w 1335"/>
              <a:gd name="T61" fmla="*/ 956 h 1335"/>
              <a:gd name="T62" fmla="*/ 1210 w 1335"/>
              <a:gd name="T63" fmla="*/ 801 h 1335"/>
              <a:gd name="T64" fmla="*/ 776 w 1335"/>
              <a:gd name="T65" fmla="*/ 1050 h 1335"/>
              <a:gd name="T66" fmla="*/ 560 w 1335"/>
              <a:gd name="T67" fmla="*/ 286 h 1335"/>
              <a:gd name="T68" fmla="*/ 776 w 1335"/>
              <a:gd name="T69" fmla="*/ 1050 h 1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35" h="1335">
                <a:moveTo>
                  <a:pt x="1326" y="784"/>
                </a:moveTo>
                <a:cubicBezTo>
                  <a:pt x="1335" y="699"/>
                  <a:pt x="1335" y="699"/>
                  <a:pt x="1335" y="699"/>
                </a:cubicBezTo>
                <a:cubicBezTo>
                  <a:pt x="1226" y="658"/>
                  <a:pt x="1226" y="658"/>
                  <a:pt x="1226" y="658"/>
                </a:cubicBezTo>
                <a:cubicBezTo>
                  <a:pt x="1226" y="634"/>
                  <a:pt x="1224" y="610"/>
                  <a:pt x="1220" y="586"/>
                </a:cubicBezTo>
                <a:cubicBezTo>
                  <a:pt x="1323" y="527"/>
                  <a:pt x="1323" y="527"/>
                  <a:pt x="1323" y="527"/>
                </a:cubicBezTo>
                <a:cubicBezTo>
                  <a:pt x="1300" y="445"/>
                  <a:pt x="1300" y="445"/>
                  <a:pt x="1300" y="445"/>
                </a:cubicBezTo>
                <a:cubicBezTo>
                  <a:pt x="1181" y="448"/>
                  <a:pt x="1181" y="448"/>
                  <a:pt x="1181" y="448"/>
                </a:cubicBezTo>
                <a:cubicBezTo>
                  <a:pt x="1171" y="424"/>
                  <a:pt x="1159" y="400"/>
                  <a:pt x="1145" y="378"/>
                </a:cubicBezTo>
                <a:cubicBezTo>
                  <a:pt x="1215" y="284"/>
                  <a:pt x="1215" y="284"/>
                  <a:pt x="1215" y="284"/>
                </a:cubicBezTo>
                <a:cubicBezTo>
                  <a:pt x="1162" y="218"/>
                  <a:pt x="1162" y="218"/>
                  <a:pt x="1162" y="218"/>
                </a:cubicBezTo>
                <a:cubicBezTo>
                  <a:pt x="1055" y="266"/>
                  <a:pt x="1055" y="266"/>
                  <a:pt x="1055" y="266"/>
                </a:cubicBezTo>
                <a:cubicBezTo>
                  <a:pt x="1038" y="249"/>
                  <a:pt x="1020" y="234"/>
                  <a:pt x="1001" y="219"/>
                </a:cubicBezTo>
                <a:cubicBezTo>
                  <a:pt x="1031" y="106"/>
                  <a:pt x="1031" y="106"/>
                  <a:pt x="1031" y="106"/>
                </a:cubicBezTo>
                <a:cubicBezTo>
                  <a:pt x="956" y="65"/>
                  <a:pt x="956" y="65"/>
                  <a:pt x="956" y="65"/>
                </a:cubicBezTo>
                <a:cubicBezTo>
                  <a:pt x="875" y="149"/>
                  <a:pt x="875" y="149"/>
                  <a:pt x="875" y="149"/>
                </a:cubicBezTo>
                <a:cubicBezTo>
                  <a:pt x="851" y="139"/>
                  <a:pt x="826" y="131"/>
                  <a:pt x="801" y="125"/>
                </a:cubicBezTo>
                <a:cubicBezTo>
                  <a:pt x="784" y="9"/>
                  <a:pt x="784" y="9"/>
                  <a:pt x="784" y="9"/>
                </a:cubicBezTo>
                <a:cubicBezTo>
                  <a:pt x="699" y="0"/>
                  <a:pt x="699" y="0"/>
                  <a:pt x="699" y="0"/>
                </a:cubicBezTo>
                <a:cubicBezTo>
                  <a:pt x="658" y="109"/>
                  <a:pt x="658" y="109"/>
                  <a:pt x="658" y="109"/>
                </a:cubicBezTo>
                <a:cubicBezTo>
                  <a:pt x="634" y="109"/>
                  <a:pt x="610" y="111"/>
                  <a:pt x="586" y="115"/>
                </a:cubicBezTo>
                <a:cubicBezTo>
                  <a:pt x="527" y="12"/>
                  <a:pt x="527" y="12"/>
                  <a:pt x="527" y="12"/>
                </a:cubicBezTo>
                <a:cubicBezTo>
                  <a:pt x="445" y="35"/>
                  <a:pt x="445" y="35"/>
                  <a:pt x="445" y="35"/>
                </a:cubicBezTo>
                <a:cubicBezTo>
                  <a:pt x="448" y="154"/>
                  <a:pt x="448" y="154"/>
                  <a:pt x="448" y="154"/>
                </a:cubicBezTo>
                <a:cubicBezTo>
                  <a:pt x="424" y="164"/>
                  <a:pt x="400" y="176"/>
                  <a:pt x="378" y="190"/>
                </a:cubicBezTo>
                <a:cubicBezTo>
                  <a:pt x="284" y="120"/>
                  <a:pt x="284" y="120"/>
                  <a:pt x="284" y="120"/>
                </a:cubicBezTo>
                <a:cubicBezTo>
                  <a:pt x="218" y="173"/>
                  <a:pt x="218" y="173"/>
                  <a:pt x="218" y="173"/>
                </a:cubicBezTo>
                <a:cubicBezTo>
                  <a:pt x="266" y="280"/>
                  <a:pt x="266" y="280"/>
                  <a:pt x="266" y="280"/>
                </a:cubicBezTo>
                <a:cubicBezTo>
                  <a:pt x="249" y="297"/>
                  <a:pt x="234" y="315"/>
                  <a:pt x="220" y="334"/>
                </a:cubicBezTo>
                <a:cubicBezTo>
                  <a:pt x="106" y="305"/>
                  <a:pt x="106" y="305"/>
                  <a:pt x="106" y="305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149" y="460"/>
                  <a:pt x="149" y="460"/>
                  <a:pt x="149" y="460"/>
                </a:cubicBezTo>
                <a:cubicBezTo>
                  <a:pt x="139" y="484"/>
                  <a:pt x="131" y="509"/>
                  <a:pt x="125" y="535"/>
                </a:cubicBezTo>
                <a:cubicBezTo>
                  <a:pt x="9" y="551"/>
                  <a:pt x="9" y="551"/>
                  <a:pt x="9" y="551"/>
                </a:cubicBezTo>
                <a:cubicBezTo>
                  <a:pt x="0" y="636"/>
                  <a:pt x="0" y="636"/>
                  <a:pt x="0" y="636"/>
                </a:cubicBezTo>
                <a:cubicBezTo>
                  <a:pt x="109" y="678"/>
                  <a:pt x="109" y="678"/>
                  <a:pt x="109" y="678"/>
                </a:cubicBezTo>
                <a:cubicBezTo>
                  <a:pt x="110" y="701"/>
                  <a:pt x="111" y="725"/>
                  <a:pt x="115" y="749"/>
                </a:cubicBezTo>
                <a:cubicBezTo>
                  <a:pt x="12" y="809"/>
                  <a:pt x="12" y="809"/>
                  <a:pt x="12" y="809"/>
                </a:cubicBezTo>
                <a:cubicBezTo>
                  <a:pt x="35" y="890"/>
                  <a:pt x="35" y="890"/>
                  <a:pt x="35" y="890"/>
                </a:cubicBezTo>
                <a:cubicBezTo>
                  <a:pt x="154" y="887"/>
                  <a:pt x="154" y="887"/>
                  <a:pt x="154" y="887"/>
                </a:cubicBezTo>
                <a:cubicBezTo>
                  <a:pt x="164" y="912"/>
                  <a:pt x="177" y="935"/>
                  <a:pt x="190" y="957"/>
                </a:cubicBezTo>
                <a:cubicBezTo>
                  <a:pt x="120" y="1051"/>
                  <a:pt x="120" y="1051"/>
                  <a:pt x="120" y="1051"/>
                </a:cubicBezTo>
                <a:cubicBezTo>
                  <a:pt x="173" y="1117"/>
                  <a:pt x="173" y="1117"/>
                  <a:pt x="173" y="1117"/>
                </a:cubicBezTo>
                <a:cubicBezTo>
                  <a:pt x="280" y="1070"/>
                  <a:pt x="280" y="1070"/>
                  <a:pt x="280" y="1070"/>
                </a:cubicBezTo>
                <a:cubicBezTo>
                  <a:pt x="297" y="1086"/>
                  <a:pt x="315" y="1102"/>
                  <a:pt x="334" y="1116"/>
                </a:cubicBezTo>
                <a:cubicBezTo>
                  <a:pt x="305" y="1229"/>
                  <a:pt x="305" y="1229"/>
                  <a:pt x="305" y="1229"/>
                </a:cubicBezTo>
                <a:cubicBezTo>
                  <a:pt x="379" y="1270"/>
                  <a:pt x="379" y="1270"/>
                  <a:pt x="379" y="1270"/>
                </a:cubicBezTo>
                <a:cubicBezTo>
                  <a:pt x="460" y="1186"/>
                  <a:pt x="460" y="1186"/>
                  <a:pt x="460" y="1186"/>
                </a:cubicBezTo>
                <a:cubicBezTo>
                  <a:pt x="484" y="1196"/>
                  <a:pt x="509" y="1204"/>
                  <a:pt x="535" y="1210"/>
                </a:cubicBezTo>
                <a:cubicBezTo>
                  <a:pt x="551" y="1326"/>
                  <a:pt x="551" y="1326"/>
                  <a:pt x="551" y="1326"/>
                </a:cubicBezTo>
                <a:cubicBezTo>
                  <a:pt x="636" y="1335"/>
                  <a:pt x="636" y="1335"/>
                  <a:pt x="636" y="1335"/>
                </a:cubicBezTo>
                <a:cubicBezTo>
                  <a:pt x="678" y="1226"/>
                  <a:pt x="678" y="1226"/>
                  <a:pt x="678" y="1226"/>
                </a:cubicBezTo>
                <a:cubicBezTo>
                  <a:pt x="701" y="1226"/>
                  <a:pt x="725" y="1224"/>
                  <a:pt x="749" y="1220"/>
                </a:cubicBezTo>
                <a:cubicBezTo>
                  <a:pt x="808" y="1323"/>
                  <a:pt x="808" y="1323"/>
                  <a:pt x="808" y="1323"/>
                </a:cubicBezTo>
                <a:cubicBezTo>
                  <a:pt x="890" y="1299"/>
                  <a:pt x="890" y="1299"/>
                  <a:pt x="890" y="1299"/>
                </a:cubicBezTo>
                <a:cubicBezTo>
                  <a:pt x="887" y="1181"/>
                  <a:pt x="887" y="1181"/>
                  <a:pt x="887" y="1181"/>
                </a:cubicBezTo>
                <a:cubicBezTo>
                  <a:pt x="912" y="1171"/>
                  <a:pt x="935" y="1159"/>
                  <a:pt x="957" y="1145"/>
                </a:cubicBezTo>
                <a:cubicBezTo>
                  <a:pt x="1051" y="1215"/>
                  <a:pt x="1051" y="1215"/>
                  <a:pt x="1051" y="1215"/>
                </a:cubicBezTo>
                <a:cubicBezTo>
                  <a:pt x="1117" y="1162"/>
                  <a:pt x="1117" y="1162"/>
                  <a:pt x="1117" y="1162"/>
                </a:cubicBezTo>
                <a:cubicBezTo>
                  <a:pt x="1070" y="1055"/>
                  <a:pt x="1070" y="1055"/>
                  <a:pt x="1070" y="1055"/>
                </a:cubicBezTo>
                <a:cubicBezTo>
                  <a:pt x="1086" y="1038"/>
                  <a:pt x="1102" y="1020"/>
                  <a:pt x="1116" y="1001"/>
                </a:cubicBezTo>
                <a:cubicBezTo>
                  <a:pt x="1229" y="1031"/>
                  <a:pt x="1229" y="1031"/>
                  <a:pt x="1229" y="1031"/>
                </a:cubicBezTo>
                <a:cubicBezTo>
                  <a:pt x="1271" y="956"/>
                  <a:pt x="1271" y="956"/>
                  <a:pt x="1271" y="956"/>
                </a:cubicBezTo>
                <a:cubicBezTo>
                  <a:pt x="1186" y="875"/>
                  <a:pt x="1186" y="875"/>
                  <a:pt x="1186" y="875"/>
                </a:cubicBezTo>
                <a:cubicBezTo>
                  <a:pt x="1196" y="851"/>
                  <a:pt x="1204" y="826"/>
                  <a:pt x="1210" y="801"/>
                </a:cubicBezTo>
                <a:lnTo>
                  <a:pt x="1326" y="784"/>
                </a:lnTo>
                <a:close/>
                <a:moveTo>
                  <a:pt x="776" y="1050"/>
                </a:moveTo>
                <a:cubicBezTo>
                  <a:pt x="565" y="1109"/>
                  <a:pt x="345" y="986"/>
                  <a:pt x="286" y="775"/>
                </a:cubicBezTo>
                <a:cubicBezTo>
                  <a:pt x="226" y="564"/>
                  <a:pt x="349" y="345"/>
                  <a:pt x="560" y="286"/>
                </a:cubicBezTo>
                <a:cubicBezTo>
                  <a:pt x="771" y="226"/>
                  <a:pt x="990" y="349"/>
                  <a:pt x="1050" y="560"/>
                </a:cubicBezTo>
                <a:cubicBezTo>
                  <a:pt x="1109" y="771"/>
                  <a:pt x="987" y="990"/>
                  <a:pt x="776" y="1050"/>
                </a:cubicBezTo>
                <a:close/>
              </a:path>
            </a:pathLst>
          </a:custGeom>
          <a:solidFill>
            <a:srgbClr val="7AC4A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31" name="Freeform 9">
            <a:extLst>
              <a:ext uri="{FF2B5EF4-FFF2-40B4-BE49-F238E27FC236}">
                <a16:creationId xmlns:a16="http://schemas.microsoft.com/office/drawing/2014/main" id="{3E9FC1BD-4EEE-ADE9-D16B-B6A7A2445D48}"/>
              </a:ext>
            </a:extLst>
          </p:cNvPr>
          <p:cNvSpPr>
            <a:spLocks/>
          </p:cNvSpPr>
          <p:nvPr/>
        </p:nvSpPr>
        <p:spPr bwMode="auto">
          <a:xfrm rot="4992913">
            <a:off x="3259165" y="2184769"/>
            <a:ext cx="838199" cy="694358"/>
          </a:xfrm>
          <a:custGeom>
            <a:avLst/>
            <a:gdLst>
              <a:gd name="T0" fmla="*/ 540 w 540"/>
              <a:gd name="T1" fmla="*/ 127 h 447"/>
              <a:gd name="T2" fmla="*/ 531 w 540"/>
              <a:gd name="T3" fmla="*/ 120 h 447"/>
              <a:gd name="T4" fmla="*/ 506 w 540"/>
              <a:gd name="T5" fmla="*/ 103 h 447"/>
              <a:gd name="T6" fmla="*/ 425 w 540"/>
              <a:gd name="T7" fmla="*/ 55 h 447"/>
              <a:gd name="T8" fmla="*/ 335 w 540"/>
              <a:gd name="T9" fmla="*/ 14 h 447"/>
              <a:gd name="T10" fmla="*/ 302 w 540"/>
              <a:gd name="T11" fmla="*/ 4 h 447"/>
              <a:gd name="T12" fmla="*/ 289 w 540"/>
              <a:gd name="T13" fmla="*/ 0 h 447"/>
              <a:gd name="T14" fmla="*/ 295 w 540"/>
              <a:gd name="T15" fmla="*/ 4 h 447"/>
              <a:gd name="T16" fmla="*/ 310 w 540"/>
              <a:gd name="T17" fmla="*/ 15 h 447"/>
              <a:gd name="T18" fmla="*/ 354 w 540"/>
              <a:gd name="T19" fmla="*/ 50 h 447"/>
              <a:gd name="T20" fmla="*/ 375 w 540"/>
              <a:gd name="T21" fmla="*/ 70 h 447"/>
              <a:gd name="T22" fmla="*/ 393 w 540"/>
              <a:gd name="T23" fmla="*/ 88 h 447"/>
              <a:gd name="T24" fmla="*/ 406 w 540"/>
              <a:gd name="T25" fmla="*/ 100 h 447"/>
              <a:gd name="T26" fmla="*/ 410 w 540"/>
              <a:gd name="T27" fmla="*/ 105 h 447"/>
              <a:gd name="T28" fmla="*/ 404 w 540"/>
              <a:gd name="T29" fmla="*/ 106 h 447"/>
              <a:gd name="T30" fmla="*/ 386 w 540"/>
              <a:gd name="T31" fmla="*/ 110 h 447"/>
              <a:gd name="T32" fmla="*/ 359 w 540"/>
              <a:gd name="T33" fmla="*/ 117 h 447"/>
              <a:gd name="T34" fmla="*/ 324 w 540"/>
              <a:gd name="T35" fmla="*/ 127 h 447"/>
              <a:gd name="T36" fmla="*/ 240 w 540"/>
              <a:gd name="T37" fmla="*/ 162 h 447"/>
              <a:gd name="T38" fmla="*/ 195 w 540"/>
              <a:gd name="T39" fmla="*/ 187 h 447"/>
              <a:gd name="T40" fmla="*/ 173 w 540"/>
              <a:gd name="T41" fmla="*/ 202 h 447"/>
              <a:gd name="T42" fmla="*/ 163 w 540"/>
              <a:gd name="T43" fmla="*/ 210 h 447"/>
              <a:gd name="T44" fmla="*/ 152 w 540"/>
              <a:gd name="T45" fmla="*/ 218 h 447"/>
              <a:gd name="T46" fmla="*/ 80 w 540"/>
              <a:gd name="T47" fmla="*/ 292 h 447"/>
              <a:gd name="T48" fmla="*/ 33 w 540"/>
              <a:gd name="T49" fmla="*/ 368 h 447"/>
              <a:gd name="T50" fmla="*/ 8 w 540"/>
              <a:gd name="T51" fmla="*/ 425 h 447"/>
              <a:gd name="T52" fmla="*/ 2 w 540"/>
              <a:gd name="T53" fmla="*/ 441 h 447"/>
              <a:gd name="T54" fmla="*/ 0 w 540"/>
              <a:gd name="T55" fmla="*/ 447 h 447"/>
              <a:gd name="T56" fmla="*/ 3 w 540"/>
              <a:gd name="T57" fmla="*/ 441 h 447"/>
              <a:gd name="T58" fmla="*/ 10 w 540"/>
              <a:gd name="T59" fmla="*/ 426 h 447"/>
              <a:gd name="T60" fmla="*/ 41 w 540"/>
              <a:gd name="T61" fmla="*/ 373 h 447"/>
              <a:gd name="T62" fmla="*/ 95 w 540"/>
              <a:gd name="T63" fmla="*/ 305 h 447"/>
              <a:gd name="T64" fmla="*/ 170 w 540"/>
              <a:gd name="T65" fmla="*/ 243 h 447"/>
              <a:gd name="T66" fmla="*/ 180 w 540"/>
              <a:gd name="T67" fmla="*/ 236 h 447"/>
              <a:gd name="T68" fmla="*/ 191 w 540"/>
              <a:gd name="T69" fmla="*/ 230 h 447"/>
              <a:gd name="T70" fmla="*/ 213 w 540"/>
              <a:gd name="T71" fmla="*/ 218 h 447"/>
              <a:gd name="T72" fmla="*/ 256 w 540"/>
              <a:gd name="T73" fmla="*/ 199 h 447"/>
              <a:gd name="T74" fmla="*/ 337 w 540"/>
              <a:gd name="T75" fmla="*/ 176 h 447"/>
              <a:gd name="T76" fmla="*/ 370 w 540"/>
              <a:gd name="T77" fmla="*/ 170 h 447"/>
              <a:gd name="T78" fmla="*/ 396 w 540"/>
              <a:gd name="T79" fmla="*/ 167 h 447"/>
              <a:gd name="T80" fmla="*/ 413 w 540"/>
              <a:gd name="T81" fmla="*/ 165 h 447"/>
              <a:gd name="T82" fmla="*/ 418 w 540"/>
              <a:gd name="T83" fmla="*/ 165 h 447"/>
              <a:gd name="T84" fmla="*/ 416 w 540"/>
              <a:gd name="T85" fmla="*/ 171 h 447"/>
              <a:gd name="T86" fmla="*/ 409 w 540"/>
              <a:gd name="T87" fmla="*/ 187 h 447"/>
              <a:gd name="T88" fmla="*/ 399 w 540"/>
              <a:gd name="T89" fmla="*/ 209 h 447"/>
              <a:gd name="T90" fmla="*/ 390 w 540"/>
              <a:gd name="T91" fmla="*/ 234 h 447"/>
              <a:gd name="T92" fmla="*/ 375 w 540"/>
              <a:gd name="T93" fmla="*/ 282 h 447"/>
              <a:gd name="T94" fmla="*/ 372 w 540"/>
              <a:gd name="T95" fmla="*/ 298 h 447"/>
              <a:gd name="T96" fmla="*/ 370 w 540"/>
              <a:gd name="T97" fmla="*/ 304 h 447"/>
              <a:gd name="T98" fmla="*/ 375 w 540"/>
              <a:gd name="T99" fmla="*/ 295 h 447"/>
              <a:gd name="T100" fmla="*/ 390 w 540"/>
              <a:gd name="T101" fmla="*/ 274 h 447"/>
              <a:gd name="T102" fmla="*/ 443 w 540"/>
              <a:gd name="T103" fmla="*/ 211 h 447"/>
              <a:gd name="T104" fmla="*/ 508 w 540"/>
              <a:gd name="T105" fmla="*/ 152 h 447"/>
              <a:gd name="T106" fmla="*/ 531 w 540"/>
              <a:gd name="T107" fmla="*/ 134 h 447"/>
              <a:gd name="T108" fmla="*/ 540 w 540"/>
              <a:gd name="T109" fmla="*/ 127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40" h="447">
                <a:moveTo>
                  <a:pt x="540" y="127"/>
                </a:moveTo>
                <a:cubicBezTo>
                  <a:pt x="540" y="127"/>
                  <a:pt x="537" y="125"/>
                  <a:pt x="531" y="120"/>
                </a:cubicBezTo>
                <a:cubicBezTo>
                  <a:pt x="525" y="116"/>
                  <a:pt x="516" y="110"/>
                  <a:pt x="506" y="103"/>
                </a:cubicBezTo>
                <a:cubicBezTo>
                  <a:pt x="485" y="89"/>
                  <a:pt x="456" y="71"/>
                  <a:pt x="425" y="55"/>
                </a:cubicBezTo>
                <a:cubicBezTo>
                  <a:pt x="394" y="38"/>
                  <a:pt x="361" y="24"/>
                  <a:pt x="335" y="14"/>
                </a:cubicBezTo>
                <a:cubicBezTo>
                  <a:pt x="321" y="10"/>
                  <a:pt x="310" y="6"/>
                  <a:pt x="302" y="4"/>
                </a:cubicBezTo>
                <a:cubicBezTo>
                  <a:pt x="294" y="1"/>
                  <a:pt x="289" y="0"/>
                  <a:pt x="289" y="0"/>
                </a:cubicBezTo>
                <a:cubicBezTo>
                  <a:pt x="289" y="0"/>
                  <a:pt x="292" y="2"/>
                  <a:pt x="295" y="4"/>
                </a:cubicBezTo>
                <a:cubicBezTo>
                  <a:pt x="299" y="7"/>
                  <a:pt x="304" y="10"/>
                  <a:pt x="310" y="15"/>
                </a:cubicBezTo>
                <a:cubicBezTo>
                  <a:pt x="323" y="25"/>
                  <a:pt x="339" y="37"/>
                  <a:pt x="354" y="50"/>
                </a:cubicBezTo>
                <a:cubicBezTo>
                  <a:pt x="361" y="57"/>
                  <a:pt x="369" y="64"/>
                  <a:pt x="375" y="70"/>
                </a:cubicBezTo>
                <a:cubicBezTo>
                  <a:pt x="382" y="76"/>
                  <a:pt x="388" y="82"/>
                  <a:pt x="393" y="88"/>
                </a:cubicBezTo>
                <a:cubicBezTo>
                  <a:pt x="399" y="93"/>
                  <a:pt x="403" y="97"/>
                  <a:pt x="406" y="100"/>
                </a:cubicBezTo>
                <a:cubicBezTo>
                  <a:pt x="409" y="103"/>
                  <a:pt x="410" y="105"/>
                  <a:pt x="410" y="105"/>
                </a:cubicBezTo>
                <a:cubicBezTo>
                  <a:pt x="410" y="105"/>
                  <a:pt x="408" y="105"/>
                  <a:pt x="404" y="106"/>
                </a:cubicBezTo>
                <a:cubicBezTo>
                  <a:pt x="400" y="107"/>
                  <a:pt x="394" y="108"/>
                  <a:pt x="386" y="110"/>
                </a:cubicBezTo>
                <a:cubicBezTo>
                  <a:pt x="379" y="112"/>
                  <a:pt x="370" y="114"/>
                  <a:pt x="359" y="117"/>
                </a:cubicBezTo>
                <a:cubicBezTo>
                  <a:pt x="349" y="120"/>
                  <a:pt x="337" y="123"/>
                  <a:pt x="324" y="127"/>
                </a:cubicBezTo>
                <a:cubicBezTo>
                  <a:pt x="299" y="135"/>
                  <a:pt x="269" y="146"/>
                  <a:pt x="240" y="162"/>
                </a:cubicBezTo>
                <a:cubicBezTo>
                  <a:pt x="225" y="169"/>
                  <a:pt x="210" y="178"/>
                  <a:pt x="195" y="187"/>
                </a:cubicBezTo>
                <a:cubicBezTo>
                  <a:pt x="188" y="192"/>
                  <a:pt x="180" y="197"/>
                  <a:pt x="173" y="202"/>
                </a:cubicBezTo>
                <a:cubicBezTo>
                  <a:pt x="163" y="210"/>
                  <a:pt x="163" y="210"/>
                  <a:pt x="163" y="210"/>
                </a:cubicBezTo>
                <a:cubicBezTo>
                  <a:pt x="152" y="218"/>
                  <a:pt x="152" y="218"/>
                  <a:pt x="152" y="218"/>
                </a:cubicBezTo>
                <a:cubicBezTo>
                  <a:pt x="125" y="241"/>
                  <a:pt x="100" y="267"/>
                  <a:pt x="80" y="292"/>
                </a:cubicBezTo>
                <a:cubicBezTo>
                  <a:pt x="61" y="319"/>
                  <a:pt x="45" y="345"/>
                  <a:pt x="33" y="368"/>
                </a:cubicBezTo>
                <a:cubicBezTo>
                  <a:pt x="21" y="391"/>
                  <a:pt x="13" y="411"/>
                  <a:pt x="8" y="425"/>
                </a:cubicBezTo>
                <a:cubicBezTo>
                  <a:pt x="5" y="432"/>
                  <a:pt x="3" y="437"/>
                  <a:pt x="2" y="441"/>
                </a:cubicBezTo>
                <a:cubicBezTo>
                  <a:pt x="1" y="445"/>
                  <a:pt x="0" y="447"/>
                  <a:pt x="0" y="447"/>
                </a:cubicBezTo>
                <a:cubicBezTo>
                  <a:pt x="0" y="447"/>
                  <a:pt x="1" y="445"/>
                  <a:pt x="3" y="441"/>
                </a:cubicBezTo>
                <a:cubicBezTo>
                  <a:pt x="4" y="438"/>
                  <a:pt x="7" y="433"/>
                  <a:pt x="10" y="426"/>
                </a:cubicBezTo>
                <a:cubicBezTo>
                  <a:pt x="17" y="413"/>
                  <a:pt x="27" y="394"/>
                  <a:pt x="41" y="373"/>
                </a:cubicBezTo>
                <a:cubicBezTo>
                  <a:pt x="55" y="351"/>
                  <a:pt x="73" y="328"/>
                  <a:pt x="95" y="305"/>
                </a:cubicBezTo>
                <a:cubicBezTo>
                  <a:pt x="117" y="282"/>
                  <a:pt x="142" y="261"/>
                  <a:pt x="170" y="243"/>
                </a:cubicBezTo>
                <a:cubicBezTo>
                  <a:pt x="180" y="236"/>
                  <a:pt x="180" y="236"/>
                  <a:pt x="180" y="236"/>
                </a:cubicBezTo>
                <a:cubicBezTo>
                  <a:pt x="191" y="230"/>
                  <a:pt x="191" y="230"/>
                  <a:pt x="191" y="230"/>
                </a:cubicBezTo>
                <a:cubicBezTo>
                  <a:pt x="198" y="226"/>
                  <a:pt x="206" y="222"/>
                  <a:pt x="213" y="218"/>
                </a:cubicBezTo>
                <a:cubicBezTo>
                  <a:pt x="227" y="211"/>
                  <a:pt x="242" y="205"/>
                  <a:pt x="256" y="199"/>
                </a:cubicBezTo>
                <a:cubicBezTo>
                  <a:pt x="285" y="188"/>
                  <a:pt x="313" y="181"/>
                  <a:pt x="337" y="176"/>
                </a:cubicBezTo>
                <a:cubicBezTo>
                  <a:pt x="349" y="174"/>
                  <a:pt x="360" y="172"/>
                  <a:pt x="370" y="170"/>
                </a:cubicBezTo>
                <a:cubicBezTo>
                  <a:pt x="380" y="169"/>
                  <a:pt x="389" y="168"/>
                  <a:pt x="396" y="167"/>
                </a:cubicBezTo>
                <a:cubicBezTo>
                  <a:pt x="403" y="166"/>
                  <a:pt x="409" y="166"/>
                  <a:pt x="413" y="165"/>
                </a:cubicBezTo>
                <a:cubicBezTo>
                  <a:pt x="416" y="165"/>
                  <a:pt x="418" y="165"/>
                  <a:pt x="418" y="165"/>
                </a:cubicBezTo>
                <a:cubicBezTo>
                  <a:pt x="418" y="165"/>
                  <a:pt x="417" y="167"/>
                  <a:pt x="416" y="171"/>
                </a:cubicBezTo>
                <a:cubicBezTo>
                  <a:pt x="414" y="175"/>
                  <a:pt x="412" y="180"/>
                  <a:pt x="409" y="187"/>
                </a:cubicBezTo>
                <a:cubicBezTo>
                  <a:pt x="406" y="193"/>
                  <a:pt x="403" y="201"/>
                  <a:pt x="399" y="209"/>
                </a:cubicBezTo>
                <a:cubicBezTo>
                  <a:pt x="396" y="217"/>
                  <a:pt x="393" y="225"/>
                  <a:pt x="390" y="234"/>
                </a:cubicBezTo>
                <a:cubicBezTo>
                  <a:pt x="384" y="251"/>
                  <a:pt x="379" y="269"/>
                  <a:pt x="375" y="282"/>
                </a:cubicBezTo>
                <a:cubicBezTo>
                  <a:pt x="374" y="288"/>
                  <a:pt x="372" y="294"/>
                  <a:pt x="372" y="298"/>
                </a:cubicBezTo>
                <a:cubicBezTo>
                  <a:pt x="371" y="301"/>
                  <a:pt x="370" y="304"/>
                  <a:pt x="370" y="304"/>
                </a:cubicBezTo>
                <a:cubicBezTo>
                  <a:pt x="370" y="304"/>
                  <a:pt x="372" y="301"/>
                  <a:pt x="375" y="295"/>
                </a:cubicBezTo>
                <a:cubicBezTo>
                  <a:pt x="378" y="290"/>
                  <a:pt x="383" y="283"/>
                  <a:pt x="390" y="274"/>
                </a:cubicBezTo>
                <a:cubicBezTo>
                  <a:pt x="402" y="256"/>
                  <a:pt x="421" y="233"/>
                  <a:pt x="443" y="211"/>
                </a:cubicBezTo>
                <a:cubicBezTo>
                  <a:pt x="464" y="189"/>
                  <a:pt x="489" y="167"/>
                  <a:pt x="508" y="152"/>
                </a:cubicBezTo>
                <a:cubicBezTo>
                  <a:pt x="517" y="144"/>
                  <a:pt x="525" y="138"/>
                  <a:pt x="531" y="134"/>
                </a:cubicBezTo>
                <a:cubicBezTo>
                  <a:pt x="537" y="129"/>
                  <a:pt x="540" y="127"/>
                  <a:pt x="540" y="127"/>
                </a:cubicBezTo>
                <a:close/>
              </a:path>
            </a:pathLst>
          </a:custGeom>
          <a:solidFill>
            <a:srgbClr val="7AC4A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32" name="Freeform 9">
            <a:extLst>
              <a:ext uri="{FF2B5EF4-FFF2-40B4-BE49-F238E27FC236}">
                <a16:creationId xmlns:a16="http://schemas.microsoft.com/office/drawing/2014/main" id="{4A47BD98-13E3-A7BA-8697-F1F7E2D46836}"/>
              </a:ext>
            </a:extLst>
          </p:cNvPr>
          <p:cNvSpPr>
            <a:spLocks/>
          </p:cNvSpPr>
          <p:nvPr/>
        </p:nvSpPr>
        <p:spPr bwMode="auto">
          <a:xfrm rot="20728021">
            <a:off x="608362" y="1593362"/>
            <a:ext cx="838199" cy="694358"/>
          </a:xfrm>
          <a:custGeom>
            <a:avLst/>
            <a:gdLst>
              <a:gd name="T0" fmla="*/ 540 w 540"/>
              <a:gd name="T1" fmla="*/ 127 h 447"/>
              <a:gd name="T2" fmla="*/ 531 w 540"/>
              <a:gd name="T3" fmla="*/ 120 h 447"/>
              <a:gd name="T4" fmla="*/ 506 w 540"/>
              <a:gd name="T5" fmla="*/ 103 h 447"/>
              <a:gd name="T6" fmla="*/ 425 w 540"/>
              <a:gd name="T7" fmla="*/ 55 h 447"/>
              <a:gd name="T8" fmla="*/ 335 w 540"/>
              <a:gd name="T9" fmla="*/ 14 h 447"/>
              <a:gd name="T10" fmla="*/ 302 w 540"/>
              <a:gd name="T11" fmla="*/ 4 h 447"/>
              <a:gd name="T12" fmla="*/ 289 w 540"/>
              <a:gd name="T13" fmla="*/ 0 h 447"/>
              <a:gd name="T14" fmla="*/ 295 w 540"/>
              <a:gd name="T15" fmla="*/ 4 h 447"/>
              <a:gd name="T16" fmla="*/ 310 w 540"/>
              <a:gd name="T17" fmla="*/ 15 h 447"/>
              <a:gd name="T18" fmla="*/ 354 w 540"/>
              <a:gd name="T19" fmla="*/ 50 h 447"/>
              <a:gd name="T20" fmla="*/ 375 w 540"/>
              <a:gd name="T21" fmla="*/ 70 h 447"/>
              <a:gd name="T22" fmla="*/ 393 w 540"/>
              <a:gd name="T23" fmla="*/ 88 h 447"/>
              <a:gd name="T24" fmla="*/ 406 w 540"/>
              <a:gd name="T25" fmla="*/ 100 h 447"/>
              <a:gd name="T26" fmla="*/ 410 w 540"/>
              <a:gd name="T27" fmla="*/ 105 h 447"/>
              <a:gd name="T28" fmla="*/ 404 w 540"/>
              <a:gd name="T29" fmla="*/ 106 h 447"/>
              <a:gd name="T30" fmla="*/ 386 w 540"/>
              <a:gd name="T31" fmla="*/ 110 h 447"/>
              <a:gd name="T32" fmla="*/ 359 w 540"/>
              <a:gd name="T33" fmla="*/ 117 h 447"/>
              <a:gd name="T34" fmla="*/ 324 w 540"/>
              <a:gd name="T35" fmla="*/ 127 h 447"/>
              <a:gd name="T36" fmla="*/ 240 w 540"/>
              <a:gd name="T37" fmla="*/ 162 h 447"/>
              <a:gd name="T38" fmla="*/ 195 w 540"/>
              <a:gd name="T39" fmla="*/ 187 h 447"/>
              <a:gd name="T40" fmla="*/ 173 w 540"/>
              <a:gd name="T41" fmla="*/ 202 h 447"/>
              <a:gd name="T42" fmla="*/ 163 w 540"/>
              <a:gd name="T43" fmla="*/ 210 h 447"/>
              <a:gd name="T44" fmla="*/ 152 w 540"/>
              <a:gd name="T45" fmla="*/ 218 h 447"/>
              <a:gd name="T46" fmla="*/ 80 w 540"/>
              <a:gd name="T47" fmla="*/ 292 h 447"/>
              <a:gd name="T48" fmla="*/ 33 w 540"/>
              <a:gd name="T49" fmla="*/ 368 h 447"/>
              <a:gd name="T50" fmla="*/ 8 w 540"/>
              <a:gd name="T51" fmla="*/ 425 h 447"/>
              <a:gd name="T52" fmla="*/ 2 w 540"/>
              <a:gd name="T53" fmla="*/ 441 h 447"/>
              <a:gd name="T54" fmla="*/ 0 w 540"/>
              <a:gd name="T55" fmla="*/ 447 h 447"/>
              <a:gd name="T56" fmla="*/ 3 w 540"/>
              <a:gd name="T57" fmla="*/ 441 h 447"/>
              <a:gd name="T58" fmla="*/ 10 w 540"/>
              <a:gd name="T59" fmla="*/ 426 h 447"/>
              <a:gd name="T60" fmla="*/ 41 w 540"/>
              <a:gd name="T61" fmla="*/ 373 h 447"/>
              <a:gd name="T62" fmla="*/ 95 w 540"/>
              <a:gd name="T63" fmla="*/ 305 h 447"/>
              <a:gd name="T64" fmla="*/ 170 w 540"/>
              <a:gd name="T65" fmla="*/ 243 h 447"/>
              <a:gd name="T66" fmla="*/ 180 w 540"/>
              <a:gd name="T67" fmla="*/ 236 h 447"/>
              <a:gd name="T68" fmla="*/ 191 w 540"/>
              <a:gd name="T69" fmla="*/ 230 h 447"/>
              <a:gd name="T70" fmla="*/ 213 w 540"/>
              <a:gd name="T71" fmla="*/ 218 h 447"/>
              <a:gd name="T72" fmla="*/ 256 w 540"/>
              <a:gd name="T73" fmla="*/ 199 h 447"/>
              <a:gd name="T74" fmla="*/ 337 w 540"/>
              <a:gd name="T75" fmla="*/ 176 h 447"/>
              <a:gd name="T76" fmla="*/ 370 w 540"/>
              <a:gd name="T77" fmla="*/ 170 h 447"/>
              <a:gd name="T78" fmla="*/ 396 w 540"/>
              <a:gd name="T79" fmla="*/ 167 h 447"/>
              <a:gd name="T80" fmla="*/ 413 w 540"/>
              <a:gd name="T81" fmla="*/ 165 h 447"/>
              <a:gd name="T82" fmla="*/ 418 w 540"/>
              <a:gd name="T83" fmla="*/ 165 h 447"/>
              <a:gd name="T84" fmla="*/ 416 w 540"/>
              <a:gd name="T85" fmla="*/ 171 h 447"/>
              <a:gd name="T86" fmla="*/ 409 w 540"/>
              <a:gd name="T87" fmla="*/ 187 h 447"/>
              <a:gd name="T88" fmla="*/ 399 w 540"/>
              <a:gd name="T89" fmla="*/ 209 h 447"/>
              <a:gd name="T90" fmla="*/ 390 w 540"/>
              <a:gd name="T91" fmla="*/ 234 h 447"/>
              <a:gd name="T92" fmla="*/ 375 w 540"/>
              <a:gd name="T93" fmla="*/ 282 h 447"/>
              <a:gd name="T94" fmla="*/ 372 w 540"/>
              <a:gd name="T95" fmla="*/ 298 h 447"/>
              <a:gd name="T96" fmla="*/ 370 w 540"/>
              <a:gd name="T97" fmla="*/ 304 h 447"/>
              <a:gd name="T98" fmla="*/ 375 w 540"/>
              <a:gd name="T99" fmla="*/ 295 h 447"/>
              <a:gd name="T100" fmla="*/ 390 w 540"/>
              <a:gd name="T101" fmla="*/ 274 h 447"/>
              <a:gd name="T102" fmla="*/ 443 w 540"/>
              <a:gd name="T103" fmla="*/ 211 h 447"/>
              <a:gd name="T104" fmla="*/ 508 w 540"/>
              <a:gd name="T105" fmla="*/ 152 h 447"/>
              <a:gd name="T106" fmla="*/ 531 w 540"/>
              <a:gd name="T107" fmla="*/ 134 h 447"/>
              <a:gd name="T108" fmla="*/ 540 w 540"/>
              <a:gd name="T109" fmla="*/ 127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40" h="447">
                <a:moveTo>
                  <a:pt x="540" y="127"/>
                </a:moveTo>
                <a:cubicBezTo>
                  <a:pt x="540" y="127"/>
                  <a:pt x="537" y="125"/>
                  <a:pt x="531" y="120"/>
                </a:cubicBezTo>
                <a:cubicBezTo>
                  <a:pt x="525" y="116"/>
                  <a:pt x="516" y="110"/>
                  <a:pt x="506" y="103"/>
                </a:cubicBezTo>
                <a:cubicBezTo>
                  <a:pt x="485" y="89"/>
                  <a:pt x="456" y="71"/>
                  <a:pt x="425" y="55"/>
                </a:cubicBezTo>
                <a:cubicBezTo>
                  <a:pt x="394" y="38"/>
                  <a:pt x="361" y="24"/>
                  <a:pt x="335" y="14"/>
                </a:cubicBezTo>
                <a:cubicBezTo>
                  <a:pt x="321" y="10"/>
                  <a:pt x="310" y="6"/>
                  <a:pt x="302" y="4"/>
                </a:cubicBezTo>
                <a:cubicBezTo>
                  <a:pt x="294" y="1"/>
                  <a:pt x="289" y="0"/>
                  <a:pt x="289" y="0"/>
                </a:cubicBezTo>
                <a:cubicBezTo>
                  <a:pt x="289" y="0"/>
                  <a:pt x="292" y="2"/>
                  <a:pt x="295" y="4"/>
                </a:cubicBezTo>
                <a:cubicBezTo>
                  <a:pt x="299" y="7"/>
                  <a:pt x="304" y="10"/>
                  <a:pt x="310" y="15"/>
                </a:cubicBezTo>
                <a:cubicBezTo>
                  <a:pt x="323" y="25"/>
                  <a:pt x="339" y="37"/>
                  <a:pt x="354" y="50"/>
                </a:cubicBezTo>
                <a:cubicBezTo>
                  <a:pt x="361" y="57"/>
                  <a:pt x="369" y="64"/>
                  <a:pt x="375" y="70"/>
                </a:cubicBezTo>
                <a:cubicBezTo>
                  <a:pt x="382" y="76"/>
                  <a:pt x="388" y="82"/>
                  <a:pt x="393" y="88"/>
                </a:cubicBezTo>
                <a:cubicBezTo>
                  <a:pt x="399" y="93"/>
                  <a:pt x="403" y="97"/>
                  <a:pt x="406" y="100"/>
                </a:cubicBezTo>
                <a:cubicBezTo>
                  <a:pt x="409" y="103"/>
                  <a:pt x="410" y="105"/>
                  <a:pt x="410" y="105"/>
                </a:cubicBezTo>
                <a:cubicBezTo>
                  <a:pt x="410" y="105"/>
                  <a:pt x="408" y="105"/>
                  <a:pt x="404" y="106"/>
                </a:cubicBezTo>
                <a:cubicBezTo>
                  <a:pt x="400" y="107"/>
                  <a:pt x="394" y="108"/>
                  <a:pt x="386" y="110"/>
                </a:cubicBezTo>
                <a:cubicBezTo>
                  <a:pt x="379" y="112"/>
                  <a:pt x="370" y="114"/>
                  <a:pt x="359" y="117"/>
                </a:cubicBezTo>
                <a:cubicBezTo>
                  <a:pt x="349" y="120"/>
                  <a:pt x="337" y="123"/>
                  <a:pt x="324" y="127"/>
                </a:cubicBezTo>
                <a:cubicBezTo>
                  <a:pt x="299" y="135"/>
                  <a:pt x="269" y="146"/>
                  <a:pt x="240" y="162"/>
                </a:cubicBezTo>
                <a:cubicBezTo>
                  <a:pt x="225" y="169"/>
                  <a:pt x="210" y="178"/>
                  <a:pt x="195" y="187"/>
                </a:cubicBezTo>
                <a:cubicBezTo>
                  <a:pt x="188" y="192"/>
                  <a:pt x="180" y="197"/>
                  <a:pt x="173" y="202"/>
                </a:cubicBezTo>
                <a:cubicBezTo>
                  <a:pt x="163" y="210"/>
                  <a:pt x="163" y="210"/>
                  <a:pt x="163" y="210"/>
                </a:cubicBezTo>
                <a:cubicBezTo>
                  <a:pt x="152" y="218"/>
                  <a:pt x="152" y="218"/>
                  <a:pt x="152" y="218"/>
                </a:cubicBezTo>
                <a:cubicBezTo>
                  <a:pt x="125" y="241"/>
                  <a:pt x="100" y="267"/>
                  <a:pt x="80" y="292"/>
                </a:cubicBezTo>
                <a:cubicBezTo>
                  <a:pt x="61" y="319"/>
                  <a:pt x="45" y="345"/>
                  <a:pt x="33" y="368"/>
                </a:cubicBezTo>
                <a:cubicBezTo>
                  <a:pt x="21" y="391"/>
                  <a:pt x="13" y="411"/>
                  <a:pt x="8" y="425"/>
                </a:cubicBezTo>
                <a:cubicBezTo>
                  <a:pt x="5" y="432"/>
                  <a:pt x="3" y="437"/>
                  <a:pt x="2" y="441"/>
                </a:cubicBezTo>
                <a:cubicBezTo>
                  <a:pt x="1" y="445"/>
                  <a:pt x="0" y="447"/>
                  <a:pt x="0" y="447"/>
                </a:cubicBezTo>
                <a:cubicBezTo>
                  <a:pt x="0" y="447"/>
                  <a:pt x="1" y="445"/>
                  <a:pt x="3" y="441"/>
                </a:cubicBezTo>
                <a:cubicBezTo>
                  <a:pt x="4" y="438"/>
                  <a:pt x="7" y="433"/>
                  <a:pt x="10" y="426"/>
                </a:cubicBezTo>
                <a:cubicBezTo>
                  <a:pt x="17" y="413"/>
                  <a:pt x="27" y="394"/>
                  <a:pt x="41" y="373"/>
                </a:cubicBezTo>
                <a:cubicBezTo>
                  <a:pt x="55" y="351"/>
                  <a:pt x="73" y="328"/>
                  <a:pt x="95" y="305"/>
                </a:cubicBezTo>
                <a:cubicBezTo>
                  <a:pt x="117" y="282"/>
                  <a:pt x="142" y="261"/>
                  <a:pt x="170" y="243"/>
                </a:cubicBezTo>
                <a:cubicBezTo>
                  <a:pt x="180" y="236"/>
                  <a:pt x="180" y="236"/>
                  <a:pt x="180" y="236"/>
                </a:cubicBezTo>
                <a:cubicBezTo>
                  <a:pt x="191" y="230"/>
                  <a:pt x="191" y="230"/>
                  <a:pt x="191" y="230"/>
                </a:cubicBezTo>
                <a:cubicBezTo>
                  <a:pt x="198" y="226"/>
                  <a:pt x="206" y="222"/>
                  <a:pt x="213" y="218"/>
                </a:cubicBezTo>
                <a:cubicBezTo>
                  <a:pt x="227" y="211"/>
                  <a:pt x="242" y="205"/>
                  <a:pt x="256" y="199"/>
                </a:cubicBezTo>
                <a:cubicBezTo>
                  <a:pt x="285" y="188"/>
                  <a:pt x="313" y="181"/>
                  <a:pt x="337" y="176"/>
                </a:cubicBezTo>
                <a:cubicBezTo>
                  <a:pt x="349" y="174"/>
                  <a:pt x="360" y="172"/>
                  <a:pt x="370" y="170"/>
                </a:cubicBezTo>
                <a:cubicBezTo>
                  <a:pt x="380" y="169"/>
                  <a:pt x="389" y="168"/>
                  <a:pt x="396" y="167"/>
                </a:cubicBezTo>
                <a:cubicBezTo>
                  <a:pt x="403" y="166"/>
                  <a:pt x="409" y="166"/>
                  <a:pt x="413" y="165"/>
                </a:cubicBezTo>
                <a:cubicBezTo>
                  <a:pt x="416" y="165"/>
                  <a:pt x="418" y="165"/>
                  <a:pt x="418" y="165"/>
                </a:cubicBezTo>
                <a:cubicBezTo>
                  <a:pt x="418" y="165"/>
                  <a:pt x="417" y="167"/>
                  <a:pt x="416" y="171"/>
                </a:cubicBezTo>
                <a:cubicBezTo>
                  <a:pt x="414" y="175"/>
                  <a:pt x="412" y="180"/>
                  <a:pt x="409" y="187"/>
                </a:cubicBezTo>
                <a:cubicBezTo>
                  <a:pt x="406" y="193"/>
                  <a:pt x="403" y="201"/>
                  <a:pt x="399" y="209"/>
                </a:cubicBezTo>
                <a:cubicBezTo>
                  <a:pt x="396" y="217"/>
                  <a:pt x="393" y="225"/>
                  <a:pt x="390" y="234"/>
                </a:cubicBezTo>
                <a:cubicBezTo>
                  <a:pt x="384" y="251"/>
                  <a:pt x="379" y="269"/>
                  <a:pt x="375" y="282"/>
                </a:cubicBezTo>
                <a:cubicBezTo>
                  <a:pt x="374" y="288"/>
                  <a:pt x="372" y="294"/>
                  <a:pt x="372" y="298"/>
                </a:cubicBezTo>
                <a:cubicBezTo>
                  <a:pt x="371" y="301"/>
                  <a:pt x="370" y="304"/>
                  <a:pt x="370" y="304"/>
                </a:cubicBezTo>
                <a:cubicBezTo>
                  <a:pt x="370" y="304"/>
                  <a:pt x="372" y="301"/>
                  <a:pt x="375" y="295"/>
                </a:cubicBezTo>
                <a:cubicBezTo>
                  <a:pt x="378" y="290"/>
                  <a:pt x="383" y="283"/>
                  <a:pt x="390" y="274"/>
                </a:cubicBezTo>
                <a:cubicBezTo>
                  <a:pt x="402" y="256"/>
                  <a:pt x="421" y="233"/>
                  <a:pt x="443" y="211"/>
                </a:cubicBezTo>
                <a:cubicBezTo>
                  <a:pt x="464" y="189"/>
                  <a:pt x="489" y="167"/>
                  <a:pt x="508" y="152"/>
                </a:cubicBezTo>
                <a:cubicBezTo>
                  <a:pt x="517" y="144"/>
                  <a:pt x="525" y="138"/>
                  <a:pt x="531" y="134"/>
                </a:cubicBezTo>
                <a:cubicBezTo>
                  <a:pt x="537" y="129"/>
                  <a:pt x="540" y="127"/>
                  <a:pt x="540" y="127"/>
                </a:cubicBezTo>
                <a:close/>
              </a:path>
            </a:pathLst>
          </a:custGeom>
          <a:solidFill>
            <a:srgbClr val="E8F9C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09AEB01-A98D-0016-EE9C-0B58BC25360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82" y="3016076"/>
            <a:ext cx="500812" cy="50081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DF1B199-5324-A5AF-4078-D6AD1ECD34E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933" y="1684711"/>
            <a:ext cx="731471" cy="731471"/>
          </a:xfrm>
          <a:prstGeom prst="rect">
            <a:avLst/>
          </a:prstGeom>
        </p:spPr>
      </p:pic>
      <p:pic>
        <p:nvPicPr>
          <p:cNvPr id="46" name="Picture 45" descr="https://static.thenounproject.com/png/340333-200.png">
            <a:extLst>
              <a:ext uri="{FF2B5EF4-FFF2-40B4-BE49-F238E27FC236}">
                <a16:creationId xmlns:a16="http://schemas.microsoft.com/office/drawing/2014/main" id="{445E7A54-4C01-B1AA-65E8-0771CC6E5D20}"/>
              </a:ext>
            </a:extLst>
          </p:cNvPr>
          <p:cNvPicPr/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255" y="3556380"/>
            <a:ext cx="1025990" cy="101861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0">
            <a:extLst>
              <a:ext uri="{FF2B5EF4-FFF2-40B4-BE49-F238E27FC236}">
                <a16:creationId xmlns:a16="http://schemas.microsoft.com/office/drawing/2014/main" id="{801331A6-1B49-1E04-D140-6F2A8D8FCB9A}"/>
              </a:ext>
            </a:extLst>
          </p:cNvPr>
          <p:cNvSpPr txBox="1"/>
          <p:nvPr/>
        </p:nvSpPr>
        <p:spPr>
          <a:xfrm>
            <a:off x="8501164" y="3736152"/>
            <a:ext cx="3344208" cy="338554"/>
          </a:xfrm>
          <a:prstGeom prst="rect">
            <a:avLst/>
          </a:prstGeom>
          <a:solidFill>
            <a:srgbClr val="E8F9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zh-CN" sz="1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Gada elektroenerģijas patēriņš</a:t>
            </a:r>
            <a:endParaRPr kumimoji="0" lang="id-ID" sz="16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49" name="TextBox 42">
            <a:extLst>
              <a:ext uri="{FF2B5EF4-FFF2-40B4-BE49-F238E27FC236}">
                <a16:creationId xmlns:a16="http://schemas.microsoft.com/office/drawing/2014/main" id="{E35BE169-CADC-67A1-475A-FA4764477202}"/>
              </a:ext>
            </a:extLst>
          </p:cNvPr>
          <p:cNvSpPr txBox="1"/>
          <p:nvPr/>
        </p:nvSpPr>
        <p:spPr>
          <a:xfrm>
            <a:off x="4658069" y="4091591"/>
            <a:ext cx="13532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000" b="1" i="0" u="none" strike="noStrike" kern="1200" cap="none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122</a:t>
            </a:r>
            <a:endParaRPr kumimoji="0" lang="id-ID" sz="6000" b="1" i="0" u="none" strike="noStrike" kern="1200" cap="none" spc="0" normalizeH="0" baseline="0" noProof="0" dirty="0">
              <a:ln>
                <a:noFill/>
              </a:ln>
              <a:solidFill>
                <a:srgbClr val="E8F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50" name="TextBox 43">
            <a:extLst>
              <a:ext uri="{FF2B5EF4-FFF2-40B4-BE49-F238E27FC236}">
                <a16:creationId xmlns:a16="http://schemas.microsoft.com/office/drawing/2014/main" id="{B440A7E9-477F-755F-252E-0BF96C3F8E4B}"/>
              </a:ext>
            </a:extLst>
          </p:cNvPr>
          <p:cNvSpPr txBox="1"/>
          <p:nvPr/>
        </p:nvSpPr>
        <p:spPr>
          <a:xfrm>
            <a:off x="4777399" y="3731628"/>
            <a:ext cx="3264235" cy="338554"/>
          </a:xfrm>
          <a:prstGeom prst="rect">
            <a:avLst/>
          </a:prstGeom>
          <a:solidFill>
            <a:srgbClr val="E8F9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Saražotā elektrība</a:t>
            </a:r>
            <a:endParaRPr kumimoji="0" lang="id-ID" sz="16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52" name="TextBox 45">
            <a:extLst>
              <a:ext uri="{FF2B5EF4-FFF2-40B4-BE49-F238E27FC236}">
                <a16:creationId xmlns:a16="http://schemas.microsoft.com/office/drawing/2014/main" id="{18374FC2-3DD3-1104-627C-B15498B0E793}"/>
              </a:ext>
            </a:extLst>
          </p:cNvPr>
          <p:cNvSpPr txBox="1"/>
          <p:nvPr/>
        </p:nvSpPr>
        <p:spPr>
          <a:xfrm>
            <a:off x="8444847" y="4107626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000" b="1" i="0" u="none" strike="noStrike" kern="1200" cap="none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91</a:t>
            </a:r>
            <a:endParaRPr kumimoji="0" lang="id-ID" sz="4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54" name="TextBox 48">
            <a:extLst>
              <a:ext uri="{FF2B5EF4-FFF2-40B4-BE49-F238E27FC236}">
                <a16:creationId xmlns:a16="http://schemas.microsoft.com/office/drawing/2014/main" id="{138A8213-418A-DE75-5B96-F441F9068ADB}"/>
              </a:ext>
            </a:extLst>
          </p:cNvPr>
          <p:cNvSpPr txBox="1"/>
          <p:nvPr/>
        </p:nvSpPr>
        <p:spPr>
          <a:xfrm>
            <a:off x="4658069" y="157774"/>
            <a:ext cx="25553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8000" b="1" i="0" u="none" strike="noStrike" kern="1200" cap="none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Impact" panose="020B0806030902050204" pitchFamily="34" charset="0"/>
                <a:sym typeface="+mn-lt"/>
              </a:rPr>
              <a:t>100%</a:t>
            </a:r>
            <a:endParaRPr kumimoji="0" lang="id-ID" sz="8000" b="1" i="0" u="none" strike="noStrike" kern="1200" cap="none" spc="0" normalizeH="0" baseline="0" noProof="0" dirty="0">
              <a:ln>
                <a:noFill/>
              </a:ln>
              <a:solidFill>
                <a:srgbClr val="E8F9CC"/>
              </a:solidFill>
              <a:effectLst/>
              <a:uLnTx/>
              <a:uFillTx/>
              <a:latin typeface="Impact" panose="020B0806030902050204" pitchFamily="34" charset="0"/>
              <a:sym typeface="+mn-lt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7C70E9F-CCAC-29FB-C524-2E28875A7096}"/>
              </a:ext>
            </a:extLst>
          </p:cNvPr>
          <p:cNvSpPr txBox="1"/>
          <p:nvPr/>
        </p:nvSpPr>
        <p:spPr>
          <a:xfrm>
            <a:off x="8407813" y="3274636"/>
            <a:ext cx="2857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Saules kolektori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170EC26-0226-65AA-48F6-E792E43FB22F}"/>
              </a:ext>
            </a:extLst>
          </p:cNvPr>
          <p:cNvSpPr txBox="1"/>
          <p:nvPr/>
        </p:nvSpPr>
        <p:spPr>
          <a:xfrm>
            <a:off x="4737305" y="3295363"/>
            <a:ext cx="2857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PV sistēma</a:t>
            </a:r>
          </a:p>
        </p:txBody>
      </p:sp>
      <p:sp>
        <p:nvSpPr>
          <p:cNvPr id="57" name="TextBox 45">
            <a:extLst>
              <a:ext uri="{FF2B5EF4-FFF2-40B4-BE49-F238E27FC236}">
                <a16:creationId xmlns:a16="http://schemas.microsoft.com/office/drawing/2014/main" id="{78EA7DE1-F448-0FC2-EB04-C4EAA359579A}"/>
              </a:ext>
            </a:extLst>
          </p:cNvPr>
          <p:cNvSpPr txBox="1"/>
          <p:nvPr/>
        </p:nvSpPr>
        <p:spPr>
          <a:xfrm>
            <a:off x="9260130" y="4417463"/>
            <a:ext cx="1135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MWh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58" name="TextBox 45">
            <a:extLst>
              <a:ext uri="{FF2B5EF4-FFF2-40B4-BE49-F238E27FC236}">
                <a16:creationId xmlns:a16="http://schemas.microsoft.com/office/drawing/2014/main" id="{BC7AA1AB-F3C5-5B90-E736-03E74AF0F6B3}"/>
              </a:ext>
            </a:extLst>
          </p:cNvPr>
          <p:cNvSpPr txBox="1"/>
          <p:nvPr/>
        </p:nvSpPr>
        <p:spPr>
          <a:xfrm>
            <a:off x="5915134" y="4405864"/>
            <a:ext cx="1135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MWh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D16EA89-5BFA-DF7C-B438-14768A2C8228}"/>
              </a:ext>
            </a:extLst>
          </p:cNvPr>
          <p:cNvCxnSpPr>
            <a:cxnSpLocks/>
          </p:cNvCxnSpPr>
          <p:nvPr/>
        </p:nvCxnSpPr>
        <p:spPr>
          <a:xfrm>
            <a:off x="4819537" y="1522866"/>
            <a:ext cx="7124678" cy="0"/>
          </a:xfrm>
          <a:prstGeom prst="line">
            <a:avLst/>
          </a:prstGeom>
          <a:ln w="76200">
            <a:solidFill>
              <a:srgbClr val="E8F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1B79DB77-3009-A87A-9A09-6B0ED169EC01}"/>
              </a:ext>
            </a:extLst>
          </p:cNvPr>
          <p:cNvSpPr txBox="1"/>
          <p:nvPr/>
        </p:nvSpPr>
        <p:spPr>
          <a:xfrm>
            <a:off x="7196879" y="447271"/>
            <a:ext cx="4445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Elektrība priekš saules kolektoriem no </a:t>
            </a:r>
            <a:r>
              <a:rPr kumimoji="0" lang="lv-LV" sz="24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pV</a:t>
            </a:r>
            <a:endParaRPr kumimoji="0" lang="lv-LV" sz="2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8106E61-90CE-9964-C76E-4B8F7155C831}"/>
              </a:ext>
            </a:extLst>
          </p:cNvPr>
          <p:cNvSpPr txBox="1"/>
          <p:nvPr/>
        </p:nvSpPr>
        <p:spPr>
          <a:xfrm>
            <a:off x="8396829" y="2090031"/>
            <a:ext cx="26545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000" b="1" i="0" u="none" strike="noStrike" kern="1200" cap="none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25+110</a:t>
            </a:r>
            <a:endParaRPr kumimoji="0" lang="id-ID" sz="6000" b="1" i="0" u="none" strike="noStrike" kern="1200" cap="none" spc="0" normalizeH="0" baseline="0" noProof="0" dirty="0">
              <a:ln>
                <a:noFill/>
              </a:ln>
              <a:solidFill>
                <a:srgbClr val="E8F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71" name="TextBox 45">
            <a:extLst>
              <a:ext uri="{FF2B5EF4-FFF2-40B4-BE49-F238E27FC236}">
                <a16:creationId xmlns:a16="http://schemas.microsoft.com/office/drawing/2014/main" id="{C60ACD5B-9B32-A767-4F67-CCA3CEFC098C}"/>
              </a:ext>
            </a:extLst>
          </p:cNvPr>
          <p:cNvSpPr txBox="1"/>
          <p:nvPr/>
        </p:nvSpPr>
        <p:spPr>
          <a:xfrm>
            <a:off x="10810122" y="2408522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kW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4FD3429-EBEB-B7DE-3CAD-B374A3EFFD49}"/>
              </a:ext>
            </a:extLst>
          </p:cNvPr>
          <p:cNvSpPr txBox="1"/>
          <p:nvPr/>
        </p:nvSpPr>
        <p:spPr>
          <a:xfrm>
            <a:off x="8410277" y="1896015"/>
            <a:ext cx="2857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jauda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00D720C-E719-68A9-6027-A4F98D51D9ED}"/>
              </a:ext>
            </a:extLst>
          </p:cNvPr>
          <p:cNvSpPr txBox="1"/>
          <p:nvPr/>
        </p:nvSpPr>
        <p:spPr>
          <a:xfrm>
            <a:off x="4669148" y="2096302"/>
            <a:ext cx="26545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000" b="1" i="0" u="none" strike="noStrike" kern="1200" cap="none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2021</a:t>
            </a:r>
            <a:endParaRPr kumimoji="0" lang="id-ID" sz="6000" b="1" i="0" u="none" strike="noStrike" kern="1200" cap="none" spc="0" normalizeH="0" baseline="0" noProof="0" dirty="0">
              <a:ln>
                <a:noFill/>
              </a:ln>
              <a:solidFill>
                <a:srgbClr val="E8F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03995A7-412E-7C26-5865-5B290534AE72}"/>
              </a:ext>
            </a:extLst>
          </p:cNvPr>
          <p:cNvSpPr txBox="1"/>
          <p:nvPr/>
        </p:nvSpPr>
        <p:spPr>
          <a:xfrm>
            <a:off x="4721988" y="5341058"/>
            <a:ext cx="2114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000" b="1" i="0" u="none" strike="noStrike" kern="1200" cap="none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3x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3B7C12E-A3E4-4671-D213-F6EB65CDA68D}"/>
              </a:ext>
            </a:extLst>
          </p:cNvPr>
          <p:cNvSpPr txBox="1"/>
          <p:nvPr/>
        </p:nvSpPr>
        <p:spPr>
          <a:xfrm>
            <a:off x="5757871" y="5442936"/>
            <a:ext cx="6218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Saules kolektori efektīvāki par PV, lai uzsildītu ūdeni</a:t>
            </a:r>
          </a:p>
        </p:txBody>
      </p:sp>
    </p:spTree>
    <p:extLst>
      <p:ext uri="{BB962C8B-B14F-4D97-AF65-F5344CB8AC3E}">
        <p14:creationId xmlns:p14="http://schemas.microsoft.com/office/powerpoint/2010/main" val="1667972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3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165448-1CC9-3E23-F370-37FCBB02FB33}"/>
              </a:ext>
            </a:extLst>
          </p:cNvPr>
          <p:cNvSpPr txBox="1"/>
          <p:nvPr/>
        </p:nvSpPr>
        <p:spPr>
          <a:xfrm>
            <a:off x="1054608" y="122126"/>
            <a:ext cx="1008278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400" b="1" i="1" dirty="0">
                <a:solidFill>
                  <a:srgbClr val="E8F9CC"/>
                </a:solidFill>
              </a:rPr>
              <a:t>Sinerģija -  «Lielāka vērtība, kā summa saskaitot katru daļu atsevišķi»</a:t>
            </a:r>
          </a:p>
          <a:p>
            <a:endParaRPr lang="lv-LV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7B399B-3816-3515-EFD4-DE17F5A30006}"/>
              </a:ext>
            </a:extLst>
          </p:cNvPr>
          <p:cNvGrpSpPr/>
          <p:nvPr/>
        </p:nvGrpSpPr>
        <p:grpSpPr>
          <a:xfrm>
            <a:off x="4145449" y="2162461"/>
            <a:ext cx="4122632" cy="4132516"/>
            <a:chOff x="3370175" y="738186"/>
            <a:chExt cx="5288050" cy="5381626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6D5D06B-5FF8-67FB-6DD0-39244408DD27}"/>
                </a:ext>
              </a:extLst>
            </p:cNvPr>
            <p:cNvSpPr/>
            <p:nvPr/>
          </p:nvSpPr>
          <p:spPr>
            <a:xfrm rot="5400000">
              <a:off x="5076195" y="751401"/>
              <a:ext cx="2268881" cy="2242452"/>
            </a:xfrm>
            <a:custGeom>
              <a:avLst/>
              <a:gdLst>
                <a:gd name="connsiteX0" fmla="*/ 180004 w 922673"/>
                <a:gd name="connsiteY0" fmla="*/ 0 h 921615"/>
                <a:gd name="connsiteX1" fmla="*/ 922673 w 922673"/>
                <a:gd name="connsiteY1" fmla="*/ 0 h 921615"/>
                <a:gd name="connsiteX2" fmla="*/ 0 w 922673"/>
                <a:gd name="connsiteY2" fmla="*/ 921615 h 921615"/>
                <a:gd name="connsiteX3" fmla="*/ 0 w 922673"/>
                <a:gd name="connsiteY3" fmla="*/ 180004 h 921615"/>
                <a:gd name="connsiteX4" fmla="*/ 180004 w 922673"/>
                <a:gd name="connsiteY4" fmla="*/ 0 h 92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673" h="921615">
                  <a:moveTo>
                    <a:pt x="180004" y="0"/>
                  </a:moveTo>
                  <a:lnTo>
                    <a:pt x="922673" y="0"/>
                  </a:lnTo>
                  <a:lnTo>
                    <a:pt x="0" y="921615"/>
                  </a:lnTo>
                  <a:lnTo>
                    <a:pt x="0" y="180004"/>
                  </a:lnTo>
                  <a:cubicBezTo>
                    <a:pt x="0" y="80591"/>
                    <a:pt x="80591" y="0"/>
                    <a:pt x="180004" y="0"/>
                  </a:cubicBezTo>
                  <a:close/>
                </a:path>
              </a:pathLst>
            </a:custGeom>
            <a:solidFill>
              <a:srgbClr val="547E7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21861CA-78EF-C753-FB6A-95EECB8AAE98}"/>
                </a:ext>
              </a:extLst>
            </p:cNvPr>
            <p:cNvSpPr/>
            <p:nvPr/>
          </p:nvSpPr>
          <p:spPr>
            <a:xfrm rot="8079819">
              <a:off x="6113128" y="1385382"/>
              <a:ext cx="2268881" cy="2242452"/>
            </a:xfrm>
            <a:custGeom>
              <a:avLst/>
              <a:gdLst>
                <a:gd name="connsiteX0" fmla="*/ 180004 w 922673"/>
                <a:gd name="connsiteY0" fmla="*/ 0 h 921615"/>
                <a:gd name="connsiteX1" fmla="*/ 922673 w 922673"/>
                <a:gd name="connsiteY1" fmla="*/ 0 h 921615"/>
                <a:gd name="connsiteX2" fmla="*/ 0 w 922673"/>
                <a:gd name="connsiteY2" fmla="*/ 921615 h 921615"/>
                <a:gd name="connsiteX3" fmla="*/ 0 w 922673"/>
                <a:gd name="connsiteY3" fmla="*/ 180004 h 921615"/>
                <a:gd name="connsiteX4" fmla="*/ 180004 w 922673"/>
                <a:gd name="connsiteY4" fmla="*/ 0 h 92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673" h="921615">
                  <a:moveTo>
                    <a:pt x="180004" y="0"/>
                  </a:moveTo>
                  <a:lnTo>
                    <a:pt x="922673" y="0"/>
                  </a:lnTo>
                  <a:lnTo>
                    <a:pt x="0" y="921615"/>
                  </a:lnTo>
                  <a:lnTo>
                    <a:pt x="0" y="180004"/>
                  </a:lnTo>
                  <a:cubicBezTo>
                    <a:pt x="0" y="80591"/>
                    <a:pt x="80591" y="0"/>
                    <a:pt x="180004" y="0"/>
                  </a:cubicBezTo>
                  <a:close/>
                </a:path>
              </a:pathLst>
            </a:custGeom>
            <a:solidFill>
              <a:srgbClr val="55939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D4D7F17-861C-8261-CB04-536C57AA757B}"/>
                </a:ext>
              </a:extLst>
            </p:cNvPr>
            <p:cNvSpPr/>
            <p:nvPr/>
          </p:nvSpPr>
          <p:spPr>
            <a:xfrm rot="10800000">
              <a:off x="6371172" y="2544814"/>
              <a:ext cx="2287053" cy="2224635"/>
            </a:xfrm>
            <a:custGeom>
              <a:avLst/>
              <a:gdLst>
                <a:gd name="connsiteX0" fmla="*/ 180004 w 922673"/>
                <a:gd name="connsiteY0" fmla="*/ 0 h 921615"/>
                <a:gd name="connsiteX1" fmla="*/ 922673 w 922673"/>
                <a:gd name="connsiteY1" fmla="*/ 0 h 921615"/>
                <a:gd name="connsiteX2" fmla="*/ 0 w 922673"/>
                <a:gd name="connsiteY2" fmla="*/ 921615 h 921615"/>
                <a:gd name="connsiteX3" fmla="*/ 0 w 922673"/>
                <a:gd name="connsiteY3" fmla="*/ 180004 h 921615"/>
                <a:gd name="connsiteX4" fmla="*/ 180004 w 922673"/>
                <a:gd name="connsiteY4" fmla="*/ 0 h 92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673" h="921615">
                  <a:moveTo>
                    <a:pt x="180004" y="0"/>
                  </a:moveTo>
                  <a:lnTo>
                    <a:pt x="922673" y="0"/>
                  </a:lnTo>
                  <a:lnTo>
                    <a:pt x="0" y="921615"/>
                  </a:lnTo>
                  <a:lnTo>
                    <a:pt x="0" y="180004"/>
                  </a:lnTo>
                  <a:cubicBezTo>
                    <a:pt x="0" y="80591"/>
                    <a:pt x="80591" y="0"/>
                    <a:pt x="180004" y="0"/>
                  </a:cubicBezTo>
                  <a:close/>
                </a:path>
              </a:pathLst>
            </a:custGeom>
            <a:solidFill>
              <a:srgbClr val="52ADA6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EAC3A77-5C31-A095-0058-963A0F9488F6}"/>
                </a:ext>
              </a:extLst>
            </p:cNvPr>
            <p:cNvSpPr/>
            <p:nvPr/>
          </p:nvSpPr>
          <p:spPr>
            <a:xfrm rot="13401360">
              <a:off x="5727780" y="3604304"/>
              <a:ext cx="2287053" cy="2224635"/>
            </a:xfrm>
            <a:custGeom>
              <a:avLst/>
              <a:gdLst>
                <a:gd name="connsiteX0" fmla="*/ 180004 w 922673"/>
                <a:gd name="connsiteY0" fmla="*/ 0 h 921615"/>
                <a:gd name="connsiteX1" fmla="*/ 922673 w 922673"/>
                <a:gd name="connsiteY1" fmla="*/ 0 h 921615"/>
                <a:gd name="connsiteX2" fmla="*/ 0 w 922673"/>
                <a:gd name="connsiteY2" fmla="*/ 921615 h 921615"/>
                <a:gd name="connsiteX3" fmla="*/ 0 w 922673"/>
                <a:gd name="connsiteY3" fmla="*/ 180004 h 921615"/>
                <a:gd name="connsiteX4" fmla="*/ 180004 w 922673"/>
                <a:gd name="connsiteY4" fmla="*/ 0 h 92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673" h="921615">
                  <a:moveTo>
                    <a:pt x="180004" y="0"/>
                  </a:moveTo>
                  <a:lnTo>
                    <a:pt x="922673" y="0"/>
                  </a:lnTo>
                  <a:lnTo>
                    <a:pt x="0" y="921615"/>
                  </a:lnTo>
                  <a:lnTo>
                    <a:pt x="0" y="180004"/>
                  </a:lnTo>
                  <a:cubicBezTo>
                    <a:pt x="0" y="80591"/>
                    <a:pt x="80591" y="0"/>
                    <a:pt x="180004" y="0"/>
                  </a:cubicBezTo>
                  <a:close/>
                </a:path>
              </a:pathLst>
            </a:custGeom>
            <a:solidFill>
              <a:srgbClr val="7AC4A9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B5AB65A-BEC3-77ED-1495-3F53140F4CED}"/>
                </a:ext>
              </a:extLst>
            </p:cNvPr>
            <p:cNvSpPr/>
            <p:nvPr/>
          </p:nvSpPr>
          <p:spPr>
            <a:xfrm rot="16200000">
              <a:off x="4686191" y="3864146"/>
              <a:ext cx="2268881" cy="2242452"/>
            </a:xfrm>
            <a:custGeom>
              <a:avLst/>
              <a:gdLst>
                <a:gd name="connsiteX0" fmla="*/ 180004 w 922673"/>
                <a:gd name="connsiteY0" fmla="*/ 0 h 921615"/>
                <a:gd name="connsiteX1" fmla="*/ 922673 w 922673"/>
                <a:gd name="connsiteY1" fmla="*/ 0 h 921615"/>
                <a:gd name="connsiteX2" fmla="*/ 0 w 922673"/>
                <a:gd name="connsiteY2" fmla="*/ 921615 h 921615"/>
                <a:gd name="connsiteX3" fmla="*/ 0 w 922673"/>
                <a:gd name="connsiteY3" fmla="*/ 180004 h 921615"/>
                <a:gd name="connsiteX4" fmla="*/ 180004 w 922673"/>
                <a:gd name="connsiteY4" fmla="*/ 0 h 92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673" h="921615">
                  <a:moveTo>
                    <a:pt x="180004" y="0"/>
                  </a:moveTo>
                  <a:lnTo>
                    <a:pt x="922673" y="0"/>
                  </a:lnTo>
                  <a:lnTo>
                    <a:pt x="0" y="921615"/>
                  </a:lnTo>
                  <a:lnTo>
                    <a:pt x="0" y="180004"/>
                  </a:lnTo>
                  <a:cubicBezTo>
                    <a:pt x="0" y="80591"/>
                    <a:pt x="80591" y="0"/>
                    <a:pt x="180004" y="0"/>
                  </a:cubicBezTo>
                  <a:close/>
                </a:path>
              </a:pathLst>
            </a:custGeom>
            <a:solidFill>
              <a:srgbClr val="A5DEB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37423C5-5E64-D9AF-9E83-BEC3F69F8196}"/>
                </a:ext>
              </a:extLst>
            </p:cNvPr>
            <p:cNvSpPr/>
            <p:nvPr/>
          </p:nvSpPr>
          <p:spPr>
            <a:xfrm rot="18959320">
              <a:off x="3660543" y="3162711"/>
              <a:ext cx="2287053" cy="2224635"/>
            </a:xfrm>
            <a:custGeom>
              <a:avLst/>
              <a:gdLst>
                <a:gd name="connsiteX0" fmla="*/ 180004 w 922673"/>
                <a:gd name="connsiteY0" fmla="*/ 0 h 921615"/>
                <a:gd name="connsiteX1" fmla="*/ 922673 w 922673"/>
                <a:gd name="connsiteY1" fmla="*/ 0 h 921615"/>
                <a:gd name="connsiteX2" fmla="*/ 0 w 922673"/>
                <a:gd name="connsiteY2" fmla="*/ 921615 h 921615"/>
                <a:gd name="connsiteX3" fmla="*/ 0 w 922673"/>
                <a:gd name="connsiteY3" fmla="*/ 180004 h 921615"/>
                <a:gd name="connsiteX4" fmla="*/ 180004 w 922673"/>
                <a:gd name="connsiteY4" fmla="*/ 0 h 92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673" h="921615">
                  <a:moveTo>
                    <a:pt x="180004" y="0"/>
                  </a:moveTo>
                  <a:lnTo>
                    <a:pt x="922673" y="0"/>
                  </a:lnTo>
                  <a:lnTo>
                    <a:pt x="0" y="921615"/>
                  </a:lnTo>
                  <a:lnTo>
                    <a:pt x="0" y="180004"/>
                  </a:lnTo>
                  <a:cubicBezTo>
                    <a:pt x="0" y="80591"/>
                    <a:pt x="80591" y="0"/>
                    <a:pt x="180004" y="0"/>
                  </a:cubicBezTo>
                  <a:close/>
                </a:path>
              </a:pathLst>
            </a:custGeom>
            <a:solidFill>
              <a:srgbClr val="C6ED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284E59A-596B-4B28-2A18-08EA1A57C1FB}"/>
                </a:ext>
              </a:extLst>
            </p:cNvPr>
            <p:cNvSpPr/>
            <p:nvPr/>
          </p:nvSpPr>
          <p:spPr>
            <a:xfrm>
              <a:off x="3370175" y="2023047"/>
              <a:ext cx="2287053" cy="2224635"/>
            </a:xfrm>
            <a:custGeom>
              <a:avLst/>
              <a:gdLst>
                <a:gd name="connsiteX0" fmla="*/ 180004 w 922673"/>
                <a:gd name="connsiteY0" fmla="*/ 0 h 921615"/>
                <a:gd name="connsiteX1" fmla="*/ 922673 w 922673"/>
                <a:gd name="connsiteY1" fmla="*/ 0 h 921615"/>
                <a:gd name="connsiteX2" fmla="*/ 0 w 922673"/>
                <a:gd name="connsiteY2" fmla="*/ 921615 h 921615"/>
                <a:gd name="connsiteX3" fmla="*/ 0 w 922673"/>
                <a:gd name="connsiteY3" fmla="*/ 180004 h 921615"/>
                <a:gd name="connsiteX4" fmla="*/ 180004 w 922673"/>
                <a:gd name="connsiteY4" fmla="*/ 0 h 92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673" h="921615">
                  <a:moveTo>
                    <a:pt x="180004" y="0"/>
                  </a:moveTo>
                  <a:lnTo>
                    <a:pt x="922673" y="0"/>
                  </a:lnTo>
                  <a:lnTo>
                    <a:pt x="0" y="921615"/>
                  </a:lnTo>
                  <a:lnTo>
                    <a:pt x="0" y="180004"/>
                  </a:lnTo>
                  <a:cubicBezTo>
                    <a:pt x="0" y="80591"/>
                    <a:pt x="80591" y="0"/>
                    <a:pt x="180004" y="0"/>
                  </a:cubicBezTo>
                  <a:close/>
                </a:path>
              </a:pathLst>
            </a:custGeom>
            <a:solidFill>
              <a:srgbClr val="E8F9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7B9E44-5A57-5BA7-8B01-8D3E4CF4C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40226" y="3885292"/>
              <a:ext cx="865690" cy="86569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BEF306-EB76-523A-32D7-773F0E4ED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3425" y="2235962"/>
              <a:ext cx="915626" cy="91562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CBA9AA4-ECAF-4FCD-35BC-872D5C62A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4214" y="4926323"/>
              <a:ext cx="920341" cy="92034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FD55DB1-8135-3148-D3D0-C483953E5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7082" y="1961256"/>
              <a:ext cx="906855" cy="90685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A28D4BC-7BD6-45D9-EF0C-B4570B97B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4271" y="922259"/>
              <a:ext cx="889665" cy="88966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4F71BFD-7CEF-2A16-EE49-B92BCB474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3420" y="3499765"/>
              <a:ext cx="935776" cy="93577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1F705DD-C747-2CC7-A4B3-B159852BD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126" y="4912660"/>
              <a:ext cx="801619" cy="80161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838AB1-CE23-6B7B-65A0-D49D95AB5118}"/>
              </a:ext>
            </a:extLst>
          </p:cNvPr>
          <p:cNvGrpSpPr/>
          <p:nvPr/>
        </p:nvGrpSpPr>
        <p:grpSpPr>
          <a:xfrm>
            <a:off x="316038" y="1879776"/>
            <a:ext cx="3474091" cy="4507551"/>
            <a:chOff x="316038" y="1879776"/>
            <a:chExt cx="3474091" cy="450755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7A4DE0E-15B5-A94F-A12C-42CD5D186D84}"/>
                </a:ext>
              </a:extLst>
            </p:cNvPr>
            <p:cNvSpPr txBox="1"/>
            <p:nvPr/>
          </p:nvSpPr>
          <p:spPr>
            <a:xfrm>
              <a:off x="2486326" y="1879776"/>
              <a:ext cx="13038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E8F9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2EC16A7-47E0-9B1F-C0AD-FBF563F92C93}"/>
                </a:ext>
              </a:extLst>
            </p:cNvPr>
            <p:cNvSpPr txBox="1"/>
            <p:nvPr/>
          </p:nvSpPr>
          <p:spPr>
            <a:xfrm>
              <a:off x="389981" y="2167442"/>
              <a:ext cx="24970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Efektīvāka energoresursu izmantošana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157F45-A821-51C5-2A90-6FBFD69397D7}"/>
                </a:ext>
              </a:extLst>
            </p:cNvPr>
            <p:cNvSpPr txBox="1"/>
            <p:nvPr/>
          </p:nvSpPr>
          <p:spPr>
            <a:xfrm>
              <a:off x="2486326" y="3510506"/>
              <a:ext cx="13038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C6ED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F15B73-C98C-F2C2-3932-6E0F5A17D883}"/>
                </a:ext>
              </a:extLst>
            </p:cNvPr>
            <p:cNvSpPr txBox="1"/>
            <p:nvPr/>
          </p:nvSpPr>
          <p:spPr>
            <a:xfrm>
              <a:off x="338833" y="3850931"/>
              <a:ext cx="2298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Samazināta negatīvā ietekme uz vidi</a:t>
              </a:r>
              <a:endParaRPr kumimoji="0" lang="lv-LV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331FD0-2723-FD55-8665-75EAE95B4FAB}"/>
                </a:ext>
              </a:extLst>
            </p:cNvPr>
            <p:cNvSpPr txBox="1"/>
            <p:nvPr/>
          </p:nvSpPr>
          <p:spPr>
            <a:xfrm>
              <a:off x="2471882" y="5063888"/>
              <a:ext cx="13038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A5DEB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EE19908-4428-9DF8-0A73-4799A5B1F968}"/>
                </a:ext>
              </a:extLst>
            </p:cNvPr>
            <p:cNvSpPr txBox="1"/>
            <p:nvPr/>
          </p:nvSpPr>
          <p:spPr>
            <a:xfrm>
              <a:off x="316038" y="5378661"/>
              <a:ext cx="22984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Diversifikācija - palielināta drošība un stabilitāte</a:t>
              </a:r>
              <a:endParaRPr kumimoji="0" lang="lv-LV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F299B23-5FD8-B9BC-22A0-CE3664994F0E}"/>
              </a:ext>
            </a:extLst>
          </p:cNvPr>
          <p:cNvGrpSpPr/>
          <p:nvPr/>
        </p:nvGrpSpPr>
        <p:grpSpPr>
          <a:xfrm>
            <a:off x="8869485" y="1845675"/>
            <a:ext cx="2587497" cy="4431221"/>
            <a:chOff x="9052436" y="406407"/>
            <a:chExt cx="3139564" cy="587048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B6C7442-C6B6-546A-0476-FC811323593C}"/>
                </a:ext>
              </a:extLst>
            </p:cNvPr>
            <p:cNvSpPr txBox="1"/>
            <p:nvPr/>
          </p:nvSpPr>
          <p:spPr>
            <a:xfrm>
              <a:off x="9141167" y="3393182"/>
              <a:ext cx="13038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52ADA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4E1B1A4-61A3-F342-F5BB-4D1202F48790}"/>
                </a:ext>
              </a:extLst>
            </p:cNvPr>
            <p:cNvSpPr txBox="1"/>
            <p:nvPr/>
          </p:nvSpPr>
          <p:spPr>
            <a:xfrm>
              <a:off x="9886631" y="5223202"/>
              <a:ext cx="2298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Uzlabota infrastruktūra</a:t>
              </a:r>
              <a:endParaRPr kumimoji="0" lang="lv-LV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F200EF2-0604-5A0C-29BA-3CCD2B0FA447}"/>
                </a:ext>
              </a:extLst>
            </p:cNvPr>
            <p:cNvSpPr txBox="1"/>
            <p:nvPr/>
          </p:nvSpPr>
          <p:spPr>
            <a:xfrm>
              <a:off x="9068635" y="4953457"/>
              <a:ext cx="13038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7AC4A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11ABEC2-3857-7942-8E43-A94351372069}"/>
                </a:ext>
              </a:extLst>
            </p:cNvPr>
            <p:cNvSpPr txBox="1"/>
            <p:nvPr/>
          </p:nvSpPr>
          <p:spPr>
            <a:xfrm>
              <a:off x="9886631" y="3728329"/>
              <a:ext cx="2298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Vietējās ekonomikas stiprināšana</a:t>
              </a:r>
              <a:endParaRPr kumimoji="0" lang="lv-LV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8DE0C45-EF00-49BE-6012-EA89AF4745B0}"/>
                </a:ext>
              </a:extLst>
            </p:cNvPr>
            <p:cNvSpPr txBox="1"/>
            <p:nvPr/>
          </p:nvSpPr>
          <p:spPr>
            <a:xfrm>
              <a:off x="9052436" y="1811925"/>
              <a:ext cx="13038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55939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AB27267-C475-D61C-12F1-431DAAEC6BF5}"/>
                </a:ext>
              </a:extLst>
            </p:cNvPr>
            <p:cNvSpPr txBox="1"/>
            <p:nvPr/>
          </p:nvSpPr>
          <p:spPr>
            <a:xfrm>
              <a:off x="9793068" y="833656"/>
              <a:ext cx="2298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Perspektīva attīstībai</a:t>
              </a:r>
              <a:endParaRPr kumimoji="0" lang="lv-LV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7ECC481-7EFB-9A36-B7EA-A778B1BE4823}"/>
                </a:ext>
              </a:extLst>
            </p:cNvPr>
            <p:cNvSpPr txBox="1"/>
            <p:nvPr/>
          </p:nvSpPr>
          <p:spPr>
            <a:xfrm>
              <a:off x="9052437" y="406407"/>
              <a:ext cx="13038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547E7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4AFEF6D-E1FC-F1C5-D452-C313DD83B393}"/>
                </a:ext>
              </a:extLst>
            </p:cNvPr>
            <p:cNvSpPr txBox="1"/>
            <p:nvPr/>
          </p:nvSpPr>
          <p:spPr>
            <a:xfrm>
              <a:off x="9893592" y="2091519"/>
              <a:ext cx="2298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Veicina nozaru sinerģiju</a:t>
              </a:r>
              <a:endParaRPr kumimoji="0" lang="lv-LV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D34D825-388D-96A7-E650-8403CF2BF6EB}"/>
              </a:ext>
            </a:extLst>
          </p:cNvPr>
          <p:cNvSpPr txBox="1"/>
          <p:nvPr/>
        </p:nvSpPr>
        <p:spPr>
          <a:xfrm>
            <a:off x="5233047" y="3784907"/>
            <a:ext cx="2008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cap="all" dirty="0">
                <a:solidFill>
                  <a:schemeClr val="bg1"/>
                </a:solidFill>
              </a:rPr>
              <a:t>TET datu centrs</a:t>
            </a:r>
          </a:p>
        </p:txBody>
      </p:sp>
    </p:spTree>
    <p:extLst>
      <p:ext uri="{BB962C8B-B14F-4D97-AF65-F5344CB8AC3E}">
        <p14:creationId xmlns:p14="http://schemas.microsoft.com/office/powerpoint/2010/main" val="2485996228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3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FE2AC5-3AD6-ECB5-2282-FA6356A65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80" y="6117335"/>
            <a:ext cx="2102834" cy="7406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6B42E1-E061-BF17-68D4-82711D5BB9E4}"/>
              </a:ext>
            </a:extLst>
          </p:cNvPr>
          <p:cNvSpPr txBox="1"/>
          <p:nvPr/>
        </p:nvSpPr>
        <p:spPr>
          <a:xfrm>
            <a:off x="6996239" y="2107961"/>
            <a:ext cx="43697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6000" b="1" cap="all" dirty="0">
                <a:solidFill>
                  <a:srgbClr val="E8F9CC"/>
                </a:solidFill>
              </a:rPr>
              <a:t>Lai silti!</a:t>
            </a:r>
          </a:p>
          <a:p>
            <a:endParaRPr lang="lv-LV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FA77C2-E3B8-A49E-BA70-74518FC65879}"/>
              </a:ext>
            </a:extLst>
          </p:cNvPr>
          <p:cNvSpPr/>
          <p:nvPr/>
        </p:nvSpPr>
        <p:spPr>
          <a:xfrm rot="16200000">
            <a:off x="8866639" y="-1304544"/>
            <a:ext cx="195072" cy="2804160"/>
          </a:xfrm>
          <a:prstGeom prst="rect">
            <a:avLst/>
          </a:prstGeom>
          <a:solidFill>
            <a:srgbClr val="E8F9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FA920F-E70E-BC0A-61DD-0CFDB65F429E}"/>
              </a:ext>
            </a:extLst>
          </p:cNvPr>
          <p:cNvSpPr txBox="1"/>
          <p:nvPr/>
        </p:nvSpPr>
        <p:spPr>
          <a:xfrm>
            <a:off x="8498401" y="3865047"/>
            <a:ext cx="34381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2000" i="1" dirty="0">
                <a:solidFill>
                  <a:srgbClr val="E8F9CC"/>
                </a:solidFill>
              </a:rPr>
              <a:t>Sadarbībai</a:t>
            </a:r>
          </a:p>
          <a:p>
            <a:pPr algn="r"/>
            <a:endParaRPr lang="lv-LV" sz="2000" i="1" dirty="0">
              <a:solidFill>
                <a:srgbClr val="E8F9CC"/>
              </a:solidFill>
            </a:endParaRPr>
          </a:p>
          <a:p>
            <a:pPr algn="r"/>
            <a:r>
              <a:rPr lang="lv-LV" sz="2000" b="1" i="1" dirty="0">
                <a:solidFill>
                  <a:srgbClr val="E8F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   </a:t>
            </a:r>
            <a:r>
              <a:rPr lang="lv-LV" sz="2000" i="1" dirty="0">
                <a:solidFill>
                  <a:srgbClr val="E8F9CC"/>
                </a:solidFill>
              </a:rPr>
              <a:t> +371 67944930</a:t>
            </a:r>
            <a:r>
              <a:rPr lang="lv-LV" sz="2000" b="1" i="1" dirty="0">
                <a:solidFill>
                  <a:srgbClr val="E8F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</a:p>
          <a:p>
            <a:pPr algn="r"/>
            <a:r>
              <a:rPr lang="lv-LV" sz="2000" b="1" i="1" dirty="0">
                <a:solidFill>
                  <a:srgbClr val="E8F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  </a:t>
            </a:r>
            <a:r>
              <a:rPr lang="lv-LV" sz="2000" i="1" dirty="0" err="1">
                <a:solidFill>
                  <a:srgbClr val="E8F9C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info@salaspilssiltums.lv</a:t>
            </a:r>
            <a:endParaRPr lang="lv-LV" sz="2000" dirty="0">
              <a:solidFill>
                <a:srgbClr val="E8F9CC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7C2C54-A8A7-D4B3-45A5-B91135E9CCD1}"/>
              </a:ext>
            </a:extLst>
          </p:cNvPr>
          <p:cNvGrpSpPr/>
          <p:nvPr/>
        </p:nvGrpSpPr>
        <p:grpSpPr>
          <a:xfrm>
            <a:off x="-171177" y="0"/>
            <a:ext cx="6208608" cy="6974006"/>
            <a:chOff x="0" y="0"/>
            <a:chExt cx="5836808" cy="6858000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1800FFA-0BFF-5CF3-5237-0173D5C9EDD7}"/>
                </a:ext>
              </a:extLst>
            </p:cNvPr>
            <p:cNvSpPr/>
            <p:nvPr/>
          </p:nvSpPr>
          <p:spPr>
            <a:xfrm>
              <a:off x="0" y="0"/>
              <a:ext cx="464515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i="1">
                <a:latin typeface="+mj-lt"/>
              </a:endParaRPr>
            </a:p>
          </p:txBody>
        </p: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7BC85BAA-133D-8659-9D5F-22B7CE294D0E}"/>
                </a:ext>
              </a:extLst>
            </p:cNvPr>
            <p:cNvSpPr/>
            <p:nvPr/>
          </p:nvSpPr>
          <p:spPr>
            <a:xfrm>
              <a:off x="4626864" y="0"/>
              <a:ext cx="1209944" cy="68580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i="1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8470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1D794B-D1A2-1789-A495-9965933C62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878733-75BE-6456-5A9A-F48660621DEC}"/>
              </a:ext>
            </a:extLst>
          </p:cNvPr>
          <p:cNvSpPr/>
          <p:nvPr/>
        </p:nvSpPr>
        <p:spPr>
          <a:xfrm>
            <a:off x="-15419" y="7646"/>
            <a:ext cx="12192000" cy="6858000"/>
          </a:xfrm>
          <a:prstGeom prst="rect">
            <a:avLst/>
          </a:prstGeom>
          <a:solidFill>
            <a:srgbClr val="0D3456">
              <a:alpha val="8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grpSp>
        <p:nvGrpSpPr>
          <p:cNvPr id="4" name="그룹 2">
            <a:extLst>
              <a:ext uri="{FF2B5EF4-FFF2-40B4-BE49-F238E27FC236}">
                <a16:creationId xmlns:a16="http://schemas.microsoft.com/office/drawing/2014/main" id="{396214FD-C2E4-B4D3-E280-95F918FF2A05}"/>
              </a:ext>
            </a:extLst>
          </p:cNvPr>
          <p:cNvGrpSpPr/>
          <p:nvPr/>
        </p:nvGrpSpPr>
        <p:grpSpPr>
          <a:xfrm>
            <a:off x="2408581" y="-2121078"/>
            <a:ext cx="7344000" cy="7344000"/>
            <a:chOff x="2408581" y="-2121078"/>
            <a:chExt cx="7344000" cy="7344000"/>
          </a:xfrm>
        </p:grpSpPr>
        <p:sp>
          <p:nvSpPr>
            <p:cNvPr id="5" name="원호 102">
              <a:extLst>
                <a:ext uri="{FF2B5EF4-FFF2-40B4-BE49-F238E27FC236}">
                  <a16:creationId xmlns:a16="http://schemas.microsoft.com/office/drawing/2014/main" id="{4CDE25FF-A123-F269-F920-90AF61DC5DB5}"/>
                </a:ext>
              </a:extLst>
            </p:cNvPr>
            <p:cNvSpPr/>
            <p:nvPr/>
          </p:nvSpPr>
          <p:spPr>
            <a:xfrm rot="10800000">
              <a:off x="2839936" y="-1701864"/>
              <a:ext cx="6481290" cy="6480000"/>
            </a:xfrm>
            <a:prstGeom prst="arc">
              <a:avLst>
                <a:gd name="adj1" fmla="val 10974708"/>
                <a:gd name="adj2" fmla="val 21424242"/>
              </a:avLst>
            </a:prstGeom>
            <a:ln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cs typeface="+mn-ea"/>
                <a:sym typeface="+mn-lt"/>
              </a:endParaRPr>
            </a:p>
          </p:txBody>
        </p:sp>
        <p:sp>
          <p:nvSpPr>
            <p:cNvPr id="6" name="원호 81">
              <a:extLst>
                <a:ext uri="{FF2B5EF4-FFF2-40B4-BE49-F238E27FC236}">
                  <a16:creationId xmlns:a16="http://schemas.microsoft.com/office/drawing/2014/main" id="{BC97A0A8-F056-D1B9-2EED-CB589E256973}"/>
                </a:ext>
              </a:extLst>
            </p:cNvPr>
            <p:cNvSpPr/>
            <p:nvPr/>
          </p:nvSpPr>
          <p:spPr>
            <a:xfrm rot="10800000">
              <a:off x="3200581" y="-1276015"/>
              <a:ext cx="5760000" cy="5760000"/>
            </a:xfrm>
            <a:prstGeom prst="arc">
              <a:avLst>
                <a:gd name="adj1" fmla="val 10872618"/>
                <a:gd name="adj2" fmla="val 21571369"/>
              </a:avLst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cs typeface="+mn-ea"/>
                <a:sym typeface="+mn-lt"/>
              </a:endParaRPr>
            </a:p>
          </p:txBody>
        </p:sp>
        <p:sp>
          <p:nvSpPr>
            <p:cNvPr id="7" name="원호 118">
              <a:extLst>
                <a:ext uri="{FF2B5EF4-FFF2-40B4-BE49-F238E27FC236}">
                  <a16:creationId xmlns:a16="http://schemas.microsoft.com/office/drawing/2014/main" id="{A5B4A3C4-3DD7-F797-4FC0-914EDB557124}"/>
                </a:ext>
              </a:extLst>
            </p:cNvPr>
            <p:cNvSpPr/>
            <p:nvPr/>
          </p:nvSpPr>
          <p:spPr>
            <a:xfrm rot="10800000">
              <a:off x="2408581" y="-2121078"/>
              <a:ext cx="7344000" cy="7344000"/>
            </a:xfrm>
            <a:prstGeom prst="arc">
              <a:avLst>
                <a:gd name="adj1" fmla="val 10965341"/>
                <a:gd name="adj2" fmla="val 21471770"/>
              </a:avLst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cs typeface="+mn-ea"/>
                <a:sym typeface="+mn-lt"/>
              </a:endParaRPr>
            </a:p>
          </p:txBody>
        </p:sp>
      </p:grpSp>
      <p:pic>
        <p:nvPicPr>
          <p:cNvPr id="8" name="그림 100">
            <a:extLst>
              <a:ext uri="{FF2B5EF4-FFF2-40B4-BE49-F238E27FC236}">
                <a16:creationId xmlns:a16="http://schemas.microsoft.com/office/drawing/2014/main" id="{DCFDDE3D-CCDC-EB5D-2E2C-DD1136CB5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1" r="21211"/>
          <a:stretch/>
        </p:blipFill>
        <p:spPr>
          <a:xfrm>
            <a:off x="3865191" y="-203200"/>
            <a:ext cx="4430780" cy="4325688"/>
          </a:xfrm>
          <a:prstGeom prst="ellipse">
            <a:avLst/>
          </a:prstGeom>
        </p:spPr>
      </p:pic>
      <p:grpSp>
        <p:nvGrpSpPr>
          <p:cNvPr id="15" name="그룹 117">
            <a:extLst>
              <a:ext uri="{FF2B5EF4-FFF2-40B4-BE49-F238E27FC236}">
                <a16:creationId xmlns:a16="http://schemas.microsoft.com/office/drawing/2014/main" id="{59E916CC-A849-6DD8-1C02-30E93744E9F4}"/>
              </a:ext>
            </a:extLst>
          </p:cNvPr>
          <p:cNvGrpSpPr/>
          <p:nvPr/>
        </p:nvGrpSpPr>
        <p:grpSpPr>
          <a:xfrm>
            <a:off x="6773357" y="3768281"/>
            <a:ext cx="1015700" cy="1015700"/>
            <a:chOff x="7006808" y="4062581"/>
            <a:chExt cx="1015700" cy="1015700"/>
          </a:xfrm>
          <a:solidFill>
            <a:srgbClr val="7AC4A9"/>
          </a:solidFill>
        </p:grpSpPr>
        <p:sp>
          <p:nvSpPr>
            <p:cNvPr id="16" name="타원 48">
              <a:extLst>
                <a:ext uri="{FF2B5EF4-FFF2-40B4-BE49-F238E27FC236}">
                  <a16:creationId xmlns:a16="http://schemas.microsoft.com/office/drawing/2014/main" id="{A97A5873-2E07-5BD9-1F20-6374453CA86E}"/>
                </a:ext>
              </a:extLst>
            </p:cNvPr>
            <p:cNvSpPr/>
            <p:nvPr/>
          </p:nvSpPr>
          <p:spPr>
            <a:xfrm>
              <a:off x="7006808" y="4062581"/>
              <a:ext cx="1015700" cy="1015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cs typeface="+mn-ea"/>
                <a:sym typeface="+mn-lt"/>
              </a:endParaRPr>
            </a:p>
          </p:txBody>
        </p:sp>
        <p:pic>
          <p:nvPicPr>
            <p:cNvPr id="17" name="그림 49">
              <a:extLst>
                <a:ext uri="{FF2B5EF4-FFF2-40B4-BE49-F238E27FC236}">
                  <a16:creationId xmlns:a16="http://schemas.microsoft.com/office/drawing/2014/main" id="{DB9E5F54-748C-451A-56C3-3799B1934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79" y="4329720"/>
              <a:ext cx="469557" cy="469557"/>
            </a:xfrm>
            <a:prstGeom prst="rect">
              <a:avLst/>
            </a:prstGeom>
            <a:grpFill/>
          </p:spPr>
        </p:pic>
      </p:grpSp>
      <p:sp>
        <p:nvSpPr>
          <p:cNvPr id="19" name="타원 52">
            <a:extLst>
              <a:ext uri="{FF2B5EF4-FFF2-40B4-BE49-F238E27FC236}">
                <a16:creationId xmlns:a16="http://schemas.microsoft.com/office/drawing/2014/main" id="{FAB3637D-BE7B-FE69-E49C-0BD24AB11443}"/>
              </a:ext>
            </a:extLst>
          </p:cNvPr>
          <p:cNvSpPr/>
          <p:nvPr/>
        </p:nvSpPr>
        <p:spPr>
          <a:xfrm>
            <a:off x="8205497" y="2420946"/>
            <a:ext cx="1015700" cy="1015700"/>
          </a:xfrm>
          <a:prstGeom prst="ellipse">
            <a:avLst/>
          </a:prstGeom>
          <a:solidFill>
            <a:srgbClr val="7AC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cs typeface="+mn-ea"/>
              <a:sym typeface="+mn-lt"/>
            </a:endParaRPr>
          </a:p>
        </p:txBody>
      </p:sp>
      <p:grpSp>
        <p:nvGrpSpPr>
          <p:cNvPr id="21" name="그룹 105">
            <a:extLst>
              <a:ext uri="{FF2B5EF4-FFF2-40B4-BE49-F238E27FC236}">
                <a16:creationId xmlns:a16="http://schemas.microsoft.com/office/drawing/2014/main" id="{FFB5D127-0C5F-F4A7-C5CB-6A3D6C1143C8}"/>
              </a:ext>
            </a:extLst>
          </p:cNvPr>
          <p:cNvGrpSpPr/>
          <p:nvPr/>
        </p:nvGrpSpPr>
        <p:grpSpPr>
          <a:xfrm>
            <a:off x="2742722" y="3142575"/>
            <a:ext cx="252446" cy="252446"/>
            <a:chOff x="2855640" y="3717032"/>
            <a:chExt cx="288032" cy="288032"/>
          </a:xfrm>
        </p:grpSpPr>
        <p:sp>
          <p:nvSpPr>
            <p:cNvPr id="22" name="타원 103">
              <a:extLst>
                <a:ext uri="{FF2B5EF4-FFF2-40B4-BE49-F238E27FC236}">
                  <a16:creationId xmlns:a16="http://schemas.microsoft.com/office/drawing/2014/main" id="{0925F440-2F3F-4483-2F18-40D46A3E2597}"/>
                </a:ext>
              </a:extLst>
            </p:cNvPr>
            <p:cNvSpPr/>
            <p:nvPr/>
          </p:nvSpPr>
          <p:spPr>
            <a:xfrm>
              <a:off x="2855640" y="3717032"/>
              <a:ext cx="288032" cy="28803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cs typeface="+mn-ea"/>
                <a:sym typeface="+mn-lt"/>
              </a:endParaRPr>
            </a:p>
          </p:txBody>
        </p:sp>
        <p:sp>
          <p:nvSpPr>
            <p:cNvPr id="23" name="타원 104">
              <a:extLst>
                <a:ext uri="{FF2B5EF4-FFF2-40B4-BE49-F238E27FC236}">
                  <a16:creationId xmlns:a16="http://schemas.microsoft.com/office/drawing/2014/main" id="{B8A6FFFD-3F8F-247B-33C7-3A03F98FFE3F}"/>
                </a:ext>
              </a:extLst>
            </p:cNvPr>
            <p:cNvSpPr/>
            <p:nvPr/>
          </p:nvSpPr>
          <p:spPr>
            <a:xfrm>
              <a:off x="2919409" y="3780801"/>
              <a:ext cx="160494" cy="16049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cs typeface="+mn-ea"/>
                <a:sym typeface="+mn-lt"/>
              </a:endParaRPr>
            </a:p>
          </p:txBody>
        </p:sp>
      </p:grpSp>
      <p:grpSp>
        <p:nvGrpSpPr>
          <p:cNvPr id="24" name="그룹 106">
            <a:extLst>
              <a:ext uri="{FF2B5EF4-FFF2-40B4-BE49-F238E27FC236}">
                <a16:creationId xmlns:a16="http://schemas.microsoft.com/office/drawing/2014/main" id="{E4AF18B5-2FEC-6E9E-FF44-DB9CE0246C69}"/>
              </a:ext>
            </a:extLst>
          </p:cNvPr>
          <p:cNvGrpSpPr/>
          <p:nvPr/>
        </p:nvGrpSpPr>
        <p:grpSpPr>
          <a:xfrm>
            <a:off x="4676576" y="4860669"/>
            <a:ext cx="252446" cy="252446"/>
            <a:chOff x="2855640" y="3717032"/>
            <a:chExt cx="288032" cy="288032"/>
          </a:xfrm>
        </p:grpSpPr>
        <p:sp>
          <p:nvSpPr>
            <p:cNvPr id="25" name="타원 107">
              <a:extLst>
                <a:ext uri="{FF2B5EF4-FFF2-40B4-BE49-F238E27FC236}">
                  <a16:creationId xmlns:a16="http://schemas.microsoft.com/office/drawing/2014/main" id="{A1BD99AD-1C8A-9681-17EB-94111EADC01E}"/>
                </a:ext>
              </a:extLst>
            </p:cNvPr>
            <p:cNvSpPr/>
            <p:nvPr/>
          </p:nvSpPr>
          <p:spPr>
            <a:xfrm>
              <a:off x="2855640" y="3717032"/>
              <a:ext cx="288032" cy="28803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cs typeface="+mn-ea"/>
                <a:sym typeface="+mn-lt"/>
              </a:endParaRPr>
            </a:p>
          </p:txBody>
        </p:sp>
        <p:sp>
          <p:nvSpPr>
            <p:cNvPr id="26" name="타원 108">
              <a:extLst>
                <a:ext uri="{FF2B5EF4-FFF2-40B4-BE49-F238E27FC236}">
                  <a16:creationId xmlns:a16="http://schemas.microsoft.com/office/drawing/2014/main" id="{BC4013C5-3725-8CE7-0D9E-C9306B610B8B}"/>
                </a:ext>
              </a:extLst>
            </p:cNvPr>
            <p:cNvSpPr/>
            <p:nvPr/>
          </p:nvSpPr>
          <p:spPr>
            <a:xfrm>
              <a:off x="2919409" y="3780801"/>
              <a:ext cx="160494" cy="16049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cs typeface="+mn-ea"/>
                <a:sym typeface="+mn-lt"/>
              </a:endParaRPr>
            </a:p>
          </p:txBody>
        </p:sp>
      </p:grpSp>
      <p:grpSp>
        <p:nvGrpSpPr>
          <p:cNvPr id="27" name="그룹 109">
            <a:extLst>
              <a:ext uri="{FF2B5EF4-FFF2-40B4-BE49-F238E27FC236}">
                <a16:creationId xmlns:a16="http://schemas.microsoft.com/office/drawing/2014/main" id="{9C23A21B-6B29-11F2-6CE2-E39E65D107BF}"/>
              </a:ext>
            </a:extLst>
          </p:cNvPr>
          <p:cNvGrpSpPr/>
          <p:nvPr/>
        </p:nvGrpSpPr>
        <p:grpSpPr>
          <a:xfrm>
            <a:off x="7450598" y="4819573"/>
            <a:ext cx="252446" cy="252446"/>
            <a:chOff x="2855640" y="3717032"/>
            <a:chExt cx="288032" cy="288032"/>
          </a:xfrm>
        </p:grpSpPr>
        <p:sp>
          <p:nvSpPr>
            <p:cNvPr id="28" name="타원 110">
              <a:extLst>
                <a:ext uri="{FF2B5EF4-FFF2-40B4-BE49-F238E27FC236}">
                  <a16:creationId xmlns:a16="http://schemas.microsoft.com/office/drawing/2014/main" id="{84EB11D3-6C6C-0EC8-A4FF-896D042FA985}"/>
                </a:ext>
              </a:extLst>
            </p:cNvPr>
            <p:cNvSpPr/>
            <p:nvPr/>
          </p:nvSpPr>
          <p:spPr>
            <a:xfrm>
              <a:off x="2855640" y="3717032"/>
              <a:ext cx="288032" cy="28803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cs typeface="+mn-ea"/>
                <a:sym typeface="+mn-lt"/>
              </a:endParaRPr>
            </a:p>
          </p:txBody>
        </p:sp>
        <p:sp>
          <p:nvSpPr>
            <p:cNvPr id="29" name="타원 111">
              <a:extLst>
                <a:ext uri="{FF2B5EF4-FFF2-40B4-BE49-F238E27FC236}">
                  <a16:creationId xmlns:a16="http://schemas.microsoft.com/office/drawing/2014/main" id="{2F698E86-79F1-F4A2-8ED0-D153215351B1}"/>
                </a:ext>
              </a:extLst>
            </p:cNvPr>
            <p:cNvSpPr/>
            <p:nvPr/>
          </p:nvSpPr>
          <p:spPr>
            <a:xfrm>
              <a:off x="2919409" y="3780801"/>
              <a:ext cx="160494" cy="16049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cs typeface="+mn-ea"/>
                <a:sym typeface="+mn-lt"/>
              </a:endParaRPr>
            </a:p>
          </p:txBody>
        </p:sp>
      </p:grpSp>
      <p:grpSp>
        <p:nvGrpSpPr>
          <p:cNvPr id="30" name="그룹 112">
            <a:extLst>
              <a:ext uri="{FF2B5EF4-FFF2-40B4-BE49-F238E27FC236}">
                <a16:creationId xmlns:a16="http://schemas.microsoft.com/office/drawing/2014/main" id="{32A499B2-DA71-BA6A-4D69-35C7353D5C7F}"/>
              </a:ext>
            </a:extLst>
          </p:cNvPr>
          <p:cNvGrpSpPr/>
          <p:nvPr/>
        </p:nvGrpSpPr>
        <p:grpSpPr>
          <a:xfrm>
            <a:off x="9217754" y="3216804"/>
            <a:ext cx="252446" cy="252446"/>
            <a:chOff x="2855640" y="3717032"/>
            <a:chExt cx="288032" cy="288032"/>
          </a:xfrm>
        </p:grpSpPr>
        <p:sp>
          <p:nvSpPr>
            <p:cNvPr id="31" name="타원 113">
              <a:extLst>
                <a:ext uri="{FF2B5EF4-FFF2-40B4-BE49-F238E27FC236}">
                  <a16:creationId xmlns:a16="http://schemas.microsoft.com/office/drawing/2014/main" id="{47D1DA8C-25DC-8A5C-0521-DB025E59CD6E}"/>
                </a:ext>
              </a:extLst>
            </p:cNvPr>
            <p:cNvSpPr/>
            <p:nvPr/>
          </p:nvSpPr>
          <p:spPr>
            <a:xfrm>
              <a:off x="2855640" y="3717032"/>
              <a:ext cx="288032" cy="28803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cs typeface="+mn-ea"/>
                <a:sym typeface="+mn-lt"/>
              </a:endParaRPr>
            </a:p>
          </p:txBody>
        </p:sp>
        <p:sp>
          <p:nvSpPr>
            <p:cNvPr id="32" name="타원 114">
              <a:extLst>
                <a:ext uri="{FF2B5EF4-FFF2-40B4-BE49-F238E27FC236}">
                  <a16:creationId xmlns:a16="http://schemas.microsoft.com/office/drawing/2014/main" id="{4350B249-D531-683C-E121-2B80C17B3197}"/>
                </a:ext>
              </a:extLst>
            </p:cNvPr>
            <p:cNvSpPr/>
            <p:nvPr/>
          </p:nvSpPr>
          <p:spPr>
            <a:xfrm>
              <a:off x="2919409" y="3780801"/>
              <a:ext cx="160494" cy="16049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cs typeface="+mn-ea"/>
                <a:sym typeface="+mn-lt"/>
              </a:endParaRPr>
            </a:p>
          </p:txBody>
        </p:sp>
      </p:grpSp>
      <p:sp>
        <p:nvSpPr>
          <p:cNvPr id="33" name="添加标题">
            <a:extLst>
              <a:ext uri="{FF2B5EF4-FFF2-40B4-BE49-F238E27FC236}">
                <a16:creationId xmlns:a16="http://schemas.microsoft.com/office/drawing/2014/main" id="{482C811D-E56E-A92B-F79E-D97BB8E0EAE8}"/>
              </a:ext>
            </a:extLst>
          </p:cNvPr>
          <p:cNvSpPr txBox="1"/>
          <p:nvPr/>
        </p:nvSpPr>
        <p:spPr>
          <a:xfrm>
            <a:off x="-47290" y="3111685"/>
            <a:ext cx="2882263" cy="1448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lv-LV" sz="2400" b="1" cap="all" dirty="0">
                <a:solidFill>
                  <a:srgbClr val="E8F9CC"/>
                </a:solidFill>
              </a:rPr>
              <a:t>Siltumenerģijas ražošana, pārvade un sadale</a:t>
            </a:r>
          </a:p>
          <a:p>
            <a:pPr algn="r">
              <a:lnSpc>
                <a:spcPct val="150000"/>
              </a:lnSpc>
            </a:pPr>
            <a:r>
              <a:rPr lang="en-US" altLang="zh-CN" sz="1200" dirty="0">
                <a:solidFill>
                  <a:schemeClr val="tx2"/>
                </a:solidFill>
                <a:cs typeface="+mn-ea"/>
                <a:sym typeface="+mn-lt"/>
              </a:rPr>
              <a:t>. </a:t>
            </a:r>
            <a:endParaRPr lang="zh-CN" altLang="en-US" sz="12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4" name="添加标题">
            <a:extLst>
              <a:ext uri="{FF2B5EF4-FFF2-40B4-BE49-F238E27FC236}">
                <a16:creationId xmlns:a16="http://schemas.microsoft.com/office/drawing/2014/main" id="{9FA0F402-F8BF-F538-A9AA-94A602BB43AA}"/>
              </a:ext>
            </a:extLst>
          </p:cNvPr>
          <p:cNvSpPr txBox="1"/>
          <p:nvPr/>
        </p:nvSpPr>
        <p:spPr>
          <a:xfrm>
            <a:off x="2393162" y="5203985"/>
            <a:ext cx="2468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b="1" cap="all" dirty="0">
                <a:solidFill>
                  <a:srgbClr val="E8F9CC"/>
                </a:solidFill>
                <a:sym typeface="+mn-lt"/>
              </a:rPr>
              <a:t>Salaspils</a:t>
            </a:r>
            <a:r>
              <a:rPr lang="lv-LV" altLang="zh-CN" b="1" dirty="0">
                <a:cs typeface="+mn-ea"/>
                <a:sym typeface="+mn-lt"/>
              </a:rPr>
              <a:t> </a:t>
            </a:r>
            <a:r>
              <a:rPr lang="en-US" altLang="zh-CN" sz="2400" b="1" cap="all" dirty="0" err="1">
                <a:solidFill>
                  <a:srgbClr val="E8F9CC"/>
                </a:solidFill>
                <a:sym typeface="+mn-lt"/>
              </a:rPr>
              <a:t>Saulkalne</a:t>
            </a:r>
            <a:endParaRPr lang="lv-LV" altLang="zh-CN" sz="2400" b="1" cap="all" dirty="0">
              <a:solidFill>
                <a:srgbClr val="E8F9CC"/>
              </a:solidFill>
              <a:sym typeface="+mn-lt"/>
            </a:endParaRPr>
          </a:p>
          <a:p>
            <a:pPr algn="r"/>
            <a:r>
              <a:rPr lang="lv-LV" altLang="zh-CN" sz="2400" b="1" cap="all" dirty="0" err="1">
                <a:solidFill>
                  <a:srgbClr val="E8F9CC"/>
                </a:solidFill>
                <a:cs typeface="+mn-ea"/>
                <a:sym typeface="+mn-lt"/>
              </a:rPr>
              <a:t>acone</a:t>
            </a:r>
            <a:r>
              <a:rPr lang="en-US" altLang="zh-CN" sz="1200" dirty="0">
                <a:solidFill>
                  <a:schemeClr val="tx2"/>
                </a:solidFill>
                <a:cs typeface="+mn-ea"/>
                <a:sym typeface="+mn-lt"/>
              </a:rPr>
              <a:t> </a:t>
            </a:r>
            <a:endParaRPr lang="zh-CN" altLang="en-US" sz="12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5" name="添加标题">
            <a:extLst>
              <a:ext uri="{FF2B5EF4-FFF2-40B4-BE49-F238E27FC236}">
                <a16:creationId xmlns:a16="http://schemas.microsoft.com/office/drawing/2014/main" id="{C122AD41-BA1F-933C-2D67-2A31AEF96B26}"/>
              </a:ext>
            </a:extLst>
          </p:cNvPr>
          <p:cNvSpPr txBox="1"/>
          <p:nvPr/>
        </p:nvSpPr>
        <p:spPr>
          <a:xfrm>
            <a:off x="7515985" y="5132245"/>
            <a:ext cx="4189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cap="all" dirty="0" err="1">
                <a:solidFill>
                  <a:srgbClr val="E8F9CC"/>
                </a:solidFill>
                <a:sym typeface="+mn-lt"/>
              </a:rPr>
              <a:t>Mēs</a:t>
            </a:r>
            <a:r>
              <a:rPr lang="en-US" altLang="zh-CN" sz="2400" b="1" cap="all" dirty="0">
                <a:solidFill>
                  <a:srgbClr val="E8F9CC"/>
                </a:solidFill>
                <a:sym typeface="+mn-lt"/>
              </a:rPr>
              <a:t> </a:t>
            </a:r>
            <a:r>
              <a:rPr lang="lv-LV" altLang="zh-CN" sz="2400" b="1" cap="all" dirty="0" err="1">
                <a:solidFill>
                  <a:srgbClr val="E8F9CC"/>
                </a:solidFill>
                <a:sym typeface="+mn-lt"/>
              </a:rPr>
              <a:t>balstamies</a:t>
            </a:r>
            <a:r>
              <a:rPr lang="en-US" altLang="zh-CN" sz="2400" b="1" cap="all" dirty="0">
                <a:solidFill>
                  <a:srgbClr val="E8F9CC"/>
                </a:solidFill>
                <a:sym typeface="+mn-lt"/>
              </a:rPr>
              <a:t> </a:t>
            </a:r>
            <a:r>
              <a:rPr lang="en-US" altLang="zh-CN" sz="2400" b="1" cap="all" dirty="0" err="1">
                <a:solidFill>
                  <a:srgbClr val="E8F9CC"/>
                </a:solidFill>
                <a:sym typeface="+mn-lt"/>
              </a:rPr>
              <a:t>uz</a:t>
            </a:r>
            <a:r>
              <a:rPr lang="en-US" altLang="zh-CN" sz="2400" b="1" cap="all" dirty="0">
                <a:solidFill>
                  <a:srgbClr val="E8F9CC"/>
                </a:solidFill>
                <a:sym typeface="+mn-lt"/>
              </a:rPr>
              <a:t> </a:t>
            </a:r>
            <a:r>
              <a:rPr lang="en-US" altLang="zh-CN" sz="2400" b="1" cap="all" dirty="0" err="1">
                <a:solidFill>
                  <a:srgbClr val="E8F9CC"/>
                </a:solidFill>
                <a:sym typeface="+mn-lt"/>
              </a:rPr>
              <a:t>ilgtspējīgu</a:t>
            </a:r>
            <a:r>
              <a:rPr lang="en-US" altLang="zh-CN" sz="2400" b="1" cap="all" dirty="0">
                <a:solidFill>
                  <a:srgbClr val="E8F9CC"/>
                </a:solidFill>
                <a:sym typeface="+mn-lt"/>
              </a:rPr>
              <a:t> </a:t>
            </a:r>
            <a:r>
              <a:rPr lang="en-US" altLang="zh-CN" sz="2400" b="1" cap="all" dirty="0" err="1">
                <a:solidFill>
                  <a:srgbClr val="E8F9CC"/>
                </a:solidFill>
                <a:sym typeface="+mn-lt"/>
              </a:rPr>
              <a:t>attīstību</a:t>
            </a:r>
            <a:endParaRPr lang="zh-CN" altLang="en-US" sz="12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6" name="添加标题">
            <a:extLst>
              <a:ext uri="{FF2B5EF4-FFF2-40B4-BE49-F238E27FC236}">
                <a16:creationId xmlns:a16="http://schemas.microsoft.com/office/drawing/2014/main" id="{C45C4BC7-A3C6-5BB2-BF38-DF2BCF9263FE}"/>
              </a:ext>
            </a:extLst>
          </p:cNvPr>
          <p:cNvSpPr txBox="1"/>
          <p:nvPr/>
        </p:nvSpPr>
        <p:spPr>
          <a:xfrm>
            <a:off x="9319334" y="3395021"/>
            <a:ext cx="2907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altLang="zh-CN" sz="2400" b="1" cap="all" dirty="0">
                <a:solidFill>
                  <a:srgbClr val="E8F9CC"/>
                </a:solidFill>
                <a:sym typeface="+mn-lt"/>
              </a:rPr>
              <a:t>Nākamais–</a:t>
            </a:r>
          </a:p>
          <a:p>
            <a:r>
              <a:rPr lang="lv-LV" altLang="zh-CN" sz="2400" b="1" cap="all" dirty="0">
                <a:solidFill>
                  <a:srgbClr val="E8F9CC"/>
                </a:solidFill>
                <a:sym typeface="+mn-lt"/>
              </a:rPr>
              <a:t>Atlikuma siltums</a:t>
            </a:r>
            <a:endParaRPr lang="zh-CN" altLang="en-US" sz="12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7" name="TextBox 9">
            <a:extLst>
              <a:ext uri="{FF2B5EF4-FFF2-40B4-BE49-F238E27FC236}">
                <a16:creationId xmlns:a16="http://schemas.microsoft.com/office/drawing/2014/main" id="{50B09A09-F125-6CFD-B9B9-F99C479CF3D1}"/>
              </a:ext>
            </a:extLst>
          </p:cNvPr>
          <p:cNvSpPr txBox="1"/>
          <p:nvPr/>
        </p:nvSpPr>
        <p:spPr>
          <a:xfrm>
            <a:off x="1031404" y="6615855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</a:rPr>
              <a:t>下载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</a:rPr>
              <a:t>http://www.1ppt.com/xiazai/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21C9459-235C-18B2-35A9-B79071C512F5}"/>
              </a:ext>
            </a:extLst>
          </p:cNvPr>
          <p:cNvGrpSpPr/>
          <p:nvPr/>
        </p:nvGrpSpPr>
        <p:grpSpPr>
          <a:xfrm>
            <a:off x="4515211" y="3768281"/>
            <a:ext cx="1015700" cy="1015700"/>
            <a:chOff x="4515211" y="3768281"/>
            <a:chExt cx="1015700" cy="1015700"/>
          </a:xfrm>
        </p:grpSpPr>
        <p:sp>
          <p:nvSpPr>
            <p:cNvPr id="10" name="타원 40">
              <a:extLst>
                <a:ext uri="{FF2B5EF4-FFF2-40B4-BE49-F238E27FC236}">
                  <a16:creationId xmlns:a16="http://schemas.microsoft.com/office/drawing/2014/main" id="{FE6C7AA3-65B1-C7B5-F575-623EA5C8CFE2}"/>
                </a:ext>
              </a:extLst>
            </p:cNvPr>
            <p:cNvSpPr/>
            <p:nvPr/>
          </p:nvSpPr>
          <p:spPr>
            <a:xfrm>
              <a:off x="4515211" y="3768281"/>
              <a:ext cx="1015700" cy="1015700"/>
            </a:xfrm>
            <a:prstGeom prst="ellipse">
              <a:avLst/>
            </a:prstGeom>
            <a:solidFill>
              <a:srgbClr val="7AC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cs typeface="+mn-ea"/>
                <a:sym typeface="+mn-lt"/>
              </a:endParaRPr>
            </a:p>
          </p:txBody>
        </p:sp>
        <p:sp>
          <p:nvSpPr>
            <p:cNvPr id="38" name="Google Shape;4296;p64">
              <a:extLst>
                <a:ext uri="{FF2B5EF4-FFF2-40B4-BE49-F238E27FC236}">
                  <a16:creationId xmlns:a16="http://schemas.microsoft.com/office/drawing/2014/main" id="{8FDC3599-994E-3BDC-E992-25E81EDDCE7B}"/>
                </a:ext>
              </a:extLst>
            </p:cNvPr>
            <p:cNvSpPr/>
            <p:nvPr/>
          </p:nvSpPr>
          <p:spPr>
            <a:xfrm flipH="1">
              <a:off x="4799690" y="3995185"/>
              <a:ext cx="356220" cy="487639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" name="Freeform 29">
            <a:extLst>
              <a:ext uri="{FF2B5EF4-FFF2-40B4-BE49-F238E27FC236}">
                <a16:creationId xmlns:a16="http://schemas.microsoft.com/office/drawing/2014/main" id="{5AE25EA9-82B8-49D8-096B-21F011AD0505}"/>
              </a:ext>
            </a:extLst>
          </p:cNvPr>
          <p:cNvSpPr>
            <a:spLocks noEditPoints="1"/>
          </p:cNvSpPr>
          <p:nvPr/>
        </p:nvSpPr>
        <p:spPr bwMode="auto">
          <a:xfrm rot="12663128">
            <a:off x="8425542" y="2632243"/>
            <a:ext cx="633956" cy="645528"/>
          </a:xfrm>
          <a:custGeom>
            <a:avLst/>
            <a:gdLst>
              <a:gd name="T0" fmla="*/ 588843702 w 120"/>
              <a:gd name="T1" fmla="*/ 361561433 h 120"/>
              <a:gd name="T2" fmla="*/ 619834877 w 120"/>
              <a:gd name="T3" fmla="*/ 330570258 h 120"/>
              <a:gd name="T4" fmla="*/ 619834877 w 120"/>
              <a:gd name="T5" fmla="*/ 289250967 h 120"/>
              <a:gd name="T6" fmla="*/ 588843702 w 120"/>
              <a:gd name="T7" fmla="*/ 258259792 h 120"/>
              <a:gd name="T8" fmla="*/ 568182919 w 120"/>
              <a:gd name="T9" fmla="*/ 258259792 h 120"/>
              <a:gd name="T10" fmla="*/ 526859077 w 120"/>
              <a:gd name="T11" fmla="*/ 232433812 h 120"/>
              <a:gd name="T12" fmla="*/ 526859077 w 120"/>
              <a:gd name="T13" fmla="*/ 165286267 h 120"/>
              <a:gd name="T14" fmla="*/ 542354664 w 120"/>
              <a:gd name="T15" fmla="*/ 149790679 h 120"/>
              <a:gd name="T16" fmla="*/ 542354664 w 120"/>
              <a:gd name="T17" fmla="*/ 103303917 h 120"/>
              <a:gd name="T18" fmla="*/ 516528685 w 120"/>
              <a:gd name="T19" fmla="*/ 77477938 h 120"/>
              <a:gd name="T20" fmla="*/ 470041922 w 120"/>
              <a:gd name="T21" fmla="*/ 77477938 h 120"/>
              <a:gd name="T22" fmla="*/ 454546335 w 120"/>
              <a:gd name="T23" fmla="*/ 92973525 h 120"/>
              <a:gd name="T24" fmla="*/ 408057297 w 120"/>
              <a:gd name="T25" fmla="*/ 103303917 h 120"/>
              <a:gd name="T26" fmla="*/ 361570535 w 120"/>
              <a:gd name="T27" fmla="*/ 51651958 h 120"/>
              <a:gd name="T28" fmla="*/ 361570535 w 120"/>
              <a:gd name="T29" fmla="*/ 30991175 h 120"/>
              <a:gd name="T30" fmla="*/ 330579360 w 120"/>
              <a:gd name="T31" fmla="*/ 0 h 120"/>
              <a:gd name="T32" fmla="*/ 289255518 w 120"/>
              <a:gd name="T33" fmla="*/ 0 h 120"/>
              <a:gd name="T34" fmla="*/ 258264342 w 120"/>
              <a:gd name="T35" fmla="*/ 30991175 h 120"/>
              <a:gd name="T36" fmla="*/ 258264342 w 120"/>
              <a:gd name="T37" fmla="*/ 51651958 h 120"/>
              <a:gd name="T38" fmla="*/ 232438363 w 120"/>
              <a:gd name="T39" fmla="*/ 92973525 h 120"/>
              <a:gd name="T40" fmla="*/ 165288542 w 120"/>
              <a:gd name="T41" fmla="*/ 92973525 h 120"/>
              <a:gd name="T42" fmla="*/ 149792955 w 120"/>
              <a:gd name="T43" fmla="*/ 77477938 h 120"/>
              <a:gd name="T44" fmla="*/ 103306192 w 120"/>
              <a:gd name="T45" fmla="*/ 77477938 h 120"/>
              <a:gd name="T46" fmla="*/ 77480213 w 120"/>
              <a:gd name="T47" fmla="*/ 103303917 h 120"/>
              <a:gd name="T48" fmla="*/ 77480213 w 120"/>
              <a:gd name="T49" fmla="*/ 149790679 h 120"/>
              <a:gd name="T50" fmla="*/ 92975800 w 120"/>
              <a:gd name="T51" fmla="*/ 165286267 h 120"/>
              <a:gd name="T52" fmla="*/ 103306192 w 120"/>
              <a:gd name="T53" fmla="*/ 211773029 h 120"/>
              <a:gd name="T54" fmla="*/ 51651958 w 120"/>
              <a:gd name="T55" fmla="*/ 258259792 h 120"/>
              <a:gd name="T56" fmla="*/ 30991175 w 120"/>
              <a:gd name="T57" fmla="*/ 258259792 h 120"/>
              <a:gd name="T58" fmla="*/ 0 w 120"/>
              <a:gd name="T59" fmla="*/ 289250967 h 120"/>
              <a:gd name="T60" fmla="*/ 0 w 120"/>
              <a:gd name="T61" fmla="*/ 330570258 h 120"/>
              <a:gd name="T62" fmla="*/ 30991175 w 120"/>
              <a:gd name="T63" fmla="*/ 361561433 h 120"/>
              <a:gd name="T64" fmla="*/ 51651958 w 120"/>
              <a:gd name="T65" fmla="*/ 361561433 h 120"/>
              <a:gd name="T66" fmla="*/ 92975800 w 120"/>
              <a:gd name="T67" fmla="*/ 387387412 h 120"/>
              <a:gd name="T68" fmla="*/ 92975800 w 120"/>
              <a:gd name="T69" fmla="*/ 454534958 h 120"/>
              <a:gd name="T70" fmla="*/ 77480213 w 120"/>
              <a:gd name="T71" fmla="*/ 470030545 h 120"/>
              <a:gd name="T72" fmla="*/ 77480213 w 120"/>
              <a:gd name="T73" fmla="*/ 516517308 h 120"/>
              <a:gd name="T74" fmla="*/ 103306192 w 120"/>
              <a:gd name="T75" fmla="*/ 542343287 h 120"/>
              <a:gd name="T76" fmla="*/ 149792955 w 120"/>
              <a:gd name="T77" fmla="*/ 542343287 h 120"/>
              <a:gd name="T78" fmla="*/ 165288542 w 120"/>
              <a:gd name="T79" fmla="*/ 526847700 h 120"/>
              <a:gd name="T80" fmla="*/ 211777580 w 120"/>
              <a:gd name="T81" fmla="*/ 516517308 h 120"/>
              <a:gd name="T82" fmla="*/ 258264342 w 120"/>
              <a:gd name="T83" fmla="*/ 568169266 h 120"/>
              <a:gd name="T84" fmla="*/ 258264342 w 120"/>
              <a:gd name="T85" fmla="*/ 588830050 h 120"/>
              <a:gd name="T86" fmla="*/ 289255518 w 120"/>
              <a:gd name="T87" fmla="*/ 619821225 h 120"/>
              <a:gd name="T88" fmla="*/ 330579360 w 120"/>
              <a:gd name="T89" fmla="*/ 619821225 h 120"/>
              <a:gd name="T90" fmla="*/ 361570535 w 120"/>
              <a:gd name="T91" fmla="*/ 588830050 h 120"/>
              <a:gd name="T92" fmla="*/ 361570535 w 120"/>
              <a:gd name="T93" fmla="*/ 568169266 h 120"/>
              <a:gd name="T94" fmla="*/ 387396514 w 120"/>
              <a:gd name="T95" fmla="*/ 526847700 h 120"/>
              <a:gd name="T96" fmla="*/ 454546335 w 120"/>
              <a:gd name="T97" fmla="*/ 526847700 h 120"/>
              <a:gd name="T98" fmla="*/ 470041922 w 120"/>
              <a:gd name="T99" fmla="*/ 542343287 h 120"/>
              <a:gd name="T100" fmla="*/ 516528685 w 120"/>
              <a:gd name="T101" fmla="*/ 542343287 h 120"/>
              <a:gd name="T102" fmla="*/ 542354664 w 120"/>
              <a:gd name="T103" fmla="*/ 516517308 h 120"/>
              <a:gd name="T104" fmla="*/ 542354664 w 120"/>
              <a:gd name="T105" fmla="*/ 470030545 h 120"/>
              <a:gd name="T106" fmla="*/ 526859077 w 120"/>
              <a:gd name="T107" fmla="*/ 454534958 h 120"/>
              <a:gd name="T108" fmla="*/ 516528685 w 120"/>
              <a:gd name="T109" fmla="*/ 408048195 h 120"/>
              <a:gd name="T110" fmla="*/ 568182919 w 120"/>
              <a:gd name="T111" fmla="*/ 361561433 h 120"/>
              <a:gd name="T112" fmla="*/ 588843702 w 120"/>
              <a:gd name="T113" fmla="*/ 361561433 h 120"/>
              <a:gd name="T114" fmla="*/ 309918576 w 120"/>
              <a:gd name="T115" fmla="*/ 444204566 h 120"/>
              <a:gd name="T116" fmla="*/ 175618934 w 120"/>
              <a:gd name="T117" fmla="*/ 309911750 h 120"/>
              <a:gd name="T118" fmla="*/ 309918576 w 120"/>
              <a:gd name="T119" fmla="*/ 175616658 h 120"/>
              <a:gd name="T120" fmla="*/ 444215943 w 120"/>
              <a:gd name="T121" fmla="*/ 309911750 h 120"/>
              <a:gd name="T122" fmla="*/ 309918576 w 120"/>
              <a:gd name="T123" fmla="*/ 444204566 h 12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20" h="120">
                <a:moveTo>
                  <a:pt x="114" y="70"/>
                </a:moveTo>
                <a:cubicBezTo>
                  <a:pt x="117" y="70"/>
                  <a:pt x="120" y="67"/>
                  <a:pt x="120" y="64"/>
                </a:cubicBezTo>
                <a:cubicBezTo>
                  <a:pt x="120" y="56"/>
                  <a:pt x="120" y="56"/>
                  <a:pt x="120" y="56"/>
                </a:cubicBezTo>
                <a:cubicBezTo>
                  <a:pt x="120" y="53"/>
                  <a:pt x="117" y="50"/>
                  <a:pt x="114" y="50"/>
                </a:cubicBezTo>
                <a:cubicBezTo>
                  <a:pt x="110" y="50"/>
                  <a:pt x="110" y="50"/>
                  <a:pt x="110" y="50"/>
                </a:cubicBezTo>
                <a:cubicBezTo>
                  <a:pt x="107" y="50"/>
                  <a:pt x="103" y="48"/>
                  <a:pt x="102" y="45"/>
                </a:cubicBezTo>
                <a:cubicBezTo>
                  <a:pt x="101" y="42"/>
                  <a:pt x="100" y="34"/>
                  <a:pt x="102" y="32"/>
                </a:cubicBezTo>
                <a:cubicBezTo>
                  <a:pt x="105" y="29"/>
                  <a:pt x="105" y="29"/>
                  <a:pt x="105" y="29"/>
                </a:cubicBezTo>
                <a:cubicBezTo>
                  <a:pt x="108" y="27"/>
                  <a:pt x="108" y="23"/>
                  <a:pt x="105" y="20"/>
                </a:cubicBezTo>
                <a:cubicBezTo>
                  <a:pt x="100" y="15"/>
                  <a:pt x="100" y="15"/>
                  <a:pt x="100" y="15"/>
                </a:cubicBezTo>
                <a:cubicBezTo>
                  <a:pt x="97" y="12"/>
                  <a:pt x="93" y="12"/>
                  <a:pt x="91" y="15"/>
                </a:cubicBezTo>
                <a:cubicBezTo>
                  <a:pt x="88" y="18"/>
                  <a:pt x="88" y="18"/>
                  <a:pt x="88" y="18"/>
                </a:cubicBezTo>
                <a:cubicBezTo>
                  <a:pt x="86" y="20"/>
                  <a:pt x="82" y="21"/>
                  <a:pt x="79" y="20"/>
                </a:cubicBezTo>
                <a:cubicBezTo>
                  <a:pt x="77" y="18"/>
                  <a:pt x="70" y="13"/>
                  <a:pt x="70" y="10"/>
                </a:cubicBezTo>
                <a:cubicBezTo>
                  <a:pt x="70" y="6"/>
                  <a:pt x="70" y="6"/>
                  <a:pt x="70" y="6"/>
                </a:cubicBezTo>
                <a:cubicBezTo>
                  <a:pt x="70" y="3"/>
                  <a:pt x="67" y="0"/>
                  <a:pt x="64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53" y="0"/>
                  <a:pt x="50" y="3"/>
                  <a:pt x="50" y="6"/>
                </a:cubicBezTo>
                <a:cubicBezTo>
                  <a:pt x="50" y="10"/>
                  <a:pt x="50" y="10"/>
                  <a:pt x="50" y="10"/>
                </a:cubicBezTo>
                <a:cubicBezTo>
                  <a:pt x="50" y="13"/>
                  <a:pt x="48" y="17"/>
                  <a:pt x="45" y="18"/>
                </a:cubicBezTo>
                <a:cubicBezTo>
                  <a:pt x="42" y="19"/>
                  <a:pt x="34" y="20"/>
                  <a:pt x="32" y="18"/>
                </a:cubicBezTo>
                <a:cubicBezTo>
                  <a:pt x="29" y="15"/>
                  <a:pt x="29" y="15"/>
                  <a:pt x="29" y="15"/>
                </a:cubicBezTo>
                <a:cubicBezTo>
                  <a:pt x="27" y="12"/>
                  <a:pt x="23" y="12"/>
                  <a:pt x="20" y="15"/>
                </a:cubicBezTo>
                <a:cubicBezTo>
                  <a:pt x="15" y="20"/>
                  <a:pt x="15" y="20"/>
                  <a:pt x="15" y="20"/>
                </a:cubicBezTo>
                <a:cubicBezTo>
                  <a:pt x="12" y="23"/>
                  <a:pt x="12" y="27"/>
                  <a:pt x="15" y="29"/>
                </a:cubicBezTo>
                <a:cubicBezTo>
                  <a:pt x="18" y="32"/>
                  <a:pt x="18" y="32"/>
                  <a:pt x="18" y="32"/>
                </a:cubicBezTo>
                <a:cubicBezTo>
                  <a:pt x="20" y="34"/>
                  <a:pt x="21" y="38"/>
                  <a:pt x="20" y="41"/>
                </a:cubicBezTo>
                <a:cubicBezTo>
                  <a:pt x="18" y="43"/>
                  <a:pt x="13" y="50"/>
                  <a:pt x="10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3" y="50"/>
                  <a:pt x="0" y="53"/>
                  <a:pt x="0" y="56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7"/>
                  <a:pt x="3" y="70"/>
                  <a:pt x="6" y="70"/>
                </a:cubicBezTo>
                <a:cubicBezTo>
                  <a:pt x="10" y="70"/>
                  <a:pt x="10" y="70"/>
                  <a:pt x="10" y="70"/>
                </a:cubicBezTo>
                <a:cubicBezTo>
                  <a:pt x="13" y="70"/>
                  <a:pt x="17" y="72"/>
                  <a:pt x="18" y="75"/>
                </a:cubicBezTo>
                <a:cubicBezTo>
                  <a:pt x="19" y="78"/>
                  <a:pt x="20" y="86"/>
                  <a:pt x="18" y="88"/>
                </a:cubicBezTo>
                <a:cubicBezTo>
                  <a:pt x="15" y="91"/>
                  <a:pt x="15" y="91"/>
                  <a:pt x="15" y="91"/>
                </a:cubicBezTo>
                <a:cubicBezTo>
                  <a:pt x="12" y="93"/>
                  <a:pt x="12" y="97"/>
                  <a:pt x="15" y="100"/>
                </a:cubicBezTo>
                <a:cubicBezTo>
                  <a:pt x="20" y="105"/>
                  <a:pt x="20" y="105"/>
                  <a:pt x="20" y="105"/>
                </a:cubicBezTo>
                <a:cubicBezTo>
                  <a:pt x="23" y="108"/>
                  <a:pt x="27" y="108"/>
                  <a:pt x="29" y="105"/>
                </a:cubicBezTo>
                <a:cubicBezTo>
                  <a:pt x="32" y="102"/>
                  <a:pt x="32" y="102"/>
                  <a:pt x="32" y="102"/>
                </a:cubicBezTo>
                <a:cubicBezTo>
                  <a:pt x="34" y="100"/>
                  <a:pt x="38" y="99"/>
                  <a:pt x="41" y="100"/>
                </a:cubicBezTo>
                <a:cubicBezTo>
                  <a:pt x="43" y="102"/>
                  <a:pt x="50" y="107"/>
                  <a:pt x="50" y="110"/>
                </a:cubicBezTo>
                <a:cubicBezTo>
                  <a:pt x="50" y="114"/>
                  <a:pt x="50" y="114"/>
                  <a:pt x="50" y="114"/>
                </a:cubicBezTo>
                <a:cubicBezTo>
                  <a:pt x="50" y="117"/>
                  <a:pt x="53" y="120"/>
                  <a:pt x="56" y="120"/>
                </a:cubicBezTo>
                <a:cubicBezTo>
                  <a:pt x="64" y="120"/>
                  <a:pt x="64" y="120"/>
                  <a:pt x="64" y="120"/>
                </a:cubicBezTo>
                <a:cubicBezTo>
                  <a:pt x="67" y="120"/>
                  <a:pt x="70" y="117"/>
                  <a:pt x="70" y="114"/>
                </a:cubicBezTo>
                <a:cubicBezTo>
                  <a:pt x="70" y="110"/>
                  <a:pt x="70" y="110"/>
                  <a:pt x="70" y="110"/>
                </a:cubicBezTo>
                <a:cubicBezTo>
                  <a:pt x="70" y="107"/>
                  <a:pt x="72" y="103"/>
                  <a:pt x="75" y="102"/>
                </a:cubicBezTo>
                <a:cubicBezTo>
                  <a:pt x="78" y="101"/>
                  <a:pt x="86" y="100"/>
                  <a:pt x="88" y="102"/>
                </a:cubicBezTo>
                <a:cubicBezTo>
                  <a:pt x="91" y="105"/>
                  <a:pt x="91" y="105"/>
                  <a:pt x="91" y="105"/>
                </a:cubicBezTo>
                <a:cubicBezTo>
                  <a:pt x="93" y="108"/>
                  <a:pt x="97" y="108"/>
                  <a:pt x="100" y="105"/>
                </a:cubicBezTo>
                <a:cubicBezTo>
                  <a:pt x="105" y="100"/>
                  <a:pt x="105" y="100"/>
                  <a:pt x="105" y="100"/>
                </a:cubicBezTo>
                <a:cubicBezTo>
                  <a:pt x="108" y="97"/>
                  <a:pt x="108" y="93"/>
                  <a:pt x="105" y="91"/>
                </a:cubicBezTo>
                <a:cubicBezTo>
                  <a:pt x="102" y="88"/>
                  <a:pt x="102" y="88"/>
                  <a:pt x="102" y="88"/>
                </a:cubicBezTo>
                <a:cubicBezTo>
                  <a:pt x="100" y="86"/>
                  <a:pt x="99" y="82"/>
                  <a:pt x="100" y="79"/>
                </a:cubicBezTo>
                <a:cubicBezTo>
                  <a:pt x="102" y="77"/>
                  <a:pt x="107" y="70"/>
                  <a:pt x="110" y="70"/>
                </a:cubicBezTo>
                <a:lnTo>
                  <a:pt x="114" y="70"/>
                </a:lnTo>
                <a:close/>
                <a:moveTo>
                  <a:pt x="60" y="86"/>
                </a:moveTo>
                <a:cubicBezTo>
                  <a:pt x="46" y="86"/>
                  <a:pt x="34" y="74"/>
                  <a:pt x="34" y="60"/>
                </a:cubicBezTo>
                <a:cubicBezTo>
                  <a:pt x="34" y="46"/>
                  <a:pt x="46" y="34"/>
                  <a:pt x="60" y="34"/>
                </a:cubicBezTo>
                <a:cubicBezTo>
                  <a:pt x="74" y="34"/>
                  <a:pt x="86" y="46"/>
                  <a:pt x="86" y="60"/>
                </a:cubicBezTo>
                <a:cubicBezTo>
                  <a:pt x="86" y="74"/>
                  <a:pt x="74" y="86"/>
                  <a:pt x="60" y="86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ADF690A-18A7-F36D-F468-F29E9546C56B}"/>
              </a:ext>
            </a:extLst>
          </p:cNvPr>
          <p:cNvGrpSpPr/>
          <p:nvPr/>
        </p:nvGrpSpPr>
        <p:grpSpPr>
          <a:xfrm>
            <a:off x="3163804" y="2420946"/>
            <a:ext cx="1015700" cy="1015700"/>
            <a:chOff x="3163804" y="2420946"/>
            <a:chExt cx="1015700" cy="1015700"/>
          </a:xfrm>
        </p:grpSpPr>
        <p:sp>
          <p:nvSpPr>
            <p:cNvPr id="13" name="타원 44">
              <a:extLst>
                <a:ext uri="{FF2B5EF4-FFF2-40B4-BE49-F238E27FC236}">
                  <a16:creationId xmlns:a16="http://schemas.microsoft.com/office/drawing/2014/main" id="{128DE83B-F146-6F02-8893-E56547BD387E}"/>
                </a:ext>
              </a:extLst>
            </p:cNvPr>
            <p:cNvSpPr/>
            <p:nvPr/>
          </p:nvSpPr>
          <p:spPr>
            <a:xfrm>
              <a:off x="3163804" y="2420946"/>
              <a:ext cx="1015700" cy="1015700"/>
            </a:xfrm>
            <a:prstGeom prst="ellipse">
              <a:avLst/>
            </a:prstGeom>
            <a:solidFill>
              <a:srgbClr val="7AC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7AC4A9"/>
                </a:solidFill>
                <a:cs typeface="+mn-ea"/>
                <a:sym typeface="+mn-lt"/>
              </a:endParaRPr>
            </a:p>
          </p:txBody>
        </p:sp>
        <p:sp>
          <p:nvSpPr>
            <p:cNvPr id="41" name="Freeform 151">
              <a:extLst>
                <a:ext uri="{FF2B5EF4-FFF2-40B4-BE49-F238E27FC236}">
                  <a16:creationId xmlns:a16="http://schemas.microsoft.com/office/drawing/2014/main" id="{63010A6E-E42B-4141-3206-FE037BCADB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3801" y="2667387"/>
              <a:ext cx="522817" cy="522817"/>
            </a:xfrm>
            <a:custGeom>
              <a:avLst/>
              <a:gdLst>
                <a:gd name="T0" fmla="*/ 746517800 w 174"/>
                <a:gd name="T1" fmla="*/ 126958978 h 174"/>
                <a:gd name="T2" fmla="*/ 746517800 w 174"/>
                <a:gd name="T3" fmla="*/ 492602097 h 174"/>
                <a:gd name="T4" fmla="*/ 558619053 w 174"/>
                <a:gd name="T5" fmla="*/ 391033562 h 174"/>
                <a:gd name="T6" fmla="*/ 558619053 w 174"/>
                <a:gd name="T7" fmla="*/ 517992541 h 174"/>
                <a:gd name="T8" fmla="*/ 289465028 w 174"/>
                <a:gd name="T9" fmla="*/ 391033562 h 174"/>
                <a:gd name="T10" fmla="*/ 289465028 w 174"/>
                <a:gd name="T11" fmla="*/ 528149169 h 174"/>
                <a:gd name="T12" fmla="*/ 0 w 174"/>
                <a:gd name="T13" fmla="*/ 391033562 h 174"/>
                <a:gd name="T14" fmla="*/ 0 w 174"/>
                <a:gd name="T15" fmla="*/ 883635660 h 174"/>
                <a:gd name="T16" fmla="*/ 883633406 w 174"/>
                <a:gd name="T17" fmla="*/ 883635660 h 174"/>
                <a:gd name="T18" fmla="*/ 883633406 w 174"/>
                <a:gd name="T19" fmla="*/ 126958978 h 174"/>
                <a:gd name="T20" fmla="*/ 746517800 w 174"/>
                <a:gd name="T21" fmla="*/ 126958978 h 174"/>
                <a:gd name="T22" fmla="*/ 700811847 w 174"/>
                <a:gd name="T23" fmla="*/ 50783141 h 174"/>
                <a:gd name="T24" fmla="*/ 771910497 w 174"/>
                <a:gd name="T25" fmla="*/ 76175838 h 174"/>
                <a:gd name="T26" fmla="*/ 792223753 w 174"/>
                <a:gd name="T27" fmla="*/ 91409653 h 174"/>
                <a:gd name="T28" fmla="*/ 797300940 w 174"/>
                <a:gd name="T29" fmla="*/ 96489094 h 174"/>
                <a:gd name="T30" fmla="*/ 797300940 w 174"/>
                <a:gd name="T31" fmla="*/ 96489094 h 174"/>
                <a:gd name="T32" fmla="*/ 797300940 w 174"/>
                <a:gd name="T33" fmla="*/ 96489094 h 174"/>
                <a:gd name="T34" fmla="*/ 797300940 w 174"/>
                <a:gd name="T35" fmla="*/ 96489094 h 174"/>
                <a:gd name="T36" fmla="*/ 797300940 w 174"/>
                <a:gd name="T37" fmla="*/ 96489094 h 174"/>
                <a:gd name="T38" fmla="*/ 802380381 w 174"/>
                <a:gd name="T39" fmla="*/ 96489094 h 174"/>
                <a:gd name="T40" fmla="*/ 837927453 w 174"/>
                <a:gd name="T41" fmla="*/ 66019209 h 174"/>
                <a:gd name="T42" fmla="*/ 837927453 w 174"/>
                <a:gd name="T43" fmla="*/ 66019209 h 174"/>
                <a:gd name="T44" fmla="*/ 802380381 w 174"/>
                <a:gd name="T45" fmla="*/ 30469884 h 174"/>
                <a:gd name="T46" fmla="*/ 700811847 w 174"/>
                <a:gd name="T47" fmla="*/ 0 h 174"/>
                <a:gd name="T48" fmla="*/ 563696240 w 174"/>
                <a:gd name="T49" fmla="*/ 66019209 h 174"/>
                <a:gd name="T50" fmla="*/ 599245565 w 174"/>
                <a:gd name="T51" fmla="*/ 101566281 h 174"/>
                <a:gd name="T52" fmla="*/ 700811847 w 174"/>
                <a:gd name="T53" fmla="*/ 50783141 h 174"/>
                <a:gd name="T54" fmla="*/ 325014353 w 174"/>
                <a:gd name="T55" fmla="*/ 172664931 h 174"/>
                <a:gd name="T56" fmla="*/ 421503447 w 174"/>
                <a:gd name="T57" fmla="*/ 208212003 h 174"/>
                <a:gd name="T58" fmla="*/ 421503447 w 174"/>
                <a:gd name="T59" fmla="*/ 208212003 h 174"/>
                <a:gd name="T60" fmla="*/ 558619053 w 174"/>
                <a:gd name="T61" fmla="*/ 142195047 h 174"/>
                <a:gd name="T62" fmla="*/ 523069728 w 174"/>
                <a:gd name="T63" fmla="*/ 106645722 h 174"/>
                <a:gd name="T64" fmla="*/ 421503447 w 174"/>
                <a:gd name="T65" fmla="*/ 157428862 h 174"/>
                <a:gd name="T66" fmla="*/ 350407050 w 174"/>
                <a:gd name="T67" fmla="*/ 132038419 h 174"/>
                <a:gd name="T68" fmla="*/ 335170981 w 174"/>
                <a:gd name="T69" fmla="*/ 111725163 h 174"/>
                <a:gd name="T70" fmla="*/ 330093794 w 174"/>
                <a:gd name="T71" fmla="*/ 106645722 h 174"/>
                <a:gd name="T72" fmla="*/ 325014353 w 174"/>
                <a:gd name="T73" fmla="*/ 106645722 h 174"/>
                <a:gd name="T74" fmla="*/ 325014353 w 174"/>
                <a:gd name="T75" fmla="*/ 106645722 h 174"/>
                <a:gd name="T76" fmla="*/ 284387841 w 174"/>
                <a:gd name="T77" fmla="*/ 137115606 h 174"/>
                <a:gd name="T78" fmla="*/ 325014353 w 174"/>
                <a:gd name="T79" fmla="*/ 172664931 h 174"/>
                <a:gd name="T80" fmla="*/ 325014353 w 174"/>
                <a:gd name="T81" fmla="*/ 106645722 h 174"/>
                <a:gd name="T82" fmla="*/ 319937166 w 174"/>
                <a:gd name="T83" fmla="*/ 111725163 h 174"/>
                <a:gd name="T84" fmla="*/ 325014353 w 174"/>
                <a:gd name="T85" fmla="*/ 106645722 h 174"/>
                <a:gd name="T86" fmla="*/ 325014353 w 174"/>
                <a:gd name="T87" fmla="*/ 106645722 h 174"/>
                <a:gd name="T88" fmla="*/ 152351675 w 174"/>
                <a:gd name="T89" fmla="*/ 50783141 h 174"/>
                <a:gd name="T90" fmla="*/ 223448072 w 174"/>
                <a:gd name="T91" fmla="*/ 76175838 h 174"/>
                <a:gd name="T92" fmla="*/ 243761328 w 174"/>
                <a:gd name="T93" fmla="*/ 91409653 h 174"/>
                <a:gd name="T94" fmla="*/ 248838515 w 174"/>
                <a:gd name="T95" fmla="*/ 96489094 h 174"/>
                <a:gd name="T96" fmla="*/ 248838515 w 174"/>
                <a:gd name="T97" fmla="*/ 96489094 h 174"/>
                <a:gd name="T98" fmla="*/ 248838515 w 174"/>
                <a:gd name="T99" fmla="*/ 96489094 h 174"/>
                <a:gd name="T100" fmla="*/ 289465028 w 174"/>
                <a:gd name="T101" fmla="*/ 66019209 h 174"/>
                <a:gd name="T102" fmla="*/ 289465028 w 174"/>
                <a:gd name="T103" fmla="*/ 66019209 h 174"/>
                <a:gd name="T104" fmla="*/ 253917956 w 174"/>
                <a:gd name="T105" fmla="*/ 30469884 h 174"/>
                <a:gd name="T106" fmla="*/ 152351675 w 174"/>
                <a:gd name="T107" fmla="*/ 0 h 174"/>
                <a:gd name="T108" fmla="*/ 15236069 w 174"/>
                <a:gd name="T109" fmla="*/ 66019209 h 174"/>
                <a:gd name="T110" fmla="*/ 50783141 w 174"/>
                <a:gd name="T111" fmla="*/ 101566281 h 174"/>
                <a:gd name="T112" fmla="*/ 152351675 w 174"/>
                <a:gd name="T113" fmla="*/ 50783141 h 174"/>
                <a:gd name="T114" fmla="*/ 253917956 w 174"/>
                <a:gd name="T115" fmla="*/ 96489094 h 174"/>
                <a:gd name="T116" fmla="*/ 248838515 w 174"/>
                <a:gd name="T117" fmla="*/ 96489094 h 174"/>
                <a:gd name="T118" fmla="*/ 248838515 w 174"/>
                <a:gd name="T119" fmla="*/ 96489094 h 174"/>
                <a:gd name="T120" fmla="*/ 253917956 w 174"/>
                <a:gd name="T121" fmla="*/ 96489094 h 17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4" h="174">
                  <a:moveTo>
                    <a:pt x="147" y="25"/>
                  </a:moveTo>
                  <a:cubicBezTo>
                    <a:pt x="147" y="97"/>
                    <a:pt x="147" y="97"/>
                    <a:pt x="147" y="97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110" y="102"/>
                    <a:pt x="110" y="102"/>
                    <a:pt x="110" y="102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104"/>
                    <a:pt x="57" y="104"/>
                    <a:pt x="57" y="104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174" y="174"/>
                    <a:pt x="174" y="174"/>
                    <a:pt x="174" y="174"/>
                  </a:cubicBezTo>
                  <a:cubicBezTo>
                    <a:pt x="174" y="25"/>
                    <a:pt x="174" y="25"/>
                    <a:pt x="174" y="25"/>
                  </a:cubicBezTo>
                  <a:lnTo>
                    <a:pt x="147" y="25"/>
                  </a:lnTo>
                  <a:close/>
                  <a:moveTo>
                    <a:pt x="138" y="10"/>
                  </a:moveTo>
                  <a:cubicBezTo>
                    <a:pt x="144" y="10"/>
                    <a:pt x="148" y="12"/>
                    <a:pt x="152" y="15"/>
                  </a:cubicBezTo>
                  <a:cubicBezTo>
                    <a:pt x="154" y="16"/>
                    <a:pt x="155" y="17"/>
                    <a:pt x="156" y="18"/>
                  </a:cubicBezTo>
                  <a:cubicBezTo>
                    <a:pt x="156" y="18"/>
                    <a:pt x="157" y="19"/>
                    <a:pt x="157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8" y="19"/>
                    <a:pt x="158" y="19"/>
                    <a:pt x="158" y="19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13"/>
                    <a:pt x="162" y="10"/>
                    <a:pt x="158" y="6"/>
                  </a:cubicBezTo>
                  <a:cubicBezTo>
                    <a:pt x="153" y="3"/>
                    <a:pt x="147" y="0"/>
                    <a:pt x="138" y="0"/>
                  </a:cubicBezTo>
                  <a:cubicBezTo>
                    <a:pt x="130" y="0"/>
                    <a:pt x="120" y="3"/>
                    <a:pt x="111" y="13"/>
                  </a:cubicBezTo>
                  <a:cubicBezTo>
                    <a:pt x="118" y="20"/>
                    <a:pt x="118" y="20"/>
                    <a:pt x="118" y="20"/>
                  </a:cubicBezTo>
                  <a:cubicBezTo>
                    <a:pt x="126" y="12"/>
                    <a:pt x="133" y="10"/>
                    <a:pt x="138" y="10"/>
                  </a:cubicBezTo>
                  <a:close/>
                  <a:moveTo>
                    <a:pt x="64" y="34"/>
                  </a:moveTo>
                  <a:cubicBezTo>
                    <a:pt x="68" y="37"/>
                    <a:pt x="75" y="41"/>
                    <a:pt x="83" y="41"/>
                  </a:cubicBezTo>
                  <a:cubicBezTo>
                    <a:pt x="83" y="41"/>
                    <a:pt x="83" y="41"/>
                    <a:pt x="83" y="41"/>
                  </a:cubicBezTo>
                  <a:cubicBezTo>
                    <a:pt x="92" y="41"/>
                    <a:pt x="101" y="37"/>
                    <a:pt x="110" y="28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95" y="29"/>
                    <a:pt x="89" y="31"/>
                    <a:pt x="83" y="31"/>
                  </a:cubicBezTo>
                  <a:cubicBezTo>
                    <a:pt x="78" y="31"/>
                    <a:pt x="73" y="28"/>
                    <a:pt x="69" y="26"/>
                  </a:cubicBezTo>
                  <a:cubicBezTo>
                    <a:pt x="68" y="25"/>
                    <a:pt x="66" y="23"/>
                    <a:pt x="66" y="22"/>
                  </a:cubicBezTo>
                  <a:cubicBezTo>
                    <a:pt x="65" y="22"/>
                    <a:pt x="65" y="22"/>
                    <a:pt x="65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7" y="27"/>
                    <a:pt x="59" y="31"/>
                    <a:pt x="64" y="34"/>
                  </a:cubicBezTo>
                  <a:close/>
                  <a:moveTo>
                    <a:pt x="64" y="21"/>
                  </a:moveTo>
                  <a:cubicBezTo>
                    <a:pt x="63" y="22"/>
                    <a:pt x="63" y="22"/>
                    <a:pt x="63" y="22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4" y="21"/>
                    <a:pt x="64" y="21"/>
                    <a:pt x="64" y="21"/>
                  </a:cubicBezTo>
                  <a:close/>
                  <a:moveTo>
                    <a:pt x="30" y="10"/>
                  </a:moveTo>
                  <a:cubicBezTo>
                    <a:pt x="36" y="10"/>
                    <a:pt x="40" y="12"/>
                    <a:pt x="44" y="15"/>
                  </a:cubicBezTo>
                  <a:cubicBezTo>
                    <a:pt x="46" y="16"/>
                    <a:pt x="47" y="17"/>
                    <a:pt x="48" y="18"/>
                  </a:cubicBezTo>
                  <a:cubicBezTo>
                    <a:pt x="48" y="18"/>
                    <a:pt x="49" y="19"/>
                    <a:pt x="49" y="19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7" y="13"/>
                    <a:pt x="54" y="10"/>
                    <a:pt x="50" y="6"/>
                  </a:cubicBezTo>
                  <a:cubicBezTo>
                    <a:pt x="45" y="3"/>
                    <a:pt x="39" y="0"/>
                    <a:pt x="30" y="0"/>
                  </a:cubicBezTo>
                  <a:cubicBezTo>
                    <a:pt x="22" y="0"/>
                    <a:pt x="12" y="3"/>
                    <a:pt x="3" y="13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8" y="12"/>
                    <a:pt x="25" y="10"/>
                    <a:pt x="30" y="10"/>
                  </a:cubicBezTo>
                  <a:close/>
                  <a:moveTo>
                    <a:pt x="50" y="19"/>
                  </a:moveTo>
                  <a:cubicBezTo>
                    <a:pt x="49" y="19"/>
                    <a:pt x="49" y="19"/>
                    <a:pt x="49" y="19"/>
                  </a:cubicBezTo>
                  <a:cubicBezTo>
                    <a:pt x="49" y="19"/>
                    <a:pt x="49" y="19"/>
                    <a:pt x="49" y="19"/>
                  </a:cubicBezTo>
                  <a:lnTo>
                    <a:pt x="50" y="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840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3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5D33688-44E8-4615-6D39-91748D277F6B}"/>
              </a:ext>
            </a:extLst>
          </p:cNvPr>
          <p:cNvSpPr/>
          <p:nvPr/>
        </p:nvSpPr>
        <p:spPr>
          <a:xfrm>
            <a:off x="0" y="0"/>
            <a:ext cx="57912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4938">
            <a:extLst>
              <a:ext uri="{FF2B5EF4-FFF2-40B4-BE49-F238E27FC236}">
                <a16:creationId xmlns:a16="http://schemas.microsoft.com/office/drawing/2014/main" id="{B7C38D41-FC9E-5C84-8062-6D11CE870214}"/>
              </a:ext>
            </a:extLst>
          </p:cNvPr>
          <p:cNvSpPr/>
          <p:nvPr/>
        </p:nvSpPr>
        <p:spPr>
          <a:xfrm>
            <a:off x="137690" y="1033826"/>
            <a:ext cx="8156212" cy="4992186"/>
          </a:xfrm>
          <a:prstGeom prst="rect">
            <a:avLst/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BEC8FA-6A84-2A47-5014-082035E8E522}"/>
              </a:ext>
            </a:extLst>
          </p:cNvPr>
          <p:cNvGrpSpPr/>
          <p:nvPr/>
        </p:nvGrpSpPr>
        <p:grpSpPr>
          <a:xfrm>
            <a:off x="149355" y="1033826"/>
            <a:ext cx="8154246" cy="4962066"/>
            <a:chOff x="3312573" y="1877093"/>
            <a:chExt cx="5408496" cy="3190485"/>
          </a:xfrm>
        </p:grpSpPr>
        <p:grpSp>
          <p:nvGrpSpPr>
            <p:cNvPr id="5" name="Group 4948">
              <a:extLst>
                <a:ext uri="{FF2B5EF4-FFF2-40B4-BE49-F238E27FC236}">
                  <a16:creationId xmlns:a16="http://schemas.microsoft.com/office/drawing/2014/main" id="{CCD0703A-74FE-AC2F-2A77-03897D7344DA}"/>
                </a:ext>
              </a:extLst>
            </p:cNvPr>
            <p:cNvGrpSpPr/>
            <p:nvPr/>
          </p:nvGrpSpPr>
          <p:grpSpPr>
            <a:xfrm>
              <a:off x="3312573" y="4971374"/>
              <a:ext cx="5408496" cy="96204"/>
              <a:chOff x="5683" y="140536"/>
              <a:chExt cx="4155778" cy="138068"/>
            </a:xfrm>
          </p:grpSpPr>
          <p:sp>
            <p:nvSpPr>
              <p:cNvPr id="6" name="Shape 4945">
                <a:extLst>
                  <a:ext uri="{FF2B5EF4-FFF2-40B4-BE49-F238E27FC236}">
                    <a16:creationId xmlns:a16="http://schemas.microsoft.com/office/drawing/2014/main" id="{B7221833-2D52-6E45-4179-C20A8CF81095}"/>
                  </a:ext>
                </a:extLst>
              </p:cNvPr>
              <p:cNvSpPr/>
              <p:nvPr/>
            </p:nvSpPr>
            <p:spPr>
              <a:xfrm>
                <a:off x="5683" y="140536"/>
                <a:ext cx="1391316" cy="127001"/>
              </a:xfrm>
              <a:prstGeom prst="rect">
                <a:avLst/>
              </a:prstGeom>
              <a:solidFill>
                <a:srgbClr val="E8F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</a:defRPr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" name="Shape 4946">
                <a:extLst>
                  <a:ext uri="{FF2B5EF4-FFF2-40B4-BE49-F238E27FC236}">
                    <a16:creationId xmlns:a16="http://schemas.microsoft.com/office/drawing/2014/main" id="{3CF3658E-82FC-156B-0B4A-9CBB086398AD}"/>
                  </a:ext>
                </a:extLst>
              </p:cNvPr>
              <p:cNvSpPr/>
              <p:nvPr/>
            </p:nvSpPr>
            <p:spPr>
              <a:xfrm>
                <a:off x="1396999" y="146425"/>
                <a:ext cx="1391316" cy="127000"/>
              </a:xfrm>
              <a:prstGeom prst="rect">
                <a:avLst/>
              </a:prstGeom>
              <a:solidFill>
                <a:srgbClr val="7AC4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</a:defRPr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8" name="Shape 4947">
                <a:extLst>
                  <a:ext uri="{FF2B5EF4-FFF2-40B4-BE49-F238E27FC236}">
                    <a16:creationId xmlns:a16="http://schemas.microsoft.com/office/drawing/2014/main" id="{F35B56B2-C31E-0D4E-58FC-AEDA74937E60}"/>
                  </a:ext>
                </a:extLst>
              </p:cNvPr>
              <p:cNvSpPr/>
              <p:nvPr/>
            </p:nvSpPr>
            <p:spPr>
              <a:xfrm>
                <a:off x="2758775" y="140536"/>
                <a:ext cx="1402686" cy="138068"/>
              </a:xfrm>
              <a:prstGeom prst="rect">
                <a:avLst/>
              </a:prstGeom>
              <a:solidFill>
                <a:srgbClr val="C6ED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</a:defRPr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+mn-lt"/>
                </a:endParaRPr>
              </a:p>
            </p:txBody>
          </p:sp>
        </p:grpSp>
        <p:grpSp>
          <p:nvGrpSpPr>
            <p:cNvPr id="10" name="Group 4948">
              <a:extLst>
                <a:ext uri="{FF2B5EF4-FFF2-40B4-BE49-F238E27FC236}">
                  <a16:creationId xmlns:a16="http://schemas.microsoft.com/office/drawing/2014/main" id="{112BB4ED-7FEA-5A47-92BC-DFE5C2AA5643}"/>
                </a:ext>
              </a:extLst>
            </p:cNvPr>
            <p:cNvGrpSpPr/>
            <p:nvPr/>
          </p:nvGrpSpPr>
          <p:grpSpPr>
            <a:xfrm>
              <a:off x="3312574" y="1877093"/>
              <a:ext cx="5407191" cy="93005"/>
              <a:chOff x="5685" y="-27216"/>
              <a:chExt cx="4154776" cy="133476"/>
            </a:xfrm>
          </p:grpSpPr>
          <p:sp>
            <p:nvSpPr>
              <p:cNvPr id="11" name="Shape 4945">
                <a:extLst>
                  <a:ext uri="{FF2B5EF4-FFF2-40B4-BE49-F238E27FC236}">
                    <a16:creationId xmlns:a16="http://schemas.microsoft.com/office/drawing/2014/main" id="{E414FC24-18DE-297B-C277-E54A378C45F9}"/>
                  </a:ext>
                </a:extLst>
              </p:cNvPr>
              <p:cNvSpPr/>
              <p:nvPr/>
            </p:nvSpPr>
            <p:spPr>
              <a:xfrm>
                <a:off x="5685" y="-27216"/>
                <a:ext cx="1391316" cy="127001"/>
              </a:xfrm>
              <a:prstGeom prst="rect">
                <a:avLst/>
              </a:prstGeom>
              <a:solidFill>
                <a:srgbClr val="E8F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</a:defRPr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2" name="Shape 4946">
                <a:extLst>
                  <a:ext uri="{FF2B5EF4-FFF2-40B4-BE49-F238E27FC236}">
                    <a16:creationId xmlns:a16="http://schemas.microsoft.com/office/drawing/2014/main" id="{ABB82126-F00E-1371-3816-49CFBEC47BAD}"/>
                  </a:ext>
                </a:extLst>
              </p:cNvPr>
              <p:cNvSpPr/>
              <p:nvPr/>
            </p:nvSpPr>
            <p:spPr>
              <a:xfrm>
                <a:off x="1387415" y="-20740"/>
                <a:ext cx="1391316" cy="127000"/>
              </a:xfrm>
              <a:prstGeom prst="rect">
                <a:avLst/>
              </a:prstGeom>
              <a:solidFill>
                <a:srgbClr val="7AC4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</a:defRPr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3" name="Shape 4947">
                <a:extLst>
                  <a:ext uri="{FF2B5EF4-FFF2-40B4-BE49-F238E27FC236}">
                    <a16:creationId xmlns:a16="http://schemas.microsoft.com/office/drawing/2014/main" id="{FCBFE6F2-4745-29AD-9E6A-716BEF62DA57}"/>
                  </a:ext>
                </a:extLst>
              </p:cNvPr>
              <p:cNvSpPr/>
              <p:nvPr/>
            </p:nvSpPr>
            <p:spPr>
              <a:xfrm>
                <a:off x="2714443" y="-20741"/>
                <a:ext cx="1446018" cy="127000"/>
              </a:xfrm>
              <a:prstGeom prst="rect">
                <a:avLst/>
              </a:prstGeom>
              <a:solidFill>
                <a:srgbClr val="C6ED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</a:defRPr>
                </a:pP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+mn-lt"/>
                </a:endParaRPr>
              </a:p>
            </p:txBody>
          </p:sp>
        </p:grpSp>
      </p:grpSp>
      <p:sp>
        <p:nvSpPr>
          <p:cNvPr id="31" name="添加标题">
            <a:extLst>
              <a:ext uri="{FF2B5EF4-FFF2-40B4-BE49-F238E27FC236}">
                <a16:creationId xmlns:a16="http://schemas.microsoft.com/office/drawing/2014/main" id="{D878B464-4D5E-1E6D-80D4-D5D89748A290}"/>
              </a:ext>
            </a:extLst>
          </p:cNvPr>
          <p:cNvSpPr txBox="1"/>
          <p:nvPr/>
        </p:nvSpPr>
        <p:spPr>
          <a:xfrm>
            <a:off x="12336473" y="560123"/>
            <a:ext cx="1562456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zh-CN" sz="4400" b="1" i="0" u="none" strike="noStrike" kern="1200" cap="all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1720</a:t>
            </a:r>
            <a:endParaRPr kumimoji="0" lang="en-US" altLang="zh-CN" sz="3200" b="1" i="0" u="none" strike="noStrike" kern="1200" cap="all" spc="0" normalizeH="0" baseline="0" noProof="0" dirty="0">
              <a:ln>
                <a:noFill/>
              </a:ln>
              <a:solidFill>
                <a:srgbClr val="E8F9CC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36" name="添加标题">
            <a:extLst>
              <a:ext uri="{FF2B5EF4-FFF2-40B4-BE49-F238E27FC236}">
                <a16:creationId xmlns:a16="http://schemas.microsoft.com/office/drawing/2014/main" id="{E4894F09-B9F7-E4AC-69F2-10587C9DC064}"/>
              </a:ext>
            </a:extLst>
          </p:cNvPr>
          <p:cNvSpPr txBox="1"/>
          <p:nvPr/>
        </p:nvSpPr>
        <p:spPr>
          <a:xfrm>
            <a:off x="12392813" y="1186226"/>
            <a:ext cx="3135900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zh-CN" sz="2000" b="1" i="0" u="none" strike="noStrike" kern="1200" cap="all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Saules kolektori</a:t>
            </a:r>
            <a:endParaRPr kumimoji="0" lang="en-US" altLang="zh-CN" sz="2000" b="1" i="0" u="none" strike="noStrike" kern="1200" cap="all" spc="0" normalizeH="0" baseline="0" noProof="0" dirty="0">
              <a:ln>
                <a:noFill/>
              </a:ln>
              <a:solidFill>
                <a:srgbClr val="E8F9CC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37" name="添加标题">
            <a:extLst>
              <a:ext uri="{FF2B5EF4-FFF2-40B4-BE49-F238E27FC236}">
                <a16:creationId xmlns:a16="http://schemas.microsoft.com/office/drawing/2014/main" id="{5A6F30DF-0C0D-2213-5042-9AAA03C4F03E}"/>
              </a:ext>
            </a:extLst>
          </p:cNvPr>
          <p:cNvSpPr txBox="1"/>
          <p:nvPr/>
        </p:nvSpPr>
        <p:spPr>
          <a:xfrm>
            <a:off x="12352095" y="2197001"/>
            <a:ext cx="3176618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zh-CN" sz="2000" b="1" i="0" u="none" strike="noStrike" kern="1200" cap="all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Akumulācijas tvertne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. 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38" name="添加标题">
            <a:extLst>
              <a:ext uri="{FF2B5EF4-FFF2-40B4-BE49-F238E27FC236}">
                <a16:creationId xmlns:a16="http://schemas.microsoft.com/office/drawing/2014/main" id="{0EFC865A-BDF9-B012-1255-8B536CA265BB}"/>
              </a:ext>
            </a:extLst>
          </p:cNvPr>
          <p:cNvSpPr txBox="1"/>
          <p:nvPr/>
        </p:nvSpPr>
        <p:spPr>
          <a:xfrm>
            <a:off x="12338190" y="1567501"/>
            <a:ext cx="1433162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zh-CN" sz="4400" b="1" i="0" u="none" strike="noStrike" kern="1200" cap="all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8000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. 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39" name="添加标题">
            <a:extLst>
              <a:ext uri="{FF2B5EF4-FFF2-40B4-BE49-F238E27FC236}">
                <a16:creationId xmlns:a16="http://schemas.microsoft.com/office/drawing/2014/main" id="{201EAA50-4392-5ABD-C7DF-6AB5B9882672}"/>
              </a:ext>
            </a:extLst>
          </p:cNvPr>
          <p:cNvSpPr txBox="1"/>
          <p:nvPr/>
        </p:nvSpPr>
        <p:spPr>
          <a:xfrm>
            <a:off x="12336473" y="2589115"/>
            <a:ext cx="2180228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zh-CN" sz="4400" b="1" i="0" u="none" strike="noStrike" kern="1200" cap="all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10 +2,18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. 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0" name="添加标题">
            <a:extLst>
              <a:ext uri="{FF2B5EF4-FFF2-40B4-BE49-F238E27FC236}">
                <a16:creationId xmlns:a16="http://schemas.microsoft.com/office/drawing/2014/main" id="{E81EE846-131E-E6BA-D91D-B8B26220222B}"/>
              </a:ext>
            </a:extLst>
          </p:cNvPr>
          <p:cNvSpPr txBox="1"/>
          <p:nvPr/>
        </p:nvSpPr>
        <p:spPr>
          <a:xfrm>
            <a:off x="14446434" y="2972411"/>
            <a:ext cx="1933733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zh-CN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MW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. 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1" name="添加标题">
            <a:extLst>
              <a:ext uri="{FF2B5EF4-FFF2-40B4-BE49-F238E27FC236}">
                <a16:creationId xmlns:a16="http://schemas.microsoft.com/office/drawing/2014/main" id="{86FD118F-F9E3-84CB-11DC-7AEA3454F190}"/>
              </a:ext>
            </a:extLst>
          </p:cNvPr>
          <p:cNvSpPr txBox="1"/>
          <p:nvPr/>
        </p:nvSpPr>
        <p:spPr>
          <a:xfrm>
            <a:off x="12352095" y="3331806"/>
            <a:ext cx="335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zh-CN" sz="2000" b="1" i="0" u="none" strike="noStrike" kern="1200" cap="all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Šķeldas katls+ kondensators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2" name="添加标题">
            <a:extLst>
              <a:ext uri="{FF2B5EF4-FFF2-40B4-BE49-F238E27FC236}">
                <a16:creationId xmlns:a16="http://schemas.microsoft.com/office/drawing/2014/main" id="{28B1EE4A-5D90-E6E6-E137-B4A5BCA5F8F0}"/>
              </a:ext>
            </a:extLst>
          </p:cNvPr>
          <p:cNvSpPr txBox="1"/>
          <p:nvPr/>
        </p:nvSpPr>
        <p:spPr>
          <a:xfrm>
            <a:off x="12338190" y="3926074"/>
            <a:ext cx="1433162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zh-CN" sz="4400" b="1" i="0" u="none" strike="noStrike" kern="1200" cap="all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23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. 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3" name="添加标题">
            <a:extLst>
              <a:ext uri="{FF2B5EF4-FFF2-40B4-BE49-F238E27FC236}">
                <a16:creationId xmlns:a16="http://schemas.microsoft.com/office/drawing/2014/main" id="{89616C99-B539-9D5A-8E29-0D46D51C524B}"/>
              </a:ext>
            </a:extLst>
          </p:cNvPr>
          <p:cNvSpPr txBox="1"/>
          <p:nvPr/>
        </p:nvSpPr>
        <p:spPr>
          <a:xfrm>
            <a:off x="13003546" y="4307506"/>
            <a:ext cx="1933733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zh-CN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MW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. 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4" name="添加标题">
            <a:extLst>
              <a:ext uri="{FF2B5EF4-FFF2-40B4-BE49-F238E27FC236}">
                <a16:creationId xmlns:a16="http://schemas.microsoft.com/office/drawing/2014/main" id="{AD9EC1AF-8222-3314-1AAE-7ABA16ACA1D0}"/>
              </a:ext>
            </a:extLst>
          </p:cNvPr>
          <p:cNvSpPr txBox="1"/>
          <p:nvPr/>
        </p:nvSpPr>
        <p:spPr>
          <a:xfrm>
            <a:off x="12352095" y="4582297"/>
            <a:ext cx="3076828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zh-CN" sz="2000" b="1" i="0" u="none" strike="noStrike" kern="1200" cap="all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Dabasgāzes katli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. 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6" name="添加标题">
            <a:extLst>
              <a:ext uri="{FF2B5EF4-FFF2-40B4-BE49-F238E27FC236}">
                <a16:creationId xmlns:a16="http://schemas.microsoft.com/office/drawing/2014/main" id="{7FAC6B0B-380A-A427-995A-A000B8FE14AD}"/>
              </a:ext>
            </a:extLst>
          </p:cNvPr>
          <p:cNvSpPr txBox="1"/>
          <p:nvPr/>
        </p:nvSpPr>
        <p:spPr>
          <a:xfrm>
            <a:off x="13527451" y="1906440"/>
            <a:ext cx="143316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m</a:t>
            </a:r>
            <a:r>
              <a:rPr kumimoji="0" lang="lv-LV" altLang="zh-CN" sz="2400" b="1" i="0" u="none" strike="noStrike" kern="1200" cap="all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3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. 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7" name="添加标题">
            <a:extLst>
              <a:ext uri="{FF2B5EF4-FFF2-40B4-BE49-F238E27FC236}">
                <a16:creationId xmlns:a16="http://schemas.microsoft.com/office/drawing/2014/main" id="{7451B4A3-63B6-ED36-4126-29CC7A82B44B}"/>
              </a:ext>
            </a:extLst>
          </p:cNvPr>
          <p:cNvSpPr txBox="1"/>
          <p:nvPr/>
        </p:nvSpPr>
        <p:spPr>
          <a:xfrm>
            <a:off x="12361794" y="4936999"/>
            <a:ext cx="1433162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zh-CN" sz="4400" b="1" i="0" u="none" strike="noStrike" kern="1200" cap="all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22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. 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8" name="添加标题">
            <a:extLst>
              <a:ext uri="{FF2B5EF4-FFF2-40B4-BE49-F238E27FC236}">
                <a16:creationId xmlns:a16="http://schemas.microsoft.com/office/drawing/2014/main" id="{61A9F824-BD52-6A1C-3243-7C2B8DC9CF38}"/>
              </a:ext>
            </a:extLst>
          </p:cNvPr>
          <p:cNvSpPr txBox="1"/>
          <p:nvPr/>
        </p:nvSpPr>
        <p:spPr>
          <a:xfrm>
            <a:off x="13054771" y="5277833"/>
            <a:ext cx="1933733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zh-CN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km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. 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9" name="添加标题">
            <a:extLst>
              <a:ext uri="{FF2B5EF4-FFF2-40B4-BE49-F238E27FC236}">
                <a16:creationId xmlns:a16="http://schemas.microsoft.com/office/drawing/2014/main" id="{2DB42D5E-6FD9-9BC3-30FC-3D3B4AB58948}"/>
              </a:ext>
            </a:extLst>
          </p:cNvPr>
          <p:cNvSpPr txBox="1"/>
          <p:nvPr/>
        </p:nvSpPr>
        <p:spPr>
          <a:xfrm>
            <a:off x="12352095" y="5628220"/>
            <a:ext cx="3076828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zh-CN" sz="2000" b="1" i="0" u="none" strike="noStrike" kern="1200" cap="all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siltumtrases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. 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Picture 2" descr="A diagram of a factory&#10;&#10;Description automatically generated">
            <a:extLst>
              <a:ext uri="{FF2B5EF4-FFF2-40B4-BE49-F238E27FC236}">
                <a16:creationId xmlns:a16="http://schemas.microsoft.com/office/drawing/2014/main" id="{23A3FC64-AFC5-7E24-33BF-8B887CC3F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53"/>
            <a:ext cx="8503662" cy="455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8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231 L -0.32734 -0.00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32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-0.33112 0.000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4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-0.33216 0.0037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18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32969 0.002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84" y="11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32709 0.0074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54" y="37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0.32838 0.018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92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2799 -0.00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0.32903 0.0034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6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32916 -0.0027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-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325 0.0048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23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-0.33072 -0.0002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36" y="-2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-0.33464 0.008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2" y="44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33007 0.0013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6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0.32838 0.0032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build="allAtOnce"/>
      <p:bldP spid="36" grpId="0" build="allAtOnce"/>
      <p:bldP spid="37" grpId="0" build="allAtOnce"/>
      <p:bldP spid="38" grpId="0" build="allAtOnce"/>
      <p:bldP spid="39" grpId="0" build="allAtOnce"/>
      <p:bldP spid="40" grpId="0" build="allAtOnce"/>
      <p:bldP spid="41" grpId="0" build="allAtOnce"/>
      <p:bldP spid="42" grpId="0" build="allAtOnce"/>
      <p:bldP spid="43" grpId="0" build="allAtOnce"/>
      <p:bldP spid="44" grpId="0" build="allAtOnce"/>
      <p:bldP spid="46" grpId="0" build="allAtOnce"/>
      <p:bldP spid="46" grpId="1" build="allAtOnce"/>
      <p:bldP spid="47" grpId="0" build="allAtOnce"/>
      <p:bldP spid="48" grpId="0" build="allAtOnce"/>
      <p:bldP spid="49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3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0">
            <a:extLst>
              <a:ext uri="{FF2B5EF4-FFF2-40B4-BE49-F238E27FC236}">
                <a16:creationId xmlns:a16="http://schemas.microsoft.com/office/drawing/2014/main" id="{B387A3D0-BBB1-B0E5-B246-3DC868F0811B}"/>
              </a:ext>
            </a:extLst>
          </p:cNvPr>
          <p:cNvSpPr txBox="1"/>
          <p:nvPr/>
        </p:nvSpPr>
        <p:spPr>
          <a:xfrm>
            <a:off x="5535660" y="3055241"/>
            <a:ext cx="1258678" cy="369332"/>
          </a:xfrm>
          <a:prstGeom prst="rect">
            <a:avLst/>
          </a:prstGeom>
          <a:solidFill>
            <a:srgbClr val="E8F9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4" name="TextBox 42">
            <a:extLst>
              <a:ext uri="{FF2B5EF4-FFF2-40B4-BE49-F238E27FC236}">
                <a16:creationId xmlns:a16="http://schemas.microsoft.com/office/drawing/2014/main" id="{B1088BB8-CB4B-5A04-335E-B7A5B29439D6}"/>
              </a:ext>
            </a:extLst>
          </p:cNvPr>
          <p:cNvSpPr txBox="1"/>
          <p:nvPr/>
        </p:nvSpPr>
        <p:spPr>
          <a:xfrm>
            <a:off x="6966605" y="2822009"/>
            <a:ext cx="1258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800" b="1" i="0" u="none" strike="noStrike" kern="1200" cap="none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16</a:t>
            </a:r>
            <a:r>
              <a:rPr kumimoji="0" lang="id-ID" sz="4800" b="1" i="0" u="none" strike="noStrike" kern="1200" cap="none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%</a:t>
            </a:r>
          </a:p>
        </p:txBody>
      </p:sp>
      <p:sp>
        <p:nvSpPr>
          <p:cNvPr id="5" name="TextBox 43">
            <a:extLst>
              <a:ext uri="{FF2B5EF4-FFF2-40B4-BE49-F238E27FC236}">
                <a16:creationId xmlns:a16="http://schemas.microsoft.com/office/drawing/2014/main" id="{A8C3AB3B-A1CD-1DFF-4835-2117438EB046}"/>
              </a:ext>
            </a:extLst>
          </p:cNvPr>
          <p:cNvSpPr txBox="1"/>
          <p:nvPr/>
        </p:nvSpPr>
        <p:spPr>
          <a:xfrm>
            <a:off x="5525428" y="4365370"/>
            <a:ext cx="3692448" cy="369332"/>
          </a:xfrm>
          <a:prstGeom prst="rect">
            <a:avLst/>
          </a:prstGeom>
          <a:solidFill>
            <a:srgbClr val="7AC4A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CB8684FC-CABD-B930-6003-695CABB33E7D}"/>
              </a:ext>
            </a:extLst>
          </p:cNvPr>
          <p:cNvSpPr txBox="1"/>
          <p:nvPr/>
        </p:nvSpPr>
        <p:spPr>
          <a:xfrm>
            <a:off x="9342972" y="4115623"/>
            <a:ext cx="1258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800" b="1" i="0" u="none" strike="noStrike" kern="1200" cap="none" spc="0" normalizeH="0" baseline="0" noProof="0" dirty="0">
                <a:ln>
                  <a:noFill/>
                </a:ln>
                <a:solidFill>
                  <a:srgbClr val="7AC4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78</a:t>
            </a:r>
            <a:r>
              <a:rPr kumimoji="0" lang="id-ID" sz="4800" b="1" i="0" u="none" strike="noStrike" kern="1200" cap="none" spc="0" normalizeH="0" baseline="0" noProof="0" dirty="0">
                <a:ln>
                  <a:noFill/>
                </a:ln>
                <a:solidFill>
                  <a:srgbClr val="7AC4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%</a:t>
            </a:r>
          </a:p>
        </p:txBody>
      </p:sp>
      <p:sp>
        <p:nvSpPr>
          <p:cNvPr id="8" name="TextBox 46">
            <a:extLst>
              <a:ext uri="{FF2B5EF4-FFF2-40B4-BE49-F238E27FC236}">
                <a16:creationId xmlns:a16="http://schemas.microsoft.com/office/drawing/2014/main" id="{43719E11-46DA-A478-2FA9-3B8E4B835343}"/>
              </a:ext>
            </a:extLst>
          </p:cNvPr>
          <p:cNvSpPr txBox="1"/>
          <p:nvPr/>
        </p:nvSpPr>
        <p:spPr>
          <a:xfrm>
            <a:off x="5539830" y="5712476"/>
            <a:ext cx="480682" cy="369332"/>
          </a:xfrm>
          <a:prstGeom prst="rect">
            <a:avLst/>
          </a:prstGeom>
          <a:solidFill>
            <a:srgbClr val="55939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10" name="TextBox 48">
            <a:extLst>
              <a:ext uri="{FF2B5EF4-FFF2-40B4-BE49-F238E27FC236}">
                <a16:creationId xmlns:a16="http://schemas.microsoft.com/office/drawing/2014/main" id="{EBB431D9-49F5-30E5-C9B8-02B01C2696DC}"/>
              </a:ext>
            </a:extLst>
          </p:cNvPr>
          <p:cNvSpPr txBox="1"/>
          <p:nvPr/>
        </p:nvSpPr>
        <p:spPr>
          <a:xfrm>
            <a:off x="6020512" y="5481644"/>
            <a:ext cx="9460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800" b="1" i="0" u="none" strike="noStrike" kern="1200" cap="none" spc="0" normalizeH="0" baseline="0" noProof="0" dirty="0">
                <a:ln>
                  <a:noFill/>
                </a:ln>
                <a:solidFill>
                  <a:srgbClr val="5593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6%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C38411-477E-8083-9984-F5A7939EC293}"/>
              </a:ext>
            </a:extLst>
          </p:cNvPr>
          <p:cNvSpPr txBox="1"/>
          <p:nvPr/>
        </p:nvSpPr>
        <p:spPr>
          <a:xfrm>
            <a:off x="5427265" y="2455123"/>
            <a:ext cx="1475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saule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72928F-4955-BEDA-C05A-F4ABB63C515B}"/>
              </a:ext>
            </a:extLst>
          </p:cNvPr>
          <p:cNvSpPr txBox="1"/>
          <p:nvPr/>
        </p:nvSpPr>
        <p:spPr>
          <a:xfrm>
            <a:off x="5427265" y="3832662"/>
            <a:ext cx="2595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šķelda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8E9A0B-4E52-07C1-F51F-0752CCDAF7F3}"/>
              </a:ext>
            </a:extLst>
          </p:cNvPr>
          <p:cNvSpPr/>
          <p:nvPr/>
        </p:nvSpPr>
        <p:spPr>
          <a:xfrm>
            <a:off x="1" y="-13861"/>
            <a:ext cx="5019867" cy="687097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80E197-AAA9-DB2D-B070-C6C31A7864FB}"/>
              </a:ext>
            </a:extLst>
          </p:cNvPr>
          <p:cNvSpPr txBox="1"/>
          <p:nvPr/>
        </p:nvSpPr>
        <p:spPr>
          <a:xfrm>
            <a:off x="5434588" y="5209004"/>
            <a:ext cx="2341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Dabasgāze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340CD4-F870-4D3A-3C62-C03A9CD69C47}"/>
              </a:ext>
            </a:extLst>
          </p:cNvPr>
          <p:cNvSpPr txBox="1"/>
          <p:nvPr/>
        </p:nvSpPr>
        <p:spPr>
          <a:xfrm>
            <a:off x="4551831" y="1931903"/>
            <a:ext cx="6981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Kurināmā diversifikācija </a:t>
            </a: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</a:t>
            </a:r>
            <a:endParaRPr kumimoji="0" lang="lv-LV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108C83-2128-C2D1-6C33-9D23C7DDFF18}"/>
              </a:ext>
            </a:extLst>
          </p:cNvPr>
          <p:cNvSpPr txBox="1"/>
          <p:nvPr/>
        </p:nvSpPr>
        <p:spPr>
          <a:xfrm>
            <a:off x="5374195" y="-13861"/>
            <a:ext cx="609432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8800" b="1" i="0" u="none" strike="noStrike" kern="1200" cap="none" spc="0" normalizeH="0" baseline="0" noProof="0" dirty="0">
                <a:ln>
                  <a:noFill/>
                </a:ln>
                <a:solidFill>
                  <a:srgbClr val="E8F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94%</a:t>
            </a:r>
            <a:endParaRPr kumimoji="0" lang="lv-LV" sz="3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8CD152-6E25-91DE-3DE5-A75C47373F21}"/>
              </a:ext>
            </a:extLst>
          </p:cNvPr>
          <p:cNvCxnSpPr>
            <a:cxnSpLocks/>
          </p:cNvCxnSpPr>
          <p:nvPr/>
        </p:nvCxnSpPr>
        <p:spPr>
          <a:xfrm>
            <a:off x="5491136" y="1476244"/>
            <a:ext cx="5696212" cy="147"/>
          </a:xfrm>
          <a:prstGeom prst="line">
            <a:avLst/>
          </a:prstGeom>
          <a:ln w="76200">
            <a:solidFill>
              <a:srgbClr val="E8F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23FDAAF-1FE9-C3DB-68E2-84DA34BA172F}"/>
              </a:ext>
            </a:extLst>
          </p:cNvPr>
          <p:cNvSpPr txBox="1"/>
          <p:nvPr/>
        </p:nvSpPr>
        <p:spPr>
          <a:xfrm>
            <a:off x="7595944" y="418901"/>
            <a:ext cx="349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atjaunojamie</a:t>
            </a:r>
          </a:p>
        </p:txBody>
      </p:sp>
    </p:spTree>
    <p:extLst>
      <p:ext uri="{BB962C8B-B14F-4D97-AF65-F5344CB8AC3E}">
        <p14:creationId xmlns:p14="http://schemas.microsoft.com/office/powerpoint/2010/main" val="377450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7" grpId="0"/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3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E1FB3233-F049-B5E7-1799-1685A471E2A6}"/>
              </a:ext>
            </a:extLst>
          </p:cNvPr>
          <p:cNvGrpSpPr/>
          <p:nvPr/>
        </p:nvGrpSpPr>
        <p:grpSpPr>
          <a:xfrm>
            <a:off x="-211760" y="-4140"/>
            <a:ext cx="4893279" cy="6873240"/>
            <a:chOff x="745706" y="-15240"/>
            <a:chExt cx="4359684" cy="687324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4F3314B-09E1-6E0D-F4F6-E30DE2784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00"/>
            <a:stretch/>
          </p:blipFill>
          <p:spPr>
            <a:xfrm>
              <a:off x="908113" y="-15240"/>
              <a:ext cx="3545014" cy="685800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A07B394-CB6B-08C5-2A3A-107F653D560C}"/>
                </a:ext>
              </a:extLst>
            </p:cNvPr>
            <p:cNvSpPr/>
            <p:nvPr/>
          </p:nvSpPr>
          <p:spPr>
            <a:xfrm>
              <a:off x="904290" y="0"/>
              <a:ext cx="3546592" cy="6858000"/>
            </a:xfrm>
            <a:prstGeom prst="rect">
              <a:avLst/>
            </a:prstGeom>
            <a:solidFill>
              <a:schemeClr val="tx1"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AEB9979-1391-1125-CDC5-67A5E68CD529}"/>
                </a:ext>
              </a:extLst>
            </p:cNvPr>
            <p:cNvSpPr/>
            <p:nvPr/>
          </p:nvSpPr>
          <p:spPr>
            <a:xfrm>
              <a:off x="745706" y="905105"/>
              <a:ext cx="1953467" cy="547842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lv-LV" sz="35000" b="1" cap="none" spc="0" dirty="0">
                  <a:ln w="57150">
                    <a:solidFill>
                      <a:srgbClr val="E8F9CC"/>
                    </a:solidFill>
                    <a:prstDash val="solid"/>
                  </a:ln>
                  <a:noFill/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Impact" panose="020B0806030902050204" pitchFamily="34" charset="0"/>
                </a:rPr>
                <a:t>1</a:t>
              </a:r>
              <a:endParaRPr lang="lv-LV" sz="35000" b="1" cap="none" spc="0" dirty="0">
                <a:ln w="57150">
                  <a:solidFill>
                    <a:srgbClr val="E8F9CC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2F1D771-36D0-46FD-51E1-215FB3E4DF00}"/>
                </a:ext>
              </a:extLst>
            </p:cNvPr>
            <p:cNvSpPr txBox="1"/>
            <p:nvPr/>
          </p:nvSpPr>
          <p:spPr>
            <a:xfrm>
              <a:off x="1286546" y="700976"/>
              <a:ext cx="38188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2800" b="1" cap="all" dirty="0" err="1">
                  <a:solidFill>
                    <a:srgbClr val="E8F9CC"/>
                  </a:solidFill>
                </a:rPr>
                <a:t>Energopārvaldība</a:t>
              </a:r>
              <a:endParaRPr lang="lv-LV" sz="2400" b="1" cap="all" dirty="0">
                <a:solidFill>
                  <a:srgbClr val="E8F9CC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704B21B-7A35-08B8-517A-2340893370D7}"/>
                </a:ext>
              </a:extLst>
            </p:cNvPr>
            <p:cNvSpPr txBox="1"/>
            <p:nvPr/>
          </p:nvSpPr>
          <p:spPr>
            <a:xfrm>
              <a:off x="990122" y="5583367"/>
              <a:ext cx="350398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2800" dirty="0" err="1">
                  <a:solidFill>
                    <a:srgbClr val="E8F9CC"/>
                  </a:solidFill>
                </a:rPr>
                <a:t>Energo</a:t>
              </a:r>
              <a:r>
                <a:rPr lang="lv-LV" sz="2800" dirty="0">
                  <a:solidFill>
                    <a:srgbClr val="E8F9CC"/>
                  </a:solidFill>
                </a:rPr>
                <a:t> datu analīze</a:t>
              </a:r>
            </a:p>
            <a:p>
              <a:r>
                <a:rPr lang="lv-LV" sz="2800" dirty="0">
                  <a:solidFill>
                    <a:srgbClr val="E8F9CC"/>
                  </a:solidFill>
                </a:rPr>
                <a:t>Monitoringa rīki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B25031E-5862-7A82-51D1-B5BF2F0BA6F5}"/>
              </a:ext>
            </a:extLst>
          </p:cNvPr>
          <p:cNvGrpSpPr/>
          <p:nvPr/>
        </p:nvGrpSpPr>
        <p:grpSpPr>
          <a:xfrm>
            <a:off x="3807833" y="-4140"/>
            <a:ext cx="5116908" cy="6858000"/>
            <a:chOff x="5105125" y="15240"/>
            <a:chExt cx="4218424" cy="6858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5249EDB-7CE8-9282-7EBC-D4CA385EE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07"/>
            <a:stretch/>
          </p:blipFill>
          <p:spPr>
            <a:xfrm>
              <a:off x="5205984" y="15240"/>
              <a:ext cx="3493008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4B6D05E-523E-A58F-A72A-F191C3B5DEF3}"/>
                </a:ext>
              </a:extLst>
            </p:cNvPr>
            <p:cNvSpPr/>
            <p:nvPr/>
          </p:nvSpPr>
          <p:spPr>
            <a:xfrm>
              <a:off x="5205984" y="15240"/>
              <a:ext cx="3493008" cy="6858000"/>
            </a:xfrm>
            <a:prstGeom prst="rect">
              <a:avLst/>
            </a:prstGeom>
            <a:solidFill>
              <a:schemeClr val="tx1"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EEA722D-037E-5C99-C1AE-9A34722E1907}"/>
                </a:ext>
              </a:extLst>
            </p:cNvPr>
            <p:cNvSpPr/>
            <p:nvPr/>
          </p:nvSpPr>
          <p:spPr>
            <a:xfrm>
              <a:off x="5105125" y="935584"/>
              <a:ext cx="1953467" cy="54784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lv-LV" sz="35000" b="1" cap="none" spc="0" dirty="0">
                  <a:ln w="57150">
                    <a:solidFill>
                      <a:srgbClr val="E8F9CC"/>
                    </a:solidFill>
                    <a:prstDash val="solid"/>
                  </a:ln>
                  <a:noFill/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Impact" panose="020B0806030902050204" pitchFamily="34" charset="0"/>
                </a:rPr>
                <a:t>2</a:t>
              </a:r>
              <a:endParaRPr lang="lv-LV" sz="35000" b="1" cap="none" spc="0" dirty="0">
                <a:ln w="57150">
                  <a:solidFill>
                    <a:srgbClr val="E8F9CC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EB15BEE-0DE9-A976-D63F-DCA3545E076B}"/>
                </a:ext>
              </a:extLst>
            </p:cNvPr>
            <p:cNvSpPr txBox="1"/>
            <p:nvPr/>
          </p:nvSpPr>
          <p:spPr>
            <a:xfrm>
              <a:off x="5504705" y="755830"/>
              <a:ext cx="381884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lv-LV" sz="2800" b="1" cap="all" dirty="0">
                  <a:solidFill>
                    <a:srgbClr val="E8F9CC"/>
                  </a:solidFill>
                </a:rPr>
                <a:t>energoefektivitāte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220D84-1946-9490-D9B7-883AD98B5289}"/>
                </a:ext>
              </a:extLst>
            </p:cNvPr>
            <p:cNvSpPr txBox="1"/>
            <p:nvPr/>
          </p:nvSpPr>
          <p:spPr>
            <a:xfrm>
              <a:off x="5348173" y="5537728"/>
              <a:ext cx="3503985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lv-LV" sz="2800" dirty="0">
                  <a:solidFill>
                    <a:srgbClr val="E8F9CC"/>
                  </a:solidFill>
                </a:rPr>
                <a:t>Energoefektivitātes pasākumi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B1DFA35-CF99-F400-5FE6-909740ED78C4}"/>
              </a:ext>
            </a:extLst>
          </p:cNvPr>
          <p:cNvGrpSpPr/>
          <p:nvPr/>
        </p:nvGrpSpPr>
        <p:grpSpPr>
          <a:xfrm>
            <a:off x="8103606" y="-19380"/>
            <a:ext cx="5024061" cy="6888479"/>
            <a:chOff x="8709540" y="-107672"/>
            <a:chExt cx="4266059" cy="688432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152AB1A-0005-79C3-712C-26E2E7A95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00"/>
            <a:stretch/>
          </p:blipFill>
          <p:spPr>
            <a:xfrm>
              <a:off x="8711679" y="-81346"/>
              <a:ext cx="3469422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8F7A50D-6D89-16D3-4B2D-95FC5889CAD6}"/>
                </a:ext>
              </a:extLst>
            </p:cNvPr>
            <p:cNvSpPr/>
            <p:nvPr/>
          </p:nvSpPr>
          <p:spPr>
            <a:xfrm>
              <a:off x="8709540" y="-107672"/>
              <a:ext cx="3503985" cy="6858000"/>
            </a:xfrm>
            <a:prstGeom prst="rect">
              <a:avLst/>
            </a:prstGeom>
            <a:solidFill>
              <a:schemeClr val="tx1"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23D1078-251C-B465-9006-AEF677B988C6}"/>
                </a:ext>
              </a:extLst>
            </p:cNvPr>
            <p:cNvSpPr/>
            <p:nvPr/>
          </p:nvSpPr>
          <p:spPr>
            <a:xfrm>
              <a:off x="8887612" y="931445"/>
              <a:ext cx="1704494" cy="54784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lv-LV" sz="35000" b="1" cap="none" spc="0" dirty="0">
                  <a:ln w="57150">
                    <a:solidFill>
                      <a:srgbClr val="E8F9CC"/>
                    </a:solidFill>
                    <a:prstDash val="solid"/>
                  </a:ln>
                  <a:noFill/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Impact" panose="020B0806030902050204" pitchFamily="34" charset="0"/>
                </a:rPr>
                <a:t>3</a:t>
              </a:r>
              <a:endParaRPr lang="lv-LV" sz="35000" b="1" cap="none" spc="0" dirty="0">
                <a:ln w="57150">
                  <a:solidFill>
                    <a:srgbClr val="E8F9CC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DB83566-65EF-69D7-C18E-52D859AB5154}"/>
                </a:ext>
              </a:extLst>
            </p:cNvPr>
            <p:cNvSpPr txBox="1"/>
            <p:nvPr/>
          </p:nvSpPr>
          <p:spPr>
            <a:xfrm>
              <a:off x="9156755" y="654446"/>
              <a:ext cx="381884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lv-LV" sz="3000" b="1" cap="all" dirty="0">
                  <a:solidFill>
                    <a:srgbClr val="E8F9CC"/>
                  </a:solidFill>
                </a:rPr>
                <a:t>AER </a:t>
              </a:r>
              <a:r>
                <a:rPr lang="lv-LV" sz="2800" b="1" cap="all" dirty="0">
                  <a:solidFill>
                    <a:srgbClr val="E8F9CC"/>
                  </a:solidFill>
                </a:rPr>
                <a:t>tehnoloģijas</a:t>
              </a:r>
              <a:endParaRPr lang="lv-LV" sz="2400" b="1" cap="all" dirty="0">
                <a:solidFill>
                  <a:srgbClr val="E8F9CC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2795B72-D74B-B470-A958-A1D3BAEFC6A5}"/>
                </a:ext>
              </a:extLst>
            </p:cNvPr>
            <p:cNvSpPr txBox="1"/>
            <p:nvPr/>
          </p:nvSpPr>
          <p:spPr>
            <a:xfrm>
              <a:off x="8852158" y="5503028"/>
              <a:ext cx="3503985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lv-LV" sz="2800" dirty="0">
                  <a:solidFill>
                    <a:srgbClr val="E8F9CC"/>
                  </a:solidFill>
                </a:rPr>
                <a:t>AER</a:t>
              </a:r>
            </a:p>
            <a:p>
              <a:r>
                <a:rPr lang="lv-LV" sz="2800" dirty="0" err="1">
                  <a:solidFill>
                    <a:srgbClr val="E8F9CC"/>
                  </a:solidFill>
                </a:rPr>
                <a:t>Bezemisiju</a:t>
              </a:r>
              <a:endParaRPr lang="lv-LV" sz="2800" dirty="0">
                <a:solidFill>
                  <a:srgbClr val="E8F9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175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10824C-86D7-AF87-4CC1-1076A32AA7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34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>
              <a:solidFill>
                <a:srgbClr val="E8F9CC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1698F0-08C1-4E84-E214-12D9178DC511}"/>
              </a:ext>
            </a:extLst>
          </p:cNvPr>
          <p:cNvCxnSpPr>
            <a:cxnSpLocks/>
          </p:cNvCxnSpPr>
          <p:nvPr/>
        </p:nvCxnSpPr>
        <p:spPr>
          <a:xfrm>
            <a:off x="4754880" y="3429000"/>
            <a:ext cx="7498080" cy="0"/>
          </a:xfrm>
          <a:prstGeom prst="line">
            <a:avLst/>
          </a:prstGeom>
          <a:ln w="38100">
            <a:solidFill>
              <a:srgbClr val="E8F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24BD777-05F2-CC1B-AA06-90DAF0D55326}"/>
              </a:ext>
            </a:extLst>
          </p:cNvPr>
          <p:cNvSpPr txBox="1"/>
          <p:nvPr/>
        </p:nvSpPr>
        <p:spPr>
          <a:xfrm>
            <a:off x="8927496" y="2261733"/>
            <a:ext cx="29706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200" b="1" cap="all" dirty="0">
                <a:solidFill>
                  <a:srgbClr val="E8F9CC"/>
                </a:solidFill>
              </a:rPr>
              <a:t>Efektīvi gāzes katli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C7B50B-C1BA-F20C-BD9C-08F19A0CEA75}"/>
              </a:ext>
            </a:extLst>
          </p:cNvPr>
          <p:cNvSpPr txBox="1"/>
          <p:nvPr/>
        </p:nvSpPr>
        <p:spPr>
          <a:xfrm>
            <a:off x="8927496" y="3633406"/>
            <a:ext cx="4718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i="1" dirty="0">
                <a:solidFill>
                  <a:srgbClr val="E8F9CC"/>
                </a:solidFill>
              </a:rPr>
              <a:t>Lietderība~95%</a:t>
            </a:r>
          </a:p>
          <a:p>
            <a:r>
              <a:rPr lang="lv-LV" sz="2800" i="1" dirty="0">
                <a:solidFill>
                  <a:srgbClr val="E8F9CC"/>
                </a:solidFill>
              </a:rPr>
              <a:t>Pilnībā automatizēti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8FAE89-103D-FB89-A206-B5DFA8D99C90}"/>
              </a:ext>
            </a:extLst>
          </p:cNvPr>
          <p:cNvSpPr txBox="1"/>
          <p:nvPr/>
        </p:nvSpPr>
        <p:spPr>
          <a:xfrm>
            <a:off x="-1" y="1432804"/>
            <a:ext cx="74736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0" b="1" dirty="0">
                <a:solidFill>
                  <a:srgbClr val="E8F9CC"/>
                </a:solidFill>
                <a:latin typeface="Bahnschrift Condensed" panose="020B0502040204020203" pitchFamily="34" charset="0"/>
              </a:rPr>
              <a:t>2011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BC39882-A30E-B7C8-8737-40B6739660FA}"/>
              </a:ext>
            </a:extLst>
          </p:cNvPr>
          <p:cNvSpPr/>
          <p:nvPr/>
        </p:nvSpPr>
        <p:spPr>
          <a:xfrm>
            <a:off x="4663249" y="1739659"/>
            <a:ext cx="3970401" cy="3753558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8630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10824C-86D7-AF87-4CC1-1076A32AA7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34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srgbClr val="E8F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1698F0-08C1-4E84-E214-12D9178DC511}"/>
              </a:ext>
            </a:extLst>
          </p:cNvPr>
          <p:cNvCxnSpPr>
            <a:cxnSpLocks/>
          </p:cNvCxnSpPr>
          <p:nvPr/>
        </p:nvCxnSpPr>
        <p:spPr>
          <a:xfrm>
            <a:off x="4725353" y="3571009"/>
            <a:ext cx="7466647" cy="0"/>
          </a:xfrm>
          <a:prstGeom prst="line">
            <a:avLst/>
          </a:prstGeom>
          <a:ln w="38100">
            <a:solidFill>
              <a:srgbClr val="C6ED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24BD777-05F2-CC1B-AA06-90DAF0D55326}"/>
              </a:ext>
            </a:extLst>
          </p:cNvPr>
          <p:cNvSpPr txBox="1"/>
          <p:nvPr/>
        </p:nvSpPr>
        <p:spPr>
          <a:xfrm>
            <a:off x="9059560" y="2413337"/>
            <a:ext cx="3091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000" b="1" i="0" u="none" strike="noStrike" kern="1200" cap="all" spc="0" normalizeH="0" noProof="0" dirty="0">
                <a:ln>
                  <a:noFill/>
                </a:ln>
                <a:solidFill>
                  <a:srgbClr val="C6ED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Siltumtrašu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000" b="1" i="0" u="none" strike="noStrike" kern="1200" cap="all" spc="0" normalizeH="0" noProof="0" dirty="0">
                <a:ln>
                  <a:noFill/>
                </a:ln>
                <a:solidFill>
                  <a:srgbClr val="C6ED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rekonstrukcija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C7B50B-C1BA-F20C-BD9C-08F19A0CEA75}"/>
              </a:ext>
            </a:extLst>
          </p:cNvPr>
          <p:cNvSpPr txBox="1"/>
          <p:nvPr/>
        </p:nvSpPr>
        <p:spPr>
          <a:xfrm>
            <a:off x="9181433" y="3655599"/>
            <a:ext cx="4718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lv-LV" sz="2800" b="0" i="1" u="none" strike="noStrike" kern="1200" cap="none" spc="0" normalizeH="0" baseline="0" noProof="0" dirty="0">
                <a:ln>
                  <a:noFill/>
                </a:ln>
                <a:solidFill>
                  <a:srgbClr val="C6ED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Rūpnieciski izolētas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8FAE89-103D-FB89-A206-B5DFA8D99C90}"/>
              </a:ext>
            </a:extLst>
          </p:cNvPr>
          <p:cNvSpPr txBox="1"/>
          <p:nvPr/>
        </p:nvSpPr>
        <p:spPr>
          <a:xfrm>
            <a:off x="138304" y="1369810"/>
            <a:ext cx="74736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0" b="1" i="0" u="none" strike="noStrike" kern="1200" cap="none" spc="0" normalizeH="0" baseline="0" noProof="0" dirty="0">
                <a:ln>
                  <a:noFill/>
                </a:ln>
                <a:solidFill>
                  <a:srgbClr val="C6EDC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2012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BC39882-A30E-B7C8-8737-40B6739660FA}"/>
              </a:ext>
            </a:extLst>
          </p:cNvPr>
          <p:cNvSpPr/>
          <p:nvPr/>
        </p:nvSpPr>
        <p:spPr>
          <a:xfrm>
            <a:off x="5211032" y="1704621"/>
            <a:ext cx="3970401" cy="3753558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C22AB9A-88C9-676E-79F5-F55D52968314}"/>
              </a:ext>
            </a:extLst>
          </p:cNvPr>
          <p:cNvCxnSpPr>
            <a:cxnSpLocks/>
          </p:cNvCxnSpPr>
          <p:nvPr/>
        </p:nvCxnSpPr>
        <p:spPr>
          <a:xfrm>
            <a:off x="0" y="3571009"/>
            <a:ext cx="872836" cy="0"/>
          </a:xfrm>
          <a:prstGeom prst="line">
            <a:avLst/>
          </a:prstGeom>
          <a:ln w="38100">
            <a:solidFill>
              <a:srgbClr val="E8F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3878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10824C-86D7-AF87-4CC1-1076A32AA7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34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srgbClr val="E8F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1698F0-08C1-4E84-E214-12D9178DC511}"/>
              </a:ext>
            </a:extLst>
          </p:cNvPr>
          <p:cNvCxnSpPr>
            <a:cxnSpLocks/>
          </p:cNvCxnSpPr>
          <p:nvPr/>
        </p:nvCxnSpPr>
        <p:spPr>
          <a:xfrm>
            <a:off x="4807094" y="3594279"/>
            <a:ext cx="7466647" cy="0"/>
          </a:xfrm>
          <a:prstGeom prst="line">
            <a:avLst/>
          </a:prstGeom>
          <a:ln w="38100">
            <a:solidFill>
              <a:srgbClr val="C6ED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24BD777-05F2-CC1B-AA06-90DAF0D55326}"/>
              </a:ext>
            </a:extLst>
          </p:cNvPr>
          <p:cNvSpPr txBox="1"/>
          <p:nvPr/>
        </p:nvSpPr>
        <p:spPr>
          <a:xfrm>
            <a:off x="9059560" y="2919701"/>
            <a:ext cx="3091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000" b="1" i="0" u="none" strike="noStrike" kern="1200" cap="all" spc="0" normalizeH="0" baseline="0" noProof="0" dirty="0">
                <a:ln>
                  <a:noFill/>
                </a:ln>
                <a:solidFill>
                  <a:srgbClr val="C6ED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ŠĶELDAS KATLS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C7B50B-C1BA-F20C-BD9C-08F19A0CEA75}"/>
              </a:ext>
            </a:extLst>
          </p:cNvPr>
          <p:cNvSpPr txBox="1"/>
          <p:nvPr/>
        </p:nvSpPr>
        <p:spPr>
          <a:xfrm>
            <a:off x="9367170" y="3570034"/>
            <a:ext cx="4718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0" i="1" u="none" strike="noStrike" kern="1200" cap="none" spc="0" normalizeH="0" baseline="0" noProof="0" dirty="0">
                <a:ln>
                  <a:noFill/>
                </a:ln>
                <a:solidFill>
                  <a:srgbClr val="C6ED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7MW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i="1" dirty="0">
                <a:solidFill>
                  <a:srgbClr val="C6EDC0"/>
                </a:solidFill>
                <a:latin typeface="Calibri" panose="020F0502020204030204"/>
              </a:rPr>
              <a:t>Efektivitāte 82%</a:t>
            </a:r>
            <a:endParaRPr kumimoji="0" lang="lv-LV" sz="2800" b="0" i="1" u="none" strike="noStrike" kern="1200" cap="none" spc="0" normalizeH="0" baseline="0" noProof="0" dirty="0">
              <a:ln>
                <a:noFill/>
              </a:ln>
              <a:solidFill>
                <a:srgbClr val="C6ED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8FAE89-103D-FB89-A206-B5DFA8D99C90}"/>
              </a:ext>
            </a:extLst>
          </p:cNvPr>
          <p:cNvSpPr txBox="1"/>
          <p:nvPr/>
        </p:nvSpPr>
        <p:spPr>
          <a:xfrm>
            <a:off x="138304" y="1369810"/>
            <a:ext cx="74736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0" b="1" i="0" u="none" strike="noStrike" kern="1200" cap="none" spc="0" normalizeH="0" baseline="0" noProof="0" dirty="0">
                <a:ln>
                  <a:noFill/>
                </a:ln>
                <a:solidFill>
                  <a:srgbClr val="C6EDC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2012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BC39882-A30E-B7C8-8737-40B6739660FA}"/>
              </a:ext>
            </a:extLst>
          </p:cNvPr>
          <p:cNvSpPr/>
          <p:nvPr/>
        </p:nvSpPr>
        <p:spPr>
          <a:xfrm>
            <a:off x="5211032" y="1704621"/>
            <a:ext cx="3970401" cy="3753558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C22AB9A-88C9-676E-79F5-F55D52968314}"/>
              </a:ext>
            </a:extLst>
          </p:cNvPr>
          <p:cNvCxnSpPr>
            <a:cxnSpLocks/>
          </p:cNvCxnSpPr>
          <p:nvPr/>
        </p:nvCxnSpPr>
        <p:spPr>
          <a:xfrm>
            <a:off x="0" y="3566570"/>
            <a:ext cx="885825" cy="0"/>
          </a:xfrm>
          <a:prstGeom prst="line">
            <a:avLst/>
          </a:prstGeom>
          <a:ln w="38100">
            <a:solidFill>
              <a:srgbClr val="E8F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1249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3569</TotalTime>
  <Words>418</Words>
  <Application>Microsoft Office PowerPoint</Application>
  <PresentationFormat>Widescreen</PresentationFormat>
  <Paragraphs>181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等线</vt:lpstr>
      <vt:lpstr>微软雅黑</vt:lpstr>
      <vt:lpstr>Arial</vt:lpstr>
      <vt:lpstr>Bahnschrift Condensed</vt:lpstr>
      <vt:lpstr>Calibri</vt:lpstr>
      <vt:lpstr>Calibri Light</vt:lpstr>
      <vt:lpstr>Impact</vt:lpstr>
      <vt:lpstr>Times New Roman</vt:lpstr>
      <vt:lpstr>Ubuntu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Ilze</dc:creator>
  <cp:lastModifiedBy>Ina Bērziņa-Veita</cp:lastModifiedBy>
  <cp:revision>71</cp:revision>
  <cp:lastPrinted>2024-09-09T11:44:40Z</cp:lastPrinted>
  <dcterms:created xsi:type="dcterms:W3CDTF">2024-08-13T07:05:46Z</dcterms:created>
  <dcterms:modified xsi:type="dcterms:W3CDTF">2024-10-01T08:58:36Z</dcterms:modified>
</cp:coreProperties>
</file>