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handoutMasterIdLst>
    <p:handoutMasterId r:id="rId13"/>
  </p:handoutMasterIdLst>
  <p:sldIdLst>
    <p:sldId id="260" r:id="rId2"/>
    <p:sldId id="262" r:id="rId3"/>
    <p:sldId id="447" r:id="rId4"/>
    <p:sldId id="257" r:id="rId5"/>
    <p:sldId id="446" r:id="rId6"/>
    <p:sldId id="450" r:id="rId7"/>
    <p:sldId id="451" r:id="rId8"/>
    <p:sldId id="452" r:id="rId9"/>
    <p:sldId id="449" r:id="rId10"/>
    <p:sldId id="288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9D83"/>
    <a:srgbClr val="9E1A16"/>
    <a:srgbClr val="EAE8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93394" autoAdjust="0"/>
  </p:normalViewPr>
  <p:slideViewPr>
    <p:cSldViewPr snapToGrid="0">
      <p:cViewPr varScale="1">
        <p:scale>
          <a:sx n="122" d="100"/>
          <a:sy n="122" d="100"/>
        </p:scale>
        <p:origin x="79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B933309-BFE8-363E-C346-E768EEF4837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D3FB65-9B51-365F-CDB3-95D24F32042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6A22BF-E95A-4215-AA1A-06C14E9D5F09}" type="datetimeFigureOut">
              <a:rPr lang="lv-LV" smtClean="0"/>
              <a:t>30.09.2024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FC7F12-AF65-85D5-C38F-4B34776BF23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lv-LV"/>
              <a:t>Informācijai LTV iekšējai lietošanai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C840C7-A2F4-6A93-D0D8-CC410C3E48C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8CEB9C-8726-40A6-88B4-66E2086FC7A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7967893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5A9BBE-777B-47EC-943D-63D25FC3369D}" type="datetimeFigureOut">
              <a:rPr lang="lv-LV" smtClean="0"/>
              <a:t>30.09.2024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lv-LV"/>
              <a:t>Informācijai LTV iekšējai lietošanai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0AA5C2-56B9-4742-86AB-B288D96555D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3445358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0AA5C2-56B9-4742-86AB-B288D96555D6}" type="slidenum">
              <a:rPr lang="lv-LV" smtClean="0"/>
              <a:t>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7CF0B7-E89F-634E-5746-27612DFD1EA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lv-LV"/>
              <a:t>Informācijai LTV iekšējai lietošanai</a:t>
            </a:r>
          </a:p>
        </p:txBody>
      </p:sp>
    </p:spTree>
    <p:extLst>
      <p:ext uri="{BB962C8B-B14F-4D97-AF65-F5344CB8AC3E}">
        <p14:creationId xmlns:p14="http://schemas.microsoft.com/office/powerpoint/2010/main" val="2784012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Poppins" panose="00000500000000000000" pitchFamily="2" charset="-7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Poppins" panose="00000500000000000000" pitchFamily="2" charset="-7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oppins" panose="00000500000000000000" pitchFamily="2" charset="-70"/>
              </a:defRPr>
            </a:lvl1pPr>
          </a:lstStyle>
          <a:p>
            <a:fld id="{74DD9BD8-319F-4495-9231-982599902765}" type="datetimeFigureOut">
              <a:rPr lang="lv-LV" smtClean="0"/>
              <a:pPr/>
              <a:t>30.09.2024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Poppins" panose="00000500000000000000" pitchFamily="2" charset="-70"/>
              </a:defRPr>
            </a:lvl1pPr>
          </a:lstStyle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Poppins" panose="00000500000000000000" pitchFamily="2" charset="-70"/>
              </a:defRPr>
            </a:lvl1pPr>
          </a:lstStyle>
          <a:p>
            <a:fld id="{E9DE343D-B14B-434D-98E8-926C2629F540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373731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Poppins" panose="00000500000000000000" pitchFamily="2" charset="-7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Poppins" panose="00000500000000000000" pitchFamily="2" charset="-70"/>
              </a:defRPr>
            </a:lvl1pPr>
            <a:lvl2pPr>
              <a:defRPr>
                <a:latin typeface="Poppins" panose="00000500000000000000" pitchFamily="2" charset="-70"/>
              </a:defRPr>
            </a:lvl2pPr>
            <a:lvl3pPr>
              <a:defRPr>
                <a:latin typeface="Poppins" panose="00000500000000000000" pitchFamily="2" charset="-70"/>
              </a:defRPr>
            </a:lvl3pPr>
            <a:lvl4pPr>
              <a:defRPr>
                <a:latin typeface="Poppins" panose="00000500000000000000" pitchFamily="2" charset="-70"/>
              </a:defRPr>
            </a:lvl4pPr>
            <a:lvl5pPr>
              <a:defRPr>
                <a:latin typeface="Poppins" panose="00000500000000000000" pitchFamily="2" charset="-7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oppins" panose="00000500000000000000" pitchFamily="2" charset="-70"/>
              </a:defRPr>
            </a:lvl1pPr>
          </a:lstStyle>
          <a:p>
            <a:fld id="{74DD9BD8-319F-4495-9231-982599902765}" type="datetimeFigureOut">
              <a:rPr lang="lv-LV" smtClean="0"/>
              <a:pPr/>
              <a:t>30.09.2024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Poppins" panose="00000500000000000000" pitchFamily="2" charset="-70"/>
              </a:defRPr>
            </a:lvl1pPr>
          </a:lstStyle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Poppins" panose="00000500000000000000" pitchFamily="2" charset="-70"/>
              </a:defRPr>
            </a:lvl1pPr>
          </a:lstStyle>
          <a:p>
            <a:fld id="{E9DE343D-B14B-434D-98E8-926C2629F540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845836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Poppins" panose="00000500000000000000" pitchFamily="2" charset="-7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latin typeface="Poppins" panose="00000500000000000000" pitchFamily="2" charset="-70"/>
              </a:defRPr>
            </a:lvl1pPr>
            <a:lvl2pPr>
              <a:defRPr>
                <a:latin typeface="Poppins" panose="00000500000000000000" pitchFamily="2" charset="-70"/>
              </a:defRPr>
            </a:lvl2pPr>
            <a:lvl3pPr>
              <a:defRPr>
                <a:latin typeface="Poppins" panose="00000500000000000000" pitchFamily="2" charset="-70"/>
              </a:defRPr>
            </a:lvl3pPr>
            <a:lvl4pPr>
              <a:defRPr>
                <a:latin typeface="Poppins" panose="00000500000000000000" pitchFamily="2" charset="-70"/>
              </a:defRPr>
            </a:lvl4pPr>
            <a:lvl5pPr>
              <a:defRPr>
                <a:latin typeface="Poppins" panose="00000500000000000000" pitchFamily="2" charset="-7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oppins" panose="00000500000000000000" pitchFamily="2" charset="-70"/>
              </a:defRPr>
            </a:lvl1pPr>
          </a:lstStyle>
          <a:p>
            <a:fld id="{74DD9BD8-319F-4495-9231-982599902765}" type="datetimeFigureOut">
              <a:rPr lang="lv-LV" smtClean="0"/>
              <a:pPr/>
              <a:t>30.09.2024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Poppins" panose="00000500000000000000" pitchFamily="2" charset="-70"/>
              </a:defRPr>
            </a:lvl1pPr>
          </a:lstStyle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Poppins" panose="00000500000000000000" pitchFamily="2" charset="-70"/>
              </a:defRPr>
            </a:lvl1pPr>
          </a:lstStyle>
          <a:p>
            <a:fld id="{E9DE343D-B14B-434D-98E8-926C2629F540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830456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Poppins" panose="00000500000000000000" pitchFamily="2" charset="-7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Poppins" panose="00000500000000000000" pitchFamily="2" charset="-70"/>
              </a:defRPr>
            </a:lvl1pPr>
            <a:lvl2pPr>
              <a:defRPr>
                <a:latin typeface="Poppins" panose="00000500000000000000" pitchFamily="2" charset="-70"/>
              </a:defRPr>
            </a:lvl2pPr>
            <a:lvl3pPr>
              <a:defRPr>
                <a:latin typeface="Poppins" panose="00000500000000000000" pitchFamily="2" charset="-70"/>
              </a:defRPr>
            </a:lvl3pPr>
            <a:lvl4pPr>
              <a:defRPr>
                <a:latin typeface="Poppins" panose="00000500000000000000" pitchFamily="2" charset="-70"/>
              </a:defRPr>
            </a:lvl4pPr>
            <a:lvl5pPr>
              <a:defRPr>
                <a:latin typeface="Poppins" panose="00000500000000000000" pitchFamily="2" charset="-7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oppins" panose="00000500000000000000" pitchFamily="2" charset="-70"/>
              </a:defRPr>
            </a:lvl1pPr>
          </a:lstStyle>
          <a:p>
            <a:fld id="{74DD9BD8-319F-4495-9231-982599902765}" type="datetimeFigureOut">
              <a:rPr lang="lv-LV" smtClean="0"/>
              <a:pPr/>
              <a:t>30.09.2024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Poppins" panose="00000500000000000000" pitchFamily="2" charset="-70"/>
              </a:defRPr>
            </a:lvl1pPr>
          </a:lstStyle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Poppins" panose="00000500000000000000" pitchFamily="2" charset="-70"/>
              </a:defRPr>
            </a:lvl1pPr>
          </a:lstStyle>
          <a:p>
            <a:fld id="{E9DE343D-B14B-434D-98E8-926C2629F540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252029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Poppins" panose="00000500000000000000" pitchFamily="2" charset="-7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Poppins" panose="00000500000000000000" pitchFamily="2" charset="-7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oppins" panose="00000500000000000000" pitchFamily="2" charset="-70"/>
              </a:defRPr>
            </a:lvl1pPr>
          </a:lstStyle>
          <a:p>
            <a:fld id="{74DD9BD8-319F-4495-9231-982599902765}" type="datetimeFigureOut">
              <a:rPr lang="lv-LV" smtClean="0"/>
              <a:pPr/>
              <a:t>30.09.2024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Poppins" panose="00000500000000000000" pitchFamily="2" charset="-70"/>
              </a:defRPr>
            </a:lvl1pPr>
          </a:lstStyle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Poppins" panose="00000500000000000000" pitchFamily="2" charset="-70"/>
              </a:defRPr>
            </a:lvl1pPr>
          </a:lstStyle>
          <a:p>
            <a:fld id="{E9DE343D-B14B-434D-98E8-926C2629F540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036885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Poppins" panose="00000500000000000000" pitchFamily="2" charset="-7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Poppins" panose="00000500000000000000" pitchFamily="2" charset="-70"/>
              </a:defRPr>
            </a:lvl1pPr>
            <a:lvl2pPr>
              <a:defRPr>
                <a:latin typeface="Poppins" panose="00000500000000000000" pitchFamily="2" charset="-70"/>
              </a:defRPr>
            </a:lvl2pPr>
            <a:lvl3pPr>
              <a:defRPr>
                <a:latin typeface="Poppins" panose="00000500000000000000" pitchFamily="2" charset="-70"/>
              </a:defRPr>
            </a:lvl3pPr>
            <a:lvl4pPr>
              <a:defRPr>
                <a:latin typeface="Poppins" panose="00000500000000000000" pitchFamily="2" charset="-70"/>
              </a:defRPr>
            </a:lvl4pPr>
            <a:lvl5pPr>
              <a:defRPr>
                <a:latin typeface="Poppins" panose="00000500000000000000" pitchFamily="2" charset="-7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Poppins" panose="00000500000000000000" pitchFamily="2" charset="-70"/>
              </a:defRPr>
            </a:lvl1pPr>
            <a:lvl2pPr>
              <a:defRPr>
                <a:latin typeface="Poppins" panose="00000500000000000000" pitchFamily="2" charset="-70"/>
              </a:defRPr>
            </a:lvl2pPr>
            <a:lvl3pPr>
              <a:defRPr>
                <a:latin typeface="Poppins" panose="00000500000000000000" pitchFamily="2" charset="-70"/>
              </a:defRPr>
            </a:lvl3pPr>
            <a:lvl4pPr>
              <a:defRPr>
                <a:latin typeface="Poppins" panose="00000500000000000000" pitchFamily="2" charset="-70"/>
              </a:defRPr>
            </a:lvl4pPr>
            <a:lvl5pPr>
              <a:defRPr>
                <a:latin typeface="Poppins" panose="00000500000000000000" pitchFamily="2" charset="-7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oppins" panose="00000500000000000000" pitchFamily="2" charset="-70"/>
              </a:defRPr>
            </a:lvl1pPr>
          </a:lstStyle>
          <a:p>
            <a:fld id="{74DD9BD8-319F-4495-9231-982599902765}" type="datetimeFigureOut">
              <a:rPr lang="lv-LV" smtClean="0"/>
              <a:pPr/>
              <a:t>30.09.2024</a:t>
            </a:fld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Poppins" panose="00000500000000000000" pitchFamily="2" charset="-70"/>
              </a:defRPr>
            </a:lvl1pPr>
          </a:lstStyle>
          <a:p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Poppins" panose="00000500000000000000" pitchFamily="2" charset="-70"/>
              </a:defRPr>
            </a:lvl1pPr>
          </a:lstStyle>
          <a:p>
            <a:fld id="{E9DE343D-B14B-434D-98E8-926C2629F540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468916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Poppins" panose="00000500000000000000" pitchFamily="2" charset="-7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Poppins" panose="00000500000000000000" pitchFamily="2" charset="-7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Poppins" panose="00000500000000000000" pitchFamily="2" charset="-70"/>
              </a:defRPr>
            </a:lvl1pPr>
            <a:lvl2pPr>
              <a:defRPr>
                <a:latin typeface="Poppins" panose="00000500000000000000" pitchFamily="2" charset="-70"/>
              </a:defRPr>
            </a:lvl2pPr>
            <a:lvl3pPr>
              <a:defRPr>
                <a:latin typeface="Poppins" panose="00000500000000000000" pitchFamily="2" charset="-70"/>
              </a:defRPr>
            </a:lvl3pPr>
            <a:lvl4pPr>
              <a:defRPr>
                <a:latin typeface="Poppins" panose="00000500000000000000" pitchFamily="2" charset="-70"/>
              </a:defRPr>
            </a:lvl4pPr>
            <a:lvl5pPr>
              <a:defRPr>
                <a:latin typeface="Poppins" panose="00000500000000000000" pitchFamily="2" charset="-7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Poppins" panose="00000500000000000000" pitchFamily="2" charset="-7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Poppins" panose="00000500000000000000" pitchFamily="2" charset="-70"/>
              </a:defRPr>
            </a:lvl1pPr>
            <a:lvl2pPr>
              <a:defRPr>
                <a:latin typeface="Poppins" panose="00000500000000000000" pitchFamily="2" charset="-70"/>
              </a:defRPr>
            </a:lvl2pPr>
            <a:lvl3pPr>
              <a:defRPr>
                <a:latin typeface="Poppins" panose="00000500000000000000" pitchFamily="2" charset="-70"/>
              </a:defRPr>
            </a:lvl3pPr>
            <a:lvl4pPr>
              <a:defRPr>
                <a:latin typeface="Poppins" panose="00000500000000000000" pitchFamily="2" charset="-70"/>
              </a:defRPr>
            </a:lvl4pPr>
            <a:lvl5pPr>
              <a:defRPr>
                <a:latin typeface="Poppins" panose="00000500000000000000" pitchFamily="2" charset="-7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oppins" panose="00000500000000000000" pitchFamily="2" charset="-70"/>
              </a:defRPr>
            </a:lvl1pPr>
          </a:lstStyle>
          <a:p>
            <a:fld id="{74DD9BD8-319F-4495-9231-982599902765}" type="datetimeFigureOut">
              <a:rPr lang="lv-LV" smtClean="0"/>
              <a:pPr/>
              <a:t>30.09.2024</a:t>
            </a:fld>
            <a:endParaRPr lang="lv-LV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Poppins" panose="00000500000000000000" pitchFamily="2" charset="-70"/>
              </a:defRPr>
            </a:lvl1pPr>
          </a:lstStyle>
          <a:p>
            <a:endParaRPr lang="lv-LV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Poppins" panose="00000500000000000000" pitchFamily="2" charset="-70"/>
              </a:defRPr>
            </a:lvl1pPr>
          </a:lstStyle>
          <a:p>
            <a:fld id="{E9DE343D-B14B-434D-98E8-926C2629F540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046090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Poppins" panose="00000500000000000000" pitchFamily="2" charset="-7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oppins" panose="00000500000000000000" pitchFamily="2" charset="-70"/>
              </a:defRPr>
            </a:lvl1pPr>
          </a:lstStyle>
          <a:p>
            <a:fld id="{74DD9BD8-319F-4495-9231-982599902765}" type="datetimeFigureOut">
              <a:rPr lang="lv-LV" smtClean="0"/>
              <a:pPr/>
              <a:t>30.09.2024</a:t>
            </a:fld>
            <a:endParaRPr lang="lv-LV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Poppins" panose="00000500000000000000" pitchFamily="2" charset="-70"/>
              </a:defRPr>
            </a:lvl1pPr>
          </a:lstStyle>
          <a:p>
            <a:endParaRPr lang="lv-LV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Poppins" panose="00000500000000000000" pitchFamily="2" charset="-70"/>
              </a:defRPr>
            </a:lvl1pPr>
          </a:lstStyle>
          <a:p>
            <a:fld id="{E9DE343D-B14B-434D-98E8-926C2629F540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646931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oppins" panose="00000500000000000000" pitchFamily="2" charset="-70"/>
              </a:defRPr>
            </a:lvl1pPr>
          </a:lstStyle>
          <a:p>
            <a:fld id="{74DD9BD8-319F-4495-9231-982599902765}" type="datetimeFigureOut">
              <a:rPr lang="lv-LV" smtClean="0"/>
              <a:pPr/>
              <a:t>30.09.2024</a:t>
            </a:fld>
            <a:endParaRPr lang="lv-LV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Poppins" panose="00000500000000000000" pitchFamily="2" charset="-70"/>
              </a:defRPr>
            </a:lvl1pPr>
          </a:lstStyle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Poppins" panose="00000500000000000000" pitchFamily="2" charset="-70"/>
              </a:defRPr>
            </a:lvl1pPr>
          </a:lstStyle>
          <a:p>
            <a:fld id="{E9DE343D-B14B-434D-98E8-926C2629F540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06057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Poppins" panose="00000500000000000000" pitchFamily="2" charset="-7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Poppins" panose="00000500000000000000" pitchFamily="2" charset="-70"/>
              </a:defRPr>
            </a:lvl1pPr>
            <a:lvl2pPr>
              <a:defRPr sz="2800">
                <a:latin typeface="Poppins" panose="00000500000000000000" pitchFamily="2" charset="-70"/>
              </a:defRPr>
            </a:lvl2pPr>
            <a:lvl3pPr>
              <a:defRPr sz="2400">
                <a:latin typeface="Poppins" panose="00000500000000000000" pitchFamily="2" charset="-70"/>
              </a:defRPr>
            </a:lvl3pPr>
            <a:lvl4pPr>
              <a:defRPr sz="2000">
                <a:latin typeface="Poppins" panose="00000500000000000000" pitchFamily="2" charset="-70"/>
              </a:defRPr>
            </a:lvl4pPr>
            <a:lvl5pPr>
              <a:defRPr sz="2000">
                <a:latin typeface="Poppins" panose="00000500000000000000" pitchFamily="2" charset="-7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Poppins" panose="00000500000000000000" pitchFamily="2" charset="-7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oppins" panose="00000500000000000000" pitchFamily="2" charset="-70"/>
              </a:defRPr>
            </a:lvl1pPr>
          </a:lstStyle>
          <a:p>
            <a:fld id="{74DD9BD8-319F-4495-9231-982599902765}" type="datetimeFigureOut">
              <a:rPr lang="lv-LV" smtClean="0"/>
              <a:pPr/>
              <a:t>30.09.2024</a:t>
            </a:fld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Poppins" panose="00000500000000000000" pitchFamily="2" charset="-70"/>
              </a:defRPr>
            </a:lvl1pPr>
          </a:lstStyle>
          <a:p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Poppins" panose="00000500000000000000" pitchFamily="2" charset="-70"/>
              </a:defRPr>
            </a:lvl1pPr>
          </a:lstStyle>
          <a:p>
            <a:fld id="{E9DE343D-B14B-434D-98E8-926C2629F540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918175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Poppins" panose="00000500000000000000" pitchFamily="2" charset="-7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>
                <a:latin typeface="Poppins" panose="00000500000000000000" pitchFamily="2" charset="-7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Poppins" panose="00000500000000000000" pitchFamily="2" charset="-7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oppins" panose="00000500000000000000" pitchFamily="2" charset="-70"/>
              </a:defRPr>
            </a:lvl1pPr>
          </a:lstStyle>
          <a:p>
            <a:fld id="{74DD9BD8-319F-4495-9231-982599902765}" type="datetimeFigureOut">
              <a:rPr lang="lv-LV" smtClean="0"/>
              <a:pPr/>
              <a:t>30.09.2024</a:t>
            </a:fld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Poppins" panose="00000500000000000000" pitchFamily="2" charset="-70"/>
              </a:defRPr>
            </a:lvl1pPr>
          </a:lstStyle>
          <a:p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Poppins" panose="00000500000000000000" pitchFamily="2" charset="-70"/>
              </a:defRPr>
            </a:lvl1pPr>
          </a:lstStyle>
          <a:p>
            <a:fld id="{E9DE343D-B14B-434D-98E8-926C2629F540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08223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Poppins" panose="00000500000000000000" pitchFamily="2" charset="-70"/>
              </a:defRPr>
            </a:lvl1pPr>
          </a:lstStyle>
          <a:p>
            <a:fld id="{74DD9BD8-319F-4495-9231-982599902765}" type="datetimeFigureOut">
              <a:rPr lang="lv-LV" smtClean="0"/>
              <a:pPr/>
              <a:t>30.09.2024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Poppins" panose="00000500000000000000" pitchFamily="2" charset="-70"/>
              </a:defRPr>
            </a:lvl1pPr>
          </a:lstStyle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Poppins" panose="00000500000000000000" pitchFamily="2" charset="-70"/>
              </a:defRPr>
            </a:lvl1pPr>
          </a:lstStyle>
          <a:p>
            <a:fld id="{E9DE343D-B14B-434D-98E8-926C2629F540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175534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Poppins" panose="00000500000000000000" pitchFamily="2" charset="-7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Poppins" panose="00000500000000000000" pitchFamily="2" charset="-7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oppins" panose="00000500000000000000" pitchFamily="2" charset="-7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oppins" panose="00000500000000000000" pitchFamily="2" charset="-7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" panose="00000500000000000000" pitchFamily="2" charset="-7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" panose="00000500000000000000" pitchFamily="2" charset="-7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altum.lv/pakalpojumi/biznesam/energoefektivitates-aizdevums-ar-kapitala-atlaidi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1A1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E53895-78FF-A845-90D2-059D4DD03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9971A7C1-DBAD-EE4E-3BF0-A8F50996E450}"/>
              </a:ext>
            </a:extLst>
          </p:cNvPr>
          <p:cNvSpPr txBox="1">
            <a:spLocks/>
          </p:cNvSpPr>
          <p:nvPr/>
        </p:nvSpPr>
        <p:spPr>
          <a:xfrm>
            <a:off x="483571" y="2190537"/>
            <a:ext cx="10335945" cy="9817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3200" dirty="0">
                <a:solidFill>
                  <a:srgbClr val="EAE8D8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Latvijas Televīzijas</a:t>
            </a:r>
          </a:p>
          <a:p>
            <a:pPr marL="0" indent="0" algn="ctr">
              <a:buNone/>
            </a:pPr>
            <a:r>
              <a:rPr lang="lv-LV" sz="3200" dirty="0">
                <a:solidFill>
                  <a:srgbClr val="EAE8D8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 </a:t>
            </a:r>
          </a:p>
          <a:p>
            <a:pPr marL="0" indent="0" algn="ctr">
              <a:buNone/>
            </a:pPr>
            <a:r>
              <a:rPr lang="lv-LV" sz="3200" dirty="0">
                <a:solidFill>
                  <a:srgbClr val="EAE8D8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Infrastruktūras energoefektivitātes projekts</a:t>
            </a:r>
          </a:p>
          <a:p>
            <a:pPr marL="0" indent="0" algn="ctr">
              <a:buNone/>
            </a:pPr>
            <a:endParaRPr lang="lv-LV" sz="3200" dirty="0">
              <a:solidFill>
                <a:srgbClr val="EAE8D8"/>
              </a:solidFill>
              <a:latin typeface="Poppins" panose="00000500000000000000" pitchFamily="2" charset="-70"/>
              <a:cs typeface="Poppins" panose="00000500000000000000" pitchFamily="2" charset="-70"/>
            </a:endParaRPr>
          </a:p>
          <a:p>
            <a:pPr marL="0" indent="0" algn="ctr">
              <a:buNone/>
            </a:pPr>
            <a:r>
              <a:rPr lang="lv-LV" sz="3200" dirty="0">
                <a:solidFill>
                  <a:srgbClr val="EAE8D8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2024</a:t>
            </a:r>
            <a:endParaRPr lang="en-US" sz="3200" dirty="0">
              <a:solidFill>
                <a:srgbClr val="EAE8D8"/>
              </a:solidFill>
              <a:latin typeface="Poppins" panose="00000500000000000000" pitchFamily="2" charset="-70"/>
              <a:cs typeface="Poppins" panose="00000500000000000000" pitchFamily="2" charset="-7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13E20E9-A38C-1C58-2638-62EF7368BD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46098" y="6326064"/>
            <a:ext cx="2899803" cy="145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5098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571D6D-BCF4-CB9D-CAD6-013538E4D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6DD38C0-F88F-7058-BD70-FADD0D13E9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75" y="6194180"/>
            <a:ext cx="2899804" cy="145155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1839A9D-5A19-C169-0190-B2AEE9D4D42F}"/>
              </a:ext>
            </a:extLst>
          </p:cNvPr>
          <p:cNvSpPr txBox="1">
            <a:spLocks/>
          </p:cNvSpPr>
          <p:nvPr/>
        </p:nvSpPr>
        <p:spPr>
          <a:xfrm>
            <a:off x="3311582" y="2938118"/>
            <a:ext cx="5918691" cy="9817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3200" dirty="0">
                <a:solidFill>
                  <a:srgbClr val="9E1A16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Jautājumi un atbildes</a:t>
            </a:r>
            <a:endParaRPr lang="en-US" sz="3200" dirty="0">
              <a:solidFill>
                <a:srgbClr val="9E1A16"/>
              </a:solidFill>
              <a:latin typeface="Poppins" panose="00000500000000000000" pitchFamily="2" charset="-70"/>
              <a:cs typeface="Poppins" panose="00000500000000000000" pitchFamily="2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243787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03A9B3-9C1D-8509-AA2C-E27EE470DD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84CE42F-26CF-5B4B-A47D-6F1869C035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098" y="6326064"/>
            <a:ext cx="2899804" cy="145155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D613527-0179-F072-06D1-3AAD89DD8D13}"/>
              </a:ext>
            </a:extLst>
          </p:cNvPr>
          <p:cNvSpPr txBox="1">
            <a:spLocks/>
          </p:cNvSpPr>
          <p:nvPr/>
        </p:nvSpPr>
        <p:spPr>
          <a:xfrm>
            <a:off x="177308" y="453403"/>
            <a:ext cx="9312474" cy="9817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3200" dirty="0">
                <a:solidFill>
                  <a:schemeClr val="accent1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LTV apkures un ventilācijas sistēma līdz šim</a:t>
            </a:r>
            <a:endParaRPr lang="en-US" sz="3200" dirty="0">
              <a:solidFill>
                <a:schemeClr val="accent1"/>
              </a:solidFill>
              <a:latin typeface="Poppins" panose="00000500000000000000" pitchFamily="2" charset="-70"/>
              <a:cs typeface="Poppins" panose="00000500000000000000" pitchFamily="2" charset="-7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C8A8CA8-FC5F-FE91-BD98-911956EF54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063" y="1289050"/>
            <a:ext cx="12072937" cy="4619625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lv-LV" sz="18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Esošie LTV Zaķusalas 33 AVK apkures / ventilācijas pamatsistēmas būtiskākie mezgli ir</a:t>
            </a:r>
          </a:p>
          <a:p>
            <a:pPr>
              <a:defRPr/>
            </a:pPr>
            <a:r>
              <a:rPr lang="lv-LV" sz="18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pieplūdes-</a:t>
            </a:r>
            <a:r>
              <a:rPr lang="lv-LV" sz="1800" dirty="0" err="1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nosūces</a:t>
            </a:r>
            <a:r>
              <a:rPr lang="lv-LV" sz="18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ventilācijas iekārtas K1-K10, pastāvīgi apgādā 11 studijas un palīgtelpas  ar svaigu sasildītu gaisu, ar tiešo </a:t>
            </a:r>
            <a:r>
              <a:rPr lang="lv-LV" sz="1800" dirty="0" err="1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pieslēgumu</a:t>
            </a:r>
            <a:r>
              <a:rPr lang="lv-LV" sz="18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siltuma piegādātāja Rīgas Siltuma tīklam, ražotas 80 gados PSRS dalībvalstīs, iekārtām ir zems lietderības koeficients, rezerves daļas netiek ražotas un pārsvarā nav pieejamas, dārgi remonta darbi un darbietilpīga uzturēšana.</a:t>
            </a:r>
          </a:p>
          <a:p>
            <a:pPr>
              <a:defRPr/>
            </a:pPr>
            <a:r>
              <a:rPr lang="lv-LV" sz="18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90 gados ražotā dzesēšanas iekārta kopā ar </a:t>
            </a:r>
            <a:r>
              <a:rPr lang="lv-LV" sz="1800" dirty="0" err="1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aukstumnesēja</a:t>
            </a:r>
            <a:r>
              <a:rPr lang="lv-LV" sz="18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sūkņiem strādā ar zemu kopējo lietderības koeficientu (1,9), izmanto sadales tīklu elektroenerģiju, pieslēgts “Rīgas ūdens” tīklam, apgādā 11 studijas ar svaigu atdzesētu gaisu, dārgi remonta darbi un darbietilpīga uzturēšana</a:t>
            </a:r>
            <a:endParaRPr lang="lv-LV" altLang="lv-LV" sz="1800" b="1" dirty="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3E81AC39-A199-86C1-CDE6-0E21581991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8" y="4076700"/>
            <a:ext cx="3409950" cy="193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910417EB-0AF0-61CE-2A74-7CADE0663C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263" y="4092575"/>
            <a:ext cx="3419475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2F96C82C-173A-0565-E0E9-EF6473679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25" y="4103688"/>
            <a:ext cx="3425825" cy="192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8D29DB41-E5E8-6997-DB4C-099BFB0F0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5013" y="92075"/>
            <a:ext cx="2406650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9668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7B6AB-9A97-D124-F830-225D53FAD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5" y="-36513"/>
            <a:ext cx="10515600" cy="13255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lv-LV" sz="3600" kern="0" dirty="0">
                <a:solidFill>
                  <a:schemeClr val="accent1"/>
                </a:solidFill>
                <a:ea typeface="+mj-ea"/>
              </a:rPr>
              <a:t>Projekta finanšu aprēķini</a:t>
            </a:r>
            <a:endParaRPr lang="lv-LV" sz="3600" dirty="0">
              <a:solidFill>
                <a:schemeClr val="accent1"/>
              </a:solidFill>
              <a:ea typeface="+mj-ea"/>
            </a:endParaRPr>
          </a:p>
        </p:txBody>
      </p:sp>
      <p:sp>
        <p:nvSpPr>
          <p:cNvPr id="28675" name="Content Placeholder 2">
            <a:extLst>
              <a:ext uri="{FF2B5EF4-FFF2-40B4-BE49-F238E27FC236}">
                <a16:creationId xmlns:a16="http://schemas.microsoft.com/office/drawing/2014/main" id="{2DEA0FAE-EF24-3F0F-FB9E-F81F6B8D8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50" y="1289050"/>
            <a:ext cx="11906250" cy="4619625"/>
          </a:xfrm>
        </p:spPr>
        <p:txBody>
          <a:bodyPr>
            <a:normAutofit fontScale="92500"/>
          </a:bodyPr>
          <a:lstStyle/>
          <a:p>
            <a:pPr marL="342900" indent="-342900">
              <a:lnSpc>
                <a:spcPct val="140000"/>
              </a:lnSpc>
              <a:spcBef>
                <a:spcPct val="20000"/>
              </a:spcBef>
              <a:buFont typeface="Calibri Light" panose="020F0302020204030204" pitchFamily="34" charset="0"/>
              <a:buAutoNum type="arabicPeriod"/>
              <a:defRPr/>
            </a:pPr>
            <a:r>
              <a:rPr lang="lv-LV" sz="18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Ēkas apkures enerģijas patēriņš ir 3 957 600 </a:t>
            </a:r>
            <a:r>
              <a:rPr lang="lv-LV" sz="1800" dirty="0" err="1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kWh</a:t>
            </a:r>
            <a:r>
              <a:rPr lang="lv-LV" sz="18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gadā. Vidējais ēkas elektroenerģijas patēriņš ir 3 143 500  </a:t>
            </a:r>
            <a:r>
              <a:rPr lang="lv-LV" sz="1800" dirty="0" err="1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kWh</a:t>
            </a:r>
            <a:r>
              <a:rPr lang="lv-LV" sz="18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gadā</a:t>
            </a:r>
            <a:endParaRPr lang="lv-LV" sz="1800" b="1" dirty="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lnSpc>
                <a:spcPct val="140000"/>
              </a:lnSpc>
              <a:spcBef>
                <a:spcPct val="20000"/>
              </a:spcBef>
              <a:buFont typeface="Calibri Light" panose="020F0302020204030204" pitchFamily="34" charset="0"/>
              <a:buAutoNum type="arabicPeriod"/>
              <a:defRPr/>
            </a:pPr>
            <a:r>
              <a:rPr lang="lv-LV" sz="18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Plānotais enerģijas patēriņš ir 2 871 566  </a:t>
            </a:r>
            <a:r>
              <a:rPr lang="lv-LV" sz="1800" dirty="0" err="1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kWh</a:t>
            </a:r>
            <a:r>
              <a:rPr lang="lv-LV" sz="18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gadā, plānotais ēkas elektroenerģijas patēriņš ir 2 665 031 </a:t>
            </a:r>
            <a:r>
              <a:rPr lang="lv-LV" sz="1800" dirty="0" err="1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kWh</a:t>
            </a:r>
            <a:r>
              <a:rPr lang="lv-LV" sz="18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gadā</a:t>
            </a:r>
            <a:endParaRPr lang="lv-LV" sz="1800" b="1" dirty="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lnSpc>
                <a:spcPct val="140000"/>
              </a:lnSpc>
              <a:spcBef>
                <a:spcPct val="20000"/>
              </a:spcBef>
              <a:buFont typeface="Calibri Light" panose="020F0302020204030204" pitchFamily="34" charset="0"/>
              <a:buAutoNum type="arabicPeriod"/>
              <a:defRPr/>
            </a:pPr>
            <a:r>
              <a:rPr lang="lv-LV" sz="18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Sagaidāmais ēkas apkures enerģijas patēriņa samazinājums ir 1 086 034 </a:t>
            </a:r>
            <a:r>
              <a:rPr lang="lv-LV" sz="1800" dirty="0" err="1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kWh</a:t>
            </a:r>
            <a:r>
              <a:rPr lang="lv-LV" sz="18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gadā, apkures siltumenerģijas izmaksu samazinājums veido 119,25 tūkst. EUR gadā. Sagaidāmais elektroenerģijas patēriņa samazinājums ir   478 469 </a:t>
            </a:r>
            <a:r>
              <a:rPr lang="lv-LV" sz="1800" dirty="0" err="1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kWh</a:t>
            </a:r>
            <a:r>
              <a:rPr lang="lv-LV" sz="18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gadā, elektroenerģijas izmaksu samazinājums – 95,69 tūkst. EUR gadā (ieskaitot PVN). Līdz ar to kopējais sagaidāmais enerģijas izmaksu samazinājums veido 214,95 tūkst. EUR gadā </a:t>
            </a:r>
            <a:endParaRPr lang="lv-LV" sz="1800" b="1" dirty="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01000"/>
              </a:lnSpc>
              <a:spcAft>
                <a:spcPts val="800"/>
              </a:spcAft>
              <a:defRPr/>
            </a:pPr>
            <a:r>
              <a:rPr lang="lv-LV" sz="1800" kern="15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Investīcijas paredzētas 1 065 365 </a:t>
            </a:r>
            <a:r>
              <a:rPr lang="lv-LV" sz="1800" kern="150" dirty="0" err="1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</a:t>
            </a:r>
            <a:endParaRPr lang="lv-LV" sz="1800" kern="150" dirty="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lv-LV" sz="18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Uzturēšanas izmaksas 10 500 </a:t>
            </a:r>
            <a:r>
              <a:rPr lang="lv-LV" sz="1800" dirty="0" err="1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</a:t>
            </a:r>
            <a:r>
              <a:rPr lang="lv-LV" sz="18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(pārsvarā tās ir apkopes ar gaisa filtru maiņu 4x gadā).</a:t>
            </a:r>
          </a:p>
          <a:p>
            <a:pPr marL="0" indent="0">
              <a:lnSpc>
                <a:spcPct val="140000"/>
              </a:lnSpc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endParaRPr lang="lv-LV" sz="1800" dirty="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lnSpc>
                <a:spcPct val="140000"/>
              </a:lnSpc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r>
              <a:rPr lang="lv-LV" altLang="lv-LV" sz="1800" b="1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Projekts notiek ar </a:t>
            </a:r>
            <a:r>
              <a:rPr lang="lv-LV" altLang="lv-LV" sz="1800" b="1" dirty="0" err="1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Altum</a:t>
            </a:r>
            <a:r>
              <a:rPr lang="lv-LV" altLang="lv-LV" sz="1800" b="1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4 kārtas finanšu atbalsta programmas palīdzību: </a:t>
            </a:r>
            <a:r>
              <a:rPr lang="lv-LV" altLang="lv-LV" sz="1800" b="1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https://www.altum.lv/pakalpojumi/biznesam/energoefektivitates-aizdevums-ar-kapitala-atlaidi/</a:t>
            </a:r>
            <a:r>
              <a:rPr lang="lv-LV" altLang="lv-LV" sz="1800" b="1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342900" indent="-342900">
              <a:lnSpc>
                <a:spcPct val="140000"/>
              </a:lnSpc>
              <a:spcBef>
                <a:spcPct val="20000"/>
              </a:spcBef>
              <a:buFont typeface="Calibri Light" panose="020F0302020204030204" pitchFamily="34" charset="0"/>
              <a:buAutoNum type="arabicPeriod"/>
              <a:defRPr/>
            </a:pPr>
            <a:endParaRPr lang="lv-LV" altLang="lv-LV" sz="2000" b="1" dirty="0">
              <a:solidFill>
                <a:schemeClr val="accent1"/>
              </a:solidFill>
            </a:endParaRPr>
          </a:p>
        </p:txBody>
      </p:sp>
      <p:pic>
        <p:nvPicPr>
          <p:cNvPr id="20484" name="Picture 3">
            <a:extLst>
              <a:ext uri="{FF2B5EF4-FFF2-40B4-BE49-F238E27FC236}">
                <a16:creationId xmlns:a16="http://schemas.microsoft.com/office/drawing/2014/main" id="{FD1049DE-6367-4742-3576-826DC72512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5013" y="92075"/>
            <a:ext cx="2406650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CD7E0-52C1-A5EE-812C-B8ED2F6CA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506"/>
            <a:ext cx="10515600" cy="986590"/>
          </a:xfrm>
        </p:spPr>
        <p:txBody>
          <a:bodyPr>
            <a:normAutofit fontScale="90000"/>
          </a:bodyPr>
          <a:lstStyle/>
          <a:p>
            <a:r>
              <a:rPr lang="lv-LV" dirty="0"/>
              <a:t>        </a:t>
            </a:r>
            <a:r>
              <a:rPr lang="lv-LV" b="1" dirty="0">
                <a:solidFill>
                  <a:schemeClr val="bg1"/>
                </a:solidFill>
              </a:rPr>
              <a:t>2023/2024 gados realizējamie lielie projekti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FC34B-0832-5703-202C-B398D14EA7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17600"/>
            <a:ext cx="11638546" cy="524469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lv-LV" dirty="0">
              <a:solidFill>
                <a:schemeClr val="accent1"/>
              </a:solidFill>
            </a:endParaRPr>
          </a:p>
          <a:p>
            <a:pPr marL="457200" lvl="1" indent="0">
              <a:buNone/>
            </a:pPr>
            <a:endParaRPr lang="lv-LV" dirty="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/>
            <a:r>
              <a:rPr lang="lv-LV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Būtisks energoresursu patēriņa ietaupījums (plānots vismaz 30%);</a:t>
            </a:r>
          </a:p>
          <a:p>
            <a:pPr lvl="1"/>
            <a:r>
              <a:rPr lang="lv-LV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Būtisks komforta līmeņa paaugstinājums studijās un ar studijām saistītājās telpās, kā arī telpās, kurās gaisa apmaiņa un dzesēšana tiek nodrošināta no ēkas kopējās ventilācijas sistēmas;</a:t>
            </a:r>
          </a:p>
          <a:p>
            <a:pPr lvl="1"/>
            <a:r>
              <a:rPr lang="lv-LV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Projekta kopējās izmaksas sastāda 994 000 EUR;</a:t>
            </a:r>
          </a:p>
          <a:p>
            <a:pPr lvl="1"/>
            <a:r>
              <a:rPr lang="lv-LV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Projektam ir piesaistīts ALTUM līdzfinansējums 319 673,47 EUR’;</a:t>
            </a:r>
          </a:p>
          <a:p>
            <a:pPr lvl="1"/>
            <a:r>
              <a:rPr lang="lv-LV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Iegūstot ALTUM līdzfinansējumu, projekts atmaksātos ~ 3,5 gadu laikā</a:t>
            </a:r>
          </a:p>
          <a:p>
            <a:pPr lvl="1"/>
            <a:r>
              <a:rPr lang="lv-LV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Plānotais pabeigšanas laiks – 2025.gada janvāris</a:t>
            </a:r>
          </a:p>
          <a:p>
            <a:pPr marL="0" indent="0">
              <a:buNone/>
            </a:pPr>
            <a:endParaRPr lang="lv-LV" dirty="0">
              <a:solidFill>
                <a:schemeClr val="accent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60B517-2F7E-B460-0587-ABF382643E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7729" y="4810611"/>
            <a:ext cx="2090817" cy="1363502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071CB6A-BFD4-EBE4-ABF2-34684773C0EA}"/>
              </a:ext>
            </a:extLst>
          </p:cNvPr>
          <p:cNvSpPr txBox="1">
            <a:spLocks/>
          </p:cNvSpPr>
          <p:nvPr/>
        </p:nvSpPr>
        <p:spPr>
          <a:xfrm>
            <a:off x="177308" y="453403"/>
            <a:ext cx="8582489" cy="9817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3200" dirty="0">
                <a:solidFill>
                  <a:schemeClr val="accent1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Apkures ventilācijas projekta mērķi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F0C8583D-AF04-E952-82D0-6C203FD927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5013" y="92075"/>
            <a:ext cx="2406650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5696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F64F5-2A93-97CC-3E73-D54659ADD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5" y="-36513"/>
            <a:ext cx="10515600" cy="13255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lv-LV" sz="3600" kern="0" dirty="0">
                <a:solidFill>
                  <a:schemeClr val="accent1"/>
                </a:solidFill>
                <a:ea typeface="+mj-ea"/>
              </a:rPr>
              <a:t>Projekta tehniskais risinājums</a:t>
            </a:r>
            <a:endParaRPr lang="lv-LV" sz="3600" dirty="0">
              <a:solidFill>
                <a:schemeClr val="accent1"/>
              </a:solidFill>
              <a:ea typeface="+mj-ea"/>
            </a:endParaRPr>
          </a:p>
        </p:txBody>
      </p:sp>
      <p:pic>
        <p:nvPicPr>
          <p:cNvPr id="18435" name="Picture 3">
            <a:extLst>
              <a:ext uri="{FF2B5EF4-FFF2-40B4-BE49-F238E27FC236}">
                <a16:creationId xmlns:a16="http://schemas.microsoft.com/office/drawing/2014/main" id="{72C765DB-630B-78D1-0FEF-FD9B8D2A96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5013" y="92075"/>
            <a:ext cx="2406650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12A3EC8-BAFB-D722-3841-238F8995EECF}"/>
              </a:ext>
            </a:extLst>
          </p:cNvPr>
          <p:cNvSpPr txBox="1"/>
          <p:nvPr/>
        </p:nvSpPr>
        <p:spPr>
          <a:xfrm>
            <a:off x="263525" y="1417638"/>
            <a:ext cx="11196638" cy="431047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01000"/>
              </a:lnSpc>
              <a:spcAft>
                <a:spcPts val="800"/>
              </a:spcAft>
            </a:pPr>
            <a:r>
              <a:rPr lang="lv-LV" altLang="lv-LV" sz="2000" b="1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Mērķis – nomainīt esošās sistēmas uz modernākām, padarīt Māju energoefektīvāku</a:t>
            </a:r>
          </a:p>
          <a:p>
            <a:pPr>
              <a:lnSpc>
                <a:spcPct val="101000"/>
              </a:lnSpc>
              <a:spcAft>
                <a:spcPts val="800"/>
              </a:spcAft>
            </a:pPr>
            <a:endParaRPr lang="lv-LV" altLang="lv-LV" sz="2000" dirty="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01000"/>
              </a:lnSpc>
              <a:spcAft>
                <a:spcPts val="800"/>
              </a:spcAft>
              <a:buFontTx/>
              <a:buAutoNum type="arabicPeriod"/>
            </a:pPr>
            <a:r>
              <a:rPr lang="lv-LV" altLang="lv-LV" sz="20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Sešas jaunas Austrijas ražotāja “</a:t>
            </a:r>
            <a:r>
              <a:rPr lang="lv-LV" altLang="lv-LV" sz="2000" dirty="0" err="1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Euroclima</a:t>
            </a:r>
            <a:r>
              <a:rPr lang="lv-LV" altLang="lv-LV" sz="20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 pieplūdes-</a:t>
            </a:r>
            <a:r>
              <a:rPr lang="lv-LV" altLang="lv-LV" sz="2000" dirty="0" err="1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nosūces</a:t>
            </a:r>
            <a:r>
              <a:rPr lang="lv-LV" altLang="lv-LV" sz="20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pieplūdes-</a:t>
            </a:r>
            <a:r>
              <a:rPr lang="lv-LV" altLang="lv-LV" sz="2000" dirty="0" err="1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nosūces</a:t>
            </a:r>
            <a:r>
              <a:rPr lang="lv-LV" altLang="lv-LV" sz="20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ventilācijas iekārtas ar augstu siltuma un mitruma atguvi  studijām S2, S3, S4, S5, S6, S7, S8, S9 un servisa telpām; mazāk noslogotās ventilācijas iekārtas  tiek saglabātas</a:t>
            </a:r>
          </a:p>
          <a:p>
            <a:pPr>
              <a:lnSpc>
                <a:spcPct val="101000"/>
              </a:lnSpc>
              <a:spcAft>
                <a:spcPts val="800"/>
              </a:spcAft>
              <a:buFontTx/>
              <a:buAutoNum type="arabicPeriod"/>
            </a:pPr>
            <a:r>
              <a:rPr lang="lv-LV" altLang="lv-LV" sz="20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Studijās tiek uzstādīti radiatori, kuri agrāk tur nav bijuši. Mērķis – siltumu zudumu samazināšana, kas rodas studijas sildot ar siltu gaisu.</a:t>
            </a:r>
          </a:p>
          <a:p>
            <a:pPr>
              <a:lnSpc>
                <a:spcPct val="101000"/>
              </a:lnSpc>
              <a:spcAft>
                <a:spcPts val="800"/>
              </a:spcAft>
              <a:buFontTx/>
              <a:buAutoNum type="arabicPeriod"/>
            </a:pPr>
            <a:r>
              <a:rPr lang="lv-LV" altLang="lv-LV" sz="20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Siltummezgla 2/3 tiek rekonstruētas, pieslēdzot  ventilācijas iekārtas caur </a:t>
            </a:r>
            <a:r>
              <a:rPr lang="lv-LV" altLang="lv-LV" sz="2000" dirty="0" err="1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siltummainiem</a:t>
            </a:r>
            <a:r>
              <a:rPr lang="lv-LV" altLang="lv-LV" sz="20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AS Rīgas siltums  tīklam šobrīd spēka esošo tehnisko prasību nodrošināšanai </a:t>
            </a:r>
          </a:p>
          <a:p>
            <a:pPr>
              <a:lnSpc>
                <a:spcPct val="101000"/>
              </a:lnSpc>
              <a:spcAft>
                <a:spcPts val="800"/>
              </a:spcAft>
              <a:buFontTx/>
              <a:buAutoNum type="arabicPeriod"/>
            </a:pPr>
            <a:r>
              <a:rPr lang="lv-LV" altLang="lv-LV" sz="20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Pie katras jaunās ventilācijas iekārtas tiek samontēts jaunu ražotāja “</a:t>
            </a:r>
            <a:r>
              <a:rPr lang="lv-LV" altLang="lv-LV" sz="2000" dirty="0" err="1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Mitsubishi</a:t>
            </a:r>
            <a:r>
              <a:rPr lang="lv-LV" altLang="lv-LV" sz="20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lv-LV" altLang="lv-LV" sz="2000" dirty="0" err="1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Electric”dzesēšanas</a:t>
            </a:r>
            <a:r>
              <a:rPr lang="lv-LV" altLang="lv-LV" sz="20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iekārtu komplekts, vecā dzēšanas iekārta tiek saglabāta to iekārtu darbināšanai, kas netiek mainītas.</a:t>
            </a:r>
          </a:p>
        </p:txBody>
      </p:sp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75B6F-6BC3-5138-9143-FB2534830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492" y="294787"/>
            <a:ext cx="10515600" cy="64722"/>
          </a:xfrm>
        </p:spPr>
        <p:txBody>
          <a:bodyPr>
            <a:normAutofit fontScale="90000"/>
          </a:bodyPr>
          <a:lstStyle/>
          <a:p>
            <a:endParaRPr lang="lv-LV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4DB35E2-69A1-98FC-2334-391A1B56C2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9015" y="422275"/>
            <a:ext cx="9988062" cy="5754688"/>
          </a:xfrm>
        </p:spPr>
      </p:pic>
    </p:spTree>
    <p:extLst>
      <p:ext uri="{BB962C8B-B14F-4D97-AF65-F5344CB8AC3E}">
        <p14:creationId xmlns:p14="http://schemas.microsoft.com/office/powerpoint/2010/main" val="3588808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1C29D-2EF3-5AA6-B92E-590282C7D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3685"/>
            <a:ext cx="10515600" cy="45719"/>
          </a:xfrm>
        </p:spPr>
        <p:txBody>
          <a:bodyPr>
            <a:normAutofit fontScale="90000"/>
          </a:bodyPr>
          <a:lstStyle/>
          <a:p>
            <a:endParaRPr lang="lv-LV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1951688-B662-0F5B-2F1E-081EAC60E2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5815" y="1194535"/>
            <a:ext cx="11168185" cy="4675991"/>
          </a:xfrm>
        </p:spPr>
      </p:pic>
    </p:spTree>
    <p:extLst>
      <p:ext uri="{BB962C8B-B14F-4D97-AF65-F5344CB8AC3E}">
        <p14:creationId xmlns:p14="http://schemas.microsoft.com/office/powerpoint/2010/main" val="22222496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2270D-8055-E539-24FC-D1891AB28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537"/>
          </a:xfrm>
        </p:spPr>
        <p:txBody>
          <a:bodyPr>
            <a:normAutofit fontScale="90000"/>
          </a:bodyPr>
          <a:lstStyle/>
          <a:p>
            <a:endParaRPr lang="lv-LV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F352D52-C1DC-F38F-543F-C0EBC29E7C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9847" y="529595"/>
            <a:ext cx="11316676" cy="6066589"/>
          </a:xfrm>
        </p:spPr>
      </p:pic>
    </p:spTree>
    <p:extLst>
      <p:ext uri="{BB962C8B-B14F-4D97-AF65-F5344CB8AC3E}">
        <p14:creationId xmlns:p14="http://schemas.microsoft.com/office/powerpoint/2010/main" val="13221942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41D85-5D23-9960-ED09-0C6F9C1F1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5" y="-36513"/>
            <a:ext cx="10515600" cy="13255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lv-LV" sz="3600" kern="0" dirty="0">
                <a:solidFill>
                  <a:schemeClr val="accent1"/>
                </a:solidFill>
                <a:ea typeface="+mj-ea"/>
              </a:rPr>
              <a:t>Projekta vadība</a:t>
            </a:r>
            <a:endParaRPr lang="lv-LV" sz="3600" dirty="0">
              <a:solidFill>
                <a:schemeClr val="accent1"/>
              </a:solidFill>
              <a:ea typeface="+mj-ea"/>
            </a:endParaRPr>
          </a:p>
        </p:txBody>
      </p:sp>
      <p:sp>
        <p:nvSpPr>
          <p:cNvPr id="28675" name="Content Placeholder 2">
            <a:extLst>
              <a:ext uri="{FF2B5EF4-FFF2-40B4-BE49-F238E27FC236}">
                <a16:creationId xmlns:a16="http://schemas.microsoft.com/office/drawing/2014/main" id="{6002AD02-A2E6-7BA0-BC7D-B25530041E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50" y="1289050"/>
            <a:ext cx="11906250" cy="4619625"/>
          </a:xfrm>
        </p:spPr>
        <p:txBody>
          <a:bodyPr/>
          <a:lstStyle/>
          <a:p>
            <a:pPr>
              <a:defRPr/>
            </a:pPr>
            <a:r>
              <a:rPr lang="lv-LV" sz="1800" b="1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AVK projektu izstrādājusi </a:t>
            </a:r>
            <a:r>
              <a:rPr lang="lv-LV" sz="18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SIA “</a:t>
            </a:r>
            <a:r>
              <a:rPr lang="lv-LV" sz="1800" dirty="0" err="1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Energoklima</a:t>
            </a:r>
            <a:r>
              <a:rPr lang="lv-LV" sz="18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risinājumi”, autori: AVK sistēmu projektētājs Uldis Strauts, siltummezgla </a:t>
            </a:r>
            <a:r>
              <a:rPr lang="lv-LV" sz="1800" dirty="0" err="1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projekētājs</a:t>
            </a:r>
            <a:r>
              <a:rPr lang="lv-LV" sz="18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Egils </a:t>
            </a:r>
            <a:r>
              <a:rPr lang="lv-LV" sz="1800" dirty="0" err="1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Mičenis</a:t>
            </a:r>
            <a:r>
              <a:rPr lang="lv-LV" sz="18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projekta vadītāja Ērika </a:t>
            </a:r>
            <a:r>
              <a:rPr lang="lv-LV" sz="1800" dirty="0" err="1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Lešinska</a:t>
            </a:r>
            <a:r>
              <a:rPr lang="lv-LV" sz="18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Izstrādāts </a:t>
            </a:r>
            <a:r>
              <a:rPr lang="lv-LV" sz="1800" dirty="0" err="1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energoaudits</a:t>
            </a:r>
            <a:r>
              <a:rPr lang="lv-LV" sz="18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auditors Gatis </a:t>
            </a:r>
            <a:r>
              <a:rPr lang="lv-LV" sz="1800" dirty="0" err="1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Žogla</a:t>
            </a:r>
            <a:endParaRPr lang="lv-LV" sz="1800" b="1" dirty="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lv-LV" sz="1800" b="1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Potenciālais piegādātājs: </a:t>
            </a:r>
            <a:r>
              <a:rPr lang="lv-LV" sz="18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SIA </a:t>
            </a:r>
            <a:r>
              <a:rPr lang="lv-LV" sz="1800" dirty="0" err="1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Lafivents</a:t>
            </a:r>
            <a:r>
              <a:rPr lang="lv-LV" sz="18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lv-LV" sz="1800" dirty="0" err="1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izbuves</a:t>
            </a:r>
            <a:r>
              <a:rPr lang="lv-LV" sz="18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termiņš 6 mēneši, tai skaitā iekārtu izgatavošanas laiks 3 mēneši. </a:t>
            </a:r>
          </a:p>
          <a:p>
            <a:pPr>
              <a:defRPr/>
            </a:pPr>
            <a:r>
              <a:rPr lang="lv-LV" sz="1800" b="1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LTV atbildīgais </a:t>
            </a:r>
            <a:r>
              <a:rPr lang="lv-LV" sz="18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Vilis Krūmiņš, energosistēmu inženieris, </a:t>
            </a:r>
            <a:r>
              <a:rPr lang="lv-LV" sz="1800" dirty="0" err="1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sert</a:t>
            </a:r>
            <a:r>
              <a:rPr lang="lv-LV" sz="18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EA2-0092, projektu vadības kursa apliecība no Latvijas Universitātes</a:t>
            </a:r>
          </a:p>
          <a:p>
            <a:pPr>
              <a:defRPr/>
            </a:pPr>
            <a:r>
              <a:rPr lang="lv-LV" sz="1800" b="1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Papildus ieguvumi</a:t>
            </a:r>
            <a:r>
              <a:rPr lang="lv-LV" sz="18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Projekta rezultātā samazināsies dežurējošā personāla noslogojums un izmaksas. Montāžas grafika novirzes un ekspluatācijas uzsākšanas  riski tiek samazināti, paredzot nomaināmo  iekārtu </a:t>
            </a:r>
            <a:r>
              <a:rPr lang="lv-LV" sz="1800" dirty="0" err="1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nosūces</a:t>
            </a:r>
            <a:r>
              <a:rPr lang="lv-LV" sz="18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daļu saglabāšanu un vecās dzesēšanas iekārtas saglabāšanu.</a:t>
            </a:r>
            <a:endParaRPr lang="lv-LV" altLang="lv-LV" sz="1800" b="1" dirty="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lnSpc>
                <a:spcPct val="140000"/>
              </a:lnSpc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endParaRPr lang="lv-LV" altLang="lv-LV" sz="2000" b="1" dirty="0">
              <a:solidFill>
                <a:srgbClr val="000000"/>
              </a:solidFill>
            </a:endParaRPr>
          </a:p>
          <a:p>
            <a:pPr marL="342900" indent="-342900">
              <a:lnSpc>
                <a:spcPct val="140000"/>
              </a:lnSpc>
              <a:spcBef>
                <a:spcPct val="20000"/>
              </a:spcBef>
              <a:buFont typeface="Calibri Light" panose="020F0302020204030204" pitchFamily="34" charset="0"/>
              <a:buAutoNum type="arabicPeriod"/>
              <a:defRPr/>
            </a:pPr>
            <a:endParaRPr lang="lv-LV" altLang="lv-LV" sz="2000" b="1" dirty="0">
              <a:solidFill>
                <a:srgbClr val="000000"/>
              </a:solidFill>
            </a:endParaRPr>
          </a:p>
        </p:txBody>
      </p:sp>
      <p:pic>
        <p:nvPicPr>
          <p:cNvPr id="19460" name="Picture 3">
            <a:extLst>
              <a:ext uri="{FF2B5EF4-FFF2-40B4-BE49-F238E27FC236}">
                <a16:creationId xmlns:a16="http://schemas.microsoft.com/office/drawing/2014/main" id="{2912FA8E-2332-6DE8-9E1D-9E3ECFCEEC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5013" y="92075"/>
            <a:ext cx="2406650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Office Theme">
  <a:themeElements>
    <a:clrScheme name="LTV CORP">
      <a:dk1>
        <a:srgbClr val="A59D83"/>
      </a:dk1>
      <a:lt1>
        <a:srgbClr val="FFFFFF"/>
      </a:lt1>
      <a:dk2>
        <a:srgbClr val="FFFFFF"/>
      </a:dk2>
      <a:lt2>
        <a:srgbClr val="FFFFFF"/>
      </a:lt2>
      <a:accent1>
        <a:srgbClr val="761310"/>
      </a:accent1>
      <a:accent2>
        <a:srgbClr val="D7241D"/>
      </a:accent2>
      <a:accent3>
        <a:srgbClr val="D8D2BD"/>
      </a:accent3>
      <a:accent4>
        <a:srgbClr val="0E4749"/>
      </a:accent4>
      <a:accent5>
        <a:srgbClr val="ED7C7C"/>
      </a:accent5>
      <a:accent6>
        <a:srgbClr val="EDE2D7"/>
      </a:accent6>
      <a:hlink>
        <a:srgbClr val="282A28"/>
      </a:hlink>
      <a:folHlink>
        <a:srgbClr val="A59D83"/>
      </a:folHlink>
    </a:clrScheme>
    <a:fontScheme name="Custom 4">
      <a:majorFont>
        <a:latin typeface="Calibri Light"/>
        <a:ea typeface=""/>
        <a:cs typeface=""/>
      </a:majorFont>
      <a:minorFont>
        <a:latin typeface="Poppins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914</TotalTime>
  <Words>605</Words>
  <Application>Microsoft Office PowerPoint</Application>
  <PresentationFormat>Widescreen</PresentationFormat>
  <Paragraphs>42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Poppins</vt:lpstr>
      <vt:lpstr>Tahoma</vt:lpstr>
      <vt:lpstr>Office Theme</vt:lpstr>
      <vt:lpstr>PowerPoint Presentation</vt:lpstr>
      <vt:lpstr>PowerPoint Presentation</vt:lpstr>
      <vt:lpstr>Projekta finanšu aprēķini</vt:lpstr>
      <vt:lpstr>        2023/2024 gados realizējamie lielie projekti</vt:lpstr>
      <vt:lpstr>Projekta tehniskais risinājums</vt:lpstr>
      <vt:lpstr>PowerPoint Presentation</vt:lpstr>
      <vt:lpstr>PowerPoint Presentation</vt:lpstr>
      <vt:lpstr>PowerPoint Presentation</vt:lpstr>
      <vt:lpstr>Projekta vadība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Latvijas Televīzijas prezentāciju sagatave</dc:title>
  <dc:creator>Rinalda Feldmane</dc:creator>
  <cp:lastModifiedBy>Pēteris Sarkans</cp:lastModifiedBy>
  <cp:revision>73</cp:revision>
  <dcterms:created xsi:type="dcterms:W3CDTF">2024-02-21T08:12:01Z</dcterms:created>
  <dcterms:modified xsi:type="dcterms:W3CDTF">2024-09-30T13:44:40Z</dcterms:modified>
</cp:coreProperties>
</file>