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2" r:id="rId3"/>
    <p:sldId id="447" r:id="rId4"/>
    <p:sldId id="257" r:id="rId5"/>
    <p:sldId id="446" r:id="rId6"/>
    <p:sldId id="450" r:id="rId7"/>
    <p:sldId id="451" r:id="rId8"/>
    <p:sldId id="452" r:id="rId9"/>
    <p:sldId id="449" r:id="rId10"/>
    <p:sldId id="28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9D83"/>
    <a:srgbClr val="9E1A16"/>
    <a:srgbClr val="EAE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394" autoAdjust="0"/>
  </p:normalViewPr>
  <p:slideViewPr>
    <p:cSldViewPr snapToGrid="0">
      <p:cViewPr varScale="1">
        <p:scale>
          <a:sx n="122" d="100"/>
          <a:sy n="122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933309-BFE8-363E-C346-E768EEF483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3FB65-9B51-365F-CDB3-95D24F3204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A22BF-E95A-4215-AA1A-06C14E9D5F09}" type="datetimeFigureOut">
              <a:rPr lang="lv-LV" smtClean="0"/>
              <a:t>30.09.2024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C7F12-AF65-85D5-C38F-4B34776BF2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lv-LV"/>
              <a:t>Informācijai LTV iekšējai lietošanai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840C7-A2F4-6A93-D0D8-CC410C3E48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CEB9C-8726-40A6-88B4-66E2086FC7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79678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A9BBE-777B-47EC-943D-63D25FC3369D}" type="datetimeFigureOut">
              <a:rPr lang="lv-LV" smtClean="0"/>
              <a:t>30.09.2024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lv-LV"/>
              <a:t>Informācijai LTV iekšējai lietošanai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AA5C2-56B9-4742-86AB-B288D96555D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44535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AA5C2-56B9-4742-86AB-B288D96555D6}" type="slidenum">
              <a:rPr lang="lv-LV" smtClean="0"/>
              <a:t>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CF0B7-E89F-634E-5746-27612DFD1E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lv-LV"/>
              <a:t>Informācijai LTV iekšējai lietošanai</a:t>
            </a:r>
          </a:p>
        </p:txBody>
      </p:sp>
    </p:spTree>
    <p:extLst>
      <p:ext uri="{BB962C8B-B14F-4D97-AF65-F5344CB8AC3E}">
        <p14:creationId xmlns:p14="http://schemas.microsoft.com/office/powerpoint/2010/main" val="278401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Poppins" panose="00000500000000000000" pitchFamily="2" charset="-7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oppins" panose="00000500000000000000" pitchFamily="2" charset="-7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74DD9BD8-319F-4495-9231-982599902765}" type="datetimeFigureOut">
              <a:rPr lang="lv-LV" smtClean="0"/>
              <a:pPr/>
              <a:t>30.09.2024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E9DE343D-B14B-434D-98E8-926C2629F540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7373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Poppins" panose="00000500000000000000" pitchFamily="2" charset="-70"/>
              </a:defRPr>
            </a:lvl1pPr>
            <a:lvl2pPr>
              <a:defRPr>
                <a:latin typeface="Poppins" panose="00000500000000000000" pitchFamily="2" charset="-70"/>
              </a:defRPr>
            </a:lvl2pPr>
            <a:lvl3pPr>
              <a:defRPr>
                <a:latin typeface="Poppins" panose="00000500000000000000" pitchFamily="2" charset="-70"/>
              </a:defRPr>
            </a:lvl3pPr>
            <a:lvl4pPr>
              <a:defRPr>
                <a:latin typeface="Poppins" panose="00000500000000000000" pitchFamily="2" charset="-70"/>
              </a:defRPr>
            </a:lvl4pPr>
            <a:lvl5pPr>
              <a:defRPr>
                <a:latin typeface="Poppins" panose="00000500000000000000" pitchFamily="2" charset="-7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74DD9BD8-319F-4495-9231-982599902765}" type="datetimeFigureOut">
              <a:rPr lang="lv-LV" smtClean="0"/>
              <a:pPr/>
              <a:t>30.09.2024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E9DE343D-B14B-434D-98E8-926C2629F540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4583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anose="00000500000000000000" pitchFamily="2" charset="-70"/>
              </a:defRPr>
            </a:lvl1pPr>
            <a:lvl2pPr>
              <a:defRPr>
                <a:latin typeface="Poppins" panose="00000500000000000000" pitchFamily="2" charset="-70"/>
              </a:defRPr>
            </a:lvl2pPr>
            <a:lvl3pPr>
              <a:defRPr>
                <a:latin typeface="Poppins" panose="00000500000000000000" pitchFamily="2" charset="-70"/>
              </a:defRPr>
            </a:lvl3pPr>
            <a:lvl4pPr>
              <a:defRPr>
                <a:latin typeface="Poppins" panose="00000500000000000000" pitchFamily="2" charset="-70"/>
              </a:defRPr>
            </a:lvl4pPr>
            <a:lvl5pPr>
              <a:defRPr>
                <a:latin typeface="Poppins" panose="00000500000000000000" pitchFamily="2" charset="-7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74DD9BD8-319F-4495-9231-982599902765}" type="datetimeFigureOut">
              <a:rPr lang="lv-LV" smtClean="0"/>
              <a:pPr/>
              <a:t>30.09.2024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E9DE343D-B14B-434D-98E8-926C2629F540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3045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  <a:lvl2pPr>
              <a:defRPr>
                <a:latin typeface="Poppins" panose="00000500000000000000" pitchFamily="2" charset="-70"/>
              </a:defRPr>
            </a:lvl2pPr>
            <a:lvl3pPr>
              <a:defRPr>
                <a:latin typeface="Poppins" panose="00000500000000000000" pitchFamily="2" charset="-70"/>
              </a:defRPr>
            </a:lvl3pPr>
            <a:lvl4pPr>
              <a:defRPr>
                <a:latin typeface="Poppins" panose="00000500000000000000" pitchFamily="2" charset="-70"/>
              </a:defRPr>
            </a:lvl4pPr>
            <a:lvl5pPr>
              <a:defRPr>
                <a:latin typeface="Poppins" panose="00000500000000000000" pitchFamily="2" charset="-7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74DD9BD8-319F-4495-9231-982599902765}" type="datetimeFigureOut">
              <a:rPr lang="lv-LV" smtClean="0"/>
              <a:pPr/>
              <a:t>30.09.2024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E9DE343D-B14B-434D-98E8-926C2629F540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5202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Poppins" panose="00000500000000000000" pitchFamily="2" charset="-7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74DD9BD8-319F-4495-9231-982599902765}" type="datetimeFigureOut">
              <a:rPr lang="lv-LV" smtClean="0"/>
              <a:pPr/>
              <a:t>30.09.2024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E9DE343D-B14B-434D-98E8-926C2629F540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3688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  <a:lvl2pPr>
              <a:defRPr>
                <a:latin typeface="Poppins" panose="00000500000000000000" pitchFamily="2" charset="-70"/>
              </a:defRPr>
            </a:lvl2pPr>
            <a:lvl3pPr>
              <a:defRPr>
                <a:latin typeface="Poppins" panose="00000500000000000000" pitchFamily="2" charset="-70"/>
              </a:defRPr>
            </a:lvl3pPr>
            <a:lvl4pPr>
              <a:defRPr>
                <a:latin typeface="Poppins" panose="00000500000000000000" pitchFamily="2" charset="-70"/>
              </a:defRPr>
            </a:lvl4pPr>
            <a:lvl5pPr>
              <a:defRPr>
                <a:latin typeface="Poppins" panose="00000500000000000000" pitchFamily="2" charset="-7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  <a:lvl2pPr>
              <a:defRPr>
                <a:latin typeface="Poppins" panose="00000500000000000000" pitchFamily="2" charset="-70"/>
              </a:defRPr>
            </a:lvl2pPr>
            <a:lvl3pPr>
              <a:defRPr>
                <a:latin typeface="Poppins" panose="00000500000000000000" pitchFamily="2" charset="-70"/>
              </a:defRPr>
            </a:lvl3pPr>
            <a:lvl4pPr>
              <a:defRPr>
                <a:latin typeface="Poppins" panose="00000500000000000000" pitchFamily="2" charset="-70"/>
              </a:defRPr>
            </a:lvl4pPr>
            <a:lvl5pPr>
              <a:defRPr>
                <a:latin typeface="Poppins" panose="00000500000000000000" pitchFamily="2" charset="-7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74DD9BD8-319F-4495-9231-982599902765}" type="datetimeFigureOut">
              <a:rPr lang="lv-LV" smtClean="0"/>
              <a:pPr/>
              <a:t>30.09.2024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E9DE343D-B14B-434D-98E8-926C2629F540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6891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anose="00000500000000000000" pitchFamily="2" charset="-7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  <a:lvl2pPr>
              <a:defRPr>
                <a:latin typeface="Poppins" panose="00000500000000000000" pitchFamily="2" charset="-70"/>
              </a:defRPr>
            </a:lvl2pPr>
            <a:lvl3pPr>
              <a:defRPr>
                <a:latin typeface="Poppins" panose="00000500000000000000" pitchFamily="2" charset="-70"/>
              </a:defRPr>
            </a:lvl3pPr>
            <a:lvl4pPr>
              <a:defRPr>
                <a:latin typeface="Poppins" panose="00000500000000000000" pitchFamily="2" charset="-70"/>
              </a:defRPr>
            </a:lvl4pPr>
            <a:lvl5pPr>
              <a:defRPr>
                <a:latin typeface="Poppins" panose="00000500000000000000" pitchFamily="2" charset="-7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anose="00000500000000000000" pitchFamily="2" charset="-7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  <a:lvl2pPr>
              <a:defRPr>
                <a:latin typeface="Poppins" panose="00000500000000000000" pitchFamily="2" charset="-70"/>
              </a:defRPr>
            </a:lvl2pPr>
            <a:lvl3pPr>
              <a:defRPr>
                <a:latin typeface="Poppins" panose="00000500000000000000" pitchFamily="2" charset="-70"/>
              </a:defRPr>
            </a:lvl3pPr>
            <a:lvl4pPr>
              <a:defRPr>
                <a:latin typeface="Poppins" panose="00000500000000000000" pitchFamily="2" charset="-70"/>
              </a:defRPr>
            </a:lvl4pPr>
            <a:lvl5pPr>
              <a:defRPr>
                <a:latin typeface="Poppins" panose="00000500000000000000" pitchFamily="2" charset="-7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74DD9BD8-319F-4495-9231-982599902765}" type="datetimeFigureOut">
              <a:rPr lang="lv-LV" smtClean="0"/>
              <a:pPr/>
              <a:t>30.09.2024</a:t>
            </a:fld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E9DE343D-B14B-434D-98E8-926C2629F540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609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74DD9BD8-319F-4495-9231-982599902765}" type="datetimeFigureOut">
              <a:rPr lang="lv-LV" smtClean="0"/>
              <a:pPr/>
              <a:t>30.09.2024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E9DE343D-B14B-434D-98E8-926C2629F540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4693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74DD9BD8-319F-4495-9231-982599902765}" type="datetimeFigureOut">
              <a:rPr lang="lv-LV" smtClean="0"/>
              <a:pPr/>
              <a:t>30.09.2024</a:t>
            </a:fld>
            <a:endParaRPr lang="lv-L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E9DE343D-B14B-434D-98E8-926C2629F540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0605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Poppins" panose="00000500000000000000" pitchFamily="2" charset="-7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Poppins" panose="00000500000000000000" pitchFamily="2" charset="-70"/>
              </a:defRPr>
            </a:lvl1pPr>
            <a:lvl2pPr>
              <a:defRPr sz="2800">
                <a:latin typeface="Poppins" panose="00000500000000000000" pitchFamily="2" charset="-70"/>
              </a:defRPr>
            </a:lvl2pPr>
            <a:lvl3pPr>
              <a:defRPr sz="2400">
                <a:latin typeface="Poppins" panose="00000500000000000000" pitchFamily="2" charset="-70"/>
              </a:defRPr>
            </a:lvl3pPr>
            <a:lvl4pPr>
              <a:defRPr sz="2000">
                <a:latin typeface="Poppins" panose="00000500000000000000" pitchFamily="2" charset="-70"/>
              </a:defRPr>
            </a:lvl4pPr>
            <a:lvl5pPr>
              <a:defRPr sz="2000">
                <a:latin typeface="Poppins" panose="00000500000000000000" pitchFamily="2" charset="-7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anose="00000500000000000000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74DD9BD8-319F-4495-9231-982599902765}" type="datetimeFigureOut">
              <a:rPr lang="lv-LV" smtClean="0"/>
              <a:pPr/>
              <a:t>30.09.2024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E9DE343D-B14B-434D-98E8-926C2629F540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1817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Poppins" panose="00000500000000000000" pitchFamily="2" charset="-7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Poppins" panose="00000500000000000000" pitchFamily="2" charset="-7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anose="00000500000000000000" pitchFamily="2" charset="-7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74DD9BD8-319F-4495-9231-982599902765}" type="datetimeFigureOut">
              <a:rPr lang="lv-LV" smtClean="0"/>
              <a:pPr/>
              <a:t>30.09.2024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oppins" panose="00000500000000000000" pitchFamily="2" charset="-70"/>
              </a:defRPr>
            </a:lvl1pPr>
          </a:lstStyle>
          <a:p>
            <a:fld id="{E9DE343D-B14B-434D-98E8-926C2629F540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0822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-70"/>
              </a:defRPr>
            </a:lvl1pPr>
          </a:lstStyle>
          <a:p>
            <a:fld id="{74DD9BD8-319F-4495-9231-982599902765}" type="datetimeFigureOut">
              <a:rPr lang="lv-LV" smtClean="0"/>
              <a:pPr/>
              <a:t>30.09.2024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-70"/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-70"/>
              </a:defRPr>
            </a:lvl1pPr>
          </a:lstStyle>
          <a:p>
            <a:fld id="{E9DE343D-B14B-434D-98E8-926C2629F540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7553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-7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-7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-7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-7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-7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-7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ltum.lv/pakalpojumi/biznesam/energoefektivitates-aizdevums-ar-kapitala-atlaid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1A1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E53895-78FF-A845-90D2-059D4DD03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971A7C1-DBAD-EE4E-3BF0-A8F50996E450}"/>
              </a:ext>
            </a:extLst>
          </p:cNvPr>
          <p:cNvSpPr txBox="1">
            <a:spLocks/>
          </p:cNvSpPr>
          <p:nvPr/>
        </p:nvSpPr>
        <p:spPr>
          <a:xfrm>
            <a:off x="483571" y="2190537"/>
            <a:ext cx="10335945" cy="981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3200" dirty="0">
                <a:solidFill>
                  <a:srgbClr val="EAE8D8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Latvijas Televīzijas</a:t>
            </a:r>
          </a:p>
          <a:p>
            <a:pPr marL="0" indent="0" algn="ctr">
              <a:buNone/>
            </a:pPr>
            <a:r>
              <a:rPr lang="lv-LV" sz="3200" dirty="0">
                <a:solidFill>
                  <a:srgbClr val="EAE8D8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 </a:t>
            </a:r>
          </a:p>
          <a:p>
            <a:pPr marL="0" indent="0" algn="ctr">
              <a:buNone/>
            </a:pPr>
            <a:r>
              <a:rPr lang="lv-LV" sz="3200" dirty="0">
                <a:solidFill>
                  <a:srgbClr val="EAE8D8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Infrastruktūras energoefektivitātes projekts</a:t>
            </a:r>
          </a:p>
          <a:p>
            <a:pPr marL="0" indent="0" algn="ctr">
              <a:buNone/>
            </a:pPr>
            <a:endParaRPr lang="lv-LV" sz="3200" dirty="0">
              <a:solidFill>
                <a:srgbClr val="EAE8D8"/>
              </a:solidFill>
              <a:latin typeface="Poppins" panose="00000500000000000000" pitchFamily="2" charset="-70"/>
              <a:cs typeface="Poppins" panose="00000500000000000000" pitchFamily="2" charset="-70"/>
            </a:endParaRPr>
          </a:p>
          <a:p>
            <a:pPr marL="0" indent="0" algn="ctr">
              <a:buNone/>
            </a:pPr>
            <a:r>
              <a:rPr lang="lv-LV" sz="3200" dirty="0">
                <a:solidFill>
                  <a:srgbClr val="EAE8D8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2024</a:t>
            </a:r>
            <a:endParaRPr lang="en-US" sz="3200" dirty="0">
              <a:solidFill>
                <a:srgbClr val="EAE8D8"/>
              </a:solidFill>
              <a:latin typeface="Poppins" panose="00000500000000000000" pitchFamily="2" charset="-70"/>
              <a:cs typeface="Poppins" panose="00000500000000000000" pitchFamily="2" charset="-7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3E20E9-A38C-1C58-2638-62EF7368B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098" y="6326064"/>
            <a:ext cx="2899803" cy="14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0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71D6D-BCF4-CB9D-CAD6-013538E4D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DD38C0-F88F-7058-BD70-FADD0D13E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5" y="6194180"/>
            <a:ext cx="2899804" cy="14515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839A9D-5A19-C169-0190-B2AEE9D4D42F}"/>
              </a:ext>
            </a:extLst>
          </p:cNvPr>
          <p:cNvSpPr txBox="1">
            <a:spLocks/>
          </p:cNvSpPr>
          <p:nvPr/>
        </p:nvSpPr>
        <p:spPr>
          <a:xfrm>
            <a:off x="3311582" y="2938118"/>
            <a:ext cx="5918691" cy="981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3200" dirty="0">
                <a:solidFill>
                  <a:srgbClr val="9E1A16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Jautājumi un atbildes</a:t>
            </a:r>
            <a:endParaRPr lang="en-US" sz="3200" dirty="0">
              <a:solidFill>
                <a:srgbClr val="9E1A16"/>
              </a:solidFill>
              <a:latin typeface="Poppins" panose="00000500000000000000" pitchFamily="2" charset="-70"/>
              <a:cs typeface="Poppins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4378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3A9B3-9C1D-8509-AA2C-E27EE470D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4CE42F-26CF-5B4B-A47D-6F1869C03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98" y="6326064"/>
            <a:ext cx="2899804" cy="14515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613527-0179-F072-06D1-3AAD89DD8D13}"/>
              </a:ext>
            </a:extLst>
          </p:cNvPr>
          <p:cNvSpPr txBox="1">
            <a:spLocks/>
          </p:cNvSpPr>
          <p:nvPr/>
        </p:nvSpPr>
        <p:spPr>
          <a:xfrm>
            <a:off x="177308" y="453403"/>
            <a:ext cx="9312474" cy="981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3200" dirty="0">
                <a:solidFill>
                  <a:schemeClr val="accent1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LTV apkures un ventilācijas sistēma līdz šim</a:t>
            </a:r>
            <a:endParaRPr lang="en-US" sz="3200" dirty="0">
              <a:solidFill>
                <a:schemeClr val="accent1"/>
              </a:solidFill>
              <a:latin typeface="Poppins" panose="00000500000000000000" pitchFamily="2" charset="-70"/>
              <a:cs typeface="Poppins" panose="00000500000000000000" pitchFamily="2" charset="-7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8A8CA8-FC5F-FE91-BD98-911956EF5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3" y="1289050"/>
            <a:ext cx="12072937" cy="4619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Esošie LTV Zaķusalas 33 AVK apkures / ventilācijas pamatsistēmas būtiskākie mezgli ir</a:t>
            </a:r>
          </a:p>
          <a:p>
            <a:pPr>
              <a:defRPr/>
            </a:pP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pieplūdes-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nosūces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ventilācijas iekārtas K1-K10, pastāvīgi apgādā 11 studijas un palīgtelpas  ar svaigu sasildītu gaisu, ar tiešo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pieslēgumu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siltuma piegādātāja Rīgas Siltuma tīklam, ražotas 80 gados PSRS dalībvalstīs, iekārtām ir zems lietderības koeficients, rezerves daļas netiek ražotas un pārsvarā nav pieejamas, dārgi remonta darbi un darbietilpīga uzturēšana.</a:t>
            </a:r>
          </a:p>
          <a:p>
            <a:pPr>
              <a:defRPr/>
            </a:pP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 gados ražotā dzesēšanas iekārta kopā ar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aukstumnesēja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sūkņiem strādā ar zemu kopējo lietderības koeficientu (1,9), izmanto sadales tīklu elektroenerģiju, pieslēgts “Rīgas ūdens” tīklam, apgādā 11 studijas ar svaigu atdzesētu gaisu, dārgi remonta darbi un darbietilpīga uzturēšana</a:t>
            </a:r>
            <a:endParaRPr lang="lv-LV" altLang="lv-LV" sz="1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E81AC39-A199-86C1-CDE6-0E2158199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076700"/>
            <a:ext cx="34099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10417EB-0AF0-61CE-2A74-7CADE066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4092575"/>
            <a:ext cx="34194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F96C82C-173A-0565-E0E9-EF6473679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103688"/>
            <a:ext cx="34258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8D29DB41-E5E8-6997-DB4C-099BFB0F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92075"/>
            <a:ext cx="24066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66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B6AB-9A97-D124-F830-225D53FA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" y="-36513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600" kern="0" dirty="0">
                <a:solidFill>
                  <a:schemeClr val="accent1"/>
                </a:solidFill>
                <a:ea typeface="+mj-ea"/>
              </a:rPr>
              <a:t>Projekta finanšu aprēķini</a:t>
            </a:r>
            <a:endParaRPr lang="lv-LV" sz="36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2DEA0FAE-EF24-3F0F-FB9E-F81F6B8D8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89050"/>
            <a:ext cx="11906250" cy="4619625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Calibri Light" panose="020F0302020204030204" pitchFamily="34" charset="0"/>
              <a:buAutoNum type="arabicPeriod"/>
              <a:defRPr/>
            </a:pP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Ēkas apkures enerģijas patēriņš ir 3 957 600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kWh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gadā. Vidējais ēkas elektroenerģijas patēriņš ir 3 143 500 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kWh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gadā</a:t>
            </a:r>
            <a:endParaRPr lang="lv-LV" sz="1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Calibri Light" panose="020F0302020204030204" pitchFamily="34" charset="0"/>
              <a:buAutoNum type="arabicPeriod"/>
              <a:defRPr/>
            </a:pP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Plānotais enerģijas patēriņš ir 2 871 566 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kWh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gadā, plānotais ēkas elektroenerģijas patēriņš ir 2 665 031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kWh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gadā</a:t>
            </a:r>
            <a:endParaRPr lang="lv-LV" sz="1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Calibri Light" panose="020F0302020204030204" pitchFamily="34" charset="0"/>
              <a:buAutoNum type="arabicPeriod"/>
              <a:defRPr/>
            </a:pP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Sagaidāmais ēkas apkures enerģijas patēriņa samazinājums ir 1 086 034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kWh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gadā, apkures siltumenerģijas izmaksu samazinājums veido 119,25 tūkst. EUR gadā. Sagaidāmais elektroenerģijas patēriņa samazinājums ir   478 469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kWh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gadā, elektroenerģijas izmaksu samazinājums – 95,69 tūkst. EUR gadā (ieskaitot PVN). Līdz ar to kopējais sagaidāmais enerģijas izmaksu samazinājums veido 214,95 tūkst. EUR gadā </a:t>
            </a:r>
            <a:endParaRPr lang="lv-LV" sz="1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1000"/>
              </a:lnSpc>
              <a:spcAft>
                <a:spcPts val="800"/>
              </a:spcAft>
              <a:defRPr/>
            </a:pPr>
            <a:r>
              <a:rPr lang="lv-LV" sz="1800" kern="15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Investīcijas paredzētas 1 065 365 </a:t>
            </a:r>
            <a:r>
              <a:rPr lang="lv-LV" sz="1800" kern="15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</a:t>
            </a:r>
            <a:endParaRPr lang="lv-LV" sz="1800" kern="15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Uzturēšanas izmaksas 10 500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(pārsvarā tās ir apkopes ar gaisa filtru maiņu 4x gadā).</a:t>
            </a:r>
          </a:p>
          <a:p>
            <a:pPr marL="0" indent="0">
              <a:lnSpc>
                <a:spcPct val="14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lv-LV" sz="1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4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lv-LV" altLang="lv-LV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Projekts notiek ar </a:t>
            </a:r>
            <a:r>
              <a:rPr lang="lv-LV" altLang="lv-LV" sz="1800" b="1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Altum</a:t>
            </a:r>
            <a:r>
              <a:rPr lang="lv-LV" altLang="lv-LV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kārtas finanšu atbalsta programmas palīdzību: </a:t>
            </a:r>
            <a:r>
              <a:rPr lang="lv-LV" altLang="lv-LV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https://www.altum.lv/pakalpojumi/biznesam/energoefektivitates-aizdevums-ar-kapitala-atlaidi/</a:t>
            </a:r>
            <a:r>
              <a:rPr lang="lv-LV" altLang="lv-LV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Calibri Light" panose="020F0302020204030204" pitchFamily="34" charset="0"/>
              <a:buAutoNum type="arabicPeriod"/>
              <a:defRPr/>
            </a:pPr>
            <a:endParaRPr lang="lv-LV" altLang="lv-LV" sz="2000" b="1" dirty="0">
              <a:solidFill>
                <a:schemeClr val="accent1"/>
              </a:solidFill>
            </a:endParaRP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FD1049DE-6367-4742-3576-826DC7251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92075"/>
            <a:ext cx="24066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D7E0-52C1-A5EE-812C-B8ED2F6C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506"/>
            <a:ext cx="10515600" cy="986590"/>
          </a:xfrm>
        </p:spPr>
        <p:txBody>
          <a:bodyPr>
            <a:normAutofit fontScale="90000"/>
          </a:bodyPr>
          <a:lstStyle/>
          <a:p>
            <a:r>
              <a:rPr lang="lv-LV" dirty="0"/>
              <a:t>        </a:t>
            </a:r>
            <a:r>
              <a:rPr lang="lv-LV" b="1" dirty="0">
                <a:solidFill>
                  <a:schemeClr val="bg1"/>
                </a:solidFill>
              </a:rPr>
              <a:t>2023/2024 gados realizējamie lielie projekti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FC34B-0832-5703-202C-B398D14EA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7600"/>
            <a:ext cx="11638546" cy="52446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lv-LV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lv-LV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lv-LV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Būtisks energoresursu patēriņa ietaupījums (plānots vismaz 30%);</a:t>
            </a:r>
          </a:p>
          <a:p>
            <a:pPr lvl="1"/>
            <a:r>
              <a:rPr lang="lv-LV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Būtisks komforta līmeņa paaugstinājums studijās un ar studijām saistītājās telpās, kā arī telpās, kurās gaisa apmaiņa un dzesēšana tiek nodrošināta no ēkas kopējās ventilācijas sistēmas;</a:t>
            </a:r>
          </a:p>
          <a:p>
            <a:pPr lvl="1"/>
            <a:r>
              <a:rPr lang="lv-LV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kopējās izmaksas sastāda 994 000 EUR;</a:t>
            </a:r>
          </a:p>
          <a:p>
            <a:pPr lvl="1"/>
            <a:r>
              <a:rPr lang="lv-LV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Projektam ir piesaistīts ALTUM līdzfinansējums 319 673,47 EUR’;</a:t>
            </a:r>
          </a:p>
          <a:p>
            <a:pPr lvl="1"/>
            <a:r>
              <a:rPr lang="lv-LV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Iegūstot ALTUM līdzfinansējumu, projekts atmaksātos ~ 3,5 gadu laikā</a:t>
            </a:r>
          </a:p>
          <a:p>
            <a:pPr lvl="1"/>
            <a:r>
              <a:rPr lang="lv-LV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Plānotais pabeigšanas laiks – 2025.gada janvāris</a:t>
            </a:r>
          </a:p>
          <a:p>
            <a:pPr marL="0" indent="0">
              <a:buNone/>
            </a:pPr>
            <a:endParaRPr lang="lv-LV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0B517-2F7E-B460-0587-ABF382643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729" y="4810611"/>
            <a:ext cx="2090817" cy="13635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71CB6A-BFD4-EBE4-ABF2-34684773C0EA}"/>
              </a:ext>
            </a:extLst>
          </p:cNvPr>
          <p:cNvSpPr txBox="1">
            <a:spLocks/>
          </p:cNvSpPr>
          <p:nvPr/>
        </p:nvSpPr>
        <p:spPr>
          <a:xfrm>
            <a:off x="177308" y="453403"/>
            <a:ext cx="8582489" cy="981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3200" dirty="0">
                <a:solidFill>
                  <a:schemeClr val="accent1"/>
                </a:solidFill>
                <a:latin typeface="Poppins" panose="00000500000000000000" pitchFamily="2" charset="-70"/>
                <a:cs typeface="Poppins" panose="00000500000000000000" pitchFamily="2" charset="-70"/>
              </a:rPr>
              <a:t>Apkures ventilācijas projekta mērķi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0C8583D-AF04-E952-82D0-6C203FD92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92075"/>
            <a:ext cx="24066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69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64F5-2A93-97CC-3E73-D54659AD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" y="-36513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600" kern="0" dirty="0">
                <a:solidFill>
                  <a:schemeClr val="accent1"/>
                </a:solidFill>
                <a:ea typeface="+mj-ea"/>
              </a:rPr>
              <a:t>Projekta tehniskais risinājums</a:t>
            </a:r>
            <a:endParaRPr lang="lv-LV" sz="3600" dirty="0">
              <a:solidFill>
                <a:schemeClr val="accent1"/>
              </a:solidFill>
              <a:ea typeface="+mj-ea"/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72C765DB-630B-78D1-0FEF-FD9B8D2A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92075"/>
            <a:ext cx="24066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2A3EC8-BAFB-D722-3841-238F8995EECF}"/>
              </a:ext>
            </a:extLst>
          </p:cNvPr>
          <p:cNvSpPr txBox="1"/>
          <p:nvPr/>
        </p:nvSpPr>
        <p:spPr>
          <a:xfrm>
            <a:off x="263525" y="1417638"/>
            <a:ext cx="11196638" cy="43104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1000"/>
              </a:lnSpc>
              <a:spcAft>
                <a:spcPts val="800"/>
              </a:spcAft>
            </a:pPr>
            <a:r>
              <a:rPr lang="lv-LV" altLang="lv-LV" sz="2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Mērķis – nomainīt esošās sistēmas uz modernākām, padarīt Māju energoefektīvāku</a:t>
            </a:r>
          </a:p>
          <a:p>
            <a:pPr>
              <a:lnSpc>
                <a:spcPct val="101000"/>
              </a:lnSpc>
              <a:spcAft>
                <a:spcPts val="800"/>
              </a:spcAft>
            </a:pPr>
            <a:endParaRPr lang="lv-LV" altLang="lv-LV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1000"/>
              </a:lnSpc>
              <a:spcAft>
                <a:spcPts val="800"/>
              </a:spcAft>
              <a:buFontTx/>
              <a:buAutoNum type="arabicPeriod"/>
            </a:pPr>
            <a:r>
              <a:rPr lang="lv-LV" altLang="lv-LV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Sešas jaunas Austrijas ražotāja “</a:t>
            </a:r>
            <a:r>
              <a:rPr lang="lv-LV" altLang="lv-LV" sz="20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Euroclima</a:t>
            </a:r>
            <a:r>
              <a:rPr lang="lv-LV" altLang="lv-LV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pieplūdes-</a:t>
            </a:r>
            <a:r>
              <a:rPr lang="lv-LV" altLang="lv-LV" sz="20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nosūces</a:t>
            </a:r>
            <a:r>
              <a:rPr lang="lv-LV" altLang="lv-LV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pieplūdes-</a:t>
            </a:r>
            <a:r>
              <a:rPr lang="lv-LV" altLang="lv-LV" sz="20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nosūces</a:t>
            </a:r>
            <a:r>
              <a:rPr lang="lv-LV" altLang="lv-LV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ventilācijas iekārtas ar augstu siltuma un mitruma atguvi  studijām S2, S3, S4, S5, S6, S7, S8, S9 un servisa telpām; mazāk noslogotās ventilācijas iekārtas  tiek saglabātas</a:t>
            </a:r>
          </a:p>
          <a:p>
            <a:pPr>
              <a:lnSpc>
                <a:spcPct val="101000"/>
              </a:lnSpc>
              <a:spcAft>
                <a:spcPts val="800"/>
              </a:spcAft>
              <a:buFontTx/>
              <a:buAutoNum type="arabicPeriod"/>
            </a:pPr>
            <a:r>
              <a:rPr lang="lv-LV" altLang="lv-LV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Studijās tiek uzstādīti radiatori, kuri agrāk tur nav bijuši. Mērķis – siltumu zudumu samazināšana, kas rodas studijas sildot ar siltu gaisu.</a:t>
            </a:r>
          </a:p>
          <a:p>
            <a:pPr>
              <a:lnSpc>
                <a:spcPct val="101000"/>
              </a:lnSpc>
              <a:spcAft>
                <a:spcPts val="800"/>
              </a:spcAft>
              <a:buFontTx/>
              <a:buAutoNum type="arabicPeriod"/>
            </a:pPr>
            <a:r>
              <a:rPr lang="lv-LV" altLang="lv-LV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Siltummezgla 2/3 tiek rekonstruētas, pieslēdzot  ventilācijas iekārtas caur </a:t>
            </a:r>
            <a:r>
              <a:rPr lang="lv-LV" altLang="lv-LV" sz="20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siltummainiem</a:t>
            </a:r>
            <a:r>
              <a:rPr lang="lv-LV" altLang="lv-LV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Rīgas siltums  tīklam šobrīd spēka esošo tehnisko prasību nodrošināšanai </a:t>
            </a:r>
          </a:p>
          <a:p>
            <a:pPr>
              <a:lnSpc>
                <a:spcPct val="101000"/>
              </a:lnSpc>
              <a:spcAft>
                <a:spcPts val="800"/>
              </a:spcAft>
              <a:buFontTx/>
              <a:buAutoNum type="arabicPeriod"/>
            </a:pPr>
            <a:r>
              <a:rPr lang="lv-LV" altLang="lv-LV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 katras jaunās ventilācijas iekārtas tiek samontēts jaunu ražotāja “</a:t>
            </a:r>
            <a:r>
              <a:rPr lang="lv-LV" altLang="lv-LV" sz="20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Mitsubishi</a:t>
            </a:r>
            <a:r>
              <a:rPr lang="lv-LV" altLang="lv-LV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altLang="lv-LV" sz="20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Electric”dzesēšanas</a:t>
            </a:r>
            <a:r>
              <a:rPr lang="lv-LV" altLang="lv-LV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iekārtu komplekts, vecā dzēšanas iekārta tiek saglabāta to iekārtu darbināšanai, kas netiek mainītas.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5B6F-6BC3-5138-9143-FB253483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92" y="294787"/>
            <a:ext cx="10515600" cy="64722"/>
          </a:xfrm>
        </p:spPr>
        <p:txBody>
          <a:bodyPr>
            <a:normAutofit fontScale="90000"/>
          </a:bodyPr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DB35E2-69A1-98FC-2334-391A1B56C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015" y="422275"/>
            <a:ext cx="9988062" cy="5754688"/>
          </a:xfrm>
        </p:spPr>
      </p:pic>
    </p:spTree>
    <p:extLst>
      <p:ext uri="{BB962C8B-B14F-4D97-AF65-F5344CB8AC3E}">
        <p14:creationId xmlns:p14="http://schemas.microsoft.com/office/powerpoint/2010/main" val="358880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C29D-2EF3-5AA6-B92E-590282C7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45719"/>
          </a:xfrm>
        </p:spPr>
        <p:txBody>
          <a:bodyPr>
            <a:normAutofit fontScale="90000"/>
          </a:bodyPr>
          <a:lstStyle/>
          <a:p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951688-B662-0F5B-2F1E-081EAC60E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815" y="1194535"/>
            <a:ext cx="11168185" cy="4675991"/>
          </a:xfrm>
        </p:spPr>
      </p:pic>
    </p:spTree>
    <p:extLst>
      <p:ext uri="{BB962C8B-B14F-4D97-AF65-F5344CB8AC3E}">
        <p14:creationId xmlns:p14="http://schemas.microsoft.com/office/powerpoint/2010/main" val="222224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2270D-8055-E539-24FC-D1891AB2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37"/>
          </a:xfrm>
        </p:spPr>
        <p:txBody>
          <a:bodyPr>
            <a:normAutofit fontScale="90000"/>
          </a:bodyPr>
          <a:lstStyle/>
          <a:p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352D52-C1DC-F38F-543F-C0EBC29E7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847" y="529595"/>
            <a:ext cx="11316676" cy="6066589"/>
          </a:xfrm>
        </p:spPr>
      </p:pic>
    </p:spTree>
    <p:extLst>
      <p:ext uri="{BB962C8B-B14F-4D97-AF65-F5344CB8AC3E}">
        <p14:creationId xmlns:p14="http://schemas.microsoft.com/office/powerpoint/2010/main" val="132219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41D85-5D23-9960-ED09-0C6F9C1F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" y="-36513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600" kern="0" dirty="0">
                <a:solidFill>
                  <a:schemeClr val="accent1"/>
                </a:solidFill>
                <a:ea typeface="+mj-ea"/>
              </a:rPr>
              <a:t>Projekta vadība</a:t>
            </a:r>
            <a:endParaRPr lang="lv-LV" sz="36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6002AD02-A2E6-7BA0-BC7D-B25530041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89050"/>
            <a:ext cx="11906250" cy="4619625"/>
          </a:xfrm>
        </p:spPr>
        <p:txBody>
          <a:bodyPr/>
          <a:lstStyle/>
          <a:p>
            <a:pPr>
              <a:defRPr/>
            </a:pPr>
            <a:r>
              <a:rPr lang="lv-LV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AVK projektu izstrādājusi 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 “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Energoklima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risinājumi”, autori: AVK sistēmu projektētājs Uldis Strauts, siltummezgla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projekētājs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Egils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Mičenis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projekta vadītāja Ērika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Lešinska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Izstrādāts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energoaudits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auditors Gatis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Žogla</a:t>
            </a:r>
            <a:endParaRPr lang="lv-LV" sz="1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lv-LV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Potenciālais piegādātājs: 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Lafivents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izbuves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termiņš 6 mēneši, tai skaitā iekārtu izgatavošanas laiks 3 mēneši. </a:t>
            </a:r>
          </a:p>
          <a:p>
            <a:pPr>
              <a:defRPr/>
            </a:pPr>
            <a:r>
              <a:rPr lang="lv-LV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LTV atbildīgais 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Vilis Krūmiņš, energosistēmu inženieris,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EA2-0092, projektu vadības kursa apliecība no Latvijas Universitātes</a:t>
            </a:r>
          </a:p>
          <a:p>
            <a:pPr>
              <a:defRPr/>
            </a:pPr>
            <a:r>
              <a:rPr lang="lv-LV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Papildus ieguvumi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Projekta rezultātā samazināsies dežurējošā personāla noslogojums un izmaksas. Montāžas grafika novirzes un ekspluatācijas uzsākšanas  riski tiek samazināti, paredzot nomaināmo  iekārtu </a:t>
            </a:r>
            <a:r>
              <a:rPr lang="lv-LV" sz="18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nosūces</a:t>
            </a:r>
            <a:r>
              <a:rPr lang="lv-LV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daļu saglabāšanu un vecās dzesēšanas iekārtas saglabāšanu.</a:t>
            </a:r>
            <a:endParaRPr lang="lv-LV" altLang="lv-LV" sz="1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4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lv-LV" altLang="lv-LV" sz="20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Calibri Light" panose="020F0302020204030204" pitchFamily="34" charset="0"/>
              <a:buAutoNum type="arabicPeriod"/>
              <a:defRPr/>
            </a:pPr>
            <a:endParaRPr lang="lv-LV" altLang="lv-LV" sz="2000" b="1" dirty="0">
              <a:solidFill>
                <a:srgbClr val="000000"/>
              </a:solidFill>
            </a:endParaRP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2912FA8E-2332-6DE8-9E1D-9E3ECFCE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92075"/>
            <a:ext cx="24066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LTV CORP">
      <a:dk1>
        <a:srgbClr val="A59D83"/>
      </a:dk1>
      <a:lt1>
        <a:srgbClr val="FFFFFF"/>
      </a:lt1>
      <a:dk2>
        <a:srgbClr val="FFFFFF"/>
      </a:dk2>
      <a:lt2>
        <a:srgbClr val="FFFFFF"/>
      </a:lt2>
      <a:accent1>
        <a:srgbClr val="761310"/>
      </a:accent1>
      <a:accent2>
        <a:srgbClr val="D7241D"/>
      </a:accent2>
      <a:accent3>
        <a:srgbClr val="D8D2BD"/>
      </a:accent3>
      <a:accent4>
        <a:srgbClr val="0E4749"/>
      </a:accent4>
      <a:accent5>
        <a:srgbClr val="ED7C7C"/>
      </a:accent5>
      <a:accent6>
        <a:srgbClr val="EDE2D7"/>
      </a:accent6>
      <a:hlink>
        <a:srgbClr val="282A28"/>
      </a:hlink>
      <a:folHlink>
        <a:srgbClr val="A59D83"/>
      </a:folHlink>
    </a:clrScheme>
    <a:fontScheme name="Custom 4">
      <a:majorFont>
        <a:latin typeface="Calibri Light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914</TotalTime>
  <Words>605</Words>
  <Application>Microsoft Office PowerPoint</Application>
  <PresentationFormat>Widescreen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Poppins</vt:lpstr>
      <vt:lpstr>Tahoma</vt:lpstr>
      <vt:lpstr>Office Theme</vt:lpstr>
      <vt:lpstr>PowerPoint Presentation</vt:lpstr>
      <vt:lpstr>PowerPoint Presentation</vt:lpstr>
      <vt:lpstr>Projekta finanšu aprēķini</vt:lpstr>
      <vt:lpstr>        2023/2024 gados realizējamie lielie projekti</vt:lpstr>
      <vt:lpstr>Projekta tehniskais risinājums</vt:lpstr>
      <vt:lpstr>PowerPoint Presentation</vt:lpstr>
      <vt:lpstr>PowerPoint Presentation</vt:lpstr>
      <vt:lpstr>PowerPoint Presentation</vt:lpstr>
      <vt:lpstr>Projekta vadība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Latvijas Televīzijas prezentāciju sagatave</dc:title>
  <dc:creator>Rinalda Feldmane</dc:creator>
  <cp:lastModifiedBy>Pēteris Sarkans</cp:lastModifiedBy>
  <cp:revision>73</cp:revision>
  <dcterms:created xsi:type="dcterms:W3CDTF">2024-02-21T08:12:01Z</dcterms:created>
  <dcterms:modified xsi:type="dcterms:W3CDTF">2024-09-30T13:44:40Z</dcterms:modified>
</cp:coreProperties>
</file>