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24"/>
  </p:notesMasterIdLst>
  <p:sldIdLst>
    <p:sldId id="347" r:id="rId5"/>
    <p:sldId id="2147474366" r:id="rId6"/>
    <p:sldId id="2147474374" r:id="rId7"/>
    <p:sldId id="2147474376" r:id="rId8"/>
    <p:sldId id="2147474377" r:id="rId9"/>
    <p:sldId id="2147474375" r:id="rId10"/>
    <p:sldId id="2147474379" r:id="rId11"/>
    <p:sldId id="2147474380" r:id="rId12"/>
    <p:sldId id="2147474381" r:id="rId13"/>
    <p:sldId id="2147474382" r:id="rId14"/>
    <p:sldId id="2147474383" r:id="rId15"/>
    <p:sldId id="2147474384" r:id="rId16"/>
    <p:sldId id="2147474385" r:id="rId17"/>
    <p:sldId id="2147474386" r:id="rId18"/>
    <p:sldId id="2147474387" r:id="rId19"/>
    <p:sldId id="2147474389" r:id="rId20"/>
    <p:sldId id="2147474388" r:id="rId21"/>
    <p:sldId id="2147474391" r:id="rId22"/>
    <p:sldId id="2147474367" r:id="rId23"/>
  </p:sldIdLst>
  <p:sldSz cx="12193588" cy="6858000"/>
  <p:notesSz cx="6858000" cy="9144000"/>
  <p:embeddedFontLst>
    <p:embeddedFont>
      <p:font typeface="TNG Pro" panose="020B0604020202020204" charset="0"/>
      <p:regular r:id="rId25"/>
      <p:bold r:id="rId26"/>
      <p:italic r:id="rId27"/>
      <p:boldItalic r:id="rId28"/>
    </p:embeddedFont>
    <p:embeddedFont>
      <p:font typeface="TNG Pro Medium" panose="020B0604020202020204" charset="0"/>
      <p:regular r:id="rId29"/>
      <p:italic r:id="rId3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4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orient="horz" pos="336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  <p15:guide id="5" orient="horz" pos="732" userDrawn="1">
          <p15:clr>
            <a:srgbClr val="A4A3A4"/>
          </p15:clr>
        </p15:guide>
        <p15:guide id="6" orient="horz" pos="924" userDrawn="1">
          <p15:clr>
            <a:srgbClr val="A4A3A4"/>
          </p15:clr>
        </p15:guide>
        <p15:guide id="7" pos="3966" userDrawn="1">
          <p15:clr>
            <a:srgbClr val="A4A3A4"/>
          </p15:clr>
        </p15:guide>
        <p15:guide id="8" pos="7374" userDrawn="1">
          <p15:clr>
            <a:srgbClr val="A4A3A4"/>
          </p15:clr>
        </p15:guide>
        <p15:guide id="9" pos="3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2D350A-DD7D-876F-4020-0905EA6DB5AE}" name="Gerhartz, Sandra" initials="GS" userId="S::sgerhartz@tuev-nord.de::23955730-319e-47b3-a3d1-9bb3f54612b9" providerId="AD"/>
  <p188:author id="{1EE4E926-C8C7-A289-C19D-D51DBAB6412E}" name="Lüken, Frederic Jan" initials="LFJ" userId="S::flueken@tuev-nord.de::b041a5cb-8e80-4298-952a-3ff548bec545" providerId="AD"/>
  <p188:author id="{8050B884-F4B4-F033-ABB4-47294ADDB83D}" name="Meyers, Kim-Julia" initials="MKJ" userId="S::kmeyers@tuev-nord.de::f1cbadb3-7bf1-49e3-b185-0fe668fef6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žģ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4799" autoAdjust="0"/>
  </p:normalViewPr>
  <p:slideViewPr>
    <p:cSldViewPr>
      <p:cViewPr varScale="1">
        <p:scale>
          <a:sx n="103" d="100"/>
          <a:sy n="103" d="100"/>
        </p:scale>
        <p:origin x="1162" y="77"/>
      </p:cViewPr>
      <p:guideLst>
        <p:guide orient="horz" pos="3924"/>
        <p:guide pos="336"/>
        <p:guide orient="horz" pos="336"/>
        <p:guide orient="horz" pos="1200"/>
        <p:guide orient="horz" pos="732"/>
        <p:guide orient="horz" pos="924"/>
        <p:guide pos="3966"/>
        <p:guide pos="7374"/>
        <p:guide pos="374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14A5F-AEC8-46EC-B9BF-008BE78EB24A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C5335-2C57-4895-BB76-C6F07097E8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83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344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8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403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404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318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79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36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45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26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50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654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554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69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C5335-2C57-4895-BB76-C6F07097E88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094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8ECE6618-484C-FD4E-CC9E-268132EB9F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87" y="-1"/>
            <a:ext cx="12191600" cy="6858001"/>
          </a:xfrm>
          <a:solidFill>
            <a:schemeClr val="accent2">
              <a:alpha val="20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DA7BA3-71F1-54BC-6DFE-F8B0E978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910468"/>
            <a:ext cx="5400000" cy="2154874"/>
          </a:xfrm>
        </p:spPr>
        <p:txBody>
          <a:bodyPr anchor="b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A2AF40-9E86-1FA0-02EB-18D9545F5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320000"/>
            <a:ext cx="5400000" cy="100614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b="1">
                <a:solidFill>
                  <a:schemeClr val="accent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3BBFC9-A101-A4C9-9EDA-AD33EE50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020036"/>
            <a:ext cx="3600000" cy="18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E22D273-8896-9C1E-5006-AC359C6173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3400" y="5258"/>
            <a:ext cx="2046656" cy="102009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0" name="Bildplatzhalter 20">
            <a:extLst>
              <a:ext uri="{FF2B5EF4-FFF2-40B4-BE49-F238E27FC236}">
                <a16:creationId xmlns:a16="http://schemas.microsoft.com/office/drawing/2014/main" id="{0451C14F-172F-E5F6-350B-F70083194F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9042" y="252181"/>
            <a:ext cx="3600000" cy="43200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1" name="Bildplatzhalter 22">
            <a:extLst>
              <a:ext uri="{FF2B5EF4-FFF2-40B4-BE49-F238E27FC236}">
                <a16:creationId xmlns:a16="http://schemas.microsoft.com/office/drawing/2014/main" id="{18F6DCEA-4650-C778-907B-27CF5A67749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4146" y="6571951"/>
            <a:ext cx="3600000" cy="43200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12" name="Bildplatzhalter 24">
            <a:extLst>
              <a:ext uri="{FF2B5EF4-FFF2-40B4-BE49-F238E27FC236}">
                <a16:creationId xmlns:a16="http://schemas.microsoft.com/office/drawing/2014/main" id="{B67160AD-DBCA-486F-63E9-A83AD3FE84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29042" y="6571951"/>
            <a:ext cx="3600000" cy="43200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5E03142-18AE-2005-6B3A-ACC1696376F7}"/>
              </a:ext>
            </a:extLst>
          </p:cNvPr>
          <p:cNvGrpSpPr/>
          <p:nvPr userDrawn="1"/>
        </p:nvGrpSpPr>
        <p:grpSpPr>
          <a:xfrm>
            <a:off x="-2400150" y="-2"/>
            <a:ext cx="2327138" cy="2708921"/>
            <a:chOff x="-2400150" y="-2"/>
            <a:chExt cx="2327138" cy="2708921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DF1D6F1F-22AE-5D69-C7AE-B238FF18D120}"/>
                </a:ext>
              </a:extLst>
            </p:cNvPr>
            <p:cNvSpPr/>
            <p:nvPr userDrawn="1"/>
          </p:nvSpPr>
          <p:spPr>
            <a:xfrm>
              <a:off x="-2400150" y="-2"/>
              <a:ext cx="2327138" cy="27089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 anchorCtr="0"/>
            <a:lstStyle/>
            <a:p>
              <a:pPr algn="l"/>
              <a:r>
                <a:rPr lang="de-DE" sz="1200" b="1" dirty="0"/>
                <a:t>INFO:</a:t>
              </a:r>
            </a:p>
            <a:p>
              <a:pPr algn="l"/>
              <a:r>
                <a:rPr lang="de-DE" sz="1200" dirty="0"/>
                <a:t>Die grafischen Elemente und der Untertitel dürfen nur in den markierten Farben eingefärbt werden: </a:t>
              </a:r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r>
                <a:rPr lang="de-DE" sz="1200" dirty="0"/>
                <a:t>Zum Einfärben der Elemente markieren Sie diese und  wählen die entsprechende Farbe als Füllung aus.</a:t>
              </a: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C3B807B9-EF07-FAFE-73EF-CF5AAF60577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321891" y="1052736"/>
              <a:ext cx="2088000" cy="540000"/>
              <a:chOff x="-2226581" y="2060848"/>
              <a:chExt cx="2088000" cy="540000"/>
            </a:xfrm>
          </p:grpSpPr>
          <p:grpSp>
            <p:nvGrpSpPr>
              <p:cNvPr id="7" name="Gruppieren 6">
                <a:extLst>
                  <a:ext uri="{FF2B5EF4-FFF2-40B4-BE49-F238E27FC236}">
                    <a16:creationId xmlns:a16="http://schemas.microsoft.com/office/drawing/2014/main" id="{AFF56F04-9B6A-E2B1-DDC0-D05992563DBD}"/>
                  </a:ext>
                </a:extLst>
              </p:cNvPr>
              <p:cNvGrpSpPr/>
              <p:nvPr userDrawn="1"/>
            </p:nvGrpSpPr>
            <p:grpSpPr>
              <a:xfrm>
                <a:off x="-2226581" y="2060848"/>
                <a:ext cx="2088000" cy="540000"/>
                <a:chOff x="-2226581" y="2060848"/>
                <a:chExt cx="2088000" cy="540000"/>
              </a:xfrm>
            </p:grpSpPr>
            <p:sp>
              <p:nvSpPr>
                <p:cNvPr id="4" name="Rechteck 3">
                  <a:extLst>
                    <a:ext uri="{FF2B5EF4-FFF2-40B4-BE49-F238E27FC236}">
                      <a16:creationId xmlns:a16="http://schemas.microsoft.com/office/drawing/2014/main" id="{477FB1E1-F540-5145-9395-4FC4B4FBAD58}"/>
                    </a:ext>
                  </a:extLst>
                </p:cNvPr>
                <p:cNvSpPr/>
                <p:nvPr userDrawn="1"/>
              </p:nvSpPr>
              <p:spPr>
                <a:xfrm>
                  <a:off x="-2226581" y="2060848"/>
                  <a:ext cx="2088000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dirty="0"/>
                </a:p>
              </p:txBody>
            </p:sp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460CDEDC-7D46-7A50-DEB3-D25855FC0C3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65087"/>
                <a:stretch/>
              </p:blipFill>
              <p:spPr>
                <a:xfrm>
                  <a:off x="-2139977" y="2101356"/>
                  <a:ext cx="1914792" cy="458984"/>
                </a:xfrm>
                <a:prstGeom prst="rect">
                  <a:avLst/>
                </a:prstGeom>
              </p:spPr>
            </p:pic>
          </p:grp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F4A1F5EE-FBEC-C822-2B8A-A6D5D8BA2914}"/>
                  </a:ext>
                </a:extLst>
              </p:cNvPr>
              <p:cNvSpPr/>
              <p:nvPr userDrawn="1"/>
            </p:nvSpPr>
            <p:spPr>
              <a:xfrm>
                <a:off x="-1018300" y="2341124"/>
                <a:ext cx="828000" cy="216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17" name="Foliennummernplatzhalter 5" hidden="1">
            <a:extLst>
              <a:ext uri="{FF2B5EF4-FFF2-40B4-BE49-F238E27FC236}">
                <a16:creationId xmlns:a16="http://schemas.microsoft.com/office/drawing/2014/main" id="{4A37A45E-B786-F73B-E4E2-BF3552519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8000" y="-108000"/>
            <a:ext cx="3600" cy="3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 b="0">
                <a:solidFill>
                  <a:schemeClr val="tx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BE86AD2-D496-1A22-9FE2-83913E5F181E}"/>
              </a:ext>
            </a:extLst>
          </p:cNvPr>
          <p:cNvGrpSpPr/>
          <p:nvPr userDrawn="1"/>
        </p:nvGrpSpPr>
        <p:grpSpPr>
          <a:xfrm>
            <a:off x="-2400150" y="2952327"/>
            <a:ext cx="2327138" cy="2204865"/>
            <a:chOff x="-2400150" y="-2"/>
            <a:chExt cx="2327138" cy="220486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DE2028D6-2FFA-1F12-A79D-46F3AF20B909}"/>
                </a:ext>
              </a:extLst>
            </p:cNvPr>
            <p:cNvSpPr/>
            <p:nvPr userDrawn="1"/>
          </p:nvSpPr>
          <p:spPr>
            <a:xfrm>
              <a:off x="-2400150" y="-2"/>
              <a:ext cx="2327138" cy="22048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 anchorCtr="0"/>
            <a:lstStyle/>
            <a:p>
              <a:pPr algn="l"/>
              <a:r>
                <a:rPr lang="de-DE" sz="1200" b="1" dirty="0"/>
                <a:t>INFO (EN):</a:t>
              </a:r>
            </a:p>
            <a:p>
              <a:pPr algn="l"/>
              <a:r>
                <a:rPr lang="en-US" sz="1200" dirty="0"/>
                <a:t>The graphic elements and the subtitle may only be </a:t>
              </a:r>
              <a:r>
                <a:rPr lang="en-US" sz="1200" dirty="0" err="1"/>
                <a:t>coloured</a:t>
              </a:r>
              <a:r>
                <a:rPr lang="en-US" sz="1200" dirty="0"/>
                <a:t> in the marked </a:t>
              </a:r>
              <a:r>
                <a:rPr lang="en-US" sz="1200" dirty="0" err="1"/>
                <a:t>colours</a:t>
              </a:r>
              <a:r>
                <a:rPr lang="en-US" sz="1200" dirty="0"/>
                <a:t>: </a:t>
              </a:r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r>
                <a:rPr lang="en-US" sz="1200" dirty="0"/>
                <a:t>To </a:t>
              </a:r>
              <a:r>
                <a:rPr lang="en-US" sz="1200" dirty="0" err="1"/>
                <a:t>colour</a:t>
              </a:r>
              <a:r>
                <a:rPr lang="en-US" sz="1200" dirty="0"/>
                <a:t> the elements, select them and choose the corresponding </a:t>
              </a:r>
              <a:r>
                <a:rPr lang="en-US" sz="1200" dirty="0" err="1"/>
                <a:t>colour</a:t>
              </a:r>
              <a:r>
                <a:rPr lang="en-US" sz="1200" dirty="0"/>
                <a:t> as a fill.</a:t>
              </a:r>
              <a:endParaRPr lang="de-DE" sz="1200" dirty="0"/>
            </a:p>
          </p:txBody>
        </p:sp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66F11D13-ED5B-7BDD-4BED-A087F1F7083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321891" y="908719"/>
              <a:ext cx="2088000" cy="540000"/>
              <a:chOff x="-2226581" y="1916831"/>
              <a:chExt cx="2088000" cy="540000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B5132FE7-B3E1-D0C8-F179-FA36D0C20269}"/>
                  </a:ext>
                </a:extLst>
              </p:cNvPr>
              <p:cNvGrpSpPr/>
              <p:nvPr userDrawn="1"/>
            </p:nvGrpSpPr>
            <p:grpSpPr>
              <a:xfrm>
                <a:off x="-2226581" y="1916831"/>
                <a:ext cx="2088000" cy="540000"/>
                <a:chOff x="-2226581" y="1916831"/>
                <a:chExt cx="2088000" cy="540000"/>
              </a:xfrm>
            </p:grpSpPr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id="{95593626-0DC3-C463-D53C-EAAF8B23926C}"/>
                    </a:ext>
                  </a:extLst>
                </p:cNvPr>
                <p:cNvSpPr/>
                <p:nvPr userDrawn="1"/>
              </p:nvSpPr>
              <p:spPr>
                <a:xfrm>
                  <a:off x="-2226581" y="1916831"/>
                  <a:ext cx="2088000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dirty="0"/>
                </a:p>
              </p:txBody>
            </p:sp>
            <p:pic>
              <p:nvPicPr>
                <p:cNvPr id="24" name="Grafik 23">
                  <a:extLst>
                    <a:ext uri="{FF2B5EF4-FFF2-40B4-BE49-F238E27FC236}">
                      <a16:creationId xmlns:a16="http://schemas.microsoft.com/office/drawing/2014/main" id="{359C2EEF-75C0-6AAD-B258-EEC116DD22C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65087"/>
                <a:stretch/>
              </p:blipFill>
              <p:spPr>
                <a:xfrm>
                  <a:off x="-2139977" y="1961902"/>
                  <a:ext cx="1914792" cy="458984"/>
                </a:xfrm>
                <a:prstGeom prst="rect">
                  <a:avLst/>
                </a:prstGeom>
              </p:spPr>
            </p:pic>
          </p:grp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68692FA5-2610-9D81-26EF-2C470424DCAA}"/>
                  </a:ext>
                </a:extLst>
              </p:cNvPr>
              <p:cNvSpPr/>
              <p:nvPr userDrawn="1"/>
            </p:nvSpPr>
            <p:spPr>
              <a:xfrm>
                <a:off x="-1018300" y="2197107"/>
                <a:ext cx="828000" cy="216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13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96A499-0295-3C2C-B8F3-F181E4AC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62C799-8B96-3241-C1DA-2FCCCA08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0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DC2FAF6-2914-E6A3-AEAE-1CFBB29CE1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120000" cy="6858000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CD6449-EEC0-E8BE-67AA-F873252F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525" y="540000"/>
            <a:ext cx="5040000" cy="61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99CC84-CF9E-1339-2A2D-0221D35D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A12CA3-AB2B-EBF7-E2FC-CE506E23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4C1C6925-752F-F34C-915C-8C4D7D855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1525" y="1169698"/>
            <a:ext cx="5040000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2F1F0828-A7E1-D04F-C46A-6CCD10363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1525" y="1910468"/>
            <a:ext cx="5040000" cy="43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528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II (white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896EE78-5E4D-FF13-B18F-FA024C459F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6800" y="0"/>
            <a:ext cx="6120000" cy="6858000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CD6449-EEC0-E8BE-67AA-F873252F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5040000" cy="61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99CC84-CF9E-1339-2A2D-0221D35D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A12CA3-AB2B-EBF7-E2FC-CE506E23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4C1C6925-752F-F34C-915C-8C4D7D855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5040000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5CF5355-869A-BC4E-4B91-0F26A3DBA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69" y="1910468"/>
            <a:ext cx="5040000" cy="43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Bildplatzhalter 7">
            <a:extLst>
              <a:ext uri="{FF2B5EF4-FFF2-40B4-BE49-F238E27FC236}">
                <a16:creationId xmlns:a16="http://schemas.microsoft.com/office/drawing/2014/main" id="{AF457F31-36FF-6395-8631-E3683EE53E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569209" y="6342453"/>
            <a:ext cx="1132315" cy="1722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636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II (dark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896EE78-5E4D-FF13-B18F-FA024C459F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6800" y="0"/>
            <a:ext cx="6120000" cy="6858000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CD6449-EEC0-E8BE-67AA-F873252F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5040000" cy="61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99CC84-CF9E-1339-2A2D-0221D35D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A12CA3-AB2B-EBF7-E2FC-CE506E23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4C1C6925-752F-F34C-915C-8C4D7D855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5040000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5CF5355-869A-BC4E-4B91-0F26A3DBA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69" y="1910468"/>
            <a:ext cx="5040000" cy="43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7">
            <a:extLst>
              <a:ext uri="{FF2B5EF4-FFF2-40B4-BE49-F238E27FC236}">
                <a16:creationId xmlns:a16="http://schemas.microsoft.com/office/drawing/2014/main" id="{36701E0E-ED9D-9880-0712-E7846E5378F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569209" y="6342452"/>
            <a:ext cx="1132315" cy="1722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3342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D6449-EEC0-E8BE-67AA-F873252F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4C1C6925-752F-F34C-915C-8C4D7D855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11161454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CA212173-321F-4904-C230-65C5EA04E4D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40070" y="1910468"/>
            <a:ext cx="3600000" cy="432000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641F0BB1-85C9-E01A-36D7-43652A273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20797" y="1910468"/>
            <a:ext cx="3600000" cy="432000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A76B9FF0-FEA7-9BE0-B995-4BD290DEB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01524" y="1910468"/>
            <a:ext cx="3600000" cy="432000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3D98651E-9548-3AFA-CF73-C35BEBF53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69" y="5150468"/>
            <a:ext cx="3600000" cy="1080000"/>
          </a:xfrm>
        </p:spPr>
        <p:txBody>
          <a:bodyPr>
            <a:noAutofit/>
          </a:bodyPr>
          <a:lstStyle>
            <a:lvl1pPr>
              <a:spcAft>
                <a:spcPts val="300"/>
              </a:spcAft>
              <a:defRPr sz="1400"/>
            </a:lvl1pPr>
            <a:lvl2pPr>
              <a:spcAft>
                <a:spcPts val="300"/>
              </a:spcAft>
              <a:defRPr sz="1400"/>
            </a:lvl2pPr>
            <a:lvl3pPr>
              <a:spcAft>
                <a:spcPts val="300"/>
              </a:spcAft>
              <a:defRPr sz="1400"/>
            </a:lvl3pPr>
            <a:lvl4pPr>
              <a:spcAft>
                <a:spcPts val="300"/>
              </a:spcAft>
              <a:defRPr sz="1400"/>
            </a:lvl4pPr>
            <a:lvl5pPr>
              <a:spcAft>
                <a:spcPts val="300"/>
              </a:spcAft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63BB62D-9EAC-3FDF-3C06-F06299D96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796" y="5150468"/>
            <a:ext cx="3600000" cy="1080000"/>
          </a:xfrm>
        </p:spPr>
        <p:txBody>
          <a:bodyPr>
            <a:noAutofit/>
          </a:bodyPr>
          <a:lstStyle>
            <a:lvl1pPr>
              <a:spcAft>
                <a:spcPts val="300"/>
              </a:spcAft>
              <a:defRPr sz="1400"/>
            </a:lvl1pPr>
            <a:lvl2pPr>
              <a:spcAft>
                <a:spcPts val="300"/>
              </a:spcAft>
              <a:defRPr sz="1400"/>
            </a:lvl2pPr>
            <a:lvl3pPr>
              <a:spcAft>
                <a:spcPts val="300"/>
              </a:spcAft>
              <a:defRPr sz="1400"/>
            </a:lvl3pPr>
            <a:lvl4pPr>
              <a:spcAft>
                <a:spcPts val="300"/>
              </a:spcAft>
              <a:defRPr sz="1400"/>
            </a:lvl4pPr>
            <a:lvl5pPr>
              <a:spcAft>
                <a:spcPts val="300"/>
              </a:spcAft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73A2B644-D54E-5B99-A0B3-33E74CBED3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01524" y="5150468"/>
            <a:ext cx="3600000" cy="1080000"/>
          </a:xfrm>
        </p:spPr>
        <p:txBody>
          <a:bodyPr>
            <a:noAutofit/>
          </a:bodyPr>
          <a:lstStyle>
            <a:lvl1pPr>
              <a:spcAft>
                <a:spcPts val="300"/>
              </a:spcAft>
              <a:defRPr sz="1400"/>
            </a:lvl1pPr>
            <a:lvl2pPr>
              <a:spcAft>
                <a:spcPts val="300"/>
              </a:spcAft>
              <a:defRPr sz="1400"/>
            </a:lvl2pPr>
            <a:lvl3pPr>
              <a:spcAft>
                <a:spcPts val="300"/>
              </a:spcAft>
              <a:defRPr sz="1400"/>
            </a:lvl3pPr>
            <a:lvl4pPr>
              <a:spcAft>
                <a:spcPts val="300"/>
              </a:spcAft>
              <a:defRPr sz="1400"/>
            </a:lvl4pPr>
            <a:lvl5pPr>
              <a:spcAft>
                <a:spcPts val="300"/>
              </a:spcAft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A12CA3-AB2B-EBF7-E2FC-CE506E23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‹#›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99CC84-CF9E-1339-2A2D-0221D35D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F39D365C-7B79-C2E9-09E5-91EE2A0811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750" y="2447667"/>
            <a:ext cx="3600000" cy="2520000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 dirty="0"/>
            </a:lvl1pPr>
          </a:lstStyle>
          <a:p>
            <a:pPr lv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4637E408-0F60-530F-04A1-19482E7CD9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20637" y="2447667"/>
            <a:ext cx="3600000" cy="2520000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45DECC8B-41D9-A376-CF4F-CF75EA121A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01524" y="2447667"/>
            <a:ext cx="3600000" cy="2520000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09393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slide (white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D10EE0B-D7AA-F241-059F-0CB947284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5984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2E397B-C318-E398-C40C-7BA3D0D0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5E5876-CE7F-8447-62B8-B8909D267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 marL="0" indent="-360000">
              <a:buClr>
                <a:schemeClr val="bg1"/>
              </a:buClr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</a:defRPr>
            </a:lvl2pPr>
            <a:lvl3pPr marL="0" indent="-360000">
              <a:buClr>
                <a:schemeClr val="bg1"/>
              </a:buClr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</a:defRPr>
            </a:lvl3pPr>
            <a:lvl4pPr marL="0" indent="-360000">
              <a:buClr>
                <a:schemeClr val="bg1"/>
              </a:buClr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</a:defRPr>
            </a:lvl4pPr>
            <a:lvl5pPr marL="0" indent="-360000">
              <a:buClr>
                <a:schemeClr val="bg1"/>
              </a:buClr>
              <a:buFont typeface="Wingdings" panose="05000000000000000000" pitchFamily="2" charset="2"/>
              <a:buChar char="§"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4E93-3A07-5D86-78C9-8963B5BB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D057D1-494E-D498-AB6E-F94AD6DA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451F691-D9F8-DA7C-1A51-4F436837C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11161454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2901BC1-EF36-B0F7-E2D9-309DF1BD3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69209" y="6342453"/>
            <a:ext cx="1132315" cy="1722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9367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slide (dark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4D10EE0B-D7AA-F241-059F-0CB947284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5984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2E397B-C318-E398-C40C-7BA3D0D0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5E5876-CE7F-8447-62B8-B8909D267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  <a:lvl2pPr marL="360000" indent="-360000"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</a:defRPr>
            </a:lvl2pPr>
            <a:lvl3pPr marL="360000" indent="-360000"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</a:defRPr>
            </a:lvl3pPr>
            <a:lvl4pPr marL="360000" indent="-360000"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</a:defRPr>
            </a:lvl4pPr>
            <a:lvl5pPr marL="360000" indent="-360000"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4E93-3A07-5D86-78C9-8963B5BB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D057D1-494E-D498-AB6E-F94AD6DA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451F691-D9F8-DA7C-1A51-4F436837C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11161454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C1EDF16B-8D26-D797-2440-0096415681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69209" y="6342452"/>
            <a:ext cx="1132315" cy="1722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1515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oloured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DD125AD1-C445-DB56-A845-964085039ED3}"/>
              </a:ext>
            </a:extLst>
          </p:cNvPr>
          <p:cNvSpPr/>
          <p:nvPr userDrawn="1"/>
        </p:nvSpPr>
        <p:spPr>
          <a:xfrm>
            <a:off x="6076800" y="0"/>
            <a:ext cx="612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CD6449-EEC0-E8BE-67AA-F873252F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5040000" cy="61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99CC84-CF9E-1339-2A2D-0221D35D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A12CA3-AB2B-EBF7-E2FC-CE506E23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4C1C6925-752F-F34C-915C-8C4D7D855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5040000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E1533BC7-DB21-D4CC-3DAE-04DA037EF3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9524" y="1169698"/>
            <a:ext cx="4072000" cy="1512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4EB24466-0328-FFF3-310A-4D59C7CDA0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29524" y="2944083"/>
            <a:ext cx="4072000" cy="1512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9CB3CDF5-FF89-3849-7F72-92A57C5960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29524" y="4718468"/>
            <a:ext cx="4072000" cy="15120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0" indent="0">
              <a:buClr>
                <a:schemeClr val="bg1"/>
              </a:buClr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50F3969C-5126-36F2-3FEE-3F5D3CFC3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69" y="1910468"/>
            <a:ext cx="5040000" cy="43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5E47AFB-8627-28F1-70B8-248E4A56F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09" y="6342452"/>
            <a:ext cx="1132315" cy="1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92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(general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A7BA3-71F1-54BC-6DFE-F8B0E978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70" y="2880001"/>
            <a:ext cx="11161454" cy="1413096"/>
          </a:xfrm>
        </p:spPr>
        <p:txBody>
          <a:bodyPr anchor="b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53A73E8-3B77-FD56-82D0-C994163735FF}"/>
              </a:ext>
            </a:extLst>
          </p:cNvPr>
          <p:cNvSpPr txBox="1"/>
          <p:nvPr userDrawn="1"/>
        </p:nvSpPr>
        <p:spPr>
          <a:xfrm>
            <a:off x="540070" y="6356350"/>
            <a:ext cx="39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tuev-nord.de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4308AA6-3081-49E8-71F9-CB6FB3E9F3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69" y="4437112"/>
            <a:ext cx="5040000" cy="179335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269875" indent="-269875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539750" indent="-269875">
              <a:buFont typeface="TNG Pro" panose="02000506050400020004" pitchFamily="50" charset="0"/>
              <a:buChar char="–"/>
              <a:defRPr>
                <a:solidFill>
                  <a:schemeClr val="bg1"/>
                </a:solidFill>
              </a:defRPr>
            </a:lvl4pPr>
            <a:lvl5pPr marL="539750" indent="-269875">
              <a:buClr>
                <a:schemeClr val="bg1"/>
              </a:buClr>
              <a:buFont typeface="TNG Pro" panose="02000506050400020004" pitchFamily="50" charset="0"/>
              <a:buChar char="–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EAF8133-B77C-6C22-BBAB-29535C3D2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60000"/>
            <a:ext cx="1549564" cy="235746"/>
          </a:xfrm>
          <a:prstGeom prst="rect">
            <a:avLst/>
          </a:prstGeom>
        </p:spPr>
      </p:pic>
      <p:sp>
        <p:nvSpPr>
          <p:cNvPr id="3" name="Foliennummernplatzhalter 5" hidden="1">
            <a:extLst>
              <a:ext uri="{FF2B5EF4-FFF2-40B4-BE49-F238E27FC236}">
                <a16:creationId xmlns:a16="http://schemas.microsoft.com/office/drawing/2014/main" id="{9597BD9A-C6A0-1B7E-B3AF-C5DC2A5DD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8000" y="-108000"/>
            <a:ext cx="3600" cy="3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 b="0">
                <a:solidFill>
                  <a:schemeClr val="tx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5" hidden="1">
            <a:extLst>
              <a:ext uri="{FF2B5EF4-FFF2-40B4-BE49-F238E27FC236}">
                <a16:creationId xmlns:a16="http://schemas.microsoft.com/office/drawing/2014/main" id="{43782896-F078-4EC4-BC3A-04E977B6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8000" y="-108000"/>
            <a:ext cx="3600" cy="3600"/>
          </a:xfrm>
        </p:spPr>
        <p:txBody>
          <a:bodyPr/>
          <a:lstStyle>
            <a:lvl1pPr>
              <a:defRPr sz="100"/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90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(individuall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B03A29D-C8F8-BB0F-8A1F-FC29CDC17339}"/>
              </a:ext>
            </a:extLst>
          </p:cNvPr>
          <p:cNvSpPr/>
          <p:nvPr userDrawn="1"/>
        </p:nvSpPr>
        <p:spPr>
          <a:xfrm>
            <a:off x="6076800" y="0"/>
            <a:ext cx="61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28D84BE-CA96-00AC-D619-C0E87BD2B3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6800" y="0"/>
            <a:ext cx="6120000" cy="6858000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798DC94-6536-3297-8E1B-A64AA6FB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2708920"/>
            <a:ext cx="5040000" cy="150308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6EF1FA94-2D7E-AA4D-368B-FD5890460895}"/>
              </a:ext>
            </a:extLst>
          </p:cNvPr>
          <p:cNvSpPr txBox="1"/>
          <p:nvPr userDrawn="1"/>
        </p:nvSpPr>
        <p:spPr>
          <a:xfrm>
            <a:off x="540070" y="6356350"/>
            <a:ext cx="39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tuev-nord.de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8B1DB69-59FB-F954-6821-9C57F5B9F1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69" y="4437112"/>
            <a:ext cx="5040000" cy="179335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269875" indent="-269875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539750" indent="-269875">
              <a:buFont typeface="TNG Pro" panose="02000506050400020004" pitchFamily="50" charset="0"/>
              <a:buChar char="–"/>
              <a:defRPr>
                <a:solidFill>
                  <a:schemeClr val="bg1"/>
                </a:solidFill>
              </a:defRPr>
            </a:lvl4pPr>
            <a:lvl5pPr marL="539750" indent="-269875">
              <a:buClr>
                <a:schemeClr val="bg1"/>
              </a:buClr>
              <a:buFont typeface="TNG Pro" panose="02000506050400020004" pitchFamily="50" charset="0"/>
              <a:buChar char="–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FA0CC84-D28B-EC30-60AE-3E6FD9550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60000"/>
            <a:ext cx="1549564" cy="235746"/>
          </a:xfrm>
          <a:prstGeom prst="rect">
            <a:avLst/>
          </a:prstGeom>
        </p:spPr>
      </p:pic>
      <p:sp>
        <p:nvSpPr>
          <p:cNvPr id="3" name="Foliennummernplatzhalter 5" hidden="1">
            <a:extLst>
              <a:ext uri="{FF2B5EF4-FFF2-40B4-BE49-F238E27FC236}">
                <a16:creationId xmlns:a16="http://schemas.microsoft.com/office/drawing/2014/main" id="{E126730F-0298-215C-3A52-682CD8F48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8000" y="-108000"/>
            <a:ext cx="3600" cy="3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 b="0">
                <a:solidFill>
                  <a:schemeClr val="tx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5" hidden="1">
            <a:extLst>
              <a:ext uri="{FF2B5EF4-FFF2-40B4-BE49-F238E27FC236}">
                <a16:creationId xmlns:a16="http://schemas.microsoft.com/office/drawing/2014/main" id="{252B9036-0295-5188-B995-0D9854A4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8000" y="-108000"/>
            <a:ext cx="3600" cy="3600"/>
          </a:xfrm>
        </p:spPr>
        <p:txBody>
          <a:bodyPr/>
          <a:lstStyle>
            <a:lvl1pPr>
              <a:defRPr sz="100"/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29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lour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6BCA4395-492D-8FA5-773D-30B503C5456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53996" y="4462436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43200 w 2160000"/>
              <a:gd name="connsiteY1" fmla="*/ 0 h 2160000"/>
              <a:gd name="connsiteX2" fmla="*/ 43200 w 2160000"/>
              <a:gd name="connsiteY2" fmla="*/ 2116800 h 2160000"/>
              <a:gd name="connsiteX3" fmla="*/ 2160000 w 2160000"/>
              <a:gd name="connsiteY3" fmla="*/ 2116800 h 2160000"/>
              <a:gd name="connsiteX4" fmla="*/ 2160000 w 2160000"/>
              <a:gd name="connsiteY4" fmla="*/ 2160000 h 2160000"/>
              <a:gd name="connsiteX5" fmla="*/ 0 w 2160000"/>
              <a:gd name="connsiteY5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43200" y="0"/>
                </a:lnTo>
                <a:lnTo>
                  <a:pt x="43200" y="2116800"/>
                </a:lnTo>
                <a:lnTo>
                  <a:pt x="2160000" y="211680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C92BC4B3-84FB-5457-D494-04C0813D8A6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0800000">
            <a:off x="9785202" y="230975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43200 w 2160000"/>
              <a:gd name="connsiteY1" fmla="*/ 0 h 2160000"/>
              <a:gd name="connsiteX2" fmla="*/ 43200 w 2160000"/>
              <a:gd name="connsiteY2" fmla="*/ 2116800 h 2160000"/>
              <a:gd name="connsiteX3" fmla="*/ 2160000 w 2160000"/>
              <a:gd name="connsiteY3" fmla="*/ 2116800 h 2160000"/>
              <a:gd name="connsiteX4" fmla="*/ 2160000 w 2160000"/>
              <a:gd name="connsiteY4" fmla="*/ 2160000 h 2160000"/>
              <a:gd name="connsiteX5" fmla="*/ 0 w 2160000"/>
              <a:gd name="connsiteY5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43200" y="0"/>
                </a:lnTo>
                <a:lnTo>
                  <a:pt x="43200" y="2116800"/>
                </a:lnTo>
                <a:lnTo>
                  <a:pt x="2160000" y="211680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DB46485-299B-DE6C-3C06-32C26AC422B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flipH="1">
            <a:off x="9785202" y="4462436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43200 w 2160000"/>
              <a:gd name="connsiteY1" fmla="*/ 0 h 2160000"/>
              <a:gd name="connsiteX2" fmla="*/ 43200 w 2160000"/>
              <a:gd name="connsiteY2" fmla="*/ 2116800 h 2160000"/>
              <a:gd name="connsiteX3" fmla="*/ 2160000 w 2160000"/>
              <a:gd name="connsiteY3" fmla="*/ 2116800 h 2160000"/>
              <a:gd name="connsiteX4" fmla="*/ 2160000 w 2160000"/>
              <a:gd name="connsiteY4" fmla="*/ 2160000 h 2160000"/>
              <a:gd name="connsiteX5" fmla="*/ 0 w 2160000"/>
              <a:gd name="connsiteY5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43200" y="0"/>
                </a:lnTo>
                <a:lnTo>
                  <a:pt x="43200" y="2116800"/>
                </a:lnTo>
                <a:lnTo>
                  <a:pt x="2160000" y="211680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DA7BA3-71F1-54BC-6DFE-F8B0E978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910468"/>
            <a:ext cx="7200000" cy="2154874"/>
          </a:xfrm>
        </p:spPr>
        <p:txBody>
          <a:bodyPr anchor="b" anchorCtr="0"/>
          <a:lstStyle>
            <a:lvl1pPr algn="l">
              <a:defRPr sz="8000"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A2AF40-9E86-1FA0-02EB-18D9545F5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6000" y="4320000"/>
            <a:ext cx="7200000" cy="100614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3BBFC9-A101-A4C9-9EDA-AD33EE50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6001" y="5760000"/>
            <a:ext cx="3960000" cy="18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A630716-BAE4-F171-2FC1-54F8B9BF33CA}"/>
              </a:ext>
            </a:extLst>
          </p:cNvPr>
          <p:cNvGrpSpPr/>
          <p:nvPr userDrawn="1"/>
        </p:nvGrpSpPr>
        <p:grpSpPr>
          <a:xfrm>
            <a:off x="-2400150" y="-2"/>
            <a:ext cx="2327138" cy="2708921"/>
            <a:chOff x="-2400150" y="-2"/>
            <a:chExt cx="2327138" cy="2708921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E2D4DF9-E395-9780-B7AD-D5545A13F831}"/>
                </a:ext>
              </a:extLst>
            </p:cNvPr>
            <p:cNvSpPr/>
            <p:nvPr userDrawn="1"/>
          </p:nvSpPr>
          <p:spPr>
            <a:xfrm>
              <a:off x="-2400150" y="-2"/>
              <a:ext cx="2327138" cy="27089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 anchorCtr="0"/>
            <a:lstStyle/>
            <a:p>
              <a:pPr algn="l"/>
              <a:r>
                <a:rPr lang="de-DE" sz="1200" b="1" dirty="0"/>
                <a:t>INFO:</a:t>
              </a:r>
            </a:p>
            <a:p>
              <a:pPr algn="l"/>
              <a:r>
                <a:rPr lang="de-DE" sz="1200" dirty="0"/>
                <a:t>Die grafischen Elemente und der Titel dürfen nur in den markierten Farben eingefärbt werden: </a:t>
              </a:r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r>
                <a:rPr lang="de-DE" sz="1200" dirty="0"/>
                <a:t>Zum Einfärben der Elemente markieren Sie diese und  wählen die entsprechende Farbe als Füllung aus.</a:t>
              </a: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F2994CFC-6676-BCD9-AFBB-7E0FB6D6720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321891" y="1052736"/>
              <a:ext cx="2088000" cy="540000"/>
              <a:chOff x="-2226581" y="2060848"/>
              <a:chExt cx="2088000" cy="540000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C24B8529-A5F4-758E-C779-0CA907150A39}"/>
                  </a:ext>
                </a:extLst>
              </p:cNvPr>
              <p:cNvGrpSpPr/>
              <p:nvPr userDrawn="1"/>
            </p:nvGrpSpPr>
            <p:grpSpPr>
              <a:xfrm>
                <a:off x="-2226581" y="2060848"/>
                <a:ext cx="2088000" cy="540000"/>
                <a:chOff x="-2226581" y="2060848"/>
                <a:chExt cx="2088000" cy="540000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7BAFA2EA-4772-631D-A2DF-854B0781765A}"/>
                    </a:ext>
                  </a:extLst>
                </p:cNvPr>
                <p:cNvSpPr/>
                <p:nvPr userDrawn="1"/>
              </p:nvSpPr>
              <p:spPr>
                <a:xfrm>
                  <a:off x="-2226581" y="2060848"/>
                  <a:ext cx="2088000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dirty="0"/>
                </a:p>
              </p:txBody>
            </p:sp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88958E5C-0220-2250-925B-7FBDDC4856B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b="65087"/>
                <a:stretch/>
              </p:blipFill>
              <p:spPr>
                <a:xfrm>
                  <a:off x="-2139977" y="2101356"/>
                  <a:ext cx="1914792" cy="458984"/>
                </a:xfrm>
                <a:prstGeom prst="rect">
                  <a:avLst/>
                </a:prstGeom>
              </p:spPr>
            </p:pic>
          </p:grp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6C3A7D81-BC38-3A58-9F3E-EB0DD4EF938A}"/>
                  </a:ext>
                </a:extLst>
              </p:cNvPr>
              <p:cNvSpPr/>
              <p:nvPr userDrawn="1"/>
            </p:nvSpPr>
            <p:spPr>
              <a:xfrm>
                <a:off x="-1018300" y="2341124"/>
                <a:ext cx="828000" cy="216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/>
              </a:p>
            </p:txBody>
          </p:sp>
        </p:grp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DFE515-EA77-6B57-CBE4-61F0317A68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258"/>
            <a:ext cx="2046656" cy="1020093"/>
          </a:xfrm>
          <a:prstGeom prst="rect">
            <a:avLst/>
          </a:prstGeom>
        </p:spPr>
      </p:pic>
      <p:sp>
        <p:nvSpPr>
          <p:cNvPr id="6" name="Foliennummernplatzhalter 5" hidden="1">
            <a:extLst>
              <a:ext uri="{FF2B5EF4-FFF2-40B4-BE49-F238E27FC236}">
                <a16:creationId xmlns:a16="http://schemas.microsoft.com/office/drawing/2014/main" id="{2B7E69D7-F919-50DE-1528-5CDD7AC80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8000" y="-108000"/>
            <a:ext cx="3600" cy="3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 b="0">
                <a:solidFill>
                  <a:schemeClr val="tx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A8718ED-BCC6-17FE-B12F-A3B938EDBA8D}"/>
              </a:ext>
            </a:extLst>
          </p:cNvPr>
          <p:cNvGrpSpPr/>
          <p:nvPr userDrawn="1"/>
        </p:nvGrpSpPr>
        <p:grpSpPr>
          <a:xfrm>
            <a:off x="-2400150" y="2952327"/>
            <a:ext cx="2327138" cy="2204865"/>
            <a:chOff x="-2400150" y="-2"/>
            <a:chExt cx="2327138" cy="2204865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2D75BCE-DB9F-1527-9439-C40FC5D2B208}"/>
                </a:ext>
              </a:extLst>
            </p:cNvPr>
            <p:cNvSpPr/>
            <p:nvPr userDrawn="1"/>
          </p:nvSpPr>
          <p:spPr>
            <a:xfrm>
              <a:off x="-2400150" y="-2"/>
              <a:ext cx="2327138" cy="22048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t" anchorCtr="0"/>
            <a:lstStyle/>
            <a:p>
              <a:pPr algn="l"/>
              <a:r>
                <a:rPr lang="de-DE" sz="1200" b="1" dirty="0"/>
                <a:t>INFO (EN):</a:t>
              </a:r>
            </a:p>
            <a:p>
              <a:pPr algn="l"/>
              <a:r>
                <a:rPr lang="en-US" sz="1200" dirty="0"/>
                <a:t>The graphic elements and the subtitle may only be </a:t>
              </a:r>
              <a:r>
                <a:rPr lang="en-US" sz="1200" dirty="0" err="1"/>
                <a:t>coloured</a:t>
              </a:r>
              <a:r>
                <a:rPr lang="en-US" sz="1200" dirty="0"/>
                <a:t> in the marked </a:t>
              </a:r>
              <a:r>
                <a:rPr lang="en-US" sz="1200" dirty="0" err="1"/>
                <a:t>colours</a:t>
              </a:r>
              <a:r>
                <a:rPr lang="en-US" sz="1200" dirty="0"/>
                <a:t>: </a:t>
              </a:r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endParaRPr lang="de-DE" sz="1200" dirty="0"/>
            </a:p>
            <a:p>
              <a:pPr algn="l"/>
              <a:r>
                <a:rPr lang="en-US" sz="1200" dirty="0"/>
                <a:t>To </a:t>
              </a:r>
              <a:r>
                <a:rPr lang="en-US" sz="1200" dirty="0" err="1"/>
                <a:t>colour</a:t>
              </a:r>
              <a:r>
                <a:rPr lang="en-US" sz="1200" dirty="0"/>
                <a:t> the elements, select them and choose the corresponding </a:t>
              </a:r>
              <a:r>
                <a:rPr lang="en-US" sz="1200" dirty="0" err="1"/>
                <a:t>colour</a:t>
              </a:r>
              <a:r>
                <a:rPr lang="en-US" sz="1200" dirty="0"/>
                <a:t> as a fill.</a:t>
              </a:r>
              <a:endParaRPr lang="de-DE" sz="1200" dirty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07D0FE89-B711-23F5-F1B3-3F9976664D9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-2321891" y="908719"/>
              <a:ext cx="2088000" cy="540000"/>
              <a:chOff x="-2226581" y="1916831"/>
              <a:chExt cx="2088000" cy="540000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86ABDBE0-F3A2-63E5-8A72-3B1BB6B6FF78}"/>
                  </a:ext>
                </a:extLst>
              </p:cNvPr>
              <p:cNvGrpSpPr/>
              <p:nvPr userDrawn="1"/>
            </p:nvGrpSpPr>
            <p:grpSpPr>
              <a:xfrm>
                <a:off x="-2226581" y="1916831"/>
                <a:ext cx="2088000" cy="540000"/>
                <a:chOff x="-2226581" y="1916831"/>
                <a:chExt cx="2088000" cy="540000"/>
              </a:xfrm>
            </p:grpSpPr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2E0BEA31-AB98-9033-4596-686622456DD5}"/>
                    </a:ext>
                  </a:extLst>
                </p:cNvPr>
                <p:cNvSpPr/>
                <p:nvPr userDrawn="1"/>
              </p:nvSpPr>
              <p:spPr>
                <a:xfrm>
                  <a:off x="-2226581" y="1916831"/>
                  <a:ext cx="2088000" cy="54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lang="de-DE" dirty="0"/>
                </a:p>
              </p:txBody>
            </p:sp>
            <p:pic>
              <p:nvPicPr>
                <p:cNvPr id="23" name="Grafik 22">
                  <a:extLst>
                    <a:ext uri="{FF2B5EF4-FFF2-40B4-BE49-F238E27FC236}">
                      <a16:creationId xmlns:a16="http://schemas.microsoft.com/office/drawing/2014/main" id="{072A293A-D462-445E-797B-5EDAF1B530A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/>
                <a:srcRect b="65087"/>
                <a:stretch/>
              </p:blipFill>
              <p:spPr>
                <a:xfrm>
                  <a:off x="-2139977" y="1961902"/>
                  <a:ext cx="1914792" cy="458984"/>
                </a:xfrm>
                <a:prstGeom prst="rect">
                  <a:avLst/>
                </a:prstGeom>
              </p:spPr>
            </p:pic>
          </p:grp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765B9646-6CFF-22AD-19F4-E17E43857FF4}"/>
                  </a:ext>
                </a:extLst>
              </p:cNvPr>
              <p:cNvSpPr/>
              <p:nvPr userDrawn="1"/>
            </p:nvSpPr>
            <p:spPr>
              <a:xfrm>
                <a:off x="-1018300" y="2197107"/>
                <a:ext cx="828000" cy="216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765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E397B-C318-E398-C40C-7BA3D0D0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5E5876-CE7F-8447-62B8-B8909D267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>
            <a:noAutofit/>
          </a:bodyPr>
          <a:lstStyle>
            <a:lvl1pPr marL="360000" indent="-360000">
              <a:buFont typeface="+mj-lt"/>
              <a:buAutoNum type="arabicPeriod"/>
              <a:defRPr sz="2000" b="1"/>
            </a:lvl1pPr>
            <a:lvl2pPr marL="540000" indent="-180000">
              <a:buFont typeface="Wingdings" panose="05000000000000000000" pitchFamily="2" charset="2"/>
              <a:buChar char="§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>
              <a:buClr>
                <a:schemeClr val="accent6"/>
              </a:buClr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3pPr>
            <a:lvl4pPr marL="540000" indent="-180000">
              <a:buFont typeface="Wingdings" panose="05000000000000000000" pitchFamily="2" charset="2"/>
              <a:buChar char="§"/>
              <a:defRPr sz="1400"/>
            </a:lvl4pPr>
            <a:lvl5pPr marL="540000" indent="-180000">
              <a:buClr>
                <a:schemeClr val="tx1"/>
              </a:buClr>
              <a:buFont typeface="Wingdings" panose="05000000000000000000" pitchFamily="2" charset="2"/>
              <a:buChar char="§"/>
              <a:defRPr sz="1400"/>
            </a:lvl5pPr>
            <a:lvl6pPr marL="1080000" indent="-270000">
              <a:buClr>
                <a:schemeClr val="accent6"/>
              </a:buClr>
              <a:buFont typeface="Wingdings" panose="05000000000000000000" pitchFamily="2" charset="2"/>
              <a:buChar char="§"/>
              <a:defRPr sz="1400">
                <a:solidFill>
                  <a:schemeClr val="accent6"/>
                </a:solidFill>
              </a:defRPr>
            </a:lvl6pPr>
            <a:lvl7pPr marL="10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7pPr>
            <a:lvl8pPr marL="1350000" indent="-27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TNG Pro" panose="02000506050400020004" pitchFamily="50" charset="0"/>
              <a:buChar char="–"/>
              <a:defRPr sz="1400"/>
            </a:lvl8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4E93-3A07-5D86-78C9-8963B5BB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D057D1-494E-D498-AB6E-F94AD6DA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451F691-D9F8-DA7C-1A51-4F436837C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11161454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371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A7BA3-71F1-54BC-6DFE-F8B0E978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70" y="1910468"/>
            <a:ext cx="11161454" cy="1116000"/>
          </a:xfrm>
        </p:spPr>
        <p:txBody>
          <a:bodyPr anchor="b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A2AF40-9E86-1FA0-02EB-18D9545F5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70" y="3122794"/>
            <a:ext cx="11161454" cy="504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83BD8810-01C9-757F-53A2-34985C6C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731" y="6356350"/>
            <a:ext cx="411533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2CC6FA0C-FBCC-AFD1-FE2C-4AC344FC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70" y="6356350"/>
            <a:ext cx="360047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2662E9-9B58-5FAF-EEF3-B2BEE8388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4070468"/>
            <a:ext cx="5556724" cy="2160000"/>
          </a:xfrm>
        </p:spPr>
        <p:txBody>
          <a:bodyPr/>
          <a:lstStyle>
            <a:lvl1pPr marL="270000" indent="-2700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270000" indent="-2700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270000" indent="-2700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70000" indent="-2700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A6A1BF7-FA5E-A6C0-EC61-481DE4BD0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09" y="6342452"/>
            <a:ext cx="1132315" cy="1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2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II (white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ACD0DD4-3AEE-3021-4144-C1320B9302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87" y="-1"/>
            <a:ext cx="12191600" cy="6858001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DA7BA3-71F1-54BC-6DFE-F8B0E978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70" y="1910468"/>
            <a:ext cx="5400000" cy="1116000"/>
          </a:xfrm>
        </p:spPr>
        <p:txBody>
          <a:bodyPr anchor="b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A2AF40-9E86-1FA0-02EB-18D9545F5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70" y="3122794"/>
            <a:ext cx="5400000" cy="504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83BD8810-01C9-757F-53A2-34985C6C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731" y="6356350"/>
            <a:ext cx="411533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2CC6FA0C-FBCC-AFD1-FE2C-4AC344FC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70" y="6356350"/>
            <a:ext cx="360047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2662E9-9B58-5FAF-EEF3-B2BEE8388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4070468"/>
            <a:ext cx="5556724" cy="2160000"/>
          </a:xfrm>
        </p:spPr>
        <p:txBody>
          <a:bodyPr/>
          <a:lstStyle>
            <a:lvl1pPr marL="270000" indent="-2700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270000" indent="-2700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270000" indent="-2700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70000" indent="-2700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1CA0D660-560C-0C60-6083-55DF4B8576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69209" y="6342453"/>
            <a:ext cx="1132315" cy="1722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864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II (dark log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ACD0DD4-3AEE-3021-4144-C1320B9302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87" y="-1"/>
            <a:ext cx="12191600" cy="6858001"/>
          </a:xfrm>
          <a:solidFill>
            <a:schemeClr val="accent2">
              <a:alpha val="20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lvl="0"/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DA7BA3-71F1-54BC-6DFE-F8B0E9781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70" y="1910468"/>
            <a:ext cx="5400000" cy="1116000"/>
          </a:xfrm>
        </p:spPr>
        <p:txBody>
          <a:bodyPr anchor="b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A2AF40-9E86-1FA0-02EB-18D9545F5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70" y="3122794"/>
            <a:ext cx="5400000" cy="5040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83BD8810-01C9-757F-53A2-34985C6C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731" y="6356350"/>
            <a:ext cx="4115336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2CC6FA0C-FBCC-AFD1-FE2C-4AC344FC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70" y="6356350"/>
            <a:ext cx="360047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2662E9-9B58-5FAF-EEF3-B2BEE8388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4070468"/>
            <a:ext cx="5556724" cy="2160000"/>
          </a:xfrm>
        </p:spPr>
        <p:txBody>
          <a:bodyPr/>
          <a:lstStyle>
            <a:lvl1pPr marL="270000" indent="-270000"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 marL="270000" indent="-270000"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270000" indent="-270000"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70000" indent="-270000"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1CA0D660-560C-0C60-6083-55DF4B8576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69209" y="6342452"/>
            <a:ext cx="1132315" cy="17226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402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E397B-C318-E398-C40C-7BA3D0D0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5E5876-CE7F-8447-62B8-B8909D267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14E93-3A07-5D86-78C9-8963B5BB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D057D1-494E-D498-AB6E-F94AD6DA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451F691-D9F8-DA7C-1A51-4F436837C6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11161454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062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E09483-4622-832B-5E4C-C5DEADB5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C041DD-A037-68AA-5890-2DF4A3A39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70" y="1910468"/>
            <a:ext cx="5400000" cy="43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185CD1-678C-0D09-833C-29C8B7D2B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1525" y="1910468"/>
            <a:ext cx="5400000" cy="4320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30ED43-C55A-CA92-9879-0BD453AB5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8C7583-0242-0A02-764D-E25B9B56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BAE9-1A88-4C6E-BBF4-0C1105ECBC08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220940F7-98F4-37D3-A651-5AD1C7976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11161454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960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47250-B515-15E6-61D5-E018C4E51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91D15D-1CA5-C035-0C4C-BA73E112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Gerhartz/Wielpütz | Head of BU Certification | Onboarding Event | June 2024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8FAD76-012B-4257-D303-17885E6D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96120B30-4F1E-E42E-1812-99360DFCD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1169698"/>
            <a:ext cx="11161454" cy="288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800" dirty="0">
                <a:solidFill>
                  <a:schemeClr val="accent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94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A93725-F98E-ACB9-E73B-F89B77C1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49FA85-012D-B236-CF2E-6F9106B89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70" y="1910468"/>
            <a:ext cx="11161454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D14918-C655-4A73-154F-F51995855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6731" y="6356350"/>
            <a:ext cx="4115336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/>
              <a:t>Gerhartz/Wielpütz | Head of BU Certification | Onboarding Event | June 2024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4C8F18-71AC-E52E-D72E-660D6C336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0070" y="6356350"/>
            <a:ext cx="36004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fld id="{1F8F6C9E-DFB0-47BA-A580-000504CFD3E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Grafik 6" descr="Ein Bild, das Text, Bildschirm, schließen enthält.&#10;&#10;Automatisch generierte Beschreibung">
            <a:extLst>
              <a:ext uri="{FF2B5EF4-FFF2-40B4-BE49-F238E27FC236}">
                <a16:creationId xmlns:a16="http://schemas.microsoft.com/office/drawing/2014/main" id="{5AFE9726-195E-E130-64D0-5E30781192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09" y="6342452"/>
            <a:ext cx="1132315" cy="1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8" r:id="rId3"/>
    <p:sldLayoutId id="2147483670" r:id="rId4"/>
    <p:sldLayoutId id="2147483671" r:id="rId5"/>
    <p:sldLayoutId id="2147483680" r:id="rId6"/>
    <p:sldLayoutId id="2147483650" r:id="rId7"/>
    <p:sldLayoutId id="2147483679" r:id="rId8"/>
    <p:sldLayoutId id="2147483654" r:id="rId9"/>
    <p:sldLayoutId id="2147483655" r:id="rId10"/>
    <p:sldLayoutId id="2147483673" r:id="rId11"/>
    <p:sldLayoutId id="2147483683" r:id="rId12"/>
    <p:sldLayoutId id="2147483681" r:id="rId13"/>
    <p:sldLayoutId id="2147483652" r:id="rId14"/>
    <p:sldLayoutId id="2147483675" r:id="rId15"/>
    <p:sldLayoutId id="2147483682" r:id="rId16"/>
    <p:sldLayoutId id="2147483674" r:id="rId17"/>
    <p:sldLayoutId id="2147483676" r:id="rId18"/>
    <p:sldLayoutId id="214748367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NG Pro" panose="02000506050400020004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TNG Pro" panose="02000506050400020004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350000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8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1654BC7-0BF0-A4D8-7295-65CFABE5F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772816"/>
            <a:ext cx="7501010" cy="2292526"/>
          </a:xfrm>
        </p:spPr>
        <p:txBody>
          <a:bodyPr>
            <a:normAutofit/>
          </a:bodyPr>
          <a:lstStyle/>
          <a:p>
            <a:r>
              <a:rPr lang="lv-LV" sz="5400" dirty="0"/>
              <a:t>Energoefektivitāte praksē</a:t>
            </a:r>
            <a:endParaRPr lang="de-DE" sz="5400" dirty="0">
              <a:solidFill>
                <a:schemeClr val="accent4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D62FFB-9D43-CD58-E7AF-7CCD7BCE0D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sz="2800" dirty="0">
                <a:solidFill>
                  <a:schemeClr val="bg1"/>
                </a:solidFill>
              </a:rPr>
              <a:t>Mērījumi, aprēķini un finansējums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717F6E4-2656-CC22-B9C0-C799779197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A572493-5114-2BF1-0F20-C5EC0DC66A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accent3"/>
          </a:solidFill>
        </p:spPr>
        <p:txBody>
          <a:bodyPr/>
          <a:lstStyle/>
          <a:p>
            <a:endParaRPr lang="lv-LV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39DB758-A73A-91FB-E630-AA8673D1B4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solidFill>
            <a:schemeClr val="accent3"/>
          </a:solidFill>
        </p:spPr>
        <p:txBody>
          <a:bodyPr/>
          <a:lstStyle/>
          <a:p>
            <a:endParaRPr lang="lv-LV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9EC56C40-1F5B-65B4-5100-7CFB2FF727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solidFill>
            <a:schemeClr val="accent3"/>
          </a:solidFill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148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mēroga modelis, rotaļu konstruktors, rotaļlieta, konstruktors&#10;&#10;Apraksts ģenerēts automātiski">
            <a:extLst>
              <a:ext uri="{FF2B5EF4-FFF2-40B4-BE49-F238E27FC236}">
                <a16:creationId xmlns:a16="http://schemas.microsoft.com/office/drawing/2014/main" id="{50668611-E0CE-39A8-167A-EAD59EF3C6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" y="2807156"/>
            <a:ext cx="12193588" cy="4050844"/>
          </a:xfrm>
        </p:spPr>
      </p:pic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10</a:t>
            </a:fld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</p:spPr>
        <p:txBody>
          <a:bodyPr/>
          <a:lstStyle/>
          <a:p>
            <a:r>
              <a:rPr lang="lv-LV" dirty="0"/>
              <a:t>Piemēri</a:t>
            </a:r>
            <a:endParaRPr lang="de-DE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3A7210-DFCF-E415-7E74-77460379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978015"/>
            <a:ext cx="6132788" cy="1082833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Cauruļvadu siltināšana</a:t>
            </a:r>
          </a:p>
          <a:p>
            <a:r>
              <a:rPr lang="lv-LV" sz="1400" dirty="0">
                <a:solidFill>
                  <a:schemeClr val="tx1"/>
                </a:solidFill>
              </a:rPr>
              <a:t>Nepieciešamie ieguldījumi 500 </a:t>
            </a:r>
            <a:r>
              <a:rPr lang="lv-LV" sz="1400" dirty="0" err="1">
                <a:solidFill>
                  <a:schemeClr val="tx1"/>
                </a:solidFill>
              </a:rPr>
              <a:t>Eur</a:t>
            </a:r>
            <a:r>
              <a:rPr lang="lv-LV" sz="1400" dirty="0">
                <a:solidFill>
                  <a:schemeClr val="tx1"/>
                </a:solidFill>
              </a:rPr>
              <a:t>. Ietaupījums 540 </a:t>
            </a:r>
            <a:r>
              <a:rPr lang="lv-LV" sz="1400" dirty="0" err="1">
                <a:solidFill>
                  <a:schemeClr val="tx1"/>
                </a:solidFill>
              </a:rPr>
              <a:t>Eur</a:t>
            </a:r>
            <a:r>
              <a:rPr lang="lv-LV" sz="1400" dirty="0">
                <a:solidFill>
                  <a:schemeClr val="tx1"/>
                </a:solidFill>
              </a:rPr>
              <a:t>/gadā &gt;1 g.</a:t>
            </a:r>
          </a:p>
          <a:p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marka: liekta līnija bez apmales 9">
            <a:extLst>
              <a:ext uri="{FF2B5EF4-FFF2-40B4-BE49-F238E27FC236}">
                <a16:creationId xmlns:a16="http://schemas.microsoft.com/office/drawing/2014/main" id="{55C2D5E3-2241-42B0-0ECA-9CD1205F2C10}"/>
              </a:ext>
            </a:extLst>
          </p:cNvPr>
          <p:cNvSpPr/>
          <p:nvPr/>
        </p:nvSpPr>
        <p:spPr>
          <a:xfrm>
            <a:off x="5880770" y="1898308"/>
            <a:ext cx="3018063" cy="737873"/>
          </a:xfrm>
          <a:prstGeom prst="callout2">
            <a:avLst>
              <a:gd name="adj1" fmla="val 83716"/>
              <a:gd name="adj2" fmla="val 31852"/>
              <a:gd name="adj3" fmla="val 85119"/>
              <a:gd name="adj4" fmla="val -6343"/>
              <a:gd name="adj5" fmla="val 151895"/>
              <a:gd name="adj6" fmla="val -33982"/>
            </a:avLst>
          </a:prstGeom>
          <a:noFill/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dirty="0">
                <a:solidFill>
                  <a:schemeClr val="tx1"/>
                </a:solidFill>
              </a:rPr>
              <a:t>Izolācija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C35F3039-3D74-F752-C4E1-515FD53D9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99" y="0"/>
            <a:ext cx="5318589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11</a:t>
            </a:fld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416016"/>
            <a:ext cx="11161454" cy="612000"/>
          </a:xfrm>
        </p:spPr>
        <p:txBody>
          <a:bodyPr/>
          <a:lstStyle/>
          <a:p>
            <a:r>
              <a:rPr lang="lv-LV" dirty="0"/>
              <a:t>Uzņēmumu </a:t>
            </a:r>
            <a:r>
              <a:rPr lang="lv-LV" dirty="0" err="1"/>
              <a:t>energoauditos</a:t>
            </a:r>
            <a:r>
              <a:rPr lang="lv-LV" dirty="0"/>
              <a:t> sasniegtais ietaupījums 1 un 4 gados. </a:t>
            </a: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721E1A81-4426-9AB0-974D-876E730882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43" b="7143"/>
          <a:stretch/>
        </p:blipFill>
        <p:spPr>
          <a:xfrm>
            <a:off x="0" y="1501924"/>
            <a:ext cx="11938168" cy="2592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F407AB-4313-ACEE-0E28-9E2BE6577968}"/>
              </a:ext>
            </a:extLst>
          </p:cNvPr>
          <p:cNvSpPr txBox="1"/>
          <p:nvPr/>
        </p:nvSpPr>
        <p:spPr>
          <a:xfrm>
            <a:off x="540070" y="4292684"/>
            <a:ext cx="112453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lv-LV" dirty="0">
                <a:solidFill>
                  <a:srgbClr val="00B050"/>
                </a:solidFill>
              </a:rPr>
              <a:t>Pasākumi</a:t>
            </a:r>
            <a:r>
              <a:rPr lang="lv-LV" b="0" dirty="0"/>
              <a:t> ar atmaksāšanās laiku mazāku par gadu. </a:t>
            </a:r>
          </a:p>
          <a:p>
            <a:pPr eaLnBrk="1" hangingPunct="1">
              <a:defRPr/>
            </a:pPr>
            <a:r>
              <a:rPr lang="lv-LV" b="0" dirty="0">
                <a:solidFill>
                  <a:srgbClr val="CC6600"/>
                </a:solidFill>
              </a:rPr>
              <a:t>Pasākumi</a:t>
            </a:r>
            <a:r>
              <a:rPr lang="lv-LV" b="0" dirty="0"/>
              <a:t> ar atmaksāšanās laiku mazāku par 4 gadiem.</a:t>
            </a:r>
          </a:p>
          <a:p>
            <a:pPr eaLnBrk="1" hangingPunct="1">
              <a:defRPr/>
            </a:pPr>
            <a:r>
              <a:rPr lang="lv-LV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Energoaudita</a:t>
            </a:r>
            <a:r>
              <a:rPr lang="lv-LV" dirty="0"/>
              <a:t> izmaksas</a:t>
            </a:r>
            <a:endParaRPr lang="lv-LV" b="0" dirty="0"/>
          </a:p>
        </p:txBody>
      </p:sp>
      <p:cxnSp>
        <p:nvCxnSpPr>
          <p:cNvPr id="22" name="Taisns bultveida savienotājs 21">
            <a:extLst>
              <a:ext uri="{FF2B5EF4-FFF2-40B4-BE49-F238E27FC236}">
                <a16:creationId xmlns:a16="http://schemas.microsoft.com/office/drawing/2014/main" id="{EED8EC50-4A75-D8AD-A758-C44A5F284FD8}"/>
              </a:ext>
            </a:extLst>
          </p:cNvPr>
          <p:cNvCxnSpPr>
            <a:cxnSpLocks/>
          </p:cNvCxnSpPr>
          <p:nvPr/>
        </p:nvCxnSpPr>
        <p:spPr>
          <a:xfrm flipV="1">
            <a:off x="1128242" y="3789040"/>
            <a:ext cx="1224136" cy="502053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Taisns bultveida savienotājs 24">
            <a:extLst>
              <a:ext uri="{FF2B5EF4-FFF2-40B4-BE49-F238E27FC236}">
                <a16:creationId xmlns:a16="http://schemas.microsoft.com/office/drawing/2014/main" id="{8CB6A866-30EA-EAF8-49FF-51E26C8A793A}"/>
              </a:ext>
            </a:extLst>
          </p:cNvPr>
          <p:cNvCxnSpPr>
            <a:cxnSpLocks/>
          </p:cNvCxnSpPr>
          <p:nvPr/>
        </p:nvCxnSpPr>
        <p:spPr>
          <a:xfrm flipV="1">
            <a:off x="540070" y="3644790"/>
            <a:ext cx="84116" cy="1097316"/>
          </a:xfrm>
          <a:prstGeom prst="straightConnector1">
            <a:avLst/>
          </a:prstGeom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42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a 7">
            <a:extLst>
              <a:ext uri="{FF2B5EF4-FFF2-40B4-BE49-F238E27FC236}">
                <a16:creationId xmlns:a16="http://schemas.microsoft.com/office/drawing/2014/main" id="{44FC9BD0-1226-499E-AA33-62302DD7C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492858"/>
              </p:ext>
            </p:extLst>
          </p:nvPr>
        </p:nvGraphicFramePr>
        <p:xfrm>
          <a:off x="264146" y="2053982"/>
          <a:ext cx="11593288" cy="4230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167">
                  <a:extLst>
                    <a:ext uri="{9D8B030D-6E8A-4147-A177-3AD203B41FA5}">
                      <a16:colId xmlns:a16="http://schemas.microsoft.com/office/drawing/2014/main" val="2059707894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96188758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076946545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0044721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1275104059"/>
                    </a:ext>
                  </a:extLst>
                </a:gridCol>
              </a:tblGrid>
              <a:tr h="611194">
                <a:tc>
                  <a:txBody>
                    <a:bodyPr/>
                    <a:lstStyle/>
                    <a:p>
                      <a:r>
                        <a:rPr lang="lv-LV" dirty="0"/>
                        <a:t>Solis: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lv-LV" dirty="0"/>
                        <a:t>Esošās situācijas novērtējums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Tehnoloģiju piegādātāja izvēle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Energoefektivitātes pasākumu īstenošana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392167"/>
                  </a:ext>
                </a:extLst>
              </a:tr>
              <a:tr h="1658956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Procesi, iekārtas, mērījumi.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Ēku norobežojošās konstrukcijas un klimata nodrošināšanas iekārtas.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Atbilstoši veiktajam </a:t>
                      </a:r>
                      <a:r>
                        <a:rPr lang="lv-LV" dirty="0" err="1"/>
                        <a:t>izvērtējumam</a:t>
                      </a:r>
                      <a:r>
                        <a:rPr lang="lv-LV" dirty="0"/>
                        <a:t> un uzņēmuma stratēģijai tiek pieņemti lēmumi par prioritārajiem pasākumiem.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Salīdzina esošā tehnoloģiskā procesa gada patēriņu ar jaunā procesa patēriņu.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13836"/>
                  </a:ext>
                </a:extLst>
              </a:tr>
              <a:tr h="1213015">
                <a:tc>
                  <a:txBody>
                    <a:bodyPr/>
                    <a:lstStyle/>
                    <a:p>
                      <a:r>
                        <a:rPr lang="lv-LV" dirty="0"/>
                        <a:t>Veic: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Uzņēmumu </a:t>
                      </a:r>
                      <a:r>
                        <a:rPr lang="lv-LV" dirty="0" err="1"/>
                        <a:t>energoauditori</a:t>
                      </a:r>
                      <a:r>
                        <a:rPr lang="lv-LV" dirty="0"/>
                        <a:t>. </a:t>
                      </a:r>
                    </a:p>
                    <a:p>
                      <a:r>
                        <a:rPr lang="lv-LV" dirty="0"/>
                        <a:t>Akreditēti 8 komersanti.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Neatkarīgi eksperti ēku energoefektivitātes jomā.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Tehnoloģijas piegādātājs sniedz iekārtas tehnisko specifikāciju un izmaksas.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Uzņēmumu un ēku </a:t>
                      </a:r>
                      <a:r>
                        <a:rPr lang="lv-LV" dirty="0" err="1"/>
                        <a:t>energoauditori</a:t>
                      </a:r>
                      <a:r>
                        <a:rPr lang="lv-LV" dirty="0"/>
                        <a:t> sagatavo atzinumu par prognozēto ietaupījumu attiecīgajā jomā.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422055"/>
                  </a:ext>
                </a:extLst>
              </a:tr>
              <a:tr h="611194">
                <a:tc>
                  <a:txBody>
                    <a:bodyPr/>
                    <a:lstStyle/>
                    <a:p>
                      <a:r>
                        <a:rPr lang="lv-LV" dirty="0"/>
                        <a:t>Finansējums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lv-LV" dirty="0"/>
                        <a:t>ALTUM </a:t>
                      </a:r>
                      <a:r>
                        <a:rPr lang="lv-LV" dirty="0" err="1"/>
                        <a:t>Energogrants</a:t>
                      </a:r>
                      <a:r>
                        <a:rPr lang="lv-LV" dirty="0"/>
                        <a:t> 85 % apmērā.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ALTUM aizdevums ar kapitāla atlaidi 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83334"/>
                  </a:ext>
                </a:extLst>
              </a:tr>
            </a:tbl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68F3A0-C80E-9D37-D292-B3DEA04A0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730" y="6356350"/>
            <a:ext cx="4678697" cy="179996"/>
          </a:xfrm>
        </p:spPr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209BC4-943F-19C8-CB46-DA466235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12</a:t>
            </a:fld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59694E7-1A47-9719-EA2F-C938883B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1" y="533263"/>
            <a:ext cx="11161454" cy="612000"/>
          </a:xfrm>
        </p:spPr>
        <p:txBody>
          <a:bodyPr/>
          <a:lstStyle/>
          <a:p>
            <a:r>
              <a:rPr lang="lv-LV" b="1" dirty="0"/>
              <a:t>Process…</a:t>
            </a:r>
            <a:endParaRPr lang="de-DE" dirty="0"/>
          </a:p>
        </p:txBody>
      </p:sp>
      <p:pic>
        <p:nvPicPr>
          <p:cNvPr id="10" name="Grafika 9" descr="Bar graph with downward trend with solid fill">
            <a:extLst>
              <a:ext uri="{FF2B5EF4-FFF2-40B4-BE49-F238E27FC236}">
                <a16:creationId xmlns:a16="http://schemas.microsoft.com/office/drawing/2014/main" id="{194E2FB6-A87F-15AF-20AB-5120C30CE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5186" y="1131679"/>
            <a:ext cx="914400" cy="914400"/>
          </a:xfrm>
          <a:prstGeom prst="rect">
            <a:avLst/>
          </a:prstGeom>
        </p:spPr>
      </p:pic>
      <p:pic>
        <p:nvPicPr>
          <p:cNvPr id="14" name="Grafika 13" descr="Boardroom with solid fill">
            <a:extLst>
              <a:ext uri="{FF2B5EF4-FFF2-40B4-BE49-F238E27FC236}">
                <a16:creationId xmlns:a16="http://schemas.microsoft.com/office/drawing/2014/main" id="{8EC21CF1-66EA-F813-02A8-F3CA6745A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1194" y="1036400"/>
            <a:ext cx="1152128" cy="1152128"/>
          </a:xfrm>
          <a:prstGeom prst="rect">
            <a:avLst/>
          </a:prstGeom>
        </p:spPr>
      </p:pic>
      <p:pic>
        <p:nvPicPr>
          <p:cNvPr id="17" name="Grafika 16" descr="Clipboard Badge with solid fill">
            <a:extLst>
              <a:ext uri="{FF2B5EF4-FFF2-40B4-BE49-F238E27FC236}">
                <a16:creationId xmlns:a16="http://schemas.microsoft.com/office/drawing/2014/main" id="{CE851102-DA87-CA78-3197-DF2805499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5081" y="1181860"/>
            <a:ext cx="914400" cy="914400"/>
          </a:xfrm>
          <a:prstGeom prst="rect">
            <a:avLst/>
          </a:prstGeom>
        </p:spPr>
      </p:pic>
      <p:sp>
        <p:nvSpPr>
          <p:cNvPr id="18" name="Bultiņa: pa labi 17">
            <a:extLst>
              <a:ext uri="{FF2B5EF4-FFF2-40B4-BE49-F238E27FC236}">
                <a16:creationId xmlns:a16="http://schemas.microsoft.com/office/drawing/2014/main" id="{0B86F18D-703A-3793-483C-8CC531E171DE}"/>
              </a:ext>
            </a:extLst>
          </p:cNvPr>
          <p:cNvSpPr/>
          <p:nvPr/>
        </p:nvSpPr>
        <p:spPr>
          <a:xfrm>
            <a:off x="5660593" y="1413368"/>
            <a:ext cx="608753" cy="46746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endParaRPr lang="lv-LV" dirty="0"/>
          </a:p>
        </p:txBody>
      </p:sp>
      <p:sp>
        <p:nvSpPr>
          <p:cNvPr id="19" name="Bultiņa: pa labi 18">
            <a:extLst>
              <a:ext uri="{FF2B5EF4-FFF2-40B4-BE49-F238E27FC236}">
                <a16:creationId xmlns:a16="http://schemas.microsoft.com/office/drawing/2014/main" id="{28836BE2-05DD-6D68-5F83-37F7261494B9}"/>
              </a:ext>
            </a:extLst>
          </p:cNvPr>
          <p:cNvSpPr/>
          <p:nvPr/>
        </p:nvSpPr>
        <p:spPr>
          <a:xfrm>
            <a:off x="8689082" y="1420791"/>
            <a:ext cx="608753" cy="46746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endParaRPr lang="lv-LV" dirty="0"/>
          </a:p>
        </p:txBody>
      </p:sp>
      <p:sp>
        <p:nvSpPr>
          <p:cNvPr id="2" name="Taisnstūris 1">
            <a:extLst>
              <a:ext uri="{FF2B5EF4-FFF2-40B4-BE49-F238E27FC236}">
                <a16:creationId xmlns:a16="http://schemas.microsoft.com/office/drawing/2014/main" id="{328DE73E-C444-B3DC-E8D3-AA3A1E70326D}"/>
              </a:ext>
            </a:extLst>
          </p:cNvPr>
          <p:cNvSpPr/>
          <p:nvPr/>
        </p:nvSpPr>
        <p:spPr>
          <a:xfrm>
            <a:off x="5808761" y="1036400"/>
            <a:ext cx="6095285" cy="524811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217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13</a:t>
            </a:fld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</p:spPr>
        <p:txBody>
          <a:bodyPr/>
          <a:lstStyle/>
          <a:p>
            <a:r>
              <a:rPr lang="lv-LV" dirty="0"/>
              <a:t>Atzinumi</a:t>
            </a:r>
            <a:endParaRPr lang="de-DE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3A7210-DFCF-E415-7E74-77460379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978015"/>
            <a:ext cx="4260580" cy="1772430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Lāzera griešanas iekārta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Mērījumu veikšana esošai iekārtai, produkcijas uzskaite. Salīdzināšana ar iekārtas piegādātāja apliecināto patēriņu uz produkcijas vienību.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Jaunās iekārtas mērījumu veikšana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ALTUM kapitāla atlaide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6CD7B295-C371-E2AD-5DC0-D3206B382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43" y="2803434"/>
            <a:ext cx="6813042" cy="3499926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4B78280B-3494-2908-9759-C83FAEE7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012" y="153577"/>
            <a:ext cx="1989870" cy="2653162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1101654F-AE0F-76AC-9226-D19E5714A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695" y="188640"/>
            <a:ext cx="4187958" cy="3140968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B83E444F-AD24-0215-BD1A-3EB56250A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930" y="3861048"/>
            <a:ext cx="4744723" cy="2289886"/>
          </a:xfrm>
          <a:prstGeom prst="rect">
            <a:avLst/>
          </a:prstGeom>
        </p:spPr>
      </p:pic>
      <p:sp>
        <p:nvSpPr>
          <p:cNvPr id="14" name="Bultiņa: uz leju 13">
            <a:extLst>
              <a:ext uri="{FF2B5EF4-FFF2-40B4-BE49-F238E27FC236}">
                <a16:creationId xmlns:a16="http://schemas.microsoft.com/office/drawing/2014/main" id="{6F7DA267-32FF-A58D-8FD0-5626A51ADF04}"/>
              </a:ext>
            </a:extLst>
          </p:cNvPr>
          <p:cNvSpPr/>
          <p:nvPr/>
        </p:nvSpPr>
        <p:spPr>
          <a:xfrm>
            <a:off x="9753168" y="3415197"/>
            <a:ext cx="504056" cy="432048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108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14</a:t>
            </a:fld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</p:spPr>
        <p:txBody>
          <a:bodyPr/>
          <a:lstStyle/>
          <a:p>
            <a:r>
              <a:rPr lang="lv-LV" dirty="0"/>
              <a:t>Atzinumi</a:t>
            </a:r>
            <a:endParaRPr lang="de-DE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3A7210-DFCF-E415-7E74-77460379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978015"/>
            <a:ext cx="4260580" cy="1772430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Akmens griešanas iekārta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Mērījumu veikšana esošai iekārtai, produkcijas uzskaite. Salīdzināšana ar iekārtas piegādātāja apliecināto patēriņu uz produkcijas vienību.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Jaunās iekārtas mērījumu veikšana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ALTUM kapitāla atlaide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ABECE546-ADA5-4708-30D5-9642729E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895" y="2636912"/>
            <a:ext cx="3237776" cy="4069705"/>
          </a:xfrm>
          <a:prstGeom prst="rect">
            <a:avLst/>
          </a:prstGeom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625126D4-6DBF-5953-AF44-B60EFBCA0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86" y="2750445"/>
            <a:ext cx="6120680" cy="3440483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D50CC4C7-6473-79DF-2524-061E02103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948" y="-744"/>
            <a:ext cx="5107902" cy="282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01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15</a:t>
            </a:fld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</p:spPr>
        <p:txBody>
          <a:bodyPr/>
          <a:lstStyle/>
          <a:p>
            <a:r>
              <a:rPr lang="lv-LV" dirty="0"/>
              <a:t>Atzinumi</a:t>
            </a:r>
            <a:endParaRPr lang="de-DE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3A7210-DFCF-E415-7E74-77460379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978015"/>
            <a:ext cx="6204796" cy="362753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Aspirācijas sistēmas elektroenerģijas patēriņa mērījumi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D5A9FB88-5EA3-FCC4-ED84-8BFA582E4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6" y="1340768"/>
            <a:ext cx="1822862" cy="2645893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4ECBD70D-2DED-034F-9D18-3011879231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967"/>
          <a:stretch/>
        </p:blipFill>
        <p:spPr>
          <a:xfrm>
            <a:off x="2640410" y="1774286"/>
            <a:ext cx="8375860" cy="2180921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D91DE477-F48E-24A4-EC39-4358860BD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86" y="4097898"/>
            <a:ext cx="3218062" cy="2147215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21496CBF-4774-C227-A00E-03EAE6958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610" y="4066444"/>
            <a:ext cx="3226324" cy="21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26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64452E6-C22B-39E5-97F4-794927EC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C28AEB0-DF37-12A4-A97C-7352F23D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16</a:t>
            </a:fld>
            <a:endParaRPr lang="de-DE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59DD39EB-7DA6-979F-C9F9-36680AF8C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29" y="0"/>
            <a:ext cx="8590421" cy="6284967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A689A351-08A2-E8F0-5ACB-1422AC21F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8" y="82143"/>
            <a:ext cx="297514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0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08E23353-9334-F30D-7311-CB1EE85C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E71D528A-206E-1A1D-205E-887B34C0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17</a:t>
            </a:fld>
            <a:endParaRPr lang="de-DE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CA5DCE30-D348-745D-EBDF-6BF08B186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54" y="441701"/>
            <a:ext cx="7937680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96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68F3A0-C80E-9D37-D292-B3DEA04A0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730" y="6356350"/>
            <a:ext cx="4678697" cy="179996"/>
          </a:xfrm>
        </p:spPr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209BC4-943F-19C8-CB46-DA466235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18</a:t>
            </a:fld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59694E7-1A47-9719-EA2F-C938883B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1" y="533263"/>
            <a:ext cx="11161454" cy="612000"/>
          </a:xfrm>
        </p:spPr>
        <p:txBody>
          <a:bodyPr/>
          <a:lstStyle/>
          <a:p>
            <a:r>
              <a:rPr lang="lv-LV" dirty="0"/>
              <a:t>Ko iegūst rūpnīca.</a:t>
            </a:r>
            <a:endParaRPr lang="de-DE" dirty="0"/>
          </a:p>
        </p:txBody>
      </p:sp>
      <p:pic>
        <p:nvPicPr>
          <p:cNvPr id="19" name="Attēls 18">
            <a:extLst>
              <a:ext uri="{FF2B5EF4-FFF2-40B4-BE49-F238E27FC236}">
                <a16:creationId xmlns:a16="http://schemas.microsoft.com/office/drawing/2014/main" id="{09F37B81-76B5-5CE5-60FA-36152A2E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23" y="2025641"/>
            <a:ext cx="764214" cy="781033"/>
          </a:xfrm>
          <a:prstGeom prst="rect">
            <a:avLst/>
          </a:prstGeom>
        </p:spPr>
      </p:pic>
      <p:pic>
        <p:nvPicPr>
          <p:cNvPr id="27" name="Attēls 26">
            <a:extLst>
              <a:ext uri="{FF2B5EF4-FFF2-40B4-BE49-F238E27FC236}">
                <a16:creationId xmlns:a16="http://schemas.microsoft.com/office/drawing/2014/main" id="{31CB74B0-60C1-B266-836A-7255D6000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7" y="2843542"/>
            <a:ext cx="762882" cy="748420"/>
          </a:xfrm>
          <a:prstGeom prst="rect">
            <a:avLst/>
          </a:prstGeom>
        </p:spPr>
      </p:pic>
      <p:pic>
        <p:nvPicPr>
          <p:cNvPr id="29" name="Attēls 28">
            <a:extLst>
              <a:ext uri="{FF2B5EF4-FFF2-40B4-BE49-F238E27FC236}">
                <a16:creationId xmlns:a16="http://schemas.microsoft.com/office/drawing/2014/main" id="{DA25C0D9-EBA5-14AF-8A9C-DABFA9B5B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4" y="3626118"/>
            <a:ext cx="766497" cy="748420"/>
          </a:xfrm>
          <a:prstGeom prst="rect">
            <a:avLst/>
          </a:prstGeom>
        </p:spPr>
      </p:pic>
      <p:pic>
        <p:nvPicPr>
          <p:cNvPr id="30" name="Attēls 29">
            <a:extLst>
              <a:ext uri="{FF2B5EF4-FFF2-40B4-BE49-F238E27FC236}">
                <a16:creationId xmlns:a16="http://schemas.microsoft.com/office/drawing/2014/main" id="{E0BF7E64-DEEA-FB15-FF1C-95B3B15E5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94" y="4418955"/>
            <a:ext cx="777261" cy="769893"/>
          </a:xfrm>
          <a:prstGeom prst="rect">
            <a:avLst/>
          </a:prstGeom>
        </p:spPr>
      </p:pic>
      <p:grpSp>
        <p:nvGrpSpPr>
          <p:cNvPr id="36" name="Grupa 35">
            <a:extLst>
              <a:ext uri="{FF2B5EF4-FFF2-40B4-BE49-F238E27FC236}">
                <a16:creationId xmlns:a16="http://schemas.microsoft.com/office/drawing/2014/main" id="{124195BB-97E6-BA8A-8C25-19B1CD4C1244}"/>
              </a:ext>
            </a:extLst>
          </p:cNvPr>
          <p:cNvGrpSpPr/>
          <p:nvPr/>
        </p:nvGrpSpPr>
        <p:grpSpPr>
          <a:xfrm>
            <a:off x="583994" y="5214848"/>
            <a:ext cx="777261" cy="781034"/>
            <a:chOff x="914380" y="4932859"/>
            <a:chExt cx="777261" cy="781034"/>
          </a:xfrm>
        </p:grpSpPr>
        <p:pic>
          <p:nvPicPr>
            <p:cNvPr id="35" name="Attēls 34">
              <a:extLst>
                <a:ext uri="{FF2B5EF4-FFF2-40B4-BE49-F238E27FC236}">
                  <a16:creationId xmlns:a16="http://schemas.microsoft.com/office/drawing/2014/main" id="{D98F14FD-E25A-8561-33ED-A39792871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380" y="4932859"/>
              <a:ext cx="777261" cy="781034"/>
            </a:xfrm>
            <a:prstGeom prst="rect">
              <a:avLst/>
            </a:prstGeom>
          </p:spPr>
        </p:pic>
        <p:pic>
          <p:nvPicPr>
            <p:cNvPr id="34" name="Grafika 33" descr="Euro with solid fill">
              <a:extLst>
                <a:ext uri="{FF2B5EF4-FFF2-40B4-BE49-F238E27FC236}">
                  <a16:creationId xmlns:a16="http://schemas.microsoft.com/office/drawing/2014/main" id="{54B588F7-96EC-5F48-2804-AB8B0FD1C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253" y="5022089"/>
              <a:ext cx="602575" cy="602575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273CA8E-7BCE-2B47-ADAF-3C3A38124014}"/>
              </a:ext>
            </a:extLst>
          </p:cNvPr>
          <p:cNvGrpSpPr/>
          <p:nvPr/>
        </p:nvGrpSpPr>
        <p:grpSpPr>
          <a:xfrm>
            <a:off x="570405" y="1305561"/>
            <a:ext cx="752650" cy="710988"/>
            <a:chOff x="2246616" y="1374754"/>
            <a:chExt cx="777261" cy="781034"/>
          </a:xfrm>
        </p:grpSpPr>
        <p:pic>
          <p:nvPicPr>
            <p:cNvPr id="39" name="Attēls 38">
              <a:extLst>
                <a:ext uri="{FF2B5EF4-FFF2-40B4-BE49-F238E27FC236}">
                  <a16:creationId xmlns:a16="http://schemas.microsoft.com/office/drawing/2014/main" id="{40044C33-A638-ED33-D046-1EE88A1C6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6616" y="1374754"/>
              <a:ext cx="777261" cy="781034"/>
            </a:xfrm>
            <a:prstGeom prst="rect">
              <a:avLst/>
            </a:prstGeom>
          </p:spPr>
        </p:pic>
        <p:pic>
          <p:nvPicPr>
            <p:cNvPr id="38" name="Grafika 37" descr="Lightbulb and gear with solid fill">
              <a:extLst>
                <a:ext uri="{FF2B5EF4-FFF2-40B4-BE49-F238E27FC236}">
                  <a16:creationId xmlns:a16="http://schemas.microsoft.com/office/drawing/2014/main" id="{839AB71A-17AC-740F-9468-EB879BA0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320932" y="1470263"/>
              <a:ext cx="590016" cy="59001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8A013F1-D981-9E7F-10FF-0157E47E7C69}"/>
              </a:ext>
            </a:extLst>
          </p:cNvPr>
          <p:cNvSpPr txBox="1"/>
          <p:nvPr/>
        </p:nvSpPr>
        <p:spPr>
          <a:xfrm>
            <a:off x="1361255" y="1372665"/>
            <a:ext cx="79928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Efektivitāte un produktivitāte</a:t>
            </a:r>
            <a:r>
              <a:rPr lang="lv-LV" dirty="0"/>
              <a:t>: Vadītājam svarīgi, lai ražošanas procesi būtu maksimāli efektīvi, novēršot izšķērdēšanu un minimizējot izmaksas.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0A8136-044C-EE33-66D0-A69A8ACD1F86}"/>
              </a:ext>
            </a:extLst>
          </p:cNvPr>
          <p:cNvSpPr txBox="1"/>
          <p:nvPr/>
        </p:nvSpPr>
        <p:spPr>
          <a:xfrm>
            <a:off x="1367030" y="2011919"/>
            <a:ext cx="79928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l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Kvalitāte: </a:t>
            </a:r>
            <a:r>
              <a:rPr lang="lv-LV" dirty="0"/>
              <a:t>Produkcijas kvalitāte ir galvenais faktors, lai uzturētu klientu apmierinātību un reputāciju tirgū. Vadītājs vēlas pārliecināties, ka produkti atbilst standartiem un specifikācijām.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4C2C2B-8383-A152-E73F-BF614BEEA591}"/>
              </a:ext>
            </a:extLst>
          </p:cNvPr>
          <p:cNvSpPr txBox="1"/>
          <p:nvPr/>
        </p:nvSpPr>
        <p:spPr>
          <a:xfrm>
            <a:off x="1349833" y="2842916"/>
            <a:ext cx="79928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l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Darbinieku apmierinātība un drošība: </a:t>
            </a:r>
            <a:r>
              <a:rPr lang="lv-LV" dirty="0"/>
              <a:t>Labas attiecības ar darbiniekiem un droša darba vide ir prioritāte, jo tas veicina augstāku produktivitāti un mazina risku negadījumiem.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0636A7-4C1D-03BC-F646-B86C6573ECAC}"/>
              </a:ext>
            </a:extLst>
          </p:cNvPr>
          <p:cNvSpPr txBox="1"/>
          <p:nvPr/>
        </p:nvSpPr>
        <p:spPr>
          <a:xfrm>
            <a:off x="1361255" y="3655217"/>
            <a:ext cx="79928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l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Tehnoloģiskie uzlabojumi: </a:t>
            </a:r>
            <a:r>
              <a:rPr lang="lv-LV" dirty="0"/>
              <a:t>Vadītājs ir ieinteresēts modernizēt ražošanas procesus ar jauniem tehnoloģiskiem risinājumiem, lai samazinātu izmaksas un palielinātu ražošanas kapacitāti.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67E768-3F22-A893-4A9F-5EC69A6460DC}"/>
              </a:ext>
            </a:extLst>
          </p:cNvPr>
          <p:cNvSpPr txBox="1"/>
          <p:nvPr/>
        </p:nvSpPr>
        <p:spPr>
          <a:xfrm>
            <a:off x="1356934" y="4520918"/>
            <a:ext cx="79928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l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Atbilstība likumiem un noteikumiem: </a:t>
            </a:r>
            <a:r>
              <a:rPr lang="lv-LV" dirty="0"/>
              <a:t>Rūpnīcas vadītājs vēlas nodrošināt, ka rūpnīca darbojas saskaņā ar visām nozares prasībām, vides un darba aizsardzības normām.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8455C-F295-EFAE-D271-E89FAC8D3F2C}"/>
              </a:ext>
            </a:extLst>
          </p:cNvPr>
          <p:cNvSpPr txBox="1"/>
          <p:nvPr/>
        </p:nvSpPr>
        <p:spPr>
          <a:xfrm>
            <a:off x="1352613" y="5442250"/>
            <a:ext cx="79928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Rentabilitāte: </a:t>
            </a:r>
            <a:r>
              <a:rPr lang="lv-LV" dirty="0"/>
              <a:t>Vadītājs vēlas palielināt uzņēmuma peļņu, optimizējot ražošanas izmaksas un meklējot jaunas tirgus iespējas.</a:t>
            </a:r>
          </a:p>
        </p:txBody>
      </p:sp>
      <p:pic>
        <p:nvPicPr>
          <p:cNvPr id="7" name="Attēls 6" descr="Attēls, kurā ir grafika, krāsainība, dizains&#10;&#10;Apraksts ģenerēts automātiski">
            <a:extLst>
              <a:ext uri="{FF2B5EF4-FFF2-40B4-BE49-F238E27FC236}">
                <a16:creationId xmlns:a16="http://schemas.microsoft.com/office/drawing/2014/main" id="{271FC83E-C7AB-E2C8-3325-BB3D20521F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21" y="1191365"/>
            <a:ext cx="752650" cy="752650"/>
          </a:xfrm>
          <a:prstGeom prst="rect">
            <a:avLst/>
          </a:prstGeom>
        </p:spPr>
      </p:pic>
      <p:pic>
        <p:nvPicPr>
          <p:cNvPr id="8" name="Attēls 7" descr="Attēls, kurā ir grafika, krāsainība, dizains&#10;&#10;Apraksts ģenerēts automātiski">
            <a:extLst>
              <a:ext uri="{FF2B5EF4-FFF2-40B4-BE49-F238E27FC236}">
                <a16:creationId xmlns:a16="http://schemas.microsoft.com/office/drawing/2014/main" id="{7C113D33-2F50-8D1C-A5E3-F15AEB6393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143" y="1876640"/>
            <a:ext cx="752650" cy="752650"/>
          </a:xfrm>
          <a:prstGeom prst="rect">
            <a:avLst/>
          </a:prstGeom>
        </p:spPr>
      </p:pic>
      <p:pic>
        <p:nvPicPr>
          <p:cNvPr id="9" name="Attēls 8" descr="Attēls, kurā ir grafika, krāsainība, dizains&#10;&#10;Apraksts ģenerēts automātiski">
            <a:extLst>
              <a:ext uri="{FF2B5EF4-FFF2-40B4-BE49-F238E27FC236}">
                <a16:creationId xmlns:a16="http://schemas.microsoft.com/office/drawing/2014/main" id="{E65718D3-AA96-15A1-D482-47F003F605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73" y="2646642"/>
            <a:ext cx="752650" cy="752650"/>
          </a:xfrm>
          <a:prstGeom prst="rect">
            <a:avLst/>
          </a:prstGeom>
        </p:spPr>
      </p:pic>
      <p:pic>
        <p:nvPicPr>
          <p:cNvPr id="10" name="Attēls 9" descr="Attēls, kurā ir grafika, krāsainība, dizains&#10;&#10;Apraksts ģenerēts automātiski">
            <a:extLst>
              <a:ext uri="{FF2B5EF4-FFF2-40B4-BE49-F238E27FC236}">
                <a16:creationId xmlns:a16="http://schemas.microsoft.com/office/drawing/2014/main" id="{6F790271-4307-82A1-0821-F4A6D2CB1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40" y="3434200"/>
            <a:ext cx="752650" cy="752650"/>
          </a:xfrm>
          <a:prstGeom prst="rect">
            <a:avLst/>
          </a:prstGeom>
        </p:spPr>
      </p:pic>
      <p:pic>
        <p:nvPicPr>
          <p:cNvPr id="11" name="Attēls 10" descr="Attēls, kurā ir grafika, krāsainība, dizains&#10;&#10;Apraksts ģenerēts automātiski">
            <a:extLst>
              <a:ext uri="{FF2B5EF4-FFF2-40B4-BE49-F238E27FC236}">
                <a16:creationId xmlns:a16="http://schemas.microsoft.com/office/drawing/2014/main" id="{8D538DAC-07AF-F67E-1E45-ACAADFB35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40" y="4348921"/>
            <a:ext cx="752650" cy="752650"/>
          </a:xfrm>
          <a:prstGeom prst="rect">
            <a:avLst/>
          </a:prstGeom>
        </p:spPr>
      </p:pic>
      <p:pic>
        <p:nvPicPr>
          <p:cNvPr id="12" name="Attēls 11" descr="Attēls, kurā ir grafika, krāsainība, dizains&#10;&#10;Apraksts ģenerēts automātiski">
            <a:extLst>
              <a:ext uri="{FF2B5EF4-FFF2-40B4-BE49-F238E27FC236}">
                <a16:creationId xmlns:a16="http://schemas.microsoft.com/office/drawing/2014/main" id="{5A992743-2D44-37F2-4AC5-C4581F517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99" y="5182633"/>
            <a:ext cx="752650" cy="7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685E242-60DD-7883-F617-23F2E5A99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70" y="692696"/>
            <a:ext cx="11161454" cy="1116000"/>
          </a:xfrm>
        </p:spPr>
        <p:txBody>
          <a:bodyPr>
            <a:normAutofit/>
          </a:bodyPr>
          <a:lstStyle/>
          <a:p>
            <a:r>
              <a:rPr lang="lv-LV" dirty="0"/>
              <a:t>Jautājumi</a:t>
            </a:r>
            <a:r>
              <a:rPr lang="de-DE" dirty="0"/>
              <a:t>?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7A8E94D-3441-32C4-03DD-79ACFC7E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70" y="6356350"/>
            <a:ext cx="1956324" cy="241002"/>
          </a:xfrm>
        </p:spPr>
        <p:txBody>
          <a:bodyPr/>
          <a:lstStyle/>
          <a:p>
            <a:r>
              <a:rPr lang="de-DE" sz="1050" dirty="0"/>
              <a:t>www.tuv-nord.com/lv</a:t>
            </a:r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BB0906DA-05B3-969D-44DE-A47053BB4151}"/>
              </a:ext>
            </a:extLst>
          </p:cNvPr>
          <p:cNvSpPr txBox="1">
            <a:spLocks/>
          </p:cNvSpPr>
          <p:nvPr/>
        </p:nvSpPr>
        <p:spPr>
          <a:xfrm>
            <a:off x="506665" y="4836578"/>
            <a:ext cx="5040000" cy="17933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NG Pro" panose="02000506050400020004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TNG Pro" panose="02000506050400020004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500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lv-LV" dirty="0">
                <a:solidFill>
                  <a:schemeClr val="bg1"/>
                </a:solidFill>
              </a:rPr>
              <a:t>Artūrs Kamenders</a:t>
            </a:r>
            <a:endParaRPr lang="de-DE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T.: +</a:t>
            </a:r>
            <a:r>
              <a:rPr lang="lv-LV" dirty="0">
                <a:solidFill>
                  <a:schemeClr val="bg1"/>
                </a:solidFill>
              </a:rPr>
              <a:t>371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lv-LV" dirty="0">
                <a:solidFill>
                  <a:schemeClr val="bg1"/>
                </a:solidFill>
              </a:rPr>
              <a:t>27036603</a:t>
            </a:r>
            <a:endParaRPr lang="de-DE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de-DE" dirty="0">
                <a:solidFill>
                  <a:schemeClr val="bg1"/>
                </a:solidFill>
              </a:rPr>
              <a:t>M.: </a:t>
            </a:r>
            <a:r>
              <a:rPr lang="lv-LV" dirty="0">
                <a:solidFill>
                  <a:schemeClr val="bg1"/>
                </a:solidFill>
              </a:rPr>
              <a:t>akamenders@tuv-nord.lv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Attēls 6" descr="Attēls, kurā ir cilvēka seja, persona, apģērbs, siena&#10;&#10;Apraksts ģenerēts automātiski">
            <a:extLst>
              <a:ext uri="{FF2B5EF4-FFF2-40B4-BE49-F238E27FC236}">
                <a16:creationId xmlns:a16="http://schemas.microsoft.com/office/drawing/2014/main" id="{3E5A458D-1691-5CA4-593A-900302B57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16781" r="5627" b="12865"/>
          <a:stretch/>
        </p:blipFill>
        <p:spPr>
          <a:xfrm>
            <a:off x="624186" y="2312888"/>
            <a:ext cx="2088232" cy="24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9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68F3A0-C80E-9D37-D292-B3DEA04A0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730" y="6356350"/>
            <a:ext cx="4678697" cy="179996"/>
          </a:xfrm>
        </p:spPr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209BC4-943F-19C8-CB46-DA466235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2</a:t>
            </a:fld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59694E7-1A47-9719-EA2F-C938883B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1" y="533263"/>
            <a:ext cx="11161454" cy="612000"/>
          </a:xfrm>
        </p:spPr>
        <p:txBody>
          <a:bodyPr/>
          <a:lstStyle/>
          <a:p>
            <a:r>
              <a:rPr lang="lv-LV" dirty="0"/>
              <a:t>Ko vēlās rūpnīcas vadītājs?</a:t>
            </a:r>
            <a:endParaRPr lang="de-DE" dirty="0"/>
          </a:p>
        </p:txBody>
      </p:sp>
      <p:pic>
        <p:nvPicPr>
          <p:cNvPr id="19" name="Attēls 18">
            <a:extLst>
              <a:ext uri="{FF2B5EF4-FFF2-40B4-BE49-F238E27FC236}">
                <a16:creationId xmlns:a16="http://schemas.microsoft.com/office/drawing/2014/main" id="{09F37B81-76B5-5CE5-60FA-36152A2E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23" y="2025641"/>
            <a:ext cx="764214" cy="781033"/>
          </a:xfrm>
          <a:prstGeom prst="rect">
            <a:avLst/>
          </a:prstGeom>
        </p:spPr>
      </p:pic>
      <p:pic>
        <p:nvPicPr>
          <p:cNvPr id="27" name="Attēls 26">
            <a:extLst>
              <a:ext uri="{FF2B5EF4-FFF2-40B4-BE49-F238E27FC236}">
                <a16:creationId xmlns:a16="http://schemas.microsoft.com/office/drawing/2014/main" id="{31CB74B0-60C1-B266-836A-7255D6000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7" y="2843542"/>
            <a:ext cx="762882" cy="748420"/>
          </a:xfrm>
          <a:prstGeom prst="rect">
            <a:avLst/>
          </a:prstGeom>
        </p:spPr>
      </p:pic>
      <p:pic>
        <p:nvPicPr>
          <p:cNvPr id="29" name="Attēls 28">
            <a:extLst>
              <a:ext uri="{FF2B5EF4-FFF2-40B4-BE49-F238E27FC236}">
                <a16:creationId xmlns:a16="http://schemas.microsoft.com/office/drawing/2014/main" id="{DA25C0D9-EBA5-14AF-8A9C-DABFA9B5B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4" y="3626118"/>
            <a:ext cx="766497" cy="748420"/>
          </a:xfrm>
          <a:prstGeom prst="rect">
            <a:avLst/>
          </a:prstGeom>
        </p:spPr>
      </p:pic>
      <p:pic>
        <p:nvPicPr>
          <p:cNvPr id="30" name="Attēls 29">
            <a:extLst>
              <a:ext uri="{FF2B5EF4-FFF2-40B4-BE49-F238E27FC236}">
                <a16:creationId xmlns:a16="http://schemas.microsoft.com/office/drawing/2014/main" id="{E0BF7E64-DEEA-FB15-FF1C-95B3B15E5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94" y="4418955"/>
            <a:ext cx="777261" cy="769893"/>
          </a:xfrm>
          <a:prstGeom prst="rect">
            <a:avLst/>
          </a:prstGeom>
        </p:spPr>
      </p:pic>
      <p:grpSp>
        <p:nvGrpSpPr>
          <p:cNvPr id="36" name="Grupa 35">
            <a:extLst>
              <a:ext uri="{FF2B5EF4-FFF2-40B4-BE49-F238E27FC236}">
                <a16:creationId xmlns:a16="http://schemas.microsoft.com/office/drawing/2014/main" id="{124195BB-97E6-BA8A-8C25-19B1CD4C1244}"/>
              </a:ext>
            </a:extLst>
          </p:cNvPr>
          <p:cNvGrpSpPr/>
          <p:nvPr/>
        </p:nvGrpSpPr>
        <p:grpSpPr>
          <a:xfrm>
            <a:off x="583994" y="5214848"/>
            <a:ext cx="777261" cy="781034"/>
            <a:chOff x="914380" y="4932859"/>
            <a:chExt cx="777261" cy="781034"/>
          </a:xfrm>
        </p:grpSpPr>
        <p:pic>
          <p:nvPicPr>
            <p:cNvPr id="35" name="Attēls 34">
              <a:extLst>
                <a:ext uri="{FF2B5EF4-FFF2-40B4-BE49-F238E27FC236}">
                  <a16:creationId xmlns:a16="http://schemas.microsoft.com/office/drawing/2014/main" id="{D98F14FD-E25A-8561-33ED-A39792871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380" y="4932859"/>
              <a:ext cx="777261" cy="781034"/>
            </a:xfrm>
            <a:prstGeom prst="rect">
              <a:avLst/>
            </a:prstGeom>
          </p:spPr>
        </p:pic>
        <p:pic>
          <p:nvPicPr>
            <p:cNvPr id="34" name="Grafika 33" descr="Euro with solid fill">
              <a:extLst>
                <a:ext uri="{FF2B5EF4-FFF2-40B4-BE49-F238E27FC236}">
                  <a16:creationId xmlns:a16="http://schemas.microsoft.com/office/drawing/2014/main" id="{54B588F7-96EC-5F48-2804-AB8B0FD1C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253" y="5022089"/>
              <a:ext cx="602575" cy="602575"/>
            </a:xfrm>
            <a:prstGeom prst="rect">
              <a:avLst/>
            </a:prstGeom>
          </p:spPr>
        </p:pic>
      </p:grpSp>
      <p:grpSp>
        <p:nvGrpSpPr>
          <p:cNvPr id="40" name="Grupa 39">
            <a:extLst>
              <a:ext uri="{FF2B5EF4-FFF2-40B4-BE49-F238E27FC236}">
                <a16:creationId xmlns:a16="http://schemas.microsoft.com/office/drawing/2014/main" id="{2273CA8E-7BCE-2B47-ADAF-3C3A38124014}"/>
              </a:ext>
            </a:extLst>
          </p:cNvPr>
          <p:cNvGrpSpPr/>
          <p:nvPr/>
        </p:nvGrpSpPr>
        <p:grpSpPr>
          <a:xfrm>
            <a:off x="570405" y="1305561"/>
            <a:ext cx="752650" cy="710988"/>
            <a:chOff x="2246616" y="1374754"/>
            <a:chExt cx="777261" cy="781034"/>
          </a:xfrm>
        </p:grpSpPr>
        <p:pic>
          <p:nvPicPr>
            <p:cNvPr id="39" name="Attēls 38">
              <a:extLst>
                <a:ext uri="{FF2B5EF4-FFF2-40B4-BE49-F238E27FC236}">
                  <a16:creationId xmlns:a16="http://schemas.microsoft.com/office/drawing/2014/main" id="{40044C33-A638-ED33-D046-1EE88A1C6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6616" y="1374754"/>
              <a:ext cx="777261" cy="781034"/>
            </a:xfrm>
            <a:prstGeom prst="rect">
              <a:avLst/>
            </a:prstGeom>
          </p:spPr>
        </p:pic>
        <p:pic>
          <p:nvPicPr>
            <p:cNvPr id="38" name="Grafika 37" descr="Lightbulb and gear with solid fill">
              <a:extLst>
                <a:ext uri="{FF2B5EF4-FFF2-40B4-BE49-F238E27FC236}">
                  <a16:creationId xmlns:a16="http://schemas.microsoft.com/office/drawing/2014/main" id="{839AB71A-17AC-740F-9468-EB879BA0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320932" y="1470263"/>
              <a:ext cx="590016" cy="59001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8A013F1-D981-9E7F-10FF-0157E47E7C69}"/>
              </a:ext>
            </a:extLst>
          </p:cNvPr>
          <p:cNvSpPr txBox="1"/>
          <p:nvPr/>
        </p:nvSpPr>
        <p:spPr>
          <a:xfrm>
            <a:off x="1361255" y="1372665"/>
            <a:ext cx="79928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Efektivitāte un produktivitāte</a:t>
            </a:r>
            <a:r>
              <a:rPr lang="lv-LV" dirty="0"/>
              <a:t>: Vadītājam svarīgi, lai ražošanas procesi būtu maksimāli efektīvi, novēršot izšķērdēšanu un minimizējot izmaksas.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F0A8136-044C-EE33-66D0-A69A8ACD1F86}"/>
              </a:ext>
            </a:extLst>
          </p:cNvPr>
          <p:cNvSpPr txBox="1"/>
          <p:nvPr/>
        </p:nvSpPr>
        <p:spPr>
          <a:xfrm>
            <a:off x="1367030" y="2011919"/>
            <a:ext cx="79928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l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Kvalitāte: </a:t>
            </a:r>
            <a:r>
              <a:rPr lang="lv-LV" dirty="0"/>
              <a:t>Produkcijas kvalitāte ir galvenais faktors, lai uzturētu klientu apmierinātību un reputāciju tirgū. Vadītājs vēlas pārliecināties, ka produkti atbilst standartiem un specifikācijām.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4C2C2B-8383-A152-E73F-BF614BEEA591}"/>
              </a:ext>
            </a:extLst>
          </p:cNvPr>
          <p:cNvSpPr txBox="1"/>
          <p:nvPr/>
        </p:nvSpPr>
        <p:spPr>
          <a:xfrm>
            <a:off x="1349833" y="2842916"/>
            <a:ext cx="79928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l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Darbinieku apmierinātība un drošība: </a:t>
            </a:r>
            <a:r>
              <a:rPr lang="lv-LV" dirty="0"/>
              <a:t>Labas attiecības ar darbiniekiem un droša darba vide ir prioritāte, jo tas veicina augstāku produktivitāti un mazina risku negadījumiem.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0636A7-4C1D-03BC-F646-B86C6573ECAC}"/>
              </a:ext>
            </a:extLst>
          </p:cNvPr>
          <p:cNvSpPr txBox="1"/>
          <p:nvPr/>
        </p:nvSpPr>
        <p:spPr>
          <a:xfrm>
            <a:off x="1361255" y="3655217"/>
            <a:ext cx="79928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l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Tehnoloģiskie uzlabojumi: </a:t>
            </a:r>
            <a:r>
              <a:rPr lang="lv-LV" dirty="0"/>
              <a:t>Vadītājs ir ieinteresēts modernizēt ražošanas procesus ar jauniem tehnoloģiskiem risinājumiem, lai samazinātu izmaksas un palielinātu ražošanas kapacitāti.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67E768-3F22-A893-4A9F-5EC69A6460DC}"/>
              </a:ext>
            </a:extLst>
          </p:cNvPr>
          <p:cNvSpPr txBox="1"/>
          <p:nvPr/>
        </p:nvSpPr>
        <p:spPr>
          <a:xfrm>
            <a:off x="1356934" y="4520918"/>
            <a:ext cx="79928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 algn="l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Atbilstība likumiem un noteikumiem: </a:t>
            </a:r>
            <a:r>
              <a:rPr lang="lv-LV" dirty="0"/>
              <a:t>Rūpnīcas vadītājs vēlas nodrošināt, ka rūpnīca darbojas saskaņā ar visām nozares prasībām, vides un darba aizsardzības normām.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8455C-F295-EFAE-D271-E89FAC8D3F2C}"/>
              </a:ext>
            </a:extLst>
          </p:cNvPr>
          <p:cNvSpPr txBox="1"/>
          <p:nvPr/>
        </p:nvSpPr>
        <p:spPr>
          <a:xfrm>
            <a:off x="1352613" y="5442250"/>
            <a:ext cx="79928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70000" indent="-27000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lv-LV" b="1" dirty="0"/>
              <a:t>Rentabilitāte: </a:t>
            </a:r>
            <a:r>
              <a:rPr lang="lv-LV" dirty="0"/>
              <a:t>Vadītājs vēlas palielināt uzņēmuma peļņu, optimizējot ražošanas izmaksas un meklējot jaunas tirgus iespējas.</a:t>
            </a:r>
          </a:p>
        </p:txBody>
      </p:sp>
    </p:spTree>
    <p:extLst>
      <p:ext uri="{BB962C8B-B14F-4D97-AF65-F5344CB8AC3E}">
        <p14:creationId xmlns:p14="http://schemas.microsoft.com/office/powerpoint/2010/main" val="5329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ula 7">
            <a:extLst>
              <a:ext uri="{FF2B5EF4-FFF2-40B4-BE49-F238E27FC236}">
                <a16:creationId xmlns:a16="http://schemas.microsoft.com/office/drawing/2014/main" id="{44FC9BD0-1226-499E-AA33-62302DD7C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261407"/>
              </p:ext>
            </p:extLst>
          </p:nvPr>
        </p:nvGraphicFramePr>
        <p:xfrm>
          <a:off x="264146" y="2053978"/>
          <a:ext cx="11593288" cy="42272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167">
                  <a:extLst>
                    <a:ext uri="{9D8B030D-6E8A-4147-A177-3AD203B41FA5}">
                      <a16:colId xmlns:a16="http://schemas.microsoft.com/office/drawing/2014/main" val="2059707894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val="96188758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076946545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004472101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1275104059"/>
                    </a:ext>
                  </a:extLst>
                </a:gridCol>
              </a:tblGrid>
              <a:tr h="650567">
                <a:tc>
                  <a:txBody>
                    <a:bodyPr/>
                    <a:lstStyle/>
                    <a:p>
                      <a:r>
                        <a:rPr lang="lv-LV" dirty="0"/>
                        <a:t>Solis: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lv-LV" dirty="0"/>
                        <a:t>Esošās situācijas novērtējums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Tehnoloģiju piegādātāja izvēle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Energoefektivitātes pasākumu īstenošana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392167"/>
                  </a:ext>
                </a:extLst>
              </a:tr>
              <a:tr h="1392903"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Procesi, iekārtas, mērījumi.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Ēku norobežojošās konstrukcijas un klimata nodrošināšanas iekārtas.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Atbilstoši veiktajam izvērtējamam un uzņēmuma stratēģija lemj par prioritārajiem pasākumiem.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Salīdzina esošā tehnoloģiskā procesa patēriņu gadā ar jauno.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13836"/>
                  </a:ext>
                </a:extLst>
              </a:tr>
              <a:tr h="1392903">
                <a:tc>
                  <a:txBody>
                    <a:bodyPr/>
                    <a:lstStyle/>
                    <a:p>
                      <a:r>
                        <a:rPr lang="lv-LV" dirty="0"/>
                        <a:t>Veic: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Uzņēmumu </a:t>
                      </a:r>
                      <a:r>
                        <a:rPr lang="lv-LV" dirty="0" err="1"/>
                        <a:t>energoauditori</a:t>
                      </a:r>
                      <a:r>
                        <a:rPr lang="lv-LV" dirty="0"/>
                        <a:t>. </a:t>
                      </a:r>
                    </a:p>
                    <a:p>
                      <a:r>
                        <a:rPr lang="lv-LV" dirty="0"/>
                        <a:t>Akreditēti 8 komersanti.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Neatkarīgi eksperti ēku energoefektivitātes jomā.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Tehnoloģijas piegādātājs sniedz iekārtas tehnisko specifikāciju un izmaksas.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Uzņēmumu un ēku </a:t>
                      </a:r>
                      <a:r>
                        <a:rPr lang="lv-LV" dirty="0" err="1"/>
                        <a:t>energoauditori</a:t>
                      </a:r>
                      <a:r>
                        <a:rPr lang="lv-LV" dirty="0"/>
                        <a:t> veic atzinuma sagatavošanu par prognozēto ietaupījumu </a:t>
                      </a:r>
                      <a:r>
                        <a:rPr lang="lv-LV" dirty="0" err="1"/>
                        <a:t>atticīgajā</a:t>
                      </a:r>
                      <a:r>
                        <a:rPr lang="lv-LV" dirty="0"/>
                        <a:t> sfērā.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422055"/>
                  </a:ext>
                </a:extLst>
              </a:tr>
              <a:tr h="650567">
                <a:tc>
                  <a:txBody>
                    <a:bodyPr/>
                    <a:lstStyle/>
                    <a:p>
                      <a:r>
                        <a:rPr lang="lv-LV" dirty="0"/>
                        <a:t>Finansējums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lv-LV" dirty="0"/>
                        <a:t>ALTUM </a:t>
                      </a:r>
                      <a:r>
                        <a:rPr lang="lv-LV" dirty="0" err="1"/>
                        <a:t>Energogrants</a:t>
                      </a:r>
                      <a:r>
                        <a:rPr lang="lv-LV" dirty="0"/>
                        <a:t> 85 % apmērā.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ALTUM aizdevums ar kapitāla atlaidi 30%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83334"/>
                  </a:ext>
                </a:extLst>
              </a:tr>
            </a:tbl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68F3A0-C80E-9D37-D292-B3DEA04A0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6730" y="6356350"/>
            <a:ext cx="4678697" cy="179996"/>
          </a:xfrm>
        </p:spPr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209BC4-943F-19C8-CB46-DA466235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3</a:t>
            </a:fld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59694E7-1A47-9719-EA2F-C938883B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1" y="533263"/>
            <a:ext cx="11161454" cy="612000"/>
          </a:xfrm>
        </p:spPr>
        <p:txBody>
          <a:bodyPr/>
          <a:lstStyle/>
          <a:p>
            <a:r>
              <a:rPr lang="lv-LV" b="1" dirty="0"/>
              <a:t>Process…</a:t>
            </a:r>
            <a:endParaRPr lang="de-DE" dirty="0"/>
          </a:p>
        </p:txBody>
      </p:sp>
      <p:pic>
        <p:nvPicPr>
          <p:cNvPr id="10" name="Grafika 9" descr="Bar graph with downward trend with solid fill">
            <a:extLst>
              <a:ext uri="{FF2B5EF4-FFF2-40B4-BE49-F238E27FC236}">
                <a16:creationId xmlns:a16="http://schemas.microsoft.com/office/drawing/2014/main" id="{194E2FB6-A87F-15AF-20AB-5120C30CE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5186" y="1131679"/>
            <a:ext cx="914400" cy="914400"/>
          </a:xfrm>
          <a:prstGeom prst="rect">
            <a:avLst/>
          </a:prstGeom>
        </p:spPr>
      </p:pic>
      <p:pic>
        <p:nvPicPr>
          <p:cNvPr id="14" name="Grafika 13" descr="Boardroom with solid fill">
            <a:extLst>
              <a:ext uri="{FF2B5EF4-FFF2-40B4-BE49-F238E27FC236}">
                <a16:creationId xmlns:a16="http://schemas.microsoft.com/office/drawing/2014/main" id="{8EC21CF1-66EA-F813-02A8-F3CA6745A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11194" y="1036400"/>
            <a:ext cx="1152128" cy="1152128"/>
          </a:xfrm>
          <a:prstGeom prst="rect">
            <a:avLst/>
          </a:prstGeom>
        </p:spPr>
      </p:pic>
      <p:pic>
        <p:nvPicPr>
          <p:cNvPr id="17" name="Grafika 16" descr="Clipboard Badge with solid fill">
            <a:extLst>
              <a:ext uri="{FF2B5EF4-FFF2-40B4-BE49-F238E27FC236}">
                <a16:creationId xmlns:a16="http://schemas.microsoft.com/office/drawing/2014/main" id="{CE851102-DA87-CA78-3197-DF2805499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5081" y="1181860"/>
            <a:ext cx="914400" cy="914400"/>
          </a:xfrm>
          <a:prstGeom prst="rect">
            <a:avLst/>
          </a:prstGeom>
        </p:spPr>
      </p:pic>
      <p:sp>
        <p:nvSpPr>
          <p:cNvPr id="18" name="Bultiņa: pa labi 17">
            <a:extLst>
              <a:ext uri="{FF2B5EF4-FFF2-40B4-BE49-F238E27FC236}">
                <a16:creationId xmlns:a16="http://schemas.microsoft.com/office/drawing/2014/main" id="{0B86F18D-703A-3793-483C-8CC531E171DE}"/>
              </a:ext>
            </a:extLst>
          </p:cNvPr>
          <p:cNvSpPr/>
          <p:nvPr/>
        </p:nvSpPr>
        <p:spPr>
          <a:xfrm>
            <a:off x="5660593" y="1413368"/>
            <a:ext cx="608753" cy="46746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endParaRPr lang="lv-LV" dirty="0"/>
          </a:p>
        </p:txBody>
      </p:sp>
      <p:sp>
        <p:nvSpPr>
          <p:cNvPr id="19" name="Bultiņa: pa labi 18">
            <a:extLst>
              <a:ext uri="{FF2B5EF4-FFF2-40B4-BE49-F238E27FC236}">
                <a16:creationId xmlns:a16="http://schemas.microsoft.com/office/drawing/2014/main" id="{28836BE2-05DD-6D68-5F83-37F7261494B9}"/>
              </a:ext>
            </a:extLst>
          </p:cNvPr>
          <p:cNvSpPr/>
          <p:nvPr/>
        </p:nvSpPr>
        <p:spPr>
          <a:xfrm>
            <a:off x="8689082" y="1420791"/>
            <a:ext cx="608753" cy="46746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72000" tIns="72000" rIns="72000" bIns="72000" rtlCol="0" anchor="ctr"/>
          <a:lstStyle/>
          <a:p>
            <a:pPr algn="ctr"/>
            <a:endParaRPr lang="lv-LV" dirty="0"/>
          </a:p>
        </p:txBody>
      </p:sp>
      <p:sp>
        <p:nvSpPr>
          <p:cNvPr id="20" name="Taisnstūris 19">
            <a:extLst>
              <a:ext uri="{FF2B5EF4-FFF2-40B4-BE49-F238E27FC236}">
                <a16:creationId xmlns:a16="http://schemas.microsoft.com/office/drawing/2014/main" id="{491ED0D9-5677-0E6B-F682-5895C388740C}"/>
              </a:ext>
            </a:extLst>
          </p:cNvPr>
          <p:cNvSpPr/>
          <p:nvPr/>
        </p:nvSpPr>
        <p:spPr>
          <a:xfrm>
            <a:off x="192138" y="1036400"/>
            <a:ext cx="5760640" cy="541693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66178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mēroga modelis, rotaļu konstruktors, rotaļlieta, konstruktors&#10;&#10;Apraksts ģenerēts automātiski">
            <a:extLst>
              <a:ext uri="{FF2B5EF4-FFF2-40B4-BE49-F238E27FC236}">
                <a16:creationId xmlns:a16="http://schemas.microsoft.com/office/drawing/2014/main" id="{50668611-E0CE-39A8-167A-EAD59EF3C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339"/>
            <a:ext cx="12193588" cy="4050844"/>
          </a:xfrm>
        </p:spPr>
      </p:pic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4</a:t>
            </a:fld>
            <a:endParaRPr lang="de-DE"/>
          </a:p>
        </p:txBody>
      </p:sp>
      <p:sp>
        <p:nvSpPr>
          <p:cNvPr id="3" name="Bultiņa: piecstūris 2">
            <a:extLst>
              <a:ext uri="{FF2B5EF4-FFF2-40B4-BE49-F238E27FC236}">
                <a16:creationId xmlns:a16="http://schemas.microsoft.com/office/drawing/2014/main" id="{1E3AF938-F624-AE34-4557-9A849EBD6FF5}"/>
              </a:ext>
            </a:extLst>
          </p:cNvPr>
          <p:cNvSpPr/>
          <p:nvPr/>
        </p:nvSpPr>
        <p:spPr>
          <a:xfrm>
            <a:off x="0" y="5229200"/>
            <a:ext cx="1702853" cy="2880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sz="1600" dirty="0"/>
              <a:t>Elektroenerģija</a:t>
            </a:r>
          </a:p>
        </p:txBody>
      </p:sp>
      <p:sp>
        <p:nvSpPr>
          <p:cNvPr id="6" name="Bultiņa: piecstūris 5">
            <a:extLst>
              <a:ext uri="{FF2B5EF4-FFF2-40B4-BE49-F238E27FC236}">
                <a16:creationId xmlns:a16="http://schemas.microsoft.com/office/drawing/2014/main" id="{75FDD832-C871-B20B-08FB-DCF55288287D}"/>
              </a:ext>
            </a:extLst>
          </p:cNvPr>
          <p:cNvSpPr/>
          <p:nvPr/>
        </p:nvSpPr>
        <p:spPr>
          <a:xfrm>
            <a:off x="0" y="5648759"/>
            <a:ext cx="1702853" cy="2880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sz="1600" dirty="0"/>
              <a:t>Siltumenerģija</a:t>
            </a:r>
          </a:p>
        </p:txBody>
      </p:sp>
      <p:sp>
        <p:nvSpPr>
          <p:cNvPr id="7" name="Bultiņa: piecstūris 6">
            <a:extLst>
              <a:ext uri="{FF2B5EF4-FFF2-40B4-BE49-F238E27FC236}">
                <a16:creationId xmlns:a16="http://schemas.microsoft.com/office/drawing/2014/main" id="{FD2EED80-12AF-188A-8B35-6B94223D61A4}"/>
              </a:ext>
            </a:extLst>
          </p:cNvPr>
          <p:cNvSpPr/>
          <p:nvPr/>
        </p:nvSpPr>
        <p:spPr>
          <a:xfrm>
            <a:off x="0" y="6058742"/>
            <a:ext cx="1702853" cy="2880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sz="1600" dirty="0"/>
              <a:t>Degviela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C6FCC-ADDF-0BE2-2BF3-C3F67DA461F7}"/>
              </a:ext>
            </a:extLst>
          </p:cNvPr>
          <p:cNvSpPr txBox="1"/>
          <p:nvPr/>
        </p:nvSpPr>
        <p:spPr>
          <a:xfrm>
            <a:off x="9279867" y="404664"/>
            <a:ext cx="2880320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chemeClr val="tx1"/>
              </a:buClr>
            </a:pPr>
            <a:r>
              <a:rPr lang="lv-LV" b="1" dirty="0"/>
              <a:t>Ēkas norobežojošās konstrukcijas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Siltuma zudumi caur sienām, jumtiem, grīdām, logiem un durvīm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Ventilācijas sistēmu siltuma zudumi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0ACF6-E880-6CC7-D549-D63E50290999}"/>
              </a:ext>
            </a:extLst>
          </p:cNvPr>
          <p:cNvSpPr txBox="1"/>
          <p:nvPr/>
        </p:nvSpPr>
        <p:spPr>
          <a:xfrm>
            <a:off x="6192688" y="407884"/>
            <a:ext cx="2880320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chemeClr val="tx1"/>
              </a:buClr>
            </a:pPr>
            <a:r>
              <a:rPr lang="lv-LV" b="1" dirty="0"/>
              <a:t>Gaisa un ventilācijas sistēmas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Zudumi saspiestā gaisa sistēmās (noplūdes, spiediena zudumi)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Ventilācijas gaisa noplūdes un nepietiekama rekuperācija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B3489-ADE0-14EE-5787-AFC3F371D611}"/>
              </a:ext>
            </a:extLst>
          </p:cNvPr>
          <p:cNvSpPr txBox="1"/>
          <p:nvPr/>
        </p:nvSpPr>
        <p:spPr>
          <a:xfrm>
            <a:off x="3105509" y="407884"/>
            <a:ext cx="2880320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chemeClr val="tx1"/>
              </a:buClr>
            </a:pPr>
            <a:r>
              <a:rPr lang="lv-LV" b="1" dirty="0"/>
              <a:t>Siltuma un dzesēšanas sistēmas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Siltuma zudumi no neizolētiem cauruļvadiem un iekārtām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Nepareizi noregulētas apkures un dzesēšanas sistēmas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236293-732D-2EE2-3678-17BEE999A07E}"/>
              </a:ext>
            </a:extLst>
          </p:cNvPr>
          <p:cNvSpPr txBox="1"/>
          <p:nvPr/>
        </p:nvSpPr>
        <p:spPr>
          <a:xfrm>
            <a:off x="28518" y="507012"/>
            <a:ext cx="2880320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chemeClr val="tx1"/>
              </a:buClr>
            </a:pPr>
            <a:r>
              <a:rPr lang="lv-LV" b="1" dirty="0"/>
              <a:t>Elektrības sistēmas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Zudumi elektriskajos tīklos (pretestība, transformācijas zudumi)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Neefektīvs apgaismojums un elektroiekārtu izmantošana</a:t>
            </a:r>
          </a:p>
        </p:txBody>
      </p:sp>
      <p:pic>
        <p:nvPicPr>
          <p:cNvPr id="29" name="Attēls 28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8E3F78B2-D737-57FC-5278-F4D3B9B4D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30" y="4437112"/>
            <a:ext cx="349199" cy="349199"/>
          </a:xfrm>
          <a:prstGeom prst="rect">
            <a:avLst/>
          </a:prstGeom>
        </p:spPr>
      </p:pic>
      <p:pic>
        <p:nvPicPr>
          <p:cNvPr id="30" name="Attēls 29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79A29AF8-1C00-C5CB-09EA-8AA2BC44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38" y="4591769"/>
            <a:ext cx="288032" cy="288032"/>
          </a:xfrm>
          <a:prstGeom prst="rect">
            <a:avLst/>
          </a:prstGeom>
        </p:spPr>
      </p:pic>
      <p:pic>
        <p:nvPicPr>
          <p:cNvPr id="31" name="Attēls 30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7FA0C3FE-0670-A2C3-3650-E7FA13DEE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62" y="3195564"/>
            <a:ext cx="576064" cy="576064"/>
          </a:xfrm>
          <a:prstGeom prst="rect">
            <a:avLst/>
          </a:prstGeom>
        </p:spPr>
      </p:pic>
      <p:pic>
        <p:nvPicPr>
          <p:cNvPr id="32" name="Attēls 31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9D86D111-F8A6-F28F-62C3-D1967080C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74" y="3659223"/>
            <a:ext cx="288032" cy="288032"/>
          </a:xfrm>
          <a:prstGeom prst="rect">
            <a:avLst/>
          </a:prstGeom>
        </p:spPr>
      </p:pic>
      <p:pic>
        <p:nvPicPr>
          <p:cNvPr id="33" name="Attēls 32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966BDD8C-EF4B-4A28-F2A7-40B4C4B7D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94" y="3267572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0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mēroga modelis, rotaļu konstruktors, rotaļlieta, konstruktors&#10;&#10;Apraksts ģenerēts automātiski">
            <a:extLst>
              <a:ext uri="{FF2B5EF4-FFF2-40B4-BE49-F238E27FC236}">
                <a16:creationId xmlns:a16="http://schemas.microsoft.com/office/drawing/2014/main" id="{50668611-E0CE-39A8-167A-EAD59EF3C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339"/>
            <a:ext cx="12193588" cy="4050844"/>
          </a:xfrm>
        </p:spPr>
      </p:pic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5</a:t>
            </a:fld>
            <a:endParaRPr lang="de-DE"/>
          </a:p>
        </p:txBody>
      </p:sp>
      <p:sp>
        <p:nvSpPr>
          <p:cNvPr id="3" name="Bultiņa: piecstūris 2">
            <a:extLst>
              <a:ext uri="{FF2B5EF4-FFF2-40B4-BE49-F238E27FC236}">
                <a16:creationId xmlns:a16="http://schemas.microsoft.com/office/drawing/2014/main" id="{1E3AF938-F624-AE34-4557-9A849EBD6FF5}"/>
              </a:ext>
            </a:extLst>
          </p:cNvPr>
          <p:cNvSpPr/>
          <p:nvPr/>
        </p:nvSpPr>
        <p:spPr>
          <a:xfrm>
            <a:off x="0" y="5229200"/>
            <a:ext cx="1702853" cy="2880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sz="1600" dirty="0"/>
              <a:t>Elektroenerģija</a:t>
            </a:r>
          </a:p>
        </p:txBody>
      </p:sp>
      <p:sp>
        <p:nvSpPr>
          <p:cNvPr id="6" name="Bultiņa: piecstūris 5">
            <a:extLst>
              <a:ext uri="{FF2B5EF4-FFF2-40B4-BE49-F238E27FC236}">
                <a16:creationId xmlns:a16="http://schemas.microsoft.com/office/drawing/2014/main" id="{75FDD832-C871-B20B-08FB-DCF55288287D}"/>
              </a:ext>
            </a:extLst>
          </p:cNvPr>
          <p:cNvSpPr/>
          <p:nvPr/>
        </p:nvSpPr>
        <p:spPr>
          <a:xfrm>
            <a:off x="0" y="5648759"/>
            <a:ext cx="1702853" cy="2880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sz="1600" dirty="0"/>
              <a:t>Siltumenerģija</a:t>
            </a:r>
          </a:p>
        </p:txBody>
      </p:sp>
      <p:sp>
        <p:nvSpPr>
          <p:cNvPr id="7" name="Bultiņa: piecstūris 6">
            <a:extLst>
              <a:ext uri="{FF2B5EF4-FFF2-40B4-BE49-F238E27FC236}">
                <a16:creationId xmlns:a16="http://schemas.microsoft.com/office/drawing/2014/main" id="{FD2EED80-12AF-188A-8B35-6B94223D61A4}"/>
              </a:ext>
            </a:extLst>
          </p:cNvPr>
          <p:cNvSpPr/>
          <p:nvPr/>
        </p:nvSpPr>
        <p:spPr>
          <a:xfrm>
            <a:off x="0" y="6058742"/>
            <a:ext cx="1702853" cy="2880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sz="1600" dirty="0"/>
              <a:t>Degviela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0ACF6-E880-6CC7-D549-D63E50290999}"/>
              </a:ext>
            </a:extLst>
          </p:cNvPr>
          <p:cNvSpPr txBox="1"/>
          <p:nvPr/>
        </p:nvSpPr>
        <p:spPr>
          <a:xfrm>
            <a:off x="6192688" y="407884"/>
            <a:ext cx="3144466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chemeClr val="tx1"/>
              </a:buClr>
            </a:pPr>
            <a:r>
              <a:rPr lang="lv-LV" b="1" dirty="0"/>
              <a:t>Cilvēciskie faktori un vadības sistēmas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Nepareiza iekārtu vai sistēmu vadība un kontrole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Nepietiekama uzraudzība un enerģijas izsekošana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236293-732D-2EE2-3678-17BEE999A07E}"/>
              </a:ext>
            </a:extLst>
          </p:cNvPr>
          <p:cNvSpPr txBox="1"/>
          <p:nvPr/>
        </p:nvSpPr>
        <p:spPr>
          <a:xfrm>
            <a:off x="192138" y="407884"/>
            <a:ext cx="4493265" cy="2169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buClr>
                <a:schemeClr val="tx1"/>
              </a:buClr>
            </a:pPr>
            <a:r>
              <a:rPr lang="lv-LV" b="1" dirty="0"/>
              <a:t>Rūpnieciskās iekārtas un procesi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Iekārtu zema efektivitāte (novecojušas tehnoloģijas, slikts tehniskais stāvoklis)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Iekārtu dīkstāves un enerģijas patēriņš tukšgaitā</a:t>
            </a:r>
          </a:p>
          <a:p>
            <a:pPr marL="285750" indent="-285750" algn="l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lv-LV" dirty="0"/>
              <a:t>Neizmantotā enerģija no rūpnieciskajiem procesiem (neizmantotais siltums)</a:t>
            </a:r>
          </a:p>
        </p:txBody>
      </p:sp>
      <p:pic>
        <p:nvPicPr>
          <p:cNvPr id="2" name="Attēls 1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474EE441-094D-B64A-6B09-43111FDE0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30" y="4437112"/>
            <a:ext cx="349199" cy="349199"/>
          </a:xfrm>
          <a:prstGeom prst="rect">
            <a:avLst/>
          </a:prstGeom>
        </p:spPr>
      </p:pic>
      <p:pic>
        <p:nvPicPr>
          <p:cNvPr id="10" name="Attēls 9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7A56FB0D-9F15-CCB5-FB5A-DE306D4F4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38" y="4591769"/>
            <a:ext cx="288032" cy="288032"/>
          </a:xfrm>
          <a:prstGeom prst="rect">
            <a:avLst/>
          </a:prstGeom>
        </p:spPr>
      </p:pic>
      <p:pic>
        <p:nvPicPr>
          <p:cNvPr id="11" name="Attēls 10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5F7676E1-CFE2-2A89-C042-5881E96AC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62" y="3195564"/>
            <a:ext cx="576064" cy="576064"/>
          </a:xfrm>
          <a:prstGeom prst="rect">
            <a:avLst/>
          </a:prstGeom>
        </p:spPr>
      </p:pic>
      <p:pic>
        <p:nvPicPr>
          <p:cNvPr id="12" name="Attēls 11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727C3165-A07B-214C-5407-EDA1EF419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74" y="3659223"/>
            <a:ext cx="288032" cy="288032"/>
          </a:xfrm>
          <a:prstGeom prst="rect">
            <a:avLst/>
          </a:prstGeom>
        </p:spPr>
      </p:pic>
      <p:pic>
        <p:nvPicPr>
          <p:cNvPr id="20" name="Attēls 19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CC591984-5D90-62D9-696E-7631A2636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94" y="3267572"/>
            <a:ext cx="1008112" cy="1008112"/>
          </a:xfrm>
          <a:prstGeom prst="rect">
            <a:avLst/>
          </a:prstGeom>
        </p:spPr>
      </p:pic>
      <p:pic>
        <p:nvPicPr>
          <p:cNvPr id="21" name="Attēls 20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7F981C5B-0A21-8A1C-554E-3426B2A9C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86" y="4316838"/>
            <a:ext cx="891590" cy="891590"/>
          </a:xfrm>
          <a:prstGeom prst="rect">
            <a:avLst/>
          </a:prstGeom>
        </p:spPr>
      </p:pic>
      <p:pic>
        <p:nvPicPr>
          <p:cNvPr id="22" name="Attēls 21" descr="Attēls, kurā ir aplis, grafika, logotips, simbols&#10;&#10;Apraksts ģenerēts automātiski">
            <a:extLst>
              <a:ext uri="{FF2B5EF4-FFF2-40B4-BE49-F238E27FC236}">
                <a16:creationId xmlns:a16="http://schemas.microsoft.com/office/drawing/2014/main" id="{F8E47D60-37C8-537D-A3C7-40A384B38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58" y="5553174"/>
            <a:ext cx="891590" cy="89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mēroga modelis, rotaļu konstruktors, rotaļlieta, konstruktors&#10;&#10;Apraksts ģenerēts automātiski">
            <a:extLst>
              <a:ext uri="{FF2B5EF4-FFF2-40B4-BE49-F238E27FC236}">
                <a16:creationId xmlns:a16="http://schemas.microsoft.com/office/drawing/2014/main" id="{50668611-E0CE-39A8-167A-EAD59EF3C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339"/>
            <a:ext cx="12193588" cy="4050844"/>
          </a:xfrm>
        </p:spPr>
      </p:pic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6</a:t>
            </a:fld>
            <a:endParaRPr lang="de-DE"/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233835A4-5ECC-09C5-BB97-89503B0C7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12" y="0"/>
            <a:ext cx="5912972" cy="3284984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</p:spPr>
        <p:txBody>
          <a:bodyPr/>
          <a:lstStyle/>
          <a:p>
            <a:r>
              <a:rPr lang="lv-LV" dirty="0"/>
              <a:t>Piemēri</a:t>
            </a:r>
            <a:endParaRPr lang="de-DE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3A7210-DFCF-E415-7E74-77460379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978015"/>
            <a:ext cx="6132788" cy="1755246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Saspiestā gaisa sistēma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Izslēgšana nakts laikā un brīvdienās. Ietaupījums 1350 </a:t>
            </a:r>
            <a:r>
              <a:rPr lang="lv-LV" sz="1400" dirty="0" err="1">
                <a:solidFill>
                  <a:schemeClr val="tx1"/>
                </a:solidFill>
              </a:rPr>
              <a:t>Eur</a:t>
            </a:r>
            <a:r>
              <a:rPr lang="lv-LV" sz="1400" dirty="0">
                <a:solidFill>
                  <a:schemeClr val="tx1"/>
                </a:solidFill>
              </a:rPr>
              <a:t>/gadā &gt;1 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Siltuma atgūšana uzsildot karsto ūdeni. Ietaupījums 2200 </a:t>
            </a:r>
            <a:r>
              <a:rPr lang="lv-LV" sz="1400" dirty="0" err="1">
                <a:solidFill>
                  <a:schemeClr val="tx1"/>
                </a:solidFill>
              </a:rPr>
              <a:t>Eur</a:t>
            </a:r>
            <a:r>
              <a:rPr lang="lv-LV" sz="1400" dirty="0">
                <a:solidFill>
                  <a:schemeClr val="tx1"/>
                </a:solidFill>
              </a:rPr>
              <a:t>/gadā &gt;1 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Gaisa noplūžu novēršana. Ietaupījums 1400 </a:t>
            </a:r>
            <a:r>
              <a:rPr lang="lv-LV" sz="1400" dirty="0" err="1">
                <a:solidFill>
                  <a:schemeClr val="tx1"/>
                </a:solidFill>
              </a:rPr>
              <a:t>Eur</a:t>
            </a:r>
            <a:r>
              <a:rPr lang="lv-LV" sz="1400" dirty="0">
                <a:solidFill>
                  <a:schemeClr val="tx1"/>
                </a:solidFill>
              </a:rPr>
              <a:t>/gadā &gt;1 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</a:rPr>
              <a:t>Kompresora maiņa izvēloties energoefektīvāku. Ietaupījums 1200 </a:t>
            </a:r>
            <a:r>
              <a:rPr lang="lv-LV" sz="1400" dirty="0" err="1">
                <a:solidFill>
                  <a:schemeClr val="tx1"/>
                </a:solidFill>
              </a:rPr>
              <a:t>Eur</a:t>
            </a:r>
            <a:r>
              <a:rPr lang="lv-LV" sz="1400" dirty="0">
                <a:solidFill>
                  <a:schemeClr val="tx1"/>
                </a:solidFill>
              </a:rPr>
              <a:t>/gadā &gt;4 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marka: liekta līnija bez apmales 9">
            <a:extLst>
              <a:ext uri="{FF2B5EF4-FFF2-40B4-BE49-F238E27FC236}">
                <a16:creationId xmlns:a16="http://schemas.microsoft.com/office/drawing/2014/main" id="{55C2D5E3-2241-42B0-0ECA-9CD1205F2C10}"/>
              </a:ext>
            </a:extLst>
          </p:cNvPr>
          <p:cNvSpPr/>
          <p:nvPr/>
        </p:nvSpPr>
        <p:spPr>
          <a:xfrm>
            <a:off x="5932477" y="2318283"/>
            <a:ext cx="1512168" cy="504056"/>
          </a:xfrm>
          <a:prstGeom prst="callout2">
            <a:avLst>
              <a:gd name="adj1" fmla="val 80694"/>
              <a:gd name="adj2" fmla="val 93432"/>
              <a:gd name="adj3" fmla="val 85119"/>
              <a:gd name="adj4" fmla="val -6343"/>
              <a:gd name="adj5" fmla="val 308657"/>
              <a:gd name="adj6" fmla="val 55098"/>
            </a:avLst>
          </a:prstGeom>
          <a:noFill/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dirty="0">
                <a:solidFill>
                  <a:schemeClr val="tx1"/>
                </a:solidFill>
              </a:rPr>
              <a:t>KOMPRESORI</a:t>
            </a:r>
          </a:p>
        </p:txBody>
      </p:sp>
      <p:pic>
        <p:nvPicPr>
          <p:cNvPr id="19" name="Attēls 18">
            <a:extLst>
              <a:ext uri="{FF2B5EF4-FFF2-40B4-BE49-F238E27FC236}">
                <a16:creationId xmlns:a16="http://schemas.microsoft.com/office/drawing/2014/main" id="{34454020-013F-ABD5-5862-1E098A9430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83"/>
          <a:stretch/>
        </p:blipFill>
        <p:spPr>
          <a:xfrm>
            <a:off x="120130" y="2814010"/>
            <a:ext cx="6552728" cy="33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mēroga modelis, rotaļu konstruktors, rotaļlieta, konstruktors&#10;&#10;Apraksts ģenerēts automātiski">
            <a:extLst>
              <a:ext uri="{FF2B5EF4-FFF2-40B4-BE49-F238E27FC236}">
                <a16:creationId xmlns:a16="http://schemas.microsoft.com/office/drawing/2014/main" id="{50668611-E0CE-39A8-167A-EAD59EF3C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339"/>
            <a:ext cx="12193588" cy="4050844"/>
          </a:xfrm>
        </p:spPr>
      </p:pic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7</a:t>
            </a:fld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</p:spPr>
        <p:txBody>
          <a:bodyPr/>
          <a:lstStyle/>
          <a:p>
            <a:r>
              <a:rPr lang="lv-LV" dirty="0"/>
              <a:t>Piemēri</a:t>
            </a:r>
            <a:endParaRPr lang="de-DE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3A7210-DFCF-E415-7E74-77460379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978015"/>
            <a:ext cx="6132788" cy="1755246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Gatavās produkcijas pakotāja nomaiņa</a:t>
            </a:r>
          </a:p>
          <a:p>
            <a:r>
              <a:rPr lang="lv-LV" sz="1400" dirty="0">
                <a:solidFill>
                  <a:schemeClr val="tx1"/>
                </a:solidFill>
              </a:rPr>
              <a:t>Nepieciešamie ieguldījumi 110000 </a:t>
            </a:r>
            <a:r>
              <a:rPr lang="lv-LV" sz="1400" dirty="0" err="1">
                <a:solidFill>
                  <a:schemeClr val="tx1"/>
                </a:solidFill>
              </a:rPr>
              <a:t>Eur</a:t>
            </a:r>
            <a:r>
              <a:rPr lang="lv-LV" sz="1400" dirty="0">
                <a:solidFill>
                  <a:schemeClr val="tx1"/>
                </a:solidFill>
              </a:rPr>
              <a:t>. Ietaupījums 43321 </a:t>
            </a:r>
            <a:r>
              <a:rPr lang="lv-LV" sz="1400" dirty="0" err="1">
                <a:solidFill>
                  <a:schemeClr val="tx1"/>
                </a:solidFill>
              </a:rPr>
              <a:t>Eur</a:t>
            </a:r>
            <a:r>
              <a:rPr lang="lv-LV" sz="1400" dirty="0">
                <a:solidFill>
                  <a:schemeClr val="tx1"/>
                </a:solidFill>
              </a:rPr>
              <a:t>/gadā &gt;3 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marka: liekta līnija bez apmales 9">
            <a:extLst>
              <a:ext uri="{FF2B5EF4-FFF2-40B4-BE49-F238E27FC236}">
                <a16:creationId xmlns:a16="http://schemas.microsoft.com/office/drawing/2014/main" id="{55C2D5E3-2241-42B0-0ECA-9CD1205F2C10}"/>
              </a:ext>
            </a:extLst>
          </p:cNvPr>
          <p:cNvSpPr/>
          <p:nvPr/>
        </p:nvSpPr>
        <p:spPr>
          <a:xfrm>
            <a:off x="7975275" y="2492896"/>
            <a:ext cx="1512168" cy="737873"/>
          </a:xfrm>
          <a:prstGeom prst="callout2">
            <a:avLst>
              <a:gd name="adj1" fmla="val 80694"/>
              <a:gd name="adj2" fmla="val 93432"/>
              <a:gd name="adj3" fmla="val 85119"/>
              <a:gd name="adj4" fmla="val -6343"/>
              <a:gd name="adj5" fmla="val 395712"/>
              <a:gd name="adj6" fmla="val -124835"/>
            </a:avLst>
          </a:prstGeom>
          <a:noFill/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dirty="0">
                <a:solidFill>
                  <a:schemeClr val="tx1"/>
                </a:solidFill>
              </a:rPr>
              <a:t>Pakošanas iekārta</a:t>
            </a:r>
          </a:p>
        </p:txBody>
      </p:sp>
      <p:pic>
        <p:nvPicPr>
          <p:cNvPr id="2" name="Attēls 1">
            <a:extLst>
              <a:ext uri="{FF2B5EF4-FFF2-40B4-BE49-F238E27FC236}">
                <a16:creationId xmlns:a16="http://schemas.microsoft.com/office/drawing/2014/main" id="{DA0E10D9-CD61-5326-5C36-41E4B9A33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1802" y="-3292"/>
            <a:ext cx="2351786" cy="3923449"/>
          </a:xfrm>
          <a:prstGeom prst="rect">
            <a:avLst/>
          </a:prstGeom>
        </p:spPr>
      </p:pic>
      <p:sp>
        <p:nvSpPr>
          <p:cNvPr id="3" name="Bultiņa: saliekta pa kreisi 3">
            <a:extLst>
              <a:ext uri="{FF2B5EF4-FFF2-40B4-BE49-F238E27FC236}">
                <a16:creationId xmlns:a16="http://schemas.microsoft.com/office/drawing/2014/main" id="{42695655-B3E1-B99A-F67F-780C576C21E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91126" y="1084676"/>
            <a:ext cx="650676" cy="1804987"/>
          </a:xfrm>
          <a:prstGeom prst="curvedLeftArrow">
            <a:avLst>
              <a:gd name="adj1" fmla="val 24991"/>
              <a:gd name="adj2" fmla="val 49992"/>
              <a:gd name="adj3" fmla="val 25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522882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mēroga modelis, rotaļu konstruktors, rotaļlieta, konstruktors&#10;&#10;Apraksts ģenerēts automātiski">
            <a:extLst>
              <a:ext uri="{FF2B5EF4-FFF2-40B4-BE49-F238E27FC236}">
                <a16:creationId xmlns:a16="http://schemas.microsoft.com/office/drawing/2014/main" id="{50668611-E0CE-39A8-167A-EAD59EF3C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339"/>
            <a:ext cx="12193588" cy="4050844"/>
          </a:xfrm>
        </p:spPr>
      </p:pic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8</a:t>
            </a:fld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</p:spPr>
        <p:txBody>
          <a:bodyPr/>
          <a:lstStyle/>
          <a:p>
            <a:r>
              <a:rPr lang="lv-LV" dirty="0"/>
              <a:t>Piemēri</a:t>
            </a:r>
            <a:endParaRPr lang="de-DE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3A7210-DFCF-E415-7E74-77460379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978015"/>
            <a:ext cx="6132788" cy="1755246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Iekārtu konflikts ‘Skats no malas’</a:t>
            </a: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marka: liekta līnija bez apmales 9">
            <a:extLst>
              <a:ext uri="{FF2B5EF4-FFF2-40B4-BE49-F238E27FC236}">
                <a16:creationId xmlns:a16="http://schemas.microsoft.com/office/drawing/2014/main" id="{55C2D5E3-2241-42B0-0ECA-9CD1205F2C10}"/>
              </a:ext>
            </a:extLst>
          </p:cNvPr>
          <p:cNvSpPr/>
          <p:nvPr/>
        </p:nvSpPr>
        <p:spPr>
          <a:xfrm>
            <a:off x="7975275" y="2492896"/>
            <a:ext cx="1512168" cy="737873"/>
          </a:xfrm>
          <a:prstGeom prst="callout2">
            <a:avLst>
              <a:gd name="adj1" fmla="val 80694"/>
              <a:gd name="adj2" fmla="val 93432"/>
              <a:gd name="adj3" fmla="val 85119"/>
              <a:gd name="adj4" fmla="val -6343"/>
              <a:gd name="adj5" fmla="val 208315"/>
              <a:gd name="adj6" fmla="val -105662"/>
            </a:avLst>
          </a:prstGeom>
          <a:noFill/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dirty="0">
                <a:solidFill>
                  <a:schemeClr val="tx1"/>
                </a:solidFill>
              </a:rPr>
              <a:t>Dzesēšana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21CA4C45-EE00-BAB5-13C4-A427AC47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758" y="0"/>
            <a:ext cx="2436165" cy="2798227"/>
          </a:xfrm>
          <a:prstGeom prst="rect">
            <a:avLst/>
          </a:prstGeom>
        </p:spPr>
      </p:pic>
      <p:pic>
        <p:nvPicPr>
          <p:cNvPr id="7" name="Attēls 5">
            <a:extLst>
              <a:ext uri="{FF2B5EF4-FFF2-40B4-BE49-F238E27FC236}">
                <a16:creationId xmlns:a16="http://schemas.microsoft.com/office/drawing/2014/main" id="{011D6DF3-A336-9AB2-4C88-D272609E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74" y="468278"/>
            <a:ext cx="6461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E158DC49-C2AD-CA6C-BC9B-94FCC1485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9" y="1481443"/>
            <a:ext cx="6515264" cy="46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mēroga modelis, rotaļu konstruktors, rotaļlieta, konstruktors&#10;&#10;Apraksts ģenerēts automātiski">
            <a:extLst>
              <a:ext uri="{FF2B5EF4-FFF2-40B4-BE49-F238E27FC236}">
                <a16:creationId xmlns:a16="http://schemas.microsoft.com/office/drawing/2014/main" id="{50668611-E0CE-39A8-167A-EAD59EF3C6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" y="2807156"/>
            <a:ext cx="12193588" cy="4050844"/>
          </a:xfrm>
        </p:spPr>
      </p:pic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4BB9A00-7DE8-4A9A-14A1-36D6A799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 dirty="0"/>
              <a:t>Artūrs Kamenders TUV NORD Baltik Oktobris</a:t>
            </a:r>
            <a:r>
              <a:rPr lang="en-US" dirty="0"/>
              <a:t> 2024</a:t>
            </a:r>
            <a:endParaRPr lang="de-DE" dirty="0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5921DAB-1449-2649-C3B0-044BED1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F6C9E-DFB0-47BA-A580-000504CFD3E5}" type="slidenum">
              <a:rPr lang="de-DE" smtClean="0"/>
              <a:t>9</a:t>
            </a:fld>
            <a:endParaRPr lang="de-D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7CF0971-2064-9009-E882-9C9D2088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0" y="540000"/>
            <a:ext cx="11161454" cy="612000"/>
          </a:xfrm>
        </p:spPr>
        <p:txBody>
          <a:bodyPr/>
          <a:lstStyle/>
          <a:p>
            <a:r>
              <a:rPr lang="lv-LV" dirty="0"/>
              <a:t>Piemēri</a:t>
            </a:r>
            <a:endParaRPr lang="de-DE" dirty="0"/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3A7210-DFCF-E415-7E74-77460379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70" y="978015"/>
            <a:ext cx="6132788" cy="1755246"/>
          </a:xfrm>
        </p:spPr>
        <p:txBody>
          <a:bodyPr/>
          <a:lstStyle/>
          <a:p>
            <a:r>
              <a:rPr lang="lv-LV" dirty="0">
                <a:solidFill>
                  <a:schemeClr val="tx1"/>
                </a:solidFill>
              </a:rPr>
              <a:t>Iekārtu konflikts ‘Skats no malas’</a:t>
            </a: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marka: liekta līnija bez apmales 9">
            <a:extLst>
              <a:ext uri="{FF2B5EF4-FFF2-40B4-BE49-F238E27FC236}">
                <a16:creationId xmlns:a16="http://schemas.microsoft.com/office/drawing/2014/main" id="{55C2D5E3-2241-42B0-0ECA-9CD1205F2C10}"/>
              </a:ext>
            </a:extLst>
          </p:cNvPr>
          <p:cNvSpPr/>
          <p:nvPr/>
        </p:nvSpPr>
        <p:spPr>
          <a:xfrm>
            <a:off x="7975274" y="2492896"/>
            <a:ext cx="3018063" cy="737873"/>
          </a:xfrm>
          <a:prstGeom prst="callout2">
            <a:avLst>
              <a:gd name="adj1" fmla="val 80694"/>
              <a:gd name="adj2" fmla="val 93432"/>
              <a:gd name="adj3" fmla="val 85119"/>
              <a:gd name="adj4" fmla="val -6343"/>
              <a:gd name="adj5" fmla="val 388659"/>
              <a:gd name="adj6" fmla="val -3192"/>
            </a:avLst>
          </a:prstGeom>
          <a:noFill/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lv-LV" dirty="0">
                <a:solidFill>
                  <a:schemeClr val="tx1"/>
                </a:solidFill>
              </a:rPr>
              <a:t>Sildīšana / Dzesēšana</a:t>
            </a:r>
          </a:p>
        </p:txBody>
      </p:sp>
      <p:pic>
        <p:nvPicPr>
          <p:cNvPr id="2" name="Attēls 3">
            <a:extLst>
              <a:ext uri="{FF2B5EF4-FFF2-40B4-BE49-F238E27FC236}">
                <a16:creationId xmlns:a16="http://schemas.microsoft.com/office/drawing/2014/main" id="{B2B509D1-F6D5-6495-F259-006B86B20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26" y="0"/>
            <a:ext cx="4229023" cy="268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ttēls 1">
            <a:extLst>
              <a:ext uri="{FF2B5EF4-FFF2-40B4-BE49-F238E27FC236}">
                <a16:creationId xmlns:a16="http://schemas.microsoft.com/office/drawing/2014/main" id="{B139A71B-BD9D-B953-A11E-78F1BA10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278" y="0"/>
            <a:ext cx="3574033" cy="268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361067"/>
      </p:ext>
    </p:extLst>
  </p:cSld>
  <p:clrMapOvr>
    <a:masterClrMapping/>
  </p:clrMapOvr>
</p:sld>
</file>

<file path=ppt/theme/theme1.xml><?xml version="1.0" encoding="utf-8"?>
<a:theme xmlns:a="http://schemas.openxmlformats.org/drawingml/2006/main" name="© TUEVNORD">
  <a:themeElements>
    <a:clrScheme name="© TNG">
      <a:dk1>
        <a:srgbClr val="00003C"/>
      </a:dk1>
      <a:lt1>
        <a:sysClr val="window" lastClr="FFFFFF"/>
      </a:lt1>
      <a:dk2>
        <a:srgbClr val="00003C"/>
      </a:dk2>
      <a:lt2>
        <a:srgbClr val="FFFFFF"/>
      </a:lt2>
      <a:accent1>
        <a:srgbClr val="00003C"/>
      </a:accent1>
      <a:accent2>
        <a:srgbClr val="001ED2"/>
      </a:accent2>
      <a:accent3>
        <a:srgbClr val="00EBC8"/>
      </a:accent3>
      <a:accent4>
        <a:srgbClr val="8CF000"/>
      </a:accent4>
      <a:accent5>
        <a:srgbClr val="FFEB00"/>
      </a:accent5>
      <a:accent6>
        <a:srgbClr val="FA3746"/>
      </a:accent6>
      <a:hlink>
        <a:srgbClr val="001ED2"/>
      </a:hlink>
      <a:folHlink>
        <a:srgbClr val="00003C"/>
      </a:folHlink>
    </a:clrScheme>
    <a:fontScheme name="© TNG">
      <a:majorFont>
        <a:latin typeface="TNG Pro Medium"/>
        <a:ea typeface=""/>
        <a:cs typeface=""/>
      </a:majorFont>
      <a:minorFont>
        <a:latin typeface="TNG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tIns="72000" rIns="72000" bIns="72000"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318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70000" indent="-270000" algn="l">
          <a:spcAft>
            <a:spcPts val="600"/>
          </a:spcAft>
          <a:buClr>
            <a:schemeClr val="tx1"/>
          </a:buClr>
          <a:buFont typeface="Wingdings" panose="05000000000000000000" pitchFamily="2" charset="2"/>
          <a:buChar char="§"/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TUEV_Nord_SampleSlides_CERT_DE_V5" id="{90BCAD18-F875-470C-A93E-CAED9450DB01}" vid="{46D34135-5E6C-4A84-95AE-49717DBFADB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1F82F47166354A920D642EBCD22D72" ma:contentTypeVersion="0" ma:contentTypeDescription="Ein neues Dokument erstellen." ma:contentTypeScope="" ma:versionID="f2a1e51edff2c872a8d553d1e5edf35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686dcd11d120f5ddbaa988a62e2b00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D6F8D3-1D27-427F-8A3F-A1A205BCF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F7455EB-29A9-4F61-AFE8-AAFF9BC63B9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1532E65-43F2-4324-87C4-0E0AB17283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Master_TUEV_Nord_SampleSlides_CERT_DE_V5</Template>
  <TotalTime>2323</TotalTime>
  <Words>1004</Words>
  <Application>Microsoft Office PowerPoint</Application>
  <PresentationFormat>Pielāgots</PresentationFormat>
  <Paragraphs>182</Paragraphs>
  <Slides>19</Slides>
  <Notes>14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19</vt:i4>
      </vt:variant>
    </vt:vector>
  </HeadingPairs>
  <TitlesOfParts>
    <vt:vector size="25" baseType="lpstr">
      <vt:lpstr>TNG Pro</vt:lpstr>
      <vt:lpstr>Wingdings</vt:lpstr>
      <vt:lpstr>TNG Pro Medium</vt:lpstr>
      <vt:lpstr>Arial</vt:lpstr>
      <vt:lpstr>Calibri</vt:lpstr>
      <vt:lpstr>© TUEVNORD</vt:lpstr>
      <vt:lpstr>Energoefektivitāte praksē</vt:lpstr>
      <vt:lpstr>Ko vēlās rūpnīcas vadītājs?</vt:lpstr>
      <vt:lpstr>Process…</vt:lpstr>
      <vt:lpstr>PowerPoint prezentācija</vt:lpstr>
      <vt:lpstr>PowerPoint prezentācija</vt:lpstr>
      <vt:lpstr>Piemēri</vt:lpstr>
      <vt:lpstr>Piemēri</vt:lpstr>
      <vt:lpstr>Piemēri</vt:lpstr>
      <vt:lpstr>Piemēri</vt:lpstr>
      <vt:lpstr>Piemēri</vt:lpstr>
      <vt:lpstr>Uzņēmumu energoauditos sasniegtais ietaupījums 1 un 4 gados. </vt:lpstr>
      <vt:lpstr>Process…</vt:lpstr>
      <vt:lpstr>Atzinumi</vt:lpstr>
      <vt:lpstr>Atzinumi</vt:lpstr>
      <vt:lpstr>Atzinumi</vt:lpstr>
      <vt:lpstr>PowerPoint prezentācija</vt:lpstr>
      <vt:lpstr>PowerPoint prezentācija</vt:lpstr>
      <vt:lpstr>Ko iegūst rūpnīca.</vt:lpstr>
      <vt:lpstr>Jautājumi?</vt:lpstr>
    </vt:vector>
  </TitlesOfParts>
  <Company>TUEV NORD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Slides</dc:title>
  <dc:creator>Lüken, Frederic Jan</dc:creator>
  <cp:lastModifiedBy>Arturs Kamenders</cp:lastModifiedBy>
  <cp:revision>41</cp:revision>
  <dcterms:created xsi:type="dcterms:W3CDTF">2024-02-13T08:04:38Z</dcterms:created>
  <dcterms:modified xsi:type="dcterms:W3CDTF">2024-09-30T16:13:36Z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0x010100231F82F47166354A920D642EBCD22D72</vt:lpwstr>
  </property>
</Properties>
</file>