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1.xml" ContentType="application/vnd.openxmlformats-officedocument.drawingml.chartshapes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2.xml" ContentType="application/vnd.openxmlformats-officedocument.drawingml.chartshapes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drawings/drawing3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68" r:id="rId4"/>
    <p:sldId id="270" r:id="rId5"/>
    <p:sldId id="261" r:id="rId6"/>
    <p:sldId id="260" r:id="rId7"/>
    <p:sldId id="259" r:id="rId8"/>
    <p:sldId id="311" r:id="rId9"/>
    <p:sldId id="271" r:id="rId10"/>
    <p:sldId id="258" r:id="rId11"/>
    <p:sldId id="265" r:id="rId12"/>
    <p:sldId id="263" r:id="rId13"/>
    <p:sldId id="309" r:id="rId14"/>
    <p:sldId id="267" r:id="rId15"/>
    <p:sldId id="264" r:id="rId16"/>
    <p:sldId id="298" r:id="rId17"/>
    <p:sldId id="312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4" autoAdjust="0"/>
    <p:restoredTop sz="94660"/>
  </p:normalViewPr>
  <p:slideViewPr>
    <p:cSldViewPr snapToGrid="0">
      <p:cViewPr varScale="1">
        <p:scale>
          <a:sx n="142" d="100"/>
          <a:sy n="142" d="100"/>
        </p:scale>
        <p:origin x="948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D:\energoparvaldiba_03_10_2024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D:\darbs\2024\017_ziemelkurzemes_slimnica_03_10_2024\aprekini\TOOL2.xlsm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D:\darbs\2024\017_ziemelkurzemes_slimnica_03_10_2024\aprekini\TOOL2.xlsm" TargetMode="Externa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1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D:\darbs\2024\017_ziemelkurzemes_slimnica_03_10_2024\aprekini\TOOL2.xlsm" TargetMode="Externa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2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D:\darbs\2024\017_ziemelkurzemes_slimnica_03_10_2024\aprekini\TOOL2.xlsm" TargetMode="Externa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chartUserShapes" Target="../drawings/drawing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0"/>
    <c:plotArea>
      <c:layout/>
      <c:scatterChart>
        <c:scatterStyle val="smoothMarker"/>
        <c:varyColors val="0"/>
        <c:ser>
          <c:idx val="0"/>
          <c:order val="0"/>
          <c:spPr>
            <a:ln w="19050" cap="rnd">
              <a:solidFill>
                <a:schemeClr val="dk1">
                  <a:tint val="88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dk1">
                  <a:tint val="88000"/>
                </a:schemeClr>
              </a:solidFill>
              <a:ln w="9525">
                <a:solidFill>
                  <a:schemeClr val="dk1">
                    <a:tint val="88000"/>
                  </a:schemeClr>
                </a:solidFill>
              </a:ln>
              <a:effectLst/>
            </c:spPr>
          </c:marker>
          <c:dLbls>
            <c:numFmt formatCode="#,##0.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numRef>
              <c:f>Sheet1!$B$8:$G$8</c:f>
              <c:numCache>
                <c:formatCode>0.0%</c:formatCode>
                <c:ptCount val="6"/>
                <c:pt idx="0">
                  <c:v>0.01</c:v>
                </c:pt>
                <c:pt idx="1">
                  <c:v>2.5000000000000001E-2</c:v>
                </c:pt>
                <c:pt idx="2">
                  <c:v>0.05</c:v>
                </c:pt>
                <c:pt idx="3">
                  <c:v>7.4999999999999997E-2</c:v>
                </c:pt>
                <c:pt idx="4">
                  <c:v>0.1</c:v>
                </c:pt>
                <c:pt idx="5">
                  <c:v>0.2</c:v>
                </c:pt>
              </c:numCache>
            </c:numRef>
          </c:xVal>
          <c:yVal>
            <c:numRef>
              <c:f>Sheet1!$B$11:$G$11</c:f>
              <c:numCache>
                <c:formatCode>General</c:formatCode>
                <c:ptCount val="6"/>
                <c:pt idx="0">
                  <c:v>2.5</c:v>
                </c:pt>
                <c:pt idx="1">
                  <c:v>1</c:v>
                </c:pt>
                <c:pt idx="2">
                  <c:v>0.50000000000000011</c:v>
                </c:pt>
                <c:pt idx="3">
                  <c:v>0.33333333333333337</c:v>
                </c:pt>
                <c:pt idx="4">
                  <c:v>0.25000000000000011</c:v>
                </c:pt>
                <c:pt idx="5">
                  <c:v>0.12500000000000003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A686-4045-AB57-B8E44A4170C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754448895"/>
        <c:axId val="1754450335"/>
      </c:scatterChart>
      <c:valAx>
        <c:axId val="1754448895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lv-LV" err="1"/>
                  <a:t>Energopārvaldnieka</a:t>
                </a:r>
                <a:r>
                  <a:rPr lang="lv-LV"/>
                  <a:t> sasniegtais enerģijas izmaksu</a:t>
                </a:r>
                <a:r>
                  <a:rPr lang="lv-LV" baseline="0"/>
                  <a:t> </a:t>
                </a:r>
                <a:r>
                  <a:rPr lang="lv-LV"/>
                  <a:t>i</a:t>
                </a:r>
                <a:r>
                  <a:rPr lang="en-US" err="1"/>
                  <a:t>etaupījums</a:t>
                </a:r>
                <a:r>
                  <a:rPr lang="en-US"/>
                  <a:t>, %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%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54450335"/>
        <c:crosses val="autoZero"/>
        <c:crossBetween val="midCat"/>
      </c:valAx>
      <c:valAx>
        <c:axId val="175445033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lv-LV" dirty="0"/>
                  <a:t>Uzņēmuma izmaksas par enerģiju, MEUR gadā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54448895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strRef>
          <c:f>Sheet1!$O$485</c:f>
          <c:strCache>
            <c:ptCount val="1"/>
            <c:pt idx="0">
              <c:v>Uzkrātā naudas plūsma</c:v>
            </c:pt>
          </c:strCache>
        </c:strRef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'EEM2'!$D$91</c:f>
              <c:strCache>
                <c:ptCount val="1"/>
                <c:pt idx="0">
                  <c:v>Uzkrātā naudas plūsma ( bez NEB )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'EEM2'!$F$88:$AJ$88</c:f>
              <c:numCache>
                <c:formatCode>0</c:formatCode>
                <c:ptCount val="3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</c:numCache>
            </c:numRef>
          </c:cat>
          <c:val>
            <c:numRef>
              <c:f>'EEM2'!$F$91:$AJ$91</c:f>
              <c:numCache>
                <c:formatCode>0</c:formatCode>
                <c:ptCount val="31"/>
                <c:pt idx="0">
                  <c:v>-42500</c:v>
                </c:pt>
                <c:pt idx="1">
                  <c:v>-35125.724383093999</c:v>
                </c:pt>
                <c:pt idx="2">
                  <c:v>-27530.220497680817</c:v>
                </c:pt>
                <c:pt idx="3">
                  <c:v>-19706.851495705239</c:v>
                </c:pt>
                <c:pt idx="4">
                  <c:v>-11648.781423670396</c:v>
                </c:pt>
                <c:pt idx="5">
                  <c:v>-3348.9692494745086</c:v>
                </c:pt>
                <c:pt idx="6">
                  <c:v>5199.8372899472561</c:v>
                </c:pt>
                <c:pt idx="7">
                  <c:v>14005.108025551674</c:v>
                </c:pt>
                <c:pt idx="8">
                  <c:v>23074.536883224224</c:v>
                </c:pt>
                <c:pt idx="9">
                  <c:v>32416.048606626951</c:v>
                </c:pt>
                <c:pt idx="10">
                  <c:v>42037.805681731756</c:v>
                </c:pt>
                <c:pt idx="11">
                  <c:v>51948.215469089708</c:v>
                </c:pt>
                <c:pt idx="12">
                  <c:v>62155.937550068396</c:v>
                </c:pt>
                <c:pt idx="13">
                  <c:v>72669.891293476452</c:v>
                </c:pt>
                <c:pt idx="14">
                  <c:v>83499.263649186745</c:v>
                </c:pt>
                <c:pt idx="15">
                  <c:v>94653.517175568355</c:v>
                </c:pt>
                <c:pt idx="16">
                  <c:v>106142.3983077414</c:v>
                </c:pt>
                <c:pt idx="17">
                  <c:v>117975.94587387964</c:v>
                </c:pt>
                <c:pt idx="18">
                  <c:v>130164.49986700203</c:v>
                </c:pt>
                <c:pt idx="19">
                  <c:v>142718.71047991808</c:v>
                </c:pt>
                <c:pt idx="20">
                  <c:v>155649.54741122163</c:v>
                </c:pt>
                <c:pt idx="21">
                  <c:v>168968.30945046426</c:v>
                </c:pt>
                <c:pt idx="22">
                  <c:v>182686.63435088418</c:v>
                </c:pt>
                <c:pt idx="23">
                  <c:v>196816.50899831671</c:v>
                </c:pt>
                <c:pt idx="24">
                  <c:v>211370.2798851722</c:v>
                </c:pt>
                <c:pt idx="25">
                  <c:v>226360.66389863336</c:v>
                </c:pt>
                <c:pt idx="26">
                  <c:v>241800.75943249837</c:v>
                </c:pt>
                <c:pt idx="27">
                  <c:v>257704.0578323793</c:v>
                </c:pt>
                <c:pt idx="28">
                  <c:v>274084.45518425666</c:v>
                </c:pt>
                <c:pt idx="29">
                  <c:v>290956.26445669035</c:v>
                </c:pt>
                <c:pt idx="30">
                  <c:v>308334.22800729703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646-49A9-AAAF-B32EE4C25640}"/>
            </c:ext>
          </c:extLst>
        </c:ser>
        <c:ser>
          <c:idx val="1"/>
          <c:order val="1"/>
          <c:tx>
            <c:strRef>
              <c:f>'EEM2'!$D$92</c:f>
              <c:strCache>
                <c:ptCount val="1"/>
                <c:pt idx="0">
                  <c:v>Uzkrātā naudas plūsma (ar NEB )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'EEM2'!$F$88:$AJ$88</c:f>
              <c:numCache>
                <c:formatCode>0</c:formatCode>
                <c:ptCount val="3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</c:numCache>
            </c:numRef>
          </c:cat>
          <c:val>
            <c:numRef>
              <c:f>'EEM2'!$F$92:$AJ$92</c:f>
              <c:numCache>
                <c:formatCode>0</c:formatCode>
                <c:ptCount val="31"/>
                <c:pt idx="0">
                  <c:v>-42500</c:v>
                </c:pt>
                <c:pt idx="1">
                  <c:v>-35125.724383093999</c:v>
                </c:pt>
                <c:pt idx="2">
                  <c:v>-27530.220497680817</c:v>
                </c:pt>
                <c:pt idx="3">
                  <c:v>-19706.851495705239</c:v>
                </c:pt>
                <c:pt idx="4">
                  <c:v>-11648.781423670396</c:v>
                </c:pt>
                <c:pt idx="5">
                  <c:v>-3348.9692494745086</c:v>
                </c:pt>
                <c:pt idx="6">
                  <c:v>5199.8372899472561</c:v>
                </c:pt>
                <c:pt idx="7">
                  <c:v>14005.108025551674</c:v>
                </c:pt>
                <c:pt idx="8">
                  <c:v>23074.536883224224</c:v>
                </c:pt>
                <c:pt idx="9">
                  <c:v>32416.048606626951</c:v>
                </c:pt>
                <c:pt idx="10">
                  <c:v>42037.805681731756</c:v>
                </c:pt>
                <c:pt idx="11">
                  <c:v>51948.215469089708</c:v>
                </c:pt>
                <c:pt idx="12">
                  <c:v>62155.937550068396</c:v>
                </c:pt>
                <c:pt idx="13">
                  <c:v>72669.891293476452</c:v>
                </c:pt>
                <c:pt idx="14">
                  <c:v>83499.263649186745</c:v>
                </c:pt>
                <c:pt idx="15">
                  <c:v>94653.517175568355</c:v>
                </c:pt>
                <c:pt idx="16">
                  <c:v>106142.3983077414</c:v>
                </c:pt>
                <c:pt idx="17">
                  <c:v>117975.94587387964</c:v>
                </c:pt>
                <c:pt idx="18">
                  <c:v>130164.49986700203</c:v>
                </c:pt>
                <c:pt idx="19">
                  <c:v>142718.71047991808</c:v>
                </c:pt>
                <c:pt idx="20">
                  <c:v>155649.54741122163</c:v>
                </c:pt>
                <c:pt idx="21">
                  <c:v>168968.30945046426</c:v>
                </c:pt>
                <c:pt idx="22">
                  <c:v>182686.63435088418</c:v>
                </c:pt>
                <c:pt idx="23">
                  <c:v>196816.50899831671</c:v>
                </c:pt>
                <c:pt idx="24">
                  <c:v>211370.2798851722</c:v>
                </c:pt>
                <c:pt idx="25">
                  <c:v>226360.66389863336</c:v>
                </c:pt>
                <c:pt idx="26">
                  <c:v>241800.75943249837</c:v>
                </c:pt>
                <c:pt idx="27">
                  <c:v>257704.0578323793</c:v>
                </c:pt>
                <c:pt idx="28">
                  <c:v>274084.45518425666</c:v>
                </c:pt>
                <c:pt idx="29">
                  <c:v>290956.26445669035</c:v>
                </c:pt>
                <c:pt idx="30">
                  <c:v>308334.22800729703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646-49A9-AAAF-B32EE4C2564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17551983"/>
        <c:axId val="1317552463"/>
      </c:barChart>
      <c:catAx>
        <c:axId val="1317551983"/>
        <c:scaling>
          <c:orientation val="minMax"/>
        </c:scaling>
        <c:delete val="0"/>
        <c:axPos val="b"/>
        <c:title>
          <c:tx>
            <c:strRef>
              <c:f>Sheet1!$O$256</c:f>
              <c:strCache>
                <c:ptCount val="1"/>
                <c:pt idx="0">
                  <c:v>Gadi</c:v>
                </c:pt>
              </c:strCache>
            </c:strRef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17552463"/>
        <c:crosses val="autoZero"/>
        <c:auto val="1"/>
        <c:lblAlgn val="ctr"/>
        <c:lblOffset val="100"/>
        <c:noMultiLvlLbl val="0"/>
      </c:catAx>
      <c:valAx>
        <c:axId val="131755246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EUR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1755198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0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accent1"/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smoothMarker"/>
        <c:varyColors val="0"/>
        <c:ser>
          <c:idx val="0"/>
          <c:order val="0"/>
          <c:tx>
            <c:strRef>
              <c:f>'EEM2'!$D$164</c:f>
              <c:strCache>
                <c:ptCount val="1"/>
                <c:pt idx="0">
                  <c:v>Energoefektivitātes pasākuma izmaksas (CAPEX), EUR</c:v>
                </c:pt>
              </c:strCache>
            </c:strRef>
          </c:tx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'EEM2'!$M$153:$O$153</c:f>
              <c:numCache>
                <c:formatCode>0%</c:formatCode>
                <c:ptCount val="3"/>
                <c:pt idx="0" formatCode="General">
                  <c:v>1</c:v>
                </c:pt>
                <c:pt idx="1">
                  <c:v>1.25</c:v>
                </c:pt>
                <c:pt idx="2">
                  <c:v>0.75</c:v>
                </c:pt>
              </c:numCache>
            </c:numRef>
          </c:xVal>
          <c:yVal>
            <c:numRef>
              <c:f>'EEM2'!$E$153:$G$153</c:f>
              <c:numCache>
                <c:formatCode>0</c:formatCode>
                <c:ptCount val="3"/>
                <c:pt idx="0">
                  <c:v>71966.848198402338</c:v>
                </c:pt>
                <c:pt idx="1">
                  <c:v>61341.848198402331</c:v>
                </c:pt>
                <c:pt idx="2">
                  <c:v>82591.848198402338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3943-4E34-97BA-4E2E94013DA5}"/>
            </c:ext>
          </c:extLst>
        </c:ser>
        <c:ser>
          <c:idx val="1"/>
          <c:order val="1"/>
          <c:tx>
            <c:strRef>
              <c:f>'EEM2'!$D$165</c:f>
              <c:strCache>
                <c:ptCount val="1"/>
                <c:pt idx="0">
                  <c:v>Enerģijas ietaupījums , MWh/ gadā</c:v>
                </c:pt>
              </c:strCache>
            </c:strRef>
          </c:tx>
          <c:spPr>
            <a:ln w="1905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xVal>
            <c:numRef>
              <c:f>'EEM2'!$M$154:$O$154</c:f>
              <c:numCache>
                <c:formatCode>0%</c:formatCode>
                <c:ptCount val="3"/>
                <c:pt idx="0" formatCode="General">
                  <c:v>1</c:v>
                </c:pt>
                <c:pt idx="1">
                  <c:v>1.25</c:v>
                </c:pt>
                <c:pt idx="2">
                  <c:v>0.75</c:v>
                </c:pt>
              </c:numCache>
            </c:numRef>
          </c:xVal>
          <c:yVal>
            <c:numRef>
              <c:f>'EEM2'!$E$154:$G$154</c:f>
              <c:numCache>
                <c:formatCode>0</c:formatCode>
                <c:ptCount val="3"/>
                <c:pt idx="0">
                  <c:v>71966.848198402338</c:v>
                </c:pt>
                <c:pt idx="1">
                  <c:v>100583.56024800292</c:v>
                </c:pt>
                <c:pt idx="2">
                  <c:v>43350.13614880175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3943-4E34-97BA-4E2E94013DA5}"/>
            </c:ext>
          </c:extLst>
        </c:ser>
        <c:ser>
          <c:idx val="2"/>
          <c:order val="2"/>
          <c:tx>
            <c:strRef>
              <c:f>'EEM2'!$D$166</c:f>
              <c:strCache>
                <c:ptCount val="1"/>
                <c:pt idx="0">
                  <c:v>Enerģijas cena , EUR/MWh</c:v>
                </c:pt>
              </c:strCache>
            </c:strRef>
          </c:tx>
          <c:spPr>
            <a:ln w="1905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xVal>
            <c:numRef>
              <c:f>'EEM2'!$M$155:$O$155</c:f>
              <c:numCache>
                <c:formatCode>0%</c:formatCode>
                <c:ptCount val="3"/>
                <c:pt idx="0" formatCode="General">
                  <c:v>1</c:v>
                </c:pt>
                <c:pt idx="1">
                  <c:v>1.25</c:v>
                </c:pt>
                <c:pt idx="2">
                  <c:v>0.75</c:v>
                </c:pt>
              </c:numCache>
            </c:numRef>
          </c:xVal>
          <c:yVal>
            <c:numRef>
              <c:f>'EEM2'!$E$155:$G$155</c:f>
              <c:numCache>
                <c:formatCode>0</c:formatCode>
                <c:ptCount val="3"/>
                <c:pt idx="0">
                  <c:v>71966.848198402338</c:v>
                </c:pt>
                <c:pt idx="1">
                  <c:v>100583.56024800292</c:v>
                </c:pt>
                <c:pt idx="2">
                  <c:v>43350.136148801765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2-3943-4E34-97BA-4E2E94013DA5}"/>
            </c:ext>
          </c:extLst>
        </c:ser>
        <c:ser>
          <c:idx val="3"/>
          <c:order val="3"/>
          <c:tx>
            <c:strRef>
              <c:f>'EEM2'!$D$167</c:f>
              <c:strCache>
                <c:ptCount val="1"/>
                <c:pt idx="0">
                  <c:v>Enerģijas cenas izmaiņas likme, %</c:v>
                </c:pt>
              </c:strCache>
            </c:strRef>
          </c:tx>
          <c:spPr>
            <a:ln w="19050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xVal>
            <c:numRef>
              <c:f>'EEM2'!$M$156:$O$156</c:f>
              <c:numCache>
                <c:formatCode>0%</c:formatCode>
                <c:ptCount val="3"/>
                <c:pt idx="0" formatCode="General">
                  <c:v>1</c:v>
                </c:pt>
                <c:pt idx="1">
                  <c:v>1.25</c:v>
                </c:pt>
                <c:pt idx="2">
                  <c:v>0.75</c:v>
                </c:pt>
              </c:numCache>
            </c:numRef>
          </c:xVal>
          <c:yVal>
            <c:numRef>
              <c:f>'EEM2'!$E$156:$G$156</c:f>
              <c:numCache>
                <c:formatCode>0</c:formatCode>
                <c:ptCount val="3"/>
                <c:pt idx="0">
                  <c:v>71966.848198402338</c:v>
                </c:pt>
                <c:pt idx="1">
                  <c:v>80847.963740483407</c:v>
                </c:pt>
                <c:pt idx="2">
                  <c:v>63854.819326923542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3-3943-4E34-97BA-4E2E94013DA5}"/>
            </c:ext>
          </c:extLst>
        </c:ser>
        <c:ser>
          <c:idx val="4"/>
          <c:order val="4"/>
          <c:tx>
            <c:strRef>
              <c:f>'EEM2'!$D$168</c:f>
              <c:strCache>
                <c:ptCount val="1"/>
                <c:pt idx="0">
                  <c:v>Pašu kapitāla atdeves likme, %</c:v>
                </c:pt>
              </c:strCache>
            </c:strRef>
          </c:tx>
          <c:spPr>
            <a:ln w="19050" cap="rnd">
              <a:solidFill>
                <a:schemeClr val="accent5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5"/>
              </a:solidFill>
              <a:ln w="9525">
                <a:solidFill>
                  <a:schemeClr val="accent5"/>
                </a:solidFill>
              </a:ln>
              <a:effectLst/>
            </c:spPr>
          </c:marker>
          <c:xVal>
            <c:numRef>
              <c:f>'EEM2'!$M$157:$O$157</c:f>
              <c:numCache>
                <c:formatCode>0%</c:formatCode>
                <c:ptCount val="3"/>
                <c:pt idx="0" formatCode="General">
                  <c:v>1</c:v>
                </c:pt>
                <c:pt idx="1">
                  <c:v>1.25</c:v>
                </c:pt>
                <c:pt idx="2">
                  <c:v>0.75</c:v>
                </c:pt>
              </c:numCache>
            </c:numRef>
          </c:xVal>
          <c:yVal>
            <c:numRef>
              <c:f>'EEM2'!$E$157:$G$157</c:f>
              <c:numCache>
                <c:formatCode>0</c:formatCode>
                <c:ptCount val="3"/>
                <c:pt idx="0">
                  <c:v>71966.848198402338</c:v>
                </c:pt>
                <c:pt idx="1">
                  <c:v>61500.489373331606</c:v>
                </c:pt>
                <c:pt idx="2">
                  <c:v>83992.6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4-3943-4E34-97BA-4E2E94013DA5}"/>
            </c:ext>
          </c:extLst>
        </c:ser>
        <c:ser>
          <c:idx val="5"/>
          <c:order val="5"/>
          <c:tx>
            <c:strRef>
              <c:f>'EEM2'!$D$169</c:f>
              <c:strCache>
                <c:ptCount val="1"/>
                <c:pt idx="0">
                  <c:v>Aizņēmuma procentu likme, %</c:v>
                </c:pt>
              </c:strCache>
            </c:strRef>
          </c:tx>
          <c:spPr>
            <a:ln w="19050" cap="rnd">
              <a:solidFill>
                <a:schemeClr val="accent6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/>
              </a:solidFill>
              <a:ln w="9525">
                <a:solidFill>
                  <a:schemeClr val="accent6"/>
                </a:solidFill>
              </a:ln>
              <a:effectLst/>
            </c:spPr>
          </c:marker>
          <c:xVal>
            <c:numRef>
              <c:f>'EEM2'!$M$158:$O$158</c:f>
              <c:numCache>
                <c:formatCode>0%</c:formatCode>
                <c:ptCount val="3"/>
                <c:pt idx="0" formatCode="General">
                  <c:v>1</c:v>
                </c:pt>
                <c:pt idx="1">
                  <c:v>1.25</c:v>
                </c:pt>
                <c:pt idx="2">
                  <c:v>0.75</c:v>
                </c:pt>
              </c:numCache>
            </c:numRef>
          </c:xVal>
          <c:yVal>
            <c:numRef>
              <c:f>'EEM2'!$E$158:$G$158</c:f>
              <c:numCache>
                <c:formatCode>0</c:formatCode>
                <c:ptCount val="3"/>
                <c:pt idx="0">
                  <c:v>71966.848198402338</c:v>
                </c:pt>
                <c:pt idx="1">
                  <c:v>71966.848198402338</c:v>
                </c:pt>
                <c:pt idx="2">
                  <c:v>71966.848198402338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5-3943-4E34-97BA-4E2E94013DA5}"/>
            </c:ext>
          </c:extLst>
        </c:ser>
        <c:ser>
          <c:idx val="6"/>
          <c:order val="6"/>
          <c:tx>
            <c:strRef>
              <c:f>'EEM2'!$D$170</c:f>
              <c:strCache>
                <c:ptCount val="1"/>
                <c:pt idx="0">
                  <c:v>NEB kvantificēšana</c:v>
                </c:pt>
              </c:strCache>
            </c:strRef>
          </c:tx>
          <c:spPr>
            <a:ln w="19050" cap="rnd">
              <a:solidFill>
                <a:schemeClr val="accent1">
                  <a:lumMod val="6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>
                  <a:lumMod val="60000"/>
                </a:schemeClr>
              </a:solidFill>
              <a:ln w="9525">
                <a:solidFill>
                  <a:schemeClr val="accent1">
                    <a:lumMod val="60000"/>
                  </a:schemeClr>
                </a:solidFill>
              </a:ln>
              <a:effectLst/>
            </c:spPr>
          </c:marker>
          <c:xVal>
            <c:numRef>
              <c:f>'EEM2'!$M$159:$O$159</c:f>
              <c:numCache>
                <c:formatCode>0%</c:formatCode>
                <c:ptCount val="3"/>
                <c:pt idx="0" formatCode="General">
                  <c:v>1</c:v>
                </c:pt>
                <c:pt idx="1">
                  <c:v>1.25</c:v>
                </c:pt>
                <c:pt idx="2">
                  <c:v>0.75</c:v>
                </c:pt>
              </c:numCache>
            </c:numRef>
          </c:xVal>
          <c:yVal>
            <c:numRef>
              <c:f>'EEM2'!$E$159:$G$159</c:f>
              <c:numCache>
                <c:formatCode>0</c:formatCode>
                <c:ptCount val="3"/>
                <c:pt idx="0">
                  <c:v>71966.848198402338</c:v>
                </c:pt>
                <c:pt idx="1">
                  <c:v>71966.848198402338</c:v>
                </c:pt>
                <c:pt idx="2">
                  <c:v>71966.848198402338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6-3943-4E34-97BA-4E2E94013DA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798446047"/>
        <c:axId val="1798427807"/>
      </c:scatterChart>
      <c:valAx>
        <c:axId val="1798446047"/>
        <c:scaling>
          <c:orientation val="minMax"/>
          <c:max val="1.5"/>
          <c:min val="0.5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prstDash val="dash"/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98427807"/>
        <c:crosses val="autoZero"/>
        <c:crossBetween val="midCat"/>
        <c:majorUnit val="5.000000000000001E-2"/>
      </c:valAx>
      <c:valAx>
        <c:axId val="179842780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prstDash val="dash"/>
              <a:round/>
            </a:ln>
            <a:effectLst/>
          </c:spPr>
        </c:majorGridlines>
        <c:title>
          <c:tx>
            <c:strRef>
              <c:f>'EEM2'!$E$151</c:f>
              <c:strCache>
                <c:ptCount val="1"/>
                <c:pt idx="0">
                  <c:v>NPV 20 gadi ( bez NEB )</c:v>
                </c:pt>
              </c:strCache>
            </c:strRef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98446047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accent1"/>
      </a:solidFill>
      <a:round/>
    </a:ln>
    <a:effectLst/>
  </c:spPr>
  <c:txPr>
    <a:bodyPr/>
    <a:lstStyle/>
    <a:p>
      <a:pPr>
        <a:defRPr sz="600"/>
      </a:pPr>
      <a:endParaRPr lang="en-US"/>
    </a:p>
  </c:txPr>
  <c:externalData r:id="rId3">
    <c:autoUpdate val="0"/>
  </c:externalData>
  <c:userShapes r:id="rId4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'EEM2'!$C$188</c:f>
              <c:strCache>
                <c:ptCount val="1"/>
                <c:pt idx="0">
                  <c:v>Visticamāk 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val>
            <c:numRef>
              <c:f>'EEM2'!$E$188:$AI$188</c:f>
              <c:numCache>
                <c:formatCode>0</c:formatCode>
                <c:ptCount val="31"/>
                <c:pt idx="0">
                  <c:v>-42500</c:v>
                </c:pt>
                <c:pt idx="1">
                  <c:v>-36236.183749999997</c:v>
                </c:pt>
                <c:pt idx="2">
                  <c:v>-30032.596502403845</c:v>
                </c:pt>
                <c:pt idx="3">
                  <c:v>-23888.659132188423</c:v>
                </c:pt>
                <c:pt idx="4">
                  <c:v>-17803.798082840458</c:v>
                </c:pt>
                <c:pt idx="5">
                  <c:v>-11777.445312813148</c:v>
                </c:pt>
                <c:pt idx="6">
                  <c:v>-5809.0382424976387</c:v>
                </c:pt>
                <c:pt idx="7">
                  <c:v>101.98029829560619</c:v>
                </c:pt>
                <c:pt idx="8">
                  <c:v>5956.1621223504535</c:v>
                </c:pt>
                <c:pt idx="9">
                  <c:v>11754.053736558619</c:v>
                </c:pt>
                <c:pt idx="10">
                  <c:v>17496.196392937858</c:v>
                </c:pt>
                <c:pt idx="11">
                  <c:v>23183.126139159605</c:v>
                </c:pt>
                <c:pt idx="12">
                  <c:v>28815.373868590759</c:v>
                </c:pt>
                <c:pt idx="13">
                  <c:v>34393.465369854304</c:v>
                </c:pt>
                <c:pt idx="14">
                  <c:v>39917.921375913393</c:v>
                </c:pt>
                <c:pt idx="15">
                  <c:v>45389.257612683454</c:v>
                </c:pt>
                <c:pt idx="16">
                  <c:v>50807.984847176878</c:v>
                </c:pt>
                <c:pt idx="17">
                  <c:v>56174.608935184784</c:v>
                </c:pt>
                <c:pt idx="18">
                  <c:v>61489.63086850031</c:v>
                </c:pt>
                <c:pt idx="19">
                  <c:v>66753.546821687807</c:v>
                </c:pt>
                <c:pt idx="20">
                  <c:v>71966.848198402338</c:v>
                </c:pt>
                <c:pt idx="21">
                  <c:v>77130.021677263852</c:v>
                </c:pt>
                <c:pt idx="22">
                  <c:v>82243.549257290157</c:v>
                </c:pt>
                <c:pt idx="23">
                  <c:v>87307.908302893135</c:v>
                </c:pt>
                <c:pt idx="24">
                  <c:v>92323.571588442224</c:v>
                </c:pt>
                <c:pt idx="25">
                  <c:v>97291.007342399505</c:v>
                </c:pt>
                <c:pt idx="26">
                  <c:v>102210.67929103028</c:v>
                </c:pt>
                <c:pt idx="27">
                  <c:v>107083.04670169344</c:v>
                </c:pt>
                <c:pt idx="28">
                  <c:v>111908.56442571561</c:v>
                </c:pt>
                <c:pt idx="29">
                  <c:v>116687.68294085294</c:v>
                </c:pt>
                <c:pt idx="30">
                  <c:v>121420.84839334473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224-4FCC-8BEC-A4CB0CFA2588}"/>
            </c:ext>
          </c:extLst>
        </c:ser>
        <c:ser>
          <c:idx val="1"/>
          <c:order val="1"/>
          <c:tx>
            <c:strRef>
              <c:f>'EEM2'!$C$189</c:f>
              <c:strCache>
                <c:ptCount val="1"/>
                <c:pt idx="0">
                  <c:v>Labākajā gadījumā </c:v>
                </c:pt>
              </c:strCache>
            </c:strRef>
          </c:tx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val>
            <c:numRef>
              <c:f>'EEM2'!$E$189:$AI$189</c:f>
              <c:numCache>
                <c:formatCode>0</c:formatCode>
                <c:ptCount val="31"/>
                <c:pt idx="0">
                  <c:v>-31875</c:v>
                </c:pt>
                <c:pt idx="1">
                  <c:v>-24045.229687499999</c:v>
                </c:pt>
                <c:pt idx="2">
                  <c:v>-16290.745628004806</c:v>
                </c:pt>
                <c:pt idx="3">
                  <c:v>-8610.8239152355291</c:v>
                </c:pt>
                <c:pt idx="4">
                  <c:v>-1004.7476035505733</c:v>
                </c:pt>
                <c:pt idx="5">
                  <c:v>6528.1933589835644</c:v>
                </c:pt>
                <c:pt idx="6">
                  <c:v>13988.70219687795</c:v>
                </c:pt>
                <c:pt idx="7">
                  <c:v>21377.475372869507</c:v>
                </c:pt>
                <c:pt idx="8">
                  <c:v>28695.202652938067</c:v>
                </c:pt>
                <c:pt idx="9">
                  <c:v>35942.567170698276</c:v>
                </c:pt>
                <c:pt idx="10">
                  <c:v>43120.245491172325</c:v>
                </c:pt>
                <c:pt idx="11">
                  <c:v>50228.907673949514</c:v>
                </c:pt>
                <c:pt idx="12">
                  <c:v>57269.217335738453</c:v>
                </c:pt>
                <c:pt idx="13">
                  <c:v>64241.831712317886</c:v>
                </c:pt>
                <c:pt idx="14">
                  <c:v>71147.401719891743</c:v>
                </c:pt>
                <c:pt idx="15">
                  <c:v>77986.572015854312</c:v>
                </c:pt>
                <c:pt idx="16">
                  <c:v>84759.981058971083</c:v>
                </c:pt>
                <c:pt idx="17">
                  <c:v>91468.261168980971</c:v>
                </c:pt>
                <c:pt idx="18">
                  <c:v>98112.038585625371</c:v>
                </c:pt>
                <c:pt idx="19">
                  <c:v>104691.93352710974</c:v>
                </c:pt>
                <c:pt idx="20">
                  <c:v>111208.5602480029</c:v>
                </c:pt>
                <c:pt idx="21">
                  <c:v>117662.52709657978</c:v>
                </c:pt>
                <c:pt idx="22">
                  <c:v>124054.43657161266</c:v>
                </c:pt>
                <c:pt idx="23">
                  <c:v>130384.88537861638</c:v>
                </c:pt>
                <c:pt idx="24">
                  <c:v>136654.46448555274</c:v>
                </c:pt>
                <c:pt idx="25">
                  <c:v>142863.75917799934</c:v>
                </c:pt>
                <c:pt idx="26">
                  <c:v>149013.34911378779</c:v>
                </c:pt>
                <c:pt idx="27">
                  <c:v>155103.80837711674</c:v>
                </c:pt>
                <c:pt idx="28">
                  <c:v>161135.70553214446</c:v>
                </c:pt>
                <c:pt idx="29">
                  <c:v>167109.60367606615</c:v>
                </c:pt>
                <c:pt idx="30">
                  <c:v>173026.0604916809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224-4FCC-8BEC-A4CB0CFA2588}"/>
            </c:ext>
          </c:extLst>
        </c:ser>
        <c:ser>
          <c:idx val="2"/>
          <c:order val="2"/>
          <c:tx>
            <c:strRef>
              <c:f>'EEM2'!$C$190</c:f>
              <c:strCache>
                <c:ptCount val="1"/>
                <c:pt idx="0">
                  <c:v>Sliktākajā gadījumā</c:v>
                </c:pt>
              </c:strCache>
            </c:strRef>
          </c:tx>
          <c:spPr>
            <a:ln w="28575" cap="rnd">
              <a:solidFill>
                <a:srgbClr val="C00000"/>
              </a:solidFill>
              <a:round/>
            </a:ln>
            <a:effectLst/>
          </c:spPr>
          <c:marker>
            <c:symbol val="none"/>
          </c:marker>
          <c:val>
            <c:numRef>
              <c:f>'EEM2'!$E$190:$AI$190</c:f>
              <c:numCache>
                <c:formatCode>0</c:formatCode>
                <c:ptCount val="31"/>
                <c:pt idx="0">
                  <c:v>-53125</c:v>
                </c:pt>
                <c:pt idx="1">
                  <c:v>-48427.137812499997</c:v>
                </c:pt>
                <c:pt idx="2">
                  <c:v>-43774.447376802884</c:v>
                </c:pt>
                <c:pt idx="3">
                  <c:v>-39166.494349141314</c:v>
                </c:pt>
                <c:pt idx="4">
                  <c:v>-34602.848562130341</c:v>
                </c:pt>
                <c:pt idx="5">
                  <c:v>-30083.083984609857</c:v>
                </c:pt>
                <c:pt idx="6">
                  <c:v>-25606.778681873224</c:v>
                </c:pt>
                <c:pt idx="7">
                  <c:v>-21173.514776278287</c:v>
                </c:pt>
                <c:pt idx="8">
                  <c:v>-16782.878408237149</c:v>
                </c:pt>
                <c:pt idx="9">
                  <c:v>-12434.459697581024</c:v>
                </c:pt>
                <c:pt idx="10">
                  <c:v>-8127.8527052965919</c:v>
                </c:pt>
                <c:pt idx="11">
                  <c:v>-3862.6553956302796</c:v>
                </c:pt>
                <c:pt idx="12">
                  <c:v>361.53040144308579</c:v>
                </c:pt>
                <c:pt idx="13">
                  <c:v>4545.0990273907455</c:v>
                </c:pt>
                <c:pt idx="14">
                  <c:v>8688.4410319350627</c:v>
                </c:pt>
                <c:pt idx="15">
                  <c:v>12791.943209512607</c:v>
                </c:pt>
                <c:pt idx="16">
                  <c:v>16855.988635382673</c:v>
                </c:pt>
                <c:pt idx="17">
                  <c:v>20880.956701388604</c:v>
                </c:pt>
                <c:pt idx="18">
                  <c:v>24867.223151375249</c:v>
                </c:pt>
                <c:pt idx="19">
                  <c:v>28815.160116265866</c:v>
                </c:pt>
                <c:pt idx="20">
                  <c:v>32725.136148801768</c:v>
                </c:pt>
                <c:pt idx="21">
                  <c:v>36597.5162579479</c:v>
                </c:pt>
                <c:pt idx="22">
                  <c:v>40432.661942967628</c:v>
                </c:pt>
                <c:pt idx="23">
                  <c:v>44230.931227169858</c:v>
                </c:pt>
                <c:pt idx="24">
                  <c:v>47992.678691331683</c:v>
                </c:pt>
                <c:pt idx="25">
                  <c:v>51718.255506799644</c:v>
                </c:pt>
                <c:pt idx="26">
                  <c:v>55408.009468272721</c:v>
                </c:pt>
                <c:pt idx="27">
                  <c:v>59062.285026270096</c:v>
                </c:pt>
                <c:pt idx="28">
                  <c:v>62681.423319286725</c:v>
                </c:pt>
                <c:pt idx="29">
                  <c:v>66265.762205639738</c:v>
                </c:pt>
                <c:pt idx="30">
                  <c:v>69815.636295008575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E224-4FCC-8BEC-A4CB0CFA258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011025807"/>
        <c:axId val="2011039727"/>
      </c:lineChart>
      <c:catAx>
        <c:axId val="2011025807"/>
        <c:scaling>
          <c:orientation val="minMax"/>
        </c:scaling>
        <c:delete val="0"/>
        <c:axPos val="b"/>
        <c:title>
          <c:tx>
            <c:strRef>
              <c:f>Sheet1!$O$256</c:f>
              <c:strCache>
                <c:ptCount val="1"/>
                <c:pt idx="0">
                  <c:v>Gadi</c:v>
                </c:pt>
              </c:strCache>
            </c:strRef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11039727"/>
        <c:crosses val="autoZero"/>
        <c:auto val="1"/>
        <c:lblAlgn val="ctr"/>
        <c:lblOffset val="100"/>
        <c:noMultiLvlLbl val="0"/>
      </c:catAx>
      <c:valAx>
        <c:axId val="201103972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strRef>
              <c:f>Sheet1!$O$461</c:f>
              <c:strCache>
                <c:ptCount val="1"/>
                <c:pt idx="0">
                  <c:v>NPV, EUR</c:v>
                </c:pt>
              </c:strCache>
            </c:strRef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1102580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chemeClr val="accent1"/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'EEM2'!$D$223</c:f>
              <c:strCache>
                <c:ptCount val="1"/>
                <c:pt idx="0">
                  <c:v>Pieļaujamais CAPEX bez NEB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val>
            <c:numRef>
              <c:f>'EEM2'!$E$223:$AH$223</c:f>
              <c:numCache>
                <c:formatCode>0</c:formatCode>
                <c:ptCount val="30"/>
                <c:pt idx="0">
                  <c:v>6263.8162499999999</c:v>
                </c:pt>
                <c:pt idx="1">
                  <c:v>12467.403497596153</c:v>
                </c:pt>
                <c:pt idx="2">
                  <c:v>18611.340867811574</c:v>
                </c:pt>
                <c:pt idx="3">
                  <c:v>24696.201917159538</c:v>
                </c:pt>
                <c:pt idx="4">
                  <c:v>30722.554687186846</c:v>
                </c:pt>
                <c:pt idx="5">
                  <c:v>36690.961757502359</c:v>
                </c:pt>
                <c:pt idx="6">
                  <c:v>42601.980298295595</c:v>
                </c:pt>
                <c:pt idx="7">
                  <c:v>48456.162122350441</c:v>
                </c:pt>
                <c:pt idx="8">
                  <c:v>54254.053736558613</c:v>
                </c:pt>
                <c:pt idx="9">
                  <c:v>59996.196392937869</c:v>
                </c:pt>
                <c:pt idx="10">
                  <c:v>65683.126139159605</c:v>
                </c:pt>
                <c:pt idx="11">
                  <c:v>71315.37386859073</c:v>
                </c:pt>
                <c:pt idx="12">
                  <c:v>76893.465369854297</c:v>
                </c:pt>
                <c:pt idx="13">
                  <c:v>82417.921375913429</c:v>
                </c:pt>
                <c:pt idx="14">
                  <c:v>87889.257612683446</c:v>
                </c:pt>
                <c:pt idx="15">
                  <c:v>93307.984847176878</c:v>
                </c:pt>
                <c:pt idx="16">
                  <c:v>98674.608935184806</c:v>
                </c:pt>
                <c:pt idx="17">
                  <c:v>103989.63086850032</c:v>
                </c:pt>
                <c:pt idx="18">
                  <c:v>109253.54682168784</c:v>
                </c:pt>
                <c:pt idx="19">
                  <c:v>114466.84819840237</c:v>
                </c:pt>
                <c:pt idx="20">
                  <c:v>119630.02167726385</c:v>
                </c:pt>
                <c:pt idx="21">
                  <c:v>124743.54925729014</c:v>
                </c:pt>
                <c:pt idx="22">
                  <c:v>129807.90830289309</c:v>
                </c:pt>
                <c:pt idx="23">
                  <c:v>134823.57158844217</c:v>
                </c:pt>
                <c:pt idx="24">
                  <c:v>139791.00734239948</c:v>
                </c:pt>
                <c:pt idx="25">
                  <c:v>144710.67929103025</c:v>
                </c:pt>
                <c:pt idx="26">
                  <c:v>149583.04670169338</c:v>
                </c:pt>
                <c:pt idx="27">
                  <c:v>154408.56442571557</c:v>
                </c:pt>
                <c:pt idx="28">
                  <c:v>159187.68294085292</c:v>
                </c:pt>
                <c:pt idx="29">
                  <c:v>163920.8483933447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A66-42A8-9D86-2DCB75E9085F}"/>
            </c:ext>
          </c:extLst>
        </c:ser>
        <c:ser>
          <c:idx val="1"/>
          <c:order val="1"/>
          <c:tx>
            <c:strRef>
              <c:f>'EEM2'!$D$224</c:f>
              <c:strCache>
                <c:ptCount val="1"/>
                <c:pt idx="0">
                  <c:v>Pieļaujamais CAPEX ar NEB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val>
            <c:numRef>
              <c:f>'EEM2'!$E$224:$AH$224</c:f>
              <c:numCache>
                <c:formatCode>0</c:formatCode>
                <c:ptCount val="30"/>
                <c:pt idx="0">
                  <c:v>6263.8162500000035</c:v>
                </c:pt>
                <c:pt idx="1">
                  <c:v>12467.403497596153</c:v>
                </c:pt>
                <c:pt idx="2">
                  <c:v>18611.340867811574</c:v>
                </c:pt>
                <c:pt idx="3">
                  <c:v>24696.201917159538</c:v>
                </c:pt>
                <c:pt idx="4">
                  <c:v>30722.554687186846</c:v>
                </c:pt>
                <c:pt idx="5">
                  <c:v>36690.961757502359</c:v>
                </c:pt>
                <c:pt idx="6">
                  <c:v>42601.980298295595</c:v>
                </c:pt>
                <c:pt idx="7">
                  <c:v>48456.162122350441</c:v>
                </c:pt>
                <c:pt idx="8">
                  <c:v>54254.053736558613</c:v>
                </c:pt>
                <c:pt idx="9">
                  <c:v>59996.196392937869</c:v>
                </c:pt>
                <c:pt idx="10">
                  <c:v>65683.126139159605</c:v>
                </c:pt>
                <c:pt idx="11">
                  <c:v>71315.37386859073</c:v>
                </c:pt>
                <c:pt idx="12">
                  <c:v>76893.465369854297</c:v>
                </c:pt>
                <c:pt idx="13">
                  <c:v>82417.921375913429</c:v>
                </c:pt>
                <c:pt idx="14">
                  <c:v>87889.257612683446</c:v>
                </c:pt>
                <c:pt idx="15">
                  <c:v>93307.984847176878</c:v>
                </c:pt>
                <c:pt idx="16">
                  <c:v>98674.608935184806</c:v>
                </c:pt>
                <c:pt idx="17">
                  <c:v>103989.63086850032</c:v>
                </c:pt>
                <c:pt idx="18">
                  <c:v>109253.54682168784</c:v>
                </c:pt>
                <c:pt idx="19">
                  <c:v>114466.84819840237</c:v>
                </c:pt>
                <c:pt idx="20">
                  <c:v>119630.02167726385</c:v>
                </c:pt>
                <c:pt idx="21">
                  <c:v>124743.54925729014</c:v>
                </c:pt>
                <c:pt idx="22">
                  <c:v>129807.90830289309</c:v>
                </c:pt>
                <c:pt idx="23">
                  <c:v>134823.57158844217</c:v>
                </c:pt>
                <c:pt idx="24">
                  <c:v>139791.00734239948</c:v>
                </c:pt>
                <c:pt idx="25">
                  <c:v>144710.67929103025</c:v>
                </c:pt>
                <c:pt idx="26">
                  <c:v>149583.04670169338</c:v>
                </c:pt>
                <c:pt idx="27">
                  <c:v>154408.56442571557</c:v>
                </c:pt>
                <c:pt idx="28">
                  <c:v>159187.68294085292</c:v>
                </c:pt>
                <c:pt idx="29">
                  <c:v>163920.8483933447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A66-42A8-9D86-2DCB75E9085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042415455"/>
        <c:axId val="1042421215"/>
      </c:lineChart>
      <c:catAx>
        <c:axId val="1042415455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prstDash val="dash"/>
              <a:round/>
            </a:ln>
            <a:effectLst/>
          </c:spPr>
        </c:majorGridlines>
        <c:title>
          <c:tx>
            <c:strRef>
              <c:f>Sheet1!$O$486</c:f>
              <c:strCache>
                <c:ptCount val="1"/>
                <c:pt idx="0">
                  <c:v>Gadi, lai sasniegtu pozitīvu NPV</c:v>
                </c:pt>
              </c:strCache>
            </c:strRef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42421215"/>
        <c:crosses val="autoZero"/>
        <c:auto val="1"/>
        <c:lblAlgn val="ctr"/>
        <c:lblOffset val="100"/>
        <c:noMultiLvlLbl val="0"/>
      </c:catAx>
      <c:valAx>
        <c:axId val="104242121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prstDash val="sysDash"/>
              <a:round/>
            </a:ln>
            <a:effectLst/>
          </c:spPr>
        </c:majorGridlines>
        <c:title>
          <c:tx>
            <c:strRef>
              <c:f>'EEM2'!$E$221:$AH$221</c:f>
              <c:strCache>
                <c:ptCount val="30"/>
                <c:pt idx="0">
                  <c:v>Maksimālais CAPEX apjoms (pieļaujamais CAPEX apjoms), lai sasniegtu 0 NPV no gadiem</c:v>
                </c:pt>
              </c:strCache>
            </c:strRef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4241545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solidFill>
        <a:srgbClr val="002060"/>
      </a:solidFill>
      <a:round/>
    </a:ln>
    <a:effectLst/>
  </c:spPr>
  <c:txPr>
    <a:bodyPr/>
    <a:lstStyle/>
    <a:p>
      <a:pPr>
        <a:defRPr sz="800"/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acrossLinear" id="1">
  <a:schemeClr val="dk1">
    <a:tint val="88000"/>
  </a:schemeClr>
  <a:schemeClr val="dk1">
    <a:tint val="55000"/>
  </a:schemeClr>
  <a:schemeClr val="dk1">
    <a:tint val="78000"/>
  </a:schemeClr>
  <a:schemeClr val="dk1">
    <a:tint val="92000"/>
  </a:schemeClr>
  <a:schemeClr val="dk1">
    <a:tint val="70000"/>
  </a:schemeClr>
  <a:schemeClr val="dk1">
    <a:tint val="30000"/>
  </a:schemeClr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0.78741</cdr:x>
      <cdr:y>0.04744</cdr:y>
    </cdr:from>
    <cdr:to>
      <cdr:x>0.94704</cdr:x>
      <cdr:y>0.21064</cdr:y>
    </cdr:to>
    <cdr:sp macro="" textlink="">
      <cdr:nvSpPr>
        <cdr:cNvPr id="2" name="TextBox 17">
          <a:extLst xmlns:a="http://schemas.openxmlformats.org/drawingml/2006/main">
            <a:ext uri="{FF2B5EF4-FFF2-40B4-BE49-F238E27FC236}">
              <a16:creationId xmlns:a16="http://schemas.microsoft.com/office/drawing/2014/main" id="{8C07BC96-C5DE-84CD-9A1D-FC153BC32426}"/>
            </a:ext>
          </a:extLst>
        </cdr:cNvPr>
        <cdr:cNvSpPr txBox="1"/>
      </cdr:nvSpPr>
      <cdr:spPr>
        <a:xfrm xmlns:a="http://schemas.openxmlformats.org/drawingml/2006/main">
          <a:off x="4140424" y="116321"/>
          <a:ext cx="839356" cy="40011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solidFill>
            <a:srgbClr val="FF0000"/>
          </a:solidFill>
        </a:ln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lv-LV" sz="1000" dirty="0"/>
            <a:t>Jutības analīze</a:t>
          </a:r>
          <a:endParaRPr lang="en-US" sz="10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0.18145</cdr:x>
      <cdr:y>0.04594</cdr:y>
    </cdr:from>
    <cdr:to>
      <cdr:x>0.33376</cdr:x>
      <cdr:y>0.18293</cdr:y>
    </cdr:to>
    <cdr:sp macro="" textlink="">
      <cdr:nvSpPr>
        <cdr:cNvPr id="2" name="TextBox 17">
          <a:extLst xmlns:a="http://schemas.openxmlformats.org/drawingml/2006/main">
            <a:ext uri="{FF2B5EF4-FFF2-40B4-BE49-F238E27FC236}">
              <a16:creationId xmlns:a16="http://schemas.microsoft.com/office/drawing/2014/main" id="{8C07BC96-C5DE-84CD-9A1D-FC153BC32426}"/>
            </a:ext>
          </a:extLst>
        </cdr:cNvPr>
        <cdr:cNvSpPr txBox="1"/>
      </cdr:nvSpPr>
      <cdr:spPr>
        <a:xfrm xmlns:a="http://schemas.openxmlformats.org/drawingml/2006/main">
          <a:off x="999934" y="134189"/>
          <a:ext cx="839356" cy="40011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solidFill>
            <a:srgbClr val="FF0000"/>
          </a:solidFill>
        </a:ln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lv-LV" sz="1000" dirty="0"/>
            <a:t>Scenāriju analīze</a:t>
          </a:r>
          <a:endParaRPr lang="en-US" sz="1000" dirty="0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0.26002</cdr:x>
      <cdr:y>0.08528</cdr:y>
    </cdr:from>
    <cdr:to>
      <cdr:x>0.46715</cdr:x>
      <cdr:y>0.3676</cdr:y>
    </cdr:to>
    <cdr:sp macro="" textlink="">
      <cdr:nvSpPr>
        <cdr:cNvPr id="2" name="TextBox 17">
          <a:extLst xmlns:a="http://schemas.openxmlformats.org/drawingml/2006/main">
            <a:ext uri="{FF2B5EF4-FFF2-40B4-BE49-F238E27FC236}">
              <a16:creationId xmlns:a16="http://schemas.microsoft.com/office/drawing/2014/main" id="{8C07BC96-C5DE-84CD-9A1D-FC153BC32426}"/>
            </a:ext>
          </a:extLst>
        </cdr:cNvPr>
        <cdr:cNvSpPr txBox="1"/>
      </cdr:nvSpPr>
      <cdr:spPr>
        <a:xfrm xmlns:a="http://schemas.openxmlformats.org/drawingml/2006/main">
          <a:off x="1053723" y="167340"/>
          <a:ext cx="839356" cy="55399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solidFill>
            <a:srgbClr val="FF0000"/>
          </a:solidFill>
        </a:ln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lv-LV" sz="1000" dirty="0"/>
            <a:t>Pieļaujamo izmaksu analīze</a:t>
          </a:r>
          <a:endParaRPr lang="en-US" sz="1000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9A090A-D92C-35AF-3C83-94D71C4A15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E32C00F-EE62-1265-89EF-C031CE9BFA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50C60C-080E-6EC7-35F4-E1D05EB7A1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55867-0371-48AE-ABD2-839576EC3C91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509346-E7E0-1730-8FF8-1F341AA533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DB71BE-3BEA-692B-66C3-50EEA208EA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ED82D-4C0D-4DB9-A540-BEA5FBAFEA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545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9D5318-D617-06C1-E68C-9706D9C183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0A6B2D-99B5-B584-E5E2-8FE17C0C73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9B6923-FD87-50BC-E389-D568870DB3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55867-0371-48AE-ABD2-839576EC3C91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6BEF38-0FF4-AF14-7670-02A5D1127F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967F88-A283-ED73-9484-B042DA0A7D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ED82D-4C0D-4DB9-A540-BEA5FBAFEA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86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EA997A4-CBAE-A95A-99F5-FA77AB13B45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EA8D6B-1068-19B8-BBCB-FB353A88DA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D5EF19-5A54-496A-BFFD-E534E33B54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55867-0371-48AE-ABD2-839576EC3C91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7D59C1-086E-A5C7-1947-60CACFB94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C2245B-DA04-617E-2892-FA2D55657D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ED82D-4C0D-4DB9-A540-BEA5FBAFEA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2290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 colon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texte 7">
            <a:extLst>
              <a:ext uri="{FF2B5EF4-FFF2-40B4-BE49-F238E27FC236}">
                <a16:creationId xmlns:a16="http://schemas.microsoft.com/office/drawing/2014/main" id="{46326A1D-3435-D344-A817-683EFFC21DD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340000" y="0"/>
            <a:ext cx="9838267" cy="1440000"/>
          </a:xfrm>
          <a:prstGeom prst="rect">
            <a:avLst/>
          </a:prstGeom>
        </p:spPr>
        <p:txBody>
          <a:bodyPr lIns="0" tIns="0" rIns="720000" bIns="0" anchor="b" anchorCtr="0"/>
          <a:lstStyle>
            <a:lvl1pPr marL="0" indent="0" algn="l">
              <a:buNone/>
              <a:defRPr sz="4000" b="0" cap="all" baseline="0">
                <a:solidFill>
                  <a:srgbClr val="0033BE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GB" noProof="0" dirty="0"/>
              <a:t>Title</a:t>
            </a:r>
          </a:p>
        </p:txBody>
      </p:sp>
      <p:sp>
        <p:nvSpPr>
          <p:cNvPr id="8" name="Espace réservé du texte 10">
            <a:extLst>
              <a:ext uri="{FF2B5EF4-FFF2-40B4-BE49-F238E27FC236}">
                <a16:creationId xmlns:a16="http://schemas.microsoft.com/office/drawing/2014/main" id="{F82F1CA4-D84D-124D-8B17-64FAED1232A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40000" y="1620001"/>
            <a:ext cx="9720000" cy="3988948"/>
          </a:xfrm>
          <a:prstGeom prst="rect">
            <a:avLst/>
          </a:prstGeom>
        </p:spPr>
        <p:txBody>
          <a:bodyPr lIns="0" tIns="0" rIns="720000" bIns="0"/>
          <a:lstStyle>
            <a:lvl1pPr marL="457200" indent="-457200" algn="l">
              <a:buClr>
                <a:srgbClr val="0033BE"/>
              </a:buClr>
              <a:buFont typeface="Arial" panose="020B0604020202020204" pitchFamily="34" charset="0"/>
              <a:buChar char="•"/>
              <a:defRPr sz="3000" cap="none" baseline="0">
                <a:solidFill>
                  <a:srgbClr val="06B564"/>
                </a:solidFill>
                <a:latin typeface="Verdana" panose="020B0604030504040204" pitchFamily="34" charset="0"/>
              </a:defRPr>
            </a:lvl1pPr>
          </a:lstStyle>
          <a:p>
            <a:r>
              <a:rPr lang="en-GB" noProof="0" dirty="0"/>
              <a:t>Body 1 column</a:t>
            </a:r>
          </a:p>
        </p:txBody>
      </p:sp>
    </p:spTree>
    <p:extLst>
      <p:ext uri="{BB962C8B-B14F-4D97-AF65-F5344CB8AC3E}">
        <p14:creationId xmlns:p14="http://schemas.microsoft.com/office/powerpoint/2010/main" val="34613062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FFE186-9F12-3FC8-A7C5-AA046B297E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10FD78-65F0-E9EF-593A-0077DFA709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7D2665-621A-3B1D-1DF3-762B208E6D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55867-0371-48AE-ABD2-839576EC3C91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B815D4-9B6B-881F-B700-F3A0790C97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13D09B-D957-4C6D-D40F-6B0FD0AA16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ED82D-4C0D-4DB9-A540-BEA5FBAFEA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363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69DE58-F389-1886-89B0-16FAC3C6E5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15ADD8-2688-E7A6-C312-3F70BAA195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7BB368-6EF5-C8F3-2872-807C2961D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55867-0371-48AE-ABD2-839576EC3C91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D4681A-806E-964A-C4F0-93FC9C3AD4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A86D4C-9EBE-F317-CDBB-3030B8C3D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ED82D-4C0D-4DB9-A540-BEA5FBAFEA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004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0AC528-BEEF-B781-D77E-89043F40B8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9CCF96-7267-5A71-6B4D-DDF3997F71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4EEAFC-2CD7-402D-9720-51A3900F4D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43C1ED-F5A9-55BE-3BE3-613DBC8A8A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55867-0371-48AE-ABD2-839576EC3C91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2E9FC5-7BC6-0E3A-D81C-F2541CC38D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F6BD5F-D93D-D0AA-D6EB-850BB1226B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ED82D-4C0D-4DB9-A540-BEA5FBAFEA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7496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C09EF9-5F7F-BC00-AC75-26011B7C86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3FBD81-D50C-17B4-0C32-3492F6E208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512373-59EB-955D-1008-4418BA1412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CCC15E4-CC47-FDE9-5EAA-C3B30F68CE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CDF3A96-AAF9-C857-7AE6-2034D87C8D0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0C105B-EB9E-AB94-D99B-09150D1FF5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55867-0371-48AE-ABD2-839576EC3C91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C3C2D92-1F6C-0A00-CA68-DA768E597E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56AC563-14C4-5D82-9E4C-ED58CD9551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ED82D-4C0D-4DB9-A540-BEA5FBAFEA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027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B5ABE1-510D-7DB8-13F1-A2B8784D86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2358E11-6A5D-54D2-15A2-D912B9F8AB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55867-0371-48AE-ABD2-839576EC3C91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A259E51-4386-FDB0-3402-EA6F04B7E8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F980EA5-4CB4-B9E5-926F-1671D57A92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ED82D-4C0D-4DB9-A540-BEA5FBAFEA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0050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92BA0A4-DD40-29B1-0E3B-007A464BF9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55867-0371-48AE-ABD2-839576EC3C91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C270250-CC08-97D9-A062-24444306BB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C40E6E-10D3-66F3-28DD-2E1A3BB3C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ED82D-4C0D-4DB9-A540-BEA5FBAFEA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815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2E89AB-0801-E90C-647A-C7F8F4EA6C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8ED5C2-133D-2AFF-9D58-0EF16E8336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0E4B87-E02A-94F2-A0AE-9A779D2955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F0DB3E-8EE3-796E-3CCF-4D2E44EE14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55867-0371-48AE-ABD2-839576EC3C91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5FAAA4-8B48-420F-1CCF-024A47050A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5E289E-0701-DAFB-3650-C4F553E69B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ED82D-4C0D-4DB9-A540-BEA5FBAFEA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5056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A97920-E267-94A7-182B-F0755E2F01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794C9EB-0F4A-3332-8083-55DF04B7341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44BBE1-B7A1-EE71-687C-502370029F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A0900D-2120-9B8B-EB74-E69AC874DA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55867-0371-48AE-ABD2-839576EC3C91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108AE2-5CFA-BD4E-7F70-F7B8BECC62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89C98E-5F62-DEA0-73BF-E3EFDD0587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9ED82D-4C0D-4DB9-A540-BEA5FBAFEA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122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FF36F67-7275-6F93-B527-E7E6250968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EC71E7-2E10-5899-EA1B-9297D88C5C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94AEDA-91EF-E0D5-686B-E9476AD7643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9555867-0371-48AE-ABD2-839576EC3C91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A10655-B6A4-8CEF-DDC7-ED0784B2B1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3B1DAD-547E-AB75-8300-90D216CE9C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79ED82D-4C0D-4DB9-A540-BEA5FBAFEA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836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chart" Target="../charts/chart3.xml"/><Relationship Id="rId7" Type="http://schemas.openxmlformats.org/officeDocument/2006/relationships/image" Target="../media/image4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chart" Target="../charts/chart5.xml"/><Relationship Id="rId4" Type="http://schemas.openxmlformats.org/officeDocument/2006/relationships/chart" Target="../charts/char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mailto:Gatis@ekodoma.lv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8555C5B3-193A-4749-9AFD-682E53CDDE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2EAE06A6-F76A-41C9-827A-C561B00448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-3"/>
            <a:ext cx="12192000" cy="685800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89F9D4E8-0639-444B-949B-9518585061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80861" y="0"/>
            <a:ext cx="7661934" cy="6858000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45000"/>
                </a:schemeClr>
              </a:gs>
              <a:gs pos="100000">
                <a:srgbClr val="000000">
                  <a:alpha val="29000"/>
                </a:srgb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7E3DA7A2-ED70-4BBA-AB72-00AD461FA4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80862" y="-6"/>
            <a:ext cx="11711138" cy="6410334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100000">
                <a:srgbClr val="000000">
                  <a:alpha val="41000"/>
                </a:srgbClr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27B4D87-C0A0-54AF-54E2-6D6F344107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27208" y="857251"/>
            <a:ext cx="4747280" cy="3098061"/>
          </a:xfrm>
        </p:spPr>
        <p:txBody>
          <a:bodyPr anchor="b">
            <a:normAutofit/>
          </a:bodyPr>
          <a:lstStyle/>
          <a:p>
            <a:pPr algn="l"/>
            <a:br>
              <a:rPr lang="lv-LV" sz="3400" b="0" i="0">
                <a:solidFill>
                  <a:srgbClr val="FFFFFF"/>
                </a:solidFill>
                <a:effectLst/>
                <a:latin typeface="Aptos" panose="020B0004020202020204" pitchFamily="34" charset="0"/>
              </a:rPr>
            </a:br>
            <a:r>
              <a:rPr lang="lv-LV" sz="3400" b="0" i="0">
                <a:solidFill>
                  <a:srgbClr val="FFFFFF"/>
                </a:solidFill>
                <a:effectLst/>
                <a:latin typeface="Aptos" panose="020B0004020202020204" pitchFamily="34" charset="0"/>
              </a:rPr>
              <a:t>Uzņēmumu energoaudits un ar enerģiju saistīto investīciju novērtējums</a:t>
            </a:r>
            <a:endParaRPr lang="en-US" sz="3400">
              <a:solidFill>
                <a:srgbClr val="FFFFFF"/>
              </a:solidFill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FC485432-3647-4218-B5D3-15D3FA222B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4844797" y="-489206"/>
            <a:ext cx="2502408" cy="12191998"/>
          </a:xfrm>
          <a:prstGeom prst="rect">
            <a:avLst/>
          </a:prstGeom>
          <a:gradFill>
            <a:gsLst>
              <a:gs pos="0">
                <a:schemeClr val="accent1">
                  <a:alpha val="24000"/>
                </a:schemeClr>
              </a:gs>
              <a:gs pos="78000">
                <a:schemeClr val="accent1">
                  <a:lumMod val="50000"/>
                  <a:alpha val="0"/>
                </a:schemeClr>
              </a:gs>
            </a:gsLst>
            <a:lin ang="10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87AF82-13E2-AD88-517F-8EB042C90F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27208" y="4756265"/>
            <a:ext cx="4393278" cy="1244483"/>
          </a:xfrm>
        </p:spPr>
        <p:txBody>
          <a:bodyPr anchor="t">
            <a:normAutofit/>
          </a:bodyPr>
          <a:lstStyle/>
          <a:p>
            <a:pPr algn="l"/>
            <a:r>
              <a:rPr lang="lv-LV">
                <a:solidFill>
                  <a:srgbClr val="FFFFFF"/>
                </a:solidFill>
              </a:rPr>
              <a:t>Gatis Žogla</a:t>
            </a:r>
          </a:p>
          <a:p>
            <a:pPr algn="l"/>
            <a:r>
              <a:rPr lang="lv-LV">
                <a:solidFill>
                  <a:srgbClr val="FFFFFF"/>
                </a:solidFill>
              </a:rPr>
              <a:t>03.10.2024.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F4AFDDCA-6ABA-4D23-8A5C-1BF0F43081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90589" y="1062544"/>
            <a:ext cx="4756162" cy="475616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E055172-5F12-F8D4-39E5-EF8FB5754BE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577"/>
          <a:stretch/>
        </p:blipFill>
        <p:spPr>
          <a:xfrm>
            <a:off x="6920559" y="3017971"/>
            <a:ext cx="3737164" cy="836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93115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FC4544C-8BD6-7EF2-FA4D-A7E05EF905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lv-LV" sz="3700">
                <a:solidFill>
                  <a:srgbClr val="FFFFFF"/>
                </a:solidFill>
              </a:rPr>
              <a:t>Vienkāršais atmaksāšanās periods vs NPV vs IRR</a:t>
            </a:r>
            <a:endParaRPr lang="en-US" sz="370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06ECA0-7509-0DC0-3301-871E876432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r>
              <a:rPr lang="lv-LV" sz="2000" dirty="0"/>
              <a:t>Vienkāršajam atmaksāšanās periodam nav jāzina, cik ilgi uzņēmums ir gatavs gaidīt, lai investīcijas atmaksātos</a:t>
            </a:r>
          </a:p>
          <a:p>
            <a:endParaRPr lang="en-US" sz="2000" dirty="0"/>
          </a:p>
          <a:p>
            <a:r>
              <a:rPr lang="lv-LV" sz="2000" dirty="0"/>
              <a:t>Lai noteiktu pasākuma NPV un IRR jāzina , cik ilgi uzņēmums ir gatavs gaidīt, lai investīcijas atmaksātos</a:t>
            </a:r>
          </a:p>
          <a:p>
            <a:endParaRPr lang="lv-LV" sz="2000" dirty="0"/>
          </a:p>
          <a:p>
            <a:r>
              <a:rPr lang="lv-LV" sz="2000" dirty="0"/>
              <a:t>Jo ilgāk esat gatavi gaidīt, jo vairāk energoefektivitātes pasākumu būs ekonomiski pamatoti</a:t>
            </a:r>
            <a:endParaRPr lang="en-US" sz="2000" dirty="0"/>
          </a:p>
          <a:p>
            <a:endParaRPr lang="lv-LV" sz="2000" dirty="0"/>
          </a:p>
        </p:txBody>
      </p:sp>
    </p:spTree>
    <p:extLst>
      <p:ext uri="{BB962C8B-B14F-4D97-AF65-F5344CB8AC3E}">
        <p14:creationId xmlns:p14="http://schemas.microsoft.com/office/powerpoint/2010/main" val="1247127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EE035C9-BE30-D8CE-3619-B5E59D1F29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lv-LV" sz="4000">
                <a:solidFill>
                  <a:srgbClr val="FFFFFF"/>
                </a:solidFill>
              </a:rPr>
              <a:t>Faktiskās izmaksas vs pieļaujamās izmaksas</a:t>
            </a:r>
            <a:endParaRPr lang="en-US" sz="400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51B24A-58F7-1EF9-61AF-EABB626613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r>
              <a:rPr lang="lv-LV" dirty="0" err="1"/>
              <a:t>Energoauditori</a:t>
            </a:r>
            <a:r>
              <a:rPr lang="lv-LV" dirty="0"/>
              <a:t> bieži vien nezin faktiskās energoefektivitātes pasākumu izmaksas</a:t>
            </a:r>
          </a:p>
          <a:p>
            <a:r>
              <a:rPr lang="lv-LV" dirty="0" err="1"/>
              <a:t>Energoauditors</a:t>
            </a:r>
            <a:r>
              <a:rPr lang="lv-LV" dirty="0"/>
              <a:t> var aprēķināt, cik dārgs drīkst būt pasākums, lai tas būtu ekonomiski pamatots – pieļaujamās izmaksas</a:t>
            </a:r>
          </a:p>
          <a:p>
            <a:r>
              <a:rPr lang="lv-LV" dirty="0"/>
              <a:t>Jo ilgāk esat gatavi gaidīt, jo dārgāki drīkst būt energoefektivitātes pasākumi</a:t>
            </a:r>
          </a:p>
          <a:p>
            <a:r>
              <a:rPr lang="lv-LV" dirty="0"/>
              <a:t>Pieļaujamās energoefektivitātes pasākumu izmaksas ļauj plānot energoefektivitātes pasākumus</a:t>
            </a:r>
            <a:endParaRPr lang="en-US" dirty="0"/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040710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75DA216-95E3-046D-63A6-F315362243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lv-LV" sz="3400">
                <a:solidFill>
                  <a:srgbClr val="FFFFFF"/>
                </a:solidFill>
              </a:rPr>
              <a:t>Citi apsvērumi energoefektivitātes pasākumu ieviešanai</a:t>
            </a:r>
            <a:endParaRPr lang="en-US" sz="340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A5FF89-E0B3-6E08-2A2B-B3B59DC796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r>
              <a:rPr lang="lv-LV" sz="2400" dirty="0"/>
              <a:t>Bieži vien īstenojot kādu pasākumu energoefektivitāte  ir kā blakus ieguvumus nevis pamata cēlonis pasākuma īstenošanai</a:t>
            </a:r>
          </a:p>
          <a:p>
            <a:r>
              <a:rPr lang="lv-LV" sz="2400" dirty="0"/>
              <a:t>Līdzšinējā prakse </a:t>
            </a:r>
            <a:r>
              <a:rPr lang="lv-LV" sz="2400" dirty="0" err="1"/>
              <a:t>energoauditos</a:t>
            </a:r>
            <a:r>
              <a:rPr lang="lv-LV" sz="2400" dirty="0"/>
              <a:t> neapskata ar enerģiju nesaistītos ieguvumus (bonusus) un ar enerģiju nesaistītos ieguldījumus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588256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2" name="Rectangle 41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329EC393-F510-64AA-A4E8-B2B0DD7B7C05}"/>
              </a:ext>
            </a:extLst>
          </p:cNvPr>
          <p:cNvSpPr txBox="1">
            <a:spLocks/>
          </p:cNvSpPr>
          <p:nvPr/>
        </p:nvSpPr>
        <p:spPr>
          <a:xfrm>
            <a:off x="1371597" y="348865"/>
            <a:ext cx="10044023" cy="8777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Ar</a:t>
            </a: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enerģiju</a:t>
            </a: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nesaistītie</a:t>
            </a: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ieguvumi</a:t>
            </a:r>
            <a:r>
              <a:rPr lang="lv-LV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un ieguldījumi</a:t>
            </a:r>
            <a:endParaRPr lang="en-US" sz="40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4" name="Csoportba foglalás 3">
            <a:extLst>
              <a:ext uri="{FF2B5EF4-FFF2-40B4-BE49-F238E27FC236}">
                <a16:creationId xmlns:a16="http://schemas.microsoft.com/office/drawing/2014/main" id="{DC4175F7-C277-4C84-7CAA-EC7A11AD30AE}"/>
              </a:ext>
            </a:extLst>
          </p:cNvPr>
          <p:cNvGrpSpPr>
            <a:grpSpLocks noChangeAspect="1"/>
          </p:cNvGrpSpPr>
          <p:nvPr/>
        </p:nvGrpSpPr>
        <p:grpSpPr>
          <a:xfrm>
            <a:off x="161405" y="2601091"/>
            <a:ext cx="5618869" cy="3908044"/>
            <a:chOff x="421047" y="-323849"/>
            <a:chExt cx="11700522" cy="9295262"/>
          </a:xfrm>
        </p:grpSpPr>
        <p:sp>
          <p:nvSpPr>
            <p:cNvPr id="5" name="Ellipszis 4">
              <a:extLst>
                <a:ext uri="{FF2B5EF4-FFF2-40B4-BE49-F238E27FC236}">
                  <a16:creationId xmlns:a16="http://schemas.microsoft.com/office/drawing/2014/main" id="{16DE291D-DE4C-1928-AEE2-9EAB6A0D2E15}"/>
                </a:ext>
              </a:extLst>
            </p:cNvPr>
            <p:cNvSpPr/>
            <p:nvPr/>
          </p:nvSpPr>
          <p:spPr>
            <a:xfrm>
              <a:off x="438443" y="-323849"/>
              <a:ext cx="4618611" cy="4502424"/>
            </a:xfrm>
            <a:prstGeom prst="ellipse">
              <a:avLst/>
            </a:prstGeom>
            <a:solidFill>
              <a:srgbClr val="D9E1F2">
                <a:alpha val="65098"/>
              </a:srgb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749808">
                <a:spcAft>
                  <a:spcPts val="600"/>
                </a:spcAft>
              </a:pPr>
              <a:r>
                <a:rPr lang="hu-HU" sz="861" b="1" i="1" kern="1200" dirty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Social</a:t>
              </a:r>
              <a:endParaRPr lang="en-GB" sz="1050" b="1" i="1" dirty="0">
                <a:solidFill>
                  <a:schemeClr val="tx1"/>
                </a:solidFill>
              </a:endParaRPr>
            </a:p>
          </p:txBody>
        </p:sp>
        <p:sp>
          <p:nvSpPr>
            <p:cNvPr id="6" name="Ellipszis 5">
              <a:extLst>
                <a:ext uri="{FF2B5EF4-FFF2-40B4-BE49-F238E27FC236}">
                  <a16:creationId xmlns:a16="http://schemas.microsoft.com/office/drawing/2014/main" id="{7054ACF8-407E-B8C2-167C-583C972DB6B9}"/>
                </a:ext>
              </a:extLst>
            </p:cNvPr>
            <p:cNvSpPr/>
            <p:nvPr/>
          </p:nvSpPr>
          <p:spPr>
            <a:xfrm>
              <a:off x="3468461" y="66570"/>
              <a:ext cx="4497446" cy="4061172"/>
            </a:xfrm>
            <a:prstGeom prst="ellipse">
              <a:avLst/>
            </a:prstGeom>
            <a:solidFill>
              <a:srgbClr val="FCE4D6">
                <a:alpha val="65098"/>
              </a:srgb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749808">
                <a:spcAft>
                  <a:spcPts val="600"/>
                </a:spcAft>
              </a:pPr>
              <a:r>
                <a:rPr lang="hu-HU" sz="861" b="1" i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Health</a:t>
              </a:r>
              <a:endParaRPr lang="en-GB" sz="1050" b="1" i="1">
                <a:solidFill>
                  <a:schemeClr val="tx1"/>
                </a:solidFill>
              </a:endParaRPr>
            </a:p>
          </p:txBody>
        </p:sp>
        <p:sp>
          <p:nvSpPr>
            <p:cNvPr id="7" name="Ellipszis 6">
              <a:extLst>
                <a:ext uri="{FF2B5EF4-FFF2-40B4-BE49-F238E27FC236}">
                  <a16:creationId xmlns:a16="http://schemas.microsoft.com/office/drawing/2014/main" id="{2B706C91-F246-C300-6EAE-B4FFD0287BA5}"/>
                </a:ext>
              </a:extLst>
            </p:cNvPr>
            <p:cNvSpPr/>
            <p:nvPr/>
          </p:nvSpPr>
          <p:spPr>
            <a:xfrm>
              <a:off x="421047" y="2768111"/>
              <a:ext cx="3968547" cy="4085872"/>
            </a:xfrm>
            <a:prstGeom prst="ellipse">
              <a:avLst/>
            </a:prstGeom>
            <a:solidFill>
              <a:srgbClr val="FFF2CC">
                <a:alpha val="74902"/>
              </a:srgb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749808">
                <a:spcAft>
                  <a:spcPts val="600"/>
                </a:spcAft>
              </a:pPr>
              <a:r>
                <a:rPr lang="hu-HU" sz="861" b="1" i="1" kern="1200" err="1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Economic</a:t>
              </a:r>
              <a:endParaRPr lang="en-GB" sz="1050" b="1" i="1">
                <a:solidFill>
                  <a:schemeClr val="tx1"/>
                </a:solidFill>
              </a:endParaRPr>
            </a:p>
          </p:txBody>
        </p:sp>
        <p:sp>
          <p:nvSpPr>
            <p:cNvPr id="8" name="Ellipszis 7">
              <a:extLst>
                <a:ext uri="{FF2B5EF4-FFF2-40B4-BE49-F238E27FC236}">
                  <a16:creationId xmlns:a16="http://schemas.microsoft.com/office/drawing/2014/main" id="{A0C45008-F072-E891-8C0D-EB23EE32F0FB}"/>
                </a:ext>
              </a:extLst>
            </p:cNvPr>
            <p:cNvSpPr/>
            <p:nvPr/>
          </p:nvSpPr>
          <p:spPr>
            <a:xfrm>
              <a:off x="3244118" y="2763078"/>
              <a:ext cx="4502401" cy="3511826"/>
            </a:xfrm>
            <a:prstGeom prst="ellipse">
              <a:avLst/>
            </a:prstGeom>
            <a:solidFill>
              <a:srgbClr val="D0CECE">
                <a:alpha val="74902"/>
              </a:srgb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749808">
                <a:spcAft>
                  <a:spcPts val="600"/>
                </a:spcAft>
              </a:pPr>
              <a:r>
                <a:rPr lang="hu-HU" sz="861" b="1" i="1" kern="1200" err="1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Security</a:t>
              </a:r>
              <a:r>
                <a:rPr lang="hu-HU" sz="861" b="1" i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 </a:t>
              </a:r>
              <a:br>
                <a:rPr lang="hu-HU" sz="861" b="1" i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</a:br>
              <a:r>
                <a:rPr lang="hu-HU" sz="861" b="1" i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&amp; </a:t>
              </a:r>
              <a:r>
                <a:rPr lang="hu-HU" sz="861" b="1" i="1" kern="1200" err="1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Safety</a:t>
              </a:r>
              <a:endParaRPr lang="en-GB" sz="1050" b="1" i="1">
                <a:solidFill>
                  <a:schemeClr val="tx1"/>
                </a:solidFill>
              </a:endParaRPr>
            </a:p>
          </p:txBody>
        </p:sp>
        <p:sp>
          <p:nvSpPr>
            <p:cNvPr id="9" name="Ellipszis 8">
              <a:extLst>
                <a:ext uri="{FF2B5EF4-FFF2-40B4-BE49-F238E27FC236}">
                  <a16:creationId xmlns:a16="http://schemas.microsoft.com/office/drawing/2014/main" id="{3328C62E-91FB-C1B2-91D8-5DAD05CC1761}"/>
                </a:ext>
              </a:extLst>
            </p:cNvPr>
            <p:cNvSpPr/>
            <p:nvPr/>
          </p:nvSpPr>
          <p:spPr>
            <a:xfrm>
              <a:off x="8043632" y="-71622"/>
              <a:ext cx="4077937" cy="3997969"/>
            </a:xfrm>
            <a:prstGeom prst="ellipse">
              <a:avLst/>
            </a:prstGeom>
            <a:solidFill>
              <a:srgbClr val="FFC9C9">
                <a:alpha val="74902"/>
              </a:srgb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749808">
                <a:spcAft>
                  <a:spcPts val="600"/>
                </a:spcAft>
              </a:pPr>
              <a:r>
                <a:rPr lang="hu-HU" sz="861" b="1" i="1" kern="1200" err="1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Quality</a:t>
              </a:r>
              <a:endParaRPr lang="en-GB" sz="1050" b="1" i="1">
                <a:solidFill>
                  <a:schemeClr val="tx1"/>
                </a:solidFill>
              </a:endParaRPr>
            </a:p>
          </p:txBody>
        </p:sp>
        <p:sp>
          <p:nvSpPr>
            <p:cNvPr id="10" name="Ellipszis 9">
              <a:extLst>
                <a:ext uri="{FF2B5EF4-FFF2-40B4-BE49-F238E27FC236}">
                  <a16:creationId xmlns:a16="http://schemas.microsoft.com/office/drawing/2014/main" id="{4950EFB0-08DC-6B35-FEEC-1B77784CE56B}"/>
                </a:ext>
              </a:extLst>
            </p:cNvPr>
            <p:cNvSpPr/>
            <p:nvPr/>
          </p:nvSpPr>
          <p:spPr>
            <a:xfrm>
              <a:off x="6854706" y="2677407"/>
              <a:ext cx="3770847" cy="4026696"/>
            </a:xfrm>
            <a:prstGeom prst="ellipse">
              <a:avLst/>
            </a:prstGeom>
            <a:solidFill>
              <a:srgbClr val="EDC9FF">
                <a:alpha val="74902"/>
              </a:srgb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749808">
                <a:spcAft>
                  <a:spcPts val="600"/>
                </a:spcAft>
              </a:pPr>
              <a:r>
                <a:rPr lang="hu-HU" sz="861" b="1" i="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Time</a:t>
              </a:r>
              <a:endParaRPr lang="en-GB" sz="1050" b="1" i="1">
                <a:solidFill>
                  <a:schemeClr val="tx1"/>
                </a:solidFill>
              </a:endParaRPr>
            </a:p>
          </p:txBody>
        </p:sp>
        <p:sp>
          <p:nvSpPr>
            <p:cNvPr id="11" name="Ellipszis 10">
              <a:extLst>
                <a:ext uri="{FF2B5EF4-FFF2-40B4-BE49-F238E27FC236}">
                  <a16:creationId xmlns:a16="http://schemas.microsoft.com/office/drawing/2014/main" id="{E7893330-00C6-9B19-4013-130B9449BE3B}"/>
                </a:ext>
              </a:extLst>
            </p:cNvPr>
            <p:cNvSpPr/>
            <p:nvPr/>
          </p:nvSpPr>
          <p:spPr>
            <a:xfrm>
              <a:off x="3593271" y="910904"/>
              <a:ext cx="1328169" cy="1148463"/>
            </a:xfrm>
            <a:prstGeom prst="ellipse">
              <a:avLst/>
            </a:prstGeom>
            <a:solidFill>
              <a:srgbClr val="F4E6E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749808">
                <a:spcAft>
                  <a:spcPts val="600"/>
                </a:spcAft>
              </a:pPr>
              <a:r>
                <a:rPr lang="hu-HU" sz="861" kern="1200" dirty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Health and well-being</a:t>
              </a:r>
              <a:endParaRPr lang="en-GB" sz="1050" dirty="0">
                <a:solidFill>
                  <a:schemeClr val="tx1"/>
                </a:solidFill>
              </a:endParaRPr>
            </a:p>
          </p:txBody>
        </p:sp>
        <p:sp>
          <p:nvSpPr>
            <p:cNvPr id="12" name="Ellipszis 11">
              <a:extLst>
                <a:ext uri="{FF2B5EF4-FFF2-40B4-BE49-F238E27FC236}">
                  <a16:creationId xmlns:a16="http://schemas.microsoft.com/office/drawing/2014/main" id="{7ADD5E4E-6BBF-442D-422E-17470A939D70}"/>
                </a:ext>
              </a:extLst>
            </p:cNvPr>
            <p:cNvSpPr/>
            <p:nvPr/>
          </p:nvSpPr>
          <p:spPr>
            <a:xfrm>
              <a:off x="1897644" y="2763078"/>
              <a:ext cx="1628267" cy="1375115"/>
            </a:xfrm>
            <a:prstGeom prst="ellipse">
              <a:avLst/>
            </a:prstGeom>
            <a:solidFill>
              <a:srgbClr val="F9F0D7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749808">
                <a:spcAft>
                  <a:spcPts val="600"/>
                </a:spcAft>
              </a:pPr>
              <a:r>
                <a:rPr lang="hu-HU" sz="861" kern="1200" dirty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Alleviation of energy poverty</a:t>
              </a:r>
              <a:endParaRPr lang="en-GB" sz="1050" dirty="0">
                <a:solidFill>
                  <a:schemeClr val="tx1"/>
                </a:solidFill>
              </a:endParaRPr>
            </a:p>
          </p:txBody>
        </p:sp>
        <p:sp>
          <p:nvSpPr>
            <p:cNvPr id="13" name="Ellipszis 12">
              <a:extLst>
                <a:ext uri="{FF2B5EF4-FFF2-40B4-BE49-F238E27FC236}">
                  <a16:creationId xmlns:a16="http://schemas.microsoft.com/office/drawing/2014/main" id="{64D0D5DE-6F88-4CDC-9F9B-44903D88F4D9}"/>
                </a:ext>
              </a:extLst>
            </p:cNvPr>
            <p:cNvSpPr/>
            <p:nvPr/>
          </p:nvSpPr>
          <p:spPr>
            <a:xfrm>
              <a:off x="438444" y="1255327"/>
              <a:ext cx="1928866" cy="1018724"/>
            </a:xfrm>
            <a:prstGeom prst="ellipse">
              <a:avLst/>
            </a:prstGeom>
            <a:solidFill>
              <a:srgbClr val="E6EBF7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749808">
                <a:spcAft>
                  <a:spcPts val="600"/>
                </a:spcAft>
              </a:pPr>
              <a:r>
                <a:rPr lang="hu-HU" sz="656" kern="1200" err="1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Work</a:t>
              </a:r>
              <a:r>
                <a:rPr lang="hu-HU" sz="656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 performance</a:t>
              </a:r>
              <a:endParaRPr lang="en-GB" sz="800">
                <a:solidFill>
                  <a:schemeClr val="tx1"/>
                </a:solidFill>
              </a:endParaRPr>
            </a:p>
          </p:txBody>
        </p:sp>
        <p:sp>
          <p:nvSpPr>
            <p:cNvPr id="14" name="Ellipszis 13">
              <a:extLst>
                <a:ext uri="{FF2B5EF4-FFF2-40B4-BE49-F238E27FC236}">
                  <a16:creationId xmlns:a16="http://schemas.microsoft.com/office/drawing/2014/main" id="{EFAD6F39-CA09-19B9-0BB3-C9ABC87F71A4}"/>
                </a:ext>
              </a:extLst>
            </p:cNvPr>
            <p:cNvSpPr/>
            <p:nvPr/>
          </p:nvSpPr>
          <p:spPr>
            <a:xfrm>
              <a:off x="740271" y="366042"/>
              <a:ext cx="1851381" cy="1018724"/>
            </a:xfrm>
            <a:prstGeom prst="ellipse">
              <a:avLst/>
            </a:prstGeom>
            <a:solidFill>
              <a:srgbClr val="E6EBF7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749808">
                <a:spcAft>
                  <a:spcPts val="600"/>
                </a:spcAft>
              </a:pPr>
              <a:r>
                <a:rPr lang="hu-HU" sz="738" kern="1200" dirty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Improved working conditions</a:t>
              </a:r>
              <a:endParaRPr lang="en-GB" sz="900" dirty="0">
                <a:solidFill>
                  <a:schemeClr val="tx1"/>
                </a:solidFill>
              </a:endParaRPr>
            </a:p>
          </p:txBody>
        </p:sp>
        <p:sp>
          <p:nvSpPr>
            <p:cNvPr id="15" name="Ellipszis 14">
              <a:extLst>
                <a:ext uri="{FF2B5EF4-FFF2-40B4-BE49-F238E27FC236}">
                  <a16:creationId xmlns:a16="http://schemas.microsoft.com/office/drawing/2014/main" id="{F2837581-6A89-F27C-393B-B04A5099EBB8}"/>
                </a:ext>
              </a:extLst>
            </p:cNvPr>
            <p:cNvSpPr/>
            <p:nvPr/>
          </p:nvSpPr>
          <p:spPr>
            <a:xfrm>
              <a:off x="668328" y="2174822"/>
              <a:ext cx="1698981" cy="645085"/>
            </a:xfrm>
            <a:prstGeom prst="ellipse">
              <a:avLst/>
            </a:prstGeom>
            <a:solidFill>
              <a:srgbClr val="E6EBF7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749808">
                <a:spcAft>
                  <a:spcPts val="600"/>
                </a:spcAft>
              </a:pPr>
              <a:r>
                <a:rPr lang="hu-HU" sz="656" kern="1200" err="1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Customers</a:t>
              </a:r>
              <a:endParaRPr lang="en-GB" sz="1050">
                <a:solidFill>
                  <a:schemeClr val="tx1"/>
                </a:solidFill>
              </a:endParaRPr>
            </a:p>
          </p:txBody>
        </p:sp>
        <p:sp>
          <p:nvSpPr>
            <p:cNvPr id="16" name="Ellipszis 15">
              <a:extLst>
                <a:ext uri="{FF2B5EF4-FFF2-40B4-BE49-F238E27FC236}">
                  <a16:creationId xmlns:a16="http://schemas.microsoft.com/office/drawing/2014/main" id="{15E16076-C5DE-820B-FE0D-CB3C4F6BFCDF}"/>
                </a:ext>
              </a:extLst>
            </p:cNvPr>
            <p:cNvSpPr/>
            <p:nvPr/>
          </p:nvSpPr>
          <p:spPr>
            <a:xfrm>
              <a:off x="4956062" y="133808"/>
              <a:ext cx="1626556" cy="1018724"/>
            </a:xfrm>
            <a:prstGeom prst="ellipse">
              <a:avLst/>
            </a:prstGeom>
            <a:solidFill>
              <a:srgbClr val="FDEDE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749808">
                <a:spcAft>
                  <a:spcPts val="600"/>
                </a:spcAft>
              </a:pPr>
              <a:r>
                <a:rPr lang="hu-HU" sz="861" kern="1200" err="1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Avoided</a:t>
              </a:r>
              <a:r>
                <a:rPr lang="hu-HU" sz="86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 </a:t>
              </a:r>
              <a:r>
                <a:rPr lang="hu-HU" sz="861" kern="1200" err="1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mortaility</a:t>
              </a:r>
              <a:endParaRPr lang="en-GB" sz="1050">
                <a:solidFill>
                  <a:schemeClr val="tx1"/>
                </a:solidFill>
              </a:endParaRPr>
            </a:p>
          </p:txBody>
        </p:sp>
        <p:sp>
          <p:nvSpPr>
            <p:cNvPr id="17" name="Ellipszis 16">
              <a:extLst>
                <a:ext uri="{FF2B5EF4-FFF2-40B4-BE49-F238E27FC236}">
                  <a16:creationId xmlns:a16="http://schemas.microsoft.com/office/drawing/2014/main" id="{70DFFA88-655D-7648-A324-C1D3445C1C92}"/>
                </a:ext>
              </a:extLst>
            </p:cNvPr>
            <p:cNvSpPr/>
            <p:nvPr/>
          </p:nvSpPr>
          <p:spPr>
            <a:xfrm>
              <a:off x="4989173" y="974622"/>
              <a:ext cx="1626556" cy="1018724"/>
            </a:xfrm>
            <a:prstGeom prst="ellipse">
              <a:avLst/>
            </a:prstGeom>
            <a:solidFill>
              <a:srgbClr val="FDEDE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749808">
                <a:spcAft>
                  <a:spcPts val="600"/>
                </a:spcAft>
              </a:pPr>
              <a:r>
                <a:rPr lang="hu-HU" sz="861" kern="1200" dirty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Disease burden</a:t>
              </a:r>
              <a:endParaRPr lang="en-GB" sz="1050" dirty="0">
                <a:solidFill>
                  <a:schemeClr val="tx1"/>
                </a:solidFill>
              </a:endParaRPr>
            </a:p>
          </p:txBody>
        </p:sp>
        <p:sp>
          <p:nvSpPr>
            <p:cNvPr id="18" name="Ellipszis 17">
              <a:extLst>
                <a:ext uri="{FF2B5EF4-FFF2-40B4-BE49-F238E27FC236}">
                  <a16:creationId xmlns:a16="http://schemas.microsoft.com/office/drawing/2014/main" id="{B5ABB7C8-6263-B4B1-1806-B4E37B0C679C}"/>
                </a:ext>
              </a:extLst>
            </p:cNvPr>
            <p:cNvSpPr/>
            <p:nvPr/>
          </p:nvSpPr>
          <p:spPr>
            <a:xfrm>
              <a:off x="6408118" y="1460838"/>
              <a:ext cx="1575185" cy="1562937"/>
            </a:xfrm>
            <a:prstGeom prst="ellipse">
              <a:avLst/>
            </a:prstGeom>
            <a:solidFill>
              <a:srgbClr val="FDEDE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749808">
                <a:spcAft>
                  <a:spcPts val="600"/>
                </a:spcAft>
              </a:pPr>
              <a:r>
                <a:rPr lang="hu-HU" sz="861" kern="1200" err="1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Sickness</a:t>
              </a:r>
              <a:r>
                <a:rPr lang="hu-HU" sz="86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 and </a:t>
              </a:r>
              <a:r>
                <a:rPr lang="hu-HU" sz="861" kern="1200" err="1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absen-teesim</a:t>
              </a:r>
              <a:endParaRPr lang="en-GB" sz="1050">
                <a:solidFill>
                  <a:schemeClr val="tx1"/>
                </a:solidFill>
              </a:endParaRPr>
            </a:p>
          </p:txBody>
        </p:sp>
        <p:sp>
          <p:nvSpPr>
            <p:cNvPr id="19" name="Ellipszis 18">
              <a:extLst>
                <a:ext uri="{FF2B5EF4-FFF2-40B4-BE49-F238E27FC236}">
                  <a16:creationId xmlns:a16="http://schemas.microsoft.com/office/drawing/2014/main" id="{DD8628B8-6CE8-BF23-E74D-013994553FE6}"/>
                </a:ext>
              </a:extLst>
            </p:cNvPr>
            <p:cNvSpPr/>
            <p:nvPr/>
          </p:nvSpPr>
          <p:spPr>
            <a:xfrm>
              <a:off x="8034564" y="5349487"/>
              <a:ext cx="1735953" cy="1156508"/>
            </a:xfrm>
            <a:prstGeom prst="ellipse">
              <a:avLst/>
            </a:prstGeom>
            <a:solidFill>
              <a:srgbClr val="F2D7FF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749808">
                <a:spcAft>
                  <a:spcPts val="600"/>
                </a:spcAft>
              </a:pPr>
              <a:r>
                <a:rPr lang="hu-HU" sz="861" kern="1200" err="1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Increased</a:t>
              </a:r>
              <a:r>
                <a:rPr lang="hu-HU" sz="86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 </a:t>
              </a:r>
              <a:r>
                <a:rPr lang="hu-HU" sz="861" kern="1200" err="1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produc-tivity</a:t>
              </a:r>
              <a:endParaRPr lang="en-GB" sz="1050">
                <a:solidFill>
                  <a:schemeClr val="tx1"/>
                </a:solidFill>
              </a:endParaRPr>
            </a:p>
          </p:txBody>
        </p:sp>
        <p:sp>
          <p:nvSpPr>
            <p:cNvPr id="20" name="Ellipszis 19">
              <a:extLst>
                <a:ext uri="{FF2B5EF4-FFF2-40B4-BE49-F238E27FC236}">
                  <a16:creationId xmlns:a16="http://schemas.microsoft.com/office/drawing/2014/main" id="{1DE8FB81-88EC-B29F-EE1D-9CF1D03DC2B8}"/>
                </a:ext>
              </a:extLst>
            </p:cNvPr>
            <p:cNvSpPr/>
            <p:nvPr/>
          </p:nvSpPr>
          <p:spPr>
            <a:xfrm>
              <a:off x="5515330" y="2956004"/>
              <a:ext cx="1525206" cy="1018724"/>
            </a:xfrm>
            <a:prstGeom prst="ellipse">
              <a:avLst/>
            </a:prstGeom>
            <a:solidFill>
              <a:srgbClr val="DBD5D3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749808">
                <a:spcAft>
                  <a:spcPts val="600"/>
                </a:spcAft>
              </a:pPr>
              <a:r>
                <a:rPr lang="hu-HU" sz="861" kern="1200" err="1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Operation-safe</a:t>
              </a:r>
              <a:r>
                <a:rPr lang="hu-HU" sz="86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 </a:t>
              </a:r>
              <a:r>
                <a:rPr lang="hu-HU" sz="861" kern="1200" err="1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equip</a:t>
              </a:r>
              <a:r>
                <a:rPr lang="hu-HU" sz="86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-ment</a:t>
              </a:r>
              <a:endParaRPr lang="en-GB" sz="1050">
                <a:solidFill>
                  <a:schemeClr val="tx1"/>
                </a:solidFill>
              </a:endParaRPr>
            </a:p>
          </p:txBody>
        </p:sp>
        <p:sp>
          <p:nvSpPr>
            <p:cNvPr id="21" name="Ellipszis 20">
              <a:extLst>
                <a:ext uri="{FF2B5EF4-FFF2-40B4-BE49-F238E27FC236}">
                  <a16:creationId xmlns:a16="http://schemas.microsoft.com/office/drawing/2014/main" id="{67ECD62B-84AC-60A8-205F-8DCB5A42D707}"/>
                </a:ext>
              </a:extLst>
            </p:cNvPr>
            <p:cNvSpPr/>
            <p:nvPr/>
          </p:nvSpPr>
          <p:spPr>
            <a:xfrm>
              <a:off x="9032210" y="361118"/>
              <a:ext cx="1626556" cy="1018724"/>
            </a:xfrm>
            <a:prstGeom prst="ellipse">
              <a:avLst/>
            </a:prstGeom>
            <a:solidFill>
              <a:srgbClr val="FFD7D7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749808">
                <a:spcAft>
                  <a:spcPts val="600"/>
                </a:spcAft>
              </a:pPr>
              <a:r>
                <a:rPr lang="hu-HU" sz="861" kern="1200" err="1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Accurate</a:t>
              </a:r>
              <a:r>
                <a:rPr lang="hu-HU" sz="86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 monitoring</a:t>
              </a:r>
              <a:endParaRPr lang="en-GB" sz="1050">
                <a:solidFill>
                  <a:schemeClr val="tx1"/>
                </a:solidFill>
              </a:endParaRPr>
            </a:p>
          </p:txBody>
        </p:sp>
        <p:sp>
          <p:nvSpPr>
            <p:cNvPr id="22" name="Ellipszis 21">
              <a:extLst>
                <a:ext uri="{FF2B5EF4-FFF2-40B4-BE49-F238E27FC236}">
                  <a16:creationId xmlns:a16="http://schemas.microsoft.com/office/drawing/2014/main" id="{95CBD74D-CD96-CAB7-774E-AE1B562B78DC}"/>
                </a:ext>
              </a:extLst>
            </p:cNvPr>
            <p:cNvSpPr/>
            <p:nvPr/>
          </p:nvSpPr>
          <p:spPr>
            <a:xfrm>
              <a:off x="8109767" y="1207119"/>
              <a:ext cx="1471922" cy="1018724"/>
            </a:xfrm>
            <a:prstGeom prst="ellipse">
              <a:avLst/>
            </a:prstGeom>
            <a:solidFill>
              <a:srgbClr val="FFD7D7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749808">
                <a:spcAft>
                  <a:spcPts val="600"/>
                </a:spcAft>
              </a:pPr>
              <a:r>
                <a:rPr lang="hu-HU" sz="861" kern="1200" err="1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Risk</a:t>
              </a:r>
              <a:r>
                <a:rPr lang="hu-HU" sz="86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 </a:t>
              </a:r>
              <a:r>
                <a:rPr lang="hu-HU" sz="861" kern="1200" err="1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reduction</a:t>
              </a:r>
              <a:endParaRPr lang="en-GB" sz="1050">
                <a:solidFill>
                  <a:schemeClr val="tx1"/>
                </a:solidFill>
              </a:endParaRPr>
            </a:p>
          </p:txBody>
        </p:sp>
        <p:sp>
          <p:nvSpPr>
            <p:cNvPr id="23" name="Ellipszis 22">
              <a:extLst>
                <a:ext uri="{FF2B5EF4-FFF2-40B4-BE49-F238E27FC236}">
                  <a16:creationId xmlns:a16="http://schemas.microsoft.com/office/drawing/2014/main" id="{A7D8773F-8B75-9CAA-3B6E-60FCF9299E3A}"/>
                </a:ext>
              </a:extLst>
            </p:cNvPr>
            <p:cNvSpPr/>
            <p:nvPr/>
          </p:nvSpPr>
          <p:spPr>
            <a:xfrm>
              <a:off x="10158960" y="2281811"/>
              <a:ext cx="1626556" cy="1018724"/>
            </a:xfrm>
            <a:prstGeom prst="ellipse">
              <a:avLst/>
            </a:prstGeom>
            <a:solidFill>
              <a:srgbClr val="FFD7D7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749808">
                <a:spcAft>
                  <a:spcPts val="600"/>
                </a:spcAft>
              </a:pPr>
              <a:r>
                <a:rPr lang="hu-HU" sz="861" kern="1200" err="1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Right</a:t>
              </a:r>
              <a:r>
                <a:rPr lang="hu-HU" sz="86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 </a:t>
              </a:r>
              <a:r>
                <a:rPr lang="hu-HU" sz="861" kern="1200" err="1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Firts</a:t>
              </a:r>
              <a:r>
                <a:rPr lang="hu-HU" sz="86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 Time</a:t>
              </a:r>
              <a:endParaRPr lang="en-GB" sz="1050">
                <a:solidFill>
                  <a:schemeClr val="tx1"/>
                </a:solidFill>
              </a:endParaRPr>
            </a:p>
          </p:txBody>
        </p:sp>
        <p:sp>
          <p:nvSpPr>
            <p:cNvPr id="24" name="Ellipszis 23">
              <a:extLst>
                <a:ext uri="{FF2B5EF4-FFF2-40B4-BE49-F238E27FC236}">
                  <a16:creationId xmlns:a16="http://schemas.microsoft.com/office/drawing/2014/main" id="{1E6AAB4C-85E5-E3CC-7C9B-80E810249D4F}"/>
                </a:ext>
              </a:extLst>
            </p:cNvPr>
            <p:cNvSpPr/>
            <p:nvPr/>
          </p:nvSpPr>
          <p:spPr>
            <a:xfrm>
              <a:off x="10321738" y="951523"/>
              <a:ext cx="1626556" cy="1018724"/>
            </a:xfrm>
            <a:prstGeom prst="ellipse">
              <a:avLst/>
            </a:prstGeom>
            <a:solidFill>
              <a:srgbClr val="FFD7D7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749808">
                <a:spcAft>
                  <a:spcPts val="600"/>
                </a:spcAft>
              </a:pPr>
              <a:r>
                <a:rPr lang="hu-HU" sz="861" kern="1200" err="1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Increased</a:t>
              </a:r>
              <a:r>
                <a:rPr lang="hu-HU" sz="86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 </a:t>
              </a:r>
              <a:r>
                <a:rPr lang="hu-HU" sz="861" kern="1200" err="1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quality</a:t>
              </a:r>
              <a:r>
                <a:rPr lang="hu-HU" sz="86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 of </a:t>
              </a:r>
              <a:r>
                <a:rPr lang="hu-HU" sz="861" kern="1200" err="1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products</a:t>
              </a:r>
              <a:endParaRPr lang="en-GB" sz="1050">
                <a:solidFill>
                  <a:schemeClr val="tx1"/>
                </a:solidFill>
              </a:endParaRPr>
            </a:p>
          </p:txBody>
        </p:sp>
        <p:sp>
          <p:nvSpPr>
            <p:cNvPr id="25" name="Ellipszis 24">
              <a:extLst>
                <a:ext uri="{FF2B5EF4-FFF2-40B4-BE49-F238E27FC236}">
                  <a16:creationId xmlns:a16="http://schemas.microsoft.com/office/drawing/2014/main" id="{27ACD477-1CE2-19D4-A53B-2505B82E1C01}"/>
                </a:ext>
              </a:extLst>
            </p:cNvPr>
            <p:cNvSpPr/>
            <p:nvPr/>
          </p:nvSpPr>
          <p:spPr>
            <a:xfrm rot="1035790">
              <a:off x="8497631" y="2915000"/>
              <a:ext cx="1626556" cy="1018724"/>
            </a:xfrm>
            <a:prstGeom prst="ellipse">
              <a:avLst/>
            </a:prstGeom>
            <a:solidFill>
              <a:srgbClr val="F2CDF5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749808">
                <a:spcAft>
                  <a:spcPts val="600"/>
                </a:spcAft>
              </a:pPr>
              <a:r>
                <a:rPr lang="hu-HU" sz="861" kern="1200" err="1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Reduced</a:t>
              </a:r>
              <a:r>
                <a:rPr lang="hu-HU" sz="86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 </a:t>
              </a:r>
              <a:r>
                <a:rPr lang="hu-HU" sz="861" kern="1200" err="1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time</a:t>
              </a:r>
              <a:r>
                <a:rPr lang="hu-HU" sz="86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 of fault </a:t>
              </a:r>
              <a:r>
                <a:rPr lang="hu-HU" sz="861" kern="1200" err="1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detection</a:t>
              </a:r>
              <a:endParaRPr lang="en-GB" sz="1050">
                <a:solidFill>
                  <a:schemeClr val="tx1"/>
                </a:solidFill>
              </a:endParaRPr>
            </a:p>
          </p:txBody>
        </p:sp>
        <p:sp>
          <p:nvSpPr>
            <p:cNvPr id="26" name="Ellipszis 25">
              <a:extLst>
                <a:ext uri="{FF2B5EF4-FFF2-40B4-BE49-F238E27FC236}">
                  <a16:creationId xmlns:a16="http://schemas.microsoft.com/office/drawing/2014/main" id="{3EF4B855-D53A-8AC2-D06B-950870610E65}"/>
                </a:ext>
              </a:extLst>
            </p:cNvPr>
            <p:cNvSpPr/>
            <p:nvPr/>
          </p:nvSpPr>
          <p:spPr>
            <a:xfrm>
              <a:off x="6904894" y="3836389"/>
              <a:ext cx="1285356" cy="1472088"/>
            </a:xfrm>
            <a:prstGeom prst="ellipse">
              <a:avLst/>
            </a:prstGeom>
            <a:solidFill>
              <a:srgbClr val="E9CEF6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749808">
                <a:spcAft>
                  <a:spcPts val="600"/>
                </a:spcAft>
              </a:pPr>
              <a:r>
                <a:rPr lang="hu-HU" sz="86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Less main-</a:t>
              </a:r>
              <a:r>
                <a:rPr lang="hu-HU" sz="861" kern="1200" err="1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tenance</a:t>
              </a:r>
              <a:endParaRPr lang="en-GB" sz="1050">
                <a:solidFill>
                  <a:schemeClr val="tx1"/>
                </a:solidFill>
              </a:endParaRPr>
            </a:p>
          </p:txBody>
        </p:sp>
        <p:sp>
          <p:nvSpPr>
            <p:cNvPr id="27" name="Ellipszis 26">
              <a:extLst>
                <a:ext uri="{FF2B5EF4-FFF2-40B4-BE49-F238E27FC236}">
                  <a16:creationId xmlns:a16="http://schemas.microsoft.com/office/drawing/2014/main" id="{69EBDE17-311E-990B-830E-CFB64B4564C4}"/>
                </a:ext>
              </a:extLst>
            </p:cNvPr>
            <p:cNvSpPr/>
            <p:nvPr/>
          </p:nvSpPr>
          <p:spPr>
            <a:xfrm>
              <a:off x="4163975" y="2902452"/>
              <a:ext cx="1469216" cy="1018724"/>
            </a:xfrm>
            <a:prstGeom prst="ellipse">
              <a:avLst/>
            </a:prstGeom>
            <a:solidFill>
              <a:srgbClr val="DBD5D3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749808">
                <a:spcAft>
                  <a:spcPts val="600"/>
                </a:spcAft>
              </a:pPr>
              <a:r>
                <a:rPr lang="hu-HU" sz="861" kern="1200" err="1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Reduced</a:t>
              </a:r>
              <a:r>
                <a:rPr lang="hu-HU" sz="86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 </a:t>
              </a:r>
              <a:r>
                <a:rPr lang="hu-HU" sz="861" kern="1200" err="1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injuries</a:t>
              </a:r>
              <a:endParaRPr lang="en-GB" sz="1050">
                <a:solidFill>
                  <a:schemeClr val="tx1"/>
                </a:solidFill>
              </a:endParaRPr>
            </a:p>
          </p:txBody>
        </p:sp>
        <p:sp>
          <p:nvSpPr>
            <p:cNvPr id="28" name="Ellipszis 27">
              <a:extLst>
                <a:ext uri="{FF2B5EF4-FFF2-40B4-BE49-F238E27FC236}">
                  <a16:creationId xmlns:a16="http://schemas.microsoft.com/office/drawing/2014/main" id="{B2C6AE8A-C983-2F06-141B-0D2C639ECCDC}"/>
                </a:ext>
              </a:extLst>
            </p:cNvPr>
            <p:cNvSpPr/>
            <p:nvPr/>
          </p:nvSpPr>
          <p:spPr>
            <a:xfrm>
              <a:off x="4594863" y="4862926"/>
              <a:ext cx="1469216" cy="1018724"/>
            </a:xfrm>
            <a:prstGeom prst="ellipse">
              <a:avLst/>
            </a:prstGeom>
            <a:solidFill>
              <a:srgbClr val="DCDADA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749808">
                <a:spcAft>
                  <a:spcPts val="600"/>
                </a:spcAft>
              </a:pPr>
              <a:r>
                <a:rPr lang="hu-HU" sz="861" kern="1200" err="1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Energy</a:t>
              </a:r>
              <a:r>
                <a:rPr lang="hu-HU" sz="86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 </a:t>
              </a:r>
              <a:r>
                <a:rPr lang="hu-HU" sz="861" kern="1200" err="1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security</a:t>
              </a:r>
              <a:endParaRPr lang="en-GB" sz="1050">
                <a:solidFill>
                  <a:schemeClr val="tx1"/>
                </a:solidFill>
              </a:endParaRPr>
            </a:p>
          </p:txBody>
        </p:sp>
        <p:sp>
          <p:nvSpPr>
            <p:cNvPr id="29" name="Ellipszis 28">
              <a:extLst>
                <a:ext uri="{FF2B5EF4-FFF2-40B4-BE49-F238E27FC236}">
                  <a16:creationId xmlns:a16="http://schemas.microsoft.com/office/drawing/2014/main" id="{C5CDBD5F-7B69-F432-25B2-B0F589193B2E}"/>
                </a:ext>
              </a:extLst>
            </p:cNvPr>
            <p:cNvSpPr/>
            <p:nvPr/>
          </p:nvSpPr>
          <p:spPr>
            <a:xfrm>
              <a:off x="2178359" y="-23937"/>
              <a:ext cx="1702819" cy="1018723"/>
            </a:xfrm>
            <a:prstGeom prst="ellipse">
              <a:avLst/>
            </a:prstGeom>
            <a:solidFill>
              <a:srgbClr val="E6EBF7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749808">
                <a:spcAft>
                  <a:spcPts val="600"/>
                </a:spcAft>
              </a:pPr>
              <a:r>
                <a:rPr lang="hu-HU" sz="656" kern="1200" dirty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Employee satisfaction</a:t>
              </a:r>
              <a:endParaRPr lang="en-GB" sz="800" dirty="0">
                <a:solidFill>
                  <a:schemeClr val="tx1"/>
                </a:solidFill>
              </a:endParaRPr>
            </a:p>
          </p:txBody>
        </p:sp>
        <p:sp>
          <p:nvSpPr>
            <p:cNvPr id="30" name="Ellipszis 29">
              <a:extLst>
                <a:ext uri="{FF2B5EF4-FFF2-40B4-BE49-F238E27FC236}">
                  <a16:creationId xmlns:a16="http://schemas.microsoft.com/office/drawing/2014/main" id="{6B4C0107-8F2F-6E7B-E490-40DF9303264F}"/>
                </a:ext>
              </a:extLst>
            </p:cNvPr>
            <p:cNvSpPr/>
            <p:nvPr/>
          </p:nvSpPr>
          <p:spPr>
            <a:xfrm rot="1395749">
              <a:off x="1653817" y="5716892"/>
              <a:ext cx="5646357" cy="3064257"/>
            </a:xfrm>
            <a:prstGeom prst="ellipse">
              <a:avLst/>
            </a:prstGeom>
            <a:solidFill>
              <a:srgbClr val="E2EFDA">
                <a:alpha val="74902"/>
              </a:srgb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749808">
                <a:spcAft>
                  <a:spcPts val="600"/>
                </a:spcAft>
              </a:pPr>
              <a:r>
                <a:rPr lang="hu-HU" sz="861" b="1" i="1" kern="1200" err="1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Environment</a:t>
              </a:r>
              <a:endParaRPr lang="en-GB" sz="1050" b="1" i="1">
                <a:solidFill>
                  <a:schemeClr val="tx1"/>
                </a:solidFill>
              </a:endParaRPr>
            </a:p>
          </p:txBody>
        </p:sp>
        <p:sp>
          <p:nvSpPr>
            <p:cNvPr id="31" name="Ellipszis 30">
              <a:extLst>
                <a:ext uri="{FF2B5EF4-FFF2-40B4-BE49-F238E27FC236}">
                  <a16:creationId xmlns:a16="http://schemas.microsoft.com/office/drawing/2014/main" id="{E27D4203-31E6-4D4B-78D8-3EC69C159046}"/>
                </a:ext>
              </a:extLst>
            </p:cNvPr>
            <p:cNvSpPr/>
            <p:nvPr/>
          </p:nvSpPr>
          <p:spPr>
            <a:xfrm>
              <a:off x="542717" y="3575218"/>
              <a:ext cx="1468845" cy="1375115"/>
            </a:xfrm>
            <a:prstGeom prst="ellipse">
              <a:avLst/>
            </a:prstGeom>
            <a:solidFill>
              <a:srgbClr val="FFF5D9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749808">
                <a:spcAft>
                  <a:spcPts val="600"/>
                </a:spcAft>
              </a:pPr>
              <a:r>
                <a:rPr lang="hu-HU" sz="861" kern="1200" dirty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Improve-ment of compa-titiveness</a:t>
              </a:r>
              <a:endParaRPr lang="en-GB" sz="1050" dirty="0">
                <a:solidFill>
                  <a:schemeClr val="tx1"/>
                </a:solidFill>
              </a:endParaRPr>
            </a:p>
          </p:txBody>
        </p:sp>
        <p:sp>
          <p:nvSpPr>
            <p:cNvPr id="32" name="Ellipszis 31">
              <a:extLst>
                <a:ext uri="{FF2B5EF4-FFF2-40B4-BE49-F238E27FC236}">
                  <a16:creationId xmlns:a16="http://schemas.microsoft.com/office/drawing/2014/main" id="{032BFF0D-C17F-9794-F9DA-4F48B80EFE54}"/>
                </a:ext>
              </a:extLst>
            </p:cNvPr>
            <p:cNvSpPr/>
            <p:nvPr/>
          </p:nvSpPr>
          <p:spPr>
            <a:xfrm>
              <a:off x="3267398" y="3886473"/>
              <a:ext cx="1472714" cy="1375115"/>
            </a:xfrm>
            <a:prstGeom prst="ellipse">
              <a:avLst/>
            </a:prstGeom>
            <a:solidFill>
              <a:srgbClr val="DCD7D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749808">
                <a:spcAft>
                  <a:spcPts val="600"/>
                </a:spcAft>
              </a:pPr>
              <a:r>
                <a:rPr lang="hu-HU" sz="861" kern="1200" err="1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Reduced</a:t>
              </a:r>
              <a:r>
                <a:rPr lang="hu-HU" sz="86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 main-</a:t>
              </a:r>
              <a:r>
                <a:rPr lang="hu-HU" sz="861" kern="1200" err="1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tenance</a:t>
              </a:r>
              <a:r>
                <a:rPr lang="hu-HU" sz="86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 </a:t>
              </a:r>
              <a:r>
                <a:rPr lang="hu-HU" sz="861" kern="1200" err="1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costs</a:t>
              </a:r>
              <a:endParaRPr lang="en-GB" sz="1050">
                <a:solidFill>
                  <a:schemeClr val="tx1"/>
                </a:solidFill>
              </a:endParaRPr>
            </a:p>
          </p:txBody>
        </p:sp>
        <p:sp>
          <p:nvSpPr>
            <p:cNvPr id="33" name="Ellipszis 32">
              <a:extLst>
                <a:ext uri="{FF2B5EF4-FFF2-40B4-BE49-F238E27FC236}">
                  <a16:creationId xmlns:a16="http://schemas.microsoft.com/office/drawing/2014/main" id="{3C5EA773-8C7B-2A50-18CB-C3DC0A5C5BA2}"/>
                </a:ext>
              </a:extLst>
            </p:cNvPr>
            <p:cNvSpPr/>
            <p:nvPr/>
          </p:nvSpPr>
          <p:spPr>
            <a:xfrm>
              <a:off x="2220965" y="5499227"/>
              <a:ext cx="1472713" cy="1375115"/>
            </a:xfrm>
            <a:prstGeom prst="ellipse">
              <a:avLst/>
            </a:prstGeom>
            <a:solidFill>
              <a:srgbClr val="E9F0D9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749808">
                <a:spcAft>
                  <a:spcPts val="600"/>
                </a:spcAft>
              </a:pPr>
              <a:r>
                <a:rPr lang="hu-HU" sz="861" kern="1200" dirty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Reduced emission fees</a:t>
              </a:r>
              <a:endParaRPr lang="en-GB" sz="1050" dirty="0">
                <a:solidFill>
                  <a:schemeClr val="tx1"/>
                </a:solidFill>
              </a:endParaRPr>
            </a:p>
          </p:txBody>
        </p:sp>
        <p:sp>
          <p:nvSpPr>
            <p:cNvPr id="34" name="Ellipszis 33">
              <a:extLst>
                <a:ext uri="{FF2B5EF4-FFF2-40B4-BE49-F238E27FC236}">
                  <a16:creationId xmlns:a16="http://schemas.microsoft.com/office/drawing/2014/main" id="{EC2FE30C-377F-EFB8-E7E8-9E7C39D0C7A0}"/>
                </a:ext>
              </a:extLst>
            </p:cNvPr>
            <p:cNvSpPr/>
            <p:nvPr/>
          </p:nvSpPr>
          <p:spPr>
            <a:xfrm>
              <a:off x="2464377" y="6863160"/>
              <a:ext cx="1472713" cy="1375115"/>
            </a:xfrm>
            <a:prstGeom prst="ellipse">
              <a:avLst/>
            </a:prstGeom>
            <a:solidFill>
              <a:srgbClr val="E3EDDD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749808">
                <a:spcAft>
                  <a:spcPts val="600"/>
                </a:spcAft>
              </a:pPr>
              <a:r>
                <a:rPr lang="hu-HU" sz="861" kern="1200" err="1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Material</a:t>
              </a:r>
              <a:r>
                <a:rPr lang="hu-HU" sz="86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 </a:t>
              </a:r>
              <a:r>
                <a:rPr lang="hu-HU" sz="861" kern="1200" err="1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consumption</a:t>
              </a:r>
              <a:endParaRPr lang="en-GB" sz="1050">
                <a:solidFill>
                  <a:schemeClr val="tx1"/>
                </a:solidFill>
              </a:endParaRPr>
            </a:p>
          </p:txBody>
        </p:sp>
        <p:sp>
          <p:nvSpPr>
            <p:cNvPr id="35" name="Ellipszis 34">
              <a:extLst>
                <a:ext uri="{FF2B5EF4-FFF2-40B4-BE49-F238E27FC236}">
                  <a16:creationId xmlns:a16="http://schemas.microsoft.com/office/drawing/2014/main" id="{A8702677-1F6E-90B0-BC0A-27898884F9E9}"/>
                </a:ext>
              </a:extLst>
            </p:cNvPr>
            <p:cNvSpPr/>
            <p:nvPr/>
          </p:nvSpPr>
          <p:spPr>
            <a:xfrm>
              <a:off x="3767470" y="7596297"/>
              <a:ext cx="1654785" cy="1375116"/>
            </a:xfrm>
            <a:prstGeom prst="ellipse">
              <a:avLst/>
            </a:prstGeom>
            <a:solidFill>
              <a:srgbClr val="E3EDDD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749808">
                <a:spcAft>
                  <a:spcPts val="600"/>
                </a:spcAft>
              </a:pPr>
              <a:r>
                <a:rPr lang="hu-HU" sz="861" kern="1200" err="1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Waste</a:t>
              </a:r>
              <a:r>
                <a:rPr lang="hu-HU" sz="86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 </a:t>
              </a:r>
              <a:r>
                <a:rPr lang="hu-HU" sz="861" kern="1200" err="1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generation</a:t>
              </a:r>
              <a:endParaRPr lang="en-GB" sz="1050">
                <a:solidFill>
                  <a:schemeClr val="tx1"/>
                </a:solidFill>
              </a:endParaRPr>
            </a:p>
          </p:txBody>
        </p:sp>
        <p:sp>
          <p:nvSpPr>
            <p:cNvPr id="36" name="Ellipszis 35">
              <a:extLst>
                <a:ext uri="{FF2B5EF4-FFF2-40B4-BE49-F238E27FC236}">
                  <a16:creationId xmlns:a16="http://schemas.microsoft.com/office/drawing/2014/main" id="{AEB1C2E4-EE17-967E-0372-26767F1AA751}"/>
                </a:ext>
              </a:extLst>
            </p:cNvPr>
            <p:cNvSpPr/>
            <p:nvPr/>
          </p:nvSpPr>
          <p:spPr>
            <a:xfrm>
              <a:off x="5317272" y="7412170"/>
              <a:ext cx="1820534" cy="1426327"/>
            </a:xfrm>
            <a:prstGeom prst="ellipse">
              <a:avLst/>
            </a:prstGeom>
            <a:solidFill>
              <a:srgbClr val="E3EDDD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749808">
                <a:spcAft>
                  <a:spcPts val="600"/>
                </a:spcAft>
              </a:pPr>
              <a:r>
                <a:rPr lang="hu-HU" sz="861" kern="1200" err="1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Ecosystem</a:t>
              </a:r>
              <a:r>
                <a:rPr lang="hu-HU" sz="86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 </a:t>
              </a:r>
              <a:r>
                <a:rPr lang="hu-HU" sz="861" kern="1200" err="1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degradation</a:t>
              </a:r>
              <a:endParaRPr lang="en-GB" sz="1050">
                <a:solidFill>
                  <a:schemeClr val="tx1"/>
                </a:solidFill>
              </a:endParaRPr>
            </a:p>
          </p:txBody>
        </p:sp>
        <p:sp>
          <p:nvSpPr>
            <p:cNvPr id="37" name="Ellipszis 36">
              <a:extLst>
                <a:ext uri="{FF2B5EF4-FFF2-40B4-BE49-F238E27FC236}">
                  <a16:creationId xmlns:a16="http://schemas.microsoft.com/office/drawing/2014/main" id="{2D555455-9D9F-9C8A-70B0-AEB8280E93B1}"/>
                </a:ext>
              </a:extLst>
            </p:cNvPr>
            <p:cNvSpPr/>
            <p:nvPr/>
          </p:nvSpPr>
          <p:spPr>
            <a:xfrm>
              <a:off x="637264" y="4814035"/>
              <a:ext cx="1468845" cy="1375115"/>
            </a:xfrm>
            <a:prstGeom prst="ellipse">
              <a:avLst/>
            </a:prstGeom>
            <a:solidFill>
              <a:srgbClr val="FFF5D9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defTabSz="749808">
                <a:spcAft>
                  <a:spcPts val="600"/>
                </a:spcAft>
              </a:pPr>
              <a:r>
                <a:rPr lang="hu-HU" sz="861" kern="1200" err="1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Macro</a:t>
              </a:r>
              <a:r>
                <a:rPr lang="hu-HU" sz="86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 </a:t>
              </a:r>
              <a:r>
                <a:rPr lang="hu-HU" sz="861" kern="1200" err="1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economy</a:t>
              </a:r>
              <a:endParaRPr lang="en-GB" sz="1050">
                <a:solidFill>
                  <a:schemeClr val="tx1"/>
                </a:solidFill>
              </a:endParaRPr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E69E2E60-C986-8E72-5529-5788A72C4093}"/>
              </a:ext>
            </a:extLst>
          </p:cNvPr>
          <p:cNvGrpSpPr/>
          <p:nvPr/>
        </p:nvGrpSpPr>
        <p:grpSpPr>
          <a:xfrm>
            <a:off x="6304600" y="2832546"/>
            <a:ext cx="5597972" cy="2840714"/>
            <a:chOff x="861467" y="1838569"/>
            <a:chExt cx="10625530" cy="4054081"/>
          </a:xfrm>
        </p:grpSpPr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FAC4F8DD-BA58-6482-B64D-BD1E436C03DF}"/>
                </a:ext>
              </a:extLst>
            </p:cNvPr>
            <p:cNvSpPr/>
            <p:nvPr/>
          </p:nvSpPr>
          <p:spPr>
            <a:xfrm>
              <a:off x="2339999" y="1926522"/>
              <a:ext cx="2366903" cy="717957"/>
            </a:xfrm>
            <a:prstGeom prst="ellipse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defTabSz="932688">
                <a:spcAft>
                  <a:spcPts val="600"/>
                </a:spcAft>
              </a:pPr>
              <a:r>
                <a:rPr lang="lv-LV" sz="700" kern="1200" dirty="0">
                  <a:solidFill>
                    <a:schemeClr val="dk1"/>
                  </a:solidFill>
                  <a:latin typeface="+mn-lt"/>
                  <a:ea typeface="+mn-ea"/>
                  <a:cs typeface="+mn-cs"/>
                </a:rPr>
                <a:t>Tehniskās projektēšanas izmaksas</a:t>
              </a:r>
              <a:endParaRPr lang="lv-LV" sz="600" dirty="0"/>
            </a:p>
          </p:txBody>
        </p:sp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E3F680B9-7FC9-13F1-1458-6FB0885E9598}"/>
                </a:ext>
              </a:extLst>
            </p:cNvPr>
            <p:cNvSpPr/>
            <p:nvPr/>
          </p:nvSpPr>
          <p:spPr>
            <a:xfrm>
              <a:off x="4626677" y="2657574"/>
              <a:ext cx="2156867" cy="537472"/>
            </a:xfrm>
            <a:prstGeom prst="ellipse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defTabSz="932688">
                <a:spcAft>
                  <a:spcPts val="600"/>
                </a:spcAft>
              </a:pPr>
              <a:r>
                <a:rPr lang="lv-LV" sz="700" kern="1200" dirty="0">
                  <a:solidFill>
                    <a:schemeClr val="dk1"/>
                  </a:solidFill>
                  <a:latin typeface="+mn-lt"/>
                  <a:ea typeface="+mn-ea"/>
                  <a:cs typeface="+mn-cs"/>
                </a:rPr>
                <a:t>Paaugstināts troksnis būvdarbu laikā</a:t>
              </a:r>
              <a:endParaRPr lang="lv-LV" sz="600" dirty="0"/>
            </a:p>
          </p:txBody>
        </p:sp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8704AA2D-348C-AE87-7873-2E52DCFB9C18}"/>
                </a:ext>
              </a:extLst>
            </p:cNvPr>
            <p:cNvSpPr/>
            <p:nvPr/>
          </p:nvSpPr>
          <p:spPr>
            <a:xfrm>
              <a:off x="861467" y="3218432"/>
              <a:ext cx="2156867" cy="537472"/>
            </a:xfrm>
            <a:prstGeom prst="ellipse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defTabSz="932688">
                <a:spcAft>
                  <a:spcPts val="600"/>
                </a:spcAft>
              </a:pPr>
              <a:r>
                <a:rPr lang="lv-LV" sz="600" kern="1200" dirty="0">
                  <a:solidFill>
                    <a:schemeClr val="dk1"/>
                  </a:solidFill>
                  <a:latin typeface="+mn-lt"/>
                  <a:ea typeface="+mn-ea"/>
                  <a:cs typeface="+mn-cs"/>
                </a:rPr>
                <a:t>Problēmas ar būvdarbu veicējiem</a:t>
              </a:r>
              <a:endParaRPr lang="lv-LV" sz="500" dirty="0"/>
            </a:p>
          </p:txBody>
        </p:sp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E50EBF8B-451B-3EC1-DE35-DE22B80FFCFD}"/>
                </a:ext>
              </a:extLst>
            </p:cNvPr>
            <p:cNvSpPr/>
            <p:nvPr/>
          </p:nvSpPr>
          <p:spPr>
            <a:xfrm>
              <a:off x="3772480" y="3948439"/>
              <a:ext cx="2156867" cy="537472"/>
            </a:xfrm>
            <a:prstGeom prst="ellipse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defTabSz="932688">
                <a:spcAft>
                  <a:spcPts val="600"/>
                </a:spcAft>
              </a:pPr>
              <a:r>
                <a:rPr lang="lv-LV" sz="700" kern="1200" dirty="0">
                  <a:solidFill>
                    <a:schemeClr val="dk1"/>
                  </a:solidFill>
                  <a:latin typeface="+mn-lt"/>
                  <a:ea typeface="+mn-ea"/>
                  <a:cs typeface="+mn-cs"/>
                </a:rPr>
                <a:t>Gaidītā enerģijas ietaupījuma nesasniegšana</a:t>
              </a:r>
              <a:endParaRPr lang="lv-LV" sz="600" dirty="0"/>
            </a:p>
          </p:txBody>
        </p: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3DD36542-1F35-1CBD-2411-9C6B098DD957}"/>
                </a:ext>
              </a:extLst>
            </p:cNvPr>
            <p:cNvSpPr/>
            <p:nvPr/>
          </p:nvSpPr>
          <p:spPr>
            <a:xfrm>
              <a:off x="6940013" y="3582681"/>
              <a:ext cx="2156867" cy="537472"/>
            </a:xfrm>
            <a:prstGeom prst="ellipse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defTabSz="932688">
                <a:spcAft>
                  <a:spcPts val="600"/>
                </a:spcAft>
              </a:pPr>
              <a:r>
                <a:rPr lang="lv-LV" sz="700" kern="1200" dirty="0">
                  <a:solidFill>
                    <a:schemeClr val="dk1"/>
                  </a:solidFill>
                  <a:latin typeface="+mn-lt"/>
                  <a:ea typeface="+mn-ea"/>
                  <a:cs typeface="+mn-cs"/>
                </a:rPr>
                <a:t>Neparedzēti izdevumi būvdarbu laikā</a:t>
              </a:r>
              <a:endParaRPr lang="lv-LV" sz="600" dirty="0"/>
            </a:p>
          </p:txBody>
        </p:sp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B2256A83-E06B-733E-1D5B-237CA74F3A26}"/>
                </a:ext>
              </a:extLst>
            </p:cNvPr>
            <p:cNvSpPr/>
            <p:nvPr/>
          </p:nvSpPr>
          <p:spPr>
            <a:xfrm>
              <a:off x="7359405" y="1838569"/>
              <a:ext cx="2156867" cy="537472"/>
            </a:xfrm>
            <a:prstGeom prst="ellipse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defTabSz="932688">
                <a:spcAft>
                  <a:spcPts val="600"/>
                </a:spcAft>
              </a:pPr>
              <a:r>
                <a:rPr lang="lv-LV" sz="700" kern="1200" dirty="0">
                  <a:solidFill>
                    <a:schemeClr val="dk1"/>
                  </a:solidFill>
                  <a:latin typeface="+mn-lt"/>
                  <a:ea typeface="+mn-ea"/>
                  <a:cs typeface="+mn-cs"/>
                </a:rPr>
                <a:t>Programmatūras izmaksas jaunām iekārtām</a:t>
              </a:r>
              <a:endParaRPr lang="lv-LV" sz="600" dirty="0"/>
            </a:p>
          </p:txBody>
        </p:sp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A4E63C9F-82CB-D71A-C109-E012448FA4A5}"/>
                </a:ext>
              </a:extLst>
            </p:cNvPr>
            <p:cNvSpPr/>
            <p:nvPr/>
          </p:nvSpPr>
          <p:spPr>
            <a:xfrm>
              <a:off x="8174914" y="4888670"/>
              <a:ext cx="2156867" cy="537472"/>
            </a:xfrm>
            <a:prstGeom prst="ellipse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defTabSz="932688">
                <a:spcAft>
                  <a:spcPts val="600"/>
                </a:spcAft>
              </a:pPr>
              <a:r>
                <a:rPr lang="lv-LV" sz="700" kern="1200" dirty="0">
                  <a:solidFill>
                    <a:schemeClr val="dk1"/>
                  </a:solidFill>
                  <a:latin typeface="+mn-lt"/>
                  <a:ea typeface="+mn-ea"/>
                  <a:cs typeface="+mn-cs"/>
                </a:rPr>
                <a:t>Neskaidrība par uzņēmuma nākotni</a:t>
              </a:r>
              <a:endParaRPr lang="lv-LV" sz="600" dirty="0"/>
            </a:p>
          </p:txBody>
        </p:sp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0F6153B4-BA49-4533-F628-EDE2B1C774BF}"/>
                </a:ext>
              </a:extLst>
            </p:cNvPr>
            <p:cNvSpPr/>
            <p:nvPr/>
          </p:nvSpPr>
          <p:spPr>
            <a:xfrm>
              <a:off x="9330130" y="3045209"/>
              <a:ext cx="2156867" cy="537472"/>
            </a:xfrm>
            <a:prstGeom prst="ellipse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defTabSz="932688">
                <a:spcAft>
                  <a:spcPts val="600"/>
                </a:spcAft>
              </a:pPr>
              <a:r>
                <a:rPr lang="lv-LV" sz="700" kern="1200" dirty="0">
                  <a:solidFill>
                    <a:schemeClr val="dk1"/>
                  </a:solidFill>
                  <a:latin typeface="+mn-lt"/>
                  <a:ea typeface="+mn-ea"/>
                  <a:cs typeface="+mn-cs"/>
                </a:rPr>
                <a:t>Paaugstināts putekļu apjoms būvdarbu laikā</a:t>
              </a:r>
              <a:endParaRPr lang="lv-LV" sz="600" dirty="0"/>
            </a:p>
          </p:txBody>
        </p:sp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265FB3E1-47E6-6B7B-7F41-32E4D8098055}"/>
                </a:ext>
              </a:extLst>
            </p:cNvPr>
            <p:cNvSpPr/>
            <p:nvPr/>
          </p:nvSpPr>
          <p:spPr>
            <a:xfrm>
              <a:off x="1147079" y="4599920"/>
              <a:ext cx="2156867" cy="537472"/>
            </a:xfrm>
            <a:prstGeom prst="ellipse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defTabSz="932688">
                <a:spcAft>
                  <a:spcPts val="600"/>
                </a:spcAft>
              </a:pPr>
              <a:r>
                <a:rPr lang="lv-LV" sz="700" kern="1200" dirty="0">
                  <a:solidFill>
                    <a:schemeClr val="dk1"/>
                  </a:solidFill>
                  <a:latin typeface="+mn-lt"/>
                  <a:ea typeface="+mn-ea"/>
                  <a:cs typeface="+mn-cs"/>
                </a:rPr>
                <a:t>Uzņēmuma vadības iesaiste un viņu laika tērēšana</a:t>
              </a:r>
              <a:endParaRPr lang="lv-LV" sz="600" dirty="0"/>
            </a:p>
          </p:txBody>
        </p:sp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4CB23599-9755-2D2E-2568-7606F4E05FB8}"/>
                </a:ext>
              </a:extLst>
            </p:cNvPr>
            <p:cNvSpPr/>
            <p:nvPr/>
          </p:nvSpPr>
          <p:spPr>
            <a:xfrm>
              <a:off x="5102266" y="5355178"/>
              <a:ext cx="2156867" cy="537472"/>
            </a:xfrm>
            <a:prstGeom prst="ellipse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defTabSz="932688">
                <a:spcAft>
                  <a:spcPts val="600"/>
                </a:spcAft>
              </a:pPr>
              <a:r>
                <a:rPr lang="lv-LV" sz="700" kern="1200" dirty="0">
                  <a:solidFill>
                    <a:schemeClr val="dk1"/>
                  </a:solidFill>
                  <a:latin typeface="+mn-lt"/>
                  <a:ea typeface="+mn-ea"/>
                  <a:cs typeface="+mn-cs"/>
                </a:rPr>
                <a:t>Ražotnes apturēšana būvdarbu laikā</a:t>
              </a:r>
              <a:endParaRPr lang="lv-LV" sz="600" dirty="0"/>
            </a:p>
          </p:txBody>
        </p:sp>
      </p:grp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7BC6ECBE-E209-E2A8-205F-D9F37C798B4F}"/>
              </a:ext>
            </a:extLst>
          </p:cNvPr>
          <p:cNvCxnSpPr/>
          <p:nvPr/>
        </p:nvCxnSpPr>
        <p:spPr>
          <a:xfrm>
            <a:off x="5875672" y="1815353"/>
            <a:ext cx="24410" cy="473930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7BB819D2-DC6C-C30D-E84E-9EEB9E877F44}"/>
              </a:ext>
            </a:extLst>
          </p:cNvPr>
          <p:cNvSpPr txBox="1"/>
          <p:nvPr/>
        </p:nvSpPr>
        <p:spPr>
          <a:xfrm>
            <a:off x="2120264" y="1902776"/>
            <a:ext cx="1168944" cy="369332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dirty="0"/>
              <a:t>Ieguvumi</a:t>
            </a:r>
            <a:endParaRPr lang="en-US" dirty="0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4399BD51-FFC8-4279-AD0F-DDCC53BF5B26}"/>
              </a:ext>
            </a:extLst>
          </p:cNvPr>
          <p:cNvSpPr txBox="1"/>
          <p:nvPr/>
        </p:nvSpPr>
        <p:spPr>
          <a:xfrm>
            <a:off x="8522520" y="2020502"/>
            <a:ext cx="1421579" cy="369332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dirty="0"/>
              <a:t>Ieguldījumi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92931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86A2B69-FFF9-62DF-A4D4-71C8E6CD13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lv-LV" sz="3100">
                <a:solidFill>
                  <a:srgbClr val="FFFFFF"/>
                </a:solidFill>
              </a:rPr>
              <a:t>Kad īstenot energoefektivitātes pasākumus?</a:t>
            </a:r>
            <a:endParaRPr lang="en-US" sz="310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A56BB4-ED08-6CBE-F97F-70E97F982E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09627" y="1281787"/>
            <a:ext cx="2490452" cy="1233178"/>
          </a:xfrm>
          <a:ln>
            <a:solidFill>
              <a:schemeClr val="accent1">
                <a:lumMod val="75000"/>
              </a:schemeClr>
            </a:solidFill>
          </a:ln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lv-LV" sz="2000" dirty="0"/>
              <a:t>Ja ieguvumu ir vairāk kā ieguldījumu</a:t>
            </a:r>
            <a:endParaRPr lang="en-US" sz="2000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D907676A-35CE-F88D-94F1-50BF3E477B81}"/>
              </a:ext>
            </a:extLst>
          </p:cNvPr>
          <p:cNvGrpSpPr/>
          <p:nvPr/>
        </p:nvGrpSpPr>
        <p:grpSpPr>
          <a:xfrm>
            <a:off x="5683272" y="3804410"/>
            <a:ext cx="5197286" cy="2642347"/>
            <a:chOff x="2754983" y="2901064"/>
            <a:chExt cx="5499748" cy="2326674"/>
          </a:xfrm>
        </p:grpSpPr>
        <p:sp>
          <p:nvSpPr>
            <p:cNvPr id="4" name="Isosceles Triangle 3">
              <a:extLst>
                <a:ext uri="{FF2B5EF4-FFF2-40B4-BE49-F238E27FC236}">
                  <a16:creationId xmlns:a16="http://schemas.microsoft.com/office/drawing/2014/main" id="{AF13CA91-82E9-53E4-C893-29CEF44D5C2A}"/>
                </a:ext>
              </a:extLst>
            </p:cNvPr>
            <p:cNvSpPr/>
            <p:nvPr/>
          </p:nvSpPr>
          <p:spPr>
            <a:xfrm>
              <a:off x="4642432" y="4344353"/>
              <a:ext cx="1361130" cy="883385"/>
            </a:xfrm>
            <a:prstGeom prst="triangl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/>
            </a:p>
          </p:txBody>
        </p:sp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D63CA8C1-CA36-7CC8-0D70-BFBCF7B481E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235933" y="4088176"/>
              <a:ext cx="4247421" cy="481317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0283350D-0C26-675D-B5CF-052DE301C735}"/>
                </a:ext>
              </a:extLst>
            </p:cNvPr>
            <p:cNvSpPr txBox="1"/>
            <p:nvPr/>
          </p:nvSpPr>
          <p:spPr>
            <a:xfrm>
              <a:off x="2862124" y="4573009"/>
              <a:ext cx="1361130" cy="230356"/>
            </a:xfrm>
            <a:prstGeom prst="rect">
              <a:avLst/>
            </a:prstGeom>
            <a:noFill/>
            <a:ln w="19050">
              <a:noFill/>
            </a:ln>
          </p:spPr>
          <p:txBody>
            <a:bodyPr wrap="square" rtlCol="0">
              <a:spAutoFit/>
            </a:bodyPr>
            <a:lstStyle/>
            <a:p>
              <a:pPr defTabSz="594360">
                <a:spcAft>
                  <a:spcPts val="600"/>
                </a:spcAft>
              </a:pPr>
              <a:r>
                <a:rPr lang="lv-LV"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Ieguvumi</a:t>
              </a:r>
              <a:endParaRPr lang="en-US" sz="2000"/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6FAFDC12-FF77-75D0-3F0A-682F4F4FDD13}"/>
                </a:ext>
              </a:extLst>
            </p:cNvPr>
            <p:cNvSpPr txBox="1"/>
            <p:nvPr/>
          </p:nvSpPr>
          <p:spPr>
            <a:xfrm>
              <a:off x="6877829" y="4125678"/>
              <a:ext cx="1091523" cy="230356"/>
            </a:xfrm>
            <a:prstGeom prst="rect">
              <a:avLst/>
            </a:prstGeom>
            <a:noFill/>
            <a:ln w="19050">
              <a:noFill/>
            </a:ln>
          </p:spPr>
          <p:txBody>
            <a:bodyPr wrap="square" rtlCol="0">
              <a:spAutoFit/>
            </a:bodyPr>
            <a:lstStyle/>
            <a:p>
              <a:pPr defTabSz="594360">
                <a:spcAft>
                  <a:spcPts val="600"/>
                </a:spcAft>
              </a:pPr>
              <a:r>
                <a:rPr lang="lv-LV"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Ieguldījumi</a:t>
              </a:r>
              <a:endParaRPr lang="en-US" sz="2000"/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E0ABB438-C4F0-541A-F1D3-75977ADF3337}"/>
                </a:ext>
              </a:extLst>
            </p:cNvPr>
            <p:cNvSpPr txBox="1"/>
            <p:nvPr/>
          </p:nvSpPr>
          <p:spPr>
            <a:xfrm>
              <a:off x="2953240" y="4105775"/>
              <a:ext cx="1911154" cy="230356"/>
            </a:xfrm>
            <a:prstGeom prst="rect">
              <a:avLst/>
            </a:prstGeom>
            <a:noFill/>
            <a:ln w="19050">
              <a:solidFill>
                <a:srgbClr val="06B564"/>
              </a:solidFill>
            </a:ln>
          </p:spPr>
          <p:txBody>
            <a:bodyPr wrap="square" rtlCol="0">
              <a:spAutoFit/>
            </a:bodyPr>
            <a:lstStyle/>
            <a:p>
              <a:pPr defTabSz="594360">
                <a:spcAft>
                  <a:spcPts val="600"/>
                </a:spcAft>
              </a:pPr>
              <a:r>
                <a:rPr lang="lv-LV"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Enerģijas ietaupījums</a:t>
              </a:r>
              <a:endParaRPr lang="lv-LV" sz="2000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F4C0C1C6-BDCB-D682-2D5E-740F0903C998}"/>
                </a:ext>
              </a:extLst>
            </p:cNvPr>
            <p:cNvSpPr txBox="1"/>
            <p:nvPr/>
          </p:nvSpPr>
          <p:spPr>
            <a:xfrm>
              <a:off x="2754983" y="3371089"/>
              <a:ext cx="1091523" cy="230356"/>
            </a:xfrm>
            <a:prstGeom prst="rect">
              <a:avLst/>
            </a:prstGeom>
            <a:noFill/>
            <a:ln w="19050">
              <a:solidFill>
                <a:srgbClr val="06B564"/>
              </a:solidFill>
            </a:ln>
          </p:spPr>
          <p:txBody>
            <a:bodyPr wrap="square" rtlCol="0">
              <a:spAutoFit/>
            </a:bodyPr>
            <a:lstStyle/>
            <a:p>
              <a:pPr defTabSz="594360">
                <a:spcAft>
                  <a:spcPts val="600"/>
                </a:spcAft>
              </a:pPr>
              <a:r>
                <a:rPr lang="lv-LV"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Ieguvums 1</a:t>
              </a:r>
              <a:endParaRPr lang="en-US" sz="2000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D1D8D83D-DEF8-6947-32CA-B18B47C321C1}"/>
                </a:ext>
              </a:extLst>
            </p:cNvPr>
            <p:cNvSpPr txBox="1"/>
            <p:nvPr/>
          </p:nvSpPr>
          <p:spPr>
            <a:xfrm>
              <a:off x="5715000" y="2901064"/>
              <a:ext cx="1220747" cy="230356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pPr defTabSz="594360">
                <a:spcAft>
                  <a:spcPts val="600"/>
                </a:spcAft>
              </a:pPr>
              <a:r>
                <a:rPr lang="lv-LV"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Ieguldījums 1</a:t>
              </a:r>
              <a:endParaRPr lang="en-US" sz="2000"/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DFA60F7C-E1B0-3D77-64A3-4A6A8FE0C158}"/>
                </a:ext>
              </a:extLst>
            </p:cNvPr>
            <p:cNvSpPr txBox="1"/>
            <p:nvPr/>
          </p:nvSpPr>
          <p:spPr>
            <a:xfrm>
              <a:off x="6391831" y="3717608"/>
              <a:ext cx="1091523" cy="230356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pPr defTabSz="594360">
                <a:spcAft>
                  <a:spcPts val="600"/>
                </a:spcAft>
              </a:pPr>
              <a:r>
                <a:rPr lang="lv-LV" sz="1100" kern="1200" dirty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Investīcijas</a:t>
              </a:r>
              <a:endParaRPr lang="en-US" sz="2000" dirty="0"/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546F197A-DF73-05AD-021D-A37A48E49283}"/>
                </a:ext>
              </a:extLst>
            </p:cNvPr>
            <p:cNvSpPr txBox="1"/>
            <p:nvPr/>
          </p:nvSpPr>
          <p:spPr>
            <a:xfrm>
              <a:off x="7033984" y="2915425"/>
              <a:ext cx="1220747" cy="230356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pPr defTabSz="594360">
                <a:spcAft>
                  <a:spcPts val="600"/>
                </a:spcAft>
              </a:pPr>
              <a:r>
                <a:rPr lang="lv-LV"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Ieguldījums 2</a:t>
              </a:r>
              <a:endParaRPr lang="en-US" sz="2000"/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4ACC610E-44EC-8DB0-AF53-233229508FCB}"/>
                </a:ext>
              </a:extLst>
            </p:cNvPr>
            <p:cNvSpPr txBox="1"/>
            <p:nvPr/>
          </p:nvSpPr>
          <p:spPr>
            <a:xfrm>
              <a:off x="5715000" y="3294894"/>
              <a:ext cx="1220747" cy="230356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pPr defTabSz="594360">
                <a:spcAft>
                  <a:spcPts val="600"/>
                </a:spcAft>
              </a:pPr>
              <a:r>
                <a:rPr lang="lv-LV"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Ieguldījums 3</a:t>
              </a:r>
              <a:endParaRPr lang="en-US" sz="2000"/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8C3B0AE6-9D46-3AFE-8143-EC6F980A0B8A}"/>
                </a:ext>
              </a:extLst>
            </p:cNvPr>
            <p:cNvSpPr txBox="1"/>
            <p:nvPr/>
          </p:nvSpPr>
          <p:spPr>
            <a:xfrm>
              <a:off x="7033984" y="3290304"/>
              <a:ext cx="1220747" cy="230356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pPr defTabSz="594360">
                <a:spcAft>
                  <a:spcPts val="600"/>
                </a:spcAft>
              </a:pPr>
              <a:r>
                <a:rPr lang="lv-LV"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Ieguldījums 4</a:t>
              </a:r>
              <a:endParaRPr lang="en-US" sz="2000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E396B72D-F0C8-23CA-2A27-E52C87B444B4}"/>
                </a:ext>
              </a:extLst>
            </p:cNvPr>
            <p:cNvSpPr txBox="1"/>
            <p:nvPr/>
          </p:nvSpPr>
          <p:spPr>
            <a:xfrm>
              <a:off x="3899577" y="3364571"/>
              <a:ext cx="1091523" cy="230356"/>
            </a:xfrm>
            <a:prstGeom prst="rect">
              <a:avLst/>
            </a:prstGeom>
            <a:noFill/>
            <a:ln w="19050">
              <a:solidFill>
                <a:srgbClr val="06B564"/>
              </a:solidFill>
            </a:ln>
          </p:spPr>
          <p:txBody>
            <a:bodyPr wrap="square" rtlCol="0">
              <a:spAutoFit/>
            </a:bodyPr>
            <a:lstStyle/>
            <a:p>
              <a:pPr defTabSz="594360">
                <a:spcAft>
                  <a:spcPts val="600"/>
                </a:spcAft>
              </a:pPr>
              <a:r>
                <a:rPr lang="lv-LV"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Ieguvums 2</a:t>
              </a:r>
              <a:endParaRPr lang="en-US" sz="2000"/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B2DC6CC6-229C-BF15-09E6-30CF212A4DEE}"/>
                </a:ext>
              </a:extLst>
            </p:cNvPr>
            <p:cNvSpPr txBox="1"/>
            <p:nvPr/>
          </p:nvSpPr>
          <p:spPr>
            <a:xfrm>
              <a:off x="2756190" y="3737127"/>
              <a:ext cx="1091523" cy="230356"/>
            </a:xfrm>
            <a:prstGeom prst="rect">
              <a:avLst/>
            </a:prstGeom>
            <a:noFill/>
            <a:ln w="19050">
              <a:solidFill>
                <a:srgbClr val="06B564"/>
              </a:solidFill>
            </a:ln>
          </p:spPr>
          <p:txBody>
            <a:bodyPr wrap="square" rtlCol="0">
              <a:spAutoFit/>
            </a:bodyPr>
            <a:lstStyle/>
            <a:p>
              <a:pPr defTabSz="594360">
                <a:spcAft>
                  <a:spcPts val="600"/>
                </a:spcAft>
              </a:pPr>
              <a:r>
                <a:rPr lang="lv-LV" sz="11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Ieguvums 3</a:t>
              </a:r>
              <a:endParaRPr lang="en-US" sz="2000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C69AA6DD-8534-189D-9B19-2A79558AACFA}"/>
                </a:ext>
              </a:extLst>
            </p:cNvPr>
            <p:cNvSpPr txBox="1"/>
            <p:nvPr/>
          </p:nvSpPr>
          <p:spPr>
            <a:xfrm>
              <a:off x="3908817" y="3738945"/>
              <a:ext cx="1091523" cy="230356"/>
            </a:xfrm>
            <a:prstGeom prst="rect">
              <a:avLst/>
            </a:prstGeom>
            <a:noFill/>
            <a:ln w="19050">
              <a:solidFill>
                <a:srgbClr val="06B564"/>
              </a:solidFill>
            </a:ln>
          </p:spPr>
          <p:txBody>
            <a:bodyPr wrap="square" rtlCol="0">
              <a:spAutoFit/>
            </a:bodyPr>
            <a:lstStyle/>
            <a:p>
              <a:pPr defTabSz="594360">
                <a:spcAft>
                  <a:spcPts val="600"/>
                </a:spcAft>
              </a:pPr>
              <a:r>
                <a:rPr lang="lv-LV" sz="1100" kern="1200" dirty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Ieguvums 4</a:t>
              </a:r>
              <a:endParaRPr lang="en-US" sz="2000" dirty="0"/>
            </a:p>
          </p:txBody>
        </p:sp>
      </p:grpSp>
      <p:pic>
        <p:nvPicPr>
          <p:cNvPr id="11" name="Picture 10">
            <a:extLst>
              <a:ext uri="{FF2B5EF4-FFF2-40B4-BE49-F238E27FC236}">
                <a16:creationId xmlns:a16="http://schemas.microsoft.com/office/drawing/2014/main" id="{5C38140B-53D4-DA66-6930-7135D741F2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0949" y="172276"/>
            <a:ext cx="5247132" cy="299086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8513948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B472826-41DD-1A79-FB14-9CD82A0C3B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lv-LV" sz="4000">
                <a:solidFill>
                  <a:srgbClr val="FFFFFF"/>
                </a:solidFill>
              </a:rPr>
              <a:t>KNOWnNEBs projekts un aprēķinu rīki</a:t>
            </a:r>
            <a:endParaRPr lang="en-US" sz="4000">
              <a:solidFill>
                <a:srgbClr val="FFFFFF"/>
              </a:solidFill>
            </a:endParaRP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6512AD8A-D7E2-4FFD-AA4F-37FE397C9AA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54792006"/>
              </p:ext>
            </p:extLst>
          </p:nvPr>
        </p:nvGraphicFramePr>
        <p:xfrm>
          <a:off x="6716806" y="1707802"/>
          <a:ext cx="4630810" cy="24517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C67CA5AA-47BA-40C0-80D2-71D64FEE89F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40037312"/>
              </p:ext>
            </p:extLst>
          </p:nvPr>
        </p:nvGraphicFramePr>
        <p:xfrm>
          <a:off x="6622676" y="4337298"/>
          <a:ext cx="5258274" cy="24517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19FFF8CA-8CD3-4B93-AE5D-7D7C1956F48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60660352"/>
              </p:ext>
            </p:extLst>
          </p:nvPr>
        </p:nvGraphicFramePr>
        <p:xfrm>
          <a:off x="371665" y="1627889"/>
          <a:ext cx="6049306" cy="29208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E19B0591-7295-4BE2-9880-36D66E92CE6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57623256"/>
              </p:ext>
            </p:extLst>
          </p:nvPr>
        </p:nvGraphicFramePr>
        <p:xfrm>
          <a:off x="371665" y="4653674"/>
          <a:ext cx="4052417" cy="1962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pic>
        <p:nvPicPr>
          <p:cNvPr id="11" name="Picture 10">
            <a:extLst>
              <a:ext uri="{FF2B5EF4-FFF2-40B4-BE49-F238E27FC236}">
                <a16:creationId xmlns:a16="http://schemas.microsoft.com/office/drawing/2014/main" id="{17463580-C3F2-ACB0-D26B-682DC4A675B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83951" y="5291486"/>
            <a:ext cx="2133562" cy="250578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1AD9B274-311F-5FC0-4EE4-96D2A10E6E9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483951" y="4724216"/>
            <a:ext cx="2102349" cy="250578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642AC8EC-949B-50F2-52AB-28100AD7FAF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645251" y="251920"/>
            <a:ext cx="2235699" cy="970588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8C07BC96-C5DE-84CD-9A1D-FC153BC32426}"/>
              </a:ext>
            </a:extLst>
          </p:cNvPr>
          <p:cNvSpPr txBox="1"/>
          <p:nvPr/>
        </p:nvSpPr>
        <p:spPr>
          <a:xfrm>
            <a:off x="10428194" y="1768514"/>
            <a:ext cx="839356" cy="40011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1000" dirty="0"/>
              <a:t>Finanšu analīze</a:t>
            </a:r>
            <a:endParaRPr lang="en-US" sz="1000" dirty="0"/>
          </a:p>
        </p:txBody>
      </p:sp>
      <p:sp>
        <p:nvSpPr>
          <p:cNvPr id="19" name="TextBox 17">
            <a:extLst>
              <a:ext uri="{FF2B5EF4-FFF2-40B4-BE49-F238E27FC236}">
                <a16:creationId xmlns:a16="http://schemas.microsoft.com/office/drawing/2014/main" id="{E7D297F6-E7D5-64B0-F057-C63D671A9282}"/>
              </a:ext>
            </a:extLst>
          </p:cNvPr>
          <p:cNvSpPr txBox="1"/>
          <p:nvPr/>
        </p:nvSpPr>
        <p:spPr>
          <a:xfrm>
            <a:off x="4965413" y="5744297"/>
            <a:ext cx="1207822" cy="70788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v-LV" sz="1000" dirty="0"/>
              <a:t>Vienots indikators pasākuma īstenošanas novērtējumam</a:t>
            </a:r>
            <a:endParaRPr lang="en-US" sz="1000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4E1B86C-E7A9-DC80-2A41-2154AF5AAC63}"/>
              </a:ext>
            </a:extLst>
          </p:cNvPr>
          <p:cNvSpPr/>
          <p:nvPr/>
        </p:nvSpPr>
        <p:spPr>
          <a:xfrm>
            <a:off x="4452032" y="4626321"/>
            <a:ext cx="2145309" cy="1962280"/>
          </a:xfrm>
          <a:prstGeom prst="rect">
            <a:avLst/>
          </a:prstGeom>
          <a:noFill/>
          <a:ln w="63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0561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1983C0D-7327-681E-5208-21A3B53B4B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2493" y="238539"/>
            <a:ext cx="11018520" cy="1434415"/>
          </a:xfrm>
        </p:spPr>
        <p:txBody>
          <a:bodyPr anchor="b">
            <a:normAutofit/>
          </a:bodyPr>
          <a:lstStyle/>
          <a:p>
            <a:r>
              <a:rPr lang="lv-LV" sz="5400" dirty="0" err="1"/>
              <a:t>KNOWnNEBs</a:t>
            </a:r>
            <a:r>
              <a:rPr lang="lv-LV" sz="5400" dirty="0"/>
              <a:t> projekts</a:t>
            </a:r>
            <a:endParaRPr lang="en-LV" sz="5400" dirty="0"/>
          </a:p>
        </p:txBody>
      </p:sp>
      <p:sp>
        <p:nvSpPr>
          <p:cNvPr id="13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2493" y="1681544"/>
            <a:ext cx="10972800" cy="18288"/>
          </a:xfrm>
          <a:custGeom>
            <a:avLst/>
            <a:gdLst>
              <a:gd name="connsiteX0" fmla="*/ 0 w 10972800"/>
              <a:gd name="connsiteY0" fmla="*/ 0 h 18288"/>
              <a:gd name="connsiteX1" fmla="*/ 356616 w 10972800"/>
              <a:gd name="connsiteY1" fmla="*/ 0 h 18288"/>
              <a:gd name="connsiteX2" fmla="*/ 1042416 w 10972800"/>
              <a:gd name="connsiteY2" fmla="*/ 0 h 18288"/>
              <a:gd name="connsiteX3" fmla="*/ 1947672 w 10972800"/>
              <a:gd name="connsiteY3" fmla="*/ 0 h 18288"/>
              <a:gd name="connsiteX4" fmla="*/ 2633472 w 10972800"/>
              <a:gd name="connsiteY4" fmla="*/ 0 h 18288"/>
              <a:gd name="connsiteX5" fmla="*/ 2990088 w 10972800"/>
              <a:gd name="connsiteY5" fmla="*/ 0 h 18288"/>
              <a:gd name="connsiteX6" fmla="*/ 3456432 w 10972800"/>
              <a:gd name="connsiteY6" fmla="*/ 0 h 18288"/>
              <a:gd name="connsiteX7" fmla="*/ 4361688 w 10972800"/>
              <a:gd name="connsiteY7" fmla="*/ 0 h 18288"/>
              <a:gd name="connsiteX8" fmla="*/ 5266944 w 10972800"/>
              <a:gd name="connsiteY8" fmla="*/ 0 h 18288"/>
              <a:gd name="connsiteX9" fmla="*/ 6172200 w 10972800"/>
              <a:gd name="connsiteY9" fmla="*/ 0 h 18288"/>
              <a:gd name="connsiteX10" fmla="*/ 6528816 w 10972800"/>
              <a:gd name="connsiteY10" fmla="*/ 0 h 18288"/>
              <a:gd name="connsiteX11" fmla="*/ 7214616 w 10972800"/>
              <a:gd name="connsiteY11" fmla="*/ 0 h 18288"/>
              <a:gd name="connsiteX12" fmla="*/ 7790688 w 10972800"/>
              <a:gd name="connsiteY12" fmla="*/ 0 h 18288"/>
              <a:gd name="connsiteX13" fmla="*/ 8147304 w 10972800"/>
              <a:gd name="connsiteY13" fmla="*/ 0 h 18288"/>
              <a:gd name="connsiteX14" fmla="*/ 9052560 w 10972800"/>
              <a:gd name="connsiteY14" fmla="*/ 0 h 18288"/>
              <a:gd name="connsiteX15" fmla="*/ 9409176 w 10972800"/>
              <a:gd name="connsiteY15" fmla="*/ 0 h 18288"/>
              <a:gd name="connsiteX16" fmla="*/ 9765792 w 10972800"/>
              <a:gd name="connsiteY16" fmla="*/ 0 h 18288"/>
              <a:gd name="connsiteX17" fmla="*/ 10341864 w 10972800"/>
              <a:gd name="connsiteY17" fmla="*/ 0 h 18288"/>
              <a:gd name="connsiteX18" fmla="*/ 10972800 w 10972800"/>
              <a:gd name="connsiteY18" fmla="*/ 0 h 18288"/>
              <a:gd name="connsiteX19" fmla="*/ 10972800 w 10972800"/>
              <a:gd name="connsiteY19" fmla="*/ 18288 h 18288"/>
              <a:gd name="connsiteX20" fmla="*/ 10177272 w 10972800"/>
              <a:gd name="connsiteY20" fmla="*/ 18288 h 18288"/>
              <a:gd name="connsiteX21" fmla="*/ 9820656 w 10972800"/>
              <a:gd name="connsiteY21" fmla="*/ 18288 h 18288"/>
              <a:gd name="connsiteX22" fmla="*/ 9464040 w 10972800"/>
              <a:gd name="connsiteY22" fmla="*/ 18288 h 18288"/>
              <a:gd name="connsiteX23" fmla="*/ 8778240 w 10972800"/>
              <a:gd name="connsiteY23" fmla="*/ 18288 h 18288"/>
              <a:gd name="connsiteX24" fmla="*/ 8421624 w 10972800"/>
              <a:gd name="connsiteY24" fmla="*/ 18288 h 18288"/>
              <a:gd name="connsiteX25" fmla="*/ 7735824 w 10972800"/>
              <a:gd name="connsiteY25" fmla="*/ 18288 h 18288"/>
              <a:gd name="connsiteX26" fmla="*/ 6940296 w 10972800"/>
              <a:gd name="connsiteY26" fmla="*/ 18288 h 18288"/>
              <a:gd name="connsiteX27" fmla="*/ 6254496 w 10972800"/>
              <a:gd name="connsiteY27" fmla="*/ 18288 h 18288"/>
              <a:gd name="connsiteX28" fmla="*/ 5458968 w 10972800"/>
              <a:gd name="connsiteY28" fmla="*/ 18288 h 18288"/>
              <a:gd name="connsiteX29" fmla="*/ 4663440 w 10972800"/>
              <a:gd name="connsiteY29" fmla="*/ 18288 h 18288"/>
              <a:gd name="connsiteX30" fmla="*/ 4306824 w 10972800"/>
              <a:gd name="connsiteY30" fmla="*/ 18288 h 18288"/>
              <a:gd name="connsiteX31" fmla="*/ 3840480 w 10972800"/>
              <a:gd name="connsiteY31" fmla="*/ 18288 h 18288"/>
              <a:gd name="connsiteX32" fmla="*/ 3264408 w 10972800"/>
              <a:gd name="connsiteY32" fmla="*/ 18288 h 18288"/>
              <a:gd name="connsiteX33" fmla="*/ 2578608 w 10972800"/>
              <a:gd name="connsiteY33" fmla="*/ 18288 h 18288"/>
              <a:gd name="connsiteX34" fmla="*/ 1673352 w 10972800"/>
              <a:gd name="connsiteY34" fmla="*/ 18288 h 18288"/>
              <a:gd name="connsiteX35" fmla="*/ 877824 w 10972800"/>
              <a:gd name="connsiteY35" fmla="*/ 18288 h 18288"/>
              <a:gd name="connsiteX36" fmla="*/ 0 w 10972800"/>
              <a:gd name="connsiteY36" fmla="*/ 18288 h 18288"/>
              <a:gd name="connsiteX37" fmla="*/ 0 w 10972800"/>
              <a:gd name="connsiteY37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0972800" h="18288" fill="none" extrusionOk="0">
                <a:moveTo>
                  <a:pt x="0" y="0"/>
                </a:moveTo>
                <a:cubicBezTo>
                  <a:pt x="165916" y="-1866"/>
                  <a:pt x="188720" y="13756"/>
                  <a:pt x="356616" y="0"/>
                </a:cubicBezTo>
                <a:cubicBezTo>
                  <a:pt x="524512" y="-13756"/>
                  <a:pt x="734781" y="8922"/>
                  <a:pt x="1042416" y="0"/>
                </a:cubicBezTo>
                <a:cubicBezTo>
                  <a:pt x="1350051" y="-8922"/>
                  <a:pt x="1595982" y="-26315"/>
                  <a:pt x="1947672" y="0"/>
                </a:cubicBezTo>
                <a:cubicBezTo>
                  <a:pt x="2299362" y="26315"/>
                  <a:pt x="2292691" y="-19526"/>
                  <a:pt x="2633472" y="0"/>
                </a:cubicBezTo>
                <a:cubicBezTo>
                  <a:pt x="2974253" y="19526"/>
                  <a:pt x="2857309" y="10773"/>
                  <a:pt x="2990088" y="0"/>
                </a:cubicBezTo>
                <a:cubicBezTo>
                  <a:pt x="3122867" y="-10773"/>
                  <a:pt x="3359343" y="7194"/>
                  <a:pt x="3456432" y="0"/>
                </a:cubicBezTo>
                <a:cubicBezTo>
                  <a:pt x="3553521" y="-7194"/>
                  <a:pt x="4136258" y="5108"/>
                  <a:pt x="4361688" y="0"/>
                </a:cubicBezTo>
                <a:cubicBezTo>
                  <a:pt x="4587118" y="-5108"/>
                  <a:pt x="4992424" y="-42958"/>
                  <a:pt x="5266944" y="0"/>
                </a:cubicBezTo>
                <a:cubicBezTo>
                  <a:pt x="5541464" y="42958"/>
                  <a:pt x="5882966" y="-3430"/>
                  <a:pt x="6172200" y="0"/>
                </a:cubicBezTo>
                <a:cubicBezTo>
                  <a:pt x="6461434" y="3430"/>
                  <a:pt x="6432127" y="6688"/>
                  <a:pt x="6528816" y="0"/>
                </a:cubicBezTo>
                <a:cubicBezTo>
                  <a:pt x="6625505" y="-6688"/>
                  <a:pt x="6916805" y="-436"/>
                  <a:pt x="7214616" y="0"/>
                </a:cubicBezTo>
                <a:cubicBezTo>
                  <a:pt x="7512427" y="436"/>
                  <a:pt x="7626159" y="-6909"/>
                  <a:pt x="7790688" y="0"/>
                </a:cubicBezTo>
                <a:cubicBezTo>
                  <a:pt x="7955217" y="6909"/>
                  <a:pt x="8048891" y="15307"/>
                  <a:pt x="8147304" y="0"/>
                </a:cubicBezTo>
                <a:cubicBezTo>
                  <a:pt x="8245717" y="-15307"/>
                  <a:pt x="8645618" y="-11734"/>
                  <a:pt x="9052560" y="0"/>
                </a:cubicBezTo>
                <a:cubicBezTo>
                  <a:pt x="9459502" y="11734"/>
                  <a:pt x="9320584" y="8388"/>
                  <a:pt x="9409176" y="0"/>
                </a:cubicBezTo>
                <a:cubicBezTo>
                  <a:pt x="9497768" y="-8388"/>
                  <a:pt x="9644192" y="8379"/>
                  <a:pt x="9765792" y="0"/>
                </a:cubicBezTo>
                <a:cubicBezTo>
                  <a:pt x="9887392" y="-8379"/>
                  <a:pt x="10105220" y="-12663"/>
                  <a:pt x="10341864" y="0"/>
                </a:cubicBezTo>
                <a:cubicBezTo>
                  <a:pt x="10578508" y="12663"/>
                  <a:pt x="10773103" y="-5786"/>
                  <a:pt x="10972800" y="0"/>
                </a:cubicBezTo>
                <a:cubicBezTo>
                  <a:pt x="10972146" y="8818"/>
                  <a:pt x="10972240" y="13823"/>
                  <a:pt x="10972800" y="18288"/>
                </a:cubicBezTo>
                <a:cubicBezTo>
                  <a:pt x="10588778" y="31598"/>
                  <a:pt x="10543381" y="-12698"/>
                  <a:pt x="10177272" y="18288"/>
                </a:cubicBezTo>
                <a:cubicBezTo>
                  <a:pt x="9811163" y="49274"/>
                  <a:pt x="9996817" y="25662"/>
                  <a:pt x="9820656" y="18288"/>
                </a:cubicBezTo>
                <a:cubicBezTo>
                  <a:pt x="9644495" y="10914"/>
                  <a:pt x="9607007" y="31631"/>
                  <a:pt x="9464040" y="18288"/>
                </a:cubicBezTo>
                <a:cubicBezTo>
                  <a:pt x="9321073" y="4945"/>
                  <a:pt x="9114189" y="28940"/>
                  <a:pt x="8778240" y="18288"/>
                </a:cubicBezTo>
                <a:cubicBezTo>
                  <a:pt x="8442291" y="7636"/>
                  <a:pt x="8594763" y="987"/>
                  <a:pt x="8421624" y="18288"/>
                </a:cubicBezTo>
                <a:cubicBezTo>
                  <a:pt x="8248485" y="35589"/>
                  <a:pt x="7929515" y="37573"/>
                  <a:pt x="7735824" y="18288"/>
                </a:cubicBezTo>
                <a:cubicBezTo>
                  <a:pt x="7542133" y="-997"/>
                  <a:pt x="7252504" y="33858"/>
                  <a:pt x="6940296" y="18288"/>
                </a:cubicBezTo>
                <a:cubicBezTo>
                  <a:pt x="6628088" y="2718"/>
                  <a:pt x="6528503" y="48389"/>
                  <a:pt x="6254496" y="18288"/>
                </a:cubicBezTo>
                <a:cubicBezTo>
                  <a:pt x="5980489" y="-11813"/>
                  <a:pt x="5695784" y="-3740"/>
                  <a:pt x="5458968" y="18288"/>
                </a:cubicBezTo>
                <a:cubicBezTo>
                  <a:pt x="5222152" y="40316"/>
                  <a:pt x="5010751" y="19095"/>
                  <a:pt x="4663440" y="18288"/>
                </a:cubicBezTo>
                <a:cubicBezTo>
                  <a:pt x="4316129" y="17481"/>
                  <a:pt x="4425552" y="1606"/>
                  <a:pt x="4306824" y="18288"/>
                </a:cubicBezTo>
                <a:cubicBezTo>
                  <a:pt x="4188096" y="34970"/>
                  <a:pt x="3941535" y="7481"/>
                  <a:pt x="3840480" y="18288"/>
                </a:cubicBezTo>
                <a:cubicBezTo>
                  <a:pt x="3739425" y="29095"/>
                  <a:pt x="3402388" y="17641"/>
                  <a:pt x="3264408" y="18288"/>
                </a:cubicBezTo>
                <a:cubicBezTo>
                  <a:pt x="3126428" y="18935"/>
                  <a:pt x="2776779" y="9983"/>
                  <a:pt x="2578608" y="18288"/>
                </a:cubicBezTo>
                <a:cubicBezTo>
                  <a:pt x="2380437" y="26593"/>
                  <a:pt x="1909468" y="25818"/>
                  <a:pt x="1673352" y="18288"/>
                </a:cubicBezTo>
                <a:cubicBezTo>
                  <a:pt x="1437236" y="10758"/>
                  <a:pt x="1131180" y="49884"/>
                  <a:pt x="877824" y="18288"/>
                </a:cubicBezTo>
                <a:cubicBezTo>
                  <a:pt x="624468" y="-13308"/>
                  <a:pt x="206753" y="2195"/>
                  <a:pt x="0" y="18288"/>
                </a:cubicBezTo>
                <a:cubicBezTo>
                  <a:pt x="313" y="10654"/>
                  <a:pt x="-263" y="4056"/>
                  <a:pt x="0" y="0"/>
                </a:cubicBezTo>
                <a:close/>
              </a:path>
              <a:path w="10972800" h="18288" stroke="0" extrusionOk="0">
                <a:moveTo>
                  <a:pt x="0" y="0"/>
                </a:moveTo>
                <a:cubicBezTo>
                  <a:pt x="164017" y="-17675"/>
                  <a:pt x="309425" y="9913"/>
                  <a:pt x="466344" y="0"/>
                </a:cubicBezTo>
                <a:cubicBezTo>
                  <a:pt x="623263" y="-9913"/>
                  <a:pt x="659300" y="-14524"/>
                  <a:pt x="822960" y="0"/>
                </a:cubicBezTo>
                <a:cubicBezTo>
                  <a:pt x="986620" y="14524"/>
                  <a:pt x="1105222" y="-16481"/>
                  <a:pt x="1289304" y="0"/>
                </a:cubicBezTo>
                <a:cubicBezTo>
                  <a:pt x="1473386" y="16481"/>
                  <a:pt x="1693223" y="26161"/>
                  <a:pt x="1975104" y="0"/>
                </a:cubicBezTo>
                <a:cubicBezTo>
                  <a:pt x="2256985" y="-26161"/>
                  <a:pt x="2435781" y="23061"/>
                  <a:pt x="2770632" y="0"/>
                </a:cubicBezTo>
                <a:cubicBezTo>
                  <a:pt x="3105483" y="-23061"/>
                  <a:pt x="3247479" y="-44011"/>
                  <a:pt x="3675888" y="0"/>
                </a:cubicBezTo>
                <a:cubicBezTo>
                  <a:pt x="4104297" y="44011"/>
                  <a:pt x="4280918" y="4017"/>
                  <a:pt x="4581144" y="0"/>
                </a:cubicBezTo>
                <a:cubicBezTo>
                  <a:pt x="4881370" y="-4017"/>
                  <a:pt x="5021699" y="-11889"/>
                  <a:pt x="5157216" y="0"/>
                </a:cubicBezTo>
                <a:cubicBezTo>
                  <a:pt x="5292733" y="11889"/>
                  <a:pt x="5603398" y="-17698"/>
                  <a:pt x="5952744" y="0"/>
                </a:cubicBezTo>
                <a:cubicBezTo>
                  <a:pt x="6302090" y="17698"/>
                  <a:pt x="6353093" y="-11909"/>
                  <a:pt x="6638544" y="0"/>
                </a:cubicBezTo>
                <a:cubicBezTo>
                  <a:pt x="6923995" y="11909"/>
                  <a:pt x="7053404" y="21630"/>
                  <a:pt x="7214616" y="0"/>
                </a:cubicBezTo>
                <a:cubicBezTo>
                  <a:pt x="7375828" y="-21630"/>
                  <a:pt x="7837963" y="3886"/>
                  <a:pt x="8010144" y="0"/>
                </a:cubicBezTo>
                <a:cubicBezTo>
                  <a:pt x="8182325" y="-3886"/>
                  <a:pt x="8224183" y="16009"/>
                  <a:pt x="8366760" y="0"/>
                </a:cubicBezTo>
                <a:cubicBezTo>
                  <a:pt x="8509337" y="-16009"/>
                  <a:pt x="8687920" y="-5720"/>
                  <a:pt x="8942832" y="0"/>
                </a:cubicBezTo>
                <a:cubicBezTo>
                  <a:pt x="9197744" y="5720"/>
                  <a:pt x="9368437" y="20479"/>
                  <a:pt x="9628632" y="0"/>
                </a:cubicBezTo>
                <a:cubicBezTo>
                  <a:pt x="9888827" y="-20479"/>
                  <a:pt x="10560858" y="-20746"/>
                  <a:pt x="10972800" y="0"/>
                </a:cubicBezTo>
                <a:cubicBezTo>
                  <a:pt x="10972186" y="5722"/>
                  <a:pt x="10972980" y="12495"/>
                  <a:pt x="10972800" y="18288"/>
                </a:cubicBezTo>
                <a:cubicBezTo>
                  <a:pt x="10786146" y="12536"/>
                  <a:pt x="10623717" y="14033"/>
                  <a:pt x="10506456" y="18288"/>
                </a:cubicBezTo>
                <a:cubicBezTo>
                  <a:pt x="10389195" y="22543"/>
                  <a:pt x="10296178" y="20107"/>
                  <a:pt x="10149840" y="18288"/>
                </a:cubicBezTo>
                <a:cubicBezTo>
                  <a:pt x="10003502" y="16469"/>
                  <a:pt x="9767530" y="28891"/>
                  <a:pt x="9464040" y="18288"/>
                </a:cubicBezTo>
                <a:cubicBezTo>
                  <a:pt x="9160550" y="7685"/>
                  <a:pt x="9229050" y="2659"/>
                  <a:pt x="8997696" y="18288"/>
                </a:cubicBezTo>
                <a:cubicBezTo>
                  <a:pt x="8766342" y="33917"/>
                  <a:pt x="8340136" y="34864"/>
                  <a:pt x="8092440" y="18288"/>
                </a:cubicBezTo>
                <a:cubicBezTo>
                  <a:pt x="7844744" y="1712"/>
                  <a:pt x="7863720" y="27405"/>
                  <a:pt x="7735824" y="18288"/>
                </a:cubicBezTo>
                <a:cubicBezTo>
                  <a:pt x="7607928" y="9171"/>
                  <a:pt x="7323619" y="461"/>
                  <a:pt x="7050024" y="18288"/>
                </a:cubicBezTo>
                <a:cubicBezTo>
                  <a:pt x="6776429" y="36115"/>
                  <a:pt x="6787899" y="28206"/>
                  <a:pt x="6693408" y="18288"/>
                </a:cubicBezTo>
                <a:cubicBezTo>
                  <a:pt x="6598917" y="8370"/>
                  <a:pt x="6395231" y="19114"/>
                  <a:pt x="6227064" y="18288"/>
                </a:cubicBezTo>
                <a:cubicBezTo>
                  <a:pt x="6058897" y="17462"/>
                  <a:pt x="5618582" y="1091"/>
                  <a:pt x="5431536" y="18288"/>
                </a:cubicBezTo>
                <a:cubicBezTo>
                  <a:pt x="5244490" y="35485"/>
                  <a:pt x="4729797" y="-9650"/>
                  <a:pt x="4526280" y="18288"/>
                </a:cubicBezTo>
                <a:cubicBezTo>
                  <a:pt x="4322763" y="46226"/>
                  <a:pt x="4216797" y="756"/>
                  <a:pt x="4059936" y="18288"/>
                </a:cubicBezTo>
                <a:cubicBezTo>
                  <a:pt x="3903075" y="35820"/>
                  <a:pt x="3537912" y="42098"/>
                  <a:pt x="3374136" y="18288"/>
                </a:cubicBezTo>
                <a:cubicBezTo>
                  <a:pt x="3210360" y="-5522"/>
                  <a:pt x="3126842" y="39135"/>
                  <a:pt x="2907792" y="18288"/>
                </a:cubicBezTo>
                <a:cubicBezTo>
                  <a:pt x="2688742" y="-2559"/>
                  <a:pt x="2490436" y="34100"/>
                  <a:pt x="2112264" y="18288"/>
                </a:cubicBezTo>
                <a:cubicBezTo>
                  <a:pt x="1734092" y="2476"/>
                  <a:pt x="1744622" y="-7274"/>
                  <a:pt x="1536192" y="18288"/>
                </a:cubicBezTo>
                <a:cubicBezTo>
                  <a:pt x="1327762" y="43850"/>
                  <a:pt x="1189025" y="6435"/>
                  <a:pt x="1069848" y="18288"/>
                </a:cubicBezTo>
                <a:cubicBezTo>
                  <a:pt x="950671" y="30141"/>
                  <a:pt x="858345" y="33684"/>
                  <a:pt x="713232" y="18288"/>
                </a:cubicBezTo>
                <a:cubicBezTo>
                  <a:pt x="568119" y="2892"/>
                  <a:pt x="250292" y="5410"/>
                  <a:pt x="0" y="18288"/>
                </a:cubicBezTo>
                <a:cubicBezTo>
                  <a:pt x="465" y="13062"/>
                  <a:pt x="-894" y="9029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62C9AE-6EB7-4BFC-A6E0-36B988B996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493" y="2850776"/>
            <a:ext cx="6713552" cy="3339712"/>
          </a:xfrm>
        </p:spPr>
        <p:txBody>
          <a:bodyPr anchor="t">
            <a:normAutofit/>
          </a:bodyPr>
          <a:lstStyle/>
          <a:p>
            <a:r>
              <a:rPr lang="lv-LV" sz="1700" dirty="0">
                <a:latin typeface="Roboto" panose="02000000000000000000" pitchFamily="2" charset="0"/>
                <a:ea typeface="Roboto" panose="02000000000000000000" pitchFamily="2" charset="0"/>
              </a:rPr>
              <a:t>Tiek veikta sagatavoto rīku testēšana</a:t>
            </a:r>
          </a:p>
          <a:p>
            <a:r>
              <a:rPr lang="lv-LV" sz="1700" dirty="0">
                <a:latin typeface="Roboto" panose="02000000000000000000" pitchFamily="2" charset="0"/>
                <a:ea typeface="Roboto" panose="02000000000000000000" pitchFamily="2" charset="0"/>
              </a:rPr>
              <a:t>Nākamā gada sākumā plānots, ka šie rīki būs pieejami lietotājiem (</a:t>
            </a:r>
            <a:r>
              <a:rPr lang="lv-LV" sz="1700" dirty="0" err="1">
                <a:latin typeface="Roboto" panose="02000000000000000000" pitchFamily="2" charset="0"/>
                <a:ea typeface="Roboto" panose="02000000000000000000" pitchFamily="2" charset="0"/>
              </a:rPr>
              <a:t>energoauditoriem</a:t>
            </a:r>
            <a:r>
              <a:rPr lang="lv-LV" sz="1700" dirty="0">
                <a:latin typeface="Roboto" panose="02000000000000000000" pitchFamily="2" charset="0"/>
                <a:ea typeface="Roboto" panose="02000000000000000000" pitchFamily="2" charset="0"/>
              </a:rPr>
              <a:t> un uzņēmumu pārstāvjiem)</a:t>
            </a:r>
          </a:p>
          <a:p>
            <a:r>
              <a:rPr lang="lv-LV" sz="1700" dirty="0">
                <a:latin typeface="Roboto" panose="02000000000000000000" pitchFamily="2" charset="0"/>
                <a:ea typeface="Roboto" panose="02000000000000000000" pitchFamily="2" charset="0"/>
              </a:rPr>
              <a:t>Tiks veiktas </a:t>
            </a:r>
            <a:r>
              <a:rPr lang="lv-LV" sz="1700" dirty="0" err="1">
                <a:latin typeface="Roboto" panose="02000000000000000000" pitchFamily="2" charset="0"/>
                <a:ea typeface="Roboto" panose="02000000000000000000" pitchFamily="2" charset="0"/>
              </a:rPr>
              <a:t>energoauditoru</a:t>
            </a:r>
            <a:r>
              <a:rPr lang="lv-LV" sz="1700" dirty="0">
                <a:latin typeface="Roboto" panose="02000000000000000000" pitchFamily="2" charset="0"/>
                <a:ea typeface="Roboto" panose="02000000000000000000" pitchFamily="2" charset="0"/>
              </a:rPr>
              <a:t> / uzņēmēju / finansēšanas iestāžu apmācības</a:t>
            </a:r>
          </a:p>
          <a:p>
            <a:endParaRPr lang="lv-LV" sz="17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endParaRPr lang="lv-LV" sz="17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endParaRPr lang="lv-LV" sz="17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r>
              <a:rPr lang="lv-LV" sz="1700" dirty="0">
                <a:latin typeface="Roboto" panose="02000000000000000000" pitchFamily="2" charset="0"/>
                <a:ea typeface="Roboto" panose="02000000000000000000" pitchFamily="2" charset="0"/>
              </a:rPr>
              <a:t>https://www.ekodoma.lv/knownnebs</a:t>
            </a:r>
          </a:p>
          <a:p>
            <a:endParaRPr lang="en-US" sz="17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lvl="1"/>
            <a:endParaRPr lang="en-US" sz="17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lvl="1"/>
            <a:endParaRPr lang="en-US" sz="17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lvl="1"/>
            <a:endParaRPr lang="en-US" sz="17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lvl="1"/>
            <a:endParaRPr lang="en-US" sz="17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lvl="1"/>
            <a:endParaRPr lang="en-US" sz="1700" dirty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lvl="1"/>
            <a:endParaRPr lang="en-LV" sz="1700" dirty="0"/>
          </a:p>
          <a:p>
            <a:pPr lvl="1"/>
            <a:endParaRPr lang="en-LV" sz="17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00AB677-6E09-2422-2C60-C617EDA3B10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864" r="21136" b="3"/>
          <a:stretch/>
        </p:blipFill>
        <p:spPr>
          <a:xfrm>
            <a:off x="7675658" y="2093976"/>
            <a:ext cx="3941064" cy="409651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1128753-4703-3B4B-8B6B-AF8F5E60A374}"/>
              </a:ext>
            </a:extLst>
          </p:cNvPr>
          <p:cNvSpPr txBox="1"/>
          <p:nvPr/>
        </p:nvSpPr>
        <p:spPr>
          <a:xfrm>
            <a:off x="7675658" y="6252660"/>
            <a:ext cx="3941064" cy="409651"/>
          </a:xfrm>
          <a:prstGeom prst="rect">
            <a:avLst/>
          </a:prstGeom>
          <a:solidFill>
            <a:srgbClr val="000000">
              <a:alpha val="50000"/>
            </a:srgbClr>
          </a:solidFill>
          <a:ln>
            <a:noFill/>
          </a:ln>
        </p:spPr>
        <p:txBody>
          <a:bodyPr wrap="square" rtlCol="0">
            <a:noAutofit/>
          </a:bodyPr>
          <a:lstStyle/>
          <a:p>
            <a:pPr algn="ctr">
              <a:spcAft>
                <a:spcPts val="600"/>
              </a:spcAft>
            </a:pPr>
            <a:r>
              <a:rPr lang="lv-LV" sz="1300" dirty="0">
                <a:solidFill>
                  <a:srgbClr val="FFFFFF"/>
                </a:solidFill>
              </a:rPr>
              <a:t>Novembris 2023 – Oktobris 2025</a:t>
            </a:r>
            <a:endParaRPr lang="en-US" sz="1300" dirty="0">
              <a:solidFill>
                <a:srgbClr val="FFFFFF"/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B63BDFC-04D9-B1E9-DBCF-C1AAA1A823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34928" y="229949"/>
            <a:ext cx="3181794" cy="138131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1164716-C103-46CE-6402-25AB4696408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5971" y="5848818"/>
            <a:ext cx="4045304" cy="713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27293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66D6D1E-A816-5D80-25DD-113A5D1B41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396" y="586855"/>
            <a:ext cx="4230100" cy="3387497"/>
          </a:xfrm>
        </p:spPr>
        <p:txBody>
          <a:bodyPr anchor="b">
            <a:normAutofit/>
          </a:bodyPr>
          <a:lstStyle/>
          <a:p>
            <a:pPr algn="r"/>
            <a:r>
              <a:rPr lang="lv-LV" sz="4000" dirty="0">
                <a:solidFill>
                  <a:srgbClr val="FFFFFF"/>
                </a:solidFill>
              </a:rPr>
              <a:t>Paldies par uzmanību</a:t>
            </a:r>
            <a:endParaRPr lang="en-US" sz="4000" dirty="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236F22-7486-8A2E-57F2-98946D7757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3158" y="649480"/>
            <a:ext cx="4862447" cy="5546047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lv-LV" sz="2000">
                <a:hlinkClick r:id="rId2"/>
              </a:rPr>
              <a:t>Gatis@ekodoma.lv</a:t>
            </a:r>
            <a:endParaRPr lang="lv-LV" sz="2000"/>
          </a:p>
          <a:p>
            <a:pPr marL="0" indent="0">
              <a:buNone/>
            </a:pPr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29534578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5C27C02-B678-01AF-D54D-C04D63B0B9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396" y="586855"/>
            <a:ext cx="4230100" cy="3387497"/>
          </a:xfrm>
        </p:spPr>
        <p:txBody>
          <a:bodyPr anchor="b">
            <a:normAutofit/>
          </a:bodyPr>
          <a:lstStyle/>
          <a:p>
            <a:pPr algn="r"/>
            <a:r>
              <a:rPr lang="lv-LV" sz="4000">
                <a:solidFill>
                  <a:srgbClr val="FFFFFF"/>
                </a:solidFill>
              </a:rPr>
              <a:t>Kas ir energoaudits?</a:t>
            </a:r>
            <a:endParaRPr lang="en-US" sz="400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B1C422-244C-93F8-F2BB-00B34F82FD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3158" y="649480"/>
            <a:ext cx="4862447" cy="5546047"/>
          </a:xfrm>
        </p:spPr>
        <p:txBody>
          <a:bodyPr anchor="ctr">
            <a:normAutofit/>
          </a:bodyPr>
          <a:lstStyle/>
          <a:p>
            <a:r>
              <a:rPr lang="lv-LV" sz="2000" b="0" i="0">
                <a:effectLst/>
                <a:latin typeface="Aptos" panose="020B0004020202020204" pitchFamily="34" charset="0"/>
              </a:rPr>
              <a:t>Uzņēmumu energoaudits parāda uzņēmuma enerģijas patēriņu un tā sadalījumu</a:t>
            </a:r>
          </a:p>
          <a:p>
            <a:r>
              <a:rPr lang="lv-LV" sz="2000">
                <a:latin typeface="Aptos" panose="020B0004020202020204" pitchFamily="34" charset="0"/>
              </a:rPr>
              <a:t>Uzņēmuma energoaudits sniedz priekšlikumus kā uzņēmumam samazināt enerģijas patēriņu un izmaksas par enerģiju</a:t>
            </a:r>
            <a:endParaRPr lang="lv-LV" sz="2000" b="0" i="0">
              <a:effectLst/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5097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3B2F736-9EC9-EC4C-EC9A-78E30CA048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lv-LV" sz="4000" dirty="0" err="1">
                <a:solidFill>
                  <a:srgbClr val="FFFFFF"/>
                </a:solidFill>
              </a:rPr>
              <a:t>Energoaudita</a:t>
            </a:r>
            <a:r>
              <a:rPr lang="lv-LV" sz="4000" dirty="0">
                <a:solidFill>
                  <a:srgbClr val="FFFFFF"/>
                </a:solidFill>
              </a:rPr>
              <a:t> mērķis</a:t>
            </a:r>
            <a:endParaRPr lang="en-US" sz="4000" dirty="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9623AA-9D0E-61D5-2100-F582451831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r>
              <a:rPr lang="lv-LV" sz="2400" dirty="0">
                <a:latin typeface="Aptos" panose="020B0004020202020204" pitchFamily="34" charset="0"/>
              </a:rPr>
              <a:t>Uzņēmuma mērķis ir pelnīt</a:t>
            </a:r>
            <a:endParaRPr lang="en-US" sz="2400" dirty="0"/>
          </a:p>
          <a:p>
            <a:r>
              <a:rPr lang="lv-LV" sz="2400" dirty="0" err="1"/>
              <a:t>Energoauditam</a:t>
            </a:r>
            <a:r>
              <a:rPr lang="lv-LV" sz="2400" dirty="0"/>
              <a:t> būtu jāpalīdz uzņēmumam sasniegt tā mērķi</a:t>
            </a:r>
          </a:p>
          <a:p>
            <a:r>
              <a:rPr lang="lv-LV" sz="2400" dirty="0"/>
              <a:t>Ja </a:t>
            </a:r>
            <a:r>
              <a:rPr lang="lv-LV" sz="2400" dirty="0" err="1"/>
              <a:t>energoaudits</a:t>
            </a:r>
            <a:r>
              <a:rPr lang="lv-LV" sz="2400" dirty="0"/>
              <a:t> palīdz uzņēmumam sasniegt tā darbības mērķi, tad </a:t>
            </a:r>
            <a:r>
              <a:rPr lang="lv-LV" sz="2400" dirty="0" err="1"/>
              <a:t>energoaudits</a:t>
            </a:r>
            <a:r>
              <a:rPr lang="lv-LV" sz="2400" dirty="0"/>
              <a:t> kļūst par patstāvīgi dzīvojošu, ilgtspējīgu pakalpojumu</a:t>
            </a:r>
          </a:p>
          <a:p>
            <a:endParaRPr lang="lv-LV" sz="2400" dirty="0"/>
          </a:p>
          <a:p>
            <a:r>
              <a:rPr lang="lv-LV" sz="2400" b="1" dirty="0"/>
              <a:t>Vai </a:t>
            </a:r>
            <a:r>
              <a:rPr lang="lv-LV" sz="2400" b="1" dirty="0" err="1"/>
              <a:t>energoaudita</a:t>
            </a:r>
            <a:r>
              <a:rPr lang="lv-LV" sz="2400" b="1" dirty="0"/>
              <a:t> mērķis tiek faktiski sasniegts?</a:t>
            </a:r>
          </a:p>
        </p:txBody>
      </p:sp>
    </p:spTree>
    <p:extLst>
      <p:ext uri="{BB962C8B-B14F-4D97-AF65-F5344CB8AC3E}">
        <p14:creationId xmlns:p14="http://schemas.microsoft.com/office/powerpoint/2010/main" val="1395366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626A15A-AB8E-FC56-A939-E52EAA453703}"/>
              </a:ext>
            </a:extLst>
          </p:cNvPr>
          <p:cNvSpPr/>
          <p:nvPr/>
        </p:nvSpPr>
        <p:spPr>
          <a:xfrm>
            <a:off x="0" y="0"/>
            <a:ext cx="12192000" cy="1681163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44B3864-046A-6A4E-3461-E5FC267F52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sz="4000" dirty="0">
                <a:solidFill>
                  <a:schemeClr val="bg1"/>
                </a:solidFill>
              </a:rPr>
              <a:t>Kādos gadījumos faktiski tiek veikti </a:t>
            </a:r>
            <a:r>
              <a:rPr lang="lv-LV" sz="4000" dirty="0" err="1">
                <a:solidFill>
                  <a:schemeClr val="bg1"/>
                </a:solidFill>
              </a:rPr>
              <a:t>energoauditi</a:t>
            </a:r>
            <a:r>
              <a:rPr lang="lv-LV" sz="4000" dirty="0">
                <a:solidFill>
                  <a:schemeClr val="bg1"/>
                </a:solidFill>
              </a:rPr>
              <a:t>?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EF2E6F-C50C-CD06-F8D8-0312E2DABDC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v-LV" dirty="0"/>
              <a:t>BVKB prasa (normatīvo prasību izpilde)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1F1E99-4DB1-4967-B0E0-E208117CDC1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lv-LV" dirty="0" err="1"/>
              <a:t>Energoaudita</a:t>
            </a:r>
            <a:r>
              <a:rPr lang="lv-LV" dirty="0"/>
              <a:t> mērķis – lai BVKB «liek mierā»</a:t>
            </a:r>
          </a:p>
          <a:p>
            <a:r>
              <a:rPr lang="lv-LV" dirty="0" err="1"/>
              <a:t>Energoaudita</a:t>
            </a:r>
            <a:r>
              <a:rPr lang="lv-LV" dirty="0"/>
              <a:t> rezultāts – BVKB «liek mierā»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124BD27-783F-D390-C16E-B2DE04E7260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lv-LV" dirty="0"/>
              <a:t>ALTUM prasa (līdzfinansējums projektu īstenošanai)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912EE08-6A30-269B-1294-AEE03A3FFD66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lv-LV" dirty="0" err="1"/>
              <a:t>Energoaudita</a:t>
            </a:r>
            <a:r>
              <a:rPr lang="lv-LV" dirty="0"/>
              <a:t> mērķis – sasniegt 30% primārās enerģijas ietaupījumu</a:t>
            </a:r>
          </a:p>
          <a:p>
            <a:r>
              <a:rPr lang="lv-LV" dirty="0" err="1"/>
              <a:t>Energoaudita</a:t>
            </a:r>
            <a:r>
              <a:rPr lang="lv-LV" dirty="0"/>
              <a:t> rezultāts – sasniegts 30% primārās enerģijas ietaupījums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F630B23-BAE9-DBA0-324C-5B65A70D9701}"/>
              </a:ext>
            </a:extLst>
          </p:cNvPr>
          <p:cNvSpPr txBox="1"/>
          <p:nvPr/>
        </p:nvSpPr>
        <p:spPr>
          <a:xfrm>
            <a:off x="2178417" y="5499847"/>
            <a:ext cx="8350623" cy="523220"/>
          </a:xfrm>
          <a:prstGeom prst="rect">
            <a:avLst/>
          </a:prstGeom>
          <a:noFill/>
          <a:ln w="19050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lv-LV" sz="2800" dirty="0"/>
              <a:t>Kā panākt, lai </a:t>
            </a:r>
            <a:r>
              <a:rPr lang="lv-LV" sz="2800" dirty="0" err="1"/>
              <a:t>energoaudits</a:t>
            </a:r>
            <a:r>
              <a:rPr lang="lv-LV" sz="2800" dirty="0"/>
              <a:t> ir palīgs uzņēmumam?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139773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5" grpId="0" build="p"/>
      <p:bldP spid="6" grpId="0" build="p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19C66D7-3DF7-1F4B-018F-834DEA6342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lv-LV" sz="3400" dirty="0">
                <a:solidFill>
                  <a:srgbClr val="FFFFFF"/>
                </a:solidFill>
              </a:rPr>
              <a:t>Vai energoefektivitātes pasākumi ir jāīsteno?</a:t>
            </a:r>
            <a:endParaRPr lang="en-US" sz="3400" dirty="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B83897-4B88-36DA-DA52-6D484625F3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r>
              <a:rPr lang="lv-LV" dirty="0"/>
              <a:t>Uzņēmumi paši nav skaidri definējuši, pie kādiem nosacījumiem energoefektivitātes pasākumi tiks īstenoti (tas attiecas ne tikai uz energoefektivitātes pasākumiem)</a:t>
            </a:r>
          </a:p>
          <a:p>
            <a:r>
              <a:rPr lang="lv-LV" dirty="0"/>
              <a:t>Līdzfinansējuma piesaistīšanas nepieciešamība ir pierādījums tam, ka uzņēmumiem trūkst pārliecības par energoefektivitātes pasākumu ekonomisko pamatotību</a:t>
            </a:r>
          </a:p>
          <a:p>
            <a:r>
              <a:rPr lang="lv-LV" dirty="0"/>
              <a:t>Bieži rodas iespaids, ka lēmums par pasākumu īstenošanu uzņēmumā tiek pieņemts balstoties uz «sajūtu»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7083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1B9F796-4B7C-6E85-9BD0-D5C047337C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lv-LV" sz="3400">
                <a:solidFill>
                  <a:srgbClr val="FFFFFF"/>
                </a:solidFill>
              </a:rPr>
              <a:t>Dažādi energoefektivitātes pasākumi un to ekonomiskais pamatojums</a:t>
            </a:r>
            <a:endParaRPr lang="en-US" sz="3400">
              <a:solidFill>
                <a:srgbClr val="FFFFFF"/>
              </a:solidFill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1138582-FB69-A3F8-785B-721171EFF6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6691651"/>
              </p:ext>
            </p:extLst>
          </p:nvPr>
        </p:nvGraphicFramePr>
        <p:xfrm>
          <a:off x="2259106" y="2151231"/>
          <a:ext cx="7988300" cy="38125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24300">
                  <a:extLst>
                    <a:ext uri="{9D8B030D-6E8A-4147-A177-3AD203B41FA5}">
                      <a16:colId xmlns:a16="http://schemas.microsoft.com/office/drawing/2014/main" val="3186379594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782227882"/>
                    </a:ext>
                  </a:extLst>
                </a:gridCol>
              </a:tblGrid>
              <a:tr h="789986">
                <a:tc>
                  <a:txBody>
                    <a:bodyPr/>
                    <a:lstStyle/>
                    <a:p>
                      <a:r>
                        <a:rPr lang="lv-LV" sz="2000" dirty="0"/>
                        <a:t>Enerģijas izmaksu samazināšanas pasākums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sz="2000" dirty="0"/>
                        <a:t>Atmaksāšanās laiks, gadi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6427746"/>
                  </a:ext>
                </a:extLst>
              </a:tr>
              <a:tr h="446514">
                <a:tc>
                  <a:txBody>
                    <a:bodyPr/>
                    <a:lstStyle/>
                    <a:p>
                      <a:pPr algn="ctr"/>
                      <a:r>
                        <a:rPr lang="lv-LV" sz="2000" dirty="0"/>
                        <a:t>Atļautās jaudas samazinājums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000" dirty="0"/>
                        <a:t>Atmaksājas uzreiz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2635879"/>
                  </a:ext>
                </a:extLst>
              </a:tr>
              <a:tr h="446514">
                <a:tc>
                  <a:txBody>
                    <a:bodyPr/>
                    <a:lstStyle/>
                    <a:p>
                      <a:pPr algn="ctr"/>
                      <a:r>
                        <a:rPr lang="lv-LV" sz="2000" dirty="0"/>
                        <a:t>Saules fotoelementi (PV)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000" dirty="0"/>
                        <a:t>5 – 10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1537265"/>
                  </a:ext>
                </a:extLst>
              </a:tr>
              <a:tr h="446514">
                <a:tc>
                  <a:txBody>
                    <a:bodyPr/>
                    <a:lstStyle/>
                    <a:p>
                      <a:pPr algn="ctr"/>
                      <a:r>
                        <a:rPr lang="lv-LV" sz="2000" dirty="0"/>
                        <a:t>Apgaismojums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000" dirty="0"/>
                        <a:t>3 – 7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5985873"/>
                  </a:ext>
                </a:extLst>
              </a:tr>
              <a:tr h="446514">
                <a:tc>
                  <a:txBody>
                    <a:bodyPr/>
                    <a:lstStyle/>
                    <a:p>
                      <a:pPr algn="ctr"/>
                      <a:r>
                        <a:rPr lang="lv-LV" sz="2000" dirty="0"/>
                        <a:t>Ēku atjaunošana / siltināšana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000" dirty="0"/>
                        <a:t>15 – 60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6367108"/>
                  </a:ext>
                </a:extLst>
              </a:tr>
              <a:tr h="446514">
                <a:tc>
                  <a:txBody>
                    <a:bodyPr/>
                    <a:lstStyle/>
                    <a:p>
                      <a:pPr algn="ctr"/>
                      <a:r>
                        <a:rPr lang="lv-LV" sz="2000" dirty="0"/>
                        <a:t>Iekārtu nomaiņa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2000" dirty="0"/>
                        <a:t>1 – ∞  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9909405"/>
                  </a:ext>
                </a:extLst>
              </a:tr>
              <a:tr h="789986">
                <a:tc>
                  <a:txBody>
                    <a:bodyPr/>
                    <a:lstStyle/>
                    <a:p>
                      <a:pPr algn="ctr"/>
                      <a:endParaRPr lang="lv-LV" sz="2000" dirty="0"/>
                    </a:p>
                    <a:p>
                      <a:pPr algn="ctr"/>
                      <a:r>
                        <a:rPr lang="lv-LV" sz="2000" dirty="0" err="1"/>
                        <a:t>Energopārvaldības</a:t>
                      </a:r>
                      <a:r>
                        <a:rPr lang="lv-LV" sz="2000" dirty="0"/>
                        <a:t> sistēma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lv-LV" sz="2000" dirty="0"/>
                    </a:p>
                    <a:p>
                      <a:pPr algn="ctr"/>
                      <a:r>
                        <a:rPr lang="lv-LV" sz="2000" dirty="0"/>
                        <a:t>???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00569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670298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A182655-3FE5-C21B-6B3E-DEF01A8CBE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lv-LV" sz="4000">
                <a:solidFill>
                  <a:srgbClr val="FFFFFF"/>
                </a:solidFill>
              </a:rPr>
              <a:t>Energoaudits vs Energopārvaldība</a:t>
            </a:r>
            <a:endParaRPr lang="en-US" sz="400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5A8078-B55B-FC1A-3AD3-7C55112C8A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Autofit/>
          </a:bodyPr>
          <a:lstStyle/>
          <a:p>
            <a:r>
              <a:rPr lang="lv-LV" sz="2400" dirty="0" err="1"/>
              <a:t>Energoaudits</a:t>
            </a:r>
            <a:r>
              <a:rPr lang="lv-LV" sz="2400" dirty="0"/>
              <a:t> pasaka ko darīt</a:t>
            </a:r>
          </a:p>
          <a:p>
            <a:r>
              <a:rPr lang="lv-LV" sz="2400" dirty="0" err="1"/>
              <a:t>Energopārvaldība</a:t>
            </a:r>
            <a:r>
              <a:rPr lang="lv-LV" sz="2400" dirty="0"/>
              <a:t> ir energoefektivitātes pasākums</a:t>
            </a:r>
          </a:p>
          <a:p>
            <a:endParaRPr lang="lv-LV" sz="2400" dirty="0"/>
          </a:p>
          <a:p>
            <a:r>
              <a:rPr lang="lv-LV" sz="2400" dirty="0"/>
              <a:t>Kādā gadījumā ieviest </a:t>
            </a:r>
            <a:r>
              <a:rPr lang="lv-LV" sz="2400" dirty="0" err="1"/>
              <a:t>energopārvaldību</a:t>
            </a:r>
            <a:r>
              <a:rPr lang="lv-LV" sz="2400" dirty="0"/>
              <a:t>?</a:t>
            </a:r>
          </a:p>
          <a:p>
            <a:pPr lvl="1"/>
            <a:r>
              <a:rPr lang="lv-LV" dirty="0" err="1"/>
              <a:t>Energopārvaldība</a:t>
            </a:r>
            <a:r>
              <a:rPr lang="lv-LV" dirty="0"/>
              <a:t> darbosies tikai, ja uzņēmumā būs energopārvaldnieks</a:t>
            </a:r>
          </a:p>
          <a:p>
            <a:pPr lvl="1"/>
            <a:r>
              <a:rPr lang="lv-LV" dirty="0"/>
              <a:t>Energopārvaldnieks arī grib ēst (25’000 EUR/gadā)</a:t>
            </a:r>
          </a:p>
          <a:p>
            <a:pPr lvl="1"/>
            <a:r>
              <a:rPr lang="lv-LV" b="1" dirty="0"/>
              <a:t>Vai Energopārvaldnieks sevi var atpelnīt?</a:t>
            </a:r>
          </a:p>
          <a:p>
            <a:pPr lvl="1"/>
            <a:r>
              <a:rPr lang="lv-LV" sz="2000" dirty="0"/>
              <a:t>Ja energopārvaldnieks spēj ietaupīt 5% no uzņēmuma enerģijas patēriņa, tad viņš spēj sevi atpelnīt uzņēmumā ar 500’000 EUR enerģijas izmaksām gadā (~4255 MWh gadā patēriņš pie 50/50 sadalījuma elektrībai/siltumam)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927635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DB60A36-D775-AC1C-0D25-9B95985208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lv-LV" sz="4000" dirty="0" err="1">
                <a:solidFill>
                  <a:srgbClr val="FFFFFF"/>
                </a:solidFill>
              </a:rPr>
              <a:t>Energopārvaldības</a:t>
            </a:r>
            <a:r>
              <a:rPr lang="lv-LV" sz="4000" dirty="0">
                <a:solidFill>
                  <a:srgbClr val="FFFFFF"/>
                </a:solidFill>
              </a:rPr>
              <a:t> sistēmas nepieciešamība</a:t>
            </a:r>
            <a:endParaRPr lang="en-US" sz="4000" dirty="0">
              <a:solidFill>
                <a:srgbClr val="FFFFFF"/>
              </a:solidFill>
            </a:endParaRPr>
          </a:p>
        </p:txBody>
      </p:sp>
      <p:graphicFrame>
        <p:nvGraphicFramePr>
          <p:cNvPr id="7" name="Content Placeholder 3">
            <a:extLst>
              <a:ext uri="{FF2B5EF4-FFF2-40B4-BE49-F238E27FC236}">
                <a16:creationId xmlns:a16="http://schemas.microsoft.com/office/drawing/2014/main" id="{6556A270-A9B8-4F93-7401-D10EDF71F1F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48927694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568489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E9A889F-BE11-7BE5-13D4-3B18FBBC23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lv-LV" sz="4000">
                <a:solidFill>
                  <a:srgbClr val="FFFFFF"/>
                </a:solidFill>
              </a:rPr>
              <a:t>Ar enerģiju saistīto investīciju novērtējums</a:t>
            </a:r>
            <a:endParaRPr lang="en-US" sz="400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C8ADD1-455A-FB7A-6AD1-049D468B3C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r>
              <a:rPr lang="lv-LV" dirty="0"/>
              <a:t>Kā uzņēmumiem vērtēt energoefektivitātes pasākumu īstenošanu?</a:t>
            </a:r>
          </a:p>
          <a:p>
            <a:endParaRPr lang="lv-LV" dirty="0"/>
          </a:p>
          <a:p>
            <a:r>
              <a:rPr lang="lv-LV" dirty="0"/>
              <a:t>Tāpat kā tas būtu jādara ar jebkura pasākuma īstenošanu</a:t>
            </a:r>
          </a:p>
          <a:p>
            <a:r>
              <a:rPr lang="lv-LV" dirty="0"/>
              <a:t>Pasākuma īstenošanas ieguvumiem ir jābūt lielākiem par ieguldījumiem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3151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746</Words>
  <Application>Microsoft Office PowerPoint</Application>
  <PresentationFormat>Widescreen</PresentationFormat>
  <Paragraphs>156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Aptos</vt:lpstr>
      <vt:lpstr>Aptos Display</vt:lpstr>
      <vt:lpstr>Arial</vt:lpstr>
      <vt:lpstr>Roboto</vt:lpstr>
      <vt:lpstr>Verdana</vt:lpstr>
      <vt:lpstr>Office Theme</vt:lpstr>
      <vt:lpstr> Uzņēmumu energoaudits un ar enerģiju saistīto investīciju novērtējums</vt:lpstr>
      <vt:lpstr>Kas ir energoaudits?</vt:lpstr>
      <vt:lpstr>Energoaudita mērķis</vt:lpstr>
      <vt:lpstr>Kādos gadījumos faktiski tiek veikti energoauditi?</vt:lpstr>
      <vt:lpstr>Vai energoefektivitātes pasākumi ir jāīsteno?</vt:lpstr>
      <vt:lpstr>Dažādi energoefektivitātes pasākumi un to ekonomiskais pamatojums</vt:lpstr>
      <vt:lpstr>Energoaudits vs Energopārvaldība</vt:lpstr>
      <vt:lpstr>Energopārvaldības sistēmas nepieciešamība</vt:lpstr>
      <vt:lpstr>Ar enerģiju saistīto investīciju novērtējums</vt:lpstr>
      <vt:lpstr>Vienkāršais atmaksāšanās periods vs NPV vs IRR</vt:lpstr>
      <vt:lpstr>Faktiskās izmaksas vs pieļaujamās izmaksas</vt:lpstr>
      <vt:lpstr>Citi apsvērumi energoefektivitātes pasākumu ieviešanai</vt:lpstr>
      <vt:lpstr>PowerPoint Presentation</vt:lpstr>
      <vt:lpstr>Kad īstenot energoefektivitātes pasākumus?</vt:lpstr>
      <vt:lpstr>KNOWnNEBs projekts un aprēķinu rīki</vt:lpstr>
      <vt:lpstr>KNOWnNEBs projekts</vt:lpstr>
      <vt:lpstr>Paldies par uzmanību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Gatis Žogla</dc:creator>
  <cp:lastModifiedBy>Gatis Žogla</cp:lastModifiedBy>
  <cp:revision>28</cp:revision>
  <dcterms:created xsi:type="dcterms:W3CDTF">2024-10-02T07:56:11Z</dcterms:created>
  <dcterms:modified xsi:type="dcterms:W3CDTF">2024-10-02T16:43:48Z</dcterms:modified>
</cp:coreProperties>
</file>