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74" r:id="rId5"/>
    <p:sldId id="261" r:id="rId6"/>
    <p:sldId id="289" r:id="rId7"/>
    <p:sldId id="290" r:id="rId8"/>
    <p:sldId id="265" r:id="rId9"/>
    <p:sldId id="260" r:id="rId10"/>
    <p:sldId id="259" r:id="rId11"/>
    <p:sldId id="277" r:id="rId12"/>
    <p:sldId id="293" r:id="rId13"/>
    <p:sldId id="281" r:id="rId14"/>
    <p:sldId id="282" r:id="rId15"/>
    <p:sldId id="288" r:id="rId16"/>
    <p:sldId id="266" r:id="rId17"/>
    <p:sldId id="292" r:id="rId18"/>
    <p:sldId id="291" r:id="rId19"/>
    <p:sldId id="287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ADBC"/>
    <a:srgbClr val="3B475D"/>
    <a:srgbClr val="B1D78A"/>
    <a:srgbClr val="669F2A"/>
    <a:srgbClr val="EDFA8B"/>
    <a:srgbClr val="256670"/>
    <a:srgbClr val="ADE28A"/>
    <a:srgbClr val="3B48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970"/>
    <p:restoredTop sz="96327"/>
  </p:normalViewPr>
  <p:slideViewPr>
    <p:cSldViewPr snapToGrid="0">
      <p:cViewPr>
        <p:scale>
          <a:sx n="80" d="100"/>
          <a:sy n="80" d="100"/>
        </p:scale>
        <p:origin x="1061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24D43C-1066-0A42-A30F-0A3153B06822}" type="datetimeFigureOut">
              <a:rPr lang="en-GB" smtClean="0"/>
              <a:t>02/10/2024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E0B32C-A21F-5842-A012-1060CD5C43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2256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FFDF9-D01D-E022-DB53-35DDF5C413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latin typeface="Space Grotesk" pitchFamily="2" charset="77"/>
                <a:cs typeface="Space Grotesk" pitchFamily="2" charset="77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EF275B-E5D5-01FB-4DC1-81F5D53883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88AF23-C3AC-EFE8-278E-0F59E42D1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296E0-30D6-8B45-996B-3835184E0FBB}" type="datetime1">
              <a:rPr lang="en-GB" smtClean="0"/>
              <a:t>02/10/2024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5CA3B-108D-94A5-C519-335D77EAE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A8CC5-DAA9-E8BE-CB43-7880C1FE9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484EB-D7F1-DD4F-B367-13945A14A4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6401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99AB4-D06E-8765-8990-7228DD9BC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45CD87-DE01-1248-E9A1-E39CB23C93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544535-AED9-9CDB-E616-D10DD80FA5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081C51-C89B-1C57-1039-C58F8AC7B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44B63-4E7B-8648-83E6-2B6BEE259A4E}" type="datetime1">
              <a:rPr lang="en-GB" smtClean="0"/>
              <a:t>02/10/2024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E7ACC8-9F33-A32B-0707-1AF19661E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A4A7EA-D222-8E37-94CA-4A9F37BB0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484EB-D7F1-DD4F-B367-13945A14A4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2916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AD6CA-B891-4454-16DD-432432CCC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14571D-8B39-A628-A6FA-556782F68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852AEC-2854-A807-8EFF-3FEC63DD7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95E681-7670-C2CE-1FC4-039DE41AC3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BA4CBF-A386-C1E0-35ED-57F8BB02E5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C29C0A-6790-8809-C3CE-9677E28F5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33E0C-EAB7-7B44-8646-23D4580F5E40}" type="datetime1">
              <a:rPr lang="en-GB" smtClean="0"/>
              <a:t>02/10/2024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2F4FA0-C8AA-A9DF-1F05-5BA3540B4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AEB0F4-1424-28AC-946B-3780452C5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484EB-D7F1-DD4F-B367-13945A14A4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1258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3BE32-44FC-DAE4-B0AF-55B531B92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FC9768-3B55-9143-8D49-42E6FA1A9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42C39-B6C3-3143-887A-D738859FEE02}" type="datetime1">
              <a:rPr lang="en-GB" smtClean="0"/>
              <a:t>02/10/2024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8991F4-6E0B-3781-4D23-43DBA24DB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2CBA8E-7FED-2C6A-A89C-D6E86BF93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484EB-D7F1-DD4F-B367-13945A14A4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26025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83E59A-EB91-BE53-CDAD-9476FEC39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54CA3-E25D-8D4E-BEDE-B7176047D887}" type="datetime1">
              <a:rPr lang="en-GB" smtClean="0"/>
              <a:t>02/10/2024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C101EC-1CC2-974A-2151-CB2C16BD2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7BAB76-E90B-86C8-6B34-1C9B163AB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484EB-D7F1-DD4F-B367-13945A14A4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04977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B3595-F968-A8F3-607E-3D62E9537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807D9C-AECB-67FF-5C57-E8F983569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012FA0-5A21-3AD8-2F36-E1DF305748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B7E8A3-F792-462E-57D0-0E5140539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A5541-C6B1-D543-A7D3-E8A619D2B789}" type="datetime1">
              <a:rPr lang="en-GB" smtClean="0"/>
              <a:t>02/10/2024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4F6D0-6859-4690-8E4E-0B97AD3E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BEDB57-61F9-E5FE-59F2-33E86A9E4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484EB-D7F1-DD4F-B367-13945A14A4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08444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C05FB-6B82-5F32-A9A6-A6C349E32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9FB1AB-0497-53DF-84C7-957DE4C36C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6DE9DC-378C-8BBE-3DAF-3BC2B4DE51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CDCF19-552A-4B7E-9CC8-C67DAFD6D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4E80A-67C3-EE41-AD18-BF3C1E17180B}" type="datetime1">
              <a:rPr lang="en-GB" smtClean="0"/>
              <a:t>02/10/2024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637B31-07A0-CDDC-61BF-A951CE25A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B63BCB-705E-5722-1387-E223CFC3A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484EB-D7F1-DD4F-B367-13945A14A4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40121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8EF13-9745-D990-17C8-2554E8373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22619B-40B6-D974-A7F3-2DB536E6B2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75B93-DD8E-82A6-2816-B875586B1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06C68-863C-4E48-9106-E19B64823B2A}" type="datetime1">
              <a:rPr lang="en-GB" smtClean="0"/>
              <a:t>02/10/2024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A1817E-5E3B-855C-BA99-DDD7033E3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E88E4F-4178-26FE-0D2C-CB0F9AC84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484EB-D7F1-DD4F-B367-13945A14A4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86224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DA492A-B0E7-3ADF-9F85-10F7FF2162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BB0ED8-B499-BD4D-C0E9-DB5627FBBF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4FF5DE-B862-B352-EC25-C488FC1C1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7A762-272B-4648-A67B-AD23DAEB151D}" type="datetime1">
              <a:rPr lang="en-GB" smtClean="0"/>
              <a:t>02/10/2024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AEA862-8277-0E7A-60F3-C08003BDF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0931F9-0DB4-9DD5-8B81-4EC7D1908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484EB-D7F1-DD4F-B367-13945A14A4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4165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2D23D-3170-FBA8-A777-DE820AD4B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496342"/>
            <a:ext cx="5257800" cy="1325563"/>
          </a:xfrm>
        </p:spPr>
        <p:txBody>
          <a:bodyPr>
            <a:normAutofit/>
          </a:bodyPr>
          <a:lstStyle>
            <a:lvl1pPr>
              <a:lnSpc>
                <a:spcPts val="4080"/>
              </a:lnSpc>
              <a:defRPr sz="3400">
                <a:solidFill>
                  <a:srgbClr val="B1D78A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62301-47AF-717A-B7C9-C4A54B853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3135951"/>
            <a:ext cx="5257800" cy="3101337"/>
          </a:xfrm>
        </p:spPr>
        <p:txBody>
          <a:bodyPr>
            <a:normAutofit/>
          </a:bodyPr>
          <a:lstStyle>
            <a:lvl1pPr marL="0" indent="0">
              <a:lnSpc>
                <a:spcPts val="2080"/>
              </a:lnSpc>
              <a:buNone/>
              <a:defRPr sz="1400">
                <a:solidFill>
                  <a:srgbClr val="3B475D"/>
                </a:solidFill>
              </a:defRPr>
            </a:lvl1pPr>
            <a:lvl2pPr marL="457200" indent="0">
              <a:lnSpc>
                <a:spcPts val="2080"/>
              </a:lnSpc>
              <a:buNone/>
              <a:defRPr sz="1400">
                <a:solidFill>
                  <a:srgbClr val="3B475D"/>
                </a:solidFill>
              </a:defRPr>
            </a:lvl2pPr>
            <a:lvl3pPr marL="914400" indent="0">
              <a:lnSpc>
                <a:spcPts val="2080"/>
              </a:lnSpc>
              <a:buNone/>
              <a:defRPr sz="1400">
                <a:solidFill>
                  <a:srgbClr val="3B475D"/>
                </a:solidFill>
              </a:defRPr>
            </a:lvl3pPr>
            <a:lvl4pPr marL="1371600" indent="0">
              <a:lnSpc>
                <a:spcPts val="2080"/>
              </a:lnSpc>
              <a:buNone/>
              <a:defRPr sz="1400">
                <a:solidFill>
                  <a:srgbClr val="3B475D"/>
                </a:solidFill>
              </a:defRPr>
            </a:lvl4pPr>
            <a:lvl5pPr marL="1828800" indent="0">
              <a:lnSpc>
                <a:spcPts val="2080"/>
              </a:lnSpc>
              <a:buNone/>
              <a:defRPr sz="1400">
                <a:solidFill>
                  <a:srgbClr val="3B475D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5A928F-A3A7-2024-24E9-41469D7E7F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584200"/>
            <a:ext cx="1638300" cy="538163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rgbClr val="3B475D"/>
                </a:solidFill>
              </a:defRPr>
            </a:lvl1pPr>
          </a:lstStyle>
          <a:p>
            <a:pPr lvl="0"/>
            <a:r>
              <a:rPr lang="en-GB" dirty="0"/>
              <a:t>PAR MUMS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E545F868-A691-69DD-35D5-3432D05D83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99863" y="584200"/>
            <a:ext cx="1638300" cy="538163"/>
          </a:xfrm>
        </p:spPr>
        <p:txBody>
          <a:bodyPr>
            <a:normAutofit/>
          </a:bodyPr>
          <a:lstStyle>
            <a:lvl1pPr marL="0" indent="0" algn="r">
              <a:buNone/>
              <a:defRPr sz="1400" b="1">
                <a:solidFill>
                  <a:srgbClr val="3B475D"/>
                </a:solidFill>
              </a:defRPr>
            </a:lvl1pPr>
          </a:lstStyle>
          <a:p>
            <a:pPr lvl="0"/>
            <a:fld id="{F3F7EA08-A092-B544-93FE-A493C6A13129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A41FB02-720A-E819-ED4A-A87A979EBD2B}"/>
              </a:ext>
            </a:extLst>
          </p:cNvPr>
          <p:cNvSpPr/>
          <p:nvPr userDrawn="1"/>
        </p:nvSpPr>
        <p:spPr>
          <a:xfrm>
            <a:off x="11067069" y="466782"/>
            <a:ext cx="494408" cy="494408"/>
          </a:xfrm>
          <a:prstGeom prst="ellipse">
            <a:avLst/>
          </a:prstGeom>
          <a:noFill/>
          <a:ln w="34925">
            <a:solidFill>
              <a:srgbClr val="3B47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2D7E15AD-AB32-F0D2-D708-2333E37A44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497" y="6013171"/>
            <a:ext cx="1638300" cy="538163"/>
          </a:xfr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rgbClr val="3B475D"/>
                </a:solidFill>
              </a:defRPr>
            </a:lvl1pPr>
          </a:lstStyle>
          <a:p>
            <a:pPr lvl="0"/>
            <a:r>
              <a:rPr lang="en-GB" dirty="0"/>
              <a:t>V 01</a:t>
            </a:r>
          </a:p>
        </p:txBody>
      </p:sp>
    </p:spTree>
    <p:extLst>
      <p:ext uri="{BB962C8B-B14F-4D97-AF65-F5344CB8AC3E}">
        <p14:creationId xmlns:p14="http://schemas.microsoft.com/office/powerpoint/2010/main" val="108988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rgbClr val="3B47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2D23D-3170-FBA8-A777-DE820AD4B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496342"/>
            <a:ext cx="8802916" cy="365069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5A928F-A3A7-2024-24E9-41469D7E7F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584200"/>
            <a:ext cx="1638300" cy="538163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PAR MUMS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E545F868-A691-69DD-35D5-3432D05D83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99863" y="584200"/>
            <a:ext cx="1638300" cy="538163"/>
          </a:xfrm>
        </p:spPr>
        <p:txBody>
          <a:bodyPr>
            <a:normAutofit/>
          </a:bodyPr>
          <a:lstStyle>
            <a:lvl1pPr marL="0" indent="0" algn="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fld id="{690EF06C-84D7-CE40-91DE-366FEEFB48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A41FB02-720A-E819-ED4A-A87A979EBD2B}"/>
              </a:ext>
            </a:extLst>
          </p:cNvPr>
          <p:cNvSpPr/>
          <p:nvPr userDrawn="1"/>
        </p:nvSpPr>
        <p:spPr>
          <a:xfrm>
            <a:off x="11067069" y="466782"/>
            <a:ext cx="494408" cy="494408"/>
          </a:xfrm>
          <a:prstGeom prst="ellipse">
            <a:avLst/>
          </a:prstGeom>
          <a:noFill/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2D7E15AD-AB32-F0D2-D708-2333E37A44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497" y="6013171"/>
            <a:ext cx="1638300" cy="538163"/>
          </a:xfr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V 01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F58941-9CF0-C564-03F2-4B87ED2C9D2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5146675"/>
            <a:ext cx="6116637" cy="557213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rgbClr val="19ADBC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 err="1"/>
              <a:t>Vārs</a:t>
            </a:r>
            <a:r>
              <a:rPr lang="en-GB" dirty="0"/>
              <a:t> </a:t>
            </a:r>
            <a:r>
              <a:rPr lang="en-GB" dirty="0" err="1"/>
              <a:t>Uzvārds</a:t>
            </a:r>
            <a:r>
              <a:rPr lang="en-GB" dirty="0"/>
              <a:t>, </a:t>
            </a:r>
            <a:r>
              <a:rPr lang="en-GB" dirty="0" err="1"/>
              <a:t>Darba</a:t>
            </a:r>
            <a:r>
              <a:rPr lang="en-GB" dirty="0"/>
              <a:t> </a:t>
            </a:r>
            <a:r>
              <a:rPr lang="en-GB" dirty="0" err="1"/>
              <a:t>amats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7735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19AD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5A928F-A3A7-2024-24E9-41469D7E7F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584200"/>
            <a:ext cx="1638300" cy="538163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PAR MUMS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E545F868-A691-69DD-35D5-3432D05D83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99863" y="584200"/>
            <a:ext cx="1638300" cy="538163"/>
          </a:xfrm>
        </p:spPr>
        <p:txBody>
          <a:bodyPr>
            <a:normAutofit/>
          </a:bodyPr>
          <a:lstStyle>
            <a:lvl1pPr marL="0" indent="0" algn="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fld id="{CFB88DCB-5A82-624D-89DF-977AC03A693F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A41FB02-720A-E819-ED4A-A87A979EBD2B}"/>
              </a:ext>
            </a:extLst>
          </p:cNvPr>
          <p:cNvSpPr/>
          <p:nvPr userDrawn="1"/>
        </p:nvSpPr>
        <p:spPr>
          <a:xfrm>
            <a:off x="11067069" y="466782"/>
            <a:ext cx="494408" cy="494408"/>
          </a:xfrm>
          <a:prstGeom prst="ellipse">
            <a:avLst/>
          </a:prstGeom>
          <a:noFill/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2D7E15AD-AB32-F0D2-D708-2333E37A44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497" y="6013171"/>
            <a:ext cx="1638300" cy="538163"/>
          </a:xfr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V 01</a:t>
            </a:r>
          </a:p>
        </p:txBody>
      </p:sp>
    </p:spTree>
    <p:extLst>
      <p:ext uri="{BB962C8B-B14F-4D97-AF65-F5344CB8AC3E}">
        <p14:creationId xmlns:p14="http://schemas.microsoft.com/office/powerpoint/2010/main" val="1180316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2D23D-3170-FBA8-A777-DE820AD4B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496342"/>
            <a:ext cx="5437188" cy="365069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400">
                <a:solidFill>
                  <a:srgbClr val="3B475D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5A928F-A3A7-2024-24E9-41469D7E7F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584200"/>
            <a:ext cx="1638300" cy="538163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rgbClr val="3B475D"/>
                </a:solidFill>
              </a:defRPr>
            </a:lvl1pPr>
          </a:lstStyle>
          <a:p>
            <a:pPr lvl="0"/>
            <a:r>
              <a:rPr lang="en-GB" dirty="0"/>
              <a:t>PAR MUMS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E545F868-A691-69DD-35D5-3432D05D83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99863" y="584200"/>
            <a:ext cx="1638300" cy="538163"/>
          </a:xfrm>
        </p:spPr>
        <p:txBody>
          <a:bodyPr>
            <a:normAutofit/>
          </a:bodyPr>
          <a:lstStyle>
            <a:lvl1pPr marL="0" indent="0" algn="r">
              <a:buNone/>
              <a:defRPr sz="1400" b="1">
                <a:solidFill>
                  <a:srgbClr val="3B475D"/>
                </a:solidFill>
              </a:defRPr>
            </a:lvl1pPr>
          </a:lstStyle>
          <a:p>
            <a:pPr lvl="0"/>
            <a:fld id="{FD037884-B277-2145-A998-CBFAC77122B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A41FB02-720A-E819-ED4A-A87A979EBD2B}"/>
              </a:ext>
            </a:extLst>
          </p:cNvPr>
          <p:cNvSpPr/>
          <p:nvPr userDrawn="1"/>
        </p:nvSpPr>
        <p:spPr>
          <a:xfrm>
            <a:off x="11067069" y="466782"/>
            <a:ext cx="494408" cy="494408"/>
          </a:xfrm>
          <a:prstGeom prst="ellipse">
            <a:avLst/>
          </a:prstGeom>
          <a:noFill/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3B475D"/>
              </a:solidFill>
            </a:endParaRP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2D7E15AD-AB32-F0D2-D708-2333E37A44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497" y="6013171"/>
            <a:ext cx="1638300" cy="538163"/>
          </a:xfr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rgbClr val="3B475D"/>
                </a:solidFill>
              </a:defRPr>
            </a:lvl1pPr>
          </a:lstStyle>
          <a:p>
            <a:pPr lvl="0"/>
            <a:r>
              <a:rPr lang="en-GB" dirty="0"/>
              <a:t>V 01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F58941-9CF0-C564-03F2-4B87ED2C9D2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75364" y="5146675"/>
            <a:ext cx="5486114" cy="557213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rgbClr val="3B475D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 err="1"/>
              <a:t>Vārs</a:t>
            </a:r>
            <a:r>
              <a:rPr lang="en-GB" dirty="0"/>
              <a:t> </a:t>
            </a:r>
            <a:r>
              <a:rPr lang="en-GB" dirty="0" err="1"/>
              <a:t>Uzvārds</a:t>
            </a:r>
            <a:r>
              <a:rPr lang="en-GB" dirty="0"/>
              <a:t>, </a:t>
            </a:r>
            <a:r>
              <a:rPr lang="en-GB" dirty="0" err="1"/>
              <a:t>Darba</a:t>
            </a:r>
            <a:r>
              <a:rPr lang="en-GB" dirty="0"/>
              <a:t> </a:t>
            </a:r>
            <a:r>
              <a:rPr lang="en-GB" dirty="0" err="1"/>
              <a:t>amats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DA653A-FFC0-4979-5AF4-F44840216B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308826" y="5800349"/>
            <a:ext cx="1259286" cy="49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306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2D23D-3170-FBA8-A777-DE820AD4B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496342"/>
            <a:ext cx="5257800" cy="1325563"/>
          </a:xfrm>
        </p:spPr>
        <p:txBody>
          <a:bodyPr>
            <a:normAutofit/>
          </a:bodyPr>
          <a:lstStyle>
            <a:lvl1pPr>
              <a:defRPr sz="3400">
                <a:solidFill>
                  <a:srgbClr val="19ADBC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62301-47AF-717A-B7C9-C4A54B8536C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86981" y="4128940"/>
            <a:ext cx="2779188" cy="2108348"/>
          </a:xfrm>
        </p:spPr>
        <p:txBody>
          <a:bodyPr>
            <a:normAutofit/>
          </a:bodyPr>
          <a:lstStyle>
            <a:lvl1pPr marL="171450" indent="-171450" algn="l">
              <a:lnSpc>
                <a:spcPts val="1980"/>
              </a:lnSpc>
              <a:buSzPct val="150000"/>
              <a:buFontTx/>
              <a:buBlip>
                <a:blip r:embed="rId2"/>
              </a:buBlip>
              <a:defRPr sz="1000">
                <a:solidFill>
                  <a:srgbClr val="3B475D"/>
                </a:solidFill>
              </a:defRPr>
            </a:lvl1pPr>
            <a:lvl2pPr marL="628650" indent="-171450" algn="l">
              <a:lnSpc>
                <a:spcPts val="1980"/>
              </a:lnSpc>
              <a:buSzPct val="150000"/>
              <a:buFontTx/>
              <a:buBlip>
                <a:blip r:embed="rId2"/>
              </a:buBlip>
              <a:defRPr sz="1000">
                <a:solidFill>
                  <a:srgbClr val="3B475D"/>
                </a:solidFill>
              </a:defRPr>
            </a:lvl2pPr>
            <a:lvl3pPr marL="1085850" indent="-171450" algn="l">
              <a:lnSpc>
                <a:spcPts val="1980"/>
              </a:lnSpc>
              <a:buSzPct val="150000"/>
              <a:buFontTx/>
              <a:buBlip>
                <a:blip r:embed="rId2"/>
              </a:buBlip>
              <a:defRPr sz="1000">
                <a:solidFill>
                  <a:srgbClr val="3B475D"/>
                </a:solidFill>
              </a:defRPr>
            </a:lvl3pPr>
            <a:lvl4pPr marL="1543050" indent="-171450" algn="l">
              <a:lnSpc>
                <a:spcPts val="1980"/>
              </a:lnSpc>
              <a:buSzPct val="150000"/>
              <a:buFontTx/>
              <a:buBlip>
                <a:blip r:embed="rId2"/>
              </a:buBlip>
              <a:defRPr sz="1000">
                <a:solidFill>
                  <a:srgbClr val="3B475D"/>
                </a:solidFill>
              </a:defRPr>
            </a:lvl4pPr>
            <a:lvl5pPr marL="2000250" indent="-171450" algn="l">
              <a:lnSpc>
                <a:spcPts val="1980"/>
              </a:lnSpc>
              <a:buSzPct val="150000"/>
              <a:buFontTx/>
              <a:buBlip>
                <a:blip r:embed="rId2"/>
              </a:buBlip>
              <a:defRPr sz="1000">
                <a:solidFill>
                  <a:srgbClr val="3B475D"/>
                </a:solidFill>
              </a:defRPr>
            </a:lvl5pPr>
          </a:lstStyle>
          <a:p>
            <a:pPr lvl="0"/>
            <a:r>
              <a:rPr lang="en-GB" dirty="0"/>
              <a:t> Click to edit Master text styles</a:t>
            </a:r>
          </a:p>
          <a:p>
            <a:pPr lvl="1"/>
            <a:r>
              <a:rPr lang="en-GB" dirty="0"/>
              <a:t> Second level</a:t>
            </a:r>
          </a:p>
          <a:p>
            <a:pPr lvl="2"/>
            <a:r>
              <a:rPr lang="en-GB" dirty="0"/>
              <a:t> Third level</a:t>
            </a:r>
          </a:p>
          <a:p>
            <a:pPr lvl="3"/>
            <a:r>
              <a:rPr lang="en-GB" dirty="0"/>
              <a:t> Fourth level</a:t>
            </a:r>
          </a:p>
          <a:p>
            <a:pPr lvl="4"/>
            <a:r>
              <a:rPr lang="en-GB" dirty="0"/>
              <a:t> 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5A928F-A3A7-2024-24E9-41469D7E7F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584200"/>
            <a:ext cx="1638300" cy="538163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rgbClr val="3B475D"/>
                </a:solidFill>
              </a:defRPr>
            </a:lvl1pPr>
          </a:lstStyle>
          <a:p>
            <a:pPr lvl="0"/>
            <a:r>
              <a:rPr lang="en-GB" dirty="0"/>
              <a:t>PAR MUMS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E545F868-A691-69DD-35D5-3432D05D83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99863" y="584200"/>
            <a:ext cx="1638300" cy="538163"/>
          </a:xfrm>
        </p:spPr>
        <p:txBody>
          <a:bodyPr>
            <a:normAutofit/>
          </a:bodyPr>
          <a:lstStyle>
            <a:lvl1pPr marL="0" indent="0" algn="r">
              <a:buNone/>
              <a:defRPr sz="1400" b="1">
                <a:solidFill>
                  <a:srgbClr val="3B475D"/>
                </a:solidFill>
              </a:defRPr>
            </a:lvl1pPr>
          </a:lstStyle>
          <a:p>
            <a:pPr lvl="0"/>
            <a:fld id="{F1422AD4-B6CD-9646-93A8-0F601A44706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A41FB02-720A-E819-ED4A-A87A979EBD2B}"/>
              </a:ext>
            </a:extLst>
          </p:cNvPr>
          <p:cNvSpPr/>
          <p:nvPr userDrawn="1"/>
        </p:nvSpPr>
        <p:spPr>
          <a:xfrm>
            <a:off x="11067069" y="466782"/>
            <a:ext cx="494408" cy="494408"/>
          </a:xfrm>
          <a:prstGeom prst="ellipse">
            <a:avLst/>
          </a:prstGeom>
          <a:noFill/>
          <a:ln w="34925">
            <a:solidFill>
              <a:srgbClr val="3B47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2D7E15AD-AB32-F0D2-D708-2333E37A44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497" y="6013171"/>
            <a:ext cx="1638300" cy="538163"/>
          </a:xfr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rgbClr val="3B475D"/>
                </a:solidFill>
              </a:defRPr>
            </a:lvl1pPr>
          </a:lstStyle>
          <a:p>
            <a:pPr lvl="0"/>
            <a:r>
              <a:rPr lang="en-GB" dirty="0"/>
              <a:t>V 01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CE2C974-5676-2198-004D-5E55C3726CA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492094" y="4128940"/>
            <a:ext cx="2779188" cy="2108348"/>
          </a:xfrm>
        </p:spPr>
        <p:txBody>
          <a:bodyPr>
            <a:normAutofit/>
          </a:bodyPr>
          <a:lstStyle>
            <a:lvl1pPr marL="171450" indent="-171450" algn="l">
              <a:lnSpc>
                <a:spcPts val="1980"/>
              </a:lnSpc>
              <a:buSzPct val="180000"/>
              <a:buFontTx/>
              <a:buBlip>
                <a:blip r:embed="rId3"/>
              </a:buBlip>
              <a:defRPr sz="1000">
                <a:solidFill>
                  <a:srgbClr val="3B475D"/>
                </a:solidFill>
              </a:defRPr>
            </a:lvl1pPr>
            <a:lvl2pPr marL="628650" indent="-171450" algn="l">
              <a:lnSpc>
                <a:spcPts val="1980"/>
              </a:lnSpc>
              <a:buSzPct val="180000"/>
              <a:buFontTx/>
              <a:buBlip>
                <a:blip r:embed="rId3"/>
              </a:buBlip>
              <a:defRPr sz="1000">
                <a:solidFill>
                  <a:srgbClr val="3B475D"/>
                </a:solidFill>
              </a:defRPr>
            </a:lvl2pPr>
            <a:lvl3pPr marL="1085850" indent="-171450" algn="l">
              <a:lnSpc>
                <a:spcPts val="1980"/>
              </a:lnSpc>
              <a:buSzPct val="180000"/>
              <a:buFontTx/>
              <a:buBlip>
                <a:blip r:embed="rId3"/>
              </a:buBlip>
              <a:defRPr sz="1000">
                <a:solidFill>
                  <a:srgbClr val="3B475D"/>
                </a:solidFill>
              </a:defRPr>
            </a:lvl3pPr>
            <a:lvl4pPr marL="1543050" indent="-171450" algn="l">
              <a:lnSpc>
                <a:spcPts val="1980"/>
              </a:lnSpc>
              <a:buSzPct val="180000"/>
              <a:buFontTx/>
              <a:buBlip>
                <a:blip r:embed="rId3"/>
              </a:buBlip>
              <a:defRPr sz="1000">
                <a:solidFill>
                  <a:srgbClr val="3B475D"/>
                </a:solidFill>
              </a:defRPr>
            </a:lvl4pPr>
            <a:lvl5pPr marL="2000250" indent="-171450" algn="l">
              <a:lnSpc>
                <a:spcPts val="1980"/>
              </a:lnSpc>
              <a:buSzPct val="180000"/>
              <a:buFontTx/>
              <a:buBlip>
                <a:blip r:embed="rId3"/>
              </a:buBlip>
              <a:defRPr sz="1000">
                <a:solidFill>
                  <a:srgbClr val="3B475D"/>
                </a:solidFill>
              </a:defRPr>
            </a:lvl5pPr>
          </a:lstStyle>
          <a:p>
            <a:pPr lvl="0"/>
            <a:r>
              <a:rPr lang="en-GB" dirty="0"/>
              <a:t> Click to edit Master text styles</a:t>
            </a:r>
          </a:p>
          <a:p>
            <a:pPr lvl="1"/>
            <a:r>
              <a:rPr lang="en-GB" dirty="0"/>
              <a:t> Second level</a:t>
            </a:r>
          </a:p>
          <a:p>
            <a:pPr lvl="2"/>
            <a:r>
              <a:rPr lang="en-GB" dirty="0"/>
              <a:t> Third level</a:t>
            </a:r>
          </a:p>
          <a:p>
            <a:pPr lvl="3"/>
            <a:r>
              <a:rPr lang="en-GB" dirty="0"/>
              <a:t> Fourth level</a:t>
            </a:r>
          </a:p>
          <a:p>
            <a:pPr lvl="4"/>
            <a:r>
              <a:rPr lang="en-GB" dirty="0"/>
              <a:t> 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DBB4932-920A-CDAD-4928-2F98B1C5F3DA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7612367" y="4128940"/>
            <a:ext cx="2779188" cy="2108348"/>
          </a:xfrm>
        </p:spPr>
        <p:txBody>
          <a:bodyPr>
            <a:normAutofit/>
          </a:bodyPr>
          <a:lstStyle>
            <a:lvl1pPr marL="171450" indent="-171450" algn="l">
              <a:lnSpc>
                <a:spcPts val="1980"/>
              </a:lnSpc>
              <a:buSzPct val="150000"/>
              <a:buFont typeface="Arial" panose="020B0604020202020204" pitchFamily="34" charset="0"/>
              <a:buChar char="•"/>
              <a:defRPr sz="1000">
                <a:solidFill>
                  <a:srgbClr val="3B475D"/>
                </a:solidFill>
              </a:defRPr>
            </a:lvl1pPr>
            <a:lvl2pPr marL="628650" indent="-171450" algn="l">
              <a:lnSpc>
                <a:spcPts val="1980"/>
              </a:lnSpc>
              <a:buSzPct val="150000"/>
              <a:buFont typeface="Arial" panose="020B0604020202020204" pitchFamily="34" charset="0"/>
              <a:buChar char="•"/>
              <a:defRPr sz="1000">
                <a:solidFill>
                  <a:srgbClr val="3B475D"/>
                </a:solidFill>
              </a:defRPr>
            </a:lvl2pPr>
            <a:lvl3pPr marL="1085850" indent="-171450" algn="l">
              <a:lnSpc>
                <a:spcPts val="1980"/>
              </a:lnSpc>
              <a:buSzPct val="150000"/>
              <a:buFont typeface="Arial" panose="020B0604020202020204" pitchFamily="34" charset="0"/>
              <a:buChar char="•"/>
              <a:defRPr sz="1000">
                <a:solidFill>
                  <a:srgbClr val="3B475D"/>
                </a:solidFill>
              </a:defRPr>
            </a:lvl3pPr>
            <a:lvl4pPr marL="1543050" indent="-171450" algn="l">
              <a:lnSpc>
                <a:spcPts val="1980"/>
              </a:lnSpc>
              <a:buSzPct val="150000"/>
              <a:buFont typeface="Arial" panose="020B0604020202020204" pitchFamily="34" charset="0"/>
              <a:buChar char="•"/>
              <a:defRPr sz="1000">
                <a:solidFill>
                  <a:srgbClr val="3B475D"/>
                </a:solidFill>
              </a:defRPr>
            </a:lvl4pPr>
            <a:lvl5pPr marL="2000250" indent="-171450" algn="l">
              <a:lnSpc>
                <a:spcPts val="1980"/>
              </a:lnSpc>
              <a:buSzPct val="150000"/>
              <a:buFont typeface="Arial" panose="020B0604020202020204" pitchFamily="34" charset="0"/>
              <a:buChar char="•"/>
              <a:defRPr sz="1000">
                <a:solidFill>
                  <a:srgbClr val="3B475D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EBEEF57-DD79-A009-7671-2F8FE457D7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86981" y="3363913"/>
            <a:ext cx="1914181" cy="671512"/>
          </a:xfrm>
        </p:spPr>
        <p:txBody>
          <a:bodyPr>
            <a:noAutofit/>
          </a:bodyPr>
          <a:lstStyle>
            <a:lvl1pPr marL="0" indent="0" algn="l">
              <a:lnSpc>
                <a:spcPts val="2080"/>
              </a:lnSpc>
              <a:buNone/>
              <a:defRPr sz="1400" b="1">
                <a:solidFill>
                  <a:srgbClr val="3B475D"/>
                </a:solidFill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en-GB" dirty="0" err="1"/>
              <a:t>Virsraksts</a:t>
            </a:r>
            <a:r>
              <a:rPr lang="en-GB" dirty="0"/>
              <a:t> </a:t>
            </a:r>
            <a:r>
              <a:rPr lang="en-GB" dirty="0" err="1"/>
              <a:t>vienā</a:t>
            </a:r>
            <a:r>
              <a:rPr lang="en-GB" dirty="0"/>
              <a:t> </a:t>
            </a:r>
            <a:r>
              <a:rPr lang="en-GB" dirty="0" err="1"/>
              <a:t>vai</a:t>
            </a:r>
            <a:r>
              <a:rPr lang="en-GB" dirty="0"/>
              <a:t> </a:t>
            </a:r>
            <a:r>
              <a:rPr lang="en-GB" dirty="0" err="1"/>
              <a:t>divās</a:t>
            </a:r>
            <a:r>
              <a:rPr lang="en-GB" dirty="0"/>
              <a:t> </a:t>
            </a:r>
            <a:r>
              <a:rPr lang="en-GB" dirty="0" err="1"/>
              <a:t>līnijās</a:t>
            </a:r>
            <a:endParaRPr lang="en-GB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6791C768-560A-2CBD-38D3-4494AF9D66D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92094" y="3363913"/>
            <a:ext cx="1914181" cy="671512"/>
          </a:xfrm>
        </p:spPr>
        <p:txBody>
          <a:bodyPr>
            <a:noAutofit/>
          </a:bodyPr>
          <a:lstStyle>
            <a:lvl1pPr marL="0" indent="0" algn="l">
              <a:lnSpc>
                <a:spcPts val="2080"/>
              </a:lnSpc>
              <a:buNone/>
              <a:defRPr sz="1400" b="1">
                <a:solidFill>
                  <a:srgbClr val="3B475D"/>
                </a:solidFill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en-GB" dirty="0" err="1"/>
              <a:t>Virsraksts</a:t>
            </a:r>
            <a:r>
              <a:rPr lang="en-GB" dirty="0"/>
              <a:t> </a:t>
            </a:r>
            <a:r>
              <a:rPr lang="en-GB" dirty="0" err="1"/>
              <a:t>vienā</a:t>
            </a:r>
            <a:r>
              <a:rPr lang="en-GB" dirty="0"/>
              <a:t> </a:t>
            </a:r>
            <a:r>
              <a:rPr lang="en-GB" dirty="0" err="1"/>
              <a:t>vai</a:t>
            </a:r>
            <a:r>
              <a:rPr lang="en-GB" dirty="0"/>
              <a:t> </a:t>
            </a:r>
            <a:r>
              <a:rPr lang="en-GB" dirty="0" err="1"/>
              <a:t>divās</a:t>
            </a:r>
            <a:r>
              <a:rPr lang="en-GB" dirty="0"/>
              <a:t> </a:t>
            </a:r>
            <a:r>
              <a:rPr lang="en-GB" dirty="0" err="1"/>
              <a:t>līnijās</a:t>
            </a:r>
            <a:endParaRPr lang="en-GB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79D3DE61-99EC-407C-F852-B765587FBDE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12367" y="3363913"/>
            <a:ext cx="1914181" cy="671512"/>
          </a:xfrm>
        </p:spPr>
        <p:txBody>
          <a:bodyPr>
            <a:noAutofit/>
          </a:bodyPr>
          <a:lstStyle>
            <a:lvl1pPr marL="0" indent="0" algn="l">
              <a:lnSpc>
                <a:spcPts val="2080"/>
              </a:lnSpc>
              <a:buNone/>
              <a:defRPr sz="1400" b="1">
                <a:solidFill>
                  <a:srgbClr val="3B475D"/>
                </a:solidFill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en-GB" dirty="0" err="1"/>
              <a:t>Virsraksts</a:t>
            </a:r>
            <a:r>
              <a:rPr lang="en-GB" dirty="0"/>
              <a:t> </a:t>
            </a:r>
            <a:r>
              <a:rPr lang="en-GB" dirty="0" err="1"/>
              <a:t>vienā</a:t>
            </a:r>
            <a:r>
              <a:rPr lang="en-GB" dirty="0"/>
              <a:t> </a:t>
            </a:r>
            <a:r>
              <a:rPr lang="en-GB" dirty="0" err="1"/>
              <a:t>vai</a:t>
            </a:r>
            <a:r>
              <a:rPr lang="en-GB" dirty="0"/>
              <a:t> </a:t>
            </a:r>
            <a:r>
              <a:rPr lang="en-GB" dirty="0" err="1"/>
              <a:t>divās</a:t>
            </a:r>
            <a:r>
              <a:rPr lang="en-GB" dirty="0"/>
              <a:t> </a:t>
            </a:r>
            <a:r>
              <a:rPr lang="en-GB" dirty="0" err="1"/>
              <a:t>līnijās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8233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2D23D-3170-FBA8-A777-DE820AD4B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496342"/>
            <a:ext cx="5257800" cy="1325563"/>
          </a:xfrm>
        </p:spPr>
        <p:txBody>
          <a:bodyPr>
            <a:normAutofit/>
          </a:bodyPr>
          <a:lstStyle>
            <a:lvl1pPr>
              <a:defRPr sz="3400">
                <a:solidFill>
                  <a:srgbClr val="19ADBC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62301-47AF-717A-B7C9-C4A54B8536C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3888" y="3904823"/>
            <a:ext cx="10925615" cy="2108348"/>
          </a:xfrm>
        </p:spPr>
        <p:txBody>
          <a:bodyPr numCol="2" spcCol="252000">
            <a:noAutofit/>
          </a:bodyPr>
          <a:lstStyle>
            <a:lvl1pPr marL="0" indent="0" algn="l">
              <a:lnSpc>
                <a:spcPts val="1980"/>
              </a:lnSpc>
              <a:buSzPct val="150000"/>
              <a:buFont typeface="Arial" panose="020B0604020202020204" pitchFamily="34" charset="0"/>
              <a:buNone/>
              <a:defRPr sz="1000">
                <a:solidFill>
                  <a:srgbClr val="3B475D"/>
                </a:solidFill>
              </a:defRPr>
            </a:lvl1pPr>
            <a:lvl2pPr marL="457200" indent="0" algn="l">
              <a:lnSpc>
                <a:spcPts val="1980"/>
              </a:lnSpc>
              <a:buSzPct val="150000"/>
              <a:buFont typeface="Arial" panose="020B0604020202020204" pitchFamily="34" charset="0"/>
              <a:buNone/>
              <a:defRPr sz="1000">
                <a:solidFill>
                  <a:srgbClr val="3B475D"/>
                </a:solidFill>
              </a:defRPr>
            </a:lvl2pPr>
            <a:lvl3pPr marL="914400" indent="0" algn="l">
              <a:lnSpc>
                <a:spcPts val="1980"/>
              </a:lnSpc>
              <a:buSzPct val="150000"/>
              <a:buFont typeface="Arial" panose="020B0604020202020204" pitchFamily="34" charset="0"/>
              <a:buNone/>
              <a:defRPr sz="1000">
                <a:solidFill>
                  <a:srgbClr val="3B475D"/>
                </a:solidFill>
              </a:defRPr>
            </a:lvl3pPr>
            <a:lvl4pPr marL="1371600" indent="0" algn="l">
              <a:lnSpc>
                <a:spcPts val="1980"/>
              </a:lnSpc>
              <a:buSzPct val="150000"/>
              <a:buFont typeface="Arial" panose="020B0604020202020204" pitchFamily="34" charset="0"/>
              <a:buNone/>
              <a:defRPr sz="1000">
                <a:solidFill>
                  <a:srgbClr val="3B475D"/>
                </a:solidFill>
              </a:defRPr>
            </a:lvl4pPr>
            <a:lvl5pPr marL="1828800" indent="0" algn="l">
              <a:lnSpc>
                <a:spcPts val="1980"/>
              </a:lnSpc>
              <a:buSzPct val="150000"/>
              <a:buFont typeface="Arial" panose="020B0604020202020204" pitchFamily="34" charset="0"/>
              <a:buNone/>
              <a:defRPr sz="1000">
                <a:solidFill>
                  <a:srgbClr val="3B475D"/>
                </a:solidFill>
              </a:defRPr>
            </a:lvl5pPr>
          </a:lstStyle>
          <a:p>
            <a:pPr lvl="0"/>
            <a:r>
              <a:rPr lang="en-GB" dirty="0"/>
              <a:t> Click to edit Master text styles</a:t>
            </a:r>
          </a:p>
          <a:p>
            <a:pPr lvl="1"/>
            <a:r>
              <a:rPr lang="en-GB" dirty="0"/>
              <a:t> Second level</a:t>
            </a:r>
          </a:p>
          <a:p>
            <a:pPr lvl="2"/>
            <a:r>
              <a:rPr lang="en-GB" dirty="0"/>
              <a:t> Third level</a:t>
            </a:r>
          </a:p>
          <a:p>
            <a:pPr lvl="3"/>
            <a:r>
              <a:rPr lang="en-GB" dirty="0"/>
              <a:t> Fourth level</a:t>
            </a:r>
          </a:p>
          <a:p>
            <a:pPr lvl="4"/>
            <a:r>
              <a:rPr lang="en-GB" dirty="0"/>
              <a:t> 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5A928F-A3A7-2024-24E9-41469D7E7F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584200"/>
            <a:ext cx="1638300" cy="538163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rgbClr val="3B475D"/>
                </a:solidFill>
              </a:defRPr>
            </a:lvl1pPr>
          </a:lstStyle>
          <a:p>
            <a:pPr lvl="0"/>
            <a:r>
              <a:rPr lang="en-GB" dirty="0"/>
              <a:t>PAR MUMS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E545F868-A691-69DD-35D5-3432D05D83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99863" y="584200"/>
            <a:ext cx="1638300" cy="538163"/>
          </a:xfrm>
        </p:spPr>
        <p:txBody>
          <a:bodyPr>
            <a:normAutofit/>
          </a:bodyPr>
          <a:lstStyle>
            <a:lvl1pPr marL="0" indent="0" algn="r">
              <a:buNone/>
              <a:defRPr sz="1400" b="1">
                <a:solidFill>
                  <a:srgbClr val="3B475D"/>
                </a:solidFill>
              </a:defRPr>
            </a:lvl1pPr>
          </a:lstStyle>
          <a:p>
            <a:pPr lvl="0"/>
            <a:fld id="{F1422AD4-B6CD-9646-93A8-0F601A44706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A41FB02-720A-E819-ED4A-A87A979EBD2B}"/>
              </a:ext>
            </a:extLst>
          </p:cNvPr>
          <p:cNvSpPr/>
          <p:nvPr userDrawn="1"/>
        </p:nvSpPr>
        <p:spPr>
          <a:xfrm>
            <a:off x="11067069" y="466782"/>
            <a:ext cx="494408" cy="494408"/>
          </a:xfrm>
          <a:prstGeom prst="ellipse">
            <a:avLst/>
          </a:prstGeom>
          <a:noFill/>
          <a:ln w="34925">
            <a:solidFill>
              <a:srgbClr val="3B47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2D7E15AD-AB32-F0D2-D708-2333E37A44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497" y="6013171"/>
            <a:ext cx="1638300" cy="538163"/>
          </a:xfr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rgbClr val="3B475D"/>
                </a:solidFill>
              </a:defRPr>
            </a:lvl1pPr>
          </a:lstStyle>
          <a:p>
            <a:pPr lvl="0"/>
            <a:r>
              <a:rPr lang="en-GB" dirty="0"/>
              <a:t>V 01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EBEEF57-DD79-A009-7671-2F8FE457D7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8" y="3363913"/>
            <a:ext cx="5257800" cy="671512"/>
          </a:xfrm>
        </p:spPr>
        <p:txBody>
          <a:bodyPr>
            <a:noAutofit/>
          </a:bodyPr>
          <a:lstStyle>
            <a:lvl1pPr marL="0" indent="0" algn="l">
              <a:lnSpc>
                <a:spcPts val="2080"/>
              </a:lnSpc>
              <a:buNone/>
              <a:defRPr sz="1400" b="1">
                <a:solidFill>
                  <a:srgbClr val="3B475D"/>
                </a:solidFill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en-GB" dirty="0" err="1"/>
              <a:t>Virsraksts</a:t>
            </a:r>
            <a:r>
              <a:rPr lang="en-GB" dirty="0"/>
              <a:t> </a:t>
            </a:r>
            <a:r>
              <a:rPr lang="en-GB" dirty="0" err="1"/>
              <a:t>vienā</a:t>
            </a:r>
            <a:r>
              <a:rPr lang="en-GB" dirty="0"/>
              <a:t> </a:t>
            </a:r>
            <a:r>
              <a:rPr lang="en-GB" dirty="0" err="1"/>
              <a:t>vai</a:t>
            </a:r>
            <a:r>
              <a:rPr lang="en-GB" dirty="0"/>
              <a:t> </a:t>
            </a:r>
            <a:r>
              <a:rPr lang="en-GB" dirty="0" err="1"/>
              <a:t>divās</a:t>
            </a:r>
            <a:r>
              <a:rPr lang="en-GB" dirty="0"/>
              <a:t> </a:t>
            </a:r>
            <a:r>
              <a:rPr lang="en-GB" dirty="0" err="1"/>
              <a:t>līnijās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1132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E7B556D-4EDC-0A08-E543-7A85F3941697}"/>
              </a:ext>
            </a:extLst>
          </p:cNvPr>
          <p:cNvSpPr/>
          <p:nvPr userDrawn="1"/>
        </p:nvSpPr>
        <p:spPr>
          <a:xfrm>
            <a:off x="618268" y="2903455"/>
            <a:ext cx="3444684" cy="5872899"/>
          </a:xfrm>
          <a:prstGeom prst="roundRect">
            <a:avLst>
              <a:gd name="adj" fmla="val 50000"/>
            </a:avLst>
          </a:prstGeom>
          <a:solidFill>
            <a:srgbClr val="669F2A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B69A45F9-67D1-5323-6911-3C14B4197803}"/>
              </a:ext>
            </a:extLst>
          </p:cNvPr>
          <p:cNvSpPr/>
          <p:nvPr userDrawn="1"/>
        </p:nvSpPr>
        <p:spPr>
          <a:xfrm>
            <a:off x="4360710" y="2903455"/>
            <a:ext cx="3444684" cy="5872899"/>
          </a:xfrm>
          <a:prstGeom prst="roundRect">
            <a:avLst>
              <a:gd name="adj" fmla="val 50000"/>
            </a:avLst>
          </a:prstGeom>
          <a:solidFill>
            <a:srgbClr val="669F2A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01DB8DF6-5778-694D-40D1-517A799EA360}"/>
              </a:ext>
            </a:extLst>
          </p:cNvPr>
          <p:cNvSpPr/>
          <p:nvPr userDrawn="1"/>
        </p:nvSpPr>
        <p:spPr>
          <a:xfrm>
            <a:off x="8088504" y="2903455"/>
            <a:ext cx="3444684" cy="5872899"/>
          </a:xfrm>
          <a:prstGeom prst="roundRect">
            <a:avLst>
              <a:gd name="adj" fmla="val 50000"/>
            </a:avLst>
          </a:prstGeom>
          <a:solidFill>
            <a:srgbClr val="669F2A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42D23D-3170-FBA8-A777-DE820AD4B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496342"/>
            <a:ext cx="5257800" cy="1325563"/>
          </a:xfrm>
        </p:spPr>
        <p:txBody>
          <a:bodyPr>
            <a:normAutofit/>
          </a:bodyPr>
          <a:lstStyle>
            <a:lvl1pPr>
              <a:defRPr sz="3400">
                <a:solidFill>
                  <a:srgbClr val="B1D78A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62301-47AF-717A-B7C9-C4A54B853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1016" y="4128940"/>
            <a:ext cx="2779188" cy="2108348"/>
          </a:xfrm>
        </p:spPr>
        <p:txBody>
          <a:bodyPr>
            <a:normAutofit/>
          </a:bodyPr>
          <a:lstStyle>
            <a:lvl1pPr marL="0" indent="0" algn="ctr">
              <a:lnSpc>
                <a:spcPts val="2080"/>
              </a:lnSpc>
              <a:buNone/>
              <a:defRPr sz="1000">
                <a:solidFill>
                  <a:srgbClr val="3B475D"/>
                </a:solidFill>
              </a:defRPr>
            </a:lvl1pPr>
            <a:lvl2pPr marL="457200" indent="0" algn="ctr">
              <a:lnSpc>
                <a:spcPts val="2080"/>
              </a:lnSpc>
              <a:buNone/>
              <a:defRPr sz="1000">
                <a:solidFill>
                  <a:srgbClr val="3B475D"/>
                </a:solidFill>
              </a:defRPr>
            </a:lvl2pPr>
            <a:lvl3pPr marL="914400" indent="0" algn="ctr">
              <a:lnSpc>
                <a:spcPts val="2080"/>
              </a:lnSpc>
              <a:buNone/>
              <a:defRPr sz="1000">
                <a:solidFill>
                  <a:srgbClr val="3B475D"/>
                </a:solidFill>
              </a:defRPr>
            </a:lvl3pPr>
            <a:lvl4pPr marL="1371600" indent="0" algn="ctr">
              <a:lnSpc>
                <a:spcPts val="2080"/>
              </a:lnSpc>
              <a:buNone/>
              <a:defRPr sz="1000">
                <a:solidFill>
                  <a:srgbClr val="3B475D"/>
                </a:solidFill>
              </a:defRPr>
            </a:lvl4pPr>
            <a:lvl5pPr marL="1828800" indent="0" algn="ctr">
              <a:lnSpc>
                <a:spcPts val="2080"/>
              </a:lnSpc>
              <a:buNone/>
              <a:defRPr sz="1000">
                <a:solidFill>
                  <a:srgbClr val="3B475D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5A928F-A3A7-2024-24E9-41469D7E7F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584200"/>
            <a:ext cx="1638300" cy="538163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rgbClr val="3B475D"/>
                </a:solidFill>
              </a:defRPr>
            </a:lvl1pPr>
          </a:lstStyle>
          <a:p>
            <a:pPr lvl="0"/>
            <a:r>
              <a:rPr lang="en-GB" dirty="0"/>
              <a:t>PAR MUMS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E545F868-A691-69DD-35D5-3432D05D83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99863" y="584200"/>
            <a:ext cx="1638300" cy="538163"/>
          </a:xfrm>
        </p:spPr>
        <p:txBody>
          <a:bodyPr>
            <a:normAutofit/>
          </a:bodyPr>
          <a:lstStyle>
            <a:lvl1pPr marL="0" indent="0" algn="r">
              <a:buNone/>
              <a:defRPr sz="1400" b="1">
                <a:solidFill>
                  <a:srgbClr val="3B475D"/>
                </a:solidFill>
              </a:defRPr>
            </a:lvl1pPr>
          </a:lstStyle>
          <a:p>
            <a:pPr lvl="0"/>
            <a:fld id="{3D2D6766-EB47-154F-85A0-019BE595E07E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A41FB02-720A-E819-ED4A-A87A979EBD2B}"/>
              </a:ext>
            </a:extLst>
          </p:cNvPr>
          <p:cNvSpPr/>
          <p:nvPr userDrawn="1"/>
        </p:nvSpPr>
        <p:spPr>
          <a:xfrm>
            <a:off x="11067069" y="466782"/>
            <a:ext cx="494408" cy="494408"/>
          </a:xfrm>
          <a:prstGeom prst="ellipse">
            <a:avLst/>
          </a:prstGeom>
          <a:noFill/>
          <a:ln w="34925">
            <a:solidFill>
              <a:srgbClr val="3B47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2D7E15AD-AB32-F0D2-D708-2333E37A44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497" y="6013171"/>
            <a:ext cx="1638300" cy="538163"/>
          </a:xfr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rgbClr val="3B475D"/>
                </a:solidFill>
              </a:defRPr>
            </a:lvl1pPr>
          </a:lstStyle>
          <a:p>
            <a:pPr lvl="0"/>
            <a:r>
              <a:rPr lang="en-GB" dirty="0"/>
              <a:t>V 01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CE2C974-5676-2198-004D-5E55C3726CA1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93458" y="4128940"/>
            <a:ext cx="2779188" cy="2108348"/>
          </a:xfrm>
        </p:spPr>
        <p:txBody>
          <a:bodyPr>
            <a:normAutofit/>
          </a:bodyPr>
          <a:lstStyle>
            <a:lvl1pPr marL="0" indent="0" algn="ctr">
              <a:lnSpc>
                <a:spcPts val="2080"/>
              </a:lnSpc>
              <a:buNone/>
              <a:defRPr sz="1000">
                <a:solidFill>
                  <a:srgbClr val="3B475D"/>
                </a:solidFill>
              </a:defRPr>
            </a:lvl1pPr>
            <a:lvl2pPr marL="457200" indent="0" algn="ctr">
              <a:lnSpc>
                <a:spcPts val="2080"/>
              </a:lnSpc>
              <a:buNone/>
              <a:defRPr sz="1000">
                <a:solidFill>
                  <a:srgbClr val="3B475D"/>
                </a:solidFill>
              </a:defRPr>
            </a:lvl2pPr>
            <a:lvl3pPr marL="914400" indent="0" algn="ctr">
              <a:lnSpc>
                <a:spcPts val="2080"/>
              </a:lnSpc>
              <a:buNone/>
              <a:defRPr sz="1000">
                <a:solidFill>
                  <a:srgbClr val="3B475D"/>
                </a:solidFill>
              </a:defRPr>
            </a:lvl3pPr>
            <a:lvl4pPr marL="1371600" indent="0" algn="ctr">
              <a:lnSpc>
                <a:spcPts val="2080"/>
              </a:lnSpc>
              <a:buNone/>
              <a:defRPr sz="1000">
                <a:solidFill>
                  <a:srgbClr val="3B475D"/>
                </a:solidFill>
              </a:defRPr>
            </a:lvl4pPr>
            <a:lvl5pPr marL="1828800" indent="0" algn="ctr">
              <a:lnSpc>
                <a:spcPts val="2080"/>
              </a:lnSpc>
              <a:buNone/>
              <a:defRPr sz="1000">
                <a:solidFill>
                  <a:srgbClr val="3B475D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DBB4932-920A-CDAD-4928-2F98B1C5F3DA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8421252" y="4128940"/>
            <a:ext cx="2779188" cy="2108348"/>
          </a:xfrm>
        </p:spPr>
        <p:txBody>
          <a:bodyPr>
            <a:normAutofit/>
          </a:bodyPr>
          <a:lstStyle>
            <a:lvl1pPr marL="0" indent="0" algn="ctr">
              <a:lnSpc>
                <a:spcPts val="2080"/>
              </a:lnSpc>
              <a:buNone/>
              <a:defRPr sz="1000">
                <a:solidFill>
                  <a:srgbClr val="3B475D"/>
                </a:solidFill>
              </a:defRPr>
            </a:lvl1pPr>
            <a:lvl2pPr marL="457200" indent="0" algn="ctr">
              <a:lnSpc>
                <a:spcPts val="2080"/>
              </a:lnSpc>
              <a:buNone/>
              <a:defRPr sz="1000">
                <a:solidFill>
                  <a:srgbClr val="3B475D"/>
                </a:solidFill>
              </a:defRPr>
            </a:lvl2pPr>
            <a:lvl3pPr marL="914400" indent="0" algn="ctr">
              <a:lnSpc>
                <a:spcPts val="2080"/>
              </a:lnSpc>
              <a:buNone/>
              <a:defRPr sz="1000">
                <a:solidFill>
                  <a:srgbClr val="3B475D"/>
                </a:solidFill>
              </a:defRPr>
            </a:lvl3pPr>
            <a:lvl4pPr marL="1371600" indent="0" algn="ctr">
              <a:lnSpc>
                <a:spcPts val="2080"/>
              </a:lnSpc>
              <a:buNone/>
              <a:defRPr sz="1000">
                <a:solidFill>
                  <a:srgbClr val="3B475D"/>
                </a:solidFill>
              </a:defRPr>
            </a:lvl4pPr>
            <a:lvl5pPr marL="1828800" indent="0" algn="ctr">
              <a:lnSpc>
                <a:spcPts val="2080"/>
              </a:lnSpc>
              <a:buNone/>
              <a:defRPr sz="1000">
                <a:solidFill>
                  <a:srgbClr val="3B475D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EBEEF57-DD79-A009-7671-2F8FE457D7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83520" y="3363913"/>
            <a:ext cx="1914181" cy="671512"/>
          </a:xfrm>
        </p:spPr>
        <p:txBody>
          <a:bodyPr>
            <a:noAutofit/>
          </a:bodyPr>
          <a:lstStyle>
            <a:lvl1pPr marL="0" indent="0" algn="ctr">
              <a:lnSpc>
                <a:spcPts val="2080"/>
              </a:lnSpc>
              <a:buNone/>
              <a:defRPr sz="1400" b="1">
                <a:solidFill>
                  <a:srgbClr val="3B475D"/>
                </a:solidFill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en-GB" dirty="0" err="1"/>
              <a:t>Virsraksts</a:t>
            </a:r>
            <a:r>
              <a:rPr lang="en-GB" dirty="0"/>
              <a:t> </a:t>
            </a:r>
            <a:r>
              <a:rPr lang="en-GB" dirty="0" err="1"/>
              <a:t>vienā</a:t>
            </a:r>
            <a:r>
              <a:rPr lang="en-GB" dirty="0"/>
              <a:t> </a:t>
            </a:r>
            <a:r>
              <a:rPr lang="en-GB" dirty="0" err="1"/>
              <a:t>vai</a:t>
            </a:r>
            <a:r>
              <a:rPr lang="en-GB" dirty="0"/>
              <a:t> </a:t>
            </a:r>
            <a:r>
              <a:rPr lang="en-GB" dirty="0" err="1"/>
              <a:t>divās</a:t>
            </a:r>
            <a:r>
              <a:rPr lang="en-GB" dirty="0"/>
              <a:t> </a:t>
            </a:r>
            <a:r>
              <a:rPr lang="en-GB" dirty="0" err="1"/>
              <a:t>līnijās</a:t>
            </a:r>
            <a:endParaRPr lang="en-GB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6791C768-560A-2CBD-38D3-4494AF9D66D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25962" y="3363913"/>
            <a:ext cx="1914181" cy="671512"/>
          </a:xfrm>
        </p:spPr>
        <p:txBody>
          <a:bodyPr>
            <a:noAutofit/>
          </a:bodyPr>
          <a:lstStyle>
            <a:lvl1pPr marL="0" indent="0" algn="ctr">
              <a:lnSpc>
                <a:spcPts val="2080"/>
              </a:lnSpc>
              <a:buNone/>
              <a:defRPr sz="1400" b="1">
                <a:solidFill>
                  <a:srgbClr val="3B475D"/>
                </a:solidFill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en-GB" dirty="0" err="1"/>
              <a:t>Virsraksts</a:t>
            </a:r>
            <a:r>
              <a:rPr lang="en-GB" dirty="0"/>
              <a:t> </a:t>
            </a:r>
            <a:r>
              <a:rPr lang="en-GB" dirty="0" err="1"/>
              <a:t>vienā</a:t>
            </a:r>
            <a:r>
              <a:rPr lang="en-GB" dirty="0"/>
              <a:t> </a:t>
            </a:r>
            <a:r>
              <a:rPr lang="en-GB" dirty="0" err="1"/>
              <a:t>vai</a:t>
            </a:r>
            <a:r>
              <a:rPr lang="en-GB" dirty="0"/>
              <a:t> </a:t>
            </a:r>
            <a:r>
              <a:rPr lang="en-GB" dirty="0" err="1"/>
              <a:t>divās</a:t>
            </a:r>
            <a:r>
              <a:rPr lang="en-GB" dirty="0"/>
              <a:t> </a:t>
            </a:r>
            <a:r>
              <a:rPr lang="en-GB" dirty="0" err="1"/>
              <a:t>līnijās</a:t>
            </a:r>
            <a:endParaRPr lang="en-GB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79D3DE61-99EC-407C-F852-B765587FBDE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53755" y="3363913"/>
            <a:ext cx="1914181" cy="671512"/>
          </a:xfrm>
        </p:spPr>
        <p:txBody>
          <a:bodyPr>
            <a:noAutofit/>
          </a:bodyPr>
          <a:lstStyle>
            <a:lvl1pPr marL="0" indent="0" algn="ctr">
              <a:lnSpc>
                <a:spcPts val="2080"/>
              </a:lnSpc>
              <a:buNone/>
              <a:defRPr sz="1400" b="1">
                <a:solidFill>
                  <a:srgbClr val="3B475D"/>
                </a:solidFill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en-GB" dirty="0" err="1"/>
              <a:t>Virsraksts</a:t>
            </a:r>
            <a:r>
              <a:rPr lang="en-GB" dirty="0"/>
              <a:t> </a:t>
            </a:r>
            <a:r>
              <a:rPr lang="en-GB" dirty="0" err="1"/>
              <a:t>vienā</a:t>
            </a:r>
            <a:r>
              <a:rPr lang="en-GB" dirty="0"/>
              <a:t> </a:t>
            </a:r>
            <a:r>
              <a:rPr lang="en-GB" dirty="0" err="1"/>
              <a:t>vai</a:t>
            </a:r>
            <a:r>
              <a:rPr lang="en-GB" dirty="0"/>
              <a:t> </a:t>
            </a:r>
            <a:r>
              <a:rPr lang="en-GB" dirty="0" err="1"/>
              <a:t>divās</a:t>
            </a:r>
            <a:r>
              <a:rPr lang="en-GB" dirty="0"/>
              <a:t> </a:t>
            </a:r>
            <a:r>
              <a:rPr lang="en-GB" dirty="0" err="1"/>
              <a:t>līnijās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780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D6AE0-5978-87F4-CDBE-91DC6B78E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E18C8B-CFDB-1A77-2063-EAF55C266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5D2B92-9A0C-E2FD-A333-9744C3673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96AD6-C49A-8F4A-87F5-E1E54181B0D3}" type="datetime1">
              <a:rPr lang="en-GB" smtClean="0"/>
              <a:t>02/10/2024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CBBE5-82F5-0B6C-1070-D63BE601F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DC790-F711-4472-40B6-219A1E7DC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484EB-D7F1-DD4F-B367-13945A14A4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2350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BE2CB9-D741-AAB1-9E90-2F5C3E568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CCB238-9DA3-B3B0-CBDF-954D6EE42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A53BBB-1859-DF66-8EAF-BDD6DCA5A3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EE9047-FB64-F042-9EFA-69420C842CE3}" type="datetime1">
              <a:rPr lang="en-GB" smtClean="0"/>
              <a:t>02/10/2024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D8100D-4F55-9DAA-05B4-96AAA3462E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4C227-3074-2698-3CFF-F82CC25EAC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484EB-D7F1-DD4F-B367-13945A14A43F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5E3BDE-B9C5-69FE-0BE3-DD5E0281322E}"/>
              </a:ext>
            </a:extLst>
          </p:cNvPr>
          <p:cNvSpPr/>
          <p:nvPr userDrawn="1"/>
        </p:nvSpPr>
        <p:spPr>
          <a:xfrm>
            <a:off x="12706184" y="0"/>
            <a:ext cx="365125" cy="365125"/>
          </a:xfrm>
          <a:prstGeom prst="rect">
            <a:avLst/>
          </a:prstGeom>
          <a:solidFill>
            <a:srgbClr val="B1D7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A01FE9-C829-6BEE-9962-278D434490D5}"/>
              </a:ext>
            </a:extLst>
          </p:cNvPr>
          <p:cNvSpPr/>
          <p:nvPr userDrawn="1"/>
        </p:nvSpPr>
        <p:spPr>
          <a:xfrm>
            <a:off x="12706184" y="453225"/>
            <a:ext cx="365125" cy="365125"/>
          </a:xfrm>
          <a:prstGeom prst="rect">
            <a:avLst/>
          </a:prstGeom>
          <a:solidFill>
            <a:srgbClr val="19A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D62E88-1091-5507-ED34-55498B0B5EE6}"/>
              </a:ext>
            </a:extLst>
          </p:cNvPr>
          <p:cNvSpPr/>
          <p:nvPr userDrawn="1"/>
        </p:nvSpPr>
        <p:spPr>
          <a:xfrm>
            <a:off x="12706184" y="898498"/>
            <a:ext cx="365125" cy="365125"/>
          </a:xfrm>
          <a:prstGeom prst="rect">
            <a:avLst/>
          </a:prstGeom>
          <a:solidFill>
            <a:srgbClr val="3B48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C2142D-6DDC-3ED4-641F-992B6A339070}"/>
              </a:ext>
            </a:extLst>
          </p:cNvPr>
          <p:cNvSpPr/>
          <p:nvPr userDrawn="1"/>
        </p:nvSpPr>
        <p:spPr>
          <a:xfrm>
            <a:off x="12706184" y="1534602"/>
            <a:ext cx="365125" cy="365125"/>
          </a:xfrm>
          <a:prstGeom prst="rect">
            <a:avLst/>
          </a:prstGeom>
          <a:solidFill>
            <a:srgbClr val="EDFA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851779-CD77-6005-5509-AEBDF3A027D8}"/>
              </a:ext>
            </a:extLst>
          </p:cNvPr>
          <p:cNvSpPr/>
          <p:nvPr userDrawn="1"/>
        </p:nvSpPr>
        <p:spPr>
          <a:xfrm>
            <a:off x="12706184" y="1987827"/>
            <a:ext cx="365125" cy="365125"/>
          </a:xfrm>
          <a:prstGeom prst="rect">
            <a:avLst/>
          </a:prstGeom>
          <a:solidFill>
            <a:srgbClr val="ADE2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AAC6B0-3E0B-730D-6C3F-A628E96D258F}"/>
              </a:ext>
            </a:extLst>
          </p:cNvPr>
          <p:cNvSpPr/>
          <p:nvPr userDrawn="1"/>
        </p:nvSpPr>
        <p:spPr>
          <a:xfrm>
            <a:off x="12706184" y="2433100"/>
            <a:ext cx="365125" cy="365125"/>
          </a:xfrm>
          <a:prstGeom prst="rect">
            <a:avLst/>
          </a:prstGeom>
          <a:solidFill>
            <a:srgbClr val="25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2548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3" r:id="rId4"/>
    <p:sldLayoutId id="2147483662" r:id="rId5"/>
    <p:sldLayoutId id="2147483660" r:id="rId6"/>
    <p:sldLayoutId id="2147483665" r:id="rId7"/>
    <p:sldLayoutId id="2147483664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93" userDrawn="1">
          <p15:clr>
            <a:srgbClr val="F26B43"/>
          </p15:clr>
        </p15:guide>
        <p15:guide id="2" orient="horz" pos="368" userDrawn="1">
          <p15:clr>
            <a:srgbClr val="F26B43"/>
          </p15:clr>
        </p15:guide>
        <p15:guide id="3" pos="7265" userDrawn="1">
          <p15:clr>
            <a:srgbClr val="F26B43"/>
          </p15:clr>
        </p15:guide>
        <p15:guide id="4" orient="horz" pos="39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2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openxmlformats.org/officeDocument/2006/relationships/image" Target="../media/image16.jpg"/><Relationship Id="rId9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10" Type="http://schemas.openxmlformats.org/officeDocument/2006/relationships/image" Target="../media/image29.jpg"/><Relationship Id="rId4" Type="http://schemas.openxmlformats.org/officeDocument/2006/relationships/image" Target="../media/image23.jpeg"/><Relationship Id="rId9" Type="http://schemas.openxmlformats.org/officeDocument/2006/relationships/image" Target="../media/image2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47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89777-5945-F9AF-493D-DE55FD917B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2694" y="2140517"/>
            <a:ext cx="5403306" cy="2387600"/>
          </a:xfrm>
        </p:spPr>
        <p:txBody>
          <a:bodyPr>
            <a:noAutofit/>
          </a:bodyPr>
          <a:lstStyle/>
          <a:p>
            <a:pPr algn="l"/>
            <a:r>
              <a:rPr lang="en-GB" sz="4800" dirty="0" err="1">
                <a:solidFill>
                  <a:schemeClr val="bg1"/>
                </a:solidFill>
              </a:rPr>
              <a:t>Pieredze</a:t>
            </a:r>
            <a:r>
              <a:rPr lang="en-GB" sz="4800" dirty="0">
                <a:solidFill>
                  <a:schemeClr val="bg1"/>
                </a:solidFill>
              </a:rPr>
              <a:t> </a:t>
            </a:r>
            <a:r>
              <a:rPr lang="en-GB" sz="4800" dirty="0" err="1">
                <a:solidFill>
                  <a:schemeClr val="bg1"/>
                </a:solidFill>
              </a:rPr>
              <a:t>klimata</a:t>
            </a:r>
            <a:r>
              <a:rPr lang="en-GB" sz="4800" dirty="0">
                <a:solidFill>
                  <a:schemeClr val="bg1"/>
                </a:solidFill>
              </a:rPr>
              <a:t> </a:t>
            </a:r>
            <a:r>
              <a:rPr lang="en-GB" sz="4800" dirty="0" err="1">
                <a:solidFill>
                  <a:schemeClr val="bg1"/>
                </a:solidFill>
              </a:rPr>
              <a:t>finanšu</a:t>
            </a:r>
            <a:r>
              <a:rPr lang="en-GB" sz="4800" dirty="0">
                <a:solidFill>
                  <a:schemeClr val="bg1"/>
                </a:solidFill>
              </a:rPr>
              <a:t> </a:t>
            </a:r>
            <a:r>
              <a:rPr lang="en-GB" sz="4800" dirty="0" err="1">
                <a:solidFill>
                  <a:schemeClr val="bg1"/>
                </a:solidFill>
              </a:rPr>
              <a:t>instrumentu</a:t>
            </a:r>
            <a:r>
              <a:rPr lang="en-GB" sz="4800" dirty="0">
                <a:solidFill>
                  <a:schemeClr val="bg1"/>
                </a:solidFill>
              </a:rPr>
              <a:t> </a:t>
            </a:r>
            <a:r>
              <a:rPr lang="en-GB" sz="4800" dirty="0" err="1">
                <a:solidFill>
                  <a:schemeClr val="bg1"/>
                </a:solidFill>
              </a:rPr>
              <a:t>ieviešanā</a:t>
            </a:r>
            <a:r>
              <a:rPr lang="en-GB" sz="4800" dirty="0">
                <a:solidFill>
                  <a:schemeClr val="bg1"/>
                </a:solidFill>
              </a:rPr>
              <a:t> un </a:t>
            </a:r>
            <a:r>
              <a:rPr lang="en-GB" sz="4800" dirty="0" err="1">
                <a:solidFill>
                  <a:schemeClr val="bg1"/>
                </a:solidFill>
              </a:rPr>
              <a:t>uzraudzībā</a:t>
            </a:r>
            <a:endParaRPr lang="en-GB" sz="48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127689-3260-AD14-52D2-33A3D4CE00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2694" y="4894528"/>
            <a:ext cx="5721253" cy="1655762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GB" sz="1800" dirty="0">
                <a:solidFill>
                  <a:srgbClr val="B1D78A"/>
                </a:solidFill>
              </a:rPr>
              <a:t>ILONA PILMANE </a:t>
            </a:r>
          </a:p>
          <a:p>
            <a:pPr algn="l"/>
            <a:r>
              <a:rPr lang="en-GB" sz="1800" dirty="0" err="1">
                <a:solidFill>
                  <a:srgbClr val="B1D78A"/>
                </a:solidFill>
              </a:rPr>
              <a:t>Projektu</a:t>
            </a:r>
            <a:r>
              <a:rPr lang="en-GB" sz="1800" dirty="0">
                <a:solidFill>
                  <a:srgbClr val="B1D78A"/>
                </a:solidFill>
              </a:rPr>
              <a:t> </a:t>
            </a:r>
            <a:r>
              <a:rPr lang="en-GB" sz="1800" dirty="0" err="1">
                <a:solidFill>
                  <a:srgbClr val="B1D78A"/>
                </a:solidFill>
              </a:rPr>
              <a:t>vadītāja</a:t>
            </a:r>
            <a:r>
              <a:rPr lang="en-GB" sz="1800" dirty="0">
                <a:solidFill>
                  <a:srgbClr val="B1D78A"/>
                </a:solidFill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E67416-5ACE-5CE5-78C1-4CA2AF50D3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37532" y="598947"/>
            <a:ext cx="2504107" cy="9831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8E8699-D328-37F6-00CC-89567FE903CF}"/>
              </a:ext>
            </a:extLst>
          </p:cNvPr>
          <p:cNvSpPr txBox="1"/>
          <p:nvPr/>
        </p:nvSpPr>
        <p:spPr>
          <a:xfrm>
            <a:off x="692694" y="6028221"/>
            <a:ext cx="32722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03.10.2024   |  RĪGA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E18646-2688-901B-981C-B645D42BA9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90" r="1571" b="53"/>
          <a:stretch/>
        </p:blipFill>
        <p:spPr>
          <a:xfrm>
            <a:off x="6191794" y="0"/>
            <a:ext cx="6000206" cy="627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6242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47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>
            <a:extLst>
              <a:ext uri="{FF2B5EF4-FFF2-40B4-BE49-F238E27FC236}">
                <a16:creationId xmlns:a16="http://schemas.microsoft.com/office/drawing/2014/main" id="{923305C3-14B6-0FEF-D4CF-9B5A5B9BA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136" y="1303184"/>
            <a:ext cx="5257800" cy="1325563"/>
          </a:xfrm>
        </p:spPr>
        <p:txBody>
          <a:bodyPr>
            <a:normAutofit/>
          </a:bodyPr>
          <a:lstStyle/>
          <a:p>
            <a:r>
              <a:rPr lang="en-GB" dirty="0" err="1">
                <a:solidFill>
                  <a:srgbClr val="19ADBC"/>
                </a:solidFill>
              </a:rPr>
              <a:t>Vērtēšana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03DECDA-E01A-5CC5-96AA-9F8BC52CB0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8" y="584200"/>
            <a:ext cx="2516354" cy="53816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PROJEKTA POSMI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65E3525-2AF8-C3E2-6C3D-A4EBC493E0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04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A610E9-2EE4-6068-B0F0-70ED65230CCC}"/>
              </a:ext>
            </a:extLst>
          </p:cNvPr>
          <p:cNvSpPr txBox="1"/>
          <p:nvPr/>
        </p:nvSpPr>
        <p:spPr>
          <a:xfrm>
            <a:off x="623888" y="2384271"/>
            <a:ext cx="5091899" cy="870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80"/>
              </a:lnSpc>
            </a:pPr>
            <a:r>
              <a:rPr lang="en-GB" sz="1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Vērtēšanas</a:t>
            </a:r>
            <a:r>
              <a:rPr lang="en-GB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komisija</a:t>
            </a:r>
            <a:r>
              <a:rPr lang="en-GB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izvērtē</a:t>
            </a:r>
            <a:r>
              <a:rPr lang="en-GB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un </a:t>
            </a:r>
            <a:r>
              <a:rPr lang="en-GB" sz="1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rakstiski</a:t>
            </a:r>
            <a:r>
              <a:rPr lang="en-GB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sniedz</a:t>
            </a:r>
            <a:r>
              <a:rPr lang="en-GB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informāciju</a:t>
            </a:r>
            <a:r>
              <a:rPr lang="en-GB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par </a:t>
            </a:r>
            <a:r>
              <a:rPr lang="en-GB" sz="1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neprecizitātēm</a:t>
            </a:r>
            <a:r>
              <a:rPr lang="en-GB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GB" sz="1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Projekta</a:t>
            </a:r>
            <a:r>
              <a:rPr lang="en-GB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iesniedzējam</a:t>
            </a:r>
            <a:r>
              <a:rPr lang="en-GB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ir</a:t>
            </a:r>
            <a:r>
              <a:rPr lang="en-GB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iespēja</a:t>
            </a:r>
            <a:r>
              <a:rPr lang="en-GB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otrreiz</a:t>
            </a:r>
            <a:r>
              <a:rPr lang="en-GB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iesniegt</a:t>
            </a:r>
            <a:r>
              <a:rPr lang="en-GB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projekta</a:t>
            </a:r>
            <a:r>
              <a:rPr lang="en-GB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precizējumus</a:t>
            </a:r>
            <a:r>
              <a:rPr lang="en-GB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C86488D-63EA-AA93-784D-C4CB7E4FACA1}"/>
              </a:ext>
            </a:extLst>
          </p:cNvPr>
          <p:cNvSpPr/>
          <p:nvPr/>
        </p:nvSpPr>
        <p:spPr>
          <a:xfrm>
            <a:off x="11067069" y="466782"/>
            <a:ext cx="494408" cy="494408"/>
          </a:xfrm>
          <a:prstGeom prst="ellipse">
            <a:avLst/>
          </a:prstGeom>
          <a:noFill/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45889B-3F3B-7FA9-163F-B1BFA1BB70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308826" y="5800349"/>
            <a:ext cx="1259286" cy="494408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050A787-78F2-CCAD-46B8-417293518ABB}"/>
              </a:ext>
            </a:extLst>
          </p:cNvPr>
          <p:cNvSpPr/>
          <p:nvPr/>
        </p:nvSpPr>
        <p:spPr>
          <a:xfrm>
            <a:off x="6476214" y="1670894"/>
            <a:ext cx="5056974" cy="112179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9FE387-749E-86F3-FA55-2B5EFF5F3F61}"/>
              </a:ext>
            </a:extLst>
          </p:cNvPr>
          <p:cNvSpPr txBox="1"/>
          <p:nvPr/>
        </p:nvSpPr>
        <p:spPr>
          <a:xfrm>
            <a:off x="7673419" y="1939401"/>
            <a:ext cx="3421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err="1">
                <a:solidFill>
                  <a:srgbClr val="19ADB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Sākotnējā</a:t>
            </a:r>
            <a:r>
              <a:rPr lang="en-GB" sz="1600" b="1" dirty="0">
                <a:solidFill>
                  <a:srgbClr val="19ADB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600" b="1" dirty="0" err="1">
                <a:solidFill>
                  <a:srgbClr val="19ADB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projekta</a:t>
            </a:r>
            <a:r>
              <a:rPr lang="en-GB" sz="1600" b="1" dirty="0">
                <a:solidFill>
                  <a:srgbClr val="19ADB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600" b="1" dirty="0" err="1">
                <a:solidFill>
                  <a:srgbClr val="19ADB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pieteikuma</a:t>
            </a:r>
            <a:r>
              <a:rPr lang="en-GB" sz="1600" b="1" dirty="0">
                <a:solidFill>
                  <a:srgbClr val="19ADB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600" b="1" dirty="0" err="1">
                <a:solidFill>
                  <a:srgbClr val="19ADB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iesniegšana</a:t>
            </a:r>
            <a:endParaRPr lang="en-GB" sz="1600" b="1" dirty="0">
              <a:solidFill>
                <a:srgbClr val="19ADB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5908BD-DAA8-84E0-FA9A-5F480C87FE5A}"/>
              </a:ext>
            </a:extLst>
          </p:cNvPr>
          <p:cNvSpPr txBox="1"/>
          <p:nvPr/>
        </p:nvSpPr>
        <p:spPr>
          <a:xfrm>
            <a:off x="6674178" y="1906891"/>
            <a:ext cx="8578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500" b="1" dirty="0">
                <a:solidFill>
                  <a:srgbClr val="19ADB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01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D4D6AAB1-DB33-9DA8-780E-D384EBC3BA0C}"/>
              </a:ext>
            </a:extLst>
          </p:cNvPr>
          <p:cNvSpPr/>
          <p:nvPr/>
        </p:nvSpPr>
        <p:spPr>
          <a:xfrm>
            <a:off x="6476214" y="2934086"/>
            <a:ext cx="5056974" cy="112179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D9D58E-95F5-B47F-61DF-125678ADB710}"/>
              </a:ext>
            </a:extLst>
          </p:cNvPr>
          <p:cNvSpPr txBox="1"/>
          <p:nvPr/>
        </p:nvSpPr>
        <p:spPr>
          <a:xfrm>
            <a:off x="7673419" y="3325704"/>
            <a:ext cx="34219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err="1">
                <a:solidFill>
                  <a:srgbClr val="19ADB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Precizējumu</a:t>
            </a:r>
            <a:r>
              <a:rPr lang="en-GB" sz="1600" b="1" dirty="0">
                <a:solidFill>
                  <a:srgbClr val="19ADB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600" b="1" dirty="0" err="1">
                <a:solidFill>
                  <a:srgbClr val="19ADB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iesniegšana</a:t>
            </a:r>
            <a:r>
              <a:rPr lang="en-GB" sz="1600" b="1" dirty="0">
                <a:solidFill>
                  <a:srgbClr val="19ADB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F79848-7526-7B3E-BD47-DED49E3AD958}"/>
              </a:ext>
            </a:extLst>
          </p:cNvPr>
          <p:cNvSpPr txBox="1"/>
          <p:nvPr/>
        </p:nvSpPr>
        <p:spPr>
          <a:xfrm>
            <a:off x="6674178" y="3170083"/>
            <a:ext cx="8578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500" b="1" dirty="0">
                <a:solidFill>
                  <a:srgbClr val="19ADB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F248D7-B15C-9369-1245-21E8B0D09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8847" y="347671"/>
            <a:ext cx="2160007" cy="8000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62A2B68-703D-1E35-6A8F-ECF95B13A0E3}"/>
              </a:ext>
            </a:extLst>
          </p:cNvPr>
          <p:cNvSpPr txBox="1"/>
          <p:nvPr/>
        </p:nvSpPr>
        <p:spPr>
          <a:xfrm>
            <a:off x="1251776" y="4674175"/>
            <a:ext cx="4259008" cy="1400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80"/>
              </a:lnSpc>
            </a:pPr>
            <a:r>
              <a:rPr lang="en-GB" sz="11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Vides</a:t>
            </a:r>
            <a:r>
              <a:rPr lang="en-GB" sz="11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1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investīciju</a:t>
            </a:r>
            <a:r>
              <a:rPr lang="en-GB" sz="11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fonds </a:t>
            </a:r>
            <a:r>
              <a:rPr lang="en-GB" sz="11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darbā</a:t>
            </a:r>
            <a:r>
              <a:rPr lang="en-GB" sz="11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1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</a:t>
            </a:r>
            <a:r>
              <a:rPr lang="en-GB" sz="11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1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klientiem</a:t>
            </a:r>
            <a:r>
              <a:rPr lang="en-GB" sz="11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1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izmanto</a:t>
            </a:r>
            <a:r>
              <a:rPr lang="en-GB" sz="11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“</a:t>
            </a:r>
            <a:r>
              <a:rPr lang="en-GB" sz="11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Konsultē</a:t>
            </a:r>
            <a:r>
              <a:rPr lang="en-GB" sz="11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1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vispirms</a:t>
            </a:r>
            <a:r>
              <a:rPr lang="en-GB" sz="11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 </a:t>
            </a:r>
            <a:r>
              <a:rPr lang="en-GB" sz="11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principu</a:t>
            </a:r>
            <a:r>
              <a:rPr lang="en-GB" sz="11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GB" sz="11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Vienmēr</a:t>
            </a:r>
            <a:r>
              <a:rPr lang="en-GB" sz="11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1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konsultējam</a:t>
            </a:r>
            <a:r>
              <a:rPr lang="en-GB" sz="11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1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iesniedzēju</a:t>
            </a:r>
            <a:r>
              <a:rPr lang="en-GB" sz="11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1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telefoniski</a:t>
            </a:r>
            <a:r>
              <a:rPr lang="en-GB" sz="11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1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visos</a:t>
            </a:r>
            <a:r>
              <a:rPr lang="en-GB" sz="11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1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projekta</a:t>
            </a:r>
            <a:r>
              <a:rPr lang="en-GB" sz="11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1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posmos</a:t>
            </a:r>
            <a:r>
              <a:rPr lang="en-GB" sz="11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GB" sz="11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sniedzot</a:t>
            </a:r>
            <a:r>
              <a:rPr lang="en-GB" sz="11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1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atbalstu</a:t>
            </a:r>
            <a:r>
              <a:rPr lang="en-GB" sz="11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1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arī</a:t>
            </a:r>
            <a:r>
              <a:rPr lang="en-GB" sz="11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1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projekta</a:t>
            </a:r>
            <a:r>
              <a:rPr lang="en-GB" sz="11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1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pieteikuma</a:t>
            </a:r>
            <a:r>
              <a:rPr lang="en-GB" sz="11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1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sagatavošanā</a:t>
            </a:r>
            <a:r>
              <a:rPr lang="en-GB" sz="11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GB" sz="11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tādejādi</a:t>
            </a:r>
            <a:r>
              <a:rPr lang="en-GB" sz="11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1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samazinot</a:t>
            </a:r>
            <a:r>
              <a:rPr lang="en-GB" sz="11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1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noraidīto</a:t>
            </a:r>
            <a:r>
              <a:rPr lang="en-GB" sz="11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1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pieteikumu</a:t>
            </a:r>
            <a:r>
              <a:rPr lang="en-GB" sz="11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1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skaitu</a:t>
            </a:r>
            <a:r>
              <a:rPr lang="en-GB" sz="11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</p:txBody>
      </p:sp>
      <p:pic>
        <p:nvPicPr>
          <p:cNvPr id="25" name="Graphic 24" descr="Badge Tick1 outline">
            <a:extLst>
              <a:ext uri="{FF2B5EF4-FFF2-40B4-BE49-F238E27FC236}">
                <a16:creationId xmlns:a16="http://schemas.microsoft.com/office/drawing/2014/main" id="{0CB1543B-D300-B566-E94D-CC8ADC7ACB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3136" y="4750321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889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A76C9-43F7-FCDE-67F5-9342687FF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Līguma</a:t>
            </a:r>
            <a:r>
              <a:rPr lang="en-GB" dirty="0"/>
              <a:t> </a:t>
            </a:r>
            <a:r>
              <a:rPr lang="en-GB" dirty="0" err="1"/>
              <a:t>slēgšana</a:t>
            </a:r>
            <a:r>
              <a:rPr lang="en-GB" dirty="0"/>
              <a:t>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03DECDA-E01A-5CC5-96AA-9F8BC52CB0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8" y="584200"/>
            <a:ext cx="2198560" cy="538163"/>
          </a:xfrm>
        </p:spPr>
        <p:txBody>
          <a:bodyPr/>
          <a:lstStyle/>
          <a:p>
            <a:r>
              <a:rPr lang="en-GB" dirty="0"/>
              <a:t>PROJEKTA POSMI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65E3525-2AF8-C3E2-6C3D-A4EBC493E0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12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A6986503-4B4F-AB38-9A4A-70C79AC6D92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6232" y="2875851"/>
            <a:ext cx="3972344" cy="67151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dirty="0" err="1"/>
              <a:t>līgumu</a:t>
            </a:r>
            <a:r>
              <a:rPr lang="en-GB" b="0" dirty="0"/>
              <a:t> par </a:t>
            </a:r>
            <a:r>
              <a:rPr lang="en-GB" b="0" dirty="0" err="1"/>
              <a:t>projekta</a:t>
            </a:r>
            <a:r>
              <a:rPr lang="en-GB" b="0" dirty="0"/>
              <a:t> </a:t>
            </a:r>
            <a:r>
              <a:rPr lang="en-GB" b="0" dirty="0" err="1"/>
              <a:t>īstenošanu</a:t>
            </a:r>
            <a:r>
              <a:rPr lang="en-GB" b="0" dirty="0"/>
              <a:t> </a:t>
            </a:r>
            <a:r>
              <a:rPr lang="en-GB" b="0" dirty="0" err="1"/>
              <a:t>noslēdz</a:t>
            </a:r>
            <a:r>
              <a:rPr lang="en-GB" b="0" dirty="0"/>
              <a:t> </a:t>
            </a:r>
            <a:r>
              <a:rPr lang="en-GB" b="0" dirty="0" err="1"/>
              <a:t>mēneša</a:t>
            </a:r>
            <a:r>
              <a:rPr lang="en-GB" b="0" dirty="0"/>
              <a:t> </a:t>
            </a:r>
            <a:r>
              <a:rPr lang="en-GB" b="0" dirty="0" err="1"/>
              <a:t>laikā</a:t>
            </a:r>
            <a:r>
              <a:rPr lang="en-GB" b="0" dirty="0"/>
              <a:t>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dirty="0" err="1"/>
              <a:t>visus</a:t>
            </a:r>
            <a:r>
              <a:rPr lang="en-GB" b="0" dirty="0"/>
              <a:t> </a:t>
            </a:r>
            <a:r>
              <a:rPr lang="en-GB" b="0" dirty="0" err="1"/>
              <a:t>norēķinus</a:t>
            </a:r>
            <a:r>
              <a:rPr lang="en-GB" b="0" dirty="0"/>
              <a:t> </a:t>
            </a:r>
            <a:r>
              <a:rPr lang="en-GB" b="0" dirty="0" err="1"/>
              <a:t>projekta</a:t>
            </a:r>
            <a:r>
              <a:rPr lang="en-GB" b="0" dirty="0"/>
              <a:t> </a:t>
            </a:r>
            <a:r>
              <a:rPr lang="en-GB" b="0" dirty="0" err="1"/>
              <a:t>ietvaros</a:t>
            </a:r>
            <a:r>
              <a:rPr lang="en-GB" b="0" dirty="0"/>
              <a:t> </a:t>
            </a:r>
            <a:r>
              <a:rPr lang="en-GB" b="0" dirty="0" err="1"/>
              <a:t>finansējuma</a:t>
            </a:r>
            <a:r>
              <a:rPr lang="en-GB" b="0" dirty="0"/>
              <a:t> </a:t>
            </a:r>
            <a:r>
              <a:rPr lang="en-GB" b="0" dirty="0" err="1"/>
              <a:t>saņēmējs</a:t>
            </a:r>
            <a:r>
              <a:rPr lang="en-GB" b="0" dirty="0"/>
              <a:t> </a:t>
            </a:r>
            <a:r>
              <a:rPr lang="en-GB" b="0" dirty="0" err="1"/>
              <a:t>veic</a:t>
            </a:r>
            <a:r>
              <a:rPr lang="en-GB" b="0" dirty="0"/>
              <a:t> </a:t>
            </a:r>
            <a:r>
              <a:rPr lang="en-GB" b="0" dirty="0" err="1"/>
              <a:t>izmantojot</a:t>
            </a:r>
            <a:r>
              <a:rPr lang="en-GB" b="0" dirty="0"/>
              <a:t> </a:t>
            </a:r>
            <a:r>
              <a:rPr lang="en-GB" b="0" dirty="0" err="1"/>
              <a:t>atvērto</a:t>
            </a:r>
            <a:r>
              <a:rPr lang="en-GB" b="0" dirty="0"/>
              <a:t> </a:t>
            </a:r>
            <a:r>
              <a:rPr lang="en-GB" b="0" dirty="0" err="1"/>
              <a:t>bankas</a:t>
            </a:r>
            <a:r>
              <a:rPr lang="en-GB" b="0" dirty="0"/>
              <a:t> </a:t>
            </a:r>
            <a:r>
              <a:rPr lang="en-GB" b="0" dirty="0" err="1"/>
              <a:t>norēķinu</a:t>
            </a:r>
            <a:r>
              <a:rPr lang="en-GB" b="0" dirty="0"/>
              <a:t> </a:t>
            </a:r>
            <a:r>
              <a:rPr lang="en-GB" b="0" dirty="0" err="1"/>
              <a:t>kontu</a:t>
            </a:r>
            <a:r>
              <a:rPr lang="en-GB" b="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b="0" dirty="0"/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E4F8D96C-2499-6AFB-88C0-8CC0A1964A57}"/>
              </a:ext>
            </a:extLst>
          </p:cNvPr>
          <p:cNvSpPr/>
          <p:nvPr/>
        </p:nvSpPr>
        <p:spPr>
          <a:xfrm>
            <a:off x="6177517" y="5115367"/>
            <a:ext cx="5080000" cy="1325563"/>
          </a:xfrm>
          <a:prstGeom prst="roundRect">
            <a:avLst>
              <a:gd name="adj" fmla="val 0"/>
            </a:avLst>
          </a:prstGeom>
          <a:solidFill>
            <a:srgbClr val="19A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3810CF8-0468-7038-A704-4D8ABEA3BF00}"/>
              </a:ext>
            </a:extLst>
          </p:cNvPr>
          <p:cNvSpPr txBox="1"/>
          <p:nvPr/>
        </p:nvSpPr>
        <p:spPr>
          <a:xfrm>
            <a:off x="6727633" y="5240601"/>
            <a:ext cx="46812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Atbalstītas</a:t>
            </a:r>
            <a:r>
              <a:rPr lang="en-GB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tiek</a:t>
            </a:r>
            <a:r>
              <a:rPr lang="en-GB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tikai</a:t>
            </a:r>
            <a:r>
              <a:rPr lang="en-GB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tās</a:t>
            </a:r>
            <a:r>
              <a:rPr lang="en-GB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izmaiņas</a:t>
            </a:r>
            <a:r>
              <a:rPr lang="en-GB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kas </a:t>
            </a:r>
            <a:r>
              <a:rPr lang="en-GB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ir</a:t>
            </a:r>
            <a:r>
              <a:rPr lang="en-GB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objektīvi</a:t>
            </a:r>
            <a:r>
              <a:rPr lang="en-GB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nepieciešamas</a:t>
            </a:r>
            <a:r>
              <a:rPr lang="en-GB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projektā</a:t>
            </a:r>
            <a:r>
              <a:rPr lang="en-GB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plānoto</a:t>
            </a:r>
            <a:r>
              <a:rPr lang="en-GB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aktivitāšu</a:t>
            </a:r>
            <a:r>
              <a:rPr lang="en-GB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īstenošanai</a:t>
            </a:r>
            <a:r>
              <a:rPr lang="en-GB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</p:txBody>
      </p:sp>
      <p:sp>
        <p:nvSpPr>
          <p:cNvPr id="3" name="Text Placeholder 26">
            <a:extLst>
              <a:ext uri="{FF2B5EF4-FFF2-40B4-BE49-F238E27FC236}">
                <a16:creationId xmlns:a16="http://schemas.microsoft.com/office/drawing/2014/main" id="{97CD1D7D-CA50-473F-731C-54BFD6C6B90A}"/>
              </a:ext>
            </a:extLst>
          </p:cNvPr>
          <p:cNvSpPr txBox="1">
            <a:spLocks/>
          </p:cNvSpPr>
          <p:nvPr/>
        </p:nvSpPr>
        <p:spPr>
          <a:xfrm>
            <a:off x="5960936" y="2751801"/>
            <a:ext cx="4326064" cy="671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08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err="1"/>
              <a:t>Pirms</a:t>
            </a:r>
            <a:r>
              <a:rPr lang="en-GB" dirty="0"/>
              <a:t> </a:t>
            </a:r>
            <a:r>
              <a:rPr lang="en-GB" dirty="0" err="1"/>
              <a:t>grozījumu</a:t>
            </a:r>
            <a:r>
              <a:rPr lang="en-GB" dirty="0"/>
              <a:t> </a:t>
            </a:r>
            <a:r>
              <a:rPr lang="en-GB" dirty="0" err="1"/>
              <a:t>veikšanas</a:t>
            </a:r>
            <a:r>
              <a:rPr lang="en-GB" dirty="0"/>
              <a:t> </a:t>
            </a:r>
            <a:r>
              <a:rPr lang="en-GB" dirty="0" err="1"/>
              <a:t>jāizvērtē</a:t>
            </a:r>
            <a:r>
              <a:rPr lang="en-GB" dirty="0"/>
              <a:t>: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D13C57-DADE-B519-0488-82B7A22FC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2700" y="119649"/>
            <a:ext cx="2010056" cy="1019317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FA4A658A-C5B9-0938-9FFB-46BDB095846B}"/>
              </a:ext>
            </a:extLst>
          </p:cNvPr>
          <p:cNvSpPr txBox="1">
            <a:spLocks/>
          </p:cNvSpPr>
          <p:nvPr/>
        </p:nvSpPr>
        <p:spPr>
          <a:xfrm>
            <a:off x="5960936" y="1518798"/>
            <a:ext cx="525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19ADB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dirty="0" err="1"/>
              <a:t>Līguma</a:t>
            </a:r>
            <a:r>
              <a:rPr lang="en-GB" dirty="0"/>
              <a:t> </a:t>
            </a:r>
            <a:r>
              <a:rPr lang="en-GB" dirty="0" err="1"/>
              <a:t>grozījumi</a:t>
            </a:r>
            <a:endParaRPr lang="en-GB" dirty="0"/>
          </a:p>
        </p:txBody>
      </p:sp>
      <p:sp>
        <p:nvSpPr>
          <p:cNvPr id="20" name="Text Placeholder 26">
            <a:extLst>
              <a:ext uri="{FF2B5EF4-FFF2-40B4-BE49-F238E27FC236}">
                <a16:creationId xmlns:a16="http://schemas.microsoft.com/office/drawing/2014/main" id="{D313954A-AB51-B358-30FF-50C3B87559BF}"/>
              </a:ext>
            </a:extLst>
          </p:cNvPr>
          <p:cNvSpPr txBox="1">
            <a:spLocks/>
          </p:cNvSpPr>
          <p:nvPr/>
        </p:nvSpPr>
        <p:spPr>
          <a:xfrm>
            <a:off x="5960935" y="3224194"/>
            <a:ext cx="5079999" cy="671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08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dirty="0" err="1"/>
              <a:t>nepieciešamību</a:t>
            </a:r>
            <a:r>
              <a:rPr lang="en-GB" b="0" dirty="0"/>
              <a:t> </a:t>
            </a:r>
            <a:r>
              <a:rPr lang="en-GB" b="0" dirty="0" err="1"/>
              <a:t>veikt</a:t>
            </a:r>
            <a:r>
              <a:rPr lang="en-GB" b="0" dirty="0"/>
              <a:t> </a:t>
            </a:r>
            <a:r>
              <a:rPr lang="en-GB" b="0" dirty="0" err="1"/>
              <a:t>grozījumus</a:t>
            </a:r>
            <a:r>
              <a:rPr lang="en-GB" b="0" dirty="0"/>
              <a:t>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dirty="0" err="1"/>
              <a:t>atbilstību</a:t>
            </a:r>
            <a:r>
              <a:rPr lang="en-GB" b="0" dirty="0"/>
              <a:t> </a:t>
            </a:r>
            <a:r>
              <a:rPr lang="en-GB" b="0" dirty="0" err="1"/>
              <a:t>sākotnēji</a:t>
            </a:r>
            <a:r>
              <a:rPr lang="en-GB" b="0" dirty="0"/>
              <a:t> </a:t>
            </a:r>
            <a:r>
              <a:rPr lang="en-GB" b="0" dirty="0" err="1"/>
              <a:t>izvirzītajam</a:t>
            </a:r>
            <a:r>
              <a:rPr lang="en-GB" b="0" dirty="0"/>
              <a:t> </a:t>
            </a:r>
            <a:r>
              <a:rPr lang="en-GB" b="0" dirty="0" err="1"/>
              <a:t>projekta</a:t>
            </a:r>
            <a:r>
              <a:rPr lang="en-GB" b="0" dirty="0"/>
              <a:t> </a:t>
            </a:r>
            <a:r>
              <a:rPr lang="en-GB" b="0" dirty="0" err="1"/>
              <a:t>mērķim</a:t>
            </a:r>
            <a:r>
              <a:rPr lang="en-GB" b="0" dirty="0"/>
              <a:t> – </a:t>
            </a:r>
            <a:r>
              <a:rPr lang="en-GB" b="0" dirty="0" err="1"/>
              <a:t>sasniedzamajiem</a:t>
            </a:r>
            <a:r>
              <a:rPr lang="en-GB" b="0" dirty="0"/>
              <a:t> </a:t>
            </a:r>
            <a:r>
              <a:rPr lang="en-GB" b="0" dirty="0" err="1"/>
              <a:t>rezultātiem</a:t>
            </a:r>
            <a:r>
              <a:rPr lang="en-GB" b="0" dirty="0"/>
              <a:t> (CO2; </a:t>
            </a:r>
            <a:r>
              <a:rPr lang="en-GB" b="0" dirty="0" err="1"/>
              <a:t>enerģijas</a:t>
            </a:r>
            <a:r>
              <a:rPr lang="en-GB" b="0" dirty="0"/>
              <a:t> </a:t>
            </a:r>
            <a:r>
              <a:rPr lang="en-GB" b="0" dirty="0" err="1"/>
              <a:t>patēriņš</a:t>
            </a:r>
            <a:r>
              <a:rPr lang="en-GB" b="0" dirty="0"/>
              <a:t> </a:t>
            </a:r>
            <a:r>
              <a:rPr lang="en-GB" b="0" dirty="0" err="1"/>
              <a:t>apkurei</a:t>
            </a:r>
            <a:r>
              <a:rPr lang="en-GB" b="0" dirty="0"/>
              <a:t> </a:t>
            </a:r>
            <a:r>
              <a:rPr lang="en-GB" b="0" dirty="0" err="1"/>
              <a:t>uz</a:t>
            </a:r>
            <a:r>
              <a:rPr lang="en-GB" b="0" dirty="0"/>
              <a:t> </a:t>
            </a:r>
            <a:r>
              <a:rPr lang="en-GB" b="0" dirty="0" err="1"/>
              <a:t>ēkas</a:t>
            </a:r>
            <a:r>
              <a:rPr lang="en-GB" b="0" dirty="0"/>
              <a:t> </a:t>
            </a:r>
            <a:r>
              <a:rPr lang="en-GB" b="0" dirty="0" err="1"/>
              <a:t>aprēķina</a:t>
            </a:r>
            <a:r>
              <a:rPr lang="en-GB" b="0" dirty="0"/>
              <a:t> </a:t>
            </a:r>
            <a:r>
              <a:rPr lang="en-GB" b="0" dirty="0" err="1"/>
              <a:t>platību</a:t>
            </a:r>
            <a:r>
              <a:rPr lang="en-GB" b="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dirty="0" err="1"/>
              <a:t>kādas</a:t>
            </a:r>
            <a:r>
              <a:rPr lang="en-GB" b="0" dirty="0"/>
              <a:t> </a:t>
            </a:r>
            <a:r>
              <a:rPr lang="en-GB" b="0" dirty="0" err="1"/>
              <a:t>projekta</a:t>
            </a:r>
            <a:r>
              <a:rPr lang="en-GB" b="0" dirty="0"/>
              <a:t> </a:t>
            </a:r>
            <a:r>
              <a:rPr lang="en-GB" b="0" dirty="0" err="1"/>
              <a:t>aktivitātes</a:t>
            </a:r>
            <a:r>
              <a:rPr lang="en-GB" b="0" dirty="0"/>
              <a:t> </a:t>
            </a:r>
            <a:r>
              <a:rPr lang="en-GB" b="0" dirty="0" err="1"/>
              <a:t>grozījumi</a:t>
            </a:r>
            <a:r>
              <a:rPr lang="en-GB" b="0" dirty="0"/>
              <a:t> </a:t>
            </a:r>
            <a:r>
              <a:rPr lang="en-GB" b="0" dirty="0" err="1"/>
              <a:t>ietekmē</a:t>
            </a:r>
            <a:r>
              <a:rPr lang="en-GB" sz="1200" b="0" dirty="0"/>
              <a:t>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45889B-3F3B-7FA9-163F-B1BFA1BB70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959450" y="597694"/>
            <a:ext cx="1259286" cy="494407"/>
          </a:xfrm>
          <a:prstGeom prst="rect">
            <a:avLst/>
          </a:prstGeom>
        </p:spPr>
      </p:pic>
      <p:pic>
        <p:nvPicPr>
          <p:cNvPr id="22" name="Graphic 21" descr="Exclamation mark with solid fill">
            <a:extLst>
              <a:ext uri="{FF2B5EF4-FFF2-40B4-BE49-F238E27FC236}">
                <a16:creationId xmlns:a16="http://schemas.microsoft.com/office/drawing/2014/main" id="{89BF7C97-BDD2-F8EA-CDD4-851F4C128E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7205" y="5343578"/>
            <a:ext cx="350741" cy="35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449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A76C9-43F7-FCDE-67F5-9342687FF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Projekta</a:t>
            </a:r>
            <a:r>
              <a:rPr lang="en-GB" dirty="0"/>
              <a:t> </a:t>
            </a:r>
            <a:r>
              <a:rPr lang="en-GB" dirty="0" err="1"/>
              <a:t>īstenošana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03DECDA-E01A-5CC5-96AA-9F8BC52CB0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8" y="584200"/>
            <a:ext cx="2198560" cy="538163"/>
          </a:xfrm>
        </p:spPr>
        <p:txBody>
          <a:bodyPr/>
          <a:lstStyle/>
          <a:p>
            <a:r>
              <a:rPr lang="en-GB" dirty="0"/>
              <a:t>PROJEKTA POSMI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65E3525-2AF8-C3E2-6C3D-A4EBC493E0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12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A6986503-4B4F-AB38-9A4A-70C79AC6D92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87" y="3093244"/>
            <a:ext cx="4451965" cy="67151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dirty="0" err="1"/>
              <a:t>i</a:t>
            </a:r>
            <a:r>
              <a:rPr lang="lv-LV" b="0" dirty="0" err="1"/>
              <a:t>zmantojot</a:t>
            </a:r>
            <a:r>
              <a:rPr lang="lv-LV" b="0" dirty="0"/>
              <a:t> kontus/subkontus vai dimensijas, piešķirot projektu identifikatoru piemēram: «EKII projekts»</a:t>
            </a:r>
            <a:r>
              <a:rPr lang="en-GB" b="0" dirty="0"/>
              <a:t>;</a:t>
            </a:r>
            <a:endParaRPr lang="lv-LV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dirty="0"/>
              <a:t>a</a:t>
            </a:r>
            <a:r>
              <a:rPr lang="lv-LV" b="0" dirty="0" err="1"/>
              <a:t>pstiprināts</a:t>
            </a:r>
            <a:r>
              <a:rPr lang="lv-LV" b="0" dirty="0"/>
              <a:t> kontu plāns vai grāmatvedības uzskaites politika</a:t>
            </a:r>
            <a:r>
              <a:rPr lang="en-GB" b="0" dirty="0"/>
              <a:t>.</a:t>
            </a:r>
            <a:endParaRPr lang="lv-LV" b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b="0" dirty="0"/>
          </a:p>
          <a:p>
            <a:endParaRPr lang="en-GB" sz="1200" b="0" dirty="0"/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E4F8D96C-2499-6AFB-88C0-8CC0A1964A57}"/>
              </a:ext>
            </a:extLst>
          </p:cNvPr>
          <p:cNvSpPr/>
          <p:nvPr/>
        </p:nvSpPr>
        <p:spPr>
          <a:xfrm>
            <a:off x="596501" y="5446457"/>
            <a:ext cx="4859528" cy="927684"/>
          </a:xfrm>
          <a:prstGeom prst="roundRect">
            <a:avLst>
              <a:gd name="adj" fmla="val 0"/>
            </a:avLst>
          </a:prstGeom>
          <a:solidFill>
            <a:srgbClr val="19A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3810CF8-0468-7038-A704-4D8ABEA3BF00}"/>
              </a:ext>
            </a:extLst>
          </p:cNvPr>
          <p:cNvSpPr txBox="1"/>
          <p:nvPr/>
        </p:nvSpPr>
        <p:spPr>
          <a:xfrm>
            <a:off x="1206938" y="5460419"/>
            <a:ext cx="53547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Svarīgi</a:t>
            </a:r>
            <a:r>
              <a:rPr lang="en-GB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 Par </a:t>
            </a:r>
            <a:r>
              <a:rPr lang="en-GB" sz="1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projekta</a:t>
            </a:r>
            <a:r>
              <a:rPr lang="en-GB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r>
              <a:rPr lang="en-GB" sz="1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īstenošanu</a:t>
            </a:r>
            <a:r>
              <a:rPr lang="en-GB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ir</a:t>
            </a:r>
            <a:r>
              <a:rPr lang="en-GB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jāinformē</a:t>
            </a:r>
            <a:r>
              <a:rPr lang="en-GB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r>
              <a:rPr lang="en-GB" sz="1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grāmatvedis</a:t>
            </a:r>
            <a:r>
              <a:rPr lang="en-GB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</p:txBody>
      </p:sp>
      <p:sp>
        <p:nvSpPr>
          <p:cNvPr id="3" name="Text Placeholder 26">
            <a:extLst>
              <a:ext uri="{FF2B5EF4-FFF2-40B4-BE49-F238E27FC236}">
                <a16:creationId xmlns:a16="http://schemas.microsoft.com/office/drawing/2014/main" id="{97CD1D7D-CA50-473F-731C-54BFD6C6B90A}"/>
              </a:ext>
            </a:extLst>
          </p:cNvPr>
          <p:cNvSpPr txBox="1">
            <a:spLocks/>
          </p:cNvSpPr>
          <p:nvPr/>
        </p:nvSpPr>
        <p:spPr>
          <a:xfrm>
            <a:off x="901720" y="2700338"/>
            <a:ext cx="4326064" cy="671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08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err="1"/>
              <a:t>Nodalīta</a:t>
            </a:r>
            <a:r>
              <a:rPr lang="en-GB" dirty="0"/>
              <a:t> </a:t>
            </a:r>
            <a:r>
              <a:rPr lang="en-GB" dirty="0" err="1"/>
              <a:t>grāmatvedība</a:t>
            </a:r>
            <a:r>
              <a:rPr lang="en-GB" dirty="0"/>
              <a:t>: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D13C57-DADE-B519-0488-82B7A22FC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2700" y="119649"/>
            <a:ext cx="2010056" cy="1019317"/>
          </a:xfrm>
          <a:prstGeom prst="rect">
            <a:avLst/>
          </a:prstGeom>
        </p:spPr>
      </p:pic>
      <p:sp>
        <p:nvSpPr>
          <p:cNvPr id="20" name="Text Placeholder 26">
            <a:extLst>
              <a:ext uri="{FF2B5EF4-FFF2-40B4-BE49-F238E27FC236}">
                <a16:creationId xmlns:a16="http://schemas.microsoft.com/office/drawing/2014/main" id="{D313954A-AB51-B358-30FF-50C3B87559BF}"/>
              </a:ext>
            </a:extLst>
          </p:cNvPr>
          <p:cNvSpPr txBox="1">
            <a:spLocks/>
          </p:cNvSpPr>
          <p:nvPr/>
        </p:nvSpPr>
        <p:spPr>
          <a:xfrm>
            <a:off x="5960936" y="3171686"/>
            <a:ext cx="5011864" cy="671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08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dirty="0" err="1"/>
              <a:t>jāietver</a:t>
            </a:r>
            <a:r>
              <a:rPr lang="en-GB" b="0" dirty="0"/>
              <a:t> </a:t>
            </a:r>
            <a:r>
              <a:rPr lang="en-GB" b="0" dirty="0" err="1"/>
              <a:t>visi</a:t>
            </a:r>
            <a:r>
              <a:rPr lang="en-GB" b="0" dirty="0"/>
              <a:t> </a:t>
            </a:r>
            <a:r>
              <a:rPr lang="en-GB" b="0" dirty="0" err="1"/>
              <a:t>ar</a:t>
            </a:r>
            <a:r>
              <a:rPr lang="en-GB" b="0" dirty="0"/>
              <a:t> </a:t>
            </a:r>
            <a:r>
              <a:rPr lang="en-GB" b="0" dirty="0" err="1"/>
              <a:t>projekta</a:t>
            </a:r>
            <a:r>
              <a:rPr lang="en-GB" b="0" dirty="0"/>
              <a:t> </a:t>
            </a:r>
            <a:r>
              <a:rPr lang="en-GB" b="0" dirty="0" err="1"/>
              <a:t>īstenošanu</a:t>
            </a:r>
            <a:r>
              <a:rPr lang="en-GB" b="0" dirty="0"/>
              <a:t> </a:t>
            </a:r>
            <a:r>
              <a:rPr lang="en-GB" b="0" dirty="0" err="1"/>
              <a:t>saistītie</a:t>
            </a:r>
            <a:r>
              <a:rPr lang="en-GB" b="0" dirty="0"/>
              <a:t> </a:t>
            </a:r>
            <a:r>
              <a:rPr lang="en-GB" b="0" dirty="0" err="1"/>
              <a:t>konti</a:t>
            </a:r>
            <a:r>
              <a:rPr lang="lv-LV" b="0" dirty="0"/>
              <a:t>;</a:t>
            </a:r>
            <a:endParaRPr lang="en-GB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dirty="0" err="1"/>
              <a:t>projekta</a:t>
            </a:r>
            <a:r>
              <a:rPr lang="en-GB" b="0" dirty="0"/>
              <a:t> </a:t>
            </a:r>
            <a:r>
              <a:rPr lang="en-GB" b="0" dirty="0" err="1"/>
              <a:t>izmaksām</a:t>
            </a:r>
            <a:r>
              <a:rPr lang="en-GB" b="0" dirty="0"/>
              <a:t>, kas </a:t>
            </a:r>
            <a:r>
              <a:rPr lang="en-GB" b="0" dirty="0" err="1"/>
              <a:t>radušās</a:t>
            </a:r>
            <a:r>
              <a:rPr lang="en-GB" b="0" dirty="0"/>
              <a:t> </a:t>
            </a:r>
            <a:r>
              <a:rPr lang="en-GB" b="0" dirty="0" err="1"/>
              <a:t>pirms</a:t>
            </a:r>
            <a:r>
              <a:rPr lang="en-GB" b="0" dirty="0"/>
              <a:t> </a:t>
            </a:r>
            <a:r>
              <a:rPr lang="en-GB" b="0" dirty="0" err="1"/>
              <a:t>projekta</a:t>
            </a:r>
            <a:r>
              <a:rPr lang="en-GB" b="0" dirty="0"/>
              <a:t> </a:t>
            </a:r>
            <a:r>
              <a:rPr lang="en-GB" b="0" dirty="0" err="1"/>
              <a:t>līguma</a:t>
            </a:r>
            <a:r>
              <a:rPr lang="en-GB" b="0" dirty="0"/>
              <a:t> </a:t>
            </a:r>
            <a:r>
              <a:rPr lang="en-GB" b="0" dirty="0" err="1"/>
              <a:t>noslēgšanas</a:t>
            </a:r>
            <a:r>
              <a:rPr lang="en-GB" b="0" dirty="0"/>
              <a:t>, </a:t>
            </a:r>
            <a:r>
              <a:rPr lang="en-GB" b="0" dirty="0" err="1"/>
              <a:t>jābūt</a:t>
            </a:r>
            <a:r>
              <a:rPr lang="en-GB" b="0" dirty="0"/>
              <a:t> </a:t>
            </a:r>
            <a:r>
              <a:rPr lang="en-GB" b="0" dirty="0" err="1"/>
              <a:t>pārgrāmatotām</a:t>
            </a:r>
            <a:r>
              <a:rPr lang="en-GB" b="0" dirty="0"/>
              <a:t> </a:t>
            </a:r>
            <a:r>
              <a:rPr lang="en-GB" b="0" dirty="0" err="1"/>
              <a:t>ar</a:t>
            </a:r>
            <a:r>
              <a:rPr lang="en-GB" b="0" dirty="0"/>
              <a:t> </a:t>
            </a:r>
            <a:r>
              <a:rPr lang="en-GB" b="0" dirty="0" err="1"/>
              <a:t>projekta</a:t>
            </a:r>
            <a:r>
              <a:rPr lang="en-GB" b="0" dirty="0"/>
              <a:t> </a:t>
            </a:r>
            <a:r>
              <a:rPr lang="en-GB" b="0" dirty="0" err="1"/>
              <a:t>īstenošanu</a:t>
            </a:r>
            <a:r>
              <a:rPr lang="en-GB" b="0" dirty="0"/>
              <a:t> </a:t>
            </a:r>
            <a:r>
              <a:rPr lang="en-GB" b="0" dirty="0" err="1"/>
              <a:t>saistītos</a:t>
            </a:r>
            <a:r>
              <a:rPr lang="en-GB" b="0" dirty="0"/>
              <a:t> </a:t>
            </a:r>
            <a:r>
              <a:rPr lang="en-GB" b="0" dirty="0" err="1"/>
              <a:t>grāmatvedības</a:t>
            </a:r>
            <a:r>
              <a:rPr lang="en-GB" b="0" dirty="0"/>
              <a:t> </a:t>
            </a:r>
            <a:r>
              <a:rPr lang="en-GB" b="0" dirty="0" err="1"/>
              <a:t>kontos</a:t>
            </a:r>
            <a:r>
              <a:rPr lang="lv-LV" b="0" dirty="0"/>
              <a:t>;</a:t>
            </a:r>
            <a:endParaRPr lang="en-GB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visas </a:t>
            </a:r>
            <a:r>
              <a:rPr lang="en-GB" dirty="0" err="1"/>
              <a:t>izmaksas</a:t>
            </a:r>
            <a:r>
              <a:rPr lang="en-GB" dirty="0"/>
              <a:t> </a:t>
            </a:r>
            <a:r>
              <a:rPr lang="en-GB" dirty="0" err="1"/>
              <a:t>iekļaujamas</a:t>
            </a:r>
            <a:r>
              <a:rPr lang="en-GB" dirty="0"/>
              <a:t> </a:t>
            </a:r>
            <a:r>
              <a:rPr lang="en-GB" dirty="0" err="1"/>
              <a:t>kā</a:t>
            </a:r>
            <a:r>
              <a:rPr lang="en-GB" dirty="0"/>
              <a:t> </a:t>
            </a:r>
            <a:r>
              <a:rPr lang="en-GB" dirty="0" err="1"/>
              <a:t>amortizējamie</a:t>
            </a:r>
            <a:r>
              <a:rPr lang="en-GB" dirty="0"/>
              <a:t> </a:t>
            </a:r>
            <a:r>
              <a:rPr lang="en-GB" dirty="0" err="1"/>
              <a:t>ilgtermiņa</a:t>
            </a:r>
            <a:r>
              <a:rPr lang="en-GB" dirty="0"/>
              <a:t> </a:t>
            </a:r>
            <a:r>
              <a:rPr lang="en-GB" dirty="0" err="1"/>
              <a:t>ieguldījumi</a:t>
            </a:r>
            <a:r>
              <a:rPr lang="en-GB" dirty="0"/>
              <a:t> </a:t>
            </a:r>
            <a:r>
              <a:rPr lang="en-GB" dirty="0" err="1"/>
              <a:t>finansējuma</a:t>
            </a:r>
            <a:r>
              <a:rPr lang="en-GB" dirty="0"/>
              <a:t> </a:t>
            </a:r>
            <a:r>
              <a:rPr lang="en-GB" dirty="0" err="1"/>
              <a:t>saņēmēja</a:t>
            </a:r>
            <a:r>
              <a:rPr lang="en-GB" dirty="0"/>
              <a:t> </a:t>
            </a:r>
            <a:r>
              <a:rPr lang="en-GB" dirty="0" err="1"/>
              <a:t>aktīvos</a:t>
            </a:r>
            <a:r>
              <a:rPr lang="en-GB" dirty="0"/>
              <a:t>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0" dirty="0"/>
          </a:p>
          <a:p>
            <a:r>
              <a:rPr lang="en-GB" sz="1200" b="0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45889B-3F3B-7FA9-163F-B1BFA1BB70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959450" y="597694"/>
            <a:ext cx="1259286" cy="494407"/>
          </a:xfrm>
          <a:prstGeom prst="rect">
            <a:avLst/>
          </a:prstGeom>
        </p:spPr>
      </p:pic>
      <p:sp>
        <p:nvSpPr>
          <p:cNvPr id="4" name="Text Placeholder 26">
            <a:extLst>
              <a:ext uri="{FF2B5EF4-FFF2-40B4-BE49-F238E27FC236}">
                <a16:creationId xmlns:a16="http://schemas.microsoft.com/office/drawing/2014/main" id="{2B23D21F-F17D-745B-F4AC-1EB43D5C5452}"/>
              </a:ext>
            </a:extLst>
          </p:cNvPr>
          <p:cNvSpPr txBox="1">
            <a:spLocks/>
          </p:cNvSpPr>
          <p:nvPr/>
        </p:nvSpPr>
        <p:spPr>
          <a:xfrm>
            <a:off x="5960936" y="2674550"/>
            <a:ext cx="4326064" cy="671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08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err="1"/>
              <a:t>Grāmatvedības</a:t>
            </a:r>
            <a:r>
              <a:rPr lang="en-GB" dirty="0"/>
              <a:t> </a:t>
            </a:r>
            <a:r>
              <a:rPr lang="en-GB" dirty="0" err="1"/>
              <a:t>uzskaite</a:t>
            </a:r>
            <a:r>
              <a:rPr lang="en-GB" dirty="0"/>
              <a:t>: </a:t>
            </a:r>
          </a:p>
        </p:txBody>
      </p:sp>
      <p:pic>
        <p:nvPicPr>
          <p:cNvPr id="22" name="Graphic 21" descr="Exclamation mark with solid fill">
            <a:extLst>
              <a:ext uri="{FF2B5EF4-FFF2-40B4-BE49-F238E27FC236}">
                <a16:creationId xmlns:a16="http://schemas.microsoft.com/office/drawing/2014/main" id="{89BF7C97-BDD2-F8EA-CDD4-851F4C128E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4938" y="5520727"/>
            <a:ext cx="413563" cy="41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692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AD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A76C9-43F7-FCDE-67F5-9342687FF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929" y="1232976"/>
            <a:ext cx="6838796" cy="1325563"/>
          </a:xfrm>
        </p:spPr>
        <p:txBody>
          <a:bodyPr>
            <a:normAutofit/>
          </a:bodyPr>
          <a:lstStyle/>
          <a:p>
            <a:r>
              <a:rPr lang="en-GB" dirty="0" err="1">
                <a:solidFill>
                  <a:schemeClr val="bg1"/>
                </a:solidFill>
              </a:rPr>
              <a:t>Projekta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norēķinu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konts</a:t>
            </a:r>
            <a:r>
              <a:rPr lang="en-GB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65E3525-2AF8-C3E2-6C3D-A4EBC493E0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12</a:t>
            </a:r>
          </a:p>
        </p:txBody>
      </p:sp>
      <p:sp>
        <p:nvSpPr>
          <p:cNvPr id="20" name="Text Placeholder 26">
            <a:extLst>
              <a:ext uri="{FF2B5EF4-FFF2-40B4-BE49-F238E27FC236}">
                <a16:creationId xmlns:a16="http://schemas.microsoft.com/office/drawing/2014/main" id="{D313954A-AB51-B358-30FF-50C3B87559BF}"/>
              </a:ext>
            </a:extLst>
          </p:cNvPr>
          <p:cNvSpPr txBox="1">
            <a:spLocks/>
          </p:cNvSpPr>
          <p:nvPr/>
        </p:nvSpPr>
        <p:spPr>
          <a:xfrm>
            <a:off x="1329250" y="3543776"/>
            <a:ext cx="5684964" cy="671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08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b="0" dirty="0" err="1">
                <a:solidFill>
                  <a:schemeClr val="bg1"/>
                </a:solidFill>
              </a:rPr>
              <a:t>jebkuras</a:t>
            </a:r>
            <a:r>
              <a:rPr lang="en-GB" sz="1500" b="0" dirty="0">
                <a:solidFill>
                  <a:schemeClr val="bg1"/>
                </a:solidFill>
              </a:rPr>
              <a:t> </a:t>
            </a:r>
            <a:r>
              <a:rPr lang="en-GB" sz="1500" b="0" dirty="0" err="1">
                <a:solidFill>
                  <a:schemeClr val="bg1"/>
                </a:solidFill>
              </a:rPr>
              <a:t>izmaksas</a:t>
            </a:r>
            <a:r>
              <a:rPr lang="en-GB" sz="1500" b="0" dirty="0">
                <a:solidFill>
                  <a:schemeClr val="bg1"/>
                </a:solidFill>
              </a:rPr>
              <a:t>, kas </a:t>
            </a:r>
            <a:r>
              <a:rPr lang="en-GB" sz="1500" b="0" dirty="0" err="1">
                <a:solidFill>
                  <a:schemeClr val="bg1"/>
                </a:solidFill>
              </a:rPr>
              <a:t>tiks</a:t>
            </a:r>
            <a:r>
              <a:rPr lang="en-GB" sz="1500" b="0" dirty="0">
                <a:solidFill>
                  <a:schemeClr val="bg1"/>
                </a:solidFill>
              </a:rPr>
              <a:t> </a:t>
            </a:r>
            <a:r>
              <a:rPr lang="en-GB" sz="1500" b="0" dirty="0" err="1">
                <a:solidFill>
                  <a:schemeClr val="bg1"/>
                </a:solidFill>
              </a:rPr>
              <a:t>veiktas</a:t>
            </a:r>
            <a:r>
              <a:rPr lang="en-GB" sz="1500" b="0" dirty="0">
                <a:solidFill>
                  <a:schemeClr val="bg1"/>
                </a:solidFill>
              </a:rPr>
              <a:t> no </a:t>
            </a:r>
            <a:r>
              <a:rPr lang="en-GB" sz="1500" b="0" dirty="0" err="1">
                <a:solidFill>
                  <a:schemeClr val="bg1"/>
                </a:solidFill>
              </a:rPr>
              <a:t>cita</a:t>
            </a:r>
            <a:r>
              <a:rPr lang="en-GB" sz="1500" b="0" dirty="0">
                <a:solidFill>
                  <a:schemeClr val="bg1"/>
                </a:solidFill>
              </a:rPr>
              <a:t> </a:t>
            </a:r>
            <a:r>
              <a:rPr lang="en-GB" sz="1500" b="0" dirty="0" err="1">
                <a:solidFill>
                  <a:schemeClr val="bg1"/>
                </a:solidFill>
              </a:rPr>
              <a:t>konta</a:t>
            </a:r>
            <a:r>
              <a:rPr lang="en-GB" sz="1500" b="0" dirty="0">
                <a:solidFill>
                  <a:schemeClr val="bg1"/>
                </a:solidFill>
              </a:rPr>
              <a:t>, var </a:t>
            </a:r>
            <a:r>
              <a:rPr lang="en-GB" sz="1500" b="0" dirty="0" err="1">
                <a:solidFill>
                  <a:schemeClr val="bg1"/>
                </a:solidFill>
              </a:rPr>
              <a:t>tikt</a:t>
            </a:r>
            <a:r>
              <a:rPr lang="en-GB" sz="1500" b="0" dirty="0">
                <a:solidFill>
                  <a:schemeClr val="bg1"/>
                </a:solidFill>
              </a:rPr>
              <a:t> </a:t>
            </a:r>
            <a:r>
              <a:rPr lang="en-GB" sz="1500" b="0" dirty="0" err="1">
                <a:solidFill>
                  <a:schemeClr val="bg1"/>
                </a:solidFill>
              </a:rPr>
              <a:t>atzītas</a:t>
            </a:r>
            <a:r>
              <a:rPr lang="en-GB" sz="1500" b="0" dirty="0">
                <a:solidFill>
                  <a:schemeClr val="bg1"/>
                </a:solidFill>
              </a:rPr>
              <a:t> par </a:t>
            </a:r>
            <a:r>
              <a:rPr lang="en-GB" sz="1500" b="0" dirty="0" err="1">
                <a:solidFill>
                  <a:schemeClr val="bg1"/>
                </a:solidFill>
              </a:rPr>
              <a:t>neattiecināmām</a:t>
            </a:r>
            <a:r>
              <a:rPr lang="en-GB" sz="1500" b="0" dirty="0">
                <a:solidFill>
                  <a:schemeClr val="bg1"/>
                </a:solidFill>
              </a:rPr>
              <a:t> </a:t>
            </a:r>
            <a:r>
              <a:rPr lang="en-GB" sz="1500" b="0" dirty="0" err="1">
                <a:solidFill>
                  <a:schemeClr val="bg1"/>
                </a:solidFill>
              </a:rPr>
              <a:t>izmaksām</a:t>
            </a:r>
            <a:r>
              <a:rPr lang="en-GB" sz="1500" b="0" dirty="0">
                <a:solidFill>
                  <a:schemeClr val="bg1"/>
                </a:solidFill>
              </a:rPr>
              <a:t>;</a:t>
            </a:r>
          </a:p>
          <a:p>
            <a:endParaRPr lang="en-GB" sz="1500" b="0" dirty="0">
              <a:solidFill>
                <a:schemeClr val="bg1"/>
              </a:solidFill>
            </a:endParaRPr>
          </a:p>
          <a:p>
            <a:r>
              <a:rPr lang="en-GB" sz="1500" b="0" dirty="0" err="1">
                <a:solidFill>
                  <a:schemeClr val="bg1"/>
                </a:solidFill>
              </a:rPr>
              <a:t>projekta</a:t>
            </a:r>
            <a:r>
              <a:rPr lang="en-GB" sz="1500" b="0" dirty="0">
                <a:solidFill>
                  <a:schemeClr val="bg1"/>
                </a:solidFill>
              </a:rPr>
              <a:t> </a:t>
            </a:r>
            <a:r>
              <a:rPr lang="en-GB" sz="1500" b="0" dirty="0" err="1">
                <a:solidFill>
                  <a:schemeClr val="bg1"/>
                </a:solidFill>
              </a:rPr>
              <a:t>kontu</a:t>
            </a:r>
            <a:r>
              <a:rPr lang="en-GB" sz="1500" b="0" dirty="0">
                <a:solidFill>
                  <a:schemeClr val="bg1"/>
                </a:solidFill>
              </a:rPr>
              <a:t> </a:t>
            </a:r>
            <a:r>
              <a:rPr lang="en-GB" sz="1500" b="0" dirty="0" err="1">
                <a:solidFill>
                  <a:schemeClr val="bg1"/>
                </a:solidFill>
              </a:rPr>
              <a:t>drīkst</a:t>
            </a:r>
            <a:r>
              <a:rPr lang="en-GB" sz="1500" b="0" dirty="0">
                <a:solidFill>
                  <a:schemeClr val="bg1"/>
                </a:solidFill>
              </a:rPr>
              <a:t> </a:t>
            </a:r>
            <a:r>
              <a:rPr lang="en-GB" sz="1500" b="0" dirty="0" err="1">
                <a:solidFill>
                  <a:schemeClr val="bg1"/>
                </a:solidFill>
              </a:rPr>
              <a:t>izmantot</a:t>
            </a:r>
            <a:r>
              <a:rPr lang="en-GB" sz="1500" b="0" dirty="0">
                <a:solidFill>
                  <a:schemeClr val="bg1"/>
                </a:solidFill>
              </a:rPr>
              <a:t> </a:t>
            </a:r>
            <a:r>
              <a:rPr lang="en-GB" sz="1500" b="0" dirty="0" err="1">
                <a:solidFill>
                  <a:schemeClr val="bg1"/>
                </a:solidFill>
              </a:rPr>
              <a:t>tikai</a:t>
            </a:r>
            <a:r>
              <a:rPr lang="en-GB" sz="1500" b="0" dirty="0">
                <a:solidFill>
                  <a:schemeClr val="bg1"/>
                </a:solidFill>
              </a:rPr>
              <a:t> </a:t>
            </a:r>
            <a:r>
              <a:rPr lang="en-GB" sz="1500" b="0" dirty="0" err="1">
                <a:solidFill>
                  <a:schemeClr val="bg1"/>
                </a:solidFill>
              </a:rPr>
              <a:t>ar</a:t>
            </a:r>
            <a:r>
              <a:rPr lang="en-GB" sz="1500" b="0" dirty="0">
                <a:solidFill>
                  <a:schemeClr val="bg1"/>
                </a:solidFill>
              </a:rPr>
              <a:t> </a:t>
            </a:r>
            <a:r>
              <a:rPr lang="en-GB" sz="1500" b="0" dirty="0" err="1">
                <a:solidFill>
                  <a:schemeClr val="bg1"/>
                </a:solidFill>
              </a:rPr>
              <a:t>projektu</a:t>
            </a:r>
            <a:r>
              <a:rPr lang="en-GB" sz="1500" b="0" dirty="0">
                <a:solidFill>
                  <a:schemeClr val="bg1"/>
                </a:solidFill>
              </a:rPr>
              <a:t> </a:t>
            </a:r>
            <a:r>
              <a:rPr lang="en-GB" sz="1500" b="0" dirty="0" err="1">
                <a:solidFill>
                  <a:schemeClr val="bg1"/>
                </a:solidFill>
              </a:rPr>
              <a:t>saistīto</a:t>
            </a:r>
            <a:r>
              <a:rPr lang="en-GB" sz="1500" b="0" dirty="0">
                <a:solidFill>
                  <a:schemeClr val="bg1"/>
                </a:solidFill>
              </a:rPr>
              <a:t> </a:t>
            </a:r>
            <a:r>
              <a:rPr lang="en-GB" sz="1500" b="0" dirty="0" err="1">
                <a:solidFill>
                  <a:schemeClr val="bg1"/>
                </a:solidFill>
              </a:rPr>
              <a:t>izdevumu</a:t>
            </a:r>
            <a:r>
              <a:rPr lang="en-GB" sz="1500" b="0" dirty="0">
                <a:solidFill>
                  <a:schemeClr val="bg1"/>
                </a:solidFill>
              </a:rPr>
              <a:t> </a:t>
            </a:r>
            <a:r>
              <a:rPr lang="en-GB" sz="1500" b="0" dirty="0" err="1">
                <a:solidFill>
                  <a:schemeClr val="bg1"/>
                </a:solidFill>
              </a:rPr>
              <a:t>veikšanai</a:t>
            </a:r>
            <a:r>
              <a:rPr lang="en-GB" sz="1500" b="0" dirty="0">
                <a:solidFill>
                  <a:schemeClr val="bg1"/>
                </a:solidFill>
              </a:rPr>
              <a:t>.</a:t>
            </a:r>
          </a:p>
          <a:p>
            <a:endParaRPr lang="en-GB" b="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b="0" dirty="0"/>
          </a:p>
          <a:p>
            <a:endParaRPr lang="en-GB" sz="1200" b="0" dirty="0"/>
          </a:p>
        </p:txBody>
      </p:sp>
      <p:sp>
        <p:nvSpPr>
          <p:cNvPr id="5" name="Text Placeholder 26">
            <a:extLst>
              <a:ext uri="{FF2B5EF4-FFF2-40B4-BE49-F238E27FC236}">
                <a16:creationId xmlns:a16="http://schemas.microsoft.com/office/drawing/2014/main" id="{0EDCE28A-2229-CA04-B601-2F7DD725054F}"/>
              </a:ext>
            </a:extLst>
          </p:cNvPr>
          <p:cNvSpPr txBox="1">
            <a:spLocks/>
          </p:cNvSpPr>
          <p:nvPr/>
        </p:nvSpPr>
        <p:spPr>
          <a:xfrm>
            <a:off x="666929" y="2306957"/>
            <a:ext cx="7009606" cy="671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08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sz="1600" dirty="0"/>
              <a:t>Visus norēķinus projekta ietvaros pēc līguma noslēgšanas finansējuma saņēmējs veic izmantojot konkrētajam projektam speciāli atvērto </a:t>
            </a:r>
            <a:r>
              <a:rPr lang="en-GB" sz="1600" dirty="0" err="1"/>
              <a:t>bankas</a:t>
            </a:r>
            <a:r>
              <a:rPr lang="lv-LV" sz="1600" dirty="0"/>
              <a:t> kontu.</a:t>
            </a:r>
            <a:endParaRPr lang="en-GB" sz="16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8F37FCB-F365-2403-6CB8-9F79734F3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0479" y="347027"/>
            <a:ext cx="1038370" cy="885949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382303E-854D-68F4-6D65-C677EB49FB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7" y="584200"/>
            <a:ext cx="3232815" cy="538163"/>
          </a:xfrm>
        </p:spPr>
        <p:txBody>
          <a:bodyPr/>
          <a:lstStyle/>
          <a:p>
            <a:r>
              <a:rPr lang="en-GB" dirty="0"/>
              <a:t>PROJEKTA ĪSTENOŠANA</a:t>
            </a:r>
            <a:endParaRPr lang="lv-LV" dirty="0"/>
          </a:p>
        </p:txBody>
      </p:sp>
      <p:pic>
        <p:nvPicPr>
          <p:cNvPr id="18" name="Picture 17" descr="A logo with white text&#10;&#10;Description automatically generated">
            <a:extLst>
              <a:ext uri="{FF2B5EF4-FFF2-40B4-BE49-F238E27FC236}">
                <a16:creationId xmlns:a16="http://schemas.microsoft.com/office/drawing/2014/main" id="{77AC87FA-2E93-C455-5AAF-D068DD7B0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8875" y="531822"/>
            <a:ext cx="1489288" cy="560999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D050C3E8-CED2-DCF7-8ED8-A79BA9C6A2E9}"/>
              </a:ext>
            </a:extLst>
          </p:cNvPr>
          <p:cNvSpPr>
            <a:spLocks/>
          </p:cNvSpPr>
          <p:nvPr/>
        </p:nvSpPr>
        <p:spPr>
          <a:xfrm>
            <a:off x="685087" y="3620330"/>
            <a:ext cx="396000" cy="396000"/>
          </a:xfrm>
          <a:prstGeom prst="ellipse">
            <a:avLst/>
          </a:prstGeom>
          <a:solidFill>
            <a:srgbClr val="B1D7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BC9085F-1D3B-D0E5-CFCE-A40F5055F49A}"/>
              </a:ext>
            </a:extLst>
          </p:cNvPr>
          <p:cNvSpPr>
            <a:spLocks/>
          </p:cNvSpPr>
          <p:nvPr/>
        </p:nvSpPr>
        <p:spPr>
          <a:xfrm>
            <a:off x="685087" y="4695461"/>
            <a:ext cx="396000" cy="396000"/>
          </a:xfrm>
          <a:prstGeom prst="ellipse">
            <a:avLst/>
          </a:prstGeom>
          <a:solidFill>
            <a:srgbClr val="B1D7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Graphic 22" descr="Badge Tick1 outline">
            <a:extLst>
              <a:ext uri="{FF2B5EF4-FFF2-40B4-BE49-F238E27FC236}">
                <a16:creationId xmlns:a16="http://schemas.microsoft.com/office/drawing/2014/main" id="{4E368B6E-FFCC-601D-3178-E1BA2777B7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4487" y="4664861"/>
            <a:ext cx="457200" cy="457200"/>
          </a:xfrm>
          <a:prstGeom prst="rect">
            <a:avLst/>
          </a:prstGeom>
        </p:spPr>
      </p:pic>
      <p:pic>
        <p:nvPicPr>
          <p:cNvPr id="24" name="Graphic 23" descr="Badge Tick1 outline">
            <a:extLst>
              <a:ext uri="{FF2B5EF4-FFF2-40B4-BE49-F238E27FC236}">
                <a16:creationId xmlns:a16="http://schemas.microsoft.com/office/drawing/2014/main" id="{8043D246-CD66-BBDB-03D7-A0CE2C249F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4487" y="3583851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190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A76C9-43F7-FCDE-67F5-9342687FF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903" y="1226306"/>
            <a:ext cx="8137858" cy="1325563"/>
          </a:xfrm>
        </p:spPr>
        <p:txBody>
          <a:bodyPr>
            <a:normAutofit/>
          </a:bodyPr>
          <a:lstStyle/>
          <a:p>
            <a:r>
              <a:rPr lang="en-GB" dirty="0" err="1">
                <a:solidFill>
                  <a:srgbClr val="3B475D"/>
                </a:solidFill>
              </a:rPr>
              <a:t>Iepirkuma</a:t>
            </a:r>
            <a:r>
              <a:rPr lang="en-GB" dirty="0">
                <a:solidFill>
                  <a:srgbClr val="3B475D"/>
                </a:solidFill>
              </a:rPr>
              <a:t> </a:t>
            </a:r>
            <a:r>
              <a:rPr lang="en-GB" dirty="0" err="1">
                <a:solidFill>
                  <a:srgbClr val="3B475D"/>
                </a:solidFill>
              </a:rPr>
              <a:t>procedūra</a:t>
            </a:r>
            <a:r>
              <a:rPr lang="en-GB" dirty="0">
                <a:solidFill>
                  <a:srgbClr val="3B475D"/>
                </a:solidFill>
              </a:rPr>
              <a:t> </a:t>
            </a:r>
            <a:r>
              <a:rPr lang="en-GB" dirty="0" err="1">
                <a:solidFill>
                  <a:srgbClr val="3B475D"/>
                </a:solidFill>
              </a:rPr>
              <a:t>atbilstoši</a:t>
            </a:r>
            <a:r>
              <a:rPr lang="en-GB" dirty="0">
                <a:solidFill>
                  <a:srgbClr val="3B475D"/>
                </a:solidFill>
              </a:rPr>
              <a:t> </a:t>
            </a:r>
            <a:r>
              <a:rPr lang="en-GB" dirty="0" err="1">
                <a:solidFill>
                  <a:srgbClr val="3B475D"/>
                </a:solidFill>
              </a:rPr>
              <a:t>projekta</a:t>
            </a:r>
            <a:r>
              <a:rPr lang="en-GB" dirty="0">
                <a:solidFill>
                  <a:srgbClr val="3B475D"/>
                </a:solidFill>
              </a:rPr>
              <a:t> </a:t>
            </a:r>
            <a:r>
              <a:rPr lang="en-GB" dirty="0" err="1">
                <a:solidFill>
                  <a:srgbClr val="3B475D"/>
                </a:solidFill>
              </a:rPr>
              <a:t>īstenotāja</a:t>
            </a:r>
            <a:r>
              <a:rPr lang="en-GB" dirty="0">
                <a:solidFill>
                  <a:srgbClr val="3B475D"/>
                </a:solidFill>
              </a:rPr>
              <a:t> </a:t>
            </a:r>
            <a:r>
              <a:rPr lang="en-GB" dirty="0" err="1">
                <a:solidFill>
                  <a:srgbClr val="3B475D"/>
                </a:solidFill>
              </a:rPr>
              <a:t>statusam</a:t>
            </a:r>
            <a:endParaRPr lang="en-GB" dirty="0">
              <a:solidFill>
                <a:srgbClr val="3B475D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65E3525-2AF8-C3E2-6C3D-A4EBC493E0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12</a:t>
            </a:r>
          </a:p>
        </p:txBody>
      </p:sp>
      <p:sp>
        <p:nvSpPr>
          <p:cNvPr id="20" name="Text Placeholder 26">
            <a:extLst>
              <a:ext uri="{FF2B5EF4-FFF2-40B4-BE49-F238E27FC236}">
                <a16:creationId xmlns:a16="http://schemas.microsoft.com/office/drawing/2014/main" id="{D313954A-AB51-B358-30FF-50C3B87559BF}"/>
              </a:ext>
            </a:extLst>
          </p:cNvPr>
          <p:cNvSpPr txBox="1">
            <a:spLocks/>
          </p:cNvSpPr>
          <p:nvPr/>
        </p:nvSpPr>
        <p:spPr>
          <a:xfrm>
            <a:off x="1071348" y="2752213"/>
            <a:ext cx="7372104" cy="671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08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dirty="0" err="1"/>
              <a:t>Publisko</a:t>
            </a:r>
            <a:r>
              <a:rPr lang="en-GB" b="0" dirty="0"/>
              <a:t> </a:t>
            </a:r>
            <a:r>
              <a:rPr lang="en-GB" b="0" dirty="0" err="1"/>
              <a:t>iepirkumu</a:t>
            </a:r>
            <a:r>
              <a:rPr lang="en-GB" b="0" dirty="0"/>
              <a:t> </a:t>
            </a:r>
            <a:r>
              <a:rPr lang="en-GB" b="0" dirty="0" err="1"/>
              <a:t>likums</a:t>
            </a:r>
            <a:r>
              <a:rPr lang="en-GB" b="0" dirty="0"/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dirty="0" err="1"/>
              <a:t>Sabiedrisko</a:t>
            </a:r>
            <a:r>
              <a:rPr lang="en-GB" b="0" dirty="0"/>
              <a:t> </a:t>
            </a:r>
            <a:r>
              <a:rPr lang="en-GB" b="0" dirty="0" err="1"/>
              <a:t>pakalpojumu</a:t>
            </a:r>
            <a:r>
              <a:rPr lang="en-GB" b="0" dirty="0"/>
              <a:t> </a:t>
            </a:r>
            <a:r>
              <a:rPr lang="en-GB" b="0" dirty="0" err="1"/>
              <a:t>sniedzēju</a:t>
            </a:r>
            <a:r>
              <a:rPr lang="en-GB" b="0" dirty="0"/>
              <a:t> </a:t>
            </a:r>
            <a:r>
              <a:rPr lang="en-GB" b="0" dirty="0" err="1"/>
              <a:t>iepirkumu</a:t>
            </a:r>
            <a:r>
              <a:rPr lang="en-GB" b="0" dirty="0"/>
              <a:t> </a:t>
            </a:r>
            <a:r>
              <a:rPr lang="en-GB" b="0" dirty="0" err="1"/>
              <a:t>likums</a:t>
            </a:r>
            <a:r>
              <a:rPr lang="en-GB" b="0" dirty="0"/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dirty="0"/>
              <a:t>2017. gada 28. </a:t>
            </a:r>
            <a:r>
              <a:rPr lang="en-GB" b="0" dirty="0" err="1"/>
              <a:t>februāra</a:t>
            </a:r>
            <a:r>
              <a:rPr lang="en-GB" b="0" dirty="0"/>
              <a:t> </a:t>
            </a:r>
            <a:r>
              <a:rPr lang="en-GB" b="0" dirty="0" err="1"/>
              <a:t>Ministru</a:t>
            </a:r>
            <a:r>
              <a:rPr lang="en-GB" b="0" dirty="0"/>
              <a:t> </a:t>
            </a:r>
            <a:r>
              <a:rPr lang="en-GB" b="0" dirty="0" err="1"/>
              <a:t>kabineta</a:t>
            </a:r>
            <a:r>
              <a:rPr lang="en-GB" b="0" dirty="0"/>
              <a:t> </a:t>
            </a:r>
            <a:r>
              <a:rPr lang="en-GB" b="0" dirty="0" err="1"/>
              <a:t>noteikumi</a:t>
            </a:r>
            <a:r>
              <a:rPr lang="en-GB" b="0" dirty="0"/>
              <a:t> Nr. 104 „Par </a:t>
            </a:r>
            <a:r>
              <a:rPr lang="en-GB" b="0" dirty="0" err="1"/>
              <a:t>iepirkuma</a:t>
            </a:r>
            <a:r>
              <a:rPr lang="en-GB" b="0" dirty="0"/>
              <a:t> </a:t>
            </a:r>
            <a:r>
              <a:rPr lang="en-GB" b="0" dirty="0" err="1"/>
              <a:t>procedūrām</a:t>
            </a:r>
            <a:r>
              <a:rPr lang="en-GB" b="0" dirty="0"/>
              <a:t> un to </a:t>
            </a:r>
            <a:r>
              <a:rPr lang="en-GB" b="0" dirty="0" err="1"/>
              <a:t>piemērošanas</a:t>
            </a:r>
            <a:r>
              <a:rPr lang="en-GB" b="0" dirty="0"/>
              <a:t> </a:t>
            </a:r>
            <a:r>
              <a:rPr lang="en-GB" b="0" dirty="0" err="1"/>
              <a:t>kārtību</a:t>
            </a:r>
            <a:r>
              <a:rPr lang="en-GB" b="0" dirty="0"/>
              <a:t> </a:t>
            </a:r>
            <a:r>
              <a:rPr lang="en-GB" b="0" dirty="0" err="1"/>
              <a:t>pasūtītāja</a:t>
            </a:r>
            <a:r>
              <a:rPr lang="en-GB" b="0" dirty="0"/>
              <a:t> </a:t>
            </a:r>
            <a:r>
              <a:rPr lang="en-GB" b="0" dirty="0" err="1"/>
              <a:t>finansētiem</a:t>
            </a:r>
            <a:r>
              <a:rPr lang="en-GB" b="0" dirty="0"/>
              <a:t> </a:t>
            </a:r>
            <a:r>
              <a:rPr lang="en-GB" b="0" dirty="0" err="1"/>
              <a:t>projektiem</a:t>
            </a:r>
            <a:r>
              <a:rPr lang="en-GB" b="0" dirty="0"/>
              <a:t>”.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b="0" dirty="0"/>
          </a:p>
          <a:p>
            <a:endParaRPr lang="en-GB" sz="1200" b="0" dirty="0"/>
          </a:p>
        </p:txBody>
      </p:sp>
      <p:sp>
        <p:nvSpPr>
          <p:cNvPr id="5" name="Text Placeholder 26">
            <a:extLst>
              <a:ext uri="{FF2B5EF4-FFF2-40B4-BE49-F238E27FC236}">
                <a16:creationId xmlns:a16="http://schemas.microsoft.com/office/drawing/2014/main" id="{0EDCE28A-2229-CA04-B601-2F7DD725054F}"/>
              </a:ext>
            </a:extLst>
          </p:cNvPr>
          <p:cNvSpPr txBox="1">
            <a:spLocks/>
          </p:cNvSpPr>
          <p:nvPr/>
        </p:nvSpPr>
        <p:spPr>
          <a:xfrm>
            <a:off x="666929" y="2306957"/>
            <a:ext cx="7009606" cy="671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08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382303E-854D-68F4-6D65-C677EB49FB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7" y="584200"/>
            <a:ext cx="3232815" cy="538163"/>
          </a:xfrm>
        </p:spPr>
        <p:txBody>
          <a:bodyPr/>
          <a:lstStyle/>
          <a:p>
            <a:r>
              <a:rPr lang="en-GB" dirty="0"/>
              <a:t>PROJEKTA ĪSTENOŠANA</a:t>
            </a:r>
            <a:endParaRPr lang="lv-LV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BC9085F-1D3B-D0E5-CFCE-A40F5055F49A}"/>
              </a:ext>
            </a:extLst>
          </p:cNvPr>
          <p:cNvSpPr>
            <a:spLocks/>
          </p:cNvSpPr>
          <p:nvPr/>
        </p:nvSpPr>
        <p:spPr>
          <a:xfrm>
            <a:off x="1488996" y="4752228"/>
            <a:ext cx="396000" cy="396000"/>
          </a:xfrm>
          <a:prstGeom prst="ellipse">
            <a:avLst/>
          </a:prstGeom>
          <a:solidFill>
            <a:srgbClr val="B1D7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Graphic 22" descr="Badge Tick1 outline">
            <a:extLst>
              <a:ext uri="{FF2B5EF4-FFF2-40B4-BE49-F238E27FC236}">
                <a16:creationId xmlns:a16="http://schemas.microsoft.com/office/drawing/2014/main" id="{4E368B6E-FFCC-601D-3178-E1BA2777B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58396" y="4721628"/>
            <a:ext cx="457200" cy="457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C7DEC4-1B76-70A9-D5A8-0FA0210E9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6245" y="237281"/>
            <a:ext cx="992030" cy="10679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44CDD9-5AD7-78DB-822E-F2419A78650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960234" y="472187"/>
            <a:ext cx="1259286" cy="494407"/>
          </a:xfrm>
          <a:prstGeom prst="rect">
            <a:avLst/>
          </a:prstGeom>
        </p:spPr>
      </p:pic>
      <p:sp>
        <p:nvSpPr>
          <p:cNvPr id="9" name="Text Placeholder 26">
            <a:extLst>
              <a:ext uri="{FF2B5EF4-FFF2-40B4-BE49-F238E27FC236}">
                <a16:creationId xmlns:a16="http://schemas.microsoft.com/office/drawing/2014/main" id="{D5204A73-ACA8-D294-270E-4D1F2D56F08D}"/>
              </a:ext>
            </a:extLst>
          </p:cNvPr>
          <p:cNvSpPr txBox="1">
            <a:spLocks/>
          </p:cNvSpPr>
          <p:nvPr/>
        </p:nvSpPr>
        <p:spPr>
          <a:xfrm>
            <a:off x="2009409" y="4681166"/>
            <a:ext cx="5924846" cy="671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08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dirty="0"/>
              <a:t>Zaļā publiskā iepirkuma un ilgtspējīgas būvniecības principu piemērošana iepirkumos</a:t>
            </a:r>
            <a:r>
              <a:rPr lang="en-GB" dirty="0"/>
              <a:t>.</a:t>
            </a:r>
          </a:p>
        </p:txBody>
      </p:sp>
      <p:sp>
        <p:nvSpPr>
          <p:cNvPr id="10" name="Text Placeholder 26">
            <a:extLst>
              <a:ext uri="{FF2B5EF4-FFF2-40B4-BE49-F238E27FC236}">
                <a16:creationId xmlns:a16="http://schemas.microsoft.com/office/drawing/2014/main" id="{E29B5109-58E2-FB8B-EE04-EE1E6DF88931}"/>
              </a:ext>
            </a:extLst>
          </p:cNvPr>
          <p:cNvSpPr txBox="1">
            <a:spLocks/>
          </p:cNvSpPr>
          <p:nvPr/>
        </p:nvSpPr>
        <p:spPr>
          <a:xfrm>
            <a:off x="1071348" y="5462178"/>
            <a:ext cx="8137858" cy="671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08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dirty="0"/>
              <a:t>2017. gada 20. </a:t>
            </a:r>
            <a:r>
              <a:rPr lang="en-GB" b="0" dirty="0" err="1"/>
              <a:t>jūnija</a:t>
            </a:r>
            <a:r>
              <a:rPr lang="en-GB" b="0" dirty="0"/>
              <a:t> </a:t>
            </a:r>
            <a:r>
              <a:rPr lang="lv-LV" b="0" dirty="0"/>
              <a:t>M</a:t>
            </a:r>
            <a:r>
              <a:rPr lang="en-GB" b="0" dirty="0" err="1"/>
              <a:t>inistru</a:t>
            </a:r>
            <a:r>
              <a:rPr lang="en-GB" b="0" dirty="0"/>
              <a:t> </a:t>
            </a:r>
            <a:r>
              <a:rPr lang="en-GB" b="0" dirty="0" err="1"/>
              <a:t>kabineta</a:t>
            </a:r>
            <a:r>
              <a:rPr lang="lv-LV" b="0" dirty="0"/>
              <a:t> noteikumi Nr. 353 “Prasības zaļajam publiskajam iepirkumam un to piemērošanas kārtība”.</a:t>
            </a:r>
            <a:endParaRPr lang="en-GB" b="0" dirty="0"/>
          </a:p>
          <a:p>
            <a:endParaRPr lang="en-GB" sz="1200" b="0" dirty="0"/>
          </a:p>
        </p:txBody>
      </p:sp>
    </p:spTree>
    <p:extLst>
      <p:ext uri="{BB962C8B-B14F-4D97-AF65-F5344CB8AC3E}">
        <p14:creationId xmlns:p14="http://schemas.microsoft.com/office/powerpoint/2010/main" val="30076940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AD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A76C9-43F7-FCDE-67F5-9342687FF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929" y="1232976"/>
            <a:ext cx="8561292" cy="1325563"/>
          </a:xfrm>
        </p:spPr>
        <p:txBody>
          <a:bodyPr>
            <a:normAutofit/>
          </a:bodyPr>
          <a:lstStyle/>
          <a:p>
            <a:r>
              <a:rPr lang="en-GB" dirty="0" err="1">
                <a:solidFill>
                  <a:schemeClr val="bg1"/>
                </a:solidFill>
              </a:rPr>
              <a:t>Projekta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īstenotāja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pienākumi</a:t>
            </a:r>
            <a:r>
              <a:rPr lang="en-GB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65E3525-2AF8-C3E2-6C3D-A4EBC493E0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12</a:t>
            </a:r>
          </a:p>
        </p:txBody>
      </p:sp>
      <p:sp>
        <p:nvSpPr>
          <p:cNvPr id="20" name="Text Placeholder 26">
            <a:extLst>
              <a:ext uri="{FF2B5EF4-FFF2-40B4-BE49-F238E27FC236}">
                <a16:creationId xmlns:a16="http://schemas.microsoft.com/office/drawing/2014/main" id="{D313954A-AB51-B358-30FF-50C3B87559BF}"/>
              </a:ext>
            </a:extLst>
          </p:cNvPr>
          <p:cNvSpPr txBox="1">
            <a:spLocks/>
          </p:cNvSpPr>
          <p:nvPr/>
        </p:nvSpPr>
        <p:spPr>
          <a:xfrm>
            <a:off x="1205843" y="2558539"/>
            <a:ext cx="5684964" cy="671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08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b="0" dirty="0" err="1">
                <a:solidFill>
                  <a:schemeClr val="bg1"/>
                </a:solidFill>
              </a:rPr>
              <a:t>iesniegt</a:t>
            </a:r>
            <a:r>
              <a:rPr lang="en-GB" sz="1500" b="0" dirty="0">
                <a:solidFill>
                  <a:schemeClr val="bg1"/>
                </a:solidFill>
              </a:rPr>
              <a:t> </a:t>
            </a:r>
            <a:r>
              <a:rPr lang="en-GB" sz="1500" b="0" dirty="0" err="1">
                <a:solidFill>
                  <a:schemeClr val="bg1"/>
                </a:solidFill>
              </a:rPr>
              <a:t>Fondā</a:t>
            </a:r>
            <a:r>
              <a:rPr lang="en-GB" sz="1500" b="0" dirty="0">
                <a:solidFill>
                  <a:schemeClr val="bg1"/>
                </a:solidFill>
              </a:rPr>
              <a:t> </a:t>
            </a:r>
            <a:r>
              <a:rPr lang="en-GB" sz="1500" b="0" dirty="0" err="1">
                <a:solidFill>
                  <a:schemeClr val="bg1"/>
                </a:solidFill>
              </a:rPr>
              <a:t>pārskatus</a:t>
            </a:r>
            <a:r>
              <a:rPr lang="en-GB" sz="1500" b="0" dirty="0">
                <a:solidFill>
                  <a:schemeClr val="bg1"/>
                </a:solidFill>
              </a:rPr>
              <a:t> un </a:t>
            </a:r>
            <a:r>
              <a:rPr lang="en-GB" sz="1500" b="0" dirty="0" err="1">
                <a:solidFill>
                  <a:schemeClr val="bg1"/>
                </a:solidFill>
              </a:rPr>
              <a:t>maksājumu</a:t>
            </a:r>
            <a:r>
              <a:rPr lang="en-GB" sz="1500" b="0" dirty="0">
                <a:solidFill>
                  <a:schemeClr val="bg1"/>
                </a:solidFill>
              </a:rPr>
              <a:t> </a:t>
            </a:r>
            <a:r>
              <a:rPr lang="en-GB" sz="1500" b="0" dirty="0" err="1">
                <a:solidFill>
                  <a:schemeClr val="bg1"/>
                </a:solidFill>
              </a:rPr>
              <a:t>pieprasījumus</a:t>
            </a:r>
            <a:r>
              <a:rPr lang="en-GB" sz="1500" b="0" dirty="0">
                <a:solidFill>
                  <a:schemeClr val="bg1"/>
                </a:solidFill>
              </a:rPr>
              <a:t> </a:t>
            </a:r>
            <a:r>
              <a:rPr lang="en-GB" sz="1500" b="0" dirty="0" err="1">
                <a:solidFill>
                  <a:schemeClr val="bg1"/>
                </a:solidFill>
              </a:rPr>
              <a:t>ar</a:t>
            </a:r>
            <a:r>
              <a:rPr lang="en-GB" sz="1500" b="0" dirty="0">
                <a:solidFill>
                  <a:schemeClr val="bg1"/>
                </a:solidFill>
              </a:rPr>
              <a:t> </a:t>
            </a:r>
            <a:r>
              <a:rPr lang="en-GB" sz="1500" b="0" dirty="0" err="1">
                <a:solidFill>
                  <a:schemeClr val="bg1"/>
                </a:solidFill>
              </a:rPr>
              <a:t>pamatojošiem</a:t>
            </a:r>
            <a:r>
              <a:rPr lang="en-GB" sz="1500" b="0" dirty="0">
                <a:solidFill>
                  <a:schemeClr val="bg1"/>
                </a:solidFill>
              </a:rPr>
              <a:t> </a:t>
            </a:r>
            <a:r>
              <a:rPr lang="en-GB" sz="1500" b="0" dirty="0" err="1">
                <a:solidFill>
                  <a:schemeClr val="bg1"/>
                </a:solidFill>
              </a:rPr>
              <a:t>dokumentiem</a:t>
            </a:r>
            <a:r>
              <a:rPr lang="en-GB" sz="1500" b="0" dirty="0">
                <a:solidFill>
                  <a:schemeClr val="bg1"/>
                </a:solidFill>
              </a:rPr>
              <a:t>; </a:t>
            </a:r>
          </a:p>
          <a:p>
            <a:endParaRPr lang="en-GB" sz="1500" b="0" dirty="0">
              <a:solidFill>
                <a:schemeClr val="bg1"/>
              </a:solidFill>
            </a:endParaRPr>
          </a:p>
          <a:p>
            <a:r>
              <a:rPr lang="en-GB" sz="1500" b="0" dirty="0" err="1">
                <a:solidFill>
                  <a:schemeClr val="bg1"/>
                </a:solidFill>
              </a:rPr>
              <a:t>īstenot</a:t>
            </a:r>
            <a:r>
              <a:rPr lang="en-GB" sz="1500" b="0" dirty="0">
                <a:solidFill>
                  <a:schemeClr val="bg1"/>
                </a:solidFill>
              </a:rPr>
              <a:t> </a:t>
            </a:r>
            <a:r>
              <a:rPr lang="en-GB" sz="1500" b="0" dirty="0" err="1">
                <a:solidFill>
                  <a:schemeClr val="bg1"/>
                </a:solidFill>
              </a:rPr>
              <a:t>publicitātes</a:t>
            </a:r>
            <a:r>
              <a:rPr lang="en-GB" sz="1500" b="0" dirty="0">
                <a:solidFill>
                  <a:schemeClr val="bg1"/>
                </a:solidFill>
              </a:rPr>
              <a:t> </a:t>
            </a:r>
            <a:r>
              <a:rPr lang="en-GB" sz="1500" b="0" dirty="0" err="1">
                <a:solidFill>
                  <a:schemeClr val="bg1"/>
                </a:solidFill>
              </a:rPr>
              <a:t>aktivitātes</a:t>
            </a:r>
            <a:r>
              <a:rPr lang="en-GB" sz="1500" b="0" dirty="0">
                <a:solidFill>
                  <a:schemeClr val="bg1"/>
                </a:solidFill>
              </a:rPr>
              <a:t>; </a:t>
            </a:r>
          </a:p>
          <a:p>
            <a:endParaRPr lang="en-GB" sz="1500" b="0" dirty="0">
              <a:solidFill>
                <a:schemeClr val="bg1"/>
              </a:solidFill>
            </a:endParaRPr>
          </a:p>
          <a:p>
            <a:r>
              <a:rPr lang="en-GB" sz="1500" b="0" dirty="0" err="1">
                <a:solidFill>
                  <a:schemeClr val="bg1"/>
                </a:solidFill>
              </a:rPr>
              <a:t>sekot</a:t>
            </a:r>
            <a:r>
              <a:rPr lang="en-GB" sz="1500" b="0" dirty="0">
                <a:solidFill>
                  <a:schemeClr val="bg1"/>
                </a:solidFill>
              </a:rPr>
              <a:t> </a:t>
            </a:r>
            <a:r>
              <a:rPr lang="en-GB" sz="1500" b="0" dirty="0" err="1">
                <a:solidFill>
                  <a:schemeClr val="bg1"/>
                </a:solidFill>
              </a:rPr>
              <a:t>līdzi</a:t>
            </a:r>
            <a:r>
              <a:rPr lang="en-GB" sz="1500" b="0" dirty="0">
                <a:solidFill>
                  <a:schemeClr val="bg1"/>
                </a:solidFill>
              </a:rPr>
              <a:t> </a:t>
            </a:r>
            <a:r>
              <a:rPr lang="en-GB" sz="1500" b="0" dirty="0" err="1">
                <a:solidFill>
                  <a:schemeClr val="bg1"/>
                </a:solidFill>
              </a:rPr>
              <a:t>faktiskajai</a:t>
            </a:r>
            <a:r>
              <a:rPr lang="en-GB" sz="1500" b="0" dirty="0">
                <a:solidFill>
                  <a:schemeClr val="bg1"/>
                </a:solidFill>
              </a:rPr>
              <a:t> </a:t>
            </a:r>
            <a:r>
              <a:rPr lang="en-GB" sz="1500" b="0" dirty="0" err="1">
                <a:solidFill>
                  <a:schemeClr val="bg1"/>
                </a:solidFill>
              </a:rPr>
              <a:t>būvdarbu</a:t>
            </a:r>
            <a:r>
              <a:rPr lang="en-GB" sz="1500" b="0" dirty="0">
                <a:solidFill>
                  <a:schemeClr val="bg1"/>
                </a:solidFill>
              </a:rPr>
              <a:t>/</a:t>
            </a:r>
            <a:r>
              <a:rPr lang="en-GB" sz="1500" b="0" dirty="0" err="1">
                <a:solidFill>
                  <a:schemeClr val="bg1"/>
                </a:solidFill>
              </a:rPr>
              <a:t>pakalpojumu</a:t>
            </a:r>
            <a:r>
              <a:rPr lang="en-GB" sz="1500" b="0" dirty="0">
                <a:solidFill>
                  <a:schemeClr val="bg1"/>
                </a:solidFill>
              </a:rPr>
              <a:t> </a:t>
            </a:r>
            <a:r>
              <a:rPr lang="en-GB" sz="1500" b="0" dirty="0" err="1">
                <a:solidFill>
                  <a:schemeClr val="bg1"/>
                </a:solidFill>
              </a:rPr>
              <a:t>līgumu</a:t>
            </a:r>
            <a:r>
              <a:rPr lang="en-GB" sz="1500" b="0" dirty="0">
                <a:solidFill>
                  <a:schemeClr val="bg1"/>
                </a:solidFill>
              </a:rPr>
              <a:t> </a:t>
            </a:r>
            <a:r>
              <a:rPr lang="en-GB" sz="1500" b="0" dirty="0" err="1">
                <a:solidFill>
                  <a:schemeClr val="bg1"/>
                </a:solidFill>
              </a:rPr>
              <a:t>izpildei</a:t>
            </a:r>
            <a:r>
              <a:rPr lang="en-GB" sz="1500" b="0" dirty="0">
                <a:solidFill>
                  <a:schemeClr val="bg1"/>
                </a:solidFill>
              </a:rPr>
              <a:t>, par </a:t>
            </a:r>
            <a:r>
              <a:rPr lang="en-GB" sz="1500" b="0" dirty="0" err="1">
                <a:solidFill>
                  <a:schemeClr val="bg1"/>
                </a:solidFill>
              </a:rPr>
              <a:t>novirzēm</a:t>
            </a:r>
            <a:r>
              <a:rPr lang="en-GB" sz="1500" b="0" dirty="0">
                <a:solidFill>
                  <a:schemeClr val="bg1"/>
                </a:solidFill>
              </a:rPr>
              <a:t> no </a:t>
            </a:r>
            <a:r>
              <a:rPr lang="en-GB" sz="1500" b="0" dirty="0" err="1">
                <a:solidFill>
                  <a:schemeClr val="bg1"/>
                </a:solidFill>
              </a:rPr>
              <a:t>projekta</a:t>
            </a:r>
            <a:r>
              <a:rPr lang="en-GB" sz="1500" b="0" dirty="0">
                <a:solidFill>
                  <a:schemeClr val="bg1"/>
                </a:solidFill>
              </a:rPr>
              <a:t> </a:t>
            </a:r>
            <a:r>
              <a:rPr lang="en-GB" sz="1500" b="0" dirty="0" err="1">
                <a:solidFill>
                  <a:schemeClr val="bg1"/>
                </a:solidFill>
              </a:rPr>
              <a:t>īstenošanas</a:t>
            </a:r>
            <a:r>
              <a:rPr lang="en-GB" sz="1500" b="0" dirty="0">
                <a:solidFill>
                  <a:schemeClr val="bg1"/>
                </a:solidFill>
              </a:rPr>
              <a:t> </a:t>
            </a:r>
            <a:r>
              <a:rPr lang="en-GB" sz="1500" b="0" dirty="0" err="1">
                <a:solidFill>
                  <a:schemeClr val="bg1"/>
                </a:solidFill>
              </a:rPr>
              <a:t>laika</a:t>
            </a:r>
            <a:r>
              <a:rPr lang="en-GB" sz="1500" b="0" dirty="0">
                <a:solidFill>
                  <a:schemeClr val="bg1"/>
                </a:solidFill>
              </a:rPr>
              <a:t> </a:t>
            </a:r>
            <a:r>
              <a:rPr lang="en-GB" sz="1500" b="0" dirty="0" err="1">
                <a:solidFill>
                  <a:schemeClr val="bg1"/>
                </a:solidFill>
              </a:rPr>
              <a:t>grafika</a:t>
            </a:r>
            <a:r>
              <a:rPr lang="en-GB" sz="1500" b="0" dirty="0">
                <a:solidFill>
                  <a:schemeClr val="bg1"/>
                </a:solidFill>
              </a:rPr>
              <a:t> </a:t>
            </a:r>
            <a:r>
              <a:rPr lang="en-GB" sz="1500" b="0" dirty="0" err="1">
                <a:solidFill>
                  <a:schemeClr val="bg1"/>
                </a:solidFill>
              </a:rPr>
              <a:t>laicīgi</a:t>
            </a:r>
            <a:r>
              <a:rPr lang="en-GB" sz="1500" b="0" dirty="0">
                <a:solidFill>
                  <a:schemeClr val="bg1"/>
                </a:solidFill>
              </a:rPr>
              <a:t> </a:t>
            </a:r>
            <a:r>
              <a:rPr lang="en-GB" sz="1500" b="0" dirty="0" err="1">
                <a:solidFill>
                  <a:schemeClr val="bg1"/>
                </a:solidFill>
              </a:rPr>
              <a:t>jāinformē</a:t>
            </a:r>
            <a:r>
              <a:rPr lang="en-GB" sz="1500" b="0" dirty="0">
                <a:solidFill>
                  <a:schemeClr val="bg1"/>
                </a:solidFill>
              </a:rPr>
              <a:t> Fonds.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500" b="0" dirty="0"/>
          </a:p>
          <a:p>
            <a:endParaRPr lang="en-GB" sz="1500" b="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8F37FCB-F365-2403-6CB8-9F79734F3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0479" y="347027"/>
            <a:ext cx="1038370" cy="885949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382303E-854D-68F4-6D65-C677EB49FB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7" y="584200"/>
            <a:ext cx="3232815" cy="538163"/>
          </a:xfrm>
        </p:spPr>
        <p:txBody>
          <a:bodyPr/>
          <a:lstStyle/>
          <a:p>
            <a:r>
              <a:rPr lang="en-GB" dirty="0"/>
              <a:t>PROJEKTA ĪSTENOŠANA</a:t>
            </a:r>
            <a:endParaRPr lang="lv-LV" dirty="0"/>
          </a:p>
        </p:txBody>
      </p:sp>
      <p:pic>
        <p:nvPicPr>
          <p:cNvPr id="18" name="Picture 17" descr="A logo with white text&#10;&#10;Description automatically generated">
            <a:extLst>
              <a:ext uri="{FF2B5EF4-FFF2-40B4-BE49-F238E27FC236}">
                <a16:creationId xmlns:a16="http://schemas.microsoft.com/office/drawing/2014/main" id="{77AC87FA-2E93-C455-5AAF-D068DD7B0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7636" y="556342"/>
            <a:ext cx="1638300" cy="617130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D050C3E8-CED2-DCF7-8ED8-A79BA9C6A2E9}"/>
              </a:ext>
            </a:extLst>
          </p:cNvPr>
          <p:cNvSpPr>
            <a:spLocks/>
          </p:cNvSpPr>
          <p:nvPr/>
        </p:nvSpPr>
        <p:spPr>
          <a:xfrm>
            <a:off x="619184" y="2737941"/>
            <a:ext cx="396000" cy="396000"/>
          </a:xfrm>
          <a:prstGeom prst="ellipse">
            <a:avLst/>
          </a:prstGeom>
          <a:solidFill>
            <a:srgbClr val="B1D7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BC9085F-1D3B-D0E5-CFCE-A40F5055F49A}"/>
              </a:ext>
            </a:extLst>
          </p:cNvPr>
          <p:cNvSpPr>
            <a:spLocks/>
          </p:cNvSpPr>
          <p:nvPr/>
        </p:nvSpPr>
        <p:spPr>
          <a:xfrm>
            <a:off x="623887" y="3679314"/>
            <a:ext cx="396000" cy="396000"/>
          </a:xfrm>
          <a:prstGeom prst="ellipse">
            <a:avLst/>
          </a:prstGeom>
          <a:solidFill>
            <a:srgbClr val="B1D7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Graphic 22" descr="Badge Tick1 outline">
            <a:extLst>
              <a:ext uri="{FF2B5EF4-FFF2-40B4-BE49-F238E27FC236}">
                <a16:creationId xmlns:a16="http://schemas.microsoft.com/office/drawing/2014/main" id="{4E368B6E-FFCC-601D-3178-E1BA2777B7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3287" y="3648714"/>
            <a:ext cx="457200" cy="457200"/>
          </a:xfrm>
          <a:prstGeom prst="rect">
            <a:avLst/>
          </a:prstGeom>
        </p:spPr>
      </p:pic>
      <p:pic>
        <p:nvPicPr>
          <p:cNvPr id="24" name="Graphic 23" descr="Badge Tick1 outline">
            <a:extLst>
              <a:ext uri="{FF2B5EF4-FFF2-40B4-BE49-F238E27FC236}">
                <a16:creationId xmlns:a16="http://schemas.microsoft.com/office/drawing/2014/main" id="{8043D246-CD66-BBDB-03D7-A0CE2C249F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8464" y="2707341"/>
            <a:ext cx="457200" cy="4572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1F01585-CB2A-DE58-6C4D-DD0F296BF386}"/>
              </a:ext>
            </a:extLst>
          </p:cNvPr>
          <p:cNvSpPr>
            <a:spLocks/>
          </p:cNvSpPr>
          <p:nvPr/>
        </p:nvSpPr>
        <p:spPr>
          <a:xfrm>
            <a:off x="619184" y="4529254"/>
            <a:ext cx="396000" cy="348457"/>
          </a:xfrm>
          <a:prstGeom prst="ellipse">
            <a:avLst/>
          </a:prstGeom>
          <a:solidFill>
            <a:srgbClr val="B1D7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Graphic 6" descr="Badge Tick1 outline">
            <a:extLst>
              <a:ext uri="{FF2B5EF4-FFF2-40B4-BE49-F238E27FC236}">
                <a16:creationId xmlns:a16="http://schemas.microsoft.com/office/drawing/2014/main" id="{CE7350C8-63BD-D821-E23C-2376F7F996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8464" y="447488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6082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A76C9-43F7-FCDE-67F5-9342687FF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972" y="691384"/>
            <a:ext cx="5257800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dirty="0" err="1"/>
              <a:t>Riski</a:t>
            </a:r>
            <a:r>
              <a:rPr lang="en-GB" dirty="0"/>
              <a:t> </a:t>
            </a:r>
          </a:p>
        </p:txBody>
      </p:sp>
      <p:sp>
        <p:nvSpPr>
          <p:cNvPr id="39" name="Content Placeholder 38">
            <a:extLst>
              <a:ext uri="{FF2B5EF4-FFF2-40B4-BE49-F238E27FC236}">
                <a16:creationId xmlns:a16="http://schemas.microsoft.com/office/drawing/2014/main" id="{124E0967-D656-AA4B-676F-93E88528B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725" y="3158972"/>
            <a:ext cx="3519749" cy="2108348"/>
          </a:xfrm>
        </p:spPr>
        <p:txBody>
          <a:bodyPr>
            <a:normAutofit/>
          </a:bodyPr>
          <a:lstStyle/>
          <a:p>
            <a:pPr marL="227013" indent="-227013"/>
            <a:r>
              <a:rPr lang="en-GB" sz="1400" dirty="0"/>
              <a:t> </a:t>
            </a:r>
            <a:r>
              <a:rPr lang="en-GB" sz="1400" dirty="0" err="1"/>
              <a:t>Iepirkums</a:t>
            </a:r>
            <a:r>
              <a:rPr lang="en-GB" sz="1400" dirty="0"/>
              <a:t>;</a:t>
            </a:r>
          </a:p>
          <a:p>
            <a:pPr marL="227013" indent="-227013"/>
            <a:r>
              <a:rPr lang="en-GB" sz="1400" dirty="0"/>
              <a:t> </a:t>
            </a:r>
            <a:r>
              <a:rPr lang="en-GB" sz="1400" dirty="0" err="1"/>
              <a:t>Izpildes</a:t>
            </a:r>
            <a:r>
              <a:rPr lang="en-GB" sz="1400" dirty="0"/>
              <a:t> </a:t>
            </a:r>
            <a:r>
              <a:rPr lang="en-GB" sz="1400" dirty="0" err="1"/>
              <a:t>termiņa</a:t>
            </a:r>
            <a:r>
              <a:rPr lang="en-GB" sz="1400" dirty="0"/>
              <a:t> </a:t>
            </a:r>
            <a:r>
              <a:rPr lang="en-GB" sz="1400" dirty="0" err="1"/>
              <a:t>kavējumi</a:t>
            </a:r>
            <a:r>
              <a:rPr lang="en-GB" sz="1400" dirty="0"/>
              <a:t>; </a:t>
            </a:r>
          </a:p>
          <a:p>
            <a:pPr marL="227013" indent="-227013"/>
            <a:r>
              <a:rPr lang="en-GB" sz="1400" dirty="0"/>
              <a:t> </a:t>
            </a:r>
            <a:r>
              <a:rPr lang="en-GB" sz="1400" dirty="0" err="1"/>
              <a:t>Saskaņojumi</a:t>
            </a:r>
            <a:r>
              <a:rPr lang="en-GB" sz="1400" dirty="0"/>
              <a:t>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65E3525-2AF8-C3E2-6C3D-A4EBC493E0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11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E560C85D-50E8-322A-59E4-D6B9CE07CF8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86972" y="1837058"/>
            <a:ext cx="2329303" cy="67151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Projekta</a:t>
            </a:r>
            <a:r>
              <a:rPr lang="en-GB" dirty="0"/>
              <a:t> </a:t>
            </a:r>
            <a:r>
              <a:rPr lang="en-GB" dirty="0" err="1"/>
              <a:t>ieviešanas</a:t>
            </a:r>
            <a:r>
              <a:rPr lang="en-GB" dirty="0"/>
              <a:t> </a:t>
            </a:r>
            <a:r>
              <a:rPr lang="en-GB" dirty="0" err="1"/>
              <a:t>riski</a:t>
            </a:r>
            <a:r>
              <a:rPr lang="en-GB" dirty="0"/>
              <a:t>: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CDCB0D00-BF33-2C44-3A88-8CE44C841BE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3610" y="4459777"/>
            <a:ext cx="3177337" cy="67151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Tehniskās</a:t>
            </a:r>
            <a:r>
              <a:rPr lang="en-GB" dirty="0"/>
              <a:t>  un </a:t>
            </a:r>
            <a:r>
              <a:rPr lang="en-GB" dirty="0" err="1"/>
              <a:t>projekta</a:t>
            </a:r>
            <a:r>
              <a:rPr lang="en-GB" dirty="0"/>
              <a:t> </a:t>
            </a:r>
            <a:r>
              <a:rPr lang="en-GB" dirty="0" err="1"/>
              <a:t>dokumentācijas</a:t>
            </a:r>
            <a:r>
              <a:rPr lang="en-GB" dirty="0"/>
              <a:t> </a:t>
            </a:r>
            <a:r>
              <a:rPr lang="en-GB" dirty="0" err="1"/>
              <a:t>kvalitāte</a:t>
            </a:r>
            <a:r>
              <a:rPr lang="en-GB" dirty="0"/>
              <a:t>;</a:t>
            </a:r>
          </a:p>
        </p:txBody>
      </p:sp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01092AB9-E7C7-715D-A81F-04701CACBE47}"/>
              </a:ext>
            </a:extLst>
          </p:cNvPr>
          <p:cNvSpPr txBox="1">
            <a:spLocks/>
          </p:cNvSpPr>
          <p:nvPr/>
        </p:nvSpPr>
        <p:spPr>
          <a:xfrm>
            <a:off x="723610" y="2622070"/>
            <a:ext cx="1914181" cy="671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08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/>
              <a:t>TERMIŅŠ</a:t>
            </a:r>
          </a:p>
        </p:txBody>
      </p:sp>
      <p:sp>
        <p:nvSpPr>
          <p:cNvPr id="6" name="Text Placeholder 43">
            <a:extLst>
              <a:ext uri="{FF2B5EF4-FFF2-40B4-BE49-F238E27FC236}">
                <a16:creationId xmlns:a16="http://schemas.microsoft.com/office/drawing/2014/main" id="{50123D7F-75EF-9931-B39E-734826E7B05C}"/>
              </a:ext>
            </a:extLst>
          </p:cNvPr>
          <p:cNvSpPr txBox="1">
            <a:spLocks/>
          </p:cNvSpPr>
          <p:nvPr/>
        </p:nvSpPr>
        <p:spPr>
          <a:xfrm>
            <a:off x="749840" y="5131289"/>
            <a:ext cx="2653770" cy="671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08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Izmaksu</a:t>
            </a:r>
            <a:r>
              <a:rPr lang="en-GB" dirty="0"/>
              <a:t> </a:t>
            </a:r>
            <a:r>
              <a:rPr lang="en-GB" dirty="0" err="1"/>
              <a:t>pieaugums</a:t>
            </a:r>
            <a:r>
              <a:rPr lang="en-GB" dirty="0"/>
              <a:t>.</a:t>
            </a:r>
          </a:p>
        </p:txBody>
      </p:sp>
      <p:sp>
        <p:nvSpPr>
          <p:cNvPr id="12" name="Rounded Rectangle 39">
            <a:extLst>
              <a:ext uri="{FF2B5EF4-FFF2-40B4-BE49-F238E27FC236}">
                <a16:creationId xmlns:a16="http://schemas.microsoft.com/office/drawing/2014/main" id="{0CE3BDBC-8826-A1A7-CD7A-396B8FC40047}"/>
              </a:ext>
            </a:extLst>
          </p:cNvPr>
          <p:cNvSpPr/>
          <p:nvPr/>
        </p:nvSpPr>
        <p:spPr>
          <a:xfrm>
            <a:off x="692968" y="5640441"/>
            <a:ext cx="2890890" cy="671512"/>
          </a:xfrm>
          <a:prstGeom prst="roundRect">
            <a:avLst>
              <a:gd name="adj" fmla="val 0"/>
            </a:avLst>
          </a:prstGeom>
          <a:solidFill>
            <a:srgbClr val="19A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75778E-0967-F23C-AD5B-F9F684D3F02E}"/>
              </a:ext>
            </a:extLst>
          </p:cNvPr>
          <p:cNvSpPr txBox="1"/>
          <p:nvPr/>
        </p:nvSpPr>
        <p:spPr>
          <a:xfrm>
            <a:off x="963372" y="5669612"/>
            <a:ext cx="5354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Izpēte</a:t>
            </a:r>
            <a:r>
              <a:rPr lang="en-GB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GB" sz="1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plānošana</a:t>
            </a:r>
            <a:r>
              <a:rPr lang="en-GB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</a:p>
          <a:p>
            <a:r>
              <a:rPr lang="en-GB" sz="1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uzraudzība</a:t>
            </a:r>
            <a:r>
              <a:rPr lang="en-GB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B07909B-31C1-1A79-0948-AD506D1A3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4888" y="213238"/>
            <a:ext cx="1867161" cy="2010056"/>
          </a:xfrm>
          <a:prstGeom prst="rect">
            <a:avLst/>
          </a:prstGeom>
        </p:spPr>
      </p:pic>
      <p:pic>
        <p:nvPicPr>
          <p:cNvPr id="25" name="Picture 24" descr="A group of trees in a forest&#10;&#10;Description automatically generated">
            <a:extLst>
              <a:ext uri="{FF2B5EF4-FFF2-40B4-BE49-F238E27FC236}">
                <a16:creationId xmlns:a16="http://schemas.microsoft.com/office/drawing/2014/main" id="{F02138C2-3228-EE95-5E78-4B0A87143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298" y="-90138"/>
            <a:ext cx="6550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695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A76C9-43F7-FCDE-67F5-9342687FF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055" y="629307"/>
            <a:ext cx="6340330" cy="1325563"/>
          </a:xfrm>
        </p:spPr>
        <p:txBody>
          <a:bodyPr>
            <a:normAutofit/>
          </a:bodyPr>
          <a:lstStyle/>
          <a:p>
            <a:r>
              <a:rPr lang="en-GB" dirty="0" err="1"/>
              <a:t>Biežāk</a:t>
            </a:r>
            <a:r>
              <a:rPr lang="en-GB" dirty="0"/>
              <a:t> </a:t>
            </a:r>
            <a:r>
              <a:rPr lang="en-GB" dirty="0" err="1"/>
              <a:t>pieļautās</a:t>
            </a:r>
            <a:r>
              <a:rPr lang="en-GB" dirty="0"/>
              <a:t> </a:t>
            </a:r>
            <a:r>
              <a:rPr lang="en-GB" dirty="0" err="1"/>
              <a:t>kļūdas</a:t>
            </a:r>
            <a:r>
              <a:rPr lang="en-GB" dirty="0"/>
              <a:t>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03DECDA-E01A-5CC5-96AA-9F8BC52CB0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8" y="584200"/>
            <a:ext cx="3026338" cy="538163"/>
          </a:xfrm>
        </p:spPr>
        <p:txBody>
          <a:bodyPr/>
          <a:lstStyle/>
          <a:p>
            <a:r>
              <a:rPr lang="en-GB" dirty="0"/>
              <a:t>PROJEKTA ĪSTENOŠANA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65E3525-2AF8-C3E2-6C3D-A4EBC493E0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12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A6986503-4B4F-AB38-9A4A-70C79AC6D92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72165" y="2757488"/>
            <a:ext cx="5265998" cy="671512"/>
          </a:xfrm>
        </p:spPr>
        <p:txBody>
          <a:bodyPr/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lv-LV" b="0" dirty="0"/>
              <a:t>aktus par izpildītiem darbiem (forma 2) nav parakstījis darbu veicējs, pasūtītājs un būvuzraugs</a:t>
            </a:r>
            <a:r>
              <a:rPr lang="en-GB" b="0" dirty="0"/>
              <a:t>;</a:t>
            </a:r>
            <a:r>
              <a:rPr lang="lv-LV" b="0" dirty="0"/>
              <a:t> 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lv-LV" b="0" dirty="0"/>
              <a:t>aktos par izpildītiem darbiem (forma 2) norādītie veiktie darbi, apjomi un cenas atšķiras no būvniecības līgumā un iepirkuma procedūrā paredzētā un faktiski veiktajiem ➢ izmaiņas tehniskajā dokumentācijā netiek veiktas</a:t>
            </a:r>
            <a:r>
              <a:rPr lang="en-GB" b="0" dirty="0"/>
              <a:t>;</a:t>
            </a:r>
            <a:r>
              <a:rPr lang="lv-LV" b="0" dirty="0"/>
              <a:t> 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b="0" dirty="0"/>
              <a:t>n</a:t>
            </a:r>
            <a:r>
              <a:rPr lang="lv-LV" b="0" dirty="0" err="1"/>
              <a:t>av</a:t>
            </a:r>
            <a:r>
              <a:rPr lang="lv-LV" b="0" dirty="0"/>
              <a:t> pieejamas materiālu kvalitātes atbilstības deklarācijas</a:t>
            </a:r>
            <a:r>
              <a:rPr lang="en-GB" b="0" dirty="0"/>
              <a:t>;</a:t>
            </a:r>
            <a:endParaRPr lang="lv-LV" b="0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lv-LV" b="0" dirty="0"/>
              <a:t>būvniecības risinājumu izmaiņas nav saskaņotas ar </a:t>
            </a:r>
            <a:r>
              <a:rPr lang="lv-LV" b="0" dirty="0" err="1"/>
              <a:t>energoauditoru</a:t>
            </a:r>
            <a:r>
              <a:rPr lang="lv-LV" b="0" dirty="0"/>
              <a:t> un Fondu</a:t>
            </a:r>
            <a:r>
              <a:rPr lang="en-GB" b="0" dirty="0"/>
              <a:t>.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1200" b="0" dirty="0"/>
          </a:p>
        </p:txBody>
      </p:sp>
      <p:sp>
        <p:nvSpPr>
          <p:cNvPr id="3" name="Text Placeholder 26">
            <a:extLst>
              <a:ext uri="{FF2B5EF4-FFF2-40B4-BE49-F238E27FC236}">
                <a16:creationId xmlns:a16="http://schemas.microsoft.com/office/drawing/2014/main" id="{97CD1D7D-CA50-473F-731C-54BFD6C6B90A}"/>
              </a:ext>
            </a:extLst>
          </p:cNvPr>
          <p:cNvSpPr txBox="1">
            <a:spLocks/>
          </p:cNvSpPr>
          <p:nvPr/>
        </p:nvSpPr>
        <p:spPr>
          <a:xfrm>
            <a:off x="623888" y="1734056"/>
            <a:ext cx="4326064" cy="671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08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err="1"/>
              <a:t>Būvdarbi</a:t>
            </a:r>
            <a:r>
              <a:rPr lang="en-GB" dirty="0"/>
              <a:t> nav/</a:t>
            </a:r>
            <a:r>
              <a:rPr lang="en-GB" dirty="0" err="1"/>
              <a:t>netiek</a:t>
            </a:r>
            <a:r>
              <a:rPr lang="en-GB" dirty="0"/>
              <a:t> </a:t>
            </a:r>
            <a:r>
              <a:rPr lang="en-GB" dirty="0" err="1"/>
              <a:t>veikti</a:t>
            </a:r>
            <a:r>
              <a:rPr lang="en-GB" dirty="0"/>
              <a:t> </a:t>
            </a:r>
            <a:r>
              <a:rPr lang="en-GB" dirty="0" err="1"/>
              <a:t>atbilstoši</a:t>
            </a:r>
            <a:r>
              <a:rPr lang="en-GB" dirty="0"/>
              <a:t> </a:t>
            </a:r>
            <a:r>
              <a:rPr lang="en-GB" dirty="0" err="1"/>
              <a:t>projekta</a:t>
            </a:r>
            <a:r>
              <a:rPr lang="en-GB" dirty="0"/>
              <a:t> </a:t>
            </a:r>
            <a:r>
              <a:rPr lang="en-GB" dirty="0" err="1"/>
              <a:t>iesniegumam</a:t>
            </a:r>
            <a:r>
              <a:rPr lang="en-GB" dirty="0"/>
              <a:t> </a:t>
            </a:r>
            <a:r>
              <a:rPr lang="en-GB" dirty="0" err="1"/>
              <a:t>vai</a:t>
            </a:r>
            <a:r>
              <a:rPr lang="en-GB" dirty="0"/>
              <a:t> </a:t>
            </a:r>
            <a:r>
              <a:rPr lang="en-GB" dirty="0" err="1"/>
              <a:t>veiktajam</a:t>
            </a:r>
            <a:r>
              <a:rPr lang="en-GB" dirty="0"/>
              <a:t> </a:t>
            </a:r>
            <a:r>
              <a:rPr lang="en-GB" dirty="0" err="1"/>
              <a:t>iepirkumam</a:t>
            </a:r>
            <a:r>
              <a:rPr lang="en-GB" dirty="0"/>
              <a:t>: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D13C57-DADE-B519-0488-82B7A22FC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2700" y="119649"/>
            <a:ext cx="2010056" cy="10193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45889B-3F3B-7FA9-163F-B1BFA1BB70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959450" y="597694"/>
            <a:ext cx="1259286" cy="494407"/>
          </a:xfrm>
          <a:prstGeom prst="rect">
            <a:avLst/>
          </a:prstGeom>
        </p:spPr>
      </p:pic>
      <p:pic>
        <p:nvPicPr>
          <p:cNvPr id="22" name="Graphic 21" descr="Exclamation mark with solid fill">
            <a:extLst>
              <a:ext uri="{FF2B5EF4-FFF2-40B4-BE49-F238E27FC236}">
                <a16:creationId xmlns:a16="http://schemas.microsoft.com/office/drawing/2014/main" id="{89BF7C97-BDD2-F8EA-CDD4-851F4C128E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4938" y="5520727"/>
            <a:ext cx="413563" cy="413563"/>
          </a:xfrm>
          <a:prstGeom prst="rect">
            <a:avLst/>
          </a:prstGeom>
        </p:spPr>
      </p:pic>
      <p:sp>
        <p:nvSpPr>
          <p:cNvPr id="6" name="Text Placeholder 26">
            <a:extLst>
              <a:ext uri="{FF2B5EF4-FFF2-40B4-BE49-F238E27FC236}">
                <a16:creationId xmlns:a16="http://schemas.microsoft.com/office/drawing/2014/main" id="{10B7A813-59D2-D7B0-E110-989FDB73CC07}"/>
              </a:ext>
            </a:extLst>
          </p:cNvPr>
          <p:cNvSpPr txBox="1">
            <a:spLocks/>
          </p:cNvSpPr>
          <p:nvPr/>
        </p:nvSpPr>
        <p:spPr>
          <a:xfrm>
            <a:off x="6454530" y="1711901"/>
            <a:ext cx="4764206" cy="671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08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būvdarbiem</a:t>
            </a:r>
            <a:r>
              <a:rPr lang="en-GB" dirty="0"/>
              <a:t> </a:t>
            </a:r>
            <a:r>
              <a:rPr lang="en-GB" dirty="0" err="1"/>
              <a:t>saistītā</a:t>
            </a:r>
            <a:r>
              <a:rPr lang="en-GB" dirty="0"/>
              <a:t> </a:t>
            </a:r>
            <a:r>
              <a:rPr lang="en-GB" dirty="0" err="1"/>
              <a:t>izpilddokumentācija</a:t>
            </a:r>
            <a:r>
              <a:rPr lang="en-GB" dirty="0"/>
              <a:t> </a:t>
            </a:r>
            <a:r>
              <a:rPr lang="en-GB" dirty="0" err="1"/>
              <a:t>netiek</a:t>
            </a:r>
            <a:r>
              <a:rPr lang="en-GB" dirty="0"/>
              <a:t> </a:t>
            </a:r>
            <a:r>
              <a:rPr lang="en-GB" dirty="0" err="1"/>
              <a:t>aizpildīta</a:t>
            </a:r>
            <a:r>
              <a:rPr lang="en-GB" dirty="0"/>
              <a:t>/</a:t>
            </a:r>
            <a:r>
              <a:rPr lang="en-GB" dirty="0" err="1"/>
              <a:t>noformēta</a:t>
            </a:r>
            <a:r>
              <a:rPr lang="en-GB" dirty="0"/>
              <a:t> </a:t>
            </a:r>
            <a:r>
              <a:rPr lang="en-GB" dirty="0" err="1"/>
              <a:t>atbilstoši</a:t>
            </a:r>
            <a:r>
              <a:rPr lang="en-GB" dirty="0"/>
              <a:t> </a:t>
            </a:r>
            <a:r>
              <a:rPr lang="en-GB" dirty="0" err="1"/>
              <a:t>normatīvo</a:t>
            </a:r>
            <a:r>
              <a:rPr lang="en-GB" dirty="0"/>
              <a:t> </a:t>
            </a:r>
            <a:r>
              <a:rPr lang="en-GB" dirty="0" err="1"/>
              <a:t>aktu</a:t>
            </a:r>
            <a:r>
              <a:rPr lang="en-GB" dirty="0"/>
              <a:t> </a:t>
            </a:r>
            <a:r>
              <a:rPr lang="en-GB" dirty="0" err="1"/>
              <a:t>prasībām</a:t>
            </a:r>
            <a:r>
              <a:rPr lang="en-GB" dirty="0"/>
              <a:t>:  </a:t>
            </a:r>
          </a:p>
        </p:txBody>
      </p:sp>
      <p:sp>
        <p:nvSpPr>
          <p:cNvPr id="10" name="Text Placeholder 26">
            <a:extLst>
              <a:ext uri="{FF2B5EF4-FFF2-40B4-BE49-F238E27FC236}">
                <a16:creationId xmlns:a16="http://schemas.microsoft.com/office/drawing/2014/main" id="{3713BAB8-D07E-55CC-D62F-CD6B8D6DA2EF}"/>
              </a:ext>
            </a:extLst>
          </p:cNvPr>
          <p:cNvSpPr txBox="1">
            <a:spLocks/>
          </p:cNvSpPr>
          <p:nvPr/>
        </p:nvSpPr>
        <p:spPr>
          <a:xfrm>
            <a:off x="694938" y="2788890"/>
            <a:ext cx="5265998" cy="6401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08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lv-LV" b="0" dirty="0"/>
              <a:t>ir veikti papilddarbi, kas nav saskaņoti, vai nav veikti kādi darbi, kas paredzēti projektā vai veiktajā iepirkuma procedūrā</a:t>
            </a:r>
            <a:r>
              <a:rPr lang="en-GB" b="0" dirty="0"/>
              <a:t>;</a:t>
            </a:r>
            <a:r>
              <a:rPr lang="lv-LV" b="0" dirty="0"/>
              <a:t> 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lv-LV" b="0" dirty="0"/>
              <a:t>projektā paredzēto materiālu vietā tiek izmantoti citi materiāli, kas nav saskaņoti ar Fondu</a:t>
            </a:r>
            <a:r>
              <a:rPr lang="en-GB" b="0" dirty="0"/>
              <a:t>;</a:t>
            </a:r>
            <a:r>
              <a:rPr lang="lv-LV" b="0" dirty="0"/>
              <a:t> 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lv-LV" b="0" dirty="0"/>
              <a:t>atbalsts tiek prasīts par darbiem un materiāliem, kas faktiski nav veikti/izmantoti</a:t>
            </a:r>
            <a:r>
              <a:rPr lang="en-GB" b="0" dirty="0"/>
              <a:t>;</a:t>
            </a:r>
            <a:endParaRPr lang="lv-LV" b="0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lv-LV" b="0" dirty="0"/>
              <a:t>būvdarbi netiek veikti atbilstoši tehniskajai dokumentācijai, t.sk. ēkas </a:t>
            </a:r>
            <a:r>
              <a:rPr lang="lv-LV" b="0" dirty="0" err="1"/>
              <a:t>energoauditā</a:t>
            </a:r>
            <a:r>
              <a:rPr lang="lv-LV" b="0" dirty="0"/>
              <a:t> norādītai informācijai</a:t>
            </a:r>
            <a:r>
              <a:rPr lang="en-GB" b="0" dirty="0"/>
              <a:t>;</a:t>
            </a:r>
            <a:r>
              <a:rPr lang="lv-LV" b="0" dirty="0"/>
              <a:t> 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lv-LV" b="0" dirty="0"/>
              <a:t>būvdarbi tiek veikti nekvalitatīvi</a:t>
            </a:r>
            <a:r>
              <a:rPr lang="en-GB" b="0" dirty="0"/>
              <a:t>.</a:t>
            </a:r>
            <a:endParaRPr lang="lv-LV" b="0" dirty="0"/>
          </a:p>
          <a:p>
            <a:endParaRPr lang="en-GB" sz="1200" b="0" dirty="0"/>
          </a:p>
        </p:txBody>
      </p:sp>
    </p:spTree>
    <p:extLst>
      <p:ext uri="{BB962C8B-B14F-4D97-AF65-F5344CB8AC3E}">
        <p14:creationId xmlns:p14="http://schemas.microsoft.com/office/powerpoint/2010/main" val="30085710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A76C9-43F7-FCDE-67F5-9342687FF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055" y="629307"/>
            <a:ext cx="6340330" cy="1325563"/>
          </a:xfrm>
        </p:spPr>
        <p:txBody>
          <a:bodyPr>
            <a:normAutofit/>
          </a:bodyPr>
          <a:lstStyle/>
          <a:p>
            <a:r>
              <a:rPr lang="en-GB" dirty="0" err="1"/>
              <a:t>Monitorings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65E3525-2AF8-C3E2-6C3D-A4EBC493E0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12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A6986503-4B4F-AB38-9A4A-70C79AC6D92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1719" y="4184315"/>
            <a:ext cx="6340330" cy="671512"/>
          </a:xfrm>
        </p:spPr>
        <p:txBody>
          <a:bodyPr/>
          <a:lstStyle/>
          <a:p>
            <a:pPr marL="285750" indent="-28575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b="0" dirty="0" err="1"/>
              <a:t>līgumā</a:t>
            </a:r>
            <a:r>
              <a:rPr lang="en-GB" b="0" dirty="0"/>
              <a:t> </a:t>
            </a:r>
            <a:r>
              <a:rPr lang="en-GB" b="0" dirty="0" err="1"/>
              <a:t>noteiktais</a:t>
            </a:r>
            <a:r>
              <a:rPr lang="en-GB" b="0" dirty="0"/>
              <a:t> CO</a:t>
            </a:r>
            <a:r>
              <a:rPr lang="en-GB" b="0" baseline="30000" dirty="0"/>
              <a:t>2</a:t>
            </a:r>
            <a:r>
              <a:rPr lang="en-GB" b="0" dirty="0"/>
              <a:t> </a:t>
            </a:r>
            <a:r>
              <a:rPr lang="en-GB" b="0" dirty="0" err="1"/>
              <a:t>emisijas</a:t>
            </a:r>
            <a:r>
              <a:rPr lang="en-GB" b="0" dirty="0"/>
              <a:t> </a:t>
            </a:r>
            <a:r>
              <a:rPr lang="en-GB" b="0" dirty="0" err="1"/>
              <a:t>samazinājums</a:t>
            </a:r>
            <a:r>
              <a:rPr lang="en-GB" b="0" dirty="0"/>
              <a:t> </a:t>
            </a:r>
            <a:r>
              <a:rPr lang="en-GB" b="0" dirty="0" err="1"/>
              <a:t>tonnās</a:t>
            </a:r>
            <a:r>
              <a:rPr lang="en-GB" b="0" dirty="0"/>
              <a:t> </a:t>
            </a:r>
            <a:r>
              <a:rPr lang="en-GB" b="0" dirty="0" err="1"/>
              <a:t>gadā</a:t>
            </a:r>
            <a:r>
              <a:rPr lang="en-GB" b="0" dirty="0"/>
              <a:t>; </a:t>
            </a:r>
          </a:p>
          <a:p>
            <a:pPr marL="285750" indent="-28575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b="0" dirty="0"/>
              <a:t>a</a:t>
            </a:r>
            <a:r>
              <a:rPr lang="lv-LV" b="0" dirty="0" err="1"/>
              <a:t>pkures</a:t>
            </a:r>
            <a:r>
              <a:rPr lang="lv-LV" b="0" dirty="0"/>
              <a:t> patēriņš </a:t>
            </a:r>
            <a:r>
              <a:rPr lang="lv-LV" b="0" dirty="0" err="1"/>
              <a:t>kWh</a:t>
            </a:r>
            <a:r>
              <a:rPr lang="lv-LV" b="0" dirty="0"/>
              <a:t>/m</a:t>
            </a:r>
            <a:r>
              <a:rPr lang="lv-LV" b="0" baseline="30000" dirty="0"/>
              <a:t>2</a:t>
            </a:r>
            <a:r>
              <a:rPr lang="en-GB" b="0" dirty="0"/>
              <a:t>.</a:t>
            </a:r>
            <a:endParaRPr lang="lv-LV" b="0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1200" b="0" dirty="0"/>
          </a:p>
        </p:txBody>
      </p:sp>
      <p:sp>
        <p:nvSpPr>
          <p:cNvPr id="3" name="Text Placeholder 26">
            <a:extLst>
              <a:ext uri="{FF2B5EF4-FFF2-40B4-BE49-F238E27FC236}">
                <a16:creationId xmlns:a16="http://schemas.microsoft.com/office/drawing/2014/main" id="{97CD1D7D-CA50-473F-731C-54BFD6C6B90A}"/>
              </a:ext>
            </a:extLst>
          </p:cNvPr>
          <p:cNvSpPr txBox="1">
            <a:spLocks/>
          </p:cNvSpPr>
          <p:nvPr/>
        </p:nvSpPr>
        <p:spPr>
          <a:xfrm>
            <a:off x="815617" y="1933835"/>
            <a:ext cx="4945630" cy="17496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08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Pēc</a:t>
            </a:r>
            <a:r>
              <a:rPr lang="en-GB" dirty="0"/>
              <a:t> </a:t>
            </a:r>
            <a:r>
              <a:rPr lang="en-GB" dirty="0" err="1"/>
              <a:t>projekta</a:t>
            </a:r>
            <a:r>
              <a:rPr lang="en-GB" dirty="0"/>
              <a:t> </a:t>
            </a:r>
            <a:r>
              <a:rPr lang="en-GB" dirty="0" err="1"/>
              <a:t>realizācijas</a:t>
            </a:r>
            <a:r>
              <a:rPr lang="en-GB" dirty="0"/>
              <a:t> – 5 </a:t>
            </a:r>
            <a:r>
              <a:rPr lang="en-GB" dirty="0" err="1"/>
              <a:t>gadu</a:t>
            </a:r>
            <a:r>
              <a:rPr lang="en-GB" dirty="0"/>
              <a:t> </a:t>
            </a:r>
            <a:r>
              <a:rPr lang="en-GB" dirty="0" err="1"/>
              <a:t>uzraudzības</a:t>
            </a:r>
            <a:r>
              <a:rPr lang="en-GB" dirty="0"/>
              <a:t> periods – </a:t>
            </a:r>
            <a:r>
              <a:rPr lang="en-GB" dirty="0" err="1"/>
              <a:t>monitorings</a:t>
            </a:r>
            <a:r>
              <a:rPr lang="en-GB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Monitoringa</a:t>
            </a:r>
            <a:r>
              <a:rPr lang="en-GB" dirty="0"/>
              <a:t> </a:t>
            </a:r>
            <a:r>
              <a:rPr lang="en-GB" dirty="0" err="1"/>
              <a:t>laikā</a:t>
            </a:r>
            <a:r>
              <a:rPr lang="en-GB" dirty="0"/>
              <a:t> </a:t>
            </a:r>
            <a:r>
              <a:rPr lang="en-GB" dirty="0" err="1"/>
              <a:t>īstenotājam</a:t>
            </a:r>
            <a:r>
              <a:rPr lang="en-GB" dirty="0"/>
              <a:t> </a:t>
            </a:r>
            <a:r>
              <a:rPr lang="en-GB" dirty="0" err="1"/>
              <a:t>ir</a:t>
            </a:r>
            <a:r>
              <a:rPr lang="en-GB" dirty="0"/>
              <a:t> </a:t>
            </a:r>
            <a:r>
              <a:rPr lang="en-GB" dirty="0" err="1"/>
              <a:t>atbildība</a:t>
            </a:r>
            <a:r>
              <a:rPr lang="en-GB" dirty="0"/>
              <a:t> par </a:t>
            </a:r>
            <a:r>
              <a:rPr lang="en-GB" dirty="0" err="1"/>
              <a:t>projekta</a:t>
            </a:r>
            <a:r>
              <a:rPr lang="en-GB" dirty="0"/>
              <a:t> </a:t>
            </a:r>
            <a:r>
              <a:rPr lang="en-GB" dirty="0" err="1"/>
              <a:t>rezultātu</a:t>
            </a:r>
            <a:r>
              <a:rPr lang="en-GB" dirty="0"/>
              <a:t> </a:t>
            </a:r>
            <a:r>
              <a:rPr lang="en-GB" dirty="0" err="1"/>
              <a:t>sasniegšanu</a:t>
            </a:r>
            <a:r>
              <a:rPr lang="lv-LV" dirty="0"/>
              <a:t> un projektā radīto iekārtu vai uzlabojumu saglabāšanu.</a:t>
            </a:r>
            <a:endParaRPr lang="en-GB" dirty="0"/>
          </a:p>
          <a:p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D13C57-DADE-B519-0488-82B7A22FC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2700" y="119649"/>
            <a:ext cx="2010056" cy="10193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45889B-3F3B-7FA9-163F-B1BFA1BB70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655270" y="531927"/>
            <a:ext cx="1503879" cy="590436"/>
          </a:xfrm>
          <a:prstGeom prst="rect">
            <a:avLst/>
          </a:prstGeom>
        </p:spPr>
      </p:pic>
      <p:pic>
        <p:nvPicPr>
          <p:cNvPr id="22" name="Graphic 21" descr="Exclamation mark with solid fill">
            <a:extLst>
              <a:ext uri="{FF2B5EF4-FFF2-40B4-BE49-F238E27FC236}">
                <a16:creationId xmlns:a16="http://schemas.microsoft.com/office/drawing/2014/main" id="{89BF7C97-BDD2-F8EA-CDD4-851F4C128E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4938" y="5520727"/>
            <a:ext cx="413563" cy="413563"/>
          </a:xfrm>
          <a:prstGeom prst="rect">
            <a:avLst/>
          </a:prstGeom>
        </p:spPr>
      </p:pic>
      <p:sp>
        <p:nvSpPr>
          <p:cNvPr id="12" name="Text Placeholder 26">
            <a:extLst>
              <a:ext uri="{FF2B5EF4-FFF2-40B4-BE49-F238E27FC236}">
                <a16:creationId xmlns:a16="http://schemas.microsoft.com/office/drawing/2014/main" id="{6AA558FB-6DEA-A6F6-3DF5-B4FB68ED8D70}"/>
              </a:ext>
            </a:extLst>
          </p:cNvPr>
          <p:cNvSpPr txBox="1">
            <a:spLocks/>
          </p:cNvSpPr>
          <p:nvPr/>
        </p:nvSpPr>
        <p:spPr>
          <a:xfrm>
            <a:off x="815617" y="3727115"/>
            <a:ext cx="4326064" cy="4135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08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Projekta</a:t>
            </a:r>
            <a:r>
              <a:rPr lang="en-GB" dirty="0"/>
              <a:t> </a:t>
            </a:r>
            <a:r>
              <a:rPr lang="en-GB" dirty="0" err="1"/>
              <a:t>rezultāti</a:t>
            </a:r>
            <a:r>
              <a:rPr lang="en-GB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14" name="Rounded Rectangle 39">
            <a:extLst>
              <a:ext uri="{FF2B5EF4-FFF2-40B4-BE49-F238E27FC236}">
                <a16:creationId xmlns:a16="http://schemas.microsoft.com/office/drawing/2014/main" id="{5D097B8D-0201-3CD5-0EEF-AAE5E711ADD0}"/>
              </a:ext>
            </a:extLst>
          </p:cNvPr>
          <p:cNvSpPr/>
          <p:nvPr/>
        </p:nvSpPr>
        <p:spPr>
          <a:xfrm>
            <a:off x="901719" y="5263666"/>
            <a:ext cx="4859528" cy="927684"/>
          </a:xfrm>
          <a:prstGeom prst="roundRect">
            <a:avLst>
              <a:gd name="adj" fmla="val 0"/>
            </a:avLst>
          </a:prstGeom>
          <a:solidFill>
            <a:srgbClr val="19A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D52487-5CC0-D0B8-AAA6-726EB289915A}"/>
              </a:ext>
            </a:extLst>
          </p:cNvPr>
          <p:cNvSpPr txBox="1"/>
          <p:nvPr/>
        </p:nvSpPr>
        <p:spPr>
          <a:xfrm>
            <a:off x="1251183" y="5312009"/>
            <a:ext cx="53547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Svarīgi</a:t>
            </a:r>
            <a:r>
              <a:rPr lang="lv-LV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en-GB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kā</a:t>
            </a:r>
            <a:r>
              <a:rPr lang="en-GB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ēka</a:t>
            </a:r>
            <a:r>
              <a:rPr lang="en-GB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tiek</a:t>
            </a:r>
            <a:r>
              <a:rPr lang="en-GB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ekspluatēta</a:t>
            </a:r>
            <a:r>
              <a:rPr lang="en-GB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</a:p>
          <a:p>
            <a:r>
              <a:rPr lang="en-GB" sz="1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temperatūras</a:t>
            </a:r>
            <a:r>
              <a:rPr lang="en-GB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režīms</a:t>
            </a:r>
            <a:r>
              <a:rPr lang="en-GB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GB" sz="1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vēdināšana</a:t>
            </a:r>
            <a:r>
              <a:rPr lang="en-GB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</a:p>
          <a:p>
            <a:r>
              <a:rPr lang="en-GB" sz="1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apkures</a:t>
            </a:r>
            <a:r>
              <a:rPr lang="en-GB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sistēmu</a:t>
            </a:r>
            <a:r>
              <a:rPr lang="en-GB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režīms</a:t>
            </a:r>
            <a:r>
              <a:rPr lang="en-GB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800258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A76C9-43F7-FCDE-67F5-9342687FF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122363"/>
            <a:ext cx="9481577" cy="1325563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GB" dirty="0" err="1"/>
              <a:t>Sabiedrības</a:t>
            </a:r>
            <a:r>
              <a:rPr lang="en-GB" dirty="0"/>
              <a:t> </a:t>
            </a:r>
            <a:r>
              <a:rPr lang="en-GB" dirty="0" err="1"/>
              <a:t>ieguvums</a:t>
            </a:r>
            <a:r>
              <a:rPr lang="en-GB" dirty="0"/>
              <a:t> </a:t>
            </a:r>
          </a:p>
        </p:txBody>
      </p:sp>
      <p:sp>
        <p:nvSpPr>
          <p:cNvPr id="39" name="Content Placeholder 38">
            <a:extLst>
              <a:ext uri="{FF2B5EF4-FFF2-40B4-BE49-F238E27FC236}">
                <a16:creationId xmlns:a16="http://schemas.microsoft.com/office/drawing/2014/main" id="{124E0967-D656-AA4B-676F-93E88528B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153" y="4029917"/>
            <a:ext cx="1804868" cy="1530437"/>
          </a:xfrm>
        </p:spPr>
        <p:txBody>
          <a:bodyPr>
            <a:noAutofit/>
          </a:bodyPr>
          <a:lstStyle/>
          <a:p>
            <a:pPr marL="0" indent="0" algn="ctr">
              <a:lnSpc>
                <a:spcPts val="1500"/>
              </a:lnSpc>
              <a:buNone/>
            </a:pPr>
            <a:r>
              <a:rPr lang="lv-LV" sz="1400" dirty="0"/>
              <a:t>Uzlabota ielu apgaismojuma dēļ pilsētu nomalēs kļuvis drošāk pārvietoties</a:t>
            </a:r>
            <a:r>
              <a:rPr lang="en-GB" sz="1400" dirty="0"/>
              <a:t>.</a:t>
            </a:r>
            <a:endParaRPr lang="lv-LV" sz="14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65E3525-2AF8-C3E2-6C3D-A4EBC493E0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14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E560C85D-50E8-322A-59E4-D6B9CE07CF8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2497" y="3139796"/>
            <a:ext cx="1914181" cy="671512"/>
          </a:xfrm>
        </p:spPr>
        <p:txBody>
          <a:bodyPr/>
          <a:lstStyle/>
          <a:p>
            <a:pPr algn="ctr"/>
            <a:r>
              <a:rPr lang="en-GB" dirty="0" err="1"/>
              <a:t>Drošāka</a:t>
            </a:r>
            <a:r>
              <a:rPr lang="en-GB" dirty="0"/>
              <a:t> vide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A4BB49-64C8-AB87-1EFC-2812EEF7F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408" y="2270482"/>
            <a:ext cx="436358" cy="430212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3F209A1-7368-84D5-FC95-66E418A27B5C}"/>
              </a:ext>
            </a:extLst>
          </p:cNvPr>
          <p:cNvCxnSpPr>
            <a:cxnSpLocks/>
          </p:cNvCxnSpPr>
          <p:nvPr/>
        </p:nvCxnSpPr>
        <p:spPr>
          <a:xfrm>
            <a:off x="1163338" y="3885267"/>
            <a:ext cx="872498" cy="0"/>
          </a:xfrm>
          <a:prstGeom prst="line">
            <a:avLst/>
          </a:prstGeom>
          <a:ln w="28575">
            <a:solidFill>
              <a:srgbClr val="19AD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 Placeholder 42">
            <a:extLst>
              <a:ext uri="{FF2B5EF4-FFF2-40B4-BE49-F238E27FC236}">
                <a16:creationId xmlns:a16="http://schemas.microsoft.com/office/drawing/2014/main" id="{78EBCAF1-250B-FBAF-77E9-E50B9BEFC94C}"/>
              </a:ext>
            </a:extLst>
          </p:cNvPr>
          <p:cNvSpPr txBox="1">
            <a:spLocks/>
          </p:cNvSpPr>
          <p:nvPr/>
        </p:nvSpPr>
        <p:spPr>
          <a:xfrm>
            <a:off x="2652832" y="3139796"/>
            <a:ext cx="2057191" cy="671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08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lv-LV" dirty="0"/>
              <a:t>Enerģijas izmaksu samazinājums</a:t>
            </a:r>
            <a:r>
              <a:rPr lang="en-GB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6938E4-5DE8-4F4C-9CDC-356DC85D6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9503" y="2207607"/>
            <a:ext cx="540838" cy="540838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C465401-D75A-70D2-B17E-32BDCE114899}"/>
              </a:ext>
            </a:extLst>
          </p:cNvPr>
          <p:cNvCxnSpPr>
            <a:cxnSpLocks/>
          </p:cNvCxnSpPr>
          <p:nvPr/>
        </p:nvCxnSpPr>
        <p:spPr>
          <a:xfrm>
            <a:off x="3173673" y="3885267"/>
            <a:ext cx="872498" cy="0"/>
          </a:xfrm>
          <a:prstGeom prst="line">
            <a:avLst/>
          </a:prstGeom>
          <a:ln w="28575">
            <a:solidFill>
              <a:srgbClr val="19AD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3A6BB2C2-2F8B-6346-FAC1-112617BDAD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2870" y="2319649"/>
            <a:ext cx="553130" cy="381045"/>
          </a:xfrm>
          <a:prstGeom prst="rect">
            <a:avLst/>
          </a:prstGeom>
        </p:spPr>
      </p:pic>
      <p:sp>
        <p:nvSpPr>
          <p:cNvPr id="51" name="Content Placeholder 38">
            <a:extLst>
              <a:ext uri="{FF2B5EF4-FFF2-40B4-BE49-F238E27FC236}">
                <a16:creationId xmlns:a16="http://schemas.microsoft.com/office/drawing/2014/main" id="{6D0B8108-DAB9-CBF1-63DC-0D60031FD5DD}"/>
              </a:ext>
            </a:extLst>
          </p:cNvPr>
          <p:cNvSpPr txBox="1">
            <a:spLocks/>
          </p:cNvSpPr>
          <p:nvPr/>
        </p:nvSpPr>
        <p:spPr>
          <a:xfrm>
            <a:off x="4931312" y="4029917"/>
            <a:ext cx="1804868" cy="15304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914400" rtl="0" eaLnBrk="1" latinLnBrk="0" hangingPunct="1">
              <a:lnSpc>
                <a:spcPts val="1980"/>
              </a:lnSpc>
              <a:spcBef>
                <a:spcPts val="1000"/>
              </a:spcBef>
              <a:buSzPct val="150000"/>
              <a:buFontTx/>
              <a:buBlip>
                <a:blip r:embed="rId5"/>
              </a:buBlip>
              <a:defRPr sz="1000" kern="120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28650" indent="-171450" algn="l" defTabSz="914400" rtl="0" eaLnBrk="1" latinLnBrk="0" hangingPunct="1">
              <a:lnSpc>
                <a:spcPts val="1980"/>
              </a:lnSpc>
              <a:spcBef>
                <a:spcPts val="500"/>
              </a:spcBef>
              <a:buSzPct val="150000"/>
              <a:buFontTx/>
              <a:buBlip>
                <a:blip r:embed="rId5"/>
              </a:buBlip>
              <a:defRPr sz="1000" kern="120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085850" indent="-171450" algn="l" defTabSz="914400" rtl="0" eaLnBrk="1" latinLnBrk="0" hangingPunct="1">
              <a:lnSpc>
                <a:spcPts val="1980"/>
              </a:lnSpc>
              <a:spcBef>
                <a:spcPts val="500"/>
              </a:spcBef>
              <a:buSzPct val="150000"/>
              <a:buFontTx/>
              <a:buBlip>
                <a:blip r:embed="rId5"/>
              </a:buBlip>
              <a:defRPr sz="1000" kern="120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543050" indent="-171450" algn="l" defTabSz="914400" rtl="0" eaLnBrk="1" latinLnBrk="0" hangingPunct="1">
              <a:lnSpc>
                <a:spcPts val="1980"/>
              </a:lnSpc>
              <a:spcBef>
                <a:spcPts val="500"/>
              </a:spcBef>
              <a:buSzPct val="150000"/>
              <a:buFontTx/>
              <a:buBlip>
                <a:blip r:embed="rId5"/>
              </a:buBlip>
              <a:defRPr sz="1000" kern="120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00250" indent="-171450" algn="l" defTabSz="914400" rtl="0" eaLnBrk="1" latinLnBrk="0" hangingPunct="1">
              <a:lnSpc>
                <a:spcPts val="1980"/>
              </a:lnSpc>
              <a:spcBef>
                <a:spcPts val="500"/>
              </a:spcBef>
              <a:buSzPct val="150000"/>
              <a:buFontTx/>
              <a:buBlip>
                <a:blip r:embed="rId5"/>
              </a:buBlip>
              <a:defRPr sz="1000" kern="120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500"/>
              </a:lnSpc>
              <a:buFontTx/>
              <a:buNone/>
            </a:pPr>
            <a:r>
              <a:rPr lang="lv-LV" sz="1400" dirty="0"/>
              <a:t>Novecojušās padomju laiku ēkas pēc to siltināšanas ir ieguvušas vizuāli pievilcīgu izskatu</a:t>
            </a:r>
            <a:r>
              <a:rPr lang="en-GB" sz="1400" dirty="0"/>
              <a:t>.</a:t>
            </a:r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95AB500-21D2-C3BC-995E-3F004BB4435F}"/>
              </a:ext>
            </a:extLst>
          </p:cNvPr>
          <p:cNvSpPr txBox="1">
            <a:spLocks/>
          </p:cNvSpPr>
          <p:nvPr/>
        </p:nvSpPr>
        <p:spPr>
          <a:xfrm>
            <a:off x="4876656" y="3139796"/>
            <a:ext cx="1914181" cy="671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08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 err="1"/>
              <a:t>Ēku</a:t>
            </a:r>
            <a:r>
              <a:rPr lang="en-GB" dirty="0"/>
              <a:t> </a:t>
            </a:r>
            <a:r>
              <a:rPr lang="en-GB" dirty="0" err="1"/>
              <a:t>vizuālā</a:t>
            </a:r>
            <a:r>
              <a:rPr lang="en-GB" dirty="0"/>
              <a:t> </a:t>
            </a:r>
            <a:r>
              <a:rPr lang="en-GB" dirty="0" err="1"/>
              <a:t>estētika</a:t>
            </a:r>
            <a:r>
              <a:rPr lang="en-GB" dirty="0"/>
              <a:t> 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6CB529A-D954-B599-3568-D256E89F6461}"/>
              </a:ext>
            </a:extLst>
          </p:cNvPr>
          <p:cNvCxnSpPr>
            <a:cxnSpLocks/>
          </p:cNvCxnSpPr>
          <p:nvPr/>
        </p:nvCxnSpPr>
        <p:spPr>
          <a:xfrm>
            <a:off x="5397497" y="3885267"/>
            <a:ext cx="872498" cy="0"/>
          </a:xfrm>
          <a:prstGeom prst="line">
            <a:avLst/>
          </a:prstGeom>
          <a:ln w="28575">
            <a:solidFill>
              <a:srgbClr val="19AD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E0035A1B-0BF3-164D-7991-86756A571F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3997" y="2232058"/>
            <a:ext cx="356461" cy="497817"/>
          </a:xfrm>
          <a:prstGeom prst="rect">
            <a:avLst/>
          </a:prstGeom>
        </p:spPr>
      </p:pic>
      <p:sp>
        <p:nvSpPr>
          <p:cNvPr id="54" name="Content Placeholder 38">
            <a:extLst>
              <a:ext uri="{FF2B5EF4-FFF2-40B4-BE49-F238E27FC236}">
                <a16:creationId xmlns:a16="http://schemas.microsoft.com/office/drawing/2014/main" id="{CDF7B8ED-2DA6-D25E-601F-C68D5EF1043A}"/>
              </a:ext>
            </a:extLst>
          </p:cNvPr>
          <p:cNvSpPr txBox="1">
            <a:spLocks/>
          </p:cNvSpPr>
          <p:nvPr/>
        </p:nvSpPr>
        <p:spPr>
          <a:xfrm>
            <a:off x="7209793" y="4029917"/>
            <a:ext cx="1804868" cy="15304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914400" rtl="0" eaLnBrk="1" latinLnBrk="0" hangingPunct="1">
              <a:lnSpc>
                <a:spcPts val="1980"/>
              </a:lnSpc>
              <a:spcBef>
                <a:spcPts val="1000"/>
              </a:spcBef>
              <a:buSzPct val="150000"/>
              <a:buFontTx/>
              <a:buBlip>
                <a:blip r:embed="rId5"/>
              </a:buBlip>
              <a:defRPr sz="1000" kern="120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28650" indent="-171450" algn="l" defTabSz="914400" rtl="0" eaLnBrk="1" latinLnBrk="0" hangingPunct="1">
              <a:lnSpc>
                <a:spcPts val="1980"/>
              </a:lnSpc>
              <a:spcBef>
                <a:spcPts val="500"/>
              </a:spcBef>
              <a:buSzPct val="150000"/>
              <a:buFontTx/>
              <a:buBlip>
                <a:blip r:embed="rId5"/>
              </a:buBlip>
              <a:defRPr sz="1000" kern="120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085850" indent="-171450" algn="l" defTabSz="914400" rtl="0" eaLnBrk="1" latinLnBrk="0" hangingPunct="1">
              <a:lnSpc>
                <a:spcPts val="1980"/>
              </a:lnSpc>
              <a:spcBef>
                <a:spcPts val="500"/>
              </a:spcBef>
              <a:buSzPct val="150000"/>
              <a:buFontTx/>
              <a:buBlip>
                <a:blip r:embed="rId5"/>
              </a:buBlip>
              <a:defRPr sz="1000" kern="120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543050" indent="-171450" algn="l" defTabSz="914400" rtl="0" eaLnBrk="1" latinLnBrk="0" hangingPunct="1">
              <a:lnSpc>
                <a:spcPts val="1980"/>
              </a:lnSpc>
              <a:spcBef>
                <a:spcPts val="500"/>
              </a:spcBef>
              <a:buSzPct val="150000"/>
              <a:buFontTx/>
              <a:buBlip>
                <a:blip r:embed="rId5"/>
              </a:buBlip>
              <a:defRPr sz="1000" kern="120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00250" indent="-171450" algn="l" defTabSz="914400" rtl="0" eaLnBrk="1" latinLnBrk="0" hangingPunct="1">
              <a:lnSpc>
                <a:spcPts val="1980"/>
              </a:lnSpc>
              <a:spcBef>
                <a:spcPts val="500"/>
              </a:spcBef>
              <a:buSzPct val="150000"/>
              <a:buFontTx/>
              <a:buBlip>
                <a:blip r:embed="rId5"/>
              </a:buBlip>
              <a:defRPr sz="1000" kern="120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500"/>
              </a:lnSpc>
              <a:buFontTx/>
              <a:buNone/>
            </a:pPr>
            <a:r>
              <a:rPr lang="lv-LV" sz="1400" dirty="0"/>
              <a:t>Uzlabota iekštelpu gaisa kvalitāte, jo modernizēta ventilācijas sistēma (skolas, pirmsskolas iestādes, kultūras centri)</a:t>
            </a:r>
            <a:r>
              <a:rPr lang="en-GB" sz="1400" dirty="0"/>
              <a:t>.</a:t>
            </a:r>
            <a:r>
              <a:rPr lang="lv-LV" sz="1400" dirty="0"/>
              <a:t> </a:t>
            </a:r>
            <a:endParaRPr lang="en-GB" sz="1400" dirty="0"/>
          </a:p>
        </p:txBody>
      </p:sp>
      <p:sp>
        <p:nvSpPr>
          <p:cNvPr id="56" name="Text Placeholder 42">
            <a:extLst>
              <a:ext uri="{FF2B5EF4-FFF2-40B4-BE49-F238E27FC236}">
                <a16:creationId xmlns:a16="http://schemas.microsoft.com/office/drawing/2014/main" id="{1549C905-AA3F-0D62-9EE5-B2044A25A0B1}"/>
              </a:ext>
            </a:extLst>
          </p:cNvPr>
          <p:cNvSpPr txBox="1">
            <a:spLocks/>
          </p:cNvSpPr>
          <p:nvPr/>
        </p:nvSpPr>
        <p:spPr>
          <a:xfrm>
            <a:off x="7155137" y="3139796"/>
            <a:ext cx="1914181" cy="671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08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lv-LV" dirty="0"/>
              <a:t>Gaisa kvalitāte ēkās</a:t>
            </a:r>
            <a:endParaRPr lang="en-GB" dirty="0"/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0EAC980-93C1-553D-A322-03E6FF8B12F8}"/>
              </a:ext>
            </a:extLst>
          </p:cNvPr>
          <p:cNvCxnSpPr>
            <a:cxnSpLocks/>
          </p:cNvCxnSpPr>
          <p:nvPr/>
        </p:nvCxnSpPr>
        <p:spPr>
          <a:xfrm>
            <a:off x="7675978" y="3885267"/>
            <a:ext cx="872498" cy="0"/>
          </a:xfrm>
          <a:prstGeom prst="line">
            <a:avLst/>
          </a:prstGeom>
          <a:ln w="28575">
            <a:solidFill>
              <a:srgbClr val="19AD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EF79EAD-50FC-BCDA-D70E-42C55BA97DD6}"/>
              </a:ext>
            </a:extLst>
          </p:cNvPr>
          <p:cNvGrpSpPr/>
          <p:nvPr/>
        </p:nvGrpSpPr>
        <p:grpSpPr>
          <a:xfrm>
            <a:off x="9433619" y="2275080"/>
            <a:ext cx="1914181" cy="3285274"/>
            <a:chOff x="8858650" y="2275080"/>
            <a:chExt cx="1914181" cy="328527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790589A-28F2-0A75-66C9-EA75404D2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83604" y="2275080"/>
              <a:ext cx="264273" cy="454795"/>
            </a:xfrm>
            <a:prstGeom prst="rect">
              <a:avLst/>
            </a:prstGeom>
          </p:spPr>
        </p:pic>
        <p:sp>
          <p:nvSpPr>
            <p:cNvPr id="58" name="Content Placeholder 38">
              <a:extLst>
                <a:ext uri="{FF2B5EF4-FFF2-40B4-BE49-F238E27FC236}">
                  <a16:creationId xmlns:a16="http://schemas.microsoft.com/office/drawing/2014/main" id="{5C95B23D-6791-DD7B-FE55-2CC7D8888814}"/>
                </a:ext>
              </a:extLst>
            </p:cNvPr>
            <p:cNvSpPr txBox="1">
              <a:spLocks/>
            </p:cNvSpPr>
            <p:nvPr/>
          </p:nvSpPr>
          <p:spPr>
            <a:xfrm>
              <a:off x="8913306" y="4029917"/>
              <a:ext cx="1804868" cy="153043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171450" indent="-171450" algn="l" defTabSz="914400" rtl="0" eaLnBrk="1" latinLnBrk="0" hangingPunct="1">
                <a:lnSpc>
                  <a:spcPts val="1980"/>
                </a:lnSpc>
                <a:spcBef>
                  <a:spcPts val="1000"/>
                </a:spcBef>
                <a:buSzPct val="150000"/>
                <a:buFontTx/>
                <a:buBlip>
                  <a:blip r:embed="rId5"/>
                </a:buBlip>
                <a:defRPr sz="1000" kern="1200">
                  <a:solidFill>
                    <a:srgbClr val="3B47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628650" indent="-171450" algn="l" defTabSz="914400" rtl="0" eaLnBrk="1" latinLnBrk="0" hangingPunct="1">
                <a:lnSpc>
                  <a:spcPts val="1980"/>
                </a:lnSpc>
                <a:spcBef>
                  <a:spcPts val="500"/>
                </a:spcBef>
                <a:buSzPct val="150000"/>
                <a:buFontTx/>
                <a:buBlip>
                  <a:blip r:embed="rId5"/>
                </a:buBlip>
                <a:defRPr sz="1000" kern="1200">
                  <a:solidFill>
                    <a:srgbClr val="3B47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085850" indent="-171450" algn="l" defTabSz="914400" rtl="0" eaLnBrk="1" latinLnBrk="0" hangingPunct="1">
                <a:lnSpc>
                  <a:spcPts val="1980"/>
                </a:lnSpc>
                <a:spcBef>
                  <a:spcPts val="500"/>
                </a:spcBef>
                <a:buSzPct val="150000"/>
                <a:buFontTx/>
                <a:buBlip>
                  <a:blip r:embed="rId5"/>
                </a:buBlip>
                <a:defRPr sz="1000" kern="1200">
                  <a:solidFill>
                    <a:srgbClr val="3B47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543050" indent="-171450" algn="l" defTabSz="914400" rtl="0" eaLnBrk="1" latinLnBrk="0" hangingPunct="1">
                <a:lnSpc>
                  <a:spcPts val="1980"/>
                </a:lnSpc>
                <a:spcBef>
                  <a:spcPts val="500"/>
                </a:spcBef>
                <a:buSzPct val="150000"/>
                <a:buFontTx/>
                <a:buBlip>
                  <a:blip r:embed="rId5"/>
                </a:buBlip>
                <a:defRPr sz="1000" kern="1200">
                  <a:solidFill>
                    <a:srgbClr val="3B47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00250" indent="-171450" algn="l" defTabSz="914400" rtl="0" eaLnBrk="1" latinLnBrk="0" hangingPunct="1">
                <a:lnSpc>
                  <a:spcPts val="1980"/>
                </a:lnSpc>
                <a:spcBef>
                  <a:spcPts val="500"/>
                </a:spcBef>
                <a:buSzPct val="150000"/>
                <a:buFontTx/>
                <a:buBlip>
                  <a:blip r:embed="rId5"/>
                </a:buBlip>
                <a:defRPr sz="1000" kern="1200">
                  <a:solidFill>
                    <a:srgbClr val="3B47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ts val="1500"/>
                </a:lnSpc>
                <a:buNone/>
              </a:pPr>
              <a:r>
                <a:rPr lang="lv-LV" sz="1400" dirty="0"/>
                <a:t>Nosiltināto ēku izmaksas apkures sezonā ir samazinājušās</a:t>
              </a:r>
              <a:r>
                <a:rPr lang="en-GB" sz="1400" dirty="0"/>
                <a:t>.</a:t>
              </a:r>
            </a:p>
          </p:txBody>
        </p:sp>
        <p:sp>
          <p:nvSpPr>
            <p:cNvPr id="59" name="Text Placeholder 42">
              <a:extLst>
                <a:ext uri="{FF2B5EF4-FFF2-40B4-BE49-F238E27FC236}">
                  <a16:creationId xmlns:a16="http://schemas.microsoft.com/office/drawing/2014/main" id="{6CD9B513-8548-AD71-3CAB-8555D901B47C}"/>
                </a:ext>
              </a:extLst>
            </p:cNvPr>
            <p:cNvSpPr txBox="1">
              <a:spLocks/>
            </p:cNvSpPr>
            <p:nvPr/>
          </p:nvSpPr>
          <p:spPr>
            <a:xfrm>
              <a:off x="8858650" y="3139796"/>
              <a:ext cx="1914181" cy="67151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ts val="208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400" b="1" kern="1200">
                  <a:solidFill>
                    <a:srgbClr val="3B47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b="1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b="1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b="1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b="1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lv-LV" dirty="0"/>
                <a:t>Mazas</a:t>
              </a:r>
              <a:r>
                <a:rPr lang="en-GB" dirty="0"/>
                <a:t> </a:t>
              </a:r>
              <a:r>
                <a:rPr lang="en-GB" dirty="0" err="1"/>
                <a:t>apkures</a:t>
              </a:r>
              <a:r>
                <a:rPr lang="en-GB" dirty="0"/>
                <a:t> </a:t>
              </a:r>
              <a:r>
                <a:rPr lang="en-GB" dirty="0" err="1"/>
                <a:t>izmaksas</a:t>
              </a:r>
              <a:r>
                <a:rPr lang="en-GB" dirty="0"/>
                <a:t> </a:t>
              </a: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59779982-A462-605D-0039-8ED37FC60AC5}"/>
                </a:ext>
              </a:extLst>
            </p:cNvPr>
            <p:cNvCxnSpPr>
              <a:cxnSpLocks/>
            </p:cNvCxnSpPr>
            <p:nvPr/>
          </p:nvCxnSpPr>
          <p:spPr>
            <a:xfrm>
              <a:off x="9379491" y="3885267"/>
              <a:ext cx="872498" cy="0"/>
            </a:xfrm>
            <a:prstGeom prst="line">
              <a:avLst/>
            </a:prstGeom>
            <a:ln w="28575">
              <a:solidFill>
                <a:srgbClr val="19AD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8D5C76E-BE4E-A795-96D7-F2DBFACFDE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48476" y="355173"/>
            <a:ext cx="3143689" cy="1028844"/>
          </a:xfrm>
          <a:prstGeom prst="rect">
            <a:avLst/>
          </a:prstGeom>
        </p:spPr>
      </p:pic>
      <p:sp>
        <p:nvSpPr>
          <p:cNvPr id="3" name="Content Placeholder 38">
            <a:extLst>
              <a:ext uri="{FF2B5EF4-FFF2-40B4-BE49-F238E27FC236}">
                <a16:creationId xmlns:a16="http://schemas.microsoft.com/office/drawing/2014/main" id="{0A14C7D0-11F6-83ED-719E-7E7E86020DCA}"/>
              </a:ext>
            </a:extLst>
          </p:cNvPr>
          <p:cNvSpPr txBox="1">
            <a:spLocks/>
          </p:cNvSpPr>
          <p:nvPr/>
        </p:nvSpPr>
        <p:spPr>
          <a:xfrm>
            <a:off x="2630637" y="4029917"/>
            <a:ext cx="1804868" cy="15304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914400" rtl="0" eaLnBrk="1" latinLnBrk="0" hangingPunct="1">
              <a:lnSpc>
                <a:spcPts val="1980"/>
              </a:lnSpc>
              <a:spcBef>
                <a:spcPts val="1000"/>
              </a:spcBef>
              <a:buSzPct val="150000"/>
              <a:buFontTx/>
              <a:buBlip>
                <a:blip r:embed="rId5"/>
              </a:buBlip>
              <a:defRPr sz="1000" kern="120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28650" indent="-171450" algn="l" defTabSz="914400" rtl="0" eaLnBrk="1" latinLnBrk="0" hangingPunct="1">
              <a:lnSpc>
                <a:spcPts val="1980"/>
              </a:lnSpc>
              <a:spcBef>
                <a:spcPts val="500"/>
              </a:spcBef>
              <a:buSzPct val="150000"/>
              <a:buFontTx/>
              <a:buBlip>
                <a:blip r:embed="rId5"/>
              </a:buBlip>
              <a:defRPr sz="1000" kern="120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085850" indent="-171450" algn="l" defTabSz="914400" rtl="0" eaLnBrk="1" latinLnBrk="0" hangingPunct="1">
              <a:lnSpc>
                <a:spcPts val="1980"/>
              </a:lnSpc>
              <a:spcBef>
                <a:spcPts val="500"/>
              </a:spcBef>
              <a:buSzPct val="150000"/>
              <a:buFontTx/>
              <a:buBlip>
                <a:blip r:embed="rId5"/>
              </a:buBlip>
              <a:defRPr sz="1000" kern="120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543050" indent="-171450" algn="l" defTabSz="914400" rtl="0" eaLnBrk="1" latinLnBrk="0" hangingPunct="1">
              <a:lnSpc>
                <a:spcPts val="1980"/>
              </a:lnSpc>
              <a:spcBef>
                <a:spcPts val="500"/>
              </a:spcBef>
              <a:buSzPct val="150000"/>
              <a:buFontTx/>
              <a:buBlip>
                <a:blip r:embed="rId5"/>
              </a:buBlip>
              <a:defRPr sz="1000" kern="120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00250" indent="-171450" algn="l" defTabSz="914400" rtl="0" eaLnBrk="1" latinLnBrk="0" hangingPunct="1">
              <a:lnSpc>
                <a:spcPts val="1980"/>
              </a:lnSpc>
              <a:spcBef>
                <a:spcPts val="500"/>
              </a:spcBef>
              <a:buSzPct val="150000"/>
              <a:buFontTx/>
              <a:buBlip>
                <a:blip r:embed="rId5"/>
              </a:buBlip>
              <a:defRPr sz="1000" kern="120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500"/>
              </a:lnSpc>
              <a:buFontTx/>
              <a:buNone/>
            </a:pPr>
            <a:r>
              <a:rPr lang="lv-LV" sz="1200" dirty="0"/>
              <a:t>Uzstādītie ielu LED gaismekļi – pašvaldībām samazina elektrības izmaksas</a:t>
            </a:r>
            <a:r>
              <a:rPr lang="en-GB" sz="1200" dirty="0"/>
              <a:t>.</a:t>
            </a:r>
            <a:endParaRPr lang="lv-LV" sz="1200" dirty="0"/>
          </a:p>
          <a:p>
            <a:pPr marL="0" indent="0" algn="ctr">
              <a:lnSpc>
                <a:spcPts val="1500"/>
              </a:lnSpc>
              <a:buFontTx/>
              <a:buNone/>
            </a:pPr>
            <a:r>
              <a:rPr lang="lv-LV" sz="1200" dirty="0"/>
              <a:t>Uzstādītie saules paneļi, </a:t>
            </a:r>
            <a:r>
              <a:rPr lang="lv-LV" sz="1200" dirty="0" err="1"/>
              <a:t>siltumsūkņi</a:t>
            </a:r>
            <a:r>
              <a:rPr lang="lv-LV" sz="1200" dirty="0"/>
              <a:t>, saules kolektori – publiskā un privātā sektora enerģijas izmaksu samazinājums</a:t>
            </a:r>
            <a:r>
              <a:rPr lang="en-GB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193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A76C9-43F7-FCDE-67F5-9342687FF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837" y="813163"/>
            <a:ext cx="5257800" cy="1325563"/>
          </a:xfrm>
        </p:spPr>
        <p:txBody>
          <a:bodyPr>
            <a:normAutofit/>
          </a:bodyPr>
          <a:lstStyle/>
          <a:p>
            <a:r>
              <a:rPr lang="en-GB" dirty="0" err="1"/>
              <a:t>Vides</a:t>
            </a:r>
            <a:r>
              <a:rPr lang="en-GB" dirty="0"/>
              <a:t> </a:t>
            </a:r>
            <a:r>
              <a:rPr lang="en-GB" dirty="0" err="1"/>
              <a:t>investīciju</a:t>
            </a:r>
            <a:r>
              <a:rPr lang="en-GB" dirty="0"/>
              <a:t> fonds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EBA014-A0A8-A624-E45D-8CC36CA4AD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6711885" y="1327437"/>
            <a:ext cx="4927115" cy="5530564"/>
          </a:xfr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03DECDA-E01A-5CC5-96AA-9F8BC52CB0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PAR MUMS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65E3525-2AF8-C3E2-6C3D-A4EBC493E0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02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A610E9-2EE4-6068-B0F0-70ED65230CCC}"/>
              </a:ext>
            </a:extLst>
          </p:cNvPr>
          <p:cNvSpPr txBox="1"/>
          <p:nvPr/>
        </p:nvSpPr>
        <p:spPr>
          <a:xfrm>
            <a:off x="1263965" y="2093581"/>
            <a:ext cx="4221489" cy="1139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80"/>
              </a:lnSpc>
            </a:pPr>
            <a:r>
              <a:rPr lang="en-GB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Sabiedrība</a:t>
            </a:r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</a:t>
            </a:r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ierobežotu</a:t>
            </a:r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atbildību</a:t>
            </a:r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“</a:t>
            </a:r>
            <a:r>
              <a:rPr lang="en-GB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Vides</a:t>
            </a:r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investīciju</a:t>
            </a:r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fonds” </a:t>
            </a:r>
            <a:r>
              <a:rPr lang="en-GB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ir</a:t>
            </a:r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Klimata</a:t>
            </a:r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un </a:t>
            </a:r>
            <a:r>
              <a:rPr lang="en-GB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enerģētikas</a:t>
            </a:r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ministrijas</a:t>
            </a:r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pārraudzībā</a:t>
            </a:r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esoša</a:t>
            </a:r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kapitālsabiedrība</a:t>
            </a:r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7B3D69-0D7A-259D-353E-CB739DD83AAB}"/>
              </a:ext>
            </a:extLst>
          </p:cNvPr>
          <p:cNvSpPr txBox="1"/>
          <p:nvPr/>
        </p:nvSpPr>
        <p:spPr>
          <a:xfrm>
            <a:off x="1263965" y="3312841"/>
            <a:ext cx="4221489" cy="1139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80"/>
              </a:lnSpc>
            </a:pPr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Fonda </a:t>
            </a:r>
            <a:r>
              <a:rPr lang="en-GB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darbības</a:t>
            </a:r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virsmērķis</a:t>
            </a:r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</a:t>
            </a:r>
            <a:r>
              <a:rPr lang="lv-LV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izveidojot ilgtspējīgu finansēšanas modeli, veicināt Latvijas ieguldījumu globālo klimata pārmaiņu samazināšanā. </a:t>
            </a:r>
            <a:endParaRPr lang="en-GB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054220-DA9F-34F7-CA3E-80AF5525E46C}"/>
              </a:ext>
            </a:extLst>
          </p:cNvPr>
          <p:cNvSpPr/>
          <p:nvPr/>
        </p:nvSpPr>
        <p:spPr>
          <a:xfrm>
            <a:off x="11002879" y="342900"/>
            <a:ext cx="721895" cy="779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24C48B-54B6-B961-C178-3B4035E82AF5}"/>
              </a:ext>
            </a:extLst>
          </p:cNvPr>
          <p:cNvSpPr txBox="1"/>
          <p:nvPr/>
        </p:nvSpPr>
        <p:spPr>
          <a:xfrm>
            <a:off x="1263965" y="4532101"/>
            <a:ext cx="4380931" cy="1408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80"/>
              </a:lnSpc>
            </a:pPr>
            <a:r>
              <a:rPr lang="en-GB" sz="1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Kopš</a:t>
            </a:r>
            <a:r>
              <a:rPr lang="en-GB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1997. gada </a:t>
            </a:r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Fonds </a:t>
            </a:r>
            <a:r>
              <a:rPr lang="en-GB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īsteno</a:t>
            </a:r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projektus</a:t>
            </a:r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</a:p>
          <a:p>
            <a:pPr>
              <a:lnSpc>
                <a:spcPts val="2080"/>
              </a:lnSpc>
            </a:pPr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kas </a:t>
            </a:r>
            <a:r>
              <a:rPr lang="en-GB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sekmē</a:t>
            </a:r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klimata</a:t>
            </a:r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pārmaiņu</a:t>
            </a:r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radīto</a:t>
            </a:r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ietekmi</a:t>
            </a:r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>
              <a:lnSpc>
                <a:spcPts val="2080"/>
              </a:lnSpc>
            </a:pPr>
            <a:r>
              <a:rPr lang="en-GB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uz</a:t>
            </a:r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vidi</a:t>
            </a:r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un </a:t>
            </a:r>
            <a:r>
              <a:rPr lang="en-GB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atbalsta</a:t>
            </a:r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iedzīvotāju</a:t>
            </a:r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GB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pašvaldību</a:t>
            </a:r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un </a:t>
            </a:r>
            <a:r>
              <a:rPr lang="en-GB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uzņēmumu</a:t>
            </a:r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iespējas</a:t>
            </a:r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ieviest</a:t>
            </a:r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energoefektīvus</a:t>
            </a:r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risinājumus</a:t>
            </a:r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savā</a:t>
            </a:r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ikdienā</a:t>
            </a:r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5DF2E6-03B3-1FB4-E30E-3C40FF9E3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783" y="4617442"/>
            <a:ext cx="436358" cy="4302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C49070-9029-472F-1C49-E427CB7D9F9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7901" t="33721" r="20337" b="26761"/>
          <a:stretch/>
        </p:blipFill>
        <p:spPr>
          <a:xfrm>
            <a:off x="634440" y="2147729"/>
            <a:ext cx="513701" cy="5381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869055-27BF-60E9-CD09-A2B906BFA3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680" t="30156" r="58685" b="27874"/>
          <a:stretch/>
        </p:blipFill>
        <p:spPr>
          <a:xfrm>
            <a:off x="656209" y="3355859"/>
            <a:ext cx="547505" cy="53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156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47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>
            <a:extLst>
              <a:ext uri="{FF2B5EF4-FFF2-40B4-BE49-F238E27FC236}">
                <a16:creationId xmlns:a16="http://schemas.microsoft.com/office/drawing/2014/main" id="{923305C3-14B6-0FEF-D4CF-9B5A5B9BA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823" y="1981468"/>
            <a:ext cx="9168063" cy="2713923"/>
          </a:xfrm>
        </p:spPr>
        <p:txBody>
          <a:bodyPr>
            <a:normAutofit/>
          </a:bodyPr>
          <a:lstStyle/>
          <a:p>
            <a:r>
              <a:rPr lang="en-GB" sz="5400" dirty="0" err="1">
                <a:solidFill>
                  <a:schemeClr val="bg1">
                    <a:lumMod val="95000"/>
                  </a:schemeClr>
                </a:solidFill>
              </a:rPr>
              <a:t>Paldies</a:t>
            </a:r>
            <a:r>
              <a:rPr lang="en-GB" sz="5400" dirty="0">
                <a:solidFill>
                  <a:schemeClr val="bg1">
                    <a:lumMod val="95000"/>
                  </a:schemeClr>
                </a:solidFill>
              </a:rPr>
              <a:t>!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65E3525-2AF8-C3E2-6C3D-A4EBC493E0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04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C86488D-63EA-AA93-784D-C4CB7E4FACA1}"/>
              </a:ext>
            </a:extLst>
          </p:cNvPr>
          <p:cNvSpPr/>
          <p:nvPr/>
        </p:nvSpPr>
        <p:spPr>
          <a:xfrm>
            <a:off x="11067069" y="466782"/>
            <a:ext cx="494408" cy="494408"/>
          </a:xfrm>
          <a:prstGeom prst="ellipse">
            <a:avLst/>
          </a:prstGeom>
          <a:noFill/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45889B-3F3B-7FA9-163F-B1BFA1BB70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61023" y="879712"/>
            <a:ext cx="2355432" cy="9247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F2DDAA-FE9F-9C57-FC84-43C9943F0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7018" y="289792"/>
            <a:ext cx="2067213" cy="151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164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A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A76C9-43F7-FCDE-67F5-9342687FF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837" y="527609"/>
            <a:ext cx="5843952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GB" dirty="0">
                <a:solidFill>
                  <a:srgbClr val="3B475D"/>
                </a:solidFill>
              </a:rPr>
              <a:t>EKII - </a:t>
            </a:r>
            <a:r>
              <a:rPr lang="en-GB" dirty="0" err="1">
                <a:solidFill>
                  <a:srgbClr val="3B475D"/>
                </a:solidFill>
              </a:rPr>
              <a:t>Emisijas</a:t>
            </a:r>
            <a:r>
              <a:rPr lang="en-GB" dirty="0">
                <a:solidFill>
                  <a:srgbClr val="3B475D"/>
                </a:solidFill>
              </a:rPr>
              <a:t> </a:t>
            </a:r>
            <a:r>
              <a:rPr lang="en-GB" dirty="0" err="1">
                <a:solidFill>
                  <a:srgbClr val="3B475D"/>
                </a:solidFill>
              </a:rPr>
              <a:t>kvotu</a:t>
            </a:r>
            <a:r>
              <a:rPr lang="en-GB" dirty="0">
                <a:solidFill>
                  <a:srgbClr val="3B475D"/>
                </a:solidFill>
              </a:rPr>
              <a:t> </a:t>
            </a:r>
            <a:r>
              <a:rPr lang="en-GB" dirty="0" err="1">
                <a:solidFill>
                  <a:srgbClr val="3B475D"/>
                </a:solidFill>
              </a:rPr>
              <a:t>izsolīšanas</a:t>
            </a:r>
            <a:r>
              <a:rPr lang="en-GB" dirty="0">
                <a:solidFill>
                  <a:srgbClr val="3B475D"/>
                </a:solidFill>
              </a:rPr>
              <a:t> instruments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03DECDA-E01A-5CC5-96AA-9F8BC52CB0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3837" y="391656"/>
            <a:ext cx="5401822" cy="538163"/>
          </a:xfrm>
        </p:spPr>
        <p:txBody>
          <a:bodyPr/>
          <a:lstStyle/>
          <a:p>
            <a:r>
              <a:rPr lang="en-GB" dirty="0"/>
              <a:t>ĪSTENOTIE PROJEKTI – ATKLĀTIE KONKURSI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65E3525-2AF8-C3E2-6C3D-A4EBC493E0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03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A610E9-2EE4-6068-B0F0-70ED65230CCC}"/>
              </a:ext>
            </a:extLst>
          </p:cNvPr>
          <p:cNvSpPr txBox="1"/>
          <p:nvPr/>
        </p:nvSpPr>
        <p:spPr>
          <a:xfrm>
            <a:off x="1403914" y="1870805"/>
            <a:ext cx="5006810" cy="600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80"/>
              </a:lnSpc>
            </a:pPr>
            <a:r>
              <a:rPr lang="lv-LV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Siltumnīcefekta gāzu emisiju samazināšana valsts nozīmes aizsargājamos arhitektūras pieminekļos</a:t>
            </a:r>
            <a:endParaRPr lang="en-GB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8AA27C0-75BF-9156-1712-A406028DCF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84898" y="1024891"/>
            <a:ext cx="6008016" cy="6217157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7F2E05-36D7-18BA-7F8B-87DA49AB90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658" r="13687" b="7688"/>
          <a:stretch/>
        </p:blipFill>
        <p:spPr>
          <a:xfrm>
            <a:off x="10824958" y="264695"/>
            <a:ext cx="1015502" cy="10587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A4018C-F9A1-2F57-DECC-80905FD93736}"/>
              </a:ext>
            </a:extLst>
          </p:cNvPr>
          <p:cNvSpPr txBox="1"/>
          <p:nvPr/>
        </p:nvSpPr>
        <p:spPr>
          <a:xfrm>
            <a:off x="1417933" y="4010152"/>
            <a:ext cx="4692830" cy="600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80"/>
              </a:lnSpc>
            </a:pPr>
            <a:r>
              <a:rPr lang="lv-LV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Siltumnīcefekta gāzu emisiju samazināšana ar viedajām pilsētvides tehnoloģijām</a:t>
            </a:r>
            <a:endParaRPr lang="en-GB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F8D1C1-12E9-2D30-9EB1-89880A898CC9}"/>
              </a:ext>
            </a:extLst>
          </p:cNvPr>
          <p:cNvSpPr txBox="1"/>
          <p:nvPr/>
        </p:nvSpPr>
        <p:spPr>
          <a:xfrm>
            <a:off x="1390124" y="2440109"/>
            <a:ext cx="45385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b="1" dirty="0" err="1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Piešķirtais</a:t>
            </a:r>
            <a:r>
              <a:rPr lang="en-GB" sz="1400" b="1" dirty="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400" b="1" dirty="0" err="1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finansējums</a:t>
            </a:r>
            <a:r>
              <a:rPr lang="en-GB" sz="1400" b="1" dirty="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EUR 8 532 779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FDE1C8-E9BF-06A3-BB7F-D624A198A357}"/>
              </a:ext>
            </a:extLst>
          </p:cNvPr>
          <p:cNvSpPr txBox="1"/>
          <p:nvPr/>
        </p:nvSpPr>
        <p:spPr>
          <a:xfrm>
            <a:off x="1379407" y="2908003"/>
            <a:ext cx="4692830" cy="600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80"/>
              </a:lnSpc>
            </a:pPr>
            <a:r>
              <a:rPr lang="lv-LV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Siltumnīcefekta gāzu emisiju samazināšana - zema enerģijas patēriņa ēkās</a:t>
            </a:r>
            <a:endParaRPr lang="en-GB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97A478-75DD-70AC-120F-809507D3C857}"/>
              </a:ext>
            </a:extLst>
          </p:cNvPr>
          <p:cNvSpPr txBox="1"/>
          <p:nvPr/>
        </p:nvSpPr>
        <p:spPr>
          <a:xfrm>
            <a:off x="1377486" y="3489433"/>
            <a:ext cx="55638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lv-LV" sz="1400" b="1" dirty="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Piešķirtais</a:t>
            </a:r>
            <a:r>
              <a:rPr lang="en-GB" sz="1400" b="1" dirty="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400" b="1" dirty="0" err="1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finansējums</a:t>
            </a:r>
            <a:r>
              <a:rPr lang="en-GB" sz="1400" b="1" dirty="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EUR 22 868 900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730642-5340-6625-B8A1-EF99C74FF75A}"/>
              </a:ext>
            </a:extLst>
          </p:cNvPr>
          <p:cNvSpPr txBox="1"/>
          <p:nvPr/>
        </p:nvSpPr>
        <p:spPr>
          <a:xfrm>
            <a:off x="1403914" y="4638904"/>
            <a:ext cx="55638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lv-LV" sz="1400" b="1" dirty="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Piešķirtais</a:t>
            </a:r>
            <a:r>
              <a:rPr lang="en-GB" sz="1400" b="1" dirty="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400" b="1" dirty="0" err="1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finansējums</a:t>
            </a:r>
            <a:r>
              <a:rPr lang="en-GB" sz="1400" b="1" dirty="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EUR 6 171 713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6A2AC9F-67B4-E25A-A13A-16D4DFD51806}"/>
              </a:ext>
            </a:extLst>
          </p:cNvPr>
          <p:cNvSpPr>
            <a:spLocks/>
          </p:cNvSpPr>
          <p:nvPr/>
        </p:nvSpPr>
        <p:spPr>
          <a:xfrm>
            <a:off x="948205" y="5284789"/>
            <a:ext cx="396000" cy="396000"/>
          </a:xfrm>
          <a:prstGeom prst="ellipse">
            <a:avLst/>
          </a:prstGeom>
          <a:solidFill>
            <a:srgbClr val="B1D7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5B5C10-CF94-C261-3473-56FDBA98B09E}"/>
              </a:ext>
            </a:extLst>
          </p:cNvPr>
          <p:cNvSpPr txBox="1"/>
          <p:nvPr/>
        </p:nvSpPr>
        <p:spPr>
          <a:xfrm>
            <a:off x="732920" y="5313512"/>
            <a:ext cx="8957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</a:t>
            </a:r>
            <a:endParaRPr lang="en-GB" sz="1600" b="1" dirty="0">
              <a:solidFill>
                <a:srgbClr val="3B47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5964870-35A4-D894-C2A0-CCAF2EE81CDE}"/>
              </a:ext>
            </a:extLst>
          </p:cNvPr>
          <p:cNvSpPr txBox="1"/>
          <p:nvPr/>
        </p:nvSpPr>
        <p:spPr>
          <a:xfrm>
            <a:off x="1417933" y="5211668"/>
            <a:ext cx="4692830" cy="600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80"/>
              </a:lnSpc>
            </a:pPr>
            <a:r>
              <a:rPr lang="lv-LV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Siltumnīcefekta gāzu emisiju samazināšana, attīstot enerģētiski pašpietiekamu ēku būvniecību</a:t>
            </a:r>
            <a:endParaRPr lang="en-GB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A552059-C2BE-F709-1D4E-AB642B27B154}"/>
              </a:ext>
            </a:extLst>
          </p:cNvPr>
          <p:cNvSpPr txBox="1"/>
          <p:nvPr/>
        </p:nvSpPr>
        <p:spPr>
          <a:xfrm>
            <a:off x="1417933" y="5863327"/>
            <a:ext cx="55638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lv-LV" sz="1400" b="1" dirty="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Piešķirtais</a:t>
            </a:r>
            <a:r>
              <a:rPr lang="en-GB" sz="1400" b="1" dirty="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400" b="1" dirty="0" err="1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finansējums</a:t>
            </a:r>
            <a:r>
              <a:rPr lang="en-GB" sz="1400" b="1" dirty="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EUR 10 000 000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E198BD8-030B-C17B-10EF-D17D9C1984B4}"/>
              </a:ext>
            </a:extLst>
          </p:cNvPr>
          <p:cNvSpPr>
            <a:spLocks/>
          </p:cNvSpPr>
          <p:nvPr/>
        </p:nvSpPr>
        <p:spPr>
          <a:xfrm>
            <a:off x="899437" y="4106299"/>
            <a:ext cx="396000" cy="396000"/>
          </a:xfrm>
          <a:prstGeom prst="ellipse">
            <a:avLst/>
          </a:prstGeom>
          <a:solidFill>
            <a:srgbClr val="B1D7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DC8FF88-436C-F44F-5965-6736BDC0F713}"/>
              </a:ext>
            </a:extLst>
          </p:cNvPr>
          <p:cNvSpPr>
            <a:spLocks/>
          </p:cNvSpPr>
          <p:nvPr/>
        </p:nvSpPr>
        <p:spPr>
          <a:xfrm>
            <a:off x="899437" y="3010438"/>
            <a:ext cx="396000" cy="396000"/>
          </a:xfrm>
          <a:prstGeom prst="ellipse">
            <a:avLst/>
          </a:prstGeom>
          <a:solidFill>
            <a:srgbClr val="B1D7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CF83F09-3100-BC46-DB1F-0765172E0F46}"/>
              </a:ext>
            </a:extLst>
          </p:cNvPr>
          <p:cNvSpPr>
            <a:spLocks/>
          </p:cNvSpPr>
          <p:nvPr/>
        </p:nvSpPr>
        <p:spPr>
          <a:xfrm>
            <a:off x="914714" y="1978658"/>
            <a:ext cx="396000" cy="396000"/>
          </a:xfrm>
          <a:prstGeom prst="ellipse">
            <a:avLst/>
          </a:prstGeom>
          <a:solidFill>
            <a:srgbClr val="B1D7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30FD52C-DD67-0AAC-5CF8-84ACE6E5BE85}"/>
              </a:ext>
            </a:extLst>
          </p:cNvPr>
          <p:cNvSpPr txBox="1"/>
          <p:nvPr/>
        </p:nvSpPr>
        <p:spPr>
          <a:xfrm>
            <a:off x="679497" y="4137587"/>
            <a:ext cx="8957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</a:t>
            </a:r>
            <a:endParaRPr lang="en-GB" sz="1600" b="1" dirty="0">
              <a:solidFill>
                <a:srgbClr val="3B47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04B8F3C-5C5E-31EF-4BCE-C9DA13AF67FA}"/>
              </a:ext>
            </a:extLst>
          </p:cNvPr>
          <p:cNvSpPr txBox="1"/>
          <p:nvPr/>
        </p:nvSpPr>
        <p:spPr>
          <a:xfrm>
            <a:off x="669114" y="3045703"/>
            <a:ext cx="8957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</a:t>
            </a:r>
            <a:endParaRPr lang="en-GB" sz="1600" b="1" dirty="0">
              <a:solidFill>
                <a:srgbClr val="3B47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2F046B9-FED1-574D-D73B-8D7126E6D2A1}"/>
              </a:ext>
            </a:extLst>
          </p:cNvPr>
          <p:cNvSpPr txBox="1"/>
          <p:nvPr/>
        </p:nvSpPr>
        <p:spPr>
          <a:xfrm>
            <a:off x="698309" y="2002800"/>
            <a:ext cx="8957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</a:t>
            </a:r>
            <a:endParaRPr lang="en-GB" sz="1600" b="1" dirty="0">
              <a:solidFill>
                <a:srgbClr val="3B47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812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A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A76C9-43F7-FCDE-67F5-9342687FF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970" y="656216"/>
            <a:ext cx="5843952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dirty="0">
                <a:solidFill>
                  <a:srgbClr val="3B475D"/>
                </a:solidFill>
              </a:rPr>
              <a:t>EKII </a:t>
            </a:r>
            <a:r>
              <a:rPr lang="en-GB" dirty="0" err="1">
                <a:solidFill>
                  <a:srgbClr val="3B475D"/>
                </a:solidFill>
              </a:rPr>
              <a:t>atbalsts</a:t>
            </a:r>
            <a:r>
              <a:rPr lang="en-GB" dirty="0">
                <a:solidFill>
                  <a:srgbClr val="3B475D"/>
                </a:solidFill>
              </a:rPr>
              <a:t> </a:t>
            </a:r>
            <a:r>
              <a:rPr lang="en-GB" dirty="0" err="1">
                <a:solidFill>
                  <a:srgbClr val="3B475D"/>
                </a:solidFill>
              </a:rPr>
              <a:t>iedzīvotājiem</a:t>
            </a:r>
            <a:r>
              <a:rPr lang="en-GB" dirty="0">
                <a:solidFill>
                  <a:srgbClr val="3B475D"/>
                </a:solidFill>
              </a:rPr>
              <a:t>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03DECDA-E01A-5CC5-96AA-9F8BC52CB0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4045" y="377990"/>
            <a:ext cx="5401822" cy="538163"/>
          </a:xfrm>
        </p:spPr>
        <p:txBody>
          <a:bodyPr/>
          <a:lstStyle/>
          <a:p>
            <a:r>
              <a:rPr lang="en-GB" dirty="0"/>
              <a:t>ĪSTENOTIE PROJEKTI – ATKLĀTIE KONKURSI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65E3525-2AF8-C3E2-6C3D-A4EBC493E0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03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A610E9-2EE4-6068-B0F0-70ED65230CCC}"/>
              </a:ext>
            </a:extLst>
          </p:cNvPr>
          <p:cNvSpPr txBox="1"/>
          <p:nvPr/>
        </p:nvSpPr>
        <p:spPr>
          <a:xfrm>
            <a:off x="1359022" y="2837960"/>
            <a:ext cx="6063065" cy="600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80"/>
              </a:lnSpc>
            </a:pPr>
            <a:r>
              <a:rPr lang="lv-LV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Siltumnīcefekta gāzu emisijas samazināšana transporta sektorā – atbalsts </a:t>
            </a:r>
            <a:r>
              <a:rPr lang="lv-LV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bezemisiju</a:t>
            </a:r>
            <a:r>
              <a:rPr lang="lv-LV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un </a:t>
            </a:r>
            <a:r>
              <a:rPr lang="lv-LV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mazemisiju</a:t>
            </a:r>
            <a:r>
              <a:rPr lang="lv-LV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transportlīdzekļu iegādei</a:t>
            </a:r>
            <a:endParaRPr lang="en-GB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7F2E05-36D7-18BA-7F8B-87DA49AB90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658" r="13687" b="7688"/>
          <a:stretch/>
        </p:blipFill>
        <p:spPr>
          <a:xfrm>
            <a:off x="10824958" y="264695"/>
            <a:ext cx="1015502" cy="10587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F8D1C1-12E9-2D30-9EB1-89880A898CC9}"/>
              </a:ext>
            </a:extLst>
          </p:cNvPr>
          <p:cNvSpPr txBox="1"/>
          <p:nvPr/>
        </p:nvSpPr>
        <p:spPr>
          <a:xfrm>
            <a:off x="1359022" y="3502178"/>
            <a:ext cx="45385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b="1" dirty="0" err="1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Piešķirtais</a:t>
            </a:r>
            <a:r>
              <a:rPr lang="en-GB" sz="1400" b="1" dirty="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400" b="1" dirty="0" err="1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finansējums</a:t>
            </a:r>
            <a:r>
              <a:rPr lang="en-GB" sz="1400" b="1" dirty="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EUR 9 315 750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FDE1C8-E9BF-06A3-BB7F-D624A198A357}"/>
              </a:ext>
            </a:extLst>
          </p:cNvPr>
          <p:cNvSpPr txBox="1"/>
          <p:nvPr/>
        </p:nvSpPr>
        <p:spPr>
          <a:xfrm>
            <a:off x="1386484" y="4483892"/>
            <a:ext cx="4692830" cy="870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80"/>
              </a:lnSpc>
            </a:pPr>
            <a:r>
              <a:rPr lang="lv-LV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Siltumnīcefekta gāzu emisiju samazināšana mājsaimniecībās – atbalsts atjaunojamo energoresursu izmantošanai</a:t>
            </a:r>
            <a:endParaRPr lang="en-GB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97A478-75DD-70AC-120F-809507D3C857}"/>
              </a:ext>
            </a:extLst>
          </p:cNvPr>
          <p:cNvSpPr txBox="1"/>
          <p:nvPr/>
        </p:nvSpPr>
        <p:spPr>
          <a:xfrm>
            <a:off x="1384676" y="5396031"/>
            <a:ext cx="55638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lv-LV" sz="1400" b="1" dirty="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Piešķirtais</a:t>
            </a:r>
            <a:r>
              <a:rPr lang="en-GB" sz="1400" b="1" dirty="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400" b="1" dirty="0" err="1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finansējums</a:t>
            </a:r>
            <a:r>
              <a:rPr lang="en-GB" sz="1400" b="1" dirty="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EUR 39 737 535 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DC8FF88-436C-F44F-5965-6736BDC0F713}"/>
              </a:ext>
            </a:extLst>
          </p:cNvPr>
          <p:cNvSpPr>
            <a:spLocks/>
          </p:cNvSpPr>
          <p:nvPr/>
        </p:nvSpPr>
        <p:spPr>
          <a:xfrm>
            <a:off x="914713" y="4581688"/>
            <a:ext cx="396000" cy="396000"/>
          </a:xfrm>
          <a:prstGeom prst="ellipse">
            <a:avLst/>
          </a:prstGeom>
          <a:solidFill>
            <a:srgbClr val="B1D7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CF83F09-3100-BC46-DB1F-0765172E0F46}"/>
              </a:ext>
            </a:extLst>
          </p:cNvPr>
          <p:cNvSpPr>
            <a:spLocks/>
          </p:cNvSpPr>
          <p:nvPr/>
        </p:nvSpPr>
        <p:spPr>
          <a:xfrm>
            <a:off x="914713" y="2902941"/>
            <a:ext cx="396000" cy="396000"/>
          </a:xfrm>
          <a:prstGeom prst="ellipse">
            <a:avLst/>
          </a:prstGeom>
          <a:solidFill>
            <a:srgbClr val="B1D7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04B8F3C-5C5E-31EF-4BCE-C9DA13AF67FA}"/>
              </a:ext>
            </a:extLst>
          </p:cNvPr>
          <p:cNvSpPr txBox="1"/>
          <p:nvPr/>
        </p:nvSpPr>
        <p:spPr>
          <a:xfrm>
            <a:off x="674077" y="4625799"/>
            <a:ext cx="8957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</a:t>
            </a:r>
            <a:endParaRPr lang="en-GB" sz="1600" b="1" dirty="0">
              <a:solidFill>
                <a:srgbClr val="3B47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2F046B9-FED1-574D-D73B-8D7126E6D2A1}"/>
              </a:ext>
            </a:extLst>
          </p:cNvPr>
          <p:cNvSpPr txBox="1"/>
          <p:nvPr/>
        </p:nvSpPr>
        <p:spPr>
          <a:xfrm>
            <a:off x="698307" y="2933964"/>
            <a:ext cx="8957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</a:t>
            </a:r>
            <a:endParaRPr lang="en-GB" sz="1600" b="1" dirty="0">
              <a:solidFill>
                <a:srgbClr val="3B47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2F3F28-4551-809A-C47B-544A27848C1C}"/>
              </a:ext>
            </a:extLst>
          </p:cNvPr>
          <p:cNvSpPr txBox="1"/>
          <p:nvPr/>
        </p:nvSpPr>
        <p:spPr>
          <a:xfrm>
            <a:off x="741970" y="1990000"/>
            <a:ext cx="6717490" cy="600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80"/>
              </a:lnSpc>
            </a:pPr>
            <a:r>
              <a:rPr lang="en-GB" sz="14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Kopš</a:t>
            </a:r>
            <a:r>
              <a:rPr lang="en-GB" sz="1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2022. gada </a:t>
            </a:r>
            <a:r>
              <a:rPr lang="en-GB" sz="14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marta</a:t>
            </a:r>
            <a:r>
              <a:rPr lang="en-GB" sz="1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4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veiksmīgi</a:t>
            </a:r>
            <a:r>
              <a:rPr lang="en-GB" sz="1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4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īstenojam</a:t>
            </a:r>
            <a:r>
              <a:rPr lang="en-GB" sz="1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4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iedzīvotājiem</a:t>
            </a:r>
            <a:r>
              <a:rPr lang="en-GB" sz="1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4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pieejamas</a:t>
            </a:r>
            <a:r>
              <a:rPr lang="en-GB" sz="1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4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atbalsta</a:t>
            </a:r>
            <a:r>
              <a:rPr lang="en-GB" sz="1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4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programmas</a:t>
            </a:r>
            <a:r>
              <a:rPr lang="en-GB" sz="1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kas </a:t>
            </a:r>
            <a:r>
              <a:rPr lang="en-GB" sz="14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guvušas</a:t>
            </a:r>
            <a:r>
              <a:rPr lang="en-GB" sz="1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4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lielu</a:t>
            </a:r>
            <a:r>
              <a:rPr lang="en-GB" sz="1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4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popularitāti</a:t>
            </a:r>
            <a:r>
              <a:rPr lang="en-GB" sz="1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2CB750-60E9-086B-569A-102483098EB4}"/>
              </a:ext>
            </a:extLst>
          </p:cNvPr>
          <p:cNvSpPr txBox="1"/>
          <p:nvPr/>
        </p:nvSpPr>
        <p:spPr>
          <a:xfrm>
            <a:off x="1359022" y="3846103"/>
            <a:ext cx="45385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b="1" dirty="0" err="1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Īstenoto</a:t>
            </a:r>
            <a:r>
              <a:rPr lang="en-GB" sz="1400" b="1" dirty="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400" b="1" dirty="0" err="1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projektu</a:t>
            </a:r>
            <a:r>
              <a:rPr lang="en-GB" sz="1400" b="1" dirty="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400" b="1" dirty="0" err="1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skaits</a:t>
            </a:r>
            <a:r>
              <a:rPr lang="en-GB" sz="1400" b="1" dirty="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2 442</a:t>
            </a:r>
          </a:p>
        </p:txBody>
      </p:sp>
      <p:pic>
        <p:nvPicPr>
          <p:cNvPr id="15" name="Picture 14" descr="A car parked next to a charging station&#10;&#10;Description automatically generated">
            <a:extLst>
              <a:ext uri="{FF2B5EF4-FFF2-40B4-BE49-F238E27FC236}">
                <a16:creationId xmlns:a16="http://schemas.microsoft.com/office/drawing/2014/main" id="{075D5174-3211-0C27-163E-113E30DB4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4919" y="1307369"/>
            <a:ext cx="3347864" cy="2366940"/>
          </a:xfrm>
          <a:prstGeom prst="rect">
            <a:avLst/>
          </a:prstGeom>
        </p:spPr>
      </p:pic>
      <p:pic>
        <p:nvPicPr>
          <p:cNvPr id="36" name="Content Placeholder 35" descr="A solar panels in a field&#10;&#10;Description automatically generated">
            <a:extLst>
              <a:ext uri="{FF2B5EF4-FFF2-40B4-BE49-F238E27FC236}">
                <a16:creationId xmlns:a16="http://schemas.microsoft.com/office/drawing/2014/main" id="{BBB8FC62-AE53-19AF-9691-44787B01F8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144919" y="3906860"/>
            <a:ext cx="3347864" cy="2366940"/>
          </a:xfr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79139DBE-04AA-9405-DFA2-4DB984C74A70}"/>
              </a:ext>
            </a:extLst>
          </p:cNvPr>
          <p:cNvSpPr txBox="1"/>
          <p:nvPr/>
        </p:nvSpPr>
        <p:spPr>
          <a:xfrm>
            <a:off x="1384676" y="5731656"/>
            <a:ext cx="55638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b="1" dirty="0" err="1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Īstenoto</a:t>
            </a:r>
            <a:r>
              <a:rPr lang="en-GB" sz="1400" b="1" dirty="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400" b="1" dirty="0" err="1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projektu</a:t>
            </a:r>
            <a:r>
              <a:rPr lang="en-GB" sz="1400" b="1" dirty="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400" b="1" dirty="0" err="1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skaits</a:t>
            </a:r>
            <a:r>
              <a:rPr lang="en-GB" sz="1400" b="1" dirty="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12 737</a:t>
            </a:r>
          </a:p>
        </p:txBody>
      </p:sp>
    </p:spTree>
    <p:extLst>
      <p:ext uri="{BB962C8B-B14F-4D97-AF65-F5344CB8AC3E}">
        <p14:creationId xmlns:p14="http://schemas.microsoft.com/office/powerpoint/2010/main" val="4058411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02BB3818-0609-FE6C-C616-96223B7C95B4}"/>
              </a:ext>
            </a:extLst>
          </p:cNvPr>
          <p:cNvSpPr/>
          <p:nvPr/>
        </p:nvSpPr>
        <p:spPr>
          <a:xfrm>
            <a:off x="8853755" y="3205392"/>
            <a:ext cx="698515" cy="671512"/>
          </a:xfrm>
          <a:prstGeom prst="ellipse">
            <a:avLst/>
          </a:prstGeom>
          <a:solidFill>
            <a:srgbClr val="B1D7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B43844D-A995-D333-5553-388B8056243A}"/>
              </a:ext>
            </a:extLst>
          </p:cNvPr>
          <p:cNvSpPr/>
          <p:nvPr/>
        </p:nvSpPr>
        <p:spPr>
          <a:xfrm>
            <a:off x="5125962" y="5219626"/>
            <a:ext cx="698515" cy="671512"/>
          </a:xfrm>
          <a:prstGeom prst="ellipse">
            <a:avLst/>
          </a:prstGeom>
          <a:solidFill>
            <a:srgbClr val="B1D7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A395E77-B783-8FA7-2234-84C034EBEA1D}"/>
              </a:ext>
            </a:extLst>
          </p:cNvPr>
          <p:cNvSpPr/>
          <p:nvPr/>
        </p:nvSpPr>
        <p:spPr>
          <a:xfrm>
            <a:off x="5183173" y="3205392"/>
            <a:ext cx="698515" cy="671512"/>
          </a:xfrm>
          <a:prstGeom prst="ellipse">
            <a:avLst/>
          </a:prstGeom>
          <a:solidFill>
            <a:srgbClr val="B1D7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7C70E59-60FC-BD66-C2AB-CFE201F4DAA2}"/>
              </a:ext>
            </a:extLst>
          </p:cNvPr>
          <p:cNvSpPr/>
          <p:nvPr/>
        </p:nvSpPr>
        <p:spPr>
          <a:xfrm>
            <a:off x="1296059" y="5306366"/>
            <a:ext cx="698515" cy="671512"/>
          </a:xfrm>
          <a:prstGeom prst="ellipse">
            <a:avLst/>
          </a:prstGeom>
          <a:solidFill>
            <a:srgbClr val="B1D7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7438697-F121-EE89-36DA-8D6A2790E42C}"/>
              </a:ext>
            </a:extLst>
          </p:cNvPr>
          <p:cNvSpPr/>
          <p:nvPr/>
        </p:nvSpPr>
        <p:spPr>
          <a:xfrm>
            <a:off x="1285143" y="3205392"/>
            <a:ext cx="698515" cy="671512"/>
          </a:xfrm>
          <a:prstGeom prst="ellipse">
            <a:avLst/>
          </a:prstGeom>
          <a:solidFill>
            <a:srgbClr val="B1D7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8A76C9-43F7-FCDE-67F5-9342687FF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122363"/>
            <a:ext cx="5257800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dirty="0" err="1">
                <a:solidFill>
                  <a:srgbClr val="3B475D"/>
                </a:solidFill>
              </a:rPr>
              <a:t>Projektu</a:t>
            </a:r>
            <a:r>
              <a:rPr lang="en-GB" dirty="0">
                <a:solidFill>
                  <a:srgbClr val="3B475D"/>
                </a:solidFill>
              </a:rPr>
              <a:t> </a:t>
            </a:r>
            <a:r>
              <a:rPr lang="en-GB" dirty="0" err="1">
                <a:solidFill>
                  <a:srgbClr val="3B475D"/>
                </a:solidFill>
              </a:rPr>
              <a:t>aktivitātes</a:t>
            </a:r>
            <a:r>
              <a:rPr lang="en-GB" dirty="0">
                <a:solidFill>
                  <a:srgbClr val="3B475D"/>
                </a:solidFill>
              </a:rPr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65E3525-2AF8-C3E2-6C3D-A4EBC493E0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06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30668115-2364-A3F2-81A3-4A05B3F5B753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1400" dirty="0"/>
              <a:t>Saules </a:t>
            </a:r>
            <a:r>
              <a:rPr lang="en-GB" sz="1400" dirty="0" err="1"/>
              <a:t>paneļi</a:t>
            </a:r>
            <a:r>
              <a:rPr lang="en-GB" sz="1400" dirty="0"/>
              <a:t>, </a:t>
            </a:r>
            <a:r>
              <a:rPr lang="en-GB" sz="1400" dirty="0" err="1"/>
              <a:t>saules</a:t>
            </a:r>
            <a:r>
              <a:rPr lang="en-GB" sz="1400" dirty="0"/>
              <a:t> </a:t>
            </a:r>
            <a:r>
              <a:rPr lang="en-GB" sz="1400" dirty="0" err="1"/>
              <a:t>kolektori</a:t>
            </a:r>
            <a:r>
              <a:rPr lang="en-GB" sz="1400" dirty="0"/>
              <a:t>, </a:t>
            </a:r>
            <a:r>
              <a:rPr lang="en-GB" sz="1400" dirty="0" err="1"/>
              <a:t>siltumsūkņi</a:t>
            </a:r>
            <a:r>
              <a:rPr lang="en-GB" sz="1400" dirty="0"/>
              <a:t> 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6D9CAE38-31F8-7D2F-76AB-6C537D95AEA7}"/>
              </a:ext>
            </a:extLst>
          </p:cNvPr>
          <p:cNvSpPr>
            <a:spLocks noGrp="1"/>
          </p:cNvSpPr>
          <p:nvPr>
            <p:ph idx="17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1400" dirty="0"/>
              <a:t>(</a:t>
            </a:r>
            <a:r>
              <a:rPr lang="en-GB" sz="1400" dirty="0" err="1"/>
              <a:t>Nomaiņa</a:t>
            </a:r>
            <a:r>
              <a:rPr lang="en-GB" sz="1400" dirty="0"/>
              <a:t> </a:t>
            </a:r>
            <a:r>
              <a:rPr lang="en-GB" sz="1400" dirty="0" err="1"/>
              <a:t>uz</a:t>
            </a:r>
            <a:r>
              <a:rPr lang="en-GB" sz="1400" dirty="0"/>
              <a:t> LED) 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A37A538B-FFA5-081B-735C-E1724AF3850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 dirty="0" err="1"/>
              <a:t>Ēku</a:t>
            </a:r>
            <a:r>
              <a:rPr lang="en-GB" dirty="0"/>
              <a:t> </a:t>
            </a:r>
            <a:r>
              <a:rPr lang="en-GB" dirty="0" err="1"/>
              <a:t>siltināšana</a:t>
            </a:r>
            <a:r>
              <a:rPr lang="en-GB" dirty="0"/>
              <a:t> 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BE15A01B-2BAF-0883-EB69-15B5A41815F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 dirty="0"/>
              <a:t>AER </a:t>
            </a:r>
            <a:r>
              <a:rPr lang="en-GB" dirty="0" err="1"/>
              <a:t>iekārtas</a:t>
            </a:r>
            <a:r>
              <a:rPr lang="en-GB" dirty="0"/>
              <a:t> 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8D0FBA08-0976-69CC-90BF-CFBC398C100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 err="1"/>
              <a:t>Pilsētu</a:t>
            </a:r>
            <a:r>
              <a:rPr lang="en-GB" dirty="0"/>
              <a:t> </a:t>
            </a:r>
            <a:r>
              <a:rPr lang="en-GB" dirty="0" err="1"/>
              <a:t>ielu</a:t>
            </a:r>
            <a:r>
              <a:rPr lang="en-GB" dirty="0"/>
              <a:t> </a:t>
            </a:r>
            <a:r>
              <a:rPr lang="en-GB" dirty="0" err="1"/>
              <a:t>apgaismojums</a:t>
            </a:r>
            <a:endParaRPr lang="en-GB" dirty="0"/>
          </a:p>
        </p:txBody>
      </p:sp>
      <p:sp>
        <p:nvSpPr>
          <p:cNvPr id="6" name="Text Placeholder 26">
            <a:extLst>
              <a:ext uri="{FF2B5EF4-FFF2-40B4-BE49-F238E27FC236}">
                <a16:creationId xmlns:a16="http://schemas.microsoft.com/office/drawing/2014/main" id="{349F7C20-5AB7-1EB4-BDE9-A43794CEF259}"/>
              </a:ext>
            </a:extLst>
          </p:cNvPr>
          <p:cNvSpPr txBox="1">
            <a:spLocks/>
          </p:cNvSpPr>
          <p:nvPr/>
        </p:nvSpPr>
        <p:spPr>
          <a:xfrm>
            <a:off x="1383519" y="5399881"/>
            <a:ext cx="1914181" cy="671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ts val="208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err="1"/>
              <a:t>Energoefektīvu</a:t>
            </a:r>
            <a:r>
              <a:rPr lang="en-GB" dirty="0"/>
              <a:t> </a:t>
            </a:r>
            <a:r>
              <a:rPr lang="en-GB" dirty="0" err="1"/>
              <a:t>ēku</a:t>
            </a:r>
            <a:r>
              <a:rPr lang="en-GB" dirty="0"/>
              <a:t> </a:t>
            </a:r>
            <a:r>
              <a:rPr lang="en-GB" dirty="0" err="1"/>
              <a:t>būvniecība</a:t>
            </a:r>
            <a:endParaRPr lang="en-GB" dirty="0"/>
          </a:p>
        </p:txBody>
      </p:sp>
      <p:sp>
        <p:nvSpPr>
          <p:cNvPr id="7" name="Text Placeholder 26">
            <a:extLst>
              <a:ext uri="{FF2B5EF4-FFF2-40B4-BE49-F238E27FC236}">
                <a16:creationId xmlns:a16="http://schemas.microsoft.com/office/drawing/2014/main" id="{7469A53A-6E24-989C-32E7-D7D678891E7C}"/>
              </a:ext>
            </a:extLst>
          </p:cNvPr>
          <p:cNvSpPr txBox="1">
            <a:spLocks/>
          </p:cNvSpPr>
          <p:nvPr/>
        </p:nvSpPr>
        <p:spPr>
          <a:xfrm>
            <a:off x="5223016" y="5399881"/>
            <a:ext cx="1914181" cy="671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ts val="208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dirty="0"/>
              <a:t>Elektromobiļu</a:t>
            </a:r>
            <a:r>
              <a:rPr lang="en-GB" dirty="0"/>
              <a:t> </a:t>
            </a:r>
            <a:r>
              <a:rPr lang="en-GB" dirty="0" err="1"/>
              <a:t>iegāde</a:t>
            </a:r>
            <a:r>
              <a:rPr lang="en-GB" dirty="0"/>
              <a:t>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1F41A43-28F1-6C66-2B89-FBCFE5111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1090" y="390468"/>
            <a:ext cx="2295845" cy="81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741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7AB97F3-7C4C-29DD-4075-0328A72DD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2484" y="442089"/>
            <a:ext cx="900081" cy="574579"/>
          </a:xfrm>
          <a:prstGeom prst="rect">
            <a:avLst/>
          </a:prstGeom>
        </p:spPr>
      </p:pic>
      <p:pic>
        <p:nvPicPr>
          <p:cNvPr id="14" name="Picture 13" descr="A large building with a lawn&#10;&#10;Description automatically generated">
            <a:extLst>
              <a:ext uri="{FF2B5EF4-FFF2-40B4-BE49-F238E27FC236}">
                <a16:creationId xmlns:a16="http://schemas.microsoft.com/office/drawing/2014/main" id="{E9B36AC0-0EC8-5848-DD83-BD47D8C9A9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29" y="191992"/>
            <a:ext cx="4519874" cy="3389906"/>
          </a:xfrm>
          <a:prstGeom prst="rect">
            <a:avLst/>
          </a:prstGeom>
        </p:spPr>
      </p:pic>
      <p:pic>
        <p:nvPicPr>
          <p:cNvPr id="15" name="Picture 14" descr="A building under construction with scaffolding&#10;&#10;Description automatically generated">
            <a:extLst>
              <a:ext uri="{FF2B5EF4-FFF2-40B4-BE49-F238E27FC236}">
                <a16:creationId xmlns:a16="http://schemas.microsoft.com/office/drawing/2014/main" id="{97D2EC51-02DB-B174-3E96-72E6A199CA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81434" y="557327"/>
            <a:ext cx="3456651" cy="2592488"/>
          </a:xfrm>
          <a:prstGeom prst="rect">
            <a:avLst/>
          </a:prstGeom>
        </p:spPr>
      </p:pic>
      <p:pic>
        <p:nvPicPr>
          <p:cNvPr id="16" name="Picture 15" descr="A person standing in a room with a box&#10;&#10;Description automatically generated">
            <a:extLst>
              <a:ext uri="{FF2B5EF4-FFF2-40B4-BE49-F238E27FC236}">
                <a16:creationId xmlns:a16="http://schemas.microsoft.com/office/drawing/2014/main" id="{89E8C305-FB51-741B-8B3D-EB739F4464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92345" y="547356"/>
            <a:ext cx="3456653" cy="2592489"/>
          </a:xfrm>
          <a:prstGeom prst="rect">
            <a:avLst/>
          </a:prstGeom>
        </p:spPr>
      </p:pic>
      <p:pic>
        <p:nvPicPr>
          <p:cNvPr id="19" name="Picture 18" descr="A room with a chandelier and a window&#10;&#10;Description automatically generated">
            <a:extLst>
              <a:ext uri="{FF2B5EF4-FFF2-40B4-BE49-F238E27FC236}">
                <a16:creationId xmlns:a16="http://schemas.microsoft.com/office/drawing/2014/main" id="{A04AA402-63BD-C549-BD94-3064DCE508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6" r="15013"/>
          <a:stretch/>
        </p:blipFill>
        <p:spPr>
          <a:xfrm rot="5400000">
            <a:off x="6947136" y="4450605"/>
            <a:ext cx="2449219" cy="1637705"/>
          </a:xfrm>
          <a:prstGeom prst="rect">
            <a:avLst/>
          </a:prstGeom>
        </p:spPr>
      </p:pic>
      <p:pic>
        <p:nvPicPr>
          <p:cNvPr id="20" name="Picture 19" descr="A building with a sign in front of it&#10;&#10;Description automatically generated">
            <a:extLst>
              <a:ext uri="{FF2B5EF4-FFF2-40B4-BE49-F238E27FC236}">
                <a16:creationId xmlns:a16="http://schemas.microsoft.com/office/drawing/2014/main" id="{98EBCEA8-99BB-5119-4463-7F19E4881D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29" y="4044848"/>
            <a:ext cx="5175708" cy="2449219"/>
          </a:xfrm>
          <a:prstGeom prst="rect">
            <a:avLst/>
          </a:prstGeom>
        </p:spPr>
      </p:pic>
      <p:pic>
        <p:nvPicPr>
          <p:cNvPr id="21" name="Picture 20" descr="A metal railing with windows&#10;&#10;Description automatically generated with medium confidence">
            <a:extLst>
              <a:ext uri="{FF2B5EF4-FFF2-40B4-BE49-F238E27FC236}">
                <a16:creationId xmlns:a16="http://schemas.microsoft.com/office/drawing/2014/main" id="{966F6254-E18C-B5BD-4622-8C8E12E815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5" r="16385"/>
          <a:stretch/>
        </p:blipFill>
        <p:spPr>
          <a:xfrm rot="5400000">
            <a:off x="5225906" y="4450605"/>
            <a:ext cx="2449219" cy="1637706"/>
          </a:xfrm>
          <a:prstGeom prst="rect">
            <a:avLst/>
          </a:prstGeom>
        </p:spPr>
      </p:pic>
      <p:pic>
        <p:nvPicPr>
          <p:cNvPr id="22" name="Picture 21" descr="A black board with a drawing on it&#10;&#10;Description automatically generated">
            <a:extLst>
              <a:ext uri="{FF2B5EF4-FFF2-40B4-BE49-F238E27FC236}">
                <a16:creationId xmlns:a16="http://schemas.microsoft.com/office/drawing/2014/main" id="{16AE9A85-38FC-22EC-8F75-67F8E8AFD4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4" r="4344"/>
          <a:stretch/>
        </p:blipFill>
        <p:spPr>
          <a:xfrm rot="5400000">
            <a:off x="8506976" y="4611995"/>
            <a:ext cx="2449220" cy="131492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ED211BC-BEC2-E4E2-F78B-CEA861324119}"/>
              </a:ext>
            </a:extLst>
          </p:cNvPr>
          <p:cNvSpPr txBox="1"/>
          <p:nvPr/>
        </p:nvSpPr>
        <p:spPr>
          <a:xfrm>
            <a:off x="372430" y="3609760"/>
            <a:ext cx="10016620" cy="331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80"/>
              </a:lnSpc>
            </a:pPr>
            <a:r>
              <a:rPr lang="lv-LV" sz="1400" b="1" dirty="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LATVIJAS BIOZINĀTŅU UN TEHNOLOĢIJU UNIVERSITĀTE</a:t>
            </a:r>
            <a:r>
              <a:rPr lang="en-GB" sz="1400" b="1" dirty="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3A81D4-26C2-6E37-4855-8B7E7CC20241}"/>
              </a:ext>
            </a:extLst>
          </p:cNvPr>
          <p:cNvSpPr txBox="1"/>
          <p:nvPr/>
        </p:nvSpPr>
        <p:spPr>
          <a:xfrm>
            <a:off x="291257" y="6508165"/>
            <a:ext cx="9916237" cy="331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80"/>
              </a:lnSpc>
            </a:pPr>
            <a:r>
              <a:rPr lang="en-GB" sz="1400" b="1" dirty="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OGRES CENTRĀLĀ BIBLIOTĒKA </a:t>
            </a:r>
          </a:p>
        </p:txBody>
      </p:sp>
    </p:spTree>
    <p:extLst>
      <p:ext uri="{BB962C8B-B14F-4D97-AF65-F5344CB8AC3E}">
        <p14:creationId xmlns:p14="http://schemas.microsoft.com/office/powerpoint/2010/main" val="201894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7AB97F3-7C4C-29DD-4075-0328A72DD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2484" y="442089"/>
            <a:ext cx="900081" cy="574579"/>
          </a:xfrm>
          <a:prstGeom prst="rect">
            <a:avLst/>
          </a:prstGeom>
        </p:spPr>
      </p:pic>
      <p:pic>
        <p:nvPicPr>
          <p:cNvPr id="2" name="Picture 1" descr="A building with a colorful pattern&#10;&#10;Description automatically generated with medium confidence">
            <a:extLst>
              <a:ext uri="{FF2B5EF4-FFF2-40B4-BE49-F238E27FC236}">
                <a16:creationId xmlns:a16="http://schemas.microsoft.com/office/drawing/2014/main" id="{1309AEE7-AA08-F770-37D7-52355669CD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6"/>
          <a:stretch/>
        </p:blipFill>
        <p:spPr>
          <a:xfrm>
            <a:off x="4432393" y="146088"/>
            <a:ext cx="3678025" cy="2553656"/>
          </a:xfrm>
          <a:prstGeom prst="rect">
            <a:avLst/>
          </a:prstGeom>
        </p:spPr>
      </p:pic>
      <p:pic>
        <p:nvPicPr>
          <p:cNvPr id="3" name="Picture 2" descr="A building with a ramp leading to the entrance&#10;&#10;Description automatically generated">
            <a:extLst>
              <a:ext uri="{FF2B5EF4-FFF2-40B4-BE49-F238E27FC236}">
                <a16:creationId xmlns:a16="http://schemas.microsoft.com/office/drawing/2014/main" id="{F82B798D-1442-08E4-2885-E75E60EC78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6"/>
          <a:stretch/>
        </p:blipFill>
        <p:spPr>
          <a:xfrm>
            <a:off x="516573" y="117019"/>
            <a:ext cx="3678025" cy="2553656"/>
          </a:xfrm>
          <a:prstGeom prst="rect">
            <a:avLst/>
          </a:prstGeom>
        </p:spPr>
      </p:pic>
      <p:pic>
        <p:nvPicPr>
          <p:cNvPr id="4" name="Picture 3" descr="A building with a glass door&#10;&#10;Description automatically generated">
            <a:extLst>
              <a:ext uri="{FF2B5EF4-FFF2-40B4-BE49-F238E27FC236}">
                <a16:creationId xmlns:a16="http://schemas.microsoft.com/office/drawing/2014/main" id="{912F1C49-E83C-D1C1-574D-D6C7A6AD7D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2" b="2252"/>
          <a:stretch/>
        </p:blipFill>
        <p:spPr>
          <a:xfrm>
            <a:off x="545326" y="3031310"/>
            <a:ext cx="3150726" cy="1694998"/>
          </a:xfrm>
          <a:prstGeom prst="rect">
            <a:avLst/>
          </a:prstGeom>
        </p:spPr>
      </p:pic>
      <p:pic>
        <p:nvPicPr>
          <p:cNvPr id="5" name="Picture 4" descr="A ceiling with white panels&#10;&#10;Description automatically generated">
            <a:extLst>
              <a:ext uri="{FF2B5EF4-FFF2-40B4-BE49-F238E27FC236}">
                <a16:creationId xmlns:a16="http://schemas.microsoft.com/office/drawing/2014/main" id="{F5A2829D-02D4-6E6B-45E0-39D2624914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359" y="4865616"/>
            <a:ext cx="3583423" cy="1593323"/>
          </a:xfrm>
          <a:prstGeom prst="rect">
            <a:avLst/>
          </a:prstGeom>
        </p:spPr>
      </p:pic>
      <p:pic>
        <p:nvPicPr>
          <p:cNvPr id="6" name="Picture 5" descr="A white and grey object with a black stripe&#10;&#10;Description automatically generated with medium confidence">
            <a:extLst>
              <a:ext uri="{FF2B5EF4-FFF2-40B4-BE49-F238E27FC236}">
                <a16:creationId xmlns:a16="http://schemas.microsoft.com/office/drawing/2014/main" id="{BDD48E4F-A0C3-078D-0E48-BAD32A6F57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66971" y="3933677"/>
            <a:ext cx="3298083" cy="1560544"/>
          </a:xfrm>
          <a:prstGeom prst="rect">
            <a:avLst/>
          </a:prstGeom>
        </p:spPr>
      </p:pic>
      <p:pic>
        <p:nvPicPr>
          <p:cNvPr id="7" name="Picture 6" descr="A large grey cylindrical tanks&#10;&#10;Description automatically generated with medium confidence">
            <a:extLst>
              <a:ext uri="{FF2B5EF4-FFF2-40B4-BE49-F238E27FC236}">
                <a16:creationId xmlns:a16="http://schemas.microsoft.com/office/drawing/2014/main" id="{A0976348-E088-C07F-9661-03761CEA7B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41" y="4872748"/>
            <a:ext cx="3150725" cy="1490242"/>
          </a:xfrm>
          <a:prstGeom prst="rect">
            <a:avLst/>
          </a:prstGeom>
        </p:spPr>
      </p:pic>
      <p:pic>
        <p:nvPicPr>
          <p:cNvPr id="8" name="Picture 7" descr="A machine with a box&#10;&#10;Description automatically generated with medium confidence">
            <a:extLst>
              <a:ext uri="{FF2B5EF4-FFF2-40B4-BE49-F238E27FC236}">
                <a16:creationId xmlns:a16="http://schemas.microsoft.com/office/drawing/2014/main" id="{21EC0CE6-854B-5874-09D3-AF0F8DA797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359" y="3024177"/>
            <a:ext cx="3583423" cy="1694998"/>
          </a:xfrm>
          <a:prstGeom prst="rect">
            <a:avLst/>
          </a:prstGeom>
        </p:spPr>
      </p:pic>
      <p:pic>
        <p:nvPicPr>
          <p:cNvPr id="9" name="Picture 8" descr="A close-up of a heating system&#10;&#10;Description automatically generated">
            <a:extLst>
              <a:ext uri="{FF2B5EF4-FFF2-40B4-BE49-F238E27FC236}">
                <a16:creationId xmlns:a16="http://schemas.microsoft.com/office/drawing/2014/main" id="{9393EC46-F45D-40F0-B05B-12F22EE2DD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46515" y="3900038"/>
            <a:ext cx="3298084" cy="15606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F61D369-7EF7-63E1-046D-931C4132F2B2}"/>
              </a:ext>
            </a:extLst>
          </p:cNvPr>
          <p:cNvSpPr txBox="1"/>
          <p:nvPr/>
        </p:nvSpPr>
        <p:spPr>
          <a:xfrm>
            <a:off x="516573" y="2699744"/>
            <a:ext cx="2794376" cy="331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80"/>
              </a:lnSpc>
            </a:pPr>
            <a:r>
              <a:rPr lang="en-GB" sz="1400" b="1" dirty="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OGRES 1. VIDUSSKOLA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12F692-309F-A914-D1CD-C32E967B4F4D}"/>
              </a:ext>
            </a:extLst>
          </p:cNvPr>
          <p:cNvSpPr txBox="1"/>
          <p:nvPr/>
        </p:nvSpPr>
        <p:spPr>
          <a:xfrm>
            <a:off x="458663" y="6380346"/>
            <a:ext cx="6474777" cy="331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80"/>
              </a:lnSpc>
            </a:pPr>
            <a:r>
              <a:rPr lang="en-GB" sz="1400" b="1" dirty="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KOSMOSA IZZIŅAS CENTRS CĒSĪS </a:t>
            </a:r>
          </a:p>
        </p:txBody>
      </p:sp>
    </p:spTree>
    <p:extLst>
      <p:ext uri="{BB962C8B-B14F-4D97-AF65-F5344CB8AC3E}">
        <p14:creationId xmlns:p14="http://schemas.microsoft.com/office/powerpoint/2010/main" val="3756262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AD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03DECDA-E01A-5CC5-96AA-9F8BC52CB0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7" y="584200"/>
            <a:ext cx="2281737" cy="538163"/>
          </a:xfrm>
        </p:spPr>
        <p:txBody>
          <a:bodyPr/>
          <a:lstStyle/>
          <a:p>
            <a:r>
              <a:rPr lang="en-GB" dirty="0"/>
              <a:t>PROJEKTA POSMI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65E3525-2AF8-C3E2-6C3D-A4EBC493E0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10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C86488D-63EA-AA93-784D-C4CB7E4FACA1}"/>
              </a:ext>
            </a:extLst>
          </p:cNvPr>
          <p:cNvSpPr/>
          <p:nvPr/>
        </p:nvSpPr>
        <p:spPr>
          <a:xfrm>
            <a:off x="11067069" y="466782"/>
            <a:ext cx="494408" cy="494408"/>
          </a:xfrm>
          <a:prstGeom prst="ellipse">
            <a:avLst/>
          </a:prstGeom>
          <a:noFill/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45889B-3F3B-7FA9-163F-B1BFA1BB70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308826" y="5800349"/>
            <a:ext cx="1259286" cy="494407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E4FFA25-5692-6C80-8139-921D938C0FAA}"/>
              </a:ext>
            </a:extLst>
          </p:cNvPr>
          <p:cNvSpPr/>
          <p:nvPr/>
        </p:nvSpPr>
        <p:spPr>
          <a:xfrm>
            <a:off x="642497" y="3082565"/>
            <a:ext cx="10890691" cy="34643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2A8314D-3CB1-66E5-D9A4-6C29AF5563F2}"/>
              </a:ext>
            </a:extLst>
          </p:cNvPr>
          <p:cNvSpPr/>
          <p:nvPr/>
        </p:nvSpPr>
        <p:spPr>
          <a:xfrm>
            <a:off x="1093415" y="1957248"/>
            <a:ext cx="914400" cy="914400"/>
          </a:xfrm>
          <a:prstGeom prst="ellipse">
            <a:avLst/>
          </a:prstGeom>
          <a:solidFill>
            <a:srgbClr val="B1D7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4291DF-F3FD-2907-A1B5-C9BB2487C207}"/>
              </a:ext>
            </a:extLst>
          </p:cNvPr>
          <p:cNvSpPr txBox="1"/>
          <p:nvPr/>
        </p:nvSpPr>
        <p:spPr>
          <a:xfrm>
            <a:off x="1112024" y="2245171"/>
            <a:ext cx="8957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354546-D41D-100F-241A-653F752085BC}"/>
              </a:ext>
            </a:extLst>
          </p:cNvPr>
          <p:cNvSpPr/>
          <p:nvPr/>
        </p:nvSpPr>
        <p:spPr>
          <a:xfrm rot="2700000">
            <a:off x="1458253" y="2990202"/>
            <a:ext cx="184724" cy="184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4723E5-AFAD-97F5-C4E3-DD762F59092C}"/>
              </a:ext>
            </a:extLst>
          </p:cNvPr>
          <p:cNvSpPr txBox="1"/>
          <p:nvPr/>
        </p:nvSpPr>
        <p:spPr>
          <a:xfrm>
            <a:off x="2166461" y="4009485"/>
            <a:ext cx="1638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b="1" dirty="0" err="1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Līgumu</a:t>
            </a:r>
            <a:r>
              <a:rPr lang="en-GB" sz="1400" b="1" dirty="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400" b="1" dirty="0" err="1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slēgšana</a:t>
            </a:r>
            <a:endParaRPr lang="en-GB" sz="1400" b="1" dirty="0">
              <a:solidFill>
                <a:srgbClr val="3B47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F989187-BD58-E15A-E06C-F3F894121F9A}"/>
              </a:ext>
            </a:extLst>
          </p:cNvPr>
          <p:cNvCxnSpPr/>
          <p:nvPr/>
        </p:nvCxnSpPr>
        <p:spPr>
          <a:xfrm>
            <a:off x="820271" y="3293480"/>
            <a:ext cx="0" cy="168865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A7DD8201-FD84-89A0-E615-5D8E258F8CD8}"/>
              </a:ext>
            </a:extLst>
          </p:cNvPr>
          <p:cNvSpPr/>
          <p:nvPr/>
        </p:nvSpPr>
        <p:spPr>
          <a:xfrm>
            <a:off x="1178000" y="3801054"/>
            <a:ext cx="914400" cy="914400"/>
          </a:xfrm>
          <a:prstGeom prst="ellipse">
            <a:avLst/>
          </a:prstGeom>
          <a:solidFill>
            <a:srgbClr val="3B47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705F5F-A590-5DFA-8AE8-1EF52F3B64BD}"/>
              </a:ext>
            </a:extLst>
          </p:cNvPr>
          <p:cNvSpPr txBox="1"/>
          <p:nvPr/>
        </p:nvSpPr>
        <p:spPr>
          <a:xfrm>
            <a:off x="1215218" y="4098021"/>
            <a:ext cx="8957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9D8F336-82AE-6848-12A6-2CD9FA5EF971}"/>
              </a:ext>
            </a:extLst>
          </p:cNvPr>
          <p:cNvSpPr/>
          <p:nvPr/>
        </p:nvSpPr>
        <p:spPr>
          <a:xfrm rot="2700000">
            <a:off x="3192924" y="3327769"/>
            <a:ext cx="184724" cy="184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A0A8E5-0BB0-C074-8E7E-B125E5589E47}"/>
              </a:ext>
            </a:extLst>
          </p:cNvPr>
          <p:cNvSpPr txBox="1"/>
          <p:nvPr/>
        </p:nvSpPr>
        <p:spPr>
          <a:xfrm>
            <a:off x="2126784" y="1501806"/>
            <a:ext cx="21876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b="1" dirty="0" err="1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Ministru</a:t>
            </a:r>
            <a:r>
              <a:rPr lang="en-GB" sz="1400" b="1" dirty="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400" b="1" dirty="0" err="1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kabineta</a:t>
            </a:r>
            <a:r>
              <a:rPr lang="en-GB" sz="1400" b="1" dirty="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400" b="1" dirty="0" err="1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noteikumu</a:t>
            </a:r>
            <a:r>
              <a:rPr lang="en-GB" sz="1400" b="1" dirty="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400" b="1" dirty="0" err="1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izsludināšana</a:t>
            </a:r>
            <a:r>
              <a:rPr lang="en-GB" sz="1400" b="1" dirty="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EE0BB65-E2A5-48CF-8CBD-45F8F75114AB}"/>
              </a:ext>
            </a:extLst>
          </p:cNvPr>
          <p:cNvSpPr txBox="1"/>
          <p:nvPr/>
        </p:nvSpPr>
        <p:spPr>
          <a:xfrm>
            <a:off x="2124152" y="2204621"/>
            <a:ext cx="1433792" cy="683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1600"/>
              </a:lnSpc>
            </a:pPr>
            <a:r>
              <a:rPr lang="en-GB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Klimata</a:t>
            </a:r>
            <a:r>
              <a:rPr lang="en-GB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un </a:t>
            </a:r>
            <a:r>
              <a:rPr lang="en-GB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enerģētikas</a:t>
            </a:r>
            <a:r>
              <a:rPr lang="en-GB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ministrija</a:t>
            </a:r>
            <a:endParaRPr lang="en-GB" sz="1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D2D962F-BB16-6AB8-B5BF-7ECE4D8129F3}"/>
              </a:ext>
            </a:extLst>
          </p:cNvPr>
          <p:cNvCxnSpPr/>
          <p:nvPr/>
        </p:nvCxnSpPr>
        <p:spPr>
          <a:xfrm>
            <a:off x="4221316" y="1400843"/>
            <a:ext cx="0" cy="168865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E6725843-C8D9-065F-36E8-79E9E900C617}"/>
              </a:ext>
            </a:extLst>
          </p:cNvPr>
          <p:cNvSpPr/>
          <p:nvPr/>
        </p:nvSpPr>
        <p:spPr>
          <a:xfrm>
            <a:off x="4609821" y="1957248"/>
            <a:ext cx="914400" cy="914400"/>
          </a:xfrm>
          <a:prstGeom prst="ellipse">
            <a:avLst/>
          </a:prstGeom>
          <a:solidFill>
            <a:srgbClr val="B1D7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27DF69C-B42D-79AD-C351-58811B0B5116}"/>
              </a:ext>
            </a:extLst>
          </p:cNvPr>
          <p:cNvSpPr txBox="1"/>
          <p:nvPr/>
        </p:nvSpPr>
        <p:spPr>
          <a:xfrm>
            <a:off x="4628430" y="2245171"/>
            <a:ext cx="8957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DA3D67D-4111-5230-9B3D-B075C665C535}"/>
              </a:ext>
            </a:extLst>
          </p:cNvPr>
          <p:cNvSpPr/>
          <p:nvPr/>
        </p:nvSpPr>
        <p:spPr>
          <a:xfrm rot="2700000">
            <a:off x="4974659" y="2990202"/>
            <a:ext cx="184724" cy="184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CFD9DC9-DB96-E0EE-D90E-E10A5D077926}"/>
              </a:ext>
            </a:extLst>
          </p:cNvPr>
          <p:cNvSpPr txBox="1"/>
          <p:nvPr/>
        </p:nvSpPr>
        <p:spPr>
          <a:xfrm>
            <a:off x="5607124" y="3960214"/>
            <a:ext cx="1638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b="1" dirty="0" err="1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Projektu</a:t>
            </a:r>
            <a:r>
              <a:rPr lang="en-GB" sz="1400" b="1" dirty="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400" b="1" dirty="0" err="1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īstenošana</a:t>
            </a:r>
            <a:r>
              <a:rPr lang="en-GB" sz="1400" b="1" dirty="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A426912-D705-815C-839E-CB5ACB15D4E7}"/>
              </a:ext>
            </a:extLst>
          </p:cNvPr>
          <p:cNvCxnSpPr/>
          <p:nvPr/>
        </p:nvCxnSpPr>
        <p:spPr>
          <a:xfrm>
            <a:off x="4221316" y="3320025"/>
            <a:ext cx="0" cy="168865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81AB646C-DC86-223F-DD41-9D44DF7E388E}"/>
              </a:ext>
            </a:extLst>
          </p:cNvPr>
          <p:cNvSpPr/>
          <p:nvPr/>
        </p:nvSpPr>
        <p:spPr>
          <a:xfrm>
            <a:off x="4492848" y="3714224"/>
            <a:ext cx="914400" cy="914400"/>
          </a:xfrm>
          <a:prstGeom prst="ellipse">
            <a:avLst/>
          </a:prstGeom>
          <a:solidFill>
            <a:srgbClr val="3B47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DF56725-988C-1976-AEEF-FDE869B583EA}"/>
              </a:ext>
            </a:extLst>
          </p:cNvPr>
          <p:cNvSpPr txBox="1"/>
          <p:nvPr/>
        </p:nvSpPr>
        <p:spPr>
          <a:xfrm>
            <a:off x="4522249" y="4009485"/>
            <a:ext cx="8957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877F148-5D45-0563-0AC8-AC27E1ACF82A}"/>
              </a:ext>
            </a:extLst>
          </p:cNvPr>
          <p:cNvSpPr/>
          <p:nvPr/>
        </p:nvSpPr>
        <p:spPr>
          <a:xfrm rot="2700000">
            <a:off x="6709330" y="3327769"/>
            <a:ext cx="184724" cy="184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1A61779-010C-0C10-70C2-91D183B26B89}"/>
              </a:ext>
            </a:extLst>
          </p:cNvPr>
          <p:cNvSpPr txBox="1"/>
          <p:nvPr/>
        </p:nvSpPr>
        <p:spPr>
          <a:xfrm>
            <a:off x="5623895" y="2127676"/>
            <a:ext cx="1638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b="1" dirty="0" err="1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Pieteikumu</a:t>
            </a:r>
            <a:r>
              <a:rPr lang="en-GB" sz="1400" b="1" dirty="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400" b="1" dirty="0" err="1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iesniegšana</a:t>
            </a:r>
            <a:r>
              <a:rPr lang="en-GB" sz="1400" b="1" dirty="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2324925-7EB5-20FB-8296-C8C1F8EEDA08}"/>
              </a:ext>
            </a:extLst>
          </p:cNvPr>
          <p:cNvCxnSpPr/>
          <p:nvPr/>
        </p:nvCxnSpPr>
        <p:spPr>
          <a:xfrm>
            <a:off x="7133269" y="1470448"/>
            <a:ext cx="0" cy="168865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217D16BF-4DE2-3FFB-21B0-DB897AB542ED}"/>
              </a:ext>
            </a:extLst>
          </p:cNvPr>
          <p:cNvSpPr/>
          <p:nvPr/>
        </p:nvSpPr>
        <p:spPr>
          <a:xfrm>
            <a:off x="7310427" y="1932086"/>
            <a:ext cx="914400" cy="914400"/>
          </a:xfrm>
          <a:prstGeom prst="ellipse">
            <a:avLst/>
          </a:prstGeom>
          <a:solidFill>
            <a:srgbClr val="B1D7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EE75C19-ADE5-28E9-9347-E68517B910FA}"/>
              </a:ext>
            </a:extLst>
          </p:cNvPr>
          <p:cNvSpPr txBox="1"/>
          <p:nvPr/>
        </p:nvSpPr>
        <p:spPr>
          <a:xfrm>
            <a:off x="7375496" y="2220009"/>
            <a:ext cx="8957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2C5C9BB-C557-5663-04C4-586466E61D2D}"/>
              </a:ext>
            </a:extLst>
          </p:cNvPr>
          <p:cNvSpPr/>
          <p:nvPr/>
        </p:nvSpPr>
        <p:spPr>
          <a:xfrm rot="2700000">
            <a:off x="8511235" y="2990202"/>
            <a:ext cx="184724" cy="184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75C43FD-E5D2-5014-523A-3BA2B69450CE}"/>
              </a:ext>
            </a:extLst>
          </p:cNvPr>
          <p:cNvSpPr txBox="1"/>
          <p:nvPr/>
        </p:nvSpPr>
        <p:spPr>
          <a:xfrm>
            <a:off x="8351430" y="3990706"/>
            <a:ext cx="16383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b="1" dirty="0" err="1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Monitorings</a:t>
            </a:r>
            <a:r>
              <a:rPr lang="en-GB" sz="1400" b="1" dirty="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B0A2900-4F3C-91CD-35EE-E00E0411E9A6}"/>
              </a:ext>
            </a:extLst>
          </p:cNvPr>
          <p:cNvSpPr txBox="1"/>
          <p:nvPr/>
        </p:nvSpPr>
        <p:spPr>
          <a:xfrm>
            <a:off x="8353413" y="4258254"/>
            <a:ext cx="1506070" cy="272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1600"/>
              </a:lnSpc>
            </a:pPr>
            <a:r>
              <a:rPr lang="en-GB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 gadi 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0D48887-2F2E-D1D5-FCB8-C8C074D1CA7A}"/>
              </a:ext>
            </a:extLst>
          </p:cNvPr>
          <p:cNvCxnSpPr/>
          <p:nvPr/>
        </p:nvCxnSpPr>
        <p:spPr>
          <a:xfrm>
            <a:off x="7131854" y="3289511"/>
            <a:ext cx="0" cy="168865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FB83808E-9507-2CCA-7583-91042F148FFD}"/>
              </a:ext>
            </a:extLst>
          </p:cNvPr>
          <p:cNvSpPr/>
          <p:nvPr/>
        </p:nvSpPr>
        <p:spPr>
          <a:xfrm>
            <a:off x="7323460" y="3739421"/>
            <a:ext cx="914400" cy="914400"/>
          </a:xfrm>
          <a:prstGeom prst="ellipse">
            <a:avLst/>
          </a:prstGeom>
          <a:solidFill>
            <a:srgbClr val="3B47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CF589B1-95AB-B0FB-206C-BDB143E316FE}"/>
              </a:ext>
            </a:extLst>
          </p:cNvPr>
          <p:cNvSpPr txBox="1"/>
          <p:nvPr/>
        </p:nvSpPr>
        <p:spPr>
          <a:xfrm>
            <a:off x="7337468" y="4009485"/>
            <a:ext cx="8957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6. 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1CDAE15-19DC-4155-BF93-26EA070DBA5B}"/>
              </a:ext>
            </a:extLst>
          </p:cNvPr>
          <p:cNvSpPr/>
          <p:nvPr/>
        </p:nvSpPr>
        <p:spPr>
          <a:xfrm rot="2700000">
            <a:off x="10245906" y="3327769"/>
            <a:ext cx="184724" cy="184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E35E7A2-4FDD-2728-DCC2-8A71EE64EBE7}"/>
              </a:ext>
            </a:extLst>
          </p:cNvPr>
          <p:cNvSpPr txBox="1"/>
          <p:nvPr/>
        </p:nvSpPr>
        <p:spPr>
          <a:xfrm>
            <a:off x="8433511" y="2140801"/>
            <a:ext cx="1638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b="1" dirty="0" err="1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Pieteikumu</a:t>
            </a:r>
            <a:r>
              <a:rPr lang="en-GB" sz="1400" b="1" dirty="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400" b="1" dirty="0" err="1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vērtēšana</a:t>
            </a:r>
            <a:r>
              <a:rPr lang="en-GB" sz="1400" b="1" dirty="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5AE32DA-6A49-2F99-F726-03DF1BEC93BB}"/>
              </a:ext>
            </a:extLst>
          </p:cNvPr>
          <p:cNvCxnSpPr/>
          <p:nvPr/>
        </p:nvCxnSpPr>
        <p:spPr>
          <a:xfrm>
            <a:off x="10366328" y="1393909"/>
            <a:ext cx="0" cy="168865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0C998834-5B34-5933-7C81-348B14AC25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678" r="26903"/>
          <a:stretch/>
        </p:blipFill>
        <p:spPr>
          <a:xfrm>
            <a:off x="10927951" y="362196"/>
            <a:ext cx="772644" cy="77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411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A76C9-43F7-FCDE-67F5-9342687FF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186139"/>
            <a:ext cx="4136648" cy="1325563"/>
          </a:xfrm>
        </p:spPr>
        <p:txBody>
          <a:bodyPr>
            <a:normAutofit/>
          </a:bodyPr>
          <a:lstStyle/>
          <a:p>
            <a:r>
              <a:rPr lang="en-GB" dirty="0" err="1">
                <a:solidFill>
                  <a:srgbClr val="19ADBC"/>
                </a:solidFill>
              </a:rPr>
              <a:t>Pieteikuma</a:t>
            </a:r>
            <a:r>
              <a:rPr lang="en-GB" dirty="0">
                <a:solidFill>
                  <a:srgbClr val="19ADBC"/>
                </a:solidFill>
              </a:rPr>
              <a:t> </a:t>
            </a:r>
            <a:r>
              <a:rPr lang="en-GB" dirty="0" err="1">
                <a:solidFill>
                  <a:srgbClr val="19ADBC"/>
                </a:solidFill>
              </a:rPr>
              <a:t>sagatavošana</a:t>
            </a:r>
            <a:endParaRPr lang="en-GB" dirty="0">
              <a:solidFill>
                <a:srgbClr val="19ADBC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03DECDA-E01A-5CC5-96AA-9F8BC52CB0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7" y="584200"/>
            <a:ext cx="2095249" cy="538163"/>
          </a:xfrm>
        </p:spPr>
        <p:txBody>
          <a:bodyPr/>
          <a:lstStyle/>
          <a:p>
            <a:r>
              <a:rPr lang="en-GB" dirty="0"/>
              <a:t>PROJEKTA POSMI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65E3525-2AF8-C3E2-6C3D-A4EBC493E0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05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A610E9-2EE4-6068-B0F0-70ED65230CCC}"/>
              </a:ext>
            </a:extLst>
          </p:cNvPr>
          <p:cNvSpPr txBox="1"/>
          <p:nvPr/>
        </p:nvSpPr>
        <p:spPr>
          <a:xfrm>
            <a:off x="623888" y="2631298"/>
            <a:ext cx="4136648" cy="870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80"/>
              </a:lnSpc>
            </a:pPr>
            <a:r>
              <a:rPr lang="en-GB" sz="1400" dirty="0" err="1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Būtiski</a:t>
            </a:r>
            <a:r>
              <a:rPr lang="en-GB" sz="1400" dirty="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400" dirty="0" err="1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jau</a:t>
            </a:r>
            <a:r>
              <a:rPr lang="en-GB" sz="1400" dirty="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400" dirty="0" err="1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projekta</a:t>
            </a:r>
            <a:r>
              <a:rPr lang="en-GB" sz="1400" dirty="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400" dirty="0" err="1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iesnieguma</a:t>
            </a:r>
            <a:r>
              <a:rPr lang="en-GB" sz="1400" dirty="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400" dirty="0" err="1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veidlapā</a:t>
            </a:r>
            <a:r>
              <a:rPr lang="en-GB" sz="1400" dirty="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400" dirty="0" err="1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skaidri</a:t>
            </a:r>
            <a:r>
              <a:rPr lang="en-GB" sz="1400" dirty="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un </a:t>
            </a:r>
            <a:r>
              <a:rPr lang="en-GB" sz="1400" dirty="0" err="1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nepārprotami</a:t>
            </a:r>
            <a:r>
              <a:rPr lang="en-GB" sz="1400" dirty="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400" dirty="0" err="1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definēt</a:t>
            </a:r>
            <a:r>
              <a:rPr lang="en-GB" sz="1400" dirty="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400" dirty="0" err="1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projekta</a:t>
            </a:r>
            <a:r>
              <a:rPr lang="en-GB" sz="1400" dirty="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400" dirty="0" err="1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mērķi</a:t>
            </a:r>
            <a:r>
              <a:rPr lang="en-GB" sz="1400" dirty="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un </a:t>
            </a:r>
            <a:r>
              <a:rPr lang="en-GB" sz="1400" dirty="0" err="1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sasniedzamo</a:t>
            </a:r>
            <a:r>
              <a:rPr lang="en-GB" sz="1400" dirty="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400" dirty="0" err="1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rezultātu</a:t>
            </a:r>
            <a:r>
              <a:rPr lang="en-GB" sz="1400" dirty="0">
                <a:solidFill>
                  <a:srgbClr val="3B47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050A787-78F2-CCAD-46B8-417293518ABB}"/>
              </a:ext>
            </a:extLst>
          </p:cNvPr>
          <p:cNvSpPr/>
          <p:nvPr/>
        </p:nvSpPr>
        <p:spPr>
          <a:xfrm>
            <a:off x="5413157" y="400737"/>
            <a:ext cx="5056974" cy="1121790"/>
          </a:xfrm>
          <a:prstGeom prst="roundRect">
            <a:avLst>
              <a:gd name="adj" fmla="val 50000"/>
            </a:avLst>
          </a:prstGeom>
          <a:solidFill>
            <a:srgbClr val="3B47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9FE387-749E-86F3-FA55-2B5EFF5F3F61}"/>
              </a:ext>
            </a:extLst>
          </p:cNvPr>
          <p:cNvSpPr txBox="1"/>
          <p:nvPr/>
        </p:nvSpPr>
        <p:spPr>
          <a:xfrm>
            <a:off x="6821515" y="787092"/>
            <a:ext cx="34219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Projekta</a:t>
            </a:r>
            <a:r>
              <a:rPr lang="en-GB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mērķis</a:t>
            </a:r>
            <a:r>
              <a:rPr lang="en-GB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A7B1F2-76CE-D702-7C63-A8529F4DB272}"/>
              </a:ext>
            </a:extLst>
          </p:cNvPr>
          <p:cNvSpPr txBox="1"/>
          <p:nvPr/>
        </p:nvSpPr>
        <p:spPr>
          <a:xfrm>
            <a:off x="7673419" y="2145750"/>
            <a:ext cx="3421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Numur</a:t>
            </a:r>
            <a:r>
              <a:rPr lang="en-GB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viens</a:t>
            </a:r>
            <a:r>
              <a:rPr lang="en-GB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apraksts</a:t>
            </a:r>
            <a:r>
              <a:rPr lang="en-GB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bus </a:t>
            </a:r>
            <a:r>
              <a:rPr lang="en-GB" sz="1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</a:t>
            </a:r>
            <a:r>
              <a:rPr lang="en-GB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Lorem ipsum </a:t>
            </a:r>
            <a:r>
              <a:rPr lang="en-GB" sz="1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dolor</a:t>
            </a:r>
            <a:r>
              <a:rPr lang="en-GB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sit </a:t>
            </a:r>
            <a:r>
              <a:rPr lang="en-GB" sz="1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amet</a:t>
            </a:r>
            <a:r>
              <a:rPr lang="en-GB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5908BD-DAA8-84E0-FA9A-5F480C87FE5A}"/>
              </a:ext>
            </a:extLst>
          </p:cNvPr>
          <p:cNvSpPr txBox="1"/>
          <p:nvPr/>
        </p:nvSpPr>
        <p:spPr>
          <a:xfrm>
            <a:off x="5767015" y="652934"/>
            <a:ext cx="8578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500" b="1" dirty="0">
                <a:solidFill>
                  <a:srgbClr val="19ADB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01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D4D6AAB1-DB33-9DA8-780E-D384EBC3BA0C}"/>
              </a:ext>
            </a:extLst>
          </p:cNvPr>
          <p:cNvSpPr/>
          <p:nvPr/>
        </p:nvSpPr>
        <p:spPr>
          <a:xfrm>
            <a:off x="5465561" y="1725419"/>
            <a:ext cx="5056974" cy="1121790"/>
          </a:xfrm>
          <a:prstGeom prst="roundRect">
            <a:avLst>
              <a:gd name="adj" fmla="val 50000"/>
            </a:avLst>
          </a:prstGeom>
          <a:solidFill>
            <a:srgbClr val="3B47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D9D58E-95F5-B47F-61DF-125678ADB710}"/>
              </a:ext>
            </a:extLst>
          </p:cNvPr>
          <p:cNvSpPr txBox="1"/>
          <p:nvPr/>
        </p:nvSpPr>
        <p:spPr>
          <a:xfrm>
            <a:off x="6821515" y="2136529"/>
            <a:ext cx="34219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Sasniedzamie</a:t>
            </a:r>
            <a:r>
              <a:rPr lang="en-GB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rezultāti</a:t>
            </a:r>
            <a:r>
              <a:rPr lang="en-GB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FDE602-F143-B56A-2529-BF787B4F60B0}"/>
              </a:ext>
            </a:extLst>
          </p:cNvPr>
          <p:cNvSpPr txBox="1"/>
          <p:nvPr/>
        </p:nvSpPr>
        <p:spPr>
          <a:xfrm>
            <a:off x="7673419" y="3408942"/>
            <a:ext cx="3421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Numur</a:t>
            </a:r>
            <a:r>
              <a:rPr lang="en-GB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viens</a:t>
            </a:r>
            <a:r>
              <a:rPr lang="en-GB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apraksts</a:t>
            </a:r>
            <a:r>
              <a:rPr lang="en-GB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bus </a:t>
            </a:r>
            <a:r>
              <a:rPr lang="en-GB" sz="1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</a:t>
            </a:r>
            <a:r>
              <a:rPr lang="en-GB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Lorem ipsum </a:t>
            </a:r>
            <a:r>
              <a:rPr lang="en-GB" sz="1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dolor</a:t>
            </a:r>
            <a:r>
              <a:rPr lang="en-GB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sit </a:t>
            </a:r>
            <a:r>
              <a:rPr lang="en-GB" sz="1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amet</a:t>
            </a:r>
            <a:r>
              <a:rPr lang="en-GB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F79848-7526-7B3E-BD47-DED49E3AD958}"/>
              </a:ext>
            </a:extLst>
          </p:cNvPr>
          <p:cNvSpPr txBox="1"/>
          <p:nvPr/>
        </p:nvSpPr>
        <p:spPr>
          <a:xfrm>
            <a:off x="5767014" y="1990335"/>
            <a:ext cx="8578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500" b="1" dirty="0">
                <a:solidFill>
                  <a:srgbClr val="19ADB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02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33F0B96F-8A01-DB03-9359-2BF5653EBFA0}"/>
              </a:ext>
            </a:extLst>
          </p:cNvPr>
          <p:cNvSpPr/>
          <p:nvPr/>
        </p:nvSpPr>
        <p:spPr>
          <a:xfrm>
            <a:off x="5479062" y="3032319"/>
            <a:ext cx="5056974" cy="1121790"/>
          </a:xfrm>
          <a:prstGeom prst="roundRect">
            <a:avLst>
              <a:gd name="adj" fmla="val 50000"/>
            </a:avLst>
          </a:prstGeom>
          <a:solidFill>
            <a:srgbClr val="3B47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EE19B0-718E-2219-AB06-DE0C08A3B747}"/>
              </a:ext>
            </a:extLst>
          </p:cNvPr>
          <p:cNvSpPr txBox="1"/>
          <p:nvPr/>
        </p:nvSpPr>
        <p:spPr>
          <a:xfrm>
            <a:off x="6794723" y="3292335"/>
            <a:ext cx="34219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Galvenie</a:t>
            </a:r>
            <a:r>
              <a:rPr lang="en-GB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tehniskie</a:t>
            </a:r>
            <a:r>
              <a:rPr lang="en-GB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rādītāji</a:t>
            </a:r>
            <a:endParaRPr lang="en-GB" sz="16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7B627C1-7AEE-F2D6-D6C9-F0AD5223B0C5}"/>
              </a:ext>
            </a:extLst>
          </p:cNvPr>
          <p:cNvSpPr txBox="1"/>
          <p:nvPr/>
        </p:nvSpPr>
        <p:spPr>
          <a:xfrm>
            <a:off x="5748636" y="3252508"/>
            <a:ext cx="8578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500" b="1" dirty="0">
                <a:solidFill>
                  <a:srgbClr val="19ADB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1C247A-DDEB-E4C0-AD6A-F8195470BE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762" b="19516"/>
          <a:stretch/>
        </p:blipFill>
        <p:spPr>
          <a:xfrm>
            <a:off x="10522535" y="321764"/>
            <a:ext cx="1215182" cy="7230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45889B-3F3B-7FA9-163F-B1BFA1BB70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16061" y="5776203"/>
            <a:ext cx="1259286" cy="494407"/>
          </a:xfrm>
          <a:prstGeom prst="rect">
            <a:avLst/>
          </a:prstGeom>
        </p:spPr>
      </p:pic>
      <p:sp>
        <p:nvSpPr>
          <p:cNvPr id="5" name="Rounded Rectangle 19">
            <a:extLst>
              <a:ext uri="{FF2B5EF4-FFF2-40B4-BE49-F238E27FC236}">
                <a16:creationId xmlns:a16="http://schemas.microsoft.com/office/drawing/2014/main" id="{F715C15C-701E-9204-C2D7-82B1CEA0C019}"/>
              </a:ext>
            </a:extLst>
          </p:cNvPr>
          <p:cNvSpPr/>
          <p:nvPr/>
        </p:nvSpPr>
        <p:spPr>
          <a:xfrm>
            <a:off x="5486216" y="4308785"/>
            <a:ext cx="5056974" cy="1121790"/>
          </a:xfrm>
          <a:prstGeom prst="roundRect">
            <a:avLst>
              <a:gd name="adj" fmla="val 50000"/>
            </a:avLst>
          </a:prstGeom>
          <a:solidFill>
            <a:srgbClr val="3B47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ounded Rectangle 19">
            <a:extLst>
              <a:ext uri="{FF2B5EF4-FFF2-40B4-BE49-F238E27FC236}">
                <a16:creationId xmlns:a16="http://schemas.microsoft.com/office/drawing/2014/main" id="{7F6ADF73-C3E1-5380-9308-DAD429E9324A}"/>
              </a:ext>
            </a:extLst>
          </p:cNvPr>
          <p:cNvSpPr/>
          <p:nvPr/>
        </p:nvSpPr>
        <p:spPr>
          <a:xfrm>
            <a:off x="5442575" y="5585251"/>
            <a:ext cx="5056974" cy="1121790"/>
          </a:xfrm>
          <a:prstGeom prst="roundRect">
            <a:avLst>
              <a:gd name="adj" fmla="val 50000"/>
            </a:avLst>
          </a:prstGeom>
          <a:solidFill>
            <a:srgbClr val="3B47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EE16091-1D06-D117-8B13-F10FE701458F}"/>
              </a:ext>
            </a:extLst>
          </p:cNvPr>
          <p:cNvSpPr txBox="1"/>
          <p:nvPr/>
        </p:nvSpPr>
        <p:spPr>
          <a:xfrm>
            <a:off x="5840878" y="4532263"/>
            <a:ext cx="8578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500" b="1" dirty="0">
                <a:solidFill>
                  <a:srgbClr val="19ADB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3001C82-76D1-2F82-5F13-EA8E6C9F8E59}"/>
              </a:ext>
            </a:extLst>
          </p:cNvPr>
          <p:cNvSpPr txBox="1"/>
          <p:nvPr/>
        </p:nvSpPr>
        <p:spPr>
          <a:xfrm>
            <a:off x="5840878" y="5788059"/>
            <a:ext cx="8578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500" b="1" dirty="0">
                <a:solidFill>
                  <a:srgbClr val="19ADB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9FF01F3-7DDA-438A-0AA8-E743555D3BE2}"/>
              </a:ext>
            </a:extLst>
          </p:cNvPr>
          <p:cNvSpPr txBox="1"/>
          <p:nvPr/>
        </p:nvSpPr>
        <p:spPr>
          <a:xfrm>
            <a:off x="6821515" y="4672134"/>
            <a:ext cx="34219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Publicitātes</a:t>
            </a:r>
            <a:r>
              <a:rPr lang="en-GB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aktivitātes</a:t>
            </a:r>
            <a:r>
              <a:rPr lang="en-GB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368C791-402E-62C1-032A-9858541F9233}"/>
              </a:ext>
            </a:extLst>
          </p:cNvPr>
          <p:cNvSpPr txBox="1"/>
          <p:nvPr/>
        </p:nvSpPr>
        <p:spPr>
          <a:xfrm>
            <a:off x="6794723" y="5936904"/>
            <a:ext cx="34219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Budžets</a:t>
            </a:r>
            <a:r>
              <a:rPr lang="en-GB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466483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ts val="1600"/>
          </a:lnSpc>
          <a:defRPr sz="1000" dirty="0" err="1" smtClean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4043</TotalTime>
  <Words>1146</Words>
  <Application>Microsoft Office PowerPoint</Application>
  <PresentationFormat>Widescreen</PresentationFormat>
  <Paragraphs>193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Courier New</vt:lpstr>
      <vt:lpstr>Space Grotesk</vt:lpstr>
      <vt:lpstr>Verdana</vt:lpstr>
      <vt:lpstr>Office Theme</vt:lpstr>
      <vt:lpstr>Pieredze klimata finanšu instrumentu ieviešanā un uzraudzībā</vt:lpstr>
      <vt:lpstr>Vides investīciju fonds </vt:lpstr>
      <vt:lpstr>EKII - Emisijas kvotu izsolīšanas instruments </vt:lpstr>
      <vt:lpstr>EKII atbalsts iedzīvotājiem </vt:lpstr>
      <vt:lpstr>Projektu aktivitātes </vt:lpstr>
      <vt:lpstr>PowerPoint Presentation</vt:lpstr>
      <vt:lpstr>PowerPoint Presentation</vt:lpstr>
      <vt:lpstr>PowerPoint Presentation</vt:lpstr>
      <vt:lpstr>Pieteikuma sagatavošana</vt:lpstr>
      <vt:lpstr>Vērtēšana</vt:lpstr>
      <vt:lpstr>Līguma slēgšana </vt:lpstr>
      <vt:lpstr>Projekta īstenošana</vt:lpstr>
      <vt:lpstr>Projekta norēķinu konts </vt:lpstr>
      <vt:lpstr>Iepirkuma procedūra atbilstoši projekta īstenotāja statusam</vt:lpstr>
      <vt:lpstr>Projekta īstenotāja pienākumi </vt:lpstr>
      <vt:lpstr>Riski </vt:lpstr>
      <vt:lpstr>Biežāk pieļautās kļūdas </vt:lpstr>
      <vt:lpstr>Monitorings</vt:lpstr>
      <vt:lpstr>Sabiedrības ieguvums </vt:lpstr>
      <vt:lpstr>Paldies!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Marex Kris</dc:creator>
  <cp:lastModifiedBy>Līva Rancāne</cp:lastModifiedBy>
  <cp:revision>110</cp:revision>
  <dcterms:created xsi:type="dcterms:W3CDTF">2024-08-31T10:28:29Z</dcterms:created>
  <dcterms:modified xsi:type="dcterms:W3CDTF">2024-10-02T11:43:26Z</dcterms:modified>
</cp:coreProperties>
</file>