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95" r:id="rId4"/>
    <p:sldId id="260" r:id="rId5"/>
    <p:sldId id="261" r:id="rId6"/>
    <p:sldId id="262" r:id="rId7"/>
    <p:sldId id="264" r:id="rId8"/>
    <p:sldId id="287" r:id="rId9"/>
    <p:sldId id="278" r:id="rId10"/>
    <p:sldId id="280" r:id="rId11"/>
    <p:sldId id="265" r:id="rId12"/>
    <p:sldId id="267" r:id="rId13"/>
    <p:sldId id="276" r:id="rId14"/>
    <p:sldId id="292" r:id="rId15"/>
    <p:sldId id="293" r:id="rId16"/>
    <p:sldId id="294" r:id="rId17"/>
    <p:sldId id="296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5079CD-2684-4E94-98E3-BAC61F80CE52}" v="2" dt="2024-06-18T06:05:59.49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307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ese Leite" userId="93992a03-fe53-4e67-b327-30c643eada13" providerId="ADAL" clId="{B75079CD-2684-4E94-98E3-BAC61F80CE52}"/>
    <pc:docChg chg="custSel addSld delSld modSld sldOrd">
      <pc:chgData name="Agnese Leite" userId="93992a03-fe53-4e67-b327-30c643eada13" providerId="ADAL" clId="{B75079CD-2684-4E94-98E3-BAC61F80CE52}" dt="2024-06-18T07:33:49.438" v="846" actId="20577"/>
      <pc:docMkLst>
        <pc:docMk/>
      </pc:docMkLst>
      <pc:sldChg chg="modSp mod">
        <pc:chgData name="Agnese Leite" userId="93992a03-fe53-4e67-b327-30c643eada13" providerId="ADAL" clId="{B75079CD-2684-4E94-98E3-BAC61F80CE52}" dt="2024-06-18T03:22:04.421" v="2" actId="20577"/>
        <pc:sldMkLst>
          <pc:docMk/>
          <pc:sldMk cId="0" sldId="256"/>
        </pc:sldMkLst>
        <pc:spChg chg="mod">
          <ac:chgData name="Agnese Leite" userId="93992a03-fe53-4e67-b327-30c643eada13" providerId="ADAL" clId="{B75079CD-2684-4E94-98E3-BAC61F80CE52}" dt="2024-06-18T03:22:04.421" v="2" actId="20577"/>
          <ac:spMkLst>
            <pc:docMk/>
            <pc:sldMk cId="0" sldId="256"/>
            <ac:spMk id="16" creationId="{00000000-0000-0000-0000-000000000000}"/>
          </ac:spMkLst>
        </pc:spChg>
      </pc:sldChg>
      <pc:sldChg chg="del">
        <pc:chgData name="Agnese Leite" userId="93992a03-fe53-4e67-b327-30c643eada13" providerId="ADAL" clId="{B75079CD-2684-4E94-98E3-BAC61F80CE52}" dt="2024-06-18T03:22:08.656" v="3" actId="47"/>
        <pc:sldMkLst>
          <pc:docMk/>
          <pc:sldMk cId="0" sldId="257"/>
        </pc:sldMkLst>
      </pc:sldChg>
      <pc:sldChg chg="del">
        <pc:chgData name="Agnese Leite" userId="93992a03-fe53-4e67-b327-30c643eada13" providerId="ADAL" clId="{B75079CD-2684-4E94-98E3-BAC61F80CE52}" dt="2024-06-18T03:22:11.415" v="4" actId="47"/>
        <pc:sldMkLst>
          <pc:docMk/>
          <pc:sldMk cId="0" sldId="258"/>
        </pc:sldMkLst>
      </pc:sldChg>
      <pc:sldChg chg="modSp mod">
        <pc:chgData name="Agnese Leite" userId="93992a03-fe53-4e67-b327-30c643eada13" providerId="ADAL" clId="{B75079CD-2684-4E94-98E3-BAC61F80CE52}" dt="2024-06-18T03:34:36.774" v="634" actId="20577"/>
        <pc:sldMkLst>
          <pc:docMk/>
          <pc:sldMk cId="0" sldId="259"/>
        </pc:sldMkLst>
        <pc:spChg chg="mod">
          <ac:chgData name="Agnese Leite" userId="93992a03-fe53-4e67-b327-30c643eada13" providerId="ADAL" clId="{B75079CD-2684-4E94-98E3-BAC61F80CE52}" dt="2024-06-18T03:34:36.774" v="634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Agnese Leite" userId="93992a03-fe53-4e67-b327-30c643eada13" providerId="ADAL" clId="{B75079CD-2684-4E94-98E3-BAC61F80CE52}" dt="2024-06-18T03:22:19.488" v="7" actId="14100"/>
          <ac:spMkLst>
            <pc:docMk/>
            <pc:sldMk cId="0" sldId="259"/>
            <ac:spMk id="3" creationId="{00000000-0000-0000-0000-000000000000}"/>
          </ac:spMkLst>
        </pc:spChg>
        <pc:spChg chg="mod">
          <ac:chgData name="Agnese Leite" userId="93992a03-fe53-4e67-b327-30c643eada13" providerId="ADAL" clId="{B75079CD-2684-4E94-98E3-BAC61F80CE52}" dt="2024-06-18T03:30:13.475" v="102" actId="20577"/>
          <ac:spMkLst>
            <pc:docMk/>
            <pc:sldMk cId="0" sldId="259"/>
            <ac:spMk id="6" creationId="{00000000-0000-0000-0000-000000000000}"/>
          </ac:spMkLst>
        </pc:spChg>
      </pc:sldChg>
      <pc:sldChg chg="modSp mod">
        <pc:chgData name="Agnese Leite" userId="93992a03-fe53-4e67-b327-30c643eada13" providerId="ADAL" clId="{B75079CD-2684-4E94-98E3-BAC61F80CE52}" dt="2024-06-18T03:30:26.673" v="114" actId="20577"/>
        <pc:sldMkLst>
          <pc:docMk/>
          <pc:sldMk cId="0" sldId="260"/>
        </pc:sldMkLst>
        <pc:spChg chg="mod">
          <ac:chgData name="Agnese Leite" userId="93992a03-fe53-4e67-b327-30c643eada13" providerId="ADAL" clId="{B75079CD-2684-4E94-98E3-BAC61F80CE52}" dt="2024-06-18T03:22:58.574" v="20" actId="20577"/>
          <ac:spMkLst>
            <pc:docMk/>
            <pc:sldMk cId="0" sldId="260"/>
            <ac:spMk id="6" creationId="{00000000-0000-0000-0000-000000000000}"/>
          </ac:spMkLst>
        </pc:spChg>
        <pc:spChg chg="mod">
          <ac:chgData name="Agnese Leite" userId="93992a03-fe53-4e67-b327-30c643eada13" providerId="ADAL" clId="{B75079CD-2684-4E94-98E3-BAC61F80CE52}" dt="2024-06-18T03:30:26.673" v="114" actId="20577"/>
          <ac:spMkLst>
            <pc:docMk/>
            <pc:sldMk cId="0" sldId="260"/>
            <ac:spMk id="7" creationId="{00000000-0000-0000-0000-000000000000}"/>
          </ac:spMkLst>
        </pc:spChg>
      </pc:sldChg>
      <pc:sldChg chg="modSp mod">
        <pc:chgData name="Agnese Leite" userId="93992a03-fe53-4e67-b327-30c643eada13" providerId="ADAL" clId="{B75079CD-2684-4E94-98E3-BAC61F80CE52}" dt="2024-06-18T03:30:38.353" v="126" actId="20577"/>
        <pc:sldMkLst>
          <pc:docMk/>
          <pc:sldMk cId="0" sldId="261"/>
        </pc:sldMkLst>
        <pc:spChg chg="mod">
          <ac:chgData name="Agnese Leite" userId="93992a03-fe53-4e67-b327-30c643eada13" providerId="ADAL" clId="{B75079CD-2684-4E94-98E3-BAC61F80CE52}" dt="2024-06-18T03:30:38.353" v="126" actId="20577"/>
          <ac:spMkLst>
            <pc:docMk/>
            <pc:sldMk cId="0" sldId="261"/>
            <ac:spMk id="7" creationId="{00000000-0000-0000-0000-000000000000}"/>
          </ac:spMkLst>
        </pc:spChg>
      </pc:sldChg>
      <pc:sldChg chg="modSp mod">
        <pc:chgData name="Agnese Leite" userId="93992a03-fe53-4e67-b327-30c643eada13" providerId="ADAL" clId="{B75079CD-2684-4E94-98E3-BAC61F80CE52}" dt="2024-06-18T03:30:46.617" v="138" actId="20577"/>
        <pc:sldMkLst>
          <pc:docMk/>
          <pc:sldMk cId="0" sldId="262"/>
        </pc:sldMkLst>
        <pc:spChg chg="mod">
          <ac:chgData name="Agnese Leite" userId="93992a03-fe53-4e67-b327-30c643eada13" providerId="ADAL" clId="{B75079CD-2684-4E94-98E3-BAC61F80CE52}" dt="2024-06-18T03:23:49.213" v="28" actId="20577"/>
          <ac:spMkLst>
            <pc:docMk/>
            <pc:sldMk cId="0" sldId="262"/>
            <ac:spMk id="5" creationId="{00000000-0000-0000-0000-000000000000}"/>
          </ac:spMkLst>
        </pc:spChg>
        <pc:spChg chg="mod">
          <ac:chgData name="Agnese Leite" userId="93992a03-fe53-4e67-b327-30c643eada13" providerId="ADAL" clId="{B75079CD-2684-4E94-98E3-BAC61F80CE52}" dt="2024-06-18T03:30:46.617" v="138" actId="20577"/>
          <ac:spMkLst>
            <pc:docMk/>
            <pc:sldMk cId="0" sldId="262"/>
            <ac:spMk id="6" creationId="{00000000-0000-0000-0000-000000000000}"/>
          </ac:spMkLst>
        </pc:spChg>
      </pc:sldChg>
      <pc:sldChg chg="del">
        <pc:chgData name="Agnese Leite" userId="93992a03-fe53-4e67-b327-30c643eada13" providerId="ADAL" clId="{B75079CD-2684-4E94-98E3-BAC61F80CE52}" dt="2024-06-18T03:29:54.367" v="90" actId="47"/>
        <pc:sldMkLst>
          <pc:docMk/>
          <pc:sldMk cId="0" sldId="263"/>
        </pc:sldMkLst>
      </pc:sldChg>
      <pc:sldChg chg="modSp mod">
        <pc:chgData name="Agnese Leite" userId="93992a03-fe53-4e67-b327-30c643eada13" providerId="ADAL" clId="{B75079CD-2684-4E94-98E3-BAC61F80CE52}" dt="2024-06-18T03:24:20.262" v="34" actId="1076"/>
        <pc:sldMkLst>
          <pc:docMk/>
          <pc:sldMk cId="0" sldId="264"/>
        </pc:sldMkLst>
        <pc:spChg chg="mod">
          <ac:chgData name="Agnese Leite" userId="93992a03-fe53-4e67-b327-30c643eada13" providerId="ADAL" clId="{B75079CD-2684-4E94-98E3-BAC61F80CE52}" dt="2024-06-18T03:24:16.708" v="33" actId="1076"/>
          <ac:spMkLst>
            <pc:docMk/>
            <pc:sldMk cId="0" sldId="264"/>
            <ac:spMk id="29" creationId="{00000000-0000-0000-0000-000000000000}"/>
          </ac:spMkLst>
        </pc:spChg>
        <pc:spChg chg="mod">
          <ac:chgData name="Agnese Leite" userId="93992a03-fe53-4e67-b327-30c643eada13" providerId="ADAL" clId="{B75079CD-2684-4E94-98E3-BAC61F80CE52}" dt="2024-06-18T03:24:20.262" v="34" actId="1076"/>
          <ac:spMkLst>
            <pc:docMk/>
            <pc:sldMk cId="0" sldId="264"/>
            <ac:spMk id="31" creationId="{00000000-0000-0000-0000-000000000000}"/>
          </ac:spMkLst>
        </pc:spChg>
      </pc:sldChg>
      <pc:sldChg chg="modSp mod">
        <pc:chgData name="Agnese Leite" userId="93992a03-fe53-4e67-b327-30c643eada13" providerId="ADAL" clId="{B75079CD-2684-4E94-98E3-BAC61F80CE52}" dt="2024-06-18T03:36:09.150" v="645" actId="20577"/>
        <pc:sldMkLst>
          <pc:docMk/>
          <pc:sldMk cId="0" sldId="265"/>
        </pc:sldMkLst>
        <pc:spChg chg="mod">
          <ac:chgData name="Agnese Leite" userId="93992a03-fe53-4e67-b327-30c643eada13" providerId="ADAL" clId="{B75079CD-2684-4E94-98E3-BAC61F80CE52}" dt="2024-06-18T03:36:09.150" v="645" actId="20577"/>
          <ac:spMkLst>
            <pc:docMk/>
            <pc:sldMk cId="0" sldId="265"/>
            <ac:spMk id="2" creationId="{00000000-0000-0000-0000-000000000000}"/>
          </ac:spMkLst>
        </pc:spChg>
      </pc:sldChg>
      <pc:sldChg chg="del">
        <pc:chgData name="Agnese Leite" userId="93992a03-fe53-4e67-b327-30c643eada13" providerId="ADAL" clId="{B75079CD-2684-4E94-98E3-BAC61F80CE52}" dt="2024-06-18T03:25:47.166" v="39" actId="47"/>
        <pc:sldMkLst>
          <pc:docMk/>
          <pc:sldMk cId="0" sldId="266"/>
        </pc:sldMkLst>
      </pc:sldChg>
      <pc:sldChg chg="modSp mod">
        <pc:chgData name="Agnese Leite" userId="93992a03-fe53-4e67-b327-30c643eada13" providerId="ADAL" clId="{B75079CD-2684-4E94-98E3-BAC61F80CE52}" dt="2024-06-18T03:25:03.079" v="37" actId="20577"/>
        <pc:sldMkLst>
          <pc:docMk/>
          <pc:sldMk cId="0" sldId="267"/>
        </pc:sldMkLst>
        <pc:spChg chg="mod">
          <ac:chgData name="Agnese Leite" userId="93992a03-fe53-4e67-b327-30c643eada13" providerId="ADAL" clId="{B75079CD-2684-4E94-98E3-BAC61F80CE52}" dt="2024-06-18T03:25:03.079" v="37" actId="20577"/>
          <ac:spMkLst>
            <pc:docMk/>
            <pc:sldMk cId="0" sldId="267"/>
            <ac:spMk id="2" creationId="{00000000-0000-0000-0000-000000000000}"/>
          </ac:spMkLst>
        </pc:spChg>
      </pc:sldChg>
      <pc:sldChg chg="del">
        <pc:chgData name="Agnese Leite" userId="93992a03-fe53-4e67-b327-30c643eada13" providerId="ADAL" clId="{B75079CD-2684-4E94-98E3-BAC61F80CE52}" dt="2024-06-18T03:25:58.710" v="40" actId="47"/>
        <pc:sldMkLst>
          <pc:docMk/>
          <pc:sldMk cId="0" sldId="268"/>
        </pc:sldMkLst>
      </pc:sldChg>
      <pc:sldChg chg="del">
        <pc:chgData name="Agnese Leite" userId="93992a03-fe53-4e67-b327-30c643eada13" providerId="ADAL" clId="{B75079CD-2684-4E94-98E3-BAC61F80CE52}" dt="2024-06-18T03:26:01.701" v="41" actId="47"/>
        <pc:sldMkLst>
          <pc:docMk/>
          <pc:sldMk cId="0" sldId="269"/>
        </pc:sldMkLst>
      </pc:sldChg>
      <pc:sldChg chg="del">
        <pc:chgData name="Agnese Leite" userId="93992a03-fe53-4e67-b327-30c643eada13" providerId="ADAL" clId="{B75079CD-2684-4E94-98E3-BAC61F80CE52}" dt="2024-06-18T03:26:02.938" v="42" actId="47"/>
        <pc:sldMkLst>
          <pc:docMk/>
          <pc:sldMk cId="0" sldId="270"/>
        </pc:sldMkLst>
      </pc:sldChg>
      <pc:sldChg chg="del">
        <pc:chgData name="Agnese Leite" userId="93992a03-fe53-4e67-b327-30c643eada13" providerId="ADAL" clId="{B75079CD-2684-4E94-98E3-BAC61F80CE52}" dt="2024-06-18T03:26:05.025" v="43" actId="47"/>
        <pc:sldMkLst>
          <pc:docMk/>
          <pc:sldMk cId="0" sldId="271"/>
        </pc:sldMkLst>
      </pc:sldChg>
      <pc:sldChg chg="del">
        <pc:chgData name="Agnese Leite" userId="93992a03-fe53-4e67-b327-30c643eada13" providerId="ADAL" clId="{B75079CD-2684-4E94-98E3-BAC61F80CE52}" dt="2024-06-18T03:26:06.723" v="44" actId="47"/>
        <pc:sldMkLst>
          <pc:docMk/>
          <pc:sldMk cId="0" sldId="272"/>
        </pc:sldMkLst>
      </pc:sldChg>
      <pc:sldChg chg="del">
        <pc:chgData name="Agnese Leite" userId="93992a03-fe53-4e67-b327-30c643eada13" providerId="ADAL" clId="{B75079CD-2684-4E94-98E3-BAC61F80CE52}" dt="2024-06-18T03:26:13.897" v="45" actId="47"/>
        <pc:sldMkLst>
          <pc:docMk/>
          <pc:sldMk cId="0" sldId="273"/>
        </pc:sldMkLst>
      </pc:sldChg>
      <pc:sldChg chg="del">
        <pc:chgData name="Agnese Leite" userId="93992a03-fe53-4e67-b327-30c643eada13" providerId="ADAL" clId="{B75079CD-2684-4E94-98E3-BAC61F80CE52}" dt="2024-06-18T03:26:16.648" v="46" actId="47"/>
        <pc:sldMkLst>
          <pc:docMk/>
          <pc:sldMk cId="0" sldId="274"/>
        </pc:sldMkLst>
      </pc:sldChg>
      <pc:sldChg chg="del">
        <pc:chgData name="Agnese Leite" userId="93992a03-fe53-4e67-b327-30c643eada13" providerId="ADAL" clId="{B75079CD-2684-4E94-98E3-BAC61F80CE52}" dt="2024-06-18T03:26:18.407" v="47" actId="47"/>
        <pc:sldMkLst>
          <pc:docMk/>
          <pc:sldMk cId="0" sldId="275"/>
        </pc:sldMkLst>
      </pc:sldChg>
      <pc:sldChg chg="modSp mod">
        <pc:chgData name="Agnese Leite" userId="93992a03-fe53-4e67-b327-30c643eada13" providerId="ADAL" clId="{B75079CD-2684-4E94-98E3-BAC61F80CE52}" dt="2024-06-18T03:29:48.610" v="89" actId="20577"/>
        <pc:sldMkLst>
          <pc:docMk/>
          <pc:sldMk cId="0" sldId="276"/>
        </pc:sldMkLst>
        <pc:spChg chg="mod">
          <ac:chgData name="Agnese Leite" userId="93992a03-fe53-4e67-b327-30c643eada13" providerId="ADAL" clId="{B75079CD-2684-4E94-98E3-BAC61F80CE52}" dt="2024-06-18T03:29:48.610" v="89" actId="20577"/>
          <ac:spMkLst>
            <pc:docMk/>
            <pc:sldMk cId="0" sldId="276"/>
            <ac:spMk id="6" creationId="{00000000-0000-0000-0000-000000000000}"/>
          </ac:spMkLst>
        </pc:spChg>
      </pc:sldChg>
      <pc:sldChg chg="del">
        <pc:chgData name="Agnese Leite" userId="93992a03-fe53-4e67-b327-30c643eada13" providerId="ADAL" clId="{B75079CD-2684-4E94-98E3-BAC61F80CE52}" dt="2024-06-18T03:26:27.177" v="48" actId="47"/>
        <pc:sldMkLst>
          <pc:docMk/>
          <pc:sldMk cId="0" sldId="277"/>
        </pc:sldMkLst>
      </pc:sldChg>
      <pc:sldChg chg="modSp mod ord">
        <pc:chgData name="Agnese Leite" userId="93992a03-fe53-4e67-b327-30c643eada13" providerId="ADAL" clId="{B75079CD-2684-4E94-98E3-BAC61F80CE52}" dt="2024-06-18T03:35:36.677" v="641"/>
        <pc:sldMkLst>
          <pc:docMk/>
          <pc:sldMk cId="0" sldId="278"/>
        </pc:sldMkLst>
        <pc:spChg chg="mod">
          <ac:chgData name="Agnese Leite" userId="93992a03-fe53-4e67-b327-30c643eada13" providerId="ADAL" clId="{B75079CD-2684-4E94-98E3-BAC61F80CE52}" dt="2024-06-18T03:25:21.765" v="38" actId="14100"/>
          <ac:spMkLst>
            <pc:docMk/>
            <pc:sldMk cId="0" sldId="278"/>
            <ac:spMk id="3" creationId="{00000000-0000-0000-0000-000000000000}"/>
          </ac:spMkLst>
        </pc:spChg>
      </pc:sldChg>
      <pc:sldChg chg="modSp del mod">
        <pc:chgData name="Agnese Leite" userId="93992a03-fe53-4e67-b327-30c643eada13" providerId="ADAL" clId="{B75079CD-2684-4E94-98E3-BAC61F80CE52}" dt="2024-06-18T03:26:37.468" v="50" actId="47"/>
        <pc:sldMkLst>
          <pc:docMk/>
          <pc:sldMk cId="0" sldId="279"/>
        </pc:sldMkLst>
        <pc:spChg chg="mod">
          <ac:chgData name="Agnese Leite" userId="93992a03-fe53-4e67-b327-30c643eada13" providerId="ADAL" clId="{B75079CD-2684-4E94-98E3-BAC61F80CE52}" dt="2024-06-18T03:26:34.999" v="49" actId="6549"/>
          <ac:spMkLst>
            <pc:docMk/>
            <pc:sldMk cId="0" sldId="279"/>
            <ac:spMk id="2" creationId="{00000000-0000-0000-0000-000000000000}"/>
          </ac:spMkLst>
        </pc:spChg>
      </pc:sldChg>
      <pc:sldChg chg="modSp mod ord">
        <pc:chgData name="Agnese Leite" userId="93992a03-fe53-4e67-b327-30c643eada13" providerId="ADAL" clId="{B75079CD-2684-4E94-98E3-BAC61F80CE52}" dt="2024-06-18T03:35:46.158" v="643"/>
        <pc:sldMkLst>
          <pc:docMk/>
          <pc:sldMk cId="0" sldId="280"/>
        </pc:sldMkLst>
        <pc:spChg chg="mod">
          <ac:chgData name="Agnese Leite" userId="93992a03-fe53-4e67-b327-30c643eada13" providerId="ADAL" clId="{B75079CD-2684-4E94-98E3-BAC61F80CE52}" dt="2024-06-18T03:35:06.754" v="637" actId="20577"/>
          <ac:spMkLst>
            <pc:docMk/>
            <pc:sldMk cId="0" sldId="280"/>
            <ac:spMk id="2" creationId="{00000000-0000-0000-0000-000000000000}"/>
          </ac:spMkLst>
        </pc:spChg>
        <pc:spChg chg="mod">
          <ac:chgData name="Agnese Leite" userId="93992a03-fe53-4e67-b327-30c643eada13" providerId="ADAL" clId="{B75079CD-2684-4E94-98E3-BAC61F80CE52}" dt="2024-06-18T03:35:02.524" v="635" actId="14100"/>
          <ac:spMkLst>
            <pc:docMk/>
            <pc:sldMk cId="0" sldId="280"/>
            <ac:spMk id="3" creationId="{00000000-0000-0000-0000-000000000000}"/>
          </ac:spMkLst>
        </pc:spChg>
      </pc:sldChg>
      <pc:sldChg chg="del">
        <pc:chgData name="Agnese Leite" userId="93992a03-fe53-4e67-b327-30c643eada13" providerId="ADAL" clId="{B75079CD-2684-4E94-98E3-BAC61F80CE52}" dt="2024-06-18T03:26:57.122" v="53" actId="47"/>
        <pc:sldMkLst>
          <pc:docMk/>
          <pc:sldMk cId="0" sldId="281"/>
        </pc:sldMkLst>
      </pc:sldChg>
      <pc:sldChg chg="del">
        <pc:chgData name="Agnese Leite" userId="93992a03-fe53-4e67-b327-30c643eada13" providerId="ADAL" clId="{B75079CD-2684-4E94-98E3-BAC61F80CE52}" dt="2024-06-18T03:27:03.927" v="54" actId="47"/>
        <pc:sldMkLst>
          <pc:docMk/>
          <pc:sldMk cId="0" sldId="282"/>
        </pc:sldMkLst>
      </pc:sldChg>
      <pc:sldChg chg="del">
        <pc:chgData name="Agnese Leite" userId="93992a03-fe53-4e67-b327-30c643eada13" providerId="ADAL" clId="{B75079CD-2684-4E94-98E3-BAC61F80CE52}" dt="2024-06-18T03:27:12.097" v="55" actId="47"/>
        <pc:sldMkLst>
          <pc:docMk/>
          <pc:sldMk cId="0" sldId="283"/>
        </pc:sldMkLst>
      </pc:sldChg>
      <pc:sldChg chg="del">
        <pc:chgData name="Agnese Leite" userId="93992a03-fe53-4e67-b327-30c643eada13" providerId="ADAL" clId="{B75079CD-2684-4E94-98E3-BAC61F80CE52}" dt="2024-06-18T03:27:14.524" v="56" actId="47"/>
        <pc:sldMkLst>
          <pc:docMk/>
          <pc:sldMk cId="0" sldId="284"/>
        </pc:sldMkLst>
      </pc:sldChg>
      <pc:sldChg chg="del">
        <pc:chgData name="Agnese Leite" userId="93992a03-fe53-4e67-b327-30c643eada13" providerId="ADAL" clId="{B75079CD-2684-4E94-98E3-BAC61F80CE52}" dt="2024-06-18T03:27:18.500" v="57" actId="47"/>
        <pc:sldMkLst>
          <pc:docMk/>
          <pc:sldMk cId="0" sldId="285"/>
        </pc:sldMkLst>
      </pc:sldChg>
      <pc:sldChg chg="del">
        <pc:chgData name="Agnese Leite" userId="93992a03-fe53-4e67-b327-30c643eada13" providerId="ADAL" clId="{B75079CD-2684-4E94-98E3-BAC61F80CE52}" dt="2024-06-18T03:29:19.176" v="77" actId="47"/>
        <pc:sldMkLst>
          <pc:docMk/>
          <pc:sldMk cId="0" sldId="286"/>
        </pc:sldMkLst>
      </pc:sldChg>
      <pc:sldChg chg="ord">
        <pc:chgData name="Agnese Leite" userId="93992a03-fe53-4e67-b327-30c643eada13" providerId="ADAL" clId="{B75079CD-2684-4E94-98E3-BAC61F80CE52}" dt="2024-06-18T03:35:25.615" v="639"/>
        <pc:sldMkLst>
          <pc:docMk/>
          <pc:sldMk cId="0" sldId="287"/>
        </pc:sldMkLst>
      </pc:sldChg>
      <pc:sldChg chg="del">
        <pc:chgData name="Agnese Leite" userId="93992a03-fe53-4e67-b327-30c643eada13" providerId="ADAL" clId="{B75079CD-2684-4E94-98E3-BAC61F80CE52}" dt="2024-06-18T03:29:20.322" v="78" actId="47"/>
        <pc:sldMkLst>
          <pc:docMk/>
          <pc:sldMk cId="0" sldId="288"/>
        </pc:sldMkLst>
      </pc:sldChg>
      <pc:sldChg chg="del">
        <pc:chgData name="Agnese Leite" userId="93992a03-fe53-4e67-b327-30c643eada13" providerId="ADAL" clId="{B75079CD-2684-4E94-98E3-BAC61F80CE52}" dt="2024-06-18T03:27:43.215" v="58" actId="47"/>
        <pc:sldMkLst>
          <pc:docMk/>
          <pc:sldMk cId="0" sldId="289"/>
        </pc:sldMkLst>
      </pc:sldChg>
      <pc:sldChg chg="del">
        <pc:chgData name="Agnese Leite" userId="93992a03-fe53-4e67-b327-30c643eada13" providerId="ADAL" clId="{B75079CD-2684-4E94-98E3-BAC61F80CE52}" dt="2024-06-18T03:28:04.194" v="59" actId="47"/>
        <pc:sldMkLst>
          <pc:docMk/>
          <pc:sldMk cId="0" sldId="290"/>
        </pc:sldMkLst>
      </pc:sldChg>
      <pc:sldChg chg="del">
        <pc:chgData name="Agnese Leite" userId="93992a03-fe53-4e67-b327-30c643eada13" providerId="ADAL" clId="{B75079CD-2684-4E94-98E3-BAC61F80CE52}" dt="2024-06-18T03:28:07.474" v="60" actId="47"/>
        <pc:sldMkLst>
          <pc:docMk/>
          <pc:sldMk cId="0" sldId="291"/>
        </pc:sldMkLst>
      </pc:sldChg>
      <pc:sldChg chg="modSp mod">
        <pc:chgData name="Agnese Leite" userId="93992a03-fe53-4e67-b327-30c643eada13" providerId="ADAL" clId="{B75079CD-2684-4E94-98E3-BAC61F80CE52}" dt="2024-06-18T03:28:38.251" v="63" actId="14100"/>
        <pc:sldMkLst>
          <pc:docMk/>
          <pc:sldMk cId="0" sldId="294"/>
        </pc:sldMkLst>
        <pc:spChg chg="mod">
          <ac:chgData name="Agnese Leite" userId="93992a03-fe53-4e67-b327-30c643eada13" providerId="ADAL" clId="{B75079CD-2684-4E94-98E3-BAC61F80CE52}" dt="2024-06-18T03:28:38.251" v="63" actId="14100"/>
          <ac:spMkLst>
            <pc:docMk/>
            <pc:sldMk cId="0" sldId="294"/>
            <ac:spMk id="2" creationId="{00000000-0000-0000-0000-000000000000}"/>
          </ac:spMkLst>
        </pc:spChg>
        <pc:spChg chg="mod">
          <ac:chgData name="Agnese Leite" userId="93992a03-fe53-4e67-b327-30c643eada13" providerId="ADAL" clId="{B75079CD-2684-4E94-98E3-BAC61F80CE52}" dt="2024-06-18T03:28:35.242" v="62" actId="14100"/>
          <ac:spMkLst>
            <pc:docMk/>
            <pc:sldMk cId="0" sldId="294"/>
            <ac:spMk id="3" creationId="{00000000-0000-0000-0000-000000000000}"/>
          </ac:spMkLst>
        </pc:spChg>
      </pc:sldChg>
      <pc:sldChg chg="modSp del mod">
        <pc:chgData name="Agnese Leite" userId="93992a03-fe53-4e67-b327-30c643eada13" providerId="ADAL" clId="{B75079CD-2684-4E94-98E3-BAC61F80CE52}" dt="2024-06-18T07:33:49.438" v="846" actId="20577"/>
        <pc:sldMkLst>
          <pc:docMk/>
          <pc:sldMk cId="2788012922" sldId="295"/>
        </pc:sldMkLst>
        <pc:spChg chg="mod">
          <ac:chgData name="Agnese Leite" userId="93992a03-fe53-4e67-b327-30c643eada13" providerId="ADAL" clId="{B75079CD-2684-4E94-98E3-BAC61F80CE52}" dt="2024-06-18T03:31:03.203" v="167" actId="20577"/>
          <ac:spMkLst>
            <pc:docMk/>
            <pc:sldMk cId="2788012922" sldId="295"/>
            <ac:spMk id="2" creationId="{140FCF78-46ED-8D58-5E32-E0ADF36D1BEE}"/>
          </ac:spMkLst>
        </pc:spChg>
        <pc:spChg chg="mod">
          <ac:chgData name="Agnese Leite" userId="93992a03-fe53-4e67-b327-30c643eada13" providerId="ADAL" clId="{B75079CD-2684-4E94-98E3-BAC61F80CE52}" dt="2024-06-18T07:33:49.438" v="846" actId="20577"/>
          <ac:spMkLst>
            <pc:docMk/>
            <pc:sldMk cId="2788012922" sldId="295"/>
            <ac:spMk id="3" creationId="{EDD5BC63-1864-5993-5244-3D9E1C701A08}"/>
          </ac:spMkLst>
        </pc:spChg>
      </pc:sldChg>
      <pc:sldChg chg="add">
        <pc:chgData name="Agnese Leite" userId="93992a03-fe53-4e67-b327-30c643eada13" providerId="ADAL" clId="{B75079CD-2684-4E94-98E3-BAC61F80CE52}" dt="2024-06-18T06:05:59.497" v="767"/>
        <pc:sldMkLst>
          <pc:docMk/>
          <pc:sldMk cId="287635776" sldId="296"/>
        </pc:sldMkLst>
      </pc:sldChg>
      <pc:sldChg chg="del">
        <pc:chgData name="Agnese Leite" userId="93992a03-fe53-4e67-b327-30c643eada13" providerId="ADAL" clId="{B75079CD-2684-4E94-98E3-BAC61F80CE52}" dt="2024-06-18T03:28:52.656" v="65" actId="47"/>
        <pc:sldMkLst>
          <pc:docMk/>
          <pc:sldMk cId="287635776" sldId="296"/>
        </pc:sldMkLst>
      </pc:sldChg>
      <pc:sldChg chg="modSp new del mod">
        <pc:chgData name="Agnese Leite" userId="93992a03-fe53-4e67-b327-30c643eada13" providerId="ADAL" clId="{B75079CD-2684-4E94-98E3-BAC61F80CE52}" dt="2024-06-18T06:05:56.729" v="766" actId="2696"/>
        <pc:sldMkLst>
          <pc:docMk/>
          <pc:sldMk cId="2702060468" sldId="296"/>
        </pc:sldMkLst>
        <pc:spChg chg="mod">
          <ac:chgData name="Agnese Leite" userId="93992a03-fe53-4e67-b327-30c643eada13" providerId="ADAL" clId="{B75079CD-2684-4E94-98E3-BAC61F80CE52}" dt="2024-06-18T06:05:50.743" v="765" actId="404"/>
          <ac:spMkLst>
            <pc:docMk/>
            <pc:sldMk cId="2702060468" sldId="296"/>
            <ac:spMk id="2" creationId="{68B045ED-43B1-D9B5-6B39-58E82C10FACD}"/>
          </ac:spMkLst>
        </pc:spChg>
      </pc:sldChg>
      <pc:sldChg chg="del">
        <pc:chgData name="Agnese Leite" userId="93992a03-fe53-4e67-b327-30c643eada13" providerId="ADAL" clId="{B75079CD-2684-4E94-98E3-BAC61F80CE52}" dt="2024-06-18T03:28:54.242" v="66" actId="47"/>
        <pc:sldMkLst>
          <pc:docMk/>
          <pc:sldMk cId="0" sldId="297"/>
        </pc:sldMkLst>
      </pc:sldChg>
      <pc:sldChg chg="del">
        <pc:chgData name="Agnese Leite" userId="93992a03-fe53-4e67-b327-30c643eada13" providerId="ADAL" clId="{B75079CD-2684-4E94-98E3-BAC61F80CE52}" dt="2024-06-18T03:28:55.589" v="67" actId="47"/>
        <pc:sldMkLst>
          <pc:docMk/>
          <pc:sldMk cId="0" sldId="298"/>
        </pc:sldMkLst>
      </pc:sldChg>
      <pc:sldChg chg="del">
        <pc:chgData name="Agnese Leite" userId="93992a03-fe53-4e67-b327-30c643eada13" providerId="ADAL" clId="{B75079CD-2684-4E94-98E3-BAC61F80CE52}" dt="2024-06-18T03:28:57.630" v="68" actId="47"/>
        <pc:sldMkLst>
          <pc:docMk/>
          <pc:sldMk cId="0" sldId="299"/>
        </pc:sldMkLst>
      </pc:sldChg>
      <pc:sldChg chg="del">
        <pc:chgData name="Agnese Leite" userId="93992a03-fe53-4e67-b327-30c643eada13" providerId="ADAL" clId="{B75079CD-2684-4E94-98E3-BAC61F80CE52}" dt="2024-06-18T03:28:59.350" v="69" actId="47"/>
        <pc:sldMkLst>
          <pc:docMk/>
          <pc:sldMk cId="0" sldId="300"/>
        </pc:sldMkLst>
      </pc:sldChg>
      <pc:sldChg chg="del">
        <pc:chgData name="Agnese Leite" userId="93992a03-fe53-4e67-b327-30c643eada13" providerId="ADAL" clId="{B75079CD-2684-4E94-98E3-BAC61F80CE52}" dt="2024-06-18T03:29:00.911" v="70" actId="47"/>
        <pc:sldMkLst>
          <pc:docMk/>
          <pc:sldMk cId="0" sldId="301"/>
        </pc:sldMkLst>
      </pc:sldChg>
      <pc:sldChg chg="del">
        <pc:chgData name="Agnese Leite" userId="93992a03-fe53-4e67-b327-30c643eada13" providerId="ADAL" clId="{B75079CD-2684-4E94-98E3-BAC61F80CE52}" dt="2024-06-18T03:29:03.472" v="71" actId="47"/>
        <pc:sldMkLst>
          <pc:docMk/>
          <pc:sldMk cId="0" sldId="302"/>
        </pc:sldMkLst>
      </pc:sldChg>
      <pc:sldChg chg="del">
        <pc:chgData name="Agnese Leite" userId="93992a03-fe53-4e67-b327-30c643eada13" providerId="ADAL" clId="{B75079CD-2684-4E94-98E3-BAC61F80CE52}" dt="2024-06-18T03:29:05.558" v="72" actId="47"/>
        <pc:sldMkLst>
          <pc:docMk/>
          <pc:sldMk cId="0" sldId="303"/>
        </pc:sldMkLst>
      </pc:sldChg>
      <pc:sldChg chg="del">
        <pc:chgData name="Agnese Leite" userId="93992a03-fe53-4e67-b327-30c643eada13" providerId="ADAL" clId="{B75079CD-2684-4E94-98E3-BAC61F80CE52}" dt="2024-06-18T03:29:06.711" v="73" actId="47"/>
        <pc:sldMkLst>
          <pc:docMk/>
          <pc:sldMk cId="0" sldId="304"/>
        </pc:sldMkLst>
      </pc:sldChg>
      <pc:sldChg chg="del">
        <pc:chgData name="Agnese Leite" userId="93992a03-fe53-4e67-b327-30c643eada13" providerId="ADAL" clId="{B75079CD-2684-4E94-98E3-BAC61F80CE52}" dt="2024-06-18T03:29:10.867" v="74" actId="47"/>
        <pc:sldMkLst>
          <pc:docMk/>
          <pc:sldMk cId="0" sldId="305"/>
        </pc:sldMkLst>
      </pc:sldChg>
      <pc:sldChg chg="del">
        <pc:chgData name="Agnese Leite" userId="93992a03-fe53-4e67-b327-30c643eada13" providerId="ADAL" clId="{B75079CD-2684-4E94-98E3-BAC61F80CE52}" dt="2024-06-18T03:29:12.603" v="75" actId="47"/>
        <pc:sldMkLst>
          <pc:docMk/>
          <pc:sldMk cId="0" sldId="306"/>
        </pc:sldMkLst>
      </pc:sldChg>
      <pc:sldChg chg="del">
        <pc:chgData name="Agnese Leite" userId="93992a03-fe53-4e67-b327-30c643eada13" providerId="ADAL" clId="{B75079CD-2684-4E94-98E3-BAC61F80CE52}" dt="2024-06-18T03:29:13.753" v="76" actId="47"/>
        <pc:sldMkLst>
          <pc:docMk/>
          <pc:sldMk cId="0" sldId="307"/>
        </pc:sldMkLst>
      </pc:sldChg>
    </pc:docChg>
  </pc:docChgLst>
  <pc:docChgLst>
    <pc:chgData name="Agnese Leite" userId="93992a03-fe53-4e67-b327-30c643eada13" providerId="ADAL" clId="{4CE5748C-3EC5-48E3-8569-5E9905AA3885}"/>
    <pc:docChg chg="modSld">
      <pc:chgData name="Agnese Leite" userId="93992a03-fe53-4e67-b327-30c643eada13" providerId="ADAL" clId="{4CE5748C-3EC5-48E3-8569-5E9905AA3885}" dt="2024-06-17T18:44:12.745" v="3" actId="1076"/>
      <pc:docMkLst>
        <pc:docMk/>
      </pc:docMkLst>
      <pc:sldChg chg="modSp mod">
        <pc:chgData name="Agnese Leite" userId="93992a03-fe53-4e67-b327-30c643eada13" providerId="ADAL" clId="{4CE5748C-3EC5-48E3-8569-5E9905AA3885}" dt="2024-06-17T18:44:12.745" v="3" actId="1076"/>
        <pc:sldMkLst>
          <pc:docMk/>
          <pc:sldMk cId="0" sldId="264"/>
        </pc:sldMkLst>
        <pc:spChg chg="mod">
          <ac:chgData name="Agnese Leite" userId="93992a03-fe53-4e67-b327-30c643eada13" providerId="ADAL" clId="{4CE5748C-3EC5-48E3-8569-5E9905AA3885}" dt="2024-06-17T18:43:57.155" v="1" actId="14100"/>
          <ac:spMkLst>
            <pc:docMk/>
            <pc:sldMk cId="0" sldId="264"/>
            <ac:spMk id="30" creationId="{00000000-0000-0000-0000-000000000000}"/>
          </ac:spMkLst>
        </pc:spChg>
        <pc:spChg chg="mod">
          <ac:chgData name="Agnese Leite" userId="93992a03-fe53-4e67-b327-30c643eada13" providerId="ADAL" clId="{4CE5748C-3EC5-48E3-8569-5E9905AA3885}" dt="2024-06-17T18:44:00.723" v="2" actId="1076"/>
          <ac:spMkLst>
            <pc:docMk/>
            <pc:sldMk cId="0" sldId="264"/>
            <ac:spMk id="32" creationId="{00000000-0000-0000-0000-000000000000}"/>
          </ac:spMkLst>
        </pc:spChg>
        <pc:spChg chg="mod">
          <ac:chgData name="Agnese Leite" userId="93992a03-fe53-4e67-b327-30c643eada13" providerId="ADAL" clId="{4CE5748C-3EC5-48E3-8569-5E9905AA3885}" dt="2024-06-17T18:44:12.745" v="3" actId="1076"/>
          <ac:spMkLst>
            <pc:docMk/>
            <pc:sldMk cId="0" sldId="264"/>
            <ac:spMk id="6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44415" y="2676424"/>
            <a:ext cx="73609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105" dirty="0"/>
              <a:t>©</a:t>
            </a:r>
            <a:r>
              <a:rPr spc="-30" dirty="0"/>
              <a:t> </a:t>
            </a:r>
            <a:r>
              <a:rPr spc="-165" dirty="0"/>
              <a:t>SUSTAINABLE</a:t>
            </a:r>
            <a:r>
              <a:rPr spc="-5" dirty="0"/>
              <a:t> </a:t>
            </a:r>
            <a:r>
              <a:rPr spc="-215" dirty="0"/>
              <a:t>RESOURCES</a:t>
            </a:r>
            <a:r>
              <a:rPr spc="-5" dirty="0"/>
              <a:t> </a:t>
            </a:r>
            <a:r>
              <a:rPr spc="-40" dirty="0"/>
              <a:t>Verification</a:t>
            </a:r>
            <a:r>
              <a:rPr spc="-55" dirty="0"/>
              <a:t> </a:t>
            </a:r>
            <a:r>
              <a:rPr spc="-95" dirty="0"/>
              <a:t>Scheme</a:t>
            </a:r>
            <a:r>
              <a:rPr spc="-15" dirty="0"/>
              <a:t> </a:t>
            </a:r>
            <a:r>
              <a:rPr spc="-40" dirty="0"/>
              <a:t>GmbH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0CEC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11/01/2023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105" dirty="0"/>
              <a:t>©</a:t>
            </a:r>
            <a:r>
              <a:rPr spc="-30" dirty="0"/>
              <a:t> </a:t>
            </a:r>
            <a:r>
              <a:rPr spc="-165" dirty="0"/>
              <a:t>SUSTAINABLE</a:t>
            </a:r>
            <a:r>
              <a:rPr spc="-5" dirty="0"/>
              <a:t> </a:t>
            </a:r>
            <a:r>
              <a:rPr spc="-215" dirty="0"/>
              <a:t>RESOURCES</a:t>
            </a:r>
            <a:r>
              <a:rPr spc="-5" dirty="0"/>
              <a:t> </a:t>
            </a:r>
            <a:r>
              <a:rPr spc="-40" dirty="0"/>
              <a:t>Verification</a:t>
            </a:r>
            <a:r>
              <a:rPr spc="-55" dirty="0"/>
              <a:t> </a:t>
            </a:r>
            <a:r>
              <a:rPr spc="-95" dirty="0"/>
              <a:t>Scheme</a:t>
            </a:r>
            <a:r>
              <a:rPr spc="-15" dirty="0"/>
              <a:t> </a:t>
            </a:r>
            <a:r>
              <a:rPr spc="-40" dirty="0"/>
              <a:t>GmbH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0CEC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11/01/2023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105" dirty="0"/>
              <a:t>©</a:t>
            </a:r>
            <a:r>
              <a:rPr spc="-30" dirty="0"/>
              <a:t> </a:t>
            </a:r>
            <a:r>
              <a:rPr spc="-165" dirty="0"/>
              <a:t>SUSTAINABLE</a:t>
            </a:r>
            <a:r>
              <a:rPr spc="-5" dirty="0"/>
              <a:t> </a:t>
            </a:r>
            <a:r>
              <a:rPr spc="-215" dirty="0"/>
              <a:t>RESOURCES</a:t>
            </a:r>
            <a:r>
              <a:rPr spc="-5" dirty="0"/>
              <a:t> </a:t>
            </a:r>
            <a:r>
              <a:rPr spc="-40" dirty="0"/>
              <a:t>Verification</a:t>
            </a:r>
            <a:r>
              <a:rPr spc="-55" dirty="0"/>
              <a:t> </a:t>
            </a:r>
            <a:r>
              <a:rPr spc="-95" dirty="0"/>
              <a:t>Scheme</a:t>
            </a:r>
            <a:r>
              <a:rPr spc="-15" dirty="0"/>
              <a:t> </a:t>
            </a:r>
            <a:r>
              <a:rPr spc="-40" dirty="0"/>
              <a:t>GmbH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0CEC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11/01/2023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105" dirty="0"/>
              <a:t>©</a:t>
            </a:r>
            <a:r>
              <a:rPr spc="-30" dirty="0"/>
              <a:t> </a:t>
            </a:r>
            <a:r>
              <a:rPr spc="-165" dirty="0"/>
              <a:t>SUSTAINABLE</a:t>
            </a:r>
            <a:r>
              <a:rPr spc="-5" dirty="0"/>
              <a:t> </a:t>
            </a:r>
            <a:r>
              <a:rPr spc="-215" dirty="0"/>
              <a:t>RESOURCES</a:t>
            </a:r>
            <a:r>
              <a:rPr spc="-5" dirty="0"/>
              <a:t> </a:t>
            </a:r>
            <a:r>
              <a:rPr spc="-40" dirty="0"/>
              <a:t>Verification</a:t>
            </a:r>
            <a:r>
              <a:rPr spc="-55" dirty="0"/>
              <a:t> </a:t>
            </a:r>
            <a:r>
              <a:rPr spc="-95" dirty="0"/>
              <a:t>Scheme</a:t>
            </a:r>
            <a:r>
              <a:rPr spc="-15" dirty="0"/>
              <a:t> </a:t>
            </a:r>
            <a:r>
              <a:rPr spc="-40" dirty="0"/>
              <a:t>GmbH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0CEC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11/01/2023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105" dirty="0"/>
              <a:t>©</a:t>
            </a:r>
            <a:r>
              <a:rPr spc="-30" dirty="0"/>
              <a:t> </a:t>
            </a:r>
            <a:r>
              <a:rPr spc="-165" dirty="0"/>
              <a:t>SUSTAINABLE</a:t>
            </a:r>
            <a:r>
              <a:rPr spc="-5" dirty="0"/>
              <a:t> </a:t>
            </a:r>
            <a:r>
              <a:rPr spc="-215" dirty="0"/>
              <a:t>RESOURCES</a:t>
            </a:r>
            <a:r>
              <a:rPr spc="-5" dirty="0"/>
              <a:t> </a:t>
            </a:r>
            <a:r>
              <a:rPr spc="-40" dirty="0"/>
              <a:t>Verification</a:t>
            </a:r>
            <a:r>
              <a:rPr spc="-55" dirty="0"/>
              <a:t> </a:t>
            </a:r>
            <a:r>
              <a:rPr spc="-95" dirty="0"/>
              <a:t>Scheme</a:t>
            </a:r>
            <a:r>
              <a:rPr spc="-15" dirty="0"/>
              <a:t> </a:t>
            </a:r>
            <a:r>
              <a:rPr spc="-40" dirty="0"/>
              <a:t>GmbH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0CEC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11/01/2023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2428"/>
            <a:ext cx="12192000" cy="386080"/>
          </a:xfrm>
          <a:custGeom>
            <a:avLst/>
            <a:gdLst/>
            <a:ahLst/>
            <a:cxnLst/>
            <a:rect l="l" t="t" r="r" b="b"/>
            <a:pathLst>
              <a:path w="12192000" h="386079">
                <a:moveTo>
                  <a:pt x="12192000" y="0"/>
                </a:moveTo>
                <a:lnTo>
                  <a:pt x="0" y="0"/>
                </a:lnTo>
                <a:lnTo>
                  <a:pt x="0" y="385572"/>
                </a:lnTo>
                <a:lnTo>
                  <a:pt x="12192000" y="385572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609822"/>
            <a:ext cx="8088630" cy="6981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5173" y="1900444"/>
            <a:ext cx="10321653" cy="3736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5719" y="6594357"/>
            <a:ext cx="34798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105" dirty="0"/>
              <a:t>© </a:t>
            </a:r>
            <a:r>
              <a:rPr spc="-165" dirty="0"/>
              <a:t>SUSTAINABLE </a:t>
            </a:r>
            <a:r>
              <a:rPr spc="-215" dirty="0"/>
              <a:t>RESOURCES </a:t>
            </a:r>
            <a:r>
              <a:rPr spc="-40" dirty="0"/>
              <a:t>Verifikācijas </a:t>
            </a:r>
            <a:r>
              <a:rPr spc="-95" dirty="0"/>
              <a:t>shēma </a:t>
            </a:r>
            <a:r>
              <a:rPr spc="-40" dirty="0"/>
              <a:t>GmbH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6939" y="6594357"/>
            <a:ext cx="7664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D0CEC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11/01/2023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7313" y="6594357"/>
            <a:ext cx="2444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D9D9D9"/>
                </a:solidFill>
                <a:latin typeface="Arial"/>
                <a:cs typeface="Arial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ure-system.org/en/scope/other-voluntary-scheme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9620"/>
              <a:ext cx="4163567" cy="51221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163567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60392" y="0"/>
              <a:ext cx="6350" cy="6857365"/>
            </a:xfrm>
            <a:custGeom>
              <a:avLst/>
              <a:gdLst/>
              <a:ahLst/>
              <a:cxnLst/>
              <a:rect l="l" t="t" r="r" b="b"/>
              <a:pathLst>
                <a:path w="6350" h="6857365">
                  <a:moveTo>
                    <a:pt x="0" y="6857352"/>
                  </a:moveTo>
                  <a:lnTo>
                    <a:pt x="6350" y="6857352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6857352"/>
                  </a:lnTo>
                  <a:close/>
                </a:path>
              </a:pathLst>
            </a:custGeom>
            <a:solidFill>
              <a:srgbClr val="006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4930064" y="1952802"/>
                  </a:moveTo>
                  <a:lnTo>
                    <a:pt x="4929111" y="1907527"/>
                  </a:lnTo>
                  <a:lnTo>
                    <a:pt x="4925517" y="1862289"/>
                  </a:lnTo>
                  <a:lnTo>
                    <a:pt x="4919243" y="1817230"/>
                  </a:lnTo>
                  <a:lnTo>
                    <a:pt x="4910328" y="1772475"/>
                  </a:lnTo>
                  <a:lnTo>
                    <a:pt x="4898745" y="1728139"/>
                  </a:lnTo>
                  <a:lnTo>
                    <a:pt x="4884509" y="1684350"/>
                  </a:lnTo>
                  <a:lnTo>
                    <a:pt x="4867605" y="1641246"/>
                  </a:lnTo>
                  <a:lnTo>
                    <a:pt x="4848047" y="1598942"/>
                  </a:lnTo>
                  <a:lnTo>
                    <a:pt x="4825822" y="1557578"/>
                  </a:lnTo>
                  <a:lnTo>
                    <a:pt x="4800930" y="1517269"/>
                  </a:lnTo>
                  <a:lnTo>
                    <a:pt x="4773371" y="1478140"/>
                  </a:lnTo>
                  <a:lnTo>
                    <a:pt x="4743145" y="1440332"/>
                  </a:lnTo>
                  <a:lnTo>
                    <a:pt x="4710265" y="1403959"/>
                  </a:lnTo>
                  <a:lnTo>
                    <a:pt x="4675225" y="1369656"/>
                  </a:lnTo>
                  <a:lnTo>
                    <a:pt x="4638637" y="1337957"/>
                  </a:lnTo>
                  <a:lnTo>
                    <a:pt x="4600638" y="1308874"/>
                  </a:lnTo>
                  <a:lnTo>
                    <a:pt x="4561344" y="1282407"/>
                  </a:lnTo>
                  <a:lnTo>
                    <a:pt x="4520882" y="1258557"/>
                  </a:lnTo>
                  <a:lnTo>
                    <a:pt x="4479391" y="1237335"/>
                  </a:lnTo>
                  <a:lnTo>
                    <a:pt x="4436986" y="1218742"/>
                  </a:lnTo>
                  <a:lnTo>
                    <a:pt x="4393806" y="1202778"/>
                  </a:lnTo>
                  <a:lnTo>
                    <a:pt x="4349953" y="1189456"/>
                  </a:lnTo>
                  <a:lnTo>
                    <a:pt x="4305579" y="1178775"/>
                  </a:lnTo>
                  <a:lnTo>
                    <a:pt x="4260812" y="1170736"/>
                  </a:lnTo>
                  <a:lnTo>
                    <a:pt x="4215752" y="1165339"/>
                  </a:lnTo>
                  <a:lnTo>
                    <a:pt x="4170553" y="1162596"/>
                  </a:lnTo>
                  <a:lnTo>
                    <a:pt x="4125328" y="1162507"/>
                  </a:lnTo>
                  <a:lnTo>
                    <a:pt x="4080205" y="1165085"/>
                  </a:lnTo>
                  <a:lnTo>
                    <a:pt x="4035323" y="1170330"/>
                  </a:lnTo>
                  <a:lnTo>
                    <a:pt x="3990797" y="1178229"/>
                  </a:lnTo>
                  <a:lnTo>
                    <a:pt x="3946741" y="1188808"/>
                  </a:lnTo>
                  <a:lnTo>
                    <a:pt x="3903319" y="1202067"/>
                  </a:lnTo>
                  <a:lnTo>
                    <a:pt x="3860622" y="1218006"/>
                  </a:lnTo>
                  <a:lnTo>
                    <a:pt x="3818801" y="1236611"/>
                  </a:lnTo>
                  <a:lnTo>
                    <a:pt x="3777958" y="1257922"/>
                  </a:lnTo>
                  <a:lnTo>
                    <a:pt x="3738245" y="1281925"/>
                  </a:lnTo>
                  <a:lnTo>
                    <a:pt x="3699776" y="1308608"/>
                  </a:lnTo>
                  <a:lnTo>
                    <a:pt x="3662680" y="1338008"/>
                  </a:lnTo>
                  <a:lnTo>
                    <a:pt x="3627094" y="1370101"/>
                  </a:lnTo>
                  <a:lnTo>
                    <a:pt x="3593617" y="1404391"/>
                  </a:lnTo>
                  <a:lnTo>
                    <a:pt x="3562769" y="1440294"/>
                  </a:lnTo>
                  <a:lnTo>
                    <a:pt x="3534575" y="1477670"/>
                  </a:lnTo>
                  <a:lnTo>
                    <a:pt x="3509035" y="1516405"/>
                  </a:lnTo>
                  <a:lnTo>
                    <a:pt x="3486124" y="1556372"/>
                  </a:lnTo>
                  <a:lnTo>
                    <a:pt x="3465868" y="1597418"/>
                  </a:lnTo>
                  <a:lnTo>
                    <a:pt x="3448253" y="1639455"/>
                  </a:lnTo>
                  <a:lnTo>
                    <a:pt x="3433292" y="1682318"/>
                  </a:lnTo>
                  <a:lnTo>
                    <a:pt x="3420973" y="1725917"/>
                  </a:lnTo>
                  <a:lnTo>
                    <a:pt x="3411321" y="1770100"/>
                  </a:lnTo>
                  <a:lnTo>
                    <a:pt x="3404311" y="1814741"/>
                  </a:lnTo>
                  <a:lnTo>
                    <a:pt x="3399942" y="1859724"/>
                  </a:lnTo>
                  <a:lnTo>
                    <a:pt x="3398240" y="1904911"/>
                  </a:lnTo>
                  <a:lnTo>
                    <a:pt x="3399193" y="1950186"/>
                  </a:lnTo>
                  <a:lnTo>
                    <a:pt x="3402800" y="1995424"/>
                  </a:lnTo>
                  <a:lnTo>
                    <a:pt x="3409061" y="2040483"/>
                  </a:lnTo>
                  <a:lnTo>
                    <a:pt x="3417976" y="2085238"/>
                  </a:lnTo>
                  <a:lnTo>
                    <a:pt x="3429558" y="2129574"/>
                  </a:lnTo>
                  <a:lnTo>
                    <a:pt x="3443795" y="2173363"/>
                  </a:lnTo>
                  <a:lnTo>
                    <a:pt x="3460699" y="2216467"/>
                  </a:lnTo>
                  <a:lnTo>
                    <a:pt x="3480257" y="2258771"/>
                  </a:lnTo>
                  <a:lnTo>
                    <a:pt x="3502495" y="2300135"/>
                  </a:lnTo>
                  <a:lnTo>
                    <a:pt x="3527374" y="2340445"/>
                  </a:lnTo>
                  <a:lnTo>
                    <a:pt x="3554933" y="2379573"/>
                  </a:lnTo>
                  <a:lnTo>
                    <a:pt x="3585159" y="2417381"/>
                  </a:lnTo>
                  <a:lnTo>
                    <a:pt x="3618052" y="2453754"/>
                  </a:lnTo>
                  <a:lnTo>
                    <a:pt x="4155109" y="3012516"/>
                  </a:lnTo>
                  <a:lnTo>
                    <a:pt x="4701210" y="2487612"/>
                  </a:lnTo>
                  <a:lnTo>
                    <a:pt x="4734687" y="2453322"/>
                  </a:lnTo>
                  <a:lnTo>
                    <a:pt x="4765522" y="2417419"/>
                  </a:lnTo>
                  <a:lnTo>
                    <a:pt x="4793716" y="2380043"/>
                  </a:lnTo>
                  <a:lnTo>
                    <a:pt x="4819269" y="2341308"/>
                  </a:lnTo>
                  <a:lnTo>
                    <a:pt x="4842180" y="2301341"/>
                  </a:lnTo>
                  <a:lnTo>
                    <a:pt x="4862436" y="2260295"/>
                  </a:lnTo>
                  <a:lnTo>
                    <a:pt x="4880051" y="2218258"/>
                  </a:lnTo>
                  <a:lnTo>
                    <a:pt x="4895012" y="2175395"/>
                  </a:lnTo>
                  <a:lnTo>
                    <a:pt x="4907331" y="2131796"/>
                  </a:lnTo>
                  <a:lnTo>
                    <a:pt x="4916995" y="2087613"/>
                  </a:lnTo>
                  <a:lnTo>
                    <a:pt x="4924006" y="2042972"/>
                  </a:lnTo>
                  <a:lnTo>
                    <a:pt x="4928362" y="1997989"/>
                  </a:lnTo>
                  <a:lnTo>
                    <a:pt x="4930064" y="1952802"/>
                  </a:lnTo>
                  <a:close/>
                </a:path>
                <a:path w="12192000" h="6858000">
                  <a:moveTo>
                    <a:pt x="12192000" y="6475476"/>
                  </a:moveTo>
                  <a:lnTo>
                    <a:pt x="0" y="6475476"/>
                  </a:lnTo>
                  <a:lnTo>
                    <a:pt x="0" y="6858000"/>
                  </a:lnTo>
                  <a:lnTo>
                    <a:pt x="12192000" y="6858000"/>
                  </a:lnTo>
                  <a:lnTo>
                    <a:pt x="12192000" y="6475476"/>
                  </a:lnTo>
                  <a:close/>
                </a:path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12192000" y="1752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6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7057" y="1732279"/>
              <a:ext cx="245822" cy="1650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08889" y="1784824"/>
              <a:ext cx="459105" cy="445134"/>
            </a:xfrm>
            <a:custGeom>
              <a:avLst/>
              <a:gdLst/>
              <a:ahLst/>
              <a:cxnLst/>
              <a:rect l="l" t="t" r="r" b="b"/>
              <a:pathLst>
                <a:path w="459104" h="445135">
                  <a:moveTo>
                    <a:pt x="438480" y="120608"/>
                  </a:moveTo>
                  <a:lnTo>
                    <a:pt x="447084" y="142683"/>
                  </a:lnTo>
                  <a:lnTo>
                    <a:pt x="453396" y="165836"/>
                  </a:lnTo>
                  <a:lnTo>
                    <a:pt x="457282" y="190065"/>
                  </a:lnTo>
                  <a:lnTo>
                    <a:pt x="458607" y="215371"/>
                  </a:lnTo>
                  <a:lnTo>
                    <a:pt x="453972" y="261519"/>
                  </a:lnTo>
                  <a:lnTo>
                    <a:pt x="440659" y="304571"/>
                  </a:lnTo>
                  <a:lnTo>
                    <a:pt x="419564" y="343585"/>
                  </a:lnTo>
                  <a:lnTo>
                    <a:pt x="391577" y="377618"/>
                  </a:lnTo>
                  <a:lnTo>
                    <a:pt x="357593" y="405728"/>
                  </a:lnTo>
                  <a:lnTo>
                    <a:pt x="318505" y="426974"/>
                  </a:lnTo>
                  <a:lnTo>
                    <a:pt x="275204" y="440412"/>
                  </a:lnTo>
                  <a:lnTo>
                    <a:pt x="228585" y="445101"/>
                  </a:lnTo>
                  <a:lnTo>
                    <a:pt x="182440" y="440471"/>
                  </a:lnTo>
                  <a:lnTo>
                    <a:pt x="139496" y="427176"/>
                  </a:lnTo>
                  <a:lnTo>
                    <a:pt x="100663" y="406107"/>
                  </a:lnTo>
                  <a:lnTo>
                    <a:pt x="66850" y="378156"/>
                  </a:lnTo>
                  <a:lnTo>
                    <a:pt x="38967" y="344216"/>
                  </a:lnTo>
                  <a:lnTo>
                    <a:pt x="17925" y="305177"/>
                  </a:lnTo>
                  <a:lnTo>
                    <a:pt x="4633" y="261931"/>
                  </a:lnTo>
                  <a:lnTo>
                    <a:pt x="0" y="215371"/>
                  </a:lnTo>
                  <a:lnTo>
                    <a:pt x="5091" y="167311"/>
                  </a:lnTo>
                  <a:lnTo>
                    <a:pt x="19647" y="122841"/>
                  </a:lnTo>
                  <a:lnTo>
                    <a:pt x="42590" y="82918"/>
                  </a:lnTo>
                  <a:lnTo>
                    <a:pt x="72840" y="48498"/>
                  </a:lnTo>
                  <a:lnTo>
                    <a:pt x="109320" y="20540"/>
                  </a:lnTo>
                  <a:lnTo>
                    <a:pt x="150952" y="0"/>
                  </a:lnTo>
                </a:path>
              </a:pathLst>
            </a:custGeom>
            <a:ln w="158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4242" y="1955499"/>
              <a:ext cx="142318" cy="17177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298658" y="1740312"/>
              <a:ext cx="285115" cy="419734"/>
            </a:xfrm>
            <a:custGeom>
              <a:avLst/>
              <a:gdLst/>
              <a:ahLst/>
              <a:cxnLst/>
              <a:rect l="l" t="t" r="r" b="b"/>
              <a:pathLst>
                <a:path w="285114" h="419735">
                  <a:moveTo>
                    <a:pt x="284653" y="0"/>
                  </a:moveTo>
                  <a:lnTo>
                    <a:pt x="107351" y="157355"/>
                  </a:lnTo>
                  <a:lnTo>
                    <a:pt x="24260" y="276752"/>
                  </a:lnTo>
                  <a:lnTo>
                    <a:pt x="202" y="352536"/>
                  </a:lnTo>
                  <a:lnTo>
                    <a:pt x="0" y="379054"/>
                  </a:lnTo>
                  <a:lnTo>
                    <a:pt x="71882" y="419256"/>
                  </a:lnTo>
                  <a:lnTo>
                    <a:pt x="72250" y="412247"/>
                  </a:lnTo>
                  <a:lnTo>
                    <a:pt x="74136" y="393159"/>
                  </a:lnTo>
                  <a:lnTo>
                    <a:pt x="87155" y="325228"/>
                  </a:lnTo>
                  <a:lnTo>
                    <a:pt x="100634" y="279624"/>
                  </a:lnTo>
                  <a:lnTo>
                    <a:pt x="120324" y="228420"/>
                  </a:lnTo>
                  <a:lnTo>
                    <a:pt x="147398" y="173236"/>
                  </a:lnTo>
                  <a:lnTo>
                    <a:pt x="183029" y="115691"/>
                  </a:lnTo>
                  <a:lnTo>
                    <a:pt x="228389" y="57406"/>
                  </a:lnTo>
                  <a:lnTo>
                    <a:pt x="284653" y="0"/>
                  </a:lnTo>
                  <a:close/>
                </a:path>
              </a:pathLst>
            </a:custGeom>
            <a:ln w="158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59541" y="1555091"/>
              <a:ext cx="602615" cy="760095"/>
            </a:xfrm>
            <a:custGeom>
              <a:avLst/>
              <a:gdLst/>
              <a:ahLst/>
              <a:cxnLst/>
              <a:rect l="l" t="t" r="r" b="b"/>
              <a:pathLst>
                <a:path w="602614" h="760094">
                  <a:moveTo>
                    <a:pt x="600934" y="170861"/>
                  </a:moveTo>
                  <a:lnTo>
                    <a:pt x="602372" y="0"/>
                  </a:lnTo>
                  <a:lnTo>
                    <a:pt x="0" y="0"/>
                  </a:lnTo>
                  <a:lnTo>
                    <a:pt x="0" y="759544"/>
                  </a:lnTo>
                  <a:lnTo>
                    <a:pt x="602372" y="759544"/>
                  </a:lnTo>
                  <a:lnTo>
                    <a:pt x="602372" y="704983"/>
                  </a:lnTo>
                </a:path>
              </a:pathLst>
            </a:custGeom>
            <a:ln w="258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87492" y="1906864"/>
              <a:ext cx="207645" cy="0"/>
            </a:xfrm>
            <a:custGeom>
              <a:avLst/>
              <a:gdLst/>
              <a:ahLst/>
              <a:cxnLst/>
              <a:rect l="l" t="t" r="r" b="b"/>
              <a:pathLst>
                <a:path w="207645">
                  <a:moveTo>
                    <a:pt x="207020" y="0"/>
                  </a:moveTo>
                  <a:lnTo>
                    <a:pt x="0" y="0"/>
                  </a:lnTo>
                </a:path>
              </a:pathLst>
            </a:custGeom>
            <a:ln w="258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87492" y="2030343"/>
              <a:ext cx="156845" cy="0"/>
            </a:xfrm>
            <a:custGeom>
              <a:avLst/>
              <a:gdLst/>
              <a:ahLst/>
              <a:cxnLst/>
              <a:rect l="l" t="t" r="r" b="b"/>
              <a:pathLst>
                <a:path w="156845">
                  <a:moveTo>
                    <a:pt x="156703" y="0"/>
                  </a:moveTo>
                  <a:lnTo>
                    <a:pt x="0" y="0"/>
                  </a:lnTo>
                </a:path>
              </a:pathLst>
            </a:custGeom>
            <a:ln w="258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87492" y="2153822"/>
              <a:ext cx="194310" cy="0"/>
            </a:xfrm>
            <a:custGeom>
              <a:avLst/>
              <a:gdLst/>
              <a:ahLst/>
              <a:cxnLst/>
              <a:rect l="l" t="t" r="r" b="b"/>
              <a:pathLst>
                <a:path w="194310">
                  <a:moveTo>
                    <a:pt x="194081" y="0"/>
                  </a:moveTo>
                  <a:lnTo>
                    <a:pt x="0" y="0"/>
                  </a:lnTo>
                </a:path>
              </a:pathLst>
            </a:custGeom>
            <a:ln w="258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60184" y="1606769"/>
              <a:ext cx="242945" cy="222566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473360" y="2709163"/>
            <a:ext cx="5413375" cy="132151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12090" marR="5080" indent="-200025">
              <a:lnSpc>
                <a:spcPts val="4750"/>
              </a:lnSpc>
              <a:spcBef>
                <a:spcPts val="705"/>
              </a:spcBef>
            </a:pPr>
            <a:r>
              <a:rPr spc="-130" dirty="0">
                <a:solidFill>
                  <a:srgbClr val="454D48"/>
                </a:solidFill>
              </a:rPr>
              <a:t>Sertifikācijas </a:t>
            </a:r>
            <a:r>
              <a:rPr spc="-330" dirty="0">
                <a:solidFill>
                  <a:srgbClr val="454D48"/>
                </a:solidFill>
              </a:rPr>
              <a:t>process </a:t>
            </a:r>
            <a:r>
              <a:rPr spc="-605" dirty="0">
                <a:solidFill>
                  <a:srgbClr val="454D48"/>
                </a:solidFill>
              </a:rPr>
              <a:t>SURE</a:t>
            </a:r>
            <a:r>
              <a:rPr lang="lv-LV" spc="-605" dirty="0">
                <a:solidFill>
                  <a:srgbClr val="454D48"/>
                </a:solidFill>
              </a:rPr>
              <a:t> </a:t>
            </a:r>
            <a:r>
              <a:rPr spc="-605" dirty="0">
                <a:solidFill>
                  <a:srgbClr val="454D48"/>
                </a:solidFill>
              </a:rPr>
              <a:t>-</a:t>
            </a:r>
            <a:r>
              <a:rPr lang="lv-LV" spc="-605" dirty="0">
                <a:solidFill>
                  <a:srgbClr val="454D48"/>
                </a:solidFill>
              </a:rPr>
              <a:t> </a:t>
            </a:r>
            <a:r>
              <a:rPr spc="-605" dirty="0">
                <a:solidFill>
                  <a:srgbClr val="454D48"/>
                </a:solidFill>
              </a:rPr>
              <a:t>EU </a:t>
            </a:r>
            <a:r>
              <a:rPr lang="lv-LV" spc="-605" dirty="0">
                <a:solidFill>
                  <a:srgbClr val="454D48"/>
                </a:solidFill>
              </a:rPr>
              <a:t> </a:t>
            </a:r>
            <a:r>
              <a:rPr spc="-340" dirty="0" err="1">
                <a:solidFill>
                  <a:srgbClr val="454D48"/>
                </a:solidFill>
              </a:rPr>
              <a:t>sistēmā</a:t>
            </a:r>
            <a:endParaRPr spc="-340" dirty="0">
              <a:solidFill>
                <a:srgbClr val="454D4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711" y="1903492"/>
            <a:ext cx="10306050" cy="3353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66A"/>
                </a:solidFill>
                <a:latin typeface="Arial"/>
                <a:cs typeface="Arial"/>
              </a:rPr>
              <a:t>Revīzija </a:t>
            </a:r>
            <a:r>
              <a:rPr sz="2000" b="1" spc="-145" dirty="0">
                <a:solidFill>
                  <a:srgbClr val="00666A"/>
                </a:solidFill>
                <a:latin typeface="Arial"/>
                <a:cs typeface="Arial"/>
              </a:rPr>
              <a:t>uz </a:t>
            </a:r>
            <a:r>
              <a:rPr sz="2000" b="1" spc="-130" dirty="0">
                <a:solidFill>
                  <a:srgbClr val="00666A"/>
                </a:solidFill>
                <a:latin typeface="Arial"/>
                <a:cs typeface="Arial"/>
              </a:rPr>
              <a:t>vietas</a:t>
            </a:r>
            <a:endParaRPr sz="2000" dirty="0">
              <a:latin typeface="Arial"/>
              <a:cs typeface="Arial"/>
            </a:endParaRPr>
          </a:p>
          <a:p>
            <a:pPr marL="411480" indent="-398780">
              <a:lnSpc>
                <a:spcPct val="100000"/>
              </a:lnSpc>
              <a:spcBef>
                <a:spcPts val="2195"/>
              </a:spcBef>
              <a:buClr>
                <a:srgbClr val="E75113"/>
              </a:buClr>
              <a:buFont typeface="Wingdings"/>
              <a:buChar char=""/>
              <a:tabLst>
                <a:tab pos="411480" algn="l"/>
              </a:tabLst>
            </a:pPr>
            <a:r>
              <a:rPr sz="2000" spc="-330" dirty="0">
                <a:latin typeface="Arial"/>
                <a:cs typeface="Arial"/>
              </a:rPr>
              <a:t>SURE </a:t>
            </a:r>
            <a:r>
              <a:rPr lang="lv-LV" sz="2000" spc="-330" dirty="0">
                <a:latin typeface="Arial"/>
                <a:cs typeface="Arial"/>
              </a:rPr>
              <a:t>  </a:t>
            </a:r>
            <a:r>
              <a:rPr sz="2000" spc="-80" dirty="0" err="1">
                <a:latin typeface="Arial"/>
                <a:cs typeface="Arial"/>
              </a:rPr>
              <a:t>reģistrēta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revidenta </a:t>
            </a:r>
            <a:r>
              <a:rPr sz="2000" spc="-95" dirty="0">
                <a:latin typeface="Arial"/>
                <a:cs typeface="Arial"/>
              </a:rPr>
              <a:t>veikts </a:t>
            </a:r>
            <a:r>
              <a:rPr sz="2000" spc="-50" dirty="0">
                <a:latin typeface="Arial"/>
                <a:cs typeface="Arial"/>
              </a:rPr>
              <a:t>audits </a:t>
            </a:r>
            <a:r>
              <a:rPr sz="2000" spc="-130" dirty="0">
                <a:latin typeface="Arial"/>
                <a:cs typeface="Arial"/>
              </a:rPr>
              <a:t>shēmas </a:t>
            </a:r>
            <a:r>
              <a:rPr sz="2000" spc="-55" dirty="0">
                <a:latin typeface="Arial"/>
                <a:cs typeface="Arial"/>
              </a:rPr>
              <a:t>dalībnieku </a:t>
            </a:r>
            <a:r>
              <a:rPr sz="2000" spc="-65" dirty="0">
                <a:latin typeface="Arial"/>
                <a:cs typeface="Arial"/>
              </a:rPr>
              <a:t>vietā</a:t>
            </a:r>
            <a:endParaRPr sz="2000" dirty="0">
              <a:latin typeface="Arial"/>
              <a:cs typeface="Arial"/>
            </a:endParaRPr>
          </a:p>
          <a:p>
            <a:pPr marL="411480" indent="-398780">
              <a:lnSpc>
                <a:spcPct val="100000"/>
              </a:lnSpc>
              <a:spcBef>
                <a:spcPts val="2205"/>
              </a:spcBef>
              <a:buClr>
                <a:srgbClr val="E75113"/>
              </a:buClr>
              <a:buFont typeface="Wingdings"/>
              <a:buChar char=""/>
              <a:tabLst>
                <a:tab pos="411480" algn="l"/>
              </a:tabLst>
            </a:pPr>
            <a:r>
              <a:rPr sz="2000" spc="-25" dirty="0">
                <a:latin typeface="Arial"/>
                <a:cs typeface="Arial"/>
              </a:rPr>
              <a:t>Atbilstības </a:t>
            </a:r>
            <a:r>
              <a:rPr sz="2000" spc="-60" dirty="0" err="1">
                <a:latin typeface="Arial"/>
                <a:cs typeface="Arial"/>
              </a:rPr>
              <a:t>pārbaude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70" dirty="0">
                <a:latin typeface="Arial"/>
                <a:cs typeface="Arial"/>
              </a:rPr>
              <a:t>SURE</a:t>
            </a:r>
            <a:r>
              <a:rPr lang="lv-LV" sz="2000" spc="-270" dirty="0">
                <a:latin typeface="Arial"/>
                <a:cs typeface="Arial"/>
              </a:rPr>
              <a:t> </a:t>
            </a:r>
            <a:r>
              <a:rPr sz="2000" spc="-270" dirty="0">
                <a:latin typeface="Arial"/>
                <a:cs typeface="Arial"/>
              </a:rPr>
              <a:t>-</a:t>
            </a:r>
            <a:r>
              <a:rPr lang="lv-LV" sz="2000" spc="-270" dirty="0">
                <a:latin typeface="Arial"/>
                <a:cs typeface="Arial"/>
              </a:rPr>
              <a:t> </a:t>
            </a:r>
            <a:r>
              <a:rPr sz="2000" spc="-270" dirty="0">
                <a:latin typeface="Arial"/>
                <a:cs typeface="Arial"/>
              </a:rPr>
              <a:t>EU </a:t>
            </a:r>
            <a:r>
              <a:rPr sz="2000" spc="-130" dirty="0">
                <a:latin typeface="Arial"/>
                <a:cs typeface="Arial"/>
              </a:rPr>
              <a:t>sistēmas </a:t>
            </a:r>
            <a:r>
              <a:rPr sz="2000" dirty="0">
                <a:latin typeface="Arial"/>
                <a:cs typeface="Arial"/>
              </a:rPr>
              <a:t>prasībām, </a:t>
            </a:r>
            <a:r>
              <a:rPr sz="2000" spc="-25" dirty="0">
                <a:latin typeface="Arial"/>
                <a:cs typeface="Arial"/>
              </a:rPr>
              <a:t>ko veic:</a:t>
            </a:r>
            <a:endParaRPr sz="20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1335"/>
              </a:spcBef>
              <a:buClr>
                <a:srgbClr val="E75113"/>
              </a:buClr>
              <a:buChar char="•"/>
              <a:tabLst>
                <a:tab pos="697865" algn="l"/>
              </a:tabLst>
            </a:pPr>
            <a:r>
              <a:rPr sz="2000" spc="-10" dirty="0">
                <a:latin typeface="Arial"/>
                <a:cs typeface="Arial"/>
              </a:rPr>
              <a:t>Dokumentācijas </a:t>
            </a:r>
            <a:r>
              <a:rPr sz="2000" spc="-140" dirty="0">
                <a:latin typeface="Arial"/>
                <a:cs typeface="Arial"/>
              </a:rPr>
              <a:t>pārbaude</a:t>
            </a:r>
            <a:r>
              <a:rPr sz="2000" spc="-20" dirty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1225"/>
              </a:spcBef>
              <a:buClr>
                <a:srgbClr val="E75113"/>
              </a:buClr>
              <a:buChar char="•"/>
              <a:tabLst>
                <a:tab pos="697865" algn="l"/>
              </a:tabLst>
            </a:pPr>
            <a:r>
              <a:rPr sz="2000" spc="-85" dirty="0">
                <a:latin typeface="Arial"/>
                <a:cs typeface="Arial"/>
              </a:rPr>
              <a:t>personīgi </a:t>
            </a:r>
            <a:r>
              <a:rPr sz="2000" spc="-80" dirty="0">
                <a:latin typeface="Arial"/>
                <a:cs typeface="Arial"/>
              </a:rPr>
              <a:t>apsekojot </a:t>
            </a:r>
            <a:r>
              <a:rPr sz="2000" spc="-75" dirty="0">
                <a:latin typeface="Arial"/>
                <a:cs typeface="Arial"/>
              </a:rPr>
              <a:t>vietas, kurās tiek </a:t>
            </a:r>
            <a:r>
              <a:rPr sz="2000" spc="-85" dirty="0">
                <a:latin typeface="Arial"/>
                <a:cs typeface="Arial"/>
              </a:rPr>
              <a:t>veiktas </a:t>
            </a:r>
            <a:r>
              <a:rPr sz="2000" spc="-35" dirty="0">
                <a:latin typeface="Arial"/>
                <a:cs typeface="Arial"/>
              </a:rPr>
              <a:t>revīzijas </a:t>
            </a:r>
            <a:r>
              <a:rPr sz="2000" spc="-65" dirty="0">
                <a:latin typeface="Arial"/>
                <a:cs typeface="Arial"/>
              </a:rPr>
              <a:t>mērķim </a:t>
            </a:r>
            <a:r>
              <a:rPr sz="2000" dirty="0">
                <a:latin typeface="Arial"/>
                <a:cs typeface="Arial"/>
              </a:rPr>
              <a:t>būtiskas </a:t>
            </a:r>
            <a:r>
              <a:rPr sz="2000" spc="-55" dirty="0">
                <a:latin typeface="Arial"/>
                <a:cs typeface="Arial"/>
              </a:rPr>
              <a:t>darbības</a:t>
            </a:r>
            <a:r>
              <a:rPr sz="2000" spc="-10" dirty="0">
                <a:latin typeface="Arial"/>
                <a:cs typeface="Arial"/>
              </a:rPr>
              <a:t>,</a:t>
            </a:r>
            <a:endParaRPr sz="20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1220"/>
              </a:spcBef>
              <a:buClr>
                <a:srgbClr val="E75113"/>
              </a:buClr>
              <a:buChar char="•"/>
              <a:tabLst>
                <a:tab pos="697865" algn="l"/>
              </a:tabLst>
            </a:pPr>
            <a:r>
              <a:rPr sz="2000" spc="-60" dirty="0">
                <a:latin typeface="Arial"/>
                <a:cs typeface="Arial"/>
              </a:rPr>
              <a:t>interviju </a:t>
            </a:r>
            <a:r>
              <a:rPr sz="2000" spc="-80" dirty="0">
                <a:latin typeface="Arial"/>
                <a:cs typeface="Arial"/>
              </a:rPr>
              <a:t>veikšana </a:t>
            </a:r>
            <a:r>
              <a:rPr sz="2000" dirty="0">
                <a:latin typeface="Arial"/>
                <a:cs typeface="Arial"/>
              </a:rPr>
              <a:t>ar </a:t>
            </a:r>
            <a:r>
              <a:rPr sz="2000" spc="-80" dirty="0">
                <a:latin typeface="Arial"/>
                <a:cs typeface="Arial"/>
              </a:rPr>
              <a:t>iesaistītajām personām </a:t>
            </a:r>
            <a:r>
              <a:rPr sz="2000" spc="-100" dirty="0">
                <a:latin typeface="Arial"/>
                <a:cs typeface="Arial"/>
              </a:rPr>
              <a:t>un </a:t>
            </a:r>
            <a:r>
              <a:rPr sz="2000" spc="-10" dirty="0">
                <a:latin typeface="Arial"/>
                <a:cs typeface="Arial"/>
              </a:rPr>
              <a:t>pārbaude,</a:t>
            </a:r>
            <a:endParaRPr sz="20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1215"/>
              </a:spcBef>
              <a:buClr>
                <a:srgbClr val="E75113"/>
              </a:buClr>
              <a:buChar char="•"/>
              <a:tabLst>
                <a:tab pos="697865" algn="l"/>
              </a:tabLst>
            </a:pPr>
            <a:r>
              <a:rPr sz="2000" spc="-10" dirty="0">
                <a:latin typeface="Arial"/>
                <a:cs typeface="Arial"/>
              </a:rPr>
              <a:t>faktu </a:t>
            </a:r>
            <a:r>
              <a:rPr sz="2000" spc="-80" dirty="0">
                <a:latin typeface="Arial"/>
                <a:cs typeface="Arial"/>
              </a:rPr>
              <a:t>izvērtēšana </a:t>
            </a:r>
            <a:r>
              <a:rPr sz="2000" spc="-105" dirty="0">
                <a:latin typeface="Arial"/>
                <a:cs typeface="Arial"/>
              </a:rPr>
              <a:t>un </a:t>
            </a:r>
            <a:r>
              <a:rPr sz="2000" spc="-80" dirty="0">
                <a:latin typeface="Arial"/>
                <a:cs typeface="Arial"/>
              </a:rPr>
              <a:t>dokumentēšana.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8531861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0" dirty="0"/>
              <a:t>Revīzijas </a:t>
            </a:r>
            <a:r>
              <a:rPr spc="-165" dirty="0"/>
              <a:t>metodes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175260"/>
          </a:xfrm>
          <a:custGeom>
            <a:avLst/>
            <a:gdLst/>
            <a:ahLst/>
            <a:cxnLst/>
            <a:rect l="l" t="t" r="r" b="b"/>
            <a:pathLst>
              <a:path w="12192000" h="175260">
                <a:moveTo>
                  <a:pt x="12192000" y="0"/>
                </a:moveTo>
                <a:lnTo>
                  <a:pt x="0" y="0"/>
                </a:lnTo>
                <a:lnTo>
                  <a:pt x="0" y="175259"/>
                </a:lnTo>
                <a:lnTo>
                  <a:pt x="12192000" y="175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2428" y="338328"/>
            <a:ext cx="1258822" cy="72845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11/01/2023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105" dirty="0"/>
              <a:t>© </a:t>
            </a:r>
            <a:r>
              <a:rPr spc="-165" dirty="0"/>
              <a:t>SUSTAINABLE </a:t>
            </a:r>
            <a:r>
              <a:rPr spc="-215" dirty="0"/>
              <a:t>RESOURCES </a:t>
            </a:r>
            <a:r>
              <a:rPr spc="-40" dirty="0"/>
              <a:t>Verifikācijas </a:t>
            </a:r>
            <a:r>
              <a:rPr spc="-95" dirty="0"/>
              <a:t>shēma </a:t>
            </a:r>
            <a:r>
              <a:rPr spc="-40" dirty="0"/>
              <a:t>GmbH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711" y="1895872"/>
            <a:ext cx="7359650" cy="3947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1800" spc="-300" dirty="0">
                <a:latin typeface="Arial"/>
                <a:cs typeface="Arial"/>
              </a:rPr>
              <a:t>SURE </a:t>
            </a:r>
            <a:r>
              <a:rPr lang="lv-LV" sz="1800" spc="-300" dirty="0">
                <a:latin typeface="Arial"/>
                <a:cs typeface="Arial"/>
              </a:rPr>
              <a:t> </a:t>
            </a:r>
            <a:r>
              <a:rPr sz="1800" spc="-125" dirty="0" err="1">
                <a:latin typeface="Arial"/>
                <a:cs typeface="Arial"/>
              </a:rPr>
              <a:t>shēmas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dalībniekiem </a:t>
            </a:r>
            <a:r>
              <a:rPr sz="1800" dirty="0">
                <a:latin typeface="Arial"/>
                <a:cs typeface="Arial"/>
              </a:rPr>
              <a:t>jābūt </a:t>
            </a:r>
            <a:r>
              <a:rPr sz="1800" spc="-10" dirty="0">
                <a:latin typeface="Arial"/>
                <a:cs typeface="Arial"/>
              </a:rPr>
              <a:t>sertificētiem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lr>
                <a:srgbClr val="E75113"/>
              </a:buClr>
              <a:buFont typeface="Wingdings"/>
              <a:buChar char=""/>
              <a:tabLst>
                <a:tab pos="240665" algn="l"/>
              </a:tabLst>
            </a:pPr>
            <a:r>
              <a:rPr sz="1800" spc="-65" dirty="0">
                <a:latin typeface="Arial"/>
                <a:cs typeface="Arial"/>
              </a:rPr>
              <a:t>Neatkarīga </a:t>
            </a:r>
            <a:r>
              <a:rPr sz="1800" spc="-30" dirty="0">
                <a:latin typeface="Arial"/>
                <a:cs typeface="Arial"/>
              </a:rPr>
              <a:t>revīzija: </a:t>
            </a:r>
            <a:r>
              <a:rPr sz="1800" spc="-35" dirty="0">
                <a:latin typeface="Arial"/>
                <a:cs typeface="Arial"/>
              </a:rPr>
              <a:t>sertifikācijas </a:t>
            </a:r>
            <a:r>
              <a:rPr sz="1800" spc="-10" dirty="0">
                <a:latin typeface="Arial"/>
                <a:cs typeface="Arial"/>
              </a:rPr>
              <a:t>iestāžu </a:t>
            </a:r>
            <a:r>
              <a:rPr sz="1800" spc="-60" dirty="0">
                <a:latin typeface="Arial"/>
                <a:cs typeface="Arial"/>
              </a:rPr>
              <a:t>revidenti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75113"/>
              </a:buClr>
              <a:buFont typeface="Wingdings"/>
              <a:buChar char=""/>
            </a:pP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lr>
                <a:srgbClr val="E75113"/>
              </a:buClr>
              <a:buFont typeface="Wingdings"/>
              <a:buChar char=""/>
              <a:tabLst>
                <a:tab pos="240665" algn="l"/>
              </a:tabLst>
            </a:pPr>
            <a:r>
              <a:rPr sz="1800" spc="-50" dirty="0">
                <a:latin typeface="Arial"/>
                <a:cs typeface="Arial"/>
              </a:rPr>
              <a:t>Īstenošana: </a:t>
            </a:r>
            <a:r>
              <a:rPr sz="1800" spc="-80" dirty="0">
                <a:latin typeface="Arial"/>
                <a:cs typeface="Arial"/>
              </a:rPr>
              <a:t>ar </a:t>
            </a:r>
            <a:r>
              <a:rPr sz="1800" spc="-300" dirty="0">
                <a:latin typeface="Arial"/>
                <a:cs typeface="Arial"/>
              </a:rPr>
              <a:t>SURE </a:t>
            </a:r>
            <a:r>
              <a:rPr lang="lv-LV" sz="1800" spc="-300" dirty="0">
                <a:latin typeface="Arial"/>
                <a:cs typeface="Arial"/>
              </a:rPr>
              <a:t>  </a:t>
            </a:r>
            <a:r>
              <a:rPr sz="1800" spc="-20" dirty="0" err="1">
                <a:latin typeface="Arial"/>
                <a:cs typeface="Arial"/>
              </a:rPr>
              <a:t>kontrolsaraksta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palīdzību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E75113"/>
              </a:buClr>
              <a:buFont typeface="Wingdings"/>
              <a:buChar char=""/>
            </a:pPr>
            <a:endParaRPr sz="18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lr>
                <a:srgbClr val="E75113"/>
              </a:buClr>
              <a:buFont typeface="Wingdings"/>
              <a:buChar char=""/>
              <a:tabLst>
                <a:tab pos="240665" algn="l"/>
              </a:tabLst>
            </a:pPr>
            <a:r>
              <a:rPr sz="1800" spc="-85" dirty="0">
                <a:latin typeface="Arial"/>
                <a:cs typeface="Arial"/>
              </a:rPr>
              <a:t>Novērtēšana: </a:t>
            </a:r>
            <a:r>
              <a:rPr sz="1800" spc="-45" dirty="0">
                <a:latin typeface="Arial"/>
                <a:cs typeface="Arial"/>
              </a:rPr>
              <a:t>individuāls </a:t>
            </a:r>
            <a:r>
              <a:rPr sz="1800" spc="-10" dirty="0">
                <a:latin typeface="Arial"/>
                <a:cs typeface="Arial"/>
              </a:rPr>
              <a:t>pārbaudes saraksta </a:t>
            </a:r>
            <a:r>
              <a:rPr sz="1800" spc="-60" dirty="0">
                <a:latin typeface="Arial"/>
                <a:cs typeface="Arial"/>
              </a:rPr>
              <a:t>prasību </a:t>
            </a:r>
            <a:r>
              <a:rPr sz="1800" spc="-135" dirty="0">
                <a:latin typeface="Arial"/>
                <a:cs typeface="Arial"/>
              </a:rPr>
              <a:t>novērtējums</a:t>
            </a:r>
            <a:r>
              <a:rPr sz="1800" dirty="0">
                <a:latin typeface="Arial"/>
                <a:cs typeface="Arial"/>
              </a:rPr>
              <a:t>:</a:t>
            </a:r>
          </a:p>
          <a:p>
            <a:pPr marL="697865" lvl="1" indent="-227965">
              <a:lnSpc>
                <a:spcPct val="100000"/>
              </a:lnSpc>
              <a:spcBef>
                <a:spcPts val="844"/>
              </a:spcBef>
              <a:buClr>
                <a:srgbClr val="E75113"/>
              </a:buClr>
              <a:buChar char="•"/>
              <a:tabLst>
                <a:tab pos="697865" algn="l"/>
              </a:tabLst>
            </a:pPr>
            <a:r>
              <a:rPr sz="1600" spc="-10" dirty="0">
                <a:latin typeface="Arial"/>
                <a:cs typeface="Arial"/>
              </a:rPr>
              <a:t>Atbilst</a:t>
            </a:r>
            <a:endParaRPr sz="16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495"/>
              </a:spcBef>
              <a:buClr>
                <a:srgbClr val="E75113"/>
              </a:buClr>
              <a:buChar char="•"/>
              <a:tabLst>
                <a:tab pos="697865" algn="l"/>
              </a:tabLst>
            </a:pPr>
            <a:r>
              <a:rPr sz="1600" spc="-10" dirty="0">
                <a:latin typeface="Arial"/>
                <a:cs typeface="Arial"/>
              </a:rPr>
              <a:t>Nelielas neatbilstības</a:t>
            </a:r>
            <a:endParaRPr sz="16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505"/>
              </a:spcBef>
              <a:buClr>
                <a:srgbClr val="E75113"/>
              </a:buClr>
              <a:buChar char="•"/>
              <a:tabLst>
                <a:tab pos="697865" algn="l"/>
              </a:tabLst>
            </a:pPr>
            <a:r>
              <a:rPr sz="1600" spc="-20" dirty="0">
                <a:latin typeface="Arial"/>
                <a:cs typeface="Arial"/>
              </a:rPr>
              <a:t>Būtiskas </a:t>
            </a:r>
            <a:r>
              <a:rPr sz="1600" spc="-10" dirty="0">
                <a:latin typeface="Arial"/>
                <a:cs typeface="Arial"/>
              </a:rPr>
              <a:t>neatbilstības</a:t>
            </a:r>
            <a:endParaRPr sz="16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500"/>
              </a:spcBef>
              <a:buClr>
                <a:srgbClr val="E75113"/>
              </a:buClr>
              <a:buChar char="•"/>
              <a:tabLst>
                <a:tab pos="697865" algn="l"/>
              </a:tabLst>
            </a:pPr>
            <a:r>
              <a:rPr sz="1600" spc="-60" dirty="0">
                <a:latin typeface="Arial"/>
                <a:cs typeface="Arial"/>
              </a:rPr>
              <a:t>Kritisks </a:t>
            </a:r>
            <a:r>
              <a:rPr sz="1600" spc="-10" dirty="0">
                <a:latin typeface="Arial"/>
                <a:cs typeface="Arial"/>
              </a:rPr>
              <a:t>(k.o.)</a:t>
            </a:r>
            <a:endParaRPr sz="1600" dirty="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495"/>
              </a:spcBef>
              <a:buClr>
                <a:srgbClr val="E75113"/>
              </a:buClr>
              <a:buChar char="•"/>
              <a:tabLst>
                <a:tab pos="697865" algn="l"/>
              </a:tabLst>
            </a:pPr>
            <a:r>
              <a:rPr sz="1600" spc="-65" dirty="0">
                <a:latin typeface="Arial"/>
                <a:cs typeface="Arial"/>
              </a:rPr>
              <a:t>N/A </a:t>
            </a:r>
            <a:r>
              <a:rPr sz="1600" spc="-140" dirty="0">
                <a:latin typeface="Arial"/>
                <a:cs typeface="Arial"/>
              </a:rPr>
              <a:t>Shēmas </a:t>
            </a:r>
            <a:r>
              <a:rPr sz="1600" spc="-55" dirty="0">
                <a:latin typeface="Arial"/>
                <a:cs typeface="Arial"/>
              </a:rPr>
              <a:t>prasības </a:t>
            </a:r>
            <a:r>
              <a:rPr sz="1600" dirty="0">
                <a:latin typeface="Arial"/>
                <a:cs typeface="Arial"/>
              </a:rPr>
              <a:t>nav </a:t>
            </a:r>
            <a:r>
              <a:rPr sz="1600" spc="-10" dirty="0">
                <a:latin typeface="Arial"/>
                <a:cs typeface="Arial"/>
              </a:rPr>
              <a:t>piemērojamas</a:t>
            </a:r>
            <a:endParaRPr sz="16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85"/>
              </a:spcBef>
              <a:buClr>
                <a:srgbClr val="E75113"/>
              </a:buClr>
              <a:buFont typeface="Wingdings"/>
              <a:buChar char=""/>
              <a:tabLst>
                <a:tab pos="240665" algn="l"/>
              </a:tabLst>
            </a:pPr>
            <a:r>
              <a:rPr sz="1800" spc="-95" dirty="0">
                <a:latin typeface="Arial"/>
                <a:cs typeface="Arial"/>
              </a:rPr>
              <a:t>Rezultāts: </a:t>
            </a:r>
            <a:r>
              <a:rPr sz="1800" spc="-114" dirty="0">
                <a:latin typeface="Arial"/>
                <a:cs typeface="Arial"/>
              </a:rPr>
              <a:t>līmenis</a:t>
            </a:r>
            <a:r>
              <a:rPr sz="1800" spc="-65" dirty="0">
                <a:latin typeface="Arial"/>
                <a:cs typeface="Arial"/>
              </a:rPr>
              <a:t>: </a:t>
            </a:r>
            <a:r>
              <a:rPr sz="1800" spc="-55" dirty="0">
                <a:latin typeface="Arial"/>
                <a:cs typeface="Arial"/>
              </a:rPr>
              <a:t>atbilst, </a:t>
            </a:r>
            <a:r>
              <a:rPr sz="1800" spc="-65" dirty="0">
                <a:latin typeface="Arial"/>
                <a:cs typeface="Arial"/>
              </a:rPr>
              <a:t>2. </a:t>
            </a:r>
            <a:r>
              <a:rPr sz="1800" spc="-114" dirty="0">
                <a:latin typeface="Arial"/>
                <a:cs typeface="Arial"/>
              </a:rPr>
              <a:t>līmenis: </a:t>
            </a:r>
            <a:r>
              <a:rPr sz="1800" spc="-30" dirty="0">
                <a:latin typeface="Arial"/>
                <a:cs typeface="Arial"/>
              </a:rPr>
              <a:t>daļēji atbilst, </a:t>
            </a:r>
            <a:r>
              <a:rPr sz="1800" spc="-65" dirty="0">
                <a:latin typeface="Arial"/>
                <a:cs typeface="Arial"/>
              </a:rPr>
              <a:t>3. </a:t>
            </a:r>
            <a:r>
              <a:rPr sz="1800" spc="-114" dirty="0">
                <a:latin typeface="Arial"/>
                <a:cs typeface="Arial"/>
              </a:rPr>
              <a:t>līmenis: </a:t>
            </a:r>
            <a:r>
              <a:rPr sz="1800" spc="-10" dirty="0">
                <a:latin typeface="Arial"/>
                <a:cs typeface="Arial"/>
              </a:rPr>
              <a:t>neatbilst</a:t>
            </a:r>
            <a:r>
              <a:rPr sz="1800" spc="-6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5" dirty="0"/>
              <a:t>Sertifikācija </a:t>
            </a:r>
            <a:r>
              <a:rPr spc="-10" dirty="0"/>
              <a:t>ar </a:t>
            </a:r>
            <a:r>
              <a:rPr spc="-775" dirty="0"/>
              <a:t>SURE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175260"/>
          </a:xfrm>
          <a:custGeom>
            <a:avLst/>
            <a:gdLst/>
            <a:ahLst/>
            <a:cxnLst/>
            <a:rect l="l" t="t" r="r" b="b"/>
            <a:pathLst>
              <a:path w="12192000" h="175260">
                <a:moveTo>
                  <a:pt x="12192000" y="0"/>
                </a:moveTo>
                <a:lnTo>
                  <a:pt x="0" y="0"/>
                </a:lnTo>
                <a:lnTo>
                  <a:pt x="0" y="175259"/>
                </a:lnTo>
                <a:lnTo>
                  <a:pt x="12192000" y="175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2428" y="338328"/>
            <a:ext cx="1258822" cy="72845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510016" y="1595628"/>
            <a:ext cx="3426460" cy="4290060"/>
            <a:chOff x="8510016" y="1595628"/>
            <a:chExt cx="3426460" cy="42900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0016" y="1595628"/>
              <a:ext cx="3425939" cy="42900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06053" y="1791360"/>
              <a:ext cx="2836328" cy="370157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11/01/2023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105" dirty="0"/>
              <a:t>© </a:t>
            </a:r>
            <a:r>
              <a:rPr spc="-165" dirty="0"/>
              <a:t>SUSTAINABLE </a:t>
            </a:r>
            <a:r>
              <a:rPr spc="-215" dirty="0"/>
              <a:t>RESOURCES </a:t>
            </a:r>
            <a:r>
              <a:rPr spc="-40" dirty="0"/>
              <a:t>Verifikācijas </a:t>
            </a:r>
            <a:r>
              <a:rPr spc="-95" dirty="0"/>
              <a:t>shēma </a:t>
            </a:r>
            <a:r>
              <a:rPr spc="-40" dirty="0"/>
              <a:t>GmbH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711" y="1824244"/>
            <a:ext cx="10357485" cy="2987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30" dirty="0">
                <a:latin typeface="Arial"/>
                <a:cs typeface="Arial"/>
              </a:rPr>
              <a:t>SURE </a:t>
            </a:r>
            <a:r>
              <a:rPr lang="lv-LV" sz="2000" spc="-33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kritēriju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6A"/>
                </a:solidFill>
                <a:latin typeface="Arial"/>
                <a:cs typeface="Arial"/>
              </a:rPr>
              <a:t>neliels </a:t>
            </a:r>
            <a:r>
              <a:rPr sz="2000" spc="-100" dirty="0">
                <a:solidFill>
                  <a:srgbClr val="00666A"/>
                </a:solidFill>
                <a:latin typeface="Arial"/>
                <a:cs typeface="Arial"/>
              </a:rPr>
              <a:t>novērtējums</a:t>
            </a:r>
            <a:r>
              <a:rPr sz="2000" dirty="0">
                <a:latin typeface="Arial"/>
                <a:cs typeface="Arial"/>
              </a:rPr>
              <a:t>:</a:t>
            </a: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20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Clr>
                <a:srgbClr val="E75113"/>
              </a:buClr>
              <a:buFont typeface="Wingdings"/>
              <a:buChar char=""/>
              <a:tabLst>
                <a:tab pos="240665" algn="l"/>
              </a:tabLst>
            </a:pPr>
            <a:r>
              <a:rPr sz="2000" spc="-10" dirty="0">
                <a:latin typeface="Arial"/>
                <a:cs typeface="Arial"/>
              </a:rPr>
              <a:t>Nelielas neatbilstības</a:t>
            </a:r>
            <a:endParaRPr sz="20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205"/>
              </a:spcBef>
              <a:buClr>
                <a:srgbClr val="E75113"/>
              </a:buClr>
              <a:buFont typeface="Wingdings"/>
              <a:buChar char=""/>
              <a:tabLst>
                <a:tab pos="240665" algn="l"/>
              </a:tabLst>
            </a:pPr>
            <a:r>
              <a:rPr sz="2000" spc="-80" dirty="0">
                <a:latin typeface="Arial"/>
                <a:cs typeface="Arial"/>
              </a:rPr>
              <a:t>Atsevišķas </a:t>
            </a:r>
            <a:r>
              <a:rPr sz="2000" spc="-20" dirty="0">
                <a:latin typeface="Arial"/>
                <a:cs typeface="Arial"/>
              </a:rPr>
              <a:t>vai </a:t>
            </a:r>
            <a:r>
              <a:rPr sz="2000" spc="-55" dirty="0">
                <a:latin typeface="Arial"/>
                <a:cs typeface="Arial"/>
              </a:rPr>
              <a:t>pagaidu </a:t>
            </a:r>
            <a:r>
              <a:rPr sz="2000" spc="-10" dirty="0">
                <a:latin typeface="Arial"/>
                <a:cs typeface="Arial"/>
              </a:rPr>
              <a:t>neatbilstības</a:t>
            </a:r>
            <a:endParaRPr sz="20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195"/>
              </a:spcBef>
              <a:buClr>
                <a:srgbClr val="E75113"/>
              </a:buClr>
              <a:buFont typeface="Wingdings"/>
              <a:buChar char=""/>
              <a:tabLst>
                <a:tab pos="240665" algn="l"/>
              </a:tabLst>
            </a:pPr>
            <a:r>
              <a:rPr sz="2000" spc="-95" dirty="0">
                <a:latin typeface="Arial"/>
                <a:cs typeface="Arial"/>
              </a:rPr>
              <a:t>Nesistemātiskas </a:t>
            </a:r>
            <a:r>
              <a:rPr sz="2000" spc="-75" dirty="0">
                <a:latin typeface="Arial"/>
                <a:cs typeface="Arial"/>
              </a:rPr>
              <a:t>neatbilstības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2700" marR="5080" indent="-635">
              <a:lnSpc>
                <a:spcPct val="114999"/>
              </a:lnSpc>
              <a:spcBef>
                <a:spcPts val="1215"/>
              </a:spcBef>
            </a:pPr>
            <a:r>
              <a:rPr sz="2000" i="1" spc="-125" dirty="0">
                <a:latin typeface="Arial"/>
                <a:cs typeface="Arial"/>
              </a:rPr>
              <a:t>Piemērs: </a:t>
            </a:r>
            <a:r>
              <a:rPr sz="2000" i="1" spc="-65" dirty="0">
                <a:latin typeface="Arial"/>
                <a:cs typeface="Arial"/>
              </a:rPr>
              <a:t>Parametra </a:t>
            </a:r>
            <a:r>
              <a:rPr sz="2000" i="1" spc="-125" dirty="0" err="1">
                <a:latin typeface="Arial"/>
                <a:cs typeface="Arial"/>
              </a:rPr>
              <a:t>izlaišana</a:t>
            </a:r>
            <a:r>
              <a:rPr sz="2000" i="1" spc="-125" dirty="0">
                <a:latin typeface="Arial"/>
                <a:cs typeface="Arial"/>
              </a:rPr>
              <a:t> </a:t>
            </a:r>
            <a:r>
              <a:rPr sz="2000" i="1" spc="-280" dirty="0">
                <a:latin typeface="Arial"/>
                <a:cs typeface="Arial"/>
              </a:rPr>
              <a:t>SEG</a:t>
            </a:r>
            <a:r>
              <a:rPr lang="lv-LV" sz="2000" i="1" spc="-280" dirty="0">
                <a:latin typeface="Arial"/>
                <a:cs typeface="Arial"/>
              </a:rPr>
              <a:t> </a:t>
            </a:r>
            <a:r>
              <a:rPr sz="2000" i="1" spc="-280" dirty="0">
                <a:latin typeface="Arial"/>
                <a:cs typeface="Arial"/>
              </a:rPr>
              <a:t> </a:t>
            </a:r>
            <a:r>
              <a:rPr sz="2000" i="1" spc="-65" dirty="0">
                <a:latin typeface="Arial"/>
                <a:cs typeface="Arial"/>
              </a:rPr>
              <a:t>aprēķinā</a:t>
            </a:r>
            <a:r>
              <a:rPr sz="2000" i="1" spc="-30" dirty="0">
                <a:latin typeface="Arial"/>
                <a:cs typeface="Arial"/>
              </a:rPr>
              <a:t>, </a:t>
            </a:r>
            <a:r>
              <a:rPr sz="2000" i="1" dirty="0">
                <a:latin typeface="Arial"/>
                <a:cs typeface="Arial"/>
              </a:rPr>
              <a:t>kam </a:t>
            </a:r>
            <a:r>
              <a:rPr sz="2000" i="1" spc="-10" dirty="0">
                <a:latin typeface="Arial"/>
                <a:cs typeface="Arial"/>
              </a:rPr>
              <a:t>nav </a:t>
            </a:r>
            <a:r>
              <a:rPr sz="2000" i="1" spc="-55" dirty="0">
                <a:latin typeface="Arial"/>
                <a:cs typeface="Arial"/>
              </a:rPr>
              <a:t>būtiskas ietekmes </a:t>
            </a:r>
            <a:r>
              <a:rPr sz="2000" i="1" spc="-25" dirty="0">
                <a:latin typeface="Arial"/>
                <a:cs typeface="Arial"/>
              </a:rPr>
              <a:t>uz </a:t>
            </a:r>
            <a:r>
              <a:rPr sz="2000" i="1" spc="-275" dirty="0">
                <a:latin typeface="Arial"/>
                <a:cs typeface="Arial"/>
              </a:rPr>
              <a:t>SEG </a:t>
            </a:r>
            <a:r>
              <a:rPr sz="2000" i="1" spc="-55" dirty="0">
                <a:latin typeface="Arial"/>
                <a:cs typeface="Arial"/>
              </a:rPr>
              <a:t>intensitātes </a:t>
            </a:r>
            <a:r>
              <a:rPr sz="2000" i="1" spc="-10" dirty="0">
                <a:latin typeface="Arial"/>
                <a:cs typeface="Arial"/>
              </a:rPr>
              <a:t>ziņojumu</a:t>
            </a:r>
            <a:r>
              <a:rPr sz="2000" i="1" spc="-4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20" dirty="0"/>
              <a:t>Neatbilstību </a:t>
            </a:r>
            <a:r>
              <a:rPr dirty="0"/>
              <a:t>definīcijas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175260"/>
          </a:xfrm>
          <a:custGeom>
            <a:avLst/>
            <a:gdLst/>
            <a:ahLst/>
            <a:cxnLst/>
            <a:rect l="l" t="t" r="r" b="b"/>
            <a:pathLst>
              <a:path w="12192000" h="175260">
                <a:moveTo>
                  <a:pt x="12192000" y="0"/>
                </a:moveTo>
                <a:lnTo>
                  <a:pt x="0" y="0"/>
                </a:lnTo>
                <a:lnTo>
                  <a:pt x="0" y="175259"/>
                </a:lnTo>
                <a:lnTo>
                  <a:pt x="12192000" y="175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2428" y="338328"/>
            <a:ext cx="1258822" cy="72845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11/01/2023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105" dirty="0"/>
              <a:t>© </a:t>
            </a:r>
            <a:r>
              <a:rPr spc="-165" dirty="0"/>
              <a:t>SUSTAINABLE </a:t>
            </a:r>
            <a:r>
              <a:rPr spc="-215" dirty="0"/>
              <a:t>RESOURCES </a:t>
            </a:r>
            <a:r>
              <a:rPr spc="-40" dirty="0"/>
              <a:t>Verifikācijas </a:t>
            </a:r>
            <a:r>
              <a:rPr spc="-95" dirty="0"/>
              <a:t>shēma </a:t>
            </a:r>
            <a:r>
              <a:rPr spc="-40" dirty="0"/>
              <a:t>GmbH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711" y="1824244"/>
            <a:ext cx="10356850" cy="3043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lr>
                <a:srgbClr val="00666A"/>
              </a:buClr>
              <a:buFont typeface="Wingdings"/>
              <a:buChar char=""/>
              <a:tabLst>
                <a:tab pos="240665" algn="l"/>
              </a:tabLst>
            </a:pPr>
            <a:r>
              <a:rPr sz="2000" spc="-70" dirty="0">
                <a:solidFill>
                  <a:srgbClr val="00666A"/>
                </a:solidFill>
                <a:latin typeface="Arial"/>
                <a:cs typeface="Arial"/>
              </a:rPr>
              <a:t>derīgs</a:t>
            </a:r>
            <a:r>
              <a:rPr sz="2000" spc="-70" dirty="0">
                <a:latin typeface="Arial"/>
                <a:cs typeface="Arial"/>
              </a:rPr>
              <a:t>: </a:t>
            </a:r>
            <a:r>
              <a:rPr sz="2000" spc="-75" dirty="0">
                <a:latin typeface="Arial"/>
                <a:cs typeface="Arial"/>
              </a:rPr>
              <a:t>aktīvs </a:t>
            </a:r>
            <a:r>
              <a:rPr sz="2000" spc="-45" dirty="0">
                <a:latin typeface="Arial"/>
                <a:cs typeface="Arial"/>
              </a:rPr>
              <a:t>sertifikāts </a:t>
            </a:r>
            <a:r>
              <a:rPr sz="2000" spc="-50" dirty="0">
                <a:latin typeface="Arial"/>
                <a:cs typeface="Arial"/>
              </a:rPr>
              <a:t>pēc </a:t>
            </a:r>
            <a:r>
              <a:rPr sz="2000" spc="-125" dirty="0">
                <a:latin typeface="Arial"/>
                <a:cs typeface="Arial"/>
              </a:rPr>
              <a:t>sekmīgas </a:t>
            </a:r>
            <a:r>
              <a:rPr sz="2000" spc="-10" dirty="0">
                <a:latin typeface="Arial"/>
                <a:cs typeface="Arial"/>
              </a:rPr>
              <a:t>revīzijas </a:t>
            </a:r>
            <a:r>
              <a:rPr sz="2000" dirty="0">
                <a:latin typeface="Arial"/>
                <a:cs typeface="Arial"/>
              </a:rPr>
              <a:t>pabeigšanas.</a:t>
            </a:r>
            <a:endParaRPr sz="2000">
              <a:latin typeface="Arial"/>
              <a:cs typeface="Arial"/>
            </a:endParaRPr>
          </a:p>
          <a:p>
            <a:pPr marL="240665" marR="5080" indent="-228600">
              <a:lnSpc>
                <a:spcPct val="114999"/>
              </a:lnSpc>
              <a:spcBef>
                <a:spcPts val="1595"/>
              </a:spcBef>
              <a:buFont typeface="Wingdings"/>
              <a:buChar char=""/>
              <a:tabLst>
                <a:tab pos="240665" algn="l"/>
                <a:tab pos="4102735" algn="l"/>
                <a:tab pos="9386570" algn="l"/>
              </a:tabLst>
            </a:pPr>
            <a:r>
              <a:rPr sz="2000" spc="-80" dirty="0">
                <a:solidFill>
                  <a:srgbClr val="00666A"/>
                </a:solidFill>
                <a:latin typeface="Arial"/>
                <a:cs typeface="Arial"/>
              </a:rPr>
              <a:t>apturēta</a:t>
            </a:r>
            <a:r>
              <a:rPr sz="2000" spc="-80" dirty="0">
                <a:latin typeface="Arial"/>
                <a:cs typeface="Arial"/>
              </a:rPr>
              <a:t>: </a:t>
            </a:r>
            <a:r>
              <a:rPr sz="2000" spc="-10" dirty="0">
                <a:latin typeface="Arial"/>
                <a:cs typeface="Arial"/>
              </a:rPr>
              <a:t>sertifikāta </a:t>
            </a:r>
            <a:r>
              <a:rPr sz="2000" spc="-20" dirty="0">
                <a:latin typeface="Arial"/>
                <a:cs typeface="Arial"/>
              </a:rPr>
              <a:t>pagaidu </a:t>
            </a:r>
            <a:r>
              <a:rPr sz="2000" spc="-10" dirty="0">
                <a:latin typeface="Arial"/>
                <a:cs typeface="Arial"/>
              </a:rPr>
              <a:t>anulēšana</a:t>
            </a:r>
            <a:r>
              <a:rPr sz="2000" dirty="0">
                <a:latin typeface="Arial"/>
                <a:cs typeface="Arial"/>
              </a:rPr>
              <a:t>, jo viens vai vairāki </a:t>
            </a:r>
            <a:r>
              <a:rPr sz="2000" spc="-10" dirty="0">
                <a:latin typeface="Arial"/>
                <a:cs typeface="Arial"/>
              </a:rPr>
              <a:t>pasākumi </a:t>
            </a:r>
            <a:r>
              <a:rPr sz="2000" spc="-55" dirty="0">
                <a:latin typeface="Arial"/>
                <a:cs typeface="Arial"/>
              </a:rPr>
              <a:t>(vēl) </a:t>
            </a:r>
            <a:r>
              <a:rPr sz="2000" dirty="0">
                <a:latin typeface="Arial"/>
                <a:cs typeface="Arial"/>
              </a:rPr>
              <a:t>nav </a:t>
            </a:r>
            <a:r>
              <a:rPr sz="2000" spc="-60" dirty="0">
                <a:latin typeface="Arial"/>
                <a:cs typeface="Arial"/>
              </a:rPr>
              <a:t>īstenoti </a:t>
            </a:r>
            <a:r>
              <a:rPr sz="2000" dirty="0">
                <a:latin typeface="Arial"/>
                <a:cs typeface="Arial"/>
              </a:rPr>
              <a:t>attiecībā uz </a:t>
            </a:r>
            <a:r>
              <a:rPr sz="2000" spc="-35" dirty="0">
                <a:latin typeface="Arial"/>
                <a:cs typeface="Arial"/>
              </a:rPr>
              <a:t>kritērijiem, kas </a:t>
            </a:r>
            <a:r>
              <a:rPr sz="2000" spc="-90" dirty="0">
                <a:latin typeface="Arial"/>
                <a:cs typeface="Arial"/>
              </a:rPr>
              <a:t>novērtēti </a:t>
            </a:r>
            <a:r>
              <a:rPr sz="2000" spc="-200" dirty="0">
                <a:latin typeface="Arial"/>
                <a:cs typeface="Arial"/>
              </a:rPr>
              <a:t>kā </a:t>
            </a:r>
            <a:r>
              <a:rPr sz="2000" spc="-80" dirty="0">
                <a:latin typeface="Arial"/>
                <a:cs typeface="Arial"/>
              </a:rPr>
              <a:t>nozīmīgi, </a:t>
            </a:r>
            <a:r>
              <a:rPr sz="2000" spc="-40" dirty="0">
                <a:latin typeface="Arial"/>
                <a:cs typeface="Arial"/>
              </a:rPr>
              <a:t>kritiski </a:t>
            </a:r>
            <a:r>
              <a:rPr sz="2000" spc="-20" dirty="0">
                <a:latin typeface="Arial"/>
                <a:cs typeface="Arial"/>
              </a:rPr>
              <a:t>vai </a:t>
            </a:r>
            <a:r>
              <a:rPr sz="2000" spc="-345" dirty="0">
                <a:latin typeface="Arial"/>
                <a:cs typeface="Arial"/>
              </a:rPr>
              <a:t>KO.</a:t>
            </a:r>
            <a:endParaRPr sz="2000">
              <a:latin typeface="Arial"/>
              <a:cs typeface="Arial"/>
            </a:endParaRPr>
          </a:p>
          <a:p>
            <a:pPr marL="240665" marR="5080" indent="-228600">
              <a:lnSpc>
                <a:spcPct val="114999"/>
              </a:lnSpc>
              <a:spcBef>
                <a:spcPts val="1595"/>
              </a:spcBef>
              <a:buFont typeface="Wingdings"/>
              <a:buChar char=""/>
              <a:tabLst>
                <a:tab pos="240665" algn="l"/>
              </a:tabLst>
            </a:pPr>
            <a:r>
              <a:rPr sz="2000" spc="-40" dirty="0">
                <a:solidFill>
                  <a:srgbClr val="00666A"/>
                </a:solidFill>
                <a:latin typeface="Arial"/>
                <a:cs typeface="Arial"/>
              </a:rPr>
              <a:t>atsaukts</a:t>
            </a:r>
            <a:r>
              <a:rPr sz="2000" spc="-40" dirty="0">
                <a:latin typeface="Arial"/>
                <a:cs typeface="Arial"/>
              </a:rPr>
              <a:t>: </a:t>
            </a:r>
            <a:r>
              <a:rPr sz="2000" spc="-65" dirty="0">
                <a:latin typeface="Arial"/>
                <a:cs typeface="Arial"/>
              </a:rPr>
              <a:t>pastāvīgi nederīgs </a:t>
            </a:r>
            <a:r>
              <a:rPr sz="2000" spc="-45" dirty="0">
                <a:latin typeface="Arial"/>
                <a:cs typeface="Arial"/>
              </a:rPr>
              <a:t>sertifikāts. </a:t>
            </a:r>
            <a:r>
              <a:rPr sz="2000" spc="-135" dirty="0">
                <a:latin typeface="Arial"/>
                <a:cs typeface="Arial"/>
              </a:rPr>
              <a:t>Iespējamie </a:t>
            </a:r>
            <a:r>
              <a:rPr sz="2000" spc="-125" dirty="0">
                <a:latin typeface="Arial"/>
                <a:cs typeface="Arial"/>
              </a:rPr>
              <a:t>iemesli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125" dirty="0">
                <a:latin typeface="Arial"/>
                <a:cs typeface="Arial"/>
              </a:rPr>
              <a:t> kāpēc </a:t>
            </a:r>
            <a:r>
              <a:rPr sz="2000" spc="-40" dirty="0">
                <a:latin typeface="Arial"/>
                <a:cs typeface="Arial"/>
              </a:rPr>
              <a:t>sertifikācijas </a:t>
            </a:r>
            <a:r>
              <a:rPr sz="2000" spc="-80" dirty="0">
                <a:latin typeface="Arial"/>
                <a:cs typeface="Arial"/>
              </a:rPr>
              <a:t>iestāde </a:t>
            </a:r>
            <a:r>
              <a:rPr sz="2000" spc="-35" dirty="0">
                <a:latin typeface="Arial"/>
                <a:cs typeface="Arial"/>
              </a:rPr>
              <a:t>atsauc </a:t>
            </a:r>
            <a:r>
              <a:rPr sz="2000" spc="-45" dirty="0">
                <a:latin typeface="Arial"/>
                <a:cs typeface="Arial"/>
              </a:rPr>
              <a:t>sertifikātu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sz="2000" spc="-70" dirty="0">
                <a:latin typeface="Arial"/>
                <a:cs typeface="Arial"/>
              </a:rPr>
              <a:t>ir </a:t>
            </a:r>
            <a:r>
              <a:rPr sz="2000" spc="-75" dirty="0">
                <a:latin typeface="Arial"/>
                <a:cs typeface="Arial"/>
              </a:rPr>
              <a:t>priekšlaicīga </a:t>
            </a:r>
            <a:r>
              <a:rPr sz="2000" spc="-70" dirty="0">
                <a:latin typeface="Arial"/>
                <a:cs typeface="Arial"/>
              </a:rPr>
              <a:t>atkārtota sertifikācija</a:t>
            </a:r>
            <a:r>
              <a:rPr sz="2000" spc="-40" dirty="0">
                <a:latin typeface="Arial"/>
                <a:cs typeface="Arial"/>
              </a:rPr>
              <a:t>, </a:t>
            </a:r>
            <a:r>
              <a:rPr sz="2000" spc="-105" dirty="0">
                <a:latin typeface="Arial"/>
                <a:cs typeface="Arial"/>
              </a:rPr>
              <a:t>nopietni </a:t>
            </a:r>
            <a:r>
              <a:rPr sz="2000" spc="-130" dirty="0">
                <a:latin typeface="Arial"/>
                <a:cs typeface="Arial"/>
              </a:rPr>
              <a:t>shēmas </a:t>
            </a:r>
            <a:r>
              <a:rPr sz="2000" spc="-60" dirty="0">
                <a:latin typeface="Arial"/>
                <a:cs typeface="Arial"/>
              </a:rPr>
              <a:t>pārkāpumi, </a:t>
            </a:r>
            <a:r>
              <a:rPr sz="2000" spc="-40" dirty="0">
                <a:latin typeface="Arial"/>
                <a:cs typeface="Arial"/>
              </a:rPr>
              <a:t>sertifikācijas </a:t>
            </a:r>
            <a:r>
              <a:rPr sz="2000" spc="-20" dirty="0">
                <a:latin typeface="Arial"/>
                <a:cs typeface="Arial"/>
              </a:rPr>
              <a:t>iestādes </a:t>
            </a:r>
            <a:r>
              <a:rPr sz="2000" spc="-135" dirty="0">
                <a:latin typeface="Arial"/>
                <a:cs typeface="Arial"/>
              </a:rPr>
              <a:t>maiņa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40665" marR="5080" indent="-228600">
              <a:lnSpc>
                <a:spcPct val="114999"/>
              </a:lnSpc>
              <a:spcBef>
                <a:spcPts val="1610"/>
              </a:spcBef>
              <a:buFont typeface="Wingdings"/>
              <a:buChar char=""/>
              <a:tabLst>
                <a:tab pos="240665" algn="l"/>
              </a:tabLst>
            </a:pPr>
            <a:r>
              <a:rPr sz="2000" spc="-35" dirty="0">
                <a:solidFill>
                  <a:srgbClr val="00666A"/>
                </a:solidFill>
                <a:latin typeface="Arial"/>
                <a:cs typeface="Arial"/>
              </a:rPr>
              <a:t>beidzies/beidzies</a:t>
            </a:r>
            <a:r>
              <a:rPr sz="2000" spc="-35" dirty="0">
                <a:latin typeface="Arial"/>
                <a:cs typeface="Arial"/>
              </a:rPr>
              <a:t>: </a:t>
            </a:r>
            <a:r>
              <a:rPr sz="2000" spc="-30" dirty="0">
                <a:latin typeface="Arial"/>
                <a:cs typeface="Arial"/>
              </a:rPr>
              <a:t>sertifikāts, </a:t>
            </a:r>
            <a:r>
              <a:rPr sz="2000" dirty="0">
                <a:latin typeface="Arial"/>
                <a:cs typeface="Arial"/>
              </a:rPr>
              <a:t>kas </a:t>
            </a:r>
            <a:r>
              <a:rPr sz="2000" spc="-45" dirty="0">
                <a:latin typeface="Arial"/>
                <a:cs typeface="Arial"/>
              </a:rPr>
              <a:t>vairs </a:t>
            </a:r>
            <a:r>
              <a:rPr sz="2000" dirty="0">
                <a:latin typeface="Arial"/>
                <a:cs typeface="Arial"/>
              </a:rPr>
              <a:t>nav </a:t>
            </a:r>
            <a:r>
              <a:rPr sz="2000" spc="-50" dirty="0">
                <a:latin typeface="Arial"/>
                <a:cs typeface="Arial"/>
              </a:rPr>
              <a:t>aktīvs. </a:t>
            </a:r>
            <a:r>
              <a:rPr sz="2000" spc="-114" dirty="0">
                <a:latin typeface="Arial"/>
                <a:cs typeface="Arial"/>
              </a:rPr>
              <a:t>Shēmas </a:t>
            </a:r>
            <a:r>
              <a:rPr sz="2000" spc="-25" dirty="0">
                <a:latin typeface="Arial"/>
                <a:cs typeface="Arial"/>
              </a:rPr>
              <a:t>dalībnieks </a:t>
            </a:r>
            <a:r>
              <a:rPr sz="2000" spc="-80" dirty="0">
                <a:latin typeface="Arial"/>
                <a:cs typeface="Arial"/>
              </a:rPr>
              <a:t>var </a:t>
            </a:r>
            <a:r>
              <a:rPr sz="2000" spc="-60" dirty="0">
                <a:latin typeface="Arial"/>
                <a:cs typeface="Arial"/>
              </a:rPr>
              <a:t>atkārtoti pieteikties </a:t>
            </a:r>
            <a:r>
              <a:rPr sz="2000" spc="-10" dirty="0">
                <a:latin typeface="Arial"/>
                <a:cs typeface="Arial"/>
              </a:rPr>
              <a:t>sertifikācijai.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0" dirty="0"/>
              <a:t>Sertifikātu </a:t>
            </a:r>
            <a:r>
              <a:rPr spc="-290" dirty="0"/>
              <a:t>statuss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175260"/>
          </a:xfrm>
          <a:custGeom>
            <a:avLst/>
            <a:gdLst/>
            <a:ahLst/>
            <a:cxnLst/>
            <a:rect l="l" t="t" r="r" b="b"/>
            <a:pathLst>
              <a:path w="12192000" h="175260">
                <a:moveTo>
                  <a:pt x="12192000" y="0"/>
                </a:moveTo>
                <a:lnTo>
                  <a:pt x="0" y="0"/>
                </a:lnTo>
                <a:lnTo>
                  <a:pt x="0" y="175259"/>
                </a:lnTo>
                <a:lnTo>
                  <a:pt x="12192000" y="175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2428" y="338328"/>
            <a:ext cx="1258822" cy="72845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916939" y="6594357"/>
            <a:ext cx="76647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lv-LV" spc="-10" dirty="0"/>
              <a:t>18/06/2024</a:t>
            </a:r>
          </a:p>
          <a:p>
            <a:pPr marL="12700">
              <a:lnSpc>
                <a:spcPts val="1240"/>
              </a:lnSpc>
            </a:pP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105" dirty="0"/>
              <a:t>© </a:t>
            </a:r>
            <a:r>
              <a:rPr spc="-165" dirty="0"/>
              <a:t>SUSTAINABLE </a:t>
            </a:r>
            <a:r>
              <a:rPr spc="-215" dirty="0"/>
              <a:t>RESOURCES </a:t>
            </a:r>
            <a:r>
              <a:rPr spc="-40" dirty="0"/>
              <a:t>Verifikācijas </a:t>
            </a:r>
            <a:r>
              <a:rPr spc="-95" dirty="0"/>
              <a:t>shēma </a:t>
            </a:r>
            <a:r>
              <a:rPr spc="-40" dirty="0"/>
              <a:t>GmbH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11085" y="1968239"/>
            <a:ext cx="4112895" cy="4243705"/>
            <a:chOff x="7511085" y="1968239"/>
            <a:chExt cx="4112895" cy="4243705"/>
          </a:xfrm>
        </p:grpSpPr>
        <p:sp>
          <p:nvSpPr>
            <p:cNvPr id="3" name="object 3"/>
            <p:cNvSpPr/>
            <p:nvPr/>
          </p:nvSpPr>
          <p:spPr>
            <a:xfrm>
              <a:off x="8031919" y="2034701"/>
              <a:ext cx="1940560" cy="1251585"/>
            </a:xfrm>
            <a:custGeom>
              <a:avLst/>
              <a:gdLst/>
              <a:ahLst/>
              <a:cxnLst/>
              <a:rect l="l" t="t" r="r" b="b"/>
              <a:pathLst>
                <a:path w="1940559" h="1251585">
                  <a:moveTo>
                    <a:pt x="9795" y="928098"/>
                  </a:moveTo>
                  <a:lnTo>
                    <a:pt x="3630" y="868010"/>
                  </a:lnTo>
                  <a:lnTo>
                    <a:pt x="390" y="810138"/>
                  </a:lnTo>
                  <a:lnTo>
                    <a:pt x="0" y="754462"/>
                  </a:lnTo>
                  <a:lnTo>
                    <a:pt x="2380" y="700960"/>
                  </a:lnTo>
                  <a:lnTo>
                    <a:pt x="7455" y="649614"/>
                  </a:lnTo>
                  <a:lnTo>
                    <a:pt x="15148" y="600402"/>
                  </a:lnTo>
                  <a:lnTo>
                    <a:pt x="25381" y="553304"/>
                  </a:lnTo>
                  <a:lnTo>
                    <a:pt x="38078" y="508299"/>
                  </a:lnTo>
                  <a:lnTo>
                    <a:pt x="53162" y="465368"/>
                  </a:lnTo>
                  <a:lnTo>
                    <a:pt x="70555" y="424490"/>
                  </a:lnTo>
                  <a:lnTo>
                    <a:pt x="90181" y="385644"/>
                  </a:lnTo>
                  <a:lnTo>
                    <a:pt x="111963" y="348810"/>
                  </a:lnTo>
                  <a:lnTo>
                    <a:pt x="135823" y="313969"/>
                  </a:lnTo>
                  <a:lnTo>
                    <a:pt x="161685" y="281098"/>
                  </a:lnTo>
                  <a:lnTo>
                    <a:pt x="189472" y="250179"/>
                  </a:lnTo>
                  <a:lnTo>
                    <a:pt x="219106" y="221190"/>
                  </a:lnTo>
                  <a:lnTo>
                    <a:pt x="250511" y="194112"/>
                  </a:lnTo>
                  <a:lnTo>
                    <a:pt x="283610" y="168924"/>
                  </a:lnTo>
                  <a:lnTo>
                    <a:pt x="318325" y="145605"/>
                  </a:lnTo>
                  <a:lnTo>
                    <a:pt x="354581" y="124136"/>
                  </a:lnTo>
                  <a:lnTo>
                    <a:pt x="392299" y="104495"/>
                  </a:lnTo>
                  <a:lnTo>
                    <a:pt x="431403" y="86663"/>
                  </a:lnTo>
                  <a:lnTo>
                    <a:pt x="471815" y="70618"/>
                  </a:lnTo>
                  <a:lnTo>
                    <a:pt x="513460" y="56342"/>
                  </a:lnTo>
                  <a:lnTo>
                    <a:pt x="556259" y="43813"/>
                  </a:lnTo>
                  <a:lnTo>
                    <a:pt x="600136" y="33011"/>
                  </a:lnTo>
                  <a:lnTo>
                    <a:pt x="649197" y="23259"/>
                  </a:lnTo>
                  <a:lnTo>
                    <a:pt x="698293" y="15280"/>
                  </a:lnTo>
                  <a:lnTo>
                    <a:pt x="747411" y="9019"/>
                  </a:lnTo>
                  <a:lnTo>
                    <a:pt x="796537" y="4421"/>
                  </a:lnTo>
                  <a:lnTo>
                    <a:pt x="845655" y="1433"/>
                  </a:lnTo>
                  <a:lnTo>
                    <a:pt x="894751" y="0"/>
                  </a:lnTo>
                  <a:lnTo>
                    <a:pt x="943811" y="67"/>
                  </a:lnTo>
                  <a:lnTo>
                    <a:pt x="992821" y="1580"/>
                  </a:lnTo>
                  <a:lnTo>
                    <a:pt x="1041765" y="4485"/>
                  </a:lnTo>
                  <a:lnTo>
                    <a:pt x="1090629" y="8727"/>
                  </a:lnTo>
                  <a:lnTo>
                    <a:pt x="1139399" y="14253"/>
                  </a:lnTo>
                  <a:lnTo>
                    <a:pt x="1188060" y="21007"/>
                  </a:lnTo>
                  <a:lnTo>
                    <a:pt x="1236598" y="28935"/>
                  </a:lnTo>
                  <a:lnTo>
                    <a:pt x="1284999" y="37983"/>
                  </a:lnTo>
                  <a:lnTo>
                    <a:pt x="1333247" y="48097"/>
                  </a:lnTo>
                  <a:lnTo>
                    <a:pt x="1381328" y="59223"/>
                  </a:lnTo>
                  <a:lnTo>
                    <a:pt x="1429228" y="71305"/>
                  </a:lnTo>
                  <a:lnTo>
                    <a:pt x="1476932" y="84289"/>
                  </a:lnTo>
                  <a:lnTo>
                    <a:pt x="1524425" y="98122"/>
                  </a:lnTo>
                  <a:lnTo>
                    <a:pt x="1571694" y="112748"/>
                  </a:lnTo>
                  <a:lnTo>
                    <a:pt x="1618724" y="128114"/>
                  </a:lnTo>
                  <a:lnTo>
                    <a:pt x="1665500" y="144164"/>
                  </a:lnTo>
                  <a:lnTo>
                    <a:pt x="1712007" y="160846"/>
                  </a:lnTo>
                  <a:lnTo>
                    <a:pt x="1758232" y="178104"/>
                  </a:lnTo>
                  <a:lnTo>
                    <a:pt x="1804159" y="195883"/>
                  </a:lnTo>
                  <a:lnTo>
                    <a:pt x="1849775" y="214130"/>
                  </a:lnTo>
                  <a:lnTo>
                    <a:pt x="1895064" y="232791"/>
                  </a:lnTo>
                  <a:lnTo>
                    <a:pt x="1940012" y="251810"/>
                  </a:lnTo>
                  <a:lnTo>
                    <a:pt x="1906329" y="254296"/>
                  </a:lnTo>
                  <a:lnTo>
                    <a:pt x="1874511" y="261755"/>
                  </a:lnTo>
                  <a:lnTo>
                    <a:pt x="1813984" y="291591"/>
                  </a:lnTo>
                  <a:lnTo>
                    <a:pt x="1771545" y="318187"/>
                  </a:lnTo>
                  <a:lnTo>
                    <a:pt x="1731019" y="347204"/>
                  </a:lnTo>
                  <a:lnTo>
                    <a:pt x="1692347" y="378433"/>
                  </a:lnTo>
                  <a:lnTo>
                    <a:pt x="1655469" y="411664"/>
                  </a:lnTo>
                  <a:lnTo>
                    <a:pt x="1620325" y="446688"/>
                  </a:lnTo>
                  <a:lnTo>
                    <a:pt x="1586856" y="483297"/>
                  </a:lnTo>
                  <a:lnTo>
                    <a:pt x="1555001" y="521280"/>
                  </a:lnTo>
                  <a:lnTo>
                    <a:pt x="1524702" y="560429"/>
                  </a:lnTo>
                  <a:lnTo>
                    <a:pt x="1495897" y="600534"/>
                  </a:lnTo>
                  <a:lnTo>
                    <a:pt x="1468528" y="641387"/>
                  </a:lnTo>
                  <a:lnTo>
                    <a:pt x="1442534" y="682778"/>
                  </a:lnTo>
                  <a:lnTo>
                    <a:pt x="1417631" y="726455"/>
                  </a:lnTo>
                  <a:lnTo>
                    <a:pt x="1393296" y="770491"/>
                  </a:lnTo>
                  <a:lnTo>
                    <a:pt x="1369112" y="814586"/>
                  </a:lnTo>
                  <a:lnTo>
                    <a:pt x="1344657" y="858443"/>
                  </a:lnTo>
                  <a:lnTo>
                    <a:pt x="1319516" y="901761"/>
                  </a:lnTo>
                  <a:lnTo>
                    <a:pt x="1293268" y="944243"/>
                  </a:lnTo>
                  <a:lnTo>
                    <a:pt x="1265494" y="985589"/>
                  </a:lnTo>
                  <a:lnTo>
                    <a:pt x="1235778" y="1025500"/>
                  </a:lnTo>
                  <a:lnTo>
                    <a:pt x="1203699" y="1063677"/>
                  </a:lnTo>
                  <a:lnTo>
                    <a:pt x="1168839" y="1099823"/>
                  </a:lnTo>
                  <a:lnTo>
                    <a:pt x="1130780" y="1133636"/>
                  </a:lnTo>
                  <a:lnTo>
                    <a:pt x="1092127" y="1160974"/>
                  </a:lnTo>
                  <a:lnTo>
                    <a:pt x="1051254" y="1184538"/>
                  </a:lnTo>
                  <a:lnTo>
                    <a:pt x="1008421" y="1204410"/>
                  </a:lnTo>
                  <a:lnTo>
                    <a:pt x="963886" y="1220671"/>
                  </a:lnTo>
                  <a:lnTo>
                    <a:pt x="917910" y="1233401"/>
                  </a:lnTo>
                  <a:lnTo>
                    <a:pt x="870751" y="1242682"/>
                  </a:lnTo>
                  <a:lnTo>
                    <a:pt x="822668" y="1248594"/>
                  </a:lnTo>
                  <a:lnTo>
                    <a:pt x="773921" y="1251219"/>
                  </a:lnTo>
                  <a:lnTo>
                    <a:pt x="724770" y="1250637"/>
                  </a:lnTo>
                  <a:lnTo>
                    <a:pt x="675472" y="1246930"/>
                  </a:lnTo>
                  <a:lnTo>
                    <a:pt x="626288" y="1240178"/>
                  </a:lnTo>
                  <a:lnTo>
                    <a:pt x="577476" y="1230463"/>
                  </a:lnTo>
                  <a:lnTo>
                    <a:pt x="529297" y="1217865"/>
                  </a:lnTo>
                  <a:lnTo>
                    <a:pt x="482008" y="1202466"/>
                  </a:lnTo>
                  <a:lnTo>
                    <a:pt x="435870" y="1184345"/>
                  </a:lnTo>
                  <a:lnTo>
                    <a:pt x="391141" y="1163585"/>
                  </a:lnTo>
                  <a:lnTo>
                    <a:pt x="348081" y="1140267"/>
                  </a:lnTo>
                </a:path>
              </a:pathLst>
            </a:custGeom>
            <a:ln w="132621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77401" y="2419117"/>
              <a:ext cx="3847465" cy="3726815"/>
            </a:xfrm>
            <a:custGeom>
              <a:avLst/>
              <a:gdLst/>
              <a:ahLst/>
              <a:cxnLst/>
              <a:rect l="l" t="t" r="r" b="b"/>
              <a:pathLst>
                <a:path w="3847465" h="3726815">
                  <a:moveTo>
                    <a:pt x="3674708" y="1007801"/>
                  </a:moveTo>
                  <a:lnTo>
                    <a:pt x="3695228" y="1054032"/>
                  </a:lnTo>
                  <a:lnTo>
                    <a:pt x="3714494" y="1100729"/>
                  </a:lnTo>
                  <a:lnTo>
                    <a:pt x="3732496" y="1147892"/>
                  </a:lnTo>
                  <a:lnTo>
                    <a:pt x="3749226" y="1195521"/>
                  </a:lnTo>
                  <a:lnTo>
                    <a:pt x="3764674" y="1243616"/>
                  </a:lnTo>
                  <a:lnTo>
                    <a:pt x="3778829" y="1292178"/>
                  </a:lnTo>
                  <a:lnTo>
                    <a:pt x="3791682" y="1341206"/>
                  </a:lnTo>
                  <a:lnTo>
                    <a:pt x="3803224" y="1390700"/>
                  </a:lnTo>
                  <a:lnTo>
                    <a:pt x="3813444" y="1440660"/>
                  </a:lnTo>
                  <a:lnTo>
                    <a:pt x="3822332" y="1491086"/>
                  </a:lnTo>
                  <a:lnTo>
                    <a:pt x="3829880" y="1541979"/>
                  </a:lnTo>
                  <a:lnTo>
                    <a:pt x="3836078" y="1593338"/>
                  </a:lnTo>
                  <a:lnTo>
                    <a:pt x="3840915" y="1645162"/>
                  </a:lnTo>
                  <a:lnTo>
                    <a:pt x="3844382" y="1697454"/>
                  </a:lnTo>
                  <a:lnTo>
                    <a:pt x="3846470" y="1750211"/>
                  </a:lnTo>
                  <a:lnTo>
                    <a:pt x="3847168" y="1803434"/>
                  </a:lnTo>
                  <a:lnTo>
                    <a:pt x="3846576" y="1851515"/>
                  </a:lnTo>
                  <a:lnTo>
                    <a:pt x="3844811" y="1899308"/>
                  </a:lnTo>
                  <a:lnTo>
                    <a:pt x="3841885" y="1946800"/>
                  </a:lnTo>
                  <a:lnTo>
                    <a:pt x="3837813" y="1993976"/>
                  </a:lnTo>
                  <a:lnTo>
                    <a:pt x="3832609" y="2040822"/>
                  </a:lnTo>
                  <a:lnTo>
                    <a:pt x="3826287" y="2087326"/>
                  </a:lnTo>
                  <a:lnTo>
                    <a:pt x="3818859" y="2133472"/>
                  </a:lnTo>
                  <a:lnTo>
                    <a:pt x="3810341" y="2179248"/>
                  </a:lnTo>
                  <a:lnTo>
                    <a:pt x="3800746" y="2224639"/>
                  </a:lnTo>
                  <a:lnTo>
                    <a:pt x="3790088" y="2269631"/>
                  </a:lnTo>
                  <a:lnTo>
                    <a:pt x="3778380" y="2314211"/>
                  </a:lnTo>
                  <a:lnTo>
                    <a:pt x="3765637" y="2358365"/>
                  </a:lnTo>
                  <a:lnTo>
                    <a:pt x="3751873" y="2402079"/>
                  </a:lnTo>
                  <a:lnTo>
                    <a:pt x="3737100" y="2445339"/>
                  </a:lnTo>
                  <a:lnTo>
                    <a:pt x="3721334" y="2488131"/>
                  </a:lnTo>
                  <a:lnTo>
                    <a:pt x="3704588" y="2530442"/>
                  </a:lnTo>
                  <a:lnTo>
                    <a:pt x="3686875" y="2572257"/>
                  </a:lnTo>
                  <a:lnTo>
                    <a:pt x="3668210" y="2613563"/>
                  </a:lnTo>
                  <a:lnTo>
                    <a:pt x="3648606" y="2654347"/>
                  </a:lnTo>
                  <a:lnTo>
                    <a:pt x="3628078" y="2694593"/>
                  </a:lnTo>
                  <a:lnTo>
                    <a:pt x="3606639" y="2734288"/>
                  </a:lnTo>
                  <a:lnTo>
                    <a:pt x="3584302" y="2773419"/>
                  </a:lnTo>
                  <a:lnTo>
                    <a:pt x="3561083" y="2811972"/>
                  </a:lnTo>
                  <a:lnTo>
                    <a:pt x="3536994" y="2849932"/>
                  </a:lnTo>
                  <a:lnTo>
                    <a:pt x="3512050" y="2887286"/>
                  </a:lnTo>
                  <a:lnTo>
                    <a:pt x="3486264" y="2924021"/>
                  </a:lnTo>
                  <a:lnTo>
                    <a:pt x="3459650" y="2960121"/>
                  </a:lnTo>
                  <a:lnTo>
                    <a:pt x="3432222" y="2995574"/>
                  </a:lnTo>
                  <a:lnTo>
                    <a:pt x="3403994" y="3030366"/>
                  </a:lnTo>
                  <a:lnTo>
                    <a:pt x="3374980" y="3064482"/>
                  </a:lnTo>
                  <a:lnTo>
                    <a:pt x="3345194" y="3097909"/>
                  </a:lnTo>
                  <a:lnTo>
                    <a:pt x="3314648" y="3130633"/>
                  </a:lnTo>
                  <a:lnTo>
                    <a:pt x="3283358" y="3162641"/>
                  </a:lnTo>
                  <a:lnTo>
                    <a:pt x="3251338" y="3193918"/>
                  </a:lnTo>
                  <a:lnTo>
                    <a:pt x="3218600" y="3224450"/>
                  </a:lnTo>
                  <a:lnTo>
                    <a:pt x="3185158" y="3254224"/>
                  </a:lnTo>
                  <a:lnTo>
                    <a:pt x="3151028" y="3283226"/>
                  </a:lnTo>
                  <a:lnTo>
                    <a:pt x="3116222" y="3311442"/>
                  </a:lnTo>
                  <a:lnTo>
                    <a:pt x="3080754" y="3338859"/>
                  </a:lnTo>
                  <a:lnTo>
                    <a:pt x="3044638" y="3365461"/>
                  </a:lnTo>
                  <a:lnTo>
                    <a:pt x="3007889" y="3391237"/>
                  </a:lnTo>
                  <a:lnTo>
                    <a:pt x="2970519" y="3416170"/>
                  </a:lnTo>
                  <a:lnTo>
                    <a:pt x="2932543" y="3440249"/>
                  </a:lnTo>
                  <a:lnTo>
                    <a:pt x="2893974" y="3463459"/>
                  </a:lnTo>
                  <a:lnTo>
                    <a:pt x="2854827" y="3485786"/>
                  </a:lnTo>
                  <a:lnTo>
                    <a:pt x="2815115" y="3507216"/>
                  </a:lnTo>
                  <a:lnTo>
                    <a:pt x="2774851" y="3527736"/>
                  </a:lnTo>
                  <a:lnTo>
                    <a:pt x="2734051" y="3547331"/>
                  </a:lnTo>
                  <a:lnTo>
                    <a:pt x="2692728" y="3565989"/>
                  </a:lnTo>
                  <a:lnTo>
                    <a:pt x="2650895" y="3583694"/>
                  </a:lnTo>
                  <a:lnTo>
                    <a:pt x="2608567" y="3600433"/>
                  </a:lnTo>
                  <a:lnTo>
                    <a:pt x="2565756" y="3616193"/>
                  </a:lnTo>
                  <a:lnTo>
                    <a:pt x="2522478" y="3630959"/>
                  </a:lnTo>
                  <a:lnTo>
                    <a:pt x="2478746" y="3644718"/>
                  </a:lnTo>
                  <a:lnTo>
                    <a:pt x="2434574" y="3657456"/>
                  </a:lnTo>
                  <a:lnTo>
                    <a:pt x="2389975" y="3669159"/>
                  </a:lnTo>
                  <a:lnTo>
                    <a:pt x="2344964" y="3679812"/>
                  </a:lnTo>
                  <a:lnTo>
                    <a:pt x="2299554" y="3689403"/>
                  </a:lnTo>
                  <a:lnTo>
                    <a:pt x="2253759" y="3697918"/>
                  </a:lnTo>
                  <a:lnTo>
                    <a:pt x="2207594" y="3705342"/>
                  </a:lnTo>
                  <a:lnTo>
                    <a:pt x="2161071" y="3711662"/>
                  </a:lnTo>
                  <a:lnTo>
                    <a:pt x="2114205" y="3716864"/>
                  </a:lnTo>
                  <a:lnTo>
                    <a:pt x="2067009" y="3720934"/>
                  </a:lnTo>
                  <a:lnTo>
                    <a:pt x="2019498" y="3723858"/>
                  </a:lnTo>
                  <a:lnTo>
                    <a:pt x="1971685" y="3725623"/>
                  </a:lnTo>
                  <a:lnTo>
                    <a:pt x="1923584" y="3726214"/>
                  </a:lnTo>
                  <a:lnTo>
                    <a:pt x="1875483" y="3725623"/>
                  </a:lnTo>
                  <a:lnTo>
                    <a:pt x="1827669" y="3723858"/>
                  </a:lnTo>
                  <a:lnTo>
                    <a:pt x="1780158" y="3720934"/>
                  </a:lnTo>
                  <a:lnTo>
                    <a:pt x="1732963" y="3716864"/>
                  </a:lnTo>
                  <a:lnTo>
                    <a:pt x="1686096" y="3711662"/>
                  </a:lnTo>
                  <a:lnTo>
                    <a:pt x="1639573" y="3705342"/>
                  </a:lnTo>
                  <a:lnTo>
                    <a:pt x="1593408" y="3697918"/>
                  </a:lnTo>
                  <a:lnTo>
                    <a:pt x="1547613" y="3689403"/>
                  </a:lnTo>
                  <a:lnTo>
                    <a:pt x="1502203" y="3679812"/>
                  </a:lnTo>
                  <a:lnTo>
                    <a:pt x="1457192" y="3669159"/>
                  </a:lnTo>
                  <a:lnTo>
                    <a:pt x="1412593" y="3657456"/>
                  </a:lnTo>
                  <a:lnTo>
                    <a:pt x="1368421" y="3644718"/>
                  </a:lnTo>
                  <a:lnTo>
                    <a:pt x="1324689" y="3630959"/>
                  </a:lnTo>
                  <a:lnTo>
                    <a:pt x="1281411" y="3616193"/>
                  </a:lnTo>
                  <a:lnTo>
                    <a:pt x="1238600" y="3600433"/>
                  </a:lnTo>
                  <a:lnTo>
                    <a:pt x="1196272" y="3583694"/>
                  </a:lnTo>
                  <a:lnTo>
                    <a:pt x="1154439" y="3565989"/>
                  </a:lnTo>
                  <a:lnTo>
                    <a:pt x="1113116" y="3547331"/>
                  </a:lnTo>
                  <a:lnTo>
                    <a:pt x="1072316" y="3527736"/>
                  </a:lnTo>
                  <a:lnTo>
                    <a:pt x="1032053" y="3507216"/>
                  </a:lnTo>
                  <a:lnTo>
                    <a:pt x="992340" y="3485786"/>
                  </a:lnTo>
                  <a:lnTo>
                    <a:pt x="953193" y="3463459"/>
                  </a:lnTo>
                  <a:lnTo>
                    <a:pt x="914624" y="3440249"/>
                  </a:lnTo>
                  <a:lnTo>
                    <a:pt x="876648" y="3416170"/>
                  </a:lnTo>
                  <a:lnTo>
                    <a:pt x="839278" y="3391237"/>
                  </a:lnTo>
                  <a:lnTo>
                    <a:pt x="802529" y="3365461"/>
                  </a:lnTo>
                  <a:lnTo>
                    <a:pt x="766413" y="3338859"/>
                  </a:lnTo>
                  <a:lnTo>
                    <a:pt x="730945" y="3311442"/>
                  </a:lnTo>
                  <a:lnTo>
                    <a:pt x="696139" y="3283226"/>
                  </a:lnTo>
                  <a:lnTo>
                    <a:pt x="662009" y="3254224"/>
                  </a:lnTo>
                  <a:lnTo>
                    <a:pt x="628567" y="3224450"/>
                  </a:lnTo>
                  <a:lnTo>
                    <a:pt x="595829" y="3193918"/>
                  </a:lnTo>
                  <a:lnTo>
                    <a:pt x="563809" y="3162641"/>
                  </a:lnTo>
                  <a:lnTo>
                    <a:pt x="532519" y="3130633"/>
                  </a:lnTo>
                  <a:lnTo>
                    <a:pt x="501973" y="3097909"/>
                  </a:lnTo>
                  <a:lnTo>
                    <a:pt x="472187" y="3064482"/>
                  </a:lnTo>
                  <a:lnTo>
                    <a:pt x="443173" y="3030366"/>
                  </a:lnTo>
                  <a:lnTo>
                    <a:pt x="414945" y="2995574"/>
                  </a:lnTo>
                  <a:lnTo>
                    <a:pt x="387517" y="2960121"/>
                  </a:lnTo>
                  <a:lnTo>
                    <a:pt x="360903" y="2924021"/>
                  </a:lnTo>
                  <a:lnTo>
                    <a:pt x="335117" y="2887286"/>
                  </a:lnTo>
                  <a:lnTo>
                    <a:pt x="310173" y="2849932"/>
                  </a:lnTo>
                  <a:lnTo>
                    <a:pt x="286084" y="2811972"/>
                  </a:lnTo>
                  <a:lnTo>
                    <a:pt x="262865" y="2773419"/>
                  </a:lnTo>
                  <a:lnTo>
                    <a:pt x="240528" y="2734288"/>
                  </a:lnTo>
                  <a:lnTo>
                    <a:pt x="219089" y="2694593"/>
                  </a:lnTo>
                  <a:lnTo>
                    <a:pt x="198561" y="2654347"/>
                  </a:lnTo>
                  <a:lnTo>
                    <a:pt x="178957" y="2613563"/>
                  </a:lnTo>
                  <a:lnTo>
                    <a:pt x="160292" y="2572257"/>
                  </a:lnTo>
                  <a:lnTo>
                    <a:pt x="142579" y="2530442"/>
                  </a:lnTo>
                  <a:lnTo>
                    <a:pt x="125833" y="2488131"/>
                  </a:lnTo>
                  <a:lnTo>
                    <a:pt x="110067" y="2445339"/>
                  </a:lnTo>
                  <a:lnTo>
                    <a:pt x="95294" y="2402079"/>
                  </a:lnTo>
                  <a:lnTo>
                    <a:pt x="81530" y="2358365"/>
                  </a:lnTo>
                  <a:lnTo>
                    <a:pt x="68787" y="2314211"/>
                  </a:lnTo>
                  <a:lnTo>
                    <a:pt x="57079" y="2269631"/>
                  </a:lnTo>
                  <a:lnTo>
                    <a:pt x="46421" y="2224639"/>
                  </a:lnTo>
                  <a:lnTo>
                    <a:pt x="36826" y="2179248"/>
                  </a:lnTo>
                  <a:lnTo>
                    <a:pt x="28308" y="2133472"/>
                  </a:lnTo>
                  <a:lnTo>
                    <a:pt x="20880" y="2087326"/>
                  </a:lnTo>
                  <a:lnTo>
                    <a:pt x="14558" y="2040822"/>
                  </a:lnTo>
                  <a:lnTo>
                    <a:pt x="9354" y="1993976"/>
                  </a:lnTo>
                  <a:lnTo>
                    <a:pt x="5282" y="1946800"/>
                  </a:lnTo>
                  <a:lnTo>
                    <a:pt x="2357" y="1899308"/>
                  </a:lnTo>
                  <a:lnTo>
                    <a:pt x="591" y="1851515"/>
                  </a:lnTo>
                  <a:lnTo>
                    <a:pt x="0" y="1803434"/>
                  </a:lnTo>
                  <a:lnTo>
                    <a:pt x="652" y="1752844"/>
                  </a:lnTo>
                  <a:lnTo>
                    <a:pt x="2597" y="1702569"/>
                  </a:lnTo>
                  <a:lnTo>
                    <a:pt x="5821" y="1652625"/>
                  </a:lnTo>
                  <a:lnTo>
                    <a:pt x="10306" y="1603029"/>
                  </a:lnTo>
                  <a:lnTo>
                    <a:pt x="16037" y="1553798"/>
                  </a:lnTo>
                  <a:lnTo>
                    <a:pt x="22998" y="1504948"/>
                  </a:lnTo>
                  <a:lnTo>
                    <a:pt x="31173" y="1456495"/>
                  </a:lnTo>
                  <a:lnTo>
                    <a:pt x="40546" y="1408457"/>
                  </a:lnTo>
                  <a:lnTo>
                    <a:pt x="51102" y="1360849"/>
                  </a:lnTo>
                  <a:lnTo>
                    <a:pt x="62824" y="1313689"/>
                  </a:lnTo>
                  <a:lnTo>
                    <a:pt x="75696" y="1266992"/>
                  </a:lnTo>
                  <a:lnTo>
                    <a:pt x="89703" y="1220777"/>
                  </a:lnTo>
                  <a:lnTo>
                    <a:pt x="104829" y="1175058"/>
                  </a:lnTo>
                  <a:lnTo>
                    <a:pt x="121057" y="1129853"/>
                  </a:lnTo>
                  <a:lnTo>
                    <a:pt x="138373" y="1085178"/>
                  </a:lnTo>
                  <a:lnTo>
                    <a:pt x="156759" y="1041049"/>
                  </a:lnTo>
                  <a:lnTo>
                    <a:pt x="176201" y="997485"/>
                  </a:lnTo>
                  <a:lnTo>
                    <a:pt x="196682" y="954500"/>
                  </a:lnTo>
                  <a:lnTo>
                    <a:pt x="218186" y="912111"/>
                  </a:lnTo>
                  <a:lnTo>
                    <a:pt x="240697" y="870336"/>
                  </a:lnTo>
                  <a:lnTo>
                    <a:pt x="264200" y="829190"/>
                  </a:lnTo>
                  <a:lnTo>
                    <a:pt x="288678" y="788690"/>
                  </a:lnTo>
                  <a:lnTo>
                    <a:pt x="314117" y="748853"/>
                  </a:lnTo>
                  <a:lnTo>
                    <a:pt x="340499" y="709696"/>
                  </a:lnTo>
                  <a:lnTo>
                    <a:pt x="367808" y="671234"/>
                  </a:lnTo>
                  <a:lnTo>
                    <a:pt x="396030" y="633485"/>
                  </a:lnTo>
                  <a:lnTo>
                    <a:pt x="425148" y="596465"/>
                  </a:lnTo>
                  <a:lnTo>
                    <a:pt x="455147" y="560190"/>
                  </a:lnTo>
                  <a:lnTo>
                    <a:pt x="486009" y="524678"/>
                  </a:lnTo>
                  <a:lnTo>
                    <a:pt x="517720" y="489944"/>
                  </a:lnTo>
                  <a:lnTo>
                    <a:pt x="550263" y="456006"/>
                  </a:lnTo>
                  <a:lnTo>
                    <a:pt x="583623" y="422879"/>
                  </a:lnTo>
                  <a:lnTo>
                    <a:pt x="617784" y="390581"/>
                  </a:lnTo>
                  <a:lnTo>
                    <a:pt x="652730" y="359128"/>
                  </a:lnTo>
                  <a:lnTo>
                    <a:pt x="688444" y="328536"/>
                  </a:lnTo>
                  <a:lnTo>
                    <a:pt x="724912" y="298823"/>
                  </a:lnTo>
                  <a:lnTo>
                    <a:pt x="762116" y="270004"/>
                  </a:lnTo>
                  <a:lnTo>
                    <a:pt x="800042" y="242097"/>
                  </a:lnTo>
                  <a:lnTo>
                    <a:pt x="838673" y="215118"/>
                  </a:lnTo>
                  <a:lnTo>
                    <a:pt x="877994" y="189082"/>
                  </a:lnTo>
                  <a:lnTo>
                    <a:pt x="917988" y="164008"/>
                  </a:lnTo>
                  <a:lnTo>
                    <a:pt x="958639" y="139912"/>
                  </a:lnTo>
                  <a:lnTo>
                    <a:pt x="999933" y="116809"/>
                  </a:lnTo>
                  <a:lnTo>
                    <a:pt x="1041852" y="94718"/>
                  </a:lnTo>
                  <a:lnTo>
                    <a:pt x="1084381" y="73653"/>
                  </a:lnTo>
                  <a:lnTo>
                    <a:pt x="1127504" y="53633"/>
                  </a:lnTo>
                  <a:lnTo>
                    <a:pt x="1171205" y="34672"/>
                  </a:lnTo>
                  <a:lnTo>
                    <a:pt x="1215469" y="16789"/>
                  </a:lnTo>
                  <a:lnTo>
                    <a:pt x="1260279" y="0"/>
                  </a:lnTo>
                </a:path>
              </a:pathLst>
            </a:custGeom>
            <a:ln w="132632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08045" y="3904299"/>
              <a:ext cx="1061720" cy="1313180"/>
            </a:xfrm>
            <a:custGeom>
              <a:avLst/>
              <a:gdLst/>
              <a:ahLst/>
              <a:cxnLst/>
              <a:rect l="l" t="t" r="r" b="b"/>
              <a:pathLst>
                <a:path w="1061720" h="1313179">
                  <a:moveTo>
                    <a:pt x="1061287" y="1312794"/>
                  </a:moveTo>
                  <a:lnTo>
                    <a:pt x="839495" y="752329"/>
                  </a:lnTo>
                  <a:lnTo>
                    <a:pt x="480896" y="359692"/>
                  </a:lnTo>
                  <a:lnTo>
                    <a:pt x="147170" y="128668"/>
                  </a:lnTo>
                  <a:lnTo>
                    <a:pt x="0" y="53042"/>
                  </a:lnTo>
                  <a:lnTo>
                    <a:pt x="324190" y="2900"/>
                  </a:lnTo>
                  <a:lnTo>
                    <a:pt x="528985" y="0"/>
                  </a:lnTo>
                  <a:lnTo>
                    <a:pt x="701444" y="56771"/>
                  </a:lnTo>
                  <a:lnTo>
                    <a:pt x="928626" y="185647"/>
                  </a:lnTo>
                </a:path>
              </a:pathLst>
            </a:custGeom>
            <a:ln w="132639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69333" y="2034561"/>
              <a:ext cx="2388235" cy="3514090"/>
            </a:xfrm>
            <a:custGeom>
              <a:avLst/>
              <a:gdLst/>
              <a:ahLst/>
              <a:cxnLst/>
              <a:rect l="l" t="t" r="r" b="b"/>
              <a:pathLst>
                <a:path w="2388234" h="3514090">
                  <a:moveTo>
                    <a:pt x="2387897" y="0"/>
                  </a:moveTo>
                  <a:lnTo>
                    <a:pt x="901058" y="1322429"/>
                  </a:lnTo>
                  <a:lnTo>
                    <a:pt x="203966" y="2324740"/>
                  </a:lnTo>
                  <a:lnTo>
                    <a:pt x="1865" y="2960314"/>
                  </a:lnTo>
                  <a:lnTo>
                    <a:pt x="0" y="3182532"/>
                  </a:lnTo>
                  <a:lnTo>
                    <a:pt x="596974" y="3514045"/>
                  </a:lnTo>
                  <a:lnTo>
                    <a:pt x="658537" y="2373845"/>
                  </a:lnTo>
                  <a:lnTo>
                    <a:pt x="865612" y="1627732"/>
                  </a:lnTo>
                  <a:lnTo>
                    <a:pt x="1386099" y="946264"/>
                  </a:lnTo>
                  <a:lnTo>
                    <a:pt x="2387897" y="0"/>
                  </a:lnTo>
                  <a:close/>
                </a:path>
              </a:pathLst>
            </a:custGeom>
            <a:ln w="132643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4" dirty="0"/>
              <a:t>Grupas </a:t>
            </a:r>
            <a:r>
              <a:rPr spc="-85" dirty="0"/>
              <a:t>sertifikācija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192000" cy="175260"/>
          </a:xfrm>
          <a:custGeom>
            <a:avLst/>
            <a:gdLst/>
            <a:ahLst/>
            <a:cxnLst/>
            <a:rect l="l" t="t" r="r" b="b"/>
            <a:pathLst>
              <a:path w="12192000" h="175260">
                <a:moveTo>
                  <a:pt x="12192000" y="0"/>
                </a:moveTo>
                <a:lnTo>
                  <a:pt x="0" y="0"/>
                </a:lnTo>
                <a:lnTo>
                  <a:pt x="0" y="175259"/>
                </a:lnTo>
                <a:lnTo>
                  <a:pt x="12192000" y="175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38711" y="1903492"/>
            <a:ext cx="10009505" cy="4433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5" dirty="0">
                <a:latin typeface="Arial"/>
                <a:cs typeface="Arial"/>
              </a:rPr>
              <a:t>Grupas </a:t>
            </a:r>
            <a:r>
              <a:rPr sz="2000" spc="-95" dirty="0">
                <a:latin typeface="Arial"/>
                <a:cs typeface="Arial"/>
              </a:rPr>
              <a:t>vadītāja </a:t>
            </a:r>
            <a:r>
              <a:rPr sz="2000" spc="-10" dirty="0">
                <a:latin typeface="Arial"/>
                <a:cs typeface="Arial"/>
              </a:rPr>
              <a:t>prasības:</a:t>
            </a:r>
            <a:endParaRPr sz="2000">
              <a:latin typeface="Arial"/>
              <a:cs typeface="Arial"/>
            </a:endParaRPr>
          </a:p>
          <a:p>
            <a:pPr marL="868680" indent="-398780">
              <a:lnSpc>
                <a:spcPct val="100000"/>
              </a:lnSpc>
              <a:spcBef>
                <a:spcPts val="1700"/>
              </a:spcBef>
              <a:buClr>
                <a:srgbClr val="E75113"/>
              </a:buClr>
              <a:buFont typeface="Wingdings"/>
              <a:buChar char=""/>
              <a:tabLst>
                <a:tab pos="868680" algn="l"/>
              </a:tabLst>
            </a:pPr>
            <a:r>
              <a:rPr sz="2000" spc="-50" dirty="0">
                <a:latin typeface="Arial"/>
                <a:cs typeface="Arial"/>
              </a:rPr>
              <a:t>Neitrāla </a:t>
            </a:r>
            <a:r>
              <a:rPr sz="2000" spc="-40" dirty="0">
                <a:latin typeface="Arial"/>
                <a:cs typeface="Arial"/>
              </a:rPr>
              <a:t>sertifikācijas </a:t>
            </a:r>
            <a:r>
              <a:rPr sz="2000" spc="-20" dirty="0">
                <a:latin typeface="Arial"/>
                <a:cs typeface="Arial"/>
              </a:rPr>
              <a:t>iestāde </a:t>
            </a:r>
            <a:r>
              <a:rPr sz="2000" spc="-95" dirty="0">
                <a:latin typeface="Arial"/>
                <a:cs typeface="Arial"/>
              </a:rPr>
              <a:t>veic </a:t>
            </a:r>
            <a:r>
              <a:rPr sz="2000" spc="-90" dirty="0">
                <a:solidFill>
                  <a:srgbClr val="00666A"/>
                </a:solidFill>
                <a:latin typeface="Arial"/>
                <a:cs typeface="Arial"/>
              </a:rPr>
              <a:t>ikgadēju </a:t>
            </a:r>
            <a:r>
              <a:rPr sz="2000" spc="-35" dirty="0">
                <a:solidFill>
                  <a:srgbClr val="00666A"/>
                </a:solidFill>
                <a:latin typeface="Arial"/>
                <a:cs typeface="Arial"/>
              </a:rPr>
              <a:t>revīziju </a:t>
            </a:r>
            <a:r>
              <a:rPr sz="2000" spc="-75" dirty="0">
                <a:solidFill>
                  <a:srgbClr val="00666A"/>
                </a:solidFill>
                <a:latin typeface="Arial"/>
                <a:cs typeface="Arial"/>
              </a:rPr>
              <a:t>uz </a:t>
            </a:r>
            <a:r>
              <a:rPr sz="2000" spc="-70" dirty="0">
                <a:solidFill>
                  <a:srgbClr val="00666A"/>
                </a:solidFill>
                <a:latin typeface="Arial"/>
                <a:cs typeface="Arial"/>
              </a:rPr>
              <a:t>vietas </a:t>
            </a:r>
            <a:r>
              <a:rPr sz="2000" spc="-105" dirty="0">
                <a:latin typeface="Arial"/>
                <a:cs typeface="Arial"/>
              </a:rPr>
              <a:t>un </a:t>
            </a:r>
            <a:r>
              <a:rPr sz="2000" spc="-85" dirty="0">
                <a:latin typeface="Arial"/>
                <a:cs typeface="Arial"/>
              </a:rPr>
              <a:t>grupas </a:t>
            </a:r>
            <a:r>
              <a:rPr sz="2000" spc="-110" dirty="0">
                <a:latin typeface="Arial"/>
                <a:cs typeface="Arial"/>
              </a:rPr>
              <a:t>vadītāja </a:t>
            </a:r>
            <a:r>
              <a:rPr sz="2000" spc="-40" dirty="0">
                <a:solidFill>
                  <a:srgbClr val="00666A"/>
                </a:solidFill>
                <a:latin typeface="Arial"/>
                <a:cs typeface="Arial"/>
              </a:rPr>
              <a:t>sertifikāciju</a:t>
            </a:r>
            <a:r>
              <a:rPr sz="2000" spc="-2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868680" marR="1587500" indent="-399415">
              <a:lnSpc>
                <a:spcPct val="150000"/>
              </a:lnSpc>
              <a:spcBef>
                <a:spcPts val="495"/>
              </a:spcBef>
              <a:buClr>
                <a:srgbClr val="E75113"/>
              </a:buClr>
              <a:buFont typeface="Wingdings"/>
              <a:buChar char=""/>
              <a:tabLst>
                <a:tab pos="868680" algn="l"/>
              </a:tabLst>
            </a:pPr>
            <a:r>
              <a:rPr sz="2000" spc="-65" dirty="0">
                <a:latin typeface="Arial"/>
                <a:cs typeface="Arial"/>
              </a:rPr>
              <a:t>Uzturēt </a:t>
            </a:r>
            <a:r>
              <a:rPr sz="2000" spc="-40" dirty="0">
                <a:latin typeface="Arial"/>
                <a:cs typeface="Arial"/>
              </a:rPr>
              <a:t>iekšējo </a:t>
            </a:r>
            <a:r>
              <a:rPr sz="2000" spc="-100" dirty="0">
                <a:solidFill>
                  <a:srgbClr val="00666A"/>
                </a:solidFill>
                <a:latin typeface="Arial"/>
                <a:cs typeface="Arial"/>
              </a:rPr>
              <a:t>vadības </a:t>
            </a:r>
            <a:r>
              <a:rPr sz="2000" spc="-130" dirty="0">
                <a:solidFill>
                  <a:srgbClr val="00666A"/>
                </a:solidFill>
                <a:latin typeface="Arial"/>
                <a:cs typeface="Arial"/>
              </a:rPr>
              <a:t>sistēmu, </a:t>
            </a:r>
            <a:r>
              <a:rPr sz="2000" dirty="0">
                <a:latin typeface="Arial"/>
                <a:cs typeface="Arial"/>
              </a:rPr>
              <a:t>kas </a:t>
            </a:r>
            <a:r>
              <a:rPr sz="2000" spc="-110" dirty="0">
                <a:latin typeface="Arial"/>
                <a:cs typeface="Arial"/>
              </a:rPr>
              <a:t>rada </a:t>
            </a:r>
            <a:r>
              <a:rPr sz="2000" spc="-85" dirty="0">
                <a:latin typeface="Arial"/>
                <a:cs typeface="Arial"/>
              </a:rPr>
              <a:t>pārliecību, </a:t>
            </a:r>
            <a:r>
              <a:rPr sz="2000" spc="-20" dirty="0">
                <a:latin typeface="Arial"/>
                <a:cs typeface="Arial"/>
              </a:rPr>
              <a:t>ka </a:t>
            </a:r>
            <a:r>
              <a:rPr sz="2000" spc="-140" dirty="0">
                <a:latin typeface="Arial"/>
                <a:cs typeface="Arial"/>
              </a:rPr>
              <a:t>katrs </a:t>
            </a:r>
            <a:r>
              <a:rPr sz="2000" spc="-85" dirty="0">
                <a:latin typeface="Arial"/>
                <a:cs typeface="Arial"/>
              </a:rPr>
              <a:t>grupas </a:t>
            </a:r>
            <a:r>
              <a:rPr sz="2000" spc="-75" dirty="0">
                <a:latin typeface="Arial"/>
                <a:cs typeface="Arial"/>
              </a:rPr>
              <a:t>dalībnieks </a:t>
            </a:r>
            <a:r>
              <a:rPr sz="2000" spc="-95" dirty="0">
                <a:latin typeface="Arial"/>
                <a:cs typeface="Arial"/>
              </a:rPr>
              <a:t>atbilst </a:t>
            </a:r>
            <a:r>
              <a:rPr sz="2000" spc="-130" dirty="0">
                <a:latin typeface="Arial"/>
                <a:cs typeface="Arial"/>
              </a:rPr>
              <a:t>sistēmas </a:t>
            </a:r>
            <a:r>
              <a:rPr sz="2000" spc="-10" dirty="0">
                <a:latin typeface="Arial"/>
                <a:cs typeface="Arial"/>
              </a:rPr>
              <a:t>prasībām.</a:t>
            </a:r>
            <a:endParaRPr sz="2000">
              <a:latin typeface="Arial"/>
              <a:cs typeface="Arial"/>
            </a:endParaRPr>
          </a:p>
          <a:p>
            <a:pPr marL="868680" indent="-398780">
              <a:lnSpc>
                <a:spcPct val="100000"/>
              </a:lnSpc>
              <a:spcBef>
                <a:spcPts val="1705"/>
              </a:spcBef>
              <a:buClr>
                <a:srgbClr val="E75113"/>
              </a:buClr>
              <a:buFont typeface="Wingdings"/>
              <a:buChar char=""/>
              <a:tabLst>
                <a:tab pos="868680" algn="l"/>
              </a:tabLst>
            </a:pPr>
            <a:r>
              <a:rPr sz="2000" spc="-75" dirty="0">
                <a:latin typeface="Arial"/>
                <a:cs typeface="Arial"/>
              </a:rPr>
              <a:t>pastāvīgi atjaunināta </a:t>
            </a:r>
            <a:r>
              <a:rPr sz="2000" spc="-85" dirty="0">
                <a:solidFill>
                  <a:srgbClr val="00666A"/>
                </a:solidFill>
                <a:latin typeface="Arial"/>
                <a:cs typeface="Arial"/>
              </a:rPr>
              <a:t>grupas </a:t>
            </a:r>
            <a:r>
              <a:rPr sz="2000" spc="-10" dirty="0">
                <a:solidFill>
                  <a:srgbClr val="00666A"/>
                </a:solidFill>
                <a:latin typeface="Arial"/>
                <a:cs typeface="Arial"/>
              </a:rPr>
              <a:t>dalībnieku </a:t>
            </a:r>
            <a:r>
              <a:rPr sz="2000" spc="-25" dirty="0">
                <a:solidFill>
                  <a:srgbClr val="00666A"/>
                </a:solidFill>
                <a:latin typeface="Arial"/>
                <a:cs typeface="Arial"/>
              </a:rPr>
              <a:t>saraksta </a:t>
            </a:r>
            <a:r>
              <a:rPr sz="2000" spc="-55" dirty="0">
                <a:latin typeface="Arial"/>
                <a:cs typeface="Arial"/>
              </a:rPr>
              <a:t>uzturēšana</a:t>
            </a:r>
            <a:r>
              <a:rPr sz="2000" spc="-16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868680" indent="-398780">
              <a:lnSpc>
                <a:spcPct val="100000"/>
              </a:lnSpc>
              <a:spcBef>
                <a:spcPts val="1700"/>
              </a:spcBef>
              <a:buClr>
                <a:srgbClr val="E75113"/>
              </a:buClr>
              <a:buFont typeface="Wingdings"/>
              <a:buChar char=""/>
              <a:tabLst>
                <a:tab pos="868680" algn="l"/>
              </a:tabLst>
            </a:pPr>
            <a:r>
              <a:rPr sz="2000" spc="-110" dirty="0">
                <a:latin typeface="Arial"/>
                <a:cs typeface="Arial"/>
              </a:rPr>
              <a:t>Pārredzama </a:t>
            </a:r>
            <a:r>
              <a:rPr sz="2000" spc="-65" dirty="0">
                <a:latin typeface="Arial"/>
                <a:cs typeface="Arial"/>
              </a:rPr>
              <a:t>informācija </a:t>
            </a:r>
            <a:r>
              <a:rPr sz="2000" dirty="0">
                <a:latin typeface="Arial"/>
                <a:cs typeface="Arial"/>
              </a:rPr>
              <a:t>par </a:t>
            </a:r>
            <a:r>
              <a:rPr sz="2000" spc="-90" dirty="0">
                <a:solidFill>
                  <a:srgbClr val="00666A"/>
                </a:solidFill>
                <a:latin typeface="Arial"/>
                <a:cs typeface="Arial"/>
              </a:rPr>
              <a:t>piegādes </a:t>
            </a:r>
            <a:r>
              <a:rPr sz="2000" spc="-60" dirty="0">
                <a:solidFill>
                  <a:srgbClr val="00666A"/>
                </a:solidFill>
                <a:latin typeface="Arial"/>
                <a:cs typeface="Arial"/>
              </a:rPr>
              <a:t>attiecībām </a:t>
            </a:r>
            <a:r>
              <a:rPr sz="2000" dirty="0">
                <a:latin typeface="Arial"/>
                <a:cs typeface="Arial"/>
              </a:rPr>
              <a:t>ar </a:t>
            </a:r>
            <a:r>
              <a:rPr sz="2000" spc="-10" dirty="0">
                <a:latin typeface="Arial"/>
                <a:cs typeface="Arial"/>
              </a:rPr>
              <a:t>uzņēmumiem.</a:t>
            </a:r>
            <a:endParaRPr sz="2000">
              <a:latin typeface="Arial"/>
              <a:cs typeface="Arial"/>
            </a:endParaRPr>
          </a:p>
          <a:p>
            <a:pPr marL="868680" indent="-398780">
              <a:lnSpc>
                <a:spcPct val="100000"/>
              </a:lnSpc>
              <a:spcBef>
                <a:spcPts val="1695"/>
              </a:spcBef>
              <a:buClr>
                <a:srgbClr val="E75113"/>
              </a:buClr>
              <a:buFont typeface="Wingdings"/>
              <a:buChar char=""/>
              <a:tabLst>
                <a:tab pos="868680" algn="l"/>
              </a:tabLst>
            </a:pPr>
            <a:r>
              <a:rPr sz="2000" spc="-30" dirty="0">
                <a:solidFill>
                  <a:srgbClr val="00666A"/>
                </a:solidFill>
                <a:latin typeface="Arial"/>
                <a:cs typeface="Arial"/>
              </a:rPr>
              <a:t>Pilnvaras </a:t>
            </a:r>
            <a:r>
              <a:rPr sz="2000" spc="-95" dirty="0">
                <a:latin typeface="Arial"/>
                <a:cs typeface="Arial"/>
              </a:rPr>
              <a:t>lemt </a:t>
            </a:r>
            <a:r>
              <a:rPr sz="2000" spc="-70" dirty="0">
                <a:latin typeface="Arial"/>
                <a:cs typeface="Arial"/>
              </a:rPr>
              <a:t>par </a:t>
            </a:r>
            <a:r>
              <a:rPr sz="2000" spc="-85" dirty="0">
                <a:latin typeface="Arial"/>
                <a:cs typeface="Arial"/>
              </a:rPr>
              <a:t>grupas </a:t>
            </a:r>
            <a:r>
              <a:rPr sz="2000" spc="-10" dirty="0">
                <a:latin typeface="Arial"/>
                <a:cs typeface="Arial"/>
              </a:rPr>
              <a:t>locekļu </a:t>
            </a:r>
            <a:r>
              <a:rPr sz="2000" spc="-135" dirty="0">
                <a:latin typeface="Arial"/>
                <a:cs typeface="Arial"/>
              </a:rPr>
              <a:t>pievienošanos </a:t>
            </a:r>
            <a:r>
              <a:rPr sz="2000" spc="-20" dirty="0">
                <a:latin typeface="Arial"/>
                <a:cs typeface="Arial"/>
              </a:rPr>
              <a:t>vai </a:t>
            </a:r>
            <a:r>
              <a:rPr sz="2000" spc="-105" dirty="0">
                <a:latin typeface="Arial"/>
                <a:cs typeface="Arial"/>
              </a:rPr>
              <a:t>izslēgšanu</a:t>
            </a:r>
            <a:endParaRPr sz="2000">
              <a:latin typeface="Arial"/>
              <a:cs typeface="Arial"/>
            </a:endParaRPr>
          </a:p>
          <a:p>
            <a:pPr marL="868680" indent="-398780">
              <a:lnSpc>
                <a:spcPct val="100000"/>
              </a:lnSpc>
              <a:spcBef>
                <a:spcPts val="1705"/>
              </a:spcBef>
              <a:buClr>
                <a:srgbClr val="E75113"/>
              </a:buClr>
              <a:buFont typeface="Wingdings"/>
              <a:buChar char=""/>
              <a:tabLst>
                <a:tab pos="868680" algn="l"/>
              </a:tabLst>
            </a:pPr>
            <a:r>
              <a:rPr sz="2000" spc="-130" dirty="0">
                <a:solidFill>
                  <a:srgbClr val="00666A"/>
                </a:solidFill>
                <a:latin typeface="Arial"/>
                <a:cs typeface="Arial"/>
              </a:rPr>
              <a:t>Atbildīga </a:t>
            </a:r>
            <a:r>
              <a:rPr sz="2000" spc="-40" dirty="0">
                <a:latin typeface="Arial"/>
                <a:cs typeface="Arial"/>
              </a:rPr>
              <a:t>sertifikācijas </a:t>
            </a:r>
            <a:r>
              <a:rPr sz="2000" spc="-10" dirty="0">
                <a:latin typeface="Arial"/>
                <a:cs typeface="Arial"/>
              </a:rPr>
              <a:t>procesa </a:t>
            </a:r>
            <a:r>
              <a:rPr sz="2000" spc="-45" dirty="0">
                <a:solidFill>
                  <a:srgbClr val="00666A"/>
                </a:solidFill>
                <a:latin typeface="Arial"/>
                <a:cs typeface="Arial"/>
              </a:rPr>
              <a:t>kontrole</a:t>
            </a:r>
            <a:endParaRPr sz="2000">
              <a:latin typeface="Arial"/>
              <a:cs typeface="Arial"/>
            </a:endParaRPr>
          </a:p>
          <a:p>
            <a:pPr marL="868680" indent="-398780">
              <a:lnSpc>
                <a:spcPct val="100000"/>
              </a:lnSpc>
              <a:spcBef>
                <a:spcPts val="1700"/>
              </a:spcBef>
              <a:buClr>
                <a:srgbClr val="E75113"/>
              </a:buClr>
              <a:buFont typeface="Wingdings"/>
              <a:buChar char=""/>
              <a:tabLst>
                <a:tab pos="868680" algn="l"/>
              </a:tabLst>
            </a:pPr>
            <a:r>
              <a:rPr sz="2000" spc="-90" dirty="0">
                <a:solidFill>
                  <a:srgbClr val="00666A"/>
                </a:solidFill>
                <a:latin typeface="Arial"/>
                <a:cs typeface="Arial"/>
              </a:rPr>
              <a:t>Saziņa </a:t>
            </a:r>
            <a:r>
              <a:rPr sz="2000" spc="-65" dirty="0">
                <a:latin typeface="Arial"/>
                <a:cs typeface="Arial"/>
              </a:rPr>
              <a:t>starp </a:t>
            </a:r>
            <a:r>
              <a:rPr sz="2000" spc="-45" dirty="0">
                <a:latin typeface="Arial"/>
                <a:cs typeface="Arial"/>
              </a:rPr>
              <a:t>neitrālo </a:t>
            </a:r>
            <a:r>
              <a:rPr sz="2000" spc="-35" dirty="0">
                <a:latin typeface="Arial"/>
                <a:cs typeface="Arial"/>
              </a:rPr>
              <a:t>sertifikācijas </a:t>
            </a:r>
            <a:r>
              <a:rPr sz="2000" spc="-85" dirty="0">
                <a:latin typeface="Arial"/>
                <a:cs typeface="Arial"/>
              </a:rPr>
              <a:t>iestādi </a:t>
            </a:r>
            <a:r>
              <a:rPr sz="2000" spc="-105" dirty="0">
                <a:latin typeface="Arial"/>
                <a:cs typeface="Arial"/>
              </a:rPr>
              <a:t>un </a:t>
            </a:r>
            <a:r>
              <a:rPr sz="2000" spc="-80" dirty="0">
                <a:latin typeface="Arial"/>
                <a:cs typeface="Arial"/>
              </a:rPr>
              <a:t>grupas </a:t>
            </a:r>
            <a:r>
              <a:rPr sz="2000" spc="-10" dirty="0">
                <a:latin typeface="Arial"/>
                <a:cs typeface="Arial"/>
              </a:rPr>
              <a:t>dalībniekiem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2428" y="338328"/>
            <a:ext cx="1258822" cy="72845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11/01/2023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105" dirty="0"/>
              <a:t>© </a:t>
            </a:r>
            <a:r>
              <a:rPr spc="-165" dirty="0"/>
              <a:t>SUSTAINABLE </a:t>
            </a:r>
            <a:r>
              <a:rPr spc="-215" dirty="0"/>
              <a:t>RESOURCES </a:t>
            </a:r>
            <a:r>
              <a:rPr spc="-40" dirty="0"/>
              <a:t>Verifikācijas </a:t>
            </a:r>
            <a:r>
              <a:rPr spc="-95" dirty="0"/>
              <a:t>shēma </a:t>
            </a:r>
            <a:r>
              <a:rPr spc="-40" dirty="0"/>
              <a:t>GmbH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11085" y="1968239"/>
            <a:ext cx="4112895" cy="4243705"/>
            <a:chOff x="7511085" y="1968239"/>
            <a:chExt cx="4112895" cy="4243705"/>
          </a:xfrm>
        </p:grpSpPr>
        <p:sp>
          <p:nvSpPr>
            <p:cNvPr id="3" name="object 3"/>
            <p:cNvSpPr/>
            <p:nvPr/>
          </p:nvSpPr>
          <p:spPr>
            <a:xfrm>
              <a:off x="8031919" y="2034701"/>
              <a:ext cx="1940560" cy="1251585"/>
            </a:xfrm>
            <a:custGeom>
              <a:avLst/>
              <a:gdLst/>
              <a:ahLst/>
              <a:cxnLst/>
              <a:rect l="l" t="t" r="r" b="b"/>
              <a:pathLst>
                <a:path w="1940559" h="1251585">
                  <a:moveTo>
                    <a:pt x="9795" y="928098"/>
                  </a:moveTo>
                  <a:lnTo>
                    <a:pt x="3630" y="868010"/>
                  </a:lnTo>
                  <a:lnTo>
                    <a:pt x="390" y="810138"/>
                  </a:lnTo>
                  <a:lnTo>
                    <a:pt x="0" y="754462"/>
                  </a:lnTo>
                  <a:lnTo>
                    <a:pt x="2380" y="700960"/>
                  </a:lnTo>
                  <a:lnTo>
                    <a:pt x="7455" y="649614"/>
                  </a:lnTo>
                  <a:lnTo>
                    <a:pt x="15148" y="600402"/>
                  </a:lnTo>
                  <a:lnTo>
                    <a:pt x="25381" y="553304"/>
                  </a:lnTo>
                  <a:lnTo>
                    <a:pt x="38078" y="508299"/>
                  </a:lnTo>
                  <a:lnTo>
                    <a:pt x="53162" y="465368"/>
                  </a:lnTo>
                  <a:lnTo>
                    <a:pt x="70555" y="424490"/>
                  </a:lnTo>
                  <a:lnTo>
                    <a:pt x="90181" y="385644"/>
                  </a:lnTo>
                  <a:lnTo>
                    <a:pt x="111963" y="348810"/>
                  </a:lnTo>
                  <a:lnTo>
                    <a:pt x="135823" y="313969"/>
                  </a:lnTo>
                  <a:lnTo>
                    <a:pt x="161685" y="281098"/>
                  </a:lnTo>
                  <a:lnTo>
                    <a:pt x="189472" y="250179"/>
                  </a:lnTo>
                  <a:lnTo>
                    <a:pt x="219106" y="221190"/>
                  </a:lnTo>
                  <a:lnTo>
                    <a:pt x="250511" y="194112"/>
                  </a:lnTo>
                  <a:lnTo>
                    <a:pt x="283610" y="168924"/>
                  </a:lnTo>
                  <a:lnTo>
                    <a:pt x="318325" y="145605"/>
                  </a:lnTo>
                  <a:lnTo>
                    <a:pt x="354581" y="124136"/>
                  </a:lnTo>
                  <a:lnTo>
                    <a:pt x="392299" y="104495"/>
                  </a:lnTo>
                  <a:lnTo>
                    <a:pt x="431403" y="86663"/>
                  </a:lnTo>
                  <a:lnTo>
                    <a:pt x="471815" y="70618"/>
                  </a:lnTo>
                  <a:lnTo>
                    <a:pt x="513460" y="56342"/>
                  </a:lnTo>
                  <a:lnTo>
                    <a:pt x="556259" y="43813"/>
                  </a:lnTo>
                  <a:lnTo>
                    <a:pt x="600136" y="33011"/>
                  </a:lnTo>
                  <a:lnTo>
                    <a:pt x="649197" y="23259"/>
                  </a:lnTo>
                  <a:lnTo>
                    <a:pt x="698293" y="15280"/>
                  </a:lnTo>
                  <a:lnTo>
                    <a:pt x="747411" y="9019"/>
                  </a:lnTo>
                  <a:lnTo>
                    <a:pt x="796537" y="4421"/>
                  </a:lnTo>
                  <a:lnTo>
                    <a:pt x="845655" y="1433"/>
                  </a:lnTo>
                  <a:lnTo>
                    <a:pt x="894751" y="0"/>
                  </a:lnTo>
                  <a:lnTo>
                    <a:pt x="943811" y="67"/>
                  </a:lnTo>
                  <a:lnTo>
                    <a:pt x="992821" y="1580"/>
                  </a:lnTo>
                  <a:lnTo>
                    <a:pt x="1041765" y="4485"/>
                  </a:lnTo>
                  <a:lnTo>
                    <a:pt x="1090629" y="8727"/>
                  </a:lnTo>
                  <a:lnTo>
                    <a:pt x="1139399" y="14253"/>
                  </a:lnTo>
                  <a:lnTo>
                    <a:pt x="1188060" y="21007"/>
                  </a:lnTo>
                  <a:lnTo>
                    <a:pt x="1236598" y="28935"/>
                  </a:lnTo>
                  <a:lnTo>
                    <a:pt x="1284999" y="37983"/>
                  </a:lnTo>
                  <a:lnTo>
                    <a:pt x="1333247" y="48097"/>
                  </a:lnTo>
                  <a:lnTo>
                    <a:pt x="1381328" y="59223"/>
                  </a:lnTo>
                  <a:lnTo>
                    <a:pt x="1429228" y="71305"/>
                  </a:lnTo>
                  <a:lnTo>
                    <a:pt x="1476932" y="84289"/>
                  </a:lnTo>
                  <a:lnTo>
                    <a:pt x="1524425" y="98122"/>
                  </a:lnTo>
                  <a:lnTo>
                    <a:pt x="1571694" y="112748"/>
                  </a:lnTo>
                  <a:lnTo>
                    <a:pt x="1618724" y="128114"/>
                  </a:lnTo>
                  <a:lnTo>
                    <a:pt x="1665500" y="144164"/>
                  </a:lnTo>
                  <a:lnTo>
                    <a:pt x="1712007" y="160846"/>
                  </a:lnTo>
                  <a:lnTo>
                    <a:pt x="1758232" y="178104"/>
                  </a:lnTo>
                  <a:lnTo>
                    <a:pt x="1804159" y="195883"/>
                  </a:lnTo>
                  <a:lnTo>
                    <a:pt x="1849775" y="214130"/>
                  </a:lnTo>
                  <a:lnTo>
                    <a:pt x="1895064" y="232791"/>
                  </a:lnTo>
                  <a:lnTo>
                    <a:pt x="1940012" y="251810"/>
                  </a:lnTo>
                  <a:lnTo>
                    <a:pt x="1906329" y="254296"/>
                  </a:lnTo>
                  <a:lnTo>
                    <a:pt x="1874511" y="261755"/>
                  </a:lnTo>
                  <a:lnTo>
                    <a:pt x="1813984" y="291591"/>
                  </a:lnTo>
                  <a:lnTo>
                    <a:pt x="1771545" y="318187"/>
                  </a:lnTo>
                  <a:lnTo>
                    <a:pt x="1731019" y="347204"/>
                  </a:lnTo>
                  <a:lnTo>
                    <a:pt x="1692347" y="378433"/>
                  </a:lnTo>
                  <a:lnTo>
                    <a:pt x="1655469" y="411664"/>
                  </a:lnTo>
                  <a:lnTo>
                    <a:pt x="1620325" y="446688"/>
                  </a:lnTo>
                  <a:lnTo>
                    <a:pt x="1586856" y="483297"/>
                  </a:lnTo>
                  <a:lnTo>
                    <a:pt x="1555001" y="521280"/>
                  </a:lnTo>
                  <a:lnTo>
                    <a:pt x="1524702" y="560429"/>
                  </a:lnTo>
                  <a:lnTo>
                    <a:pt x="1495897" y="600534"/>
                  </a:lnTo>
                  <a:lnTo>
                    <a:pt x="1468528" y="641387"/>
                  </a:lnTo>
                  <a:lnTo>
                    <a:pt x="1442534" y="682778"/>
                  </a:lnTo>
                  <a:lnTo>
                    <a:pt x="1417631" y="726455"/>
                  </a:lnTo>
                  <a:lnTo>
                    <a:pt x="1393296" y="770491"/>
                  </a:lnTo>
                  <a:lnTo>
                    <a:pt x="1369112" y="814586"/>
                  </a:lnTo>
                  <a:lnTo>
                    <a:pt x="1344657" y="858443"/>
                  </a:lnTo>
                  <a:lnTo>
                    <a:pt x="1319516" y="901761"/>
                  </a:lnTo>
                  <a:lnTo>
                    <a:pt x="1293268" y="944243"/>
                  </a:lnTo>
                  <a:lnTo>
                    <a:pt x="1265494" y="985589"/>
                  </a:lnTo>
                  <a:lnTo>
                    <a:pt x="1235778" y="1025500"/>
                  </a:lnTo>
                  <a:lnTo>
                    <a:pt x="1203699" y="1063677"/>
                  </a:lnTo>
                  <a:lnTo>
                    <a:pt x="1168839" y="1099823"/>
                  </a:lnTo>
                  <a:lnTo>
                    <a:pt x="1130780" y="1133636"/>
                  </a:lnTo>
                  <a:lnTo>
                    <a:pt x="1092127" y="1160974"/>
                  </a:lnTo>
                  <a:lnTo>
                    <a:pt x="1051254" y="1184538"/>
                  </a:lnTo>
                  <a:lnTo>
                    <a:pt x="1008421" y="1204410"/>
                  </a:lnTo>
                  <a:lnTo>
                    <a:pt x="963886" y="1220671"/>
                  </a:lnTo>
                  <a:lnTo>
                    <a:pt x="917910" y="1233401"/>
                  </a:lnTo>
                  <a:lnTo>
                    <a:pt x="870751" y="1242682"/>
                  </a:lnTo>
                  <a:lnTo>
                    <a:pt x="822668" y="1248594"/>
                  </a:lnTo>
                  <a:lnTo>
                    <a:pt x="773921" y="1251219"/>
                  </a:lnTo>
                  <a:lnTo>
                    <a:pt x="724770" y="1250637"/>
                  </a:lnTo>
                  <a:lnTo>
                    <a:pt x="675472" y="1246930"/>
                  </a:lnTo>
                  <a:lnTo>
                    <a:pt x="626288" y="1240178"/>
                  </a:lnTo>
                  <a:lnTo>
                    <a:pt x="577476" y="1230463"/>
                  </a:lnTo>
                  <a:lnTo>
                    <a:pt x="529297" y="1217865"/>
                  </a:lnTo>
                  <a:lnTo>
                    <a:pt x="482008" y="1202466"/>
                  </a:lnTo>
                  <a:lnTo>
                    <a:pt x="435870" y="1184345"/>
                  </a:lnTo>
                  <a:lnTo>
                    <a:pt x="391141" y="1163585"/>
                  </a:lnTo>
                  <a:lnTo>
                    <a:pt x="348081" y="1140267"/>
                  </a:lnTo>
                </a:path>
              </a:pathLst>
            </a:custGeom>
            <a:ln w="132621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77401" y="2419117"/>
              <a:ext cx="3847465" cy="3726815"/>
            </a:xfrm>
            <a:custGeom>
              <a:avLst/>
              <a:gdLst/>
              <a:ahLst/>
              <a:cxnLst/>
              <a:rect l="l" t="t" r="r" b="b"/>
              <a:pathLst>
                <a:path w="3847465" h="3726815">
                  <a:moveTo>
                    <a:pt x="3674708" y="1007801"/>
                  </a:moveTo>
                  <a:lnTo>
                    <a:pt x="3695228" y="1054032"/>
                  </a:lnTo>
                  <a:lnTo>
                    <a:pt x="3714494" y="1100729"/>
                  </a:lnTo>
                  <a:lnTo>
                    <a:pt x="3732496" y="1147892"/>
                  </a:lnTo>
                  <a:lnTo>
                    <a:pt x="3749226" y="1195521"/>
                  </a:lnTo>
                  <a:lnTo>
                    <a:pt x="3764674" y="1243616"/>
                  </a:lnTo>
                  <a:lnTo>
                    <a:pt x="3778829" y="1292178"/>
                  </a:lnTo>
                  <a:lnTo>
                    <a:pt x="3791682" y="1341206"/>
                  </a:lnTo>
                  <a:lnTo>
                    <a:pt x="3803224" y="1390700"/>
                  </a:lnTo>
                  <a:lnTo>
                    <a:pt x="3813444" y="1440660"/>
                  </a:lnTo>
                  <a:lnTo>
                    <a:pt x="3822332" y="1491086"/>
                  </a:lnTo>
                  <a:lnTo>
                    <a:pt x="3829880" y="1541979"/>
                  </a:lnTo>
                  <a:lnTo>
                    <a:pt x="3836078" y="1593338"/>
                  </a:lnTo>
                  <a:lnTo>
                    <a:pt x="3840915" y="1645162"/>
                  </a:lnTo>
                  <a:lnTo>
                    <a:pt x="3844382" y="1697454"/>
                  </a:lnTo>
                  <a:lnTo>
                    <a:pt x="3846470" y="1750211"/>
                  </a:lnTo>
                  <a:lnTo>
                    <a:pt x="3847168" y="1803434"/>
                  </a:lnTo>
                  <a:lnTo>
                    <a:pt x="3846576" y="1851515"/>
                  </a:lnTo>
                  <a:lnTo>
                    <a:pt x="3844811" y="1899308"/>
                  </a:lnTo>
                  <a:lnTo>
                    <a:pt x="3841885" y="1946800"/>
                  </a:lnTo>
                  <a:lnTo>
                    <a:pt x="3837813" y="1993976"/>
                  </a:lnTo>
                  <a:lnTo>
                    <a:pt x="3832609" y="2040822"/>
                  </a:lnTo>
                  <a:lnTo>
                    <a:pt x="3826287" y="2087326"/>
                  </a:lnTo>
                  <a:lnTo>
                    <a:pt x="3818859" y="2133472"/>
                  </a:lnTo>
                  <a:lnTo>
                    <a:pt x="3810341" y="2179248"/>
                  </a:lnTo>
                  <a:lnTo>
                    <a:pt x="3800746" y="2224639"/>
                  </a:lnTo>
                  <a:lnTo>
                    <a:pt x="3790088" y="2269631"/>
                  </a:lnTo>
                  <a:lnTo>
                    <a:pt x="3778380" y="2314211"/>
                  </a:lnTo>
                  <a:lnTo>
                    <a:pt x="3765637" y="2358365"/>
                  </a:lnTo>
                  <a:lnTo>
                    <a:pt x="3751873" y="2402079"/>
                  </a:lnTo>
                  <a:lnTo>
                    <a:pt x="3737100" y="2445339"/>
                  </a:lnTo>
                  <a:lnTo>
                    <a:pt x="3721334" y="2488131"/>
                  </a:lnTo>
                  <a:lnTo>
                    <a:pt x="3704588" y="2530442"/>
                  </a:lnTo>
                  <a:lnTo>
                    <a:pt x="3686875" y="2572257"/>
                  </a:lnTo>
                  <a:lnTo>
                    <a:pt x="3668210" y="2613563"/>
                  </a:lnTo>
                  <a:lnTo>
                    <a:pt x="3648606" y="2654347"/>
                  </a:lnTo>
                  <a:lnTo>
                    <a:pt x="3628078" y="2694593"/>
                  </a:lnTo>
                  <a:lnTo>
                    <a:pt x="3606639" y="2734288"/>
                  </a:lnTo>
                  <a:lnTo>
                    <a:pt x="3584302" y="2773419"/>
                  </a:lnTo>
                  <a:lnTo>
                    <a:pt x="3561083" y="2811972"/>
                  </a:lnTo>
                  <a:lnTo>
                    <a:pt x="3536994" y="2849932"/>
                  </a:lnTo>
                  <a:lnTo>
                    <a:pt x="3512050" y="2887286"/>
                  </a:lnTo>
                  <a:lnTo>
                    <a:pt x="3486264" y="2924021"/>
                  </a:lnTo>
                  <a:lnTo>
                    <a:pt x="3459650" y="2960121"/>
                  </a:lnTo>
                  <a:lnTo>
                    <a:pt x="3432222" y="2995574"/>
                  </a:lnTo>
                  <a:lnTo>
                    <a:pt x="3403994" y="3030366"/>
                  </a:lnTo>
                  <a:lnTo>
                    <a:pt x="3374980" y="3064482"/>
                  </a:lnTo>
                  <a:lnTo>
                    <a:pt x="3345194" y="3097909"/>
                  </a:lnTo>
                  <a:lnTo>
                    <a:pt x="3314648" y="3130633"/>
                  </a:lnTo>
                  <a:lnTo>
                    <a:pt x="3283358" y="3162641"/>
                  </a:lnTo>
                  <a:lnTo>
                    <a:pt x="3251338" y="3193918"/>
                  </a:lnTo>
                  <a:lnTo>
                    <a:pt x="3218600" y="3224450"/>
                  </a:lnTo>
                  <a:lnTo>
                    <a:pt x="3185158" y="3254224"/>
                  </a:lnTo>
                  <a:lnTo>
                    <a:pt x="3151028" y="3283226"/>
                  </a:lnTo>
                  <a:lnTo>
                    <a:pt x="3116222" y="3311442"/>
                  </a:lnTo>
                  <a:lnTo>
                    <a:pt x="3080754" y="3338859"/>
                  </a:lnTo>
                  <a:lnTo>
                    <a:pt x="3044638" y="3365461"/>
                  </a:lnTo>
                  <a:lnTo>
                    <a:pt x="3007889" y="3391237"/>
                  </a:lnTo>
                  <a:lnTo>
                    <a:pt x="2970519" y="3416170"/>
                  </a:lnTo>
                  <a:lnTo>
                    <a:pt x="2932543" y="3440249"/>
                  </a:lnTo>
                  <a:lnTo>
                    <a:pt x="2893974" y="3463459"/>
                  </a:lnTo>
                  <a:lnTo>
                    <a:pt x="2854827" y="3485786"/>
                  </a:lnTo>
                  <a:lnTo>
                    <a:pt x="2815115" y="3507216"/>
                  </a:lnTo>
                  <a:lnTo>
                    <a:pt x="2774851" y="3527736"/>
                  </a:lnTo>
                  <a:lnTo>
                    <a:pt x="2734051" y="3547331"/>
                  </a:lnTo>
                  <a:lnTo>
                    <a:pt x="2692728" y="3565989"/>
                  </a:lnTo>
                  <a:lnTo>
                    <a:pt x="2650895" y="3583694"/>
                  </a:lnTo>
                  <a:lnTo>
                    <a:pt x="2608567" y="3600433"/>
                  </a:lnTo>
                  <a:lnTo>
                    <a:pt x="2565756" y="3616193"/>
                  </a:lnTo>
                  <a:lnTo>
                    <a:pt x="2522478" y="3630959"/>
                  </a:lnTo>
                  <a:lnTo>
                    <a:pt x="2478746" y="3644718"/>
                  </a:lnTo>
                  <a:lnTo>
                    <a:pt x="2434574" y="3657456"/>
                  </a:lnTo>
                  <a:lnTo>
                    <a:pt x="2389975" y="3669159"/>
                  </a:lnTo>
                  <a:lnTo>
                    <a:pt x="2344964" y="3679812"/>
                  </a:lnTo>
                  <a:lnTo>
                    <a:pt x="2299554" y="3689403"/>
                  </a:lnTo>
                  <a:lnTo>
                    <a:pt x="2253759" y="3697918"/>
                  </a:lnTo>
                  <a:lnTo>
                    <a:pt x="2207594" y="3705342"/>
                  </a:lnTo>
                  <a:lnTo>
                    <a:pt x="2161071" y="3711662"/>
                  </a:lnTo>
                  <a:lnTo>
                    <a:pt x="2114205" y="3716864"/>
                  </a:lnTo>
                  <a:lnTo>
                    <a:pt x="2067009" y="3720934"/>
                  </a:lnTo>
                  <a:lnTo>
                    <a:pt x="2019498" y="3723858"/>
                  </a:lnTo>
                  <a:lnTo>
                    <a:pt x="1971685" y="3725623"/>
                  </a:lnTo>
                  <a:lnTo>
                    <a:pt x="1923584" y="3726214"/>
                  </a:lnTo>
                  <a:lnTo>
                    <a:pt x="1875483" y="3725623"/>
                  </a:lnTo>
                  <a:lnTo>
                    <a:pt x="1827669" y="3723858"/>
                  </a:lnTo>
                  <a:lnTo>
                    <a:pt x="1780158" y="3720934"/>
                  </a:lnTo>
                  <a:lnTo>
                    <a:pt x="1732963" y="3716864"/>
                  </a:lnTo>
                  <a:lnTo>
                    <a:pt x="1686096" y="3711662"/>
                  </a:lnTo>
                  <a:lnTo>
                    <a:pt x="1639573" y="3705342"/>
                  </a:lnTo>
                  <a:lnTo>
                    <a:pt x="1593408" y="3697918"/>
                  </a:lnTo>
                  <a:lnTo>
                    <a:pt x="1547613" y="3689403"/>
                  </a:lnTo>
                  <a:lnTo>
                    <a:pt x="1502203" y="3679812"/>
                  </a:lnTo>
                  <a:lnTo>
                    <a:pt x="1457192" y="3669159"/>
                  </a:lnTo>
                  <a:lnTo>
                    <a:pt x="1412593" y="3657456"/>
                  </a:lnTo>
                  <a:lnTo>
                    <a:pt x="1368421" y="3644718"/>
                  </a:lnTo>
                  <a:lnTo>
                    <a:pt x="1324689" y="3630959"/>
                  </a:lnTo>
                  <a:lnTo>
                    <a:pt x="1281411" y="3616193"/>
                  </a:lnTo>
                  <a:lnTo>
                    <a:pt x="1238600" y="3600433"/>
                  </a:lnTo>
                  <a:lnTo>
                    <a:pt x="1196272" y="3583694"/>
                  </a:lnTo>
                  <a:lnTo>
                    <a:pt x="1154439" y="3565989"/>
                  </a:lnTo>
                  <a:lnTo>
                    <a:pt x="1113116" y="3547331"/>
                  </a:lnTo>
                  <a:lnTo>
                    <a:pt x="1072316" y="3527736"/>
                  </a:lnTo>
                  <a:lnTo>
                    <a:pt x="1032053" y="3507216"/>
                  </a:lnTo>
                  <a:lnTo>
                    <a:pt x="992340" y="3485786"/>
                  </a:lnTo>
                  <a:lnTo>
                    <a:pt x="953193" y="3463459"/>
                  </a:lnTo>
                  <a:lnTo>
                    <a:pt x="914624" y="3440249"/>
                  </a:lnTo>
                  <a:lnTo>
                    <a:pt x="876648" y="3416170"/>
                  </a:lnTo>
                  <a:lnTo>
                    <a:pt x="839278" y="3391237"/>
                  </a:lnTo>
                  <a:lnTo>
                    <a:pt x="802529" y="3365461"/>
                  </a:lnTo>
                  <a:lnTo>
                    <a:pt x="766413" y="3338859"/>
                  </a:lnTo>
                  <a:lnTo>
                    <a:pt x="730945" y="3311442"/>
                  </a:lnTo>
                  <a:lnTo>
                    <a:pt x="696139" y="3283226"/>
                  </a:lnTo>
                  <a:lnTo>
                    <a:pt x="662009" y="3254224"/>
                  </a:lnTo>
                  <a:lnTo>
                    <a:pt x="628567" y="3224450"/>
                  </a:lnTo>
                  <a:lnTo>
                    <a:pt x="595829" y="3193918"/>
                  </a:lnTo>
                  <a:lnTo>
                    <a:pt x="563809" y="3162641"/>
                  </a:lnTo>
                  <a:lnTo>
                    <a:pt x="532519" y="3130633"/>
                  </a:lnTo>
                  <a:lnTo>
                    <a:pt x="501973" y="3097909"/>
                  </a:lnTo>
                  <a:lnTo>
                    <a:pt x="472187" y="3064482"/>
                  </a:lnTo>
                  <a:lnTo>
                    <a:pt x="443173" y="3030366"/>
                  </a:lnTo>
                  <a:lnTo>
                    <a:pt x="414945" y="2995574"/>
                  </a:lnTo>
                  <a:lnTo>
                    <a:pt x="387517" y="2960121"/>
                  </a:lnTo>
                  <a:lnTo>
                    <a:pt x="360903" y="2924021"/>
                  </a:lnTo>
                  <a:lnTo>
                    <a:pt x="335117" y="2887286"/>
                  </a:lnTo>
                  <a:lnTo>
                    <a:pt x="310173" y="2849932"/>
                  </a:lnTo>
                  <a:lnTo>
                    <a:pt x="286084" y="2811972"/>
                  </a:lnTo>
                  <a:lnTo>
                    <a:pt x="262865" y="2773419"/>
                  </a:lnTo>
                  <a:lnTo>
                    <a:pt x="240528" y="2734288"/>
                  </a:lnTo>
                  <a:lnTo>
                    <a:pt x="219089" y="2694593"/>
                  </a:lnTo>
                  <a:lnTo>
                    <a:pt x="198561" y="2654347"/>
                  </a:lnTo>
                  <a:lnTo>
                    <a:pt x="178957" y="2613563"/>
                  </a:lnTo>
                  <a:lnTo>
                    <a:pt x="160292" y="2572257"/>
                  </a:lnTo>
                  <a:lnTo>
                    <a:pt x="142579" y="2530442"/>
                  </a:lnTo>
                  <a:lnTo>
                    <a:pt x="125833" y="2488131"/>
                  </a:lnTo>
                  <a:lnTo>
                    <a:pt x="110067" y="2445339"/>
                  </a:lnTo>
                  <a:lnTo>
                    <a:pt x="95294" y="2402079"/>
                  </a:lnTo>
                  <a:lnTo>
                    <a:pt x="81530" y="2358365"/>
                  </a:lnTo>
                  <a:lnTo>
                    <a:pt x="68787" y="2314211"/>
                  </a:lnTo>
                  <a:lnTo>
                    <a:pt x="57079" y="2269631"/>
                  </a:lnTo>
                  <a:lnTo>
                    <a:pt x="46421" y="2224639"/>
                  </a:lnTo>
                  <a:lnTo>
                    <a:pt x="36826" y="2179248"/>
                  </a:lnTo>
                  <a:lnTo>
                    <a:pt x="28308" y="2133472"/>
                  </a:lnTo>
                  <a:lnTo>
                    <a:pt x="20880" y="2087326"/>
                  </a:lnTo>
                  <a:lnTo>
                    <a:pt x="14558" y="2040822"/>
                  </a:lnTo>
                  <a:lnTo>
                    <a:pt x="9354" y="1993976"/>
                  </a:lnTo>
                  <a:lnTo>
                    <a:pt x="5282" y="1946800"/>
                  </a:lnTo>
                  <a:lnTo>
                    <a:pt x="2357" y="1899308"/>
                  </a:lnTo>
                  <a:lnTo>
                    <a:pt x="591" y="1851515"/>
                  </a:lnTo>
                  <a:lnTo>
                    <a:pt x="0" y="1803434"/>
                  </a:lnTo>
                  <a:lnTo>
                    <a:pt x="652" y="1752844"/>
                  </a:lnTo>
                  <a:lnTo>
                    <a:pt x="2597" y="1702569"/>
                  </a:lnTo>
                  <a:lnTo>
                    <a:pt x="5821" y="1652625"/>
                  </a:lnTo>
                  <a:lnTo>
                    <a:pt x="10306" y="1603029"/>
                  </a:lnTo>
                  <a:lnTo>
                    <a:pt x="16037" y="1553798"/>
                  </a:lnTo>
                  <a:lnTo>
                    <a:pt x="22998" y="1504948"/>
                  </a:lnTo>
                  <a:lnTo>
                    <a:pt x="31173" y="1456495"/>
                  </a:lnTo>
                  <a:lnTo>
                    <a:pt x="40546" y="1408457"/>
                  </a:lnTo>
                  <a:lnTo>
                    <a:pt x="51102" y="1360849"/>
                  </a:lnTo>
                  <a:lnTo>
                    <a:pt x="62824" y="1313689"/>
                  </a:lnTo>
                  <a:lnTo>
                    <a:pt x="75696" y="1266992"/>
                  </a:lnTo>
                  <a:lnTo>
                    <a:pt x="89703" y="1220777"/>
                  </a:lnTo>
                  <a:lnTo>
                    <a:pt x="104829" y="1175058"/>
                  </a:lnTo>
                  <a:lnTo>
                    <a:pt x="121057" y="1129853"/>
                  </a:lnTo>
                  <a:lnTo>
                    <a:pt x="138373" y="1085178"/>
                  </a:lnTo>
                  <a:lnTo>
                    <a:pt x="156759" y="1041049"/>
                  </a:lnTo>
                  <a:lnTo>
                    <a:pt x="176201" y="997485"/>
                  </a:lnTo>
                  <a:lnTo>
                    <a:pt x="196682" y="954500"/>
                  </a:lnTo>
                  <a:lnTo>
                    <a:pt x="218186" y="912111"/>
                  </a:lnTo>
                  <a:lnTo>
                    <a:pt x="240697" y="870336"/>
                  </a:lnTo>
                  <a:lnTo>
                    <a:pt x="264200" y="829190"/>
                  </a:lnTo>
                  <a:lnTo>
                    <a:pt x="288678" y="788690"/>
                  </a:lnTo>
                  <a:lnTo>
                    <a:pt x="314117" y="748853"/>
                  </a:lnTo>
                  <a:lnTo>
                    <a:pt x="340499" y="709696"/>
                  </a:lnTo>
                  <a:lnTo>
                    <a:pt x="367808" y="671234"/>
                  </a:lnTo>
                  <a:lnTo>
                    <a:pt x="396030" y="633485"/>
                  </a:lnTo>
                  <a:lnTo>
                    <a:pt x="425148" y="596465"/>
                  </a:lnTo>
                  <a:lnTo>
                    <a:pt x="455147" y="560190"/>
                  </a:lnTo>
                  <a:lnTo>
                    <a:pt x="486009" y="524678"/>
                  </a:lnTo>
                  <a:lnTo>
                    <a:pt x="517720" y="489944"/>
                  </a:lnTo>
                  <a:lnTo>
                    <a:pt x="550263" y="456006"/>
                  </a:lnTo>
                  <a:lnTo>
                    <a:pt x="583623" y="422879"/>
                  </a:lnTo>
                  <a:lnTo>
                    <a:pt x="617784" y="390581"/>
                  </a:lnTo>
                  <a:lnTo>
                    <a:pt x="652730" y="359128"/>
                  </a:lnTo>
                  <a:lnTo>
                    <a:pt x="688444" y="328536"/>
                  </a:lnTo>
                  <a:lnTo>
                    <a:pt x="724912" y="298823"/>
                  </a:lnTo>
                  <a:lnTo>
                    <a:pt x="762116" y="270004"/>
                  </a:lnTo>
                  <a:lnTo>
                    <a:pt x="800042" y="242097"/>
                  </a:lnTo>
                  <a:lnTo>
                    <a:pt x="838673" y="215118"/>
                  </a:lnTo>
                  <a:lnTo>
                    <a:pt x="877994" y="189082"/>
                  </a:lnTo>
                  <a:lnTo>
                    <a:pt x="917988" y="164008"/>
                  </a:lnTo>
                  <a:lnTo>
                    <a:pt x="958639" y="139912"/>
                  </a:lnTo>
                  <a:lnTo>
                    <a:pt x="999933" y="116809"/>
                  </a:lnTo>
                  <a:lnTo>
                    <a:pt x="1041852" y="94718"/>
                  </a:lnTo>
                  <a:lnTo>
                    <a:pt x="1084381" y="73653"/>
                  </a:lnTo>
                  <a:lnTo>
                    <a:pt x="1127504" y="53633"/>
                  </a:lnTo>
                  <a:lnTo>
                    <a:pt x="1171205" y="34672"/>
                  </a:lnTo>
                  <a:lnTo>
                    <a:pt x="1215469" y="16789"/>
                  </a:lnTo>
                  <a:lnTo>
                    <a:pt x="1260279" y="0"/>
                  </a:lnTo>
                </a:path>
              </a:pathLst>
            </a:custGeom>
            <a:ln w="132632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08045" y="3904299"/>
              <a:ext cx="1061720" cy="1313180"/>
            </a:xfrm>
            <a:custGeom>
              <a:avLst/>
              <a:gdLst/>
              <a:ahLst/>
              <a:cxnLst/>
              <a:rect l="l" t="t" r="r" b="b"/>
              <a:pathLst>
                <a:path w="1061720" h="1313179">
                  <a:moveTo>
                    <a:pt x="1061287" y="1312794"/>
                  </a:moveTo>
                  <a:lnTo>
                    <a:pt x="839495" y="752329"/>
                  </a:lnTo>
                  <a:lnTo>
                    <a:pt x="480896" y="359692"/>
                  </a:lnTo>
                  <a:lnTo>
                    <a:pt x="147170" y="128668"/>
                  </a:lnTo>
                  <a:lnTo>
                    <a:pt x="0" y="53042"/>
                  </a:lnTo>
                  <a:lnTo>
                    <a:pt x="324190" y="2900"/>
                  </a:lnTo>
                  <a:lnTo>
                    <a:pt x="528985" y="0"/>
                  </a:lnTo>
                  <a:lnTo>
                    <a:pt x="701444" y="56771"/>
                  </a:lnTo>
                  <a:lnTo>
                    <a:pt x="928626" y="185647"/>
                  </a:lnTo>
                </a:path>
              </a:pathLst>
            </a:custGeom>
            <a:ln w="132639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69333" y="2034561"/>
              <a:ext cx="2388235" cy="3514090"/>
            </a:xfrm>
            <a:custGeom>
              <a:avLst/>
              <a:gdLst/>
              <a:ahLst/>
              <a:cxnLst/>
              <a:rect l="l" t="t" r="r" b="b"/>
              <a:pathLst>
                <a:path w="2388234" h="3514090">
                  <a:moveTo>
                    <a:pt x="2387897" y="0"/>
                  </a:moveTo>
                  <a:lnTo>
                    <a:pt x="901058" y="1322429"/>
                  </a:lnTo>
                  <a:lnTo>
                    <a:pt x="203966" y="2324740"/>
                  </a:lnTo>
                  <a:lnTo>
                    <a:pt x="1865" y="2960314"/>
                  </a:lnTo>
                  <a:lnTo>
                    <a:pt x="0" y="3182532"/>
                  </a:lnTo>
                  <a:lnTo>
                    <a:pt x="596974" y="3514045"/>
                  </a:lnTo>
                  <a:lnTo>
                    <a:pt x="658537" y="2373845"/>
                  </a:lnTo>
                  <a:lnTo>
                    <a:pt x="865612" y="1627732"/>
                  </a:lnTo>
                  <a:lnTo>
                    <a:pt x="1386099" y="946264"/>
                  </a:lnTo>
                  <a:lnTo>
                    <a:pt x="2387897" y="0"/>
                  </a:lnTo>
                  <a:close/>
                </a:path>
              </a:pathLst>
            </a:custGeom>
            <a:ln w="132643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4" dirty="0"/>
              <a:t>Grupas </a:t>
            </a:r>
            <a:r>
              <a:rPr spc="-85" dirty="0"/>
              <a:t>sertifikācija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192000" cy="175260"/>
          </a:xfrm>
          <a:custGeom>
            <a:avLst/>
            <a:gdLst/>
            <a:ahLst/>
            <a:cxnLst/>
            <a:rect l="l" t="t" r="r" b="b"/>
            <a:pathLst>
              <a:path w="12192000" h="175260">
                <a:moveTo>
                  <a:pt x="12192000" y="0"/>
                </a:moveTo>
                <a:lnTo>
                  <a:pt x="0" y="0"/>
                </a:lnTo>
                <a:lnTo>
                  <a:pt x="0" y="175259"/>
                </a:lnTo>
                <a:lnTo>
                  <a:pt x="12192000" y="175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38711" y="1903492"/>
            <a:ext cx="7925434" cy="424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0" dirty="0">
                <a:latin typeface="Arial"/>
                <a:cs typeface="Arial"/>
              </a:rPr>
              <a:t>Prasības </a:t>
            </a:r>
            <a:r>
              <a:rPr sz="2000" spc="-85" dirty="0">
                <a:latin typeface="Arial"/>
                <a:cs typeface="Arial"/>
              </a:rPr>
              <a:t>grupas </a:t>
            </a:r>
            <a:r>
              <a:rPr sz="2000" spc="-10" dirty="0">
                <a:latin typeface="Arial"/>
                <a:cs typeface="Arial"/>
              </a:rPr>
              <a:t>dalībniekiem</a:t>
            </a:r>
            <a:r>
              <a:rPr sz="2000" spc="-2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836930" marR="5080" indent="-367665">
              <a:lnSpc>
                <a:spcPct val="150000"/>
              </a:lnSpc>
              <a:spcBef>
                <a:spcPts val="500"/>
              </a:spcBef>
              <a:buClr>
                <a:srgbClr val="E75113"/>
              </a:buClr>
              <a:buSzPct val="80000"/>
              <a:buFont typeface="Wingdings"/>
              <a:buChar char=""/>
              <a:tabLst>
                <a:tab pos="868680" algn="l"/>
              </a:tabLst>
            </a:pPr>
            <a:r>
              <a:rPr sz="2000" spc="-85" dirty="0">
                <a:latin typeface="Arial"/>
                <a:cs typeface="Arial"/>
              </a:rPr>
              <a:t>Grupas </a:t>
            </a:r>
            <a:r>
              <a:rPr sz="2000" spc="-110" dirty="0">
                <a:latin typeface="Arial"/>
                <a:cs typeface="Arial"/>
              </a:rPr>
              <a:t>vadītāja </a:t>
            </a:r>
            <a:r>
              <a:rPr sz="2000" dirty="0">
                <a:latin typeface="Arial"/>
                <a:cs typeface="Arial"/>
              </a:rPr>
              <a:t>apņemšanās </a:t>
            </a:r>
            <a:r>
              <a:rPr sz="2000" spc="-60" dirty="0">
                <a:latin typeface="Arial"/>
                <a:cs typeface="Arial"/>
              </a:rPr>
              <a:t>ievērot </a:t>
            </a:r>
            <a:r>
              <a:rPr sz="2000" spc="-270" dirty="0">
                <a:latin typeface="Arial"/>
                <a:cs typeface="Arial"/>
              </a:rPr>
              <a:t>SURE-EU </a:t>
            </a:r>
            <a:r>
              <a:rPr sz="2000" spc="-10" dirty="0">
                <a:latin typeface="Arial"/>
                <a:cs typeface="Arial"/>
              </a:rPr>
              <a:t>sistēmas </a:t>
            </a:r>
            <a:r>
              <a:rPr sz="2000" spc="-70" dirty="0">
                <a:latin typeface="Arial"/>
                <a:cs typeface="Arial"/>
              </a:rPr>
              <a:t>prasības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868680" marR="878205" indent="-399415">
              <a:lnSpc>
                <a:spcPct val="150000"/>
              </a:lnSpc>
              <a:spcBef>
                <a:spcPts val="495"/>
              </a:spcBef>
              <a:buClr>
                <a:srgbClr val="E75113"/>
              </a:buClr>
              <a:buFont typeface="Wingdings"/>
              <a:buChar char=""/>
              <a:tabLst>
                <a:tab pos="868680" algn="l"/>
              </a:tabLst>
            </a:pPr>
            <a:r>
              <a:rPr sz="2000" spc="-70" dirty="0">
                <a:latin typeface="Arial"/>
                <a:cs typeface="Arial"/>
              </a:rPr>
              <a:t>derīgas, </a:t>
            </a:r>
            <a:r>
              <a:rPr sz="2000" spc="-114" dirty="0">
                <a:latin typeface="Arial"/>
                <a:cs typeface="Arial"/>
              </a:rPr>
              <a:t>parakstītas </a:t>
            </a:r>
            <a:r>
              <a:rPr sz="2000" spc="-105" dirty="0">
                <a:latin typeface="Arial"/>
                <a:cs typeface="Arial"/>
              </a:rPr>
              <a:t>un </a:t>
            </a:r>
            <a:r>
              <a:rPr sz="2000" spc="-85" dirty="0">
                <a:latin typeface="Arial"/>
                <a:cs typeface="Arial"/>
              </a:rPr>
              <a:t>konsekventas </a:t>
            </a:r>
            <a:r>
              <a:rPr sz="2000" spc="-35" dirty="0">
                <a:solidFill>
                  <a:srgbClr val="00666A"/>
                </a:solidFill>
                <a:latin typeface="Arial"/>
                <a:cs typeface="Arial"/>
              </a:rPr>
              <a:t>pašdeklarācijas </a:t>
            </a:r>
            <a:r>
              <a:rPr sz="2000" dirty="0">
                <a:latin typeface="Arial"/>
                <a:cs typeface="Arial"/>
              </a:rPr>
              <a:t>iesniegšana </a:t>
            </a:r>
            <a:r>
              <a:rPr sz="2000" spc="-85" dirty="0">
                <a:latin typeface="Arial"/>
                <a:cs typeface="Arial"/>
              </a:rPr>
              <a:t>grupas </a:t>
            </a:r>
            <a:r>
              <a:rPr sz="2000" spc="-105" dirty="0">
                <a:latin typeface="Arial"/>
                <a:cs typeface="Arial"/>
              </a:rPr>
              <a:t>vadītājam </a:t>
            </a:r>
            <a:r>
              <a:rPr sz="2000" spc="-95" dirty="0">
                <a:latin typeface="Arial"/>
                <a:cs typeface="Arial"/>
              </a:rPr>
              <a:t>(</a:t>
            </a:r>
            <a:r>
              <a:rPr sz="2000" spc="-70" dirty="0">
                <a:latin typeface="Arial"/>
                <a:cs typeface="Arial"/>
              </a:rPr>
              <a:t>jāatjaunina </a:t>
            </a:r>
            <a:r>
              <a:rPr sz="2000" spc="-10" dirty="0">
                <a:latin typeface="Arial"/>
                <a:cs typeface="Arial"/>
              </a:rPr>
              <a:t>katru gadu</a:t>
            </a:r>
            <a:r>
              <a:rPr sz="2000" dirty="0">
                <a:latin typeface="Arial"/>
                <a:cs typeface="Arial"/>
              </a:rPr>
              <a:t>).</a:t>
            </a:r>
            <a:endParaRPr sz="2000">
              <a:latin typeface="Arial"/>
              <a:cs typeface="Arial"/>
            </a:endParaRPr>
          </a:p>
          <a:p>
            <a:pPr marL="868680" marR="1593850" indent="-399415">
              <a:lnSpc>
                <a:spcPct val="150000"/>
              </a:lnSpc>
              <a:spcBef>
                <a:spcPts val="505"/>
              </a:spcBef>
              <a:buClr>
                <a:srgbClr val="E75113"/>
              </a:buClr>
              <a:buFont typeface="Wingdings"/>
              <a:buChar char=""/>
              <a:tabLst>
                <a:tab pos="868680" algn="l"/>
              </a:tabLst>
            </a:pPr>
            <a:r>
              <a:rPr sz="2000" spc="-65" dirty="0">
                <a:latin typeface="Arial"/>
                <a:cs typeface="Arial"/>
              </a:rPr>
              <a:t>Dalība </a:t>
            </a:r>
            <a:r>
              <a:rPr sz="2000" spc="-50" dirty="0">
                <a:latin typeface="Arial"/>
                <a:cs typeface="Arial"/>
              </a:rPr>
              <a:t>neitrālās </a:t>
            </a:r>
            <a:r>
              <a:rPr sz="2000" spc="-40" dirty="0">
                <a:latin typeface="Arial"/>
                <a:cs typeface="Arial"/>
              </a:rPr>
              <a:t>sertifikācijas </a:t>
            </a:r>
            <a:r>
              <a:rPr sz="2000" spc="-20" dirty="0">
                <a:latin typeface="Arial"/>
                <a:cs typeface="Arial"/>
              </a:rPr>
              <a:t>iestādes </a:t>
            </a:r>
            <a:r>
              <a:rPr sz="2000" spc="-95" dirty="0">
                <a:latin typeface="Arial"/>
                <a:cs typeface="Arial"/>
              </a:rPr>
              <a:t>veicamajās </a:t>
            </a:r>
            <a:r>
              <a:rPr sz="2000" spc="-105" dirty="0">
                <a:solidFill>
                  <a:srgbClr val="00666A"/>
                </a:solidFill>
                <a:latin typeface="Arial"/>
                <a:cs typeface="Arial"/>
              </a:rPr>
              <a:t>(izlases) </a:t>
            </a:r>
            <a:r>
              <a:rPr sz="2000" spc="-145" dirty="0">
                <a:solidFill>
                  <a:srgbClr val="00666A"/>
                </a:solidFill>
                <a:latin typeface="Arial"/>
                <a:cs typeface="Arial"/>
              </a:rPr>
              <a:t>pārbaudēs.</a:t>
            </a:r>
            <a:endParaRPr sz="2000">
              <a:latin typeface="Arial"/>
              <a:cs typeface="Arial"/>
            </a:endParaRPr>
          </a:p>
          <a:p>
            <a:pPr marL="868680" marR="1343025" indent="-399415">
              <a:lnSpc>
                <a:spcPct val="150000"/>
              </a:lnSpc>
              <a:spcBef>
                <a:spcPts val="505"/>
              </a:spcBef>
              <a:buClr>
                <a:srgbClr val="E75113"/>
              </a:buClr>
              <a:buFont typeface="Wingdings"/>
              <a:buChar char=""/>
              <a:tabLst>
                <a:tab pos="868680" algn="l"/>
              </a:tabLst>
            </a:pPr>
            <a:r>
              <a:rPr sz="2000" spc="-65" dirty="0">
                <a:latin typeface="Arial"/>
                <a:cs typeface="Arial"/>
              </a:rPr>
              <a:t>apņemšanās </a:t>
            </a:r>
            <a:r>
              <a:rPr sz="2000" spc="-110" dirty="0">
                <a:latin typeface="Arial"/>
                <a:cs typeface="Arial"/>
              </a:rPr>
              <a:t>noteiktajā</a:t>
            </a:r>
            <a:r>
              <a:rPr sz="2000" spc="-85" dirty="0">
                <a:solidFill>
                  <a:srgbClr val="00666A"/>
                </a:solidFill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termiņā</a:t>
            </a:r>
            <a:r>
              <a:rPr sz="2000" spc="-85" dirty="0">
                <a:solidFill>
                  <a:srgbClr val="00666A"/>
                </a:solidFill>
                <a:latin typeface="Arial"/>
                <a:cs typeface="Arial"/>
              </a:rPr>
              <a:t> novērst </a:t>
            </a:r>
            <a:r>
              <a:rPr sz="2000" spc="-120" dirty="0">
                <a:solidFill>
                  <a:srgbClr val="00666A"/>
                </a:solidFill>
                <a:latin typeface="Arial"/>
                <a:cs typeface="Arial"/>
              </a:rPr>
              <a:t>visas </a:t>
            </a:r>
            <a:r>
              <a:rPr sz="2000" spc="-25" dirty="0">
                <a:latin typeface="Arial"/>
                <a:cs typeface="Arial"/>
              </a:rPr>
              <a:t>konstatētās </a:t>
            </a:r>
            <a:r>
              <a:rPr sz="2000" spc="-105" dirty="0">
                <a:solidFill>
                  <a:srgbClr val="00666A"/>
                </a:solidFill>
                <a:latin typeface="Arial"/>
                <a:cs typeface="Arial"/>
              </a:rPr>
              <a:t>neatbilstības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2428" y="338328"/>
            <a:ext cx="1258822" cy="72845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11/01/2023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105" dirty="0"/>
              <a:t>© </a:t>
            </a:r>
            <a:r>
              <a:rPr spc="-165" dirty="0"/>
              <a:t>SUSTAINABLE </a:t>
            </a:r>
            <a:r>
              <a:rPr spc="-215" dirty="0"/>
              <a:t>RESOURCES </a:t>
            </a:r>
            <a:r>
              <a:rPr spc="-40" dirty="0"/>
              <a:t>Verifikācijas </a:t>
            </a:r>
            <a:r>
              <a:rPr spc="-95" dirty="0"/>
              <a:t>shēma </a:t>
            </a:r>
            <a:r>
              <a:rPr spc="-40" dirty="0"/>
              <a:t>GmbH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822"/>
            <a:ext cx="8836661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4" dirty="0"/>
              <a:t>Grupu </a:t>
            </a:r>
            <a:r>
              <a:rPr spc="-95" dirty="0"/>
              <a:t>sertifikācija </a:t>
            </a:r>
            <a:r>
              <a:rPr spc="-155" dirty="0"/>
              <a:t>(saimniecības)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8710" y="1672416"/>
            <a:ext cx="7062289" cy="1188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500"/>
              </a:lnSpc>
              <a:spcBef>
                <a:spcPts val="100"/>
              </a:spcBef>
            </a:pPr>
            <a:r>
              <a:rPr sz="2000" spc="-70" dirty="0">
                <a:latin typeface="Arial"/>
                <a:cs typeface="Arial"/>
              </a:rPr>
              <a:t>Jāpārbauda </a:t>
            </a:r>
            <a:r>
              <a:rPr sz="2000" b="1" spc="-130" dirty="0">
                <a:solidFill>
                  <a:srgbClr val="00666A"/>
                </a:solidFill>
                <a:latin typeface="Arial"/>
                <a:cs typeface="Arial"/>
              </a:rPr>
              <a:t>visi </a:t>
            </a:r>
            <a:r>
              <a:rPr sz="2000" spc="-114" dirty="0">
                <a:latin typeface="Arial"/>
                <a:cs typeface="Arial"/>
              </a:rPr>
              <a:t>biomasas </a:t>
            </a:r>
            <a:r>
              <a:rPr sz="2000" spc="-90" dirty="0">
                <a:latin typeface="Arial"/>
                <a:cs typeface="Arial"/>
              </a:rPr>
              <a:t>ražotāji </a:t>
            </a:r>
            <a:r>
              <a:rPr sz="2000" spc="-20" dirty="0">
                <a:latin typeface="Arial"/>
                <a:cs typeface="Arial"/>
              </a:rPr>
              <a:t>no </a:t>
            </a:r>
            <a:r>
              <a:rPr sz="2000" b="1" spc="-160" dirty="0">
                <a:solidFill>
                  <a:srgbClr val="00666A"/>
                </a:solidFill>
                <a:latin typeface="Arial"/>
                <a:cs typeface="Arial"/>
              </a:rPr>
              <a:t>saimniecībām, kas </a:t>
            </a:r>
            <a:r>
              <a:rPr sz="2000" b="1" spc="-135" dirty="0">
                <a:solidFill>
                  <a:srgbClr val="00666A"/>
                </a:solidFill>
                <a:latin typeface="Arial"/>
                <a:cs typeface="Arial"/>
              </a:rPr>
              <a:t>nav </a:t>
            </a:r>
            <a:r>
              <a:rPr sz="2000" b="1" spc="-395" dirty="0">
                <a:solidFill>
                  <a:srgbClr val="00666A"/>
                </a:solidFill>
                <a:latin typeface="Arial"/>
                <a:cs typeface="Arial"/>
              </a:rPr>
              <a:t>KM </a:t>
            </a:r>
            <a:r>
              <a:rPr lang="lv-LV" sz="2000" b="1" spc="-395" dirty="0">
                <a:solidFill>
                  <a:srgbClr val="00666A"/>
                </a:solidFill>
                <a:latin typeface="Arial"/>
                <a:cs typeface="Arial"/>
              </a:rPr>
              <a:t> </a:t>
            </a:r>
            <a:r>
              <a:rPr sz="2000" b="1" spc="-160" dirty="0" err="1">
                <a:solidFill>
                  <a:srgbClr val="00666A"/>
                </a:solidFill>
                <a:latin typeface="Arial"/>
                <a:cs typeface="Arial"/>
              </a:rPr>
              <a:t>saimniecības</a:t>
            </a:r>
            <a:r>
              <a:rPr sz="2000" b="1" spc="-160" dirty="0">
                <a:solidFill>
                  <a:srgbClr val="00666A"/>
                </a:solidFill>
                <a:latin typeface="Arial"/>
                <a:cs typeface="Arial"/>
              </a:rPr>
              <a:t>. </a:t>
            </a:r>
            <a:r>
              <a:rPr sz="2000" spc="-145" dirty="0">
                <a:latin typeface="Arial"/>
                <a:cs typeface="Arial"/>
              </a:rPr>
              <a:t>Izlases </a:t>
            </a:r>
            <a:r>
              <a:rPr sz="2000" spc="-125" dirty="0">
                <a:latin typeface="Arial"/>
                <a:cs typeface="Arial"/>
              </a:rPr>
              <a:t>pārbaude </a:t>
            </a:r>
            <a:r>
              <a:rPr sz="2000" spc="-95" dirty="0">
                <a:latin typeface="Arial"/>
                <a:cs typeface="Arial"/>
              </a:rPr>
              <a:t>(x) </a:t>
            </a:r>
            <a:r>
              <a:rPr sz="2000" dirty="0">
                <a:latin typeface="Arial"/>
                <a:cs typeface="Arial"/>
              </a:rPr>
              <a:t>no </a:t>
            </a:r>
            <a:r>
              <a:rPr sz="2000" b="1" spc="-395" dirty="0">
                <a:solidFill>
                  <a:srgbClr val="00666A"/>
                </a:solidFill>
                <a:latin typeface="Arial"/>
                <a:cs typeface="Arial"/>
              </a:rPr>
              <a:t>CC </a:t>
            </a:r>
            <a:r>
              <a:rPr sz="2000" b="1" spc="-160" dirty="0">
                <a:solidFill>
                  <a:srgbClr val="00666A"/>
                </a:solidFill>
                <a:latin typeface="Arial"/>
                <a:cs typeface="Arial"/>
              </a:rPr>
              <a:t>saimniecību </a:t>
            </a:r>
            <a:r>
              <a:rPr sz="2000" spc="-50" dirty="0">
                <a:latin typeface="Arial"/>
                <a:cs typeface="Arial"/>
              </a:rPr>
              <a:t>pamatkopienas </a:t>
            </a:r>
            <a:r>
              <a:rPr sz="2000" spc="-20" dirty="0">
                <a:latin typeface="Arial"/>
                <a:cs typeface="Arial"/>
              </a:rPr>
              <a:t>(n):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59952" y="2268479"/>
            <a:ext cx="295275" cy="220345"/>
          </a:xfrm>
          <a:custGeom>
            <a:avLst/>
            <a:gdLst/>
            <a:ahLst/>
            <a:cxnLst/>
            <a:rect l="l" t="t" r="r" b="b"/>
            <a:pathLst>
              <a:path w="295275" h="220344">
                <a:moveTo>
                  <a:pt x="159613" y="0"/>
                </a:moveTo>
                <a:lnTo>
                  <a:pt x="131152" y="0"/>
                </a:lnTo>
                <a:lnTo>
                  <a:pt x="76009" y="190538"/>
                </a:lnTo>
                <a:lnTo>
                  <a:pt x="36614" y="103924"/>
                </a:lnTo>
                <a:lnTo>
                  <a:pt x="0" y="120662"/>
                </a:lnTo>
                <a:lnTo>
                  <a:pt x="3454" y="129032"/>
                </a:lnTo>
                <a:lnTo>
                  <a:pt x="22326" y="120662"/>
                </a:lnTo>
                <a:lnTo>
                  <a:pt x="68529" y="220002"/>
                </a:lnTo>
                <a:lnTo>
                  <a:pt x="79362" y="220002"/>
                </a:lnTo>
                <a:lnTo>
                  <a:pt x="139407" y="14846"/>
                </a:lnTo>
                <a:lnTo>
                  <a:pt x="146964" y="14846"/>
                </a:lnTo>
                <a:lnTo>
                  <a:pt x="146964" y="15443"/>
                </a:lnTo>
                <a:lnTo>
                  <a:pt x="294792" y="15443"/>
                </a:lnTo>
                <a:lnTo>
                  <a:pt x="294792" y="203"/>
                </a:lnTo>
                <a:lnTo>
                  <a:pt x="159613" y="203"/>
                </a:lnTo>
                <a:lnTo>
                  <a:pt x="159613" y="0"/>
                </a:lnTo>
                <a:close/>
              </a:path>
            </a:pathLst>
          </a:custGeom>
          <a:solidFill>
            <a:srgbClr val="454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61759" y="1656131"/>
            <a:ext cx="805815" cy="85090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155"/>
              </a:spcBef>
            </a:pPr>
            <a:r>
              <a:rPr sz="1800" spc="-885" dirty="0">
                <a:solidFill>
                  <a:srgbClr val="454D48"/>
                </a:solidFill>
                <a:latin typeface="Times New Roman"/>
                <a:cs typeface="Times New Roman"/>
              </a:rPr>
              <a:t>𝒙𝒙 </a:t>
            </a:r>
            <a:r>
              <a:rPr sz="1800" spc="320" dirty="0">
                <a:solidFill>
                  <a:srgbClr val="454D48"/>
                </a:solidFill>
                <a:latin typeface="Times New Roman"/>
                <a:cs typeface="Times New Roman"/>
              </a:rPr>
              <a:t>= </a:t>
            </a:r>
            <a:r>
              <a:rPr sz="1900" b="1" i="1" spc="-50" dirty="0">
                <a:solidFill>
                  <a:srgbClr val="454D48"/>
                </a:solidFill>
                <a:latin typeface="Times New Roman"/>
                <a:cs typeface="Times New Roman"/>
              </a:rPr>
              <a:t>n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644525" algn="l"/>
              </a:tabLst>
            </a:pPr>
            <a:r>
              <a:rPr sz="1800" spc="-885" dirty="0">
                <a:solidFill>
                  <a:srgbClr val="454D48"/>
                </a:solidFill>
                <a:latin typeface="Times New Roman"/>
                <a:cs typeface="Times New Roman"/>
              </a:rPr>
              <a:t>𝒙𝒙 </a:t>
            </a:r>
            <a:r>
              <a:rPr sz="1800" spc="270" dirty="0">
                <a:solidFill>
                  <a:srgbClr val="454D48"/>
                </a:solidFill>
                <a:latin typeface="Times New Roman"/>
                <a:cs typeface="Times New Roman"/>
              </a:rPr>
              <a:t>=</a:t>
            </a:r>
            <a:r>
              <a:rPr sz="1800" spc="-865" dirty="0">
                <a:solidFill>
                  <a:srgbClr val="454D48"/>
                </a:solidFill>
                <a:latin typeface="Times New Roman"/>
                <a:cs typeface="Times New Roman"/>
              </a:rPr>
              <a:t> 𝒏𝒏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6065300"/>
            <a:ext cx="4195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454D48"/>
                </a:solidFill>
                <a:latin typeface="Arial"/>
                <a:cs typeface="Arial"/>
              </a:rPr>
              <a:t>"Grupas vadītājam" (savākšanas </a:t>
            </a:r>
            <a:r>
              <a:rPr sz="1400" dirty="0">
                <a:solidFill>
                  <a:srgbClr val="454D48"/>
                </a:solidFill>
                <a:latin typeface="Arial"/>
                <a:cs typeface="Arial"/>
              </a:rPr>
              <a:t>punktam</a:t>
            </a:r>
            <a:r>
              <a:rPr sz="1400" spc="-105" dirty="0">
                <a:solidFill>
                  <a:srgbClr val="454D48"/>
                </a:solidFill>
                <a:latin typeface="Arial"/>
                <a:cs typeface="Arial"/>
              </a:rPr>
              <a:t>) </a:t>
            </a:r>
            <a:r>
              <a:rPr sz="1400" u="sng" dirty="0">
                <a:solidFill>
                  <a:srgbClr val="454D48"/>
                </a:solidFill>
                <a:uFill>
                  <a:solidFill>
                    <a:srgbClr val="454D48"/>
                  </a:solidFill>
                </a:uFill>
                <a:latin typeface="Arial"/>
                <a:cs typeface="Arial"/>
              </a:rPr>
              <a:t>jābūt </a:t>
            </a:r>
            <a:r>
              <a:rPr sz="1400" u="sng" spc="-10" dirty="0">
                <a:solidFill>
                  <a:srgbClr val="454D48"/>
                </a:solidFill>
                <a:uFill>
                  <a:solidFill>
                    <a:srgbClr val="454D48"/>
                  </a:solidFill>
                </a:uFill>
                <a:latin typeface="Arial"/>
                <a:cs typeface="Arial"/>
              </a:rPr>
              <a:t>sertificētam.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78859" y="3315180"/>
            <a:ext cx="4940935" cy="168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30000"/>
              </a:lnSpc>
              <a:spcBef>
                <a:spcPts val="100"/>
              </a:spcBef>
              <a:buClr>
                <a:srgbClr val="E75113"/>
              </a:buClr>
              <a:buFont typeface="Wingdings"/>
              <a:buChar char=""/>
              <a:tabLst>
                <a:tab pos="299085" algn="l"/>
              </a:tabLst>
            </a:pPr>
            <a:r>
              <a:rPr sz="2000" spc="-105" dirty="0">
                <a:solidFill>
                  <a:srgbClr val="454D48"/>
                </a:solidFill>
                <a:latin typeface="Arial"/>
                <a:cs typeface="Arial"/>
              </a:rPr>
              <a:t>Grupa </a:t>
            </a:r>
            <a:r>
              <a:rPr sz="2000" spc="-75" dirty="0">
                <a:solidFill>
                  <a:srgbClr val="454D48"/>
                </a:solidFill>
                <a:latin typeface="Arial"/>
                <a:cs typeface="Arial"/>
              </a:rPr>
              <a:t>n </a:t>
            </a:r>
            <a:r>
              <a:rPr sz="2000" spc="-120" dirty="0">
                <a:solidFill>
                  <a:srgbClr val="454D48"/>
                </a:solidFill>
                <a:latin typeface="Arial"/>
                <a:cs typeface="Arial"/>
              </a:rPr>
              <a:t>tiek </a:t>
            </a:r>
            <a:r>
              <a:rPr sz="2000" spc="-100" dirty="0">
                <a:solidFill>
                  <a:srgbClr val="454D48"/>
                </a:solidFill>
                <a:latin typeface="Arial"/>
                <a:cs typeface="Arial"/>
              </a:rPr>
              <a:t>uzskatīta par </a:t>
            </a:r>
            <a:r>
              <a:rPr sz="2000" spc="-35" dirty="0">
                <a:solidFill>
                  <a:srgbClr val="454D48"/>
                </a:solidFill>
                <a:latin typeface="Arial"/>
                <a:cs typeface="Arial"/>
              </a:rPr>
              <a:t>sertificētu, </a:t>
            </a:r>
            <a:r>
              <a:rPr sz="2000" dirty="0">
                <a:solidFill>
                  <a:srgbClr val="454D48"/>
                </a:solidFill>
                <a:latin typeface="Arial"/>
                <a:cs typeface="Arial"/>
              </a:rPr>
              <a:t>ja </a:t>
            </a:r>
            <a:r>
              <a:rPr sz="2000" spc="-65" dirty="0">
                <a:solidFill>
                  <a:srgbClr val="454D48"/>
                </a:solidFill>
                <a:latin typeface="Arial"/>
                <a:cs typeface="Arial"/>
              </a:rPr>
              <a:t>paraugs </a:t>
            </a:r>
            <a:r>
              <a:rPr sz="2000" spc="-140" dirty="0">
                <a:solidFill>
                  <a:srgbClr val="454D48"/>
                </a:solidFill>
                <a:latin typeface="Arial"/>
                <a:cs typeface="Arial"/>
              </a:rPr>
              <a:t>x </a:t>
            </a:r>
            <a:r>
              <a:rPr sz="2000" spc="-120" dirty="0">
                <a:solidFill>
                  <a:srgbClr val="454D48"/>
                </a:solidFill>
                <a:latin typeface="Arial"/>
                <a:cs typeface="Arial"/>
              </a:rPr>
              <a:t>ir </a:t>
            </a:r>
            <a:r>
              <a:rPr sz="2000" spc="-114" dirty="0">
                <a:solidFill>
                  <a:srgbClr val="454D48"/>
                </a:solidFill>
                <a:latin typeface="Arial"/>
                <a:cs typeface="Arial"/>
              </a:rPr>
              <a:t>sekmīgi </a:t>
            </a:r>
            <a:r>
              <a:rPr sz="2000" spc="-10" dirty="0">
                <a:solidFill>
                  <a:srgbClr val="454D48"/>
                </a:solidFill>
                <a:latin typeface="Arial"/>
                <a:cs typeface="Arial"/>
              </a:rPr>
              <a:t>pārbaudīts.</a:t>
            </a:r>
            <a:endParaRPr sz="2000">
              <a:latin typeface="Arial"/>
              <a:cs typeface="Arial"/>
            </a:endParaRPr>
          </a:p>
          <a:p>
            <a:pPr marL="298450" marR="927100" indent="-286385">
              <a:lnSpc>
                <a:spcPct val="130000"/>
              </a:lnSpc>
              <a:spcBef>
                <a:spcPts val="600"/>
              </a:spcBef>
              <a:buClr>
                <a:srgbClr val="E75113"/>
              </a:buClr>
              <a:buFont typeface="Wingdings"/>
              <a:buChar char=""/>
              <a:tabLst>
                <a:tab pos="298450" algn="l"/>
              </a:tabLst>
            </a:pPr>
            <a:r>
              <a:rPr sz="2000" dirty="0">
                <a:solidFill>
                  <a:srgbClr val="454D48"/>
                </a:solidFill>
                <a:latin typeface="Arial"/>
                <a:cs typeface="Arial"/>
              </a:rPr>
              <a:t>Ja paraugs </a:t>
            </a:r>
            <a:r>
              <a:rPr sz="2000" spc="-125" dirty="0">
                <a:solidFill>
                  <a:srgbClr val="454D48"/>
                </a:solidFill>
                <a:latin typeface="Arial"/>
                <a:cs typeface="Arial"/>
              </a:rPr>
              <a:t>netiek </a:t>
            </a:r>
            <a:r>
              <a:rPr sz="2000" spc="-114" dirty="0">
                <a:solidFill>
                  <a:srgbClr val="454D48"/>
                </a:solidFill>
                <a:latin typeface="Arial"/>
                <a:cs typeface="Arial"/>
              </a:rPr>
              <a:t>ņemts </a:t>
            </a:r>
            <a:r>
              <a:rPr sz="2000" spc="-65" dirty="0">
                <a:solidFill>
                  <a:srgbClr val="454D48"/>
                </a:solidFill>
                <a:latin typeface="Arial"/>
                <a:cs typeface="Arial"/>
              </a:rPr>
              <a:t>(vairāk </a:t>
            </a:r>
            <a:r>
              <a:rPr sz="2000" spc="-50" dirty="0">
                <a:solidFill>
                  <a:srgbClr val="454D48"/>
                </a:solidFill>
                <a:latin typeface="Arial"/>
                <a:cs typeface="Arial"/>
              </a:rPr>
              <a:t>nekā </a:t>
            </a:r>
            <a:r>
              <a:rPr sz="2000" spc="-20" dirty="0">
                <a:solidFill>
                  <a:srgbClr val="454D48"/>
                </a:solidFill>
                <a:latin typeface="Arial"/>
                <a:cs typeface="Arial"/>
              </a:rPr>
              <a:t>1/3), </a:t>
            </a:r>
            <a:r>
              <a:rPr sz="2000" spc="-114" dirty="0">
                <a:solidFill>
                  <a:srgbClr val="454D48"/>
                </a:solidFill>
                <a:latin typeface="Arial"/>
                <a:cs typeface="Arial"/>
              </a:rPr>
              <a:t>paraugs </a:t>
            </a:r>
            <a:r>
              <a:rPr sz="2000" spc="-25" dirty="0">
                <a:solidFill>
                  <a:srgbClr val="454D48"/>
                </a:solidFill>
                <a:latin typeface="Arial"/>
                <a:cs typeface="Arial"/>
              </a:rPr>
              <a:t>tiek </a:t>
            </a:r>
            <a:r>
              <a:rPr sz="2000" spc="-10" dirty="0">
                <a:solidFill>
                  <a:srgbClr val="454D48"/>
                </a:solidFill>
                <a:latin typeface="Arial"/>
                <a:cs typeface="Arial"/>
              </a:rPr>
              <a:t>pagarināts.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192000" cy="175260"/>
          </a:xfrm>
          <a:custGeom>
            <a:avLst/>
            <a:gdLst/>
            <a:ahLst/>
            <a:cxnLst/>
            <a:rect l="l" t="t" r="r" b="b"/>
            <a:pathLst>
              <a:path w="12192000" h="175260">
                <a:moveTo>
                  <a:pt x="12192000" y="0"/>
                </a:moveTo>
                <a:lnTo>
                  <a:pt x="0" y="0"/>
                </a:lnTo>
                <a:lnTo>
                  <a:pt x="0" y="175259"/>
                </a:lnTo>
                <a:lnTo>
                  <a:pt x="12192000" y="175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182" y="2982214"/>
            <a:ext cx="4980940" cy="296621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704049" y="3088628"/>
            <a:ext cx="19558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i="1" spc="-50" dirty="0">
                <a:solidFill>
                  <a:srgbClr val="454D48"/>
                </a:solidFill>
                <a:latin typeface="Times New Roman"/>
                <a:cs typeface="Times New Roman"/>
              </a:rPr>
              <a:t>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8231" y="3718038"/>
            <a:ext cx="17335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i="1" spc="-50" dirty="0">
                <a:solidFill>
                  <a:srgbClr val="006B6D"/>
                </a:solidFill>
                <a:latin typeface="Times New Roman"/>
                <a:cs typeface="Times New Roman"/>
              </a:rPr>
              <a:t>x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8623" y="3797904"/>
            <a:ext cx="2368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4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2428" y="338328"/>
            <a:ext cx="1258822" cy="72845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11/01/2023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105" dirty="0"/>
              <a:t>© </a:t>
            </a:r>
            <a:r>
              <a:rPr spc="-165" dirty="0"/>
              <a:t>SUSTAINABLE </a:t>
            </a:r>
            <a:r>
              <a:rPr spc="-215" dirty="0"/>
              <a:t>RESOURCES </a:t>
            </a:r>
            <a:r>
              <a:rPr spc="-40" dirty="0"/>
              <a:t>Verifikācijas </a:t>
            </a:r>
            <a:r>
              <a:rPr spc="-95" dirty="0"/>
              <a:t>shēma </a:t>
            </a:r>
            <a:r>
              <a:rPr spc="-40" dirty="0"/>
              <a:t>GmbH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45ED-43B1-D9B5-6B39-58E82C10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39" y="609822"/>
            <a:ext cx="8088630" cy="3323987"/>
          </a:xfrm>
        </p:spPr>
        <p:txBody>
          <a:bodyPr/>
          <a:lstStyle/>
          <a:p>
            <a:r>
              <a:rPr lang="lv-LV" dirty="0"/>
              <a:t>BM Certification SIA</a:t>
            </a:r>
            <a:br>
              <a:rPr lang="lv-LV" dirty="0"/>
            </a:br>
            <a:br>
              <a:rPr lang="lv-LV" dirty="0"/>
            </a:br>
            <a:r>
              <a:rPr lang="lv-LV" sz="3200" dirty="0"/>
              <a:t>SURE EU programmas vadītāja Agnese Leite</a:t>
            </a:r>
            <a:br>
              <a:rPr lang="lv-LV" sz="3200" dirty="0"/>
            </a:br>
            <a:r>
              <a:rPr lang="lv-LV" sz="3200" dirty="0"/>
              <a:t>28337390, agnese.leite@bmcertification.com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763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711" y="1903492"/>
            <a:ext cx="9839960" cy="2807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0" dirty="0">
                <a:latin typeface="Arial"/>
                <a:cs typeface="Arial"/>
              </a:rPr>
              <a:t>30. </a:t>
            </a:r>
            <a:r>
              <a:rPr sz="2000" spc="-45" dirty="0">
                <a:latin typeface="Arial"/>
                <a:cs typeface="Arial"/>
              </a:rPr>
              <a:t>panta </a:t>
            </a:r>
            <a:r>
              <a:rPr sz="2000" spc="-65" dirty="0">
                <a:latin typeface="Arial"/>
                <a:cs typeface="Arial"/>
              </a:rPr>
              <a:t>3. un </a:t>
            </a:r>
            <a:r>
              <a:rPr sz="2000" spc="-20" dirty="0">
                <a:latin typeface="Arial"/>
                <a:cs typeface="Arial"/>
              </a:rPr>
              <a:t>4. </a:t>
            </a:r>
            <a:r>
              <a:rPr sz="2000" spc="-100" dirty="0" err="1">
                <a:latin typeface="Arial"/>
                <a:cs typeface="Arial"/>
              </a:rPr>
              <a:t>punkts</a:t>
            </a:r>
            <a:r>
              <a:rPr lang="lv-LV" sz="2000" spc="-100" dirty="0">
                <a:latin typeface="Arial"/>
                <a:cs typeface="Arial"/>
              </a:rPr>
              <a:t> paredz, ka</a:t>
            </a:r>
            <a:r>
              <a:rPr sz="2000" spc="-100" dirty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1269365" marR="33655" indent="-342900">
              <a:lnSpc>
                <a:spcPct val="150000"/>
              </a:lnSpc>
              <a:spcBef>
                <a:spcPts val="500"/>
              </a:spcBef>
              <a:buClr>
                <a:srgbClr val="E75113"/>
              </a:buClr>
              <a:buFont typeface="Wingdings"/>
              <a:buChar char=""/>
              <a:tabLst>
                <a:tab pos="1269365" algn="l"/>
              </a:tabLst>
            </a:pPr>
            <a:r>
              <a:rPr sz="2000" spc="-75" dirty="0">
                <a:solidFill>
                  <a:srgbClr val="00666A"/>
                </a:solidFill>
                <a:latin typeface="Arial"/>
                <a:cs typeface="Arial"/>
              </a:rPr>
              <a:t>Uzņēmēji </a:t>
            </a:r>
            <a:r>
              <a:rPr sz="2000" spc="-55" dirty="0">
                <a:latin typeface="Arial"/>
                <a:cs typeface="Arial"/>
              </a:rPr>
              <a:t>iesniedz </a:t>
            </a:r>
            <a:r>
              <a:rPr sz="2000" spc="-60" dirty="0">
                <a:latin typeface="Arial"/>
                <a:cs typeface="Arial"/>
              </a:rPr>
              <a:t>ticamu </a:t>
            </a:r>
            <a:r>
              <a:rPr sz="2000" spc="-40" dirty="0">
                <a:latin typeface="Arial"/>
                <a:cs typeface="Arial"/>
              </a:rPr>
              <a:t>informāciju </a:t>
            </a:r>
            <a:r>
              <a:rPr sz="2000" spc="-95" dirty="0">
                <a:latin typeface="Arial"/>
                <a:cs typeface="Arial"/>
              </a:rPr>
              <a:t>par </a:t>
            </a:r>
            <a:r>
              <a:rPr sz="2000" dirty="0">
                <a:latin typeface="Arial"/>
                <a:cs typeface="Arial"/>
              </a:rPr>
              <a:t>atbilstību </a:t>
            </a:r>
            <a:r>
              <a:rPr sz="2000" spc="-65" dirty="0">
                <a:latin typeface="Arial"/>
                <a:cs typeface="Arial"/>
              </a:rPr>
              <a:t>ilgtspējības </a:t>
            </a:r>
            <a:r>
              <a:rPr sz="2000" spc="-105" dirty="0">
                <a:latin typeface="Arial"/>
                <a:cs typeface="Arial"/>
              </a:rPr>
              <a:t>un </a:t>
            </a:r>
            <a:r>
              <a:rPr sz="2000" spc="-110" dirty="0">
                <a:latin typeface="Arial"/>
                <a:cs typeface="Arial"/>
              </a:rPr>
              <a:t>siltumnīcefekta </a:t>
            </a:r>
            <a:r>
              <a:rPr sz="2000" spc="-204" dirty="0">
                <a:latin typeface="Arial"/>
                <a:cs typeface="Arial"/>
              </a:rPr>
              <a:t>gāzu </a:t>
            </a:r>
            <a:r>
              <a:rPr sz="2000" spc="-120" dirty="0">
                <a:latin typeface="Arial"/>
                <a:cs typeface="Arial"/>
              </a:rPr>
              <a:t>emisiju </a:t>
            </a:r>
            <a:r>
              <a:rPr sz="2000" spc="-140" dirty="0">
                <a:latin typeface="Arial"/>
                <a:cs typeface="Arial"/>
              </a:rPr>
              <a:t>samazināšanas </a:t>
            </a:r>
            <a:r>
              <a:rPr sz="2000" spc="-10" dirty="0">
                <a:latin typeface="Arial"/>
                <a:cs typeface="Arial"/>
              </a:rPr>
              <a:t>kritērijiem</a:t>
            </a:r>
            <a:r>
              <a:rPr sz="2000" spc="-2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269365" indent="-342265">
              <a:lnSpc>
                <a:spcPct val="100000"/>
              </a:lnSpc>
              <a:spcBef>
                <a:spcPts val="1695"/>
              </a:spcBef>
              <a:buClr>
                <a:srgbClr val="E75113"/>
              </a:buClr>
              <a:buFont typeface="Wingdings"/>
              <a:buChar char=""/>
              <a:tabLst>
                <a:tab pos="1269365" algn="l"/>
              </a:tabLst>
            </a:pPr>
            <a:r>
              <a:rPr sz="2000" spc="-160" dirty="0">
                <a:latin typeface="Arial"/>
                <a:cs typeface="Arial"/>
              </a:rPr>
              <a:t>Šī </a:t>
            </a:r>
            <a:r>
              <a:rPr sz="2000" spc="-35" dirty="0">
                <a:latin typeface="Arial"/>
                <a:cs typeface="Arial"/>
              </a:rPr>
              <a:t>informācija </a:t>
            </a:r>
            <a:r>
              <a:rPr sz="2000" spc="-130" dirty="0">
                <a:latin typeface="Arial"/>
                <a:cs typeface="Arial"/>
              </a:rPr>
              <a:t>ir </a:t>
            </a:r>
            <a:r>
              <a:rPr sz="2000" spc="-90" dirty="0">
                <a:latin typeface="Arial"/>
                <a:cs typeface="Arial"/>
              </a:rPr>
              <a:t>jāpārbauda </a:t>
            </a:r>
            <a:r>
              <a:rPr sz="2000" spc="-70" dirty="0">
                <a:solidFill>
                  <a:srgbClr val="00666A"/>
                </a:solidFill>
                <a:latin typeface="Arial"/>
                <a:cs typeface="Arial"/>
              </a:rPr>
              <a:t>neatkarīgā </a:t>
            </a:r>
            <a:r>
              <a:rPr sz="2000" spc="-10" dirty="0">
                <a:solidFill>
                  <a:srgbClr val="00666A"/>
                </a:solidFill>
                <a:latin typeface="Arial"/>
                <a:cs typeface="Arial"/>
              </a:rPr>
              <a:t>revīzijā.</a:t>
            </a:r>
            <a:endParaRPr sz="2000" dirty="0">
              <a:latin typeface="Arial"/>
              <a:cs typeface="Arial"/>
            </a:endParaRPr>
          </a:p>
          <a:p>
            <a:pPr marL="1270000" marR="5080" indent="-342900">
              <a:lnSpc>
                <a:spcPct val="150000"/>
              </a:lnSpc>
              <a:spcBef>
                <a:spcPts val="505"/>
              </a:spcBef>
              <a:buClr>
                <a:srgbClr val="E75113"/>
              </a:buClr>
              <a:buFont typeface="Wingdings"/>
              <a:buChar char=""/>
              <a:tabLst>
                <a:tab pos="1270000" algn="l"/>
              </a:tabLst>
            </a:pPr>
            <a:r>
              <a:rPr sz="2000" spc="-125" dirty="0">
                <a:latin typeface="Arial"/>
                <a:cs typeface="Arial"/>
              </a:rPr>
              <a:t>Komisija </a:t>
            </a:r>
            <a:r>
              <a:rPr sz="2000" spc="-110" dirty="0">
                <a:latin typeface="Arial"/>
                <a:cs typeface="Arial"/>
              </a:rPr>
              <a:t>apstiprina </a:t>
            </a:r>
            <a:r>
              <a:rPr sz="2000" spc="-55" dirty="0">
                <a:solidFill>
                  <a:srgbClr val="00666A"/>
                </a:solidFill>
                <a:latin typeface="Arial"/>
                <a:cs typeface="Arial"/>
              </a:rPr>
              <a:t>brīvprātīgas valsts </a:t>
            </a:r>
            <a:r>
              <a:rPr sz="2000" spc="-20" dirty="0">
                <a:solidFill>
                  <a:srgbClr val="00666A"/>
                </a:solidFill>
                <a:latin typeface="Arial"/>
                <a:cs typeface="Arial"/>
              </a:rPr>
              <a:t>vai </a:t>
            </a:r>
            <a:r>
              <a:rPr sz="2000" spc="-45" dirty="0">
                <a:solidFill>
                  <a:srgbClr val="00666A"/>
                </a:solidFill>
                <a:latin typeface="Arial"/>
                <a:cs typeface="Arial"/>
              </a:rPr>
              <a:t>starptautiskas </a:t>
            </a:r>
            <a:r>
              <a:rPr sz="2000" spc="-145" dirty="0">
                <a:solidFill>
                  <a:srgbClr val="00666A"/>
                </a:solidFill>
                <a:latin typeface="Arial"/>
                <a:cs typeface="Arial"/>
              </a:rPr>
              <a:t>shēmas </a:t>
            </a:r>
            <a:r>
              <a:rPr sz="2000" spc="-200" dirty="0" err="1">
                <a:latin typeface="Arial"/>
                <a:cs typeface="Arial"/>
              </a:rPr>
              <a:t>kā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spc="-130" dirty="0" err="1">
                <a:latin typeface="Arial"/>
                <a:cs typeface="Arial"/>
              </a:rPr>
              <a:t>līdze</a:t>
            </a:r>
            <a:r>
              <a:rPr lang="lv-LV" sz="2000" spc="-130" dirty="0">
                <a:latin typeface="Arial"/>
                <a:cs typeface="Arial"/>
              </a:rPr>
              <a:t>kli</a:t>
            </a:r>
            <a:r>
              <a:rPr sz="2000" spc="-130" dirty="0">
                <a:latin typeface="Arial"/>
                <a:cs typeface="Arial"/>
              </a:rPr>
              <a:t>, </a:t>
            </a:r>
            <a:r>
              <a:rPr sz="2000" spc="-25" dirty="0">
                <a:latin typeface="Arial"/>
                <a:cs typeface="Arial"/>
              </a:rPr>
              <a:t>lai </a:t>
            </a:r>
            <a:r>
              <a:rPr sz="2000" spc="-45" dirty="0">
                <a:latin typeface="Arial"/>
                <a:cs typeface="Arial"/>
              </a:rPr>
              <a:t>pārbaudītu </a:t>
            </a:r>
            <a:r>
              <a:rPr sz="2000" dirty="0">
                <a:latin typeface="Arial"/>
                <a:cs typeface="Arial"/>
              </a:rPr>
              <a:t>atbilstību </a:t>
            </a:r>
            <a:r>
              <a:rPr sz="2000" spc="-315" dirty="0">
                <a:latin typeface="Arial"/>
                <a:cs typeface="Arial"/>
              </a:rPr>
              <a:t>RED </a:t>
            </a:r>
            <a:r>
              <a:rPr lang="lv-LV" sz="2000" spc="-3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II </a:t>
            </a:r>
            <a:r>
              <a:rPr sz="2000" spc="-35" dirty="0">
                <a:latin typeface="Arial"/>
                <a:cs typeface="Arial"/>
              </a:rPr>
              <a:t>noteiktajiem </a:t>
            </a:r>
            <a:r>
              <a:rPr sz="2000" spc="-65" dirty="0">
                <a:latin typeface="Arial"/>
                <a:cs typeface="Arial"/>
              </a:rPr>
              <a:t>ilgtspējības </a:t>
            </a:r>
            <a:r>
              <a:rPr sz="2000" spc="-35" dirty="0">
                <a:latin typeface="Arial"/>
                <a:cs typeface="Arial"/>
              </a:rPr>
              <a:t>kritērijiem</a:t>
            </a:r>
            <a:r>
              <a:rPr sz="2000" dirty="0">
                <a:latin typeface="Arial"/>
                <a:cs typeface="Arial"/>
              </a:rPr>
              <a:t>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11346"/>
            <a:ext cx="95224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Kā </a:t>
            </a:r>
            <a:r>
              <a:rPr spc="-70" dirty="0"/>
              <a:t>izpildīt </a:t>
            </a:r>
            <a:r>
              <a:rPr spc="-600" dirty="0"/>
              <a:t>RED </a:t>
            </a:r>
            <a:r>
              <a:rPr spc="-135" dirty="0"/>
              <a:t>II</a:t>
            </a:r>
            <a:r>
              <a:rPr lang="lv-LV" spc="-135" dirty="0"/>
              <a:t> </a:t>
            </a:r>
            <a:r>
              <a:rPr spc="60" dirty="0" err="1"/>
              <a:t>prasības</a:t>
            </a:r>
            <a:r>
              <a:rPr spc="85" dirty="0"/>
              <a:t>?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175260"/>
          </a:xfrm>
          <a:custGeom>
            <a:avLst/>
            <a:gdLst/>
            <a:ahLst/>
            <a:cxnLst/>
            <a:rect l="l" t="t" r="r" b="b"/>
            <a:pathLst>
              <a:path w="12192000" h="175260">
                <a:moveTo>
                  <a:pt x="12192000" y="0"/>
                </a:moveTo>
                <a:lnTo>
                  <a:pt x="0" y="0"/>
                </a:lnTo>
                <a:lnTo>
                  <a:pt x="0" y="175259"/>
                </a:lnTo>
                <a:lnTo>
                  <a:pt x="12192000" y="175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2428" y="338328"/>
            <a:ext cx="1258822" cy="72845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916939" y="6594357"/>
            <a:ext cx="7664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lv-LV" spc="-10" dirty="0"/>
              <a:t>18/06/2024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105" dirty="0"/>
              <a:t>© </a:t>
            </a:r>
            <a:r>
              <a:rPr spc="-165" dirty="0"/>
              <a:t>SUSTAINABLE </a:t>
            </a:r>
            <a:r>
              <a:rPr spc="-215" dirty="0"/>
              <a:t>RESOURCES </a:t>
            </a:r>
            <a:r>
              <a:rPr spc="-40" dirty="0"/>
              <a:t>Verifikācijas </a:t>
            </a:r>
            <a:r>
              <a:rPr spc="-95" dirty="0"/>
              <a:t>shēma </a:t>
            </a:r>
            <a:r>
              <a:rPr spc="-40" dirty="0"/>
              <a:t>GmbH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CF78-46ED-8D58-5E32-E0ADF36D1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Kāpēc SURE EU sertifikācija?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BC63-1864-5993-5244-3D9E1C701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173" y="1900444"/>
            <a:ext cx="10321653" cy="276998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lv-LV" dirty="0"/>
              <a:t>Starptautisks sertifikāts un starptautisks standarts – plašāks tirgus</a:t>
            </a:r>
          </a:p>
          <a:p>
            <a:pPr marL="457200" indent="-457200">
              <a:buAutoNum type="arabicPeriod"/>
            </a:pPr>
            <a:r>
              <a:rPr lang="lv-LV" dirty="0"/>
              <a:t>Ir jau izstrādātā sistēma un standarti, tikai jāievieš ir uzņēmumā</a:t>
            </a:r>
          </a:p>
          <a:p>
            <a:pPr marL="457200" indent="-457200">
              <a:buAutoNum type="arabicPeriod"/>
            </a:pPr>
            <a:r>
              <a:rPr lang="lv-LV" dirty="0"/>
              <a:t>SEG emisiju aprēķinu metodoloģija vai RED II noklusēto vērtību izmantošana, kas jau ir izrēķināti cipari , piemēram, šķeldai</a:t>
            </a:r>
          </a:p>
          <a:p>
            <a:pPr marL="457200" indent="-457200">
              <a:buAutoNum type="arabicPeriod"/>
            </a:pPr>
            <a:r>
              <a:rPr lang="lv-LV" dirty="0"/>
              <a:t>Pieņem sertififikātus no citiem SURE EU piegādātājiem, nepieņem no biržas vai FSC/PEFC</a:t>
            </a:r>
          </a:p>
          <a:p>
            <a:pPr marL="457200" indent="-457200">
              <a:buAutoNum type="arabicPeriod"/>
            </a:pPr>
            <a:r>
              <a:rPr lang="lv-LV" dirty="0"/>
              <a:t>Komersantiem nav nepieciešams ievākt dokuemntus, ja piegādātājs ir sertificēts</a:t>
            </a:r>
          </a:p>
          <a:p>
            <a:r>
              <a:rPr lang="lv-LV" dirty="0"/>
              <a:t>Citas brīvprātīgās shēmas: </a:t>
            </a:r>
            <a:r>
              <a:rPr lang="lv-LV" dirty="0">
                <a:hlinkClick r:id="rId2"/>
              </a:rPr>
              <a:t>https://sure-system.org/en/scope/other-voluntary-schemes.html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88012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5" dirty="0"/>
              <a:t>Sertifikācijas </a:t>
            </a:r>
            <a:r>
              <a:rPr spc="-300" dirty="0"/>
              <a:t>process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75260"/>
          </a:xfrm>
          <a:custGeom>
            <a:avLst/>
            <a:gdLst/>
            <a:ahLst/>
            <a:cxnLst/>
            <a:rect l="l" t="t" r="r" b="b"/>
            <a:pathLst>
              <a:path w="12192000" h="175260">
                <a:moveTo>
                  <a:pt x="12192000" y="0"/>
                </a:moveTo>
                <a:lnTo>
                  <a:pt x="0" y="0"/>
                </a:lnTo>
                <a:lnTo>
                  <a:pt x="0" y="175259"/>
                </a:lnTo>
                <a:lnTo>
                  <a:pt x="12192000" y="175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7752" y="1918716"/>
            <a:ext cx="4578095" cy="41391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2428" y="338328"/>
            <a:ext cx="1258822" cy="72845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38711" y="1755005"/>
            <a:ext cx="5471160" cy="37237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marR="5080" indent="-227329">
              <a:lnSpc>
                <a:spcPct val="150000"/>
              </a:lnSpc>
              <a:spcBef>
                <a:spcPts val="100"/>
              </a:spcBef>
              <a:buClr>
                <a:srgbClr val="E75113"/>
              </a:buClr>
              <a:buFont typeface="Wingdings"/>
              <a:buChar char=""/>
              <a:tabLst>
                <a:tab pos="240665" algn="l"/>
              </a:tabLst>
            </a:pPr>
            <a:r>
              <a:rPr sz="1900" spc="-315" dirty="0">
                <a:latin typeface="Arial"/>
                <a:cs typeface="Arial"/>
              </a:rPr>
              <a:t>SURE </a:t>
            </a:r>
            <a:r>
              <a:rPr lang="lv-LV" sz="1900" spc="-315" dirty="0">
                <a:latin typeface="Arial"/>
                <a:cs typeface="Arial"/>
              </a:rPr>
              <a:t> </a:t>
            </a:r>
            <a:r>
              <a:rPr sz="1900" spc="-75" dirty="0" err="1">
                <a:latin typeface="Arial"/>
                <a:cs typeface="Arial"/>
              </a:rPr>
              <a:t>pārbauda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95" dirty="0">
                <a:latin typeface="Arial"/>
                <a:cs typeface="Arial"/>
              </a:rPr>
              <a:t>atbilstību </a:t>
            </a:r>
            <a:r>
              <a:rPr sz="1900" spc="-310" dirty="0">
                <a:latin typeface="Arial"/>
                <a:cs typeface="Arial"/>
              </a:rPr>
              <a:t>RED </a:t>
            </a:r>
            <a:r>
              <a:rPr lang="lv-LV" sz="1900" spc="-310" dirty="0">
                <a:latin typeface="Arial"/>
                <a:cs typeface="Arial"/>
              </a:rPr>
              <a:t> </a:t>
            </a:r>
            <a:r>
              <a:rPr sz="1900" spc="-55" dirty="0">
                <a:latin typeface="Arial"/>
                <a:cs typeface="Arial"/>
              </a:rPr>
              <a:t>II </a:t>
            </a:r>
            <a:r>
              <a:rPr sz="1900" dirty="0">
                <a:latin typeface="Arial"/>
                <a:cs typeface="Arial"/>
              </a:rPr>
              <a:t>saskaņā ar </a:t>
            </a:r>
            <a:r>
              <a:rPr sz="1900" spc="-130" dirty="0">
                <a:latin typeface="Arial"/>
                <a:cs typeface="Arial"/>
              </a:rPr>
              <a:t>shēmas </a:t>
            </a:r>
            <a:r>
              <a:rPr sz="1900" spc="-70" dirty="0">
                <a:latin typeface="Arial"/>
                <a:cs typeface="Arial"/>
              </a:rPr>
              <a:t>principiem </a:t>
            </a:r>
            <a:r>
              <a:rPr sz="1900" spc="-110" dirty="0">
                <a:latin typeface="Arial"/>
                <a:cs typeface="Arial"/>
              </a:rPr>
              <a:t>un </a:t>
            </a:r>
            <a:r>
              <a:rPr sz="1900" spc="-95" dirty="0">
                <a:latin typeface="Arial"/>
                <a:cs typeface="Arial"/>
              </a:rPr>
              <a:t>izstrādātajām </a:t>
            </a:r>
            <a:r>
              <a:rPr sz="1900" spc="-10" dirty="0">
                <a:latin typeface="Arial"/>
                <a:cs typeface="Arial"/>
              </a:rPr>
              <a:t>metodoloģijām, </a:t>
            </a:r>
            <a:r>
              <a:rPr sz="1900" spc="-70" dirty="0">
                <a:latin typeface="Arial"/>
                <a:cs typeface="Arial"/>
              </a:rPr>
              <a:t>ko </a:t>
            </a:r>
            <a:r>
              <a:rPr sz="1900" spc="-110" dirty="0">
                <a:latin typeface="Arial"/>
                <a:cs typeface="Arial"/>
              </a:rPr>
              <a:t>atzinusi </a:t>
            </a:r>
            <a:r>
              <a:rPr sz="1900" spc="-20" dirty="0">
                <a:latin typeface="Arial"/>
                <a:cs typeface="Arial"/>
              </a:rPr>
              <a:t>Komisija</a:t>
            </a:r>
            <a:r>
              <a:rPr sz="1900" spc="-100" dirty="0">
                <a:latin typeface="Arial"/>
                <a:cs typeface="Arial"/>
              </a:rPr>
              <a:t>.</a:t>
            </a:r>
            <a:endParaRPr sz="1900" dirty="0">
              <a:latin typeface="Arial"/>
              <a:cs typeface="Arial"/>
            </a:endParaRPr>
          </a:p>
          <a:p>
            <a:pPr marL="293370" marR="120014" indent="-281305">
              <a:lnSpc>
                <a:spcPct val="150000"/>
              </a:lnSpc>
              <a:spcBef>
                <a:spcPts val="994"/>
              </a:spcBef>
              <a:buClr>
                <a:srgbClr val="E75113"/>
              </a:buClr>
              <a:buFont typeface="Wingdings"/>
              <a:buChar char=""/>
              <a:tabLst>
                <a:tab pos="294640" algn="l"/>
              </a:tabLst>
            </a:pPr>
            <a:r>
              <a:rPr sz="1900" spc="-105" dirty="0">
                <a:latin typeface="Arial"/>
                <a:cs typeface="Arial"/>
              </a:rPr>
              <a:t>Parakstot </a:t>
            </a:r>
            <a:r>
              <a:rPr sz="1900" spc="-125" dirty="0">
                <a:latin typeface="Arial"/>
                <a:cs typeface="Arial"/>
              </a:rPr>
              <a:t>sistēmas </a:t>
            </a:r>
            <a:r>
              <a:rPr sz="1900" spc="-60" dirty="0">
                <a:latin typeface="Arial"/>
                <a:cs typeface="Arial"/>
              </a:rPr>
              <a:t>līgumu</a:t>
            </a:r>
            <a:r>
              <a:rPr sz="1900" spc="-40" dirty="0">
                <a:latin typeface="Arial"/>
                <a:cs typeface="Arial"/>
              </a:rPr>
              <a:t>, </a:t>
            </a:r>
            <a:r>
              <a:rPr sz="1900" spc="-10" dirty="0">
                <a:latin typeface="Arial"/>
                <a:cs typeface="Arial"/>
              </a:rPr>
              <a:t>sistēmas </a:t>
            </a:r>
            <a:r>
              <a:rPr sz="1900" spc="-60" dirty="0">
                <a:latin typeface="Arial"/>
                <a:cs typeface="Arial"/>
              </a:rPr>
              <a:t>dalībnieki </a:t>
            </a:r>
            <a:r>
              <a:rPr sz="1900" dirty="0">
                <a:latin typeface="Arial"/>
                <a:cs typeface="Arial"/>
              </a:rPr>
              <a:t>apņemas ievērot </a:t>
            </a:r>
            <a:r>
              <a:rPr sz="1900" spc="-315" dirty="0">
                <a:latin typeface="Arial"/>
                <a:cs typeface="Arial"/>
              </a:rPr>
              <a:t>SURE </a:t>
            </a:r>
            <a:r>
              <a:rPr lang="lv-LV" sz="1900" spc="-315" dirty="0">
                <a:latin typeface="Arial"/>
                <a:cs typeface="Arial"/>
              </a:rPr>
              <a:t> </a:t>
            </a:r>
            <a:r>
              <a:rPr sz="1900" spc="-125" dirty="0" err="1">
                <a:latin typeface="Arial"/>
                <a:cs typeface="Arial"/>
              </a:rPr>
              <a:t>sistēmas</a:t>
            </a:r>
            <a:r>
              <a:rPr sz="1900" spc="-12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principos </a:t>
            </a:r>
            <a:r>
              <a:rPr sz="1900" spc="-60" dirty="0">
                <a:latin typeface="Arial"/>
                <a:cs typeface="Arial"/>
              </a:rPr>
              <a:t>noteiktās </a:t>
            </a:r>
            <a:r>
              <a:rPr sz="1900" spc="-70" dirty="0">
                <a:latin typeface="Arial"/>
                <a:cs typeface="Arial"/>
              </a:rPr>
              <a:t>prasības</a:t>
            </a:r>
            <a:r>
              <a:rPr sz="1900" spc="-30" dirty="0">
                <a:latin typeface="Arial"/>
                <a:cs typeface="Arial"/>
              </a:rPr>
              <a:t>.</a:t>
            </a:r>
            <a:endParaRPr sz="1900" dirty="0">
              <a:latin typeface="Arial"/>
              <a:cs typeface="Arial"/>
            </a:endParaRPr>
          </a:p>
          <a:p>
            <a:pPr marL="293370" marR="1401445" indent="-281305">
              <a:lnSpc>
                <a:spcPct val="150000"/>
              </a:lnSpc>
              <a:spcBef>
                <a:spcPts val="994"/>
              </a:spcBef>
              <a:buClr>
                <a:srgbClr val="E75113"/>
              </a:buClr>
              <a:buFont typeface="Wingdings"/>
              <a:buChar char=""/>
              <a:tabLst>
                <a:tab pos="294640" algn="l"/>
              </a:tabLst>
            </a:pPr>
            <a:r>
              <a:rPr sz="1900" spc="-150" dirty="0">
                <a:latin typeface="Arial"/>
                <a:cs typeface="Arial"/>
              </a:rPr>
              <a:t>Sistēmas </a:t>
            </a:r>
            <a:r>
              <a:rPr sz="1900" spc="-65" dirty="0">
                <a:latin typeface="Arial"/>
                <a:cs typeface="Arial"/>
              </a:rPr>
              <a:t>dalībniekus </a:t>
            </a:r>
            <a:r>
              <a:rPr sz="1900" spc="-85" dirty="0">
                <a:latin typeface="Arial"/>
                <a:cs typeface="Arial"/>
              </a:rPr>
              <a:t>vismaz </a:t>
            </a:r>
            <a:r>
              <a:rPr sz="1900" spc="-114" dirty="0">
                <a:latin typeface="Arial"/>
                <a:cs typeface="Arial"/>
              </a:rPr>
              <a:t>reizi </a:t>
            </a:r>
            <a:r>
              <a:rPr sz="1900" spc="-100" dirty="0">
                <a:latin typeface="Arial"/>
                <a:cs typeface="Arial"/>
              </a:rPr>
              <a:t>gadā pārbauda </a:t>
            </a:r>
            <a:r>
              <a:rPr sz="1900" spc="-10" dirty="0">
                <a:latin typeface="Arial"/>
                <a:cs typeface="Arial"/>
              </a:rPr>
              <a:t>apmācīti </a:t>
            </a:r>
            <a:r>
              <a:rPr sz="1900" spc="-70" dirty="0">
                <a:latin typeface="Arial"/>
                <a:cs typeface="Arial"/>
              </a:rPr>
              <a:t>ārējie </a:t>
            </a:r>
            <a:r>
              <a:rPr sz="1900" spc="-10" dirty="0">
                <a:latin typeface="Arial"/>
                <a:cs typeface="Arial"/>
              </a:rPr>
              <a:t>revidenti</a:t>
            </a:r>
            <a:r>
              <a:rPr sz="1900" spc="-90" dirty="0">
                <a:latin typeface="Arial"/>
                <a:cs typeface="Arial"/>
              </a:rPr>
              <a:t>.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916939" y="6594357"/>
            <a:ext cx="7664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lv-LV" spc="-10" dirty="0"/>
              <a:t>18/06/2024</a:t>
            </a: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105" dirty="0"/>
              <a:t>© </a:t>
            </a:r>
            <a:r>
              <a:rPr spc="-165" dirty="0"/>
              <a:t>SUSTAINABLE </a:t>
            </a:r>
            <a:r>
              <a:rPr spc="-215" dirty="0"/>
              <a:t>RESOURCES </a:t>
            </a:r>
            <a:r>
              <a:rPr spc="-40" dirty="0"/>
              <a:t>Verifikācijas </a:t>
            </a:r>
            <a:r>
              <a:rPr spc="-95" dirty="0"/>
              <a:t>shēma </a:t>
            </a:r>
            <a:r>
              <a:rPr spc="-40" dirty="0"/>
              <a:t>GmbH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72428"/>
            <a:ext cx="12192000" cy="386080"/>
          </a:xfrm>
          <a:custGeom>
            <a:avLst/>
            <a:gdLst/>
            <a:ahLst/>
            <a:cxnLst/>
            <a:rect l="l" t="t" r="r" b="b"/>
            <a:pathLst>
              <a:path w="12192000" h="386079">
                <a:moveTo>
                  <a:pt x="12192000" y="0"/>
                </a:moveTo>
                <a:lnTo>
                  <a:pt x="0" y="0"/>
                </a:lnTo>
                <a:lnTo>
                  <a:pt x="0" y="385572"/>
                </a:lnTo>
                <a:lnTo>
                  <a:pt x="12192000" y="385572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4" dirty="0"/>
              <a:t>Reģistrācija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175260"/>
          </a:xfrm>
          <a:custGeom>
            <a:avLst/>
            <a:gdLst/>
            <a:ahLst/>
            <a:cxnLst/>
            <a:rect l="l" t="t" r="r" b="b"/>
            <a:pathLst>
              <a:path w="12192000" h="175260">
                <a:moveTo>
                  <a:pt x="12192000" y="0"/>
                </a:moveTo>
                <a:lnTo>
                  <a:pt x="0" y="0"/>
                </a:lnTo>
                <a:lnTo>
                  <a:pt x="0" y="175259"/>
                </a:lnTo>
                <a:lnTo>
                  <a:pt x="12192000" y="175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2428" y="338328"/>
            <a:ext cx="1258822" cy="7284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9108" y="368808"/>
            <a:ext cx="7050011" cy="592988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xfrm>
            <a:off x="916939" y="6594357"/>
            <a:ext cx="7664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lv-LV" spc="-10" dirty="0"/>
              <a:t>18/06/2024</a:t>
            </a:r>
            <a:endParaRPr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105" dirty="0"/>
              <a:t>© </a:t>
            </a:r>
            <a:r>
              <a:rPr spc="-165" dirty="0"/>
              <a:t>SUSTAINABLE </a:t>
            </a:r>
            <a:r>
              <a:rPr spc="-215" dirty="0"/>
              <a:t>RESOURCES </a:t>
            </a:r>
            <a:r>
              <a:rPr spc="-40" dirty="0"/>
              <a:t>Verifikācijas </a:t>
            </a:r>
            <a:r>
              <a:rPr spc="-95" dirty="0"/>
              <a:t>shēma </a:t>
            </a:r>
            <a:r>
              <a:rPr spc="-40" dirty="0"/>
              <a:t>GmbH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4" dirty="0"/>
              <a:t>Reģistrācija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75260"/>
          </a:xfrm>
          <a:custGeom>
            <a:avLst/>
            <a:gdLst/>
            <a:ahLst/>
            <a:cxnLst/>
            <a:rect l="l" t="t" r="r" b="b"/>
            <a:pathLst>
              <a:path w="12192000" h="175260">
                <a:moveTo>
                  <a:pt x="12192000" y="0"/>
                </a:moveTo>
                <a:lnTo>
                  <a:pt x="0" y="0"/>
                </a:lnTo>
                <a:lnTo>
                  <a:pt x="0" y="175259"/>
                </a:lnTo>
                <a:lnTo>
                  <a:pt x="12192000" y="175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2428" y="338328"/>
            <a:ext cx="1258822" cy="72845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935173" y="1900444"/>
            <a:ext cx="10321653" cy="326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95"/>
              </a:spcBef>
            </a:pPr>
            <a:r>
              <a:rPr sz="1900" spc="-155" dirty="0"/>
              <a:t>Lūdzu, </a:t>
            </a:r>
            <a:r>
              <a:rPr sz="1900" spc="-110" dirty="0"/>
              <a:t>ņemiet vērā, </a:t>
            </a:r>
            <a:r>
              <a:rPr sz="1900" spc="-10" dirty="0"/>
              <a:t>ka:</a:t>
            </a:r>
            <a:endParaRPr sz="1900" dirty="0"/>
          </a:p>
          <a:p>
            <a:pPr marL="242570" marR="25400" indent="-227329">
              <a:lnSpc>
                <a:spcPct val="150000"/>
              </a:lnSpc>
              <a:spcBef>
                <a:spcPts val="994"/>
              </a:spcBef>
              <a:buClr>
                <a:srgbClr val="E75113"/>
              </a:buClr>
              <a:buFont typeface="Wingdings"/>
              <a:buChar char=""/>
              <a:tabLst>
                <a:tab pos="244475" algn="l"/>
              </a:tabLst>
            </a:pPr>
            <a:r>
              <a:rPr sz="1900" spc="-315" dirty="0"/>
              <a:t>SURE </a:t>
            </a:r>
            <a:r>
              <a:rPr lang="lv-LV" sz="1900" spc="-315" dirty="0"/>
              <a:t> </a:t>
            </a:r>
            <a:r>
              <a:rPr sz="1900" spc="-114" dirty="0" err="1"/>
              <a:t>pieņem</a:t>
            </a:r>
            <a:r>
              <a:rPr sz="1900" spc="-114" dirty="0"/>
              <a:t> </a:t>
            </a:r>
            <a:r>
              <a:rPr sz="1900" spc="-80" dirty="0"/>
              <a:t>pieteikumus </a:t>
            </a:r>
            <a:r>
              <a:rPr sz="1900" spc="-110" dirty="0"/>
              <a:t>un </a:t>
            </a:r>
            <a:r>
              <a:rPr sz="1900" spc="-130" dirty="0"/>
              <a:t>nepieciešamos </a:t>
            </a:r>
            <a:r>
              <a:rPr sz="1900" spc="-100" dirty="0"/>
              <a:t>pierādījumus </a:t>
            </a:r>
            <a:r>
              <a:rPr sz="1900" spc="-185" dirty="0"/>
              <a:t>kā </a:t>
            </a:r>
            <a:r>
              <a:rPr sz="1900" spc="-40" dirty="0"/>
              <a:t>sertifikācijas </a:t>
            </a:r>
            <a:r>
              <a:rPr sz="1900" spc="-90" dirty="0" err="1"/>
              <a:t>iestāde</a:t>
            </a:r>
            <a:r>
              <a:rPr sz="1900" spc="-90" dirty="0"/>
              <a:t> </a:t>
            </a:r>
            <a:r>
              <a:rPr sz="1900" spc="-85" dirty="0" err="1"/>
              <a:t>tikai</a:t>
            </a:r>
            <a:r>
              <a:rPr sz="1900" spc="-85" dirty="0"/>
              <a:t> </a:t>
            </a:r>
            <a:r>
              <a:rPr sz="1900" spc="-135" dirty="0"/>
              <a:t>angļu </a:t>
            </a:r>
            <a:r>
              <a:rPr sz="1900" spc="-30" dirty="0"/>
              <a:t>vai </a:t>
            </a:r>
            <a:r>
              <a:rPr sz="1900" spc="-120" dirty="0"/>
              <a:t>vācu </a:t>
            </a:r>
            <a:r>
              <a:rPr sz="1900" spc="-10" dirty="0"/>
              <a:t>valodā</a:t>
            </a:r>
            <a:r>
              <a:rPr sz="1900" spc="-55" dirty="0"/>
              <a:t>.</a:t>
            </a:r>
            <a:endParaRPr sz="1900" dirty="0"/>
          </a:p>
          <a:p>
            <a:pPr marL="242570" marR="5080" indent="-227329">
              <a:lnSpc>
                <a:spcPct val="150000"/>
              </a:lnSpc>
              <a:spcBef>
                <a:spcPts val="994"/>
              </a:spcBef>
              <a:buClr>
                <a:srgbClr val="E75113"/>
              </a:buClr>
              <a:buFont typeface="Wingdings"/>
              <a:buChar char=""/>
              <a:tabLst>
                <a:tab pos="244475" algn="l"/>
              </a:tabLst>
            </a:pPr>
            <a:r>
              <a:rPr sz="1900" spc="-80" dirty="0"/>
              <a:t>šaubu </a:t>
            </a:r>
            <a:r>
              <a:rPr sz="1900" spc="-10" dirty="0"/>
              <a:t>gadījumā </a:t>
            </a:r>
            <a:r>
              <a:rPr sz="1900" spc="-315" dirty="0"/>
              <a:t>SURE </a:t>
            </a:r>
            <a:r>
              <a:rPr lang="lv-LV" sz="1900" spc="-315" dirty="0"/>
              <a:t> </a:t>
            </a:r>
            <a:r>
              <a:rPr sz="1900" spc="-125" dirty="0" err="1"/>
              <a:t>sistēmas</a:t>
            </a:r>
            <a:r>
              <a:rPr sz="1900" spc="-125" dirty="0"/>
              <a:t> </a:t>
            </a:r>
            <a:r>
              <a:rPr sz="1900" spc="-65" dirty="0"/>
              <a:t>dokumentācija </a:t>
            </a:r>
            <a:r>
              <a:rPr sz="1900" spc="-135" dirty="0"/>
              <a:t>angļu </a:t>
            </a:r>
            <a:r>
              <a:rPr sz="1900" spc="-125" dirty="0"/>
              <a:t>valodā </a:t>
            </a:r>
            <a:r>
              <a:rPr sz="1900" spc="-110" dirty="0"/>
              <a:t>ir </a:t>
            </a:r>
            <a:r>
              <a:rPr sz="1900" spc="-120" dirty="0"/>
              <a:t>pamats, </a:t>
            </a:r>
            <a:r>
              <a:rPr sz="1900" spc="-114" dirty="0"/>
              <a:t>jo </a:t>
            </a:r>
            <a:r>
              <a:rPr sz="1900" spc="-130" dirty="0"/>
              <a:t>angļu valodas </a:t>
            </a:r>
            <a:r>
              <a:rPr sz="1900" spc="-10" dirty="0"/>
              <a:t>versiju </a:t>
            </a:r>
            <a:r>
              <a:rPr sz="1900" spc="-85" dirty="0"/>
              <a:t>akreditē </a:t>
            </a:r>
            <a:r>
              <a:rPr sz="1900" spc="-130" dirty="0"/>
              <a:t>Eiropas </a:t>
            </a:r>
            <a:r>
              <a:rPr sz="1900" spc="-10" dirty="0"/>
              <a:t>Komisija</a:t>
            </a:r>
            <a:r>
              <a:rPr sz="1900" spc="-100" dirty="0"/>
              <a:t>.</a:t>
            </a:r>
            <a:endParaRPr sz="1900" dirty="0"/>
          </a:p>
          <a:p>
            <a:pPr marL="242570" marR="24765" indent="-227329">
              <a:lnSpc>
                <a:spcPct val="150000"/>
              </a:lnSpc>
              <a:spcBef>
                <a:spcPts val="1010"/>
              </a:spcBef>
              <a:buClr>
                <a:srgbClr val="E75113"/>
              </a:buClr>
              <a:buFont typeface="Wingdings"/>
              <a:buChar char=""/>
              <a:tabLst>
                <a:tab pos="244475" algn="l"/>
              </a:tabLst>
            </a:pPr>
            <a:r>
              <a:rPr sz="1900" dirty="0"/>
              <a:t>lai </a:t>
            </a:r>
            <a:r>
              <a:rPr sz="1900" spc="-85" dirty="0"/>
              <a:t>paātrinātu </a:t>
            </a:r>
            <a:r>
              <a:rPr sz="1900" spc="-60" dirty="0"/>
              <a:t>reģistrācijas </a:t>
            </a:r>
            <a:r>
              <a:rPr sz="1900" spc="-125" dirty="0"/>
              <a:t>procesu</a:t>
            </a:r>
            <a:r>
              <a:rPr sz="1900" spc="-30" dirty="0"/>
              <a:t>, </a:t>
            </a:r>
            <a:r>
              <a:rPr sz="1900" spc="-65" dirty="0"/>
              <a:t>pieteikuma </a:t>
            </a:r>
            <a:r>
              <a:rPr sz="1900" spc="-20" dirty="0"/>
              <a:t>veidlapās </a:t>
            </a:r>
            <a:r>
              <a:rPr sz="1900" spc="-75" dirty="0"/>
              <a:t>nepārprotami </a:t>
            </a:r>
            <a:r>
              <a:rPr sz="1900" spc="-80" dirty="0"/>
              <a:t>norādiet</a:t>
            </a:r>
            <a:r>
              <a:rPr sz="1900" spc="-75" dirty="0"/>
              <a:t> skaidru </a:t>
            </a:r>
            <a:r>
              <a:rPr sz="1900" spc="-60" dirty="0"/>
              <a:t>atsauci uz </a:t>
            </a:r>
            <a:r>
              <a:rPr sz="1900" spc="-55" dirty="0"/>
              <a:t>iesniegto </a:t>
            </a:r>
            <a:r>
              <a:rPr sz="1900" dirty="0"/>
              <a:t>rakstisko </a:t>
            </a:r>
            <a:r>
              <a:rPr sz="1900" spc="-35" dirty="0"/>
              <a:t>pierādījumu </a:t>
            </a:r>
            <a:r>
              <a:rPr sz="1900" dirty="0"/>
              <a:t>uz </a:t>
            </a:r>
            <a:r>
              <a:rPr sz="1900" spc="-90" dirty="0"/>
              <a:t>attiecīgo </a:t>
            </a:r>
            <a:r>
              <a:rPr sz="1900" spc="-315" dirty="0"/>
              <a:t>SURE </a:t>
            </a:r>
            <a:r>
              <a:rPr lang="lv-LV" sz="1900" spc="-315" dirty="0"/>
              <a:t> </a:t>
            </a:r>
            <a:r>
              <a:rPr sz="1900" spc="-60" dirty="0" err="1"/>
              <a:t>prasīb</a:t>
            </a:r>
            <a:r>
              <a:rPr lang="lv-LV" sz="1900" spc="-60" dirty="0"/>
              <a:t>ām</a:t>
            </a:r>
            <a:endParaRPr sz="190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916939" y="6594357"/>
            <a:ext cx="76647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lv-LV" spc="-10" dirty="0"/>
              <a:t>18/04/2024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105" dirty="0"/>
              <a:t>© </a:t>
            </a:r>
            <a:r>
              <a:rPr spc="-165" dirty="0"/>
              <a:t>SUSTAINABLE </a:t>
            </a:r>
            <a:r>
              <a:rPr spc="-215" dirty="0"/>
              <a:t>RESOURCES </a:t>
            </a:r>
            <a:r>
              <a:rPr spc="-40" dirty="0"/>
              <a:t>Verifikācijas </a:t>
            </a:r>
            <a:r>
              <a:rPr spc="-95" dirty="0"/>
              <a:t>shēma </a:t>
            </a:r>
            <a:r>
              <a:rPr spc="-40" dirty="0"/>
              <a:t>GmbH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5" dirty="0"/>
              <a:t>Sertifikācijas </a:t>
            </a:r>
            <a:r>
              <a:rPr spc="-160" dirty="0"/>
              <a:t>procedūra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75260"/>
          </a:xfrm>
          <a:custGeom>
            <a:avLst/>
            <a:gdLst/>
            <a:ahLst/>
            <a:cxnLst/>
            <a:rect l="l" t="t" r="r" b="b"/>
            <a:pathLst>
              <a:path w="12192000" h="175260">
                <a:moveTo>
                  <a:pt x="12192000" y="0"/>
                </a:moveTo>
                <a:lnTo>
                  <a:pt x="0" y="0"/>
                </a:lnTo>
                <a:lnTo>
                  <a:pt x="0" y="175259"/>
                </a:lnTo>
                <a:lnTo>
                  <a:pt x="12192000" y="175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2428" y="338328"/>
            <a:ext cx="1258822" cy="72845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435353" y="1482597"/>
            <a:ext cx="6098540" cy="370840"/>
            <a:chOff x="1435353" y="1482597"/>
            <a:chExt cx="6098540" cy="370840"/>
          </a:xfrm>
        </p:grpSpPr>
        <p:sp>
          <p:nvSpPr>
            <p:cNvPr id="6" name="object 6"/>
            <p:cNvSpPr/>
            <p:nvPr/>
          </p:nvSpPr>
          <p:spPr>
            <a:xfrm>
              <a:off x="1441703" y="1488947"/>
              <a:ext cx="1367155" cy="358140"/>
            </a:xfrm>
            <a:custGeom>
              <a:avLst/>
              <a:gdLst/>
              <a:ahLst/>
              <a:cxnLst/>
              <a:rect l="l" t="t" r="r" b="b"/>
              <a:pathLst>
                <a:path w="1367155" h="358139">
                  <a:moveTo>
                    <a:pt x="1187958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1187958" y="358140"/>
                  </a:lnTo>
                  <a:lnTo>
                    <a:pt x="1367028" y="179070"/>
                  </a:lnTo>
                  <a:lnTo>
                    <a:pt x="1187958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1703" y="1488947"/>
              <a:ext cx="1367155" cy="358140"/>
            </a:xfrm>
            <a:custGeom>
              <a:avLst/>
              <a:gdLst/>
              <a:ahLst/>
              <a:cxnLst/>
              <a:rect l="l" t="t" r="r" b="b"/>
              <a:pathLst>
                <a:path w="1367155" h="358139">
                  <a:moveTo>
                    <a:pt x="0" y="0"/>
                  </a:moveTo>
                  <a:lnTo>
                    <a:pt x="1187958" y="0"/>
                  </a:lnTo>
                  <a:lnTo>
                    <a:pt x="1367028" y="179070"/>
                  </a:lnTo>
                  <a:lnTo>
                    <a:pt x="1187958" y="358140"/>
                  </a:lnTo>
                  <a:lnTo>
                    <a:pt x="0" y="3581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6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43571" y="1488947"/>
              <a:ext cx="283845" cy="358140"/>
            </a:xfrm>
            <a:custGeom>
              <a:avLst/>
              <a:gdLst/>
              <a:ahLst/>
              <a:cxnLst/>
              <a:rect l="l" t="t" r="r" b="b"/>
              <a:pathLst>
                <a:path w="283845" h="358139">
                  <a:moveTo>
                    <a:pt x="98882" y="0"/>
                  </a:moveTo>
                  <a:lnTo>
                    <a:pt x="0" y="0"/>
                  </a:lnTo>
                  <a:lnTo>
                    <a:pt x="184581" y="179070"/>
                  </a:lnTo>
                  <a:lnTo>
                    <a:pt x="0" y="358140"/>
                  </a:lnTo>
                  <a:lnTo>
                    <a:pt x="98882" y="358140"/>
                  </a:lnTo>
                  <a:lnTo>
                    <a:pt x="283464" y="179070"/>
                  </a:lnTo>
                  <a:lnTo>
                    <a:pt x="98882" y="0"/>
                  </a:lnTo>
                  <a:close/>
                </a:path>
              </a:pathLst>
            </a:custGeom>
            <a:solidFill>
              <a:srgbClr val="006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43571" y="1488947"/>
              <a:ext cx="283845" cy="358140"/>
            </a:xfrm>
            <a:custGeom>
              <a:avLst/>
              <a:gdLst/>
              <a:ahLst/>
              <a:cxnLst/>
              <a:rect l="l" t="t" r="r" b="b"/>
              <a:pathLst>
                <a:path w="283845" h="358139">
                  <a:moveTo>
                    <a:pt x="0" y="0"/>
                  </a:moveTo>
                  <a:lnTo>
                    <a:pt x="98882" y="0"/>
                  </a:lnTo>
                  <a:lnTo>
                    <a:pt x="283464" y="179070"/>
                  </a:lnTo>
                  <a:lnTo>
                    <a:pt x="98882" y="358140"/>
                  </a:lnTo>
                  <a:lnTo>
                    <a:pt x="0" y="358140"/>
                  </a:lnTo>
                  <a:lnTo>
                    <a:pt x="184581" y="17907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6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20567" y="1488947"/>
              <a:ext cx="355600" cy="358140"/>
            </a:xfrm>
            <a:custGeom>
              <a:avLst/>
              <a:gdLst/>
              <a:ahLst/>
              <a:cxnLst/>
              <a:rect l="l" t="t" r="r" b="b"/>
              <a:pathLst>
                <a:path w="355600" h="358139">
                  <a:moveTo>
                    <a:pt x="177546" y="0"/>
                  </a:moveTo>
                  <a:lnTo>
                    <a:pt x="0" y="0"/>
                  </a:lnTo>
                  <a:lnTo>
                    <a:pt x="177546" y="179070"/>
                  </a:lnTo>
                  <a:lnTo>
                    <a:pt x="0" y="358140"/>
                  </a:lnTo>
                  <a:lnTo>
                    <a:pt x="177546" y="358140"/>
                  </a:lnTo>
                  <a:lnTo>
                    <a:pt x="355092" y="179070"/>
                  </a:lnTo>
                  <a:lnTo>
                    <a:pt x="177546" y="0"/>
                  </a:lnTo>
                  <a:close/>
                </a:path>
              </a:pathLst>
            </a:custGeom>
            <a:solidFill>
              <a:srgbClr val="006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20567" y="1488947"/>
              <a:ext cx="355600" cy="358140"/>
            </a:xfrm>
            <a:custGeom>
              <a:avLst/>
              <a:gdLst/>
              <a:ahLst/>
              <a:cxnLst/>
              <a:rect l="l" t="t" r="r" b="b"/>
              <a:pathLst>
                <a:path w="355600" h="358139">
                  <a:moveTo>
                    <a:pt x="0" y="0"/>
                  </a:moveTo>
                  <a:lnTo>
                    <a:pt x="177546" y="0"/>
                  </a:lnTo>
                  <a:lnTo>
                    <a:pt x="355092" y="179070"/>
                  </a:lnTo>
                  <a:lnTo>
                    <a:pt x="177546" y="358140"/>
                  </a:lnTo>
                  <a:lnTo>
                    <a:pt x="0" y="358140"/>
                  </a:lnTo>
                  <a:lnTo>
                    <a:pt x="177546" y="17907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6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04031" y="1488947"/>
              <a:ext cx="4051300" cy="358140"/>
            </a:xfrm>
            <a:custGeom>
              <a:avLst/>
              <a:gdLst/>
              <a:ahLst/>
              <a:cxnLst/>
              <a:rect l="l" t="t" r="r" b="b"/>
              <a:pathLst>
                <a:path w="4051300" h="358139">
                  <a:moveTo>
                    <a:pt x="3871722" y="0"/>
                  </a:moveTo>
                  <a:lnTo>
                    <a:pt x="0" y="0"/>
                  </a:lnTo>
                  <a:lnTo>
                    <a:pt x="179070" y="179070"/>
                  </a:lnTo>
                  <a:lnTo>
                    <a:pt x="0" y="358140"/>
                  </a:lnTo>
                  <a:lnTo>
                    <a:pt x="3871722" y="358140"/>
                  </a:lnTo>
                  <a:lnTo>
                    <a:pt x="4050791" y="179070"/>
                  </a:lnTo>
                  <a:lnTo>
                    <a:pt x="3871722" y="0"/>
                  </a:lnTo>
                  <a:close/>
                </a:path>
              </a:pathLst>
            </a:custGeom>
            <a:solidFill>
              <a:srgbClr val="006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4031" y="1488947"/>
              <a:ext cx="4051300" cy="358140"/>
            </a:xfrm>
            <a:custGeom>
              <a:avLst/>
              <a:gdLst/>
              <a:ahLst/>
              <a:cxnLst/>
              <a:rect l="l" t="t" r="r" b="b"/>
              <a:pathLst>
                <a:path w="4051300" h="358139">
                  <a:moveTo>
                    <a:pt x="0" y="0"/>
                  </a:moveTo>
                  <a:lnTo>
                    <a:pt x="3871722" y="0"/>
                  </a:lnTo>
                  <a:lnTo>
                    <a:pt x="4050791" y="179070"/>
                  </a:lnTo>
                  <a:lnTo>
                    <a:pt x="3871722" y="358140"/>
                  </a:lnTo>
                  <a:lnTo>
                    <a:pt x="0" y="358140"/>
                  </a:lnTo>
                  <a:lnTo>
                    <a:pt x="179070" y="17907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6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330846" y="1531757"/>
            <a:ext cx="1997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Derīguma termiņš: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12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mēneši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07909" y="1482597"/>
            <a:ext cx="1782445" cy="370840"/>
            <a:chOff x="7407909" y="1482597"/>
            <a:chExt cx="1782445" cy="370840"/>
          </a:xfrm>
        </p:grpSpPr>
        <p:sp>
          <p:nvSpPr>
            <p:cNvPr id="16" name="object 16"/>
            <p:cNvSpPr/>
            <p:nvPr/>
          </p:nvSpPr>
          <p:spPr>
            <a:xfrm>
              <a:off x="7414259" y="1488947"/>
              <a:ext cx="1769745" cy="358140"/>
            </a:xfrm>
            <a:custGeom>
              <a:avLst/>
              <a:gdLst/>
              <a:ahLst/>
              <a:cxnLst/>
              <a:rect l="l" t="t" r="r" b="b"/>
              <a:pathLst>
                <a:path w="1769745" h="358139">
                  <a:moveTo>
                    <a:pt x="1590294" y="0"/>
                  </a:moveTo>
                  <a:lnTo>
                    <a:pt x="0" y="0"/>
                  </a:lnTo>
                  <a:lnTo>
                    <a:pt x="179070" y="179070"/>
                  </a:lnTo>
                  <a:lnTo>
                    <a:pt x="0" y="358140"/>
                  </a:lnTo>
                  <a:lnTo>
                    <a:pt x="1590294" y="358140"/>
                  </a:lnTo>
                  <a:lnTo>
                    <a:pt x="1769364" y="179070"/>
                  </a:lnTo>
                  <a:lnTo>
                    <a:pt x="1590294" y="0"/>
                  </a:lnTo>
                  <a:close/>
                </a:path>
              </a:pathLst>
            </a:custGeom>
            <a:solidFill>
              <a:srgbClr val="006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14259" y="1488947"/>
              <a:ext cx="1769745" cy="358140"/>
            </a:xfrm>
            <a:custGeom>
              <a:avLst/>
              <a:gdLst/>
              <a:ahLst/>
              <a:cxnLst/>
              <a:rect l="l" t="t" r="r" b="b"/>
              <a:pathLst>
                <a:path w="1769745" h="358139">
                  <a:moveTo>
                    <a:pt x="0" y="0"/>
                  </a:moveTo>
                  <a:lnTo>
                    <a:pt x="1590294" y="0"/>
                  </a:lnTo>
                  <a:lnTo>
                    <a:pt x="1769364" y="179070"/>
                  </a:lnTo>
                  <a:lnTo>
                    <a:pt x="1590294" y="358140"/>
                  </a:lnTo>
                  <a:lnTo>
                    <a:pt x="0" y="358140"/>
                  </a:lnTo>
                  <a:lnTo>
                    <a:pt x="179070" y="17907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6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754160" y="1531757"/>
            <a:ext cx="1089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12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mēneši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549842" y="1482597"/>
            <a:ext cx="4775835" cy="1026160"/>
            <a:chOff x="2549842" y="1482597"/>
            <a:chExt cx="4775835" cy="1026160"/>
          </a:xfrm>
        </p:grpSpPr>
        <p:sp>
          <p:nvSpPr>
            <p:cNvPr id="20" name="object 20"/>
            <p:cNvSpPr/>
            <p:nvPr/>
          </p:nvSpPr>
          <p:spPr>
            <a:xfrm>
              <a:off x="2737103" y="1488947"/>
              <a:ext cx="355600" cy="358140"/>
            </a:xfrm>
            <a:custGeom>
              <a:avLst/>
              <a:gdLst/>
              <a:ahLst/>
              <a:cxnLst/>
              <a:rect l="l" t="t" r="r" b="b"/>
              <a:pathLst>
                <a:path w="355600" h="358139">
                  <a:moveTo>
                    <a:pt x="177546" y="0"/>
                  </a:moveTo>
                  <a:lnTo>
                    <a:pt x="0" y="0"/>
                  </a:lnTo>
                  <a:lnTo>
                    <a:pt x="177546" y="179070"/>
                  </a:lnTo>
                  <a:lnTo>
                    <a:pt x="0" y="358140"/>
                  </a:lnTo>
                  <a:lnTo>
                    <a:pt x="177546" y="358140"/>
                  </a:lnTo>
                  <a:lnTo>
                    <a:pt x="355092" y="179070"/>
                  </a:lnTo>
                  <a:lnTo>
                    <a:pt x="177546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37103" y="1488947"/>
              <a:ext cx="355600" cy="358140"/>
            </a:xfrm>
            <a:custGeom>
              <a:avLst/>
              <a:gdLst/>
              <a:ahLst/>
              <a:cxnLst/>
              <a:rect l="l" t="t" r="r" b="b"/>
              <a:pathLst>
                <a:path w="355600" h="358139">
                  <a:moveTo>
                    <a:pt x="0" y="0"/>
                  </a:moveTo>
                  <a:lnTo>
                    <a:pt x="177546" y="0"/>
                  </a:lnTo>
                  <a:lnTo>
                    <a:pt x="355092" y="179070"/>
                  </a:lnTo>
                  <a:lnTo>
                    <a:pt x="177546" y="358140"/>
                  </a:lnTo>
                  <a:lnTo>
                    <a:pt x="0" y="358140"/>
                  </a:lnTo>
                  <a:lnTo>
                    <a:pt x="177546" y="17907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6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67144" y="1488947"/>
              <a:ext cx="355600" cy="358140"/>
            </a:xfrm>
            <a:custGeom>
              <a:avLst/>
              <a:gdLst/>
              <a:ahLst/>
              <a:cxnLst/>
              <a:rect l="l" t="t" r="r" b="b"/>
              <a:pathLst>
                <a:path w="355600" h="358139">
                  <a:moveTo>
                    <a:pt x="177546" y="0"/>
                  </a:moveTo>
                  <a:lnTo>
                    <a:pt x="0" y="0"/>
                  </a:lnTo>
                  <a:lnTo>
                    <a:pt x="177546" y="179070"/>
                  </a:lnTo>
                  <a:lnTo>
                    <a:pt x="0" y="358140"/>
                  </a:lnTo>
                  <a:lnTo>
                    <a:pt x="177546" y="358140"/>
                  </a:lnTo>
                  <a:lnTo>
                    <a:pt x="355092" y="179070"/>
                  </a:lnTo>
                  <a:lnTo>
                    <a:pt x="177546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67144" y="1488947"/>
              <a:ext cx="355600" cy="358140"/>
            </a:xfrm>
            <a:custGeom>
              <a:avLst/>
              <a:gdLst/>
              <a:ahLst/>
              <a:cxnLst/>
              <a:rect l="l" t="t" r="r" b="b"/>
              <a:pathLst>
                <a:path w="355600" h="358139">
                  <a:moveTo>
                    <a:pt x="0" y="0"/>
                  </a:moveTo>
                  <a:lnTo>
                    <a:pt x="177546" y="0"/>
                  </a:lnTo>
                  <a:lnTo>
                    <a:pt x="355092" y="179070"/>
                  </a:lnTo>
                  <a:lnTo>
                    <a:pt x="177546" y="358140"/>
                  </a:lnTo>
                  <a:lnTo>
                    <a:pt x="0" y="358140"/>
                  </a:lnTo>
                  <a:lnTo>
                    <a:pt x="177546" y="17907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6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64129" y="1908809"/>
              <a:ext cx="274320" cy="306705"/>
            </a:xfrm>
            <a:custGeom>
              <a:avLst/>
              <a:gdLst/>
              <a:ahLst/>
              <a:cxnLst/>
              <a:rect l="l" t="t" r="r" b="b"/>
              <a:pathLst>
                <a:path w="274319" h="306705">
                  <a:moveTo>
                    <a:pt x="274319" y="0"/>
                  </a:moveTo>
                  <a:lnTo>
                    <a:pt x="274319" y="306324"/>
                  </a:lnTo>
                  <a:lnTo>
                    <a:pt x="0" y="306324"/>
                  </a:lnTo>
                </a:path>
              </a:pathLst>
            </a:custGeom>
            <a:ln w="28574">
              <a:solidFill>
                <a:srgbClr val="006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38449" y="1928621"/>
              <a:ext cx="274320" cy="565785"/>
            </a:xfrm>
            <a:custGeom>
              <a:avLst/>
              <a:gdLst/>
              <a:ahLst/>
              <a:cxnLst/>
              <a:rect l="l" t="t" r="r" b="b"/>
              <a:pathLst>
                <a:path w="274319" h="565785">
                  <a:moveTo>
                    <a:pt x="274319" y="0"/>
                  </a:moveTo>
                  <a:lnTo>
                    <a:pt x="274319" y="565404"/>
                  </a:lnTo>
                  <a:lnTo>
                    <a:pt x="0" y="565404"/>
                  </a:lnTo>
                </a:path>
              </a:pathLst>
            </a:custGeom>
            <a:ln w="28575">
              <a:solidFill>
                <a:srgbClr val="006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12458" y="1908809"/>
              <a:ext cx="273050" cy="306705"/>
            </a:xfrm>
            <a:custGeom>
              <a:avLst/>
              <a:gdLst/>
              <a:ahLst/>
              <a:cxnLst/>
              <a:rect l="l" t="t" r="r" b="b"/>
              <a:pathLst>
                <a:path w="273050" h="306705">
                  <a:moveTo>
                    <a:pt x="272796" y="0"/>
                  </a:moveTo>
                  <a:lnTo>
                    <a:pt x="272796" y="306324"/>
                  </a:lnTo>
                  <a:lnTo>
                    <a:pt x="0" y="306324"/>
                  </a:lnTo>
                </a:path>
              </a:pathLst>
            </a:custGeom>
            <a:ln w="28575">
              <a:solidFill>
                <a:srgbClr val="006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37070" y="1928621"/>
              <a:ext cx="274320" cy="565785"/>
            </a:xfrm>
            <a:custGeom>
              <a:avLst/>
              <a:gdLst/>
              <a:ahLst/>
              <a:cxnLst/>
              <a:rect l="l" t="t" r="r" b="b"/>
              <a:pathLst>
                <a:path w="274320" h="565785">
                  <a:moveTo>
                    <a:pt x="274320" y="0"/>
                  </a:moveTo>
                  <a:lnTo>
                    <a:pt x="274320" y="565404"/>
                  </a:lnTo>
                  <a:lnTo>
                    <a:pt x="0" y="565404"/>
                  </a:lnTo>
                </a:path>
              </a:pathLst>
            </a:custGeom>
            <a:ln w="28575">
              <a:solidFill>
                <a:srgbClr val="006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495362" y="1546690"/>
            <a:ext cx="1097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Verdana"/>
                <a:cs typeface="Verdana"/>
              </a:rPr>
              <a:t>Reģistrācija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08259" y="1885222"/>
            <a:ext cx="192023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Atkārtotas</a:t>
            </a:r>
            <a:r>
              <a:rPr sz="1400" spc="-25" dirty="0">
                <a:latin typeface="Verdana"/>
                <a:cs typeface="Verdana"/>
              </a:rPr>
              <a:t> sertifikācijas </a:t>
            </a:r>
            <a:r>
              <a:rPr sz="1400" spc="-10" dirty="0">
                <a:latin typeface="Verdana"/>
                <a:cs typeface="Verdana"/>
              </a:rPr>
              <a:t>audits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93598" y="2564583"/>
            <a:ext cx="13671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Verdana"/>
                <a:cs typeface="Verdana"/>
              </a:rPr>
              <a:t>Sertifikāta </a:t>
            </a:r>
            <a:r>
              <a:rPr sz="1400" spc="-25" dirty="0">
                <a:latin typeface="Verdana"/>
                <a:cs typeface="Verdana"/>
              </a:rPr>
              <a:t>izsniegšana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95619" y="2338837"/>
            <a:ext cx="18478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Verdana"/>
                <a:cs typeface="Verdana"/>
              </a:rPr>
              <a:t>Sertifikāta </a:t>
            </a:r>
            <a:r>
              <a:rPr sz="1400" dirty="0">
                <a:latin typeface="Verdana"/>
                <a:cs typeface="Verdana"/>
              </a:rPr>
              <a:t>izsniegšana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460726" y="1953987"/>
            <a:ext cx="10502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Sākotnējā </a:t>
            </a:r>
            <a:r>
              <a:rPr sz="1400" spc="-20" dirty="0">
                <a:latin typeface="Verdana"/>
                <a:cs typeface="Verdana"/>
              </a:rPr>
              <a:t>revīzija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19619" y="4379827"/>
            <a:ext cx="1541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Verdana"/>
                <a:cs typeface="Verdana"/>
              </a:rPr>
              <a:t>Sertifikāts + </a:t>
            </a:r>
            <a:r>
              <a:rPr sz="1200" spc="-20" dirty="0">
                <a:latin typeface="Verdana"/>
                <a:cs typeface="Verdana"/>
              </a:rPr>
              <a:t>pielikums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006725" y="2653163"/>
            <a:ext cx="3474085" cy="643890"/>
            <a:chOff x="3006725" y="2653163"/>
            <a:chExt cx="3474085" cy="643890"/>
          </a:xfrm>
        </p:grpSpPr>
        <p:sp>
          <p:nvSpPr>
            <p:cNvPr id="35" name="object 35"/>
            <p:cNvSpPr/>
            <p:nvPr/>
          </p:nvSpPr>
          <p:spPr>
            <a:xfrm>
              <a:off x="3009900" y="2656337"/>
              <a:ext cx="205740" cy="637540"/>
            </a:xfrm>
            <a:custGeom>
              <a:avLst/>
              <a:gdLst/>
              <a:ahLst/>
              <a:cxnLst/>
              <a:rect l="l" t="t" r="r" b="b"/>
              <a:pathLst>
                <a:path w="205739" h="637539">
                  <a:moveTo>
                    <a:pt x="154305" y="0"/>
                  </a:moveTo>
                  <a:lnTo>
                    <a:pt x="51435" y="0"/>
                  </a:lnTo>
                  <a:lnTo>
                    <a:pt x="51435" y="573176"/>
                  </a:lnTo>
                  <a:lnTo>
                    <a:pt x="0" y="573176"/>
                  </a:lnTo>
                  <a:lnTo>
                    <a:pt x="102870" y="637032"/>
                  </a:lnTo>
                  <a:lnTo>
                    <a:pt x="205740" y="573176"/>
                  </a:lnTo>
                  <a:lnTo>
                    <a:pt x="154305" y="573176"/>
                  </a:lnTo>
                  <a:lnTo>
                    <a:pt x="154305" y="0"/>
                  </a:lnTo>
                  <a:close/>
                </a:path>
              </a:pathLst>
            </a:custGeom>
            <a:solidFill>
              <a:srgbClr val="006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09900" y="2656338"/>
              <a:ext cx="205740" cy="637540"/>
            </a:xfrm>
            <a:custGeom>
              <a:avLst/>
              <a:gdLst/>
              <a:ahLst/>
              <a:cxnLst/>
              <a:rect l="l" t="t" r="r" b="b"/>
              <a:pathLst>
                <a:path w="205739" h="637539">
                  <a:moveTo>
                    <a:pt x="0" y="573176"/>
                  </a:moveTo>
                  <a:lnTo>
                    <a:pt x="51435" y="573176"/>
                  </a:lnTo>
                  <a:lnTo>
                    <a:pt x="51435" y="0"/>
                  </a:lnTo>
                  <a:lnTo>
                    <a:pt x="154305" y="0"/>
                  </a:lnTo>
                  <a:lnTo>
                    <a:pt x="154305" y="573176"/>
                  </a:lnTo>
                  <a:lnTo>
                    <a:pt x="205740" y="573176"/>
                  </a:lnTo>
                  <a:lnTo>
                    <a:pt x="102870" y="637032"/>
                  </a:lnTo>
                  <a:lnTo>
                    <a:pt x="0" y="573176"/>
                  </a:lnTo>
                  <a:close/>
                </a:path>
              </a:pathLst>
            </a:custGeom>
            <a:ln w="6350">
              <a:solidFill>
                <a:srgbClr val="006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05911" y="2752344"/>
              <a:ext cx="3328670" cy="189230"/>
            </a:xfrm>
            <a:custGeom>
              <a:avLst/>
              <a:gdLst/>
              <a:ahLst/>
              <a:cxnLst/>
              <a:rect l="l" t="t" r="r" b="b"/>
              <a:pathLst>
                <a:path w="3328670" h="189230">
                  <a:moveTo>
                    <a:pt x="3328416" y="0"/>
                  </a:moveTo>
                  <a:lnTo>
                    <a:pt x="3328416" y="188976"/>
                  </a:lnTo>
                  <a:lnTo>
                    <a:pt x="0" y="181978"/>
                  </a:lnTo>
                </a:path>
              </a:pathLst>
            </a:custGeom>
            <a:ln w="92075">
              <a:solidFill>
                <a:srgbClr val="006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3040252" y="4783709"/>
            <a:ext cx="168275" cy="264160"/>
            <a:chOff x="3040252" y="4783709"/>
            <a:chExt cx="168275" cy="264160"/>
          </a:xfrm>
        </p:grpSpPr>
        <p:sp>
          <p:nvSpPr>
            <p:cNvPr id="39" name="object 39"/>
            <p:cNvSpPr/>
            <p:nvPr/>
          </p:nvSpPr>
          <p:spPr>
            <a:xfrm>
              <a:off x="3043427" y="4786884"/>
              <a:ext cx="161925" cy="257810"/>
            </a:xfrm>
            <a:custGeom>
              <a:avLst/>
              <a:gdLst/>
              <a:ahLst/>
              <a:cxnLst/>
              <a:rect l="l" t="t" r="r" b="b"/>
              <a:pathLst>
                <a:path w="161925" h="257810">
                  <a:moveTo>
                    <a:pt x="121157" y="0"/>
                  </a:moveTo>
                  <a:lnTo>
                    <a:pt x="40386" y="0"/>
                  </a:lnTo>
                  <a:lnTo>
                    <a:pt x="40386" y="176783"/>
                  </a:lnTo>
                  <a:lnTo>
                    <a:pt x="0" y="176783"/>
                  </a:lnTo>
                  <a:lnTo>
                    <a:pt x="80772" y="257555"/>
                  </a:lnTo>
                  <a:lnTo>
                    <a:pt x="161544" y="176783"/>
                  </a:lnTo>
                  <a:lnTo>
                    <a:pt x="121157" y="176783"/>
                  </a:lnTo>
                  <a:lnTo>
                    <a:pt x="121157" y="0"/>
                  </a:lnTo>
                  <a:close/>
                </a:path>
              </a:pathLst>
            </a:custGeom>
            <a:solidFill>
              <a:srgbClr val="006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43427" y="4786884"/>
              <a:ext cx="161925" cy="257810"/>
            </a:xfrm>
            <a:custGeom>
              <a:avLst/>
              <a:gdLst/>
              <a:ahLst/>
              <a:cxnLst/>
              <a:rect l="l" t="t" r="r" b="b"/>
              <a:pathLst>
                <a:path w="161925" h="257810">
                  <a:moveTo>
                    <a:pt x="0" y="176783"/>
                  </a:moveTo>
                  <a:lnTo>
                    <a:pt x="40386" y="176783"/>
                  </a:lnTo>
                  <a:lnTo>
                    <a:pt x="40386" y="0"/>
                  </a:lnTo>
                  <a:lnTo>
                    <a:pt x="121157" y="0"/>
                  </a:lnTo>
                  <a:lnTo>
                    <a:pt x="121157" y="176783"/>
                  </a:lnTo>
                  <a:lnTo>
                    <a:pt x="161544" y="176783"/>
                  </a:lnTo>
                  <a:lnTo>
                    <a:pt x="80772" y="257555"/>
                  </a:lnTo>
                  <a:lnTo>
                    <a:pt x="0" y="176783"/>
                  </a:lnTo>
                  <a:close/>
                </a:path>
              </a:pathLst>
            </a:custGeom>
            <a:ln w="6350">
              <a:solidFill>
                <a:srgbClr val="006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271876" y="6170341"/>
            <a:ext cx="1737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Verdana"/>
                <a:cs typeface="Verdana"/>
              </a:rPr>
              <a:t>Sertifikātu </a:t>
            </a:r>
            <a:r>
              <a:rPr sz="1200" dirty="0">
                <a:latin typeface="Verdana"/>
                <a:cs typeface="Verdana"/>
              </a:rPr>
              <a:t>reģistrs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787013" y="5496940"/>
            <a:ext cx="905510" cy="207645"/>
            <a:chOff x="3787013" y="5496940"/>
            <a:chExt cx="905510" cy="207645"/>
          </a:xfrm>
        </p:grpSpPr>
        <p:sp>
          <p:nvSpPr>
            <p:cNvPr id="43" name="object 43"/>
            <p:cNvSpPr/>
            <p:nvPr/>
          </p:nvSpPr>
          <p:spPr>
            <a:xfrm>
              <a:off x="3790188" y="5500115"/>
              <a:ext cx="899160" cy="201295"/>
            </a:xfrm>
            <a:custGeom>
              <a:avLst/>
              <a:gdLst/>
              <a:ahLst/>
              <a:cxnLst/>
              <a:rect l="l" t="t" r="r" b="b"/>
              <a:pathLst>
                <a:path w="899160" h="201295">
                  <a:moveTo>
                    <a:pt x="798576" y="0"/>
                  </a:moveTo>
                  <a:lnTo>
                    <a:pt x="798576" y="50291"/>
                  </a:lnTo>
                  <a:lnTo>
                    <a:pt x="0" y="50291"/>
                  </a:lnTo>
                  <a:lnTo>
                    <a:pt x="0" y="150875"/>
                  </a:lnTo>
                  <a:lnTo>
                    <a:pt x="798576" y="150875"/>
                  </a:lnTo>
                  <a:lnTo>
                    <a:pt x="798576" y="201167"/>
                  </a:lnTo>
                  <a:lnTo>
                    <a:pt x="899160" y="100583"/>
                  </a:lnTo>
                  <a:lnTo>
                    <a:pt x="798576" y="0"/>
                  </a:lnTo>
                  <a:close/>
                </a:path>
              </a:pathLst>
            </a:custGeom>
            <a:solidFill>
              <a:srgbClr val="006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90188" y="5500115"/>
              <a:ext cx="899160" cy="201295"/>
            </a:xfrm>
            <a:custGeom>
              <a:avLst/>
              <a:gdLst/>
              <a:ahLst/>
              <a:cxnLst/>
              <a:rect l="l" t="t" r="r" b="b"/>
              <a:pathLst>
                <a:path w="899160" h="201295">
                  <a:moveTo>
                    <a:pt x="0" y="50291"/>
                  </a:moveTo>
                  <a:lnTo>
                    <a:pt x="798576" y="50291"/>
                  </a:lnTo>
                  <a:lnTo>
                    <a:pt x="798576" y="0"/>
                  </a:lnTo>
                  <a:lnTo>
                    <a:pt x="899160" y="100583"/>
                  </a:lnTo>
                  <a:lnTo>
                    <a:pt x="798576" y="201167"/>
                  </a:lnTo>
                  <a:lnTo>
                    <a:pt x="798576" y="150875"/>
                  </a:lnTo>
                  <a:lnTo>
                    <a:pt x="0" y="150875"/>
                  </a:lnTo>
                  <a:lnTo>
                    <a:pt x="0" y="50291"/>
                  </a:lnTo>
                  <a:close/>
                </a:path>
              </a:pathLst>
            </a:custGeom>
            <a:ln w="6350">
              <a:solidFill>
                <a:srgbClr val="006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947761" y="3555479"/>
            <a:ext cx="2025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Verdana"/>
                <a:cs typeface="Verdana"/>
              </a:rPr>
              <a:t>Publisko sertifikātu </a:t>
            </a:r>
            <a:r>
              <a:rPr sz="1200" spc="-10" dirty="0">
                <a:latin typeface="Verdana"/>
                <a:cs typeface="Verdana"/>
              </a:rPr>
              <a:t>datubāze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927720" y="4966589"/>
            <a:ext cx="329565" cy="183515"/>
            <a:chOff x="7927720" y="4966589"/>
            <a:chExt cx="329565" cy="183515"/>
          </a:xfrm>
        </p:grpSpPr>
        <p:sp>
          <p:nvSpPr>
            <p:cNvPr id="47" name="object 47"/>
            <p:cNvSpPr/>
            <p:nvPr/>
          </p:nvSpPr>
          <p:spPr>
            <a:xfrm>
              <a:off x="7930895" y="4969764"/>
              <a:ext cx="323215" cy="177165"/>
            </a:xfrm>
            <a:custGeom>
              <a:avLst/>
              <a:gdLst/>
              <a:ahLst/>
              <a:cxnLst/>
              <a:rect l="l" t="t" r="r" b="b"/>
              <a:pathLst>
                <a:path w="323215" h="177164">
                  <a:moveTo>
                    <a:pt x="234696" y="0"/>
                  </a:moveTo>
                  <a:lnTo>
                    <a:pt x="234696" y="44195"/>
                  </a:lnTo>
                  <a:lnTo>
                    <a:pt x="0" y="44195"/>
                  </a:lnTo>
                  <a:lnTo>
                    <a:pt x="0" y="132587"/>
                  </a:lnTo>
                  <a:lnTo>
                    <a:pt x="234696" y="132587"/>
                  </a:lnTo>
                  <a:lnTo>
                    <a:pt x="234696" y="176783"/>
                  </a:lnTo>
                  <a:lnTo>
                    <a:pt x="323088" y="88391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006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930895" y="4969764"/>
              <a:ext cx="323215" cy="177165"/>
            </a:xfrm>
            <a:custGeom>
              <a:avLst/>
              <a:gdLst/>
              <a:ahLst/>
              <a:cxnLst/>
              <a:rect l="l" t="t" r="r" b="b"/>
              <a:pathLst>
                <a:path w="323215" h="177164">
                  <a:moveTo>
                    <a:pt x="0" y="44195"/>
                  </a:moveTo>
                  <a:lnTo>
                    <a:pt x="234696" y="44195"/>
                  </a:lnTo>
                  <a:lnTo>
                    <a:pt x="234696" y="0"/>
                  </a:lnTo>
                  <a:lnTo>
                    <a:pt x="323088" y="88391"/>
                  </a:lnTo>
                  <a:lnTo>
                    <a:pt x="234696" y="176783"/>
                  </a:lnTo>
                  <a:lnTo>
                    <a:pt x="234696" y="132587"/>
                  </a:lnTo>
                  <a:lnTo>
                    <a:pt x="0" y="132587"/>
                  </a:lnTo>
                  <a:lnTo>
                    <a:pt x="0" y="44195"/>
                  </a:lnTo>
                  <a:close/>
                </a:path>
              </a:pathLst>
            </a:custGeom>
            <a:ln w="6350">
              <a:solidFill>
                <a:srgbClr val="006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7927720" y="5347589"/>
            <a:ext cx="329565" cy="173990"/>
            <a:chOff x="7927720" y="5347589"/>
            <a:chExt cx="329565" cy="173990"/>
          </a:xfrm>
        </p:grpSpPr>
        <p:sp>
          <p:nvSpPr>
            <p:cNvPr id="50" name="object 50"/>
            <p:cNvSpPr/>
            <p:nvPr/>
          </p:nvSpPr>
          <p:spPr>
            <a:xfrm>
              <a:off x="7930895" y="5350764"/>
              <a:ext cx="323215" cy="167640"/>
            </a:xfrm>
            <a:custGeom>
              <a:avLst/>
              <a:gdLst/>
              <a:ahLst/>
              <a:cxnLst/>
              <a:rect l="l" t="t" r="r" b="b"/>
              <a:pathLst>
                <a:path w="323215" h="167639">
                  <a:moveTo>
                    <a:pt x="239268" y="0"/>
                  </a:moveTo>
                  <a:lnTo>
                    <a:pt x="239268" y="41910"/>
                  </a:lnTo>
                  <a:lnTo>
                    <a:pt x="0" y="41910"/>
                  </a:lnTo>
                  <a:lnTo>
                    <a:pt x="0" y="125730"/>
                  </a:lnTo>
                  <a:lnTo>
                    <a:pt x="239268" y="125730"/>
                  </a:lnTo>
                  <a:lnTo>
                    <a:pt x="239268" y="167640"/>
                  </a:lnTo>
                  <a:lnTo>
                    <a:pt x="323088" y="83820"/>
                  </a:lnTo>
                  <a:lnTo>
                    <a:pt x="239268" y="0"/>
                  </a:lnTo>
                  <a:close/>
                </a:path>
              </a:pathLst>
            </a:custGeom>
            <a:solidFill>
              <a:srgbClr val="006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930895" y="5350764"/>
              <a:ext cx="323215" cy="167640"/>
            </a:xfrm>
            <a:custGeom>
              <a:avLst/>
              <a:gdLst/>
              <a:ahLst/>
              <a:cxnLst/>
              <a:rect l="l" t="t" r="r" b="b"/>
              <a:pathLst>
                <a:path w="323215" h="167639">
                  <a:moveTo>
                    <a:pt x="0" y="41910"/>
                  </a:moveTo>
                  <a:lnTo>
                    <a:pt x="239268" y="41910"/>
                  </a:lnTo>
                  <a:lnTo>
                    <a:pt x="239268" y="0"/>
                  </a:lnTo>
                  <a:lnTo>
                    <a:pt x="323088" y="83820"/>
                  </a:lnTo>
                  <a:lnTo>
                    <a:pt x="239268" y="167640"/>
                  </a:lnTo>
                  <a:lnTo>
                    <a:pt x="239268" y="125730"/>
                  </a:lnTo>
                  <a:lnTo>
                    <a:pt x="0" y="125730"/>
                  </a:lnTo>
                  <a:lnTo>
                    <a:pt x="0" y="41910"/>
                  </a:lnTo>
                  <a:close/>
                </a:path>
              </a:pathLst>
            </a:custGeom>
            <a:ln w="6350">
              <a:solidFill>
                <a:srgbClr val="006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7927720" y="5728589"/>
            <a:ext cx="329565" cy="173990"/>
            <a:chOff x="7927720" y="5728589"/>
            <a:chExt cx="329565" cy="173990"/>
          </a:xfrm>
        </p:grpSpPr>
        <p:sp>
          <p:nvSpPr>
            <p:cNvPr id="53" name="object 53"/>
            <p:cNvSpPr/>
            <p:nvPr/>
          </p:nvSpPr>
          <p:spPr>
            <a:xfrm>
              <a:off x="7930895" y="5731764"/>
              <a:ext cx="323215" cy="167640"/>
            </a:xfrm>
            <a:custGeom>
              <a:avLst/>
              <a:gdLst/>
              <a:ahLst/>
              <a:cxnLst/>
              <a:rect l="l" t="t" r="r" b="b"/>
              <a:pathLst>
                <a:path w="323215" h="167639">
                  <a:moveTo>
                    <a:pt x="239268" y="0"/>
                  </a:moveTo>
                  <a:lnTo>
                    <a:pt x="239268" y="41910"/>
                  </a:lnTo>
                  <a:lnTo>
                    <a:pt x="0" y="41910"/>
                  </a:lnTo>
                  <a:lnTo>
                    <a:pt x="0" y="125730"/>
                  </a:lnTo>
                  <a:lnTo>
                    <a:pt x="239268" y="125730"/>
                  </a:lnTo>
                  <a:lnTo>
                    <a:pt x="239268" y="167640"/>
                  </a:lnTo>
                  <a:lnTo>
                    <a:pt x="323088" y="83820"/>
                  </a:lnTo>
                  <a:lnTo>
                    <a:pt x="239268" y="0"/>
                  </a:lnTo>
                  <a:close/>
                </a:path>
              </a:pathLst>
            </a:custGeom>
            <a:solidFill>
              <a:srgbClr val="006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30895" y="5731764"/>
              <a:ext cx="323215" cy="167640"/>
            </a:xfrm>
            <a:custGeom>
              <a:avLst/>
              <a:gdLst/>
              <a:ahLst/>
              <a:cxnLst/>
              <a:rect l="l" t="t" r="r" b="b"/>
              <a:pathLst>
                <a:path w="323215" h="167639">
                  <a:moveTo>
                    <a:pt x="0" y="41910"/>
                  </a:moveTo>
                  <a:lnTo>
                    <a:pt x="239268" y="41910"/>
                  </a:lnTo>
                  <a:lnTo>
                    <a:pt x="239268" y="0"/>
                  </a:lnTo>
                  <a:lnTo>
                    <a:pt x="323088" y="83820"/>
                  </a:lnTo>
                  <a:lnTo>
                    <a:pt x="239268" y="167640"/>
                  </a:lnTo>
                  <a:lnTo>
                    <a:pt x="239268" y="125730"/>
                  </a:lnTo>
                  <a:lnTo>
                    <a:pt x="0" y="125730"/>
                  </a:lnTo>
                  <a:lnTo>
                    <a:pt x="0" y="41910"/>
                  </a:lnTo>
                  <a:close/>
                </a:path>
              </a:pathLst>
            </a:custGeom>
            <a:ln w="6350">
              <a:solidFill>
                <a:srgbClr val="006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8373554" y="4571805"/>
            <a:ext cx="2388870" cy="1350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Verdana"/>
                <a:cs typeface="Verdana"/>
              </a:rPr>
              <a:t>Derīgums / </a:t>
            </a:r>
            <a:r>
              <a:rPr sz="1200" spc="-10" dirty="0">
                <a:latin typeface="Verdana"/>
                <a:cs typeface="Verdana"/>
              </a:rPr>
              <a:t>statuss</a:t>
            </a:r>
            <a:endParaRPr sz="1200">
              <a:latin typeface="Verdana"/>
              <a:cs typeface="Verdana"/>
            </a:endParaRPr>
          </a:p>
          <a:p>
            <a:pPr marL="12700" marR="1010285">
              <a:lnSpc>
                <a:spcPct val="208000"/>
              </a:lnSpc>
            </a:pPr>
            <a:r>
              <a:rPr sz="1200" dirty="0">
                <a:latin typeface="Verdana"/>
                <a:cs typeface="Verdana"/>
              </a:rPr>
              <a:t>Sertifikāts </a:t>
            </a:r>
            <a:r>
              <a:rPr sz="1200" spc="-25" dirty="0">
                <a:latin typeface="Verdana"/>
                <a:cs typeface="Verdana"/>
              </a:rPr>
              <a:t>PDF </a:t>
            </a:r>
            <a:r>
              <a:rPr sz="1200" dirty="0">
                <a:latin typeface="Verdana"/>
                <a:cs typeface="Verdana"/>
              </a:rPr>
              <a:t>formātā </a:t>
            </a:r>
            <a:r>
              <a:rPr sz="1200" spc="-10" dirty="0">
                <a:latin typeface="Verdana"/>
                <a:cs typeface="Verdana"/>
              </a:rPr>
              <a:t>Darbības joma(-as)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Verdana"/>
                <a:cs typeface="Verdana"/>
              </a:rPr>
              <a:t>Biomasas veids / biomasas </a:t>
            </a:r>
            <a:r>
              <a:rPr sz="1200" spc="-20" dirty="0">
                <a:latin typeface="Verdana"/>
                <a:cs typeface="Verdana"/>
              </a:rPr>
              <a:t>kurināmais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7927720" y="4587113"/>
            <a:ext cx="329565" cy="173990"/>
            <a:chOff x="7927720" y="4587113"/>
            <a:chExt cx="329565" cy="173990"/>
          </a:xfrm>
        </p:grpSpPr>
        <p:sp>
          <p:nvSpPr>
            <p:cNvPr id="57" name="object 57"/>
            <p:cNvSpPr/>
            <p:nvPr/>
          </p:nvSpPr>
          <p:spPr>
            <a:xfrm>
              <a:off x="7930895" y="4590288"/>
              <a:ext cx="323215" cy="167640"/>
            </a:xfrm>
            <a:custGeom>
              <a:avLst/>
              <a:gdLst/>
              <a:ahLst/>
              <a:cxnLst/>
              <a:rect l="l" t="t" r="r" b="b"/>
              <a:pathLst>
                <a:path w="323215" h="167639">
                  <a:moveTo>
                    <a:pt x="239268" y="0"/>
                  </a:moveTo>
                  <a:lnTo>
                    <a:pt x="239268" y="41910"/>
                  </a:lnTo>
                  <a:lnTo>
                    <a:pt x="0" y="41910"/>
                  </a:lnTo>
                  <a:lnTo>
                    <a:pt x="0" y="125730"/>
                  </a:lnTo>
                  <a:lnTo>
                    <a:pt x="239268" y="125730"/>
                  </a:lnTo>
                  <a:lnTo>
                    <a:pt x="239268" y="167640"/>
                  </a:lnTo>
                  <a:lnTo>
                    <a:pt x="323088" y="83820"/>
                  </a:lnTo>
                  <a:lnTo>
                    <a:pt x="239268" y="0"/>
                  </a:lnTo>
                  <a:close/>
                </a:path>
              </a:pathLst>
            </a:custGeom>
            <a:solidFill>
              <a:srgbClr val="006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930895" y="4590288"/>
              <a:ext cx="323215" cy="167640"/>
            </a:xfrm>
            <a:custGeom>
              <a:avLst/>
              <a:gdLst/>
              <a:ahLst/>
              <a:cxnLst/>
              <a:rect l="l" t="t" r="r" b="b"/>
              <a:pathLst>
                <a:path w="323215" h="167639">
                  <a:moveTo>
                    <a:pt x="0" y="41910"/>
                  </a:moveTo>
                  <a:lnTo>
                    <a:pt x="239268" y="41910"/>
                  </a:lnTo>
                  <a:lnTo>
                    <a:pt x="239268" y="0"/>
                  </a:lnTo>
                  <a:lnTo>
                    <a:pt x="323088" y="83820"/>
                  </a:lnTo>
                  <a:lnTo>
                    <a:pt x="239268" y="167640"/>
                  </a:lnTo>
                  <a:lnTo>
                    <a:pt x="239268" y="125730"/>
                  </a:lnTo>
                  <a:lnTo>
                    <a:pt x="0" y="125730"/>
                  </a:lnTo>
                  <a:lnTo>
                    <a:pt x="0" y="41910"/>
                  </a:lnTo>
                  <a:close/>
                </a:path>
              </a:pathLst>
            </a:custGeom>
            <a:ln w="6350">
              <a:solidFill>
                <a:srgbClr val="006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7927720" y="6117209"/>
            <a:ext cx="329565" cy="181610"/>
            <a:chOff x="7927720" y="6117209"/>
            <a:chExt cx="329565" cy="181610"/>
          </a:xfrm>
        </p:grpSpPr>
        <p:sp>
          <p:nvSpPr>
            <p:cNvPr id="60" name="object 60"/>
            <p:cNvSpPr/>
            <p:nvPr/>
          </p:nvSpPr>
          <p:spPr>
            <a:xfrm>
              <a:off x="7930895" y="6120384"/>
              <a:ext cx="323215" cy="175260"/>
            </a:xfrm>
            <a:custGeom>
              <a:avLst/>
              <a:gdLst/>
              <a:ahLst/>
              <a:cxnLst/>
              <a:rect l="l" t="t" r="r" b="b"/>
              <a:pathLst>
                <a:path w="323215" h="175260">
                  <a:moveTo>
                    <a:pt x="235458" y="0"/>
                  </a:moveTo>
                  <a:lnTo>
                    <a:pt x="235458" y="43814"/>
                  </a:lnTo>
                  <a:lnTo>
                    <a:pt x="0" y="43814"/>
                  </a:lnTo>
                  <a:lnTo>
                    <a:pt x="0" y="131444"/>
                  </a:lnTo>
                  <a:lnTo>
                    <a:pt x="235458" y="131444"/>
                  </a:lnTo>
                  <a:lnTo>
                    <a:pt x="235458" y="175259"/>
                  </a:lnTo>
                  <a:lnTo>
                    <a:pt x="323088" y="87629"/>
                  </a:lnTo>
                  <a:lnTo>
                    <a:pt x="235458" y="0"/>
                  </a:lnTo>
                  <a:close/>
                </a:path>
              </a:pathLst>
            </a:custGeom>
            <a:solidFill>
              <a:srgbClr val="0066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930895" y="6120384"/>
              <a:ext cx="323215" cy="175260"/>
            </a:xfrm>
            <a:custGeom>
              <a:avLst/>
              <a:gdLst/>
              <a:ahLst/>
              <a:cxnLst/>
              <a:rect l="l" t="t" r="r" b="b"/>
              <a:pathLst>
                <a:path w="323215" h="175260">
                  <a:moveTo>
                    <a:pt x="0" y="43814"/>
                  </a:moveTo>
                  <a:lnTo>
                    <a:pt x="235458" y="43814"/>
                  </a:lnTo>
                  <a:lnTo>
                    <a:pt x="235458" y="0"/>
                  </a:lnTo>
                  <a:lnTo>
                    <a:pt x="323088" y="87629"/>
                  </a:lnTo>
                  <a:lnTo>
                    <a:pt x="235458" y="175259"/>
                  </a:lnTo>
                  <a:lnTo>
                    <a:pt x="235458" y="131444"/>
                  </a:lnTo>
                  <a:lnTo>
                    <a:pt x="0" y="131444"/>
                  </a:lnTo>
                  <a:lnTo>
                    <a:pt x="0" y="43814"/>
                  </a:lnTo>
                  <a:close/>
                </a:path>
              </a:pathLst>
            </a:custGeom>
            <a:ln w="6350">
              <a:solidFill>
                <a:srgbClr val="006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10625353" y="6014718"/>
            <a:ext cx="137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Verdana"/>
                <a:cs typeface="Verdana"/>
              </a:rPr>
              <a:t>Sertifikācijas </a:t>
            </a:r>
            <a:r>
              <a:rPr sz="1200" spc="-20" dirty="0">
                <a:latin typeface="Verdana"/>
                <a:cs typeface="Verdana"/>
              </a:rPr>
              <a:t>iestāde</a:t>
            </a:r>
            <a:endParaRPr sz="1200" dirty="0">
              <a:latin typeface="Verdana"/>
              <a:cs typeface="Verdana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2638920" y="3472318"/>
            <a:ext cx="913765" cy="875030"/>
            <a:chOff x="2638920" y="3472318"/>
            <a:chExt cx="913765" cy="875030"/>
          </a:xfrm>
        </p:grpSpPr>
        <p:sp>
          <p:nvSpPr>
            <p:cNvPr id="64" name="object 64"/>
            <p:cNvSpPr/>
            <p:nvPr/>
          </p:nvSpPr>
          <p:spPr>
            <a:xfrm>
              <a:off x="2718156" y="3482361"/>
              <a:ext cx="288925" cy="187960"/>
            </a:xfrm>
            <a:custGeom>
              <a:avLst/>
              <a:gdLst/>
              <a:ahLst/>
              <a:cxnLst/>
              <a:rect l="l" t="t" r="r" b="b"/>
              <a:pathLst>
                <a:path w="288925" h="187960">
                  <a:moveTo>
                    <a:pt x="0" y="139760"/>
                  </a:moveTo>
                  <a:lnTo>
                    <a:pt x="1464" y="86890"/>
                  </a:lnTo>
                  <a:lnTo>
                    <a:pt x="18642" y="47509"/>
                  </a:lnTo>
                  <a:lnTo>
                    <a:pt x="48441" y="20616"/>
                  </a:lnTo>
                  <a:lnTo>
                    <a:pt x="87767" y="5214"/>
                  </a:lnTo>
                  <a:lnTo>
                    <a:pt x="139251" y="0"/>
                  </a:lnTo>
                  <a:lnTo>
                    <a:pt x="190301" y="5463"/>
                  </a:lnTo>
                  <a:lnTo>
                    <a:pt x="240237" y="18795"/>
                  </a:lnTo>
                  <a:lnTo>
                    <a:pt x="288380" y="37185"/>
                  </a:lnTo>
                  <a:lnTo>
                    <a:pt x="281781" y="37185"/>
                  </a:lnTo>
                  <a:lnTo>
                    <a:pt x="275182" y="39183"/>
                  </a:lnTo>
                  <a:lnTo>
                    <a:pt x="237814" y="68407"/>
                  </a:lnTo>
                  <a:lnTo>
                    <a:pt x="213810" y="101794"/>
                  </a:lnTo>
                  <a:lnTo>
                    <a:pt x="193353" y="138011"/>
                  </a:lnTo>
                  <a:lnTo>
                    <a:pt x="181701" y="154902"/>
                  </a:lnTo>
                  <a:lnTo>
                    <a:pt x="166957" y="169733"/>
                  </a:lnTo>
                  <a:lnTo>
                    <a:pt x="140271" y="183241"/>
                  </a:lnTo>
                  <a:lnTo>
                    <a:pt x="109874" y="187384"/>
                  </a:lnTo>
                  <a:lnTo>
                    <a:pt x="78982" y="183033"/>
                  </a:lnTo>
                  <a:lnTo>
                    <a:pt x="50813" y="171065"/>
                  </a:lnTo>
                </a:path>
              </a:pathLst>
            </a:custGeom>
            <a:ln w="19927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48866" y="3540194"/>
              <a:ext cx="574675" cy="561975"/>
            </a:xfrm>
            <a:custGeom>
              <a:avLst/>
              <a:gdLst/>
              <a:ahLst/>
              <a:cxnLst/>
              <a:rect l="l" t="t" r="r" b="b"/>
              <a:pathLst>
                <a:path w="574675" h="561975">
                  <a:moveTo>
                    <a:pt x="574120" y="271756"/>
                  </a:moveTo>
                  <a:lnTo>
                    <a:pt x="570359" y="318714"/>
                  </a:lnTo>
                  <a:lnTo>
                    <a:pt x="559470" y="363274"/>
                  </a:lnTo>
                  <a:lnTo>
                    <a:pt x="542049" y="404836"/>
                  </a:lnTo>
                  <a:lnTo>
                    <a:pt x="518688" y="442802"/>
                  </a:lnTo>
                  <a:lnTo>
                    <a:pt x="489982" y="476572"/>
                  </a:lnTo>
                  <a:lnTo>
                    <a:pt x="456525" y="505546"/>
                  </a:lnTo>
                  <a:lnTo>
                    <a:pt x="418910" y="529125"/>
                  </a:lnTo>
                  <a:lnTo>
                    <a:pt x="377731" y="546709"/>
                  </a:lnTo>
                  <a:lnTo>
                    <a:pt x="333584" y="557699"/>
                  </a:lnTo>
                  <a:lnTo>
                    <a:pt x="287060" y="561496"/>
                  </a:lnTo>
                  <a:lnTo>
                    <a:pt x="240536" y="557699"/>
                  </a:lnTo>
                  <a:lnTo>
                    <a:pt x="196388" y="546709"/>
                  </a:lnTo>
                  <a:lnTo>
                    <a:pt x="155210" y="529125"/>
                  </a:lnTo>
                  <a:lnTo>
                    <a:pt x="117595" y="505546"/>
                  </a:lnTo>
                  <a:lnTo>
                    <a:pt x="84138" y="476572"/>
                  </a:lnTo>
                  <a:lnTo>
                    <a:pt x="55432" y="442802"/>
                  </a:lnTo>
                  <a:lnTo>
                    <a:pt x="32071" y="404836"/>
                  </a:lnTo>
                  <a:lnTo>
                    <a:pt x="14649" y="363274"/>
                  </a:lnTo>
                  <a:lnTo>
                    <a:pt x="3761" y="318714"/>
                  </a:lnTo>
                  <a:lnTo>
                    <a:pt x="0" y="271756"/>
                  </a:lnTo>
                  <a:lnTo>
                    <a:pt x="4669" y="219406"/>
                  </a:lnTo>
                  <a:lnTo>
                    <a:pt x="18123" y="170226"/>
                  </a:lnTo>
                  <a:lnTo>
                    <a:pt x="39531" y="125019"/>
                  </a:lnTo>
                  <a:lnTo>
                    <a:pt x="68061" y="84588"/>
                  </a:lnTo>
                  <a:lnTo>
                    <a:pt x="102882" y="49739"/>
                  </a:lnTo>
                  <a:lnTo>
                    <a:pt x="143163" y="21275"/>
                  </a:lnTo>
                  <a:lnTo>
                    <a:pt x="188074" y="0"/>
                  </a:lnTo>
                </a:path>
              </a:pathLst>
            </a:custGeom>
            <a:ln w="19891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8120" y="3754058"/>
              <a:ext cx="178248" cy="217692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2886433" y="3482246"/>
              <a:ext cx="356870" cy="529590"/>
            </a:xfrm>
            <a:custGeom>
              <a:avLst/>
              <a:gdLst/>
              <a:ahLst/>
              <a:cxnLst/>
              <a:rect l="l" t="t" r="r" b="b"/>
              <a:pathLst>
                <a:path w="356869" h="529589">
                  <a:moveTo>
                    <a:pt x="356350" y="0"/>
                  </a:moveTo>
                  <a:lnTo>
                    <a:pt x="134466" y="199414"/>
                  </a:lnTo>
                  <a:lnTo>
                    <a:pt x="30438" y="350435"/>
                  </a:lnTo>
                  <a:lnTo>
                    <a:pt x="278" y="446131"/>
                  </a:lnTo>
                  <a:lnTo>
                    <a:pt x="0" y="479569"/>
                  </a:lnTo>
                  <a:lnTo>
                    <a:pt x="89087" y="529525"/>
                  </a:lnTo>
                  <a:lnTo>
                    <a:pt x="98089" y="357523"/>
                  </a:lnTo>
                  <a:lnTo>
                    <a:pt x="128929" y="245030"/>
                  </a:lnTo>
                  <a:lnTo>
                    <a:pt x="206664" y="142403"/>
                  </a:lnTo>
                  <a:lnTo>
                    <a:pt x="356350" y="0"/>
                  </a:lnTo>
                  <a:close/>
                </a:path>
              </a:pathLst>
            </a:custGeom>
            <a:ln w="19854">
              <a:solidFill>
                <a:srgbClr val="F05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263901" y="3763368"/>
              <a:ext cx="279400" cy="574675"/>
            </a:xfrm>
            <a:custGeom>
              <a:avLst/>
              <a:gdLst/>
              <a:ahLst/>
              <a:cxnLst/>
              <a:rect l="l" t="t" r="r" b="b"/>
              <a:pathLst>
                <a:path w="279400" h="574675">
                  <a:moveTo>
                    <a:pt x="0" y="20606"/>
                  </a:moveTo>
                  <a:lnTo>
                    <a:pt x="0" y="553461"/>
                  </a:lnTo>
                  <a:lnTo>
                    <a:pt x="2598" y="563411"/>
                  </a:lnTo>
                  <a:lnTo>
                    <a:pt x="9403" y="570613"/>
                  </a:lnTo>
                  <a:lnTo>
                    <a:pt x="18931" y="574068"/>
                  </a:lnTo>
                  <a:lnTo>
                    <a:pt x="29695" y="572777"/>
                  </a:lnTo>
                  <a:lnTo>
                    <a:pt x="265283" y="482192"/>
                  </a:lnTo>
                  <a:lnTo>
                    <a:pt x="273202" y="478862"/>
                  </a:lnTo>
                  <a:lnTo>
                    <a:pt x="279141" y="471535"/>
                  </a:lnTo>
                  <a:lnTo>
                    <a:pt x="279141" y="462876"/>
                  </a:lnTo>
                  <a:lnTo>
                    <a:pt x="279141" y="287034"/>
                  </a:lnTo>
                  <a:lnTo>
                    <a:pt x="279141" y="111191"/>
                  </a:lnTo>
                  <a:lnTo>
                    <a:pt x="279141" y="102533"/>
                  </a:lnTo>
                  <a:lnTo>
                    <a:pt x="273862" y="95206"/>
                  </a:lnTo>
                  <a:lnTo>
                    <a:pt x="265283" y="91875"/>
                  </a:lnTo>
                  <a:lnTo>
                    <a:pt x="29036" y="1290"/>
                  </a:lnTo>
                  <a:lnTo>
                    <a:pt x="18652" y="0"/>
                  </a:lnTo>
                  <a:lnTo>
                    <a:pt x="9321" y="3455"/>
                  </a:lnTo>
                  <a:lnTo>
                    <a:pt x="2588" y="10657"/>
                  </a:lnTo>
                  <a:lnTo>
                    <a:pt x="0" y="20606"/>
                  </a:lnTo>
                  <a:close/>
                </a:path>
              </a:pathLst>
            </a:custGeom>
            <a:ln w="19039">
              <a:solidFill>
                <a:srgbClr val="3030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091005" y="4101689"/>
              <a:ext cx="122555" cy="176530"/>
            </a:xfrm>
            <a:custGeom>
              <a:avLst/>
              <a:gdLst/>
              <a:ahLst/>
              <a:cxnLst/>
              <a:rect l="l" t="t" r="r" b="b"/>
              <a:pathLst>
                <a:path w="122555" h="176529">
                  <a:moveTo>
                    <a:pt x="0" y="0"/>
                  </a:moveTo>
                  <a:lnTo>
                    <a:pt x="0" y="155860"/>
                  </a:lnTo>
                  <a:lnTo>
                    <a:pt x="2598" y="165809"/>
                  </a:lnTo>
                  <a:lnTo>
                    <a:pt x="9403" y="173011"/>
                  </a:lnTo>
                  <a:lnTo>
                    <a:pt x="18931" y="176466"/>
                  </a:lnTo>
                  <a:lnTo>
                    <a:pt x="29695" y="175176"/>
                  </a:lnTo>
                  <a:lnTo>
                    <a:pt x="122083" y="139874"/>
                  </a:lnTo>
                </a:path>
              </a:pathLst>
            </a:custGeom>
            <a:ln w="19062">
              <a:solidFill>
                <a:srgbClr val="3030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329892" y="4067719"/>
              <a:ext cx="163830" cy="11430"/>
            </a:xfrm>
            <a:custGeom>
              <a:avLst/>
              <a:gdLst/>
              <a:ahLst/>
              <a:cxnLst/>
              <a:rect l="l" t="t" r="r" b="b"/>
              <a:pathLst>
                <a:path w="163829" h="11429">
                  <a:moveTo>
                    <a:pt x="163657" y="0"/>
                  </a:moveTo>
                  <a:lnTo>
                    <a:pt x="0" y="11323"/>
                  </a:lnTo>
                </a:path>
              </a:pathLst>
            </a:custGeom>
            <a:ln w="19181">
              <a:solidFill>
                <a:srgbClr val="F05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329892" y="4149646"/>
              <a:ext cx="163830" cy="35560"/>
            </a:xfrm>
            <a:custGeom>
              <a:avLst/>
              <a:gdLst/>
              <a:ahLst/>
              <a:cxnLst/>
              <a:rect l="l" t="t" r="r" b="b"/>
              <a:pathLst>
                <a:path w="163829" h="35560">
                  <a:moveTo>
                    <a:pt x="163657" y="0"/>
                  </a:moveTo>
                  <a:lnTo>
                    <a:pt x="0" y="35301"/>
                  </a:lnTo>
                </a:path>
              </a:pathLst>
            </a:custGeom>
            <a:ln w="19174">
              <a:solidFill>
                <a:srgbClr val="F05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143798" y="4069051"/>
              <a:ext cx="69215" cy="5080"/>
            </a:xfrm>
            <a:custGeom>
              <a:avLst/>
              <a:gdLst/>
              <a:ahLst/>
              <a:cxnLst/>
              <a:rect l="l" t="t" r="r" b="b"/>
              <a:pathLst>
                <a:path w="69214" h="5079">
                  <a:moveTo>
                    <a:pt x="68630" y="0"/>
                  </a:moveTo>
                  <a:lnTo>
                    <a:pt x="0" y="4662"/>
                  </a:lnTo>
                </a:path>
              </a:pathLst>
            </a:custGeom>
            <a:ln w="19181">
              <a:solidFill>
                <a:srgbClr val="F05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143798" y="4143650"/>
              <a:ext cx="69850" cy="15240"/>
            </a:xfrm>
            <a:custGeom>
              <a:avLst/>
              <a:gdLst/>
              <a:ahLst/>
              <a:cxnLst/>
              <a:rect l="l" t="t" r="r" b="b"/>
              <a:pathLst>
                <a:path w="69850" h="15239">
                  <a:moveTo>
                    <a:pt x="69290" y="0"/>
                  </a:moveTo>
                  <a:lnTo>
                    <a:pt x="0" y="14653"/>
                  </a:lnTo>
                </a:path>
              </a:pathLst>
            </a:custGeom>
            <a:ln w="19175">
              <a:solidFill>
                <a:srgbClr val="F05A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2482" y="3883882"/>
              <a:ext cx="97006" cy="97243"/>
            </a:xfrm>
            <a:prstGeom prst="rect">
              <a:avLst/>
            </a:prstGeom>
          </p:spPr>
        </p:pic>
      </p:grpSp>
      <p:grpSp>
        <p:nvGrpSpPr>
          <p:cNvPr id="75" name="object 75"/>
          <p:cNvGrpSpPr/>
          <p:nvPr/>
        </p:nvGrpSpPr>
        <p:grpSpPr>
          <a:xfrm>
            <a:off x="4946650" y="4612894"/>
            <a:ext cx="2872105" cy="1687830"/>
            <a:chOff x="4946650" y="4612894"/>
            <a:chExt cx="2872105" cy="1687830"/>
          </a:xfrm>
        </p:grpSpPr>
        <p:pic>
          <p:nvPicPr>
            <p:cNvPr id="76" name="object 7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7104" y="5867891"/>
              <a:ext cx="2684239" cy="426228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3000" y="4619244"/>
              <a:ext cx="2857499" cy="1217675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953000" y="4619244"/>
              <a:ext cx="2859405" cy="1675130"/>
            </a:xfrm>
            <a:custGeom>
              <a:avLst/>
              <a:gdLst/>
              <a:ahLst/>
              <a:cxnLst/>
              <a:rect l="l" t="t" r="r" b="b"/>
              <a:pathLst>
                <a:path w="2859404" h="1675129">
                  <a:moveTo>
                    <a:pt x="0" y="0"/>
                  </a:moveTo>
                  <a:lnTo>
                    <a:pt x="2859024" y="0"/>
                  </a:lnTo>
                  <a:lnTo>
                    <a:pt x="2859024" y="1674875"/>
                  </a:lnTo>
                  <a:lnTo>
                    <a:pt x="0" y="167487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66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2592323" y="5106923"/>
            <a:ext cx="1000125" cy="1012190"/>
            <a:chOff x="2592323" y="5106923"/>
            <a:chExt cx="1000125" cy="1012190"/>
          </a:xfrm>
        </p:grpSpPr>
        <p:pic>
          <p:nvPicPr>
            <p:cNvPr id="80" name="object 8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92323" y="5106923"/>
              <a:ext cx="999743" cy="101193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59899" y="5473422"/>
              <a:ext cx="201857" cy="21195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2719371" y="5399101"/>
              <a:ext cx="248285" cy="318770"/>
            </a:xfrm>
            <a:custGeom>
              <a:avLst/>
              <a:gdLst/>
              <a:ahLst/>
              <a:cxnLst/>
              <a:rect l="l" t="t" r="r" b="b"/>
              <a:pathLst>
                <a:path w="248285" h="318770">
                  <a:moveTo>
                    <a:pt x="247381" y="71651"/>
                  </a:moveTo>
                  <a:lnTo>
                    <a:pt x="247973" y="0"/>
                  </a:lnTo>
                  <a:lnTo>
                    <a:pt x="0" y="0"/>
                  </a:lnTo>
                  <a:lnTo>
                    <a:pt x="0" y="318518"/>
                  </a:lnTo>
                  <a:lnTo>
                    <a:pt x="247973" y="318518"/>
                  </a:lnTo>
                  <a:lnTo>
                    <a:pt x="247973" y="295638"/>
                  </a:lnTo>
                </a:path>
              </a:pathLst>
            </a:custGeom>
            <a:ln w="10722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772043" y="5546619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85222" y="0"/>
                  </a:moveTo>
                  <a:lnTo>
                    <a:pt x="0" y="0"/>
                  </a:lnTo>
                </a:path>
              </a:pathLst>
            </a:custGeom>
            <a:ln w="10838">
              <a:solidFill>
                <a:srgbClr val="F05A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772043" y="5598401"/>
              <a:ext cx="64769" cy="0"/>
            </a:xfrm>
            <a:custGeom>
              <a:avLst/>
              <a:gdLst/>
              <a:ahLst/>
              <a:cxnLst/>
              <a:rect l="l" t="t" r="r" b="b"/>
              <a:pathLst>
                <a:path w="64769">
                  <a:moveTo>
                    <a:pt x="64508" y="0"/>
                  </a:moveTo>
                  <a:lnTo>
                    <a:pt x="0" y="0"/>
                  </a:lnTo>
                </a:path>
              </a:pathLst>
            </a:custGeom>
            <a:ln w="10838">
              <a:solidFill>
                <a:srgbClr val="F05A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772043" y="5650182"/>
              <a:ext cx="80010" cy="0"/>
            </a:xfrm>
            <a:custGeom>
              <a:avLst/>
              <a:gdLst/>
              <a:ahLst/>
              <a:cxnLst/>
              <a:rect l="l" t="t" r="r" b="b"/>
              <a:pathLst>
                <a:path w="80010">
                  <a:moveTo>
                    <a:pt x="79895" y="0"/>
                  </a:moveTo>
                  <a:lnTo>
                    <a:pt x="0" y="0"/>
                  </a:lnTo>
                </a:path>
              </a:pathLst>
            </a:custGeom>
            <a:ln w="10838">
              <a:solidFill>
                <a:srgbClr val="F05A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60753" y="5420823"/>
              <a:ext cx="100108" cy="93234"/>
            </a:xfrm>
            <a:prstGeom prst="rect">
              <a:avLst/>
            </a:prstGeom>
          </p:spPr>
        </p:pic>
      </p:grpSp>
      <p:sp>
        <p:nvSpPr>
          <p:cNvPr id="87" name="object 8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11/01/2023</a:t>
            </a:r>
          </a:p>
        </p:txBody>
      </p:sp>
      <p:sp>
        <p:nvSpPr>
          <p:cNvPr id="88" name="object 8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105" dirty="0"/>
              <a:t>© </a:t>
            </a:r>
            <a:r>
              <a:rPr spc="-165" dirty="0"/>
              <a:t>SUSTAINABLE </a:t>
            </a:r>
            <a:r>
              <a:rPr spc="-215" dirty="0"/>
              <a:t>RESOURCES </a:t>
            </a:r>
            <a:r>
              <a:rPr spc="-40" dirty="0"/>
              <a:t>Verifikācijas </a:t>
            </a:r>
            <a:r>
              <a:rPr spc="-95" dirty="0"/>
              <a:t>shēma </a:t>
            </a:r>
            <a:r>
              <a:rPr spc="-40" dirty="0"/>
              <a:t>GmbH</a:t>
            </a:r>
          </a:p>
        </p:txBody>
      </p:sp>
      <p:sp>
        <p:nvSpPr>
          <p:cNvPr id="89" name="object 8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806" y="2048005"/>
            <a:ext cx="4222115" cy="3970654"/>
            <a:chOff x="98806" y="2048005"/>
            <a:chExt cx="4222115" cy="3970654"/>
          </a:xfrm>
        </p:grpSpPr>
        <p:sp>
          <p:nvSpPr>
            <p:cNvPr id="3" name="object 3"/>
            <p:cNvSpPr/>
            <p:nvPr/>
          </p:nvSpPr>
          <p:spPr>
            <a:xfrm>
              <a:off x="105156" y="2054354"/>
              <a:ext cx="4209415" cy="3957954"/>
            </a:xfrm>
            <a:custGeom>
              <a:avLst/>
              <a:gdLst/>
              <a:ahLst/>
              <a:cxnLst/>
              <a:rect l="l" t="t" r="r" b="b"/>
              <a:pathLst>
                <a:path w="4209415" h="3957954">
                  <a:moveTo>
                    <a:pt x="3549637" y="0"/>
                  </a:moveTo>
                  <a:lnTo>
                    <a:pt x="659650" y="0"/>
                  </a:lnTo>
                  <a:lnTo>
                    <a:pt x="612541" y="1656"/>
                  </a:lnTo>
                  <a:lnTo>
                    <a:pt x="566326" y="6550"/>
                  </a:lnTo>
                  <a:lnTo>
                    <a:pt x="521116" y="14571"/>
                  </a:lnTo>
                  <a:lnTo>
                    <a:pt x="477023" y="25607"/>
                  </a:lnTo>
                  <a:lnTo>
                    <a:pt x="434160" y="39546"/>
                  </a:lnTo>
                  <a:lnTo>
                    <a:pt x="392637" y="56277"/>
                  </a:lnTo>
                  <a:lnTo>
                    <a:pt x="352565" y="75688"/>
                  </a:lnTo>
                  <a:lnTo>
                    <a:pt x="314058" y="97667"/>
                  </a:lnTo>
                  <a:lnTo>
                    <a:pt x="277226" y="122102"/>
                  </a:lnTo>
                  <a:lnTo>
                    <a:pt x="242181" y="148883"/>
                  </a:lnTo>
                  <a:lnTo>
                    <a:pt x="209034" y="177898"/>
                  </a:lnTo>
                  <a:lnTo>
                    <a:pt x="177898" y="209034"/>
                  </a:lnTo>
                  <a:lnTo>
                    <a:pt x="148883" y="242181"/>
                  </a:lnTo>
                  <a:lnTo>
                    <a:pt x="122102" y="277226"/>
                  </a:lnTo>
                  <a:lnTo>
                    <a:pt x="97667" y="314058"/>
                  </a:lnTo>
                  <a:lnTo>
                    <a:pt x="75688" y="352565"/>
                  </a:lnTo>
                  <a:lnTo>
                    <a:pt x="56277" y="392637"/>
                  </a:lnTo>
                  <a:lnTo>
                    <a:pt x="39546" y="434160"/>
                  </a:lnTo>
                  <a:lnTo>
                    <a:pt x="25607" y="477023"/>
                  </a:lnTo>
                  <a:lnTo>
                    <a:pt x="14571" y="521116"/>
                  </a:lnTo>
                  <a:lnTo>
                    <a:pt x="6550" y="566326"/>
                  </a:lnTo>
                  <a:lnTo>
                    <a:pt x="1656" y="612541"/>
                  </a:lnTo>
                  <a:lnTo>
                    <a:pt x="0" y="659650"/>
                  </a:lnTo>
                  <a:lnTo>
                    <a:pt x="0" y="3298177"/>
                  </a:lnTo>
                  <a:lnTo>
                    <a:pt x="1656" y="3345286"/>
                  </a:lnTo>
                  <a:lnTo>
                    <a:pt x="6550" y="3391501"/>
                  </a:lnTo>
                  <a:lnTo>
                    <a:pt x="14571" y="3436711"/>
                  </a:lnTo>
                  <a:lnTo>
                    <a:pt x="25607" y="3480804"/>
                  </a:lnTo>
                  <a:lnTo>
                    <a:pt x="39546" y="3523667"/>
                  </a:lnTo>
                  <a:lnTo>
                    <a:pt x="56277" y="3565190"/>
                  </a:lnTo>
                  <a:lnTo>
                    <a:pt x="75688" y="3605262"/>
                  </a:lnTo>
                  <a:lnTo>
                    <a:pt x="97667" y="3643769"/>
                  </a:lnTo>
                  <a:lnTo>
                    <a:pt x="122102" y="3680601"/>
                  </a:lnTo>
                  <a:lnTo>
                    <a:pt x="148883" y="3715646"/>
                  </a:lnTo>
                  <a:lnTo>
                    <a:pt x="177898" y="3748793"/>
                  </a:lnTo>
                  <a:lnTo>
                    <a:pt x="209034" y="3779929"/>
                  </a:lnTo>
                  <a:lnTo>
                    <a:pt x="242181" y="3808944"/>
                  </a:lnTo>
                  <a:lnTo>
                    <a:pt x="277226" y="3835725"/>
                  </a:lnTo>
                  <a:lnTo>
                    <a:pt x="314058" y="3860160"/>
                  </a:lnTo>
                  <a:lnTo>
                    <a:pt x="352565" y="3882139"/>
                  </a:lnTo>
                  <a:lnTo>
                    <a:pt x="392637" y="3901550"/>
                  </a:lnTo>
                  <a:lnTo>
                    <a:pt x="434160" y="3918281"/>
                  </a:lnTo>
                  <a:lnTo>
                    <a:pt x="477023" y="3932220"/>
                  </a:lnTo>
                  <a:lnTo>
                    <a:pt x="521116" y="3943256"/>
                  </a:lnTo>
                  <a:lnTo>
                    <a:pt x="566326" y="3951277"/>
                  </a:lnTo>
                  <a:lnTo>
                    <a:pt x="612541" y="3956171"/>
                  </a:lnTo>
                  <a:lnTo>
                    <a:pt x="659650" y="3957828"/>
                  </a:lnTo>
                  <a:lnTo>
                    <a:pt x="3549637" y="3957828"/>
                  </a:lnTo>
                  <a:lnTo>
                    <a:pt x="3596746" y="3956171"/>
                  </a:lnTo>
                  <a:lnTo>
                    <a:pt x="3642961" y="3951277"/>
                  </a:lnTo>
                  <a:lnTo>
                    <a:pt x="3688171" y="3943256"/>
                  </a:lnTo>
                  <a:lnTo>
                    <a:pt x="3732264" y="3932220"/>
                  </a:lnTo>
                  <a:lnTo>
                    <a:pt x="3775127" y="3918281"/>
                  </a:lnTo>
                  <a:lnTo>
                    <a:pt x="3816650" y="3901550"/>
                  </a:lnTo>
                  <a:lnTo>
                    <a:pt x="3856722" y="3882139"/>
                  </a:lnTo>
                  <a:lnTo>
                    <a:pt x="3895229" y="3860160"/>
                  </a:lnTo>
                  <a:lnTo>
                    <a:pt x="3932061" y="3835725"/>
                  </a:lnTo>
                  <a:lnTo>
                    <a:pt x="3967106" y="3808944"/>
                  </a:lnTo>
                  <a:lnTo>
                    <a:pt x="4000253" y="3779929"/>
                  </a:lnTo>
                  <a:lnTo>
                    <a:pt x="4031389" y="3748793"/>
                  </a:lnTo>
                  <a:lnTo>
                    <a:pt x="4060404" y="3715646"/>
                  </a:lnTo>
                  <a:lnTo>
                    <a:pt x="4087185" y="3680601"/>
                  </a:lnTo>
                  <a:lnTo>
                    <a:pt x="4111620" y="3643769"/>
                  </a:lnTo>
                  <a:lnTo>
                    <a:pt x="4133599" y="3605262"/>
                  </a:lnTo>
                  <a:lnTo>
                    <a:pt x="4153010" y="3565190"/>
                  </a:lnTo>
                  <a:lnTo>
                    <a:pt x="4169741" y="3523667"/>
                  </a:lnTo>
                  <a:lnTo>
                    <a:pt x="4183680" y="3480804"/>
                  </a:lnTo>
                  <a:lnTo>
                    <a:pt x="4194716" y="3436711"/>
                  </a:lnTo>
                  <a:lnTo>
                    <a:pt x="4202737" y="3391501"/>
                  </a:lnTo>
                  <a:lnTo>
                    <a:pt x="4207631" y="3345286"/>
                  </a:lnTo>
                  <a:lnTo>
                    <a:pt x="4209288" y="3298177"/>
                  </a:lnTo>
                  <a:lnTo>
                    <a:pt x="4209288" y="659650"/>
                  </a:lnTo>
                  <a:lnTo>
                    <a:pt x="4207631" y="612541"/>
                  </a:lnTo>
                  <a:lnTo>
                    <a:pt x="4202737" y="566326"/>
                  </a:lnTo>
                  <a:lnTo>
                    <a:pt x="4194716" y="521116"/>
                  </a:lnTo>
                  <a:lnTo>
                    <a:pt x="4183680" y="477023"/>
                  </a:lnTo>
                  <a:lnTo>
                    <a:pt x="4169741" y="434160"/>
                  </a:lnTo>
                  <a:lnTo>
                    <a:pt x="4153010" y="392637"/>
                  </a:lnTo>
                  <a:lnTo>
                    <a:pt x="4133599" y="352565"/>
                  </a:lnTo>
                  <a:lnTo>
                    <a:pt x="4111620" y="314058"/>
                  </a:lnTo>
                  <a:lnTo>
                    <a:pt x="4087185" y="277226"/>
                  </a:lnTo>
                  <a:lnTo>
                    <a:pt x="4060404" y="242181"/>
                  </a:lnTo>
                  <a:lnTo>
                    <a:pt x="4031389" y="209034"/>
                  </a:lnTo>
                  <a:lnTo>
                    <a:pt x="4000253" y="177898"/>
                  </a:lnTo>
                  <a:lnTo>
                    <a:pt x="3967106" y="148883"/>
                  </a:lnTo>
                  <a:lnTo>
                    <a:pt x="3932061" y="122102"/>
                  </a:lnTo>
                  <a:lnTo>
                    <a:pt x="3895229" y="97667"/>
                  </a:lnTo>
                  <a:lnTo>
                    <a:pt x="3856722" y="75688"/>
                  </a:lnTo>
                  <a:lnTo>
                    <a:pt x="3816650" y="56277"/>
                  </a:lnTo>
                  <a:lnTo>
                    <a:pt x="3775127" y="39546"/>
                  </a:lnTo>
                  <a:lnTo>
                    <a:pt x="3732264" y="25607"/>
                  </a:lnTo>
                  <a:lnTo>
                    <a:pt x="3688171" y="14571"/>
                  </a:lnTo>
                  <a:lnTo>
                    <a:pt x="3642961" y="6550"/>
                  </a:lnTo>
                  <a:lnTo>
                    <a:pt x="3596746" y="1656"/>
                  </a:lnTo>
                  <a:lnTo>
                    <a:pt x="354963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156" y="2054355"/>
              <a:ext cx="4209415" cy="3957954"/>
            </a:xfrm>
            <a:custGeom>
              <a:avLst/>
              <a:gdLst/>
              <a:ahLst/>
              <a:cxnLst/>
              <a:rect l="l" t="t" r="r" b="b"/>
              <a:pathLst>
                <a:path w="4209415" h="3957954">
                  <a:moveTo>
                    <a:pt x="0" y="659650"/>
                  </a:moveTo>
                  <a:lnTo>
                    <a:pt x="1656" y="612541"/>
                  </a:lnTo>
                  <a:lnTo>
                    <a:pt x="6550" y="566326"/>
                  </a:lnTo>
                  <a:lnTo>
                    <a:pt x="14571" y="521116"/>
                  </a:lnTo>
                  <a:lnTo>
                    <a:pt x="25607" y="477023"/>
                  </a:lnTo>
                  <a:lnTo>
                    <a:pt x="39546" y="434160"/>
                  </a:lnTo>
                  <a:lnTo>
                    <a:pt x="56277" y="392637"/>
                  </a:lnTo>
                  <a:lnTo>
                    <a:pt x="75688" y="352565"/>
                  </a:lnTo>
                  <a:lnTo>
                    <a:pt x="97667" y="314058"/>
                  </a:lnTo>
                  <a:lnTo>
                    <a:pt x="122102" y="277226"/>
                  </a:lnTo>
                  <a:lnTo>
                    <a:pt x="148883" y="242181"/>
                  </a:lnTo>
                  <a:lnTo>
                    <a:pt x="177898" y="209034"/>
                  </a:lnTo>
                  <a:lnTo>
                    <a:pt x="209034" y="177898"/>
                  </a:lnTo>
                  <a:lnTo>
                    <a:pt x="242181" y="148883"/>
                  </a:lnTo>
                  <a:lnTo>
                    <a:pt x="277226" y="122102"/>
                  </a:lnTo>
                  <a:lnTo>
                    <a:pt x="314058" y="97667"/>
                  </a:lnTo>
                  <a:lnTo>
                    <a:pt x="352565" y="75688"/>
                  </a:lnTo>
                  <a:lnTo>
                    <a:pt x="392637" y="56277"/>
                  </a:lnTo>
                  <a:lnTo>
                    <a:pt x="434160" y="39546"/>
                  </a:lnTo>
                  <a:lnTo>
                    <a:pt x="477023" y="25607"/>
                  </a:lnTo>
                  <a:lnTo>
                    <a:pt x="521116" y="14571"/>
                  </a:lnTo>
                  <a:lnTo>
                    <a:pt x="566326" y="6550"/>
                  </a:lnTo>
                  <a:lnTo>
                    <a:pt x="612541" y="1656"/>
                  </a:lnTo>
                  <a:lnTo>
                    <a:pt x="659650" y="0"/>
                  </a:lnTo>
                  <a:lnTo>
                    <a:pt x="3549637" y="0"/>
                  </a:lnTo>
                  <a:lnTo>
                    <a:pt x="3596746" y="1656"/>
                  </a:lnTo>
                  <a:lnTo>
                    <a:pt x="3642961" y="6550"/>
                  </a:lnTo>
                  <a:lnTo>
                    <a:pt x="3688171" y="14571"/>
                  </a:lnTo>
                  <a:lnTo>
                    <a:pt x="3732264" y="25607"/>
                  </a:lnTo>
                  <a:lnTo>
                    <a:pt x="3775127" y="39546"/>
                  </a:lnTo>
                  <a:lnTo>
                    <a:pt x="3816650" y="56277"/>
                  </a:lnTo>
                  <a:lnTo>
                    <a:pt x="3856722" y="75688"/>
                  </a:lnTo>
                  <a:lnTo>
                    <a:pt x="3895229" y="97667"/>
                  </a:lnTo>
                  <a:lnTo>
                    <a:pt x="3932061" y="122102"/>
                  </a:lnTo>
                  <a:lnTo>
                    <a:pt x="3967106" y="148883"/>
                  </a:lnTo>
                  <a:lnTo>
                    <a:pt x="4000253" y="177898"/>
                  </a:lnTo>
                  <a:lnTo>
                    <a:pt x="4031389" y="209034"/>
                  </a:lnTo>
                  <a:lnTo>
                    <a:pt x="4060404" y="242181"/>
                  </a:lnTo>
                  <a:lnTo>
                    <a:pt x="4087185" y="277226"/>
                  </a:lnTo>
                  <a:lnTo>
                    <a:pt x="4111620" y="314058"/>
                  </a:lnTo>
                  <a:lnTo>
                    <a:pt x="4133599" y="352565"/>
                  </a:lnTo>
                  <a:lnTo>
                    <a:pt x="4153010" y="392637"/>
                  </a:lnTo>
                  <a:lnTo>
                    <a:pt x="4169741" y="434160"/>
                  </a:lnTo>
                  <a:lnTo>
                    <a:pt x="4183680" y="477023"/>
                  </a:lnTo>
                  <a:lnTo>
                    <a:pt x="4194716" y="521116"/>
                  </a:lnTo>
                  <a:lnTo>
                    <a:pt x="4202737" y="566326"/>
                  </a:lnTo>
                  <a:lnTo>
                    <a:pt x="4207631" y="612541"/>
                  </a:lnTo>
                  <a:lnTo>
                    <a:pt x="4209288" y="659650"/>
                  </a:lnTo>
                  <a:lnTo>
                    <a:pt x="4209288" y="3298177"/>
                  </a:lnTo>
                  <a:lnTo>
                    <a:pt x="4207631" y="3345286"/>
                  </a:lnTo>
                  <a:lnTo>
                    <a:pt x="4202737" y="3391501"/>
                  </a:lnTo>
                  <a:lnTo>
                    <a:pt x="4194716" y="3436711"/>
                  </a:lnTo>
                  <a:lnTo>
                    <a:pt x="4183680" y="3480804"/>
                  </a:lnTo>
                  <a:lnTo>
                    <a:pt x="4169741" y="3523667"/>
                  </a:lnTo>
                  <a:lnTo>
                    <a:pt x="4153010" y="3565190"/>
                  </a:lnTo>
                  <a:lnTo>
                    <a:pt x="4133599" y="3605262"/>
                  </a:lnTo>
                  <a:lnTo>
                    <a:pt x="4111620" y="3643769"/>
                  </a:lnTo>
                  <a:lnTo>
                    <a:pt x="4087185" y="3680601"/>
                  </a:lnTo>
                  <a:lnTo>
                    <a:pt x="4060404" y="3715646"/>
                  </a:lnTo>
                  <a:lnTo>
                    <a:pt x="4031389" y="3748793"/>
                  </a:lnTo>
                  <a:lnTo>
                    <a:pt x="4000253" y="3779929"/>
                  </a:lnTo>
                  <a:lnTo>
                    <a:pt x="3967106" y="3808944"/>
                  </a:lnTo>
                  <a:lnTo>
                    <a:pt x="3932061" y="3835725"/>
                  </a:lnTo>
                  <a:lnTo>
                    <a:pt x="3895229" y="3860160"/>
                  </a:lnTo>
                  <a:lnTo>
                    <a:pt x="3856722" y="3882139"/>
                  </a:lnTo>
                  <a:lnTo>
                    <a:pt x="3816650" y="3901550"/>
                  </a:lnTo>
                  <a:lnTo>
                    <a:pt x="3775127" y="3918281"/>
                  </a:lnTo>
                  <a:lnTo>
                    <a:pt x="3732264" y="3932220"/>
                  </a:lnTo>
                  <a:lnTo>
                    <a:pt x="3688171" y="3943256"/>
                  </a:lnTo>
                  <a:lnTo>
                    <a:pt x="3642961" y="3951277"/>
                  </a:lnTo>
                  <a:lnTo>
                    <a:pt x="3596746" y="3956171"/>
                  </a:lnTo>
                  <a:lnTo>
                    <a:pt x="3549637" y="3957828"/>
                  </a:lnTo>
                  <a:lnTo>
                    <a:pt x="659650" y="3957828"/>
                  </a:lnTo>
                  <a:lnTo>
                    <a:pt x="612541" y="3956171"/>
                  </a:lnTo>
                  <a:lnTo>
                    <a:pt x="566326" y="3951277"/>
                  </a:lnTo>
                  <a:lnTo>
                    <a:pt x="521116" y="3943256"/>
                  </a:lnTo>
                  <a:lnTo>
                    <a:pt x="477023" y="3932220"/>
                  </a:lnTo>
                  <a:lnTo>
                    <a:pt x="434160" y="3918281"/>
                  </a:lnTo>
                  <a:lnTo>
                    <a:pt x="392637" y="3901550"/>
                  </a:lnTo>
                  <a:lnTo>
                    <a:pt x="352565" y="3882139"/>
                  </a:lnTo>
                  <a:lnTo>
                    <a:pt x="314058" y="3860160"/>
                  </a:lnTo>
                  <a:lnTo>
                    <a:pt x="277226" y="3835725"/>
                  </a:lnTo>
                  <a:lnTo>
                    <a:pt x="242181" y="3808944"/>
                  </a:lnTo>
                  <a:lnTo>
                    <a:pt x="209034" y="3779929"/>
                  </a:lnTo>
                  <a:lnTo>
                    <a:pt x="177898" y="3748793"/>
                  </a:lnTo>
                  <a:lnTo>
                    <a:pt x="148883" y="3715646"/>
                  </a:lnTo>
                  <a:lnTo>
                    <a:pt x="122102" y="3680601"/>
                  </a:lnTo>
                  <a:lnTo>
                    <a:pt x="97667" y="3643769"/>
                  </a:lnTo>
                  <a:lnTo>
                    <a:pt x="75688" y="3605262"/>
                  </a:lnTo>
                  <a:lnTo>
                    <a:pt x="56277" y="3565190"/>
                  </a:lnTo>
                  <a:lnTo>
                    <a:pt x="39546" y="3523667"/>
                  </a:lnTo>
                  <a:lnTo>
                    <a:pt x="25607" y="3480804"/>
                  </a:lnTo>
                  <a:lnTo>
                    <a:pt x="14571" y="3436711"/>
                  </a:lnTo>
                  <a:lnTo>
                    <a:pt x="6550" y="3391501"/>
                  </a:lnTo>
                  <a:lnTo>
                    <a:pt x="1656" y="3345286"/>
                  </a:lnTo>
                  <a:lnTo>
                    <a:pt x="0" y="3298177"/>
                  </a:lnTo>
                  <a:lnTo>
                    <a:pt x="0" y="65965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605273" y="2055622"/>
            <a:ext cx="7059930" cy="3963035"/>
            <a:chOff x="4605273" y="2055622"/>
            <a:chExt cx="7059930" cy="3963035"/>
          </a:xfrm>
        </p:grpSpPr>
        <p:sp>
          <p:nvSpPr>
            <p:cNvPr id="6" name="object 6"/>
            <p:cNvSpPr/>
            <p:nvPr/>
          </p:nvSpPr>
          <p:spPr>
            <a:xfrm>
              <a:off x="4611623" y="2061972"/>
              <a:ext cx="7047230" cy="3950335"/>
            </a:xfrm>
            <a:custGeom>
              <a:avLst/>
              <a:gdLst/>
              <a:ahLst/>
              <a:cxnLst/>
              <a:rect l="l" t="t" r="r" b="b"/>
              <a:pathLst>
                <a:path w="7047230" h="3950335">
                  <a:moveTo>
                    <a:pt x="6388595" y="0"/>
                  </a:moveTo>
                  <a:lnTo>
                    <a:pt x="658380" y="0"/>
                  </a:lnTo>
                  <a:lnTo>
                    <a:pt x="611361" y="1653"/>
                  </a:lnTo>
                  <a:lnTo>
                    <a:pt x="565235" y="6538"/>
                  </a:lnTo>
                  <a:lnTo>
                    <a:pt x="520112" y="14543"/>
                  </a:lnTo>
                  <a:lnTo>
                    <a:pt x="476104" y="25557"/>
                  </a:lnTo>
                  <a:lnTo>
                    <a:pt x="433323" y="39470"/>
                  </a:lnTo>
                  <a:lnTo>
                    <a:pt x="391879" y="56168"/>
                  </a:lnTo>
                  <a:lnTo>
                    <a:pt x="351885" y="75541"/>
                  </a:lnTo>
                  <a:lnTo>
                    <a:pt x="313452" y="97478"/>
                  </a:lnTo>
                  <a:lnTo>
                    <a:pt x="276691" y="121867"/>
                  </a:lnTo>
                  <a:lnTo>
                    <a:pt x="241713" y="148596"/>
                  </a:lnTo>
                  <a:lnTo>
                    <a:pt x="208631" y="177554"/>
                  </a:lnTo>
                  <a:lnTo>
                    <a:pt x="177554" y="208631"/>
                  </a:lnTo>
                  <a:lnTo>
                    <a:pt x="148596" y="241713"/>
                  </a:lnTo>
                  <a:lnTo>
                    <a:pt x="121867" y="276691"/>
                  </a:lnTo>
                  <a:lnTo>
                    <a:pt x="97478" y="313452"/>
                  </a:lnTo>
                  <a:lnTo>
                    <a:pt x="75541" y="351885"/>
                  </a:lnTo>
                  <a:lnTo>
                    <a:pt x="56168" y="391879"/>
                  </a:lnTo>
                  <a:lnTo>
                    <a:pt x="39470" y="433323"/>
                  </a:lnTo>
                  <a:lnTo>
                    <a:pt x="25557" y="476104"/>
                  </a:lnTo>
                  <a:lnTo>
                    <a:pt x="14543" y="520112"/>
                  </a:lnTo>
                  <a:lnTo>
                    <a:pt x="6538" y="565235"/>
                  </a:lnTo>
                  <a:lnTo>
                    <a:pt x="1653" y="611361"/>
                  </a:lnTo>
                  <a:lnTo>
                    <a:pt x="0" y="658380"/>
                  </a:lnTo>
                  <a:lnTo>
                    <a:pt x="0" y="3291827"/>
                  </a:lnTo>
                  <a:lnTo>
                    <a:pt x="1653" y="3338846"/>
                  </a:lnTo>
                  <a:lnTo>
                    <a:pt x="6538" y="3384972"/>
                  </a:lnTo>
                  <a:lnTo>
                    <a:pt x="14543" y="3430095"/>
                  </a:lnTo>
                  <a:lnTo>
                    <a:pt x="25557" y="3474103"/>
                  </a:lnTo>
                  <a:lnTo>
                    <a:pt x="39470" y="3516884"/>
                  </a:lnTo>
                  <a:lnTo>
                    <a:pt x="56168" y="3558328"/>
                  </a:lnTo>
                  <a:lnTo>
                    <a:pt x="75541" y="3598322"/>
                  </a:lnTo>
                  <a:lnTo>
                    <a:pt x="97478" y="3636755"/>
                  </a:lnTo>
                  <a:lnTo>
                    <a:pt x="121867" y="3673516"/>
                  </a:lnTo>
                  <a:lnTo>
                    <a:pt x="148596" y="3708494"/>
                  </a:lnTo>
                  <a:lnTo>
                    <a:pt x="177554" y="3741576"/>
                  </a:lnTo>
                  <a:lnTo>
                    <a:pt x="208631" y="3772653"/>
                  </a:lnTo>
                  <a:lnTo>
                    <a:pt x="241713" y="3801611"/>
                  </a:lnTo>
                  <a:lnTo>
                    <a:pt x="276691" y="3828340"/>
                  </a:lnTo>
                  <a:lnTo>
                    <a:pt x="313452" y="3852729"/>
                  </a:lnTo>
                  <a:lnTo>
                    <a:pt x="351885" y="3874666"/>
                  </a:lnTo>
                  <a:lnTo>
                    <a:pt x="391879" y="3894039"/>
                  </a:lnTo>
                  <a:lnTo>
                    <a:pt x="433323" y="3910737"/>
                  </a:lnTo>
                  <a:lnTo>
                    <a:pt x="476104" y="3924650"/>
                  </a:lnTo>
                  <a:lnTo>
                    <a:pt x="520112" y="3935664"/>
                  </a:lnTo>
                  <a:lnTo>
                    <a:pt x="565235" y="3943669"/>
                  </a:lnTo>
                  <a:lnTo>
                    <a:pt x="611361" y="3948554"/>
                  </a:lnTo>
                  <a:lnTo>
                    <a:pt x="658380" y="3950208"/>
                  </a:lnTo>
                  <a:lnTo>
                    <a:pt x="6388595" y="3950208"/>
                  </a:lnTo>
                  <a:lnTo>
                    <a:pt x="6435614" y="3948554"/>
                  </a:lnTo>
                  <a:lnTo>
                    <a:pt x="6481740" y="3943669"/>
                  </a:lnTo>
                  <a:lnTo>
                    <a:pt x="6526863" y="3935664"/>
                  </a:lnTo>
                  <a:lnTo>
                    <a:pt x="6570871" y="3924650"/>
                  </a:lnTo>
                  <a:lnTo>
                    <a:pt x="6613652" y="3910737"/>
                  </a:lnTo>
                  <a:lnTo>
                    <a:pt x="6655096" y="3894039"/>
                  </a:lnTo>
                  <a:lnTo>
                    <a:pt x="6695090" y="3874666"/>
                  </a:lnTo>
                  <a:lnTo>
                    <a:pt x="6733523" y="3852729"/>
                  </a:lnTo>
                  <a:lnTo>
                    <a:pt x="6770284" y="3828340"/>
                  </a:lnTo>
                  <a:lnTo>
                    <a:pt x="6805262" y="3801611"/>
                  </a:lnTo>
                  <a:lnTo>
                    <a:pt x="6838344" y="3772653"/>
                  </a:lnTo>
                  <a:lnTo>
                    <a:pt x="6869421" y="3741576"/>
                  </a:lnTo>
                  <a:lnTo>
                    <a:pt x="6898379" y="3708494"/>
                  </a:lnTo>
                  <a:lnTo>
                    <a:pt x="6925108" y="3673516"/>
                  </a:lnTo>
                  <a:lnTo>
                    <a:pt x="6949497" y="3636755"/>
                  </a:lnTo>
                  <a:lnTo>
                    <a:pt x="6971434" y="3598322"/>
                  </a:lnTo>
                  <a:lnTo>
                    <a:pt x="6990807" y="3558328"/>
                  </a:lnTo>
                  <a:lnTo>
                    <a:pt x="7007505" y="3516884"/>
                  </a:lnTo>
                  <a:lnTo>
                    <a:pt x="7021418" y="3474103"/>
                  </a:lnTo>
                  <a:lnTo>
                    <a:pt x="7032432" y="3430095"/>
                  </a:lnTo>
                  <a:lnTo>
                    <a:pt x="7040437" y="3384972"/>
                  </a:lnTo>
                  <a:lnTo>
                    <a:pt x="7045322" y="3338846"/>
                  </a:lnTo>
                  <a:lnTo>
                    <a:pt x="7046976" y="3291827"/>
                  </a:lnTo>
                  <a:lnTo>
                    <a:pt x="7046976" y="658380"/>
                  </a:lnTo>
                  <a:lnTo>
                    <a:pt x="7045322" y="611361"/>
                  </a:lnTo>
                  <a:lnTo>
                    <a:pt x="7040437" y="565235"/>
                  </a:lnTo>
                  <a:lnTo>
                    <a:pt x="7032432" y="520112"/>
                  </a:lnTo>
                  <a:lnTo>
                    <a:pt x="7021418" y="476104"/>
                  </a:lnTo>
                  <a:lnTo>
                    <a:pt x="7007505" y="433323"/>
                  </a:lnTo>
                  <a:lnTo>
                    <a:pt x="6990807" y="391879"/>
                  </a:lnTo>
                  <a:lnTo>
                    <a:pt x="6971434" y="351885"/>
                  </a:lnTo>
                  <a:lnTo>
                    <a:pt x="6949497" y="313452"/>
                  </a:lnTo>
                  <a:lnTo>
                    <a:pt x="6925108" y="276691"/>
                  </a:lnTo>
                  <a:lnTo>
                    <a:pt x="6898379" y="241713"/>
                  </a:lnTo>
                  <a:lnTo>
                    <a:pt x="6869421" y="208631"/>
                  </a:lnTo>
                  <a:lnTo>
                    <a:pt x="6838344" y="177554"/>
                  </a:lnTo>
                  <a:lnTo>
                    <a:pt x="6805262" y="148596"/>
                  </a:lnTo>
                  <a:lnTo>
                    <a:pt x="6770284" y="121867"/>
                  </a:lnTo>
                  <a:lnTo>
                    <a:pt x="6733523" y="97478"/>
                  </a:lnTo>
                  <a:lnTo>
                    <a:pt x="6695090" y="75541"/>
                  </a:lnTo>
                  <a:lnTo>
                    <a:pt x="6655096" y="56168"/>
                  </a:lnTo>
                  <a:lnTo>
                    <a:pt x="6613652" y="39470"/>
                  </a:lnTo>
                  <a:lnTo>
                    <a:pt x="6570871" y="25557"/>
                  </a:lnTo>
                  <a:lnTo>
                    <a:pt x="6526863" y="14543"/>
                  </a:lnTo>
                  <a:lnTo>
                    <a:pt x="6481740" y="6538"/>
                  </a:lnTo>
                  <a:lnTo>
                    <a:pt x="6435614" y="1653"/>
                  </a:lnTo>
                  <a:lnTo>
                    <a:pt x="638859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11623" y="2061972"/>
              <a:ext cx="7047230" cy="3950335"/>
            </a:xfrm>
            <a:custGeom>
              <a:avLst/>
              <a:gdLst/>
              <a:ahLst/>
              <a:cxnLst/>
              <a:rect l="l" t="t" r="r" b="b"/>
              <a:pathLst>
                <a:path w="7047230" h="3950335">
                  <a:moveTo>
                    <a:pt x="0" y="658380"/>
                  </a:moveTo>
                  <a:lnTo>
                    <a:pt x="1653" y="611361"/>
                  </a:lnTo>
                  <a:lnTo>
                    <a:pt x="6538" y="565235"/>
                  </a:lnTo>
                  <a:lnTo>
                    <a:pt x="14543" y="520112"/>
                  </a:lnTo>
                  <a:lnTo>
                    <a:pt x="25557" y="476104"/>
                  </a:lnTo>
                  <a:lnTo>
                    <a:pt x="39470" y="433323"/>
                  </a:lnTo>
                  <a:lnTo>
                    <a:pt x="56168" y="391879"/>
                  </a:lnTo>
                  <a:lnTo>
                    <a:pt x="75541" y="351885"/>
                  </a:lnTo>
                  <a:lnTo>
                    <a:pt x="97478" y="313452"/>
                  </a:lnTo>
                  <a:lnTo>
                    <a:pt x="121867" y="276691"/>
                  </a:lnTo>
                  <a:lnTo>
                    <a:pt x="148596" y="241713"/>
                  </a:lnTo>
                  <a:lnTo>
                    <a:pt x="177554" y="208631"/>
                  </a:lnTo>
                  <a:lnTo>
                    <a:pt x="208631" y="177554"/>
                  </a:lnTo>
                  <a:lnTo>
                    <a:pt x="241713" y="148596"/>
                  </a:lnTo>
                  <a:lnTo>
                    <a:pt x="276691" y="121867"/>
                  </a:lnTo>
                  <a:lnTo>
                    <a:pt x="313452" y="97478"/>
                  </a:lnTo>
                  <a:lnTo>
                    <a:pt x="351885" y="75541"/>
                  </a:lnTo>
                  <a:lnTo>
                    <a:pt x="391879" y="56168"/>
                  </a:lnTo>
                  <a:lnTo>
                    <a:pt x="433323" y="39470"/>
                  </a:lnTo>
                  <a:lnTo>
                    <a:pt x="476104" y="25557"/>
                  </a:lnTo>
                  <a:lnTo>
                    <a:pt x="520112" y="14543"/>
                  </a:lnTo>
                  <a:lnTo>
                    <a:pt x="565235" y="6538"/>
                  </a:lnTo>
                  <a:lnTo>
                    <a:pt x="611361" y="1653"/>
                  </a:lnTo>
                  <a:lnTo>
                    <a:pt x="658380" y="0"/>
                  </a:lnTo>
                  <a:lnTo>
                    <a:pt x="6388595" y="0"/>
                  </a:lnTo>
                  <a:lnTo>
                    <a:pt x="6435614" y="1653"/>
                  </a:lnTo>
                  <a:lnTo>
                    <a:pt x="6481740" y="6538"/>
                  </a:lnTo>
                  <a:lnTo>
                    <a:pt x="6526863" y="14543"/>
                  </a:lnTo>
                  <a:lnTo>
                    <a:pt x="6570871" y="25557"/>
                  </a:lnTo>
                  <a:lnTo>
                    <a:pt x="6613652" y="39470"/>
                  </a:lnTo>
                  <a:lnTo>
                    <a:pt x="6655096" y="56168"/>
                  </a:lnTo>
                  <a:lnTo>
                    <a:pt x="6695090" y="75541"/>
                  </a:lnTo>
                  <a:lnTo>
                    <a:pt x="6733523" y="97478"/>
                  </a:lnTo>
                  <a:lnTo>
                    <a:pt x="6770284" y="121867"/>
                  </a:lnTo>
                  <a:lnTo>
                    <a:pt x="6805262" y="148596"/>
                  </a:lnTo>
                  <a:lnTo>
                    <a:pt x="6838344" y="177554"/>
                  </a:lnTo>
                  <a:lnTo>
                    <a:pt x="6869421" y="208631"/>
                  </a:lnTo>
                  <a:lnTo>
                    <a:pt x="6898379" y="241713"/>
                  </a:lnTo>
                  <a:lnTo>
                    <a:pt x="6925108" y="276691"/>
                  </a:lnTo>
                  <a:lnTo>
                    <a:pt x="6949497" y="313452"/>
                  </a:lnTo>
                  <a:lnTo>
                    <a:pt x="6971434" y="351885"/>
                  </a:lnTo>
                  <a:lnTo>
                    <a:pt x="6990807" y="391879"/>
                  </a:lnTo>
                  <a:lnTo>
                    <a:pt x="7007505" y="433323"/>
                  </a:lnTo>
                  <a:lnTo>
                    <a:pt x="7021418" y="476104"/>
                  </a:lnTo>
                  <a:lnTo>
                    <a:pt x="7032432" y="520112"/>
                  </a:lnTo>
                  <a:lnTo>
                    <a:pt x="7040437" y="565235"/>
                  </a:lnTo>
                  <a:lnTo>
                    <a:pt x="7045322" y="611361"/>
                  </a:lnTo>
                  <a:lnTo>
                    <a:pt x="7046976" y="658380"/>
                  </a:lnTo>
                  <a:lnTo>
                    <a:pt x="7046976" y="3291827"/>
                  </a:lnTo>
                  <a:lnTo>
                    <a:pt x="7045322" y="3338846"/>
                  </a:lnTo>
                  <a:lnTo>
                    <a:pt x="7040437" y="3384972"/>
                  </a:lnTo>
                  <a:lnTo>
                    <a:pt x="7032432" y="3430095"/>
                  </a:lnTo>
                  <a:lnTo>
                    <a:pt x="7021418" y="3474103"/>
                  </a:lnTo>
                  <a:lnTo>
                    <a:pt x="7007505" y="3516884"/>
                  </a:lnTo>
                  <a:lnTo>
                    <a:pt x="6990807" y="3558328"/>
                  </a:lnTo>
                  <a:lnTo>
                    <a:pt x="6971434" y="3598322"/>
                  </a:lnTo>
                  <a:lnTo>
                    <a:pt x="6949497" y="3636755"/>
                  </a:lnTo>
                  <a:lnTo>
                    <a:pt x="6925108" y="3673516"/>
                  </a:lnTo>
                  <a:lnTo>
                    <a:pt x="6898379" y="3708494"/>
                  </a:lnTo>
                  <a:lnTo>
                    <a:pt x="6869421" y="3741576"/>
                  </a:lnTo>
                  <a:lnTo>
                    <a:pt x="6838344" y="3772653"/>
                  </a:lnTo>
                  <a:lnTo>
                    <a:pt x="6805262" y="3801611"/>
                  </a:lnTo>
                  <a:lnTo>
                    <a:pt x="6770284" y="3828340"/>
                  </a:lnTo>
                  <a:lnTo>
                    <a:pt x="6733523" y="3852729"/>
                  </a:lnTo>
                  <a:lnTo>
                    <a:pt x="6695090" y="3874666"/>
                  </a:lnTo>
                  <a:lnTo>
                    <a:pt x="6655096" y="3894039"/>
                  </a:lnTo>
                  <a:lnTo>
                    <a:pt x="6613652" y="3910737"/>
                  </a:lnTo>
                  <a:lnTo>
                    <a:pt x="6570871" y="3924650"/>
                  </a:lnTo>
                  <a:lnTo>
                    <a:pt x="6526863" y="3935664"/>
                  </a:lnTo>
                  <a:lnTo>
                    <a:pt x="6481740" y="3943669"/>
                  </a:lnTo>
                  <a:lnTo>
                    <a:pt x="6435614" y="3948554"/>
                  </a:lnTo>
                  <a:lnTo>
                    <a:pt x="6388595" y="3950208"/>
                  </a:lnTo>
                  <a:lnTo>
                    <a:pt x="658380" y="3950208"/>
                  </a:lnTo>
                  <a:lnTo>
                    <a:pt x="611361" y="3948554"/>
                  </a:lnTo>
                  <a:lnTo>
                    <a:pt x="565235" y="3943669"/>
                  </a:lnTo>
                  <a:lnTo>
                    <a:pt x="520112" y="3935664"/>
                  </a:lnTo>
                  <a:lnTo>
                    <a:pt x="476104" y="3924650"/>
                  </a:lnTo>
                  <a:lnTo>
                    <a:pt x="433323" y="3910737"/>
                  </a:lnTo>
                  <a:lnTo>
                    <a:pt x="391879" y="3894039"/>
                  </a:lnTo>
                  <a:lnTo>
                    <a:pt x="351885" y="3874666"/>
                  </a:lnTo>
                  <a:lnTo>
                    <a:pt x="313452" y="3852729"/>
                  </a:lnTo>
                  <a:lnTo>
                    <a:pt x="276691" y="3828340"/>
                  </a:lnTo>
                  <a:lnTo>
                    <a:pt x="241713" y="3801611"/>
                  </a:lnTo>
                  <a:lnTo>
                    <a:pt x="208631" y="3772653"/>
                  </a:lnTo>
                  <a:lnTo>
                    <a:pt x="177554" y="3741576"/>
                  </a:lnTo>
                  <a:lnTo>
                    <a:pt x="148596" y="3708494"/>
                  </a:lnTo>
                  <a:lnTo>
                    <a:pt x="121867" y="3673516"/>
                  </a:lnTo>
                  <a:lnTo>
                    <a:pt x="97478" y="3636755"/>
                  </a:lnTo>
                  <a:lnTo>
                    <a:pt x="75541" y="3598322"/>
                  </a:lnTo>
                  <a:lnTo>
                    <a:pt x="56168" y="3558328"/>
                  </a:lnTo>
                  <a:lnTo>
                    <a:pt x="39470" y="3516884"/>
                  </a:lnTo>
                  <a:lnTo>
                    <a:pt x="25557" y="3474103"/>
                  </a:lnTo>
                  <a:lnTo>
                    <a:pt x="14543" y="3430095"/>
                  </a:lnTo>
                  <a:lnTo>
                    <a:pt x="6538" y="3384972"/>
                  </a:lnTo>
                  <a:lnTo>
                    <a:pt x="1653" y="3338846"/>
                  </a:lnTo>
                  <a:lnTo>
                    <a:pt x="0" y="3291827"/>
                  </a:lnTo>
                  <a:lnTo>
                    <a:pt x="0" y="65838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2872" y="3086100"/>
              <a:ext cx="1475231" cy="12618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1062" y="3498712"/>
              <a:ext cx="366040" cy="3490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3996" y="3509378"/>
              <a:ext cx="366038" cy="3490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18110" y="3599261"/>
              <a:ext cx="367526" cy="34762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742938" y="3103625"/>
              <a:ext cx="0" cy="329565"/>
            </a:xfrm>
            <a:custGeom>
              <a:avLst/>
              <a:gdLst/>
              <a:ahLst/>
              <a:cxnLst/>
              <a:rect l="l" t="t" r="r" b="b"/>
              <a:pathLst>
                <a:path h="329564">
                  <a:moveTo>
                    <a:pt x="0" y="0"/>
                  </a:moveTo>
                  <a:lnTo>
                    <a:pt x="0" y="329311"/>
                  </a:lnTo>
                </a:path>
              </a:pathLst>
            </a:custGeom>
            <a:ln w="31750">
              <a:solidFill>
                <a:srgbClr val="006B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44461" y="3925061"/>
              <a:ext cx="0" cy="250190"/>
            </a:xfrm>
            <a:custGeom>
              <a:avLst/>
              <a:gdLst/>
              <a:ahLst/>
              <a:cxnLst/>
              <a:rect l="l" t="t" r="r" b="b"/>
              <a:pathLst>
                <a:path h="250189">
                  <a:moveTo>
                    <a:pt x="0" y="0"/>
                  </a:moveTo>
                  <a:lnTo>
                    <a:pt x="0" y="249936"/>
                  </a:lnTo>
                </a:path>
              </a:pathLst>
            </a:custGeom>
            <a:ln w="31750">
              <a:solidFill>
                <a:srgbClr val="006B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96842" y="4159126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95250" y="0"/>
                  </a:moveTo>
                  <a:lnTo>
                    <a:pt x="0" y="0"/>
                  </a:lnTo>
                  <a:lnTo>
                    <a:pt x="47625" y="952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006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0633" y="3103625"/>
              <a:ext cx="0" cy="329565"/>
            </a:xfrm>
            <a:custGeom>
              <a:avLst/>
              <a:gdLst/>
              <a:ahLst/>
              <a:cxnLst/>
              <a:rect l="l" t="t" r="r" b="b"/>
              <a:pathLst>
                <a:path h="329564">
                  <a:moveTo>
                    <a:pt x="0" y="0"/>
                  </a:moveTo>
                  <a:lnTo>
                    <a:pt x="0" y="329311"/>
                  </a:lnTo>
                </a:path>
              </a:pathLst>
            </a:custGeom>
            <a:ln w="31750">
              <a:solidFill>
                <a:srgbClr val="006B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22158" y="3925061"/>
              <a:ext cx="0" cy="250190"/>
            </a:xfrm>
            <a:custGeom>
              <a:avLst/>
              <a:gdLst/>
              <a:ahLst/>
              <a:cxnLst/>
              <a:rect l="l" t="t" r="r" b="b"/>
              <a:pathLst>
                <a:path h="250189">
                  <a:moveTo>
                    <a:pt x="0" y="0"/>
                  </a:moveTo>
                  <a:lnTo>
                    <a:pt x="0" y="249936"/>
                  </a:lnTo>
                </a:path>
              </a:pathLst>
            </a:custGeom>
            <a:ln w="31750">
              <a:solidFill>
                <a:srgbClr val="006B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74538" y="4159126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95250" y="0"/>
                  </a:moveTo>
                  <a:lnTo>
                    <a:pt x="0" y="0"/>
                  </a:lnTo>
                  <a:lnTo>
                    <a:pt x="47625" y="952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006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06533" y="3181350"/>
              <a:ext cx="0" cy="329565"/>
            </a:xfrm>
            <a:custGeom>
              <a:avLst/>
              <a:gdLst/>
              <a:ahLst/>
              <a:cxnLst/>
              <a:rect l="l" t="t" r="r" b="b"/>
              <a:pathLst>
                <a:path h="329564">
                  <a:moveTo>
                    <a:pt x="0" y="0"/>
                  </a:moveTo>
                  <a:lnTo>
                    <a:pt x="0" y="329311"/>
                  </a:lnTo>
                </a:path>
              </a:pathLst>
            </a:custGeom>
            <a:ln w="31750">
              <a:solidFill>
                <a:srgbClr val="006B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08058" y="4002786"/>
              <a:ext cx="0" cy="250190"/>
            </a:xfrm>
            <a:custGeom>
              <a:avLst/>
              <a:gdLst/>
              <a:ahLst/>
              <a:cxnLst/>
              <a:rect l="l" t="t" r="r" b="b"/>
              <a:pathLst>
                <a:path h="250189">
                  <a:moveTo>
                    <a:pt x="0" y="0"/>
                  </a:moveTo>
                  <a:lnTo>
                    <a:pt x="0" y="249936"/>
                  </a:lnTo>
                </a:path>
              </a:pathLst>
            </a:custGeom>
            <a:ln w="31750">
              <a:solidFill>
                <a:srgbClr val="006B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560436" y="4236850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95250" y="0"/>
                  </a:moveTo>
                  <a:lnTo>
                    <a:pt x="0" y="0"/>
                  </a:lnTo>
                  <a:lnTo>
                    <a:pt x="47625" y="952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006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32078" y="4668583"/>
              <a:ext cx="206737" cy="13872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992193" y="4713759"/>
              <a:ext cx="386080" cy="374015"/>
            </a:xfrm>
            <a:custGeom>
              <a:avLst/>
              <a:gdLst/>
              <a:ahLst/>
              <a:cxnLst/>
              <a:rect l="l" t="t" r="r" b="b"/>
              <a:pathLst>
                <a:path w="386079" h="374014">
                  <a:moveTo>
                    <a:pt x="368274" y="101029"/>
                  </a:moveTo>
                  <a:lnTo>
                    <a:pt x="375742" y="119847"/>
                  </a:lnTo>
                  <a:lnTo>
                    <a:pt x="381154" y="139413"/>
                  </a:lnTo>
                  <a:lnTo>
                    <a:pt x="384446" y="159727"/>
                  </a:lnTo>
                  <a:lnTo>
                    <a:pt x="385558" y="180789"/>
                  </a:lnTo>
                  <a:lnTo>
                    <a:pt x="380460" y="224951"/>
                  </a:lnTo>
                  <a:lnTo>
                    <a:pt x="365944" y="265509"/>
                  </a:lnTo>
                  <a:lnTo>
                    <a:pt x="343172" y="301300"/>
                  </a:lnTo>
                  <a:lnTo>
                    <a:pt x="313307" y="331162"/>
                  </a:lnTo>
                  <a:lnTo>
                    <a:pt x="277511" y="353931"/>
                  </a:lnTo>
                  <a:lnTo>
                    <a:pt x="236947" y="368445"/>
                  </a:lnTo>
                  <a:lnTo>
                    <a:pt x="192779" y="373542"/>
                  </a:lnTo>
                  <a:lnTo>
                    <a:pt x="148610" y="368445"/>
                  </a:lnTo>
                  <a:lnTo>
                    <a:pt x="108046" y="353931"/>
                  </a:lnTo>
                  <a:lnTo>
                    <a:pt x="72250" y="331162"/>
                  </a:lnTo>
                  <a:lnTo>
                    <a:pt x="42385" y="301300"/>
                  </a:lnTo>
                  <a:lnTo>
                    <a:pt x="19613" y="265509"/>
                  </a:lnTo>
                  <a:lnTo>
                    <a:pt x="5097" y="224951"/>
                  </a:lnTo>
                  <a:lnTo>
                    <a:pt x="0" y="180789"/>
                  </a:lnTo>
                  <a:lnTo>
                    <a:pt x="6051" y="132635"/>
                  </a:lnTo>
                  <a:lnTo>
                    <a:pt x="23207" y="88916"/>
                  </a:lnTo>
                  <a:lnTo>
                    <a:pt x="49968" y="51195"/>
                  </a:lnTo>
                  <a:lnTo>
                    <a:pt x="84833" y="21035"/>
                  </a:lnTo>
                  <a:lnTo>
                    <a:pt x="126303" y="0"/>
                  </a:lnTo>
                </a:path>
              </a:pathLst>
            </a:custGeom>
            <a:ln w="13294">
              <a:solidFill>
                <a:srgbClr val="F05A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38728" y="4855997"/>
              <a:ext cx="119655" cy="14489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1151737" y="4675208"/>
              <a:ext cx="239395" cy="352425"/>
            </a:xfrm>
            <a:custGeom>
              <a:avLst/>
              <a:gdLst/>
              <a:ahLst/>
              <a:cxnLst/>
              <a:rect l="l" t="t" r="r" b="b"/>
              <a:pathLst>
                <a:path w="239395" h="352425">
                  <a:moveTo>
                    <a:pt x="239311" y="0"/>
                  </a:moveTo>
                  <a:lnTo>
                    <a:pt x="90302" y="132569"/>
                  </a:lnTo>
                  <a:lnTo>
                    <a:pt x="20441" y="233048"/>
                  </a:lnTo>
                  <a:lnTo>
                    <a:pt x="186" y="296762"/>
                  </a:lnTo>
                  <a:lnTo>
                    <a:pt x="0" y="319039"/>
                  </a:lnTo>
                  <a:lnTo>
                    <a:pt x="59827" y="352272"/>
                  </a:lnTo>
                  <a:lnTo>
                    <a:pt x="65997" y="237971"/>
                  </a:lnTo>
                  <a:lnTo>
                    <a:pt x="86750" y="163175"/>
                  </a:lnTo>
                  <a:lnTo>
                    <a:pt x="138913" y="94860"/>
                  </a:lnTo>
                  <a:lnTo>
                    <a:pt x="239311" y="0"/>
                  </a:lnTo>
                  <a:close/>
                </a:path>
              </a:pathLst>
            </a:custGeom>
            <a:ln w="13294">
              <a:solidFill>
                <a:srgbClr val="F05A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184891" y="4860036"/>
              <a:ext cx="358140" cy="635"/>
            </a:xfrm>
            <a:custGeom>
              <a:avLst/>
              <a:gdLst/>
              <a:ahLst/>
              <a:cxnLst/>
              <a:rect l="l" t="t" r="r" b="b"/>
              <a:pathLst>
                <a:path w="358140" h="635">
                  <a:moveTo>
                    <a:pt x="0" y="0"/>
                  </a:moveTo>
                  <a:lnTo>
                    <a:pt x="357797" y="381"/>
                  </a:lnTo>
                </a:path>
              </a:pathLst>
            </a:custGeom>
            <a:ln w="57150">
              <a:solidFill>
                <a:srgbClr val="2767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514020" y="4774656"/>
              <a:ext cx="172085" cy="171450"/>
            </a:xfrm>
            <a:custGeom>
              <a:avLst/>
              <a:gdLst/>
              <a:ahLst/>
              <a:cxnLst/>
              <a:rect l="l" t="t" r="r" b="b"/>
              <a:pathLst>
                <a:path w="172084" h="171450">
                  <a:moveTo>
                    <a:pt x="190" y="0"/>
                  </a:moveTo>
                  <a:lnTo>
                    <a:pt x="0" y="171450"/>
                  </a:lnTo>
                  <a:lnTo>
                    <a:pt x="171538" y="85915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767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3303" y="2272284"/>
              <a:ext cx="294119" cy="64769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72044" y="2270760"/>
              <a:ext cx="294131" cy="6476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60992" y="2360676"/>
              <a:ext cx="294131" cy="64922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937759" y="4570476"/>
              <a:ext cx="901065" cy="539750"/>
            </a:xfrm>
            <a:custGeom>
              <a:avLst/>
              <a:gdLst/>
              <a:ahLst/>
              <a:cxnLst/>
              <a:rect l="l" t="t" r="r" b="b"/>
              <a:pathLst>
                <a:path w="901064" h="539750">
                  <a:moveTo>
                    <a:pt x="900684" y="0"/>
                  </a:moveTo>
                  <a:lnTo>
                    <a:pt x="0" y="0"/>
                  </a:lnTo>
                  <a:lnTo>
                    <a:pt x="0" y="539495"/>
                  </a:lnTo>
                  <a:lnTo>
                    <a:pt x="900684" y="539495"/>
                  </a:lnTo>
                  <a:lnTo>
                    <a:pt x="900684" y="0"/>
                  </a:lnTo>
                  <a:close/>
                </a:path>
              </a:pathLst>
            </a:custGeom>
            <a:solidFill>
              <a:srgbClr val="E75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5" dirty="0"/>
              <a:t>Verifikācijas </a:t>
            </a:r>
            <a:r>
              <a:rPr spc="-215" dirty="0"/>
              <a:t>iespējas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137580" y="6567520"/>
            <a:ext cx="3479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5" dirty="0">
                <a:solidFill>
                  <a:srgbClr val="D0CECE"/>
                </a:solidFill>
                <a:latin typeface="Arial"/>
                <a:cs typeface="Arial"/>
              </a:rPr>
              <a:t>© </a:t>
            </a:r>
            <a:r>
              <a:rPr sz="1200" spc="-165" dirty="0">
                <a:solidFill>
                  <a:srgbClr val="D0CECE"/>
                </a:solidFill>
                <a:latin typeface="Arial"/>
                <a:cs typeface="Arial"/>
              </a:rPr>
              <a:t>SUSTAINABLE </a:t>
            </a:r>
            <a:r>
              <a:rPr sz="1200" spc="-215" dirty="0">
                <a:solidFill>
                  <a:srgbClr val="D0CECE"/>
                </a:solidFill>
                <a:latin typeface="Arial"/>
                <a:cs typeface="Arial"/>
              </a:rPr>
              <a:t>RESOURCES </a:t>
            </a:r>
            <a:r>
              <a:rPr sz="1200" spc="-40" dirty="0">
                <a:solidFill>
                  <a:srgbClr val="D0CECE"/>
                </a:solidFill>
                <a:latin typeface="Arial"/>
                <a:cs typeface="Arial"/>
              </a:rPr>
              <a:t>Verifikācijas </a:t>
            </a:r>
            <a:r>
              <a:rPr sz="1200" spc="-95" dirty="0">
                <a:solidFill>
                  <a:srgbClr val="D0CECE"/>
                </a:solidFill>
                <a:latin typeface="Arial"/>
                <a:cs typeface="Arial"/>
              </a:rPr>
              <a:t>shēma </a:t>
            </a:r>
            <a:r>
              <a:rPr sz="1200" spc="-40" dirty="0">
                <a:solidFill>
                  <a:srgbClr val="D0CECE"/>
                </a:solidFill>
                <a:latin typeface="Arial"/>
                <a:cs typeface="Arial"/>
              </a:rPr>
              <a:t>GmbH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12192000" cy="175260"/>
          </a:xfrm>
          <a:custGeom>
            <a:avLst/>
            <a:gdLst/>
            <a:ahLst/>
            <a:cxnLst/>
            <a:rect l="l" t="t" r="r" b="b"/>
            <a:pathLst>
              <a:path w="12192000" h="175260">
                <a:moveTo>
                  <a:pt x="12192000" y="0"/>
                </a:moveTo>
                <a:lnTo>
                  <a:pt x="0" y="0"/>
                </a:lnTo>
                <a:lnTo>
                  <a:pt x="0" y="175259"/>
                </a:lnTo>
                <a:lnTo>
                  <a:pt x="12192000" y="175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092688" y="655625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D0CECE"/>
                </a:solidFill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16939" y="6556257"/>
            <a:ext cx="766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D0CECE"/>
                </a:solidFill>
                <a:latin typeface="Arial"/>
                <a:cs typeface="Arial"/>
              </a:rPr>
              <a:t>11/01/2023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08404" y="4578691"/>
            <a:ext cx="55689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4478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Pirmā </a:t>
            </a:r>
            <a:r>
              <a:rPr sz="1050" b="1" spc="-70" dirty="0">
                <a:solidFill>
                  <a:srgbClr val="FFFFFF"/>
                </a:solidFill>
                <a:latin typeface="Arial"/>
                <a:cs typeface="Arial"/>
              </a:rPr>
              <a:t>tikšanās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7228" y="4898682"/>
            <a:ext cx="3206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punkts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36791" y="4564379"/>
            <a:ext cx="901065" cy="539750"/>
          </a:xfrm>
          <a:prstGeom prst="rect">
            <a:avLst/>
          </a:prstGeom>
          <a:solidFill>
            <a:srgbClr val="E75113"/>
          </a:solidFill>
        </p:spPr>
        <p:txBody>
          <a:bodyPr vert="horz" wrap="square" lIns="0" tIns="279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0"/>
              </a:spcBef>
            </a:pPr>
            <a:endParaRPr sz="1050">
              <a:latin typeface="Times New Roman"/>
              <a:cs typeface="Times New Roman"/>
            </a:endParaRPr>
          </a:p>
          <a:p>
            <a:pPr marL="154305">
              <a:lnSpc>
                <a:spcPct val="100000"/>
              </a:lnSpc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Apstrāde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35823" y="4565903"/>
            <a:ext cx="901065" cy="576580"/>
          </a:xfrm>
          <a:prstGeom prst="rect">
            <a:avLst/>
          </a:prstGeom>
          <a:solidFill>
            <a:srgbClr val="E75113"/>
          </a:solidFill>
        </p:spPr>
        <p:txBody>
          <a:bodyPr vert="horz" wrap="square" lIns="0" tIns="457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endParaRPr sz="1050">
              <a:latin typeface="Times New Roman"/>
              <a:cs typeface="Times New Roman"/>
            </a:endParaRPr>
          </a:p>
          <a:p>
            <a:pPr marL="290195">
              <a:lnSpc>
                <a:spcPct val="100000"/>
              </a:lnSpc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Tirdzniecība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137904" y="4558284"/>
            <a:ext cx="899160" cy="577850"/>
          </a:xfrm>
          <a:prstGeom prst="rect">
            <a:avLst/>
          </a:prstGeom>
          <a:solidFill>
            <a:srgbClr val="E75113"/>
          </a:solidFill>
        </p:spPr>
        <p:txBody>
          <a:bodyPr vert="horz" wrap="square" lIns="0" tIns="463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65"/>
              </a:spcBef>
            </a:pPr>
            <a:endParaRPr sz="1050">
              <a:latin typeface="Times New Roman"/>
              <a:cs typeface="Times New Roman"/>
            </a:endParaRPr>
          </a:p>
          <a:p>
            <a:pPr marL="137160">
              <a:lnSpc>
                <a:spcPct val="100000"/>
              </a:lnSpc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Konvertēšana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45363" y="2270760"/>
            <a:ext cx="5340350" cy="2441575"/>
            <a:chOff x="245363" y="2270760"/>
            <a:chExt cx="5340350" cy="2441575"/>
          </a:xfrm>
        </p:grpSpPr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19461" y="3498712"/>
              <a:ext cx="366038" cy="349092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369813" y="3102102"/>
              <a:ext cx="0" cy="329565"/>
            </a:xfrm>
            <a:custGeom>
              <a:avLst/>
              <a:gdLst/>
              <a:ahLst/>
              <a:cxnLst/>
              <a:rect l="l" t="t" r="r" b="b"/>
              <a:pathLst>
                <a:path h="329564">
                  <a:moveTo>
                    <a:pt x="0" y="0"/>
                  </a:moveTo>
                  <a:lnTo>
                    <a:pt x="0" y="329311"/>
                  </a:lnTo>
                </a:path>
              </a:pathLst>
            </a:custGeom>
            <a:ln w="31750">
              <a:solidFill>
                <a:srgbClr val="006B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72861" y="3923538"/>
              <a:ext cx="0" cy="250190"/>
            </a:xfrm>
            <a:custGeom>
              <a:avLst/>
              <a:gdLst/>
              <a:ahLst/>
              <a:cxnLst/>
              <a:rect l="l" t="t" r="r" b="b"/>
              <a:pathLst>
                <a:path h="250189">
                  <a:moveTo>
                    <a:pt x="0" y="0"/>
                  </a:moveTo>
                  <a:lnTo>
                    <a:pt x="0" y="249936"/>
                  </a:lnTo>
                </a:path>
              </a:pathLst>
            </a:custGeom>
            <a:ln w="31750">
              <a:solidFill>
                <a:srgbClr val="006B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325241" y="4157602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95250" y="0"/>
                  </a:moveTo>
                  <a:lnTo>
                    <a:pt x="0" y="0"/>
                  </a:lnTo>
                  <a:lnTo>
                    <a:pt x="47625" y="952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006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50179" y="2270760"/>
              <a:ext cx="295655" cy="64768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45363" y="4136136"/>
              <a:ext cx="901065" cy="576580"/>
            </a:xfrm>
            <a:custGeom>
              <a:avLst/>
              <a:gdLst/>
              <a:ahLst/>
              <a:cxnLst/>
              <a:rect l="l" t="t" r="r" b="b"/>
              <a:pathLst>
                <a:path w="901065" h="576579">
                  <a:moveTo>
                    <a:pt x="900684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900684" y="576072"/>
                  </a:lnTo>
                  <a:lnTo>
                    <a:pt x="900684" y="0"/>
                  </a:lnTo>
                  <a:close/>
                </a:path>
              </a:pathLst>
            </a:custGeom>
            <a:solidFill>
              <a:srgbClr val="E75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58217" y="4162252"/>
            <a:ext cx="67310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Meža biomasas </a:t>
            </a:r>
            <a:r>
              <a:rPr sz="1050" b="1" spc="-90" dirty="0">
                <a:solidFill>
                  <a:srgbClr val="FFFFFF"/>
                </a:solidFill>
                <a:latin typeface="Arial"/>
                <a:cs typeface="Arial"/>
              </a:rPr>
              <a:t>ražotājs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49" name="object 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02663" y="2232660"/>
            <a:ext cx="295643" cy="649223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1286002" y="1409712"/>
            <a:ext cx="10889615" cy="3670300"/>
            <a:chOff x="1286002" y="1409712"/>
            <a:chExt cx="10889615" cy="3670300"/>
          </a:xfrm>
        </p:grpSpPr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00004" y="3817619"/>
              <a:ext cx="1475230" cy="126187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53940" y="2738627"/>
              <a:ext cx="1475231" cy="126034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28059" y="1409712"/>
              <a:ext cx="1376171" cy="155599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3881" y="1605243"/>
              <a:ext cx="787438" cy="96705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85662" y="3259444"/>
              <a:ext cx="366038" cy="34909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646682" y="3048762"/>
              <a:ext cx="0" cy="132715"/>
            </a:xfrm>
            <a:custGeom>
              <a:avLst/>
              <a:gdLst/>
              <a:ahLst/>
              <a:cxnLst/>
              <a:rect l="l" t="t" r="r" b="b"/>
              <a:pathLst>
                <a:path h="132714">
                  <a:moveTo>
                    <a:pt x="0" y="0"/>
                  </a:moveTo>
                  <a:lnTo>
                    <a:pt x="0" y="132499"/>
                  </a:lnTo>
                </a:path>
              </a:pathLst>
            </a:custGeom>
            <a:ln w="31750">
              <a:solidFill>
                <a:srgbClr val="006B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92352" y="3896868"/>
              <a:ext cx="1403985" cy="1027430"/>
            </a:xfrm>
            <a:custGeom>
              <a:avLst/>
              <a:gdLst/>
              <a:ahLst/>
              <a:cxnLst/>
              <a:rect l="l" t="t" r="r" b="b"/>
              <a:pathLst>
                <a:path w="1403985" h="1027429">
                  <a:moveTo>
                    <a:pt x="1403604" y="0"/>
                  </a:moveTo>
                  <a:lnTo>
                    <a:pt x="0" y="0"/>
                  </a:lnTo>
                  <a:lnTo>
                    <a:pt x="0" y="1027175"/>
                  </a:lnTo>
                  <a:lnTo>
                    <a:pt x="1403604" y="1027175"/>
                  </a:lnTo>
                  <a:lnTo>
                    <a:pt x="1403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92352" y="3896868"/>
              <a:ext cx="1403985" cy="1027430"/>
            </a:xfrm>
            <a:custGeom>
              <a:avLst/>
              <a:gdLst/>
              <a:ahLst/>
              <a:cxnLst/>
              <a:rect l="l" t="t" r="r" b="b"/>
              <a:pathLst>
                <a:path w="1403985" h="1027429">
                  <a:moveTo>
                    <a:pt x="0" y="0"/>
                  </a:moveTo>
                  <a:lnTo>
                    <a:pt x="1403604" y="0"/>
                  </a:lnTo>
                  <a:lnTo>
                    <a:pt x="1403604" y="1027175"/>
                  </a:lnTo>
                  <a:lnTo>
                    <a:pt x="0" y="102717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6B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408176" y="4044696"/>
              <a:ext cx="502920" cy="323215"/>
            </a:xfrm>
            <a:custGeom>
              <a:avLst/>
              <a:gdLst/>
              <a:ahLst/>
              <a:cxnLst/>
              <a:rect l="l" t="t" r="r" b="b"/>
              <a:pathLst>
                <a:path w="502919" h="323214">
                  <a:moveTo>
                    <a:pt x="502919" y="0"/>
                  </a:moveTo>
                  <a:lnTo>
                    <a:pt x="0" y="0"/>
                  </a:lnTo>
                  <a:lnTo>
                    <a:pt x="0" y="323087"/>
                  </a:lnTo>
                  <a:lnTo>
                    <a:pt x="502919" y="323087"/>
                  </a:lnTo>
                  <a:lnTo>
                    <a:pt x="502919" y="0"/>
                  </a:lnTo>
                  <a:close/>
                </a:path>
              </a:pathLst>
            </a:custGeom>
            <a:solidFill>
              <a:srgbClr val="E75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1494294" y="4074543"/>
            <a:ext cx="33020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latin typeface="Arial"/>
                <a:cs typeface="Arial"/>
              </a:rPr>
              <a:t>Meža biomasas </a:t>
            </a:r>
            <a:r>
              <a:rPr sz="500" spc="-30" dirty="0">
                <a:latin typeface="Arial"/>
                <a:cs typeface="Arial"/>
              </a:rPr>
              <a:t>ražotājs</a:t>
            </a:r>
            <a:endParaRPr sz="5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408175" y="4469891"/>
            <a:ext cx="502920" cy="323215"/>
          </a:xfrm>
          <a:prstGeom prst="rect">
            <a:avLst/>
          </a:prstGeom>
          <a:ln w="9525">
            <a:solidFill>
              <a:srgbClr val="006B6D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98425" marR="92075" algn="ctr">
              <a:lnSpc>
                <a:spcPct val="100000"/>
              </a:lnSpc>
              <a:spcBef>
                <a:spcPts val="334"/>
              </a:spcBef>
            </a:pPr>
            <a:r>
              <a:rPr sz="500" spc="-10" dirty="0">
                <a:latin typeface="Arial"/>
                <a:cs typeface="Arial"/>
              </a:rPr>
              <a:t>Meža biomasas </a:t>
            </a:r>
            <a:r>
              <a:rPr sz="500" spc="-30" dirty="0">
                <a:latin typeface="Arial"/>
                <a:cs typeface="Arial"/>
              </a:rPr>
              <a:t>ražotājs</a:t>
            </a:r>
            <a:endParaRPr sz="5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049779" y="4044696"/>
            <a:ext cx="504825" cy="323215"/>
          </a:xfrm>
          <a:custGeom>
            <a:avLst/>
            <a:gdLst/>
            <a:ahLst/>
            <a:cxnLst/>
            <a:rect l="l" t="t" r="r" b="b"/>
            <a:pathLst>
              <a:path w="504825" h="323214">
                <a:moveTo>
                  <a:pt x="0" y="0"/>
                </a:moveTo>
                <a:lnTo>
                  <a:pt x="504444" y="0"/>
                </a:lnTo>
                <a:lnTo>
                  <a:pt x="504444" y="323087"/>
                </a:lnTo>
                <a:lnTo>
                  <a:pt x="0" y="3230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136575" y="4074542"/>
            <a:ext cx="33020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latin typeface="Arial"/>
                <a:cs typeface="Arial"/>
              </a:rPr>
              <a:t>Meža biomasas </a:t>
            </a:r>
            <a:r>
              <a:rPr sz="500" spc="-30" dirty="0">
                <a:latin typeface="Arial"/>
                <a:cs typeface="Arial"/>
              </a:rPr>
              <a:t>ražotājs</a:t>
            </a:r>
            <a:endParaRPr sz="5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049779" y="4480559"/>
            <a:ext cx="504825" cy="323215"/>
          </a:xfrm>
          <a:prstGeom prst="rect">
            <a:avLst/>
          </a:prstGeom>
          <a:ln w="9525">
            <a:solidFill>
              <a:srgbClr val="006B6D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9060" marR="92710" algn="ctr">
              <a:lnSpc>
                <a:spcPct val="100000"/>
              </a:lnSpc>
              <a:spcBef>
                <a:spcPts val="335"/>
              </a:spcBef>
            </a:pPr>
            <a:r>
              <a:rPr sz="500" spc="-10" dirty="0">
                <a:latin typeface="Arial"/>
                <a:cs typeface="Arial"/>
              </a:rPr>
              <a:t>Meža biomasas </a:t>
            </a:r>
            <a:r>
              <a:rPr sz="500" spc="-30" dirty="0">
                <a:latin typeface="Arial"/>
                <a:cs typeface="Arial"/>
              </a:rPr>
              <a:t>ražotājs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86740" y="3078479"/>
            <a:ext cx="3627754" cy="1852295"/>
            <a:chOff x="586740" y="3078479"/>
            <a:chExt cx="3627754" cy="1852295"/>
          </a:xfrm>
        </p:grpSpPr>
        <p:sp>
          <p:nvSpPr>
            <p:cNvPr id="66" name="object 66"/>
            <p:cNvSpPr/>
            <p:nvPr/>
          </p:nvSpPr>
          <p:spPr>
            <a:xfrm>
              <a:off x="1649730" y="3652265"/>
              <a:ext cx="4445" cy="133985"/>
            </a:xfrm>
            <a:custGeom>
              <a:avLst/>
              <a:gdLst/>
              <a:ahLst/>
              <a:cxnLst/>
              <a:rect l="l" t="t" r="r" b="b"/>
              <a:pathLst>
                <a:path w="4444" h="133985">
                  <a:moveTo>
                    <a:pt x="0" y="0"/>
                  </a:moveTo>
                  <a:lnTo>
                    <a:pt x="4445" y="133857"/>
                  </a:lnTo>
                </a:path>
              </a:pathLst>
            </a:custGeom>
            <a:ln w="31750">
              <a:solidFill>
                <a:srgbClr val="006B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606054" y="3768674"/>
              <a:ext cx="95250" cy="97155"/>
            </a:xfrm>
            <a:custGeom>
              <a:avLst/>
              <a:gdLst/>
              <a:ahLst/>
              <a:cxnLst/>
              <a:rect l="l" t="t" r="r" b="b"/>
              <a:pathLst>
                <a:path w="95250" h="97154">
                  <a:moveTo>
                    <a:pt x="95199" y="0"/>
                  </a:moveTo>
                  <a:lnTo>
                    <a:pt x="0" y="3162"/>
                  </a:lnTo>
                  <a:lnTo>
                    <a:pt x="50761" y="96774"/>
                  </a:lnTo>
                  <a:lnTo>
                    <a:pt x="95199" y="0"/>
                  </a:lnTo>
                  <a:close/>
                </a:path>
              </a:pathLst>
            </a:custGeom>
            <a:solidFill>
              <a:srgbClr val="006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6740" y="3078479"/>
              <a:ext cx="1374647" cy="1374647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2804159" y="3896867"/>
              <a:ext cx="1403985" cy="1027430"/>
            </a:xfrm>
            <a:custGeom>
              <a:avLst/>
              <a:gdLst/>
              <a:ahLst/>
              <a:cxnLst/>
              <a:rect l="l" t="t" r="r" b="b"/>
              <a:pathLst>
                <a:path w="1403985" h="1027429">
                  <a:moveTo>
                    <a:pt x="1403603" y="0"/>
                  </a:moveTo>
                  <a:lnTo>
                    <a:pt x="0" y="0"/>
                  </a:lnTo>
                  <a:lnTo>
                    <a:pt x="0" y="1027175"/>
                  </a:lnTo>
                  <a:lnTo>
                    <a:pt x="1403603" y="1027175"/>
                  </a:lnTo>
                  <a:lnTo>
                    <a:pt x="14036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804159" y="3896867"/>
              <a:ext cx="1403985" cy="1027430"/>
            </a:xfrm>
            <a:custGeom>
              <a:avLst/>
              <a:gdLst/>
              <a:ahLst/>
              <a:cxnLst/>
              <a:rect l="l" t="t" r="r" b="b"/>
              <a:pathLst>
                <a:path w="1403985" h="1027429">
                  <a:moveTo>
                    <a:pt x="0" y="0"/>
                  </a:moveTo>
                  <a:lnTo>
                    <a:pt x="1403603" y="0"/>
                  </a:lnTo>
                  <a:lnTo>
                    <a:pt x="1403603" y="1027175"/>
                  </a:lnTo>
                  <a:lnTo>
                    <a:pt x="0" y="10271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6B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80359" y="4052315"/>
              <a:ext cx="504825" cy="323215"/>
            </a:xfrm>
            <a:custGeom>
              <a:avLst/>
              <a:gdLst/>
              <a:ahLst/>
              <a:cxnLst/>
              <a:rect l="l" t="t" r="r" b="b"/>
              <a:pathLst>
                <a:path w="504825" h="323214">
                  <a:moveTo>
                    <a:pt x="0" y="0"/>
                  </a:moveTo>
                  <a:lnTo>
                    <a:pt x="504443" y="0"/>
                  </a:lnTo>
                  <a:lnTo>
                    <a:pt x="504443" y="323087"/>
                  </a:lnTo>
                  <a:lnTo>
                    <a:pt x="0" y="3230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6B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2967450" y="4082808"/>
            <a:ext cx="33020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latin typeface="Arial"/>
                <a:cs typeface="Arial"/>
              </a:rPr>
              <a:t>Meža biomasas </a:t>
            </a:r>
            <a:r>
              <a:rPr sz="500" spc="-30" dirty="0">
                <a:latin typeface="Arial"/>
                <a:cs typeface="Arial"/>
              </a:rPr>
              <a:t>ražotājs</a:t>
            </a:r>
            <a:endParaRPr sz="5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541776" y="4044696"/>
            <a:ext cx="504825" cy="323215"/>
          </a:xfrm>
          <a:prstGeom prst="rect">
            <a:avLst/>
          </a:prstGeom>
          <a:ln w="9525">
            <a:solidFill>
              <a:srgbClr val="006B6D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9060" marR="92710" algn="ctr">
              <a:lnSpc>
                <a:spcPct val="100000"/>
              </a:lnSpc>
              <a:spcBef>
                <a:spcPts val="335"/>
              </a:spcBef>
            </a:pPr>
            <a:r>
              <a:rPr sz="500" spc="-10" dirty="0">
                <a:latin typeface="Arial"/>
                <a:cs typeface="Arial"/>
              </a:rPr>
              <a:t>Meža biomasas </a:t>
            </a:r>
            <a:r>
              <a:rPr sz="500" spc="-30" dirty="0">
                <a:latin typeface="Arial"/>
                <a:cs typeface="Arial"/>
              </a:rPr>
              <a:t>ražotājs</a:t>
            </a:r>
            <a:endParaRPr sz="5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884932" y="4488179"/>
            <a:ext cx="504825" cy="323215"/>
          </a:xfrm>
          <a:custGeom>
            <a:avLst/>
            <a:gdLst/>
            <a:ahLst/>
            <a:cxnLst/>
            <a:rect l="l" t="t" r="r" b="b"/>
            <a:pathLst>
              <a:path w="504825" h="323214">
                <a:moveTo>
                  <a:pt x="0" y="0"/>
                </a:moveTo>
                <a:lnTo>
                  <a:pt x="504444" y="0"/>
                </a:lnTo>
                <a:lnTo>
                  <a:pt x="504444" y="323088"/>
                </a:lnTo>
                <a:lnTo>
                  <a:pt x="0" y="32308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2971589" y="4518125"/>
            <a:ext cx="33020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latin typeface="Arial"/>
                <a:cs typeface="Arial"/>
              </a:rPr>
              <a:t>Meža biomasas </a:t>
            </a:r>
            <a:r>
              <a:rPr sz="500" spc="-30" dirty="0">
                <a:latin typeface="Arial"/>
                <a:cs typeface="Arial"/>
              </a:rPr>
              <a:t>ražotājs</a:t>
            </a:r>
            <a:endParaRPr sz="5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525011" y="4479035"/>
            <a:ext cx="502920" cy="323215"/>
          </a:xfrm>
          <a:custGeom>
            <a:avLst/>
            <a:gdLst/>
            <a:ahLst/>
            <a:cxnLst/>
            <a:rect l="l" t="t" r="r" b="b"/>
            <a:pathLst>
              <a:path w="502920" h="323214">
                <a:moveTo>
                  <a:pt x="0" y="0"/>
                </a:moveTo>
                <a:lnTo>
                  <a:pt x="502920" y="0"/>
                </a:lnTo>
                <a:lnTo>
                  <a:pt x="502920" y="323088"/>
                </a:lnTo>
                <a:lnTo>
                  <a:pt x="0" y="32308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6B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3611073" y="4509041"/>
            <a:ext cx="33020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latin typeface="Arial"/>
                <a:cs typeface="Arial"/>
              </a:rPr>
              <a:t>Meža biomasas </a:t>
            </a:r>
            <a:r>
              <a:rPr sz="500" spc="-30" dirty="0">
                <a:latin typeface="Arial"/>
                <a:cs typeface="Arial"/>
              </a:rPr>
              <a:t>ražotājs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3062472" y="1403603"/>
            <a:ext cx="9047480" cy="3848735"/>
            <a:chOff x="3062472" y="1403603"/>
            <a:chExt cx="9047480" cy="3848735"/>
          </a:xfrm>
        </p:grpSpPr>
        <p:sp>
          <p:nvSpPr>
            <p:cNvPr id="79" name="object 79"/>
            <p:cNvSpPr/>
            <p:nvPr/>
          </p:nvSpPr>
          <p:spPr>
            <a:xfrm>
              <a:off x="4454652" y="5237988"/>
              <a:ext cx="1564640" cy="0"/>
            </a:xfrm>
            <a:custGeom>
              <a:avLst/>
              <a:gdLst/>
              <a:ahLst/>
              <a:cxnLst/>
              <a:rect l="l" t="t" r="r" b="b"/>
              <a:pathLst>
                <a:path w="1564639">
                  <a:moveTo>
                    <a:pt x="0" y="0"/>
                  </a:moveTo>
                  <a:lnTo>
                    <a:pt x="1564144" y="0"/>
                  </a:lnTo>
                </a:path>
              </a:pathLst>
            </a:custGeom>
            <a:ln w="6350">
              <a:solidFill>
                <a:srgbClr val="006B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018276" y="4424172"/>
              <a:ext cx="0" cy="824865"/>
            </a:xfrm>
            <a:custGeom>
              <a:avLst/>
              <a:gdLst/>
              <a:ahLst/>
              <a:cxnLst/>
              <a:rect l="l" t="t" r="r" b="b"/>
              <a:pathLst>
                <a:path h="824864">
                  <a:moveTo>
                    <a:pt x="0" y="0"/>
                  </a:moveTo>
                  <a:lnTo>
                    <a:pt x="0" y="824382"/>
                  </a:lnTo>
                </a:path>
              </a:pathLst>
            </a:custGeom>
            <a:ln w="6350">
              <a:solidFill>
                <a:srgbClr val="006B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127381" y="3112770"/>
              <a:ext cx="2124710" cy="1496695"/>
            </a:xfrm>
            <a:custGeom>
              <a:avLst/>
              <a:gdLst/>
              <a:ahLst/>
              <a:cxnLst/>
              <a:rect l="l" t="t" r="r" b="b"/>
              <a:pathLst>
                <a:path w="2124710" h="1496695">
                  <a:moveTo>
                    <a:pt x="2124621" y="0"/>
                  </a:moveTo>
                  <a:lnTo>
                    <a:pt x="0" y="1496174"/>
                  </a:lnTo>
                </a:path>
              </a:pathLst>
            </a:custGeom>
            <a:ln w="31749">
              <a:solidFill>
                <a:srgbClr val="006B6D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062472" y="4560859"/>
              <a:ext cx="105410" cy="93980"/>
            </a:xfrm>
            <a:custGeom>
              <a:avLst/>
              <a:gdLst/>
              <a:ahLst/>
              <a:cxnLst/>
              <a:rect l="l" t="t" r="r" b="b"/>
              <a:pathLst>
                <a:path w="105410" h="93979">
                  <a:moveTo>
                    <a:pt x="50457" y="0"/>
                  </a:moveTo>
                  <a:lnTo>
                    <a:pt x="0" y="93776"/>
                  </a:lnTo>
                  <a:lnTo>
                    <a:pt x="105308" y="77876"/>
                  </a:lnTo>
                  <a:lnTo>
                    <a:pt x="50457" y="0"/>
                  </a:lnTo>
                  <a:close/>
                </a:path>
              </a:pathLst>
            </a:custGeom>
            <a:solidFill>
              <a:srgbClr val="006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687812" y="1403603"/>
              <a:ext cx="1421879" cy="158495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882414" y="1599412"/>
              <a:ext cx="834339" cy="995908"/>
            </a:xfrm>
            <a:prstGeom prst="rect">
              <a:avLst/>
            </a:prstGeom>
          </p:spPr>
        </p:pic>
      </p:grpSp>
      <p:sp>
        <p:nvSpPr>
          <p:cNvPr id="85" name="object 85"/>
          <p:cNvSpPr txBox="1"/>
          <p:nvPr/>
        </p:nvSpPr>
        <p:spPr>
          <a:xfrm>
            <a:off x="4881834" y="1786405"/>
            <a:ext cx="58839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90" dirty="0">
                <a:latin typeface="Arial"/>
                <a:cs typeface="Arial"/>
              </a:rPr>
              <a:t>Shēmas </a:t>
            </a:r>
            <a:r>
              <a:rPr sz="1000" spc="-40" dirty="0">
                <a:latin typeface="Arial"/>
                <a:cs typeface="Arial"/>
              </a:rPr>
              <a:t>principi </a:t>
            </a:r>
            <a:r>
              <a:rPr sz="1000" spc="-65" dirty="0">
                <a:latin typeface="Arial"/>
                <a:cs typeface="Arial"/>
              </a:rPr>
              <a:t>biomasas </a:t>
            </a:r>
            <a:r>
              <a:rPr sz="1000" spc="-40" dirty="0">
                <a:latin typeface="Arial"/>
                <a:cs typeface="Arial"/>
              </a:rPr>
              <a:t>kurināmā </a:t>
            </a:r>
            <a:r>
              <a:rPr sz="1000" spc="-60" dirty="0">
                <a:latin typeface="Arial"/>
                <a:cs typeface="Arial"/>
              </a:rPr>
              <a:t>izmantošanai</a:t>
            </a:r>
            <a:r>
              <a:rPr sz="1000" dirty="0">
                <a:latin typeface="Arial"/>
                <a:cs typeface="Arial"/>
              </a:rPr>
              <a:t>, </a:t>
            </a:r>
            <a:r>
              <a:rPr sz="1000" spc="-60" dirty="0">
                <a:latin typeface="Arial"/>
                <a:cs typeface="Arial"/>
              </a:rPr>
              <a:t>pārstrādei </a:t>
            </a:r>
            <a:r>
              <a:rPr sz="1000" spc="-50" dirty="0">
                <a:latin typeface="Arial"/>
                <a:cs typeface="Arial"/>
              </a:rPr>
              <a:t>un </a:t>
            </a:r>
            <a:r>
              <a:rPr sz="1000" spc="-30" dirty="0">
                <a:latin typeface="Arial"/>
                <a:cs typeface="Arial"/>
              </a:rPr>
              <a:t>tirdzniecībai </a:t>
            </a:r>
            <a:r>
              <a:rPr sz="1000" spc="-50" dirty="0">
                <a:latin typeface="Arial"/>
                <a:cs typeface="Arial"/>
              </a:rPr>
              <a:t>un </a:t>
            </a:r>
            <a:r>
              <a:rPr sz="1000" dirty="0">
                <a:latin typeface="Arial"/>
                <a:cs typeface="Arial"/>
              </a:rPr>
              <a:t>tā pārvēršanai </a:t>
            </a:r>
            <a:r>
              <a:rPr sz="1000" spc="-25" dirty="0">
                <a:latin typeface="Arial"/>
                <a:cs typeface="Arial"/>
              </a:rPr>
              <a:t>elektroenerģijā </a:t>
            </a:r>
            <a:r>
              <a:rPr sz="1000" spc="-50" dirty="0">
                <a:latin typeface="Arial"/>
                <a:cs typeface="Arial"/>
              </a:rPr>
              <a:t>un </a:t>
            </a:r>
            <a:r>
              <a:rPr sz="1000" spc="-20" dirty="0">
                <a:latin typeface="Arial"/>
                <a:cs typeface="Arial"/>
              </a:rPr>
              <a:t>siltumā</a:t>
            </a:r>
            <a:endParaRPr sz="10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96752" y="1753265"/>
            <a:ext cx="2185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Ražošanas </a:t>
            </a:r>
            <a:r>
              <a:rPr sz="1000" spc="-10" dirty="0">
                <a:latin typeface="Arial"/>
                <a:cs typeface="Arial"/>
              </a:rPr>
              <a:t>shēmas </a:t>
            </a:r>
            <a:r>
              <a:rPr sz="1000" spc="-40" dirty="0">
                <a:latin typeface="Arial"/>
                <a:cs typeface="Arial"/>
              </a:rPr>
              <a:t>principi </a:t>
            </a:r>
            <a:r>
              <a:rPr sz="1000" spc="-370" dirty="0">
                <a:latin typeface="Arial"/>
                <a:cs typeface="Arial"/>
              </a:rPr>
              <a:t>...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7" name="object 8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4924" y="2244852"/>
            <a:ext cx="295655" cy="647699"/>
          </a:xfrm>
          <a:prstGeom prst="rect">
            <a:avLst/>
          </a:prstGeom>
        </p:spPr>
      </p:pic>
      <p:grpSp>
        <p:nvGrpSpPr>
          <p:cNvPr id="88" name="object 88"/>
          <p:cNvGrpSpPr/>
          <p:nvPr/>
        </p:nvGrpSpPr>
        <p:grpSpPr>
          <a:xfrm>
            <a:off x="517922" y="1405140"/>
            <a:ext cx="5502910" cy="3843654"/>
            <a:chOff x="517922" y="1405140"/>
            <a:chExt cx="5502910" cy="3843654"/>
          </a:xfrm>
        </p:grpSpPr>
        <p:pic>
          <p:nvPicPr>
            <p:cNvPr id="89" name="object 8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7922" y="3270112"/>
              <a:ext cx="366038" cy="34909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674376" y="3059430"/>
              <a:ext cx="5080" cy="121920"/>
            </a:xfrm>
            <a:custGeom>
              <a:avLst/>
              <a:gdLst/>
              <a:ahLst/>
              <a:cxnLst/>
              <a:rect l="l" t="t" r="r" b="b"/>
              <a:pathLst>
                <a:path w="5079" h="121919">
                  <a:moveTo>
                    <a:pt x="4711" y="0"/>
                  </a:moveTo>
                  <a:lnTo>
                    <a:pt x="0" y="121602"/>
                  </a:lnTo>
                </a:path>
              </a:pathLst>
            </a:custGeom>
            <a:ln w="31750">
              <a:solidFill>
                <a:srgbClr val="006B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81990" y="3694937"/>
              <a:ext cx="0" cy="313690"/>
            </a:xfrm>
            <a:custGeom>
              <a:avLst/>
              <a:gdLst/>
              <a:ahLst/>
              <a:cxnLst/>
              <a:rect l="l" t="t" r="r" b="b"/>
              <a:pathLst>
                <a:path h="313689">
                  <a:moveTo>
                    <a:pt x="0" y="0"/>
                  </a:moveTo>
                  <a:lnTo>
                    <a:pt x="0" y="313639"/>
                  </a:lnTo>
                </a:path>
              </a:pathLst>
            </a:custGeom>
            <a:ln w="31750">
              <a:solidFill>
                <a:srgbClr val="006B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34370" y="3992705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95250" y="0"/>
                  </a:moveTo>
                  <a:lnTo>
                    <a:pt x="0" y="0"/>
                  </a:lnTo>
                  <a:lnTo>
                    <a:pt x="47625" y="952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006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23465" y="3056381"/>
              <a:ext cx="400050" cy="1071245"/>
            </a:xfrm>
            <a:custGeom>
              <a:avLst/>
              <a:gdLst/>
              <a:ahLst/>
              <a:cxnLst/>
              <a:rect l="l" t="t" r="r" b="b"/>
              <a:pathLst>
                <a:path w="400050" h="1071245">
                  <a:moveTo>
                    <a:pt x="0" y="0"/>
                  </a:moveTo>
                  <a:lnTo>
                    <a:pt x="399821" y="1070762"/>
                  </a:lnTo>
                </a:path>
              </a:pathLst>
            </a:custGeom>
            <a:ln w="31750">
              <a:solidFill>
                <a:srgbClr val="006B6D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173127" y="4095614"/>
              <a:ext cx="89535" cy="106045"/>
            </a:xfrm>
            <a:custGeom>
              <a:avLst/>
              <a:gdLst/>
              <a:ahLst/>
              <a:cxnLst/>
              <a:rect l="l" t="t" r="r" b="b"/>
              <a:pathLst>
                <a:path w="89535" h="106045">
                  <a:moveTo>
                    <a:pt x="89230" y="0"/>
                  </a:moveTo>
                  <a:lnTo>
                    <a:pt x="0" y="33312"/>
                  </a:lnTo>
                  <a:lnTo>
                    <a:pt x="77927" y="105892"/>
                  </a:lnTo>
                  <a:lnTo>
                    <a:pt x="89230" y="0"/>
                  </a:lnTo>
                  <a:close/>
                </a:path>
              </a:pathLst>
            </a:custGeom>
            <a:solidFill>
              <a:srgbClr val="006B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70276" y="2705100"/>
              <a:ext cx="1475231" cy="1261871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89987" y="3044952"/>
              <a:ext cx="1376171" cy="1376171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207764" y="4924044"/>
              <a:ext cx="246379" cy="0"/>
            </a:xfrm>
            <a:custGeom>
              <a:avLst/>
              <a:gdLst/>
              <a:ahLst/>
              <a:cxnLst/>
              <a:rect l="l" t="t" r="r" b="b"/>
              <a:pathLst>
                <a:path w="246379">
                  <a:moveTo>
                    <a:pt x="0" y="0"/>
                  </a:moveTo>
                  <a:lnTo>
                    <a:pt x="245897" y="0"/>
                  </a:lnTo>
                </a:path>
              </a:pathLst>
            </a:custGeom>
            <a:ln w="6350">
              <a:solidFill>
                <a:srgbClr val="006B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454652" y="4924044"/>
              <a:ext cx="0" cy="324485"/>
            </a:xfrm>
            <a:custGeom>
              <a:avLst/>
              <a:gdLst/>
              <a:ahLst/>
              <a:cxnLst/>
              <a:rect l="l" t="t" r="r" b="b"/>
              <a:pathLst>
                <a:path h="324485">
                  <a:moveTo>
                    <a:pt x="0" y="0"/>
                  </a:moveTo>
                  <a:lnTo>
                    <a:pt x="0" y="324408"/>
                  </a:lnTo>
                </a:path>
              </a:pathLst>
            </a:custGeom>
            <a:ln w="6350">
              <a:solidFill>
                <a:srgbClr val="006B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207764" y="4398263"/>
              <a:ext cx="365760" cy="513715"/>
            </a:xfrm>
            <a:custGeom>
              <a:avLst/>
              <a:gdLst/>
              <a:ahLst/>
              <a:cxnLst/>
              <a:rect l="l" t="t" r="r" b="b"/>
              <a:pathLst>
                <a:path w="365760" h="513714">
                  <a:moveTo>
                    <a:pt x="365760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365760" y="513588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223004" y="4419599"/>
              <a:ext cx="1795145" cy="5080"/>
            </a:xfrm>
            <a:custGeom>
              <a:avLst/>
              <a:gdLst/>
              <a:ahLst/>
              <a:cxnLst/>
              <a:rect l="l" t="t" r="r" b="b"/>
              <a:pathLst>
                <a:path w="1795145" h="5079">
                  <a:moveTo>
                    <a:pt x="0" y="0"/>
                  </a:moveTo>
                  <a:lnTo>
                    <a:pt x="1794548" y="4521"/>
                  </a:lnTo>
                </a:path>
              </a:pathLst>
            </a:custGeom>
            <a:ln w="6350">
              <a:solidFill>
                <a:srgbClr val="006B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43071" y="1405140"/>
              <a:ext cx="1388351" cy="1565135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38334" y="1600771"/>
              <a:ext cx="800938" cy="97693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60548" y="1406664"/>
              <a:ext cx="1382255" cy="1566658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055912" y="1602372"/>
              <a:ext cx="793610" cy="977543"/>
            </a:xfrm>
            <a:prstGeom prst="rect">
              <a:avLst/>
            </a:prstGeom>
          </p:spPr>
        </p:pic>
      </p:grpSp>
      <p:sp>
        <p:nvSpPr>
          <p:cNvPr id="105" name="object 105"/>
          <p:cNvSpPr txBox="1"/>
          <p:nvPr/>
        </p:nvSpPr>
        <p:spPr>
          <a:xfrm>
            <a:off x="409864" y="4924469"/>
            <a:ext cx="5276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Arial"/>
                <a:cs typeface="Arial"/>
              </a:rPr>
              <a:t>A </a:t>
            </a:r>
            <a:r>
              <a:rPr sz="1100" spc="-35" dirty="0">
                <a:latin typeface="Arial"/>
                <a:cs typeface="Arial"/>
              </a:rPr>
              <a:t>variants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732446" y="4924469"/>
            <a:ext cx="5226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Arial"/>
                <a:cs typeface="Arial"/>
              </a:rPr>
              <a:t>B </a:t>
            </a:r>
            <a:r>
              <a:rPr sz="1100" spc="-35" dirty="0">
                <a:latin typeface="Arial"/>
                <a:cs typeface="Arial"/>
              </a:rPr>
              <a:t>variants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397977" y="4916197"/>
            <a:ext cx="52133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30" dirty="0">
                <a:latin typeface="Arial"/>
                <a:cs typeface="Arial"/>
              </a:rPr>
              <a:t>C </a:t>
            </a:r>
            <a:r>
              <a:rPr sz="1100" spc="-35" dirty="0">
                <a:latin typeface="Arial"/>
                <a:cs typeface="Arial"/>
              </a:rPr>
              <a:t>variants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711" y="1626095"/>
            <a:ext cx="10137775" cy="4549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10" dirty="0">
                <a:solidFill>
                  <a:srgbClr val="00666A"/>
                </a:solidFill>
                <a:latin typeface="Arial"/>
                <a:cs typeface="Arial"/>
              </a:rPr>
              <a:t>Shēmas </a:t>
            </a:r>
            <a:r>
              <a:rPr sz="2000" b="1" spc="-10" dirty="0">
                <a:solidFill>
                  <a:srgbClr val="00666A"/>
                </a:solidFill>
                <a:latin typeface="Arial"/>
                <a:cs typeface="Arial"/>
              </a:rPr>
              <a:t>revīzija</a:t>
            </a:r>
            <a:endParaRPr sz="2000" dirty="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130"/>
              </a:spcBef>
              <a:buClr>
                <a:srgbClr val="E75113"/>
              </a:buClr>
              <a:buFont typeface="Wingdings"/>
              <a:buChar char=""/>
              <a:tabLst>
                <a:tab pos="240665" algn="l"/>
              </a:tabLst>
            </a:pPr>
            <a:r>
              <a:rPr sz="1800" spc="-20" dirty="0">
                <a:solidFill>
                  <a:srgbClr val="00666A"/>
                </a:solidFill>
                <a:latin typeface="Arial"/>
                <a:cs typeface="Arial"/>
              </a:rPr>
              <a:t>Sākotnējā </a:t>
            </a:r>
            <a:r>
              <a:rPr sz="1800" spc="-25" dirty="0">
                <a:solidFill>
                  <a:srgbClr val="00666A"/>
                </a:solidFill>
                <a:latin typeface="Arial"/>
                <a:cs typeface="Arial"/>
              </a:rPr>
              <a:t>revīzija</a:t>
            </a:r>
            <a:r>
              <a:rPr sz="1800" spc="-25" dirty="0">
                <a:latin typeface="Arial"/>
                <a:cs typeface="Arial"/>
              </a:rPr>
              <a:t>: </a:t>
            </a:r>
            <a:r>
              <a:rPr sz="1800" spc="-20" dirty="0">
                <a:latin typeface="Arial"/>
                <a:cs typeface="Arial"/>
              </a:rPr>
              <a:t>pirmā </a:t>
            </a:r>
            <a:r>
              <a:rPr sz="1800" spc="-90" dirty="0">
                <a:latin typeface="Arial"/>
                <a:cs typeface="Arial"/>
              </a:rPr>
              <a:t>atbilstības </a:t>
            </a:r>
            <a:r>
              <a:rPr sz="1800" spc="-45" dirty="0">
                <a:latin typeface="Arial"/>
                <a:cs typeface="Arial"/>
              </a:rPr>
              <a:t>pārbaude </a:t>
            </a:r>
            <a:r>
              <a:rPr sz="1800" spc="-95" dirty="0">
                <a:latin typeface="Arial"/>
                <a:cs typeface="Arial"/>
              </a:rPr>
              <a:t>un </a:t>
            </a:r>
            <a:r>
              <a:rPr sz="1800" spc="-125" dirty="0">
                <a:latin typeface="Arial"/>
                <a:cs typeface="Arial"/>
              </a:rPr>
              <a:t>novērtējums </a:t>
            </a:r>
            <a:r>
              <a:rPr sz="1800" spc="-10" dirty="0">
                <a:latin typeface="Arial"/>
                <a:cs typeface="Arial"/>
              </a:rPr>
              <a:t>pirms uzņēmēja </a:t>
            </a:r>
            <a:r>
              <a:rPr sz="1800" spc="-35" dirty="0">
                <a:latin typeface="Arial"/>
                <a:cs typeface="Arial"/>
              </a:rPr>
              <a:t>sertifikācijas</a:t>
            </a:r>
            <a:r>
              <a:rPr sz="1800" dirty="0">
                <a:latin typeface="Arial"/>
                <a:cs typeface="Arial"/>
              </a:rPr>
              <a:t>.</a:t>
            </a:r>
          </a:p>
          <a:p>
            <a:pPr marL="241300" marR="771525" indent="-228600">
              <a:lnSpc>
                <a:spcPct val="150000"/>
              </a:lnSpc>
              <a:spcBef>
                <a:spcPts val="994"/>
              </a:spcBef>
              <a:buClr>
                <a:srgbClr val="E75113"/>
              </a:buClr>
              <a:buFont typeface="Wingdings"/>
              <a:buChar char=""/>
              <a:tabLst>
                <a:tab pos="241300" algn="l"/>
              </a:tabLst>
            </a:pPr>
            <a:r>
              <a:rPr sz="1800" spc="-185" dirty="0">
                <a:solidFill>
                  <a:srgbClr val="00666A"/>
                </a:solidFill>
                <a:latin typeface="Arial"/>
                <a:cs typeface="Arial"/>
              </a:rPr>
              <a:t>atkārtotas </a:t>
            </a:r>
            <a:r>
              <a:rPr sz="1800" spc="-35" dirty="0">
                <a:solidFill>
                  <a:srgbClr val="00666A"/>
                </a:solidFill>
                <a:latin typeface="Arial"/>
                <a:cs typeface="Arial"/>
              </a:rPr>
              <a:t>sertifikācijas </a:t>
            </a:r>
            <a:r>
              <a:rPr sz="1800" spc="-30" dirty="0">
                <a:solidFill>
                  <a:srgbClr val="00666A"/>
                </a:solidFill>
                <a:latin typeface="Arial"/>
                <a:cs typeface="Arial"/>
              </a:rPr>
              <a:t>revīzija</a:t>
            </a:r>
            <a:r>
              <a:rPr sz="1800" spc="-30" dirty="0">
                <a:latin typeface="Arial"/>
                <a:cs typeface="Arial"/>
              </a:rPr>
              <a:t>: </a:t>
            </a:r>
            <a:r>
              <a:rPr sz="1800" spc="-60" dirty="0">
                <a:latin typeface="Arial"/>
                <a:cs typeface="Arial"/>
              </a:rPr>
              <a:t>pārbauda, </a:t>
            </a:r>
            <a:r>
              <a:rPr sz="1800" spc="-40" dirty="0">
                <a:latin typeface="Arial"/>
                <a:cs typeface="Arial"/>
              </a:rPr>
              <a:t>vai </a:t>
            </a:r>
            <a:r>
              <a:rPr sz="1800" spc="-50" dirty="0">
                <a:latin typeface="Arial"/>
                <a:cs typeface="Arial"/>
              </a:rPr>
              <a:t>darbība </a:t>
            </a:r>
            <a:r>
              <a:rPr sz="1800" spc="-20" dirty="0">
                <a:latin typeface="Arial"/>
                <a:cs typeface="Arial"/>
              </a:rPr>
              <a:t>joprojām </a:t>
            </a:r>
            <a:r>
              <a:rPr sz="1800" spc="-85" dirty="0">
                <a:latin typeface="Arial"/>
                <a:cs typeface="Arial"/>
              </a:rPr>
              <a:t>atbilst </a:t>
            </a:r>
            <a:r>
              <a:rPr sz="1800" spc="-120" dirty="0">
                <a:latin typeface="Arial"/>
                <a:cs typeface="Arial"/>
              </a:rPr>
              <a:t>shēmas </a:t>
            </a:r>
            <a:r>
              <a:rPr sz="1800" spc="-60" dirty="0">
                <a:latin typeface="Arial"/>
                <a:cs typeface="Arial"/>
              </a:rPr>
              <a:t>prasībām </a:t>
            </a:r>
            <a:r>
              <a:rPr sz="1800" spc="-95" dirty="0">
                <a:latin typeface="Arial"/>
                <a:cs typeface="Arial"/>
              </a:rPr>
              <a:t>un </a:t>
            </a:r>
            <a:r>
              <a:rPr sz="1800" spc="-40" dirty="0">
                <a:latin typeface="Arial"/>
                <a:cs typeface="Arial"/>
              </a:rPr>
              <a:t>vai </a:t>
            </a:r>
            <a:r>
              <a:rPr sz="1800" spc="-25" dirty="0">
                <a:latin typeface="Arial"/>
                <a:cs typeface="Arial"/>
              </a:rPr>
              <a:t>ir </a:t>
            </a:r>
            <a:r>
              <a:rPr sz="1800" spc="-55" dirty="0">
                <a:latin typeface="Arial"/>
                <a:cs typeface="Arial"/>
              </a:rPr>
              <a:t>īstenoti </a:t>
            </a:r>
            <a:r>
              <a:rPr sz="1800" spc="-114" dirty="0">
                <a:latin typeface="Arial"/>
                <a:cs typeface="Arial"/>
              </a:rPr>
              <a:t>visi </a:t>
            </a:r>
            <a:r>
              <a:rPr sz="1800" spc="-60" dirty="0">
                <a:latin typeface="Arial"/>
                <a:cs typeface="Arial"/>
              </a:rPr>
              <a:t>koriģējošie </a:t>
            </a:r>
            <a:r>
              <a:rPr sz="1800" spc="-114" dirty="0">
                <a:latin typeface="Arial"/>
                <a:cs typeface="Arial"/>
              </a:rPr>
              <a:t>pasākumi, </a:t>
            </a:r>
            <a:r>
              <a:rPr sz="1800" spc="-10" dirty="0">
                <a:latin typeface="Arial"/>
                <a:cs typeface="Arial"/>
              </a:rPr>
              <a:t>par </a:t>
            </a:r>
            <a:r>
              <a:rPr sz="1800" dirty="0">
                <a:latin typeface="Arial"/>
                <a:cs typeface="Arial"/>
              </a:rPr>
              <a:t>kuriem </a:t>
            </a:r>
            <a:r>
              <a:rPr sz="1800" spc="-114" dirty="0">
                <a:latin typeface="Arial"/>
                <a:cs typeface="Arial"/>
              </a:rPr>
              <a:t>var būt </a:t>
            </a:r>
            <a:r>
              <a:rPr sz="1800" spc="-10" dirty="0">
                <a:latin typeface="Arial"/>
                <a:cs typeface="Arial"/>
              </a:rPr>
              <a:t>panākta vienošanās</a:t>
            </a:r>
            <a:r>
              <a:rPr sz="1800" spc="-110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240665" marR="5080" indent="-228600">
              <a:lnSpc>
                <a:spcPct val="150000"/>
              </a:lnSpc>
              <a:spcBef>
                <a:spcPts val="1010"/>
              </a:spcBef>
              <a:buClr>
                <a:srgbClr val="E75113"/>
              </a:buClr>
              <a:buFont typeface="Wingdings"/>
              <a:buChar char=""/>
              <a:tabLst>
                <a:tab pos="240665" algn="l"/>
              </a:tabLst>
            </a:pPr>
            <a:r>
              <a:rPr sz="1800" spc="-90" dirty="0">
                <a:solidFill>
                  <a:srgbClr val="00666A"/>
                </a:solidFill>
                <a:latin typeface="Arial"/>
                <a:cs typeface="Arial"/>
              </a:rPr>
              <a:t>Uzraudzības </a:t>
            </a:r>
            <a:r>
              <a:rPr sz="1800" spc="-30" dirty="0">
                <a:solidFill>
                  <a:srgbClr val="00666A"/>
                </a:solidFill>
                <a:latin typeface="Arial"/>
                <a:cs typeface="Arial"/>
              </a:rPr>
              <a:t>audits</a:t>
            </a:r>
            <a:r>
              <a:rPr sz="1800" spc="-20" dirty="0">
                <a:latin typeface="Arial"/>
                <a:cs typeface="Arial"/>
              </a:rPr>
              <a:t>: tiek </a:t>
            </a:r>
            <a:r>
              <a:rPr sz="1800" spc="-75" dirty="0">
                <a:latin typeface="Arial"/>
                <a:cs typeface="Arial"/>
              </a:rPr>
              <a:t>veikts </a:t>
            </a:r>
            <a:r>
              <a:rPr sz="1800" spc="-45" dirty="0">
                <a:latin typeface="Arial"/>
                <a:cs typeface="Arial"/>
              </a:rPr>
              <a:t>sertifikāta </a:t>
            </a:r>
            <a:r>
              <a:rPr sz="1800" spc="-40" dirty="0">
                <a:latin typeface="Arial"/>
                <a:cs typeface="Arial"/>
              </a:rPr>
              <a:t>derīguma </a:t>
            </a:r>
            <a:r>
              <a:rPr sz="1800" dirty="0">
                <a:latin typeface="Arial"/>
                <a:cs typeface="Arial"/>
              </a:rPr>
              <a:t>termiņa </a:t>
            </a:r>
            <a:r>
              <a:rPr sz="1800" spc="-60" dirty="0">
                <a:latin typeface="Arial"/>
                <a:cs typeface="Arial"/>
              </a:rPr>
              <a:t>laikā, </a:t>
            </a:r>
            <a:r>
              <a:rPr sz="1800" dirty="0">
                <a:latin typeface="Arial"/>
                <a:cs typeface="Arial"/>
              </a:rPr>
              <a:t>lai </a:t>
            </a:r>
            <a:r>
              <a:rPr sz="1800" spc="-180" dirty="0">
                <a:latin typeface="Arial"/>
                <a:cs typeface="Arial"/>
              </a:rPr>
              <a:t>novērtētu, </a:t>
            </a:r>
            <a:r>
              <a:rPr sz="1800" spc="-40" dirty="0">
                <a:latin typeface="Arial"/>
                <a:cs typeface="Arial"/>
              </a:rPr>
              <a:t>vai </a:t>
            </a:r>
            <a:r>
              <a:rPr sz="1800" spc="-10" dirty="0">
                <a:latin typeface="Arial"/>
                <a:cs typeface="Arial"/>
              </a:rPr>
              <a:t>dalībnieks </a:t>
            </a:r>
            <a:r>
              <a:rPr sz="1800" spc="-80" dirty="0">
                <a:latin typeface="Arial"/>
                <a:cs typeface="Arial"/>
              </a:rPr>
              <a:t>atbilst </a:t>
            </a:r>
            <a:r>
              <a:rPr sz="1800" spc="-40" dirty="0">
                <a:latin typeface="Arial"/>
                <a:cs typeface="Arial"/>
              </a:rPr>
              <a:t>sertifikācijas </a:t>
            </a:r>
            <a:r>
              <a:rPr sz="1800" spc="-60" dirty="0">
                <a:latin typeface="Arial"/>
                <a:cs typeface="Arial"/>
              </a:rPr>
              <a:t>prasībām</a:t>
            </a:r>
            <a:r>
              <a:rPr sz="1800" spc="-20" dirty="0">
                <a:latin typeface="Arial"/>
                <a:cs typeface="Arial"/>
              </a:rPr>
              <a:t>. </a:t>
            </a:r>
            <a:r>
              <a:rPr sz="1800" dirty="0">
                <a:latin typeface="Arial"/>
                <a:cs typeface="Arial"/>
              </a:rPr>
              <a:t>Veicams </a:t>
            </a:r>
            <a:r>
              <a:rPr sz="1800" spc="-75" dirty="0">
                <a:solidFill>
                  <a:srgbClr val="00666A"/>
                </a:solidFill>
                <a:latin typeface="Arial"/>
                <a:cs typeface="Arial"/>
              </a:rPr>
              <a:t>tikai </a:t>
            </a:r>
            <a:r>
              <a:rPr sz="1800" spc="-100" dirty="0">
                <a:solidFill>
                  <a:srgbClr val="00666A"/>
                </a:solidFill>
                <a:latin typeface="Arial"/>
                <a:cs typeface="Arial"/>
              </a:rPr>
              <a:t>atkritumu </a:t>
            </a:r>
            <a:r>
              <a:rPr sz="1800" spc="-95" dirty="0">
                <a:solidFill>
                  <a:srgbClr val="00666A"/>
                </a:solidFill>
                <a:latin typeface="Arial"/>
                <a:cs typeface="Arial"/>
              </a:rPr>
              <a:t>un atlieku </a:t>
            </a:r>
            <a:r>
              <a:rPr sz="1800" spc="-110" dirty="0">
                <a:solidFill>
                  <a:srgbClr val="00666A"/>
                </a:solidFill>
                <a:latin typeface="Arial"/>
                <a:cs typeface="Arial"/>
              </a:rPr>
              <a:t>jomā </a:t>
            </a:r>
            <a:r>
              <a:rPr sz="1800" spc="-10" dirty="0">
                <a:solidFill>
                  <a:srgbClr val="00666A"/>
                </a:solidFill>
                <a:latin typeface="Arial"/>
                <a:cs typeface="Arial"/>
              </a:rPr>
              <a:t>pēc sākotnējās sertifikācijas.</a:t>
            </a:r>
            <a:endParaRPr sz="1800" dirty="0">
              <a:latin typeface="Arial"/>
              <a:cs typeface="Arial"/>
            </a:endParaRPr>
          </a:p>
          <a:p>
            <a:pPr marL="240029" marR="497840" indent="-227965" algn="just">
              <a:lnSpc>
                <a:spcPct val="150000"/>
              </a:lnSpc>
              <a:spcBef>
                <a:spcPts val="994"/>
              </a:spcBef>
              <a:buClr>
                <a:srgbClr val="E75113"/>
              </a:buClr>
              <a:buFont typeface="Wingdings"/>
              <a:buChar char=""/>
              <a:tabLst>
                <a:tab pos="241300" algn="l"/>
              </a:tabLst>
            </a:pPr>
            <a:r>
              <a:rPr sz="1800" spc="-65" dirty="0">
                <a:solidFill>
                  <a:srgbClr val="00666A"/>
                </a:solidFill>
                <a:latin typeface="Arial"/>
                <a:cs typeface="Arial"/>
              </a:rPr>
              <a:t>Turpmākais </a:t>
            </a:r>
            <a:r>
              <a:rPr sz="1800" spc="-30" dirty="0">
                <a:solidFill>
                  <a:srgbClr val="00666A"/>
                </a:solidFill>
                <a:latin typeface="Arial"/>
                <a:cs typeface="Arial"/>
              </a:rPr>
              <a:t>audits</a:t>
            </a:r>
            <a:r>
              <a:rPr sz="1800" spc="-30" dirty="0">
                <a:latin typeface="Arial"/>
                <a:cs typeface="Arial"/>
              </a:rPr>
              <a:t>: </a:t>
            </a:r>
            <a:r>
              <a:rPr sz="1800" spc="-55" dirty="0">
                <a:latin typeface="Arial"/>
                <a:cs typeface="Arial"/>
              </a:rPr>
              <a:t>jāveic </a:t>
            </a:r>
            <a:r>
              <a:rPr sz="1800" spc="-45" dirty="0">
                <a:latin typeface="Arial"/>
                <a:cs typeface="Arial"/>
              </a:rPr>
              <a:t>trīs </a:t>
            </a:r>
            <a:r>
              <a:rPr sz="1800" spc="-75" dirty="0">
                <a:latin typeface="Arial"/>
                <a:cs typeface="Arial"/>
              </a:rPr>
              <a:t>mēnešu </a:t>
            </a:r>
            <a:r>
              <a:rPr sz="1800" dirty="0">
                <a:latin typeface="Arial"/>
                <a:cs typeface="Arial"/>
              </a:rPr>
              <a:t>laikā pēc </a:t>
            </a:r>
            <a:r>
              <a:rPr sz="1800" spc="-85" dirty="0">
                <a:latin typeface="Arial"/>
                <a:cs typeface="Arial"/>
              </a:rPr>
              <a:t>iepriekšējā </a:t>
            </a:r>
            <a:r>
              <a:rPr sz="1800" spc="-30" dirty="0">
                <a:latin typeface="Arial"/>
                <a:cs typeface="Arial"/>
              </a:rPr>
              <a:t>audita, </a:t>
            </a:r>
            <a:r>
              <a:rPr sz="1800" dirty="0">
                <a:latin typeface="Arial"/>
                <a:cs typeface="Arial"/>
              </a:rPr>
              <a:t>ja </a:t>
            </a:r>
            <a:r>
              <a:rPr sz="1800" spc="-85" dirty="0">
                <a:latin typeface="Arial"/>
                <a:cs typeface="Arial"/>
              </a:rPr>
              <a:t>iepriekšējā </a:t>
            </a:r>
            <a:r>
              <a:rPr sz="1800" spc="-30" dirty="0">
                <a:latin typeface="Arial"/>
                <a:cs typeface="Arial"/>
              </a:rPr>
              <a:t>audita </a:t>
            </a:r>
            <a:r>
              <a:rPr sz="1800" spc="-60" dirty="0">
                <a:latin typeface="Arial"/>
                <a:cs typeface="Arial"/>
              </a:rPr>
              <a:t>laikā </a:t>
            </a:r>
            <a:r>
              <a:rPr sz="1800" spc="-114" dirty="0">
                <a:latin typeface="Arial"/>
                <a:cs typeface="Arial"/>
              </a:rPr>
              <a:t>ir </a:t>
            </a:r>
            <a:r>
              <a:rPr sz="1800" spc="-55" dirty="0">
                <a:latin typeface="Arial"/>
                <a:cs typeface="Arial"/>
              </a:rPr>
              <a:t>konstatētas </a:t>
            </a:r>
            <a:r>
              <a:rPr sz="1800" spc="-100" dirty="0">
                <a:latin typeface="Arial"/>
                <a:cs typeface="Arial"/>
              </a:rPr>
              <a:t>nopietnākas </a:t>
            </a:r>
            <a:r>
              <a:rPr sz="1800" spc="-65" dirty="0">
                <a:latin typeface="Arial"/>
                <a:cs typeface="Arial"/>
              </a:rPr>
              <a:t>neatbilstības </a:t>
            </a:r>
            <a:r>
              <a:rPr sz="1800" spc="-55" dirty="0">
                <a:latin typeface="Arial"/>
                <a:cs typeface="Arial"/>
              </a:rPr>
              <a:t>saistībā </a:t>
            </a:r>
            <a:r>
              <a:rPr sz="1800" dirty="0">
                <a:latin typeface="Arial"/>
                <a:cs typeface="Arial"/>
              </a:rPr>
              <a:t>ar </a:t>
            </a:r>
            <a:r>
              <a:rPr sz="1800" spc="-60" dirty="0">
                <a:latin typeface="Arial"/>
                <a:cs typeface="Arial"/>
              </a:rPr>
              <a:t>prasību </a:t>
            </a:r>
            <a:r>
              <a:rPr sz="1800" dirty="0">
                <a:latin typeface="Arial"/>
                <a:cs typeface="Arial"/>
              </a:rPr>
              <a:t>izpildi, kas </a:t>
            </a:r>
            <a:r>
              <a:rPr sz="1800" spc="-10" dirty="0">
                <a:latin typeface="Arial"/>
                <a:cs typeface="Arial"/>
              </a:rPr>
              <a:t>neļautu piedalīties </a:t>
            </a:r>
            <a:r>
              <a:rPr sz="1800" spc="-120" dirty="0">
                <a:latin typeface="Arial"/>
                <a:cs typeface="Arial"/>
              </a:rPr>
              <a:t>sistēmā </a:t>
            </a:r>
            <a:r>
              <a:rPr sz="1800" spc="-20" dirty="0">
                <a:latin typeface="Arial"/>
                <a:cs typeface="Arial"/>
              </a:rPr>
              <a:t>vai </a:t>
            </a:r>
            <a:r>
              <a:rPr sz="1800" spc="-10" dirty="0">
                <a:latin typeface="Arial"/>
                <a:cs typeface="Arial"/>
              </a:rPr>
              <a:t>izraisītu </a:t>
            </a:r>
            <a:r>
              <a:rPr sz="1800" spc="-75" dirty="0">
                <a:latin typeface="Arial"/>
                <a:cs typeface="Arial"/>
              </a:rPr>
              <a:t>esošās </a:t>
            </a:r>
            <a:r>
              <a:rPr sz="1800" spc="-10" dirty="0">
                <a:latin typeface="Arial"/>
                <a:cs typeface="Arial"/>
              </a:rPr>
              <a:t>sertifikācijas </a:t>
            </a:r>
            <a:r>
              <a:rPr sz="1800" dirty="0">
                <a:latin typeface="Arial"/>
                <a:cs typeface="Arial"/>
              </a:rPr>
              <a:t>zaudēšanu.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8" y="609822"/>
            <a:ext cx="936548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0" dirty="0"/>
              <a:t>Revīzijas </a:t>
            </a:r>
            <a:r>
              <a:rPr spc="-215" dirty="0"/>
              <a:t>veidi </a:t>
            </a:r>
            <a:r>
              <a:rPr spc="-270" dirty="0"/>
              <a:t>- </a:t>
            </a:r>
            <a:r>
              <a:rPr spc="-380" dirty="0"/>
              <a:t>Shēmas </a:t>
            </a:r>
            <a:r>
              <a:rPr spc="-114" dirty="0"/>
              <a:t>revīzijas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175260"/>
          </a:xfrm>
          <a:custGeom>
            <a:avLst/>
            <a:gdLst/>
            <a:ahLst/>
            <a:cxnLst/>
            <a:rect l="l" t="t" r="r" b="b"/>
            <a:pathLst>
              <a:path w="12192000" h="175260">
                <a:moveTo>
                  <a:pt x="12192000" y="0"/>
                </a:moveTo>
                <a:lnTo>
                  <a:pt x="0" y="0"/>
                </a:lnTo>
                <a:lnTo>
                  <a:pt x="0" y="175259"/>
                </a:lnTo>
                <a:lnTo>
                  <a:pt x="12192000" y="17525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2428" y="338328"/>
            <a:ext cx="1258822" cy="72845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11/01/2023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105" dirty="0"/>
              <a:t>© </a:t>
            </a:r>
            <a:r>
              <a:rPr spc="-165" dirty="0"/>
              <a:t>SUSTAINABLE </a:t>
            </a:r>
            <a:r>
              <a:rPr spc="-215" dirty="0"/>
              <a:t>RESOURCES </a:t>
            </a:r>
            <a:r>
              <a:rPr spc="-40" dirty="0"/>
              <a:t>Verifikācijas </a:t>
            </a:r>
            <a:r>
              <a:rPr spc="-95" dirty="0"/>
              <a:t>shēma </a:t>
            </a:r>
            <a:r>
              <a:rPr spc="-40" dirty="0"/>
              <a:t>GmbH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6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1032</Words>
  <Application>Microsoft Office PowerPoint</Application>
  <PresentationFormat>Widescreen</PresentationFormat>
  <Paragraphs>170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Verdana</vt:lpstr>
      <vt:lpstr>Wingdings</vt:lpstr>
      <vt:lpstr>Office Theme</vt:lpstr>
      <vt:lpstr>Sertifikācijas process SURE - EU  sistēmā</vt:lpstr>
      <vt:lpstr>Kā izpildīt RED II prasības?</vt:lpstr>
      <vt:lpstr>Kāpēc SURE EU sertifikācija?</vt:lpstr>
      <vt:lpstr>Sertifikācijas process</vt:lpstr>
      <vt:lpstr>Reģistrācija</vt:lpstr>
      <vt:lpstr>Reģistrācija</vt:lpstr>
      <vt:lpstr>Sertifikācijas procedūra</vt:lpstr>
      <vt:lpstr>Verifikācijas iespējas</vt:lpstr>
      <vt:lpstr>Revīzijas veidi - Shēmas revīzijas</vt:lpstr>
      <vt:lpstr>Revīzijas metodes</vt:lpstr>
      <vt:lpstr>Sertifikācija ar SURE</vt:lpstr>
      <vt:lpstr>Neatbilstību definīcijas</vt:lpstr>
      <vt:lpstr>Sertifikātu statuss</vt:lpstr>
      <vt:lpstr>Grupas sertifikācija</vt:lpstr>
      <vt:lpstr>Grupas sertifikācija</vt:lpstr>
      <vt:lpstr>Grupu sertifikācija (saimniecības)</vt:lpstr>
      <vt:lpstr>BM Certification SIA  SURE EU programmas vadītāja Agnese Leite 28337390, agnese.leite@bmcertification.com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Siegmund</dc:creator>
  <cp:keywords>, docId:BDD004FBC1629C5B09AAA54BAFD1FE06</cp:keywords>
  <cp:lastModifiedBy>Agnese Leite</cp:lastModifiedBy>
  <cp:revision>1</cp:revision>
  <dcterms:created xsi:type="dcterms:W3CDTF">2024-05-26T13:30:07Z</dcterms:created>
  <dcterms:modified xsi:type="dcterms:W3CDTF">2024-06-18T07:33:53Z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2023-01-11T00:00:00Z</vt:filetime>
  </property>
  <property fmtid="{D5CDD505-2E9C-101B-9397-08002B2CF9AE}" pid="3" name="Creator">
    <vt:lpwstr>Acrobat PDFMaker 22 für PowerPoint</vt:lpwstr>
  </property>
  <property fmtid="{D5CDD505-2E9C-101B-9397-08002B2CF9AE}" pid="4" name="LastSaved">
    <vt:filetime>2024-05-26T00:00:00Z</vt:filetime>
  </property>
  <property fmtid="{D5CDD505-2E9C-101B-9397-08002B2CF9AE}" pid="5" name="Producer">
    <vt:lpwstr>Adobe PDF Library 22.3.58</vt:lpwstr>
  </property>
</Properties>
</file>