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94" r:id="rId4"/>
    <p:sldId id="295" r:id="rId5"/>
    <p:sldId id="293" r:id="rId6"/>
    <p:sldId id="302" r:id="rId7"/>
    <p:sldId id="296" r:id="rId8"/>
    <p:sldId id="303" r:id="rId9"/>
    <p:sldId id="314" r:id="rId10"/>
    <p:sldId id="297" r:id="rId11"/>
    <p:sldId id="298" r:id="rId12"/>
    <p:sldId id="299" r:id="rId13"/>
    <p:sldId id="300" r:id="rId14"/>
    <p:sldId id="301" r:id="rId15"/>
    <p:sldId id="304" r:id="rId16"/>
    <p:sldId id="305" r:id="rId17"/>
    <p:sldId id="306" r:id="rId18"/>
    <p:sldId id="307" r:id="rId19"/>
    <p:sldId id="315" r:id="rId20"/>
    <p:sldId id="308" r:id="rId21"/>
    <p:sldId id="312" r:id="rId22"/>
    <p:sldId id="309" r:id="rId23"/>
    <p:sldId id="310" r:id="rId24"/>
    <p:sldId id="311" r:id="rId25"/>
    <p:sldId id="3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FEB"/>
    <a:srgbClr val="257B6A"/>
    <a:srgbClr val="1F7D6B"/>
    <a:srgbClr val="A2CDC9"/>
    <a:srgbClr val="64A296"/>
    <a:srgbClr val="9FC5BE"/>
    <a:srgbClr val="D7E7E4"/>
    <a:srgbClr val="227A69"/>
    <a:srgbClr val="64A232"/>
    <a:srgbClr val="008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5230" autoAdjust="0"/>
  </p:normalViewPr>
  <p:slideViewPr>
    <p:cSldViewPr snapToGrid="0">
      <p:cViewPr varScale="1">
        <p:scale>
          <a:sx n="94" d="100"/>
          <a:sy n="94" d="100"/>
        </p:scale>
        <p:origin x="17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701551-CC43-B76A-157B-CDC4A6FFBF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17FA7-8361-FE96-8490-0651BCB8D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BF0EB-AF5E-47BB-866D-E454871EE8AB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70214-F7D5-22EF-1095-C93C5644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FB32E-7B88-FAB5-5D56-2B75945C53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0D39-0AB6-4BD8-8DE7-47BA0B2D866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491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650D2-DEE3-400D-83DB-3C00221068A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190EC-E98A-4170-B21B-B512DFC2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2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3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5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0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4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3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48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3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6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14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39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7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6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190EC-E98A-4170-B21B-B512DFC24E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E66B-DA55-A280-781D-15DD0CED3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5B938-2E4A-0387-D19C-F197A762C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D12E-BAAC-CEB2-D9D6-AD593C08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DD92-2871-E86F-F755-B0A08B62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1904-8B4E-967E-328F-29F9BE78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B9F9-570D-4043-00B8-D4A96144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7DA98-49E2-1989-D08B-347ECC02E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628B1-EBD4-C86B-CB32-AFD430F7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9D1E-CB99-5A11-7C42-E135CAE6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71DAB-F63F-4CDF-7C68-7D04042B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40554-9388-A8CA-B226-281F16343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5B273-C37D-6336-31E7-E1C3DF890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17E0-7512-B9DB-7818-23C9841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3EFA1-F08D-5DBC-B619-5E3FEE35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429A7-26F0-4A4A-E662-F5BDD428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6C24-5009-F136-F7A4-10CC98A6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417"/>
          </a:xfrm>
        </p:spPr>
        <p:txBody>
          <a:bodyPr>
            <a:normAutofit/>
          </a:bodyPr>
          <a:lstStyle>
            <a:lvl1pPr>
              <a:defRPr lang="en-US" sz="4000" kern="1200" dirty="0">
                <a:solidFill>
                  <a:srgbClr val="257B6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43C6-C473-9287-F048-392B24AD0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4736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B73BB-62DF-C12C-C495-E8D80014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19.06.2024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1B9C8-05D1-C928-84C4-943093EB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689C1-964A-3A3F-6D39-014C4DD7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A0CB2-3EB3-1C71-B731-D093CAF1E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147" b="42691"/>
          <a:stretch/>
        </p:blipFill>
        <p:spPr>
          <a:xfrm>
            <a:off x="10758373" y="5054110"/>
            <a:ext cx="1433628" cy="1803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075E3-D082-BB39-4473-D6774A667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2" b="74606"/>
          <a:stretch/>
        </p:blipFill>
        <p:spPr>
          <a:xfrm>
            <a:off x="9297131" y="6058694"/>
            <a:ext cx="2894870" cy="799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A6C22-63AC-8706-A2C3-A74D1EF684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7328-B5DE-A665-3284-6F6A5125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8CE9B-2500-8137-72AC-C3B43B53A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2D65F-6478-EE61-3ACD-3B2F7F5E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571C9-4E13-3096-03CD-7184DF98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7E65-B26C-707C-F398-EE8FCE9A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7927-C923-FEBB-68ED-614540A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A5053-8D2D-EEF9-97AF-6F7AB1F9D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7914C-BF7F-E9BA-A6E6-40EF2B6D4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F238A-8AC2-CD8A-2CE8-703801E8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CCBDA-E59B-E16D-938B-75E0FEDF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59FD5-0462-09F3-F2FD-6BA01EF8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B149-8633-1C9D-8E29-99C8D2F1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217A3-79EC-9AE1-3A4B-96E44A15F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07CEE-6AA3-65E3-7DE1-D755B06B7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3770F-323E-16BD-1715-99DF0CC0A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800C1-2B8F-B41F-36A2-488CD76D6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07DB0-5437-36CE-0808-E14D4E33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0630A-B9ED-82BF-4DD6-F0D5E412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02BDC-CD95-0968-2949-3A6D129D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1299-81D9-A628-3398-6FB13C04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01AAB-857F-6283-695A-4C10291B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E9CD6-BC13-532D-545B-1EC78948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1314B-E4E0-BF48-14C0-F201A0E5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B6DD5-DDC1-D30F-D474-9D2ABFF6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DE005-770A-CE08-86D9-046A801B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50D1-B952-6A61-2B61-7D9158BE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11E4-7F4D-DA1D-2493-6C88642C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16817-A154-53EC-B2E3-E5091B84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5E35A-693D-F6F8-715D-F1DA2AC0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61E50-C98D-6CE2-86F0-5DFF7344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4FAE2-5FAD-4855-BA0E-D6FE9B11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E9418-51D6-F844-2E70-E24E22AB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37F7-4502-5BDC-07C5-B072A075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DF771-0E3A-3A8E-03EA-B4372843D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57EE8-E9AA-C9D5-6482-85234187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56600-21FE-EB06-D543-FF9C8B97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36D79-3FF1-CFD9-5F90-96A1261D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E0C83-9F31-09BE-B373-580F3A43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B88B8-6492-8175-C772-DA96F1D9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DD4E6-8367-8E20-9E52-7A67460CE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32D4A-AB90-0217-3FD9-E38BFAE4A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19.06.2024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734D-3D72-C493-2E27-8759DE783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09964-9B37-EF6A-4CC4-AE1A7D77C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FEA1-F368-4960-A274-20BDEF42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7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BB9A-83C8-96F9-8A77-4A8E4D2EB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127" y="1200274"/>
            <a:ext cx="9144000" cy="2387600"/>
          </a:xfrm>
        </p:spPr>
        <p:txBody>
          <a:bodyPr>
            <a:normAutofit/>
          </a:bodyPr>
          <a:lstStyle/>
          <a:p>
            <a:r>
              <a:rPr lang="lv-LV" noProof="1">
                <a:solidFill>
                  <a:srgbClr val="257B6A"/>
                </a:solidFill>
              </a:rPr>
              <a:t>Datu apskate un iesniegšana VEDLUDB</a:t>
            </a:r>
            <a:endParaRPr lang="en-US" dirty="0">
              <a:solidFill>
                <a:srgbClr val="64A29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60781-816D-6BCA-FCD1-D6278E24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9D8A53-544A-090B-9535-8867DF059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1"/>
          <a:stretch/>
        </p:blipFill>
        <p:spPr>
          <a:xfrm>
            <a:off x="7974280" y="4648959"/>
            <a:ext cx="4113339" cy="220904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FCB731B-DF2D-EC99-AF8B-C562DE317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104" y="4513797"/>
            <a:ext cx="7296630" cy="197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Dace Briede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noProof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2400" noProof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noProof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19.06.2024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E270C-B342-1143-3D77-C76A8C30B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8" b="3968"/>
          <a:stretch/>
        </p:blipFill>
        <p:spPr>
          <a:xfrm>
            <a:off x="8679554" y="3844737"/>
            <a:ext cx="3515355" cy="30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36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Norēķinu informācija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E35FDC3E-E46E-9338-A82F-5DB229684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4" y="1442862"/>
            <a:ext cx="8210551" cy="45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4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Norēķinu informācija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5257800" cy="4710113"/>
          </a:xfrm>
        </p:spPr>
        <p:txBody>
          <a:bodyPr>
            <a:normAutofit/>
          </a:bodyPr>
          <a:lstStyle/>
          <a:p>
            <a:r>
              <a:rPr lang="lv-LV" sz="2400" dirty="0"/>
              <a:t>Jauna maksājuma pievienošana:</a:t>
            </a:r>
          </a:p>
          <a:p>
            <a:pPr lvl="1"/>
            <a:r>
              <a:rPr lang="lv-LV" sz="2000" dirty="0"/>
              <a:t>Poga «Jauns maksājums»</a:t>
            </a:r>
          </a:p>
          <a:p>
            <a:pPr lvl="1"/>
            <a:r>
              <a:rPr lang="lv-LV" sz="2000" dirty="0"/>
              <a:t>Datu laukā «Līgums» izvēlas apakšuzņēmēju vai ierosinātāju</a:t>
            </a:r>
          </a:p>
          <a:p>
            <a:pPr lvl="1"/>
            <a:r>
              <a:rPr lang="lv-LV" sz="2000" dirty="0"/>
              <a:t>Norāda līguma datumu un summu</a:t>
            </a:r>
          </a:p>
          <a:p>
            <a:pPr marL="0" indent="0">
              <a:buNone/>
            </a:pPr>
            <a:endParaRPr lang="lv-LV" sz="24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E121DC-6F27-9A35-2864-CE1F00EAC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0378"/>
            <a:ext cx="5432114" cy="5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Norēķinu informācijas pievienošana no veidnes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Ar pogu «Lejupielādēt veidni» zem tabulas «Norēķinu informācija» lejupielādē .</a:t>
            </a:r>
            <a:r>
              <a:rPr lang="lv-LV" sz="2400" dirty="0" err="1"/>
              <a:t>xlsx</a:t>
            </a:r>
            <a:r>
              <a:rPr lang="lv-LV" sz="2400" dirty="0"/>
              <a:t> datni</a:t>
            </a:r>
          </a:p>
          <a:p>
            <a:r>
              <a:rPr lang="lv-LV" sz="2400" dirty="0"/>
              <a:t>Jāņem vērā, ka, izmantojot veidni, datus VEDLUDB nevar rediģēt, tie tiek pievienoti kā jauni ieraksti tabulā «Norēķinu informācija»</a:t>
            </a:r>
          </a:p>
          <a:p>
            <a:r>
              <a:rPr lang="lv-LV" sz="2400" dirty="0"/>
              <a:t>Datnes otrā lapa satur aktuālo apakšuzņēmēju līgumu sarakstu</a:t>
            </a:r>
          </a:p>
          <a:p>
            <a:r>
              <a:rPr lang="lv-LV" sz="2400" dirty="0"/>
              <a:t>Veidni var izmantot, ja visiem AU līgumiem ir ievadīts būvdarbu līguma Nr.</a:t>
            </a:r>
          </a:p>
          <a:p>
            <a:pPr lvl="1"/>
            <a:r>
              <a:rPr lang="lv-LV" sz="2000" dirty="0"/>
              <a:t>Ja VEDLUDB nav ievadīts būvdarbu līguma Nr., to var ierakstīt .</a:t>
            </a:r>
            <a:r>
              <a:rPr lang="lv-LV" sz="2000" dirty="0" err="1"/>
              <a:t>xlsx</a:t>
            </a:r>
            <a:r>
              <a:rPr lang="lv-LV" sz="2000" dirty="0"/>
              <a:t> datnes otrajā lapā, taču jāņem vērā, ka, augšupielādējot datni, tas netiks pievienots VEDLUDB</a:t>
            </a:r>
          </a:p>
          <a:p>
            <a:pPr lvl="1"/>
            <a:endParaRPr lang="lv-LV" sz="20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D8EE43-7357-030B-2C1B-78C7D4663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421" y="4667707"/>
            <a:ext cx="8197157" cy="11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0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Norēķinu </a:t>
            </a:r>
            <a:r>
              <a:rPr lang="lv-LV" sz="3100" dirty="0"/>
              <a:t>informācijas pievienošana no veidnes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281"/>
            <a:ext cx="10820400" cy="3393394"/>
          </a:xfrm>
        </p:spPr>
        <p:txBody>
          <a:bodyPr>
            <a:normAutofit/>
          </a:bodyPr>
          <a:lstStyle/>
          <a:p>
            <a:r>
              <a:rPr lang="lv-LV" sz="2400" dirty="0"/>
              <a:t>Datnes pirmajā lapā izvēlas būvdarbu līgumu, kuram pievienot maksājumu un pievieno maksājuma datumu un summu:</a:t>
            </a:r>
          </a:p>
          <a:p>
            <a:pPr lvl="1"/>
            <a:r>
              <a:rPr lang="lv-LV" sz="2000" dirty="0"/>
              <a:t>Datumam obligāti jābūt formā </a:t>
            </a:r>
            <a:r>
              <a:rPr lang="lv-LV" sz="2000" dirty="0" err="1"/>
              <a:t>dd.mm.yyyy</a:t>
            </a:r>
            <a:r>
              <a:rPr lang="lv-LV" sz="2000" dirty="0"/>
              <a:t>, piemēram, 10.06.2024 </a:t>
            </a:r>
          </a:p>
          <a:p>
            <a:pPr lvl="1"/>
            <a:r>
              <a:rPr lang="lv-LV" sz="2000" dirty="0"/>
              <a:t>Datuma šūnas tipam jābūt «</a:t>
            </a:r>
            <a:r>
              <a:rPr lang="lv-LV" sz="2000" dirty="0" err="1"/>
              <a:t>Text</a:t>
            </a:r>
            <a:r>
              <a:rPr lang="lv-LV" sz="2000" dirty="0"/>
              <a:t>» vai «</a:t>
            </a:r>
            <a:r>
              <a:rPr lang="lv-LV" sz="2000" dirty="0" err="1"/>
              <a:t>General</a:t>
            </a:r>
            <a:r>
              <a:rPr lang="lv-LV" sz="2000" dirty="0"/>
              <a:t>» (atkarīgs no Excel uzstādījumiem)</a:t>
            </a:r>
          </a:p>
          <a:p>
            <a:pPr lvl="1"/>
            <a:r>
              <a:rPr lang="lv-LV" sz="2000" dirty="0"/>
              <a:t>Maksājuma summa nedrīkst saturēt tūkstošu atdalītāju</a:t>
            </a:r>
          </a:p>
          <a:p>
            <a:pPr lvl="1"/>
            <a:r>
              <a:rPr lang="lv-LV" sz="2000" dirty="0"/>
              <a:t>Maksājuma summā kā decimālais atdalītājs var būt gan «.», gan «,»</a:t>
            </a:r>
          </a:p>
          <a:p>
            <a:pPr lvl="1"/>
            <a:r>
              <a:rPr lang="lv-LV" sz="2000" dirty="0"/>
              <a:t>Nedrīkst mainīt vai dzēst Līguma ID, pretējā gadījumā datus nevarēs pievienot VEDLUDB</a:t>
            </a:r>
          </a:p>
          <a:p>
            <a:r>
              <a:rPr lang="lv-LV" sz="2400" dirty="0"/>
              <a:t>Norēķinus augšupielādē ar pogu «Augšupielādēt datus»</a:t>
            </a:r>
          </a:p>
          <a:p>
            <a:pPr lvl="1"/>
            <a:r>
              <a:rPr lang="lv-LV" sz="2000" dirty="0"/>
              <a:t>Ja datne satur kļūdas, VEDLUDB informēs par nepieciešamiem labojumiem rindā un kolonnā</a:t>
            </a:r>
          </a:p>
          <a:p>
            <a:pPr lvl="1"/>
            <a:endParaRPr lang="lv-LV" sz="20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3AC1F-1ED4-C6AA-C4A4-563C8E3BA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30" y="4638675"/>
            <a:ext cx="11599032" cy="12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1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A543-0786-A10C-E40B-7624473F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70F3-ED22-B2CB-C722-B81DA6C8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90B99-194D-897A-9922-D5633052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E8C51-8732-1923-37E6-180DD8A2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07" y="1132396"/>
            <a:ext cx="9358585" cy="47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EDLUS integrācijas sertifikāts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10163175" cy="2814638"/>
          </a:xfrm>
        </p:spPr>
        <p:txBody>
          <a:bodyPr>
            <a:normAutofit/>
          </a:bodyPr>
          <a:lstStyle/>
          <a:p>
            <a:r>
              <a:rPr lang="lv-LV" sz="2400" dirty="0"/>
              <a:t>Ātrāka piekļuve EDLUS integrācijas sertifikātam ar pogu «EDLUS integrācijas sertifikāts» apakšuzņēmēja darba vietā</a:t>
            </a:r>
            <a:endParaRPr lang="lv-LV" sz="2000" dirty="0"/>
          </a:p>
          <a:p>
            <a:endParaRPr lang="lv-LV" sz="24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F5042-B37F-0516-156C-9BAC6E43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396" y="2460625"/>
            <a:ext cx="8137207" cy="25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7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Sadaļa «Līgumi»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10163175" cy="2814638"/>
          </a:xfrm>
        </p:spPr>
        <p:txBody>
          <a:bodyPr>
            <a:normAutofit/>
          </a:bodyPr>
          <a:lstStyle/>
          <a:p>
            <a:r>
              <a:rPr lang="lv-LV" sz="2000" dirty="0"/>
              <a:t>Mani līgumi kā apakšuzņēmējam – var apskatīt visus būvlaukumus, kuros ir reģistrēts apakšuzņēmēja līgums un līgumu sarakstu katrā būvlaukumā</a:t>
            </a:r>
          </a:p>
          <a:p>
            <a:endParaRPr lang="lv-LV" sz="24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31F46A-63BF-EAF0-99C2-0D67C618D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325" y="2340265"/>
            <a:ext cx="9277350" cy="33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Sadaļa «Līgumi»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10163175" cy="2814638"/>
          </a:xfrm>
        </p:spPr>
        <p:txBody>
          <a:bodyPr>
            <a:normAutofit/>
          </a:bodyPr>
          <a:lstStyle/>
          <a:p>
            <a:r>
              <a:rPr lang="lv-LV" sz="2000" dirty="0"/>
              <a:t>Līgumi ar maniem apakšuzņēmējam – var apskatīt un reģistrēt līgumus ar saviem apakšuzņēmējiem būvlaukumos, kur pats esmu apakšuzņēmējs</a:t>
            </a:r>
          </a:p>
          <a:p>
            <a:endParaRPr lang="lv-LV" sz="24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21C27-11C5-97B9-C254-226D0C380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2284631"/>
            <a:ext cx="10229850" cy="28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26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Sadaļa «Līgumi»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5185755" cy="2814638"/>
          </a:xfrm>
        </p:spPr>
        <p:txBody>
          <a:bodyPr>
            <a:normAutofit/>
          </a:bodyPr>
          <a:lstStyle/>
          <a:p>
            <a:r>
              <a:rPr lang="lv-LV" sz="2000" dirty="0"/>
              <a:t>Līgumi ar maniem apakšuzņēmējam – ar pogu «Reģistrēt jaunu līgumu» atver līguma reģistrēšanas formu:</a:t>
            </a:r>
          </a:p>
          <a:p>
            <a:r>
              <a:rPr lang="lv-LV" sz="2000" dirty="0"/>
              <a:t>Ar pogu «Izvēlēties būvlaukumu» līgumam pievieno konkrētu būvlaukumu:</a:t>
            </a:r>
          </a:p>
          <a:p>
            <a:pPr lvl="1"/>
            <a:r>
              <a:rPr lang="lv-LV" sz="1800" dirty="0"/>
              <a:t>Būvlaukuma dati nav rediģējami!</a:t>
            </a:r>
          </a:p>
          <a:p>
            <a:r>
              <a:rPr lang="lv-LV" sz="2000" dirty="0"/>
              <a:t>Pēc līguma reģistrēšanas to var arī rediģēt vai dzēst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151D652-01FD-0E66-A53C-08573505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83" y="990623"/>
            <a:ext cx="5745279" cy="53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7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Sadaļa «Līgumi»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10163175" cy="2814638"/>
          </a:xfrm>
        </p:spPr>
        <p:txBody>
          <a:bodyPr>
            <a:normAutofit/>
          </a:bodyPr>
          <a:lstStyle/>
          <a:p>
            <a:r>
              <a:rPr lang="lv-LV" sz="2000" dirty="0"/>
              <a:t>Mani līgumi kā apakšuzņēmējam ar ierosinātāju – var apskatīt un reģistrēt līgumus ar būvdarbu ierosinātāju būvlaukumos, kur pats esmu apakšuzņēmējs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81C9E-0C79-075F-BF1D-561F530BC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99" y="2618297"/>
            <a:ext cx="9520376" cy="23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21D1D-BE10-DADC-AD52-516A3B963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9" name="Picture 8" descr="A blue background with a letter&#10;&#10;Description automatically generated">
            <a:extLst>
              <a:ext uri="{FF2B5EF4-FFF2-40B4-BE49-F238E27FC236}">
                <a16:creationId xmlns:a16="http://schemas.microsoft.com/office/drawing/2014/main" id="{A39296DB-C97F-67D1-40DA-F21E21D49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608"/>
            <a:ext cx="2427340" cy="5511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A6828C-452B-3DE5-8D98-A3A01D5A9FD1}"/>
              </a:ext>
            </a:extLst>
          </p:cNvPr>
          <p:cNvSpPr txBox="1"/>
          <p:nvPr/>
        </p:nvSpPr>
        <p:spPr>
          <a:xfrm>
            <a:off x="1526531" y="382686"/>
            <a:ext cx="844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solidFill>
                  <a:srgbClr val="64A296"/>
                </a:solidFill>
              </a:rPr>
              <a:t>Saturs</a:t>
            </a:r>
            <a:endParaRPr lang="en-LV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3EEA4-8A13-8B43-29AF-F22A702800AE}"/>
              </a:ext>
            </a:extLst>
          </p:cNvPr>
          <p:cNvSpPr txBox="1"/>
          <p:nvPr/>
        </p:nvSpPr>
        <p:spPr>
          <a:xfrm>
            <a:off x="3035508" y="1806315"/>
            <a:ext cx="73976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Galvenā būvdarbu veicēja darbības VEDLUDB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EDLUS integrācijas sertifikāts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Būvlaukuma pievienošana pēc kadastra apzīmējuma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Būvlaukuma informācija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Apakšuzņēmēju līgumi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Iesniegtās atskaites par darba laika uzskaiti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Norēķinu informācija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Apakšuzņēmēja darbības VEDLUDB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EDLUS integrācijas sertifikāts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Līgumi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Norēķinu informācija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Iesniegtās atskaites par darba laika uzskaiti</a:t>
            </a:r>
            <a:endParaRPr lang="en-LV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F75DA-5380-1D2E-E929-9667604F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19.06.2024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64C40-FA2B-76EA-0814-5263110A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Sadaļa «Līgumi»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4"/>
            <a:ext cx="4105275" cy="3477705"/>
          </a:xfrm>
        </p:spPr>
        <p:txBody>
          <a:bodyPr>
            <a:normAutofit/>
          </a:bodyPr>
          <a:lstStyle/>
          <a:p>
            <a:r>
              <a:rPr lang="lv-LV" sz="2000" dirty="0"/>
              <a:t>Ar pogu «Reģistrēt jaunu līgumu» atver būvlaukuma meklēšanas formu un izvēlas, kurā būvlaukumā reģistrēt līgumu</a:t>
            </a:r>
          </a:p>
          <a:p>
            <a:r>
              <a:rPr lang="lv-LV" sz="2000" dirty="0"/>
              <a:t>Pēc līguma reģistrēšanas to var arī rediģēt vai dzēst</a:t>
            </a:r>
          </a:p>
          <a:p>
            <a:endParaRPr lang="lv-LV" sz="24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A01A5-774C-3D4B-0F50-91FE9AD1B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475" y="1382985"/>
            <a:ext cx="6920659" cy="2194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FDEC7-44EC-0D87-7F55-3E0CB565F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475" y="4327389"/>
            <a:ext cx="6920659" cy="1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1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A2E-ACFD-989D-1FA5-B19A2510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Iesniegtās atskaites par darba laika uzskaiti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0820-DA1D-0064-C5C0-25DA39DE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661417"/>
          </a:xfrm>
        </p:spPr>
        <p:txBody>
          <a:bodyPr>
            <a:normAutofit/>
          </a:bodyPr>
          <a:lstStyle/>
          <a:p>
            <a:r>
              <a:rPr lang="lv-LV" sz="2000" dirty="0"/>
              <a:t>Poga «Apskatīt datus par saviem nodarbinātajiem» - atver būvlaukumu sarakstu, kur apskatīt atskaites par saviem nodarbinātajiem katrā būvlaukumā (bez apakšuzņēmēju nodarbinātajiem)</a:t>
            </a:r>
          </a:p>
          <a:p>
            <a:endParaRPr lang="lv-LV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FC5D-0C23-5D5F-6431-5C2EEBAD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F4BD5-F1F7-C7D5-C782-B9A5CFCB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2BF90-98ED-D64E-7282-93D7A7D3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41" y="2189674"/>
            <a:ext cx="7939359" cy="1305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C7D56A-E684-5148-8C27-8B8003F78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011" y="3800106"/>
            <a:ext cx="7971189" cy="22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Norēķinu informācija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10810875" cy="734505"/>
          </a:xfrm>
        </p:spPr>
        <p:txBody>
          <a:bodyPr>
            <a:normAutofit/>
          </a:bodyPr>
          <a:lstStyle/>
          <a:p>
            <a:r>
              <a:rPr lang="lv-LV" sz="2000" dirty="0"/>
              <a:t>Sadaļa «Norēķinu informācija» - var apskatīt visus būvlaukumus, kuros ir reģistrēts apakšuzņēmēja līgums un izskatīt saņemtos maksājumus, kā arī pievienot maksājumus saviem apakšuzņēmējiem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3BD95-852F-C031-DAE6-2BF5577E4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137" y="2266950"/>
            <a:ext cx="8467726" cy="37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06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Norēķinu informācija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4329257" cy="3753930"/>
          </a:xfrm>
        </p:spPr>
        <p:txBody>
          <a:bodyPr>
            <a:normAutofit/>
          </a:bodyPr>
          <a:lstStyle/>
          <a:p>
            <a:r>
              <a:rPr lang="lv-LV" sz="2000" dirty="0"/>
              <a:t>Pēc saņemtā maksājuma atvēršanas to apstiprina ar pogu «Apstiprināt» vai noraida ar pogu «Noraidīt»</a:t>
            </a:r>
          </a:p>
          <a:p>
            <a:r>
              <a:rPr lang="lv-LV" sz="2000" dirty="0"/>
              <a:t>Noraidīšanas gadījumā obligāti jāievada pamatojums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99385-CCB1-4161-61F3-E4BE99509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457" y="1461323"/>
            <a:ext cx="6633605" cy="47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Norēķinu informācija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10962862" cy="3220530"/>
          </a:xfrm>
        </p:spPr>
        <p:txBody>
          <a:bodyPr>
            <a:normAutofit/>
          </a:bodyPr>
          <a:lstStyle/>
          <a:p>
            <a:r>
              <a:rPr lang="lv-LV" sz="2000" dirty="0"/>
              <a:t>Maksājumu pievienošana ir identiska galvenā būvdarbu veicēja darbībām (skatīt slaidus 9.-12.)!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C18DD35-4F55-DF62-0608-62EF21980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83" y="2080476"/>
            <a:ext cx="8814833" cy="39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0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21D1D-BE10-DADC-AD52-516A3B963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9" name="Picture 8" descr="A blue background with a letter&#10;&#10;Description automatically generated">
            <a:extLst>
              <a:ext uri="{FF2B5EF4-FFF2-40B4-BE49-F238E27FC236}">
                <a16:creationId xmlns:a16="http://schemas.microsoft.com/office/drawing/2014/main" id="{A39296DB-C97F-67D1-40DA-F21E21D49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608"/>
            <a:ext cx="2427340" cy="5511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A6828C-452B-3DE5-8D98-A3A01D5A9FD1}"/>
              </a:ext>
            </a:extLst>
          </p:cNvPr>
          <p:cNvSpPr txBox="1"/>
          <p:nvPr/>
        </p:nvSpPr>
        <p:spPr>
          <a:xfrm>
            <a:off x="3231506" y="2852207"/>
            <a:ext cx="844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solidFill>
                  <a:srgbClr val="64A296"/>
                </a:solidFill>
              </a:rPr>
              <a:t>Paldies par uzmanību!</a:t>
            </a:r>
            <a:endParaRPr lang="en-LV" sz="4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F75DA-5380-1D2E-E929-9667604F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19.06.2024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64C40-FA2B-76EA-0814-5263110A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3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A543-0786-A10C-E40B-7624473F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70F3-ED22-B2CB-C722-B81DA6C8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90B99-194D-897A-9922-D5633052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D1113-D173-8A8C-FB72-C1E36822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704" y="1230753"/>
            <a:ext cx="9492591" cy="48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EDLUS integrācijas sertifikāts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45"/>
            <a:ext cx="10163175" cy="2814638"/>
          </a:xfrm>
        </p:spPr>
        <p:txBody>
          <a:bodyPr>
            <a:normAutofit/>
          </a:bodyPr>
          <a:lstStyle/>
          <a:p>
            <a:r>
              <a:rPr lang="lv-LV" sz="2400" dirty="0"/>
              <a:t>Ātrāka piekļuve EDLUS integrācijas sertifikātam ar pogu «EDLUS integrācijas sertifikāts» galvenā būvdarbu veicēja darba vietā</a:t>
            </a:r>
            <a:endParaRPr lang="lv-LV" sz="2000" dirty="0"/>
          </a:p>
          <a:p>
            <a:endParaRPr lang="lv-LV" sz="24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0A7F3-BCBD-C052-4F7A-8DC26D267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066" y="2531703"/>
            <a:ext cx="7309442" cy="22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/>
              <a:t>Būvlaukuma pievienošana pēc kadastra apzīmējuma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6851"/>
            <a:ext cx="8353425" cy="857250"/>
          </a:xfrm>
        </p:spPr>
        <p:txBody>
          <a:bodyPr>
            <a:normAutofit fontScale="92500" lnSpcReduction="20000"/>
          </a:bodyPr>
          <a:lstStyle/>
          <a:p>
            <a:r>
              <a:rPr lang="lv-LV" sz="2000" dirty="0"/>
              <a:t>Ar pogu «Būvlaukumi» atver sadaļu «Reģistrētie būvlaukumi» un izvēlas «Reģistrēt jaunu būvlaukumu»</a:t>
            </a:r>
          </a:p>
          <a:p>
            <a:r>
              <a:rPr lang="lv-LV" sz="2000" dirty="0"/>
              <a:t>Var pievienot vairākus kadastra apzīmējumus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5</a:t>
            </a:fld>
            <a:endParaRPr lang="en-US"/>
          </a:p>
        </p:txBody>
      </p:sp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73C39CBD-6749-6D76-2805-1695ED0CB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49" y="2190749"/>
            <a:ext cx="6300248" cy="41656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FF9BDE-3820-F6D5-DD0D-B8E204587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80" y="2819830"/>
            <a:ext cx="5245143" cy="34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Būvlaukuma informācija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5257800" cy="4710113"/>
          </a:xfrm>
        </p:spPr>
        <p:txBody>
          <a:bodyPr>
            <a:normAutofit/>
          </a:bodyPr>
          <a:lstStyle/>
          <a:p>
            <a:r>
              <a:rPr lang="lv-LV" sz="2400" dirty="0"/>
              <a:t>Papildinājumi būvlaukuma informācijas sadaļā:</a:t>
            </a:r>
          </a:p>
          <a:p>
            <a:pPr lvl="1"/>
            <a:r>
              <a:rPr lang="lv-LV" sz="2000" dirty="0"/>
              <a:t>Visiem līgumiem tiek piešķirts Līguma ID;</a:t>
            </a:r>
          </a:p>
          <a:p>
            <a:pPr lvl="1"/>
            <a:r>
              <a:rPr lang="lv-LV" sz="2000" dirty="0"/>
              <a:t>Pievienoti papildus būvlaukuma statusi:</a:t>
            </a:r>
          </a:p>
          <a:p>
            <a:pPr lvl="2"/>
            <a:r>
              <a:rPr lang="lv-LV" sz="1600" dirty="0"/>
              <a:t>Tehniskais pārtraukums</a:t>
            </a:r>
          </a:p>
          <a:p>
            <a:pPr lvl="2"/>
            <a:r>
              <a:rPr lang="lv-LV" sz="1600" dirty="0"/>
              <a:t>Pabeigt būvniecības kārtu</a:t>
            </a:r>
          </a:p>
          <a:p>
            <a:pPr lvl="2"/>
            <a:r>
              <a:rPr lang="lv-LV" sz="1600" dirty="0"/>
              <a:t>Pabeigt būvdarbus</a:t>
            </a:r>
          </a:p>
          <a:p>
            <a:pPr lvl="1"/>
            <a:r>
              <a:rPr lang="lv-LV" sz="2000" dirty="0"/>
              <a:t>Apakšuzņēmēju līgumiem var pievienot būvdarbu līguma Nr.</a:t>
            </a:r>
          </a:p>
          <a:p>
            <a:pPr lvl="1"/>
            <a:r>
              <a:rPr lang="lv-LV" sz="2000" dirty="0"/>
              <a:t>Pievienota norēķinu informācijas apskate un iesniegšana</a:t>
            </a:r>
          </a:p>
          <a:p>
            <a:endParaRPr lang="lv-LV" sz="24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0DB19-82D7-8016-7D79-B94D4168F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806" y="737898"/>
            <a:ext cx="5415785" cy="56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1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077A-CB84-F592-2E83-35AFD57D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EDCE2-7653-A83C-D25D-5652404B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0" y="292496"/>
            <a:ext cx="708992" cy="47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FDB99-9178-7049-C8C3-3572D22D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1"/>
          <a:stretch/>
        </p:blipFill>
        <p:spPr>
          <a:xfrm>
            <a:off x="894220" y="2618297"/>
            <a:ext cx="1534240" cy="205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2BC7-4FCE-5CCB-F1DF-576D086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Apakšuzņēmēju līgumi</a:t>
            </a:r>
            <a:endParaRPr lang="lv-LV" sz="4000" dirty="0">
              <a:solidFill>
                <a:srgbClr val="257B6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427BED3-DAE3-BD25-2D26-20F014AA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1"/>
            <a:ext cx="5257800" cy="3298190"/>
          </a:xfrm>
        </p:spPr>
        <p:txBody>
          <a:bodyPr>
            <a:normAutofit/>
          </a:bodyPr>
          <a:lstStyle/>
          <a:p>
            <a:r>
              <a:rPr lang="lv-LV" sz="2400" dirty="0"/>
              <a:t>Apakšuzņēmēja līguma pievienošana:</a:t>
            </a:r>
          </a:p>
          <a:p>
            <a:pPr lvl="1"/>
            <a:r>
              <a:rPr lang="lv-LV" sz="2000" dirty="0"/>
              <a:t>Poga «Jauns apakšuzņēmēja līgums»</a:t>
            </a:r>
          </a:p>
          <a:p>
            <a:pPr lvl="1"/>
            <a:r>
              <a:rPr lang="lv-LV" sz="2000" dirty="0"/>
              <a:t>Līguma ID tiek piešķirts pēc līguma saglabāšanas</a:t>
            </a:r>
          </a:p>
          <a:p>
            <a:pPr lvl="1"/>
            <a:r>
              <a:rPr lang="lv-LV" sz="2000" dirty="0"/>
              <a:t>Būvdarbu līguma Nr. ir ieteicams, bet nav obligāts</a:t>
            </a:r>
          </a:p>
          <a:p>
            <a:r>
              <a:rPr lang="lv-LV" sz="2400" dirty="0"/>
              <a:t>Līgumus ar apakšuzņēmējiem var lejupielādēt .</a:t>
            </a:r>
            <a:r>
              <a:rPr lang="lv-LV" sz="2400" dirty="0" err="1"/>
              <a:t>xlsx</a:t>
            </a:r>
            <a:r>
              <a:rPr lang="lv-LV" sz="2400" dirty="0"/>
              <a:t> vai .</a:t>
            </a:r>
            <a:r>
              <a:rPr lang="lv-LV" sz="2400" dirty="0" err="1"/>
              <a:t>csv</a:t>
            </a:r>
            <a:r>
              <a:rPr lang="lv-LV" sz="2400" dirty="0"/>
              <a:t> datnēs</a:t>
            </a:r>
          </a:p>
          <a:p>
            <a:endParaRPr lang="lv-LV" sz="240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75AB995-754A-F8D5-D396-62271E9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D2B3473-7732-31F3-1BC9-0E4768D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7487FF8-6FA1-D942-3731-6C50917B5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6136"/>
            <a:ext cx="5475658" cy="5617176"/>
          </a:xfrm>
          <a:prstGeom prst="rect">
            <a:avLst/>
          </a:prstGeom>
        </p:spPr>
      </p:pic>
      <p:pic>
        <p:nvPicPr>
          <p:cNvPr id="7" name="Picture 6" descr="A group of text boxes&#10;&#10;Description automatically generated">
            <a:extLst>
              <a:ext uri="{FF2B5EF4-FFF2-40B4-BE49-F238E27FC236}">
                <a16:creationId xmlns:a16="http://schemas.microsoft.com/office/drawing/2014/main" id="{82F697E1-1A19-9857-CDCB-890B304C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3" y="4910843"/>
            <a:ext cx="5452559" cy="10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9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A2E-ACFD-989D-1FA5-B19A2510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Iesniegtās atskaites par darba laika uzskaiti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0820-DA1D-0064-C5C0-25DA39DE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4384040" cy="4147389"/>
          </a:xfrm>
        </p:spPr>
        <p:txBody>
          <a:bodyPr>
            <a:normAutofit/>
          </a:bodyPr>
          <a:lstStyle/>
          <a:p>
            <a:r>
              <a:rPr lang="lv-LV" sz="2400" dirty="0"/>
              <a:t>Poga «Apskatīt datus par savos būvlaukumos nodarbinātajiem» - atver būvlaukumu sarakstu, kur apskatīt atskaites par visiem nodarbinātajiem katrā būvlaukumā</a:t>
            </a:r>
          </a:p>
          <a:p>
            <a:pPr marL="0" indent="0">
              <a:buNone/>
            </a:pPr>
            <a:endParaRPr lang="lv-LV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FC5D-0C23-5D5F-6431-5C2EEBAD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F4BD5-F1F7-C7D5-C782-B9A5CFCB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BDF82-856A-9A89-61D4-0FAA9937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37" y="1440611"/>
            <a:ext cx="6858126" cy="1072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13CBFA-AF18-FFA2-482D-9743BBA2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240" y="3136608"/>
            <a:ext cx="6817423" cy="30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A2E-ACFD-989D-1FA5-B19A2510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Galvenā būvdarbu veicēja darba vieta</a:t>
            </a:r>
            <a:br>
              <a:rPr lang="lv-LV" sz="40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</a:br>
            <a:r>
              <a:rPr lang="lv-LV" sz="3100" dirty="0">
                <a:solidFill>
                  <a:srgbClr val="257B6A"/>
                </a:solidFill>
                <a:latin typeface="+mn-lt"/>
                <a:ea typeface="+mn-ea"/>
                <a:cs typeface="+mn-cs"/>
              </a:rPr>
              <a:t>Iesniegtās atskaites par darba laika uzskaiti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0820-DA1D-0064-C5C0-25DA39DE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4099560" cy="4736352"/>
          </a:xfrm>
        </p:spPr>
        <p:txBody>
          <a:bodyPr>
            <a:normAutofit/>
          </a:bodyPr>
          <a:lstStyle/>
          <a:p>
            <a:r>
              <a:rPr lang="lv-LV" sz="2400" dirty="0"/>
              <a:t>Poga «Apskatīt datus par saviem nodarbinātajiem» - atver būvlaukumu sarakstu, kur apskatīt atskaites par saviem nodarbinātajiem katrā būvlaukumā (bez apakšuzņēmēju nodarbinātajiem)</a:t>
            </a:r>
          </a:p>
          <a:p>
            <a:endParaRPr lang="lv-LV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FC5D-0C23-5D5F-6431-5C2EEBAD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19.06.2024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F4BD5-F1F7-C7D5-C782-B9A5CFCB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EA1-F368-4960-A274-20BDEF421CE9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3FF82-C6EC-D110-B6E4-5DAA7CE4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982" y="1480080"/>
            <a:ext cx="6386478" cy="94706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1059D1F-EE77-7BB4-E008-7F599E22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2" y="2880685"/>
            <a:ext cx="6319431" cy="15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916</Words>
  <Application>Microsoft Office PowerPoint</Application>
  <PresentationFormat>Widescreen</PresentationFormat>
  <Paragraphs>162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Office Theme</vt:lpstr>
      <vt:lpstr>Datu apskate un iesniegšana VEDLUDB</vt:lpstr>
      <vt:lpstr>PowerPoint Presentation</vt:lpstr>
      <vt:lpstr>Galvenā būvdarbu veicēja darba vieta</vt:lpstr>
      <vt:lpstr>Galvenā būvdarbu veicēja darba vieta EDLUS integrācijas sertifikāts</vt:lpstr>
      <vt:lpstr>Galvenā būvdarbu veicēja darba vieta Būvlaukuma pievienošana pēc kadastra apzīmējuma</vt:lpstr>
      <vt:lpstr>Galvenā būvdarbu veicēja darba vieta Būvlaukuma informācija</vt:lpstr>
      <vt:lpstr>Galvenā būvdarbu veicēja darba vieta Apakšuzņēmēju līgumi</vt:lpstr>
      <vt:lpstr>Galvenā būvdarbu veicēja darba vieta Iesniegtās atskaites par darba laika uzskaiti</vt:lpstr>
      <vt:lpstr>Galvenā būvdarbu veicēja darba vieta Iesniegtās atskaites par darba laika uzskaiti</vt:lpstr>
      <vt:lpstr>Galvenā būvdarbu veicēja darba vieta Norēķinu informācija</vt:lpstr>
      <vt:lpstr>Galvenā būvdarbu veicēja darba vieta Norēķinu informācija</vt:lpstr>
      <vt:lpstr>Galvenā būvdarbu veicēja darba vieta Norēķinu informācijas pievienošana no veidnes</vt:lpstr>
      <vt:lpstr>Galvenā būvdarbu veicēja darba vieta Norēķinu informācijas pievienošana no veidnes</vt:lpstr>
      <vt:lpstr>Apakšuzņēmēja darba vieta</vt:lpstr>
      <vt:lpstr>Apakšuzņēmēja darba vieta EDLUS integrācijas sertifikāts</vt:lpstr>
      <vt:lpstr>Apakšuzņēmēja darba vieta Sadaļa «Līgumi»</vt:lpstr>
      <vt:lpstr>Apakšuzņēmēja darba vieta Sadaļa «Līgumi»</vt:lpstr>
      <vt:lpstr>Apakšuzņēmēja darba vieta Sadaļa «Līgumi»</vt:lpstr>
      <vt:lpstr>Apakšuzņēmēja darba vieta Sadaļa «Līgumi»</vt:lpstr>
      <vt:lpstr>Apakšuzņēmēja darba vieta Sadaļa «Līgumi»</vt:lpstr>
      <vt:lpstr>Apakšuzņēmēja darba vieta Iesniegtās atskaites par darba laika uzskaiti</vt:lpstr>
      <vt:lpstr>Apakšuzņēmēja darba vieta Norēķinu informācija</vt:lpstr>
      <vt:lpstr>Apakšuzņēmēja darba vieta Norēķinu informācija</vt:lpstr>
      <vt:lpstr>Apakšuzņēmēja darba vieta Norēķinu informācija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Liga Karelkova</dc:creator>
  <cp:lastModifiedBy>Dace Briede</cp:lastModifiedBy>
  <cp:revision>93</cp:revision>
  <dcterms:created xsi:type="dcterms:W3CDTF">2024-01-30T06:46:45Z</dcterms:created>
  <dcterms:modified xsi:type="dcterms:W3CDTF">2024-06-19T06:40:06Z</dcterms:modified>
</cp:coreProperties>
</file>