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63" r:id="rId2"/>
    <p:sldId id="259" r:id="rId3"/>
    <p:sldId id="290" r:id="rId4"/>
    <p:sldId id="266" r:id="rId5"/>
    <p:sldId id="284" r:id="rId6"/>
    <p:sldId id="291" r:id="rId7"/>
    <p:sldId id="261" r:id="rId8"/>
    <p:sldId id="262" r:id="rId9"/>
    <p:sldId id="285" r:id="rId10"/>
    <p:sldId id="286" r:id="rId11"/>
    <p:sldId id="292" r:id="rId12"/>
    <p:sldId id="293" r:id="rId13"/>
    <p:sldId id="274" r:id="rId14"/>
    <p:sldId id="280" r:id="rId15"/>
    <p:sldId id="288" r:id="rId16"/>
    <p:sldId id="287" r:id="rId17"/>
    <p:sldId id="294" r:id="rId18"/>
    <p:sldId id="289" r:id="rId19"/>
    <p:sldId id="296" r:id="rId20"/>
    <p:sldId id="279" r:id="rId21"/>
    <p:sldId id="277" r:id="rId22"/>
    <p:sldId id="297" r:id="rId23"/>
    <p:sldId id="271" r:id="rId24"/>
    <p:sldId id="295" r:id="rId25"/>
    <p:sldId id="273" r:id="rId26"/>
    <p:sldId id="269" r:id="rId27"/>
  </p:sldIdLst>
  <p:sldSz cx="12192000" cy="6858000"/>
  <p:notesSz cx="6799263" cy="9929813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6DA4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E825C4-8CD7-408E-BF36-B84CCD22E191}" type="datetimeFigureOut">
              <a:rPr lang="lv-LV" smtClean="0"/>
              <a:t>19.06.2024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4FC0F7-9168-40E1-B1B9-A316CB295AF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04569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8D3A0-D3E1-4229-BD0E-01144E278C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4D428A-562A-41B2-A0A1-15EA090CD2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B1051A-E01E-4B0A-99C0-C4AF9872D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6E743-61C9-4E4A-A95A-15970FC35336}" type="datetimeFigureOut">
              <a:rPr lang="lv-LV" smtClean="0"/>
              <a:t>19.06.2024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F8B14C-B4B0-47A1-AD68-7B715641D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95F901-CC4B-4A10-9C05-C6B0C6DDE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F5B2-A754-43A7-A2B0-04F6B9BF354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93107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3D276-473E-4D1A-BA30-5A2CB13F9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E9F4E8-C23C-43D0-AA06-4A734FBFB7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351F1-DA42-4A5F-A573-6CC7C14E7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6E743-61C9-4E4A-A95A-15970FC35336}" type="datetimeFigureOut">
              <a:rPr lang="lv-LV" smtClean="0"/>
              <a:t>19.06.2024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3E4FCB-A2B0-4542-BEC2-86BF00D04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60F21-B073-4EC6-84CB-77DB9E851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F5B2-A754-43A7-A2B0-04F6B9BF354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15292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54DF9-4534-4030-86B1-C10A9145E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FA7493-7700-4DC7-A63D-0D67E2AC0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97F00F-471C-4F3B-9042-721729E87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6E743-61C9-4E4A-A95A-15970FC35336}" type="datetimeFigureOut">
              <a:rPr lang="lv-LV" smtClean="0"/>
              <a:t>19.06.2024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A524E-197E-4808-B974-D0624D420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94F51B-3E22-4D67-97BE-D63FFA99E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F5B2-A754-43A7-A2B0-04F6B9BF354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224158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3411C-87D7-4106-AD4B-A0DE62E29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C3342E-22DF-47D6-9C63-190A9C1B04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933AE5-360D-4B3D-B928-215129F67C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42AB2D-BAC2-4385-BC71-55F46D800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6E743-61C9-4E4A-A95A-15970FC35336}" type="datetimeFigureOut">
              <a:rPr lang="lv-LV" smtClean="0"/>
              <a:t>19.06.2024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AB5AA4-3CC9-4A79-B27F-3361B720E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D12118-EA6B-4CD6-A7E5-EFC837DDB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F5B2-A754-43A7-A2B0-04F6B9BF354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17527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E57A1-DAB1-40D4-86F4-3283A5EB9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5B5005-4BAE-4200-B5C4-52DCC95E8D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440977-A571-4932-AB2C-C99D913667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A66F84-CC09-4769-BC06-9D2F955638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F46050-F5A5-406F-B29F-98E3D286A1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C98794-714F-423E-9F5D-EF9FB7B46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6E743-61C9-4E4A-A95A-15970FC35336}" type="datetimeFigureOut">
              <a:rPr lang="lv-LV" smtClean="0"/>
              <a:t>19.06.2024</a:t>
            </a:fld>
            <a:endParaRPr lang="lv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0A0263-13A0-44F7-9F2C-891E156A4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046A-7B32-4884-BAEB-B203F2579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F5B2-A754-43A7-A2B0-04F6B9BF354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33699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04E74-0C07-48B8-9AD1-94B1B71EF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90C9E3-EBF4-4525-B70E-D50193AAF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6E743-61C9-4E4A-A95A-15970FC35336}" type="datetimeFigureOut">
              <a:rPr lang="lv-LV" smtClean="0"/>
              <a:t>19.06.2024</a:t>
            </a:fld>
            <a:endParaRPr lang="lv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8C5A4F-0AC1-4B08-8D5C-AE1C45D7C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3E80AA-5996-4A63-A4CC-A01174873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F5B2-A754-43A7-A2B0-04F6B9BF354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82931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61A2F4-05B1-4072-B881-8816335A6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6E743-61C9-4E4A-A95A-15970FC35336}" type="datetimeFigureOut">
              <a:rPr lang="lv-LV" smtClean="0"/>
              <a:t>19.06.2024</a:t>
            </a:fld>
            <a:endParaRPr lang="lv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5A8C24-E88A-4D59-9225-C18D83C27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B18BA3-E5FE-42D0-9525-09221FD12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F5B2-A754-43A7-A2B0-04F6B9BF354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72765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A95C0-7C9B-41DA-850E-E3353A7BC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A0829-507C-4BCF-8D80-B3CBCD6BB5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BE3720-2F88-40B9-A445-D3962AEE7A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B8E367-FBB8-462B-A9BB-7517C8455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6E743-61C9-4E4A-A95A-15970FC35336}" type="datetimeFigureOut">
              <a:rPr lang="lv-LV" smtClean="0"/>
              <a:t>19.06.2024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C6E87F-63B0-46A9-8363-56B30F962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99A00C-4D47-475A-BA58-85019A994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F5B2-A754-43A7-A2B0-04F6B9BF354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47696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B2800-B796-4432-90A5-7837A6BBD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752959-1482-48BE-8B5C-4FF3BD3960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9D22EE-67A2-4B18-8B8D-2CA6570D36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983B42-3C79-4557-A37E-091FBA046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6E743-61C9-4E4A-A95A-15970FC35336}" type="datetimeFigureOut">
              <a:rPr lang="lv-LV" smtClean="0"/>
              <a:t>19.06.2024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82EEE6-C6DE-40CA-B0C2-2B2029F84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A89173-E688-403C-8F57-8FC57FD41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F5B2-A754-43A7-A2B0-04F6B9BF354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880104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F415F-9058-4313-820C-DEBC11968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DEFD46-79EC-4594-B1FF-95F6299F3E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ED73C-1069-4FCE-8843-2816D6E68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6E743-61C9-4E4A-A95A-15970FC35336}" type="datetimeFigureOut">
              <a:rPr lang="lv-LV" smtClean="0"/>
              <a:t>19.06.2024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F54EB-AE75-466B-9520-3A6577874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DCFDA5-C81C-41D0-B5FD-FB20B77DD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F5B2-A754-43A7-A2B0-04F6B9BF354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70827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FD746D-F43C-43D6-B4C1-B30EA5C1AD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1B24A3-685E-446E-A393-772A11A6C2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F5E5F4-1793-4253-9F3A-E55C2515B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6E743-61C9-4E4A-A95A-15970FC35336}" type="datetimeFigureOut">
              <a:rPr lang="lv-LV" smtClean="0"/>
              <a:t>19.06.2024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D79D8-D59E-459C-AA6F-B575A652C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BC821F-BAEC-41B9-BB18-FDADF00E8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F5B2-A754-43A7-A2B0-04F6B9BF354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00749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6ACC0B-15C4-4865-8936-FA1E12D79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01FA20-3A02-4A51-B1FE-B4F425850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5D1D58-DA90-49EA-8998-EF471C81D7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6E743-61C9-4E4A-A95A-15970FC35336}" type="datetimeFigureOut">
              <a:rPr lang="lv-LV" smtClean="0"/>
              <a:t>19.06.2024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396A09-A9AE-4794-8318-4ECB410FAA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7151A2-D02B-4F6E-BF25-41E877E874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3F5B2-A754-43A7-A2B0-04F6B9BF354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55557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F7C51-8C19-4292-9549-7F3AD61F5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1550" y="1122362"/>
            <a:ext cx="5524499" cy="4835377"/>
          </a:xfrm>
        </p:spPr>
        <p:txBody>
          <a:bodyPr>
            <a:normAutofit fontScale="90000"/>
          </a:bodyPr>
          <a:lstStyle/>
          <a:p>
            <a:pPr algn="l">
              <a:spcBef>
                <a:spcPts val="1200"/>
              </a:spcBef>
            </a:pPr>
            <a:r>
              <a:rPr lang="lv-LV" b="1" i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NORMATĪVO AKTU PRASĪBAS EDLUS </a:t>
            </a:r>
            <a:br>
              <a:rPr lang="lv-LV" b="1" i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lv-LV" b="1" i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un </a:t>
            </a:r>
            <a:br>
              <a:rPr lang="lv-LV" b="1" i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lv-LV" b="1" i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VEDLUDB</a:t>
            </a:r>
          </a:p>
        </p:txBody>
      </p:sp>
      <p:pic>
        <p:nvPicPr>
          <p:cNvPr id="8" name="Picture 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1AEA3EE-E8BE-4BAA-9838-AF43E8FE06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632" y="1309687"/>
            <a:ext cx="4486275" cy="423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221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B0395-E010-49C1-8C26-032FC8997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2175"/>
          </a:xfrm>
        </p:spPr>
        <p:txBody>
          <a:bodyPr/>
          <a:lstStyle/>
          <a:p>
            <a:pPr algn="ctr"/>
            <a:r>
              <a:rPr lang="lv-LV" b="1" i="1" dirty="0">
                <a:solidFill>
                  <a:srgbClr val="002060"/>
                </a:solidFill>
              </a:rPr>
              <a:t>Saistošie normatīvie akti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E26A9-1FF5-46D2-AA5D-1F6F311A8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475" y="1381125"/>
            <a:ext cx="10515600" cy="4539228"/>
          </a:xfrm>
        </p:spPr>
        <p:txBody>
          <a:bodyPr>
            <a:normAutofit/>
          </a:bodyPr>
          <a:lstStyle/>
          <a:p>
            <a:pPr algn="just"/>
            <a:r>
              <a:rPr lang="lv-LV" sz="3600" dirty="0"/>
              <a:t>Likuma </a:t>
            </a:r>
            <a:r>
              <a:rPr lang="lv-LV" sz="3600" b="1" i="1" dirty="0"/>
              <a:t>Par nodokļiem un nodevām </a:t>
            </a:r>
            <a:r>
              <a:rPr lang="lv-LV" sz="3600" b="1" dirty="0"/>
              <a:t>XIV </a:t>
            </a:r>
            <a:r>
              <a:rPr lang="lv-LV" sz="3600" dirty="0"/>
              <a:t>nodaļa</a:t>
            </a:r>
          </a:p>
          <a:p>
            <a:pPr algn="just"/>
            <a:r>
              <a:rPr lang="lv-LV" sz="3600" dirty="0"/>
              <a:t>Ministru kabineta 07.01.2020. noteikumi Nr.21 </a:t>
            </a:r>
            <a:r>
              <a:rPr lang="lv-LV" sz="3600" b="1" i="1" dirty="0">
                <a:effectLst/>
              </a:rPr>
              <a:t>Kārtība, kādā elektroniskās darba laika uzskaites sistēmas dati sniedzami iekļaušanai vienotajā elektroniskās darba laika uzskaites datubāzē, un prasības elektroniskās darba laika uzskaites sistēmas ārējai drošības pārbaudei un auditācijas pierakstiem</a:t>
            </a:r>
            <a:endParaRPr lang="lv-LV" sz="3600" b="1" i="1" dirty="0"/>
          </a:p>
        </p:txBody>
      </p:sp>
    </p:spTree>
    <p:extLst>
      <p:ext uri="{BB962C8B-B14F-4D97-AF65-F5344CB8AC3E}">
        <p14:creationId xmlns:p14="http://schemas.microsoft.com/office/powerpoint/2010/main" val="537832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F60E6-FC33-8222-B319-C140135F0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i="1" dirty="0">
                <a:solidFill>
                  <a:srgbClr val="002060"/>
                </a:solidFill>
              </a:rPr>
              <a:t>BŪVLAUKUMS</a:t>
            </a:r>
          </a:p>
        </p:txBody>
      </p:sp>
      <p:pic>
        <p:nvPicPr>
          <p:cNvPr id="5" name="Picture 4" descr="A construction site with several workers">
            <a:extLst>
              <a:ext uri="{FF2B5EF4-FFF2-40B4-BE49-F238E27FC236}">
                <a16:creationId xmlns:a16="http://schemas.microsoft.com/office/drawing/2014/main" id="{8DAD4481-A024-9AAE-E477-F5480E81B6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8349" y="798653"/>
            <a:ext cx="4458113" cy="5452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237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DD260-1F47-46BA-B6D8-C8BEC7353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62197"/>
          </a:xfrm>
        </p:spPr>
        <p:txBody>
          <a:bodyPr/>
          <a:lstStyle/>
          <a:p>
            <a:pPr algn="ctr"/>
            <a:r>
              <a:rPr lang="lv-LV" b="1" i="1" dirty="0">
                <a:solidFill>
                  <a:srgbClr val="002060"/>
                </a:solidFill>
              </a:rPr>
              <a:t>Prasības EDLUS uzstādīšanai būvlaukumā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5A18CB-F541-4213-A291-1BA31D0C8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28850"/>
            <a:ext cx="10515600" cy="39481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3200" dirty="0"/>
              <a:t>EDLUS obligāti jānodrošina būvlaukumos, kur būvdarbu veicējs veic būvdarbus savām vajadzībām vai ir noslēgts </a:t>
            </a:r>
            <a:r>
              <a:rPr lang="lv-LV" sz="3200" b="1" dirty="0"/>
              <a:t>būvdarbu</a:t>
            </a:r>
            <a:r>
              <a:rPr lang="lv-LV" sz="3200" dirty="0"/>
              <a:t> līgums</a:t>
            </a:r>
          </a:p>
          <a:p>
            <a:pPr marL="0" indent="0">
              <a:buNone/>
            </a:pPr>
            <a:r>
              <a:rPr lang="lv-LV" sz="3200" dirty="0"/>
              <a:t> 	 par </a:t>
            </a:r>
            <a:r>
              <a:rPr lang="lv-LV" sz="3200" b="1" dirty="0"/>
              <a:t>jaunas 3.grupas </a:t>
            </a:r>
            <a:r>
              <a:rPr lang="lv-LV" sz="3200" dirty="0"/>
              <a:t>būves būvniecību</a:t>
            </a:r>
          </a:p>
          <a:p>
            <a:pPr marL="0" indent="0">
              <a:buNone/>
            </a:pPr>
            <a:r>
              <a:rPr lang="lv-LV" sz="3200" dirty="0"/>
              <a:t>	 vai kura būvdarbu izmaksas ir </a:t>
            </a:r>
            <a:r>
              <a:rPr lang="lv-LV" sz="3200" b="1" dirty="0"/>
              <a:t>350 000 </a:t>
            </a:r>
            <a:r>
              <a:rPr lang="lv-LV" sz="3200" b="1" i="1" dirty="0" err="1"/>
              <a:t>euro</a:t>
            </a:r>
            <a:r>
              <a:rPr lang="lv-LV" sz="3200" b="1" dirty="0"/>
              <a:t> </a:t>
            </a:r>
            <a:r>
              <a:rPr lang="lv-LV" sz="3200" dirty="0"/>
              <a:t>vai vairāk.</a:t>
            </a:r>
          </a:p>
          <a:p>
            <a:pPr marL="0" indent="0" algn="r">
              <a:buNone/>
            </a:pPr>
            <a:r>
              <a:rPr lang="lv-LV" sz="1400" i="1" dirty="0"/>
              <a:t>* Likuma Par nodokļiem un nodevām 107.panta pirmā daļa</a:t>
            </a:r>
          </a:p>
          <a:p>
            <a:pPr marL="0" indent="0">
              <a:buNone/>
            </a:pP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834452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4082E-432B-5885-24F4-F68E039F4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5050"/>
          </a:xfrm>
        </p:spPr>
        <p:txBody>
          <a:bodyPr/>
          <a:lstStyle/>
          <a:p>
            <a:pPr algn="ctr"/>
            <a:r>
              <a:rPr lang="lv-LV" b="1" i="1" dirty="0">
                <a:solidFill>
                  <a:srgbClr val="002060"/>
                </a:solidFill>
              </a:rPr>
              <a:t>Būvlaukuma reģistrēšanas nosacījumi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D4C34-0976-A5DB-0DF5-344A1B59F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6375"/>
            <a:ext cx="10515600" cy="470058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lv-LV" sz="2800" dirty="0"/>
              <a:t>Būvlaukums jāreģistrē VEDLUDB </a:t>
            </a:r>
            <a:r>
              <a:rPr lang="lv-LV" sz="2800" b="0" i="0" dirty="0">
                <a:effectLst/>
              </a:rPr>
              <a:t>ne vēlāk kā </a:t>
            </a:r>
            <a:r>
              <a:rPr lang="lv-LV" sz="2800" b="1" i="0" dirty="0">
                <a:effectLst/>
              </a:rPr>
              <a:t>5 darbdienu </a:t>
            </a:r>
            <a:r>
              <a:rPr lang="lv-LV" sz="2800" b="0" i="0" dirty="0">
                <a:effectLst/>
              </a:rPr>
              <a:t>laikā pēc būvdarbu uzsākšanas.</a:t>
            </a:r>
            <a:endParaRPr lang="lv-LV" sz="2800" dirty="0"/>
          </a:p>
          <a:p>
            <a:pPr marL="0" indent="0" algn="r">
              <a:buNone/>
            </a:pPr>
            <a:r>
              <a:rPr lang="lv-LV" sz="1200" i="1" dirty="0"/>
              <a:t>* Likuma Par nodokļiem un nodevām 116.panta pirmās daļas 7.punkts</a:t>
            </a:r>
          </a:p>
          <a:p>
            <a:r>
              <a:rPr lang="lv-LV" dirty="0"/>
              <a:t>EDLUS būvlaukumā uzstāda un būvlaukumu VEDLUDB reģistrē galvenais būvdarbu veicējs (GBV).</a:t>
            </a:r>
          </a:p>
          <a:p>
            <a:r>
              <a:rPr lang="lv-LV" dirty="0"/>
              <a:t>Būvlaukumu var reģistrēt VEDLUDB, ja BIS reģistrētā būvniecības lietā GBV būvatļaujā ir norādīts kā būvdarbu veicējs.</a:t>
            </a:r>
          </a:p>
          <a:p>
            <a:r>
              <a:rPr lang="lv-LV" b="1" dirty="0"/>
              <a:t>Ārpus BIS izdotās būvatļaujas ir jāiereģistrē BIS </a:t>
            </a:r>
            <a:r>
              <a:rPr lang="lv-LV" dirty="0"/>
              <a:t>(vēsturiskās būvatļaujas reģistrēšana).</a:t>
            </a:r>
          </a:p>
          <a:p>
            <a:r>
              <a:rPr lang="lv-LV" dirty="0"/>
              <a:t>Ja būvdarbu veikšanai nav nepieciešams vērsties būvvaldē, tad GBV reģistrē būvlaukumu, norādot kadastra apzīmējumus.</a:t>
            </a:r>
          </a:p>
          <a:p>
            <a:pPr marL="0" indent="0">
              <a:buNone/>
            </a:pP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733322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72A28-D219-5FC1-63C8-A3700F83E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b="1" i="1" dirty="0">
                <a:solidFill>
                  <a:srgbClr val="002060"/>
                </a:solidFill>
              </a:rPr>
              <a:t>Būvlaukuma reģistrēšana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3D320-C43C-0299-DA0D-01552B1803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endParaRPr lang="lv-LV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BA4116-9F57-0069-303F-977B9B5116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412" y="1690688"/>
            <a:ext cx="8831795" cy="3882899"/>
          </a:xfrm>
          <a:prstGeom prst="rect">
            <a:avLst/>
          </a:prstGeo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1092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C54E6-30AB-48ED-B9E4-42A694966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0749"/>
          </a:xfrm>
        </p:spPr>
        <p:txBody>
          <a:bodyPr/>
          <a:lstStyle/>
          <a:p>
            <a:pPr algn="ctr"/>
            <a:r>
              <a:rPr lang="lv-LV" b="1" i="1" dirty="0">
                <a:solidFill>
                  <a:srgbClr val="002060"/>
                </a:solidFill>
              </a:rPr>
              <a:t>Būvlaukuma dati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A340F-D6E1-424E-A23A-12C0DF48A0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9175" y="1285875"/>
            <a:ext cx="10515600" cy="490537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lv-LV" sz="3200" b="0" i="0" dirty="0">
                <a:effectLst/>
              </a:rPr>
              <a:t>Būvatļaujas, apliecinājuma kartes, paskaidrojuma raksta numurs vai nekustamā īpašuma objekta kadastra apzīmējums (ja būvatļauja, apliecinājuma karte vai paskaidrojuma raksts nav izsniegts)</a:t>
            </a:r>
            <a:r>
              <a:rPr lang="lv-LV" sz="3200" dirty="0"/>
              <a:t>;</a:t>
            </a:r>
          </a:p>
          <a:p>
            <a:r>
              <a:rPr lang="lv-LV" sz="3200" dirty="0"/>
              <a:t>Būvniecības ierosinātāja dati;</a:t>
            </a:r>
          </a:p>
          <a:p>
            <a:r>
              <a:rPr lang="lv-LV" sz="3200" dirty="0"/>
              <a:t>Būvdarbu līguma informācija (līguma datums, būvdarbu izmaksu summa);</a:t>
            </a:r>
          </a:p>
          <a:p>
            <a:r>
              <a:rPr lang="lv-LV" sz="3200" dirty="0"/>
              <a:t>Būvdarbu uzsākšanas datums;</a:t>
            </a:r>
          </a:p>
          <a:p>
            <a:r>
              <a:rPr lang="lv-LV" sz="3200" dirty="0"/>
              <a:t>Apakšuzņēmēju būvdarbu līguma dati (datums, </a:t>
            </a:r>
            <a:r>
              <a:rPr lang="lv-LV" sz="3200" i="1" dirty="0"/>
              <a:t>līguma numurs</a:t>
            </a:r>
            <a:r>
              <a:rPr lang="lv-LV" sz="3200" dirty="0"/>
              <a:t>, līguma summa);</a:t>
            </a:r>
          </a:p>
          <a:p>
            <a:pPr marL="0" indent="0">
              <a:buNone/>
            </a:pPr>
            <a:endParaRPr lang="lv-LV" dirty="0"/>
          </a:p>
          <a:p>
            <a:endParaRPr lang="lv-LV" dirty="0"/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48844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20BA5-F89A-44EF-A46C-5C1C06569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3743"/>
          </a:xfrm>
        </p:spPr>
        <p:txBody>
          <a:bodyPr/>
          <a:lstStyle/>
          <a:p>
            <a:pPr algn="ctr"/>
            <a:r>
              <a:rPr lang="lv-LV" b="1" i="1" dirty="0">
                <a:solidFill>
                  <a:srgbClr val="002060"/>
                </a:solidFill>
              </a:rPr>
              <a:t>Būvlaukuma reģistrēšana VEDLUDB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CAD90A-A90F-47AC-92AF-778538BAC1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4624"/>
            <a:ext cx="10515600" cy="5022339"/>
          </a:xfrm>
        </p:spPr>
        <p:txBody>
          <a:bodyPr/>
          <a:lstStyle/>
          <a:p>
            <a:pPr marL="0" indent="0" algn="ctr">
              <a:buNone/>
            </a:pPr>
            <a:r>
              <a:rPr lang="lv-LV" dirty="0"/>
              <a:t>.</a:t>
            </a:r>
          </a:p>
          <a:p>
            <a:pPr marL="0" indent="0">
              <a:buNone/>
            </a:pPr>
            <a:endParaRPr lang="lv-LV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1F1EDB-0669-484B-652E-45AF32B4DC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874" y="1154624"/>
            <a:ext cx="11642251" cy="533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688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CA57D-C3C0-AF80-7F85-BF890A639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b="1" i="1" dirty="0">
                <a:solidFill>
                  <a:srgbClr val="002060"/>
                </a:solidFill>
              </a:rPr>
              <a:t>Būvlaukuma reģistrēšana VEDLUDB</a:t>
            </a:r>
            <a:endParaRPr lang="lv-LV" dirty="0">
              <a:solidFill>
                <a:srgbClr val="00206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B36EEE4-71A2-49F5-51F1-870F82A1B3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9"/>
            <a:ext cx="10515600" cy="4405698"/>
          </a:xfrm>
        </p:spPr>
      </p:pic>
    </p:spTree>
    <p:extLst>
      <p:ext uri="{BB962C8B-B14F-4D97-AF65-F5344CB8AC3E}">
        <p14:creationId xmlns:p14="http://schemas.microsoft.com/office/powerpoint/2010/main" val="2650911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9C160-0464-4488-AB79-3DCAC9ED3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b="1" i="1" dirty="0">
                <a:solidFill>
                  <a:srgbClr val="002060"/>
                </a:solidFill>
              </a:rPr>
              <a:t>Būvlaukuma datu manuāla reģistrēšana VEDLUDB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B7836C7-8312-DDF5-5910-D430A5E74E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8274" y="1825625"/>
            <a:ext cx="8829675" cy="4351338"/>
          </a:xfrm>
        </p:spPr>
      </p:pic>
    </p:spTree>
    <p:extLst>
      <p:ext uri="{BB962C8B-B14F-4D97-AF65-F5344CB8AC3E}">
        <p14:creationId xmlns:p14="http://schemas.microsoft.com/office/powerpoint/2010/main" val="15571178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55FB3-6783-60C9-B582-9DBD7770F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889" y="1715912"/>
            <a:ext cx="6420556" cy="3476978"/>
          </a:xfrm>
        </p:spPr>
        <p:txBody>
          <a:bodyPr>
            <a:normAutofit/>
          </a:bodyPr>
          <a:lstStyle/>
          <a:p>
            <a:r>
              <a:rPr lang="lv-LV" sz="6000" b="1" i="1" dirty="0">
                <a:solidFill>
                  <a:srgbClr val="002060"/>
                </a:solidFill>
              </a:rPr>
              <a:t>GALVENAIS BŪVDARBU </a:t>
            </a:r>
            <a:br>
              <a:rPr lang="lv-LV" sz="6000" b="1" i="1" dirty="0">
                <a:solidFill>
                  <a:srgbClr val="002060"/>
                </a:solidFill>
              </a:rPr>
            </a:br>
            <a:r>
              <a:rPr lang="lv-LV" sz="6000" b="1" i="1" dirty="0">
                <a:solidFill>
                  <a:srgbClr val="002060"/>
                </a:solidFill>
              </a:rPr>
              <a:t>VEICĒJS</a:t>
            </a:r>
          </a:p>
        </p:txBody>
      </p:sp>
      <p:pic>
        <p:nvPicPr>
          <p:cNvPr id="6" name="Picture 5" descr="A group of construction workers looking at a tablet">
            <a:extLst>
              <a:ext uri="{FF2B5EF4-FFF2-40B4-BE49-F238E27FC236}">
                <a16:creationId xmlns:a16="http://schemas.microsoft.com/office/drawing/2014/main" id="{E801FAEF-5727-C491-7F56-D103622E6E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644" y="1828800"/>
            <a:ext cx="3939821" cy="336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764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CDA38-B1D4-859B-3FAC-43078889C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b="1" i="1" dirty="0">
                <a:solidFill>
                  <a:srgbClr val="002060"/>
                </a:solidFill>
              </a:rPr>
              <a:t>Galvenais būvdarbu veicējs -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2A7F4-A039-A612-ED53-28D2AEC00A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lv-LV" b="0" i="0" dirty="0">
              <a:solidFill>
                <a:srgbClr val="414142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lv-LV" b="0" i="0" dirty="0">
                <a:effectLst/>
                <a:latin typeface="Calibry body"/>
              </a:rPr>
              <a:t>- būvdarbu veicējs, kurš veic būvdarbus savām vajadzībām vai ir noslēdzis līgumu ar būvniecības ierosinātāju par jaunas trešās grupas būves būvniecību vai par būvdarbiem, kuru izmaksas ir 350 000 </a:t>
            </a:r>
            <a:r>
              <a:rPr lang="lv-LV" b="0" i="1" dirty="0" err="1">
                <a:effectLst/>
                <a:latin typeface="Calibry body"/>
              </a:rPr>
              <a:t>euro</a:t>
            </a:r>
            <a:r>
              <a:rPr lang="lv-LV" b="0" i="0" dirty="0">
                <a:effectLst/>
                <a:latin typeface="Calibry body"/>
              </a:rPr>
              <a:t> vai vairāk, un kurš būvdarbus veic pats vai būvdarbu līgumā noteiktu saistību vai tās daļu nodod izpildei apakšuzņēmējam.</a:t>
            </a:r>
          </a:p>
          <a:p>
            <a:pPr marL="0" indent="0">
              <a:buNone/>
            </a:pPr>
            <a:endParaRPr lang="lv-LV" dirty="0">
              <a:solidFill>
                <a:srgbClr val="414142"/>
              </a:solidFill>
              <a:latin typeface="Arial" panose="020B0604020202020204" pitchFamily="34" charset="0"/>
            </a:endParaRPr>
          </a:p>
          <a:p>
            <a:pPr marL="0" indent="0" algn="r">
              <a:buNone/>
            </a:pPr>
            <a:r>
              <a:rPr lang="lv-LV" sz="1800" i="1" dirty="0">
                <a:solidFill>
                  <a:srgbClr val="414142"/>
                </a:solidFill>
                <a:latin typeface="Calibry body"/>
              </a:rPr>
              <a:t>* Likums «Par nodokļiem un nodevām» 107.pants</a:t>
            </a:r>
            <a:endParaRPr lang="lv-LV" sz="1800" i="1" dirty="0">
              <a:latin typeface="Calibry body"/>
            </a:endParaRPr>
          </a:p>
        </p:txBody>
      </p:sp>
    </p:spTree>
    <p:extLst>
      <p:ext uri="{BB962C8B-B14F-4D97-AF65-F5344CB8AC3E}">
        <p14:creationId xmlns:p14="http://schemas.microsoft.com/office/powerpoint/2010/main" val="2651766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F559F-F982-47F5-8E97-5ED824ED5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5736"/>
          </a:xfrm>
        </p:spPr>
        <p:txBody>
          <a:bodyPr/>
          <a:lstStyle/>
          <a:p>
            <a:pPr algn="ctr"/>
            <a:r>
              <a:rPr lang="lv-LV" b="1" i="1" dirty="0">
                <a:solidFill>
                  <a:srgbClr val="002060"/>
                </a:solidFill>
              </a:rPr>
              <a:t>Galvenā būvdarbu veicēja pienākumi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D14E3B-3D7F-4273-9A10-CD758B2AF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6618"/>
            <a:ext cx="10515600" cy="5276256"/>
          </a:xfrm>
        </p:spPr>
        <p:txBody>
          <a:bodyPr>
            <a:normAutofit lnSpcReduction="10000"/>
          </a:bodyPr>
          <a:lstStyle/>
          <a:p>
            <a:pPr algn="just"/>
            <a:r>
              <a:rPr lang="lv-LV" sz="3200" dirty="0"/>
              <a:t>Nodrošināt EDLUS būvlaukumā </a:t>
            </a:r>
            <a:r>
              <a:rPr lang="lv-LV" sz="3200" b="1" dirty="0"/>
              <a:t>no būvdarbu uzsākšanas brīža līdz ierakstam būvdarbu žurnālā par būvdarbu pabeigšanu</a:t>
            </a:r>
            <a:r>
              <a:rPr lang="lv-LV" sz="3200" dirty="0"/>
              <a:t>; </a:t>
            </a:r>
          </a:p>
          <a:p>
            <a:pPr algn="just"/>
            <a:r>
              <a:rPr lang="lv-LV" sz="3200" dirty="0"/>
              <a:t>Reģistrēt </a:t>
            </a:r>
            <a:r>
              <a:rPr lang="lv-LV" sz="3200" b="1" dirty="0"/>
              <a:t>VISUS</a:t>
            </a:r>
            <a:r>
              <a:rPr lang="lv-LV" sz="3200" dirty="0"/>
              <a:t> savus </a:t>
            </a:r>
            <a:r>
              <a:rPr lang="lv-LV" sz="3200" b="1" dirty="0"/>
              <a:t>apakšuzņēmējus</a:t>
            </a:r>
            <a:r>
              <a:rPr lang="lv-LV" sz="3200" dirty="0"/>
              <a:t>, kuri veic darbus būvdarbu līguma izpildei vai nodrošina darbaspēku;</a:t>
            </a:r>
          </a:p>
          <a:p>
            <a:pPr algn="just"/>
            <a:r>
              <a:rPr lang="lv-LV" sz="3200" dirty="0"/>
              <a:t>Nodrošināt kontroli, lai tiktu veikta </a:t>
            </a:r>
            <a:r>
              <a:rPr lang="lv-LV" sz="3200" b="1" dirty="0"/>
              <a:t>personu reģistrēšanās </a:t>
            </a:r>
            <a:r>
              <a:rPr lang="lv-LV" sz="3200" dirty="0"/>
              <a:t>EDLUS, un visu reģistrēto personu datu aizsardzību;</a:t>
            </a:r>
          </a:p>
          <a:p>
            <a:pPr marL="0" indent="0" algn="r">
              <a:buNone/>
            </a:pPr>
            <a:r>
              <a:rPr lang="lv-LV" sz="1500" i="1" dirty="0"/>
              <a:t>*Likuma Par nodokļiem un nodevām 116.pants</a:t>
            </a:r>
          </a:p>
          <a:p>
            <a:pPr algn="just"/>
            <a:r>
              <a:rPr lang="lv-LV" sz="3200" dirty="0"/>
              <a:t>Pēc </a:t>
            </a:r>
            <a:r>
              <a:rPr lang="lv-LV" sz="3200" b="1" dirty="0"/>
              <a:t>uzraugošo iestāžu pieprasījuma uzrādīt </a:t>
            </a:r>
            <a:r>
              <a:rPr lang="lv-LV" sz="3200" dirty="0"/>
              <a:t>un izsniegt EDLUS datus par visām personām, kas datu pieprasījuma brīdī atrodas būvlaukumā.</a:t>
            </a:r>
          </a:p>
          <a:p>
            <a:pPr marL="0" indent="0" algn="r">
              <a:buNone/>
            </a:pPr>
            <a:r>
              <a:rPr lang="lv-LV" sz="1200" i="1" dirty="0"/>
              <a:t>*Likuma Par nodokļiem un nodevām 114.panta otrā daļa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8652680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F559F-F982-47F5-8E97-5ED824ED5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5736"/>
          </a:xfrm>
        </p:spPr>
        <p:txBody>
          <a:bodyPr/>
          <a:lstStyle/>
          <a:p>
            <a:pPr algn="ctr"/>
            <a:r>
              <a:rPr lang="lv-LV" b="1" i="1" dirty="0">
                <a:solidFill>
                  <a:srgbClr val="002060"/>
                </a:solidFill>
              </a:rPr>
              <a:t>Galvenā būvdarbu veicēja pienākumi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D14E3B-3D7F-4273-9A10-CD758B2AF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6618"/>
            <a:ext cx="10515600" cy="4960346"/>
          </a:xfrm>
        </p:spPr>
        <p:txBody>
          <a:bodyPr>
            <a:normAutofit/>
          </a:bodyPr>
          <a:lstStyle/>
          <a:p>
            <a:pPr algn="just"/>
            <a:r>
              <a:rPr lang="lv-LV" sz="3200" b="1" dirty="0"/>
              <a:t>Nodrošināt</a:t>
            </a:r>
            <a:r>
              <a:rPr lang="lv-LV" sz="3200" dirty="0"/>
              <a:t> </a:t>
            </a:r>
            <a:r>
              <a:rPr lang="lv-LV" sz="3200" b="1" dirty="0"/>
              <a:t>elektroniskās identifikācijas ierīces</a:t>
            </a:r>
            <a:r>
              <a:rPr lang="lv-LV" sz="3200" dirty="0"/>
              <a:t> visiem nodarbinātajiem un personām, kuras uzturas būvlaukumā.</a:t>
            </a:r>
          </a:p>
          <a:p>
            <a:pPr algn="just"/>
            <a:r>
              <a:rPr lang="lv-LV" sz="3200" dirty="0"/>
              <a:t>Nodrošināt datu par nodarbinātajiem reģistrāciju un uzskaiti par periodu, kad ir bijuši traucējumi EDLUS darbībā;</a:t>
            </a:r>
          </a:p>
          <a:p>
            <a:pPr algn="just"/>
            <a:r>
              <a:rPr lang="lv-LV" sz="3200" dirty="0"/>
              <a:t>Nodrošināt apakšuzņēmējam EDLUS reģistrēto datu izgūšanu par tā darba ņēmējiem;</a:t>
            </a:r>
          </a:p>
          <a:p>
            <a:pPr algn="just"/>
            <a:r>
              <a:rPr lang="lv-LV" sz="3200" dirty="0">
                <a:solidFill>
                  <a:srgbClr val="414142"/>
                </a:solidFill>
              </a:rPr>
              <a:t>I</a:t>
            </a:r>
            <a:r>
              <a:rPr lang="lv-LV" sz="3200" b="0" i="0" dirty="0">
                <a:solidFill>
                  <a:srgbClr val="414142"/>
                </a:solidFill>
                <a:effectLst/>
              </a:rPr>
              <a:t>zmantot tādu EDLUS, kura </a:t>
            </a:r>
            <a:r>
              <a:rPr lang="lv-LV" sz="3200" b="1" i="0" dirty="0">
                <a:solidFill>
                  <a:srgbClr val="414142"/>
                </a:solidFill>
                <a:effectLst/>
              </a:rPr>
              <a:t>atbilst likuma prasībām </a:t>
            </a:r>
            <a:r>
              <a:rPr lang="lv-LV" sz="3200" b="0" i="0" dirty="0">
                <a:solidFill>
                  <a:srgbClr val="414142"/>
                </a:solidFill>
                <a:effectLst/>
              </a:rPr>
              <a:t>un kurai ir nodrošināta </a:t>
            </a:r>
            <a:r>
              <a:rPr lang="lv-LV" sz="3200" b="1" i="0" dirty="0">
                <a:solidFill>
                  <a:srgbClr val="414142"/>
                </a:solidFill>
                <a:effectLst/>
              </a:rPr>
              <a:t>ārējā drošības pārbaude.</a:t>
            </a:r>
          </a:p>
          <a:p>
            <a:pPr algn="just"/>
            <a:endParaRPr lang="lv-LV" sz="3000" b="1" dirty="0"/>
          </a:p>
          <a:p>
            <a:pPr marL="0" indent="0" algn="r">
              <a:buNone/>
            </a:pPr>
            <a:r>
              <a:rPr lang="lv-LV" sz="1500" i="1" dirty="0"/>
              <a:t>*Likums Par nodokļiem un nodevām 116.pants</a:t>
            </a:r>
          </a:p>
          <a:p>
            <a:pPr algn="just"/>
            <a:endParaRPr lang="lv-LV" sz="1400" i="1" dirty="0"/>
          </a:p>
        </p:txBody>
      </p:sp>
    </p:spTree>
    <p:extLst>
      <p:ext uri="{BB962C8B-B14F-4D97-AF65-F5344CB8AC3E}">
        <p14:creationId xmlns:p14="http://schemas.microsoft.com/office/powerpoint/2010/main" val="16659876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60196-4BFA-4DA6-D45C-5BB82AD10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b="1" i="1" dirty="0">
                <a:solidFill>
                  <a:srgbClr val="002060"/>
                </a:solidFill>
              </a:rPr>
              <a:t>Atskaišu nodošanas kārtība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4B3EA-7958-C13C-663E-6ADD057EDD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3975"/>
            <a:ext cx="10515600" cy="485298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lv-LV" kern="100" dirty="0">
                <a:solidFill>
                  <a:srgbClr val="41414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Galvenajam būvdarbu veicējam </a:t>
            </a:r>
            <a:r>
              <a:rPr lang="lv-LV" b="1" kern="100" dirty="0">
                <a:solidFill>
                  <a:srgbClr val="41414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lv-LV" b="1" kern="100" dirty="0">
                <a:solidFill>
                  <a:srgbClr val="41414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atru mēnesi līdz 15. datumam </a:t>
            </a:r>
            <a:r>
              <a:rPr lang="lv-LV" kern="100" dirty="0">
                <a:solidFill>
                  <a:srgbClr val="41414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ir pienākums iesniegt iekļaušanai VEDLUDB informāciju (elektronisku datu formā) par:</a:t>
            </a:r>
            <a:endParaRPr lang="lv-LV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Clr>
                <a:srgbClr val="414142"/>
              </a:buClr>
              <a:buSzPts val="1000"/>
            </a:pPr>
            <a:r>
              <a:rPr lang="lv-LV" b="1" kern="100" dirty="0">
                <a:solidFill>
                  <a:srgbClr val="41414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visiem ar saviem apakšuzņēmējiem </a:t>
            </a:r>
            <a:r>
              <a:rPr lang="lv-LV" kern="100" dirty="0">
                <a:solidFill>
                  <a:srgbClr val="41414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iepriekšējā mēnesī noslēgtajiem būvdarbu līgumiem</a:t>
            </a:r>
          </a:p>
          <a:p>
            <a:pPr algn="just">
              <a:buClr>
                <a:srgbClr val="414142"/>
              </a:buClr>
              <a:buSzPts val="1000"/>
            </a:pPr>
            <a:endParaRPr lang="lv-LV" kern="100" dirty="0">
              <a:solidFill>
                <a:srgbClr val="414142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Clr>
                <a:srgbClr val="414142"/>
              </a:buClr>
              <a:buSzPts val="1000"/>
            </a:pPr>
            <a:endParaRPr lang="lv-LV" kern="100" dirty="0">
              <a:solidFill>
                <a:srgbClr val="414142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Clr>
                <a:srgbClr val="414142"/>
              </a:buClr>
              <a:buSzPts val="1000"/>
            </a:pPr>
            <a:endParaRPr lang="lv-LV" kern="100" dirty="0">
              <a:solidFill>
                <a:srgbClr val="414142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Clr>
                <a:srgbClr val="414142"/>
              </a:buClr>
              <a:buSzPts val="1000"/>
            </a:pPr>
            <a:endParaRPr lang="lv-LV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lv-LV" kern="100" dirty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lv-LV" kern="100" dirty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lv-LV" kern="1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par iepriekšējā mēnesī </a:t>
            </a:r>
            <a:r>
              <a:rPr lang="lv-LV" b="1" kern="1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samaksāto līguma summu </a:t>
            </a:r>
            <a:r>
              <a:rPr lang="lv-LV" kern="1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vai tās daļu (galvenā būvdarbu veicēja norēķini ar ierosinātāju un saviem apakšuzņēmējiem) – no 01.07.2024.;</a:t>
            </a:r>
          </a:p>
          <a:p>
            <a:r>
              <a:rPr lang="lv-LV" kern="100" dirty="0">
                <a:ea typeface="Calibri" panose="020F0502020204030204" pitchFamily="34" charset="0"/>
                <a:cs typeface="Times New Roman" panose="02020603050405020304" pitchFamily="18" charset="0"/>
              </a:rPr>
              <a:t>būvlaukumā nodarbinātajām personām.</a:t>
            </a:r>
          </a:p>
          <a:p>
            <a:endParaRPr lang="lv-LV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F4CA0F-6932-D0C3-E049-EB0FEEDA41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560" y="2649539"/>
            <a:ext cx="10515600" cy="1993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4024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632D4-BC78-6830-9F6B-523FB3B0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b="1" i="1" dirty="0">
                <a:solidFill>
                  <a:srgbClr val="002060"/>
                </a:solidFill>
              </a:rPr>
              <a:t>Izmaiņu reģistrēšana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12492-4876-4463-396A-4FD63DC315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0675"/>
            <a:ext cx="10515600" cy="4586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3200" dirty="0"/>
              <a:t>Galvenais būvdarbu veicējs </a:t>
            </a:r>
            <a:r>
              <a:rPr lang="lv-LV" sz="3200" b="1" dirty="0"/>
              <a:t>5 darbadienu laikā</a:t>
            </a:r>
            <a:r>
              <a:rPr lang="lv-LV" sz="3200" dirty="0"/>
              <a:t> reģistrē VEDLUDB:</a:t>
            </a:r>
          </a:p>
          <a:p>
            <a:r>
              <a:rPr lang="lv-LV" sz="3200" b="0" i="0" dirty="0">
                <a:effectLst/>
              </a:rPr>
              <a:t>datus par būvdarbu pabeigšanu;</a:t>
            </a:r>
          </a:p>
          <a:p>
            <a:r>
              <a:rPr lang="lv-LV" sz="3200" b="0" i="0" dirty="0">
                <a:effectLst/>
              </a:rPr>
              <a:t>datus par EDLUS nomaiņu ;</a:t>
            </a:r>
          </a:p>
          <a:p>
            <a:r>
              <a:rPr lang="lv-LV" sz="3200" b="0" i="0" dirty="0">
                <a:effectLst/>
              </a:rPr>
              <a:t>izmaiņas ar būvniecības ierosinātāju noslēgtā būvdarbu līgumā (reģistrē jauno līguma summu);</a:t>
            </a:r>
            <a:endParaRPr lang="lv-LV" sz="3200" dirty="0"/>
          </a:p>
          <a:p>
            <a:r>
              <a:rPr lang="lv-LV" sz="3200" b="0" i="0" dirty="0">
                <a:effectLst/>
              </a:rPr>
              <a:t>izmaiņas līgumos ar apakšuzņēmējiem (norāda jauno līguma summu).</a:t>
            </a:r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3090533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A11BF-1266-656C-5B22-91EBCC583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023" y="2476148"/>
            <a:ext cx="4343400" cy="1325563"/>
          </a:xfrm>
        </p:spPr>
        <p:txBody>
          <a:bodyPr/>
          <a:lstStyle/>
          <a:p>
            <a:r>
              <a:rPr lang="lv-LV" b="1" i="1" dirty="0">
                <a:solidFill>
                  <a:srgbClr val="002060"/>
                </a:solidFill>
              </a:rPr>
              <a:t>APAKŠUZŅĒMĒJI</a:t>
            </a:r>
          </a:p>
        </p:txBody>
      </p:sp>
      <p:pic>
        <p:nvPicPr>
          <p:cNvPr id="4" name="Picture 3" descr="A group of men in safety vests and helmets at a construction site&#10;&#10;Description automatically generated">
            <a:extLst>
              <a:ext uri="{FF2B5EF4-FFF2-40B4-BE49-F238E27FC236}">
                <a16:creationId xmlns:a16="http://schemas.microsoft.com/office/drawing/2014/main" id="{0C0F7411-943D-E76D-B40D-866246A36B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585" y="1022685"/>
            <a:ext cx="3972677" cy="440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097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EB752-AD5E-5621-4F54-A6A326A21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20775"/>
          </a:xfrm>
        </p:spPr>
        <p:txBody>
          <a:bodyPr/>
          <a:lstStyle/>
          <a:p>
            <a:pPr algn="ctr"/>
            <a:r>
              <a:rPr lang="lv-LV" b="1" i="1" dirty="0">
                <a:solidFill>
                  <a:srgbClr val="002060"/>
                </a:solidFill>
              </a:rPr>
              <a:t>Apakšuzņēmēja definīcija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7DCE1C-373E-146A-B7D6-431CCEAEC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9250"/>
            <a:ext cx="10515600" cy="455771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lv-LV" b="0" i="0" dirty="0">
                <a:effectLst/>
                <a:latin typeface="Calibry body"/>
              </a:rPr>
              <a:t>Likuma «</a:t>
            </a:r>
            <a:r>
              <a:rPr lang="lv-LV" b="0" i="1" dirty="0">
                <a:effectLst/>
                <a:latin typeface="Calibry body"/>
              </a:rPr>
              <a:t>Par nodokļiem un nodevai</a:t>
            </a:r>
            <a:r>
              <a:rPr lang="lv-LV" b="0" i="0" dirty="0">
                <a:effectLst/>
                <a:latin typeface="Calibry body"/>
              </a:rPr>
              <a:t>» </a:t>
            </a:r>
            <a:r>
              <a:rPr lang="lv-LV" dirty="0">
                <a:latin typeface="Calibry body"/>
              </a:rPr>
              <a:t>XIV nodaļas </a:t>
            </a:r>
            <a:r>
              <a:rPr lang="lv-LV" b="0" i="0" dirty="0">
                <a:effectLst/>
                <a:latin typeface="Calibry body"/>
              </a:rPr>
              <a:t>izpratnē </a:t>
            </a:r>
            <a:r>
              <a:rPr lang="lv-LV" b="1" i="0" dirty="0">
                <a:effectLst/>
                <a:latin typeface="Calibry body"/>
              </a:rPr>
              <a:t>apakšuzņēmējs</a:t>
            </a:r>
            <a:r>
              <a:rPr lang="lv-LV" b="0" i="0" dirty="0">
                <a:effectLst/>
                <a:latin typeface="Calibry body"/>
              </a:rPr>
              <a:t> ir </a:t>
            </a:r>
            <a:r>
              <a:rPr lang="lv-LV" b="0" i="1" dirty="0">
                <a:effectLst/>
                <a:latin typeface="Calibry body"/>
              </a:rPr>
              <a:t>galvenā būvdarbu veicēja </a:t>
            </a:r>
            <a:r>
              <a:rPr lang="lv-LV" b="0" i="0" dirty="0">
                <a:effectLst/>
                <a:latin typeface="Calibry body"/>
              </a:rPr>
              <a:t>vai </a:t>
            </a:r>
            <a:r>
              <a:rPr lang="lv-LV" b="0" i="1" dirty="0">
                <a:effectLst/>
                <a:latin typeface="Calibry body"/>
              </a:rPr>
              <a:t>būvniecības ierosinātāja</a:t>
            </a:r>
            <a:r>
              <a:rPr lang="lv-LV" b="0" i="0" dirty="0">
                <a:effectLst/>
                <a:latin typeface="Calibry body"/>
              </a:rPr>
              <a:t> nolīgta persona vai savukārt tās nolīgta persona (izņemot būvprojekta izstrādātāju un autoruzraudzības veicēju), kura:</a:t>
            </a:r>
          </a:p>
          <a:p>
            <a:pPr marL="514350" indent="-514350" algn="just">
              <a:buAutoNum type="arabicParenR"/>
            </a:pPr>
            <a:r>
              <a:rPr lang="lv-LV" b="1" i="0" dirty="0">
                <a:effectLst/>
                <a:latin typeface="Calibry body"/>
              </a:rPr>
              <a:t>veic darbu būvlaukumā būvdarbu līguma izpildei </a:t>
            </a:r>
          </a:p>
          <a:p>
            <a:pPr marL="0" indent="0" algn="just">
              <a:buNone/>
            </a:pPr>
            <a:r>
              <a:rPr lang="lv-LV" b="0" i="0" dirty="0">
                <a:effectLst/>
                <a:latin typeface="Calibry body"/>
              </a:rPr>
              <a:t>vai </a:t>
            </a:r>
          </a:p>
          <a:p>
            <a:pPr marL="0" indent="0" algn="just">
              <a:buNone/>
            </a:pPr>
            <a:r>
              <a:rPr lang="lv-LV" b="1" i="0" dirty="0">
                <a:effectLst/>
                <a:latin typeface="Calibry body"/>
              </a:rPr>
              <a:t>2) nodrošina darbaspēku</a:t>
            </a:r>
            <a:r>
              <a:rPr lang="lv-LV" b="0" i="0" dirty="0">
                <a:effectLst/>
                <a:latin typeface="Calibry body"/>
              </a:rPr>
              <a:t>.</a:t>
            </a:r>
          </a:p>
          <a:p>
            <a:pPr marL="0" indent="0" algn="just">
              <a:buNone/>
            </a:pPr>
            <a:endParaRPr lang="lv-LV" dirty="0">
              <a:latin typeface="Calibry body"/>
            </a:endParaRPr>
          </a:p>
          <a:p>
            <a:pPr marL="0" indent="0" algn="just">
              <a:buNone/>
            </a:pPr>
            <a:r>
              <a:rPr lang="lv-LV" dirty="0">
                <a:latin typeface="Calibry body"/>
              </a:rPr>
              <a:t>Šī likuma izpratnē apakšuzņēmējs var būt juridiska vai fiziska persona.</a:t>
            </a:r>
          </a:p>
        </p:txBody>
      </p:sp>
    </p:spTree>
    <p:extLst>
      <p:ext uri="{BB962C8B-B14F-4D97-AF65-F5344CB8AC3E}">
        <p14:creationId xmlns:p14="http://schemas.microsoft.com/office/powerpoint/2010/main" val="3779199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A6CC0-677B-309D-9170-4BA1E1822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b="1" i="1" dirty="0">
                <a:solidFill>
                  <a:srgbClr val="002060"/>
                </a:solidFill>
              </a:rPr>
              <a:t>Prasības būvdarbu veicējiem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7D6947-0159-2BD4-3545-10B4257E74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1156"/>
            <a:ext cx="10515600" cy="471580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lv-LV" sz="3200" b="1" dirty="0">
                <a:cs typeface="Times New Roman" panose="02020603050405020304" pitchFamily="18" charset="0"/>
              </a:rPr>
              <a:t>Būvniecības likuma 22.panta pirmā daļa un Ministru kabineta 25.02.2014. noteikumu Nr.116 «Būvkomersantu reģistrācijas noteikumi» 5.punkts</a:t>
            </a:r>
          </a:p>
          <a:p>
            <a:pPr marL="457200" lvl="1" indent="0" algn="just">
              <a:buNone/>
            </a:pPr>
            <a:endParaRPr lang="lv-LV" sz="3200" b="0" i="0" dirty="0">
              <a:effectLst/>
              <a:cs typeface="Times New Roman" panose="02020603050405020304" pitchFamily="18" charset="0"/>
            </a:endParaRPr>
          </a:p>
          <a:p>
            <a:pPr marL="457200" lvl="1" indent="0" algn="just">
              <a:buNone/>
            </a:pPr>
            <a:r>
              <a:rPr lang="lv-LV" sz="3200" b="0" i="0" dirty="0">
                <a:effectLst/>
                <a:cs typeface="Times New Roman" panose="02020603050405020304" pitchFamily="18" charset="0"/>
              </a:rPr>
              <a:t>Lai sniegtu būvniecības pakalpojumus, komersants reģistrējas būvkomersantu reģistrā. Būvkomersants ir būvkomersantu reģistrā reģistrēts komersants.</a:t>
            </a:r>
            <a:endParaRPr lang="lv-LV" sz="3200" dirty="0">
              <a:cs typeface="Times New Roman" panose="02020603050405020304" pitchFamily="18" charset="0"/>
            </a:endParaRPr>
          </a:p>
          <a:p>
            <a:pPr marL="457200" lvl="1" indent="0" algn="just">
              <a:buNone/>
            </a:pPr>
            <a:endParaRPr lang="lv-LV" sz="3200" b="0" i="0" dirty="0">
              <a:effectLst/>
              <a:cs typeface="Times New Roman" panose="02020603050405020304" pitchFamily="18" charset="0"/>
            </a:endParaRPr>
          </a:p>
          <a:p>
            <a:pPr marL="457200" lvl="1" indent="0" algn="just">
              <a:buNone/>
            </a:pPr>
            <a:r>
              <a:rPr lang="lv-LV" sz="3200" dirty="0">
                <a:cs typeface="Times New Roman" panose="02020603050405020304" pitchFamily="18" charset="0"/>
              </a:rPr>
              <a:t>Būvniecības pakalpojumi ir nosaukti </a:t>
            </a:r>
            <a:r>
              <a:rPr lang="lv-LV" sz="3200" b="0" i="0" dirty="0">
                <a:effectLst/>
                <a:cs typeface="Times New Roman" panose="02020603050405020304" pitchFamily="18" charset="0"/>
              </a:rPr>
              <a:t>NACE  2. redakcijas</a:t>
            </a:r>
            <a:r>
              <a:rPr lang="lv-LV" sz="3200" dirty="0">
                <a:cs typeface="Times New Roman" panose="02020603050405020304" pitchFamily="18" charset="0"/>
              </a:rPr>
              <a:t> </a:t>
            </a:r>
            <a:r>
              <a:rPr lang="lv-LV" sz="3200" b="1" i="0" dirty="0">
                <a:effectLst/>
                <a:cs typeface="Times New Roman" panose="02020603050405020304" pitchFamily="18" charset="0"/>
              </a:rPr>
              <a:t>F sadaļā "Būvniecība" .</a:t>
            </a:r>
            <a:endParaRPr lang="lv-LV" sz="3200" dirty="0"/>
          </a:p>
        </p:txBody>
      </p:sp>
    </p:spTree>
    <p:extLst>
      <p:ext uri="{BB962C8B-B14F-4D97-AF65-F5344CB8AC3E}">
        <p14:creationId xmlns:p14="http://schemas.microsoft.com/office/powerpoint/2010/main" val="24219478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F559F-F982-47F5-8E97-5ED824ED5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5736"/>
          </a:xfrm>
        </p:spPr>
        <p:txBody>
          <a:bodyPr/>
          <a:lstStyle/>
          <a:p>
            <a:pPr algn="ctr"/>
            <a:r>
              <a:rPr lang="lv-LV" b="1" i="1" dirty="0">
                <a:solidFill>
                  <a:srgbClr val="002060"/>
                </a:solidFill>
              </a:rPr>
              <a:t>Apakšuzņēmēja pienākumi VEDLUDB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D14E3B-3D7F-4273-9A10-CD758B2AF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652964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lv-LV" sz="3200" b="1" i="0" dirty="0">
                <a:effectLst/>
              </a:rPr>
              <a:t>Katru mēnesi līdz 15. datumam </a:t>
            </a:r>
            <a:r>
              <a:rPr lang="lv-LV" sz="3200" b="1" dirty="0"/>
              <a:t>iesniegt informāciju VEDLUDB </a:t>
            </a:r>
            <a:r>
              <a:rPr lang="lv-LV" sz="3200" dirty="0"/>
              <a:t>par:</a:t>
            </a:r>
          </a:p>
          <a:p>
            <a:pPr algn="just"/>
            <a:r>
              <a:rPr lang="lv-LV" sz="3200" dirty="0"/>
              <a:t> iepriekšējā mēnesī noslēgtajiem būvdarbu līgumiem </a:t>
            </a:r>
            <a:r>
              <a:rPr lang="lv-LV" sz="3200" b="1" dirty="0"/>
              <a:t>ar </a:t>
            </a:r>
            <a:r>
              <a:rPr lang="lv-LV" sz="3200" b="1" i="0" dirty="0">
                <a:effectLst/>
              </a:rPr>
              <a:t>apakšuzņēmējiem vai ar būvniecības ierosinātāju</a:t>
            </a:r>
            <a:r>
              <a:rPr lang="lv-LV" sz="3200" dirty="0"/>
              <a:t>;</a:t>
            </a:r>
          </a:p>
          <a:p>
            <a:pPr algn="just"/>
            <a:r>
              <a:rPr lang="lv-LV" sz="3200" dirty="0"/>
              <a:t>noslēgto būvdarbu līgumu ietvaros veiktajiem norēķiniem </a:t>
            </a:r>
            <a:r>
              <a:rPr lang="lv-LV" sz="3200" kern="1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(apakšuzņēmēja norēķini ar saviem apakšuzņēmējiem/ierosinātāju) – no 01.07.2024.</a:t>
            </a:r>
          </a:p>
          <a:p>
            <a:pPr marL="0" indent="0" algn="r">
              <a:buNone/>
            </a:pPr>
            <a:r>
              <a:rPr lang="lv-LV" sz="1400" i="1" dirty="0"/>
              <a:t>*Likuma Par nodokļiem un nodevām 117.pants</a:t>
            </a:r>
          </a:p>
          <a:p>
            <a:pPr marL="0" indent="0" algn="just">
              <a:buNone/>
            </a:pPr>
            <a:r>
              <a:rPr lang="lv-LV" sz="3000" b="0" i="0" dirty="0">
                <a:effectLst/>
              </a:rPr>
              <a:t>Par GBV un apakšuzņēmējam normatīvajos aktos noteiktā pienākuma iesniegt iekļaušanai VEDLUDB informāciju par visiem ar saviem apakšuzņēmējiem iepriekšējā mēnesī noslēgtajiem būvdarbu līgumiem</a:t>
            </a:r>
            <a:r>
              <a:rPr lang="lv-LV" sz="3000" dirty="0"/>
              <a:t> nepildīšanu ilgāk par mēnesi var piemērot administratīvo sodu no 14 līdz 86 naudas soda vienībām.</a:t>
            </a:r>
          </a:p>
          <a:p>
            <a:pPr marL="0" indent="0" algn="r">
              <a:buNone/>
            </a:pPr>
            <a:r>
              <a:rPr lang="lv-LV" sz="1400" i="1" dirty="0"/>
              <a:t>*Likuma Par nodokļiem un nodevām 144.panta sestā daļa</a:t>
            </a:r>
          </a:p>
          <a:p>
            <a:pPr algn="r"/>
            <a:endParaRPr lang="lv-LV" sz="1400" i="1" dirty="0"/>
          </a:p>
        </p:txBody>
      </p:sp>
    </p:spTree>
    <p:extLst>
      <p:ext uri="{BB962C8B-B14F-4D97-AF65-F5344CB8AC3E}">
        <p14:creationId xmlns:p14="http://schemas.microsoft.com/office/powerpoint/2010/main" val="17108550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74B05-17BD-4CCE-B894-0AA0BBA73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2650"/>
          </a:xfrm>
        </p:spPr>
        <p:txBody>
          <a:bodyPr>
            <a:normAutofit fontScale="90000"/>
          </a:bodyPr>
          <a:lstStyle/>
          <a:p>
            <a:pPr algn="ctr"/>
            <a:r>
              <a:rPr lang="lv-LV" b="1" i="1" dirty="0">
                <a:solidFill>
                  <a:schemeClr val="accent1">
                    <a:lumMod val="75000"/>
                  </a:schemeClr>
                </a:solidFill>
              </a:rPr>
              <a:t>Apakšuzņēmēju līgumu ķēdes veidošanās VEDLUDB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1FA68B6-6A56-05EA-AC78-D0984EBD5B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06623" y="1161097"/>
            <a:ext cx="5159585" cy="5105399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14BD3B7-2C97-E9E2-48F9-089DAC23E90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241940" y="1161098"/>
            <a:ext cx="2181225" cy="493141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BDB0B80-357C-2888-783C-1BF14753FB3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149666" y="1074103"/>
            <a:ext cx="2381250" cy="5105400"/>
          </a:xfrm>
          <a:prstGeom prst="rect">
            <a:avLst/>
          </a:prstGeom>
          <a:solidFill>
            <a:srgbClr val="FFCCFF"/>
          </a:solidFill>
        </p:spPr>
      </p:pic>
    </p:spTree>
    <p:extLst>
      <p:ext uri="{BB962C8B-B14F-4D97-AF65-F5344CB8AC3E}">
        <p14:creationId xmlns:p14="http://schemas.microsoft.com/office/powerpoint/2010/main" val="16445139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D5B73-8128-B346-582D-05DF2FA70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724" y="2441543"/>
            <a:ext cx="10515600" cy="1191067"/>
          </a:xfrm>
        </p:spPr>
        <p:txBody>
          <a:bodyPr>
            <a:normAutofit/>
          </a:bodyPr>
          <a:lstStyle/>
          <a:p>
            <a:pPr algn="ctr"/>
            <a:r>
              <a:rPr lang="lv-LV" sz="6000" b="1" i="1" dirty="0">
                <a:solidFill>
                  <a:srgbClr val="002060"/>
                </a:solidFill>
              </a:rPr>
              <a:t>CITI JAUTĀJUMI</a:t>
            </a:r>
          </a:p>
        </p:txBody>
      </p:sp>
    </p:spTree>
    <p:extLst>
      <p:ext uri="{BB962C8B-B14F-4D97-AF65-F5344CB8AC3E}">
        <p14:creationId xmlns:p14="http://schemas.microsoft.com/office/powerpoint/2010/main" val="14799125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0E2CF-AFD5-4E1D-A05D-BA21266C3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28395"/>
          </a:xfrm>
        </p:spPr>
        <p:txBody>
          <a:bodyPr>
            <a:normAutofit/>
          </a:bodyPr>
          <a:lstStyle/>
          <a:p>
            <a:pPr algn="ctr"/>
            <a:r>
              <a:rPr lang="lv-LV" sz="4800" b="1" i="1" dirty="0">
                <a:solidFill>
                  <a:srgbClr val="002060"/>
                </a:solidFill>
              </a:rPr>
              <a:t>Izmaiņas VEDLUDB datos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D7DD3F-4650-403E-A4D1-30868B1A92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3520"/>
            <a:ext cx="10515600" cy="48508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v-LV" sz="3300" dirty="0"/>
              <a:t>No </a:t>
            </a:r>
            <a:r>
              <a:rPr lang="lv-LV" sz="3300" dirty="0">
                <a:solidFill>
                  <a:srgbClr val="FF0000"/>
                </a:solidFill>
              </a:rPr>
              <a:t>01.07.2024.</a:t>
            </a:r>
            <a:r>
              <a:rPr lang="lv-LV" sz="3300" dirty="0"/>
              <a:t> jāuzsāk reģistrēt informāciju par norēķiniem - </a:t>
            </a:r>
            <a:r>
              <a:rPr lang="lv-LV" sz="3300" b="0" i="0" dirty="0">
                <a:effectLst/>
              </a:rPr>
              <a:t>iepriekšējā mēnesī samaksāto līguma summu vai tās daļu</a:t>
            </a:r>
            <a:r>
              <a:rPr lang="lv-LV" sz="3300" dirty="0"/>
              <a:t>:</a:t>
            </a:r>
          </a:p>
          <a:p>
            <a:r>
              <a:rPr lang="lv-LV" sz="3300" dirty="0"/>
              <a:t>galvenais būvdarbu veicējs reģistrē EDLUS un nodod VEDLUDB:</a:t>
            </a:r>
          </a:p>
          <a:p>
            <a:pPr marL="0" indent="0">
              <a:buNone/>
            </a:pPr>
            <a:r>
              <a:rPr lang="lv-LV" sz="3300" dirty="0"/>
              <a:t>	- ar ierosinātāju;</a:t>
            </a:r>
          </a:p>
          <a:p>
            <a:pPr marL="0" indent="0">
              <a:buNone/>
            </a:pPr>
            <a:r>
              <a:rPr lang="lv-LV" sz="3300" dirty="0"/>
              <a:t>	- ar saviem apakšuzņēmējiem;</a:t>
            </a:r>
          </a:p>
          <a:p>
            <a:r>
              <a:rPr lang="lv-LV" sz="3300" dirty="0"/>
              <a:t>apakšuzņēmējs reģistrē VEDLUDB:</a:t>
            </a:r>
          </a:p>
          <a:p>
            <a:pPr marL="0" indent="0">
              <a:buNone/>
            </a:pPr>
            <a:r>
              <a:rPr lang="lv-LV" sz="3300" dirty="0"/>
              <a:t>	- ar saviem apakšuzņēmējiem;</a:t>
            </a:r>
          </a:p>
          <a:p>
            <a:pPr marL="0" indent="0">
              <a:buNone/>
            </a:pPr>
            <a:r>
              <a:rPr lang="lv-LV" sz="3300" dirty="0"/>
              <a:t>	- ar ierosinātāju.</a:t>
            </a:r>
          </a:p>
        </p:txBody>
      </p:sp>
    </p:spTree>
    <p:extLst>
      <p:ext uri="{BB962C8B-B14F-4D97-AF65-F5344CB8AC3E}">
        <p14:creationId xmlns:p14="http://schemas.microsoft.com/office/powerpoint/2010/main" val="33664703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8F611-7B13-2784-66A5-9A20AFA92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08075"/>
          </a:xfrm>
        </p:spPr>
        <p:txBody>
          <a:bodyPr/>
          <a:lstStyle/>
          <a:p>
            <a:pPr algn="ctr"/>
            <a:r>
              <a:rPr lang="lv-LV" b="1" i="1" dirty="0">
                <a:solidFill>
                  <a:srgbClr val="002060"/>
                </a:solidFill>
              </a:rPr>
              <a:t>KĀDU EDLUS IZVĒLĒTIES?</a:t>
            </a:r>
            <a:endParaRPr lang="lv-LV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3664B-5FDC-7FC2-2149-70F9734AA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06880"/>
            <a:ext cx="10515600" cy="447008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lv-LV" sz="3600" dirty="0"/>
              <a:t>1) EDLUS funkcionalitātei jānodrošina normatīvajos aktos noteiktās prasības, piemēram:</a:t>
            </a:r>
          </a:p>
          <a:p>
            <a:pPr marL="0" indent="0">
              <a:buNone/>
            </a:pPr>
            <a:r>
              <a:rPr lang="lv-LV" sz="3600" dirty="0"/>
              <a:t>	par datu reģistrēšanu;</a:t>
            </a:r>
          </a:p>
          <a:p>
            <a:pPr marL="0" indent="0">
              <a:buNone/>
            </a:pPr>
            <a:r>
              <a:rPr lang="lv-LV" sz="3600" dirty="0"/>
              <a:t>	par atskaišu nodošanu;</a:t>
            </a:r>
          </a:p>
          <a:p>
            <a:pPr marL="0" indent="0">
              <a:buNone/>
            </a:pPr>
            <a:r>
              <a:rPr lang="lv-LV" sz="3600" dirty="0"/>
              <a:t>	par auditācijas pierakstiem.</a:t>
            </a:r>
          </a:p>
          <a:p>
            <a:pPr marL="0" indent="0">
              <a:buNone/>
            </a:pPr>
            <a:r>
              <a:rPr lang="lv-LV" sz="3600" dirty="0"/>
              <a:t>2) EDLUS ir veikta ārējās drošības pārbaude (pārbaude veicama ne retāk kā reizi divos gados).</a:t>
            </a:r>
          </a:p>
          <a:p>
            <a:pPr marL="0" indent="0">
              <a:buNone/>
            </a:pPr>
            <a:r>
              <a:rPr lang="lv-LV" sz="3600" dirty="0"/>
              <a:t>3) EDLUS ir iestrādātas visas jaunās prasības, piemēram, par norēķinu reģistrēšanu un nodošanu VEDLUDB.</a:t>
            </a:r>
          </a:p>
          <a:p>
            <a:pPr marL="0" indent="0">
              <a:buNone/>
            </a:pPr>
            <a:r>
              <a:rPr lang="lv-LV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3131108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35B20-A7C5-4156-AF7B-DEA2B7560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v-LV" sz="4800" b="1" i="1" dirty="0">
                <a:solidFill>
                  <a:srgbClr val="002060"/>
                </a:solidFill>
              </a:rPr>
              <a:t>Plānotie grozījumi likumā Par nodokļiem un nodevām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3DC95F-39F4-4C87-841B-67E004110F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9250"/>
            <a:ext cx="10515600" cy="455771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lv-LV" sz="3000" dirty="0"/>
              <a:t>Reģistrējamos datus par ārvalstu </a:t>
            </a:r>
            <a:r>
              <a:rPr lang="lv-LV" sz="3000" b="1" dirty="0"/>
              <a:t>fiziskām</a:t>
            </a:r>
            <a:r>
              <a:rPr lang="lv-LV" sz="3000" dirty="0"/>
              <a:t> personām </a:t>
            </a:r>
            <a:r>
              <a:rPr lang="lv-LV" sz="3000" b="0" i="0" dirty="0">
                <a:effectLst/>
              </a:rPr>
              <a:t>- </a:t>
            </a:r>
            <a:r>
              <a:rPr lang="lv-LV" sz="3000" b="0" i="0">
                <a:effectLst/>
              </a:rPr>
              <a:t>darba ņēmējiem</a:t>
            </a:r>
            <a:r>
              <a:rPr lang="lv-LV" sz="3000" b="0" i="0" dirty="0">
                <a:effectLst/>
              </a:rPr>
              <a:t>, darba devējiem, ierosinātāju un apakšuzņēmējiem - papildināt ar </a:t>
            </a:r>
            <a:r>
              <a:rPr lang="lv-LV" sz="3000" b="1" i="0" dirty="0">
                <a:effectLst/>
              </a:rPr>
              <a:t>VID</a:t>
            </a:r>
            <a:r>
              <a:rPr lang="lv-LV" sz="3000" b="0" i="0" dirty="0">
                <a:effectLst/>
              </a:rPr>
              <a:t> </a:t>
            </a:r>
            <a:r>
              <a:rPr lang="lv-LV" sz="3000" b="1" i="0" dirty="0">
                <a:effectLst/>
              </a:rPr>
              <a:t>nodokļu maksātāja reģistrācijas kodu.</a:t>
            </a:r>
          </a:p>
          <a:p>
            <a:pPr marL="0" indent="0" algn="just">
              <a:buNone/>
            </a:pPr>
            <a:r>
              <a:rPr lang="lv-LV" sz="3000" dirty="0"/>
              <a:t>Ā</a:t>
            </a:r>
            <a:r>
              <a:rPr lang="lv-LV" sz="3000" b="0" i="0" dirty="0">
                <a:effectLst/>
              </a:rPr>
              <a:t>rvalstīs reģistrētām </a:t>
            </a:r>
            <a:r>
              <a:rPr lang="lv-LV" sz="3000" b="1" i="0" dirty="0">
                <a:effectLst/>
              </a:rPr>
              <a:t>juridiskajām</a:t>
            </a:r>
            <a:r>
              <a:rPr lang="lv-LV" sz="3000" b="0" i="0" dirty="0">
                <a:effectLst/>
              </a:rPr>
              <a:t> personām – darba devējiem, ierosinātājam un apakšuzņēmējiem - ja nav ziņu Uzņēmumu reģistrā vai VID nodokļu maksātāju reģistrā, norādīt VID piešķirto </a:t>
            </a:r>
            <a:r>
              <a:rPr lang="lv-LV" sz="3000" b="1" i="0" dirty="0">
                <a:effectLst/>
              </a:rPr>
              <a:t>PVN maksātāja reģistrācijas </a:t>
            </a:r>
            <a:r>
              <a:rPr lang="lv-LV" sz="3000" b="0" i="0" dirty="0">
                <a:effectLst/>
              </a:rPr>
              <a:t>numuru vai </a:t>
            </a:r>
          </a:p>
          <a:p>
            <a:pPr marL="0" indent="0" algn="just">
              <a:buNone/>
            </a:pPr>
            <a:r>
              <a:rPr lang="lv-LV" sz="3000" dirty="0"/>
              <a:t>- </a:t>
            </a:r>
            <a:r>
              <a:rPr lang="lv-LV" sz="3000" b="0" i="0" dirty="0">
                <a:effectLst/>
              </a:rPr>
              <a:t>citas dalībvalsts piešķirto PVN maksātāja reģistrācijas numuru, bet, ja tāda nav — citu identifikācijas numuru, kas izmantots darījumos būvdarbu līgumu izpildei konkrētajā būvlaukumā.</a:t>
            </a:r>
            <a:endParaRPr lang="lv-LV" sz="3000" dirty="0"/>
          </a:p>
        </p:txBody>
      </p:sp>
    </p:spTree>
    <p:extLst>
      <p:ext uri="{BB962C8B-B14F-4D97-AF65-F5344CB8AC3E}">
        <p14:creationId xmlns:p14="http://schemas.microsoft.com/office/powerpoint/2010/main" val="17704124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35A5EE7-EE5B-4E25-819B-3B8E2B7B29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942975"/>
            <a:ext cx="9144000" cy="4314825"/>
          </a:xfrm>
        </p:spPr>
        <p:txBody>
          <a:bodyPr>
            <a:normAutofit/>
          </a:bodyPr>
          <a:lstStyle/>
          <a:p>
            <a:endParaRPr lang="lv-LV" dirty="0"/>
          </a:p>
          <a:p>
            <a:endParaRPr lang="lv-LV" dirty="0"/>
          </a:p>
          <a:p>
            <a:endParaRPr lang="lv-LV" dirty="0"/>
          </a:p>
          <a:p>
            <a:r>
              <a:rPr lang="lv-LV" sz="4400" b="1" i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Paldies par uzmanību!</a:t>
            </a:r>
          </a:p>
          <a:p>
            <a:pPr algn="r">
              <a:spcBef>
                <a:spcPts val="0"/>
              </a:spcBef>
            </a:pPr>
            <a:endParaRPr lang="lv-LV" dirty="0"/>
          </a:p>
          <a:p>
            <a:pPr algn="r">
              <a:spcBef>
                <a:spcPts val="0"/>
              </a:spcBef>
            </a:pPr>
            <a:endParaRPr lang="lv-LV" dirty="0"/>
          </a:p>
          <a:p>
            <a:pPr algn="r">
              <a:spcBef>
                <a:spcPts val="0"/>
              </a:spcBef>
            </a:pPr>
            <a:endParaRPr lang="lv-LV" dirty="0"/>
          </a:p>
          <a:p>
            <a:pPr algn="r"/>
            <a:r>
              <a:rPr lang="lv-LV" sz="2000" b="1" i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Iveta Putne</a:t>
            </a:r>
          </a:p>
          <a:p>
            <a:pPr algn="r"/>
            <a:r>
              <a:rPr lang="lv-LV" sz="2000" b="1" i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 Reģistru nodaļas vadītāja</a:t>
            </a:r>
          </a:p>
        </p:txBody>
      </p:sp>
    </p:spTree>
    <p:extLst>
      <p:ext uri="{BB962C8B-B14F-4D97-AF65-F5344CB8AC3E}">
        <p14:creationId xmlns:p14="http://schemas.microsoft.com/office/powerpoint/2010/main" val="1257285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10320</TotalTime>
  <Words>1076</Words>
  <Application>Microsoft Office PowerPoint</Application>
  <PresentationFormat>Widescreen</PresentationFormat>
  <Paragraphs>118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Arial Black</vt:lpstr>
      <vt:lpstr>Calibri</vt:lpstr>
      <vt:lpstr>Calibri Light</vt:lpstr>
      <vt:lpstr>Calibry body</vt:lpstr>
      <vt:lpstr>Office Theme</vt:lpstr>
      <vt:lpstr>NORMATĪVO AKTU PRASĪBAS EDLUS  un  VEDLUDB</vt:lpstr>
      <vt:lpstr>Saistošie normatīvie akti</vt:lpstr>
      <vt:lpstr>BŪVLAUKUMS</vt:lpstr>
      <vt:lpstr>Prasības EDLUS uzstādīšanai būvlaukumā</vt:lpstr>
      <vt:lpstr>Būvlaukuma reģistrēšanas nosacījumi</vt:lpstr>
      <vt:lpstr>Būvlaukuma reģistrēšana</vt:lpstr>
      <vt:lpstr>Būvlaukuma dati</vt:lpstr>
      <vt:lpstr>Būvlaukuma reģistrēšana VEDLUDB</vt:lpstr>
      <vt:lpstr>Būvlaukuma reģistrēšana VEDLUDB</vt:lpstr>
      <vt:lpstr>Būvlaukuma datu manuāla reģistrēšana VEDLUDB</vt:lpstr>
      <vt:lpstr>GALVENAIS BŪVDARBU  VEICĒJS</vt:lpstr>
      <vt:lpstr>Galvenais būvdarbu veicējs -</vt:lpstr>
      <vt:lpstr>Galvenā būvdarbu veicēja pienākumi (I)</vt:lpstr>
      <vt:lpstr>Galvenā būvdarbu veicēja pienākumi (II)</vt:lpstr>
      <vt:lpstr>Atskaišu nodošanas kārtība</vt:lpstr>
      <vt:lpstr>Izmaiņu reģistrēšana</vt:lpstr>
      <vt:lpstr>APAKŠUZŅĒMĒJI</vt:lpstr>
      <vt:lpstr>Apakšuzņēmēja definīcija</vt:lpstr>
      <vt:lpstr>Prasības būvdarbu veicējiem</vt:lpstr>
      <vt:lpstr>Apakšuzņēmēja pienākumi VEDLUDB</vt:lpstr>
      <vt:lpstr>Apakšuzņēmēju līgumu ķēdes veidošanās VEDLUDB</vt:lpstr>
      <vt:lpstr>CITI JAUTĀJUMI</vt:lpstr>
      <vt:lpstr>Izmaiņas VEDLUDB datos</vt:lpstr>
      <vt:lpstr>KĀDU EDLUS IZVĒLĒTIES?</vt:lpstr>
      <vt:lpstr>Plānotie grozījumi likumā Par nodokļiem un nodevām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Iveta Putne</dc:creator>
  <cp:lastModifiedBy>Iveta Putne</cp:lastModifiedBy>
  <cp:revision>101</cp:revision>
  <cp:lastPrinted>2023-04-27T05:39:15Z</cp:lastPrinted>
  <dcterms:created xsi:type="dcterms:W3CDTF">2021-10-12T09:14:36Z</dcterms:created>
  <dcterms:modified xsi:type="dcterms:W3CDTF">2024-06-19T07:30:46Z</dcterms:modified>
</cp:coreProperties>
</file>