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59" r:id="rId3"/>
    <p:sldId id="290" r:id="rId4"/>
    <p:sldId id="266" r:id="rId5"/>
    <p:sldId id="284" r:id="rId6"/>
    <p:sldId id="291" r:id="rId7"/>
    <p:sldId id="261" r:id="rId8"/>
    <p:sldId id="262" r:id="rId9"/>
    <p:sldId id="285" r:id="rId10"/>
    <p:sldId id="286" r:id="rId11"/>
    <p:sldId id="292" r:id="rId12"/>
    <p:sldId id="293" r:id="rId13"/>
    <p:sldId id="274" r:id="rId14"/>
    <p:sldId id="280" r:id="rId15"/>
    <p:sldId id="288" r:id="rId16"/>
    <p:sldId id="287" r:id="rId17"/>
    <p:sldId id="294" r:id="rId18"/>
    <p:sldId id="289" r:id="rId19"/>
    <p:sldId id="296" r:id="rId20"/>
    <p:sldId id="279" r:id="rId21"/>
    <p:sldId id="277" r:id="rId22"/>
    <p:sldId id="297" r:id="rId23"/>
    <p:sldId id="271" r:id="rId24"/>
    <p:sldId id="295" r:id="rId25"/>
    <p:sldId id="273" r:id="rId26"/>
    <p:sldId id="269" r:id="rId27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DA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825C4-8CD7-408E-BF36-B84CCD22E191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C0F7-9168-40E1-B1B9-A316CB295A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456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D3A0-D3E1-4229-BD0E-01144E278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D428A-562A-41B2-A0A1-15EA090CD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1051A-E01E-4B0A-99C0-C4AF9872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8B14C-B4B0-47A1-AD68-7B71564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5F901-CC4B-4A10-9C05-C6B0C6DD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310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415F-9058-4313-820C-DEBC1196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EFD46-79EC-4594-B1FF-95F6299F3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ED73C-1069-4FCE-8843-2816D6E6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54EB-AE75-466B-9520-3A657787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CFDA5-C81C-41D0-B5FD-FB20B77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082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D746D-F43C-43D6-B4C1-B30EA5C1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B24A3-685E-446E-A393-772A11A6C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5E5F4-1793-4253-9F3A-E55C2515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D79D8-D59E-459C-AA6F-B575A652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C821F-BAEC-41B9-BB18-FDADF00E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074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D276-473E-4D1A-BA30-5A2CB13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9F4E8-C23C-43D0-AA06-4A734FBFB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351F1-DA42-4A5F-A573-6CC7C14E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4FCB-A2B0-4542-BEC2-86BF00D0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0F21-B073-4EC6-84CB-77DB9E85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529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4DF9-4534-4030-86B1-C10A9145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A7493-7700-4DC7-A63D-0D67E2AC0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F00F-471C-4F3B-9042-721729E8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524E-197E-4808-B974-D0624D42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F51B-3E22-4D67-97BE-D63FFA99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41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411C-87D7-4106-AD4B-A0DE62E2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342E-22DF-47D6-9C63-190A9C1B0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33AE5-360D-4B3D-B928-215129F67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AB2D-BAC2-4385-BC71-55F46D80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B5AA4-3CC9-4A79-B27F-3361B720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12118-EA6B-4CD6-A7E5-EFC837DD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752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57A1-DAB1-40D4-86F4-3283A5EB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B5005-4BAE-4200-B5C4-52DCC95E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40977-A571-4932-AB2C-C99D91366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66F84-CC09-4769-BC06-9D2F95563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46050-F5A5-406F-B29F-98E3D286A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98794-714F-423E-9F5D-EF9FB7B4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A0263-13A0-44F7-9F2C-891E156A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046A-7B32-4884-BAEB-B203F257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369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4E74-0C07-48B8-9AD1-94B1B71E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0C9E3-EBF4-4525-B70E-D50193AA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C5A4F-0AC1-4B08-8D5C-AE1C45D7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E80AA-5996-4A63-A4CC-A0117487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93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1A2F4-05B1-4072-B881-8816335A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A8C24-E88A-4D59-9225-C18D83C2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8BA3-E5FE-42D0-9525-09221FD1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276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95C0-7C9B-41DA-850E-E3353A7B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0829-507C-4BCF-8D80-B3CBCD6B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E3720-2F88-40B9-A445-D3962AEE7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8E367-FBB8-462B-A9BB-7517C84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6E87F-63B0-46A9-8363-56B30F96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9A00C-4D47-475A-BA58-85019A99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769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2800-B796-4432-90A5-7837A6BB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52959-1482-48BE-8B5C-4FF3BD396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D22EE-67A2-4B18-8B8D-2CA6570D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83B42-3C79-4557-A37E-091FBA04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EEE6-C6DE-40CA-B0C2-2B2029F8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89173-E688-403C-8F57-8FC57FD4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01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ACC0B-15C4-4865-8936-FA1E12D7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1FA20-3A02-4A51-B1FE-B4F42585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1D58-DA90-49EA-8998-EF471C81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6E743-61C9-4E4A-A95A-15970FC35336}" type="datetimeFigureOut">
              <a:rPr lang="lv-LV" smtClean="0"/>
              <a:t>19.06.2024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96A09-A9AE-4794-8318-4ECB410FA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51A2-D02B-4F6E-BF25-41E877E87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F5B2-A754-43A7-A2B0-04F6B9BF35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555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7C51-8C19-4292-9549-7F3AD61F5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122362"/>
            <a:ext cx="5524499" cy="4835377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lv-LV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NORMATĪVO AKTU PRASĪBAS EDLUS </a:t>
            </a:r>
            <a:br>
              <a:rPr lang="lv-LV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lv-LV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un </a:t>
            </a:r>
            <a:br>
              <a:rPr lang="lv-LV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lv-LV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VEDLUDB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AEA3EE-E8BE-4BAA-9838-AF43E8FE0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32" y="1309687"/>
            <a:ext cx="44862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C160-0464-4488-AB79-3DCAC9ED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Būvlaukuma datu manuāla reģistrēšana VEDLUDB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836C7-8312-DDF5-5910-D430A5E74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274" y="1825625"/>
            <a:ext cx="8829675" cy="4351338"/>
          </a:xfrm>
        </p:spPr>
      </p:pic>
    </p:spTree>
    <p:extLst>
      <p:ext uri="{BB962C8B-B14F-4D97-AF65-F5344CB8AC3E}">
        <p14:creationId xmlns:p14="http://schemas.microsoft.com/office/powerpoint/2010/main" val="155711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5FB3-6783-60C9-B582-9DBD7770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1715912"/>
            <a:ext cx="6420556" cy="3476978"/>
          </a:xfrm>
        </p:spPr>
        <p:txBody>
          <a:bodyPr>
            <a:normAutofit/>
          </a:bodyPr>
          <a:lstStyle/>
          <a:p>
            <a:r>
              <a:rPr lang="lv-LV" sz="6000" b="1" i="1" dirty="0">
                <a:solidFill>
                  <a:srgbClr val="002060"/>
                </a:solidFill>
              </a:rPr>
              <a:t>GALVENAIS BŪVDARBU </a:t>
            </a:r>
            <a:br>
              <a:rPr lang="lv-LV" sz="6000" b="1" i="1" dirty="0">
                <a:solidFill>
                  <a:srgbClr val="002060"/>
                </a:solidFill>
              </a:rPr>
            </a:br>
            <a:r>
              <a:rPr lang="lv-LV" sz="6000" b="1" i="1" dirty="0">
                <a:solidFill>
                  <a:srgbClr val="002060"/>
                </a:solidFill>
              </a:rPr>
              <a:t>VEICĒJS</a:t>
            </a:r>
          </a:p>
        </p:txBody>
      </p:sp>
      <p:pic>
        <p:nvPicPr>
          <p:cNvPr id="6" name="Picture 5" descr="A group of construction workers looking at a tablet">
            <a:extLst>
              <a:ext uri="{FF2B5EF4-FFF2-40B4-BE49-F238E27FC236}">
                <a16:creationId xmlns:a16="http://schemas.microsoft.com/office/drawing/2014/main" id="{E801FAEF-5727-C491-7F56-D103622E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44" y="1828800"/>
            <a:ext cx="3939821" cy="33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DA38-B1D4-859B-3FAC-43078889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Galvenais būvdarbu veicējs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A7F4-A039-A612-ED53-28D2AEC00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b="0" i="0" dirty="0">
              <a:solidFill>
                <a:srgbClr val="41414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lv-LV" b="0" i="0" dirty="0">
                <a:effectLst/>
                <a:latin typeface="Calibry body"/>
              </a:rPr>
              <a:t>- būvdarbu veicējs, kurš veic būvdarbus savām vajadzībām vai ir noslēdzis līgumu ar būvniecības ierosinātāju par jaunas trešās grupas būves būvniecību vai par būvdarbiem, kuru izmaksas ir 350 000 </a:t>
            </a:r>
            <a:r>
              <a:rPr lang="lv-LV" b="0" i="1" dirty="0" err="1">
                <a:effectLst/>
                <a:latin typeface="Calibry body"/>
              </a:rPr>
              <a:t>euro</a:t>
            </a:r>
            <a:r>
              <a:rPr lang="lv-LV" b="0" i="0" dirty="0">
                <a:effectLst/>
                <a:latin typeface="Calibry body"/>
              </a:rPr>
              <a:t> vai vairāk, un kurš būvdarbus veic pats vai būvdarbu līgumā noteiktu saistību vai tās daļu nodod izpildei apakšuzņēmējam.</a:t>
            </a:r>
          </a:p>
          <a:p>
            <a:pPr marL="0" indent="0">
              <a:buNone/>
            </a:pPr>
            <a:endParaRPr lang="lv-LV" dirty="0">
              <a:solidFill>
                <a:srgbClr val="414142"/>
              </a:solidFill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lv-LV" sz="1800" i="1" dirty="0">
                <a:solidFill>
                  <a:srgbClr val="414142"/>
                </a:solidFill>
                <a:latin typeface="Calibry body"/>
              </a:rPr>
              <a:t>* Likums «Par nodokļiem un nodevām» 107.pants</a:t>
            </a:r>
            <a:endParaRPr lang="lv-LV" sz="1800" i="1" dirty="0">
              <a:latin typeface="Calibry body"/>
            </a:endParaRPr>
          </a:p>
        </p:txBody>
      </p:sp>
    </p:spTree>
    <p:extLst>
      <p:ext uri="{BB962C8B-B14F-4D97-AF65-F5344CB8AC3E}">
        <p14:creationId xmlns:p14="http://schemas.microsoft.com/office/powerpoint/2010/main" val="265176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559F-F982-47F5-8E97-5ED824ED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Galvenā būvdarbu veicēja pienākumi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4E3B-3D7F-4273-9A10-CD758B2A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618"/>
            <a:ext cx="10515600" cy="5276256"/>
          </a:xfrm>
        </p:spPr>
        <p:txBody>
          <a:bodyPr>
            <a:normAutofit lnSpcReduction="10000"/>
          </a:bodyPr>
          <a:lstStyle/>
          <a:p>
            <a:pPr algn="just"/>
            <a:r>
              <a:rPr lang="lv-LV" sz="3200" dirty="0"/>
              <a:t>Nodrošināt EDLUS būvlaukumā </a:t>
            </a:r>
            <a:r>
              <a:rPr lang="lv-LV" sz="3200" b="1" dirty="0"/>
              <a:t>no būvdarbu uzsākšanas brīža līdz ierakstam būvdarbu žurnālā par būvdarbu pabeigšanu</a:t>
            </a:r>
            <a:r>
              <a:rPr lang="lv-LV" sz="3200" dirty="0"/>
              <a:t>; </a:t>
            </a:r>
          </a:p>
          <a:p>
            <a:pPr algn="just"/>
            <a:r>
              <a:rPr lang="lv-LV" sz="3200" dirty="0"/>
              <a:t>Reģistrēt </a:t>
            </a:r>
            <a:r>
              <a:rPr lang="lv-LV" sz="3200" b="1" dirty="0"/>
              <a:t>VISUS</a:t>
            </a:r>
            <a:r>
              <a:rPr lang="lv-LV" sz="3200" dirty="0"/>
              <a:t> savus </a:t>
            </a:r>
            <a:r>
              <a:rPr lang="lv-LV" sz="3200" b="1" dirty="0"/>
              <a:t>apakšuzņēmējus</a:t>
            </a:r>
            <a:r>
              <a:rPr lang="lv-LV" sz="3200" dirty="0"/>
              <a:t>, kuri veic darbus būvdarbu līguma izpildei vai nodrošina darbaspēku;</a:t>
            </a:r>
          </a:p>
          <a:p>
            <a:pPr algn="just"/>
            <a:r>
              <a:rPr lang="lv-LV" sz="3200" dirty="0"/>
              <a:t>Nodrošināt kontroli, lai tiktu veikta </a:t>
            </a:r>
            <a:r>
              <a:rPr lang="lv-LV" sz="3200" b="1" dirty="0"/>
              <a:t>personu reģistrēšanās </a:t>
            </a:r>
            <a:r>
              <a:rPr lang="lv-LV" sz="3200" dirty="0"/>
              <a:t>EDLUS, un visu reģistrēto personu datu aizsardzību;</a:t>
            </a:r>
          </a:p>
          <a:p>
            <a:pPr marL="0" indent="0" algn="r">
              <a:buNone/>
            </a:pPr>
            <a:r>
              <a:rPr lang="lv-LV" sz="1500" i="1" dirty="0"/>
              <a:t>*Likuma Par nodokļiem un nodevām 116.pants</a:t>
            </a:r>
          </a:p>
          <a:p>
            <a:pPr algn="just"/>
            <a:r>
              <a:rPr lang="lv-LV" sz="3200" dirty="0"/>
              <a:t>Pēc </a:t>
            </a:r>
            <a:r>
              <a:rPr lang="lv-LV" sz="3200" b="1" dirty="0"/>
              <a:t>uzraugošo iestāžu pieprasījuma uzrādīt </a:t>
            </a:r>
            <a:r>
              <a:rPr lang="lv-LV" sz="3200" dirty="0"/>
              <a:t>un izsniegt EDLUS datus par visām personām, kas datu pieprasījuma brīdī atrodas būvlaukumā.</a:t>
            </a:r>
          </a:p>
          <a:p>
            <a:pPr marL="0" indent="0" algn="r">
              <a:buNone/>
            </a:pPr>
            <a:r>
              <a:rPr lang="lv-LV" sz="1200" i="1" dirty="0"/>
              <a:t>*Likuma Par nodokļiem un nodevām 114.panta otrā daļa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6526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559F-F982-47F5-8E97-5ED824ED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Galvenā būvdarbu veicēja pienākumi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4E3B-3D7F-4273-9A10-CD758B2A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618"/>
            <a:ext cx="10515600" cy="4960346"/>
          </a:xfrm>
        </p:spPr>
        <p:txBody>
          <a:bodyPr>
            <a:normAutofit/>
          </a:bodyPr>
          <a:lstStyle/>
          <a:p>
            <a:pPr algn="just"/>
            <a:r>
              <a:rPr lang="lv-LV" sz="3200" b="1" dirty="0"/>
              <a:t>Nodrošināt</a:t>
            </a:r>
            <a:r>
              <a:rPr lang="lv-LV" sz="3200" dirty="0"/>
              <a:t> </a:t>
            </a:r>
            <a:r>
              <a:rPr lang="lv-LV" sz="3200" b="1" dirty="0"/>
              <a:t>elektroniskās identifikācijas ierīces</a:t>
            </a:r>
            <a:r>
              <a:rPr lang="lv-LV" sz="3200" dirty="0"/>
              <a:t> visiem nodarbinātajiem un personām, kuras uzturas būvlaukumā.</a:t>
            </a:r>
          </a:p>
          <a:p>
            <a:pPr algn="just"/>
            <a:r>
              <a:rPr lang="lv-LV" sz="3200" dirty="0"/>
              <a:t>Nodrošināt datu par nodarbinātajiem reģistrāciju un uzskaiti par periodu, kad ir bijuši traucējumi EDLUS darbībā;</a:t>
            </a:r>
          </a:p>
          <a:p>
            <a:pPr algn="just"/>
            <a:r>
              <a:rPr lang="lv-LV" sz="3200" dirty="0"/>
              <a:t>Nodrošināt apakšuzņēmējam EDLUS reģistrēto datu izgūšanu par tā darba ņēmējiem;</a:t>
            </a:r>
          </a:p>
          <a:p>
            <a:pPr algn="just"/>
            <a:r>
              <a:rPr lang="lv-LV" sz="3200" dirty="0">
                <a:solidFill>
                  <a:srgbClr val="414142"/>
                </a:solidFill>
              </a:rPr>
              <a:t>I</a:t>
            </a:r>
            <a:r>
              <a:rPr lang="lv-LV" sz="3200" b="0" i="0" dirty="0">
                <a:solidFill>
                  <a:srgbClr val="414142"/>
                </a:solidFill>
                <a:effectLst/>
              </a:rPr>
              <a:t>zmantot tādu EDLUS, kura </a:t>
            </a:r>
            <a:r>
              <a:rPr lang="lv-LV" sz="3200" b="1" i="0" dirty="0">
                <a:solidFill>
                  <a:srgbClr val="414142"/>
                </a:solidFill>
                <a:effectLst/>
              </a:rPr>
              <a:t>atbilst likuma prasībām </a:t>
            </a:r>
            <a:r>
              <a:rPr lang="lv-LV" sz="3200" b="0" i="0" dirty="0">
                <a:solidFill>
                  <a:srgbClr val="414142"/>
                </a:solidFill>
                <a:effectLst/>
              </a:rPr>
              <a:t>un kurai ir nodrošināta </a:t>
            </a:r>
            <a:r>
              <a:rPr lang="lv-LV" sz="3200" b="1" i="0" dirty="0">
                <a:solidFill>
                  <a:srgbClr val="414142"/>
                </a:solidFill>
                <a:effectLst/>
              </a:rPr>
              <a:t>ārējā drošības pārbaude.</a:t>
            </a:r>
          </a:p>
          <a:p>
            <a:pPr algn="just"/>
            <a:endParaRPr lang="lv-LV" sz="3000" b="1" dirty="0"/>
          </a:p>
          <a:p>
            <a:pPr marL="0" indent="0" algn="r">
              <a:buNone/>
            </a:pPr>
            <a:r>
              <a:rPr lang="lv-LV" sz="1500" i="1" dirty="0"/>
              <a:t>*Likums Par nodokļiem un nodevām 116.pants</a:t>
            </a:r>
          </a:p>
          <a:p>
            <a:pPr algn="just"/>
            <a:endParaRPr lang="lv-LV" sz="1400" i="1" dirty="0"/>
          </a:p>
        </p:txBody>
      </p:sp>
    </p:spTree>
    <p:extLst>
      <p:ext uri="{BB962C8B-B14F-4D97-AF65-F5344CB8AC3E}">
        <p14:creationId xmlns:p14="http://schemas.microsoft.com/office/powerpoint/2010/main" val="166598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0196-4BFA-4DA6-D45C-5BB82AD1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Atskaišu nodošanas kārtība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4B3EA-7958-C13C-663E-6ADD057ED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5"/>
            <a:ext cx="10515600" cy="48529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kern="100" dirty="0">
                <a:solidFill>
                  <a:srgbClr val="41414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Galvenajam būvdarbu veicējam </a:t>
            </a:r>
            <a:r>
              <a:rPr lang="lv-LV" b="1" kern="100" dirty="0">
                <a:solidFill>
                  <a:srgbClr val="41414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lv-LV" b="1" kern="100" dirty="0">
                <a:solidFill>
                  <a:srgbClr val="41414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atru mēnesi līdz 15. datumam </a:t>
            </a:r>
            <a:r>
              <a:rPr lang="lv-LV" kern="100" dirty="0">
                <a:solidFill>
                  <a:srgbClr val="41414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 pienākums iesniegt iekļaušanai VEDLUDB informāciju (elektronisku datu formā) par:</a:t>
            </a:r>
            <a:endParaRPr lang="lv-LV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414142"/>
              </a:buClr>
              <a:buSzPts val="1000"/>
            </a:pPr>
            <a:r>
              <a:rPr lang="lv-LV" b="1" kern="100" dirty="0">
                <a:solidFill>
                  <a:srgbClr val="41414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visiem ar saviem apakšuzņēmējiem </a:t>
            </a:r>
            <a:r>
              <a:rPr lang="lv-LV" kern="100" dirty="0">
                <a:solidFill>
                  <a:srgbClr val="41414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iepriekšējā mēnesī noslēgtajiem būvdarbu līgumiem</a:t>
            </a:r>
          </a:p>
          <a:p>
            <a:pPr algn="just">
              <a:buClr>
                <a:srgbClr val="414142"/>
              </a:buClr>
              <a:buSzPts val="1000"/>
            </a:pPr>
            <a:endParaRPr lang="lv-LV" kern="100" dirty="0">
              <a:solidFill>
                <a:srgbClr val="41414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414142"/>
              </a:buClr>
              <a:buSzPts val="1000"/>
            </a:pPr>
            <a:endParaRPr lang="lv-LV" kern="100" dirty="0">
              <a:solidFill>
                <a:srgbClr val="41414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414142"/>
              </a:buClr>
              <a:buSzPts val="1000"/>
            </a:pPr>
            <a:endParaRPr lang="lv-LV" kern="100" dirty="0">
              <a:solidFill>
                <a:srgbClr val="41414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414142"/>
              </a:buClr>
              <a:buSzPts val="1000"/>
            </a:pPr>
            <a:endParaRPr lang="lv-LV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kern="1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kern="1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 iepriekšējā mēnesī </a:t>
            </a:r>
            <a:r>
              <a:rPr lang="lv-LV" b="1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samaksāto līguma summu </a:t>
            </a:r>
            <a:r>
              <a:rPr lang="lv-LV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vai tās daļu (galvenā būvdarbu veicēja norēķini ar ierosinātāju un saviem apakšuzņēmējiem) – no 01.07.2024.;</a:t>
            </a:r>
          </a:p>
          <a:p>
            <a:r>
              <a:rPr lang="lv-LV" kern="100" dirty="0">
                <a:ea typeface="Calibri" panose="020F0502020204030204" pitchFamily="34" charset="0"/>
                <a:cs typeface="Times New Roman" panose="02020603050405020304" pitchFamily="18" charset="0"/>
              </a:rPr>
              <a:t>būvlaukumā nodarbinātajām personām.</a:t>
            </a:r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4CA0F-6932-D0C3-E049-EB0FEEDA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" y="2649539"/>
            <a:ext cx="10515600" cy="19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0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32D4-BC78-6830-9F6B-523FB3B0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Izmaiņu reģistrēšana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2492-4876-4463-396A-4FD63DC3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58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/>
              <a:t>Galvenais būvdarbu veicējs </a:t>
            </a:r>
            <a:r>
              <a:rPr lang="lv-LV" sz="3200" b="1" dirty="0"/>
              <a:t>5 darbadienu laikā</a:t>
            </a:r>
            <a:r>
              <a:rPr lang="lv-LV" sz="3200" dirty="0"/>
              <a:t> reģistrē VEDLUDB:</a:t>
            </a:r>
          </a:p>
          <a:p>
            <a:r>
              <a:rPr lang="lv-LV" sz="3200" b="0" i="0" dirty="0">
                <a:effectLst/>
              </a:rPr>
              <a:t>datus par būvdarbu pabeigšanu;</a:t>
            </a:r>
          </a:p>
          <a:p>
            <a:r>
              <a:rPr lang="lv-LV" sz="3200" b="0" i="0" dirty="0">
                <a:effectLst/>
              </a:rPr>
              <a:t>datus par EDLUS nomaiņu ;</a:t>
            </a:r>
          </a:p>
          <a:p>
            <a:r>
              <a:rPr lang="lv-LV" sz="3200" b="0" i="0" dirty="0">
                <a:effectLst/>
              </a:rPr>
              <a:t>izmaiņas ar būvniecības ierosinātāju noslēgtā būvdarbu līgumā (reģistrē jauno līguma summu);</a:t>
            </a:r>
            <a:endParaRPr lang="lv-LV" sz="3200" dirty="0"/>
          </a:p>
          <a:p>
            <a:r>
              <a:rPr lang="lv-LV" sz="3200" b="0" i="0" dirty="0">
                <a:effectLst/>
              </a:rPr>
              <a:t>izmaiņas līgumos ar apakšuzņēmējiem (norāda jauno līguma summu).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0905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11BF-1266-656C-5B22-91EBCC58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23" y="2476148"/>
            <a:ext cx="4343400" cy="1325563"/>
          </a:xfrm>
        </p:spPr>
        <p:txBody>
          <a:bodyPr/>
          <a:lstStyle/>
          <a:p>
            <a:r>
              <a:rPr lang="lv-LV" b="1" i="1" dirty="0">
                <a:solidFill>
                  <a:srgbClr val="002060"/>
                </a:solidFill>
              </a:rPr>
              <a:t>APAKŠUZŅĒMĒJI</a:t>
            </a:r>
          </a:p>
        </p:txBody>
      </p:sp>
      <p:pic>
        <p:nvPicPr>
          <p:cNvPr id="4" name="Picture 3" descr="A group of men in safety vests and helmets at a construction site&#10;&#10;Description automatically generated">
            <a:extLst>
              <a:ext uri="{FF2B5EF4-FFF2-40B4-BE49-F238E27FC236}">
                <a16:creationId xmlns:a16="http://schemas.microsoft.com/office/drawing/2014/main" id="{0C0F7411-943D-E76D-B40D-866246A3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85" y="1022685"/>
            <a:ext cx="3972677" cy="44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9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B752-AD5E-5621-4F54-A6A326A2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Apakšuzņēmēja definīcija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CE1C-373E-146A-B7D6-431CCEAE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45577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b="0" i="0" dirty="0">
                <a:effectLst/>
                <a:latin typeface="Calibry body"/>
              </a:rPr>
              <a:t>Likuma «</a:t>
            </a:r>
            <a:r>
              <a:rPr lang="lv-LV" b="0" i="1" dirty="0">
                <a:effectLst/>
                <a:latin typeface="Calibry body"/>
              </a:rPr>
              <a:t>Par nodokļiem un nodevai</a:t>
            </a:r>
            <a:r>
              <a:rPr lang="lv-LV" b="0" i="0" dirty="0">
                <a:effectLst/>
                <a:latin typeface="Calibry body"/>
              </a:rPr>
              <a:t>» </a:t>
            </a:r>
            <a:r>
              <a:rPr lang="lv-LV" dirty="0">
                <a:latin typeface="Calibry body"/>
              </a:rPr>
              <a:t>XIV nodaļas </a:t>
            </a:r>
            <a:r>
              <a:rPr lang="lv-LV" b="0" i="0" dirty="0">
                <a:effectLst/>
                <a:latin typeface="Calibry body"/>
              </a:rPr>
              <a:t>izpratnē </a:t>
            </a:r>
            <a:r>
              <a:rPr lang="lv-LV" b="1" i="0" dirty="0">
                <a:effectLst/>
                <a:latin typeface="Calibry body"/>
              </a:rPr>
              <a:t>apakšuzņēmējs</a:t>
            </a:r>
            <a:r>
              <a:rPr lang="lv-LV" b="0" i="0" dirty="0">
                <a:effectLst/>
                <a:latin typeface="Calibry body"/>
              </a:rPr>
              <a:t> ir </a:t>
            </a:r>
            <a:r>
              <a:rPr lang="lv-LV" b="0" i="1" dirty="0">
                <a:effectLst/>
                <a:latin typeface="Calibry body"/>
              </a:rPr>
              <a:t>galvenā būvdarbu veicēja </a:t>
            </a:r>
            <a:r>
              <a:rPr lang="lv-LV" b="0" i="0" dirty="0">
                <a:effectLst/>
                <a:latin typeface="Calibry body"/>
              </a:rPr>
              <a:t>vai </a:t>
            </a:r>
            <a:r>
              <a:rPr lang="lv-LV" b="0" i="1" dirty="0">
                <a:effectLst/>
                <a:latin typeface="Calibry body"/>
              </a:rPr>
              <a:t>būvniecības ierosinātāja</a:t>
            </a:r>
            <a:r>
              <a:rPr lang="lv-LV" b="0" i="0" dirty="0">
                <a:effectLst/>
                <a:latin typeface="Calibry body"/>
              </a:rPr>
              <a:t> nolīgta persona vai savukārt tās nolīgta persona (izņemot būvprojekta izstrādātāju un autoruzraudzības veicēju), kura:</a:t>
            </a:r>
          </a:p>
          <a:p>
            <a:pPr marL="514350" indent="-514350" algn="just">
              <a:buAutoNum type="arabicParenR"/>
            </a:pPr>
            <a:r>
              <a:rPr lang="lv-LV" b="1" i="0" dirty="0">
                <a:effectLst/>
                <a:latin typeface="Calibry body"/>
              </a:rPr>
              <a:t>veic darbu būvlaukumā būvdarbu līguma izpildei </a:t>
            </a:r>
          </a:p>
          <a:p>
            <a:pPr marL="0" indent="0" algn="just">
              <a:buNone/>
            </a:pPr>
            <a:r>
              <a:rPr lang="lv-LV" b="0" i="0" dirty="0">
                <a:effectLst/>
                <a:latin typeface="Calibry body"/>
              </a:rPr>
              <a:t>vai </a:t>
            </a:r>
          </a:p>
          <a:p>
            <a:pPr marL="0" indent="0" algn="just">
              <a:buNone/>
            </a:pPr>
            <a:r>
              <a:rPr lang="lv-LV" b="1" i="0" dirty="0">
                <a:effectLst/>
                <a:latin typeface="Calibry body"/>
              </a:rPr>
              <a:t>2) nodrošina darbaspēku</a:t>
            </a:r>
            <a:r>
              <a:rPr lang="lv-LV" b="0" i="0" dirty="0">
                <a:effectLst/>
                <a:latin typeface="Calibry body"/>
              </a:rPr>
              <a:t>.</a:t>
            </a:r>
          </a:p>
          <a:p>
            <a:pPr marL="0" indent="0" algn="just">
              <a:buNone/>
            </a:pPr>
            <a:endParaRPr lang="lv-LV" dirty="0">
              <a:latin typeface="Calibry body"/>
            </a:endParaRPr>
          </a:p>
          <a:p>
            <a:pPr marL="0" indent="0" algn="just">
              <a:buNone/>
            </a:pPr>
            <a:r>
              <a:rPr lang="lv-LV" dirty="0">
                <a:latin typeface="Calibry body"/>
              </a:rPr>
              <a:t>Šī likuma izpratnē apakšuzņēmējs var būt juridiska vai fiziska persona.</a:t>
            </a:r>
          </a:p>
        </p:txBody>
      </p:sp>
    </p:spTree>
    <p:extLst>
      <p:ext uri="{BB962C8B-B14F-4D97-AF65-F5344CB8AC3E}">
        <p14:creationId xmlns:p14="http://schemas.microsoft.com/office/powerpoint/2010/main" val="37791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6CC0-677B-309D-9170-4BA1E182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Prasības būvdarbu veicējiem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D6947-0159-2BD4-3545-10B4257E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156"/>
            <a:ext cx="10515600" cy="4715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3200" b="1" dirty="0">
                <a:cs typeface="Times New Roman" panose="02020603050405020304" pitchFamily="18" charset="0"/>
              </a:rPr>
              <a:t>Būvniecības likuma 22.panta pirmā daļa un Ministru kabineta 25.02.2014. noteikumu Nr.116 «Būvkomersantu reģistrācijas noteikumi» 5.punkts</a:t>
            </a:r>
          </a:p>
          <a:p>
            <a:pPr marL="457200" lvl="1" indent="0" algn="just">
              <a:buNone/>
            </a:pPr>
            <a:endParaRPr lang="lv-LV" sz="3200" b="0" i="0" dirty="0">
              <a:effectLst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lv-LV" sz="3200" b="0" i="0" dirty="0">
                <a:effectLst/>
                <a:cs typeface="Times New Roman" panose="02020603050405020304" pitchFamily="18" charset="0"/>
              </a:rPr>
              <a:t>Lai sniegtu būvniecības pakalpojumus, komersants reģistrējas būvkomersantu reģistrā. Būvkomersants ir būvkomersantu reģistrā reģistrēts komersants.</a:t>
            </a:r>
            <a:endParaRPr lang="lv-LV" sz="3200" dirty="0"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lv-LV" sz="3200" b="0" i="0" dirty="0">
              <a:effectLst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lv-LV" sz="3200" dirty="0">
                <a:cs typeface="Times New Roman" panose="02020603050405020304" pitchFamily="18" charset="0"/>
              </a:rPr>
              <a:t>Būvniecības pakalpojumi ir nosaukti </a:t>
            </a:r>
            <a:r>
              <a:rPr lang="lv-LV" sz="3200" b="0" i="0" dirty="0">
                <a:effectLst/>
                <a:cs typeface="Times New Roman" panose="02020603050405020304" pitchFamily="18" charset="0"/>
              </a:rPr>
              <a:t>NACE  2. redakcijas</a:t>
            </a:r>
            <a:r>
              <a:rPr lang="lv-LV" sz="3200" dirty="0">
                <a:cs typeface="Times New Roman" panose="02020603050405020304" pitchFamily="18" charset="0"/>
              </a:rPr>
              <a:t> </a:t>
            </a:r>
            <a:r>
              <a:rPr lang="lv-LV" sz="3200" b="1" i="0" dirty="0">
                <a:effectLst/>
                <a:cs typeface="Times New Roman" panose="02020603050405020304" pitchFamily="18" charset="0"/>
              </a:rPr>
              <a:t>F sadaļā "Būvniecība" .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42194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0395-E010-49C1-8C26-032FC899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Saistošie normatīvie akti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26A9-1FF5-46D2-AA5D-1F6F311A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381125"/>
            <a:ext cx="10515600" cy="4539228"/>
          </a:xfrm>
        </p:spPr>
        <p:txBody>
          <a:bodyPr>
            <a:normAutofit/>
          </a:bodyPr>
          <a:lstStyle/>
          <a:p>
            <a:pPr algn="just"/>
            <a:r>
              <a:rPr lang="lv-LV" sz="3600" dirty="0"/>
              <a:t>Likuma </a:t>
            </a:r>
            <a:r>
              <a:rPr lang="lv-LV" sz="3600" b="1" i="1" dirty="0"/>
              <a:t>Par nodokļiem un nodevām </a:t>
            </a:r>
            <a:r>
              <a:rPr lang="lv-LV" sz="3600" b="1" dirty="0"/>
              <a:t>XIV </a:t>
            </a:r>
            <a:r>
              <a:rPr lang="lv-LV" sz="3600" dirty="0"/>
              <a:t>nodaļa</a:t>
            </a:r>
          </a:p>
          <a:p>
            <a:pPr algn="just"/>
            <a:r>
              <a:rPr lang="lv-LV" sz="3600" dirty="0"/>
              <a:t>Ministru kabineta 07.01.2020. noteikumi Nr.21 </a:t>
            </a:r>
            <a:r>
              <a:rPr lang="lv-LV" sz="3600" b="1" i="1" dirty="0">
                <a:effectLst/>
              </a:rPr>
              <a:t>Kārtība, kādā elektroniskās darba laika uzskaites sistēmas dati sniedzami iekļaušanai vienotajā elektroniskās darba laika uzskaites datubāzē, un prasības elektroniskās darba laika uzskaites sistēmas ārējai drošības pārbaudei un auditācijas pierakstiem</a:t>
            </a:r>
            <a:endParaRPr lang="lv-LV" sz="3600" b="1" i="1" dirty="0"/>
          </a:p>
        </p:txBody>
      </p:sp>
    </p:spTree>
    <p:extLst>
      <p:ext uri="{BB962C8B-B14F-4D97-AF65-F5344CB8AC3E}">
        <p14:creationId xmlns:p14="http://schemas.microsoft.com/office/powerpoint/2010/main" val="537832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559F-F982-47F5-8E97-5ED824ED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Apakšuzņēmēja pienākumi VEDLUDB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4E3B-3D7F-4273-9A10-CD758B2A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lv-LV" sz="3200" b="1" i="0" dirty="0">
                <a:effectLst/>
              </a:rPr>
              <a:t>Katru mēnesi līdz 15. datumam </a:t>
            </a:r>
            <a:r>
              <a:rPr lang="lv-LV" sz="3200" b="1" dirty="0"/>
              <a:t>iesniegt informāciju VEDLUDB </a:t>
            </a:r>
            <a:r>
              <a:rPr lang="lv-LV" sz="3200" dirty="0"/>
              <a:t>par:</a:t>
            </a:r>
          </a:p>
          <a:p>
            <a:pPr algn="just"/>
            <a:r>
              <a:rPr lang="lv-LV" sz="3200" dirty="0"/>
              <a:t> iepriekšējā mēnesī noslēgtajiem būvdarbu līgumiem </a:t>
            </a:r>
            <a:r>
              <a:rPr lang="lv-LV" sz="3200" b="1" dirty="0"/>
              <a:t>ar </a:t>
            </a:r>
            <a:r>
              <a:rPr lang="lv-LV" sz="3200" b="1" i="0" dirty="0">
                <a:effectLst/>
              </a:rPr>
              <a:t>apakšuzņēmējiem vai ar būvniecības ierosinātāju</a:t>
            </a:r>
            <a:r>
              <a:rPr lang="lv-LV" sz="3200" dirty="0"/>
              <a:t>;</a:t>
            </a:r>
          </a:p>
          <a:p>
            <a:pPr algn="just"/>
            <a:r>
              <a:rPr lang="lv-LV" sz="3200" dirty="0"/>
              <a:t>noslēgto būvdarbu līgumu ietvaros veiktajiem norēķiniem </a:t>
            </a:r>
            <a:r>
              <a:rPr lang="lv-LV" sz="32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(apakšuzņēmēja norēķini ar saviem apakšuzņēmējiem/ierosinātāju) – no 01.07.2024.</a:t>
            </a:r>
          </a:p>
          <a:p>
            <a:pPr marL="0" indent="0" algn="r">
              <a:buNone/>
            </a:pPr>
            <a:r>
              <a:rPr lang="lv-LV" sz="1400" i="1" dirty="0"/>
              <a:t>*Likuma Par nodokļiem un nodevām 117.pants</a:t>
            </a:r>
          </a:p>
          <a:p>
            <a:pPr marL="0" indent="0" algn="just">
              <a:buNone/>
            </a:pPr>
            <a:r>
              <a:rPr lang="lv-LV" sz="3000" b="0" i="0" dirty="0">
                <a:effectLst/>
              </a:rPr>
              <a:t>Par GBV un apakšuzņēmējam normatīvajos aktos noteiktā pienākuma iesniegt iekļaušanai VEDLUDB informāciju par visiem ar saviem apakšuzņēmējiem iepriekšējā mēnesī noslēgtajiem būvdarbu līgumiem</a:t>
            </a:r>
            <a:r>
              <a:rPr lang="lv-LV" sz="3000" dirty="0"/>
              <a:t> nepildīšanu ilgāk par mēnesi var piemērot administratīvo sodu no 14 līdz 86 naudas soda vienībām.</a:t>
            </a:r>
          </a:p>
          <a:p>
            <a:pPr marL="0" indent="0" algn="r">
              <a:buNone/>
            </a:pPr>
            <a:r>
              <a:rPr lang="lv-LV" sz="1400" i="1" dirty="0"/>
              <a:t>*Likuma Par nodokļiem un nodevām 144.panta sestā daļa</a:t>
            </a:r>
          </a:p>
          <a:p>
            <a:pPr algn="r"/>
            <a:endParaRPr lang="lv-LV" sz="1400" i="1" dirty="0"/>
          </a:p>
        </p:txBody>
      </p:sp>
    </p:spTree>
    <p:extLst>
      <p:ext uri="{BB962C8B-B14F-4D97-AF65-F5344CB8AC3E}">
        <p14:creationId xmlns:p14="http://schemas.microsoft.com/office/powerpoint/2010/main" val="171085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4B05-17BD-4CCE-B894-0AA0BBA7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i="1" dirty="0">
                <a:solidFill>
                  <a:schemeClr val="accent1">
                    <a:lumMod val="75000"/>
                  </a:schemeClr>
                </a:solidFill>
              </a:rPr>
              <a:t>Apakšuzņēmēju līgumu ķēdes veidošanās VEDLUDB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FA68B6-6A56-05EA-AC78-D0984EBD5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623" y="1161097"/>
            <a:ext cx="5159585" cy="510539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BD3B7-2C97-E9E2-48F9-089DAC23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1940" y="1161098"/>
            <a:ext cx="2181225" cy="4931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DB0B80-357C-2888-783C-1BF14753FB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9666" y="1074103"/>
            <a:ext cx="2381250" cy="5105400"/>
          </a:xfrm>
          <a:prstGeom prst="rect">
            <a:avLst/>
          </a:prstGeom>
          <a:solidFill>
            <a:srgbClr val="FFCCFF"/>
          </a:solidFill>
        </p:spPr>
      </p:pic>
    </p:spTree>
    <p:extLst>
      <p:ext uri="{BB962C8B-B14F-4D97-AF65-F5344CB8AC3E}">
        <p14:creationId xmlns:p14="http://schemas.microsoft.com/office/powerpoint/2010/main" val="164451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5B73-8128-B346-582D-05DF2FA7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24" y="2441543"/>
            <a:ext cx="10515600" cy="1191067"/>
          </a:xfrm>
        </p:spPr>
        <p:txBody>
          <a:bodyPr>
            <a:normAutofit/>
          </a:bodyPr>
          <a:lstStyle/>
          <a:p>
            <a:pPr algn="ctr"/>
            <a:r>
              <a:rPr lang="lv-LV" sz="6000" b="1" i="1" dirty="0">
                <a:solidFill>
                  <a:srgbClr val="002060"/>
                </a:solidFill>
              </a:rPr>
              <a:t>CITI JAUTĀJUMI</a:t>
            </a:r>
          </a:p>
        </p:txBody>
      </p:sp>
    </p:spTree>
    <p:extLst>
      <p:ext uri="{BB962C8B-B14F-4D97-AF65-F5344CB8AC3E}">
        <p14:creationId xmlns:p14="http://schemas.microsoft.com/office/powerpoint/2010/main" val="147991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E2CF-AFD5-4E1D-A05D-BA21266C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>
            <a:normAutofit/>
          </a:bodyPr>
          <a:lstStyle/>
          <a:p>
            <a:pPr algn="ctr"/>
            <a:r>
              <a:rPr lang="lv-LV" sz="4800" b="1" i="1" dirty="0">
                <a:solidFill>
                  <a:srgbClr val="002060"/>
                </a:solidFill>
              </a:rPr>
              <a:t>Izmaiņas VEDLUDB datos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DD3F-4650-403E-A4D1-30868B1A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850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3300" dirty="0"/>
              <a:t>No </a:t>
            </a:r>
            <a:r>
              <a:rPr lang="lv-LV" sz="3300" dirty="0">
                <a:solidFill>
                  <a:srgbClr val="FF0000"/>
                </a:solidFill>
              </a:rPr>
              <a:t>01.07.2024.</a:t>
            </a:r>
            <a:r>
              <a:rPr lang="lv-LV" sz="3300" dirty="0"/>
              <a:t> jāuzsāk reģistrēt informāciju par norēķiniem - </a:t>
            </a:r>
            <a:r>
              <a:rPr lang="lv-LV" sz="3300" b="0" i="0" dirty="0">
                <a:effectLst/>
              </a:rPr>
              <a:t>iepriekšējā mēnesī samaksāto līguma summu vai tās daļu</a:t>
            </a:r>
            <a:r>
              <a:rPr lang="lv-LV" sz="3300" dirty="0"/>
              <a:t>:</a:t>
            </a:r>
          </a:p>
          <a:p>
            <a:r>
              <a:rPr lang="lv-LV" sz="3300" dirty="0"/>
              <a:t>galvenais būvdarbu veicējs reģistrē EDLUS un nodod VEDLUDB:</a:t>
            </a:r>
          </a:p>
          <a:p>
            <a:pPr marL="0" indent="0">
              <a:buNone/>
            </a:pPr>
            <a:r>
              <a:rPr lang="lv-LV" sz="3300" dirty="0"/>
              <a:t>	- ar ierosinātāju;</a:t>
            </a:r>
          </a:p>
          <a:p>
            <a:pPr marL="0" indent="0">
              <a:buNone/>
            </a:pPr>
            <a:r>
              <a:rPr lang="lv-LV" sz="3300" dirty="0"/>
              <a:t>	- ar saviem apakšuzņēmējiem;</a:t>
            </a:r>
          </a:p>
          <a:p>
            <a:r>
              <a:rPr lang="lv-LV" sz="3300" dirty="0"/>
              <a:t>apakšuzņēmējs reģistrē VEDLUDB:</a:t>
            </a:r>
          </a:p>
          <a:p>
            <a:pPr marL="0" indent="0">
              <a:buNone/>
            </a:pPr>
            <a:r>
              <a:rPr lang="lv-LV" sz="3300" dirty="0"/>
              <a:t>	- ar saviem apakšuzņēmējiem;</a:t>
            </a:r>
          </a:p>
          <a:p>
            <a:pPr marL="0" indent="0">
              <a:buNone/>
            </a:pPr>
            <a:r>
              <a:rPr lang="lv-LV" sz="3300" dirty="0"/>
              <a:t>	- ar ierosinātāju.</a:t>
            </a:r>
          </a:p>
        </p:txBody>
      </p:sp>
    </p:spTree>
    <p:extLst>
      <p:ext uri="{BB962C8B-B14F-4D97-AF65-F5344CB8AC3E}">
        <p14:creationId xmlns:p14="http://schemas.microsoft.com/office/powerpoint/2010/main" val="3366470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F611-7B13-2784-66A5-9A20AFA9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KĀDU EDLUS IZVĒLĒTIES?</a:t>
            </a: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3664B-5FDC-7FC2-2149-70F9734A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880"/>
            <a:ext cx="10515600" cy="44700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3600" dirty="0"/>
              <a:t>1) EDLUS funkcionalitātei jānodrošina normatīvajos aktos noteiktās prasības, piemēram:</a:t>
            </a:r>
          </a:p>
          <a:p>
            <a:pPr marL="0" indent="0">
              <a:buNone/>
            </a:pPr>
            <a:r>
              <a:rPr lang="lv-LV" sz="3600" dirty="0"/>
              <a:t>	par datu reģistrēšanu;</a:t>
            </a:r>
          </a:p>
          <a:p>
            <a:pPr marL="0" indent="0">
              <a:buNone/>
            </a:pPr>
            <a:r>
              <a:rPr lang="lv-LV" sz="3600" dirty="0"/>
              <a:t>	par atskaišu nodošanu;</a:t>
            </a:r>
          </a:p>
          <a:p>
            <a:pPr marL="0" indent="0">
              <a:buNone/>
            </a:pPr>
            <a:r>
              <a:rPr lang="lv-LV" sz="3600" dirty="0"/>
              <a:t>	par auditācijas pierakstiem.</a:t>
            </a:r>
          </a:p>
          <a:p>
            <a:pPr marL="0" indent="0">
              <a:buNone/>
            </a:pPr>
            <a:r>
              <a:rPr lang="lv-LV" sz="3600" dirty="0"/>
              <a:t>2) EDLUS ir veikta ārējās drošības pārbaude (pārbaude veicama ne retāk kā reizi divos gados).</a:t>
            </a:r>
          </a:p>
          <a:p>
            <a:pPr marL="0" indent="0">
              <a:buNone/>
            </a:pPr>
            <a:r>
              <a:rPr lang="lv-LV" sz="3600" dirty="0"/>
              <a:t>3) EDLUS ir iestrādātas visas jaunās prasības, piemēram, par norēķinu reģistrēšanu un nodošanu VEDLUDB.</a:t>
            </a:r>
          </a:p>
          <a:p>
            <a:pPr marL="0" indent="0">
              <a:buNone/>
            </a:pPr>
            <a:r>
              <a:rPr lang="lv-LV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110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5B20-A7C5-4156-AF7B-DEA2B756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800" b="1" i="1" dirty="0">
                <a:solidFill>
                  <a:srgbClr val="002060"/>
                </a:solidFill>
              </a:rPr>
              <a:t>Plānotie grozījumi likumā Par nodokļiem un nodevām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C95F-39F4-4C87-841B-67E00411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45577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3000" dirty="0"/>
              <a:t>Reģistrējamos datus par ārvalstu </a:t>
            </a:r>
            <a:r>
              <a:rPr lang="lv-LV" sz="3000" b="1" dirty="0"/>
              <a:t>fiziskām</a:t>
            </a:r>
            <a:r>
              <a:rPr lang="lv-LV" sz="3000" dirty="0"/>
              <a:t> personām </a:t>
            </a:r>
            <a:r>
              <a:rPr lang="lv-LV" sz="3000" b="0" i="0" dirty="0">
                <a:effectLst/>
              </a:rPr>
              <a:t>- </a:t>
            </a:r>
            <a:r>
              <a:rPr lang="lv-LV" sz="3000" b="0" i="0">
                <a:effectLst/>
              </a:rPr>
              <a:t>darba ņēmējiem</a:t>
            </a:r>
            <a:r>
              <a:rPr lang="lv-LV" sz="3000" b="0" i="0" dirty="0">
                <a:effectLst/>
              </a:rPr>
              <a:t>, darba devējiem, ierosinātāju un apakšuzņēmējiem - papildināt ar </a:t>
            </a:r>
            <a:r>
              <a:rPr lang="lv-LV" sz="3000" b="1" i="0" dirty="0">
                <a:effectLst/>
              </a:rPr>
              <a:t>VID</a:t>
            </a:r>
            <a:r>
              <a:rPr lang="lv-LV" sz="3000" b="0" i="0" dirty="0">
                <a:effectLst/>
              </a:rPr>
              <a:t> </a:t>
            </a:r>
            <a:r>
              <a:rPr lang="lv-LV" sz="3000" b="1" i="0" dirty="0">
                <a:effectLst/>
              </a:rPr>
              <a:t>nodokļu maksātāja reģistrācijas kodu.</a:t>
            </a:r>
          </a:p>
          <a:p>
            <a:pPr marL="0" indent="0" algn="just">
              <a:buNone/>
            </a:pPr>
            <a:r>
              <a:rPr lang="lv-LV" sz="3000" dirty="0"/>
              <a:t>Ā</a:t>
            </a:r>
            <a:r>
              <a:rPr lang="lv-LV" sz="3000" b="0" i="0" dirty="0">
                <a:effectLst/>
              </a:rPr>
              <a:t>rvalstīs reģistrētām </a:t>
            </a:r>
            <a:r>
              <a:rPr lang="lv-LV" sz="3000" b="1" i="0" dirty="0">
                <a:effectLst/>
              </a:rPr>
              <a:t>juridiskajām</a:t>
            </a:r>
            <a:r>
              <a:rPr lang="lv-LV" sz="3000" b="0" i="0" dirty="0">
                <a:effectLst/>
              </a:rPr>
              <a:t> personām – darba devējiem, ierosinātājam un apakšuzņēmējiem - ja nav ziņu Uzņēmumu reģistrā vai VID nodokļu maksātāju reģistrā, norādīt VID piešķirto </a:t>
            </a:r>
            <a:r>
              <a:rPr lang="lv-LV" sz="3000" b="1" i="0" dirty="0">
                <a:effectLst/>
              </a:rPr>
              <a:t>PVN maksātāja reģistrācijas </a:t>
            </a:r>
            <a:r>
              <a:rPr lang="lv-LV" sz="3000" b="0" i="0" dirty="0">
                <a:effectLst/>
              </a:rPr>
              <a:t>numuru vai </a:t>
            </a:r>
          </a:p>
          <a:p>
            <a:pPr marL="0" indent="0" algn="just">
              <a:buNone/>
            </a:pPr>
            <a:r>
              <a:rPr lang="lv-LV" sz="3000" dirty="0"/>
              <a:t>- </a:t>
            </a:r>
            <a:r>
              <a:rPr lang="lv-LV" sz="3000" b="0" i="0" dirty="0">
                <a:effectLst/>
              </a:rPr>
              <a:t>citas dalībvalsts piešķirto PVN maksātāja reģistrācijas numuru, bet, ja tāda nav — citu identifikācijas numuru, kas izmantots darījumos būvdarbu līgumu izpildei konkrētajā būvlaukumā.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1770412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5A5EE7-EE5B-4E25-819B-3B8E2B7B2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42975"/>
            <a:ext cx="9144000" cy="4314825"/>
          </a:xfrm>
        </p:spPr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sz="4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</a:p>
          <a:p>
            <a:pPr algn="r">
              <a:spcBef>
                <a:spcPts val="0"/>
              </a:spcBef>
            </a:pPr>
            <a:endParaRPr lang="lv-LV" dirty="0"/>
          </a:p>
          <a:p>
            <a:pPr algn="r">
              <a:spcBef>
                <a:spcPts val="0"/>
              </a:spcBef>
            </a:pPr>
            <a:endParaRPr lang="lv-LV" dirty="0"/>
          </a:p>
          <a:p>
            <a:pPr algn="r">
              <a:spcBef>
                <a:spcPts val="0"/>
              </a:spcBef>
            </a:pPr>
            <a:endParaRPr lang="lv-LV" dirty="0"/>
          </a:p>
          <a:p>
            <a:pPr algn="r"/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Iveta Putne</a:t>
            </a:r>
          </a:p>
          <a:p>
            <a:pPr algn="r"/>
            <a:r>
              <a:rPr lang="lv-LV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Reģistru nodaļas vadītāja</a:t>
            </a:r>
          </a:p>
        </p:txBody>
      </p:sp>
    </p:spTree>
    <p:extLst>
      <p:ext uri="{BB962C8B-B14F-4D97-AF65-F5344CB8AC3E}">
        <p14:creationId xmlns:p14="http://schemas.microsoft.com/office/powerpoint/2010/main" val="125728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60E6-FC33-8222-B319-C140135F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>
                <a:solidFill>
                  <a:srgbClr val="002060"/>
                </a:solidFill>
              </a:rPr>
              <a:t>BŪVLAUKUMS</a:t>
            </a:r>
          </a:p>
        </p:txBody>
      </p:sp>
      <p:pic>
        <p:nvPicPr>
          <p:cNvPr id="5" name="Picture 4" descr="A construction site with several workers">
            <a:extLst>
              <a:ext uri="{FF2B5EF4-FFF2-40B4-BE49-F238E27FC236}">
                <a16:creationId xmlns:a16="http://schemas.microsoft.com/office/drawing/2014/main" id="{8DAD4481-A024-9AAE-E477-F5480E81B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798653"/>
            <a:ext cx="4458113" cy="54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3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D260-1F47-46BA-B6D8-C8BEC735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2197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Prasības EDLUS uzstādīšanai būvlaukumā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18CB-F541-4213-A291-1BA31D0C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850"/>
            <a:ext cx="10515600" cy="3948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/>
              <a:t>EDLUS obligāti jānodrošina būvlaukumos, kur būvdarbu veicējs veic būvdarbus savām vajadzībām vai ir noslēgts </a:t>
            </a:r>
            <a:r>
              <a:rPr lang="lv-LV" sz="3200" b="1" dirty="0"/>
              <a:t>būvdarbu</a:t>
            </a:r>
            <a:r>
              <a:rPr lang="lv-LV" sz="3200" dirty="0"/>
              <a:t> līgums</a:t>
            </a:r>
          </a:p>
          <a:p>
            <a:pPr marL="0" indent="0">
              <a:buNone/>
            </a:pPr>
            <a:r>
              <a:rPr lang="lv-LV" sz="3200" dirty="0"/>
              <a:t> 	 par </a:t>
            </a:r>
            <a:r>
              <a:rPr lang="lv-LV" sz="3200" b="1" dirty="0"/>
              <a:t>jaunas 3.grupas </a:t>
            </a:r>
            <a:r>
              <a:rPr lang="lv-LV" sz="3200" dirty="0"/>
              <a:t>būves būvniecību</a:t>
            </a:r>
          </a:p>
          <a:p>
            <a:pPr marL="0" indent="0">
              <a:buNone/>
            </a:pPr>
            <a:r>
              <a:rPr lang="lv-LV" sz="3200" dirty="0"/>
              <a:t>	 vai kura būvdarbu izmaksas ir </a:t>
            </a:r>
            <a:r>
              <a:rPr lang="lv-LV" sz="3200" b="1" dirty="0"/>
              <a:t>350 000 </a:t>
            </a:r>
            <a:r>
              <a:rPr lang="lv-LV" sz="3200" b="1" i="1" dirty="0" err="1"/>
              <a:t>euro</a:t>
            </a:r>
            <a:r>
              <a:rPr lang="lv-LV" sz="3200" b="1" dirty="0"/>
              <a:t> </a:t>
            </a:r>
            <a:r>
              <a:rPr lang="lv-LV" sz="3200" dirty="0"/>
              <a:t>vai vairāk.</a:t>
            </a:r>
          </a:p>
          <a:p>
            <a:pPr marL="0" indent="0" algn="r">
              <a:buNone/>
            </a:pPr>
            <a:r>
              <a:rPr lang="lv-LV" sz="1400" i="1" dirty="0"/>
              <a:t>* Likuma Par nodokļiem un nodevām 107.panta pirmā daļa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3445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082E-432B-5885-24F4-F68E039F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050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Būvlaukuma reģistrēšanas nosacījumi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D4C34-0976-A5DB-0DF5-344A1B59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v-LV" sz="2800" dirty="0"/>
              <a:t>Būvlaukums jāreģistrē VEDLUDB </a:t>
            </a:r>
            <a:r>
              <a:rPr lang="lv-LV" sz="2800" b="0" i="0" dirty="0">
                <a:effectLst/>
              </a:rPr>
              <a:t>ne vēlāk kā </a:t>
            </a:r>
            <a:r>
              <a:rPr lang="lv-LV" sz="2800" b="1" i="0" dirty="0">
                <a:effectLst/>
              </a:rPr>
              <a:t>5 darbdienu </a:t>
            </a:r>
            <a:r>
              <a:rPr lang="lv-LV" sz="2800" b="0" i="0" dirty="0">
                <a:effectLst/>
              </a:rPr>
              <a:t>laikā pēc būvdarbu uzsākšanas.</a:t>
            </a:r>
            <a:endParaRPr lang="lv-LV" sz="2800" dirty="0"/>
          </a:p>
          <a:p>
            <a:pPr marL="0" indent="0" algn="r">
              <a:buNone/>
            </a:pPr>
            <a:r>
              <a:rPr lang="lv-LV" sz="1200" i="1" dirty="0"/>
              <a:t>* Likuma Par nodokļiem un nodevām 116.panta pirmās daļas 7.punkts</a:t>
            </a:r>
          </a:p>
          <a:p>
            <a:r>
              <a:rPr lang="lv-LV" dirty="0"/>
              <a:t>EDLUS būvlaukumā uzstāda un būvlaukumu VEDLUDB reģistrē galvenais būvdarbu veicējs (GBV).</a:t>
            </a:r>
          </a:p>
          <a:p>
            <a:r>
              <a:rPr lang="lv-LV" dirty="0"/>
              <a:t>Būvlaukumu var reģistrēt VEDLUDB, ja BIS reģistrētā būvniecības lietā GBV būvatļaujā ir norādīts kā būvdarbu veicējs.</a:t>
            </a:r>
          </a:p>
          <a:p>
            <a:r>
              <a:rPr lang="lv-LV" b="1" dirty="0"/>
              <a:t>Ārpus BIS izdotās būvatļaujas ir jāiereģistrē BIS </a:t>
            </a:r>
            <a:r>
              <a:rPr lang="lv-LV" dirty="0"/>
              <a:t>(vēsturiskās būvatļaujas reģistrēšana).</a:t>
            </a:r>
          </a:p>
          <a:p>
            <a:r>
              <a:rPr lang="lv-LV" dirty="0"/>
              <a:t>Ja būvdarbu veikšanai nav nepieciešams vērsties būvvaldē, tad GBV reģistrē būvlaukumu, norādot kadastra apzīmējumus.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3332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2A28-D219-5FC1-63C8-A3700F83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Būvlaukuma reģistrēšana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D320-C43C-0299-DA0D-01552B180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A4116-9F57-0069-303F-977B9B51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12" y="1690688"/>
            <a:ext cx="8831795" cy="388289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09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54E6-30AB-48ED-B9E4-42A69496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49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Būvlaukuma dati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A340F-D6E1-424E-A23A-12C0DF48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285875"/>
            <a:ext cx="10515600" cy="4905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v-LV" sz="3200" b="0" i="0" dirty="0">
                <a:effectLst/>
              </a:rPr>
              <a:t>Būvatļaujas, apliecinājuma kartes, paskaidrojuma raksta numurs vai nekustamā īpašuma objekta kadastra apzīmējums (ja būvatļauja, apliecinājuma karte vai paskaidrojuma raksts nav izsniegts)</a:t>
            </a:r>
            <a:r>
              <a:rPr lang="lv-LV" sz="3200" dirty="0"/>
              <a:t>;</a:t>
            </a:r>
          </a:p>
          <a:p>
            <a:r>
              <a:rPr lang="lv-LV" sz="3200" dirty="0"/>
              <a:t>Būvniecības ierosinātāja dati;</a:t>
            </a:r>
          </a:p>
          <a:p>
            <a:r>
              <a:rPr lang="lv-LV" sz="3200" dirty="0"/>
              <a:t>Būvdarbu līguma informācija (līguma datums, būvdarbu izmaksu summa);</a:t>
            </a:r>
          </a:p>
          <a:p>
            <a:r>
              <a:rPr lang="lv-LV" sz="3200" dirty="0"/>
              <a:t>Būvdarbu uzsākšanas datums;</a:t>
            </a:r>
          </a:p>
          <a:p>
            <a:r>
              <a:rPr lang="lv-LV" sz="3200" dirty="0"/>
              <a:t>Apakšuzņēmēju būvdarbu līguma dati (datums, </a:t>
            </a:r>
            <a:r>
              <a:rPr lang="lv-LV" sz="3200" i="1" dirty="0"/>
              <a:t>līguma numurs</a:t>
            </a:r>
            <a:r>
              <a:rPr lang="lv-LV" sz="3200" dirty="0"/>
              <a:t>, līguma summa);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884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0BA5-F89A-44EF-A46C-5C1C0656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Būvlaukuma reģistrēšana VEDLUDB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D90A-A90F-47AC-92AF-778538BA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624"/>
            <a:ext cx="10515600" cy="5022339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/>
              <a:t>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F1EDB-0669-484B-652E-45AF32B4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74" y="1154624"/>
            <a:ext cx="11642251" cy="53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8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A57D-C3C0-AF80-7F85-BF890A63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i="1" dirty="0">
                <a:solidFill>
                  <a:srgbClr val="002060"/>
                </a:solidFill>
              </a:rPr>
              <a:t>Būvlaukuma reģistrēšana VEDLUDB</a:t>
            </a:r>
            <a:endParaRPr lang="lv-LV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36EEE4-71A2-49F5-51F1-870F82A1B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10515600" cy="4405698"/>
          </a:xfrm>
        </p:spPr>
      </p:pic>
    </p:spTree>
    <p:extLst>
      <p:ext uri="{BB962C8B-B14F-4D97-AF65-F5344CB8AC3E}">
        <p14:creationId xmlns:p14="http://schemas.microsoft.com/office/powerpoint/2010/main" val="2650911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10320</TotalTime>
  <Words>1076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Calibry body</vt:lpstr>
      <vt:lpstr>Office Theme</vt:lpstr>
      <vt:lpstr>NORMATĪVO AKTU PRASĪBAS EDLUS  un  VEDLUDB</vt:lpstr>
      <vt:lpstr>Saistošie normatīvie akti</vt:lpstr>
      <vt:lpstr>BŪVLAUKUMS</vt:lpstr>
      <vt:lpstr>Prasības EDLUS uzstādīšanai būvlaukumā</vt:lpstr>
      <vt:lpstr>Būvlaukuma reģistrēšanas nosacījumi</vt:lpstr>
      <vt:lpstr>Būvlaukuma reģistrēšana</vt:lpstr>
      <vt:lpstr>Būvlaukuma dati</vt:lpstr>
      <vt:lpstr>Būvlaukuma reģistrēšana VEDLUDB</vt:lpstr>
      <vt:lpstr>Būvlaukuma reģistrēšana VEDLUDB</vt:lpstr>
      <vt:lpstr>Būvlaukuma datu manuāla reģistrēšana VEDLUDB</vt:lpstr>
      <vt:lpstr>GALVENAIS BŪVDARBU  VEICĒJS</vt:lpstr>
      <vt:lpstr>Galvenais būvdarbu veicējs -</vt:lpstr>
      <vt:lpstr>Galvenā būvdarbu veicēja pienākumi (I)</vt:lpstr>
      <vt:lpstr>Galvenā būvdarbu veicēja pienākumi (II)</vt:lpstr>
      <vt:lpstr>Atskaišu nodošanas kārtība</vt:lpstr>
      <vt:lpstr>Izmaiņu reģistrēšana</vt:lpstr>
      <vt:lpstr>APAKŠUZŅĒMĒJI</vt:lpstr>
      <vt:lpstr>Apakšuzņēmēja definīcija</vt:lpstr>
      <vt:lpstr>Prasības būvdarbu veicējiem</vt:lpstr>
      <vt:lpstr>Apakšuzņēmēja pienākumi VEDLUDB</vt:lpstr>
      <vt:lpstr>Apakšuzņēmēju līgumu ķēdes veidošanās VEDLUDB</vt:lpstr>
      <vt:lpstr>CITI JAUTĀJUMI</vt:lpstr>
      <vt:lpstr>Izmaiņas VEDLUDB datos</vt:lpstr>
      <vt:lpstr>KĀDU EDLUS IZVĒLĒTIES?</vt:lpstr>
      <vt:lpstr>Plānotie grozījumi likumā Par nodokļiem un nodevām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Iveta Putne</dc:creator>
  <cp:lastModifiedBy>Iveta Putne</cp:lastModifiedBy>
  <cp:revision>101</cp:revision>
  <cp:lastPrinted>2023-04-27T05:39:15Z</cp:lastPrinted>
  <dcterms:created xsi:type="dcterms:W3CDTF">2021-10-12T09:14:36Z</dcterms:created>
  <dcterms:modified xsi:type="dcterms:W3CDTF">2024-06-19T07:30:46Z</dcterms:modified>
</cp:coreProperties>
</file>