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7" r:id="rId5"/>
    <p:sldId id="1133" r:id="rId6"/>
    <p:sldId id="1134" r:id="rId7"/>
    <p:sldId id="1156" r:id="rId8"/>
    <p:sldId id="1157" r:id="rId9"/>
    <p:sldId id="1139" r:id="rId10"/>
    <p:sldId id="1140" r:id="rId11"/>
    <p:sldId id="1141" r:id="rId12"/>
    <p:sldId id="1130" r:id="rId13"/>
    <p:sldId id="1122" r:id="rId14"/>
    <p:sldId id="1131" r:id="rId15"/>
    <p:sldId id="1137" r:id="rId16"/>
    <p:sldId id="1138" r:id="rId17"/>
    <p:sldId id="1158" r:id="rId18"/>
    <p:sldId id="1160" r:id="rId19"/>
    <p:sldId id="1161" r:id="rId20"/>
    <p:sldId id="1163" r:id="rId21"/>
    <p:sldId id="1155" r:id="rId22"/>
    <p:sldId id="1126" r:id="rId2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30" autoAdjust="0"/>
  </p:normalViewPr>
  <p:slideViewPr>
    <p:cSldViewPr snapToGrid="0">
      <p:cViewPr varScale="1">
        <p:scale>
          <a:sx n="93" d="100"/>
          <a:sy n="93" d="100"/>
        </p:scale>
        <p:origin x="127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671D1-3EFD-4A50-B1EF-8B67A04B2CA4}" type="datetimeFigureOut">
              <a:rPr lang="lv-LV" smtClean="0"/>
              <a:t>16.05.2024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40BED-5F95-47D7-B2C5-0A38533BB120}" type="slidenum">
              <a:rPr lang="lv-LV" smtClean="0"/>
              <a:t>‹#›</a:t>
            </a:fld>
            <a:endParaRPr lang="lv-LV"/>
          </a:p>
        </p:txBody>
      </p:sp>
    </p:spTree>
    <p:extLst>
      <p:ext uri="{BB962C8B-B14F-4D97-AF65-F5344CB8AC3E}">
        <p14:creationId xmlns:p14="http://schemas.microsoft.com/office/powerpoint/2010/main" val="63802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a:t>
            </a:fld>
            <a:endParaRPr lang="lv-LV"/>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614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indent="-228600">
              <a:buFont typeface="Arial" panose="020B0604020202020204" pitchFamily="34" charset="0"/>
              <a:buAutoNum type="arabicPeriod"/>
            </a:pPr>
            <a:r>
              <a:rPr lang="lv-LV" b="0" i="0" dirty="0">
                <a:solidFill>
                  <a:srgbClr val="000000"/>
                </a:solidFill>
                <a:effectLst/>
                <a:latin typeface="Times New Roman" panose="02020603050405020304" pitchFamily="18" charset="0"/>
              </a:rPr>
              <a:t>Pārskata pamatinformācijas daļa</a:t>
            </a:r>
          </a:p>
          <a:p>
            <a:pPr marL="228600" indent="-228600">
              <a:buFont typeface="Arial" panose="020B0604020202020204" pitchFamily="34" charset="0"/>
              <a:buAutoNum type="arabicPeriod"/>
            </a:pPr>
            <a:r>
              <a:rPr lang="lv-LV" b="0" i="0" dirty="0">
                <a:solidFill>
                  <a:srgbClr val="000000"/>
                </a:solidFill>
                <a:effectLst/>
                <a:latin typeface="Times New Roman" panose="02020603050405020304" pitchFamily="18" charset="0"/>
              </a:rPr>
              <a:t>tabula "Biomasas enerģijas atbilstības apliecinājumu datu apkopojums«</a:t>
            </a:r>
          </a:p>
          <a:p>
            <a:pPr marL="228600" indent="-228600">
              <a:buFont typeface="Arial" panose="020B0604020202020204" pitchFamily="34" charset="0"/>
              <a:buAutoNum type="arabicPeriod"/>
            </a:pPr>
            <a:r>
              <a:rPr lang="lv-LV" b="0" i="0" dirty="0">
                <a:solidFill>
                  <a:srgbClr val="000000"/>
                </a:solidFill>
                <a:effectLst/>
                <a:latin typeface="Times New Roman" panose="02020603050405020304" pitchFamily="18" charset="0"/>
              </a:rPr>
              <a:t>tabula "Pārskata statusu vēsture" </a:t>
            </a: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71454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r>
              <a:rPr lang="lv-LV" dirty="0"/>
              <a:t>Iekārtas gads – jānorāda katras iekārtas gads, kuras veido visu stacionāri tehnoloģisko sadedzināšanas iekārtu jaudu. </a:t>
            </a:r>
          </a:p>
          <a:p>
            <a:pPr marL="342900" indent="-342900" algn="just">
              <a:buFont typeface="Arial" panose="020B0604020202020204" pitchFamily="34" charset="0"/>
              <a:buChar char="•"/>
            </a:pPr>
            <a:r>
              <a:rPr lang="lv-LV" dirty="0"/>
              <a:t>Izmantotā apliecinājuma shēma – jāizvēlas no trīs piedāvātajiem variantiem:</a:t>
            </a:r>
          </a:p>
          <a:p>
            <a:pPr marL="914400" lvl="1" indent="-457200" algn="just">
              <a:buFont typeface="Arial" panose="020B0604020202020204" pitchFamily="34" charset="0"/>
              <a:buChar char="•"/>
            </a:pPr>
            <a:r>
              <a:rPr lang="lv-LV" dirty="0"/>
              <a:t>brīvprātīgā shēma;</a:t>
            </a:r>
          </a:p>
          <a:p>
            <a:pPr marL="914400" lvl="1" indent="-457200" algn="just">
              <a:buFont typeface="Arial" panose="020B0604020202020204" pitchFamily="34" charset="0"/>
              <a:buChar char="•"/>
            </a:pPr>
            <a:r>
              <a:rPr lang="lv-LV" dirty="0"/>
              <a:t>nacionālā shēma;</a:t>
            </a:r>
          </a:p>
          <a:p>
            <a:pPr marL="914400" lvl="1" indent="-457200" algn="just">
              <a:buFont typeface="Arial" panose="020B0604020202020204" pitchFamily="34" charset="0"/>
              <a:buChar char="•"/>
            </a:pPr>
            <a:r>
              <a:rPr lang="lv-LV" dirty="0"/>
              <a:t>komersanta shēma. </a:t>
            </a:r>
          </a:p>
          <a:p>
            <a:pPr marL="457200" indent="-457200" algn="just">
              <a:buFont typeface="Arial" panose="020B0604020202020204" pitchFamily="34" charset="0"/>
              <a:buChar char="•"/>
            </a:pPr>
            <a:r>
              <a:rPr lang="lv-LV" dirty="0"/>
              <a:t>Sertifikāta Nr. obligāti aizpildās tikai tajā gadījumā, ja komersantam ir brīvprātīgā vai nacionālā shēma. </a:t>
            </a:r>
          </a:p>
          <a:p>
            <a:pPr marL="457200" indent="-457200" algn="just">
              <a:buFont typeface="Arial" panose="020B0604020202020204" pitchFamily="34" charset="0"/>
              <a:buChar char="•"/>
            </a:pPr>
            <a:r>
              <a:rPr lang="lv-LV" dirty="0"/>
              <a:t>Ražošanas veids – nolaižamā izvēlne, kur ir apkopoti biomasas kurināmā ražošanas sistēmas veidi no MK noteikumu Nr. 686 2. Pielikuma.</a:t>
            </a:r>
          </a:p>
          <a:p>
            <a:pPr marL="457200" indent="-457200" algn="just">
              <a:buFont typeface="Arial" panose="020B0604020202020204" pitchFamily="34" charset="0"/>
              <a:buChar char="•"/>
            </a:pPr>
            <a:r>
              <a:rPr lang="lv-LV" dirty="0"/>
              <a:t>Kurināma biomasas veids – nolaižamā izvēlne, kur jāizvēlas izmantoto kurināmo enerģijas ražošanai.</a:t>
            </a:r>
          </a:p>
          <a:p>
            <a:pPr marL="342900" indent="-342900" algn="just">
              <a:buFont typeface="Arial" panose="020B0604020202020204" pitchFamily="34" charset="0"/>
              <a:buChar char="•"/>
            </a:pPr>
            <a:r>
              <a:rPr lang="lv-LV" dirty="0"/>
              <a:t>Izcelsmes valsts – izvēlnē pieejamas visas ES dalībvalstis un izvēle «Cits», ja izcelsmes valsts ir ārpus ES.</a:t>
            </a:r>
          </a:p>
          <a:p>
            <a:pPr marL="342900" indent="-342900" algn="just">
              <a:buFont typeface="Arial" panose="020B0604020202020204" pitchFamily="34" charset="0"/>
              <a:buChar char="•"/>
            </a:pPr>
            <a:r>
              <a:rPr lang="lv-LV" dirty="0"/>
              <a:t>Primārās enerģijas daudzums, </a:t>
            </a:r>
            <a:r>
              <a:rPr lang="lv-LV" dirty="0" err="1"/>
              <a:t>MWh</a:t>
            </a:r>
            <a:r>
              <a:rPr lang="lv-LV" dirty="0"/>
              <a:t> – ir jānorāda konkrētā kurināmā biomasas veida patēriņš. MJ neko nenorādām, šī vērtība tika aprēķināta automātiski.</a:t>
            </a:r>
          </a:p>
          <a:p>
            <a:pPr marL="342900" indent="-342900" algn="just">
              <a:buFont typeface="Arial" panose="020B0604020202020204" pitchFamily="34" charset="0"/>
              <a:buChar char="•"/>
            </a:pPr>
            <a:r>
              <a:rPr lang="lv-LV" dirty="0">
                <a:effectLst/>
                <a:ea typeface="Times New Roman" panose="02020603050405020304" pitchFamily="18" charset="0"/>
              </a:rPr>
              <a:t>Kopējais SEG ietaupījums (elektroenerģijai, siltumenerģijai) , gCO</a:t>
            </a:r>
            <a:r>
              <a:rPr lang="lv-LV" baseline="-25000" dirty="0">
                <a:effectLst/>
                <a:ea typeface="Times New Roman" panose="02020603050405020304" pitchFamily="18" charset="0"/>
              </a:rPr>
              <a:t>2</a:t>
            </a:r>
            <a:r>
              <a:rPr lang="lv-LV" dirty="0">
                <a:effectLst/>
                <a:ea typeface="Times New Roman" panose="02020603050405020304" pitchFamily="18" charset="0"/>
              </a:rPr>
              <a:t> </a:t>
            </a:r>
            <a:r>
              <a:rPr lang="lv-LV" dirty="0" err="1">
                <a:effectLst/>
                <a:ea typeface="Times New Roman" panose="02020603050405020304" pitchFamily="18" charset="0"/>
              </a:rPr>
              <a:t>ekv</a:t>
            </a:r>
            <a:r>
              <a:rPr lang="lv-LV" dirty="0">
                <a:effectLst/>
                <a:ea typeface="Times New Roman" panose="02020603050405020304" pitchFamily="18" charset="0"/>
              </a:rPr>
              <a:t>./MJ</a:t>
            </a:r>
            <a:r>
              <a:rPr lang="lv-LV" dirty="0">
                <a:ea typeface="Times New Roman" panose="02020603050405020304" pitchFamily="18" charset="0"/>
              </a:rPr>
              <a:t>. – šo rādītāju var rēķināt pašiem vai izmantojot ERIS rīku.</a:t>
            </a:r>
          </a:p>
          <a:p>
            <a:pPr marL="342900" indent="-342900" algn="just">
              <a:buFont typeface="Arial" panose="020B0604020202020204" pitchFamily="34" charset="0"/>
              <a:buChar char="•"/>
            </a:pPr>
            <a:r>
              <a:rPr lang="lv-LV" b="0" i="0" dirty="0">
                <a:solidFill>
                  <a:srgbClr val="000000"/>
                </a:solidFill>
                <a:effectLst/>
                <a:latin typeface="Times New Roman" panose="02020603050405020304" pitchFamily="18" charset="0"/>
              </a:rPr>
              <a:t>Pievienotie dokumenti" – pirms dokumentu pievienošanas izvēlas spiedpogu &lt;Pārbaudīt un saglabāt&gt;, </a:t>
            </a:r>
            <a:endParaRPr lang="lv-LV" dirty="0">
              <a:ea typeface="Times New Roman" panose="02020603050405020304" pitchFamily="18" charset="0"/>
            </a:endParaRPr>
          </a:p>
          <a:p>
            <a:pPr marL="457200" indent="-457200" algn="just">
              <a:buFont typeface="Arial" panose="020B0604020202020204" pitchFamily="34" charset="0"/>
              <a:buChar char="•"/>
            </a:pPr>
            <a:endParaRPr lang="lv-LV" dirty="0"/>
          </a:p>
          <a:p>
            <a:pPr marL="0" indent="0">
              <a:buFont typeface="Arial" panose="020B0604020202020204" pitchFamily="34" charset="0"/>
              <a:buNone/>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0511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Tabulā "Pārskata statusu vēsture" tiek norādīta sekojošā informācija:</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datums un laiks – datums un laiks, kad Pārskatam ir mainījies statuss;</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autors – lietotājs, kurš mainījis Pārskata statusu;</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jaunais statuss – Pārskata jaunais statuss;</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komentārs – lietotāja veiktie komentāri par Pārskata statusa maiņu.</a:t>
            </a:r>
          </a:p>
          <a:p>
            <a:pPr algn="just">
              <a:spcBef>
                <a:spcPts val="600"/>
              </a:spcBef>
              <a:buFont typeface="+mj-lt"/>
              <a:buAutoNum type="arabicPeriod"/>
            </a:pPr>
            <a:endParaRPr lang="lv-LV" sz="1200" b="0" i="0" dirty="0">
              <a:solidFill>
                <a:srgbClr val="000000"/>
              </a:solidFill>
              <a:effectLst/>
              <a:latin typeface="Times New Roman" panose="02020603050405020304" pitchFamily="18" charset="0"/>
            </a:endParaRPr>
          </a:p>
          <a:p>
            <a:pPr lvl="1" algn="just"/>
            <a:endParaRPr lang="lv-LV" dirty="0"/>
          </a:p>
          <a:p>
            <a:endParaRPr lang="lv-LV" dirty="0"/>
          </a:p>
          <a:p>
            <a:pPr algn="just">
              <a:spcBef>
                <a:spcPts val="600"/>
              </a:spcBef>
              <a:buFont typeface="+mj-lt"/>
              <a:buAutoNum type="arabicPeriod"/>
            </a:pPr>
            <a:endParaRPr lang="lv-LV" sz="1200" b="0" i="0" dirty="0">
              <a:solidFill>
                <a:srgbClr val="000000"/>
              </a:solidFill>
              <a:effectLst/>
              <a:latin typeface="Times New Roman" panose="02020603050405020304" pitchFamily="18" charset="0"/>
            </a:endParaRPr>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83487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Pārskata sagatavē ir sekojošas spiedpogas:</a:t>
            </a:r>
          </a:p>
          <a:p>
            <a:pPr marL="171450" indent="-171450" algn="just">
              <a:spcBef>
                <a:spcPts val="600"/>
              </a:spcBef>
              <a:buFont typeface="Arial" panose="020B0604020202020204" pitchFamily="34" charset="0"/>
              <a:buChar char="•"/>
            </a:pPr>
            <a:r>
              <a:rPr lang="lv-LV" b="0" i="0" dirty="0">
                <a:solidFill>
                  <a:srgbClr val="000000"/>
                </a:solidFill>
                <a:effectLst/>
                <a:latin typeface="Times New Roman" panose="02020603050405020304" pitchFamily="18" charset="0"/>
              </a:rPr>
              <a:t>Pārbaudīt un saglabāt – pārbauda ievadītos datus un saglabā pārskatu. Ja dati ievadīti nekorekti, ERIS ziņo par konstatētajām kļūdām. Pārskats tiek saglabāts arī tad, ja tajā ir kļūdas;</a:t>
            </a:r>
          </a:p>
          <a:p>
            <a:pPr marL="171450" indent="-171450" algn="just">
              <a:spcBef>
                <a:spcPts val="600"/>
              </a:spcBef>
              <a:buFont typeface="Arial" panose="020B0604020202020204" pitchFamily="34" charset="0"/>
              <a:buChar char="•"/>
            </a:pPr>
            <a:r>
              <a:rPr lang="lv-LV" b="0" i="0" dirty="0">
                <a:solidFill>
                  <a:srgbClr val="000000"/>
                </a:solidFill>
                <a:effectLst/>
                <a:latin typeface="Times New Roman" panose="02020603050405020304" pitchFamily="18" charset="0"/>
              </a:rPr>
              <a:t>Iesniegt – spiedpoga pārskata iesniegšanai BVKB. Pēc pogas izvēles: </a:t>
            </a:r>
            <a:r>
              <a:rPr lang="lv-LV" b="0" i="0" dirty="0">
                <a:solidFill>
                  <a:srgbClr val="FF0000"/>
                </a:solidFill>
                <a:effectLst/>
                <a:latin typeface="Times New Roman" panose="02020603050405020304" pitchFamily="18" charset="0"/>
              </a:rPr>
              <a:t>Par 2024. gadu viņi var gatavot jau tagad, bet iesniegt varēs tikai 2025. gadu.</a:t>
            </a:r>
          </a:p>
          <a:p>
            <a:pPr marL="742950" lvl="1" indent="-285750" algn="just">
              <a:spcBef>
                <a:spcPts val="600"/>
              </a:spcBef>
              <a:buFont typeface="Courier New" panose="02070309020205020404" pitchFamily="49" charset="0"/>
              <a:buChar char="o"/>
            </a:pPr>
            <a:r>
              <a:rPr lang="lv-LV" sz="1200" b="0" i="0" dirty="0">
                <a:solidFill>
                  <a:srgbClr val="000000"/>
                </a:solidFill>
                <a:effectLst/>
                <a:latin typeface="Times New Roman" panose="02020603050405020304" pitchFamily="18" charset="0"/>
              </a:rPr>
              <a:t>ja sagatavotajā pārskatā ir kļūdas, tad šādu pārskatu iesniegt nevarēs, kamēr netiks izlabotas kļūdas;</a:t>
            </a:r>
          </a:p>
          <a:p>
            <a:pPr marL="742950" lvl="1" indent="-285750" algn="just">
              <a:spcBef>
                <a:spcPts val="600"/>
              </a:spcBef>
              <a:buFont typeface="Courier New" panose="02070309020205020404" pitchFamily="49" charset="0"/>
              <a:buChar char="o"/>
            </a:pPr>
            <a:r>
              <a:rPr lang="lv-LV" sz="1200" b="0" i="0" dirty="0">
                <a:solidFill>
                  <a:srgbClr val="000000"/>
                </a:solidFill>
                <a:effectLst/>
                <a:latin typeface="Times New Roman" panose="02020603050405020304" pitchFamily="18" charset="0"/>
              </a:rPr>
              <a:t>ja sagatavotajā pārskatā nav kļūdu, tad uznirstošā ERIS paziņojumu logā jāapstiprina vai jānoraida Pārskata iesniegšana, izvēloties spiedpogu &lt;Iesniegt&gt; vai &lt;Atcelt&gt;. Pārskata statuss no “Sagatavošanā” mainās uz statusu “Iesniegts”, tas redzams Pārskata statusu vēsturē. Pārskata datus vairs nevar rediģēt;</a:t>
            </a:r>
          </a:p>
          <a:p>
            <a:pPr marL="742950" lvl="1" indent="-285750" algn="just">
              <a:spcBef>
                <a:spcPts val="600"/>
              </a:spcBef>
              <a:buFont typeface="Courier New" panose="02070309020205020404" pitchFamily="49" charset="0"/>
              <a:buChar char="o"/>
            </a:pPr>
            <a:r>
              <a:rPr lang="lv-LV" sz="1200" b="0" i="0" dirty="0">
                <a:solidFill>
                  <a:srgbClr val="000000"/>
                </a:solidFill>
                <a:effectLst/>
                <a:latin typeface="Times New Roman" panose="02020603050405020304" pitchFamily="18" charset="0"/>
              </a:rPr>
              <a:t>pēc Pārskata iesniegšanas BVKB to izskata un apstiprina. Kad BVKB ir apstiprinājis Pārskatu, tā statuss mainās uz “Pieņemts”;</a:t>
            </a:r>
          </a:p>
          <a:p>
            <a:pPr marL="393700" algn="just"/>
            <a:r>
              <a:rPr lang="lv-LV" b="0" i="0" dirty="0">
                <a:solidFill>
                  <a:srgbClr val="000000"/>
                </a:solidFill>
                <a:effectLst/>
                <a:latin typeface="Times New Roman" panose="02020603050405020304" pitchFamily="18" charset="0"/>
              </a:rPr>
              <a:t>&lt;Dzēst&gt; – dzēš izveidoto pārskatu. Pārskatu iespējams izdzēst tikai tad, ja tā statuss ir “Sagatavošanā”. Pēc spiedpogas izvēles uznirstošā ERIS paziņojumu logā jāievada dzēšanas iemesls un jāapstiprina dzēšana, izvēloties spiedpogu &lt;Jā&gt;. Pēc pārskata dzēšanas lietotājs tiek atgriezts uz ERIS darba vietu.</a:t>
            </a:r>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15358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00779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Pēc pieslēgšanās ERIS juridiskas personas pārstāvim tiek attēlota darba vieta, kura sastāv no divām daļām:</a:t>
            </a:r>
          </a:p>
          <a:p>
            <a:pPr algn="just">
              <a:spcBef>
                <a:spcPts val="600"/>
              </a:spcBef>
              <a:buFont typeface="+mj-lt"/>
              <a:buAutoNum type="arabicPeriod"/>
            </a:pPr>
            <a:r>
              <a:rPr lang="lv-LV" sz="1800" b="0" i="0" dirty="0">
                <a:solidFill>
                  <a:srgbClr val="000000"/>
                </a:solidFill>
                <a:effectLst/>
                <a:latin typeface="Times New Roman" panose="02020603050405020304" pitchFamily="18" charset="0"/>
              </a:rPr>
              <a:t>pamatinformācija par juridisko personu;</a:t>
            </a:r>
          </a:p>
          <a:p>
            <a:pPr algn="just">
              <a:spcBef>
                <a:spcPts val="600"/>
              </a:spcBef>
              <a:buFont typeface="+mj-lt"/>
              <a:buAutoNum type="arabicPeriod"/>
            </a:pPr>
            <a:r>
              <a:rPr lang="lv-LV" sz="1800" b="0" i="0" dirty="0">
                <a:solidFill>
                  <a:srgbClr val="000000"/>
                </a:solidFill>
                <a:effectLst/>
                <a:latin typeface="Times New Roman" panose="02020603050405020304" pitchFamily="18" charset="0"/>
              </a:rPr>
              <a:t>tabula “SEG ietaupījuma aprēķins”, kurā uzkrāta informācija par izveidotajiem Aprēķiniem.</a:t>
            </a:r>
          </a:p>
          <a:p>
            <a:pPr algn="just">
              <a:spcBef>
                <a:spcPts val="600"/>
              </a:spcBef>
            </a:pPr>
            <a:r>
              <a:rPr lang="lv-LV" sz="2800" b="0" i="0" dirty="0">
                <a:solidFill>
                  <a:srgbClr val="000000"/>
                </a:solidFill>
                <a:effectLst/>
                <a:latin typeface="Times New Roman" panose="02020603050405020304" pitchFamily="18" charset="0"/>
              </a:rPr>
              <a:t>Lai izveidotu jaunu Aprēķinu:</a:t>
            </a:r>
          </a:p>
          <a:p>
            <a:pPr algn="just">
              <a:spcBef>
                <a:spcPts val="600"/>
              </a:spcBef>
              <a:buFont typeface="+mj-lt"/>
              <a:buAutoNum type="arabicPeriod"/>
            </a:pPr>
            <a:r>
              <a:rPr lang="lv-LV" sz="1800" b="0" i="0" dirty="0">
                <a:solidFill>
                  <a:srgbClr val="000000"/>
                </a:solidFill>
                <a:effectLst/>
                <a:latin typeface="Times New Roman" panose="02020603050405020304" pitchFamily="18" charset="0"/>
              </a:rPr>
              <a:t>juridiskās personas darba vietā izvēlas spiedpogu &lt;Jauns aprēķins&gt;;</a:t>
            </a:r>
          </a:p>
          <a:p>
            <a:pPr algn="just">
              <a:spcBef>
                <a:spcPts val="600"/>
              </a:spcBef>
              <a:buFont typeface="+mj-lt"/>
              <a:buAutoNum type="arabicPeriod"/>
            </a:pPr>
            <a:endParaRPr lang="lv-LV" sz="1800" b="0" i="0" dirty="0">
              <a:solidFill>
                <a:srgbClr val="000000"/>
              </a:solidFill>
              <a:effectLst/>
              <a:latin typeface="Times New Roman" panose="02020603050405020304" pitchFamily="18" charset="0"/>
            </a:endParaRPr>
          </a:p>
          <a:p>
            <a:endParaRPr lang="lv-LV" dirty="0"/>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46044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Aprēķins sastāv no sekojošām daļām:</a:t>
            </a:r>
          </a:p>
          <a:p>
            <a:pPr algn="just">
              <a:spcBef>
                <a:spcPts val="600"/>
              </a:spcBef>
              <a:buFont typeface="+mj-lt"/>
              <a:buAutoNum type="arabicPeriod"/>
            </a:pPr>
            <a:r>
              <a:rPr lang="lv-LV" sz="1800" b="0" i="0" dirty="0">
                <a:solidFill>
                  <a:srgbClr val="000000"/>
                </a:solidFill>
                <a:effectLst/>
                <a:latin typeface="Times New Roman" panose="02020603050405020304" pitchFamily="18" charset="0"/>
              </a:rPr>
              <a:t>Aprēķina pamatinformācijas daļa ar sekojošiem datiem:</a:t>
            </a:r>
          </a:p>
          <a:p>
            <a:r>
              <a:rPr lang="lv-LV" dirty="0"/>
              <a:t>2. Atkarībā no tā kāda izejviela tiek izmantota, jāaizpilda 1. tabula. Lai to aizpildītu ir jāizmanto </a:t>
            </a:r>
            <a:r>
              <a:rPr lang="lv-LV" dirty="0" err="1"/>
              <a:t>standartvērtības</a:t>
            </a:r>
            <a:r>
              <a:rPr lang="lv-LV" dirty="0"/>
              <a:t>, kuras ir apkopotas tabulā. </a:t>
            </a:r>
          </a:p>
          <a:p>
            <a:r>
              <a:rPr lang="lv-LV" dirty="0"/>
              <a:t>3. Un 4. Tabulā ir jānorāda dati par iekārtu. </a:t>
            </a:r>
          </a:p>
          <a:p>
            <a:pPr algn="just">
              <a:spcBef>
                <a:spcPts val="600"/>
              </a:spcBef>
            </a:pPr>
            <a:r>
              <a:rPr lang="lv-LV" dirty="0"/>
              <a:t>5. Tabulā tiek parādīts aprēķinu rezultāts. </a:t>
            </a:r>
            <a:r>
              <a:rPr lang="lv-LV" b="0" i="0" dirty="0">
                <a:solidFill>
                  <a:srgbClr val="000000"/>
                </a:solidFill>
                <a:effectLst/>
                <a:latin typeface="Times New Roman" panose="02020603050405020304" pitchFamily="18" charset="0"/>
              </a:rPr>
              <a:t>Kolonnā “Kopējais SEG emisiju ietaupījums (</a:t>
            </a:r>
            <a:r>
              <a:rPr lang="lv-LV" b="0" i="0" dirty="0" err="1">
                <a:solidFill>
                  <a:srgbClr val="000000"/>
                </a:solidFill>
                <a:effectLst/>
                <a:latin typeface="Times New Roman" panose="02020603050405020304" pitchFamily="18" charset="0"/>
              </a:rPr>
              <a:t>E</a:t>
            </a:r>
            <a:r>
              <a:rPr lang="lv-LV" b="0" i="0" baseline="-25000" dirty="0" err="1">
                <a:solidFill>
                  <a:srgbClr val="000000"/>
                </a:solidFill>
                <a:effectLst/>
                <a:latin typeface="Times New Roman" panose="02020603050405020304" pitchFamily="18" charset="0"/>
              </a:rPr>
              <a:t>ietaup</a:t>
            </a:r>
            <a:r>
              <a:rPr lang="lv-LV" b="0" i="0" dirty="0">
                <a:solidFill>
                  <a:srgbClr val="000000"/>
                </a:solidFill>
                <a:effectLst/>
                <a:latin typeface="Times New Roman" panose="02020603050405020304" pitchFamily="18" charset="0"/>
              </a:rPr>
              <a:t>)” tiek attēlots aprēķinātais SEG emisiju ietaupījums un tas salīdzināts ar ietaupījuma kritērijiem:</a:t>
            </a:r>
          </a:p>
          <a:p>
            <a:pPr algn="just">
              <a:spcBef>
                <a:spcPts val="600"/>
              </a:spcBef>
              <a:buFont typeface="Arial" panose="020B0604020202020204" pitchFamily="34" charset="0"/>
              <a:buChar char="•"/>
            </a:pPr>
            <a:r>
              <a:rPr lang="lv-LV" sz="1800" b="0" i="0" dirty="0">
                <a:solidFill>
                  <a:srgbClr val="000000"/>
                </a:solidFill>
                <a:effectLst/>
                <a:latin typeface="Times New Roman" panose="02020603050405020304" pitchFamily="18" charset="0"/>
              </a:rPr>
              <a:t>ja emisiju ietaupījums atbilst kritērijiem, tas tiek iekrāsots zaļā krāsā;</a:t>
            </a:r>
          </a:p>
          <a:p>
            <a:pPr algn="just">
              <a:spcBef>
                <a:spcPts val="600"/>
              </a:spcBef>
              <a:buFont typeface="Arial" panose="020B0604020202020204" pitchFamily="34" charset="0"/>
              <a:buChar char="•"/>
            </a:pPr>
            <a:r>
              <a:rPr lang="lv-LV" sz="1800" b="0" i="0" dirty="0">
                <a:solidFill>
                  <a:srgbClr val="000000"/>
                </a:solidFill>
                <a:effectLst/>
                <a:latin typeface="Times New Roman" panose="02020603050405020304" pitchFamily="18" charset="0"/>
              </a:rPr>
              <a:t>ja emisiju ietaupījums neatbilst kritērijiem, tas tiek iekrāsots sarkanā krāsā.</a:t>
            </a:r>
          </a:p>
          <a:p>
            <a:endParaRPr lang="lv-LV" dirty="0"/>
          </a:p>
        </p:txBody>
      </p:sp>
      <p:sp>
        <p:nvSpPr>
          <p:cNvPr id="4" name="Slide Number Placeholder 3"/>
          <p:cNvSpPr>
            <a:spLocks noGrp="1"/>
          </p:cNvSpPr>
          <p:nvPr>
            <p:ph type="sldNum" sz="quarter" idx="5"/>
          </p:nvPr>
        </p:nvSpPr>
        <p:spPr/>
        <p:txBody>
          <a:bodyPr/>
          <a:lstStyle/>
          <a:p>
            <a:fld id="{09B40BED-5F95-47D7-B2C5-0A38533BB120}" type="slidenum">
              <a:rPr lang="lv-LV" smtClean="0"/>
              <a:t>16</a:t>
            </a:fld>
            <a:endParaRPr lang="lv-LV"/>
          </a:p>
        </p:txBody>
      </p:sp>
    </p:spTree>
    <p:extLst>
      <p:ext uri="{BB962C8B-B14F-4D97-AF65-F5344CB8AC3E}">
        <p14:creationId xmlns:p14="http://schemas.microsoft.com/office/powerpoint/2010/main" val="52371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Aprēķina sagatavē ir sekojošas spiedpogas:</a:t>
            </a:r>
          </a:p>
          <a:p>
            <a:pPr algn="just">
              <a:spcBef>
                <a:spcPts val="600"/>
              </a:spcBef>
              <a:buFont typeface="Arial" panose="020B0604020202020204" pitchFamily="34" charset="0"/>
              <a:buChar char="•"/>
            </a:pPr>
            <a:r>
              <a:rPr lang="lv-LV" sz="1800" b="0" i="0" dirty="0">
                <a:solidFill>
                  <a:srgbClr val="000000"/>
                </a:solidFill>
                <a:effectLst/>
                <a:latin typeface="Times New Roman" panose="02020603050405020304" pitchFamily="18" charset="0"/>
              </a:rPr>
              <a:t>&lt;Pārbaudīt un saglabāt&gt; - pārbauda ievadītos datus un saglabā Aprēķinu. Ja dati ievadīti nekorekti, ERIS ziņo par konstatētajām kļūdām. Aprēķins tiek saglabāts arī tad, ja tajā ir kļūdas;</a:t>
            </a:r>
          </a:p>
          <a:p>
            <a:pPr algn="just">
              <a:spcBef>
                <a:spcPts val="600"/>
              </a:spcBef>
              <a:buFont typeface="Arial" panose="020B0604020202020204" pitchFamily="34" charset="0"/>
              <a:buChar char="•"/>
            </a:pPr>
            <a:r>
              <a:rPr lang="lv-LV" sz="1800" b="0" i="0" dirty="0">
                <a:solidFill>
                  <a:srgbClr val="000000"/>
                </a:solidFill>
                <a:effectLst/>
                <a:latin typeface="Times New Roman" panose="02020603050405020304" pitchFamily="18" charset="0"/>
              </a:rPr>
              <a:t>&lt;Izdrukāt&gt; - izveido Aprēķina izdruku PDF datnes formā. Sistēma piedāvā izdruku elektroniskai parakstīšanai vai bez elektroniska paraksta teksta.</a:t>
            </a:r>
          </a:p>
          <a:p>
            <a:pPr algn="just">
              <a:spcBef>
                <a:spcPts val="600"/>
              </a:spcBef>
              <a:buFont typeface="Arial" panose="020B0604020202020204" pitchFamily="34" charset="0"/>
              <a:buChar char="•"/>
            </a:pPr>
            <a:r>
              <a:rPr lang="lv-LV" sz="1800" b="0" i="0" dirty="0">
                <a:solidFill>
                  <a:srgbClr val="000000"/>
                </a:solidFill>
                <a:effectLst/>
                <a:latin typeface="Times New Roman" panose="02020603050405020304" pitchFamily="18" charset="0"/>
              </a:rPr>
              <a:t>&lt;Veidot dublikātu&gt; - izveido jaunu Aprēķinu kā esošā Aprēķina kopiju. Veidojot Aprēķina dublikātu, uznirstošajā logā jāievada dublikāta partijas identifikatoru;</a:t>
            </a:r>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2969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19</a:t>
            </a:fld>
            <a:endParaRPr lang="lv-LV"/>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41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v-LV" b="0" i="0" dirty="0">
                <a:solidFill>
                  <a:srgbClr val="000000"/>
                </a:solidFill>
                <a:effectLst/>
                <a:latin typeface="Times New Roman" panose="02020603050405020304" pitchFamily="18" charset="0"/>
              </a:rPr>
              <a:t>Saskaņā ar MK noteikumu Nr. 686 39. un 40. punktu </a:t>
            </a: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7946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501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57753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87027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0211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3594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v-LV" dirty="0"/>
              <a:t>Katrai uzņēmuma </a:t>
            </a:r>
            <a:r>
              <a:rPr lang="lv-LV" dirty="0" err="1"/>
              <a:t>paraksttiesīgajai</a:t>
            </a:r>
            <a:r>
              <a:rPr lang="lv-LV" dirty="0"/>
              <a:t> personai ir jāieiet BIS un jāapstiprina personai izveidotais deleģējums.</a:t>
            </a:r>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25726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v-LV" b="0" i="0" dirty="0">
                <a:solidFill>
                  <a:srgbClr val="000000"/>
                </a:solidFill>
                <a:effectLst/>
                <a:latin typeface="Times New Roman" panose="02020603050405020304" pitchFamily="18" charset="0"/>
              </a:rPr>
              <a:t>Lietotāja darba vietā tiek attēlota UR aktuālā informācija par juridiskās personas reģistrācijas numuru un adresi. </a:t>
            </a:r>
          </a:p>
          <a:p>
            <a:pPr marL="171450" indent="-171450">
              <a:buFont typeface="Arial" panose="020B0604020202020204" pitchFamily="34" charset="0"/>
              <a:buChar char="•"/>
            </a:pPr>
            <a:r>
              <a:rPr lang="lv-LV" b="0" i="0" dirty="0">
                <a:solidFill>
                  <a:srgbClr val="000000"/>
                </a:solidFill>
                <a:effectLst/>
                <a:latin typeface="Times New Roman" panose="02020603050405020304" pitchFamily="18" charset="0"/>
              </a:rPr>
              <a:t>Pēc noklusējuma, ERIS kā kontaktpersonu attēlos šobrīd autorizētā lietotāja (Jūsu) vārdu un uzvārdu, taču kontaktpersonas informāciju ir iespējams nomainīt, izvēloties spiedpogu &lt;Labot&gt;. Pēc izmaiņu veikšanas, jāizvēlas spiedpoga &lt;Saglabāt&gt;.</a:t>
            </a:r>
          </a:p>
          <a:p>
            <a:pPr marL="171450" indent="-171450">
              <a:buFont typeface="Arial" panose="020B0604020202020204" pitchFamily="34" charset="0"/>
              <a:buChar char="•"/>
            </a:pPr>
            <a:r>
              <a:rPr lang="lv-LV" b="0" i="0" dirty="0">
                <a:solidFill>
                  <a:srgbClr val="000000"/>
                </a:solidFill>
                <a:effectLst/>
                <a:latin typeface="Times New Roman" panose="02020603050405020304" pitchFamily="18" charset="0"/>
              </a:rPr>
              <a:t>Pārskatu ir iespējams izveidot jebkurā brīdī, lai tajā pakāpeniski pievienotu nepieciešamo informāciju, taču iesniegt BVKB to var, sākot ar nākamā kalendārā gada 1.janvāri.</a:t>
            </a:r>
          </a:p>
          <a:p>
            <a:pPr marL="171450" indent="-171450">
              <a:buFont typeface="Arial" panose="020B0604020202020204" pitchFamily="34" charset="0"/>
              <a:buChar char="•"/>
            </a:pPr>
            <a:r>
              <a:rPr lang="lv-LV" b="0" i="0" dirty="0">
                <a:solidFill>
                  <a:srgbClr val="000000"/>
                </a:solidFill>
                <a:effectLst/>
                <a:latin typeface="Times New Roman" panose="02020603050405020304" pitchFamily="18" charset="0"/>
              </a:rPr>
              <a:t>Par katru kalendāro gadu ir iespējams izveidot vienu Pārskatu.</a:t>
            </a:r>
          </a:p>
          <a:p>
            <a:pPr marL="171450" indent="-171450">
              <a:buFont typeface="Arial" panose="020B0604020202020204" pitchFamily="34" charset="0"/>
              <a:buChar char="•"/>
            </a:pPr>
            <a:r>
              <a:rPr lang="lv-LV" b="0" i="0" dirty="0">
                <a:solidFill>
                  <a:srgbClr val="000000"/>
                </a:solidFill>
                <a:effectLst/>
                <a:latin typeface="Times New Roman" panose="02020603050405020304" pitchFamily="18" charset="0"/>
              </a:rPr>
              <a:t>Jaunu pārskatu pievienošanai izmantojam pogu «Pievienot jaunu pārskatu».</a:t>
            </a: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7169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A4C8-AECF-279D-73A0-382F2B167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9CA19D0-D19E-2919-2D35-F8894FF5F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BAFBC10-2D25-DC0A-BAF7-6A9F08A93278}"/>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5" name="Footer Placeholder 4">
            <a:extLst>
              <a:ext uri="{FF2B5EF4-FFF2-40B4-BE49-F238E27FC236}">
                <a16:creationId xmlns:a16="http://schemas.microsoft.com/office/drawing/2014/main" id="{C47BCB72-FAB7-9AC6-004F-3B52F157A1E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3993629-CE38-81CE-EDA3-CF13F359ED4C}"/>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45964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591E-A8D2-8162-08C0-C18D24BD63A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AD019DE-5C93-527D-912D-446B4741C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6DB6307-A3E6-F8AF-B682-1728E134388C}"/>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5" name="Footer Placeholder 4">
            <a:extLst>
              <a:ext uri="{FF2B5EF4-FFF2-40B4-BE49-F238E27FC236}">
                <a16:creationId xmlns:a16="http://schemas.microsoft.com/office/drawing/2014/main" id="{70FF7AE5-D663-D915-03A9-FFC7327E867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889BDB4-622E-7D10-CBED-3860F07E1E32}"/>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2300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C8D58-0526-0248-6E05-9F3EAA49A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638F972-0E0E-DF8A-BB94-DB392961E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A1D71F8-B3FC-7CD8-3C88-16F2295BCCF1}"/>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5" name="Footer Placeholder 4">
            <a:extLst>
              <a:ext uri="{FF2B5EF4-FFF2-40B4-BE49-F238E27FC236}">
                <a16:creationId xmlns:a16="http://schemas.microsoft.com/office/drawing/2014/main" id="{B33D1C6C-CE56-DC63-F8DD-1781AE6AC53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D24899F-7A09-F97C-AF5A-D0573D47567E}"/>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81896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8906-1CEB-69D1-3887-19C2471E5A9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24AF090-0B26-3A1F-F756-88E672A17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1FB98B1-1A52-1822-6A55-E41E8C31673F}"/>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5" name="Footer Placeholder 4">
            <a:extLst>
              <a:ext uri="{FF2B5EF4-FFF2-40B4-BE49-F238E27FC236}">
                <a16:creationId xmlns:a16="http://schemas.microsoft.com/office/drawing/2014/main" id="{22426F8F-8D65-7199-E90A-41CEF2422D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D6CD063-E4DF-B066-C874-311544903FA0}"/>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385474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BFFA-02A0-8B5E-1C42-8C5EF9A69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EA7912E9-2FB1-21A6-8198-A104AFF86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CA70FD-4D2D-BABF-71FB-88D46ED9A56F}"/>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5" name="Footer Placeholder 4">
            <a:extLst>
              <a:ext uri="{FF2B5EF4-FFF2-40B4-BE49-F238E27FC236}">
                <a16:creationId xmlns:a16="http://schemas.microsoft.com/office/drawing/2014/main" id="{D22B84DD-A772-0153-647A-3EA58273D6E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21D0B8-3B71-CC93-A005-29ECC19A53ED}"/>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90033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DBAB-216D-AEB1-983C-ECB0D306A6B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47DE352-F037-B66D-BE8B-D26C5B20C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6A1ED75B-318E-82E1-4069-B48EB5924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F66E144-8B3B-9FDD-ED38-DD4DE17C14BF}"/>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6" name="Footer Placeholder 5">
            <a:extLst>
              <a:ext uri="{FF2B5EF4-FFF2-40B4-BE49-F238E27FC236}">
                <a16:creationId xmlns:a16="http://schemas.microsoft.com/office/drawing/2014/main" id="{CFF05E7D-637A-A6DA-3962-9EAD0FBC617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1EB3F6D-518D-19AE-F892-6DFC035DC43B}"/>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78990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E5EE-F6B9-A12D-329D-27485D35BF93}"/>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DC2966C-7215-77E6-10B1-F1B1D27444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F0F40-CF28-E800-D2A9-EE055A961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0F22C73-E110-4383-1ED0-53723A5EA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3F7D8-69F9-E202-C85E-CBEB3F7A4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ED45ECB-467F-D15F-3143-F2C6F8F6811A}"/>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8" name="Footer Placeholder 7">
            <a:extLst>
              <a:ext uri="{FF2B5EF4-FFF2-40B4-BE49-F238E27FC236}">
                <a16:creationId xmlns:a16="http://schemas.microsoft.com/office/drawing/2014/main" id="{DBF493C1-DE0D-C4EC-18E2-B6546E77106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88A0751C-6819-7456-D468-BDD8EB0128D6}"/>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09998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A3D4-2A70-39E6-09B5-618006BD8D85}"/>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1DD2A855-2A52-34EA-8519-2D9ABFF77104}"/>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4" name="Footer Placeholder 3">
            <a:extLst>
              <a:ext uri="{FF2B5EF4-FFF2-40B4-BE49-F238E27FC236}">
                <a16:creationId xmlns:a16="http://schemas.microsoft.com/office/drawing/2014/main" id="{A928B107-1EB1-5812-EBA2-3630C4BFD46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98C3127-9535-FD0F-8372-F64012110EEC}"/>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39468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5A6DE-11FE-EE06-C5EE-CA8B22F35EFC}"/>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3" name="Footer Placeholder 2">
            <a:extLst>
              <a:ext uri="{FF2B5EF4-FFF2-40B4-BE49-F238E27FC236}">
                <a16:creationId xmlns:a16="http://schemas.microsoft.com/office/drawing/2014/main" id="{1C508B86-5C3C-CBD1-8EEE-8C73CBDF172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B48F74C5-FFAE-C8A2-22BD-0EB87591758E}"/>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08524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10A2-2368-CD31-E22C-87A00122F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76F6599-CA48-8694-EDF5-DEF524182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18286476-0A1D-FC38-74EB-493B0C14B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BEDF8-530D-090E-E3DF-BB2491F4DF40}"/>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6" name="Footer Placeholder 5">
            <a:extLst>
              <a:ext uri="{FF2B5EF4-FFF2-40B4-BE49-F238E27FC236}">
                <a16:creationId xmlns:a16="http://schemas.microsoft.com/office/drawing/2014/main" id="{74029ECC-0D8A-F2B7-89A5-7443C55B3C7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FACC352-791A-7FC2-D853-9AB064279030}"/>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316699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7A96-EBC6-6D65-9F2B-BB8966CA9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C720D12-305F-7539-06F4-0A711067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B18B01E3-A59B-A2D1-4B9B-28ADDEF3D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6C8F6-3882-06AE-CF10-5943A85D8BFF}"/>
              </a:ext>
            </a:extLst>
          </p:cNvPr>
          <p:cNvSpPr>
            <a:spLocks noGrp="1"/>
          </p:cNvSpPr>
          <p:nvPr>
            <p:ph type="dt" sz="half" idx="10"/>
          </p:nvPr>
        </p:nvSpPr>
        <p:spPr/>
        <p:txBody>
          <a:bodyPr/>
          <a:lstStyle/>
          <a:p>
            <a:fld id="{2EECBAC5-6A7E-4BC6-BD2F-64503ACBDC2B}" type="datetimeFigureOut">
              <a:rPr lang="lv-LV" smtClean="0"/>
              <a:t>16.05.2024</a:t>
            </a:fld>
            <a:endParaRPr lang="lv-LV"/>
          </a:p>
        </p:txBody>
      </p:sp>
      <p:sp>
        <p:nvSpPr>
          <p:cNvPr id="6" name="Footer Placeholder 5">
            <a:extLst>
              <a:ext uri="{FF2B5EF4-FFF2-40B4-BE49-F238E27FC236}">
                <a16:creationId xmlns:a16="http://schemas.microsoft.com/office/drawing/2014/main" id="{D6438F80-A7B7-CD85-F326-EA41C5C3A94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66ACA9A-9E87-1C6C-BCE0-6AAE216DF7CD}"/>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63049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CA8FC-3C18-841B-9F20-C3DDC17E8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0F1DD75-3BC4-7D7C-747A-C9AB15D73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016FAA7-9A2E-D703-5FF8-B4D18DB34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CBAC5-6A7E-4BC6-BD2F-64503ACBDC2B}" type="datetimeFigureOut">
              <a:rPr lang="lv-LV" smtClean="0"/>
              <a:t>16.05.2024</a:t>
            </a:fld>
            <a:endParaRPr lang="lv-LV"/>
          </a:p>
        </p:txBody>
      </p:sp>
      <p:sp>
        <p:nvSpPr>
          <p:cNvPr id="5" name="Footer Placeholder 4">
            <a:extLst>
              <a:ext uri="{FF2B5EF4-FFF2-40B4-BE49-F238E27FC236}">
                <a16:creationId xmlns:a16="http://schemas.microsoft.com/office/drawing/2014/main" id="{DAF0FC8B-5B97-FE4D-86B7-A6EA7E6B6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AC129E41-2661-DE7D-519A-10CA45DD8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8C39D-5FD6-460A-AC96-80BF88DCFEE1}" type="slidenum">
              <a:rPr lang="lv-LV" smtClean="0"/>
              <a:t>‹#›</a:t>
            </a:fld>
            <a:endParaRPr lang="lv-LV"/>
          </a:p>
        </p:txBody>
      </p:sp>
    </p:spTree>
    <p:extLst>
      <p:ext uri="{BB962C8B-B14F-4D97-AF65-F5344CB8AC3E}">
        <p14:creationId xmlns:p14="http://schemas.microsoft.com/office/powerpoint/2010/main" val="90164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mailto:eris@bvkb.gov.lv" TargetMode="External"/><Relationship Id="rId5" Type="http://schemas.openxmlformats.org/officeDocument/2006/relationships/image" Target="../media/image6.sv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hyperlink" Target="mailto:Edite.biseniece@bvkb.gov.lv" TargetMode="External"/><Relationship Id="rId3" Type="http://schemas.openxmlformats.org/officeDocument/2006/relationships/image" Target="../media/image1.png"/><Relationship Id="rId7" Type="http://schemas.openxmlformats.org/officeDocument/2006/relationships/hyperlink" Target="mailto:vera.suzdalenko@bvkb.gov.l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2.sv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bis.gov.lv/bisp/lv/help/ka-izveidot-jaunu-delegejum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bvkb.gov.lv/lv/energoresursu-informacijas-sistema-eris" TargetMode="External"/><Relationship Id="rId11" Type="http://schemas.openxmlformats.org/officeDocument/2006/relationships/image" Target="../media/image10.png"/><Relationship Id="rId5" Type="http://schemas.openxmlformats.org/officeDocument/2006/relationships/hyperlink" Target="http://www.bis.gov.lv/" TargetMode="External"/><Relationship Id="rId10"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10" name="TextBox 9">
            <a:extLst>
              <a:ext uri="{FF2B5EF4-FFF2-40B4-BE49-F238E27FC236}">
                <a16:creationId xmlns:a16="http://schemas.microsoft.com/office/drawing/2014/main" id="{2168AA31-3992-4A4E-97BC-1627530CF13A}"/>
              </a:ext>
            </a:extLst>
          </p:cNvPr>
          <p:cNvSpPr txBox="1"/>
          <p:nvPr/>
        </p:nvSpPr>
        <p:spPr>
          <a:xfrm>
            <a:off x="1770111" y="5734003"/>
            <a:ext cx="8588178" cy="461665"/>
          </a:xfrm>
          <a:prstGeom prst="rect">
            <a:avLst/>
          </a:prstGeom>
          <a:noFill/>
        </p:spPr>
        <p:txBody>
          <a:bodyPr wrap="square" rtlCol="0">
            <a:spAutoFit/>
          </a:bodyPr>
          <a:lstStyle/>
          <a:p>
            <a:pPr algn="ctr"/>
            <a:r>
              <a:rPr lang="lv-LV" altLang="lv-LV" sz="1200" dirty="0">
                <a:latin typeface="Verdana" panose="020B0604030504040204" pitchFamily="34" charset="0"/>
                <a:ea typeface="Verdana" panose="020B0604030504040204" pitchFamily="34" charset="0"/>
              </a:rPr>
              <a:t>Rīga</a:t>
            </a:r>
          </a:p>
          <a:p>
            <a:pPr algn="ctr"/>
            <a:r>
              <a:rPr lang="lv-LV" altLang="lv-LV" sz="1200" dirty="0">
                <a:latin typeface="Verdana" panose="020B0604030504040204" pitchFamily="34" charset="0"/>
                <a:ea typeface="Verdana" panose="020B0604030504040204" pitchFamily="34" charset="0"/>
              </a:rPr>
              <a:t>16.05.2024.</a:t>
            </a:r>
          </a:p>
        </p:txBody>
      </p:sp>
      <p:sp>
        <p:nvSpPr>
          <p:cNvPr id="2" name="TextBox 1">
            <a:extLst>
              <a:ext uri="{FF2B5EF4-FFF2-40B4-BE49-F238E27FC236}">
                <a16:creationId xmlns:a16="http://schemas.microsoft.com/office/drawing/2014/main" id="{452134B1-E52C-4AC4-BED0-A0829F561A7B}"/>
              </a:ext>
            </a:extLst>
          </p:cNvPr>
          <p:cNvSpPr txBox="1"/>
          <p:nvPr/>
        </p:nvSpPr>
        <p:spPr>
          <a:xfrm>
            <a:off x="1230104" y="2743531"/>
            <a:ext cx="9668191" cy="1077218"/>
          </a:xfrm>
          <a:prstGeom prst="rect">
            <a:avLst/>
          </a:prstGeom>
          <a:noFill/>
        </p:spPr>
        <p:txBody>
          <a:bodyPr wrap="square" rtlCol="0">
            <a:spAutoFit/>
          </a:bodyPr>
          <a:lstStyle/>
          <a:p>
            <a:pPr algn="ctr"/>
            <a:r>
              <a:rPr lang="lv-LV" sz="3200" dirty="0">
                <a:latin typeface="Verdana" panose="020B0604030504040204" pitchFamily="34" charset="0"/>
                <a:ea typeface="Verdana" panose="020B0604030504040204" pitchFamily="34" charset="0"/>
              </a:rPr>
              <a:t>Ilgtspējas apliecinājumu iesniegšana </a:t>
            </a:r>
          </a:p>
          <a:p>
            <a:pPr algn="ctr"/>
            <a:r>
              <a:rPr lang="lv-LV" sz="3200" dirty="0">
                <a:latin typeface="Verdana" panose="020B0604030504040204" pitchFamily="34" charset="0"/>
                <a:ea typeface="Verdana" panose="020B0604030504040204" pitchFamily="34" charset="0"/>
              </a:rPr>
              <a:t>Energoresursu informācijas sistēmā</a:t>
            </a:r>
          </a:p>
        </p:txBody>
      </p:sp>
      <p:sp>
        <p:nvSpPr>
          <p:cNvPr id="3" name="TextBox 2">
            <a:extLst>
              <a:ext uri="{FF2B5EF4-FFF2-40B4-BE49-F238E27FC236}">
                <a16:creationId xmlns:a16="http://schemas.microsoft.com/office/drawing/2014/main" id="{EBF54A94-4B14-9836-4289-69CFF16D13A7}"/>
              </a:ext>
            </a:extLst>
          </p:cNvPr>
          <p:cNvSpPr txBox="1"/>
          <p:nvPr/>
        </p:nvSpPr>
        <p:spPr>
          <a:xfrm>
            <a:off x="3100104" y="4403129"/>
            <a:ext cx="5928189" cy="584775"/>
          </a:xfrm>
          <a:prstGeom prst="rect">
            <a:avLst/>
          </a:prstGeom>
          <a:noFill/>
        </p:spPr>
        <p:txBody>
          <a:bodyPr wrap="square" rtlCol="0">
            <a:spAutoFit/>
          </a:bodyPr>
          <a:lstStyle/>
          <a:p>
            <a:pPr algn="ctr"/>
            <a:r>
              <a:rPr lang="lv-LV" sz="1600" dirty="0">
                <a:latin typeface="Verdana" panose="020B0604030504040204" pitchFamily="34" charset="0"/>
                <a:ea typeface="Verdana" panose="020B0604030504040204" pitchFamily="34" charset="0"/>
              </a:rPr>
              <a:t>Vera Suzdaļenko</a:t>
            </a:r>
          </a:p>
          <a:p>
            <a:pPr algn="ctr"/>
            <a:r>
              <a:rPr lang="lv-LV" sz="1600" dirty="0">
                <a:latin typeface="Verdana" panose="020B0604030504040204" pitchFamily="34" charset="0"/>
                <a:ea typeface="Verdana" panose="020B0604030504040204" pitchFamily="34" charset="0"/>
              </a:rPr>
              <a:t>Energoefektivitātes un ilgtspējas nodaļas vadītāja</a:t>
            </a:r>
            <a:endParaRPr lang="lv-LV"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882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911158" y="481938"/>
            <a:ext cx="9389725"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Pārskats par atbilstības apliecinājumiem</a:t>
            </a:r>
            <a:endParaRPr lang="lv-LV" sz="2400" dirty="0">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10</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4" name="Picture 3">
            <a:extLst>
              <a:ext uri="{FF2B5EF4-FFF2-40B4-BE49-F238E27FC236}">
                <a16:creationId xmlns:a16="http://schemas.microsoft.com/office/drawing/2014/main" id="{D6F30D6F-67E7-0D5A-DFFD-AF4C2D08D142}"/>
              </a:ext>
            </a:extLst>
          </p:cNvPr>
          <p:cNvPicPr>
            <a:picLocks noChangeAspect="1"/>
          </p:cNvPicPr>
          <p:nvPr/>
        </p:nvPicPr>
        <p:blipFill>
          <a:blip r:embed="rId5"/>
          <a:stretch>
            <a:fillRect/>
          </a:stretch>
        </p:blipFill>
        <p:spPr>
          <a:xfrm>
            <a:off x="1911158" y="1064529"/>
            <a:ext cx="9033067" cy="5528095"/>
          </a:xfrm>
          <a:prstGeom prst="rect">
            <a:avLst/>
          </a:prstGeom>
        </p:spPr>
      </p:pic>
    </p:spTree>
    <p:extLst>
      <p:ext uri="{BB962C8B-B14F-4D97-AF65-F5344CB8AC3E}">
        <p14:creationId xmlns:p14="http://schemas.microsoft.com/office/powerpoint/2010/main" val="394577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82177" y="523790"/>
            <a:ext cx="9389725" cy="931730"/>
          </a:xfrm>
          <a:prstGeom prst="rect">
            <a:avLst/>
          </a:prstGeom>
          <a:noFill/>
        </p:spPr>
        <p:txBody>
          <a:bodyPr wrap="square" rtlCol="0" anchor="b">
            <a:spAutoFit/>
          </a:bodyPr>
          <a:lstStyle/>
          <a:p>
            <a:pPr>
              <a:lnSpc>
                <a:spcPct val="120000"/>
              </a:lnSpc>
            </a:pPr>
            <a:r>
              <a:rPr lang="lv-LV" sz="2400" b="1" dirty="0">
                <a:latin typeface="Verdana" panose="020B0604030504040204" pitchFamily="34" charset="0"/>
                <a:ea typeface="Verdana" panose="020B0604030504040204" pitchFamily="34" charset="0"/>
              </a:rPr>
              <a:t>Biomasas enerģijas atbilstības apliecinājumu datu apkopojums (1)</a:t>
            </a:r>
            <a:endParaRPr lang="lv-LV" sz="2400" dirty="0">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11</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2" name="Satura vietturis 2">
            <a:extLst>
              <a:ext uri="{FF2B5EF4-FFF2-40B4-BE49-F238E27FC236}">
                <a16:creationId xmlns:a16="http://schemas.microsoft.com/office/drawing/2014/main" id="{580EBF80-133B-36A9-2800-A947408A9434}"/>
              </a:ext>
            </a:extLst>
          </p:cNvPr>
          <p:cNvSpPr txBox="1">
            <a:spLocks/>
          </p:cNvSpPr>
          <p:nvPr/>
        </p:nvSpPr>
        <p:spPr>
          <a:xfrm>
            <a:off x="838806" y="1473924"/>
            <a:ext cx="9992648" cy="26834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lv-LV" dirty="0"/>
              <a:t>Aizpildīt tabulu ir iespēja:</a:t>
            </a:r>
          </a:p>
          <a:p>
            <a:pPr marL="914400" lvl="1" indent="-457200" algn="just">
              <a:buAutoNum type="arabicPeriod"/>
            </a:pPr>
            <a:r>
              <a:rPr lang="lv-LV" dirty="0"/>
              <a:t>Ar pogu «Pievienot» – manuāli tiek pievienota jaunā rinda;</a:t>
            </a:r>
          </a:p>
          <a:p>
            <a:pPr marL="914400" lvl="1" indent="-457200" algn="just">
              <a:buAutoNum type="arabicPeriod"/>
            </a:pPr>
            <a:r>
              <a:rPr lang="lv-LV" dirty="0" err="1"/>
              <a:t>Lejuplādējot</a:t>
            </a:r>
            <a:r>
              <a:rPr lang="lv-LV" dirty="0"/>
              <a:t> veidni, jāaizpilda Excel dokuments un tad aizpildīto </a:t>
            </a:r>
            <a:r>
              <a:rPr lang="lv-LV" dirty="0" err="1"/>
              <a:t>excel</a:t>
            </a:r>
            <a:r>
              <a:rPr lang="lv-LV" dirty="0"/>
              <a:t> dokumentu par iepriekšējo kalendāro gadu </a:t>
            </a:r>
            <a:r>
              <a:rPr lang="lv-LV" dirty="0" err="1"/>
              <a:t>jāaugšuplādē</a:t>
            </a:r>
            <a:r>
              <a:rPr lang="lv-LV" dirty="0"/>
              <a:t> ERIS. </a:t>
            </a:r>
          </a:p>
          <a:p>
            <a:pPr marL="457200" indent="-457200" algn="just">
              <a:buFont typeface="Arial" panose="020B0604020202020204" pitchFamily="34" charset="0"/>
              <a:buChar char="•"/>
            </a:pPr>
            <a:r>
              <a:rPr lang="lv-LV" b="1" dirty="0">
                <a:solidFill>
                  <a:srgbClr val="008080"/>
                </a:solidFill>
              </a:rPr>
              <a:t>Svarīgi! </a:t>
            </a:r>
            <a:r>
              <a:rPr lang="lv-LV" dirty="0"/>
              <a:t>Šī tabula ir jāaizpilda par katru iekārtu, kura atrodas katlu mājā vai koģenerācijas stacijā, kuras izmanto biomasu vai biogāzi enerģijas ražošanai.</a:t>
            </a:r>
          </a:p>
          <a:p>
            <a:pPr marL="914400" lvl="1" indent="-457200" algn="just">
              <a:buAutoNum type="arabicPeriod"/>
            </a:pPr>
            <a:endParaRPr lang="lv-LV" dirty="0"/>
          </a:p>
          <a:p>
            <a:endParaRPr lang="lv-LV" dirty="0"/>
          </a:p>
        </p:txBody>
      </p:sp>
      <p:pic>
        <p:nvPicPr>
          <p:cNvPr id="5" name="Picture 4">
            <a:extLst>
              <a:ext uri="{FF2B5EF4-FFF2-40B4-BE49-F238E27FC236}">
                <a16:creationId xmlns:a16="http://schemas.microsoft.com/office/drawing/2014/main" id="{F2831B65-F122-F55F-CABF-A8BBD4EF77E8}"/>
              </a:ext>
            </a:extLst>
          </p:cNvPr>
          <p:cNvPicPr>
            <a:picLocks noChangeAspect="1"/>
          </p:cNvPicPr>
          <p:nvPr/>
        </p:nvPicPr>
        <p:blipFill>
          <a:blip r:embed="rId5"/>
          <a:stretch>
            <a:fillRect/>
          </a:stretch>
        </p:blipFill>
        <p:spPr>
          <a:xfrm>
            <a:off x="-1" y="3887184"/>
            <a:ext cx="12192000" cy="2443786"/>
          </a:xfrm>
          <a:prstGeom prst="rect">
            <a:avLst/>
          </a:prstGeom>
        </p:spPr>
      </p:pic>
    </p:spTree>
    <p:extLst>
      <p:ext uri="{BB962C8B-B14F-4D97-AF65-F5344CB8AC3E}">
        <p14:creationId xmlns:p14="http://schemas.microsoft.com/office/powerpoint/2010/main" val="23486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38265" y="843393"/>
            <a:ext cx="9433637" cy="461665"/>
          </a:xfrm>
          <a:prstGeom prst="rect">
            <a:avLst/>
          </a:prstGeom>
          <a:noFill/>
        </p:spPr>
        <p:txBody>
          <a:bodyPr wrap="square" rtlCol="0" anchor="b">
            <a:spAutoFit/>
          </a:bodyPr>
          <a:lstStyle/>
          <a:p>
            <a:pPr marL="457200" indent="-457200" algn="just">
              <a:spcBef>
                <a:spcPts val="600"/>
              </a:spcBef>
            </a:pPr>
            <a:r>
              <a:rPr lang="lv-LV" sz="2400" b="1" u="none" strike="noStrike" dirty="0">
                <a:effectLst/>
                <a:latin typeface="Verdana" panose="020B0604030504040204" pitchFamily="34" charset="0"/>
                <a:ea typeface="Verdana" panose="020B0604030504040204" pitchFamily="34" charset="0"/>
              </a:rPr>
              <a:t>Tabula "Pārskata statusu vēsture»</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12</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8" name="Picture 7">
            <a:extLst>
              <a:ext uri="{FF2B5EF4-FFF2-40B4-BE49-F238E27FC236}">
                <a16:creationId xmlns:a16="http://schemas.microsoft.com/office/drawing/2014/main" id="{B0796C84-47CB-C2D8-F238-5284A208B803}"/>
              </a:ext>
            </a:extLst>
          </p:cNvPr>
          <p:cNvPicPr>
            <a:picLocks noChangeAspect="1"/>
          </p:cNvPicPr>
          <p:nvPr/>
        </p:nvPicPr>
        <p:blipFill>
          <a:blip r:embed="rId5"/>
          <a:stretch>
            <a:fillRect/>
          </a:stretch>
        </p:blipFill>
        <p:spPr>
          <a:xfrm>
            <a:off x="803570" y="1884613"/>
            <a:ext cx="10175134" cy="3178460"/>
          </a:xfrm>
          <a:prstGeom prst="rect">
            <a:avLst/>
          </a:prstGeom>
        </p:spPr>
      </p:pic>
    </p:spTree>
    <p:extLst>
      <p:ext uri="{BB962C8B-B14F-4D97-AF65-F5344CB8AC3E}">
        <p14:creationId xmlns:p14="http://schemas.microsoft.com/office/powerpoint/2010/main" val="153808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38265" y="843393"/>
            <a:ext cx="9433637" cy="461665"/>
          </a:xfrm>
          <a:prstGeom prst="rect">
            <a:avLst/>
          </a:prstGeom>
          <a:noFill/>
        </p:spPr>
        <p:txBody>
          <a:bodyPr wrap="square" rtlCol="0" anchor="b">
            <a:spAutoFit/>
          </a:bodyPr>
          <a:lstStyle/>
          <a:p>
            <a:pPr marL="457200" indent="-457200" algn="just">
              <a:spcBef>
                <a:spcPts val="600"/>
              </a:spcBef>
            </a:pPr>
            <a:r>
              <a:rPr lang="lv-LV" sz="2400" b="1" u="none" strike="noStrike" dirty="0">
                <a:effectLst/>
                <a:latin typeface="Verdana" panose="020B0604030504040204" pitchFamily="34" charset="0"/>
                <a:ea typeface="Verdana" panose="020B0604030504040204" pitchFamily="34" charset="0"/>
              </a:rPr>
              <a:t>Pārskata iesniegšana</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13</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6" name="Satura vietturis 2">
            <a:extLst>
              <a:ext uri="{FF2B5EF4-FFF2-40B4-BE49-F238E27FC236}">
                <a16:creationId xmlns:a16="http://schemas.microsoft.com/office/drawing/2014/main" id="{BD1BBAED-C1E7-5EA7-DCBA-A44DC1072267}"/>
              </a:ext>
            </a:extLst>
          </p:cNvPr>
          <p:cNvSpPr txBox="1">
            <a:spLocks/>
          </p:cNvSpPr>
          <p:nvPr/>
        </p:nvSpPr>
        <p:spPr>
          <a:xfrm>
            <a:off x="1099676" y="4956744"/>
            <a:ext cx="9992648" cy="17751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spcBef>
                <a:spcPts val="600"/>
              </a:spcBef>
              <a:buFont typeface="Arial" panose="020B0604020202020204" pitchFamily="34" charset="0"/>
              <a:buChar char="•"/>
            </a:pPr>
            <a:r>
              <a:rPr lang="lv-LV" sz="2000" b="0" i="0" dirty="0">
                <a:solidFill>
                  <a:srgbClr val="000000"/>
                </a:solidFill>
                <a:effectLst/>
              </a:rPr>
              <a:t>ERIS ir sekojoši Pārskata statusi:</a:t>
            </a:r>
          </a:p>
          <a:p>
            <a:pPr marL="800100" lvl="1" indent="-342900" algn="just">
              <a:spcBef>
                <a:spcPts val="600"/>
              </a:spcBef>
              <a:buFont typeface="Arial" panose="020B0604020202020204" pitchFamily="34" charset="0"/>
              <a:buChar char="•"/>
            </a:pPr>
            <a:r>
              <a:rPr lang="lv-LV" sz="1600" b="0" i="0" dirty="0">
                <a:solidFill>
                  <a:srgbClr val="000000"/>
                </a:solidFill>
                <a:effectLst/>
              </a:rPr>
              <a:t>Sagatavošanā. Pārskatu šajā statusā iespējams izdzēst. </a:t>
            </a:r>
          </a:p>
          <a:p>
            <a:pPr marL="800100" lvl="1" indent="-342900" algn="just">
              <a:spcBef>
                <a:spcPts val="600"/>
              </a:spcBef>
              <a:buFont typeface="Arial" panose="020B0604020202020204" pitchFamily="34" charset="0"/>
              <a:buChar char="•"/>
            </a:pPr>
            <a:r>
              <a:rPr lang="lv-LV" sz="1600" dirty="0">
                <a:solidFill>
                  <a:srgbClr val="000000"/>
                </a:solidFill>
              </a:rPr>
              <a:t>I</a:t>
            </a:r>
            <a:r>
              <a:rPr lang="lv-LV" sz="1600" b="0" i="0" dirty="0">
                <a:solidFill>
                  <a:srgbClr val="000000"/>
                </a:solidFill>
                <a:effectLst/>
              </a:rPr>
              <a:t>esniegts, Iesniegts (pieprasīta labošana). </a:t>
            </a:r>
          </a:p>
          <a:p>
            <a:pPr marL="800100" lvl="1" indent="-342900" algn="just">
              <a:spcBef>
                <a:spcPts val="600"/>
              </a:spcBef>
              <a:buFont typeface="Arial" panose="020B0604020202020204" pitchFamily="34" charset="0"/>
              <a:buChar char="•"/>
            </a:pPr>
            <a:r>
              <a:rPr lang="lv-LV" sz="1600" b="0" i="0" dirty="0">
                <a:solidFill>
                  <a:srgbClr val="000000"/>
                </a:solidFill>
                <a:effectLst/>
              </a:rPr>
              <a:t>Pieņemts, Pieņemts (pieprasīta labošana).</a:t>
            </a:r>
          </a:p>
          <a:p>
            <a:pPr marL="800100" lvl="1" indent="-342900" algn="just">
              <a:spcBef>
                <a:spcPts val="600"/>
              </a:spcBef>
              <a:buFont typeface="Arial" panose="020B0604020202020204" pitchFamily="34" charset="0"/>
              <a:buChar char="•"/>
            </a:pPr>
            <a:r>
              <a:rPr lang="lv-LV" sz="1600" b="0" i="0" dirty="0">
                <a:solidFill>
                  <a:srgbClr val="000000"/>
                </a:solidFill>
                <a:effectLst/>
              </a:rPr>
              <a:t>Atgriezts labošanai.</a:t>
            </a:r>
            <a:endParaRPr lang="lv-LV" sz="2800" dirty="0"/>
          </a:p>
          <a:p>
            <a:endParaRPr lang="lv-LV" dirty="0"/>
          </a:p>
        </p:txBody>
      </p:sp>
      <p:pic>
        <p:nvPicPr>
          <p:cNvPr id="4" name="Picture 3">
            <a:extLst>
              <a:ext uri="{FF2B5EF4-FFF2-40B4-BE49-F238E27FC236}">
                <a16:creationId xmlns:a16="http://schemas.microsoft.com/office/drawing/2014/main" id="{456AD8CF-D3F1-99EE-1AD9-0BEB61D59264}"/>
              </a:ext>
            </a:extLst>
          </p:cNvPr>
          <p:cNvPicPr>
            <a:picLocks noChangeAspect="1"/>
          </p:cNvPicPr>
          <p:nvPr/>
        </p:nvPicPr>
        <p:blipFill>
          <a:blip r:embed="rId5"/>
          <a:stretch>
            <a:fillRect/>
          </a:stretch>
        </p:blipFill>
        <p:spPr>
          <a:xfrm>
            <a:off x="1262062" y="1720182"/>
            <a:ext cx="9667875" cy="3086100"/>
          </a:xfrm>
          <a:prstGeom prst="rect">
            <a:avLst/>
          </a:prstGeom>
        </p:spPr>
      </p:pic>
    </p:spTree>
    <p:extLst>
      <p:ext uri="{BB962C8B-B14F-4D97-AF65-F5344CB8AC3E}">
        <p14:creationId xmlns:p14="http://schemas.microsoft.com/office/powerpoint/2010/main" val="106900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49988" y="833696"/>
            <a:ext cx="9433637" cy="461665"/>
          </a:xfrm>
          <a:prstGeom prst="rect">
            <a:avLst/>
          </a:prstGeom>
          <a:noFill/>
        </p:spPr>
        <p:txBody>
          <a:bodyPr wrap="square" rtlCol="0" anchor="b">
            <a:spAutoFit/>
          </a:bodyPr>
          <a:lstStyle/>
          <a:p>
            <a:pPr marL="457200" indent="-457200" algn="just">
              <a:spcBef>
                <a:spcPts val="600"/>
              </a:spcBef>
            </a:pPr>
            <a:r>
              <a:rPr lang="lv-LV" sz="2400" b="1" dirty="0">
                <a:latin typeface="Verdana" panose="020B0604030504040204" pitchFamily="34" charset="0"/>
                <a:ea typeface="Verdana" panose="020B0604030504040204" pitchFamily="34" charset="0"/>
              </a:rPr>
              <a:t>SEG emisiju aprēķins</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14</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6" name="Satura vietturis 2">
            <a:extLst>
              <a:ext uri="{FF2B5EF4-FFF2-40B4-BE49-F238E27FC236}">
                <a16:creationId xmlns:a16="http://schemas.microsoft.com/office/drawing/2014/main" id="{BD1BBAED-C1E7-5EA7-DCBA-A44DC1072267}"/>
              </a:ext>
            </a:extLst>
          </p:cNvPr>
          <p:cNvSpPr txBox="1">
            <a:spLocks/>
          </p:cNvSpPr>
          <p:nvPr/>
        </p:nvSpPr>
        <p:spPr>
          <a:xfrm>
            <a:off x="986056" y="1838550"/>
            <a:ext cx="9992648" cy="34764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spcBef>
                <a:spcPts val="600"/>
              </a:spcBef>
              <a:buFont typeface="Arial" panose="020B0604020202020204" pitchFamily="34" charset="0"/>
              <a:buChar char="•"/>
            </a:pPr>
            <a:r>
              <a:rPr lang="lv-LV" sz="2800" b="0" i="0" dirty="0">
                <a:solidFill>
                  <a:srgbClr val="000000"/>
                </a:solidFill>
                <a:effectLst/>
              </a:rPr>
              <a:t>SEG emisiju ietaupījumu aprēķina saskaņā ar MK noteikumu Nr. 686 1. un 2. pielikumu.</a:t>
            </a:r>
          </a:p>
          <a:p>
            <a:pPr marL="342900" indent="-342900" algn="just">
              <a:spcBef>
                <a:spcPts val="600"/>
              </a:spcBef>
              <a:buFont typeface="Arial" panose="020B0604020202020204" pitchFamily="34" charset="0"/>
              <a:buChar char="•"/>
            </a:pPr>
            <a:r>
              <a:rPr lang="lv-LV" sz="2800" b="0" i="0" dirty="0">
                <a:solidFill>
                  <a:srgbClr val="000000"/>
                </a:solidFill>
                <a:effectLst/>
              </a:rPr>
              <a:t>KEM sadarbībā ar BVKB un Latvijas Valsts mežzinātnes institūtu «Silava» izstrādājusi SEG ietaupījumu aprēķinu rīku.</a:t>
            </a:r>
          </a:p>
          <a:p>
            <a:pPr marL="342900" indent="-342900" algn="just">
              <a:spcBef>
                <a:spcPts val="600"/>
              </a:spcBef>
              <a:buFont typeface="Arial" panose="020B0604020202020204" pitchFamily="34" charset="0"/>
              <a:buChar char="•"/>
            </a:pPr>
            <a:r>
              <a:rPr lang="lv-LV" sz="2800" dirty="0">
                <a:solidFill>
                  <a:srgbClr val="000000"/>
                </a:solidFill>
              </a:rPr>
              <a:t>Tas ir pieejams ERIS, kā atsevišķs modulis – </a:t>
            </a:r>
            <a:r>
              <a:rPr lang="lv-LV" sz="2800" b="1" dirty="0">
                <a:solidFill>
                  <a:srgbClr val="008080"/>
                </a:solidFill>
              </a:rPr>
              <a:t>SEG emisiju aprēķins</a:t>
            </a:r>
            <a:r>
              <a:rPr lang="lv-LV" sz="2800" dirty="0">
                <a:solidFill>
                  <a:srgbClr val="000000"/>
                </a:solidFill>
              </a:rPr>
              <a:t>.</a:t>
            </a:r>
            <a:endParaRPr lang="lv-LV" sz="2800" b="0" i="0" dirty="0">
              <a:solidFill>
                <a:srgbClr val="000000"/>
              </a:solidFill>
              <a:effectLst/>
            </a:endParaRPr>
          </a:p>
          <a:p>
            <a:endParaRPr lang="lv-LV" dirty="0"/>
          </a:p>
        </p:txBody>
      </p:sp>
    </p:spTree>
    <p:extLst>
      <p:ext uri="{BB962C8B-B14F-4D97-AF65-F5344CB8AC3E}">
        <p14:creationId xmlns:p14="http://schemas.microsoft.com/office/powerpoint/2010/main" val="158420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49988" y="833696"/>
            <a:ext cx="9433637" cy="461665"/>
          </a:xfrm>
          <a:prstGeom prst="rect">
            <a:avLst/>
          </a:prstGeom>
          <a:noFill/>
        </p:spPr>
        <p:txBody>
          <a:bodyPr wrap="square" rtlCol="0" anchor="b">
            <a:spAutoFit/>
          </a:bodyPr>
          <a:lstStyle/>
          <a:p>
            <a:pPr marL="457200" indent="-457200" algn="just">
              <a:spcBef>
                <a:spcPts val="600"/>
              </a:spcBef>
            </a:pPr>
            <a:r>
              <a:rPr lang="lv-LV" sz="2400" b="1" dirty="0">
                <a:latin typeface="Verdana" panose="020B0604030504040204" pitchFamily="34" charset="0"/>
                <a:ea typeface="Verdana" panose="020B0604030504040204" pitchFamily="34" charset="0"/>
              </a:rPr>
              <a:t>SEG emisiju aprēķins – darba vieta</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15</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4" name="Picture 3">
            <a:extLst>
              <a:ext uri="{FF2B5EF4-FFF2-40B4-BE49-F238E27FC236}">
                <a16:creationId xmlns:a16="http://schemas.microsoft.com/office/drawing/2014/main" id="{046B1BD1-BAC5-48A8-5D16-477F173DF3EA}"/>
              </a:ext>
            </a:extLst>
          </p:cNvPr>
          <p:cNvPicPr>
            <a:picLocks noChangeAspect="1"/>
          </p:cNvPicPr>
          <p:nvPr/>
        </p:nvPicPr>
        <p:blipFill>
          <a:blip r:embed="rId5"/>
          <a:stretch>
            <a:fillRect/>
          </a:stretch>
        </p:blipFill>
        <p:spPr>
          <a:xfrm>
            <a:off x="1238250" y="1884613"/>
            <a:ext cx="9715500" cy="4219575"/>
          </a:xfrm>
          <a:prstGeom prst="rect">
            <a:avLst/>
          </a:prstGeom>
        </p:spPr>
      </p:pic>
      <p:pic>
        <p:nvPicPr>
          <p:cNvPr id="7" name="Picture 6">
            <a:extLst>
              <a:ext uri="{FF2B5EF4-FFF2-40B4-BE49-F238E27FC236}">
                <a16:creationId xmlns:a16="http://schemas.microsoft.com/office/drawing/2014/main" id="{92F7655C-09D6-FAC5-0E76-0ADA03E0E1D3}"/>
              </a:ext>
            </a:extLst>
          </p:cNvPr>
          <p:cNvPicPr>
            <a:picLocks noChangeAspect="1"/>
          </p:cNvPicPr>
          <p:nvPr/>
        </p:nvPicPr>
        <p:blipFill>
          <a:blip r:embed="rId6"/>
          <a:stretch>
            <a:fillRect/>
          </a:stretch>
        </p:blipFill>
        <p:spPr>
          <a:xfrm>
            <a:off x="3647406" y="1724454"/>
            <a:ext cx="5638800" cy="3838575"/>
          </a:xfrm>
          <a:prstGeom prst="rect">
            <a:avLst/>
          </a:prstGeom>
        </p:spPr>
      </p:pic>
    </p:spTree>
    <p:extLst>
      <p:ext uri="{BB962C8B-B14F-4D97-AF65-F5344CB8AC3E}">
        <p14:creationId xmlns:p14="http://schemas.microsoft.com/office/powerpoint/2010/main" val="42710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AB40C-3A01-3CDD-94CA-84361A019F5D}"/>
              </a:ext>
            </a:extLst>
          </p:cNvPr>
          <p:cNvPicPr>
            <a:picLocks noChangeAspect="1"/>
          </p:cNvPicPr>
          <p:nvPr/>
        </p:nvPicPr>
        <p:blipFill>
          <a:blip r:embed="rId3"/>
          <a:stretch>
            <a:fillRect/>
          </a:stretch>
        </p:blipFill>
        <p:spPr>
          <a:xfrm>
            <a:off x="235821" y="335938"/>
            <a:ext cx="9256358" cy="6186124"/>
          </a:xfrm>
          <a:prstGeom prst="rect">
            <a:avLst/>
          </a:prstGeom>
        </p:spPr>
      </p:pic>
      <p:pic>
        <p:nvPicPr>
          <p:cNvPr id="7" name="Picture 6">
            <a:extLst>
              <a:ext uri="{FF2B5EF4-FFF2-40B4-BE49-F238E27FC236}">
                <a16:creationId xmlns:a16="http://schemas.microsoft.com/office/drawing/2014/main" id="{BAD46EF3-452D-B547-689A-B2DD57B4C528}"/>
              </a:ext>
            </a:extLst>
          </p:cNvPr>
          <p:cNvPicPr>
            <a:picLocks noChangeAspect="1"/>
          </p:cNvPicPr>
          <p:nvPr/>
        </p:nvPicPr>
        <p:blipFill>
          <a:blip r:embed="rId4"/>
          <a:stretch>
            <a:fillRect/>
          </a:stretch>
        </p:blipFill>
        <p:spPr>
          <a:xfrm>
            <a:off x="2157412" y="1614487"/>
            <a:ext cx="9065989" cy="4176713"/>
          </a:xfrm>
          <a:prstGeom prst="rect">
            <a:avLst/>
          </a:prstGeom>
        </p:spPr>
      </p:pic>
    </p:spTree>
    <p:extLst>
      <p:ext uri="{BB962C8B-B14F-4D97-AF65-F5344CB8AC3E}">
        <p14:creationId xmlns:p14="http://schemas.microsoft.com/office/powerpoint/2010/main" val="158077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38265" y="843393"/>
            <a:ext cx="9433637" cy="461665"/>
          </a:xfrm>
          <a:prstGeom prst="rect">
            <a:avLst/>
          </a:prstGeom>
          <a:noFill/>
        </p:spPr>
        <p:txBody>
          <a:bodyPr wrap="square" rtlCol="0" anchor="b">
            <a:spAutoFit/>
          </a:bodyPr>
          <a:lstStyle/>
          <a:p>
            <a:pPr marL="457200" indent="-457200" algn="just">
              <a:spcBef>
                <a:spcPts val="600"/>
              </a:spcBef>
            </a:pPr>
            <a:r>
              <a:rPr lang="lv-LV" sz="2400" b="1" u="none" strike="noStrike" dirty="0">
                <a:effectLst/>
                <a:latin typeface="Verdana" panose="020B0604030504040204" pitchFamily="34" charset="0"/>
                <a:ea typeface="Verdana" panose="020B0604030504040204" pitchFamily="34" charset="0"/>
              </a:rPr>
              <a:t>Aprēķinu sagatavošana</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17</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5" name="Picture 4">
            <a:extLst>
              <a:ext uri="{FF2B5EF4-FFF2-40B4-BE49-F238E27FC236}">
                <a16:creationId xmlns:a16="http://schemas.microsoft.com/office/drawing/2014/main" id="{3E4DD697-1D36-1A34-FA88-340E8C0866D2}"/>
              </a:ext>
            </a:extLst>
          </p:cNvPr>
          <p:cNvPicPr>
            <a:picLocks noChangeAspect="1"/>
          </p:cNvPicPr>
          <p:nvPr/>
        </p:nvPicPr>
        <p:blipFill>
          <a:blip r:embed="rId5"/>
          <a:stretch>
            <a:fillRect/>
          </a:stretch>
        </p:blipFill>
        <p:spPr>
          <a:xfrm>
            <a:off x="687528" y="1972777"/>
            <a:ext cx="10816943" cy="2344615"/>
          </a:xfrm>
          <a:prstGeom prst="rect">
            <a:avLst/>
          </a:prstGeom>
        </p:spPr>
      </p:pic>
    </p:spTree>
    <p:extLst>
      <p:ext uri="{BB962C8B-B14F-4D97-AF65-F5344CB8AC3E}">
        <p14:creationId xmlns:p14="http://schemas.microsoft.com/office/powerpoint/2010/main" val="113075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ogo&#10;&#10;Description automatically generated">
            <a:extLst>
              <a:ext uri="{FF2B5EF4-FFF2-40B4-BE49-F238E27FC236}">
                <a16:creationId xmlns:a16="http://schemas.microsoft.com/office/drawing/2014/main" id="{F0B0B45C-6C2C-4A34-AB5C-204D074934D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646350" y="3209130"/>
            <a:ext cx="2605912" cy="2605912"/>
          </a:xfrm>
          <a:prstGeom prst="rect">
            <a:avLst/>
          </a:prstGeom>
        </p:spPr>
      </p:pic>
      <p:sp>
        <p:nvSpPr>
          <p:cNvPr id="4" name="Slide Number Placeholder 3">
            <a:extLst>
              <a:ext uri="{FF2B5EF4-FFF2-40B4-BE49-F238E27FC236}">
                <a16:creationId xmlns:a16="http://schemas.microsoft.com/office/drawing/2014/main" id="{105A9069-85B7-4EAF-9FB2-FB73FFB8BE41}"/>
              </a:ext>
            </a:extLst>
          </p:cNvPr>
          <p:cNvSpPr>
            <a:spLocks noGrp="1"/>
          </p:cNvSpPr>
          <p:nvPr>
            <p:ph type="sldNum" sz="quarter" idx="12"/>
          </p:nvPr>
        </p:nvSpPr>
        <p:spPr/>
        <p:txBody>
          <a:bodyPr/>
          <a:lstStyle/>
          <a:p>
            <a:fld id="{104B78D3-9EA9-4C32-9A33-29C612A25FCE}" type="slidenum">
              <a:rPr lang="lv-LV" smtClean="0"/>
              <a:t>18</a:t>
            </a:fld>
            <a:endParaRPr lang="lv-LV"/>
          </a:p>
        </p:txBody>
      </p:sp>
      <p:sp>
        <p:nvSpPr>
          <p:cNvPr id="5" name="TextBox 4">
            <a:extLst>
              <a:ext uri="{FF2B5EF4-FFF2-40B4-BE49-F238E27FC236}">
                <a16:creationId xmlns:a16="http://schemas.microsoft.com/office/drawing/2014/main" id="{F6CD82AF-2A6A-42B3-B783-61FAD60E35EB}"/>
              </a:ext>
            </a:extLst>
          </p:cNvPr>
          <p:cNvSpPr txBox="1"/>
          <p:nvPr/>
        </p:nvSpPr>
        <p:spPr>
          <a:xfrm>
            <a:off x="1812796" y="312261"/>
            <a:ext cx="8952226" cy="830997"/>
          </a:xfrm>
          <a:prstGeom prst="rect">
            <a:avLst/>
          </a:prstGeom>
          <a:noFill/>
        </p:spPr>
        <p:txBody>
          <a:bodyPr wrap="square" rtlCol="0" anchor="b">
            <a:spAutoFit/>
          </a:bodyPr>
          <a:lstStyle/>
          <a:p>
            <a:r>
              <a:rPr lang="lv-LV" sz="2400" b="1" dirty="0">
                <a:solidFill>
                  <a:srgbClr val="0090A1"/>
                </a:solidFill>
                <a:latin typeface="Verdana" panose="020B0604030504040204" pitchFamily="34" charset="0"/>
                <a:ea typeface="Verdana" panose="020B0604030504040204" pitchFamily="34" charset="0"/>
              </a:rPr>
              <a:t>ATGRIEZENISKĀ SAITE UN CITI KĻŪDU PIETEIKUMI</a:t>
            </a:r>
          </a:p>
        </p:txBody>
      </p:sp>
      <p:pic>
        <p:nvPicPr>
          <p:cNvPr id="6" name="Grafika 1">
            <a:extLst>
              <a:ext uri="{FF2B5EF4-FFF2-40B4-BE49-F238E27FC236}">
                <a16:creationId xmlns:a16="http://schemas.microsoft.com/office/drawing/2014/main" id="{61F7F529-685B-4463-A82D-D83ED9C7CE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9" name="Content Placeholder 8">
            <a:extLst>
              <a:ext uri="{FF2B5EF4-FFF2-40B4-BE49-F238E27FC236}">
                <a16:creationId xmlns:a16="http://schemas.microsoft.com/office/drawing/2014/main" id="{0270F972-60AD-4AC4-95C5-56640AAE5D9F}"/>
              </a:ext>
            </a:extLst>
          </p:cNvPr>
          <p:cNvSpPr>
            <a:spLocks noGrp="1"/>
          </p:cNvSpPr>
          <p:nvPr>
            <p:ph idx="1"/>
          </p:nvPr>
        </p:nvSpPr>
        <p:spPr/>
        <p:txBody>
          <a:bodyPr>
            <a:normAutofit/>
          </a:bodyPr>
          <a:lstStyle/>
          <a:p>
            <a:pPr algn="just"/>
            <a:r>
              <a:rPr lang="lv-LV" sz="1800" dirty="0">
                <a:latin typeface="Verdana" panose="020B0604030504040204" pitchFamily="34" charset="0"/>
                <a:ea typeface="Verdana" panose="020B0604030504040204" pitchFamily="34" charset="0"/>
              </a:rPr>
              <a:t>Ieteikumus par sistēmas darbību, kā arī konstatētās nepilnības lūdzam pieteikt, rakstot uz ERIS atbalsta e-pastu: </a:t>
            </a:r>
            <a:r>
              <a:rPr lang="lv-LV" sz="1800" b="1" dirty="0">
                <a:solidFill>
                  <a:srgbClr val="0090A1"/>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eris@bvkb.gov.lv</a:t>
            </a:r>
            <a:r>
              <a:rPr lang="lv-LV" sz="1800" b="1" dirty="0">
                <a:solidFill>
                  <a:srgbClr val="0090A1"/>
                </a:solidFill>
                <a:latin typeface="Verdana" panose="020B0604030504040204" pitchFamily="34" charset="0"/>
                <a:ea typeface="Verdana" panose="020B0604030504040204" pitchFamily="34" charset="0"/>
              </a:rPr>
              <a:t> </a:t>
            </a:r>
          </a:p>
          <a:p>
            <a:pPr algn="just"/>
            <a:endParaRPr lang="lv-LV" sz="18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A7272995-4E8D-4E9B-BFA4-9CF10FE0ABF3}"/>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7618725" y="3210686"/>
            <a:ext cx="3587219" cy="2605913"/>
          </a:xfrm>
          <a:prstGeom prst="rect">
            <a:avLst/>
          </a:prstGeom>
        </p:spPr>
      </p:pic>
      <p:sp>
        <p:nvSpPr>
          <p:cNvPr id="13" name="Arrow: Right 12">
            <a:extLst>
              <a:ext uri="{FF2B5EF4-FFF2-40B4-BE49-F238E27FC236}">
                <a16:creationId xmlns:a16="http://schemas.microsoft.com/office/drawing/2014/main" id="{71EFA964-761F-4FD1-A355-03EFB2554A0C}"/>
              </a:ext>
            </a:extLst>
          </p:cNvPr>
          <p:cNvSpPr/>
          <p:nvPr/>
        </p:nvSpPr>
        <p:spPr>
          <a:xfrm>
            <a:off x="4483100" y="4406900"/>
            <a:ext cx="1917518" cy="368300"/>
          </a:xfrm>
          <a:prstGeom prst="rightArrow">
            <a:avLst/>
          </a:prstGeom>
          <a:solidFill>
            <a:srgbClr val="0090A1"/>
          </a:solidFill>
          <a:ln w="28575">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 name="Picture 2" descr="Text&#10;&#10;Description automatically generated">
            <a:extLst>
              <a:ext uri="{FF2B5EF4-FFF2-40B4-BE49-F238E27FC236}">
                <a16:creationId xmlns:a16="http://schemas.microsoft.com/office/drawing/2014/main" id="{12396D20-131A-4DE3-A953-152FF1AFA613}"/>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838200" y="3207573"/>
            <a:ext cx="4635500" cy="2607469"/>
          </a:xfrm>
          <a:prstGeom prst="rect">
            <a:avLst/>
          </a:prstGeom>
        </p:spPr>
      </p:pic>
    </p:spTree>
    <p:extLst>
      <p:ext uri="{BB962C8B-B14F-4D97-AF65-F5344CB8AC3E}">
        <p14:creationId xmlns:p14="http://schemas.microsoft.com/office/powerpoint/2010/main" val="11469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8" name="Satura vietturis 2">
            <a:extLst>
              <a:ext uri="{FF2B5EF4-FFF2-40B4-BE49-F238E27FC236}">
                <a16:creationId xmlns:a16="http://schemas.microsoft.com/office/drawing/2014/main" id="{65730BF8-0B3C-4225-81B8-1C3515A7D1A4}"/>
              </a:ext>
            </a:extLst>
          </p:cNvPr>
          <p:cNvSpPr txBox="1">
            <a:spLocks/>
          </p:cNvSpPr>
          <p:nvPr/>
        </p:nvSpPr>
        <p:spPr>
          <a:xfrm>
            <a:off x="1522858" y="2805653"/>
            <a:ext cx="9146283" cy="30693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4400" dirty="0">
                <a:solidFill>
                  <a:srgbClr val="0090A1"/>
                </a:solidFill>
                <a:latin typeface="Verdana" panose="020B0604030504040204" pitchFamily="34" charset="0"/>
                <a:ea typeface="Verdana" panose="020B0604030504040204" pitchFamily="34" charset="0"/>
              </a:rPr>
              <a:t>Paldies par uzmanību!</a:t>
            </a:r>
          </a:p>
          <a:p>
            <a:pPr algn="l"/>
            <a:endParaRPr lang="lv-LV" dirty="0">
              <a:latin typeface="Verdana" panose="020B0604030504040204" pitchFamily="34" charset="0"/>
              <a:ea typeface="Verdana" panose="020B0604030504040204" pitchFamily="34" charset="0"/>
            </a:endParaRPr>
          </a:p>
          <a:p>
            <a:pPr algn="l"/>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Kontaktinformācija par pārskata aizpildīšanu:</a:t>
            </a:r>
          </a:p>
          <a:p>
            <a:r>
              <a:rPr lang="lv-LV" sz="2000" dirty="0">
                <a:solidFill>
                  <a:srgbClr val="0090A1"/>
                </a:solidFill>
                <a:latin typeface="Verdana" panose="020B0604030504040204" pitchFamily="34" charset="0"/>
                <a:ea typeface="Verdana" panose="020B0604030504040204" pitchFamily="34" charset="0"/>
                <a:hlinkClick r:id="rId7"/>
              </a:rPr>
              <a:t>vera.suzdalenko@bvkb.gov.lv</a:t>
            </a:r>
            <a:r>
              <a:rPr lang="lv-LV" sz="2000" dirty="0">
                <a:solidFill>
                  <a:srgbClr val="0090A1"/>
                </a:solidFill>
                <a:latin typeface="Verdana" panose="020B0604030504040204" pitchFamily="34" charset="0"/>
                <a:ea typeface="Verdana" panose="020B0604030504040204" pitchFamily="34" charset="0"/>
              </a:rPr>
              <a:t>, 67013355</a:t>
            </a:r>
            <a:endParaRPr lang="lv-LV" sz="2000" dirty="0">
              <a:latin typeface="Verdana" panose="020B0604030504040204" pitchFamily="34" charset="0"/>
              <a:ea typeface="Verdana" panose="020B0604030504040204" pitchFamily="34" charset="0"/>
            </a:endParaRPr>
          </a:p>
          <a:p>
            <a:r>
              <a:rPr lang="lv-LV" sz="2000" dirty="0">
                <a:solidFill>
                  <a:srgbClr val="0090A1"/>
                </a:solidFill>
                <a:latin typeface="Verdana" panose="020B0604030504040204" pitchFamily="34" charset="0"/>
                <a:ea typeface="Verdana" panose="020B0604030504040204" pitchFamily="34" charset="0"/>
                <a:hlinkClick r:id="rId8"/>
              </a:rPr>
              <a:t>Edite.biseniece@bvkb.gov.lv</a:t>
            </a:r>
            <a:r>
              <a:rPr lang="lv-LV" sz="2000" dirty="0">
                <a:solidFill>
                  <a:srgbClr val="0090A1"/>
                </a:solidFill>
                <a:latin typeface="Verdana" panose="020B0604030504040204" pitchFamily="34" charset="0"/>
                <a:ea typeface="Verdana" panose="020B0604030504040204" pitchFamily="34" charset="0"/>
              </a:rPr>
              <a:t>, 29116954</a:t>
            </a:r>
          </a:p>
          <a:p>
            <a:pPr marL="342900" indent="-342900" algn="l">
              <a:buFont typeface="Arial" panose="020B0604020202020204" pitchFamily="34" charset="0"/>
              <a:buChar char="•"/>
            </a:pPr>
            <a:endParaRPr lang="lv-LV" dirty="0">
              <a:latin typeface="Verdana" panose="020B0604030504040204" pitchFamily="34" charset="0"/>
              <a:ea typeface="Verdana" panose="020B0604030504040204" pitchFamily="34" charset="0"/>
            </a:endParaRPr>
          </a:p>
          <a:p>
            <a:endParaRPr lang="lv-LV" dirty="0">
              <a:latin typeface="Verdana" panose="020B0604030504040204" pitchFamily="34" charset="0"/>
              <a:ea typeface="Verdana" panose="020B0604030504040204" pitchFamily="34" charset="0"/>
            </a:endParaRPr>
          </a:p>
        </p:txBody>
      </p:sp>
      <p:pic>
        <p:nvPicPr>
          <p:cNvPr id="3" name="Graphic 2" descr="Email with solid fill">
            <a:extLst>
              <a:ext uri="{FF2B5EF4-FFF2-40B4-BE49-F238E27FC236}">
                <a16:creationId xmlns:a16="http://schemas.microsoft.com/office/drawing/2014/main" id="{B6729C34-061B-4DC2-9452-33C8CF5432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9906" y="4847787"/>
            <a:ext cx="784781" cy="784781"/>
          </a:xfrm>
          <a:prstGeom prst="rect">
            <a:avLst/>
          </a:prstGeom>
        </p:spPr>
      </p:pic>
    </p:spTree>
    <p:extLst>
      <p:ext uri="{BB962C8B-B14F-4D97-AF65-F5344CB8AC3E}">
        <p14:creationId xmlns:p14="http://schemas.microsoft.com/office/powerpoint/2010/main" val="6204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Komersanti, uz kuriem attiecās pienākumu izpilde</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2</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lv-LV" dirty="0"/>
              <a:t>Komersants, kuram ir elektroenerģijas, siltumenerģijas, dzesēšanai vai saldēšanai nepieciešamās enerģijas ražošanas iekārta vai degvielu ražošanas iekārta:</a:t>
            </a:r>
          </a:p>
          <a:p>
            <a:pPr marL="800100" lvl="1" indent="-342900" algn="l">
              <a:buFont typeface="Arial" panose="020B0604020202020204" pitchFamily="34" charset="0"/>
              <a:buChar char="•"/>
            </a:pPr>
            <a:r>
              <a:rPr lang="lv-LV" dirty="0"/>
              <a:t>kuras </a:t>
            </a:r>
            <a:r>
              <a:rPr lang="lv-LV" dirty="0">
                <a:solidFill>
                  <a:srgbClr val="008080"/>
                </a:solidFill>
              </a:rPr>
              <a:t>kopējā nominālā ievadīta siltuma jauda </a:t>
            </a:r>
            <a:r>
              <a:rPr lang="lv-LV" dirty="0"/>
              <a:t>ir 20 MW vai lielāka, kurā tiek izmantots </a:t>
            </a:r>
            <a:r>
              <a:rPr lang="lv-LV" dirty="0">
                <a:solidFill>
                  <a:srgbClr val="008080"/>
                </a:solidFill>
              </a:rPr>
              <a:t>tikai</a:t>
            </a:r>
            <a:r>
              <a:rPr lang="lv-LV" dirty="0"/>
              <a:t> cietais biomasas kurināmais vai cietais biomasas kurināmais kopā ar fosilo kurināmo un kura </a:t>
            </a:r>
            <a:r>
              <a:rPr lang="lv-LV" dirty="0">
                <a:solidFill>
                  <a:srgbClr val="008080"/>
                </a:solidFill>
              </a:rPr>
              <a:t>neveic </a:t>
            </a:r>
            <a:r>
              <a:rPr lang="lv-LV" dirty="0"/>
              <a:t>ES emisijas kvotu tirdzniecības sistēmā iekļautās piesārņojošās darbības. </a:t>
            </a:r>
          </a:p>
          <a:p>
            <a:pPr marL="800100" lvl="1" indent="-342900" algn="l">
              <a:buFont typeface="Arial" panose="020B0604020202020204" pitchFamily="34" charset="0"/>
              <a:buChar char="•"/>
            </a:pPr>
            <a:r>
              <a:rPr lang="lv-LV" dirty="0"/>
              <a:t>kuras kopējā nominālā ievadīta siltuma jauda ir 2 MW vai lielāka un kurā tiek izmantota tikai biogāze vai arī biogāze kopā ar fosilo kurināmo. </a:t>
            </a:r>
          </a:p>
          <a:p>
            <a:pPr marL="342900" indent="-342900" algn="l">
              <a:buFont typeface="Arial" panose="020B0604020202020204" pitchFamily="34" charset="0"/>
              <a:buChar char="•"/>
            </a:pPr>
            <a:r>
              <a:rPr lang="lv-LV" dirty="0">
                <a:solidFill>
                  <a:srgbClr val="008080"/>
                </a:solidFill>
              </a:rPr>
              <a:t>SVARĪGI! </a:t>
            </a:r>
            <a:r>
              <a:rPr lang="lv-LV" dirty="0"/>
              <a:t>Jēdziens “iekārta” ietver </a:t>
            </a:r>
            <a:r>
              <a:rPr lang="lv-LV" b="1" dirty="0">
                <a:solidFill>
                  <a:srgbClr val="008080"/>
                </a:solidFill>
              </a:rPr>
              <a:t>visas</a:t>
            </a:r>
            <a:r>
              <a:rPr lang="lv-LV" dirty="0"/>
              <a:t> ražošanas procesā izmantotās apstrādes iekārtas. </a:t>
            </a:r>
          </a:p>
          <a:p>
            <a:pPr marL="342900" indent="-342900" algn="l">
              <a:buFont typeface="Arial" panose="020B0604020202020204" pitchFamily="34" charset="0"/>
              <a:buChar char="•"/>
            </a:pPr>
            <a:r>
              <a:rPr lang="lv-LV" dirty="0"/>
              <a:t>Datus par iepriekšējā gadā izmantotajām iekārtām Birojam iesniedz CSP. Dati tiek ņemti no pārskata «1-enerģija».</a:t>
            </a:r>
          </a:p>
          <a:p>
            <a:pPr marL="342900" indent="-342900" algn="l">
              <a:buFont typeface="Arial" panose="020B0604020202020204" pitchFamily="34" charset="0"/>
              <a:buChar char="•"/>
            </a:pPr>
            <a:r>
              <a:rPr lang="lv-LV" dirty="0"/>
              <a:t>Valsts vides dienests atvērtajā datu portālā publicē datus  par iekārtām, kurām ir piešķirta SEG atļauja. </a:t>
            </a:r>
          </a:p>
          <a:p>
            <a:pPr marL="342900" indent="-342900" algn="l">
              <a:buFont typeface="Arial" panose="020B0604020202020204" pitchFamily="34" charset="0"/>
              <a:buChar char="•"/>
            </a:pPr>
            <a:endParaRPr lang="lv-LV" dirty="0"/>
          </a:p>
        </p:txBody>
      </p:sp>
    </p:spTree>
    <p:extLst>
      <p:ext uri="{BB962C8B-B14F-4D97-AF65-F5344CB8AC3E}">
        <p14:creationId xmlns:p14="http://schemas.microsoft.com/office/powerpoint/2010/main" val="9612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Pienākumi</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3</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lv-LV" dirty="0"/>
              <a:t>Katru gadu biomasas/biogāzes komersantiem, kuri atbilst MK noteiktajiem kritērijiem </a:t>
            </a:r>
            <a:r>
              <a:rPr lang="lv-LV" b="1" dirty="0">
                <a:solidFill>
                  <a:srgbClr val="008080"/>
                </a:solidFill>
              </a:rPr>
              <a:t>līdz 1. jūlijam </a:t>
            </a:r>
            <a:r>
              <a:rPr lang="lv-LV" dirty="0"/>
              <a:t>Energoresursu informācijas sistēmā (turpmāk – ERIS) iesniedz informāciju par iepriekšējā kalendāra gadā katra izmantotā biomasas kurināmā un biogāzes sūtījuma atbilstību ilgtspējas un SEG emisiju ietaupījuma kritērijiem.</a:t>
            </a:r>
          </a:p>
          <a:p>
            <a:pPr marL="342900" indent="-342900" algn="l">
              <a:buFont typeface="Arial" panose="020B0604020202020204" pitchFamily="34" charset="0"/>
              <a:buChar char="•"/>
            </a:pPr>
            <a:r>
              <a:rPr lang="lv-LV" dirty="0"/>
              <a:t>ERIS – valsts informācijas sistēma, kura bija izstrādāta 2022. gadā un tā sastāv no vairākiem moduļiem, kur tiek uzkrāti dati par energoefektivitāti, degvielas cenām, kā arī šogad ir izstrādāta jauna funkcionalitāte, kur būs jāievada ilgtspējas apliecinājumi, ka arī sistēmā ir izstrādāts SEG aprēķinu rīks.  </a:t>
            </a:r>
          </a:p>
          <a:p>
            <a:pPr marL="342900" indent="-342900" algn="l">
              <a:buFont typeface="Arial" panose="020B0604020202020204" pitchFamily="34" charset="0"/>
              <a:buChar char="•"/>
            </a:pPr>
            <a:r>
              <a:rPr lang="lv-LV" dirty="0"/>
              <a:t>Ilgtspējas apliecinājumi būs jāievada </a:t>
            </a:r>
            <a:r>
              <a:rPr lang="lv-LV" dirty="0">
                <a:solidFill>
                  <a:srgbClr val="008080"/>
                </a:solidFill>
              </a:rPr>
              <a:t>Biomasas/biogāzes enerģijas modulī.</a:t>
            </a:r>
          </a:p>
        </p:txBody>
      </p:sp>
    </p:spTree>
    <p:extLst>
      <p:ext uri="{BB962C8B-B14F-4D97-AF65-F5344CB8AC3E}">
        <p14:creationId xmlns:p14="http://schemas.microsoft.com/office/powerpoint/2010/main" val="5957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Pieslēgšanās ERIS</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4</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51131" y="1254352"/>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lv-LV" dirty="0">
                <a:solidFill>
                  <a:srgbClr val="008080"/>
                </a:solidFill>
                <a:hlinkClick r:id="rId5"/>
              </a:rPr>
              <a:t>www.bis.gov.lv</a:t>
            </a:r>
            <a:endParaRPr lang="lv-LV" dirty="0">
              <a:solidFill>
                <a:srgbClr val="008080"/>
              </a:solidFill>
            </a:endParaRPr>
          </a:p>
          <a:p>
            <a:pPr marL="342900" indent="-342900" algn="l">
              <a:buFont typeface="Arial" panose="020B0604020202020204" pitchFamily="34" charset="0"/>
              <a:buChar char="•"/>
            </a:pPr>
            <a:r>
              <a:rPr lang="lv-LV" sz="1600" dirty="0">
                <a:solidFill>
                  <a:srgbClr val="008080"/>
                </a:solidFill>
                <a:latin typeface="Times New Roman" panose="02020603050405020304" pitchFamily="18" charset="0"/>
                <a:cs typeface="Times New Roman" panose="02020603050405020304" pitchFamily="18" charset="0"/>
              </a:rPr>
              <a:t>Palīgmateriāli </a:t>
            </a:r>
            <a:r>
              <a:rPr lang="lv-LV" sz="1600" dirty="0">
                <a:solidFill>
                  <a:srgbClr val="008080"/>
                </a:solidFill>
                <a:latin typeface="Times New Roman" panose="02020603050405020304" pitchFamily="18" charset="0"/>
                <a:cs typeface="Times New Roman" panose="02020603050405020304" pitchFamily="18" charset="0"/>
                <a:hlinkClick r:id="rId6"/>
              </a:rPr>
              <a:t>https://www.bvkb.gov.lv/lv/energoresursu-informacijas-sistema-eris</a:t>
            </a:r>
            <a:r>
              <a:rPr lang="lv-LV" sz="1600" dirty="0">
                <a:solidFill>
                  <a:srgbClr val="008080"/>
                </a:solidFill>
                <a:latin typeface="Times New Roman" panose="02020603050405020304" pitchFamily="18" charset="0"/>
                <a:cs typeface="Times New Roman" panose="02020603050405020304" pitchFamily="18" charset="0"/>
              </a:rPr>
              <a:t>; </a:t>
            </a:r>
            <a:br>
              <a:rPr lang="lv-LV" sz="1600" dirty="0">
                <a:solidFill>
                  <a:srgbClr val="008080"/>
                </a:solidFill>
                <a:latin typeface="Times New Roman" panose="02020603050405020304" pitchFamily="18" charset="0"/>
                <a:cs typeface="Times New Roman" panose="02020603050405020304" pitchFamily="18" charset="0"/>
              </a:rPr>
            </a:br>
            <a:r>
              <a:rPr lang="lv-LV" sz="1600" dirty="0" err="1">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YouTube</a:t>
            </a:r>
            <a:r>
              <a:rPr lang="lv-LV" sz="1600"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https://bis.gov.lv/bisp/lv/help/ka-izveidot-jaunu-delegejumu</a:t>
            </a:r>
            <a:endParaRPr lang="lv-LV"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lv-LV" sz="1600" dirty="0">
                <a:solidFill>
                  <a:srgbClr val="008080"/>
                </a:solidFill>
                <a:latin typeface="Times New Roman" panose="02020603050405020304" pitchFamily="18" charset="0"/>
                <a:cs typeface="Times New Roman" panose="02020603050405020304" pitchFamily="18" charset="0"/>
              </a:rPr>
              <a:t>Vai telefons  670 133 69</a:t>
            </a:r>
          </a:p>
        </p:txBody>
      </p:sp>
      <p:pic>
        <p:nvPicPr>
          <p:cNvPr id="4" name="Picture 3">
            <a:extLst>
              <a:ext uri="{FF2B5EF4-FFF2-40B4-BE49-F238E27FC236}">
                <a16:creationId xmlns:a16="http://schemas.microsoft.com/office/drawing/2014/main" id="{66F962CE-DCD4-3274-7E42-25D44866653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172" y="2561492"/>
            <a:ext cx="6757461" cy="1471012"/>
          </a:xfrm>
          <a:prstGeom prst="rect">
            <a:avLst/>
          </a:prstGeom>
          <a:noFill/>
          <a:ln w="9525">
            <a:solidFill>
              <a:schemeClr val="tx1"/>
            </a:solidFill>
          </a:ln>
        </p:spPr>
      </p:pic>
      <p:pic>
        <p:nvPicPr>
          <p:cNvPr id="19" name="Picture 18">
            <a:extLst>
              <a:ext uri="{FF2B5EF4-FFF2-40B4-BE49-F238E27FC236}">
                <a16:creationId xmlns:a16="http://schemas.microsoft.com/office/drawing/2014/main" id="{D13471C3-F956-868E-6D40-0DB029CA94FD}"/>
              </a:ext>
            </a:extLst>
          </p:cNvPr>
          <p:cNvPicPr>
            <a:picLocks noChangeAspect="1"/>
          </p:cNvPicPr>
          <p:nvPr/>
        </p:nvPicPr>
        <p:blipFill>
          <a:blip r:embed="rId9"/>
          <a:stretch>
            <a:fillRect/>
          </a:stretch>
        </p:blipFill>
        <p:spPr>
          <a:xfrm>
            <a:off x="984069" y="4334555"/>
            <a:ext cx="4173718" cy="1334275"/>
          </a:xfrm>
          <a:prstGeom prst="rect">
            <a:avLst/>
          </a:prstGeom>
          <a:ln w="9525">
            <a:solidFill>
              <a:schemeClr val="tx1"/>
            </a:solidFill>
          </a:ln>
        </p:spPr>
      </p:pic>
      <p:sp>
        <p:nvSpPr>
          <p:cNvPr id="20" name="Arrow: Right 19">
            <a:extLst>
              <a:ext uri="{FF2B5EF4-FFF2-40B4-BE49-F238E27FC236}">
                <a16:creationId xmlns:a16="http://schemas.microsoft.com/office/drawing/2014/main" id="{A901643A-71C9-46E5-8FB5-FCBEE9A932D4}"/>
              </a:ext>
            </a:extLst>
          </p:cNvPr>
          <p:cNvSpPr/>
          <p:nvPr/>
        </p:nvSpPr>
        <p:spPr>
          <a:xfrm>
            <a:off x="5251268" y="5007429"/>
            <a:ext cx="566058" cy="17417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2" name="Picture 21">
            <a:extLst>
              <a:ext uri="{FF2B5EF4-FFF2-40B4-BE49-F238E27FC236}">
                <a16:creationId xmlns:a16="http://schemas.microsoft.com/office/drawing/2014/main" id="{5BB51BAE-E363-FBCE-A810-1AE5C40888EE}"/>
              </a:ext>
            </a:extLst>
          </p:cNvPr>
          <p:cNvPicPr>
            <a:picLocks noChangeAspect="1"/>
          </p:cNvPicPr>
          <p:nvPr/>
        </p:nvPicPr>
        <p:blipFill>
          <a:blip r:embed="rId10"/>
          <a:stretch>
            <a:fillRect/>
          </a:stretch>
        </p:blipFill>
        <p:spPr>
          <a:xfrm>
            <a:off x="5886994" y="4266048"/>
            <a:ext cx="2683417" cy="1742868"/>
          </a:xfrm>
          <a:prstGeom prst="rect">
            <a:avLst/>
          </a:prstGeom>
          <a:ln w="9525">
            <a:solidFill>
              <a:schemeClr val="tx1"/>
            </a:solidFill>
          </a:ln>
        </p:spPr>
      </p:pic>
      <p:pic>
        <p:nvPicPr>
          <p:cNvPr id="30" name="Picture 29">
            <a:extLst>
              <a:ext uri="{FF2B5EF4-FFF2-40B4-BE49-F238E27FC236}">
                <a16:creationId xmlns:a16="http://schemas.microsoft.com/office/drawing/2014/main" id="{F4D5D327-F60C-4D5F-6405-A11A63FD31DA}"/>
              </a:ext>
            </a:extLst>
          </p:cNvPr>
          <p:cNvPicPr>
            <a:picLocks noChangeAspect="1"/>
          </p:cNvPicPr>
          <p:nvPr/>
        </p:nvPicPr>
        <p:blipFill>
          <a:blip r:embed="rId11"/>
          <a:stretch>
            <a:fillRect/>
          </a:stretch>
        </p:blipFill>
        <p:spPr>
          <a:xfrm>
            <a:off x="9001238" y="3413760"/>
            <a:ext cx="2908278" cy="2991530"/>
          </a:xfrm>
          <a:prstGeom prst="rect">
            <a:avLst/>
          </a:prstGeom>
        </p:spPr>
      </p:pic>
      <p:graphicFrame>
        <p:nvGraphicFramePr>
          <p:cNvPr id="5" name="Table 4">
            <a:extLst>
              <a:ext uri="{FF2B5EF4-FFF2-40B4-BE49-F238E27FC236}">
                <a16:creationId xmlns:a16="http://schemas.microsoft.com/office/drawing/2014/main" id="{D6EBC83B-4C2B-5AC8-C12D-4A0B4CD3DBA3}"/>
              </a:ext>
            </a:extLst>
          </p:cNvPr>
          <p:cNvGraphicFramePr>
            <a:graphicFrameLocks noGrp="1"/>
          </p:cNvGraphicFramePr>
          <p:nvPr/>
        </p:nvGraphicFramePr>
        <p:xfrm>
          <a:off x="838200" y="3932872"/>
          <a:ext cx="10515600" cy="13817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88518798"/>
                    </a:ext>
                  </a:extLst>
                </a:gridCol>
              </a:tblGrid>
              <a:tr h="0">
                <a:tc>
                  <a:txBody>
                    <a:bodyPr/>
                    <a:lstStyle/>
                    <a:p>
                      <a:pPr algn="l">
                        <a:lnSpc>
                          <a:spcPct val="105000"/>
                        </a:lnSpc>
                      </a:pPr>
                      <a:r>
                        <a:rPr lang="lv-LV" sz="900" dirty="0">
                          <a:effectLst/>
                        </a:rPr>
                        <a:t>670 133 69</a:t>
                      </a:r>
                      <a:endParaRPr lang="lv-LV" sz="1100" dirty="0">
                        <a:effectLst/>
                        <a:latin typeface="Calibri" panose="020F0502020204030204" pitchFamily="34" charset="0"/>
                        <a:ea typeface="Calibri" panose="020F0502020204030204" pitchFamily="34" charset="0"/>
                      </a:endParaRPr>
                    </a:p>
                  </a:txBody>
                  <a:tcPr marL="114300" marR="114300" marT="0" marB="0"/>
                </a:tc>
                <a:extLst>
                  <a:ext uri="{0D108BD9-81ED-4DB2-BD59-A6C34878D82A}">
                    <a16:rowId xmlns:a16="http://schemas.microsoft.com/office/drawing/2014/main" val="2400341848"/>
                  </a:ext>
                </a:extLst>
              </a:tr>
            </a:tbl>
          </a:graphicData>
        </a:graphic>
      </p:graphicFrame>
      <p:graphicFrame>
        <p:nvGraphicFramePr>
          <p:cNvPr id="6" name="Table 5">
            <a:extLst>
              <a:ext uri="{FF2B5EF4-FFF2-40B4-BE49-F238E27FC236}">
                <a16:creationId xmlns:a16="http://schemas.microsoft.com/office/drawing/2014/main" id="{17EA5F9B-F7C3-AB7A-40C0-D022294CC2D3}"/>
              </a:ext>
            </a:extLst>
          </p:cNvPr>
          <p:cNvGraphicFramePr>
            <a:graphicFrameLocks noGrp="1"/>
          </p:cNvGraphicFramePr>
          <p:nvPr/>
        </p:nvGraphicFramePr>
        <p:xfrm>
          <a:off x="838200" y="3932872"/>
          <a:ext cx="10515600" cy="13817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245106"/>
                    </a:ext>
                  </a:extLst>
                </a:gridCol>
              </a:tblGrid>
              <a:tr h="0">
                <a:tc>
                  <a:txBody>
                    <a:bodyPr/>
                    <a:lstStyle/>
                    <a:p>
                      <a:pPr algn="l">
                        <a:lnSpc>
                          <a:spcPct val="105000"/>
                        </a:lnSpc>
                      </a:pPr>
                      <a:r>
                        <a:rPr lang="lv-LV" sz="900" dirty="0">
                          <a:effectLst/>
                        </a:rPr>
                        <a:t>670 133 69</a:t>
                      </a:r>
                      <a:endParaRPr lang="lv-LV" sz="1100" dirty="0">
                        <a:effectLst/>
                        <a:latin typeface="Calibri" panose="020F0502020204030204" pitchFamily="34" charset="0"/>
                        <a:ea typeface="Calibri" panose="020F0502020204030204" pitchFamily="34" charset="0"/>
                      </a:endParaRPr>
                    </a:p>
                  </a:txBody>
                  <a:tcPr marL="114300" marR="114300" marT="0" marB="0"/>
                </a:tc>
                <a:extLst>
                  <a:ext uri="{0D108BD9-81ED-4DB2-BD59-A6C34878D82A}">
                    <a16:rowId xmlns:a16="http://schemas.microsoft.com/office/drawing/2014/main" val="2049176714"/>
                  </a:ext>
                </a:extLst>
              </a:tr>
            </a:tbl>
          </a:graphicData>
        </a:graphic>
      </p:graphicFrame>
    </p:spTree>
    <p:extLst>
      <p:ext uri="{BB962C8B-B14F-4D97-AF65-F5344CB8AC3E}">
        <p14:creationId xmlns:p14="http://schemas.microsoft.com/office/powerpoint/2010/main" val="380751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5</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8" name="Picture 7">
            <a:extLst>
              <a:ext uri="{FF2B5EF4-FFF2-40B4-BE49-F238E27FC236}">
                <a16:creationId xmlns:a16="http://schemas.microsoft.com/office/drawing/2014/main" id="{DA96A700-95EC-B9DE-2E52-51A3177487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405" y="1609815"/>
            <a:ext cx="5583555" cy="3022996"/>
          </a:xfrm>
          <a:prstGeom prst="rect">
            <a:avLst/>
          </a:prstGeom>
          <a:noFill/>
          <a:ln w="9525">
            <a:solidFill>
              <a:schemeClr val="tx1"/>
            </a:solidFill>
          </a:ln>
        </p:spPr>
      </p:pic>
      <p:pic>
        <p:nvPicPr>
          <p:cNvPr id="10" name="Picture 9">
            <a:extLst>
              <a:ext uri="{FF2B5EF4-FFF2-40B4-BE49-F238E27FC236}">
                <a16:creationId xmlns:a16="http://schemas.microsoft.com/office/drawing/2014/main" id="{7903DF1A-99B2-58B4-B863-429E13101B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2498" y="4272959"/>
            <a:ext cx="8714563" cy="2519727"/>
          </a:xfrm>
          <a:prstGeom prst="rect">
            <a:avLst/>
          </a:prstGeom>
          <a:noFill/>
          <a:ln w="9525">
            <a:solidFill>
              <a:schemeClr val="tx1"/>
            </a:solidFill>
          </a:ln>
        </p:spPr>
      </p:pic>
    </p:spTree>
    <p:extLst>
      <p:ext uri="{BB962C8B-B14F-4D97-AF65-F5344CB8AC3E}">
        <p14:creationId xmlns:p14="http://schemas.microsoft.com/office/powerpoint/2010/main" val="120753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6</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088571" y="1455520"/>
            <a:ext cx="10418632"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5" name="Picture 4">
            <a:extLst>
              <a:ext uri="{FF2B5EF4-FFF2-40B4-BE49-F238E27FC236}">
                <a16:creationId xmlns:a16="http://schemas.microsoft.com/office/drawing/2014/main" id="{6725D762-EB5F-6F55-191A-CDC2EF988CA3}"/>
              </a:ext>
            </a:extLst>
          </p:cNvPr>
          <p:cNvPicPr>
            <a:picLocks noChangeAspect="1"/>
          </p:cNvPicPr>
          <p:nvPr/>
        </p:nvPicPr>
        <p:blipFill>
          <a:blip r:embed="rId5"/>
          <a:stretch>
            <a:fillRect/>
          </a:stretch>
        </p:blipFill>
        <p:spPr>
          <a:xfrm>
            <a:off x="888274" y="1854245"/>
            <a:ext cx="5334680" cy="3163905"/>
          </a:xfrm>
          <a:prstGeom prst="rect">
            <a:avLst/>
          </a:prstGeom>
          <a:ln w="9525">
            <a:solidFill>
              <a:schemeClr val="tx1"/>
            </a:solidFill>
          </a:ln>
        </p:spPr>
      </p:pic>
      <p:pic>
        <p:nvPicPr>
          <p:cNvPr id="8" name="Picture 7">
            <a:extLst>
              <a:ext uri="{FF2B5EF4-FFF2-40B4-BE49-F238E27FC236}">
                <a16:creationId xmlns:a16="http://schemas.microsoft.com/office/drawing/2014/main" id="{9ED14815-C58A-1090-A008-95D5B576908D}"/>
              </a:ext>
            </a:extLst>
          </p:cNvPr>
          <p:cNvPicPr>
            <a:picLocks noChangeAspect="1"/>
          </p:cNvPicPr>
          <p:nvPr/>
        </p:nvPicPr>
        <p:blipFill>
          <a:blip r:embed="rId6"/>
          <a:stretch>
            <a:fillRect/>
          </a:stretch>
        </p:blipFill>
        <p:spPr>
          <a:xfrm>
            <a:off x="5419724" y="2346688"/>
            <a:ext cx="4400550" cy="3105150"/>
          </a:xfrm>
          <a:prstGeom prst="rect">
            <a:avLst/>
          </a:prstGeom>
          <a:ln w="9525">
            <a:solidFill>
              <a:schemeClr val="tx1"/>
            </a:solidFill>
          </a:ln>
        </p:spPr>
      </p:pic>
      <p:pic>
        <p:nvPicPr>
          <p:cNvPr id="11" name="Picture 10">
            <a:extLst>
              <a:ext uri="{FF2B5EF4-FFF2-40B4-BE49-F238E27FC236}">
                <a16:creationId xmlns:a16="http://schemas.microsoft.com/office/drawing/2014/main" id="{3393E53C-6F23-F8F2-4A22-7CAFA9402560}"/>
              </a:ext>
            </a:extLst>
          </p:cNvPr>
          <p:cNvPicPr>
            <a:picLocks noChangeAspect="1"/>
          </p:cNvPicPr>
          <p:nvPr/>
        </p:nvPicPr>
        <p:blipFill>
          <a:blip r:embed="rId7"/>
          <a:stretch>
            <a:fillRect/>
          </a:stretch>
        </p:blipFill>
        <p:spPr>
          <a:xfrm>
            <a:off x="1706472" y="5492116"/>
            <a:ext cx="9458325" cy="1238250"/>
          </a:xfrm>
          <a:prstGeom prst="rect">
            <a:avLst/>
          </a:prstGeom>
          <a:ln w="9525">
            <a:solidFill>
              <a:schemeClr val="tx1"/>
            </a:solidFill>
          </a:ln>
        </p:spPr>
      </p:pic>
      <p:sp>
        <p:nvSpPr>
          <p:cNvPr id="15" name="Arrow: Right 14">
            <a:extLst>
              <a:ext uri="{FF2B5EF4-FFF2-40B4-BE49-F238E27FC236}">
                <a16:creationId xmlns:a16="http://schemas.microsoft.com/office/drawing/2014/main" id="{6AD59BED-3C92-B32A-D5F7-1E407B2CFD29}"/>
              </a:ext>
            </a:extLst>
          </p:cNvPr>
          <p:cNvSpPr/>
          <p:nvPr/>
        </p:nvSpPr>
        <p:spPr>
          <a:xfrm>
            <a:off x="4484920" y="6209210"/>
            <a:ext cx="978408" cy="20029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A858F8E6-1A74-DC48-7D23-0E0546CC5B77}"/>
              </a:ext>
            </a:extLst>
          </p:cNvPr>
          <p:cNvPicPr>
            <a:picLocks noChangeAspect="1"/>
          </p:cNvPicPr>
          <p:nvPr/>
        </p:nvPicPr>
        <p:blipFill>
          <a:blip r:embed="rId8"/>
          <a:stretch>
            <a:fillRect/>
          </a:stretch>
        </p:blipFill>
        <p:spPr>
          <a:xfrm>
            <a:off x="5521234" y="6126400"/>
            <a:ext cx="6000205" cy="410307"/>
          </a:xfrm>
          <a:prstGeom prst="rect">
            <a:avLst/>
          </a:prstGeom>
          <a:ln w="9525">
            <a:solidFill>
              <a:schemeClr val="tx1"/>
            </a:solidFill>
          </a:ln>
        </p:spPr>
      </p:pic>
    </p:spTree>
    <p:extLst>
      <p:ext uri="{BB962C8B-B14F-4D97-AF65-F5344CB8AC3E}">
        <p14:creationId xmlns:p14="http://schemas.microsoft.com/office/powerpoint/2010/main" val="92985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7</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5" name="Picture 4">
            <a:extLst>
              <a:ext uri="{FF2B5EF4-FFF2-40B4-BE49-F238E27FC236}">
                <a16:creationId xmlns:a16="http://schemas.microsoft.com/office/drawing/2014/main" id="{1FAD0EFA-91A8-F1FD-FA27-5F4FFE3D9BF4}"/>
              </a:ext>
            </a:extLst>
          </p:cNvPr>
          <p:cNvPicPr>
            <a:picLocks noChangeAspect="1"/>
          </p:cNvPicPr>
          <p:nvPr/>
        </p:nvPicPr>
        <p:blipFill>
          <a:blip r:embed="rId5"/>
          <a:stretch>
            <a:fillRect/>
          </a:stretch>
        </p:blipFill>
        <p:spPr>
          <a:xfrm>
            <a:off x="1505234" y="2039847"/>
            <a:ext cx="10443878" cy="2540862"/>
          </a:xfrm>
          <a:prstGeom prst="rect">
            <a:avLst/>
          </a:prstGeom>
        </p:spPr>
      </p:pic>
      <p:pic>
        <p:nvPicPr>
          <p:cNvPr id="6" name="Picture 5">
            <a:extLst>
              <a:ext uri="{FF2B5EF4-FFF2-40B4-BE49-F238E27FC236}">
                <a16:creationId xmlns:a16="http://schemas.microsoft.com/office/drawing/2014/main" id="{9C4C7752-7CB1-34C7-E56B-4C60D4CFAD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39802" y="4732156"/>
            <a:ext cx="4208725" cy="1006793"/>
          </a:xfrm>
          <a:prstGeom prst="rect">
            <a:avLst/>
          </a:prstGeom>
          <a:noFill/>
          <a:ln w="9525">
            <a:solidFill>
              <a:schemeClr val="tx1"/>
            </a:solidFill>
          </a:ln>
        </p:spPr>
      </p:pic>
      <p:sp>
        <p:nvSpPr>
          <p:cNvPr id="8" name="TextBox 7">
            <a:extLst>
              <a:ext uri="{FF2B5EF4-FFF2-40B4-BE49-F238E27FC236}">
                <a16:creationId xmlns:a16="http://schemas.microsoft.com/office/drawing/2014/main" id="{8BD82C00-54C4-6A69-D36C-7FF89C70DE7F}"/>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3556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8</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5" name="Picture 4">
            <a:extLst>
              <a:ext uri="{FF2B5EF4-FFF2-40B4-BE49-F238E27FC236}">
                <a16:creationId xmlns:a16="http://schemas.microsoft.com/office/drawing/2014/main" id="{3693AC7E-4657-EF2C-5382-EB403BA5F664}"/>
              </a:ext>
            </a:extLst>
          </p:cNvPr>
          <p:cNvPicPr>
            <a:picLocks noChangeAspect="1"/>
          </p:cNvPicPr>
          <p:nvPr/>
        </p:nvPicPr>
        <p:blipFill>
          <a:blip r:embed="rId5"/>
          <a:stretch>
            <a:fillRect/>
          </a:stretch>
        </p:blipFill>
        <p:spPr>
          <a:xfrm>
            <a:off x="409303" y="1774922"/>
            <a:ext cx="6653347" cy="3228283"/>
          </a:xfrm>
          <a:prstGeom prst="rect">
            <a:avLst/>
          </a:prstGeom>
          <a:ln w="9525">
            <a:solidFill>
              <a:schemeClr val="tx1"/>
            </a:solidFill>
          </a:ln>
        </p:spPr>
      </p:pic>
      <p:pic>
        <p:nvPicPr>
          <p:cNvPr id="6" name="Picture 5">
            <a:extLst>
              <a:ext uri="{FF2B5EF4-FFF2-40B4-BE49-F238E27FC236}">
                <a16:creationId xmlns:a16="http://schemas.microsoft.com/office/drawing/2014/main" id="{4AFBE299-6F90-2900-AE85-B5FA072260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13636" y="2638742"/>
            <a:ext cx="3642044" cy="871420"/>
          </a:xfrm>
          <a:prstGeom prst="rect">
            <a:avLst/>
          </a:prstGeom>
          <a:noFill/>
          <a:ln w="9525">
            <a:solidFill>
              <a:schemeClr val="tx1"/>
            </a:solidFill>
          </a:ln>
        </p:spPr>
      </p:pic>
      <p:pic>
        <p:nvPicPr>
          <p:cNvPr id="10" name="Picture 9">
            <a:extLst>
              <a:ext uri="{FF2B5EF4-FFF2-40B4-BE49-F238E27FC236}">
                <a16:creationId xmlns:a16="http://schemas.microsoft.com/office/drawing/2014/main" id="{D49538AE-5AB9-6FA0-CF41-B139FA613480}"/>
              </a:ext>
            </a:extLst>
          </p:cNvPr>
          <p:cNvPicPr>
            <a:picLocks noChangeAspect="1"/>
          </p:cNvPicPr>
          <p:nvPr/>
        </p:nvPicPr>
        <p:blipFill>
          <a:blip r:embed="rId7"/>
          <a:stretch>
            <a:fillRect/>
          </a:stretch>
        </p:blipFill>
        <p:spPr>
          <a:xfrm>
            <a:off x="2809981" y="4746172"/>
            <a:ext cx="8828479" cy="2031137"/>
          </a:xfrm>
          <a:prstGeom prst="rect">
            <a:avLst/>
          </a:prstGeom>
          <a:ln w="9525">
            <a:solidFill>
              <a:schemeClr val="tx1"/>
            </a:solidFill>
          </a:ln>
        </p:spPr>
      </p:pic>
      <p:sp>
        <p:nvSpPr>
          <p:cNvPr id="11" name="TextBox 10">
            <a:extLst>
              <a:ext uri="{FF2B5EF4-FFF2-40B4-BE49-F238E27FC236}">
                <a16:creationId xmlns:a16="http://schemas.microsoft.com/office/drawing/2014/main" id="{61D890FD-C1D0-F911-CE74-154E8427EB0F}"/>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336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695159" y="729029"/>
            <a:ext cx="963579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Juridiskas personas darba vieta</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9</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3772848" y="2037201"/>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6" name="Picture 5">
            <a:extLst>
              <a:ext uri="{FF2B5EF4-FFF2-40B4-BE49-F238E27FC236}">
                <a16:creationId xmlns:a16="http://schemas.microsoft.com/office/drawing/2014/main" id="{66E98464-28B4-B3B1-D37A-2D0D6B0DF858}"/>
              </a:ext>
            </a:extLst>
          </p:cNvPr>
          <p:cNvPicPr>
            <a:picLocks noChangeAspect="1"/>
          </p:cNvPicPr>
          <p:nvPr/>
        </p:nvPicPr>
        <p:blipFill>
          <a:blip r:embed="rId5"/>
          <a:stretch>
            <a:fillRect/>
          </a:stretch>
        </p:blipFill>
        <p:spPr>
          <a:xfrm>
            <a:off x="1565903" y="2476073"/>
            <a:ext cx="9877425" cy="4124325"/>
          </a:xfrm>
          <a:prstGeom prst="rect">
            <a:avLst/>
          </a:prstGeom>
        </p:spPr>
      </p:pic>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446877" y="1411161"/>
            <a:ext cx="9992648" cy="1064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AutoNum type="arabicPeriod"/>
            </a:pPr>
            <a:r>
              <a:rPr lang="lv-LV" dirty="0"/>
              <a:t>Pamatinformācija par juridisko personu;</a:t>
            </a:r>
          </a:p>
          <a:p>
            <a:pPr marL="457200" indent="-457200" algn="just">
              <a:buAutoNum type="arabicPeriod"/>
            </a:pPr>
            <a:r>
              <a:rPr lang="lv-LV" dirty="0"/>
              <a:t>Tabula, kur apkopota ikgadējā informācija par iesniegtajiem apliecinājumiem.</a:t>
            </a:r>
          </a:p>
          <a:p>
            <a:endParaRPr lang="lv-LV" dirty="0"/>
          </a:p>
        </p:txBody>
      </p:sp>
    </p:spTree>
    <p:extLst>
      <p:ext uri="{BB962C8B-B14F-4D97-AF65-F5344CB8AC3E}">
        <p14:creationId xmlns:p14="http://schemas.microsoft.com/office/powerpoint/2010/main" val="37347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aea314-08ff-4ef9-9e7d-c2b6590f04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63AFF3B9C1C046BFBFAA5ACE9EE8CC" ma:contentTypeVersion="13" ma:contentTypeDescription="Create a new document." ma:contentTypeScope="" ma:versionID="06f0b8f309bc09fb31e672826cf7b8ad">
  <xsd:schema xmlns:xsd="http://www.w3.org/2001/XMLSchema" xmlns:xs="http://www.w3.org/2001/XMLSchema" xmlns:p="http://schemas.microsoft.com/office/2006/metadata/properties" xmlns:ns3="c8aea314-08ff-4ef9-9e7d-c2b6590f04c0" xmlns:ns4="96d29b49-47ee-436a-b5fe-ec5dcd65850d" targetNamespace="http://schemas.microsoft.com/office/2006/metadata/properties" ma:root="true" ma:fieldsID="8476138d5f5e1514f3ebf8f2fcc6c78e" ns3:_="" ns4:_="">
    <xsd:import namespace="c8aea314-08ff-4ef9-9e7d-c2b6590f04c0"/>
    <xsd:import namespace="96d29b49-47ee-436a-b5fe-ec5dcd658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ea314-08ff-4ef9-9e7d-c2b6590f0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29b49-47ee-436a-b5fe-ec5dcd6585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E3054F-6F99-4FEE-A814-7858C5F3C50A}">
  <ds:schemaRefs>
    <ds:schemaRef ds:uri="http://schemas.microsoft.com/office/2006/documentManagement/types"/>
    <ds:schemaRef ds:uri="c8aea314-08ff-4ef9-9e7d-c2b6590f04c0"/>
    <ds:schemaRef ds:uri="http://purl.org/dc/terms/"/>
    <ds:schemaRef ds:uri="96d29b49-47ee-436a-b5fe-ec5dcd65850d"/>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DE90B523-1B3A-42AC-9478-A5EDC20A0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ea314-08ff-4ef9-9e7d-c2b6590f04c0"/>
    <ds:schemaRef ds:uri="96d29b49-47ee-436a-b5fe-ec5dcd658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937713-4952-4745-941D-77AC178752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5518</TotalTime>
  <Words>1479</Words>
  <Application>Microsoft Office PowerPoint</Application>
  <PresentationFormat>Widescreen</PresentationFormat>
  <Paragraphs>167</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Bleikša</dc:creator>
  <cp:lastModifiedBy>Vera Suzdaļenko</cp:lastModifiedBy>
  <cp:revision>28</cp:revision>
  <dcterms:created xsi:type="dcterms:W3CDTF">2023-03-28T10:26:25Z</dcterms:created>
  <dcterms:modified xsi:type="dcterms:W3CDTF">2024-05-16T08:31:54Z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0x010100E963AFF3B9C1C046BFBFAA5ACE9EE8CC</vt:lpwstr>
  </property>
</Properties>
</file>