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8" r:id="rId2"/>
    <p:sldId id="299" r:id="rId3"/>
    <p:sldId id="295" r:id="rId4"/>
    <p:sldId id="296" r:id="rId5"/>
    <p:sldId id="297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42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9062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640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592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28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42968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9128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694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85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707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505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E6F007E-75AC-4A78-B7BB-9F1DBD5ECD67}" type="datetimeFigureOut">
              <a:rPr lang="lv-LV" smtClean="0"/>
              <a:t>14.05.2024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D15FAA-2EE4-419E-8CBA-1E8E93B088D9}" type="slidenum">
              <a:rPr lang="lv-LV" smtClean="0"/>
              <a:t>‹#›</a:t>
            </a:fld>
            <a:endParaRPr lang="lv-LV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560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727E0-84E7-DFEE-9618-2A23C3BEA6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Vebinārs</a:t>
            </a:r>
            <a:r>
              <a:rPr lang="lv-LV" sz="4000" dirty="0">
                <a:latin typeface="Cambria" panose="02040503050406030204" pitchFamily="18" charset="0"/>
                <a:ea typeface="Cambria" panose="02040503050406030204" pitchFamily="18" charset="0"/>
              </a:rPr>
              <a:t> degvielas komersantiem par atbilstības apliecinājumu iesniegšanu ERIS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B585B9-DFDC-9666-442B-3BD9DE950B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H.Rimša</a:t>
            </a:r>
            <a:endParaRPr lang="lv-LV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lv-LV" sz="2000" dirty="0">
                <a:latin typeface="Cambria" panose="02040503050406030204" pitchFamily="18" charset="0"/>
                <a:ea typeface="Cambria" panose="02040503050406030204" pitchFamily="18" charset="0"/>
              </a:rPr>
              <a:t>Klimata un enerģētikas ministrija</a:t>
            </a:r>
          </a:p>
          <a:p>
            <a:r>
              <a:rPr lang="lv-LV" sz="2000" dirty="0">
                <a:latin typeface="Cambria" panose="02040503050406030204" pitchFamily="18" charset="0"/>
                <a:ea typeface="Cambria" panose="02040503050406030204" pitchFamily="18" charset="0"/>
              </a:rPr>
              <a:t>14.05.2024.</a:t>
            </a:r>
          </a:p>
        </p:txBody>
      </p:sp>
    </p:spTree>
    <p:extLst>
      <p:ext uri="{BB962C8B-B14F-4D97-AF65-F5344CB8AC3E}">
        <p14:creationId xmlns:p14="http://schemas.microsoft.com/office/powerpoint/2010/main" val="2617537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8179D54-6C52-9D0D-F339-26BA58FE4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7" y="99583"/>
            <a:ext cx="10515600" cy="730344"/>
          </a:xfrm>
        </p:spPr>
        <p:txBody>
          <a:bodyPr>
            <a:normAutofit/>
          </a:bodyPr>
          <a:lstStyle/>
          <a:p>
            <a:r>
              <a:rPr lang="lv-LV" sz="3600" dirty="0">
                <a:latin typeface="Cambria" panose="02040503050406030204" pitchFamily="18" charset="0"/>
                <a:ea typeface="Cambria" panose="02040503050406030204" pitchFamily="18" charset="0"/>
              </a:rPr>
              <a:t>Normatīvais regulējums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4634C9-C108-0E69-BBCA-BBE50BBF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7087" y="862984"/>
            <a:ext cx="5157787" cy="864905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Direktīva 2018/2001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regula 2022/996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16D575-8DB9-88AE-1CA4-F67F59C35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1" y="1955548"/>
            <a:ext cx="5157787" cy="4537325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3300" dirty="0">
                <a:latin typeface="Cambria" panose="02040503050406030204" pitchFamily="18" charset="0"/>
                <a:ea typeface="Cambria" panose="02040503050406030204" pitchFamily="18" charset="0"/>
              </a:rPr>
              <a:t>Stājas spēkā 2022.gada 22.novembrī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3300" dirty="0">
                <a:latin typeface="Cambria" panose="02040503050406030204" pitchFamily="18" charset="0"/>
                <a:ea typeface="Cambria" panose="02040503050406030204" pitchFamily="18" charset="0"/>
              </a:rPr>
              <a:t>Ilgtspējas un SEG emisiju ietaupījumu kritēriji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3300" dirty="0">
                <a:latin typeface="Cambria" panose="02040503050406030204" pitchFamily="18" charset="0"/>
                <a:ea typeface="Cambria" panose="02040503050406030204" pitchFamily="18" charset="0"/>
              </a:rPr>
              <a:t>Atbilstības pamatošanas nosacījumi – masas bilances sistēmu un dokumentācijas apriti piegādes ķēdē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3300" dirty="0">
                <a:latin typeface="Cambria" panose="02040503050406030204" pitchFamily="18" charset="0"/>
                <a:ea typeface="Cambria" panose="02040503050406030204" pitchFamily="18" charset="0"/>
              </a:rPr>
              <a:t>Atbilstības apliecināšanas nosacījumi: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</a:pPr>
            <a:r>
              <a:rPr lang="lv-LV" sz="3100" dirty="0">
                <a:latin typeface="Cambria" panose="02040503050406030204" pitchFamily="18" charset="0"/>
                <a:ea typeface="Cambria" panose="02040503050406030204" pitchFamily="18" charset="0"/>
              </a:rPr>
              <a:t>Brīvprātīgās shēmas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</a:pPr>
            <a:r>
              <a:rPr lang="lv-LV" sz="3100" dirty="0">
                <a:latin typeface="Cambria" panose="02040503050406030204" pitchFamily="18" charset="0"/>
                <a:ea typeface="Cambria" panose="02040503050406030204" pitchFamily="18" charset="0"/>
              </a:rPr>
              <a:t>Nacionālās shēmas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2B43C91-25EB-4BCC-60B6-88373089A3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84887" y="862984"/>
            <a:ext cx="5413014" cy="864905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MK noteikumi Nr. 686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Transporta enerģijas likums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B9E5F6D5-EC99-C22A-1502-9B71974F48C4}"/>
              </a:ext>
            </a:extLst>
          </p:cNvPr>
          <p:cNvSpPr/>
          <p:nvPr/>
        </p:nvSpPr>
        <p:spPr>
          <a:xfrm>
            <a:off x="9673627" y="5510093"/>
            <a:ext cx="407406" cy="769616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609318-7D2E-F4A0-4BE7-3B34C4F8DCA8}"/>
              </a:ext>
            </a:extLst>
          </p:cNvPr>
          <p:cNvSpPr txBox="1"/>
          <p:nvPr/>
        </p:nvSpPr>
        <p:spPr>
          <a:xfrm>
            <a:off x="10081033" y="5540958"/>
            <a:ext cx="2245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Eiropas Komisijas apstiprinājums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55D166AC-F66F-95A4-114B-1335193188C0}"/>
              </a:ext>
            </a:extLst>
          </p:cNvPr>
          <p:cNvSpPr txBox="1">
            <a:spLocks/>
          </p:cNvSpPr>
          <p:nvPr/>
        </p:nvSpPr>
        <p:spPr>
          <a:xfrm>
            <a:off x="769891" y="1955549"/>
            <a:ext cx="5157787" cy="4537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Ilgtspējas un SEG emisiju ietaupījumu kritēriji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Atbilstības pamatošanas un apliecināšanas nosacījumi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Brīvprātīgo shēmu detalizēta darbība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Masas bilances nosacījumi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Savienības datu bāzes darbība</a:t>
            </a:r>
          </a:p>
        </p:txBody>
      </p:sp>
    </p:spTree>
    <p:extLst>
      <p:ext uri="{BB962C8B-B14F-4D97-AF65-F5344CB8AC3E}">
        <p14:creationId xmlns:p14="http://schemas.microsoft.com/office/powerpoint/2010/main" val="226119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9D725-6630-CCA7-53A5-810D13423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387" y="117667"/>
            <a:ext cx="10515600" cy="823913"/>
          </a:xfrm>
        </p:spPr>
        <p:txBody>
          <a:bodyPr>
            <a:normAutofit/>
          </a:bodyPr>
          <a:lstStyle/>
          <a:p>
            <a:r>
              <a:rPr lang="lv-LV" sz="3600" dirty="0">
                <a:latin typeface="Cambria" panose="02040503050406030204" pitchFamily="18" charset="0"/>
                <a:ea typeface="Cambria" panose="02040503050406030204" pitchFamily="18" charset="0"/>
              </a:rPr>
              <a:t>Uz ko attiecas?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EF5FE-5632-74A7-43D3-00B80911B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79" y="1239264"/>
            <a:ext cx="5157787" cy="535215"/>
          </a:xfrm>
        </p:spPr>
        <p:txBody>
          <a:bodyPr anchor="ctr">
            <a:normAutofit/>
          </a:bodyPr>
          <a:lstStyle/>
          <a:p>
            <a:r>
              <a:rPr lang="lv-LV" sz="2400" b="1" dirty="0">
                <a:latin typeface="Cambria" panose="02040503050406030204" pitchFamily="18" charset="0"/>
                <a:ea typeface="Cambria" panose="02040503050406030204" pitchFamily="18" charset="0"/>
              </a:rPr>
              <a:t>Degvielas piegādātājs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33D9F5-F27C-0DD3-BE20-75238DE0C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78" y="1934147"/>
            <a:ext cx="5157787" cy="44847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1) realizē transporta enerģiju patēriņam transportā Latvijā, </a:t>
            </a:r>
            <a:r>
              <a:rPr lang="lv-LV" b="0" i="0" u="sng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ir saņēmis speciālo atļauju (licenci) darbībām ar naftas produktiem vai dabasgāzi</a:t>
            </a:r>
            <a:r>
              <a:rPr lang="lv-LV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vai </a:t>
            </a:r>
            <a:r>
              <a:rPr lang="lv-LV" b="0" i="0" u="sng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ir dabasgāzes tirgotājs </a:t>
            </a:r>
            <a:r>
              <a:rPr lang="lv-LV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un </a:t>
            </a:r>
            <a:r>
              <a:rPr lang="lv-LV" b="0" i="0" u="sng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maksā akcīzes nodokli </a:t>
            </a:r>
            <a:r>
              <a:rPr lang="lv-LV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par naftas produktiem, dabasgāzi, kas tiek izmantota par degvielu, vai citiem produktiem, kas tiek realizēti vai paredzēti realizācijai, izmantoti vai paredzēti izmantošanai par degvielu;</a:t>
            </a:r>
          </a:p>
          <a:p>
            <a:pPr marL="0" indent="0" algn="just">
              <a:buNone/>
            </a:pPr>
            <a:r>
              <a:rPr lang="lv-LV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2) realizē patēriņam transportā Latvijā tādus </a:t>
            </a:r>
            <a:r>
              <a:rPr lang="lv-LV" b="0" i="0" u="sng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produktus, kas nav apliekami ar akcīzes nodokli saskaņā ar likuma "</a:t>
            </a:r>
            <a:r>
              <a:rPr lang="lv-LV" b="0" i="0" u="sng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Par akcīzes nodokli</a:t>
            </a:r>
            <a:r>
              <a:rPr lang="lv-LV" b="0" i="0" u="sng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" </a:t>
            </a:r>
            <a:r>
              <a:rPr lang="lv-LV" b="0" i="0" u="sng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5. panta</a:t>
            </a:r>
            <a:r>
              <a:rPr lang="lv-LV" b="0" i="0" u="sng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ceturto daļu</a:t>
            </a:r>
            <a:r>
              <a:rPr lang="lv-LV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0" indent="0">
              <a:buNone/>
            </a:pPr>
            <a:endParaRPr lang="lv-LV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93799C-1114-B821-95A8-D6E8528076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34147"/>
            <a:ext cx="5183188" cy="42555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Attiecas uz transporta enerģiju (degvielu), kurai:</a:t>
            </a:r>
          </a:p>
          <a:p>
            <a:pPr marL="0" indent="0">
              <a:buNone/>
            </a:pP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1) ir aprēķināts/maksāts/ noteikts akcīzes nodoklis</a:t>
            </a:r>
          </a:p>
          <a:p>
            <a:pPr marL="0" indent="0">
              <a:buNone/>
            </a:pP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2) netiek piemērots akcīzes nodoklis, bet degviela ir minēta likuma «Par akcīzes nodokli» 5.panta ceturtajā daļā – </a:t>
            </a:r>
            <a:r>
              <a:rPr lang="lv-LV" dirty="0" err="1">
                <a:latin typeface="Cambria" panose="02040503050406030204" pitchFamily="18" charset="0"/>
                <a:ea typeface="Cambria" panose="02040503050406030204" pitchFamily="18" charset="0"/>
              </a:rPr>
              <a:t>biometāns</a:t>
            </a: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, biogāze, cita AER gāze</a:t>
            </a:r>
          </a:p>
          <a:p>
            <a:pPr marL="0" indent="0">
              <a:buNone/>
            </a:pPr>
            <a:b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Attiecas uz visu enerģiju (degvielu), kas netiek izmantota stacionārajās iekārtās</a:t>
            </a:r>
          </a:p>
          <a:p>
            <a:pPr marL="0" indent="0">
              <a:buNone/>
            </a:pPr>
            <a:endParaRPr lang="lv-LV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6E0B155-3E27-6477-D815-5DE623433681}"/>
              </a:ext>
            </a:extLst>
          </p:cNvPr>
          <p:cNvSpPr txBox="1">
            <a:spLocks/>
          </p:cNvSpPr>
          <p:nvPr/>
        </p:nvSpPr>
        <p:spPr>
          <a:xfrm>
            <a:off x="6172200" y="1239264"/>
            <a:ext cx="5157787" cy="5352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lv-LV" sz="2400" b="1" i="0" u="none" strike="noStrike" kern="1200" cap="all" spc="0" normalizeH="0" baseline="0" noProof="0" dirty="0">
                <a:ln>
                  <a:noFill/>
                </a:ln>
                <a:solidFill>
                  <a:srgbClr val="63705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Degvielas piegādātājs</a:t>
            </a:r>
          </a:p>
        </p:txBody>
      </p:sp>
    </p:spTree>
    <p:extLst>
      <p:ext uri="{BB962C8B-B14F-4D97-AF65-F5344CB8AC3E}">
        <p14:creationId xmlns:p14="http://schemas.microsoft.com/office/powerpoint/2010/main" val="2641826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63094-FB1C-F800-1C4C-AC6BBC356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375" y="173441"/>
            <a:ext cx="10058400" cy="691171"/>
          </a:xfrm>
        </p:spPr>
        <p:txBody>
          <a:bodyPr>
            <a:normAutofit/>
          </a:bodyPr>
          <a:lstStyle/>
          <a:p>
            <a:r>
              <a:rPr lang="lv-LV" sz="3600" dirty="0">
                <a:latin typeface="Cambria" panose="02040503050406030204" pitchFamily="18" charset="0"/>
                <a:ea typeface="Cambria" panose="02040503050406030204" pitchFamily="18" charset="0"/>
              </a:rPr>
              <a:t>Kā jāapliecina atbilstība? [1]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3F1BF-A725-8560-06E7-4E4D0F527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9801" y="1301988"/>
            <a:ext cx="4937760" cy="387530"/>
          </a:xfrm>
        </p:spPr>
        <p:txBody>
          <a:bodyPr>
            <a:noAutofit/>
          </a:bodyPr>
          <a:lstStyle/>
          <a:p>
            <a:r>
              <a:rPr lang="lv-LV" sz="2400" b="1" dirty="0">
                <a:latin typeface="Cambria" panose="02040503050406030204" pitchFamily="18" charset="0"/>
                <a:ea typeface="Cambria" panose="02040503050406030204" pitchFamily="18" charset="0"/>
              </a:rPr>
              <a:t>Brīvprātīgās shēmas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FFEF5-5E04-A4FC-F139-8DBC03C961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71205"/>
            <a:ext cx="5157787" cy="4365981"/>
          </a:xfrm>
        </p:spPr>
        <p:txBody>
          <a:bodyPr>
            <a:normAutofit/>
          </a:bodyPr>
          <a:lstStyle/>
          <a:p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Pārbauda un sertificē piegādes ķēdi un tajā iesaistītos ražotājus/komersantus</a:t>
            </a:r>
          </a:p>
          <a:p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Pārbauda un sertificē un uzrauga masas bilances procedūras un izmantošanu</a:t>
            </a:r>
          </a:p>
          <a:p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Sertificē un ikgadēji uzrauga sertificēto degvielas piegādātāju darbību</a:t>
            </a:r>
          </a:p>
          <a:p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Degvielas piegādātājiem dod tiesības izdot atbilstības apliecinājumus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9FF34C-CB63-6893-CA9A-55A84DDC4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94914" y="1233039"/>
            <a:ext cx="4937760" cy="525429"/>
          </a:xfrm>
        </p:spPr>
        <p:txBody>
          <a:bodyPr>
            <a:normAutofit/>
          </a:bodyPr>
          <a:lstStyle/>
          <a:p>
            <a:r>
              <a:rPr lang="lv-LV" sz="2400" b="1" dirty="0">
                <a:latin typeface="Cambria" panose="02040503050406030204" pitchFamily="18" charset="0"/>
                <a:ea typeface="Cambria" panose="02040503050406030204" pitchFamily="18" charset="0"/>
              </a:rPr>
              <a:t>Apliecināšanas dokumenti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BF7362-9500-7DF1-F9FD-81B1C45488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71205"/>
            <a:ext cx="5183188" cy="4292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400" u="sng" dirty="0">
                <a:latin typeface="Cambria" panose="02040503050406030204" pitchFamily="18" charset="0"/>
                <a:ea typeface="Cambria" panose="02040503050406030204" pitchFamily="18" charset="0"/>
              </a:rPr>
              <a:t>Atbilstības sertifikāts</a:t>
            </a:r>
          </a:p>
          <a:p>
            <a:pPr marL="0" indent="0">
              <a:buNone/>
            </a:pP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Tiek izdots komersantam – audzētājam, ražotājam, pārstrādātājam, tirgotājam, izmantotājam</a:t>
            </a:r>
          </a:p>
          <a:p>
            <a:pPr marL="0" indent="0">
              <a:buNone/>
            </a:pPr>
            <a:endParaRPr lang="lv-LV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lv-LV" sz="2400" u="sng" dirty="0">
                <a:latin typeface="Cambria" panose="02040503050406030204" pitchFamily="18" charset="0"/>
                <a:ea typeface="Cambria" panose="02040503050406030204" pitchFamily="18" charset="0"/>
              </a:rPr>
              <a:t>Ilgtspējas apliecinājums</a:t>
            </a:r>
          </a:p>
          <a:p>
            <a:pPr marL="0" indent="0">
              <a:buNone/>
            </a:pP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Izdod komersants, pamatojoties uz sertifikātu</a:t>
            </a:r>
          </a:p>
          <a:p>
            <a:pPr marL="0" indent="0">
              <a:buNone/>
            </a:pP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Tiek izdots katrai enerģijas partijai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DA1D73-8C02-CFA1-5173-745DE1E31E58}"/>
              </a:ext>
            </a:extLst>
          </p:cNvPr>
          <p:cNvSpPr txBox="1"/>
          <p:nvPr/>
        </p:nvSpPr>
        <p:spPr>
          <a:xfrm>
            <a:off x="949801" y="5469303"/>
            <a:ext cx="10158801" cy="83099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! Degvielas piegādātājiem ir jāsertificējas, ja tie plāno veikt kādas darbības ar biodegvielu partijām – sajaukt, dalīt, modificēt </a:t>
            </a:r>
            <a:r>
              <a:rPr kumimoji="0" lang="lv-LV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uc</a:t>
            </a:r>
            <a: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9635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760721E-CDCF-08A8-CED9-5AD997AC5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Degvielas piegādātājs ziņo par kalendāro gadu – par visu kalendārajā gadā realizēto biodegvielas apjomu: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sz="2000" dirty="0">
                <a:latin typeface="Cambria" panose="02040503050406030204" pitchFamily="18" charset="0"/>
                <a:ea typeface="Cambria" panose="02040503050406030204" pitchFamily="18" charset="0"/>
              </a:rPr>
              <a:t>par katru partiju (1 biodegvielas partija – 1 ilgtspējas apliecinājums)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sz="2000" dirty="0">
                <a:latin typeface="Cambria" panose="02040503050406030204" pitchFamily="18" charset="0"/>
                <a:ea typeface="Cambria" panose="02040503050406030204" pitchFamily="18" charset="0"/>
              </a:rPr>
              <a:t>par katru biodegvielas veidu , par katru partiju atsevišķi, par katru biodegvielas veidu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Jāziņo ilgtspējas apliecinājumi par katru realizēto transporta enerģijas (biodegvielas) partiju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Jāziņo ilgtspējas apliecinājumi nevis atbilstības sertifikāti (izņemot </a:t>
            </a:r>
            <a:r>
              <a:rPr lang="lv-LV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biometāna</a:t>
            </a:r>
            <a:r>
              <a:rPr lang="lv-LV" sz="2400">
                <a:latin typeface="Cambria" panose="02040503050406030204" pitchFamily="18" charset="0"/>
                <a:ea typeface="Cambria" panose="02040503050406030204" pitchFamily="18" charset="0"/>
              </a:rPr>
              <a:t> realizētāji)</a:t>
            </a:r>
            <a:endParaRPr lang="lv-LV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386AC9FC-3729-C99A-7C15-E4D5CD3F4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240325"/>
            <a:ext cx="10058400" cy="4970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lv-LV" sz="2400" b="1" cap="all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Ilgtspējas apliecinājumi un ziņošana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E73990A-CACE-6FA4-99A4-B35AEE832EAE}"/>
              </a:ext>
            </a:extLst>
          </p:cNvPr>
          <p:cNvSpPr txBox="1">
            <a:spLocks/>
          </p:cNvSpPr>
          <p:nvPr/>
        </p:nvSpPr>
        <p:spPr>
          <a:xfrm>
            <a:off x="968375" y="173441"/>
            <a:ext cx="10058400" cy="6911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6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Kā jāapliecina atbilstība? [2]</a:t>
            </a:r>
          </a:p>
        </p:txBody>
      </p:sp>
    </p:spTree>
    <p:extLst>
      <p:ext uri="{BB962C8B-B14F-4D97-AF65-F5344CB8AC3E}">
        <p14:creationId xmlns:p14="http://schemas.microsoft.com/office/powerpoint/2010/main" val="103033331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422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Retrospect</vt:lpstr>
      <vt:lpstr>Vebinārs degvielas komersantiem par atbilstības apliecinājumu iesniegšanu ERIS</vt:lpstr>
      <vt:lpstr>Normatīvais regulējums</vt:lpstr>
      <vt:lpstr>Uz ko attiecas?</vt:lpstr>
      <vt:lpstr>Kā jāapliecina atbilstība? [1]</vt:lpstr>
      <vt:lpstr>Ilgtspējas apliecinājumi un ziņošana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Vebinārs degvielas komersantiem par atbilstības apliecinājumu iesniegšanu ERIS</dc:title>
  <dc:creator>Helēna Rimša</dc:creator>
  <cp:lastModifiedBy>Helēna Rimša</cp:lastModifiedBy>
  <cp:revision>1</cp:revision>
  <dcterms:created xsi:type="dcterms:W3CDTF">2024-05-14T08:14:24Z</dcterms:created>
  <dcterms:modified xsi:type="dcterms:W3CDTF">2024-05-14T08:15:53Z</dcterms:modified>
</cp:coreProperties>
</file>