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7" r:id="rId5"/>
    <p:sldId id="1134" r:id="rId6"/>
    <p:sldId id="1156" r:id="rId7"/>
    <p:sldId id="1157" r:id="rId8"/>
    <p:sldId id="1139" r:id="rId9"/>
    <p:sldId id="1140" r:id="rId10"/>
    <p:sldId id="1141" r:id="rId11"/>
    <p:sldId id="1130" r:id="rId12"/>
    <p:sldId id="1122" r:id="rId13"/>
    <p:sldId id="1131" r:id="rId14"/>
    <p:sldId id="1137" r:id="rId15"/>
    <p:sldId id="1138" r:id="rId16"/>
    <p:sldId id="1155" r:id="rId17"/>
    <p:sldId id="1126" r:id="rId1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1462" autoAdjust="0"/>
  </p:normalViewPr>
  <p:slideViewPr>
    <p:cSldViewPr snapToGrid="0">
      <p:cViewPr varScale="1">
        <p:scale>
          <a:sx n="93" d="100"/>
          <a:sy n="93" d="100"/>
        </p:scale>
        <p:origin x="128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671D1-3EFD-4A50-B1EF-8B67A04B2CA4}" type="datetimeFigureOut">
              <a:rPr lang="lv-LV" smtClean="0"/>
              <a:t>13.05.2024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40BED-5F95-47D7-B2C5-0A38533BB120}" type="slidenum">
              <a:rPr lang="lv-LV" smtClean="0"/>
              <a:t>‹#›</a:t>
            </a:fld>
            <a:endParaRPr lang="lv-LV"/>
          </a:p>
        </p:txBody>
      </p:sp>
    </p:spTree>
    <p:extLst>
      <p:ext uri="{BB962C8B-B14F-4D97-AF65-F5344CB8AC3E}">
        <p14:creationId xmlns:p14="http://schemas.microsoft.com/office/powerpoint/2010/main" val="63802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614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endParaRPr lang="lv-LV" b="0" i="0" dirty="0">
              <a:solidFill>
                <a:srgbClr val="000000"/>
              </a:solidFill>
              <a:effectLst/>
              <a:latin typeface="Times New Roman" panose="02020603050405020304" pitchFamily="18" charset="0"/>
            </a:endParaRPr>
          </a:p>
          <a:p>
            <a:pPr marL="342900" indent="-342900" algn="just">
              <a:buFont typeface="Arial" panose="020B0604020202020204" pitchFamily="34" charset="0"/>
              <a:buChar char="•"/>
            </a:pPr>
            <a:r>
              <a:rPr lang="lv-LV" b="0" i="0" dirty="0">
                <a:solidFill>
                  <a:srgbClr val="000000"/>
                </a:solidFill>
                <a:effectLst/>
                <a:latin typeface="Times New Roman" panose="02020603050405020304" pitchFamily="18" charset="0"/>
              </a:rPr>
              <a:t>Sertifikāta Nr./Ilgtspējības Nr.” – ieraksta Sertifikāta numuru brīvā teksta formā;</a:t>
            </a:r>
            <a:endParaRPr lang="lv-LV" dirty="0"/>
          </a:p>
          <a:p>
            <a:pPr marL="342900" indent="-342900" algn="just">
              <a:buFont typeface="Arial" panose="020B0604020202020204" pitchFamily="34" charset="0"/>
              <a:buChar char="•"/>
            </a:pPr>
            <a:r>
              <a:rPr lang="lv-LV" dirty="0"/>
              <a:t>Izejvielas, ražošanas un biodegvielas veids – nolaižamā izvēlne, </a:t>
            </a:r>
            <a:r>
              <a:rPr lang="lv-LV" b="0" i="0" dirty="0">
                <a:solidFill>
                  <a:srgbClr val="000000"/>
                </a:solidFill>
                <a:effectLst/>
                <a:latin typeface="Times New Roman" panose="02020603050405020304" pitchFamily="18" charset="0"/>
              </a:rPr>
              <a:t>kurā pieejama meklēšanas funkcionalitāte ātrākai vērtības atlasei;</a:t>
            </a:r>
            <a:endParaRPr lang="lv-LV" dirty="0"/>
          </a:p>
          <a:p>
            <a:pPr marL="342900" indent="-342900" algn="just">
              <a:buFont typeface="Arial" panose="020B0604020202020204" pitchFamily="34" charset="0"/>
              <a:buChar char="•"/>
            </a:pPr>
            <a:r>
              <a:rPr lang="lv-LV" dirty="0"/>
              <a:t>Kolonnā «Ražošanas veids» ir apkopoti biodegvielas ražošanas sistēmas veidi no MK noteikumu Nr. 686 2. Pielikuma.</a:t>
            </a:r>
          </a:p>
          <a:p>
            <a:pPr marL="342900" indent="-342900" algn="just">
              <a:buFont typeface="Arial" panose="020B0604020202020204" pitchFamily="34" charset="0"/>
              <a:buChar char="•"/>
            </a:pPr>
            <a:r>
              <a:rPr lang="lv-LV" dirty="0"/>
              <a:t>Izcelsmes valsts – izvēlnē pieejamas visas ES dalībvalstis un izvēle «Cits», ja izcelsmes valsts ir ārpus ES.</a:t>
            </a:r>
          </a:p>
          <a:p>
            <a:pPr marL="342900" indent="-342900" algn="just">
              <a:buFont typeface="Arial" panose="020B0604020202020204" pitchFamily="34" charset="0"/>
              <a:buChar char="•"/>
            </a:pPr>
            <a:r>
              <a:rPr lang="lv-LV" dirty="0"/>
              <a:t>Enerģijas daudzums, MJ – </a:t>
            </a:r>
            <a:r>
              <a:rPr lang="lv-LV" b="0" i="0" dirty="0">
                <a:solidFill>
                  <a:srgbClr val="000000"/>
                </a:solidFill>
                <a:effectLst/>
                <a:latin typeface="Times New Roman" panose="02020603050405020304" pitchFamily="18" charset="0"/>
              </a:rPr>
              <a:t>aizpilda ciparu formā ar iespējamiem 3 cipariem aiz komata, </a:t>
            </a:r>
            <a:r>
              <a:rPr lang="lv-LV" dirty="0"/>
              <a:t>pievēršam uzmanību mērvienībām!</a:t>
            </a:r>
          </a:p>
          <a:p>
            <a:pPr marL="342900" indent="-342900" algn="just">
              <a:buFont typeface="Arial" panose="020B0604020202020204" pitchFamily="34" charset="0"/>
              <a:buChar char="•"/>
            </a:pPr>
            <a:r>
              <a:rPr lang="lv-LV" dirty="0">
                <a:effectLst/>
              </a:rPr>
              <a:t>Kad šīs kolonnas ir aizpildītas, tad nospiežot pogu «Saglabāt», tiek iedota iespēja pievienot datnes. Šeit ir jāpievieno visi apliecinājumi.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a:effectLst/>
              </a:rPr>
              <a:t>Iespējas: i</a:t>
            </a:r>
            <a:r>
              <a:rPr lang="lv-LV" sz="1800" b="0" i="0" dirty="0">
                <a:solidFill>
                  <a:srgbClr val="000000"/>
                </a:solidFill>
                <a:effectLst/>
                <a:latin typeface="Times New Roman" panose="02020603050405020304" pitchFamily="18" charset="0"/>
              </a:rPr>
              <a:t>kona &lt;Kopēt&gt; – izveido rindas dublikātu. Pēc ikonas izvēles tabulas augšā tiek pievienota jauna rinda, kura satur oriģinālās rindas vērtības, izņemot kolonnās “Sertifikāta Nr./Ilgtspējības Nr.” un “Datne”;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800" b="0" i="0" dirty="0">
                <a:solidFill>
                  <a:srgbClr val="000000"/>
                </a:solidFill>
                <a:effectLst/>
                <a:latin typeface="Times New Roman" panose="02020603050405020304" pitchFamily="18" charset="0"/>
              </a:rPr>
              <a:t>ikona &lt;Dzēst&gt; – dzēš tabulas rindu. Pēc ikonas izvēles ERIS paziņojuma logā nepieciešams apstiprināt rindas dzēšanu.</a:t>
            </a:r>
          </a:p>
          <a:p>
            <a:pPr marL="342900" indent="-342900" algn="just">
              <a:buFont typeface="Arial" panose="020B0604020202020204" pitchFamily="34" charset="0"/>
              <a:buChar char="•"/>
            </a:pPr>
            <a:endParaRPr lang="lv-LV" sz="1800" b="0" i="0" dirty="0">
              <a:solidFill>
                <a:srgbClr val="000000"/>
              </a:solidFill>
              <a:effectLst/>
              <a:latin typeface="Times New Roman" panose="02020603050405020304" pitchFamily="18" charset="0"/>
            </a:endParaRP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0511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Tabulā "Pārskata statusu vēsture" tiek norādīta sekojošā informācija:</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datums un laiks – datums un laiks, kad Pārskatam ir mainījies statuss;</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autors – lietotājs, kurš mainījis Pārskata statusu;</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jaunais statuss – Pārskata jaunais statuss;</a:t>
            </a:r>
          </a:p>
          <a:p>
            <a:pPr algn="just">
              <a:spcBef>
                <a:spcPts val="600"/>
              </a:spcBef>
              <a:buFont typeface="+mj-lt"/>
              <a:buAutoNum type="arabicPeriod"/>
            </a:pPr>
            <a:r>
              <a:rPr lang="lv-LV" sz="1200" b="0" i="0" dirty="0">
                <a:solidFill>
                  <a:srgbClr val="000000"/>
                </a:solidFill>
                <a:effectLst/>
                <a:latin typeface="Times New Roman" panose="02020603050405020304" pitchFamily="18" charset="0"/>
              </a:rPr>
              <a:t>komentārs – lietotāja veiktie komentāri par Pārskata statusa maiņu.</a:t>
            </a:r>
          </a:p>
          <a:p>
            <a:pPr algn="just">
              <a:spcBef>
                <a:spcPts val="600"/>
              </a:spcBef>
              <a:buFont typeface="+mj-lt"/>
              <a:buAutoNum type="arabicPeriod"/>
            </a:pPr>
            <a:endParaRPr lang="lv-LV" sz="1200" b="0" i="0" dirty="0">
              <a:solidFill>
                <a:srgbClr val="000000"/>
              </a:solidFill>
              <a:effectLst/>
              <a:latin typeface="Times New Roman" panose="02020603050405020304" pitchFamily="18" charset="0"/>
            </a:endParaRPr>
          </a:p>
          <a:p>
            <a:pPr lvl="1" algn="just"/>
            <a:endParaRPr lang="lv-LV" dirty="0"/>
          </a:p>
          <a:p>
            <a:endParaRPr lang="lv-LV" dirty="0"/>
          </a:p>
          <a:p>
            <a:pPr algn="just">
              <a:spcBef>
                <a:spcPts val="600"/>
              </a:spcBef>
              <a:buFont typeface="+mj-lt"/>
              <a:buAutoNum type="arabicPeriod"/>
            </a:pPr>
            <a:endParaRPr lang="lv-LV" sz="1200" b="0" i="0" dirty="0">
              <a:solidFill>
                <a:srgbClr val="000000"/>
              </a:solidFill>
              <a:effectLst/>
              <a:latin typeface="Times New Roman" panose="02020603050405020304" pitchFamily="18" charset="0"/>
            </a:endParaRP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83487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Pārskata sagatavē ir sekojošas spiedpogas:</a:t>
            </a:r>
          </a:p>
          <a:p>
            <a:pPr marL="171450" indent="-171450" algn="just">
              <a:spcBef>
                <a:spcPts val="600"/>
              </a:spcBef>
              <a:buFont typeface="Arial" panose="020B0604020202020204" pitchFamily="34" charset="0"/>
              <a:buChar char="•"/>
            </a:pPr>
            <a:r>
              <a:rPr lang="lv-LV" b="0" i="0" dirty="0">
                <a:solidFill>
                  <a:srgbClr val="000000"/>
                </a:solidFill>
                <a:effectLst/>
                <a:latin typeface="Times New Roman" panose="02020603050405020304" pitchFamily="18" charset="0"/>
              </a:rPr>
              <a:t>Pārbaudīt un saglabāt – pārbauda ievadītos datus un saglabā pārskatu. Ja dati ievadīti nekorekti, ERIS ziņo par konstatētajām kļūdām. Pārskats tiek saglabāts arī tad, ja tajā ir kļūdas;</a:t>
            </a:r>
          </a:p>
          <a:p>
            <a:pPr marL="171450" indent="-171450" algn="just">
              <a:spcBef>
                <a:spcPts val="600"/>
              </a:spcBef>
              <a:buFont typeface="Arial" panose="020B0604020202020204" pitchFamily="34" charset="0"/>
              <a:buChar char="•"/>
            </a:pPr>
            <a:r>
              <a:rPr lang="lv-LV" b="0" i="0" dirty="0">
                <a:solidFill>
                  <a:srgbClr val="000000"/>
                </a:solidFill>
                <a:effectLst/>
                <a:latin typeface="Times New Roman" panose="02020603050405020304" pitchFamily="18" charset="0"/>
              </a:rPr>
              <a:t>Iesniegt – spiedpoga pārskata iesniegšanai BVKB. Pēc pogas izvēles: </a:t>
            </a:r>
            <a:r>
              <a:rPr lang="lv-LV" b="0" i="0" dirty="0">
                <a:solidFill>
                  <a:srgbClr val="FF0000"/>
                </a:solidFill>
                <a:effectLst/>
                <a:latin typeface="Times New Roman" panose="02020603050405020304" pitchFamily="18" charset="0"/>
              </a:rPr>
              <a:t>Par 2024. gadu viņi var gatavot jau tagad, bet iesniegt varēs tikai 2025. gadu.</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ja sagatavotajā pārskatā ir kļūdas, tad šādu pārskatu iesniegt nevarēs, kamēr netiks izlabotas kļūdas;</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ja sagatavotajā pārskatā nav kļūdu, tad uznirstošā ERIS paziņojumu logā jāapstiprina vai jānoraida Pārskata iesniegšana, izvēloties spiedpogu &lt;Iesniegt&gt; vai &lt;Atcelt&gt;. Pārskata statuss no “Sagatavošanā” mainās uz statusu “Iesniegts”, tas redzams Pārskata statusu vēsturē. Pārskata datus vairs nevar rediģēt;</a:t>
            </a:r>
          </a:p>
          <a:p>
            <a:pPr marL="742950" lvl="1" indent="-285750" algn="just">
              <a:spcBef>
                <a:spcPts val="600"/>
              </a:spcBef>
              <a:buFont typeface="Courier New" panose="02070309020205020404" pitchFamily="49" charset="0"/>
              <a:buChar char="o"/>
            </a:pPr>
            <a:r>
              <a:rPr lang="lv-LV" sz="1200" b="0" i="0" dirty="0">
                <a:solidFill>
                  <a:srgbClr val="000000"/>
                </a:solidFill>
                <a:effectLst/>
                <a:latin typeface="Times New Roman" panose="02020603050405020304" pitchFamily="18" charset="0"/>
              </a:rPr>
              <a:t>pēc Pārskata iesniegšanas BVKB to izskata un apstiprina. Kad BVKB ir apstiprinājis Pārskatu, tā statuss mainās uz “Pieņemts”;</a:t>
            </a:r>
          </a:p>
          <a:p>
            <a:pPr marL="393700" algn="just"/>
            <a:r>
              <a:rPr lang="lv-LV" b="0" i="0" dirty="0">
                <a:solidFill>
                  <a:srgbClr val="000000"/>
                </a:solidFill>
                <a:effectLst/>
                <a:latin typeface="Times New Roman" panose="02020603050405020304" pitchFamily="18" charset="0"/>
              </a:rPr>
              <a:t>&lt;Dzēst&gt; – dzēš izveidoto pārskatu. Pārskatu iespējams izdzēst tikai tad, ja tā statuss ir “Sagatavošanā”. Pēc spiedpogas izvēles uznirstošā ERIS paziņojumu logā jāievada dzēšanas iemesls un jāapstiprina dzēšana, izvēloties spiedpogu &lt;Jā&gt;. Pēc pārskata dzēšanas lietotājs tiek atgriezts uz ERIS darba vietu.</a:t>
            </a:r>
          </a:p>
          <a:p>
            <a:pPr marL="342900" indent="-342900" algn="just">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12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15358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14</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418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dirty="0"/>
              <a:t>ERIS – valsts informācijas sistēma, kura bija izstrādāta 2022. gadā un tā sastāv no vairākiem moduļiem, kur tiek uzkrāti dati par energoefektivitāti, degvielas cenām, kā arī šogad ir izstrādāta jauna funkcionalitāte, kur būs jāievada ilgtspējas apliecinājumi, ka arī sistēmā ir izstrādāts SEG aprēķinu rīks.  </a:t>
            </a:r>
          </a:p>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501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57753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87027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0211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3594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171450" indent="-171450">
              <a:buFont typeface="Arial" panose="020B0604020202020204" pitchFamily="34" charset="0"/>
              <a:buChar char="•"/>
            </a:pPr>
            <a:r>
              <a:rPr lang="lv-LV" dirty="0"/>
              <a:t>Katrai uzņēmuma </a:t>
            </a:r>
            <a:r>
              <a:rPr lang="lv-LV" dirty="0" err="1"/>
              <a:t>paraksttiesīgajai</a:t>
            </a:r>
            <a:r>
              <a:rPr lang="lv-LV" dirty="0"/>
              <a:t> personai ir jāieiet BIS un jāapstiprina personai izveidotais deleģējums.</a:t>
            </a:r>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25726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Bef>
                <a:spcPts val="600"/>
              </a:spcBef>
            </a:pPr>
            <a:r>
              <a:rPr lang="lv-LV" b="0" i="0" dirty="0">
                <a:solidFill>
                  <a:srgbClr val="000000"/>
                </a:solidFill>
                <a:effectLst/>
                <a:latin typeface="Times New Roman" panose="02020603050405020304" pitchFamily="18" charset="0"/>
              </a:rPr>
              <a:t>Pēc pieslēgšanās ERIS komersantam tiek attēlota komersanta darba vieta, kura sastāv no divām daļām:</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informācija par komersantu, tā aktuālo BM licenci un aktuālajām speciālajām atļaujām (licencēm);</a:t>
            </a:r>
          </a:p>
          <a:p>
            <a:pPr algn="just">
              <a:spcBef>
                <a:spcPts val="600"/>
              </a:spcBef>
              <a:buFont typeface="+mj-lt"/>
              <a:buAutoNum type="arabicPeriod"/>
            </a:pPr>
            <a:r>
              <a:rPr lang="lv-LV" sz="1800" b="0" i="0" dirty="0">
                <a:solidFill>
                  <a:srgbClr val="000000"/>
                </a:solidFill>
                <a:effectLst/>
                <a:latin typeface="Times New Roman" panose="02020603050405020304" pitchFamily="18" charset="0"/>
              </a:rPr>
              <a:t>informācija par komersanta kontaktpersonām un ERIS uzkrātā informācija par degvielas cenām, degvielas </a:t>
            </a:r>
            <a:r>
              <a:rPr lang="lv-LV" sz="1800" b="0" i="0" dirty="0" err="1">
                <a:solidFill>
                  <a:srgbClr val="000000"/>
                </a:solidFill>
                <a:effectLst/>
                <a:latin typeface="Times New Roman" panose="02020603050405020304" pitchFamily="18" charset="0"/>
              </a:rPr>
              <a:t>uzpildes</a:t>
            </a:r>
            <a:r>
              <a:rPr lang="lv-LV" sz="1800" b="0" i="0" dirty="0">
                <a:solidFill>
                  <a:srgbClr val="000000"/>
                </a:solidFill>
                <a:effectLst/>
                <a:latin typeface="Times New Roman" panose="02020603050405020304" pitchFamily="18" charset="0"/>
              </a:rPr>
              <a:t> stacijām, degvielas kvalitātes pārbaudēm, laboratorijas testēšanas pārskatiem un iesniegtajiem apliecinājumiem par atbilstību ilgtspējas kritērijiem.</a:t>
            </a:r>
          </a:p>
          <a:p>
            <a:pPr algn="just">
              <a:spcBef>
                <a:spcPts val="600"/>
              </a:spcBef>
            </a:pPr>
            <a:r>
              <a:rPr lang="lv-LV" sz="2800" b="0" i="0" dirty="0">
                <a:solidFill>
                  <a:srgbClr val="000000"/>
                </a:solidFill>
                <a:effectLst/>
                <a:latin typeface="Times New Roman" panose="02020603050405020304" pitchFamily="18" charset="0"/>
              </a:rPr>
              <a:t>Lai izveidotu jaunu pārskatu </a:t>
            </a:r>
            <a:r>
              <a:rPr lang="lv-LV" sz="1800" b="0" i="0" dirty="0">
                <a:solidFill>
                  <a:srgbClr val="000000"/>
                </a:solidFill>
                <a:effectLst/>
                <a:latin typeface="Times New Roman" panose="02020603050405020304" pitchFamily="18" charset="0"/>
              </a:rPr>
              <a:t>zem tabulas “Apliecinājumi par atbilstību ilgtspējas kritērijiem” izvēlas spiedpogu &lt;+Pievienot&gt;;</a:t>
            </a:r>
          </a:p>
          <a:p>
            <a:br>
              <a:rPr lang="lv-LV" dirty="0"/>
            </a:b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77169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buFont typeface="Arial" panose="020B0604020202020204" pitchFamily="34" charset="0"/>
              <a:buNone/>
            </a:pPr>
            <a:r>
              <a:rPr lang="lv-LV" b="0" i="0" dirty="0">
                <a:solidFill>
                  <a:srgbClr val="000000"/>
                </a:solidFill>
                <a:effectLst/>
                <a:latin typeface="Times New Roman" panose="02020603050405020304" pitchFamily="18" charset="0"/>
              </a:rPr>
              <a:t>Tā izskatās pārskats par atbilstību ilgtspējas kritērijiem. Šādu pārskatu jāaizpilda par kalendāro gadu. </a:t>
            </a:r>
          </a:p>
          <a:p>
            <a:pPr marL="228600" indent="-228600">
              <a:buFont typeface="Arial" panose="020B0604020202020204" pitchFamily="34" charset="0"/>
              <a:buAutoNum type="arabicPeriod"/>
            </a:pPr>
            <a:r>
              <a:rPr lang="lv-LV" b="0" i="0" dirty="0">
                <a:solidFill>
                  <a:srgbClr val="000000"/>
                </a:solidFill>
                <a:effectLst/>
                <a:latin typeface="Times New Roman" panose="02020603050405020304" pitchFamily="18" charset="0"/>
              </a:rPr>
              <a:t>Pārskata pamatinformācijas daļa. Šeit jānorāda kontaktinformācija par pārskata sagatavotāju, lai Biroja ekspertiem būtu iespēja sazināties jautājumu gadījumā.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lv-LV" b="0" i="0" dirty="0">
                <a:solidFill>
                  <a:srgbClr val="000000"/>
                </a:solidFill>
                <a:effectLst/>
                <a:latin typeface="Times New Roman" panose="02020603050405020304" pitchFamily="18" charset="0"/>
              </a:rPr>
              <a:t>tabula «Biodegvielu atbilstības apliecinājumu datu apkopojums», kura jāaizpilda par </a:t>
            </a:r>
            <a:r>
              <a:rPr lang="lv-LV" dirty="0"/>
              <a:t>katru biodegvielas veidu un biodegvielas ražošanas paņēmienu;</a:t>
            </a:r>
            <a:endParaRPr lang="lv-LV" b="0" i="0" dirty="0">
              <a:solidFill>
                <a:srgbClr val="000000"/>
              </a:solidFill>
              <a:effectLst/>
              <a:latin typeface="Times New Roman" panose="02020603050405020304" pitchFamily="18" charset="0"/>
            </a:endParaRPr>
          </a:p>
          <a:p>
            <a:pPr marL="228600" indent="-228600">
              <a:buFont typeface="Arial" panose="020B0604020202020204" pitchFamily="34" charset="0"/>
              <a:buAutoNum type="arabicPeriod"/>
            </a:pPr>
            <a:r>
              <a:rPr lang="lv-LV" b="0" i="0" dirty="0">
                <a:solidFill>
                  <a:srgbClr val="000000"/>
                </a:solidFill>
                <a:effectLst/>
                <a:latin typeface="Times New Roman" panose="02020603050405020304" pitchFamily="18" charset="0"/>
              </a:rPr>
              <a:t>tabula "Pārskata statusu vēsture" </a:t>
            </a:r>
          </a:p>
          <a:p>
            <a:pPr marL="228600" indent="-228600">
              <a:buFont typeface="Arial" panose="020B0604020202020204" pitchFamily="34" charset="0"/>
              <a:buAutoNum type="arabicPeriod"/>
            </a:pPr>
            <a:endParaRPr lang="lv-LV" b="0" i="0" dirty="0">
              <a:solidFill>
                <a:srgbClr val="000000"/>
              </a:solidFill>
              <a:effectLst/>
              <a:latin typeface="Times New Roman" panose="02020603050405020304" pitchFamily="18" charset="0"/>
            </a:endParaRPr>
          </a:p>
          <a:p>
            <a:pPr marL="228600" indent="-228600">
              <a:buFont typeface="Arial" panose="020B0604020202020204" pitchFamily="34" charset="0"/>
              <a:buAutoNum type="arabicPeriod"/>
            </a:pPr>
            <a:endParaRPr lang="lv-LV" dirty="0"/>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1454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A4C8-AECF-279D-73A0-382F2B167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9CA19D0-D19E-2919-2D35-F8894FF5F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BAFBC10-2D25-DC0A-BAF7-6A9F08A93278}"/>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C47BCB72-FAB7-9AC6-004F-3B52F157A1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3993629-CE38-81CE-EDA3-CF13F359ED4C}"/>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45964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591E-A8D2-8162-08C0-C18D24BD63A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AD019DE-5C93-527D-912D-446B4741C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6DB6307-A3E6-F8AF-B682-1728E134388C}"/>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70FF7AE5-D663-D915-03A9-FFC7327E867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889BDB4-622E-7D10-CBED-3860F07E1E32}"/>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23000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C8D58-0526-0248-6E05-9F3EAA49A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638F972-0E0E-DF8A-BB94-DB392961E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A1D71F8-B3FC-7CD8-3C88-16F2295BCCF1}"/>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B33D1C6C-CE56-DC63-F8DD-1781AE6AC53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D24899F-7A09-F97C-AF5A-D0573D47567E}"/>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81896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8906-1CEB-69D1-3887-19C2471E5A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24AF090-0B26-3A1F-F756-88E672A176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1FB98B1-1A52-1822-6A55-E41E8C31673F}"/>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22426F8F-8D65-7199-E90A-41CEF2422D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D6CD063-E4DF-B066-C874-311544903FA0}"/>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385474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BFFA-02A0-8B5E-1C42-8C5EF9A69D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EA7912E9-2FB1-21A6-8198-A104AFF86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CA70FD-4D2D-BABF-71FB-88D46ED9A56F}"/>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D22B84DD-A772-0153-647A-3EA58273D6E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21D0B8-3B71-CC93-A005-29ECC19A53ED}"/>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90033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DBAB-216D-AEB1-983C-ECB0D306A6B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47DE352-F037-B66D-BE8B-D26C5B20CB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6A1ED75B-318E-82E1-4069-B48EB5924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F66E144-8B3B-9FDD-ED38-DD4DE17C14BF}"/>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6" name="Footer Placeholder 5">
            <a:extLst>
              <a:ext uri="{FF2B5EF4-FFF2-40B4-BE49-F238E27FC236}">
                <a16:creationId xmlns:a16="http://schemas.microsoft.com/office/drawing/2014/main" id="{CFF05E7D-637A-A6DA-3962-9EAD0FBC61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1EB3F6D-518D-19AE-F892-6DFC035DC43B}"/>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78990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E5EE-F6B9-A12D-329D-27485D35BF93}"/>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DC2966C-7215-77E6-10B1-F1B1D27444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F0F40-CF28-E800-D2A9-EE055A961B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0F22C73-E110-4383-1ED0-53723A5EA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73F7D8-69F9-E202-C85E-CBEB3F7A4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ED45ECB-467F-D15F-3143-F2C6F8F6811A}"/>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8" name="Footer Placeholder 7">
            <a:extLst>
              <a:ext uri="{FF2B5EF4-FFF2-40B4-BE49-F238E27FC236}">
                <a16:creationId xmlns:a16="http://schemas.microsoft.com/office/drawing/2014/main" id="{DBF493C1-DE0D-C4EC-18E2-B6546E77106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88A0751C-6819-7456-D468-BDD8EB0128D6}"/>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109998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A3D4-2A70-39E6-09B5-618006BD8D85}"/>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1DD2A855-2A52-34EA-8519-2D9ABFF77104}"/>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4" name="Footer Placeholder 3">
            <a:extLst>
              <a:ext uri="{FF2B5EF4-FFF2-40B4-BE49-F238E27FC236}">
                <a16:creationId xmlns:a16="http://schemas.microsoft.com/office/drawing/2014/main" id="{A928B107-1EB1-5812-EBA2-3630C4BFD46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98C3127-9535-FD0F-8372-F64012110EEC}"/>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39468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5A6DE-11FE-EE06-C5EE-CA8B22F35EFC}"/>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3" name="Footer Placeholder 2">
            <a:extLst>
              <a:ext uri="{FF2B5EF4-FFF2-40B4-BE49-F238E27FC236}">
                <a16:creationId xmlns:a16="http://schemas.microsoft.com/office/drawing/2014/main" id="{1C508B86-5C3C-CBD1-8EEE-8C73CBDF172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B48F74C5-FFAE-C8A2-22BD-0EB87591758E}"/>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208524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10A2-2368-CD31-E22C-87A00122F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76F6599-CA48-8694-EDF5-DEF524182E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18286476-0A1D-FC38-74EB-493B0C14B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BEDF8-530D-090E-E3DF-BB2491F4DF40}"/>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6" name="Footer Placeholder 5">
            <a:extLst>
              <a:ext uri="{FF2B5EF4-FFF2-40B4-BE49-F238E27FC236}">
                <a16:creationId xmlns:a16="http://schemas.microsoft.com/office/drawing/2014/main" id="{74029ECC-0D8A-F2B7-89A5-7443C55B3C7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FACC352-791A-7FC2-D853-9AB064279030}"/>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316699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7A96-EBC6-6D65-9F2B-BB8966CA9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C720D12-305F-7539-06F4-0A711067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B18B01E3-A59B-A2D1-4B9B-28ADDEF3D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F6C8F6-3882-06AE-CF10-5943A85D8BFF}"/>
              </a:ext>
            </a:extLst>
          </p:cNvPr>
          <p:cNvSpPr>
            <a:spLocks noGrp="1"/>
          </p:cNvSpPr>
          <p:nvPr>
            <p:ph type="dt" sz="half" idx="10"/>
          </p:nvPr>
        </p:nvSpPr>
        <p:spPr/>
        <p:txBody>
          <a:bodyPr/>
          <a:lstStyle/>
          <a:p>
            <a:fld id="{2EECBAC5-6A7E-4BC6-BD2F-64503ACBDC2B}" type="datetimeFigureOut">
              <a:rPr lang="lv-LV" smtClean="0"/>
              <a:t>13.05.2024</a:t>
            </a:fld>
            <a:endParaRPr lang="lv-LV"/>
          </a:p>
        </p:txBody>
      </p:sp>
      <p:sp>
        <p:nvSpPr>
          <p:cNvPr id="6" name="Footer Placeholder 5">
            <a:extLst>
              <a:ext uri="{FF2B5EF4-FFF2-40B4-BE49-F238E27FC236}">
                <a16:creationId xmlns:a16="http://schemas.microsoft.com/office/drawing/2014/main" id="{D6438F80-A7B7-CD85-F326-EA41C5C3A94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66ACA9A-9E87-1C6C-BCE0-6AAE216DF7CD}"/>
              </a:ext>
            </a:extLst>
          </p:cNvPr>
          <p:cNvSpPr>
            <a:spLocks noGrp="1"/>
          </p:cNvSpPr>
          <p:nvPr>
            <p:ph type="sldNum" sz="quarter" idx="12"/>
          </p:nvPr>
        </p:nvSpPr>
        <p:spPr/>
        <p:txBody>
          <a:bodyPr/>
          <a:lstStyle/>
          <a:p>
            <a:fld id="{B238C39D-5FD6-460A-AC96-80BF88DCFEE1}" type="slidenum">
              <a:rPr lang="lv-LV" smtClean="0"/>
              <a:t>‹#›</a:t>
            </a:fld>
            <a:endParaRPr lang="lv-LV"/>
          </a:p>
        </p:txBody>
      </p:sp>
    </p:spTree>
    <p:extLst>
      <p:ext uri="{BB962C8B-B14F-4D97-AF65-F5344CB8AC3E}">
        <p14:creationId xmlns:p14="http://schemas.microsoft.com/office/powerpoint/2010/main" val="63049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CA8FC-3C18-841B-9F20-C3DDC17E83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0F1DD75-3BC4-7D7C-747A-C9AB15D739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016FAA7-9A2E-D703-5FF8-B4D18DB34A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CBAC5-6A7E-4BC6-BD2F-64503ACBDC2B}" type="datetimeFigureOut">
              <a:rPr lang="lv-LV" smtClean="0"/>
              <a:t>13.05.2024</a:t>
            </a:fld>
            <a:endParaRPr lang="lv-LV"/>
          </a:p>
        </p:txBody>
      </p:sp>
      <p:sp>
        <p:nvSpPr>
          <p:cNvPr id="5" name="Footer Placeholder 4">
            <a:extLst>
              <a:ext uri="{FF2B5EF4-FFF2-40B4-BE49-F238E27FC236}">
                <a16:creationId xmlns:a16="http://schemas.microsoft.com/office/drawing/2014/main" id="{DAF0FC8B-5B97-FE4D-86B7-A6EA7E6B6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AC129E41-2661-DE7D-519A-10CA45DD8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8C39D-5FD6-460A-AC96-80BF88DCFEE1}" type="slidenum">
              <a:rPr lang="lv-LV" smtClean="0"/>
              <a:t>‹#›</a:t>
            </a:fld>
            <a:endParaRPr lang="lv-LV"/>
          </a:p>
        </p:txBody>
      </p:sp>
    </p:spTree>
    <p:extLst>
      <p:ext uri="{BB962C8B-B14F-4D97-AF65-F5344CB8AC3E}">
        <p14:creationId xmlns:p14="http://schemas.microsoft.com/office/powerpoint/2010/main" val="90164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mailto:eris@bvkb.gov.lv" TargetMode="External"/><Relationship Id="rId5" Type="http://schemas.openxmlformats.org/officeDocument/2006/relationships/image" Target="../media/image6.sv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hyperlink" Target="mailto:Edite.biseniece@bvkb.gov.lv" TargetMode="External"/><Relationship Id="rId3" Type="http://schemas.openxmlformats.org/officeDocument/2006/relationships/image" Target="../media/image1.png"/><Relationship Id="rId7" Type="http://schemas.openxmlformats.org/officeDocument/2006/relationships/hyperlink" Target="mailto:vera.suzdalenko@bvkb.gov.l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31.svg"/><Relationship Id="rId4" Type="http://schemas.openxmlformats.org/officeDocument/2006/relationships/image" Target="../media/image2.sv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bis.gov.lv/bisp/lv/help/ka-izveidot-jaunu-delegejum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bvkb.gov.lv/lv/energoresursu-informacijas-sistema-eris" TargetMode="External"/><Relationship Id="rId11" Type="http://schemas.openxmlformats.org/officeDocument/2006/relationships/image" Target="../media/image10.png"/><Relationship Id="rId5" Type="http://schemas.openxmlformats.org/officeDocument/2006/relationships/hyperlink" Target="http://www.bis.gov.lv/" TargetMode="External"/><Relationship Id="rId10" Type="http://schemas.openxmlformats.org/officeDocument/2006/relationships/image" Target="../media/image9.png"/><Relationship Id="rId4" Type="http://schemas.openxmlformats.org/officeDocument/2006/relationships/image" Target="../media/image6.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10" name="TextBox 9">
            <a:extLst>
              <a:ext uri="{FF2B5EF4-FFF2-40B4-BE49-F238E27FC236}">
                <a16:creationId xmlns:a16="http://schemas.microsoft.com/office/drawing/2014/main" id="{2168AA31-3992-4A4E-97BC-1627530CF13A}"/>
              </a:ext>
            </a:extLst>
          </p:cNvPr>
          <p:cNvSpPr txBox="1"/>
          <p:nvPr/>
        </p:nvSpPr>
        <p:spPr>
          <a:xfrm>
            <a:off x="1770111" y="5734003"/>
            <a:ext cx="8588178" cy="461665"/>
          </a:xfrm>
          <a:prstGeom prst="rect">
            <a:avLst/>
          </a:prstGeom>
          <a:noFill/>
        </p:spPr>
        <p:txBody>
          <a:bodyPr wrap="square" rtlCol="0">
            <a:spAutoFit/>
          </a:bodyPr>
          <a:lstStyle/>
          <a:p>
            <a:pPr algn="ctr"/>
            <a:r>
              <a:rPr lang="lv-LV" altLang="lv-LV" sz="1200" dirty="0">
                <a:latin typeface="Verdana" panose="020B0604030504040204" pitchFamily="34" charset="0"/>
                <a:ea typeface="Verdana" panose="020B0604030504040204" pitchFamily="34" charset="0"/>
              </a:rPr>
              <a:t>Rīga</a:t>
            </a:r>
          </a:p>
          <a:p>
            <a:pPr algn="ctr"/>
            <a:r>
              <a:rPr lang="lv-LV" altLang="lv-LV" sz="1200" dirty="0">
                <a:latin typeface="Verdana" panose="020B0604030504040204" pitchFamily="34" charset="0"/>
                <a:ea typeface="Verdana" panose="020B0604030504040204" pitchFamily="34" charset="0"/>
              </a:rPr>
              <a:t>14.05.2024.</a:t>
            </a:r>
          </a:p>
        </p:txBody>
      </p:sp>
      <p:sp>
        <p:nvSpPr>
          <p:cNvPr id="2" name="TextBox 1">
            <a:extLst>
              <a:ext uri="{FF2B5EF4-FFF2-40B4-BE49-F238E27FC236}">
                <a16:creationId xmlns:a16="http://schemas.microsoft.com/office/drawing/2014/main" id="{452134B1-E52C-4AC4-BED0-A0829F561A7B}"/>
              </a:ext>
            </a:extLst>
          </p:cNvPr>
          <p:cNvSpPr txBox="1"/>
          <p:nvPr/>
        </p:nvSpPr>
        <p:spPr>
          <a:xfrm>
            <a:off x="1230104" y="2743531"/>
            <a:ext cx="9668191" cy="1077218"/>
          </a:xfrm>
          <a:prstGeom prst="rect">
            <a:avLst/>
          </a:prstGeom>
          <a:noFill/>
        </p:spPr>
        <p:txBody>
          <a:bodyPr wrap="square" rtlCol="0">
            <a:spAutoFit/>
          </a:bodyPr>
          <a:lstStyle/>
          <a:p>
            <a:pPr algn="ctr"/>
            <a:r>
              <a:rPr lang="lv-LV" sz="3200" dirty="0">
                <a:latin typeface="Verdana" panose="020B0604030504040204" pitchFamily="34" charset="0"/>
                <a:ea typeface="Verdana" panose="020B0604030504040204" pitchFamily="34" charset="0"/>
              </a:rPr>
              <a:t>Ilgtspējas apliecinājumu iesniegšana </a:t>
            </a:r>
          </a:p>
          <a:p>
            <a:pPr algn="ctr"/>
            <a:r>
              <a:rPr lang="lv-LV" sz="3200" dirty="0">
                <a:latin typeface="Verdana" panose="020B0604030504040204" pitchFamily="34" charset="0"/>
                <a:ea typeface="Verdana" panose="020B0604030504040204" pitchFamily="34" charset="0"/>
              </a:rPr>
              <a:t>Energoresursu informācijas sistēmā</a:t>
            </a:r>
          </a:p>
        </p:txBody>
      </p:sp>
      <p:sp>
        <p:nvSpPr>
          <p:cNvPr id="3" name="TextBox 2">
            <a:extLst>
              <a:ext uri="{FF2B5EF4-FFF2-40B4-BE49-F238E27FC236}">
                <a16:creationId xmlns:a16="http://schemas.microsoft.com/office/drawing/2014/main" id="{EBF54A94-4B14-9836-4289-69CFF16D13A7}"/>
              </a:ext>
            </a:extLst>
          </p:cNvPr>
          <p:cNvSpPr txBox="1"/>
          <p:nvPr/>
        </p:nvSpPr>
        <p:spPr>
          <a:xfrm>
            <a:off x="2874073" y="4484988"/>
            <a:ext cx="6380252" cy="1077218"/>
          </a:xfrm>
          <a:prstGeom prst="rect">
            <a:avLst/>
          </a:prstGeom>
          <a:noFill/>
        </p:spPr>
        <p:txBody>
          <a:bodyPr wrap="square" rtlCol="0">
            <a:spAutoFit/>
          </a:bodyPr>
          <a:lstStyle/>
          <a:p>
            <a:pPr algn="ctr"/>
            <a:r>
              <a:rPr lang="lv-LV" dirty="0">
                <a:latin typeface="Verdana" panose="020B0604030504040204" pitchFamily="34" charset="0"/>
                <a:ea typeface="Verdana" panose="020B0604030504040204" pitchFamily="34" charset="0"/>
              </a:rPr>
              <a:t>Vera Suzdaļenko</a:t>
            </a:r>
          </a:p>
          <a:p>
            <a:pPr algn="ctr"/>
            <a:endParaRPr lang="lv-LV" dirty="0">
              <a:latin typeface="Verdana" panose="020B0604030504040204" pitchFamily="34" charset="0"/>
              <a:ea typeface="Verdana" panose="020B0604030504040204" pitchFamily="34" charset="0"/>
            </a:endParaRPr>
          </a:p>
          <a:p>
            <a:pPr algn="ctr"/>
            <a:r>
              <a:rPr lang="lv-LV" sz="1400" dirty="0">
                <a:latin typeface="Verdana" panose="020B0604030504040204" pitchFamily="34" charset="0"/>
                <a:ea typeface="Verdana" panose="020B0604030504040204" pitchFamily="34" charset="0"/>
              </a:rPr>
              <a:t>Enerģētikas un energoefektivitātes departamenta</a:t>
            </a:r>
          </a:p>
          <a:p>
            <a:pPr algn="ctr"/>
            <a:r>
              <a:rPr lang="lv-LV" sz="1400" dirty="0">
                <a:latin typeface="Verdana" panose="020B0604030504040204" pitchFamily="34" charset="0"/>
                <a:ea typeface="Verdana" panose="020B0604030504040204" pitchFamily="34" charset="0"/>
              </a:rPr>
              <a:t>Energoefektivitātes un ilgtspējas nodaļas vadītāja</a:t>
            </a:r>
            <a:endParaRPr lang="lv-LV"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8827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82177" y="523790"/>
            <a:ext cx="9389725" cy="931730"/>
          </a:xfrm>
          <a:prstGeom prst="rect">
            <a:avLst/>
          </a:prstGeom>
          <a:noFill/>
        </p:spPr>
        <p:txBody>
          <a:bodyPr wrap="square" rtlCol="0" anchor="b">
            <a:spAutoFit/>
          </a:bodyPr>
          <a:lstStyle/>
          <a:p>
            <a:pPr>
              <a:lnSpc>
                <a:spcPct val="120000"/>
              </a:lnSpc>
            </a:pPr>
            <a:r>
              <a:rPr lang="lv-LV" sz="2400" b="1" dirty="0">
                <a:latin typeface="Verdana" panose="020B0604030504040204" pitchFamily="34" charset="0"/>
                <a:ea typeface="Verdana" panose="020B0604030504040204" pitchFamily="34" charset="0"/>
              </a:rPr>
              <a:t>Biodegvielu atbilstības apliecinājumu datu apkopojums (1)</a:t>
            </a:r>
            <a:endParaRPr lang="lv-LV" sz="2400" dirty="0">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10</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2" name="Satura vietturis 2">
            <a:extLst>
              <a:ext uri="{FF2B5EF4-FFF2-40B4-BE49-F238E27FC236}">
                <a16:creationId xmlns:a16="http://schemas.microsoft.com/office/drawing/2014/main" id="{580EBF80-133B-36A9-2800-A947408A9434}"/>
              </a:ext>
            </a:extLst>
          </p:cNvPr>
          <p:cNvSpPr txBox="1">
            <a:spLocks/>
          </p:cNvSpPr>
          <p:nvPr/>
        </p:nvSpPr>
        <p:spPr>
          <a:xfrm>
            <a:off x="838806" y="1809538"/>
            <a:ext cx="9992648" cy="17751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Arial" panose="020B0604020202020204" pitchFamily="34" charset="0"/>
              <a:buChar char="•"/>
            </a:pPr>
            <a:r>
              <a:rPr lang="lv-LV" dirty="0"/>
              <a:t>Aizpildīt tabulu ir iespēja:</a:t>
            </a:r>
          </a:p>
          <a:p>
            <a:pPr marL="914400" lvl="1" indent="-457200" algn="just">
              <a:buAutoNum type="arabicPeriod"/>
            </a:pPr>
            <a:r>
              <a:rPr lang="lv-LV" dirty="0"/>
              <a:t>Ar pogu «Pievienot» – manuāli tiek pievienota jaunā rinda;</a:t>
            </a:r>
          </a:p>
          <a:p>
            <a:pPr marL="914400" lvl="1" indent="-457200" algn="just">
              <a:buAutoNum type="arabicPeriod"/>
            </a:pPr>
            <a:r>
              <a:rPr lang="lv-LV" dirty="0" err="1"/>
              <a:t>Lejuplādējot</a:t>
            </a:r>
            <a:r>
              <a:rPr lang="lv-LV" dirty="0"/>
              <a:t> veidni, jāaizpilda Excel dokuments un tad aizpildīto </a:t>
            </a:r>
            <a:r>
              <a:rPr lang="lv-LV" dirty="0" err="1"/>
              <a:t>excel</a:t>
            </a:r>
            <a:r>
              <a:rPr lang="lv-LV" dirty="0"/>
              <a:t> dokumentu par iepriekšējo kalendāro gadu augšupielādē ERIS. </a:t>
            </a:r>
          </a:p>
          <a:p>
            <a:pPr marL="914400" lvl="1" indent="-457200" algn="just">
              <a:buAutoNum type="arabicPeriod"/>
            </a:pPr>
            <a:endParaRPr lang="lv-LV" dirty="0"/>
          </a:p>
          <a:p>
            <a:endParaRPr lang="lv-LV" dirty="0"/>
          </a:p>
        </p:txBody>
      </p:sp>
      <p:pic>
        <p:nvPicPr>
          <p:cNvPr id="5" name="Picture 4">
            <a:extLst>
              <a:ext uri="{FF2B5EF4-FFF2-40B4-BE49-F238E27FC236}">
                <a16:creationId xmlns:a16="http://schemas.microsoft.com/office/drawing/2014/main" id="{BE759D4D-48D2-A540-8CC2-EC1BB6561EDF}"/>
              </a:ext>
            </a:extLst>
          </p:cNvPr>
          <p:cNvPicPr>
            <a:picLocks noChangeAspect="1"/>
          </p:cNvPicPr>
          <p:nvPr/>
        </p:nvPicPr>
        <p:blipFill>
          <a:blip r:embed="rId5"/>
          <a:stretch>
            <a:fillRect/>
          </a:stretch>
        </p:blipFill>
        <p:spPr>
          <a:xfrm>
            <a:off x="0" y="3496532"/>
            <a:ext cx="12192000" cy="2065980"/>
          </a:xfrm>
          <a:prstGeom prst="rect">
            <a:avLst/>
          </a:prstGeom>
        </p:spPr>
      </p:pic>
    </p:spTree>
    <p:extLst>
      <p:ext uri="{BB962C8B-B14F-4D97-AF65-F5344CB8AC3E}">
        <p14:creationId xmlns:p14="http://schemas.microsoft.com/office/powerpoint/2010/main" val="23486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38265" y="843393"/>
            <a:ext cx="9433637" cy="461665"/>
          </a:xfrm>
          <a:prstGeom prst="rect">
            <a:avLst/>
          </a:prstGeom>
          <a:noFill/>
        </p:spPr>
        <p:txBody>
          <a:bodyPr wrap="square" rtlCol="0" anchor="b">
            <a:spAutoFit/>
          </a:bodyPr>
          <a:lstStyle/>
          <a:p>
            <a:pPr marL="457200" indent="-457200" algn="just">
              <a:spcBef>
                <a:spcPts val="600"/>
              </a:spcBef>
            </a:pPr>
            <a:r>
              <a:rPr lang="lv-LV" sz="2400" b="1" u="none" strike="noStrike" dirty="0">
                <a:effectLst/>
                <a:latin typeface="Verdana" panose="020B0604030504040204" pitchFamily="34" charset="0"/>
                <a:ea typeface="Verdana" panose="020B0604030504040204" pitchFamily="34" charset="0"/>
              </a:rPr>
              <a:t>Tabula "Pārskata statusu vēsture»</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11</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8" name="Picture 7">
            <a:extLst>
              <a:ext uri="{FF2B5EF4-FFF2-40B4-BE49-F238E27FC236}">
                <a16:creationId xmlns:a16="http://schemas.microsoft.com/office/drawing/2014/main" id="{B0796C84-47CB-C2D8-F238-5284A208B803}"/>
              </a:ext>
            </a:extLst>
          </p:cNvPr>
          <p:cNvPicPr>
            <a:picLocks noChangeAspect="1"/>
          </p:cNvPicPr>
          <p:nvPr/>
        </p:nvPicPr>
        <p:blipFill>
          <a:blip r:embed="rId5"/>
          <a:stretch>
            <a:fillRect/>
          </a:stretch>
        </p:blipFill>
        <p:spPr>
          <a:xfrm>
            <a:off x="803570" y="1884613"/>
            <a:ext cx="10175134" cy="3178460"/>
          </a:xfrm>
          <a:prstGeom prst="rect">
            <a:avLst/>
          </a:prstGeom>
        </p:spPr>
      </p:pic>
    </p:spTree>
    <p:extLst>
      <p:ext uri="{BB962C8B-B14F-4D97-AF65-F5344CB8AC3E}">
        <p14:creationId xmlns:p14="http://schemas.microsoft.com/office/powerpoint/2010/main" val="153808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738265" y="843393"/>
            <a:ext cx="9433637" cy="461665"/>
          </a:xfrm>
          <a:prstGeom prst="rect">
            <a:avLst/>
          </a:prstGeom>
          <a:noFill/>
        </p:spPr>
        <p:txBody>
          <a:bodyPr wrap="square" rtlCol="0" anchor="b">
            <a:spAutoFit/>
          </a:bodyPr>
          <a:lstStyle/>
          <a:p>
            <a:pPr marL="457200" indent="-457200" algn="just">
              <a:spcBef>
                <a:spcPts val="600"/>
              </a:spcBef>
            </a:pPr>
            <a:r>
              <a:rPr lang="lv-LV" sz="2400" b="1" u="none" strike="noStrike" dirty="0">
                <a:effectLst/>
                <a:latin typeface="Verdana" panose="020B0604030504040204" pitchFamily="34" charset="0"/>
                <a:ea typeface="Verdana" panose="020B0604030504040204" pitchFamily="34" charset="0"/>
              </a:rPr>
              <a:t>Pārskata iesniegšana</a:t>
            </a:r>
            <a:endParaRPr lang="lv-LV" sz="2400" b="1" u="sng" dirty="0">
              <a:effectLst/>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12</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5" name="Picture 4">
            <a:extLst>
              <a:ext uri="{FF2B5EF4-FFF2-40B4-BE49-F238E27FC236}">
                <a16:creationId xmlns:a16="http://schemas.microsoft.com/office/drawing/2014/main" id="{68047D3F-F85D-BADD-4784-0A6FEBF9947C}"/>
              </a:ext>
            </a:extLst>
          </p:cNvPr>
          <p:cNvPicPr>
            <a:picLocks noChangeAspect="1"/>
          </p:cNvPicPr>
          <p:nvPr/>
        </p:nvPicPr>
        <p:blipFill>
          <a:blip r:embed="rId5"/>
          <a:stretch>
            <a:fillRect/>
          </a:stretch>
        </p:blipFill>
        <p:spPr>
          <a:xfrm>
            <a:off x="1078246" y="1448900"/>
            <a:ext cx="10428957" cy="3507844"/>
          </a:xfrm>
          <a:prstGeom prst="rect">
            <a:avLst/>
          </a:prstGeom>
        </p:spPr>
      </p:pic>
      <p:sp>
        <p:nvSpPr>
          <p:cNvPr id="6" name="Satura vietturis 2">
            <a:extLst>
              <a:ext uri="{FF2B5EF4-FFF2-40B4-BE49-F238E27FC236}">
                <a16:creationId xmlns:a16="http://schemas.microsoft.com/office/drawing/2014/main" id="{BD1BBAED-C1E7-5EA7-DCBA-A44DC1072267}"/>
              </a:ext>
            </a:extLst>
          </p:cNvPr>
          <p:cNvSpPr txBox="1">
            <a:spLocks/>
          </p:cNvSpPr>
          <p:nvPr/>
        </p:nvSpPr>
        <p:spPr>
          <a:xfrm>
            <a:off x="1099676" y="4956744"/>
            <a:ext cx="9992648" cy="17751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spcBef>
                <a:spcPts val="600"/>
              </a:spcBef>
              <a:buFont typeface="Arial" panose="020B0604020202020204" pitchFamily="34" charset="0"/>
              <a:buChar char="•"/>
            </a:pPr>
            <a:r>
              <a:rPr lang="lv-LV" sz="2000" b="0" i="0" dirty="0">
                <a:solidFill>
                  <a:srgbClr val="000000"/>
                </a:solidFill>
                <a:effectLst/>
              </a:rPr>
              <a:t>ERIS ir sekojoši Pārskata statusi:</a:t>
            </a:r>
          </a:p>
          <a:p>
            <a:pPr marL="800100" lvl="1" indent="-342900" algn="just">
              <a:spcBef>
                <a:spcPts val="600"/>
              </a:spcBef>
              <a:buFont typeface="Arial" panose="020B0604020202020204" pitchFamily="34" charset="0"/>
              <a:buChar char="•"/>
            </a:pPr>
            <a:r>
              <a:rPr lang="lv-LV" sz="1600" b="0" i="0" dirty="0">
                <a:solidFill>
                  <a:srgbClr val="000000"/>
                </a:solidFill>
                <a:effectLst/>
              </a:rPr>
              <a:t>Sagatavošanā. Pārskatu šajā statusā iespējams izdzēst. </a:t>
            </a:r>
          </a:p>
          <a:p>
            <a:pPr marL="800100" lvl="1" indent="-342900" algn="just">
              <a:spcBef>
                <a:spcPts val="600"/>
              </a:spcBef>
              <a:buFont typeface="Arial" panose="020B0604020202020204" pitchFamily="34" charset="0"/>
              <a:buChar char="•"/>
            </a:pPr>
            <a:r>
              <a:rPr lang="lv-LV" sz="1600" dirty="0">
                <a:solidFill>
                  <a:srgbClr val="000000"/>
                </a:solidFill>
              </a:rPr>
              <a:t>I</a:t>
            </a:r>
            <a:r>
              <a:rPr lang="lv-LV" sz="1600" b="0" i="0" dirty="0">
                <a:solidFill>
                  <a:srgbClr val="000000"/>
                </a:solidFill>
                <a:effectLst/>
              </a:rPr>
              <a:t>esniegts, Iesniegts (pieprasīta labošana). </a:t>
            </a:r>
          </a:p>
          <a:p>
            <a:pPr marL="800100" lvl="1" indent="-342900" algn="just">
              <a:spcBef>
                <a:spcPts val="600"/>
              </a:spcBef>
              <a:buFont typeface="Arial" panose="020B0604020202020204" pitchFamily="34" charset="0"/>
              <a:buChar char="•"/>
            </a:pPr>
            <a:r>
              <a:rPr lang="lv-LV" sz="1600" b="0" i="0" dirty="0">
                <a:solidFill>
                  <a:srgbClr val="000000"/>
                </a:solidFill>
                <a:effectLst/>
              </a:rPr>
              <a:t>Pieņemts, Pieņemts (pieprasīta labošana).</a:t>
            </a:r>
          </a:p>
          <a:p>
            <a:pPr marL="800100" lvl="1" indent="-342900" algn="just">
              <a:spcBef>
                <a:spcPts val="600"/>
              </a:spcBef>
              <a:buFont typeface="Arial" panose="020B0604020202020204" pitchFamily="34" charset="0"/>
              <a:buChar char="•"/>
            </a:pPr>
            <a:r>
              <a:rPr lang="lv-LV" sz="1600" b="0" i="0" dirty="0">
                <a:solidFill>
                  <a:srgbClr val="000000"/>
                </a:solidFill>
                <a:effectLst/>
              </a:rPr>
              <a:t>Atgriezts labošanai.</a:t>
            </a:r>
            <a:endParaRPr lang="lv-LV" sz="2800" dirty="0"/>
          </a:p>
          <a:p>
            <a:endParaRPr lang="lv-LV" dirty="0"/>
          </a:p>
        </p:txBody>
      </p:sp>
    </p:spTree>
    <p:extLst>
      <p:ext uri="{BB962C8B-B14F-4D97-AF65-F5344CB8AC3E}">
        <p14:creationId xmlns:p14="http://schemas.microsoft.com/office/powerpoint/2010/main" val="106900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ogo&#10;&#10;Description automatically generated">
            <a:extLst>
              <a:ext uri="{FF2B5EF4-FFF2-40B4-BE49-F238E27FC236}">
                <a16:creationId xmlns:a16="http://schemas.microsoft.com/office/drawing/2014/main" id="{F0B0B45C-6C2C-4A34-AB5C-204D074934D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646350" y="3209130"/>
            <a:ext cx="2605912" cy="2605912"/>
          </a:xfrm>
          <a:prstGeom prst="rect">
            <a:avLst/>
          </a:prstGeom>
        </p:spPr>
      </p:pic>
      <p:sp>
        <p:nvSpPr>
          <p:cNvPr id="4" name="Slide Number Placeholder 3">
            <a:extLst>
              <a:ext uri="{FF2B5EF4-FFF2-40B4-BE49-F238E27FC236}">
                <a16:creationId xmlns:a16="http://schemas.microsoft.com/office/drawing/2014/main" id="{105A9069-85B7-4EAF-9FB2-FB73FFB8BE41}"/>
              </a:ext>
            </a:extLst>
          </p:cNvPr>
          <p:cNvSpPr>
            <a:spLocks noGrp="1"/>
          </p:cNvSpPr>
          <p:nvPr>
            <p:ph type="sldNum" sz="quarter" idx="12"/>
          </p:nvPr>
        </p:nvSpPr>
        <p:spPr/>
        <p:txBody>
          <a:bodyPr/>
          <a:lstStyle/>
          <a:p>
            <a:fld id="{104B78D3-9EA9-4C32-9A33-29C612A25FCE}" type="slidenum">
              <a:rPr lang="lv-LV" smtClean="0"/>
              <a:t>13</a:t>
            </a:fld>
            <a:endParaRPr lang="lv-LV"/>
          </a:p>
        </p:txBody>
      </p:sp>
      <p:sp>
        <p:nvSpPr>
          <p:cNvPr id="5" name="TextBox 4">
            <a:extLst>
              <a:ext uri="{FF2B5EF4-FFF2-40B4-BE49-F238E27FC236}">
                <a16:creationId xmlns:a16="http://schemas.microsoft.com/office/drawing/2014/main" id="{F6CD82AF-2A6A-42B3-B783-61FAD60E35EB}"/>
              </a:ext>
            </a:extLst>
          </p:cNvPr>
          <p:cNvSpPr txBox="1"/>
          <p:nvPr/>
        </p:nvSpPr>
        <p:spPr>
          <a:xfrm>
            <a:off x="1812796" y="312261"/>
            <a:ext cx="8952226" cy="830997"/>
          </a:xfrm>
          <a:prstGeom prst="rect">
            <a:avLst/>
          </a:prstGeom>
          <a:noFill/>
        </p:spPr>
        <p:txBody>
          <a:bodyPr wrap="square" rtlCol="0" anchor="b">
            <a:spAutoFit/>
          </a:bodyPr>
          <a:lstStyle/>
          <a:p>
            <a:r>
              <a:rPr lang="lv-LV" sz="2400" b="1" dirty="0">
                <a:solidFill>
                  <a:srgbClr val="0090A1"/>
                </a:solidFill>
                <a:latin typeface="Verdana" panose="020B0604030504040204" pitchFamily="34" charset="0"/>
                <a:ea typeface="Verdana" panose="020B0604030504040204" pitchFamily="34" charset="0"/>
              </a:rPr>
              <a:t>ATGRIEZENISKĀ SAITE UN CITI KĻŪDU PIETEIKUMI</a:t>
            </a:r>
          </a:p>
        </p:txBody>
      </p:sp>
      <p:pic>
        <p:nvPicPr>
          <p:cNvPr id="6" name="Grafika 1">
            <a:extLst>
              <a:ext uri="{FF2B5EF4-FFF2-40B4-BE49-F238E27FC236}">
                <a16:creationId xmlns:a16="http://schemas.microsoft.com/office/drawing/2014/main" id="{61F7F529-685B-4463-A82D-D83ED9C7C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235" y="0"/>
            <a:ext cx="921642" cy="1455520"/>
          </a:xfrm>
          <a:prstGeom prst="rect">
            <a:avLst/>
          </a:prstGeom>
        </p:spPr>
      </p:pic>
      <p:sp>
        <p:nvSpPr>
          <p:cNvPr id="9" name="Content Placeholder 8">
            <a:extLst>
              <a:ext uri="{FF2B5EF4-FFF2-40B4-BE49-F238E27FC236}">
                <a16:creationId xmlns:a16="http://schemas.microsoft.com/office/drawing/2014/main" id="{0270F972-60AD-4AC4-95C5-56640AAE5D9F}"/>
              </a:ext>
            </a:extLst>
          </p:cNvPr>
          <p:cNvSpPr>
            <a:spLocks noGrp="1"/>
          </p:cNvSpPr>
          <p:nvPr>
            <p:ph idx="1"/>
          </p:nvPr>
        </p:nvSpPr>
        <p:spPr/>
        <p:txBody>
          <a:bodyPr>
            <a:normAutofit/>
          </a:bodyPr>
          <a:lstStyle/>
          <a:p>
            <a:pPr algn="just"/>
            <a:r>
              <a:rPr lang="lv-LV" sz="1800" dirty="0">
                <a:latin typeface="Verdana" panose="020B0604030504040204" pitchFamily="34" charset="0"/>
                <a:ea typeface="Verdana" panose="020B0604030504040204" pitchFamily="34" charset="0"/>
              </a:rPr>
              <a:t>Ieteikumus par sistēmas darbību, kā arī konstatētās nepilnības lūdzam pieteikt, rakstot uz ERIS atbalsta e-pastu: </a:t>
            </a:r>
            <a:r>
              <a:rPr lang="lv-LV" sz="1800" b="1" dirty="0">
                <a:solidFill>
                  <a:srgbClr val="0090A1"/>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val="tx"/>
                    </a:ext>
                  </a:extLst>
                </a:hlinkClick>
              </a:rPr>
              <a:t>eris@bvkb.gov.lv</a:t>
            </a:r>
            <a:r>
              <a:rPr lang="lv-LV" sz="1800" b="1" dirty="0">
                <a:solidFill>
                  <a:srgbClr val="0090A1"/>
                </a:solidFill>
                <a:latin typeface="Verdana" panose="020B0604030504040204" pitchFamily="34" charset="0"/>
                <a:ea typeface="Verdana" panose="020B0604030504040204" pitchFamily="34" charset="0"/>
              </a:rPr>
              <a:t> </a:t>
            </a:r>
          </a:p>
          <a:p>
            <a:pPr algn="just"/>
            <a:endParaRPr lang="lv-LV" sz="18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A7272995-4E8D-4E9B-BFA4-9CF10FE0ABF3}"/>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7618725" y="3210686"/>
            <a:ext cx="3587219" cy="2605913"/>
          </a:xfrm>
          <a:prstGeom prst="rect">
            <a:avLst/>
          </a:prstGeom>
        </p:spPr>
      </p:pic>
      <p:sp>
        <p:nvSpPr>
          <p:cNvPr id="13" name="Arrow: Right 12">
            <a:extLst>
              <a:ext uri="{FF2B5EF4-FFF2-40B4-BE49-F238E27FC236}">
                <a16:creationId xmlns:a16="http://schemas.microsoft.com/office/drawing/2014/main" id="{71EFA964-761F-4FD1-A355-03EFB2554A0C}"/>
              </a:ext>
            </a:extLst>
          </p:cNvPr>
          <p:cNvSpPr/>
          <p:nvPr/>
        </p:nvSpPr>
        <p:spPr>
          <a:xfrm>
            <a:off x="4483100" y="4406900"/>
            <a:ext cx="1917518" cy="368300"/>
          </a:xfrm>
          <a:prstGeom prst="rightArrow">
            <a:avLst/>
          </a:prstGeom>
          <a:solidFill>
            <a:srgbClr val="0090A1"/>
          </a:solidFill>
          <a:ln w="28575">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 name="Picture 2" descr="Text&#10;&#10;Description automatically generated">
            <a:extLst>
              <a:ext uri="{FF2B5EF4-FFF2-40B4-BE49-F238E27FC236}">
                <a16:creationId xmlns:a16="http://schemas.microsoft.com/office/drawing/2014/main" id="{12396D20-131A-4DE3-A953-152FF1AFA613}"/>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838200" y="3207573"/>
            <a:ext cx="4635500" cy="2607469"/>
          </a:xfrm>
          <a:prstGeom prst="rect">
            <a:avLst/>
          </a:prstGeom>
        </p:spPr>
      </p:pic>
    </p:spTree>
    <p:extLst>
      <p:ext uri="{BB962C8B-B14F-4D97-AF65-F5344CB8AC3E}">
        <p14:creationId xmlns:p14="http://schemas.microsoft.com/office/powerpoint/2010/main" val="11469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8" name="Satura vietturis 2">
            <a:extLst>
              <a:ext uri="{FF2B5EF4-FFF2-40B4-BE49-F238E27FC236}">
                <a16:creationId xmlns:a16="http://schemas.microsoft.com/office/drawing/2014/main" id="{65730BF8-0B3C-4225-81B8-1C3515A7D1A4}"/>
              </a:ext>
            </a:extLst>
          </p:cNvPr>
          <p:cNvSpPr txBox="1">
            <a:spLocks/>
          </p:cNvSpPr>
          <p:nvPr/>
        </p:nvSpPr>
        <p:spPr>
          <a:xfrm>
            <a:off x="1522858" y="2805653"/>
            <a:ext cx="9146283" cy="30693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lv-LV" sz="4400" dirty="0">
                <a:solidFill>
                  <a:srgbClr val="0090A1"/>
                </a:solidFill>
                <a:latin typeface="Verdana" panose="020B0604030504040204" pitchFamily="34" charset="0"/>
                <a:ea typeface="Verdana" panose="020B0604030504040204" pitchFamily="34" charset="0"/>
              </a:rPr>
              <a:t>Paldies par uzmanību!</a:t>
            </a:r>
          </a:p>
          <a:p>
            <a:pPr algn="l"/>
            <a:endParaRPr lang="lv-LV" dirty="0">
              <a:latin typeface="Verdana" panose="020B0604030504040204" pitchFamily="34" charset="0"/>
              <a:ea typeface="Verdana" panose="020B0604030504040204" pitchFamily="34" charset="0"/>
            </a:endParaRPr>
          </a:p>
          <a:p>
            <a:pPr algn="l"/>
            <a:endParaRPr lang="lv-LV" dirty="0">
              <a:latin typeface="Verdana" panose="020B0604030504040204" pitchFamily="34" charset="0"/>
              <a:ea typeface="Verdana" panose="020B0604030504040204" pitchFamily="34" charset="0"/>
            </a:endParaRPr>
          </a:p>
          <a:p>
            <a:r>
              <a:rPr lang="lv-LV" dirty="0">
                <a:latin typeface="Verdana" panose="020B0604030504040204" pitchFamily="34" charset="0"/>
                <a:ea typeface="Verdana" panose="020B0604030504040204" pitchFamily="34" charset="0"/>
              </a:rPr>
              <a:t>Kontaktinformācija par pārskata aizpildīšanu:</a:t>
            </a:r>
          </a:p>
          <a:p>
            <a:r>
              <a:rPr lang="lv-LV" sz="2000" dirty="0">
                <a:solidFill>
                  <a:srgbClr val="0090A1"/>
                </a:solidFill>
                <a:latin typeface="Verdana" panose="020B0604030504040204" pitchFamily="34" charset="0"/>
                <a:ea typeface="Verdana" panose="020B0604030504040204" pitchFamily="34" charset="0"/>
                <a:hlinkClick r:id="rId7"/>
              </a:rPr>
              <a:t>vera.suzdalenko@bvkb.gov.lv</a:t>
            </a:r>
            <a:r>
              <a:rPr lang="lv-LV" sz="2000" dirty="0">
                <a:solidFill>
                  <a:srgbClr val="0090A1"/>
                </a:solidFill>
                <a:latin typeface="Verdana" panose="020B0604030504040204" pitchFamily="34" charset="0"/>
                <a:ea typeface="Verdana" panose="020B0604030504040204" pitchFamily="34" charset="0"/>
              </a:rPr>
              <a:t>, 67013355</a:t>
            </a:r>
            <a:endParaRPr lang="lv-LV" sz="2000" dirty="0">
              <a:latin typeface="Verdana" panose="020B0604030504040204" pitchFamily="34" charset="0"/>
              <a:ea typeface="Verdana" panose="020B0604030504040204" pitchFamily="34" charset="0"/>
            </a:endParaRPr>
          </a:p>
          <a:p>
            <a:r>
              <a:rPr lang="lv-LV" sz="2000" dirty="0">
                <a:solidFill>
                  <a:srgbClr val="0090A1"/>
                </a:solidFill>
                <a:latin typeface="Verdana" panose="020B0604030504040204" pitchFamily="34" charset="0"/>
                <a:ea typeface="Verdana" panose="020B0604030504040204" pitchFamily="34" charset="0"/>
                <a:hlinkClick r:id="rId8"/>
              </a:rPr>
              <a:t>Edite.biseniece@bvkb.gov.lv</a:t>
            </a:r>
            <a:r>
              <a:rPr lang="lv-LV" sz="2000" dirty="0">
                <a:solidFill>
                  <a:srgbClr val="0090A1"/>
                </a:solidFill>
                <a:latin typeface="Verdana" panose="020B0604030504040204" pitchFamily="34" charset="0"/>
                <a:ea typeface="Verdana" panose="020B0604030504040204" pitchFamily="34" charset="0"/>
              </a:rPr>
              <a:t>, 29116954</a:t>
            </a:r>
          </a:p>
          <a:p>
            <a:pPr marL="342900" indent="-342900" algn="l">
              <a:buFont typeface="Arial" panose="020B0604020202020204" pitchFamily="34" charset="0"/>
              <a:buChar char="•"/>
            </a:pPr>
            <a:endParaRPr lang="lv-LV" dirty="0">
              <a:latin typeface="Verdana" panose="020B0604030504040204" pitchFamily="34" charset="0"/>
              <a:ea typeface="Verdana" panose="020B0604030504040204" pitchFamily="34" charset="0"/>
            </a:endParaRPr>
          </a:p>
          <a:p>
            <a:endParaRPr lang="lv-LV" dirty="0">
              <a:latin typeface="Verdana" panose="020B0604030504040204" pitchFamily="34" charset="0"/>
              <a:ea typeface="Verdana" panose="020B0604030504040204" pitchFamily="34" charset="0"/>
            </a:endParaRPr>
          </a:p>
        </p:txBody>
      </p:sp>
      <p:pic>
        <p:nvPicPr>
          <p:cNvPr id="3" name="Graphic 2" descr="Email with solid fill">
            <a:extLst>
              <a:ext uri="{FF2B5EF4-FFF2-40B4-BE49-F238E27FC236}">
                <a16:creationId xmlns:a16="http://schemas.microsoft.com/office/drawing/2014/main" id="{B6729C34-061B-4DC2-9452-33C8CF5432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79906" y="4847787"/>
            <a:ext cx="784781" cy="784781"/>
          </a:xfrm>
          <a:prstGeom prst="rect">
            <a:avLst/>
          </a:prstGeom>
        </p:spPr>
      </p:pic>
    </p:spTree>
    <p:extLst>
      <p:ext uri="{BB962C8B-B14F-4D97-AF65-F5344CB8AC3E}">
        <p14:creationId xmlns:p14="http://schemas.microsoft.com/office/powerpoint/2010/main" val="62049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Pienākumi</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2</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lv-LV" dirty="0"/>
              <a:t>Katru gadu degvielas piegādātāji, kuri atbilst MK noteiktajiem kritērijiem </a:t>
            </a:r>
            <a:r>
              <a:rPr lang="lv-LV" b="1" dirty="0">
                <a:solidFill>
                  <a:srgbClr val="008080"/>
                </a:solidFill>
              </a:rPr>
              <a:t>līdz 1. jūlijam </a:t>
            </a:r>
            <a:r>
              <a:rPr lang="lv-LV" dirty="0"/>
              <a:t>Energoresursu informācijas sistēmā (turpmāk – ERIS) iesniedz informāciju par iepriekšējo kalendāra gadu:</a:t>
            </a:r>
          </a:p>
          <a:p>
            <a:pPr marL="800100" lvl="1" indent="-342900" algn="l">
              <a:buFont typeface="Arial" panose="020B0604020202020204" pitchFamily="34" charset="0"/>
              <a:buChar char="•"/>
            </a:pPr>
            <a:r>
              <a:rPr lang="lv-LV" dirty="0"/>
              <a:t>realizētais biodegvielas vai biogāzes apjoms katram biodegvielas veidam un biodegvielas ražošanas paņēmienam;</a:t>
            </a:r>
          </a:p>
          <a:p>
            <a:pPr marL="800100" lvl="1" indent="-342900" algn="l">
              <a:buFont typeface="Arial" panose="020B0604020202020204" pitchFamily="34" charset="0"/>
              <a:buChar char="•"/>
            </a:pPr>
            <a:r>
              <a:rPr lang="lv-LV" dirty="0"/>
              <a:t>katra biodegvielas vai biogāzes veida siltumnīcefekta gāzu emisiju intensitāte; </a:t>
            </a:r>
          </a:p>
          <a:p>
            <a:pPr marL="800100" lvl="1" indent="-342900" algn="l">
              <a:buFont typeface="Arial" panose="020B0604020202020204" pitchFamily="34" charset="0"/>
              <a:buChar char="•"/>
            </a:pPr>
            <a:r>
              <a:rPr lang="lv-LV" dirty="0"/>
              <a:t>katra biodegvielas vai biogāzes veida atbilstība ilgtspējas un siltumnīcefekta gāzu emisiju ietaupījuma kritērijiem;</a:t>
            </a:r>
          </a:p>
          <a:p>
            <a:pPr marL="800100" lvl="1" indent="-342900" algn="l">
              <a:buFont typeface="Arial" panose="020B0604020202020204" pitchFamily="34" charset="0"/>
              <a:buChar char="•"/>
            </a:pPr>
            <a:r>
              <a:rPr lang="lv-LV" dirty="0"/>
              <a:t>realizētās biodegvielas vai biogāzes ģeogrāfiskā izcelsme.   </a:t>
            </a:r>
          </a:p>
          <a:p>
            <a:pPr marL="342900" indent="-342900" algn="l">
              <a:buFont typeface="Arial" panose="020B0604020202020204" pitchFamily="34" charset="0"/>
              <a:buChar char="•"/>
            </a:pPr>
            <a:r>
              <a:rPr lang="lv-LV" dirty="0"/>
              <a:t>ERIS – valsts informācijas sistēma, kura bija izstrādāta 2022. gadā un tā sastāv no vairākiem moduļiem.</a:t>
            </a:r>
          </a:p>
          <a:p>
            <a:pPr marL="342900" indent="-342900" algn="l">
              <a:buFont typeface="Arial" panose="020B0604020202020204" pitchFamily="34" charset="0"/>
              <a:buChar char="•"/>
            </a:pPr>
            <a:r>
              <a:rPr lang="lv-LV" dirty="0"/>
              <a:t>Ilgtspējas apliecinājumi jāievada </a:t>
            </a:r>
            <a:r>
              <a:rPr lang="lv-LV" dirty="0">
                <a:solidFill>
                  <a:srgbClr val="008080"/>
                </a:solidFill>
              </a:rPr>
              <a:t>Transporta enerģijas tirgus modulī.</a:t>
            </a:r>
          </a:p>
        </p:txBody>
      </p:sp>
    </p:spTree>
    <p:extLst>
      <p:ext uri="{BB962C8B-B14F-4D97-AF65-F5344CB8AC3E}">
        <p14:creationId xmlns:p14="http://schemas.microsoft.com/office/powerpoint/2010/main" val="5957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Pieslēgšanās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3</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51131" y="1254352"/>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lv-LV" dirty="0">
                <a:solidFill>
                  <a:srgbClr val="008080"/>
                </a:solidFill>
                <a:hlinkClick r:id="rId5"/>
              </a:rPr>
              <a:t>www.bis.gov.lv</a:t>
            </a:r>
            <a:endParaRPr lang="lv-LV" dirty="0">
              <a:solidFill>
                <a:srgbClr val="008080"/>
              </a:solidFill>
            </a:endParaRPr>
          </a:p>
          <a:p>
            <a:pPr marL="342900" indent="-342900" algn="l">
              <a:buFont typeface="Arial" panose="020B0604020202020204" pitchFamily="34" charset="0"/>
              <a:buChar char="•"/>
            </a:pPr>
            <a:r>
              <a:rPr lang="lv-LV" sz="1600" dirty="0">
                <a:solidFill>
                  <a:srgbClr val="008080"/>
                </a:solidFill>
                <a:latin typeface="Times New Roman" panose="02020603050405020304" pitchFamily="18" charset="0"/>
                <a:cs typeface="Times New Roman" panose="02020603050405020304" pitchFamily="18" charset="0"/>
              </a:rPr>
              <a:t>Palīgmateriāli </a:t>
            </a:r>
            <a:r>
              <a:rPr lang="lv-LV" sz="1600" dirty="0">
                <a:solidFill>
                  <a:srgbClr val="008080"/>
                </a:solidFill>
                <a:latin typeface="Times New Roman" panose="02020603050405020304" pitchFamily="18" charset="0"/>
                <a:cs typeface="Times New Roman" panose="02020603050405020304" pitchFamily="18" charset="0"/>
                <a:hlinkClick r:id="rId6"/>
              </a:rPr>
              <a:t>https://www.bvkb.gov.lv/lv/energoresursu-informacijas-sistema-eris</a:t>
            </a:r>
            <a:r>
              <a:rPr lang="lv-LV" sz="1600" dirty="0">
                <a:solidFill>
                  <a:srgbClr val="008080"/>
                </a:solidFill>
                <a:latin typeface="Times New Roman" panose="02020603050405020304" pitchFamily="18" charset="0"/>
                <a:cs typeface="Times New Roman" panose="02020603050405020304" pitchFamily="18" charset="0"/>
              </a:rPr>
              <a:t>; </a:t>
            </a:r>
            <a:br>
              <a:rPr lang="lv-LV" sz="1600" dirty="0">
                <a:solidFill>
                  <a:srgbClr val="008080"/>
                </a:solidFill>
                <a:latin typeface="Times New Roman" panose="02020603050405020304" pitchFamily="18" charset="0"/>
                <a:cs typeface="Times New Roman" panose="02020603050405020304" pitchFamily="18" charset="0"/>
              </a:rPr>
            </a:br>
            <a:r>
              <a:rPr lang="lv-LV" sz="1600" dirty="0" err="1">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YouTube</a:t>
            </a:r>
            <a:r>
              <a:rPr lang="lv-LV" sz="1600" dirty="0">
                <a:solidFill>
                  <a:srgbClr val="24242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v-LV"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https://bis.gov.lv/bisp/lv/help/ka-izveidot-jaunu-delegejumu</a:t>
            </a:r>
            <a:endParaRPr lang="lv-LV"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lv-LV" sz="1600" dirty="0">
                <a:solidFill>
                  <a:srgbClr val="008080"/>
                </a:solidFill>
                <a:latin typeface="Times New Roman" panose="02020603050405020304" pitchFamily="18" charset="0"/>
                <a:cs typeface="Times New Roman" panose="02020603050405020304" pitchFamily="18" charset="0"/>
              </a:rPr>
              <a:t>Vai telefons  670 133 69</a:t>
            </a:r>
          </a:p>
        </p:txBody>
      </p:sp>
      <p:pic>
        <p:nvPicPr>
          <p:cNvPr id="4" name="Picture 3">
            <a:extLst>
              <a:ext uri="{FF2B5EF4-FFF2-40B4-BE49-F238E27FC236}">
                <a16:creationId xmlns:a16="http://schemas.microsoft.com/office/drawing/2014/main" id="{66F962CE-DCD4-3274-7E42-25D44866653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5172" y="2561492"/>
            <a:ext cx="6757461" cy="1471012"/>
          </a:xfrm>
          <a:prstGeom prst="rect">
            <a:avLst/>
          </a:prstGeom>
          <a:noFill/>
          <a:ln w="9525">
            <a:solidFill>
              <a:schemeClr val="tx1"/>
            </a:solidFill>
          </a:ln>
        </p:spPr>
      </p:pic>
      <p:pic>
        <p:nvPicPr>
          <p:cNvPr id="19" name="Picture 18">
            <a:extLst>
              <a:ext uri="{FF2B5EF4-FFF2-40B4-BE49-F238E27FC236}">
                <a16:creationId xmlns:a16="http://schemas.microsoft.com/office/drawing/2014/main" id="{D13471C3-F956-868E-6D40-0DB029CA94FD}"/>
              </a:ext>
            </a:extLst>
          </p:cNvPr>
          <p:cNvPicPr>
            <a:picLocks noChangeAspect="1"/>
          </p:cNvPicPr>
          <p:nvPr/>
        </p:nvPicPr>
        <p:blipFill>
          <a:blip r:embed="rId9"/>
          <a:stretch>
            <a:fillRect/>
          </a:stretch>
        </p:blipFill>
        <p:spPr>
          <a:xfrm>
            <a:off x="984069" y="4334555"/>
            <a:ext cx="4173718" cy="1334275"/>
          </a:xfrm>
          <a:prstGeom prst="rect">
            <a:avLst/>
          </a:prstGeom>
          <a:ln w="9525">
            <a:solidFill>
              <a:schemeClr val="tx1"/>
            </a:solidFill>
          </a:ln>
        </p:spPr>
      </p:pic>
      <p:sp>
        <p:nvSpPr>
          <p:cNvPr id="20" name="Arrow: Right 19">
            <a:extLst>
              <a:ext uri="{FF2B5EF4-FFF2-40B4-BE49-F238E27FC236}">
                <a16:creationId xmlns:a16="http://schemas.microsoft.com/office/drawing/2014/main" id="{A901643A-71C9-46E5-8FB5-FCBEE9A932D4}"/>
              </a:ext>
            </a:extLst>
          </p:cNvPr>
          <p:cNvSpPr/>
          <p:nvPr/>
        </p:nvSpPr>
        <p:spPr>
          <a:xfrm>
            <a:off x="5251268" y="5007429"/>
            <a:ext cx="566058" cy="17417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2" name="Picture 21">
            <a:extLst>
              <a:ext uri="{FF2B5EF4-FFF2-40B4-BE49-F238E27FC236}">
                <a16:creationId xmlns:a16="http://schemas.microsoft.com/office/drawing/2014/main" id="{5BB51BAE-E363-FBCE-A810-1AE5C40888EE}"/>
              </a:ext>
            </a:extLst>
          </p:cNvPr>
          <p:cNvPicPr>
            <a:picLocks noChangeAspect="1"/>
          </p:cNvPicPr>
          <p:nvPr/>
        </p:nvPicPr>
        <p:blipFill>
          <a:blip r:embed="rId10"/>
          <a:stretch>
            <a:fillRect/>
          </a:stretch>
        </p:blipFill>
        <p:spPr>
          <a:xfrm>
            <a:off x="5886994" y="4266048"/>
            <a:ext cx="2683417" cy="1742868"/>
          </a:xfrm>
          <a:prstGeom prst="rect">
            <a:avLst/>
          </a:prstGeom>
          <a:ln w="9525">
            <a:solidFill>
              <a:schemeClr val="tx1"/>
            </a:solidFill>
          </a:ln>
        </p:spPr>
      </p:pic>
      <p:pic>
        <p:nvPicPr>
          <p:cNvPr id="30" name="Picture 29">
            <a:extLst>
              <a:ext uri="{FF2B5EF4-FFF2-40B4-BE49-F238E27FC236}">
                <a16:creationId xmlns:a16="http://schemas.microsoft.com/office/drawing/2014/main" id="{F4D5D327-F60C-4D5F-6405-A11A63FD31DA}"/>
              </a:ext>
            </a:extLst>
          </p:cNvPr>
          <p:cNvPicPr>
            <a:picLocks noChangeAspect="1"/>
          </p:cNvPicPr>
          <p:nvPr/>
        </p:nvPicPr>
        <p:blipFill>
          <a:blip r:embed="rId11"/>
          <a:stretch>
            <a:fillRect/>
          </a:stretch>
        </p:blipFill>
        <p:spPr>
          <a:xfrm>
            <a:off x="9001238" y="3413760"/>
            <a:ext cx="2908278" cy="2991530"/>
          </a:xfrm>
          <a:prstGeom prst="rect">
            <a:avLst/>
          </a:prstGeom>
        </p:spPr>
      </p:pic>
      <p:graphicFrame>
        <p:nvGraphicFramePr>
          <p:cNvPr id="5" name="Table 4">
            <a:extLst>
              <a:ext uri="{FF2B5EF4-FFF2-40B4-BE49-F238E27FC236}">
                <a16:creationId xmlns:a16="http://schemas.microsoft.com/office/drawing/2014/main" id="{D6EBC83B-4C2B-5AC8-C12D-4A0B4CD3DBA3}"/>
              </a:ext>
            </a:extLst>
          </p:cNvPr>
          <p:cNvGraphicFramePr>
            <a:graphicFrameLocks noGrp="1"/>
          </p:cNvGraphicFramePr>
          <p:nvPr/>
        </p:nvGraphicFramePr>
        <p:xfrm>
          <a:off x="838200" y="3932872"/>
          <a:ext cx="10515600" cy="13817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88518798"/>
                    </a:ext>
                  </a:extLst>
                </a:gridCol>
              </a:tblGrid>
              <a:tr h="0">
                <a:tc>
                  <a:txBody>
                    <a:bodyPr/>
                    <a:lstStyle/>
                    <a:p>
                      <a:pPr algn="l">
                        <a:lnSpc>
                          <a:spcPct val="105000"/>
                        </a:lnSpc>
                      </a:pPr>
                      <a:r>
                        <a:rPr lang="lv-LV" sz="900" dirty="0">
                          <a:effectLst/>
                        </a:rPr>
                        <a:t>670 133 69</a:t>
                      </a:r>
                      <a:endParaRPr lang="lv-LV" sz="1100" dirty="0">
                        <a:effectLst/>
                        <a:latin typeface="Calibri" panose="020F0502020204030204" pitchFamily="34" charset="0"/>
                        <a:ea typeface="Calibri" panose="020F0502020204030204" pitchFamily="34" charset="0"/>
                      </a:endParaRPr>
                    </a:p>
                  </a:txBody>
                  <a:tcPr marL="114300" marR="114300" marT="0" marB="0"/>
                </a:tc>
                <a:extLst>
                  <a:ext uri="{0D108BD9-81ED-4DB2-BD59-A6C34878D82A}">
                    <a16:rowId xmlns:a16="http://schemas.microsoft.com/office/drawing/2014/main" val="2400341848"/>
                  </a:ext>
                </a:extLst>
              </a:tr>
            </a:tbl>
          </a:graphicData>
        </a:graphic>
      </p:graphicFrame>
      <p:graphicFrame>
        <p:nvGraphicFramePr>
          <p:cNvPr id="6" name="Table 5">
            <a:extLst>
              <a:ext uri="{FF2B5EF4-FFF2-40B4-BE49-F238E27FC236}">
                <a16:creationId xmlns:a16="http://schemas.microsoft.com/office/drawing/2014/main" id="{17EA5F9B-F7C3-AB7A-40C0-D022294CC2D3}"/>
              </a:ext>
            </a:extLst>
          </p:cNvPr>
          <p:cNvGraphicFramePr>
            <a:graphicFrameLocks noGrp="1"/>
          </p:cNvGraphicFramePr>
          <p:nvPr/>
        </p:nvGraphicFramePr>
        <p:xfrm>
          <a:off x="838200" y="3932872"/>
          <a:ext cx="10515600" cy="138176"/>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245106"/>
                    </a:ext>
                  </a:extLst>
                </a:gridCol>
              </a:tblGrid>
              <a:tr h="0">
                <a:tc>
                  <a:txBody>
                    <a:bodyPr/>
                    <a:lstStyle/>
                    <a:p>
                      <a:pPr algn="l">
                        <a:lnSpc>
                          <a:spcPct val="105000"/>
                        </a:lnSpc>
                      </a:pPr>
                      <a:r>
                        <a:rPr lang="lv-LV" sz="900" dirty="0">
                          <a:effectLst/>
                        </a:rPr>
                        <a:t>670 133 69</a:t>
                      </a:r>
                      <a:endParaRPr lang="lv-LV" sz="1100" dirty="0">
                        <a:effectLst/>
                        <a:latin typeface="Calibri" panose="020F0502020204030204" pitchFamily="34" charset="0"/>
                        <a:ea typeface="Calibri" panose="020F0502020204030204" pitchFamily="34" charset="0"/>
                      </a:endParaRPr>
                    </a:p>
                  </a:txBody>
                  <a:tcPr marL="114300" marR="114300" marT="0" marB="0"/>
                </a:tc>
                <a:extLst>
                  <a:ext uri="{0D108BD9-81ED-4DB2-BD59-A6C34878D82A}">
                    <a16:rowId xmlns:a16="http://schemas.microsoft.com/office/drawing/2014/main" val="2049176714"/>
                  </a:ext>
                </a:extLst>
              </a:tr>
            </a:tbl>
          </a:graphicData>
        </a:graphic>
      </p:graphicFrame>
    </p:spTree>
    <p:extLst>
      <p:ext uri="{BB962C8B-B14F-4D97-AF65-F5344CB8AC3E}">
        <p14:creationId xmlns:p14="http://schemas.microsoft.com/office/powerpoint/2010/main" val="380751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4</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8" name="Picture 7">
            <a:extLst>
              <a:ext uri="{FF2B5EF4-FFF2-40B4-BE49-F238E27FC236}">
                <a16:creationId xmlns:a16="http://schemas.microsoft.com/office/drawing/2014/main" id="{DA96A700-95EC-B9DE-2E52-51A3177487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405" y="1609815"/>
            <a:ext cx="5583555" cy="3022996"/>
          </a:xfrm>
          <a:prstGeom prst="rect">
            <a:avLst/>
          </a:prstGeom>
          <a:noFill/>
          <a:ln w="9525">
            <a:solidFill>
              <a:schemeClr val="tx1"/>
            </a:solidFill>
          </a:ln>
        </p:spPr>
      </p:pic>
      <p:pic>
        <p:nvPicPr>
          <p:cNvPr id="10" name="Picture 9">
            <a:extLst>
              <a:ext uri="{FF2B5EF4-FFF2-40B4-BE49-F238E27FC236}">
                <a16:creationId xmlns:a16="http://schemas.microsoft.com/office/drawing/2014/main" id="{7903DF1A-99B2-58B4-B863-429E13101B4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2498" y="4272959"/>
            <a:ext cx="8714563" cy="2519727"/>
          </a:xfrm>
          <a:prstGeom prst="rect">
            <a:avLst/>
          </a:prstGeom>
          <a:noFill/>
          <a:ln w="9525">
            <a:solidFill>
              <a:schemeClr val="tx1"/>
            </a:solidFill>
          </a:ln>
        </p:spPr>
      </p:pic>
    </p:spTree>
    <p:extLst>
      <p:ext uri="{BB962C8B-B14F-4D97-AF65-F5344CB8AC3E}">
        <p14:creationId xmlns:p14="http://schemas.microsoft.com/office/powerpoint/2010/main" val="120753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5</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088571" y="1455520"/>
            <a:ext cx="10418632"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6725D762-EB5F-6F55-191A-CDC2EF988CA3}"/>
              </a:ext>
            </a:extLst>
          </p:cNvPr>
          <p:cNvPicPr>
            <a:picLocks noChangeAspect="1"/>
          </p:cNvPicPr>
          <p:nvPr/>
        </p:nvPicPr>
        <p:blipFill>
          <a:blip r:embed="rId5"/>
          <a:stretch>
            <a:fillRect/>
          </a:stretch>
        </p:blipFill>
        <p:spPr>
          <a:xfrm>
            <a:off x="888274" y="1854245"/>
            <a:ext cx="5334680" cy="3163905"/>
          </a:xfrm>
          <a:prstGeom prst="rect">
            <a:avLst/>
          </a:prstGeom>
          <a:ln w="9525">
            <a:solidFill>
              <a:schemeClr val="tx1"/>
            </a:solidFill>
          </a:ln>
        </p:spPr>
      </p:pic>
      <p:pic>
        <p:nvPicPr>
          <p:cNvPr id="8" name="Picture 7">
            <a:extLst>
              <a:ext uri="{FF2B5EF4-FFF2-40B4-BE49-F238E27FC236}">
                <a16:creationId xmlns:a16="http://schemas.microsoft.com/office/drawing/2014/main" id="{9ED14815-C58A-1090-A008-95D5B576908D}"/>
              </a:ext>
            </a:extLst>
          </p:cNvPr>
          <p:cNvPicPr>
            <a:picLocks noChangeAspect="1"/>
          </p:cNvPicPr>
          <p:nvPr/>
        </p:nvPicPr>
        <p:blipFill>
          <a:blip r:embed="rId6"/>
          <a:stretch>
            <a:fillRect/>
          </a:stretch>
        </p:blipFill>
        <p:spPr>
          <a:xfrm>
            <a:off x="5419724" y="2346688"/>
            <a:ext cx="4400550" cy="3105150"/>
          </a:xfrm>
          <a:prstGeom prst="rect">
            <a:avLst/>
          </a:prstGeom>
          <a:ln w="9525">
            <a:solidFill>
              <a:schemeClr val="tx1"/>
            </a:solidFill>
          </a:ln>
        </p:spPr>
      </p:pic>
      <p:pic>
        <p:nvPicPr>
          <p:cNvPr id="11" name="Picture 10">
            <a:extLst>
              <a:ext uri="{FF2B5EF4-FFF2-40B4-BE49-F238E27FC236}">
                <a16:creationId xmlns:a16="http://schemas.microsoft.com/office/drawing/2014/main" id="{3393E53C-6F23-F8F2-4A22-7CAFA9402560}"/>
              </a:ext>
            </a:extLst>
          </p:cNvPr>
          <p:cNvPicPr>
            <a:picLocks noChangeAspect="1"/>
          </p:cNvPicPr>
          <p:nvPr/>
        </p:nvPicPr>
        <p:blipFill>
          <a:blip r:embed="rId7"/>
          <a:stretch>
            <a:fillRect/>
          </a:stretch>
        </p:blipFill>
        <p:spPr>
          <a:xfrm>
            <a:off x="1706472" y="5492116"/>
            <a:ext cx="9458325" cy="1238250"/>
          </a:xfrm>
          <a:prstGeom prst="rect">
            <a:avLst/>
          </a:prstGeom>
          <a:ln w="9525">
            <a:solidFill>
              <a:schemeClr val="tx1"/>
            </a:solidFill>
          </a:ln>
        </p:spPr>
      </p:pic>
      <p:sp>
        <p:nvSpPr>
          <p:cNvPr id="15" name="Arrow: Right 14">
            <a:extLst>
              <a:ext uri="{FF2B5EF4-FFF2-40B4-BE49-F238E27FC236}">
                <a16:creationId xmlns:a16="http://schemas.microsoft.com/office/drawing/2014/main" id="{6AD59BED-3C92-B32A-D5F7-1E407B2CFD29}"/>
              </a:ext>
            </a:extLst>
          </p:cNvPr>
          <p:cNvSpPr/>
          <p:nvPr/>
        </p:nvSpPr>
        <p:spPr>
          <a:xfrm>
            <a:off x="4484920" y="6209210"/>
            <a:ext cx="978408" cy="20029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a:extLst>
              <a:ext uri="{FF2B5EF4-FFF2-40B4-BE49-F238E27FC236}">
                <a16:creationId xmlns:a16="http://schemas.microsoft.com/office/drawing/2014/main" id="{A858F8E6-1A74-DC48-7D23-0E0546CC5B77}"/>
              </a:ext>
            </a:extLst>
          </p:cNvPr>
          <p:cNvPicPr>
            <a:picLocks noChangeAspect="1"/>
          </p:cNvPicPr>
          <p:nvPr/>
        </p:nvPicPr>
        <p:blipFill>
          <a:blip r:embed="rId8"/>
          <a:stretch>
            <a:fillRect/>
          </a:stretch>
        </p:blipFill>
        <p:spPr>
          <a:xfrm>
            <a:off x="5521234" y="6126400"/>
            <a:ext cx="6000205" cy="410307"/>
          </a:xfrm>
          <a:prstGeom prst="rect">
            <a:avLst/>
          </a:prstGeom>
          <a:ln w="9525">
            <a:solidFill>
              <a:schemeClr val="tx1"/>
            </a:solidFill>
          </a:ln>
        </p:spPr>
      </p:pic>
    </p:spTree>
    <p:extLst>
      <p:ext uri="{BB962C8B-B14F-4D97-AF65-F5344CB8AC3E}">
        <p14:creationId xmlns:p14="http://schemas.microsoft.com/office/powerpoint/2010/main" val="92985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6</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1FAD0EFA-91A8-F1FD-FA27-5F4FFE3D9BF4}"/>
              </a:ext>
            </a:extLst>
          </p:cNvPr>
          <p:cNvPicPr>
            <a:picLocks noChangeAspect="1"/>
          </p:cNvPicPr>
          <p:nvPr/>
        </p:nvPicPr>
        <p:blipFill>
          <a:blip r:embed="rId5"/>
          <a:stretch>
            <a:fillRect/>
          </a:stretch>
        </p:blipFill>
        <p:spPr>
          <a:xfrm>
            <a:off x="1505234" y="2039847"/>
            <a:ext cx="10443878" cy="2540862"/>
          </a:xfrm>
          <a:prstGeom prst="rect">
            <a:avLst/>
          </a:prstGeom>
        </p:spPr>
      </p:pic>
      <p:pic>
        <p:nvPicPr>
          <p:cNvPr id="6" name="Picture 5">
            <a:extLst>
              <a:ext uri="{FF2B5EF4-FFF2-40B4-BE49-F238E27FC236}">
                <a16:creationId xmlns:a16="http://schemas.microsoft.com/office/drawing/2014/main" id="{9C4C7752-7CB1-34C7-E56B-4C60D4CFAD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9802" y="4732156"/>
            <a:ext cx="4208725" cy="1006793"/>
          </a:xfrm>
          <a:prstGeom prst="rect">
            <a:avLst/>
          </a:prstGeom>
          <a:noFill/>
          <a:ln w="9525">
            <a:solidFill>
              <a:schemeClr val="tx1"/>
            </a:solidFill>
          </a:ln>
        </p:spPr>
      </p:pic>
      <p:sp>
        <p:nvSpPr>
          <p:cNvPr id="8" name="TextBox 7">
            <a:extLst>
              <a:ext uri="{FF2B5EF4-FFF2-40B4-BE49-F238E27FC236}">
                <a16:creationId xmlns:a16="http://schemas.microsoft.com/office/drawing/2014/main" id="{8BD82C00-54C4-6A69-D36C-7FF89C70DE7F}"/>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35562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7</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514555" y="1455520"/>
            <a:ext cx="9992648" cy="49008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lv-LV" dirty="0">
              <a:solidFill>
                <a:srgbClr val="008080"/>
              </a:solidFill>
            </a:endParaRPr>
          </a:p>
        </p:txBody>
      </p:sp>
      <p:pic>
        <p:nvPicPr>
          <p:cNvPr id="5" name="Picture 4">
            <a:extLst>
              <a:ext uri="{FF2B5EF4-FFF2-40B4-BE49-F238E27FC236}">
                <a16:creationId xmlns:a16="http://schemas.microsoft.com/office/drawing/2014/main" id="{3693AC7E-4657-EF2C-5382-EB403BA5F664}"/>
              </a:ext>
            </a:extLst>
          </p:cNvPr>
          <p:cNvPicPr>
            <a:picLocks noChangeAspect="1"/>
          </p:cNvPicPr>
          <p:nvPr/>
        </p:nvPicPr>
        <p:blipFill>
          <a:blip r:embed="rId5"/>
          <a:stretch>
            <a:fillRect/>
          </a:stretch>
        </p:blipFill>
        <p:spPr>
          <a:xfrm>
            <a:off x="409303" y="1774922"/>
            <a:ext cx="6653347" cy="3228283"/>
          </a:xfrm>
          <a:prstGeom prst="rect">
            <a:avLst/>
          </a:prstGeom>
          <a:ln w="9525">
            <a:solidFill>
              <a:schemeClr val="tx1"/>
            </a:solidFill>
          </a:ln>
        </p:spPr>
      </p:pic>
      <p:pic>
        <p:nvPicPr>
          <p:cNvPr id="6" name="Picture 5">
            <a:extLst>
              <a:ext uri="{FF2B5EF4-FFF2-40B4-BE49-F238E27FC236}">
                <a16:creationId xmlns:a16="http://schemas.microsoft.com/office/drawing/2014/main" id="{4AFBE299-6F90-2900-AE85-B5FA072260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13636" y="2638742"/>
            <a:ext cx="3642044" cy="871420"/>
          </a:xfrm>
          <a:prstGeom prst="rect">
            <a:avLst/>
          </a:prstGeom>
          <a:noFill/>
          <a:ln w="9525">
            <a:solidFill>
              <a:schemeClr val="tx1"/>
            </a:solidFill>
          </a:ln>
        </p:spPr>
      </p:pic>
      <p:pic>
        <p:nvPicPr>
          <p:cNvPr id="10" name="Picture 9">
            <a:extLst>
              <a:ext uri="{FF2B5EF4-FFF2-40B4-BE49-F238E27FC236}">
                <a16:creationId xmlns:a16="http://schemas.microsoft.com/office/drawing/2014/main" id="{D49538AE-5AB9-6FA0-CF41-B139FA613480}"/>
              </a:ext>
            </a:extLst>
          </p:cNvPr>
          <p:cNvPicPr>
            <a:picLocks noChangeAspect="1"/>
          </p:cNvPicPr>
          <p:nvPr/>
        </p:nvPicPr>
        <p:blipFill>
          <a:blip r:embed="rId7"/>
          <a:stretch>
            <a:fillRect/>
          </a:stretch>
        </p:blipFill>
        <p:spPr>
          <a:xfrm>
            <a:off x="2809981" y="4746172"/>
            <a:ext cx="8828479" cy="2031137"/>
          </a:xfrm>
          <a:prstGeom prst="rect">
            <a:avLst/>
          </a:prstGeom>
          <a:ln w="9525">
            <a:solidFill>
              <a:schemeClr val="tx1"/>
            </a:solidFill>
          </a:ln>
        </p:spPr>
      </p:pic>
      <p:sp>
        <p:nvSpPr>
          <p:cNvPr id="11" name="TextBox 10">
            <a:extLst>
              <a:ext uri="{FF2B5EF4-FFF2-40B4-BE49-F238E27FC236}">
                <a16:creationId xmlns:a16="http://schemas.microsoft.com/office/drawing/2014/main" id="{61D890FD-C1D0-F911-CE74-154E8427EB0F}"/>
              </a:ext>
            </a:extLst>
          </p:cNvPr>
          <p:cNvSpPr txBox="1"/>
          <p:nvPr/>
        </p:nvSpPr>
        <p:spPr>
          <a:xfrm>
            <a:off x="1803728" y="802918"/>
            <a:ext cx="9635797" cy="492443"/>
          </a:xfrm>
          <a:prstGeom prst="rect">
            <a:avLst/>
          </a:prstGeom>
          <a:noFill/>
        </p:spPr>
        <p:txBody>
          <a:bodyPr wrap="square" rtlCol="0" anchor="b">
            <a:spAutoFit/>
          </a:bodyPr>
          <a:lstStyle/>
          <a:p>
            <a:r>
              <a:rPr lang="lv-LV" sz="2600" b="1" dirty="0">
                <a:latin typeface="Verdana" panose="020B0604030504040204" pitchFamily="34" charset="0"/>
                <a:ea typeface="Verdana" panose="020B0604030504040204" pitchFamily="34" charset="0"/>
              </a:rPr>
              <a:t>Deleģējuma izsniegšana darbam ERIS</a:t>
            </a:r>
            <a:endParaRPr lang="lv-LV" sz="2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336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695159" y="729029"/>
            <a:ext cx="963579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Komersanta darba vieta</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8</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3772848" y="2037201"/>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7" name="Satura vietturis 2">
            <a:extLst>
              <a:ext uri="{FF2B5EF4-FFF2-40B4-BE49-F238E27FC236}">
                <a16:creationId xmlns:a16="http://schemas.microsoft.com/office/drawing/2014/main" id="{8DA3CA4C-4D38-209A-1A33-A8283114A9C5}"/>
              </a:ext>
            </a:extLst>
          </p:cNvPr>
          <p:cNvSpPr txBox="1">
            <a:spLocks/>
          </p:cNvSpPr>
          <p:nvPr/>
        </p:nvSpPr>
        <p:spPr>
          <a:xfrm>
            <a:off x="1446877" y="1411161"/>
            <a:ext cx="9992648" cy="10649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lv-LV" dirty="0"/>
          </a:p>
        </p:txBody>
      </p:sp>
      <p:pic>
        <p:nvPicPr>
          <p:cNvPr id="5" name="Picture 4">
            <a:extLst>
              <a:ext uri="{FF2B5EF4-FFF2-40B4-BE49-F238E27FC236}">
                <a16:creationId xmlns:a16="http://schemas.microsoft.com/office/drawing/2014/main" id="{4DCBF5AD-2BF4-D92F-3CBD-4262BADD07D6}"/>
              </a:ext>
            </a:extLst>
          </p:cNvPr>
          <p:cNvPicPr>
            <a:picLocks noChangeAspect="1"/>
          </p:cNvPicPr>
          <p:nvPr/>
        </p:nvPicPr>
        <p:blipFill>
          <a:blip r:embed="rId5"/>
          <a:stretch>
            <a:fillRect/>
          </a:stretch>
        </p:blipFill>
        <p:spPr>
          <a:xfrm>
            <a:off x="611156" y="1542981"/>
            <a:ext cx="11458575" cy="2562225"/>
          </a:xfrm>
          <a:prstGeom prst="rect">
            <a:avLst/>
          </a:prstGeom>
        </p:spPr>
      </p:pic>
      <p:pic>
        <p:nvPicPr>
          <p:cNvPr id="10" name="Picture 9">
            <a:extLst>
              <a:ext uri="{FF2B5EF4-FFF2-40B4-BE49-F238E27FC236}">
                <a16:creationId xmlns:a16="http://schemas.microsoft.com/office/drawing/2014/main" id="{44FFE9DC-313A-58C8-3AB6-8F7E8D08F8E0}"/>
              </a:ext>
            </a:extLst>
          </p:cNvPr>
          <p:cNvPicPr>
            <a:picLocks noChangeAspect="1"/>
          </p:cNvPicPr>
          <p:nvPr/>
        </p:nvPicPr>
        <p:blipFill>
          <a:blip r:embed="rId6"/>
          <a:stretch>
            <a:fillRect/>
          </a:stretch>
        </p:blipFill>
        <p:spPr>
          <a:xfrm>
            <a:off x="1695159" y="193675"/>
            <a:ext cx="7715250" cy="6162675"/>
          </a:xfrm>
          <a:prstGeom prst="rect">
            <a:avLst/>
          </a:prstGeom>
        </p:spPr>
      </p:pic>
    </p:spTree>
    <p:extLst>
      <p:ext uri="{BB962C8B-B14F-4D97-AF65-F5344CB8AC3E}">
        <p14:creationId xmlns:p14="http://schemas.microsoft.com/office/powerpoint/2010/main" val="3734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911158" y="481938"/>
            <a:ext cx="9389725"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Pārskats par atbilstības apliecinājumiem</a:t>
            </a:r>
            <a:endParaRPr lang="lv-LV" sz="2400" dirty="0">
              <a:latin typeface="Verdana" panose="020B0604030504040204" pitchFamily="34" charset="0"/>
              <a:ea typeface="Verdana" panose="020B0604030504040204" pitchFamily="34" charset="0"/>
            </a:endParaRP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507203" y="6051399"/>
            <a:ext cx="391885" cy="365125"/>
          </a:xfrm>
        </p:spPr>
        <p:txBody>
          <a:bodyPr/>
          <a:lstStyle/>
          <a:p>
            <a:fld id="{104B78D3-9EA9-4C32-9A33-29C612A25FCE}" type="slidenum">
              <a:rPr lang="lv-LV" smtClean="0"/>
              <a:t>9</a:t>
            </a:fld>
            <a:endParaRPr lang="lv-LV"/>
          </a:p>
        </p:txBody>
      </p:sp>
      <p:sp>
        <p:nvSpPr>
          <p:cNvPr id="3" name="Taisnstūris 11">
            <a:extLst>
              <a:ext uri="{FF2B5EF4-FFF2-40B4-BE49-F238E27FC236}">
                <a16:creationId xmlns:a16="http://schemas.microsoft.com/office/drawing/2014/main" id="{3721D566-5B64-4396-A0EA-2BCE9D042296}"/>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495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8" name="TextBox 27">
            <a:extLst>
              <a:ext uri="{FF2B5EF4-FFF2-40B4-BE49-F238E27FC236}">
                <a16:creationId xmlns:a16="http://schemas.microsoft.com/office/drawing/2014/main" id="{74E6D530-7C5F-4B43-B201-2D1D245CF126}"/>
              </a:ext>
            </a:extLst>
          </p:cNvPr>
          <p:cNvSpPr txBox="1"/>
          <p:nvPr/>
        </p:nvSpPr>
        <p:spPr>
          <a:xfrm>
            <a:off x="6606021" y="1884613"/>
            <a:ext cx="3908803" cy="369332"/>
          </a:xfrm>
          <a:prstGeom prst="rect">
            <a:avLst/>
          </a:prstGeom>
          <a:noFill/>
        </p:spPr>
        <p:txBody>
          <a:bodyPr wrap="square">
            <a:spAutoFit/>
          </a:bodyPr>
          <a:lstStyle/>
          <a:p>
            <a:pPr algn="ctr"/>
            <a:r>
              <a:rPr lang="lv-LV" sz="1800" b="1" i="0" u="none" strike="noStrike" kern="1200" cap="none" spc="0" baseline="0" dirty="0">
                <a:solidFill>
                  <a:srgbClr val="FFFFFF"/>
                </a:solidFill>
                <a:uFillTx/>
                <a:latin typeface="Verdana"/>
              </a:rPr>
              <a:t>NERGOEFEKTIVITĀTE</a:t>
            </a:r>
            <a:endParaRPr lang="lv-LV" b="1" dirty="0"/>
          </a:p>
        </p:txBody>
      </p:sp>
      <p:sp>
        <p:nvSpPr>
          <p:cNvPr id="40" name="TextBox 39">
            <a:extLst>
              <a:ext uri="{FF2B5EF4-FFF2-40B4-BE49-F238E27FC236}">
                <a16:creationId xmlns:a16="http://schemas.microsoft.com/office/drawing/2014/main" id="{EEF7CD50-F19A-4819-B432-12A7CE212E48}"/>
              </a:ext>
            </a:extLst>
          </p:cNvPr>
          <p:cNvSpPr txBox="1"/>
          <p:nvPr/>
        </p:nvSpPr>
        <p:spPr>
          <a:xfrm>
            <a:off x="5146681" y="4973387"/>
            <a:ext cx="4016113" cy="341632"/>
          </a:xfrm>
          <a:prstGeom prst="rect">
            <a:avLst/>
          </a:prstGeom>
          <a:noFill/>
        </p:spPr>
        <p:txBody>
          <a:bodyPr wrap="square">
            <a:spAutoFit/>
          </a:bodyPr>
          <a:lstStyle/>
          <a:p>
            <a:pPr marL="0" marR="0" lvl="0" indent="0" algn="ctr" defTabSz="2044698" rtl="0" fontAlgn="auto" hangingPunct="1">
              <a:lnSpc>
                <a:spcPct val="90000"/>
              </a:lnSpc>
              <a:spcBef>
                <a:spcPts val="0"/>
              </a:spcBef>
              <a:spcAft>
                <a:spcPts val="1900"/>
              </a:spcAft>
              <a:buNone/>
              <a:tabLst/>
              <a:defRPr sz="1800" b="0" i="0" u="none" strike="noStrike" kern="0" cap="none" spc="0" baseline="0">
                <a:solidFill>
                  <a:srgbClr val="000000"/>
                </a:solidFill>
                <a:uFillTx/>
              </a:defRPr>
            </a:pPr>
            <a:r>
              <a:rPr lang="lv-LV" b="1" i="0" u="none" strike="noStrike" kern="1200" cap="none" spc="0" baseline="0" dirty="0">
                <a:solidFill>
                  <a:srgbClr val="FFFFFF"/>
                </a:solidFill>
                <a:uFillTx/>
                <a:latin typeface="Verdana"/>
              </a:rPr>
              <a:t>TRNSPORTA ENERĢIJA</a:t>
            </a:r>
            <a:endParaRPr lang="en-US" b="1" i="0" u="none" strike="noStrike" kern="1200" cap="none" spc="0" baseline="0" dirty="0">
              <a:solidFill>
                <a:srgbClr val="FFFFFF"/>
              </a:solidFill>
              <a:uFillTx/>
              <a:latin typeface="Verdana"/>
            </a:endParaRPr>
          </a:p>
        </p:txBody>
      </p:sp>
      <p:pic>
        <p:nvPicPr>
          <p:cNvPr id="23" name="Grafika 1">
            <a:extLst>
              <a:ext uri="{FF2B5EF4-FFF2-40B4-BE49-F238E27FC236}">
                <a16:creationId xmlns:a16="http://schemas.microsoft.com/office/drawing/2014/main" id="{38EF6508-434F-4270-9BFA-FD435D2B71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pic>
        <p:nvPicPr>
          <p:cNvPr id="10" name="Picture 9">
            <a:extLst>
              <a:ext uri="{FF2B5EF4-FFF2-40B4-BE49-F238E27FC236}">
                <a16:creationId xmlns:a16="http://schemas.microsoft.com/office/drawing/2014/main" id="{DDC225C6-7A16-A44C-EFBE-F52052D26DD6}"/>
              </a:ext>
            </a:extLst>
          </p:cNvPr>
          <p:cNvPicPr>
            <a:picLocks noChangeAspect="1"/>
          </p:cNvPicPr>
          <p:nvPr/>
        </p:nvPicPr>
        <p:blipFill>
          <a:blip r:embed="rId5"/>
          <a:stretch>
            <a:fillRect/>
          </a:stretch>
        </p:blipFill>
        <p:spPr>
          <a:xfrm>
            <a:off x="1824893" y="1308762"/>
            <a:ext cx="7781925" cy="5067300"/>
          </a:xfrm>
          <a:prstGeom prst="rect">
            <a:avLst/>
          </a:prstGeom>
        </p:spPr>
      </p:pic>
    </p:spTree>
    <p:extLst>
      <p:ext uri="{BB962C8B-B14F-4D97-AF65-F5344CB8AC3E}">
        <p14:creationId xmlns:p14="http://schemas.microsoft.com/office/powerpoint/2010/main" val="394577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aea314-08ff-4ef9-9e7d-c2b6590f04c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63AFF3B9C1C046BFBFAA5ACE9EE8CC" ma:contentTypeVersion="13" ma:contentTypeDescription="Create a new document." ma:contentTypeScope="" ma:versionID="06f0b8f309bc09fb31e672826cf7b8ad">
  <xsd:schema xmlns:xsd="http://www.w3.org/2001/XMLSchema" xmlns:xs="http://www.w3.org/2001/XMLSchema" xmlns:p="http://schemas.microsoft.com/office/2006/metadata/properties" xmlns:ns3="c8aea314-08ff-4ef9-9e7d-c2b6590f04c0" xmlns:ns4="96d29b49-47ee-436a-b5fe-ec5dcd65850d" targetNamespace="http://schemas.microsoft.com/office/2006/metadata/properties" ma:root="true" ma:fieldsID="8476138d5f5e1514f3ebf8f2fcc6c78e" ns3:_="" ns4:_="">
    <xsd:import namespace="c8aea314-08ff-4ef9-9e7d-c2b6590f04c0"/>
    <xsd:import namespace="96d29b49-47ee-436a-b5fe-ec5dcd65850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ea314-08ff-4ef9-9e7d-c2b6590f04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29b49-47ee-436a-b5fe-ec5dcd6585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E3054F-6F99-4FEE-A814-7858C5F3C50A}">
  <ds:schemaRefs>
    <ds:schemaRef ds:uri="http://schemas.microsoft.com/office/2006/documentManagement/types"/>
    <ds:schemaRef ds:uri="c8aea314-08ff-4ef9-9e7d-c2b6590f04c0"/>
    <ds:schemaRef ds:uri="http://purl.org/dc/terms/"/>
    <ds:schemaRef ds:uri="96d29b49-47ee-436a-b5fe-ec5dcd65850d"/>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DE90B523-1B3A-42AC-9478-A5EDC20A0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ea314-08ff-4ef9-9e7d-c2b6590f04c0"/>
    <ds:schemaRef ds:uri="96d29b49-47ee-436a-b5fe-ec5dcd658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937713-4952-4745-941D-77AC178752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7423</TotalTime>
  <Words>1030</Words>
  <Application>Microsoft Office PowerPoint</Application>
  <PresentationFormat>Widescreen</PresentationFormat>
  <Paragraphs>121</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Bleikša</dc:creator>
  <cp:lastModifiedBy>Vera Suzdaļenko</cp:lastModifiedBy>
  <cp:revision>31</cp:revision>
  <dcterms:created xsi:type="dcterms:W3CDTF">2023-03-28T10:26:25Z</dcterms:created>
  <dcterms:modified xsi:type="dcterms:W3CDTF">2024-05-13T14:27:32Z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0x010100E963AFF3B9C1C046BFBFAA5ACE9EE8CC</vt:lpwstr>
  </property>
</Properties>
</file>