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5" r:id="rId4"/>
    <p:sldId id="259" r:id="rId5"/>
    <p:sldId id="265" r:id="rId6"/>
    <p:sldId id="274" r:id="rId7"/>
    <p:sldId id="269" r:id="rId8"/>
    <p:sldId id="276" r:id="rId9"/>
    <p:sldId id="277" r:id="rId10"/>
    <p:sldId id="278" r:id="rId11"/>
    <p:sldId id="270" r:id="rId12"/>
    <p:sldId id="267" r:id="rId13"/>
    <p:sldId id="279" r:id="rId14"/>
    <p:sldId id="271" r:id="rId15"/>
  </p:sldIdLst>
  <p:sldSz cx="12192000" cy="6858000"/>
  <p:notesSz cx="6799263" cy="9929813"/>
  <p:defaultTextStyle>
    <a:defPPr>
      <a:defRPr lang="lv-L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23" d="100"/>
          <a:sy n="123" d="100"/>
        </p:scale>
        <p:origin x="114" y="2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D9C085-A95D-EDD8-B938-1604356646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A78330E-69E8-3CAF-1940-16700C5E25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B740CB-99D4-07BC-18A9-F32E125F3D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B5C9C-782E-4170-8503-A071ADD59F17}" type="datetimeFigureOut">
              <a:rPr lang="lv-LV" smtClean="0"/>
              <a:t>12.04.2024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396DDC-18C9-DDB4-7AAB-228FC4034E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9B9AD7-2B95-87F9-D5DD-25035750C8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86477-443C-410F-B3F9-385DDAD663DB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738383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9A4032-9DC3-3434-2D19-33C1FD31C9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A876188-FF0C-47FF-50BA-57264AD7C4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24448B-E227-D130-119F-516E0FC055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B5C9C-782E-4170-8503-A071ADD59F17}" type="datetimeFigureOut">
              <a:rPr lang="lv-LV" smtClean="0"/>
              <a:t>12.04.2024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F8E3E9-A6CC-2A12-CFBF-1060C0453B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BA0B99-7A57-EC10-0C81-A89E834E6D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86477-443C-410F-B3F9-385DDAD663DB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7588028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02790ED-5FBD-91D1-9D62-C1D3C2491CB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2F0B0D2-CEFF-7B77-5C39-AD46E99900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24322E-E88D-D1B3-1EC8-2E13DF2657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B5C9C-782E-4170-8503-A071ADD59F17}" type="datetimeFigureOut">
              <a:rPr lang="lv-LV" smtClean="0"/>
              <a:t>12.04.2024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E66143-CB1E-2BEF-D8EF-73232AF585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D55870-8885-250D-373B-DAF7347618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86477-443C-410F-B3F9-385DDAD663DB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390255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7E2B82-0FCD-817F-9962-64176D9DAE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D4F330-7622-F55C-533F-E5DE0D799A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661A17-00FA-46A6-0BB1-544FD1862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B5C9C-782E-4170-8503-A071ADD59F17}" type="datetimeFigureOut">
              <a:rPr lang="lv-LV" smtClean="0"/>
              <a:t>12.04.2024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76E1A4-50CD-139D-9AAD-27F14DD7F4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D8CCCC-89D0-1040-EB13-3218CA5C0C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86477-443C-410F-B3F9-385DDAD663DB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6165641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FB70A4-3948-2A51-A1E4-D220E8E1B4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1BF07B-9C40-0090-2CC4-156C4D1C5E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9636CE-6271-2408-989F-6BEB3CC046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B5C9C-782E-4170-8503-A071ADD59F17}" type="datetimeFigureOut">
              <a:rPr lang="lv-LV" smtClean="0"/>
              <a:t>12.04.2024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0317CC-180E-7997-6C96-FBBADC3493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C1807F-5F75-7F84-DF7B-565C9753E0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86477-443C-410F-B3F9-385DDAD663DB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7715018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9B7FD9-66F5-8E49-CB2D-F9B0B76D1C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8D7060-7CAB-A246-0511-1A44ABD9E4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B3A01B9-6EEF-BDA2-4184-908E99B927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DECFDF-5CE4-7946-762A-2138AC14F5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B5C9C-782E-4170-8503-A071ADD59F17}" type="datetimeFigureOut">
              <a:rPr lang="lv-LV" smtClean="0"/>
              <a:t>12.04.2024</a:t>
            </a:fld>
            <a:endParaRPr lang="lv-LV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D30EA3-F6E0-2D9D-9660-03FD740868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F09872-3AF1-5398-EECF-7FF32015B8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86477-443C-410F-B3F9-385DDAD663DB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7244506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39E26-4C6A-6356-608C-D1E26ED8C6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762DD3-EF8B-7CDB-E937-200FFA76D9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A7BE725-8088-17BA-A273-D0E862F202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0BE44CF-8D51-5E2E-7AEA-EC652E2E306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E2DA846-DB37-EAEB-0084-A4709948E52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058E982-4DA0-4B34-7DF6-A2B8E428A2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B5C9C-782E-4170-8503-A071ADD59F17}" type="datetimeFigureOut">
              <a:rPr lang="lv-LV" smtClean="0"/>
              <a:t>12.04.2024</a:t>
            </a:fld>
            <a:endParaRPr lang="lv-LV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A24C515-F1A0-327A-41DD-D8950BEDB5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49C0F12-B259-3FD2-6A0F-ECDCD04412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86477-443C-410F-B3F9-385DDAD663DB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4591339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DE8F6B-AED2-B624-96DA-FC68B2AF7E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A7EC55F-0973-2F39-9262-8ECCE8BE2E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B5C9C-782E-4170-8503-A071ADD59F17}" type="datetimeFigureOut">
              <a:rPr lang="lv-LV" smtClean="0"/>
              <a:t>12.04.2024</a:t>
            </a:fld>
            <a:endParaRPr lang="lv-LV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99A4CEA-EF79-96C2-6FDF-A0EE150EA9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E3B7ADD-E60D-2B49-70D4-FF87F92E2D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86477-443C-410F-B3F9-385DDAD663DB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0495960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6F516BA-4F9A-68B9-ED7E-C0C9AC9A26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B5C9C-782E-4170-8503-A071ADD59F17}" type="datetimeFigureOut">
              <a:rPr lang="lv-LV" smtClean="0"/>
              <a:t>12.04.2024</a:t>
            </a:fld>
            <a:endParaRPr lang="lv-LV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FA7D043-0FFD-102D-BC71-66432B4137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502F8A-63F5-EC50-E286-7C0F7C7DF5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86477-443C-410F-B3F9-385DDAD663DB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0312067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C5212F-C9C9-A3C1-E3EA-5CE13F456A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83A49E-B414-1632-FEEF-9FD9B93106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318EBE-2DA0-050D-34ED-DBE9CDCF14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CADC95-D64F-47D6-DBE6-0691719923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B5C9C-782E-4170-8503-A071ADD59F17}" type="datetimeFigureOut">
              <a:rPr lang="lv-LV" smtClean="0"/>
              <a:t>12.04.2024</a:t>
            </a:fld>
            <a:endParaRPr lang="lv-LV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298A24-FAA5-B2A9-5B3E-905782379B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B0A180-B1E1-3E1C-924B-25409D81CE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86477-443C-410F-B3F9-385DDAD663DB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0027033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968BB0-DC8A-C787-E20E-521F3D6B31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F6A1776-0C30-95F9-9CA2-CABA628EA40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v-LV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2603B6-6B6C-8A21-0A6F-C848895638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1394CED-4E1A-9629-8E2F-627766CC17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B5C9C-782E-4170-8503-A071ADD59F17}" type="datetimeFigureOut">
              <a:rPr lang="lv-LV" smtClean="0"/>
              <a:t>12.04.2024</a:t>
            </a:fld>
            <a:endParaRPr lang="lv-LV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20FDC3-1C0B-F417-B9B6-DCC895D969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9D5411-802A-F2B3-CF25-B517245704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86477-443C-410F-B3F9-385DDAD663DB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2358368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DA2D61C-10FB-9453-1710-099B34E290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2EA660-540E-6945-39B8-A5A7F98BC1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C28FCB-EC26-9313-2635-FE142B18473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9B5C9C-782E-4170-8503-A071ADD59F17}" type="datetimeFigureOut">
              <a:rPr lang="lv-LV" smtClean="0"/>
              <a:t>12.04.2024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7163E2-B1A0-D38A-9C93-CFDE0A244E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A8E90E-D899-E8CF-DA34-BAE281A40A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E86477-443C-410F-B3F9-385DDAD663DB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714610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v-L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likumi.lv/ta/id/264822#n2" TargetMode="Externa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E6313C-7298-2480-BC2F-B903A344B6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38193"/>
          </a:xfrm>
        </p:spPr>
        <p:txBody>
          <a:bodyPr anchor="ctr">
            <a:normAutofit fontScale="90000"/>
          </a:bodyPr>
          <a:lstStyle/>
          <a:p>
            <a:r>
              <a:rPr lang="lv-LV" sz="4400" b="1" dirty="0">
                <a:solidFill>
                  <a:srgbClr val="00999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Būvniecības informācijas sistēmas reģistri</a:t>
            </a:r>
            <a:br>
              <a:rPr lang="lv-LV" sz="4400" b="1" dirty="0">
                <a:solidFill>
                  <a:srgbClr val="00999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</a:br>
            <a:br>
              <a:rPr lang="lv-LV" sz="4400" b="1" dirty="0">
                <a:solidFill>
                  <a:srgbClr val="00999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lv-LV" sz="4400" b="1" dirty="0">
                <a:solidFill>
                  <a:srgbClr val="00999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Būvkomersantu darbības kontrole</a:t>
            </a:r>
            <a:endParaRPr lang="lv-LV" sz="4400" dirty="0">
              <a:solidFill>
                <a:srgbClr val="009999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595DB00-9237-A6A4-4FE7-DA6E2AEEFB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838700"/>
            <a:ext cx="9144000" cy="1009650"/>
          </a:xfrm>
        </p:spPr>
        <p:txBody>
          <a:bodyPr anchor="b"/>
          <a:lstStyle/>
          <a:p>
            <a:r>
              <a:rPr lang="lv-LV" dirty="0"/>
              <a:t>Iveta Putne</a:t>
            </a:r>
          </a:p>
          <a:p>
            <a:r>
              <a:rPr lang="lv-LV" dirty="0"/>
              <a:t>Būvniecības informācijas sistēmas reģistru nodaļas vadītāja</a:t>
            </a:r>
          </a:p>
        </p:txBody>
      </p:sp>
    </p:spTree>
    <p:extLst>
      <p:ext uri="{BB962C8B-B14F-4D97-AF65-F5344CB8AC3E}">
        <p14:creationId xmlns:p14="http://schemas.microsoft.com/office/powerpoint/2010/main" val="16406097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94B4B4-B6E5-34D0-3F42-8C78A01F30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v-LV" b="1" dirty="0">
                <a:solidFill>
                  <a:srgbClr val="00999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Būvlaukumos reģistrētie apakšuzņēmēji (VEDLUDB)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FC1A20-2419-8B57-66C7-5CA13394B4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546600"/>
          </a:xfrm>
        </p:spPr>
        <p:txBody>
          <a:bodyPr/>
          <a:lstStyle/>
          <a:p>
            <a:pPr marL="0" indent="0">
              <a:buNone/>
            </a:pPr>
            <a:r>
              <a:rPr lang="lv-LV" dirty="0">
                <a:latin typeface="Arial" panose="020B0604020202020204" pitchFamily="34" charset="0"/>
                <a:cs typeface="Arial" panose="020B0604020202020204" pitchFamily="34" charset="0"/>
              </a:rPr>
              <a:t>Par būvlaukumu (būvniecības lieta </a:t>
            </a:r>
            <a:r>
              <a:rPr lang="lv-LV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BIS-BL-442715-39710</a:t>
            </a:r>
            <a:r>
              <a:rPr lang="lv-LV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 «Slēgta tipa automazgātava» nodotajās atskaitēs tika konstatēts, ka no 20 reģistrētajiem būvdarbu veicējiem 9 nav reģistrēti BKR:</a:t>
            </a:r>
          </a:p>
          <a:p>
            <a:pPr marL="0" indent="0">
              <a:buNone/>
            </a:pPr>
            <a:endParaRPr lang="lv-LV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869F6B34-E1E1-6F17-7039-F6F20098AD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4971916"/>
              </p:ext>
            </p:extLst>
          </p:nvPr>
        </p:nvGraphicFramePr>
        <p:xfrm>
          <a:off x="2124364" y="3269673"/>
          <a:ext cx="6705600" cy="300673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74878">
                  <a:extLst>
                    <a:ext uri="{9D8B030D-6E8A-4147-A177-3AD203B41FA5}">
                      <a16:colId xmlns:a16="http://schemas.microsoft.com/office/drawing/2014/main" val="422735398"/>
                    </a:ext>
                  </a:extLst>
                </a:gridCol>
                <a:gridCol w="1441638">
                  <a:extLst>
                    <a:ext uri="{9D8B030D-6E8A-4147-A177-3AD203B41FA5}">
                      <a16:colId xmlns:a16="http://schemas.microsoft.com/office/drawing/2014/main" val="1326226571"/>
                    </a:ext>
                  </a:extLst>
                </a:gridCol>
                <a:gridCol w="1481316">
                  <a:extLst>
                    <a:ext uri="{9D8B030D-6E8A-4147-A177-3AD203B41FA5}">
                      <a16:colId xmlns:a16="http://schemas.microsoft.com/office/drawing/2014/main" val="3917950222"/>
                    </a:ext>
                  </a:extLst>
                </a:gridCol>
                <a:gridCol w="1507768">
                  <a:extLst>
                    <a:ext uri="{9D8B030D-6E8A-4147-A177-3AD203B41FA5}">
                      <a16:colId xmlns:a16="http://schemas.microsoft.com/office/drawing/2014/main" val="2279171728"/>
                    </a:ext>
                  </a:extLst>
                </a:gridCol>
              </a:tblGrid>
              <a:tr h="523845">
                <a:tc>
                  <a:txBody>
                    <a:bodyPr/>
                    <a:lstStyle/>
                    <a:p>
                      <a:pPr algn="l" fontAlgn="b"/>
                      <a:r>
                        <a:rPr lang="lv-LV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Apakšuzņēmēja nosaukums</a:t>
                      </a:r>
                      <a:endParaRPr lang="lv-LV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Apakšuzņēmēja reģistrācijas Nr.</a:t>
                      </a:r>
                      <a:endParaRPr lang="lv-LV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Būvkomersantu reģistra Nr.</a:t>
                      </a:r>
                      <a:endParaRPr lang="lv-LV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Statuss BKR</a:t>
                      </a:r>
                      <a:endParaRPr lang="lv-LV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265985713"/>
                  </a:ext>
                </a:extLst>
              </a:tr>
              <a:tr h="255831">
                <a:tc>
                  <a:txBody>
                    <a:bodyPr/>
                    <a:lstStyle/>
                    <a:p>
                      <a:pPr algn="l" fontAlgn="b"/>
                      <a:r>
                        <a:rPr lang="lv-LV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ARMETS SIA</a:t>
                      </a:r>
                      <a:endParaRPr lang="lv-LV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40103684321</a:t>
                      </a:r>
                      <a:endParaRPr lang="lv-LV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lv-LV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lv-LV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707812221"/>
                  </a:ext>
                </a:extLst>
              </a:tr>
              <a:tr h="255831">
                <a:tc>
                  <a:txBody>
                    <a:bodyPr/>
                    <a:lstStyle/>
                    <a:p>
                      <a:pPr algn="l" fontAlgn="b"/>
                      <a:r>
                        <a:rPr lang="lv-LV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ADMEN BALTIC UAB</a:t>
                      </a:r>
                      <a:endParaRPr lang="lv-LV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302944948</a:t>
                      </a:r>
                      <a:endParaRPr lang="lv-LV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lv-LV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lv-LV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13565480"/>
                  </a:ext>
                </a:extLst>
              </a:tr>
              <a:tr h="255831">
                <a:tc>
                  <a:txBody>
                    <a:bodyPr/>
                    <a:lstStyle/>
                    <a:p>
                      <a:pPr algn="l" fontAlgn="b"/>
                      <a:r>
                        <a:rPr lang="lv-LV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Lantech SIA</a:t>
                      </a:r>
                      <a:endParaRPr lang="lv-LV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40203425623</a:t>
                      </a:r>
                      <a:endParaRPr lang="lv-LV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17589</a:t>
                      </a:r>
                      <a:endParaRPr lang="lv-LV" sz="1400" b="0" i="0" u="none" strike="noStrike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Izslēgts  16.11.2023.</a:t>
                      </a:r>
                      <a:endParaRPr lang="lv-LV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38687254"/>
                  </a:ext>
                </a:extLst>
              </a:tr>
              <a:tr h="255831">
                <a:tc>
                  <a:txBody>
                    <a:bodyPr/>
                    <a:lstStyle/>
                    <a:p>
                      <a:pPr algn="l" fontAlgn="b"/>
                      <a:r>
                        <a:rPr lang="lv-LV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Aveluk Grupa SIA</a:t>
                      </a:r>
                      <a:endParaRPr lang="lv-LV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41203017477</a:t>
                      </a:r>
                      <a:endParaRPr lang="lv-LV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lv-LV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lv-LV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20970066"/>
                  </a:ext>
                </a:extLst>
              </a:tr>
              <a:tr h="25583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 BRO Car Wash Systems UAB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305736009</a:t>
                      </a:r>
                      <a:endParaRPr lang="lv-LV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lv-LV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lv-LV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88702153"/>
                  </a:ext>
                </a:extLst>
              </a:tr>
              <a:tr h="255831">
                <a:tc>
                  <a:txBody>
                    <a:bodyPr/>
                    <a:lstStyle/>
                    <a:p>
                      <a:pPr algn="l" fontAlgn="b"/>
                      <a:r>
                        <a:rPr lang="lv-LV" sz="14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Fiterija</a:t>
                      </a:r>
                      <a:r>
                        <a:rPr lang="lv-LV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UAB</a:t>
                      </a:r>
                      <a:endParaRPr lang="lv-LV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304964643</a:t>
                      </a:r>
                      <a:endParaRPr lang="lv-LV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lv-LV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lv-LV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09630708"/>
                  </a:ext>
                </a:extLst>
              </a:tr>
              <a:tr h="255831">
                <a:tc>
                  <a:txBody>
                    <a:bodyPr/>
                    <a:lstStyle/>
                    <a:p>
                      <a:pPr algn="l" fontAlgn="b"/>
                      <a:r>
                        <a:rPr lang="lv-LV" sz="14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Elteros</a:t>
                      </a:r>
                      <a:r>
                        <a:rPr lang="lv-LV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UAB</a:t>
                      </a:r>
                      <a:endParaRPr lang="lv-LV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302530776</a:t>
                      </a:r>
                      <a:endParaRPr lang="lv-LV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lv-LV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lv-LV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567279229"/>
                  </a:ext>
                </a:extLst>
              </a:tr>
              <a:tr h="255831">
                <a:tc>
                  <a:txBody>
                    <a:bodyPr/>
                    <a:lstStyle/>
                    <a:p>
                      <a:pPr algn="l" fontAlgn="b"/>
                      <a:r>
                        <a:rPr lang="lv-LV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EKK Būve SIA</a:t>
                      </a:r>
                      <a:endParaRPr lang="lv-LV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40103839476</a:t>
                      </a:r>
                      <a:endParaRPr lang="lv-LV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lv-LV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lv-LV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042046851"/>
                  </a:ext>
                </a:extLst>
              </a:tr>
              <a:tr h="255831">
                <a:tc>
                  <a:txBody>
                    <a:bodyPr/>
                    <a:lstStyle/>
                    <a:p>
                      <a:pPr algn="l" fontAlgn="b"/>
                      <a:r>
                        <a:rPr lang="lv-LV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BIM Projekts SIA</a:t>
                      </a:r>
                      <a:endParaRPr lang="lv-LV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40203016650</a:t>
                      </a:r>
                      <a:endParaRPr lang="lv-LV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lv-LV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lv-LV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580907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520263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FDBBAA-0E64-ED26-1E42-805F172918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66251"/>
          </a:xfrm>
        </p:spPr>
        <p:txBody>
          <a:bodyPr>
            <a:normAutofit/>
          </a:bodyPr>
          <a:lstStyle/>
          <a:p>
            <a:pPr algn="ctr"/>
            <a:r>
              <a:rPr lang="lv-LV" sz="4200" b="1" dirty="0">
                <a:solidFill>
                  <a:srgbClr val="00999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Būvvaldes loma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3E1E3B-F1C9-5F23-F068-FF53E4BB44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17356"/>
            <a:ext cx="10515600" cy="4859607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lv-LV" b="1" dirty="0"/>
              <a:t>Ēnu ekonomikas ierobežošanas plāns 2024. – 2027.gadam paredz</a:t>
            </a:r>
            <a:r>
              <a:rPr lang="lv-LV" dirty="0"/>
              <a:t>:</a:t>
            </a:r>
          </a:p>
          <a:p>
            <a:pPr marL="0" indent="0" algn="just">
              <a:buNone/>
            </a:pPr>
            <a:r>
              <a:rPr lang="lv-LV" b="0" i="0" dirty="0">
                <a:solidFill>
                  <a:srgbClr val="414142"/>
                </a:solidFill>
                <a:effectLst/>
                <a:latin typeface="Arial" panose="020B0604020202020204" pitchFamily="34" charset="0"/>
              </a:rPr>
              <a:t>Stiprināta uzraudzība, nodrošinot, ka būvdarbus sniedz tikai būvkomersantu reģistrā reģistrētie uzņēmumi. Par darbu veikšanu bez reģistrācijas iestājas administratīvā atbildība.</a:t>
            </a:r>
            <a:endParaRPr lang="lv-LV" dirty="0"/>
          </a:p>
          <a:p>
            <a:pPr marL="0" indent="0" algn="just">
              <a:buNone/>
            </a:pPr>
            <a:r>
              <a:rPr lang="lv-LV" b="1" dirty="0"/>
              <a:t>Būvniecības likuma 30. pants</a:t>
            </a:r>
          </a:p>
          <a:p>
            <a:pPr marL="0" indent="0" algn="just">
              <a:buNone/>
            </a:pPr>
            <a:r>
              <a:rPr lang="lv-LV" b="0" i="0" dirty="0">
                <a:solidFill>
                  <a:srgbClr val="414142"/>
                </a:solidFill>
                <a:effectLst/>
                <a:latin typeface="Arial" panose="020B0604020202020204" pitchFamily="34" charset="0"/>
              </a:rPr>
              <a:t>Par būvniecības pakalpojumu sniegšanu bez reģistrācijas būvkomersantu reģistrā piemēro naudas sodu juridiskajai personai līdz tūkstoš naudas soda vienībām.</a:t>
            </a:r>
          </a:p>
          <a:p>
            <a:pPr marL="0" indent="0" algn="just">
              <a:buNone/>
            </a:pPr>
            <a:r>
              <a:rPr lang="lv-LV" b="1" dirty="0"/>
              <a:t>Būvniecības likuma 32. pants  </a:t>
            </a:r>
          </a:p>
          <a:p>
            <a:pPr marL="0" indent="0" algn="just">
              <a:buNone/>
            </a:pPr>
            <a:r>
              <a:rPr lang="lv-LV" b="0" i="0" dirty="0">
                <a:solidFill>
                  <a:srgbClr val="414142"/>
                </a:solidFill>
                <a:effectLst/>
                <a:latin typeface="Arial" panose="020B0604020202020204" pitchFamily="34" charset="0"/>
              </a:rPr>
              <a:t>Administratīvā pārkāpuma procesu par 30.pantā minēto pārkāpumu veic būvvalde, BVKB, Valsts dzelzceļa tehniskā inspekcija vai Valsts vides dienests. </a:t>
            </a:r>
            <a:endParaRPr lang="lv-LV" dirty="0"/>
          </a:p>
          <a:p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3562381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0B28E8-09F5-133D-7BF2-36268AE669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01725"/>
          </a:xfrm>
        </p:spPr>
        <p:txBody>
          <a:bodyPr/>
          <a:lstStyle/>
          <a:p>
            <a:pPr algn="ctr"/>
            <a:r>
              <a:rPr lang="lv-LV" b="1" dirty="0">
                <a:solidFill>
                  <a:srgbClr val="00999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VEDLUDB izmantošana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06DE19-12D7-5EC7-B994-94B11183F5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66850"/>
            <a:ext cx="10515600" cy="4710113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lv-LV" dirty="0">
                <a:latin typeface="Arial" panose="020B0604020202020204" pitchFamily="34" charset="0"/>
                <a:cs typeface="Arial" panose="020B0604020202020204" pitchFamily="34" charset="0"/>
              </a:rPr>
              <a:t>19.07.2023. stājās spēkā grozījumi likumā Par nodokļiem un nodevām  (115.pants pirmā daļa), kas nosaka, ka </a:t>
            </a:r>
            <a:r>
              <a:rPr lang="lv-LV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elektroniskās darba laika uzskaites datus par būvlaukumā nodarbinātajām personām un to nostrādātajām darba stundām </a:t>
            </a:r>
            <a:r>
              <a:rPr lang="lv-LV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būvvalde izmanto </a:t>
            </a:r>
            <a:r>
              <a:rPr lang="lv-LV" b="1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būvspeciālistu</a:t>
            </a:r>
            <a:r>
              <a:rPr lang="lv-LV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pienākumu izpildes kontrolei</a:t>
            </a:r>
            <a:r>
              <a:rPr lang="lv-LV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just">
              <a:buNone/>
            </a:pPr>
            <a:endParaRPr lang="lv-LV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lv-LV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Pašlaik VEDLUDB datus izmanto tikai 2 būvvaldes</a:t>
            </a:r>
          </a:p>
          <a:p>
            <a:pPr marL="0" indent="0" algn="ctr">
              <a:buNone/>
            </a:pPr>
            <a:endParaRPr lang="lv-LV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lv-LV" dirty="0">
                <a:latin typeface="Arial" panose="020B0604020202020204" pitchFamily="34" charset="0"/>
                <a:cs typeface="Arial" panose="020B0604020202020204" pitchFamily="34" charset="0"/>
              </a:rPr>
              <a:t>Lai būvvaldes darbinieki varētu uzsākt VEDLUDB datu izmantošanu, jāiesniedz BVKB pieprasījums par piekļuves piešķiršanu VEDLUDB datiem.</a:t>
            </a:r>
          </a:p>
        </p:txBody>
      </p:sp>
    </p:spTree>
    <p:extLst>
      <p:ext uri="{BB962C8B-B14F-4D97-AF65-F5344CB8AC3E}">
        <p14:creationId xmlns:p14="http://schemas.microsoft.com/office/powerpoint/2010/main" val="32081242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80FFB46-9DD5-5CB6-2C97-74FA88E477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39800" y="365125"/>
            <a:ext cx="10515600" cy="2837365"/>
          </a:xfrm>
          <a:ln>
            <a:solidFill>
              <a:srgbClr val="0070C0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ADCE3C4-3C38-E9E4-1F2B-73C6473DDA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6435" y="1595293"/>
            <a:ext cx="6179129" cy="4897582"/>
          </a:xfrm>
          <a:prstGeom prst="rect">
            <a:avLst/>
          </a:prstGeom>
          <a:ln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3009891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578672-2E7E-DA4C-BE18-8B994A4393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lv-LV" b="1" dirty="0">
                <a:solidFill>
                  <a:srgbClr val="00999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Paldies par uzmanību!</a:t>
            </a:r>
          </a:p>
        </p:txBody>
      </p:sp>
    </p:spTree>
    <p:extLst>
      <p:ext uri="{BB962C8B-B14F-4D97-AF65-F5344CB8AC3E}">
        <p14:creationId xmlns:p14="http://schemas.microsoft.com/office/powerpoint/2010/main" val="3803505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C5A6EF-0518-5C96-5EF0-A01A0E6113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v-LV" b="1" dirty="0">
                <a:solidFill>
                  <a:srgbClr val="00999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Būvinspektoru reģistrs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9236E4-8063-58DC-75C2-0AE2D148D5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lv-LV" dirty="0">
                <a:latin typeface="Arial" panose="020B0604020202020204" pitchFamily="34" charset="0"/>
                <a:cs typeface="Arial" panose="020B0604020202020204" pitchFamily="34" charset="0"/>
              </a:rPr>
              <a:t>Būvinspektoru reģistrācijas un izslēgšanas kārtību nosaka Ministru kabineta 19.08.2014. noteikumi Nr.499 </a:t>
            </a:r>
            <a:r>
              <a:rPr lang="lv-LV" i="1" dirty="0">
                <a:latin typeface="Arial" panose="020B0604020202020204" pitchFamily="34" charset="0"/>
                <a:cs typeface="Arial" panose="020B0604020202020204" pitchFamily="34" charset="0"/>
              </a:rPr>
              <a:t>«Noteikumi par būvinspektoriem»</a:t>
            </a:r>
            <a:endParaRPr lang="lv-LV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lv-LV" dirty="0">
                <a:latin typeface="Arial" panose="020B0604020202020204" pitchFamily="34" charset="0"/>
                <a:cs typeface="Arial" panose="020B0604020202020204" pitchFamily="34" charset="0"/>
              </a:rPr>
              <a:t>Noteikumu 11.punts nosaka, ka būvvalde ir tiesīga slēgt darba līgumu par būvinspektora amata pienākumu pildīšanu tikai ar tādu personu, kas ir reģistrēta būvinspektoru reģistrā</a:t>
            </a:r>
          </a:p>
          <a:p>
            <a:pPr algn="just"/>
            <a:r>
              <a:rPr lang="lv-LV" dirty="0">
                <a:latin typeface="Arial" panose="020B0604020202020204" pitchFamily="34" charset="0"/>
                <a:cs typeface="Arial" panose="020B0604020202020204" pitchFamily="34" charset="0"/>
              </a:rPr>
              <a:t>2023.gadā tika precizēti nosacījumi būvinspektoru izslēgšanai no būvinspektoru reģistra</a:t>
            </a:r>
          </a:p>
        </p:txBody>
      </p:sp>
    </p:spTree>
    <p:extLst>
      <p:ext uri="{BB962C8B-B14F-4D97-AF65-F5344CB8AC3E}">
        <p14:creationId xmlns:p14="http://schemas.microsoft.com/office/powerpoint/2010/main" val="33531868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65648C-D33B-61B2-11BA-DC20877EC1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v-LV" b="1" dirty="0">
                <a:solidFill>
                  <a:srgbClr val="00999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Būvinspektora darbības uzsākšana BIS</a:t>
            </a:r>
            <a:endParaRPr lang="lv-LV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281D2A-CC2C-6435-4E56-ABAC5C2DE43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noFill/>
          <a:ln>
            <a:solidFill>
              <a:srgbClr val="0070C0"/>
            </a:solidFill>
          </a:ln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lv-LV" b="1" dirty="0"/>
              <a:t>Būvvalde</a:t>
            </a:r>
            <a:r>
              <a:rPr lang="lv-LV" dirty="0"/>
              <a:t> noslēdz darba līgumu</a:t>
            </a:r>
          </a:p>
          <a:p>
            <a:pPr marL="0" indent="0" algn="just">
              <a:buNone/>
            </a:pPr>
            <a:endParaRPr lang="lv-LV" dirty="0"/>
          </a:p>
          <a:p>
            <a:pPr marL="0" indent="0" algn="just">
              <a:buNone/>
            </a:pPr>
            <a:endParaRPr lang="lv-LV" dirty="0"/>
          </a:p>
          <a:p>
            <a:pPr marL="0" indent="0" algn="just">
              <a:buNone/>
            </a:pPr>
            <a:r>
              <a:rPr lang="lv-LV" dirty="0"/>
              <a:t>Būvvaldes darbinieks ar tiesībām </a:t>
            </a:r>
            <a:r>
              <a:rPr lang="lv-LV" b="1" dirty="0"/>
              <a:t>BIS2 lietotāju administrators </a:t>
            </a:r>
            <a:r>
              <a:rPr lang="lv-LV" dirty="0"/>
              <a:t>reģistrē jauno būvinspektoru</a:t>
            </a:r>
          </a:p>
          <a:p>
            <a:pPr marL="0" indent="0" algn="just">
              <a:buNone/>
            </a:pPr>
            <a:endParaRPr lang="lv-LV" dirty="0"/>
          </a:p>
          <a:p>
            <a:pPr marL="0" indent="0" algn="just">
              <a:buNone/>
            </a:pPr>
            <a:endParaRPr lang="lv-LV" dirty="0"/>
          </a:p>
          <a:p>
            <a:pPr marL="0" indent="0" algn="just">
              <a:buNone/>
            </a:pPr>
            <a:r>
              <a:rPr lang="lv-LV" dirty="0"/>
              <a:t>Būvinspektors var </a:t>
            </a:r>
            <a:r>
              <a:rPr lang="lv-LV" dirty="0">
                <a:solidFill>
                  <a:srgbClr val="009999"/>
                </a:solidFill>
              </a:rPr>
              <a:t>skatīties</a:t>
            </a:r>
            <a:r>
              <a:rPr lang="lv-LV" dirty="0"/>
              <a:t> būvvaldes dokumentus un darba uzdevumus </a:t>
            </a:r>
            <a:r>
              <a:rPr lang="lv-LV" dirty="0">
                <a:sym typeface="Wingdings" panose="05000000000000000000" pitchFamily="2" charset="2"/>
              </a:rPr>
              <a:t></a:t>
            </a:r>
            <a:r>
              <a:rPr lang="lv-LV" dirty="0"/>
              <a:t> </a:t>
            </a:r>
          </a:p>
          <a:p>
            <a:pPr marL="0" indent="0" algn="just">
              <a:buNone/>
            </a:pPr>
            <a:r>
              <a:rPr lang="lv-LV" dirty="0"/>
              <a:t>bet nevar tos sagatavot/apstiprināt </a:t>
            </a:r>
            <a:r>
              <a:rPr lang="lv-LV" dirty="0">
                <a:sym typeface="Wingdings" panose="05000000000000000000" pitchFamily="2" charset="2"/>
              </a:rPr>
              <a:t> </a:t>
            </a:r>
            <a:endParaRPr lang="lv-LV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7A1D70-7253-9C56-A69E-8C5FC63095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ln>
            <a:solidFill>
              <a:srgbClr val="0070C0"/>
            </a:solidFill>
          </a:ln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lv-LV" b="1" dirty="0"/>
              <a:t>Būvvalde</a:t>
            </a:r>
            <a:r>
              <a:rPr lang="lv-LV" dirty="0"/>
              <a:t> sniedz informāciju par darba līgumu ar jauno būvinspektoru </a:t>
            </a:r>
            <a:r>
              <a:rPr lang="lv-LV" b="1" dirty="0" err="1"/>
              <a:t>Būvinspektoru</a:t>
            </a:r>
            <a:r>
              <a:rPr lang="lv-LV" b="1" dirty="0"/>
              <a:t> reģistram</a:t>
            </a:r>
          </a:p>
          <a:p>
            <a:pPr algn="just"/>
            <a:endParaRPr lang="lv-LV" dirty="0"/>
          </a:p>
          <a:p>
            <a:pPr algn="just"/>
            <a:endParaRPr lang="lv-LV" dirty="0"/>
          </a:p>
          <a:p>
            <a:pPr marL="0" indent="0" algn="just">
              <a:buNone/>
            </a:pPr>
            <a:endParaRPr lang="lv-LV" dirty="0"/>
          </a:p>
          <a:p>
            <a:pPr marL="0" indent="0" algn="just">
              <a:buNone/>
            </a:pPr>
            <a:r>
              <a:rPr lang="lv-LV" dirty="0"/>
              <a:t>Informācija tiek iekļauta Būvinspektoru reģistrā</a:t>
            </a:r>
          </a:p>
          <a:p>
            <a:pPr marL="0" indent="0" algn="just">
              <a:buNone/>
            </a:pPr>
            <a:endParaRPr lang="lv-LV" dirty="0"/>
          </a:p>
          <a:p>
            <a:pPr marL="0" indent="0" algn="just">
              <a:buNone/>
            </a:pPr>
            <a:endParaRPr lang="lv-LV" dirty="0"/>
          </a:p>
          <a:p>
            <a:pPr marL="0" indent="0" algn="just">
              <a:buNone/>
            </a:pPr>
            <a:r>
              <a:rPr lang="lv-LV" dirty="0"/>
              <a:t>Būvinspektors var </a:t>
            </a:r>
            <a:r>
              <a:rPr lang="lv-LV" dirty="0">
                <a:solidFill>
                  <a:srgbClr val="009999"/>
                </a:solidFill>
              </a:rPr>
              <a:t>pildīt</a:t>
            </a:r>
            <a:r>
              <a:rPr lang="lv-LV" dirty="0"/>
              <a:t> savus pienākumus </a:t>
            </a:r>
            <a:r>
              <a:rPr lang="lv-LV" dirty="0">
                <a:sym typeface="Wingdings" panose="05000000000000000000" pitchFamily="2" charset="2"/>
              </a:rPr>
              <a:t></a:t>
            </a:r>
            <a:endParaRPr lang="lv-LV" dirty="0"/>
          </a:p>
        </p:txBody>
      </p:sp>
      <p:sp>
        <p:nvSpPr>
          <p:cNvPr id="6" name="Arrow: Down 5">
            <a:extLst>
              <a:ext uri="{FF2B5EF4-FFF2-40B4-BE49-F238E27FC236}">
                <a16:creationId xmlns:a16="http://schemas.microsoft.com/office/drawing/2014/main" id="{B2D0497A-08C2-7492-5225-C59C1A877FFF}"/>
              </a:ext>
            </a:extLst>
          </p:cNvPr>
          <p:cNvSpPr/>
          <p:nvPr/>
        </p:nvSpPr>
        <p:spPr>
          <a:xfrm>
            <a:off x="3130658" y="2270502"/>
            <a:ext cx="581186" cy="612183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7" name="Arrow: Down 6">
            <a:extLst>
              <a:ext uri="{FF2B5EF4-FFF2-40B4-BE49-F238E27FC236}">
                <a16:creationId xmlns:a16="http://schemas.microsoft.com/office/drawing/2014/main" id="{384CAD0F-E236-BEB6-89EC-ED5DA3D4DD59}"/>
              </a:ext>
            </a:extLst>
          </p:cNvPr>
          <p:cNvSpPr/>
          <p:nvPr/>
        </p:nvSpPr>
        <p:spPr>
          <a:xfrm>
            <a:off x="3068665" y="4001294"/>
            <a:ext cx="643179" cy="728420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8" name="Arrow: Down 7">
            <a:extLst>
              <a:ext uri="{FF2B5EF4-FFF2-40B4-BE49-F238E27FC236}">
                <a16:creationId xmlns:a16="http://schemas.microsoft.com/office/drawing/2014/main" id="{0D0042C0-D4A5-6BB4-4049-872D950F9384}"/>
              </a:ext>
            </a:extLst>
          </p:cNvPr>
          <p:cNvSpPr/>
          <p:nvPr/>
        </p:nvSpPr>
        <p:spPr>
          <a:xfrm>
            <a:off x="8250265" y="2898183"/>
            <a:ext cx="723254" cy="768653"/>
          </a:xfrm>
          <a:prstGeom prst="downArrow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9" name="Arrow: Down 8">
            <a:extLst>
              <a:ext uri="{FF2B5EF4-FFF2-40B4-BE49-F238E27FC236}">
                <a16:creationId xmlns:a16="http://schemas.microsoft.com/office/drawing/2014/main" id="{452DF979-C1EE-1189-CC39-D79957DD3D7C}"/>
              </a:ext>
            </a:extLst>
          </p:cNvPr>
          <p:cNvSpPr/>
          <p:nvPr/>
        </p:nvSpPr>
        <p:spPr>
          <a:xfrm>
            <a:off x="8229287" y="4651479"/>
            <a:ext cx="765209" cy="768653"/>
          </a:xfrm>
          <a:prstGeom prst="downArrow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0627388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2FD113-AFDA-4DD0-4DC8-BB5BC35939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57274"/>
          </a:xfrm>
        </p:spPr>
        <p:txBody>
          <a:bodyPr>
            <a:normAutofit fontScale="90000"/>
          </a:bodyPr>
          <a:lstStyle/>
          <a:p>
            <a:pPr algn="ctr"/>
            <a:r>
              <a:rPr lang="lv-LV" b="1" dirty="0">
                <a:solidFill>
                  <a:srgbClr val="00999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Būvinspektoru izslēgšana no reģistra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4EE600-9AC7-8059-FBBB-3D16BED394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8800"/>
            <a:ext cx="10725150" cy="43481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lv-LV" b="0" i="0" dirty="0">
                <a:solidFill>
                  <a:srgbClr val="41414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Būvinspektoru izslēdz no reģistra, ja:</a:t>
            </a:r>
          </a:p>
          <a:p>
            <a:pPr marL="0" indent="0" algn="just">
              <a:buNone/>
            </a:pPr>
            <a:r>
              <a:rPr lang="lv-LV" dirty="0">
                <a:solidFill>
                  <a:srgbClr val="4141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1) </a:t>
            </a:r>
            <a:r>
              <a:rPr lang="lv-LV" b="0" i="0" dirty="0">
                <a:solidFill>
                  <a:srgbClr val="41414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būvinspektors gada laikā pēc iepriekšējo darba tiesisko attiecību izbeigšanas būvvaldē vai institūcijā, kas pilda būvvaldes funkcijas, nav nodibinājis jaunas darba tiesiskās attiecības būvinspektora amatā (12.4.apakšpunkts)</a:t>
            </a:r>
          </a:p>
          <a:p>
            <a:pPr marL="0" indent="0" algn="just">
              <a:buNone/>
            </a:pPr>
            <a:r>
              <a:rPr lang="lv-LV" dirty="0">
                <a:solidFill>
                  <a:srgbClr val="4141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2) būvinspektoram apturēts vai anulēts </a:t>
            </a:r>
            <a:r>
              <a:rPr lang="lv-LV" dirty="0" err="1">
                <a:solidFill>
                  <a:srgbClr val="4141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būvspeciālista</a:t>
            </a:r>
            <a:r>
              <a:rPr lang="lv-LV" dirty="0">
                <a:solidFill>
                  <a:srgbClr val="4141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sertifikāts – par pārkāpumiem (12.2.apakšpunkts)</a:t>
            </a:r>
          </a:p>
          <a:p>
            <a:pPr marL="0" indent="0" algn="just">
              <a:buNone/>
            </a:pPr>
            <a:r>
              <a:rPr lang="lv-LV" b="0" i="0" dirty="0">
                <a:solidFill>
                  <a:srgbClr val="41414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3) gada laikā ir izteikti divi rājieni par būvinspektoram būvniecības jomu regulējošajos normatīvajos aktos noteikto amata pienākumu nepildīšanu vai nepienācīgu izpildi (12.5.apakšpunkts)</a:t>
            </a:r>
          </a:p>
          <a:p>
            <a:pPr marL="0" indent="0" algn="just">
              <a:buNone/>
            </a:pPr>
            <a:endParaRPr lang="lv-LV" b="1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4321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8DA5C0-AFBF-E744-7D8F-FEA171A720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lv-LV" b="1" dirty="0">
                <a:solidFill>
                  <a:srgbClr val="00999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Atkārtotas reģistrācijas nosacījumi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BD9F14-78DE-1148-E597-4264B08F70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1551" y="1786179"/>
            <a:ext cx="4421860" cy="2038027"/>
          </a:xfrm>
          <a:ln>
            <a:solidFill>
              <a:srgbClr val="0070C0"/>
            </a:solidFill>
          </a:ln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lv-LV" dirty="0"/>
              <a:t>Ja būvinspektors izslēgts, pamatojoties uz</a:t>
            </a:r>
          </a:p>
          <a:p>
            <a:pPr marL="0" indent="0">
              <a:buNone/>
            </a:pPr>
            <a:r>
              <a:rPr lang="lv-LV" dirty="0"/>
              <a:t>12.5. apakšpunktu</a:t>
            </a:r>
          </a:p>
          <a:p>
            <a:pPr marL="0" indent="0">
              <a:buNone/>
            </a:pPr>
            <a:r>
              <a:rPr lang="lv-LV" dirty="0"/>
              <a:t>vai </a:t>
            </a:r>
          </a:p>
          <a:p>
            <a:pPr marL="0" indent="0">
              <a:buNone/>
            </a:pPr>
            <a:r>
              <a:rPr lang="lv-LV" dirty="0"/>
              <a:t>12.2.apakšpunktu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7528235-EF86-8C98-C65B-2EBAED16B6CC}"/>
              </a:ext>
            </a:extLst>
          </p:cNvPr>
          <p:cNvSpPr txBox="1"/>
          <p:nvPr/>
        </p:nvSpPr>
        <p:spPr>
          <a:xfrm>
            <a:off x="7098224" y="2289599"/>
            <a:ext cx="3983065" cy="95410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lv-LV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Var reģistrēties atkārtoti pēc 2 gadiem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13D5804-DEEE-C011-CFD6-862BD33B527A}"/>
              </a:ext>
            </a:extLst>
          </p:cNvPr>
          <p:cNvSpPr txBox="1"/>
          <p:nvPr/>
        </p:nvSpPr>
        <p:spPr>
          <a:xfrm>
            <a:off x="971551" y="4021810"/>
            <a:ext cx="4421860" cy="2092881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lv-LV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 būvinspektors izslēgts, pamatojoties uz</a:t>
            </a:r>
          </a:p>
          <a:p>
            <a:r>
              <a:rPr lang="lv-LV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12.1. apakšpunktu (iesniegums)</a:t>
            </a:r>
          </a:p>
          <a:p>
            <a:r>
              <a:rPr lang="lv-LV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</a:p>
          <a:p>
            <a:r>
              <a:rPr lang="lv-LV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12.4.apakšpunktu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4D6FA6C-190B-F95E-28E5-37037177B4A5}"/>
              </a:ext>
            </a:extLst>
          </p:cNvPr>
          <p:cNvSpPr txBox="1"/>
          <p:nvPr/>
        </p:nvSpPr>
        <p:spPr>
          <a:xfrm>
            <a:off x="7187339" y="4445744"/>
            <a:ext cx="3804834" cy="892552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lv-LV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Var reģistrēties atkārtoti jebkurā laikā</a:t>
            </a: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D38CBF3A-F9B8-1347-8958-213BA9547D08}"/>
              </a:ext>
            </a:extLst>
          </p:cNvPr>
          <p:cNvSpPr/>
          <p:nvPr/>
        </p:nvSpPr>
        <p:spPr>
          <a:xfrm>
            <a:off x="5643418" y="2364510"/>
            <a:ext cx="1115017" cy="64228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679219C7-BCD8-498E-870C-8D7C2FEE3653}"/>
              </a:ext>
            </a:extLst>
          </p:cNvPr>
          <p:cNvSpPr/>
          <p:nvPr/>
        </p:nvSpPr>
        <p:spPr>
          <a:xfrm>
            <a:off x="5732866" y="4478433"/>
            <a:ext cx="1115017" cy="642288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8616445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C9DA11-E884-A94C-0D8A-A30366DED3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203200"/>
            <a:ext cx="10515600" cy="1625599"/>
          </a:xfrm>
        </p:spPr>
        <p:txBody>
          <a:bodyPr>
            <a:normAutofit fontScale="90000"/>
          </a:bodyPr>
          <a:lstStyle/>
          <a:p>
            <a:pPr algn="ctr"/>
            <a:r>
              <a:rPr lang="lv-LV" sz="4200" b="1" dirty="0">
                <a:solidFill>
                  <a:srgbClr val="00999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Ikviens komersants, kas sniedz būvniecības pakalpojumus, ir </a:t>
            </a:r>
            <a:r>
              <a:rPr lang="lv-LV" sz="4200" b="1" u="sng" dirty="0">
                <a:solidFill>
                  <a:srgbClr val="00999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būvkomersants</a:t>
            </a:r>
            <a:endParaRPr lang="lv-LV" sz="4200" u="sng" dirty="0">
              <a:solidFill>
                <a:srgbClr val="009999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954B5A-729C-9B09-8E1B-23C97901AC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105891"/>
            <a:ext cx="10512424" cy="4083772"/>
          </a:xfrm>
        </p:spPr>
        <p:txBody>
          <a:bodyPr>
            <a:normAutofit lnSpcReduction="10000"/>
          </a:bodyPr>
          <a:lstStyle/>
          <a:p>
            <a:pPr algn="just"/>
            <a:r>
              <a:rPr lang="lv-LV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Būvniecības likuma 22.panta pirmā daļa</a:t>
            </a:r>
            <a:r>
              <a:rPr lang="lv-LV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457200" lvl="1" indent="0" algn="just">
              <a:buNone/>
            </a:pPr>
            <a:r>
              <a:rPr lang="lv-LV" sz="2100" b="0" i="0" dirty="0">
                <a:solidFill>
                  <a:srgbClr val="41414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Lai sniegtu būvniecības pakalpojumus, komersants reģistrējas būvkomersantu reģistrā. Būvkomersants ir būvkomersantu reģistrā reģistrēts komersants.</a:t>
            </a:r>
            <a:endParaRPr lang="lv-LV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lv-LV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Ministru kabineta 25.02.2014. noteikumu Nr.116 «Būvkomersantu reģistrācijas noteikumi» 5.punkts</a:t>
            </a:r>
          </a:p>
          <a:p>
            <a:pPr marL="457200" lvl="1" indent="0" algn="just">
              <a:buNone/>
            </a:pPr>
            <a:r>
              <a:rPr lang="lv-LV" sz="2100" b="0" i="0" dirty="0">
                <a:solidFill>
                  <a:srgbClr val="41414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Komersants reģistrējas reģistrā, ja tas vēlas sniegt būvniecības pakalpojumus </a:t>
            </a:r>
          </a:p>
          <a:p>
            <a:pPr marL="457200" lvl="1" indent="0" algn="just">
              <a:buNone/>
            </a:pPr>
            <a:r>
              <a:rPr lang="lv-LV" sz="2100" b="0" i="0" dirty="0">
                <a:solidFill>
                  <a:srgbClr val="41414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(NACE  </a:t>
            </a:r>
            <a:r>
              <a:rPr lang="lv-LV" sz="2100" b="0" i="0" u="none" strike="noStrike" dirty="0">
                <a:solidFill>
                  <a:srgbClr val="16497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2. </a:t>
            </a:r>
            <a:r>
              <a:rPr lang="lv-LV" sz="2100" b="0" i="0" dirty="0">
                <a:solidFill>
                  <a:srgbClr val="41414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redakcija:</a:t>
            </a:r>
          </a:p>
          <a:p>
            <a:pPr marL="457200" lvl="1" indent="0" algn="just">
              <a:buNone/>
            </a:pPr>
            <a:r>
              <a:rPr lang="lv-LV" sz="2100" b="0" i="0" dirty="0">
                <a:solidFill>
                  <a:srgbClr val="41414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 sadaļa "Būvniecība" </a:t>
            </a:r>
          </a:p>
          <a:p>
            <a:pPr marL="457200" lvl="1" indent="0" algn="just">
              <a:buNone/>
            </a:pPr>
            <a:r>
              <a:rPr lang="lv-LV" sz="2100" b="0" i="0" dirty="0">
                <a:solidFill>
                  <a:srgbClr val="41414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 sadaļas "Profesionālie, zinātniskie un tehniskie pakalpojumi" </a:t>
            </a:r>
          </a:p>
          <a:p>
            <a:pPr marL="457200" lvl="1" indent="0" algn="just">
              <a:buNone/>
            </a:pPr>
            <a:r>
              <a:rPr lang="lv-LV" sz="2100" b="0" i="0" dirty="0">
                <a:solidFill>
                  <a:srgbClr val="41414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71. nodaļas "Arhitektūras un inženiertehniskie pakalpojumi; tehniskā pārbaude un analīze" </a:t>
            </a:r>
          </a:p>
          <a:p>
            <a:pPr marL="457200" lvl="1" indent="0" algn="just">
              <a:buNone/>
            </a:pPr>
            <a:r>
              <a:rPr lang="lv-LV" sz="2100" b="0" i="0" dirty="0">
                <a:solidFill>
                  <a:srgbClr val="41414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71.1 grupa "Arhitektūras un projektēšanas pakalpojumi un konsultācijas", ciktāl šajā grupā norādītie pakalpojumi attiecas uz būvju projektēšanu, tehnisko apsekošanu, būvekspertīzi vai </a:t>
            </a:r>
            <a:r>
              <a:rPr lang="lv-LV" sz="2100" b="0" i="0" dirty="0" err="1">
                <a:solidFill>
                  <a:srgbClr val="41414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inženierkonsultāciju</a:t>
            </a:r>
            <a:r>
              <a:rPr lang="lv-LV" sz="2100" b="0" i="0" dirty="0">
                <a:solidFill>
                  <a:srgbClr val="41414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sniegšanu būvniecības ieceres īstenošanas ietvaros).</a:t>
            </a:r>
            <a:endParaRPr lang="lv-LV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11363089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B0318A-9792-CC61-BD8E-9FE6C95455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v-LV" b="1" dirty="0">
                <a:solidFill>
                  <a:srgbClr val="00999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Daži fakti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F3D646-047C-6345-5490-F428CB0DC6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3545" y="1834747"/>
            <a:ext cx="10515600" cy="4030344"/>
          </a:xfrm>
        </p:spPr>
        <p:txBody>
          <a:bodyPr>
            <a:normAutofit fontScale="85000" lnSpcReduction="20000"/>
          </a:bodyPr>
          <a:lstStyle/>
          <a:p>
            <a:pPr algn="just">
              <a:lnSpc>
                <a:spcPct val="110000"/>
              </a:lnSpc>
              <a:spcBef>
                <a:spcPts val="600"/>
              </a:spcBef>
            </a:pPr>
            <a:r>
              <a:rPr lang="lv-LV" sz="3000" b="1" dirty="0">
                <a:latin typeface="Arial" panose="020B0604020202020204" pitchFamily="34" charset="0"/>
                <a:cs typeface="Arial" panose="020B0604020202020204" pitchFamily="34" charset="0"/>
              </a:rPr>
              <a:t>Būvkomersantu reģistrā </a:t>
            </a:r>
            <a:r>
              <a:rPr lang="lv-LV" sz="3000" dirty="0">
                <a:latin typeface="Arial" panose="020B0604020202020204" pitchFamily="34" charset="0"/>
                <a:cs typeface="Arial" panose="020B0604020202020204" pitchFamily="34" charset="0"/>
              </a:rPr>
              <a:t>uz 11.04.2024. ir reģistrēti </a:t>
            </a:r>
            <a:r>
              <a:rPr lang="lv-LV" sz="3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6483</a:t>
            </a:r>
            <a:r>
              <a:rPr lang="lv-LV" sz="3000" dirty="0">
                <a:latin typeface="Arial" panose="020B0604020202020204" pitchFamily="34" charset="0"/>
                <a:cs typeface="Arial" panose="020B0604020202020204" pitchFamily="34" charset="0"/>
              </a:rPr>
              <a:t> būvkomersanti.</a:t>
            </a:r>
          </a:p>
          <a:p>
            <a:pPr marL="0" indent="0" algn="just">
              <a:lnSpc>
                <a:spcPct val="110000"/>
              </a:lnSpc>
              <a:spcBef>
                <a:spcPts val="600"/>
              </a:spcBef>
              <a:buNone/>
            </a:pPr>
            <a:endParaRPr lang="lv-LV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10000"/>
              </a:lnSpc>
              <a:spcBef>
                <a:spcPts val="600"/>
              </a:spcBef>
            </a:pPr>
            <a:r>
              <a:rPr lang="lv-LV" sz="3000" b="1" dirty="0">
                <a:latin typeface="Arial" panose="020B0604020202020204" pitchFamily="34" charset="0"/>
                <a:cs typeface="Arial" panose="020B0604020202020204" pitchFamily="34" charset="0"/>
              </a:rPr>
              <a:t>Valsts ieņēmumu dienestā </a:t>
            </a:r>
            <a:r>
              <a:rPr lang="lv-LV" sz="3000" dirty="0">
                <a:latin typeface="Arial" panose="020B0604020202020204" pitchFamily="34" charset="0"/>
                <a:cs typeface="Arial" panose="020B0604020202020204" pitchFamily="34" charset="0"/>
              </a:rPr>
              <a:t>reģistrēti </a:t>
            </a:r>
            <a:r>
              <a:rPr lang="lv-LV" sz="3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15750</a:t>
            </a:r>
            <a:r>
              <a:rPr lang="lv-LV" sz="3000" dirty="0">
                <a:latin typeface="Arial" panose="020B0604020202020204" pitchFamily="34" charset="0"/>
                <a:cs typeface="Arial" panose="020B0604020202020204" pitchFamily="34" charset="0"/>
              </a:rPr>
              <a:t> komersanti, kuru </a:t>
            </a:r>
            <a:r>
              <a:rPr lang="lv-LV" sz="3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saimnieciskās darbības veidi ir saistīti būvniecības vai arhitektūras jomu (2023.gada dati).</a:t>
            </a:r>
          </a:p>
          <a:p>
            <a:pPr marL="0" indent="0" algn="just">
              <a:lnSpc>
                <a:spcPct val="110000"/>
              </a:lnSpc>
              <a:spcBef>
                <a:spcPts val="600"/>
              </a:spcBef>
              <a:buNone/>
            </a:pPr>
            <a:endParaRPr lang="lv-LV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10000"/>
              </a:lnSpc>
              <a:spcBef>
                <a:spcPts val="600"/>
              </a:spcBef>
            </a:pPr>
            <a:r>
              <a:rPr lang="lv-LV" sz="3000" dirty="0">
                <a:latin typeface="Arial" panose="020B0604020202020204" pitchFamily="34" charset="0"/>
                <a:cs typeface="Arial" panose="020B0604020202020204" pitchFamily="34" charset="0"/>
              </a:rPr>
              <a:t>Vienotajā elektroniskā darba laika uzskaites datu bāzē (</a:t>
            </a:r>
            <a:r>
              <a:rPr lang="lv-LV" sz="3000" b="1" dirty="0">
                <a:latin typeface="Arial" panose="020B0604020202020204" pitchFamily="34" charset="0"/>
                <a:cs typeface="Arial" panose="020B0604020202020204" pitchFamily="34" charset="0"/>
              </a:rPr>
              <a:t>VEDLUDB</a:t>
            </a:r>
            <a:r>
              <a:rPr lang="lv-LV" sz="3000" dirty="0">
                <a:latin typeface="Arial" panose="020B0604020202020204" pitchFamily="34" charset="0"/>
                <a:cs typeface="Arial" panose="020B0604020202020204" pitchFamily="34" charset="0"/>
              </a:rPr>
              <a:t>) reģistrēti </a:t>
            </a:r>
            <a:r>
              <a:rPr lang="lv-LV" sz="3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9230</a:t>
            </a:r>
            <a:r>
              <a:rPr lang="lv-LV" sz="3000" dirty="0">
                <a:latin typeface="Arial" panose="020B0604020202020204" pitchFamily="34" charset="0"/>
                <a:cs typeface="Arial" panose="020B0604020202020204" pitchFamily="34" charset="0"/>
              </a:rPr>
              <a:t> apakšuzņēmēji – būvdarbu veicēji, no kuriem vairāk kā </a:t>
            </a:r>
            <a:r>
              <a:rPr lang="lv-LV" sz="3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1000</a:t>
            </a:r>
            <a:r>
              <a:rPr lang="lv-LV" sz="3000" dirty="0">
                <a:latin typeface="Arial" panose="020B0604020202020204" pitchFamily="34" charset="0"/>
                <a:cs typeface="Arial" panose="020B0604020202020204" pitchFamily="34" charset="0"/>
              </a:rPr>
              <a:t> nav reģistrēti būvkomersantu reģistrā (dati uz 10.04.2024.)</a:t>
            </a:r>
          </a:p>
          <a:p>
            <a:pPr marL="914400" lvl="2" indent="0" algn="just">
              <a:buNone/>
            </a:pPr>
            <a:endParaRPr lang="lv-LV" sz="2800" dirty="0"/>
          </a:p>
        </p:txBody>
      </p:sp>
    </p:spTree>
    <p:extLst>
      <p:ext uri="{BB962C8B-B14F-4D97-AF65-F5344CB8AC3E}">
        <p14:creationId xmlns:p14="http://schemas.microsoft.com/office/powerpoint/2010/main" val="6305950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DB0228-C9DA-7A2B-1089-2FC4D5A6DB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5994"/>
          </a:xfrm>
        </p:spPr>
        <p:txBody>
          <a:bodyPr/>
          <a:lstStyle/>
          <a:p>
            <a:pPr algn="ctr"/>
            <a:r>
              <a:rPr lang="lv-LV" b="1" dirty="0">
                <a:solidFill>
                  <a:srgbClr val="00999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Piemēri par komersantiem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16B6AC-11DF-9FC4-7CD9-934A7AE266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10346"/>
            <a:ext cx="4733041" cy="4766617"/>
          </a:xfrm>
        </p:spPr>
        <p:txBody>
          <a:bodyPr/>
          <a:lstStyle/>
          <a:p>
            <a:pPr marL="0" indent="0">
              <a:buNone/>
            </a:pPr>
            <a:r>
              <a:rPr lang="lv-LV" dirty="0"/>
              <a:t>1. Reklamē darbību būvniecības jomā sociālajos tīklos:</a:t>
            </a:r>
          </a:p>
          <a:p>
            <a:pPr marL="0" indent="0">
              <a:buNone/>
            </a:pPr>
            <a:r>
              <a:rPr lang="lv-LV" dirty="0"/>
              <a:t>- nav reģistrēts BKR;</a:t>
            </a:r>
          </a:p>
          <a:p>
            <a:pPr marL="0" indent="0">
              <a:buNone/>
            </a:pPr>
            <a:r>
              <a:rPr lang="lv-LV" dirty="0"/>
              <a:t>- VID reģistrējis darbību kā būvnieks;</a:t>
            </a:r>
          </a:p>
          <a:p>
            <a:pPr marL="0" indent="0">
              <a:buNone/>
            </a:pPr>
            <a:r>
              <a:rPr lang="lv-LV" dirty="0"/>
              <a:t>- darbojas vairāk kā 10 gadus</a:t>
            </a:r>
          </a:p>
          <a:p>
            <a:pPr marL="0" indent="0">
              <a:buNone/>
            </a:pPr>
            <a:endParaRPr lang="lv-LV" dirty="0"/>
          </a:p>
          <a:p>
            <a:pPr marL="0" indent="0">
              <a:buNone/>
            </a:pPr>
            <a:endParaRPr lang="lv-LV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B57E2AB-4481-776D-BEC8-342B5550EC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0761" y="1325563"/>
            <a:ext cx="5048127" cy="516731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F363FE4-7E56-4561-FB99-82DD61BC25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2975" y="4619625"/>
            <a:ext cx="5153025" cy="1065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53502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F08A9A-801D-2D35-85BF-CCFEC03280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90977"/>
          </a:xfrm>
        </p:spPr>
        <p:txBody>
          <a:bodyPr/>
          <a:lstStyle/>
          <a:p>
            <a:pPr algn="ctr"/>
            <a:r>
              <a:rPr lang="lv-LV" b="1" dirty="0">
                <a:solidFill>
                  <a:srgbClr val="00999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Reklamē darbību medijos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8B40CE-21D1-D8CA-2A97-7807B31717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73382"/>
            <a:ext cx="4953000" cy="4403581"/>
          </a:xfrm>
        </p:spPr>
        <p:txBody>
          <a:bodyPr/>
          <a:lstStyle/>
          <a:p>
            <a:pPr marL="0" indent="0">
              <a:buNone/>
            </a:pPr>
            <a:r>
              <a:rPr lang="lv-LV" dirty="0"/>
              <a:t>2. Komersanta moto – </a:t>
            </a:r>
            <a:r>
              <a:rPr lang="lv-LV" i="1" dirty="0"/>
              <a:t>No pamatiem līdz atslēgai!</a:t>
            </a:r>
          </a:p>
          <a:p>
            <a:pPr marL="0" indent="0">
              <a:buNone/>
            </a:pPr>
            <a:r>
              <a:rPr lang="lv-LV" dirty="0"/>
              <a:t>- pieredze būvniecībā 15 gadi</a:t>
            </a:r>
          </a:p>
          <a:p>
            <a:pPr marL="0" indent="0">
              <a:buNone/>
            </a:pPr>
            <a:r>
              <a:rPr lang="lv-LV" dirty="0"/>
              <a:t>- nav reģistrēts BKR</a:t>
            </a:r>
          </a:p>
          <a:p>
            <a:pPr marL="0" indent="0">
              <a:buNone/>
            </a:pPr>
            <a:r>
              <a:rPr lang="lv-LV" dirty="0"/>
              <a:t>- VID reģistrēts kā būvniecības pakalpojumus sniedzējs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5F475E8-F741-C4A8-D795-5C04265541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858" y="1265382"/>
            <a:ext cx="5474138" cy="5227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2811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5382</TotalTime>
  <Words>780</Words>
  <Application>Microsoft Office PowerPoint</Application>
  <PresentationFormat>Widescreen</PresentationFormat>
  <Paragraphs>122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Times New Roman</vt:lpstr>
      <vt:lpstr>Verdana</vt:lpstr>
      <vt:lpstr>Office Theme</vt:lpstr>
      <vt:lpstr>Būvniecības informācijas sistēmas reģistri   Būvkomersantu darbības kontrole</vt:lpstr>
      <vt:lpstr>Būvinspektoru reģistrs</vt:lpstr>
      <vt:lpstr>Būvinspektora darbības uzsākšana BIS</vt:lpstr>
      <vt:lpstr>Būvinspektoru izslēgšana no reģistra</vt:lpstr>
      <vt:lpstr>Atkārtotas reģistrācijas nosacījumi</vt:lpstr>
      <vt:lpstr>Ikviens komersants, kas sniedz būvniecības pakalpojumus, ir būvkomersants</vt:lpstr>
      <vt:lpstr>Daži fakti </vt:lpstr>
      <vt:lpstr>Piemēri par komersantiem</vt:lpstr>
      <vt:lpstr>Reklamē darbību medijos</vt:lpstr>
      <vt:lpstr>Būvlaukumos reģistrētie apakšuzņēmēji (VEDLUDB)</vt:lpstr>
      <vt:lpstr>Būvvaldes loma </vt:lpstr>
      <vt:lpstr>VEDLUDB izmantošana</vt:lpstr>
      <vt:lpstr>PowerPoint Presentation</vt:lpstr>
      <vt:lpstr>Paldies par uzmanību!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Aktualitātes būvkomersantu reģistrā un VEDLUDB</dc:title>
  <dc:creator>Iveta Putne</dc:creator>
  <cp:lastModifiedBy>Iveta Putne</cp:lastModifiedBy>
  <cp:revision>19</cp:revision>
  <cp:lastPrinted>2024-04-10T06:50:52Z</cp:lastPrinted>
  <dcterms:created xsi:type="dcterms:W3CDTF">2024-04-05T11:38:01Z</dcterms:created>
  <dcterms:modified xsi:type="dcterms:W3CDTF">2024-04-12T06:38:20Z</dcterms:modified>
</cp:coreProperties>
</file>