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59" r:id="rId5"/>
    <p:sldId id="265" r:id="rId6"/>
    <p:sldId id="274" r:id="rId7"/>
    <p:sldId id="269" r:id="rId8"/>
    <p:sldId id="276" r:id="rId9"/>
    <p:sldId id="277" r:id="rId10"/>
    <p:sldId id="278" r:id="rId11"/>
    <p:sldId id="270" r:id="rId12"/>
    <p:sldId id="267" r:id="rId13"/>
    <p:sldId id="279" r:id="rId14"/>
    <p:sldId id="271" r:id="rId15"/>
  </p:sldIdLst>
  <p:sldSz cx="12192000" cy="6858000"/>
  <p:notesSz cx="6799263" cy="99298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9C085-A95D-EDD8-B938-160435664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8330E-69E8-3CAF-1940-16700C5E25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740CB-99D4-07BC-18A9-F32E125F3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96DDC-18C9-DDB4-7AAB-228FC4034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B9AD7-2B95-87F9-D5DD-25035750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838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2B82-0FCD-817F-9962-64176D9DA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4F330-7622-F55C-533F-E5DE0D799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61A17-00FA-46A6-0BB1-544FD1862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6E1A4-50CD-139D-9AAD-27F14DD7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8CCCC-89D0-1040-EB13-3218CA5C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1656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B70A4-3948-2A51-A1E4-D220E8E1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BF07B-9C40-0090-2CC4-156C4D1C5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636CE-6271-2408-989F-6BEB3CC0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317CC-180E-7997-6C96-FBBADC34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1807F-5F75-7F84-DF7B-565C9753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150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B7FD9-66F5-8E49-CB2D-F9B0B76D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D7060-7CAB-A246-0511-1A44ABD9E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A01B9-6EEF-BDA2-4184-908E99B92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CFDF-5CE4-7946-762A-2138AC14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30EA3-F6E0-2D9D-9660-03FD7408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09872-3AF1-5398-EECF-7FF32015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2445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9E26-4C6A-6356-608C-D1E26ED8C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62DD3-EF8B-7CDB-E937-200FFA76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BE725-8088-17BA-A273-D0E862F20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BE44CF-8D51-5E2E-7AEA-EC652E2E3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2DA846-DB37-EAEB-0084-A4709948E5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58E982-4DA0-4B34-7DF6-A2B8E428A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24C515-F1A0-327A-41DD-D8950BED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9C0F12-B259-3FD2-6A0F-ECDCD0441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5913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8F6B-AED2-B624-96DA-FC68B2AF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EC55F-0973-2F39-9262-8ECCE8BE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A4CEA-EF79-96C2-6FDF-A0EE150EA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B7ADD-E60D-2B49-70D4-FF87F92E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959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516BA-4F9A-68B9-ED7E-C0C9AC9A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A7D043-0FFD-102D-BC71-66432B413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02F8A-63F5-EC50-E286-7C0F7C7DF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31206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212F-C9C9-A3C1-E3EA-5CE13F45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3A49E-B414-1632-FEEF-9FD9B9310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18EBE-2DA0-050D-34ED-DBE9CDCF1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ADC95-D64F-47D6-DBE6-069171992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98A24-FAA5-B2A9-5B3E-9057823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0A180-B1E1-3E1C-924B-25409D81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0270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68BB0-DC8A-C787-E20E-521F3D6B3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A1776-0C30-95F9-9CA2-CABA628EA4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603B6-6B6C-8A21-0A6F-C84889563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94CED-4E1A-9629-8E2F-627766C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0FDC3-1C0B-F417-B9B6-DCC895D96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D5411-802A-F2B3-CF25-B51724570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3583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A4032-9DC3-3434-2D19-33C1FD31C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876188-FF0C-47FF-50BA-57264AD7C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4448B-E227-D130-119F-516E0FC05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8E3E9-A6CC-2A12-CFBF-1060C0453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A0B99-7A57-EC10-0C81-A89E834E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58802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790ED-5FBD-91D1-9D62-C1D3C2491C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0B0D2-CEFF-7B77-5C39-AD46E9990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4322E-E88D-D1B3-1EC8-2E13DF265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66143-CB1E-2BEF-D8EF-73232AF58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55870-8885-250D-373B-DAF734761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025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A2D61C-10FB-9453-1710-099B34E29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EA660-540E-6945-39B8-A5A7F98BC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28FCB-EC26-9313-2635-FE142B184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B5C9C-782E-4170-8503-A071ADD59F17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163E2-B1A0-D38A-9C93-CFDE0A244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8E90E-D899-E8CF-DA34-BAE281A40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86477-443C-410F-B3F9-385DDAD663D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1461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ikumi.lv/ta/id/264822#n2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6313C-7298-2480-BC2F-B903A344B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38193"/>
          </a:xfrm>
        </p:spPr>
        <p:txBody>
          <a:bodyPr anchor="ctr">
            <a:normAutofit fontScale="90000"/>
          </a:bodyPr>
          <a:lstStyle/>
          <a:p>
            <a:r>
              <a:rPr lang="lv-LV" sz="4400" b="1" dirty="0">
                <a:solidFill>
                  <a:srgbClr val="00999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Būvniecības informācijas sistēmas reģistri</a:t>
            </a:r>
            <a:br>
              <a:rPr lang="lv-LV" sz="4400" b="1" dirty="0">
                <a:solidFill>
                  <a:srgbClr val="00999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lv-LV" sz="4400" b="1" dirty="0">
                <a:solidFill>
                  <a:srgbClr val="00999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lv-LV" sz="4400" b="1" dirty="0">
                <a:solidFill>
                  <a:srgbClr val="00999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Būvkomersantu darbības kontrole</a:t>
            </a:r>
            <a:endParaRPr lang="lv-LV" sz="4400" dirty="0">
              <a:solidFill>
                <a:srgbClr val="0099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95DB00-9237-A6A4-4FE7-DA6E2AEEF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38700"/>
            <a:ext cx="9144000" cy="1009650"/>
          </a:xfrm>
        </p:spPr>
        <p:txBody>
          <a:bodyPr anchor="b"/>
          <a:lstStyle/>
          <a:p>
            <a:r>
              <a:rPr lang="lv-LV" dirty="0"/>
              <a:t>Iveta Putne</a:t>
            </a:r>
          </a:p>
          <a:p>
            <a:r>
              <a:rPr lang="lv-LV" dirty="0"/>
              <a:t>Būvniecības informācijas sistēmas reģistru nodaļas vadītāja</a:t>
            </a:r>
          </a:p>
        </p:txBody>
      </p:sp>
    </p:spTree>
    <p:extLst>
      <p:ext uri="{BB962C8B-B14F-4D97-AF65-F5344CB8AC3E}">
        <p14:creationId xmlns:p14="http://schemas.microsoft.com/office/powerpoint/2010/main" val="1640609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5A6EF-0518-5C96-5EF0-A01A0E6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Būvinspektoru reģistrs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36E4-8063-58DC-75C2-0AE2D148D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Būvinspektoru reģistrācijas un izslēgšanas kārtību nosaka Ministru kabineta 19.08.2014. noteikumi Nr.499 </a:t>
            </a:r>
            <a:r>
              <a:rPr lang="lv-LV" i="1" dirty="0">
                <a:latin typeface="Arial" panose="020B0604020202020204" pitchFamily="34" charset="0"/>
                <a:cs typeface="Arial" panose="020B0604020202020204" pitchFamily="34" charset="0"/>
              </a:rPr>
              <a:t>«Noteikumi par būvinspektoriem»</a:t>
            </a: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Noteikumu 11.punts nosaka, ka būvvalde ir tiesīga slēgt darba līgumu par būvinspektora amata pienākumu pildīšanu tikai ar tādu personu, kas ir reģistrēta būvinspektoru reģistrā</a:t>
            </a:r>
          </a:p>
          <a:p>
            <a:pPr algn="just"/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2023.gadā tika precizēti nosacījumi būvinspektoru izslēgšanai no būvinspektoru reģistra</a:t>
            </a:r>
          </a:p>
        </p:txBody>
      </p:sp>
    </p:spTree>
    <p:extLst>
      <p:ext uri="{BB962C8B-B14F-4D97-AF65-F5344CB8AC3E}">
        <p14:creationId xmlns:p14="http://schemas.microsoft.com/office/powerpoint/2010/main" val="335318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5648C-D33B-61B2-11BA-DC20877EC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Būvinspektora darbības uzsākšana BIS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81D2A-CC2C-6435-4E56-ABAC5C2DE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noFill/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lv-LV" b="1" dirty="0"/>
              <a:t>Būvvalde</a:t>
            </a:r>
            <a:r>
              <a:rPr lang="lv-LV" dirty="0"/>
              <a:t> noslēdz darba līgumu</a:t>
            </a:r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r>
              <a:rPr lang="lv-LV" dirty="0"/>
              <a:t>Būvvaldes darbinieks ar tiesībām </a:t>
            </a:r>
            <a:r>
              <a:rPr lang="lv-LV" b="1" dirty="0"/>
              <a:t>BIS2 lietotāju administrators </a:t>
            </a:r>
            <a:r>
              <a:rPr lang="lv-LV" dirty="0"/>
              <a:t>reģistrē jauno būvinspektoru</a:t>
            </a:r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r>
              <a:rPr lang="lv-LV" dirty="0"/>
              <a:t>Būvinspektors var </a:t>
            </a:r>
            <a:r>
              <a:rPr lang="lv-LV" dirty="0">
                <a:solidFill>
                  <a:srgbClr val="009999"/>
                </a:solidFill>
              </a:rPr>
              <a:t>skatīties</a:t>
            </a:r>
            <a:r>
              <a:rPr lang="lv-LV" dirty="0"/>
              <a:t> būvvaldes dokumentus un darba uzdevumus </a:t>
            </a:r>
            <a:r>
              <a:rPr lang="lv-LV" dirty="0">
                <a:sym typeface="Wingdings" panose="05000000000000000000" pitchFamily="2" charset="2"/>
              </a:rPr>
              <a:t></a:t>
            </a:r>
            <a:r>
              <a:rPr lang="lv-LV" dirty="0"/>
              <a:t> </a:t>
            </a:r>
          </a:p>
          <a:p>
            <a:pPr marL="0" indent="0" algn="just">
              <a:buNone/>
            </a:pPr>
            <a:r>
              <a:rPr lang="lv-LV" dirty="0"/>
              <a:t>bet nevar tos sagatavot/apstiprināt </a:t>
            </a:r>
            <a:r>
              <a:rPr lang="lv-LV" dirty="0">
                <a:sym typeface="Wingdings" panose="05000000000000000000" pitchFamily="2" charset="2"/>
              </a:rPr>
              <a:t> </a:t>
            </a:r>
            <a:endParaRPr lang="lv-LV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7A1D70-7253-9C56-A69E-8C5FC6309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lv-LV" b="1" dirty="0"/>
              <a:t>Būvvalde</a:t>
            </a:r>
            <a:r>
              <a:rPr lang="lv-LV" dirty="0"/>
              <a:t> sniedz informāciju par darba līgumu ar jauno būvinspektoru </a:t>
            </a:r>
            <a:r>
              <a:rPr lang="lv-LV" b="1" dirty="0" err="1"/>
              <a:t>Būvinspektoru</a:t>
            </a:r>
            <a:r>
              <a:rPr lang="lv-LV" b="1" dirty="0"/>
              <a:t> reģistram</a:t>
            </a:r>
          </a:p>
          <a:p>
            <a:pPr algn="just"/>
            <a:endParaRPr lang="lv-LV" dirty="0"/>
          </a:p>
          <a:p>
            <a:pPr algn="just"/>
            <a:endParaRPr lang="lv-LV" dirty="0"/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r>
              <a:rPr lang="lv-LV" dirty="0"/>
              <a:t>Informācija tiek iekļauta Būvinspektoru reģistrā</a:t>
            </a:r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endParaRPr lang="lv-LV" dirty="0"/>
          </a:p>
          <a:p>
            <a:pPr marL="0" indent="0" algn="just">
              <a:buNone/>
            </a:pPr>
            <a:r>
              <a:rPr lang="lv-LV" dirty="0"/>
              <a:t>Būvinspektors var </a:t>
            </a:r>
            <a:r>
              <a:rPr lang="lv-LV" dirty="0">
                <a:solidFill>
                  <a:srgbClr val="009999"/>
                </a:solidFill>
              </a:rPr>
              <a:t>pildīt</a:t>
            </a:r>
            <a:r>
              <a:rPr lang="lv-LV" dirty="0"/>
              <a:t> savus pienākumus </a:t>
            </a:r>
            <a:r>
              <a:rPr lang="lv-LV" dirty="0">
                <a:sym typeface="Wingdings" panose="05000000000000000000" pitchFamily="2" charset="2"/>
              </a:rPr>
              <a:t></a:t>
            </a:r>
            <a:endParaRPr lang="lv-LV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2D0497A-08C2-7492-5225-C59C1A877FFF}"/>
              </a:ext>
            </a:extLst>
          </p:cNvPr>
          <p:cNvSpPr/>
          <p:nvPr/>
        </p:nvSpPr>
        <p:spPr>
          <a:xfrm>
            <a:off x="3130658" y="2270502"/>
            <a:ext cx="581186" cy="6121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84CAD0F-E236-BEB6-89EC-ED5DA3D4DD59}"/>
              </a:ext>
            </a:extLst>
          </p:cNvPr>
          <p:cNvSpPr/>
          <p:nvPr/>
        </p:nvSpPr>
        <p:spPr>
          <a:xfrm>
            <a:off x="3068665" y="4001294"/>
            <a:ext cx="643179" cy="7284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D0042C0-D4A5-6BB4-4049-872D950F9384}"/>
              </a:ext>
            </a:extLst>
          </p:cNvPr>
          <p:cNvSpPr/>
          <p:nvPr/>
        </p:nvSpPr>
        <p:spPr>
          <a:xfrm>
            <a:off x="8250265" y="2898183"/>
            <a:ext cx="723254" cy="76865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52DF979-C1EE-1189-CC39-D79957DD3D7C}"/>
              </a:ext>
            </a:extLst>
          </p:cNvPr>
          <p:cNvSpPr/>
          <p:nvPr/>
        </p:nvSpPr>
        <p:spPr>
          <a:xfrm>
            <a:off x="8229287" y="4651479"/>
            <a:ext cx="765209" cy="768653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6273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D113-AFDA-4DD0-4DC8-BB5BC359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7274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Būvinspektoru izslēgšana no reģistra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EE600-9AC7-8059-FBBB-3D16BED39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725150" cy="4348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Būvinspektoru izslēdz no reģistra, ja:</a:t>
            </a:r>
          </a:p>
          <a:p>
            <a:pPr marL="0" indent="0" algn="just">
              <a:buNone/>
            </a:pP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būvinspektors gada laikā pēc iepriekšējo darba tiesisko attiecību izbeigšanas būvvaldē vai institūcijā, kas pilda būvvaldes funkcijas, nav nodibinājis jaunas darba tiesiskās attiecības būvinspektora amatā (12.4.apakšpunkts)</a:t>
            </a:r>
          </a:p>
          <a:p>
            <a:pPr marL="0" indent="0" algn="just">
              <a:buNone/>
            </a:pP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būvinspektoram apturēts vai anulēts </a:t>
            </a:r>
            <a:r>
              <a:rPr lang="lv-LV" dirty="0" err="1">
                <a:solidFill>
                  <a:srgbClr val="4141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būvspeciālista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sertifikāts – par pārkāpumiem (12.2.apakšpunkts)</a:t>
            </a:r>
          </a:p>
          <a:p>
            <a:pPr marL="0" indent="0" algn="just">
              <a:buNone/>
            </a:pP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3) gada laikā ir izteikti divi rājieni par būvinspektoram būvniecības jomu regulējošajos normatīvajos aktos noteikto amata pienākumu nepildīšanu vai nepienācīgu izpildi (12.5.apakšpunkts)</a:t>
            </a:r>
          </a:p>
          <a:p>
            <a:pPr marL="0" indent="0" algn="just">
              <a:buNone/>
            </a:pPr>
            <a:endParaRPr lang="lv-LV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2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A5C0-AFBF-E744-7D8F-FEA171A72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Atkārtotas reģistrācijas nosacījumi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9F14-78DE-1148-E597-4264B08F7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1" y="1786179"/>
            <a:ext cx="4421860" cy="2038027"/>
          </a:xfrm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dirty="0"/>
              <a:t>Ja būvinspektors izslēgts, pamatojoties uz</a:t>
            </a:r>
          </a:p>
          <a:p>
            <a:pPr marL="0" indent="0">
              <a:buNone/>
            </a:pPr>
            <a:r>
              <a:rPr lang="lv-LV" dirty="0"/>
              <a:t>12.5. apakšpunktu</a:t>
            </a:r>
          </a:p>
          <a:p>
            <a:pPr marL="0" indent="0">
              <a:buNone/>
            </a:pPr>
            <a:r>
              <a:rPr lang="lv-LV" dirty="0"/>
              <a:t>vai </a:t>
            </a:r>
          </a:p>
          <a:p>
            <a:pPr marL="0" indent="0">
              <a:buNone/>
            </a:pPr>
            <a:r>
              <a:rPr lang="lv-LV" dirty="0"/>
              <a:t>12.2.apakšpunktu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528235-EF86-8C98-C65B-2EBAED16B6CC}"/>
              </a:ext>
            </a:extLst>
          </p:cNvPr>
          <p:cNvSpPr txBox="1"/>
          <p:nvPr/>
        </p:nvSpPr>
        <p:spPr>
          <a:xfrm>
            <a:off x="7098224" y="2289599"/>
            <a:ext cx="3983065" cy="95410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 reģistrēties atkārtoti pēc 2 gadiem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3D5804-DEEE-C011-CFD6-862BD33B527A}"/>
              </a:ext>
            </a:extLst>
          </p:cNvPr>
          <p:cNvSpPr txBox="1"/>
          <p:nvPr/>
        </p:nvSpPr>
        <p:spPr>
          <a:xfrm>
            <a:off x="971551" y="4021810"/>
            <a:ext cx="4421860" cy="209288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lv-LV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 būvinspektors izslēgts, pamatojoties uz</a:t>
            </a:r>
          </a:p>
          <a:p>
            <a:r>
              <a:rPr lang="lv-LV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12.1. apakšpunktu (iesniegums)</a:t>
            </a:r>
          </a:p>
          <a:p>
            <a:r>
              <a:rPr lang="lv-LV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</a:p>
          <a:p>
            <a:r>
              <a:rPr lang="lv-LV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12.4.apakšpunktu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D6FA6C-190B-F95E-28E5-37037177B4A5}"/>
              </a:ext>
            </a:extLst>
          </p:cNvPr>
          <p:cNvSpPr txBox="1"/>
          <p:nvPr/>
        </p:nvSpPr>
        <p:spPr>
          <a:xfrm>
            <a:off x="7187339" y="4445744"/>
            <a:ext cx="3804834" cy="89255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lv-LV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 reģistrēties atkārtoti jebkurā laikā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38CBF3A-F9B8-1347-8958-213BA9547D08}"/>
              </a:ext>
            </a:extLst>
          </p:cNvPr>
          <p:cNvSpPr/>
          <p:nvPr/>
        </p:nvSpPr>
        <p:spPr>
          <a:xfrm>
            <a:off x="5643418" y="2364510"/>
            <a:ext cx="1115017" cy="6422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79219C7-BCD8-498E-870C-8D7C2FEE3653}"/>
              </a:ext>
            </a:extLst>
          </p:cNvPr>
          <p:cNvSpPr/>
          <p:nvPr/>
        </p:nvSpPr>
        <p:spPr>
          <a:xfrm>
            <a:off x="5732866" y="4478433"/>
            <a:ext cx="1115017" cy="64228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61644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9DA11-E884-A94C-0D8A-A30366DED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03200"/>
            <a:ext cx="10515600" cy="1625599"/>
          </a:xfrm>
        </p:spPr>
        <p:txBody>
          <a:bodyPr>
            <a:normAutofit fontScale="90000"/>
          </a:bodyPr>
          <a:lstStyle/>
          <a:p>
            <a:pPr algn="ctr"/>
            <a:r>
              <a:rPr lang="lv-LV" sz="42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Ikviens komersants, kas sniedz būvniecības pakalpojumus, ir </a:t>
            </a:r>
            <a:r>
              <a:rPr lang="lv-LV" sz="4200" b="1" u="sng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būvkomersants</a:t>
            </a:r>
            <a:endParaRPr lang="lv-LV" sz="4200" u="sng" dirty="0">
              <a:solidFill>
                <a:srgbClr val="009999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54B5A-729C-9B09-8E1B-23C97901A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05891"/>
            <a:ext cx="10512424" cy="4083772"/>
          </a:xfrm>
        </p:spPr>
        <p:txBody>
          <a:bodyPr>
            <a:normAutofit lnSpcReduction="10000"/>
          </a:bodyPr>
          <a:lstStyle/>
          <a:p>
            <a:pPr algn="just"/>
            <a:r>
              <a:rPr lang="lv-LV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Būvniecības likuma 22.panta pirmā daļa</a:t>
            </a:r>
            <a:r>
              <a:rPr lang="lv-LV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Lai sniegtu būvniecības pakalpojumus, komersants reģistrējas būvkomersantu reģistrā. Būvkomersants ir būvkomersantu reģistrā reģistrēts komersants.</a:t>
            </a:r>
            <a:endParaRPr lang="lv-LV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Ministru kabineta 25.02.2014. noteikumu Nr.116 «Būvkomersantu reģistrācijas noteikumi» 5.punkts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Komersants reģistrējas reģistrā, ja tas vēlas sniegt būvniecības pakalpojumus 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(NACE  </a:t>
            </a:r>
            <a:r>
              <a:rPr lang="lv-LV" sz="2100" b="0" i="0" u="none" strike="noStrike" dirty="0">
                <a:solidFill>
                  <a:srgbClr val="16497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2. </a:t>
            </a: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redakcija: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 sadaļa "Būvniecība" 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 sadaļas "Profesionālie, zinātniskie un tehniskie pakalpojumi" 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71. nodaļas "Arhitektūras un inženiertehniskie pakalpojumi; tehniskā pārbaude un analīze" </a:t>
            </a:r>
          </a:p>
          <a:p>
            <a:pPr marL="457200" lvl="1" indent="0" algn="just">
              <a:buNone/>
            </a:pP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71.1 grupa "Arhitektūras un projektēšanas pakalpojumi un konsultācijas", ciktāl šajā grupā norādītie pakalpojumi attiecas uz būvju projektēšanu, tehnisko apsekošanu, būvekspertīzi vai </a:t>
            </a:r>
            <a:r>
              <a:rPr lang="lv-LV" sz="2100" b="0" i="0" dirty="0" err="1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inženierkonsultāciju</a:t>
            </a:r>
            <a:r>
              <a:rPr lang="lv-LV" sz="2100" b="0" i="0" dirty="0">
                <a:solidFill>
                  <a:srgbClr val="4141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sniegšanu būvniecības ieceres īstenošanas ietvaros).</a:t>
            </a:r>
            <a:endParaRPr lang="lv-LV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3630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318A-9792-CC61-BD8E-9FE6C9545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Daži fakti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3D646-047C-6345-5490-F428CB0DC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545" y="1834747"/>
            <a:ext cx="10515600" cy="4030344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lv-LV" sz="3000" b="1" dirty="0">
                <a:latin typeface="Arial" panose="020B0604020202020204" pitchFamily="34" charset="0"/>
                <a:cs typeface="Arial" panose="020B0604020202020204" pitchFamily="34" charset="0"/>
              </a:rPr>
              <a:t>Būvkomersantu reģistrā 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uz 11.04.2024. ir reģistrēti </a:t>
            </a:r>
            <a:r>
              <a:rPr lang="lv-LV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6483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 būvkomersanti.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endParaRPr lang="lv-LV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lv-LV" sz="3000" b="1" dirty="0">
                <a:latin typeface="Arial" panose="020B0604020202020204" pitchFamily="34" charset="0"/>
                <a:cs typeface="Arial" panose="020B0604020202020204" pitchFamily="34" charset="0"/>
              </a:rPr>
              <a:t>Valsts ieņēmumu dienestā 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reģistrēti </a:t>
            </a:r>
            <a:r>
              <a:rPr lang="lv-LV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15750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 komersanti, kuru </a:t>
            </a:r>
            <a:r>
              <a:rPr lang="lv-LV" sz="3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saimnieciskās darbības veidi ir saistīti būvniecības vai arhitektūras jomu (2023.gada dati).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buNone/>
            </a:pPr>
            <a:endParaRPr lang="lv-LV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Vienotajā elektroniskā darba laika uzskaites datu bāzē (</a:t>
            </a:r>
            <a:r>
              <a:rPr lang="lv-LV" sz="3000" b="1" dirty="0">
                <a:latin typeface="Arial" panose="020B0604020202020204" pitchFamily="34" charset="0"/>
                <a:cs typeface="Arial" panose="020B0604020202020204" pitchFamily="34" charset="0"/>
              </a:rPr>
              <a:t>VEDLUDB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) reģistrēti </a:t>
            </a:r>
            <a:r>
              <a:rPr lang="lv-LV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9230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 apakšuzņēmēji – būvdarbu veicēji, no kuriem vairāk kā </a:t>
            </a:r>
            <a:r>
              <a:rPr lang="lv-LV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r>
              <a:rPr lang="lv-LV" sz="3000" dirty="0">
                <a:latin typeface="Arial" panose="020B0604020202020204" pitchFamily="34" charset="0"/>
                <a:cs typeface="Arial" panose="020B0604020202020204" pitchFamily="34" charset="0"/>
              </a:rPr>
              <a:t> nav reģistrēti būvkomersantu reģistrā (dati uz 10.04.2024.)</a:t>
            </a:r>
          </a:p>
          <a:p>
            <a:pPr marL="914400" lvl="2" indent="0" algn="just">
              <a:buNone/>
            </a:pP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63059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0228-C9DA-7A2B-1089-2FC4D5A6D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994"/>
          </a:xfrm>
        </p:spPr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Piemēri par komersantiem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B6AC-11DF-9FC4-7CD9-934A7AE26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346"/>
            <a:ext cx="4733041" cy="4766617"/>
          </a:xfrm>
        </p:spPr>
        <p:txBody>
          <a:bodyPr/>
          <a:lstStyle/>
          <a:p>
            <a:pPr marL="0" indent="0">
              <a:buNone/>
            </a:pPr>
            <a:r>
              <a:rPr lang="lv-LV" dirty="0"/>
              <a:t>1. Reklamē darbību būvniecības jomā sociālajos tīklos:</a:t>
            </a:r>
          </a:p>
          <a:p>
            <a:pPr marL="0" indent="0">
              <a:buNone/>
            </a:pPr>
            <a:r>
              <a:rPr lang="lv-LV" dirty="0"/>
              <a:t>- nav reģistrēts BKR;</a:t>
            </a:r>
          </a:p>
          <a:p>
            <a:pPr marL="0" indent="0">
              <a:buNone/>
            </a:pPr>
            <a:r>
              <a:rPr lang="lv-LV" dirty="0"/>
              <a:t>- VID reģistrējis darbību kā būvnieks;</a:t>
            </a:r>
          </a:p>
          <a:p>
            <a:pPr marL="0" indent="0">
              <a:buNone/>
            </a:pPr>
            <a:r>
              <a:rPr lang="lv-LV" dirty="0"/>
              <a:t>- darbojas vairāk kā 10 gadus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7E2AB-4481-776D-BEC8-342B5550E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761" y="1325563"/>
            <a:ext cx="5048127" cy="51673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363FE4-7E56-4561-FB99-82DD61BC2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" y="4619625"/>
            <a:ext cx="5153025" cy="106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50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08A9A-801D-2D35-85BF-CCFEC0328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0977"/>
          </a:xfrm>
        </p:spPr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Reklamē darbību medijos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B40CE-21D1-D8CA-2A97-7807B3171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3382"/>
            <a:ext cx="4953000" cy="4403581"/>
          </a:xfrm>
        </p:spPr>
        <p:txBody>
          <a:bodyPr/>
          <a:lstStyle/>
          <a:p>
            <a:pPr marL="0" indent="0">
              <a:buNone/>
            </a:pPr>
            <a:r>
              <a:rPr lang="lv-LV" dirty="0"/>
              <a:t>2. Komersanta moto – </a:t>
            </a:r>
            <a:r>
              <a:rPr lang="lv-LV" i="1" dirty="0"/>
              <a:t>No pamatiem līdz atslēgai!</a:t>
            </a:r>
          </a:p>
          <a:p>
            <a:pPr marL="0" indent="0">
              <a:buNone/>
            </a:pPr>
            <a:r>
              <a:rPr lang="lv-LV" dirty="0"/>
              <a:t>- pieredze būvniecībā 15 gadi</a:t>
            </a:r>
          </a:p>
          <a:p>
            <a:pPr marL="0" indent="0">
              <a:buNone/>
            </a:pPr>
            <a:r>
              <a:rPr lang="lv-LV" dirty="0"/>
              <a:t>- nav reģistrēts BKR</a:t>
            </a:r>
          </a:p>
          <a:p>
            <a:pPr marL="0" indent="0">
              <a:buNone/>
            </a:pPr>
            <a:r>
              <a:rPr lang="lv-LV" dirty="0"/>
              <a:t>- VID reģistrēts kā būvniecības pakalpojumus sniedzējs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F475E8-F741-C4A8-D795-5C0426554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858" y="1265382"/>
            <a:ext cx="5474138" cy="52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81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4B4B4-B6E5-34D0-3F42-8C78A01F3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Būvlaukumos reģistrētie apakšuzņēmēji (VEDLUDB)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C1A20-2419-8B57-66C7-5CA13394B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6600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Par būvlaukumu (būvniecības lieta </a:t>
            </a:r>
            <a:r>
              <a:rPr lang="lv-LV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BIS-BL-442715-39710</a:t>
            </a:r>
            <a:r>
              <a:rPr lang="lv-LV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«Slēgta tipa automazgātava» nodotajās atskaitēs tika konstatēts, ka no 20 reģistrētajiem būvdarbu veicējiem 9 nav reģistrēti BKR:</a:t>
            </a:r>
          </a:p>
          <a:p>
            <a:pPr marL="0" indent="0">
              <a:buNone/>
            </a:pPr>
            <a:endParaRPr lang="lv-LV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9F6B34-E1E1-6F17-7039-F6F20098A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971916"/>
              </p:ext>
            </p:extLst>
          </p:nvPr>
        </p:nvGraphicFramePr>
        <p:xfrm>
          <a:off x="2124364" y="3269673"/>
          <a:ext cx="6705600" cy="30067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4878">
                  <a:extLst>
                    <a:ext uri="{9D8B030D-6E8A-4147-A177-3AD203B41FA5}">
                      <a16:colId xmlns:a16="http://schemas.microsoft.com/office/drawing/2014/main" val="422735398"/>
                    </a:ext>
                  </a:extLst>
                </a:gridCol>
                <a:gridCol w="1441638">
                  <a:extLst>
                    <a:ext uri="{9D8B030D-6E8A-4147-A177-3AD203B41FA5}">
                      <a16:colId xmlns:a16="http://schemas.microsoft.com/office/drawing/2014/main" val="1326226571"/>
                    </a:ext>
                  </a:extLst>
                </a:gridCol>
                <a:gridCol w="1481316">
                  <a:extLst>
                    <a:ext uri="{9D8B030D-6E8A-4147-A177-3AD203B41FA5}">
                      <a16:colId xmlns:a16="http://schemas.microsoft.com/office/drawing/2014/main" val="3917950222"/>
                    </a:ext>
                  </a:extLst>
                </a:gridCol>
                <a:gridCol w="1507768">
                  <a:extLst>
                    <a:ext uri="{9D8B030D-6E8A-4147-A177-3AD203B41FA5}">
                      <a16:colId xmlns:a16="http://schemas.microsoft.com/office/drawing/2014/main" val="2279171728"/>
                    </a:ext>
                  </a:extLst>
                </a:gridCol>
              </a:tblGrid>
              <a:tr h="523845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Apakšuzņēmēja nosaukums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Apakšuzņēmēja reģistrācijas Nr.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Būvkomersantu reģistra Nr.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Statuss BKR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5985713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ARMETS SIA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40103684321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7812221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ADMEN BALTIC UAB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302944948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3565480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Lantech SIA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40203425623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17589</a:t>
                      </a:r>
                      <a:endParaRPr lang="lv-LV" sz="1400" b="0" i="0" u="none" strike="noStrike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Izslēgts  16.11.2023.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8687254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Aveluk Grupa SIA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41203017477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0970066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 BRO Car Wash Systems UAB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305736009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702153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Fiterija</a:t>
                      </a:r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UAB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304964643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630708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Elteros</a:t>
                      </a:r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UAB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302530776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7279229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EKK Būve SIA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40103839476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2046851"/>
                  </a:ext>
                </a:extLst>
              </a:tr>
              <a:tr h="25583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BIM Projekts SIA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40203016650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8090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026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BBAA-0E64-ED26-1E42-805F17291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251"/>
          </a:xfrm>
        </p:spPr>
        <p:txBody>
          <a:bodyPr>
            <a:normAutofit/>
          </a:bodyPr>
          <a:lstStyle/>
          <a:p>
            <a:pPr algn="ctr"/>
            <a:r>
              <a:rPr lang="lv-LV" sz="42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Būvvaldes loma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E1E3B-F1C9-5F23-F068-FF53E4BB4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356"/>
            <a:ext cx="10515600" cy="485960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lv-LV" b="1" dirty="0"/>
              <a:t>Ēnu ekonomikas ierobežošanas plāns 2024. – 2027.gadam paredz</a:t>
            </a:r>
            <a:r>
              <a:rPr lang="lv-LV" dirty="0"/>
              <a:t>:</a:t>
            </a:r>
          </a:p>
          <a:p>
            <a:pPr marL="0" indent="0" algn="just">
              <a:buNone/>
            </a:pP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Stiprināta uzraudzība, nodrošinot, ka būvdarbus sniedz tikai būvkomersantu reģistrā reģistrētie uzņēmumi. Par darbu veikšanu bez reģistrācijas iestājas administratīvā atbildība.</a:t>
            </a:r>
            <a:endParaRPr lang="lv-LV" dirty="0"/>
          </a:p>
          <a:p>
            <a:pPr marL="0" indent="0" algn="just">
              <a:buNone/>
            </a:pPr>
            <a:r>
              <a:rPr lang="lv-LV" b="1" dirty="0"/>
              <a:t>Būvniecības likuma 30. pants</a:t>
            </a:r>
          </a:p>
          <a:p>
            <a:pPr marL="0" indent="0" algn="just">
              <a:buNone/>
            </a:pP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Par būvniecības pakalpojumu sniegšanu bez reģistrācijas būvkomersantu reģistrā piemēro naudas sodu juridiskajai personai līdz tūkstoš naudas soda vienībām.</a:t>
            </a:r>
          </a:p>
          <a:p>
            <a:pPr marL="0" indent="0" algn="just">
              <a:buNone/>
            </a:pPr>
            <a:r>
              <a:rPr lang="lv-LV" b="1" dirty="0"/>
              <a:t>Būvniecības likuma 32. pants  </a:t>
            </a:r>
          </a:p>
          <a:p>
            <a:pPr marL="0" indent="0" algn="just">
              <a:buNone/>
            </a:pP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Administratīvā pārkāpuma procesu par 30.pantā minēto pārkāpumu veic būvvalde, BVKB, Valsts dzelzceļa tehniskā inspekcija vai Valsts vides dienests. 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5623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28E8-09F5-133D-7BF2-36268AE6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1725"/>
          </a:xfrm>
        </p:spPr>
        <p:txBody>
          <a:bodyPr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VEDLUDB izmantošana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6DE19-12D7-5EC7-B994-94B11183F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19.07.2023. stājās spēkā grozījumi likumā Par nodokļiem un nodevām  (115.pants pirmā daļa), kas nosaka, ka </a:t>
            </a:r>
            <a:r>
              <a:rPr lang="lv-LV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elektroniskās darba laika uzskaites datus par būvlaukumā nodarbinātajām personām un to nostrādātajām darba stundām </a:t>
            </a:r>
            <a:r>
              <a:rPr lang="lv-LV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būvvalde izmanto </a:t>
            </a:r>
            <a:r>
              <a:rPr lang="lv-LV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būvspeciālistu</a:t>
            </a:r>
            <a:r>
              <a:rPr lang="lv-LV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pienākumu izpildes kontrolei</a:t>
            </a:r>
            <a:r>
              <a:rPr lang="lv-LV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lv-LV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Pašlaik VEDLUDB datus izmanto tikai 2 būvvaldes</a:t>
            </a:r>
          </a:p>
          <a:p>
            <a:pPr marL="0" indent="0" algn="ctr">
              <a:buNone/>
            </a:pPr>
            <a:endParaRPr lang="lv-LV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lv-LV" dirty="0">
                <a:latin typeface="Arial" panose="020B0604020202020204" pitchFamily="34" charset="0"/>
                <a:cs typeface="Arial" panose="020B0604020202020204" pitchFamily="34" charset="0"/>
              </a:rPr>
              <a:t>Lai būvvaldes darbinieki varētu uzsākt VEDLUDB datu izmantošanu, jāiesniedz BVKB pieprasījums par piekļuves piešķiršanu VEDLUDB datiem.</a:t>
            </a:r>
          </a:p>
        </p:txBody>
      </p:sp>
    </p:spTree>
    <p:extLst>
      <p:ext uri="{BB962C8B-B14F-4D97-AF65-F5344CB8AC3E}">
        <p14:creationId xmlns:p14="http://schemas.microsoft.com/office/powerpoint/2010/main" val="320812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0FFB46-9DD5-5CB6-2C97-74FA88E47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800" y="365125"/>
            <a:ext cx="10515600" cy="2837365"/>
          </a:xfrm>
          <a:ln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DCE3C4-3C38-E9E4-1F2B-73C6473DD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435" y="1595293"/>
            <a:ext cx="6179129" cy="4897582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00989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78672-2E7E-DA4C-BE18-8B994A43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lv-LV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Paldies par uzmanību!</a:t>
            </a:r>
          </a:p>
        </p:txBody>
      </p:sp>
    </p:spTree>
    <p:extLst>
      <p:ext uri="{BB962C8B-B14F-4D97-AF65-F5344CB8AC3E}">
        <p14:creationId xmlns:p14="http://schemas.microsoft.com/office/powerpoint/2010/main" val="38035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5382</TotalTime>
  <Words>780</Words>
  <Application>Microsoft Office PowerPoint</Application>
  <PresentationFormat>Widescreen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Verdana</vt:lpstr>
      <vt:lpstr>Office Theme</vt:lpstr>
      <vt:lpstr>Būvniecības informācijas sistēmas reģistri   Būvkomersantu darbības kontrole</vt:lpstr>
      <vt:lpstr>Būvinspektoru reģistrs</vt:lpstr>
      <vt:lpstr>Būvinspektora darbības uzsākšana BIS</vt:lpstr>
      <vt:lpstr>Būvinspektoru izslēgšana no reģistra</vt:lpstr>
      <vt:lpstr>Atkārtotas reģistrācijas nosacījumi</vt:lpstr>
      <vt:lpstr>Ikviens komersants, kas sniedz būvniecības pakalpojumus, ir būvkomersants</vt:lpstr>
      <vt:lpstr>Daži fakti </vt:lpstr>
      <vt:lpstr>Piemēri par komersantiem</vt:lpstr>
      <vt:lpstr>Reklamē darbību medijos</vt:lpstr>
      <vt:lpstr>Būvlaukumos reģistrētie apakšuzņēmēji (VEDLUDB)</vt:lpstr>
      <vt:lpstr>Būvvaldes loma </vt:lpstr>
      <vt:lpstr>VEDLUDB izmantošana</vt:lpstr>
      <vt:lpstr>PowerPoint Presentation</vt:lpstr>
      <vt:lpstr>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Aktualitātes būvkomersantu reģistrā un VEDLUDB</dc:title>
  <dc:creator>Iveta Putne</dc:creator>
  <cp:lastModifiedBy>Iveta Putne</cp:lastModifiedBy>
  <cp:revision>19</cp:revision>
  <cp:lastPrinted>2024-04-10T06:50:52Z</cp:lastPrinted>
  <dcterms:created xsi:type="dcterms:W3CDTF">2024-04-05T11:38:01Z</dcterms:created>
  <dcterms:modified xsi:type="dcterms:W3CDTF">2024-04-12T06:38:20Z</dcterms:modified>
</cp:coreProperties>
</file>