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87" r:id="rId2"/>
    <p:sldId id="1097" r:id="rId3"/>
    <p:sldId id="1098" r:id="rId4"/>
    <p:sldId id="1099" r:id="rId5"/>
    <p:sldId id="1100" r:id="rId6"/>
    <p:sldId id="1101" r:id="rId7"/>
    <p:sldId id="1103" r:id="rId8"/>
    <p:sldId id="1104" r:id="rId9"/>
    <p:sldId id="1105" r:id="rId10"/>
    <p:sldId id="1106" r:id="rId11"/>
    <p:sldId id="74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FD5B8-56CD-ABF8-A3D5-1299D4E655B6}" name="Māris Demme" initials="MD" userId="S::Maris.Demme@bvkb.gov.lv::fd2accdc-1608-475d-9805-0e7c88157b9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86DC8-E4FB-47E8-B16A-156369C23197}" type="datetimeFigureOut">
              <a:rPr lang="lv-LV" smtClean="0"/>
              <a:t>12.04.2024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763D4-70EE-4F93-8EEB-D6534FD2B8DD}" type="slidenum">
              <a:rPr lang="lv-LV" smtClean="0"/>
              <a:t>‹#›</a:t>
            </a:fld>
            <a:endParaRPr lang="lv-LV"/>
          </a:p>
        </p:txBody>
      </p:sp>
    </p:spTree>
    <p:extLst>
      <p:ext uri="{BB962C8B-B14F-4D97-AF65-F5344CB8AC3E}">
        <p14:creationId xmlns:p14="http://schemas.microsoft.com/office/powerpoint/2010/main" val="239416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4E888CCC-2C68-4835-97D4-09F782E7EC0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48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81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5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89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67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64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30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0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00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79C82-5E53-41D9-8B08-9166F02B93F6}"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35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DCD9BC5-BB54-4302-AE1B-FE4D2897D5BD}"/>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3904A06C-4736-41EE-8113-215B83E1B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CA09E221-6129-4B2C-B3DC-5FFA13DE669C}"/>
              </a:ext>
            </a:extLst>
          </p:cNvPr>
          <p:cNvSpPr>
            <a:spLocks noGrp="1"/>
          </p:cNvSpPr>
          <p:nvPr>
            <p:ph type="dt" sz="half" idx="10"/>
          </p:nvPr>
        </p:nvSpPr>
        <p:spPr/>
        <p:txBody>
          <a:bodyPr/>
          <a:lstStyle/>
          <a:p>
            <a:fld id="{BB98F12D-2CAA-40BD-8F7F-A28E54598DBD}" type="datetime1">
              <a:rPr lang="lv-LV" smtClean="0"/>
              <a:t>12.04.2024</a:t>
            </a:fld>
            <a:endParaRPr lang="lv-LV"/>
          </a:p>
        </p:txBody>
      </p:sp>
      <p:sp>
        <p:nvSpPr>
          <p:cNvPr id="5" name="Kājenes vietturis 4">
            <a:extLst>
              <a:ext uri="{FF2B5EF4-FFF2-40B4-BE49-F238E27FC236}">
                <a16:creationId xmlns:a16="http://schemas.microsoft.com/office/drawing/2014/main" id="{779F93B4-4C1C-4DC7-B11F-4AA29C49C8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D6307F5-3A43-4B70-98B0-AAA5FB499E45}"/>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80895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BAE69B-2A38-4953-AE5D-A92CA93C3BF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8DC32862-93DF-4EE8-9D49-1C392292DB3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15D4D1A-0FD8-4800-AB59-2684715674D3}"/>
              </a:ext>
            </a:extLst>
          </p:cNvPr>
          <p:cNvSpPr>
            <a:spLocks noGrp="1"/>
          </p:cNvSpPr>
          <p:nvPr>
            <p:ph type="dt" sz="half" idx="10"/>
          </p:nvPr>
        </p:nvSpPr>
        <p:spPr/>
        <p:txBody>
          <a:bodyPr/>
          <a:lstStyle/>
          <a:p>
            <a:fld id="{30308FCD-84D3-4F9E-8CC4-E21680C2B627}" type="datetime1">
              <a:rPr lang="lv-LV" smtClean="0"/>
              <a:t>12.04.2024</a:t>
            </a:fld>
            <a:endParaRPr lang="lv-LV"/>
          </a:p>
        </p:txBody>
      </p:sp>
      <p:sp>
        <p:nvSpPr>
          <p:cNvPr id="5" name="Kājenes vietturis 4">
            <a:extLst>
              <a:ext uri="{FF2B5EF4-FFF2-40B4-BE49-F238E27FC236}">
                <a16:creationId xmlns:a16="http://schemas.microsoft.com/office/drawing/2014/main" id="{7A266921-E277-4F3E-940F-52902EFA6B4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B6D6551-7A7A-491F-B895-320737F924DB}"/>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199732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297F59D4-9F58-4D17-9500-219C92B61027}"/>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7706F64A-8E08-4C0F-9084-9E608642E8E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F5801C7-F795-4D66-9A1C-9B6954BAAF02}"/>
              </a:ext>
            </a:extLst>
          </p:cNvPr>
          <p:cNvSpPr>
            <a:spLocks noGrp="1"/>
          </p:cNvSpPr>
          <p:nvPr>
            <p:ph type="dt" sz="half" idx="10"/>
          </p:nvPr>
        </p:nvSpPr>
        <p:spPr/>
        <p:txBody>
          <a:bodyPr/>
          <a:lstStyle/>
          <a:p>
            <a:fld id="{89794F22-528F-44B7-AEC1-B550F590DA96}" type="datetime1">
              <a:rPr lang="lv-LV" smtClean="0"/>
              <a:t>12.04.2024</a:t>
            </a:fld>
            <a:endParaRPr lang="lv-LV"/>
          </a:p>
        </p:txBody>
      </p:sp>
      <p:sp>
        <p:nvSpPr>
          <p:cNvPr id="5" name="Kājenes vietturis 4">
            <a:extLst>
              <a:ext uri="{FF2B5EF4-FFF2-40B4-BE49-F238E27FC236}">
                <a16:creationId xmlns:a16="http://schemas.microsoft.com/office/drawing/2014/main" id="{D57837B1-BB54-46EB-9D0E-AF37A7DE842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92FC459-AE2B-455E-8556-D57AFF21F6B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97646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412885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D28077-9E8A-4C13-B9B9-9D07A59E2C5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6BE84FBD-1643-496F-BA2A-94FF821BF9E6}"/>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EC45CFC-7D21-42F1-A162-2CB4328D2241}"/>
              </a:ext>
            </a:extLst>
          </p:cNvPr>
          <p:cNvSpPr>
            <a:spLocks noGrp="1"/>
          </p:cNvSpPr>
          <p:nvPr>
            <p:ph type="dt" sz="half" idx="10"/>
          </p:nvPr>
        </p:nvSpPr>
        <p:spPr/>
        <p:txBody>
          <a:bodyPr/>
          <a:lstStyle/>
          <a:p>
            <a:fld id="{0C374A2B-3881-4A14-956F-C95EB918C8B7}" type="datetime1">
              <a:rPr lang="lv-LV" smtClean="0"/>
              <a:t>12.04.2024</a:t>
            </a:fld>
            <a:endParaRPr lang="lv-LV"/>
          </a:p>
        </p:txBody>
      </p:sp>
      <p:sp>
        <p:nvSpPr>
          <p:cNvPr id="5" name="Kājenes vietturis 4">
            <a:extLst>
              <a:ext uri="{FF2B5EF4-FFF2-40B4-BE49-F238E27FC236}">
                <a16:creationId xmlns:a16="http://schemas.microsoft.com/office/drawing/2014/main" id="{46956903-5260-48A5-8046-6F34D0C1547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64B2B26-D629-4051-AC35-83EF2C5CAD65}"/>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81284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18645A-FA22-4464-B2DB-5D560EBC65F2}"/>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2F4A134C-C627-4941-B806-50722E3B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7B7B92FD-EFD7-418E-BBC2-1EB0A192AABE}"/>
              </a:ext>
            </a:extLst>
          </p:cNvPr>
          <p:cNvSpPr>
            <a:spLocks noGrp="1"/>
          </p:cNvSpPr>
          <p:nvPr>
            <p:ph type="dt" sz="half" idx="10"/>
          </p:nvPr>
        </p:nvSpPr>
        <p:spPr/>
        <p:txBody>
          <a:bodyPr/>
          <a:lstStyle/>
          <a:p>
            <a:fld id="{FA6F2BD3-C5E5-4628-B340-BBF06885CE58}" type="datetime1">
              <a:rPr lang="lv-LV" smtClean="0"/>
              <a:t>12.04.2024</a:t>
            </a:fld>
            <a:endParaRPr lang="lv-LV"/>
          </a:p>
        </p:txBody>
      </p:sp>
      <p:sp>
        <p:nvSpPr>
          <p:cNvPr id="5" name="Kājenes vietturis 4">
            <a:extLst>
              <a:ext uri="{FF2B5EF4-FFF2-40B4-BE49-F238E27FC236}">
                <a16:creationId xmlns:a16="http://schemas.microsoft.com/office/drawing/2014/main" id="{843DF52D-C34A-4939-B24C-4B729945B7B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33171DD-E3EF-4CFA-85EE-99B94C2D0E9D}"/>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47243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256258-9DC7-4195-8A01-7B2D9E2A00D2}"/>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126AE95-F933-43FD-BEEF-BAAAEB20A533}"/>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01D46399-5624-476D-A305-BAA79F84BE8E}"/>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21E96FB3-B3FB-435F-88EA-098B0F80C0C0}"/>
              </a:ext>
            </a:extLst>
          </p:cNvPr>
          <p:cNvSpPr>
            <a:spLocks noGrp="1"/>
          </p:cNvSpPr>
          <p:nvPr>
            <p:ph type="dt" sz="half" idx="10"/>
          </p:nvPr>
        </p:nvSpPr>
        <p:spPr/>
        <p:txBody>
          <a:bodyPr/>
          <a:lstStyle/>
          <a:p>
            <a:fld id="{6918DE36-5ACF-445E-8184-9027741122BE}" type="datetime1">
              <a:rPr lang="lv-LV" smtClean="0"/>
              <a:t>12.04.2024</a:t>
            </a:fld>
            <a:endParaRPr lang="lv-LV"/>
          </a:p>
        </p:txBody>
      </p:sp>
      <p:sp>
        <p:nvSpPr>
          <p:cNvPr id="6" name="Kājenes vietturis 5">
            <a:extLst>
              <a:ext uri="{FF2B5EF4-FFF2-40B4-BE49-F238E27FC236}">
                <a16:creationId xmlns:a16="http://schemas.microsoft.com/office/drawing/2014/main" id="{05E57E89-4268-4427-BDBB-9EEE5A0CF91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D7834DD5-8A01-4926-8C86-FC249CD0970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169129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BAAC676-420A-48E3-AC54-6E3ED961B137}"/>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CAF7AE48-2921-457D-B6BF-E940F1993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BB456E21-6EBA-4564-BCDB-8DBFAB46F2F8}"/>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4859B105-516A-44A7-9EB5-997ADB993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44C0AFAC-C35E-4410-8B5B-EB40F410CB6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CDF132D8-8184-4C08-98A6-A0DFA6A35C0C}"/>
              </a:ext>
            </a:extLst>
          </p:cNvPr>
          <p:cNvSpPr>
            <a:spLocks noGrp="1"/>
          </p:cNvSpPr>
          <p:nvPr>
            <p:ph type="dt" sz="half" idx="10"/>
          </p:nvPr>
        </p:nvSpPr>
        <p:spPr/>
        <p:txBody>
          <a:bodyPr/>
          <a:lstStyle/>
          <a:p>
            <a:fld id="{21F82891-7F7B-4CD6-A27C-519C39CBD2FC}" type="datetime1">
              <a:rPr lang="lv-LV" smtClean="0"/>
              <a:t>12.04.2024</a:t>
            </a:fld>
            <a:endParaRPr lang="lv-LV"/>
          </a:p>
        </p:txBody>
      </p:sp>
      <p:sp>
        <p:nvSpPr>
          <p:cNvPr id="8" name="Kājenes vietturis 7">
            <a:extLst>
              <a:ext uri="{FF2B5EF4-FFF2-40B4-BE49-F238E27FC236}">
                <a16:creationId xmlns:a16="http://schemas.microsoft.com/office/drawing/2014/main" id="{30BABF49-69C8-4E90-861D-9530CDC5CFD3}"/>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B22340B5-7E25-498D-B328-E594FFFE79FD}"/>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258937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0FC2FF7-2A98-4EDC-9C5E-82013EDEFFEC}"/>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F39F7D5C-6BC8-4B77-A984-E679ED34DAFB}"/>
              </a:ext>
            </a:extLst>
          </p:cNvPr>
          <p:cNvSpPr>
            <a:spLocks noGrp="1"/>
          </p:cNvSpPr>
          <p:nvPr>
            <p:ph type="dt" sz="half" idx="10"/>
          </p:nvPr>
        </p:nvSpPr>
        <p:spPr/>
        <p:txBody>
          <a:bodyPr/>
          <a:lstStyle/>
          <a:p>
            <a:fld id="{A4583B67-E752-49EA-B3C2-FE578619A267}" type="datetime1">
              <a:rPr lang="lv-LV" smtClean="0"/>
              <a:t>12.04.2024</a:t>
            </a:fld>
            <a:endParaRPr lang="lv-LV"/>
          </a:p>
        </p:txBody>
      </p:sp>
      <p:sp>
        <p:nvSpPr>
          <p:cNvPr id="4" name="Kājenes vietturis 3">
            <a:extLst>
              <a:ext uri="{FF2B5EF4-FFF2-40B4-BE49-F238E27FC236}">
                <a16:creationId xmlns:a16="http://schemas.microsoft.com/office/drawing/2014/main" id="{AD92FB85-46FA-454E-9949-10B9035E2066}"/>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7AB54920-B28A-4E9E-881A-6F923BEC4A6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186728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A11E46C-04B4-441E-A7A6-4689C3702C4D}"/>
              </a:ext>
            </a:extLst>
          </p:cNvPr>
          <p:cNvSpPr>
            <a:spLocks noGrp="1"/>
          </p:cNvSpPr>
          <p:nvPr>
            <p:ph type="dt" sz="half" idx="10"/>
          </p:nvPr>
        </p:nvSpPr>
        <p:spPr/>
        <p:txBody>
          <a:bodyPr/>
          <a:lstStyle/>
          <a:p>
            <a:fld id="{9BF74C51-41FD-4672-9671-C976E40AA6A3}" type="datetime1">
              <a:rPr lang="lv-LV" smtClean="0"/>
              <a:t>12.04.2024</a:t>
            </a:fld>
            <a:endParaRPr lang="lv-LV"/>
          </a:p>
        </p:txBody>
      </p:sp>
      <p:sp>
        <p:nvSpPr>
          <p:cNvPr id="3" name="Kājenes vietturis 2">
            <a:extLst>
              <a:ext uri="{FF2B5EF4-FFF2-40B4-BE49-F238E27FC236}">
                <a16:creationId xmlns:a16="http://schemas.microsoft.com/office/drawing/2014/main" id="{4B17145C-653D-4CA6-A1AC-A357DD02453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9101E654-B8DF-47A6-B5B8-212DC4CAEA6F}"/>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42275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096247-395F-4A97-A44A-651ADD38133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ED4DE98C-F3ED-4C9D-8E19-95E036E7E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90A6FF4A-A2A0-4E46-AA74-66623552C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78D54B2-E883-4558-A95C-CF8AC52AB85F}"/>
              </a:ext>
            </a:extLst>
          </p:cNvPr>
          <p:cNvSpPr>
            <a:spLocks noGrp="1"/>
          </p:cNvSpPr>
          <p:nvPr>
            <p:ph type="dt" sz="half" idx="10"/>
          </p:nvPr>
        </p:nvSpPr>
        <p:spPr/>
        <p:txBody>
          <a:bodyPr/>
          <a:lstStyle/>
          <a:p>
            <a:fld id="{9BCD165F-DD60-49CE-A7BB-A794170B0C2F}" type="datetime1">
              <a:rPr lang="lv-LV" smtClean="0"/>
              <a:t>12.04.2024</a:t>
            </a:fld>
            <a:endParaRPr lang="lv-LV"/>
          </a:p>
        </p:txBody>
      </p:sp>
      <p:sp>
        <p:nvSpPr>
          <p:cNvPr id="6" name="Kājenes vietturis 5">
            <a:extLst>
              <a:ext uri="{FF2B5EF4-FFF2-40B4-BE49-F238E27FC236}">
                <a16:creationId xmlns:a16="http://schemas.microsoft.com/office/drawing/2014/main" id="{F977D431-5C1C-439A-A7E2-4F66F30F476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D02FFC0-A35B-489D-AA9E-EAE8B23EE5D9}"/>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80607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313C14-D770-4BF4-83DA-635C18966CF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64D40FCF-8730-450C-92EF-FE9BF5328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9EC4E5E8-5B10-44A0-B5A6-47925B2B4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053DE31D-9D6E-4AE2-A728-44141FB4AFB8}"/>
              </a:ext>
            </a:extLst>
          </p:cNvPr>
          <p:cNvSpPr>
            <a:spLocks noGrp="1"/>
          </p:cNvSpPr>
          <p:nvPr>
            <p:ph type="dt" sz="half" idx="10"/>
          </p:nvPr>
        </p:nvSpPr>
        <p:spPr/>
        <p:txBody>
          <a:bodyPr/>
          <a:lstStyle/>
          <a:p>
            <a:fld id="{05513139-340B-4023-819D-294E828F8126}" type="datetime1">
              <a:rPr lang="lv-LV" smtClean="0"/>
              <a:t>12.04.2024</a:t>
            </a:fld>
            <a:endParaRPr lang="lv-LV"/>
          </a:p>
        </p:txBody>
      </p:sp>
      <p:sp>
        <p:nvSpPr>
          <p:cNvPr id="6" name="Kājenes vietturis 5">
            <a:extLst>
              <a:ext uri="{FF2B5EF4-FFF2-40B4-BE49-F238E27FC236}">
                <a16:creationId xmlns:a16="http://schemas.microsoft.com/office/drawing/2014/main" id="{B9E00841-E06C-46CF-8150-030E315E1DC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F049BA70-9D15-4132-8937-4F366BE96C46}"/>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2111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3C01E6B-388A-48EE-9A53-2D087D853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C063F6B8-7997-4A7B-9471-BBF633078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E235ECE-0D3D-4DF3-A77D-98CFE58B2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DE59-6149-4609-B038-4C1FA18DE4F0}" type="datetime1">
              <a:rPr lang="lv-LV" smtClean="0"/>
              <a:t>12.04.2024</a:t>
            </a:fld>
            <a:endParaRPr lang="lv-LV"/>
          </a:p>
        </p:txBody>
      </p:sp>
      <p:sp>
        <p:nvSpPr>
          <p:cNvPr id="5" name="Kājenes vietturis 4">
            <a:extLst>
              <a:ext uri="{FF2B5EF4-FFF2-40B4-BE49-F238E27FC236}">
                <a16:creationId xmlns:a16="http://schemas.microsoft.com/office/drawing/2014/main" id="{5A1229BF-C9B2-49CD-888E-B5B442CE4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A181B0B1-BD7F-4AF5-9270-6EEB241CF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B78D3-9EA9-4C32-9A33-29C612A25FCE}" type="slidenum">
              <a:rPr lang="lv-LV" smtClean="0"/>
              <a:t>‹#›</a:t>
            </a:fld>
            <a:endParaRPr lang="lv-LV"/>
          </a:p>
        </p:txBody>
      </p:sp>
    </p:spTree>
    <p:extLst>
      <p:ext uri="{BB962C8B-B14F-4D97-AF65-F5344CB8AC3E}">
        <p14:creationId xmlns:p14="http://schemas.microsoft.com/office/powerpoint/2010/main" val="11156514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package" Target="../embeddings/Microsoft_Excel_Worksheet.xlsx"/><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package" Target="../embeddings/Microsoft_Word_Document.docx"/><Relationship Id="rId5" Type="http://schemas.openxmlformats.org/officeDocument/2006/relationships/image" Target="../media/image16.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1911" y="2926086"/>
            <a:ext cx="85881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b="1"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BŪVVALŽU SANĀKSME</a:t>
            </a:r>
            <a:endParaRPr kumimoji="0" lang="lv-LV" sz="36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p:txBody>
      </p:sp>
      <p:pic>
        <p:nvPicPr>
          <p:cNvPr id="6" name="Grafika 5">
            <a:extLst>
              <a:ext uri="{FF2B5EF4-FFF2-40B4-BE49-F238E27FC236}">
                <a16:creationId xmlns:a16="http://schemas.microsoft.com/office/drawing/2014/main" id="{B6FE14AE-D599-433A-A0F4-F7B012C60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582691"/>
            <a:ext cx="12192000" cy="275117"/>
          </a:xfrm>
          <a:prstGeom prst="rect">
            <a:avLst/>
          </a:prstGeom>
        </p:spPr>
      </p:pic>
      <p:pic>
        <p:nvPicPr>
          <p:cNvPr id="7" name="Grafika 6">
            <a:extLst>
              <a:ext uri="{FF2B5EF4-FFF2-40B4-BE49-F238E27FC236}">
                <a16:creationId xmlns:a16="http://schemas.microsoft.com/office/drawing/2014/main" id="{00624005-AD3A-4347-963B-3F2871C5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0"/>
            <a:ext cx="2590800" cy="1933575"/>
          </a:xfrm>
          <a:prstGeom prst="rect">
            <a:avLst/>
          </a:prstGeom>
        </p:spPr>
      </p:pic>
      <p:sp>
        <p:nvSpPr>
          <p:cNvPr id="8" name="TextBox 7">
            <a:extLst>
              <a:ext uri="{FF2B5EF4-FFF2-40B4-BE49-F238E27FC236}">
                <a16:creationId xmlns:a16="http://schemas.microsoft.com/office/drawing/2014/main" id="{6B5835B2-C6C6-4E2B-8AD2-64431FCD7E64}"/>
              </a:ext>
            </a:extLst>
          </p:cNvPr>
          <p:cNvSpPr txBox="1"/>
          <p:nvPr/>
        </p:nvSpPr>
        <p:spPr>
          <a:xfrm>
            <a:off x="7391400" y="4866904"/>
            <a:ext cx="375595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altLang="lv-LV" sz="1200" b="1" i="1" u="none" strike="noStrike" kern="1200" cap="none" spc="0" normalizeH="0" baseline="0" noProof="0" dirty="0">
                <a:ln>
                  <a:noFill/>
                </a:ln>
                <a:solidFill>
                  <a:schemeClr val="tx1">
                    <a:lumMod val="50000"/>
                    <a:lumOff val="50000"/>
                  </a:schemeClr>
                </a:solidFill>
                <a:effectLst/>
                <a:uLnTx/>
                <a:uFillTx/>
                <a:latin typeface="+mj-lt"/>
                <a:ea typeface="Verdana" panose="020B0604030504040204" pitchFamily="34" charset="0"/>
                <a:cs typeface="+mn-cs"/>
              </a:rPr>
              <a:t>Māris Demme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altLang="lv-LV" sz="1200" b="0" i="1" u="none" strike="noStrike" kern="1200" cap="none" spc="0" normalizeH="0" baseline="0" noProof="0" dirty="0">
                <a:ln>
                  <a:noFill/>
                </a:ln>
                <a:solidFill>
                  <a:schemeClr val="tx1">
                    <a:lumMod val="50000"/>
                    <a:lumOff val="50000"/>
                  </a:schemeClr>
                </a:solidFill>
                <a:effectLst/>
                <a:uLnTx/>
                <a:uFillTx/>
                <a:latin typeface="+mj-lt"/>
                <a:ea typeface="Verdana" panose="020B0604030504040204" pitchFamily="34" charset="0"/>
                <a:cs typeface="+mn-cs"/>
              </a:rPr>
              <a:t>Būvniecības valsts kontroles biroja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lv-LV" altLang="lv-LV" sz="1200" b="0" i="1" u="none" strike="noStrike" kern="1200" cap="none" spc="0" normalizeH="0" baseline="0" noProof="0" dirty="0">
                <a:ln>
                  <a:noFill/>
                </a:ln>
                <a:solidFill>
                  <a:schemeClr val="tx1">
                    <a:lumMod val="50000"/>
                    <a:lumOff val="50000"/>
                  </a:schemeClr>
                </a:solidFill>
                <a:effectLst/>
                <a:uLnTx/>
                <a:uFillTx/>
                <a:latin typeface="+mj-lt"/>
                <a:ea typeface="Verdana" panose="020B0604030504040204" pitchFamily="34" charset="0"/>
                <a:cs typeface="+mn-cs"/>
              </a:rPr>
              <a:t>Būvniecības kontroles departamenta direktors</a:t>
            </a:r>
          </a:p>
          <a:p>
            <a:pPr marL="0" marR="0" lvl="0" indent="0" algn="r" defTabSz="914400" rtl="0" eaLnBrk="1" fontAlgn="auto" latinLnBrk="0" hangingPunct="1">
              <a:lnSpc>
                <a:spcPct val="100000"/>
              </a:lnSpc>
              <a:spcBef>
                <a:spcPts val="0"/>
              </a:spcBef>
              <a:spcAft>
                <a:spcPts val="0"/>
              </a:spcAft>
              <a:buClrTx/>
              <a:buSzTx/>
              <a:buFontTx/>
              <a:buNone/>
              <a:tabLst/>
              <a:defRPr/>
            </a:pPr>
            <a:r>
              <a:rPr lang="lv-LV" altLang="lv-LV" sz="1200" i="1" dirty="0">
                <a:solidFill>
                  <a:schemeClr val="tx1">
                    <a:lumMod val="50000"/>
                    <a:lumOff val="50000"/>
                  </a:schemeClr>
                </a:solidFill>
                <a:latin typeface="+mj-lt"/>
                <a:ea typeface="Verdana" panose="020B0604030504040204" pitchFamily="34" charset="0"/>
              </a:rPr>
              <a:t>Būvvaldes komisijas priekšsēdētājs</a:t>
            </a:r>
            <a:endParaRPr kumimoji="0" lang="lv-LV" altLang="lv-LV" sz="1200" b="0" i="1" u="none" strike="noStrike" kern="1200" cap="none" spc="0" normalizeH="0" baseline="0" noProof="0" dirty="0">
              <a:ln>
                <a:noFill/>
              </a:ln>
              <a:solidFill>
                <a:schemeClr val="tx1">
                  <a:lumMod val="50000"/>
                  <a:lumOff val="50000"/>
                </a:schemeClr>
              </a:solidFill>
              <a:effectLst/>
              <a:uLnTx/>
              <a:uFillTx/>
              <a:latin typeface="+mj-lt"/>
              <a:ea typeface="Verdana" panose="020B0604030504040204" pitchFamily="34" charset="0"/>
              <a:cs typeface="+mn-cs"/>
            </a:endParaRPr>
          </a:p>
        </p:txBody>
      </p:sp>
      <p:sp>
        <p:nvSpPr>
          <p:cNvPr id="10" name="TextBox 9">
            <a:extLst>
              <a:ext uri="{FF2B5EF4-FFF2-40B4-BE49-F238E27FC236}">
                <a16:creationId xmlns:a16="http://schemas.microsoft.com/office/drawing/2014/main" id="{2168AA31-3992-4A4E-97BC-1627530CF13A}"/>
              </a:ext>
            </a:extLst>
          </p:cNvPr>
          <p:cNvSpPr txBox="1"/>
          <p:nvPr/>
        </p:nvSpPr>
        <p:spPr>
          <a:xfrm>
            <a:off x="1801911" y="5705527"/>
            <a:ext cx="85881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altLang="lv-LV" sz="1200" dirty="0">
                <a:solidFill>
                  <a:prstClr val="black"/>
                </a:solidFill>
                <a:latin typeface="+mj-lt"/>
                <a:ea typeface="Verdana" panose="020B0604030504040204" pitchFamily="34" charset="0"/>
              </a:rPr>
              <a:t>MS TEAMS</a:t>
            </a:r>
            <a:r>
              <a:rPr kumimoji="0" lang="lv-LV" altLang="lv-LV"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lang="lv-LV" altLang="lv-LV" sz="1200" dirty="0">
                <a:solidFill>
                  <a:prstClr val="black"/>
                </a:solidFill>
                <a:latin typeface="+mj-lt"/>
                <a:ea typeface="Verdana" panose="020B0604030504040204" pitchFamily="34" charset="0"/>
              </a:rPr>
              <a:t>12</a:t>
            </a:r>
            <a:r>
              <a:rPr kumimoji="0" lang="lv-LV" altLang="lv-LV"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.04.2024</a:t>
            </a:r>
          </a:p>
        </p:txBody>
      </p:sp>
    </p:spTree>
    <p:extLst>
      <p:ext uri="{BB962C8B-B14F-4D97-AF65-F5344CB8AC3E}">
        <p14:creationId xmlns:p14="http://schemas.microsoft.com/office/powerpoint/2010/main" val="838827918"/>
      </p:ext>
    </p:extLst>
  </p:cSld>
  <p:clrMapOvr>
    <a:masterClrMapping/>
  </p:clrMapOvr>
  <mc:AlternateContent xmlns:mc="http://schemas.openxmlformats.org/markup-compatibility/2006" xmlns:p14="http://schemas.microsoft.com/office/powerpoint/2010/main">
    <mc:Choice Requires="p14">
      <p:transition spd="slow" p14:dur="2000" advTm="2637"/>
    </mc:Choice>
    <mc:Fallback xmlns="">
      <p:transition spd="slow" advTm="26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AKTUALITĀTES - </a:t>
            </a:r>
            <a:r>
              <a:rPr lang="lv-LV" sz="2000" dirty="0">
                <a:solidFill>
                  <a:prstClr val="black"/>
                </a:solidFill>
                <a:latin typeface="Verdana" panose="020B0604030504040204" pitchFamily="34" charset="0"/>
                <a:ea typeface="Verdana" panose="020B0604030504040204" pitchFamily="34" charset="0"/>
              </a:rPr>
              <a:t>5</a:t>
            </a:r>
            <a:endPar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9B6B4223-D613-BE83-5E65-4DE595796B67}"/>
              </a:ext>
            </a:extLst>
          </p:cNvPr>
          <p:cNvSpPr txBox="1"/>
          <p:nvPr/>
        </p:nvSpPr>
        <p:spPr>
          <a:xfrm>
            <a:off x="2197916" y="1455520"/>
            <a:ext cx="8875552" cy="3600986"/>
          </a:xfrm>
          <a:prstGeom prst="rect">
            <a:avLst/>
          </a:prstGeom>
          <a:noFill/>
        </p:spPr>
        <p:txBody>
          <a:bodyPr wrap="square" rtlCol="0">
            <a:spAutoFit/>
          </a:bodyPr>
          <a:lstStyle/>
          <a:p>
            <a:pPr algn="just">
              <a:spcAft>
                <a:spcPts val="1200"/>
              </a:spcAft>
            </a:pPr>
            <a:r>
              <a:rPr lang="lv-LV" dirty="0"/>
              <a:t>Saskaņā ar Valdības rīcības plānu   Tieslietu ministrijai un Ekonomikas ministrijai ir vairāki uzdevumi, kas saistīti </a:t>
            </a:r>
            <a:r>
              <a:rPr lang="lv-LV" u="sng" dirty="0"/>
              <a:t>ar birokrātijas mazināšanu valsts pārvaldē</a:t>
            </a:r>
            <a:r>
              <a:rPr lang="lv-LV" dirty="0"/>
              <a:t>, mazinot administratīvo slogu nekustamā īpašuma jomā. Atbilstoši Valdības rīcības plāna 35.10. punktam Ekonomikas ministrijai un Tieslietu ministrijai ir </a:t>
            </a:r>
            <a:r>
              <a:rPr lang="lv-LV" b="1" dirty="0"/>
              <a:t>uzdots nodrošināt pakāpeniska vienotā būvniecības un nekustamā īpašuma reģistrācijas procesa ieviešanu no būvniecības ieceres ierosināšanas līdz būves ierakstīšanai zemesgrāmatā</a:t>
            </a:r>
            <a:r>
              <a:rPr lang="lv-LV" dirty="0"/>
              <a:t>, primāri datus iegūstot datu apmaiņas veidā informācijas sistēmu līmenī. </a:t>
            </a:r>
            <a:endParaRPr lang="lv-LV" b="1" dirty="0"/>
          </a:p>
          <a:p>
            <a:pPr algn="just">
              <a:spcAft>
                <a:spcPts val="1200"/>
              </a:spcAft>
            </a:pPr>
            <a:r>
              <a:rPr lang="lv-LV" b="1" dirty="0"/>
              <a:t>BŪVES PASE </a:t>
            </a:r>
            <a:r>
              <a:rPr lang="lv-LV" dirty="0"/>
              <a:t>– daļa no vienotā būves reģistrācijas procesa ieviešanas.</a:t>
            </a:r>
          </a:p>
          <a:p>
            <a:pPr algn="just">
              <a:spcAft>
                <a:spcPts val="1200"/>
              </a:spcAft>
            </a:pPr>
            <a:r>
              <a:rPr lang="lv-LV" dirty="0"/>
              <a:t>Šobrīd plānots ieviest būves pasi </a:t>
            </a:r>
            <a:r>
              <a:rPr lang="lv-LV" u="sng" dirty="0"/>
              <a:t>būvniecības lietas līmenī</a:t>
            </a:r>
            <a:r>
              <a:rPr lang="lv-LV" dirty="0"/>
              <a:t>, vēlāk </a:t>
            </a:r>
            <a:r>
              <a:rPr lang="lv-LV" u="sng" dirty="0"/>
              <a:t>būves līmenī</a:t>
            </a:r>
            <a:r>
              <a:rPr lang="lv-LV" dirty="0"/>
              <a:t>.</a:t>
            </a:r>
          </a:p>
          <a:p>
            <a:pPr algn="just">
              <a:spcAft>
                <a:spcPts val="1200"/>
              </a:spcAft>
            </a:pPr>
            <a:r>
              <a:rPr lang="lv-LV" dirty="0"/>
              <a:t>Dati būves pasē nokļūs daļēji strukturējot būvprojektu, kā arī monitoringa rezultātā no citām valsts informācijas sistēmām.</a:t>
            </a:r>
          </a:p>
        </p:txBody>
      </p:sp>
      <p:pic>
        <p:nvPicPr>
          <p:cNvPr id="8" name="Picture 7" descr="A light bulb with a gear inside&#10;&#10;Description automatically generated">
            <a:extLst>
              <a:ext uri="{FF2B5EF4-FFF2-40B4-BE49-F238E27FC236}">
                <a16:creationId xmlns:a16="http://schemas.microsoft.com/office/drawing/2014/main" id="{4DD0AEF9-657C-3028-BD81-B9B8332A9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83" y="2797015"/>
            <a:ext cx="2064333" cy="1838917"/>
          </a:xfrm>
          <a:prstGeom prst="rect">
            <a:avLst/>
          </a:prstGeom>
        </p:spPr>
      </p:pic>
    </p:spTree>
    <p:extLst>
      <p:ext uri="{BB962C8B-B14F-4D97-AF65-F5344CB8AC3E}">
        <p14:creationId xmlns:p14="http://schemas.microsoft.com/office/powerpoint/2010/main" val="379636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587817"/>
          </a:xfrm>
        </p:spPr>
        <p:txBody>
          <a:bodyPr>
            <a:normAutofit/>
          </a:bodyPr>
          <a:lstStyle/>
          <a:p>
            <a:r>
              <a:rPr lang="lv-LV" altLang="lv-LV" sz="3600" b="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b="0" u="sng" dirty="0">
              <a:solidFill>
                <a:schemeClr val="tx2"/>
              </a:solidFill>
            </a:endParaRPr>
          </a:p>
          <a:p>
            <a:endParaRPr lang="lv-LV" sz="1600" b="0" dirty="0"/>
          </a:p>
          <a:p>
            <a:r>
              <a:rPr lang="lv-LV" sz="1600" b="0" dirty="0">
                <a:solidFill>
                  <a:srgbClr val="3892AE"/>
                </a:solidFill>
                <a:hlinkClick r:id="rId2"/>
              </a:rPr>
              <a:t>www.bvkb.gov.lv</a:t>
            </a:r>
            <a:endParaRPr lang="lv-LV" sz="1600" b="0" dirty="0">
              <a:solidFill>
                <a:srgbClr val="3892AE"/>
              </a:solidFill>
            </a:endParaRPr>
          </a:p>
          <a:p>
            <a:endParaRPr lang="lv-LV" sz="1600" b="0" dirty="0">
              <a:solidFill>
                <a:srgbClr val="3892AE"/>
              </a:solidFill>
            </a:endParaRP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945D76A-427E-4739-AA5B-7B32A7AD198C}"/>
              </a:ext>
            </a:extLst>
          </p:cNvPr>
          <p:cNvSpPr txBox="1"/>
          <p:nvPr/>
        </p:nvSpPr>
        <p:spPr>
          <a:xfrm>
            <a:off x="5226179" y="1964673"/>
            <a:ext cx="2296206"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no 01.10.2004. līdz 01.10.2014. </a:t>
            </a: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DARBA KĀRTĪBA</a:t>
            </a:r>
          </a:p>
        </p:txBody>
      </p:sp>
      <p:graphicFrame>
        <p:nvGraphicFramePr>
          <p:cNvPr id="7" name="Table 6">
            <a:extLst>
              <a:ext uri="{FF2B5EF4-FFF2-40B4-BE49-F238E27FC236}">
                <a16:creationId xmlns:a16="http://schemas.microsoft.com/office/drawing/2014/main" id="{1E9DFEF4-7D00-B235-5102-8239D79883F2}"/>
              </a:ext>
            </a:extLst>
          </p:cNvPr>
          <p:cNvGraphicFramePr>
            <a:graphicFrameLocks noGrp="1"/>
          </p:cNvGraphicFramePr>
          <p:nvPr>
            <p:extLst>
              <p:ext uri="{D42A27DB-BD31-4B8C-83A1-F6EECF244321}">
                <p14:modId xmlns:p14="http://schemas.microsoft.com/office/powerpoint/2010/main" val="4013668417"/>
              </p:ext>
            </p:extLst>
          </p:nvPr>
        </p:nvGraphicFramePr>
        <p:xfrm>
          <a:off x="2330195" y="1497711"/>
          <a:ext cx="7531610" cy="3862578"/>
        </p:xfrm>
        <a:graphic>
          <a:graphicData uri="http://schemas.openxmlformats.org/drawingml/2006/table">
            <a:tbl>
              <a:tblPr firstRow="1" firstCol="1" bandRow="1"/>
              <a:tblGrid>
                <a:gridCol w="1319016">
                  <a:extLst>
                    <a:ext uri="{9D8B030D-6E8A-4147-A177-3AD203B41FA5}">
                      <a16:colId xmlns:a16="http://schemas.microsoft.com/office/drawing/2014/main" val="2800728691"/>
                    </a:ext>
                  </a:extLst>
                </a:gridCol>
                <a:gridCol w="6212594">
                  <a:extLst>
                    <a:ext uri="{9D8B030D-6E8A-4147-A177-3AD203B41FA5}">
                      <a16:colId xmlns:a16="http://schemas.microsoft.com/office/drawing/2014/main" val="237975161"/>
                    </a:ext>
                  </a:extLst>
                </a:gridCol>
              </a:tblGrid>
              <a:tr h="190500">
                <a:tc>
                  <a:txBody>
                    <a:bodyPr/>
                    <a:lstStyle/>
                    <a:p>
                      <a:pPr fontAlgn="base">
                        <a:lnSpc>
                          <a:spcPct val="150000"/>
                        </a:lnSpc>
                        <a:spcAft>
                          <a:spcPts val="800"/>
                        </a:spcAft>
                      </a:pPr>
                      <a:r>
                        <a:rPr lang="lv-LV"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10.00 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tc>
                  <a:txBody>
                    <a:bodyPr/>
                    <a:lstStyle/>
                    <a:p>
                      <a:pPr fontAlgn="base">
                        <a:lnSpc>
                          <a:spcPct val="150000"/>
                        </a:lnSpc>
                        <a:spcAft>
                          <a:spcPts val="800"/>
                        </a:spcAft>
                      </a:pPr>
                      <a:r>
                        <a:rPr lang="lv-LV"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Ievadvārdi, semināra darba kārtība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lv-LV" sz="1000"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(Māris Demme, BVKB Būvniecības kontroles departamenta direktors)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797051636"/>
                  </a:ext>
                </a:extLst>
              </a:tr>
              <a:tr h="190500">
                <a:tc>
                  <a:txBody>
                    <a:bodyPr/>
                    <a:lstStyle/>
                    <a:p>
                      <a:pPr fontAlgn="base">
                        <a:lnSpc>
                          <a:spcPct val="150000"/>
                        </a:lnSpc>
                        <a:spcAft>
                          <a:spcPts val="800"/>
                        </a:spcAft>
                      </a:pPr>
                      <a:r>
                        <a:rPr lang="lv-LV" sz="1000" b="1" dirty="0">
                          <a:effectLst/>
                          <a:latin typeface="Verdana" panose="020B0604030504040204" pitchFamily="34" charset="0"/>
                          <a:ea typeface="Times New Roman" panose="02020603050405020304" pitchFamily="18" charset="0"/>
                          <a:cs typeface="Times New Roman" panose="02020603050405020304" pitchFamily="18" charset="0"/>
                        </a:rPr>
                        <a:t>10.05 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fontAlgn="base">
                        <a:lnSpc>
                          <a:spcPct val="150000"/>
                        </a:lnSpc>
                        <a:spcAft>
                          <a:spcPts val="800"/>
                        </a:spcAft>
                      </a:pPr>
                      <a:r>
                        <a:rPr lang="lv-LV" sz="1000" b="1">
                          <a:effectLst/>
                          <a:latin typeface="Verdana" panose="020B0604030504040204" pitchFamily="34" charset="0"/>
                          <a:ea typeface="Times New Roman" panose="02020603050405020304" pitchFamily="18" charset="0"/>
                          <a:cs typeface="Times New Roman" panose="02020603050405020304" pitchFamily="18" charset="0"/>
                        </a:rPr>
                        <a:t>Dati par būvvalžu 2023.gada darba rezultātiem u.c. aktualitātes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lv-LV" sz="1000" i="1">
                          <a:effectLst/>
                          <a:latin typeface="Verdana" panose="020B0604030504040204" pitchFamily="34" charset="0"/>
                          <a:ea typeface="Times New Roman" panose="02020603050405020304" pitchFamily="18" charset="0"/>
                          <a:cs typeface="Times New Roman" panose="02020603050405020304" pitchFamily="18" charset="0"/>
                        </a:rPr>
                        <a:t>(Māris Demme, BVKB Būvniecības kontroles departamenta direktors)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14933028"/>
                  </a:ext>
                </a:extLst>
              </a:tr>
              <a:tr h="190500">
                <a:tc>
                  <a:txBody>
                    <a:bodyPr/>
                    <a:lstStyle/>
                    <a:p>
                      <a:pPr fontAlgn="base">
                        <a:lnSpc>
                          <a:spcPct val="150000"/>
                        </a:lnSpc>
                        <a:spcAft>
                          <a:spcPts val="800"/>
                        </a:spcAft>
                      </a:pPr>
                      <a:r>
                        <a:rPr lang="lv-LV"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10:25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tc>
                  <a:txBody>
                    <a:bodyPr/>
                    <a:lstStyle/>
                    <a:p>
                      <a:pPr fontAlgn="base">
                        <a:lnSpc>
                          <a:spcPct val="150000"/>
                        </a:lnSpc>
                        <a:spcAft>
                          <a:spcPts val="800"/>
                        </a:spcAft>
                      </a:pPr>
                      <a:r>
                        <a:rPr lang="lv-LV"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BIS reģistri un būvkomersantu kontrole</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lv-LV" sz="10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(Iveta Putne, BVKB ISD Būvniecības informācijas sistēmas reģistru nodaļas vadītāja)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3523954260"/>
                  </a:ext>
                </a:extLst>
              </a:tr>
              <a:tr h="190500">
                <a:tc>
                  <a:txBody>
                    <a:bodyPr/>
                    <a:lstStyle/>
                    <a:p>
                      <a:pPr fontAlgn="base">
                        <a:lnSpc>
                          <a:spcPct val="150000"/>
                        </a:lnSpc>
                        <a:spcAft>
                          <a:spcPts val="800"/>
                        </a:spcAft>
                      </a:pPr>
                      <a:r>
                        <a:rPr lang="lv-LV" sz="1000" b="1">
                          <a:effectLst/>
                          <a:latin typeface="Verdana" panose="020B0604030504040204" pitchFamily="34" charset="0"/>
                          <a:ea typeface="Times New Roman" panose="02020603050405020304" pitchFamily="18" charset="0"/>
                          <a:cs typeface="Times New Roman" panose="02020603050405020304" pitchFamily="18" charset="0"/>
                        </a:rPr>
                        <a:t>10:45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fontAlgn="base">
                        <a:lnSpc>
                          <a:spcPct val="150000"/>
                        </a:lnSpc>
                        <a:spcAft>
                          <a:spcPts val="800"/>
                        </a:spcAft>
                      </a:pPr>
                      <a:r>
                        <a:rPr lang="lv-LV" sz="1000" b="1">
                          <a:effectLst/>
                          <a:latin typeface="Verdana" panose="020B0604030504040204" pitchFamily="34" charset="0"/>
                          <a:ea typeface="Times New Roman" panose="02020603050405020304" pitchFamily="18" charset="0"/>
                          <a:cs typeface="Times New Roman" panose="02020603050405020304" pitchFamily="18" charset="0"/>
                        </a:rPr>
                        <a:t>Aktualitātes sākotnējo izvērtējumu un tehnisko noteikumu izsniegšanā un būvprojektu skaņošanā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lv-LV" sz="1000">
                          <a:effectLst/>
                          <a:latin typeface="Verdana" panose="020B0604030504040204" pitchFamily="34" charset="0"/>
                          <a:ea typeface="Times New Roman" panose="02020603050405020304" pitchFamily="18" charset="0"/>
                          <a:cs typeface="Times New Roman" panose="02020603050405020304" pitchFamily="18" charset="0"/>
                        </a:rPr>
                        <a:t>(Dace Radusa</a:t>
                      </a:r>
                      <a:r>
                        <a:rPr lang="lv-LV" sz="1000" i="1">
                          <a:effectLst/>
                          <a:latin typeface="Verdana" panose="020B0604030504040204" pitchFamily="34" charset="0"/>
                          <a:ea typeface="Times New Roman" panose="02020603050405020304" pitchFamily="18" charset="0"/>
                          <a:cs typeface="Times New Roman" panose="02020603050405020304" pitchFamily="18" charset="0"/>
                        </a:rPr>
                        <a:t>, </a:t>
                      </a:r>
                      <a:r>
                        <a:rPr lang="lv-LV" sz="1000">
                          <a:effectLst/>
                          <a:latin typeface="Verdana" panose="020B0604030504040204" pitchFamily="34" charset="0"/>
                          <a:ea typeface="Times New Roman" panose="02020603050405020304" pitchFamily="18" charset="0"/>
                          <a:cs typeface="Times New Roman" panose="02020603050405020304" pitchFamily="18" charset="0"/>
                        </a:rPr>
                        <a:t>VVD </a:t>
                      </a:r>
                      <a:r>
                        <a:rPr lang="lv-LV" sz="1000" i="1">
                          <a:effectLst/>
                          <a:latin typeface="Verdana" panose="020B0604030504040204" pitchFamily="34" charset="0"/>
                          <a:ea typeface="Times New Roman" panose="02020603050405020304" pitchFamily="18" charset="0"/>
                          <a:cs typeface="Times New Roman" panose="02020603050405020304" pitchFamily="18" charset="0"/>
                        </a:rPr>
                        <a:t>Būvniecības un attīstības departaments</a:t>
                      </a:r>
                      <a:r>
                        <a:rPr lang="lv-LV" sz="1000">
                          <a:effectLst/>
                          <a:latin typeface="Verdana" panose="020B0604030504040204" pitchFamily="34" charset="0"/>
                          <a:ea typeface="Times New Roman" panose="02020603050405020304" pitchFamily="18" charset="0"/>
                          <a:cs typeface="Times New Roman" panose="02020603050405020304" pitchFamily="18" charset="0"/>
                        </a:rPr>
                        <a:t>)</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97734039"/>
                  </a:ext>
                </a:extLst>
              </a:tr>
              <a:tr h="190500">
                <a:tc>
                  <a:txBody>
                    <a:bodyPr/>
                    <a:lstStyle/>
                    <a:p>
                      <a:pPr fontAlgn="base">
                        <a:lnSpc>
                          <a:spcPct val="150000"/>
                        </a:lnSpc>
                        <a:spcAft>
                          <a:spcPts val="800"/>
                        </a:spcAft>
                      </a:pPr>
                      <a:r>
                        <a:rPr lang="lv-LV"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11:00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tc>
                  <a:txBody>
                    <a:bodyPr/>
                    <a:lstStyle/>
                    <a:p>
                      <a:pPr fontAlgn="base">
                        <a:lnSpc>
                          <a:spcPct val="150000"/>
                        </a:lnSpc>
                        <a:spcAft>
                          <a:spcPts val="800"/>
                        </a:spcAft>
                      </a:pPr>
                      <a:r>
                        <a:rPr lang="lv-LV"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Minerālie resursi. Normatīvais ietvars. Atļauju nepieciešamība. </a:t>
                      </a:r>
                      <a:r>
                        <a:rPr lang="lv-LV"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Neatbilstības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lv-LV"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(Kalvis Avotiņš, VVD Lielrīgas reģionālās vides pārvaldes direktors)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1337681174"/>
                  </a:ext>
                </a:extLst>
              </a:tr>
              <a:tr h="190500">
                <a:tc>
                  <a:txBody>
                    <a:bodyPr/>
                    <a:lstStyle/>
                    <a:p>
                      <a:pPr fontAlgn="base">
                        <a:lnSpc>
                          <a:spcPct val="150000"/>
                        </a:lnSpc>
                        <a:spcAft>
                          <a:spcPts val="800"/>
                        </a:spcAft>
                      </a:pPr>
                      <a:r>
                        <a:rPr lang="lv-LV" sz="1000" b="1">
                          <a:effectLst/>
                          <a:latin typeface="Verdana" panose="020B0604030504040204" pitchFamily="34" charset="0"/>
                          <a:ea typeface="Times New Roman" panose="02020603050405020304" pitchFamily="18" charset="0"/>
                          <a:cs typeface="Times New Roman" panose="02020603050405020304" pitchFamily="18" charset="0"/>
                        </a:rPr>
                        <a:t> </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lv-LV" sz="1000" b="1">
                          <a:effectLst/>
                          <a:latin typeface="Verdana" panose="020B0604030504040204" pitchFamily="34" charset="0"/>
                          <a:ea typeface="Times New Roman" panose="02020603050405020304" pitchFamily="18" charset="0"/>
                          <a:cs typeface="Times New Roman" panose="02020603050405020304" pitchFamily="18" charset="0"/>
                        </a:rPr>
                        <a:t>11:15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fontAlgn="base">
                        <a:lnSpc>
                          <a:spcPct val="150000"/>
                        </a:lnSpc>
                        <a:spcAft>
                          <a:spcPts val="800"/>
                        </a:spcAft>
                      </a:pPr>
                      <a:r>
                        <a:rPr lang="lv-LV" sz="1000" b="1" dirty="0">
                          <a:effectLst/>
                          <a:latin typeface="Verdana" panose="020B0604030504040204" pitchFamily="34" charset="0"/>
                          <a:ea typeface="Times New Roman" panose="02020603050405020304" pitchFamily="18" charset="0"/>
                          <a:cs typeface="Times New Roman" panose="02020603050405020304" pitchFamily="18" charset="0"/>
                        </a:rPr>
                        <a:t>Atmežošanas jautājumi</a:t>
                      </a:r>
                      <a:r>
                        <a:rPr lang="lv-LV" sz="10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50000"/>
                        </a:lnSpc>
                        <a:spcAft>
                          <a:spcPts val="800"/>
                        </a:spcAft>
                      </a:pPr>
                      <a:r>
                        <a:rPr lang="lv-LV" sz="1000" dirty="0">
                          <a:effectLst/>
                          <a:latin typeface="Verdana" panose="020B0604030504040204" pitchFamily="34" charset="0"/>
                          <a:ea typeface="Times New Roman" panose="02020603050405020304" pitchFamily="18" charset="0"/>
                          <a:cs typeface="Times New Roman" panose="02020603050405020304" pitchFamily="18" charset="0"/>
                        </a:rPr>
                        <a:t>(Normunds </a:t>
                      </a:r>
                      <a:r>
                        <a:rPr lang="lv-LV" sz="1000" dirty="0" err="1">
                          <a:effectLst/>
                          <a:latin typeface="Verdana" panose="020B0604030504040204" pitchFamily="34" charset="0"/>
                          <a:ea typeface="Times New Roman" panose="02020603050405020304" pitchFamily="18" charset="0"/>
                          <a:cs typeface="Times New Roman" panose="02020603050405020304" pitchFamily="18" charset="0"/>
                        </a:rPr>
                        <a:t>Knēts</a:t>
                      </a:r>
                      <a:r>
                        <a:rPr lang="lv-LV" sz="1000" dirty="0">
                          <a:effectLst/>
                          <a:latin typeface="Verdana" panose="020B0604030504040204" pitchFamily="34" charset="0"/>
                          <a:ea typeface="Times New Roman" panose="02020603050405020304" pitchFamily="18" charset="0"/>
                          <a:cs typeface="Times New Roman" panose="02020603050405020304" pitchFamily="18" charset="0"/>
                        </a:rPr>
                        <a:t>, VMD Meža resursu pārvaldības departamenta Mežsaimniecības daļas vadītājs un Daiga </a:t>
                      </a:r>
                      <a:r>
                        <a:rPr lang="lv-LV" sz="1000" dirty="0" err="1">
                          <a:effectLst/>
                          <a:latin typeface="Verdana" panose="020B0604030504040204" pitchFamily="34" charset="0"/>
                          <a:ea typeface="Times New Roman" panose="02020603050405020304" pitchFamily="18" charset="0"/>
                          <a:cs typeface="Times New Roman" panose="02020603050405020304" pitchFamily="18" charset="0"/>
                        </a:rPr>
                        <a:t>Breiere</a:t>
                      </a:r>
                      <a:r>
                        <a:rPr lang="lv-LV" sz="1000" dirty="0">
                          <a:effectLst/>
                          <a:latin typeface="Verdana" panose="020B0604030504040204" pitchFamily="34" charset="0"/>
                          <a:ea typeface="Times New Roman" panose="02020603050405020304" pitchFamily="18" charset="0"/>
                          <a:cs typeface="Times New Roman" panose="02020603050405020304" pitchFamily="18" charset="0"/>
                        </a:rPr>
                        <a:t>, vecākā referente)</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0688463"/>
                  </a:ext>
                </a:extLst>
              </a:tr>
              <a:tr h="190500">
                <a:tc>
                  <a:txBody>
                    <a:bodyPr/>
                    <a:lstStyle/>
                    <a:p>
                      <a:pPr fontAlgn="base">
                        <a:lnSpc>
                          <a:spcPct val="150000"/>
                        </a:lnSpc>
                        <a:spcAft>
                          <a:spcPts val="800"/>
                        </a:spcAft>
                      </a:pPr>
                      <a:r>
                        <a:rPr lang="lv-LV"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11:30</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tc>
                  <a:txBody>
                    <a:bodyPr/>
                    <a:lstStyle/>
                    <a:p>
                      <a:pPr fontAlgn="base">
                        <a:lnSpc>
                          <a:spcPct val="150000"/>
                        </a:lnSpc>
                        <a:spcAft>
                          <a:spcPts val="800"/>
                        </a:spcAft>
                      </a:pPr>
                      <a:r>
                        <a:rPr lang="lv-LV"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Noslēgums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1329507619"/>
                  </a:ext>
                </a:extLst>
              </a:tr>
            </a:tbl>
          </a:graphicData>
        </a:graphic>
      </p:graphicFrame>
      <p:sp>
        <p:nvSpPr>
          <p:cNvPr id="10" name="TextBox 9">
            <a:extLst>
              <a:ext uri="{FF2B5EF4-FFF2-40B4-BE49-F238E27FC236}">
                <a16:creationId xmlns:a16="http://schemas.microsoft.com/office/drawing/2014/main" id="{0156A99B-33D9-74F4-6A90-0A40E65B5782}"/>
              </a:ext>
            </a:extLst>
          </p:cNvPr>
          <p:cNvSpPr txBox="1"/>
          <p:nvPr/>
        </p:nvSpPr>
        <p:spPr>
          <a:xfrm>
            <a:off x="2189527" y="5612235"/>
            <a:ext cx="8405768" cy="369332"/>
          </a:xfrm>
          <a:prstGeom prst="rect">
            <a:avLst/>
          </a:prstGeom>
          <a:noFill/>
        </p:spPr>
        <p:txBody>
          <a:bodyPr wrap="square" rtlCol="0">
            <a:spAutoFit/>
          </a:bodyPr>
          <a:lstStyle/>
          <a:p>
            <a:pPr algn="ctr"/>
            <a:r>
              <a:rPr lang="lv-LV" dirty="0">
                <a:solidFill>
                  <a:srgbClr val="C00000"/>
                </a:solidFill>
              </a:rPr>
              <a:t>Aicinām piedalīties aptaujās TEAMS «</a:t>
            </a:r>
            <a:r>
              <a:rPr lang="lv-LV" dirty="0" err="1">
                <a:solidFill>
                  <a:srgbClr val="C00000"/>
                </a:solidFill>
              </a:rPr>
              <a:t>Tērzētavas</a:t>
            </a:r>
            <a:r>
              <a:rPr lang="lv-LV" dirty="0">
                <a:solidFill>
                  <a:srgbClr val="C00000"/>
                </a:solidFill>
              </a:rPr>
              <a:t>» sadaļā</a:t>
            </a:r>
          </a:p>
        </p:txBody>
      </p:sp>
    </p:spTree>
    <p:extLst>
      <p:ext uri="{BB962C8B-B14F-4D97-AF65-F5344CB8AC3E}">
        <p14:creationId xmlns:p14="http://schemas.microsoft.com/office/powerpoint/2010/main" val="238256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BŪVVALŽU 2023.GADA DARBA REZULTĀTI</a:t>
            </a:r>
          </a:p>
        </p:txBody>
      </p:sp>
      <p:sp>
        <p:nvSpPr>
          <p:cNvPr id="4" name="TextBox 3">
            <a:extLst>
              <a:ext uri="{FF2B5EF4-FFF2-40B4-BE49-F238E27FC236}">
                <a16:creationId xmlns:a16="http://schemas.microsoft.com/office/drawing/2014/main" id="{9B6B4223-D613-BE83-5E65-4DE595796B67}"/>
              </a:ext>
            </a:extLst>
          </p:cNvPr>
          <p:cNvSpPr txBox="1"/>
          <p:nvPr/>
        </p:nvSpPr>
        <p:spPr>
          <a:xfrm>
            <a:off x="2197916" y="1627464"/>
            <a:ext cx="8875552" cy="163121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lv-LV" dirty="0"/>
              <a:t>BVKB Plānošanas analīzes un iekšējās kontroles nodaļa ir apkopojusi informāciju par Latvijas būvvalžu darbu ar būvniecības iecerēm 2023.gadā.</a:t>
            </a:r>
          </a:p>
          <a:p>
            <a:pPr marL="285750" indent="-285750" algn="just">
              <a:spcAft>
                <a:spcPts val="1200"/>
              </a:spcAft>
              <a:buFont typeface="Arial" panose="020B0604020202020204" pitchFamily="34" charset="0"/>
              <a:buChar char="•"/>
            </a:pPr>
            <a:r>
              <a:rPr lang="lv-LV" i="1" dirty="0">
                <a:solidFill>
                  <a:schemeClr val="tx1">
                    <a:lumMod val="50000"/>
                    <a:lumOff val="50000"/>
                  </a:schemeClr>
                </a:solidFill>
              </a:rPr>
              <a:t>Jāņem vērā, ka no BIS izgūtā informācija nav apstrādāta, iespējamas neprecizitātes «organizācijas laika» un «klienta laika» sadalījumā, kas ir tieši atkarīgs no tā, cik korekti būvvaldes ir izmantojušas BIS «Gaidīt uz klientu» funkcionalitāti. </a:t>
            </a:r>
          </a:p>
        </p:txBody>
      </p:sp>
      <p:pic>
        <p:nvPicPr>
          <p:cNvPr id="2050" name="Picture 1">
            <a:extLst>
              <a:ext uri="{FF2B5EF4-FFF2-40B4-BE49-F238E27FC236}">
                <a16:creationId xmlns:a16="http://schemas.microsoft.com/office/drawing/2014/main" id="{45C1DD1D-0B5D-1E50-E757-4E014D4C7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178" y="3429000"/>
            <a:ext cx="2873644" cy="28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E718FA00-328E-690B-B001-B53BC32EAA18}"/>
              </a:ext>
            </a:extLst>
          </p:cNvPr>
          <p:cNvGraphicFramePr>
            <a:graphicFrameLocks noChangeAspect="1"/>
          </p:cNvGraphicFramePr>
          <p:nvPr>
            <p:extLst>
              <p:ext uri="{D42A27DB-BD31-4B8C-83A1-F6EECF244321}">
                <p14:modId xmlns:p14="http://schemas.microsoft.com/office/powerpoint/2010/main" val="466911138"/>
              </p:ext>
            </p:extLst>
          </p:nvPr>
        </p:nvGraphicFramePr>
        <p:xfrm>
          <a:off x="6312756" y="4199331"/>
          <a:ext cx="312429" cy="263612"/>
        </p:xfrm>
        <a:graphic>
          <a:graphicData uri="http://schemas.openxmlformats.org/presentationml/2006/ole">
            <mc:AlternateContent xmlns:mc="http://schemas.openxmlformats.org/markup-compatibility/2006">
              <mc:Choice xmlns:v="urn:schemas-microsoft-com:vml" Requires="v">
                <p:oleObj name="Worksheet" showAsIcon="1" r:id="rId6" imgW="914400" imgH="771480" progId="Excel.Sheet.12">
                  <p:embed/>
                </p:oleObj>
              </mc:Choice>
              <mc:Fallback>
                <p:oleObj name="Worksheet" showAsIcon="1" r:id="rId6" imgW="914400" imgH="771480" progId="Excel.Sheet.12">
                  <p:embed/>
                  <p:pic>
                    <p:nvPicPr>
                      <p:cNvPr id="0" name=""/>
                      <p:cNvPicPr/>
                      <p:nvPr/>
                    </p:nvPicPr>
                    <p:blipFill>
                      <a:blip r:embed="rId7"/>
                      <a:stretch>
                        <a:fillRect/>
                      </a:stretch>
                    </p:blipFill>
                    <p:spPr>
                      <a:xfrm>
                        <a:off x="6312756" y="4199331"/>
                        <a:ext cx="312429" cy="263612"/>
                      </a:xfrm>
                      <a:prstGeom prst="rect">
                        <a:avLst/>
                      </a:prstGeom>
                    </p:spPr>
                  </p:pic>
                </p:oleObj>
              </mc:Fallback>
            </mc:AlternateContent>
          </a:graphicData>
        </a:graphic>
      </p:graphicFrame>
    </p:spTree>
    <p:extLst>
      <p:ext uri="{BB962C8B-B14F-4D97-AF65-F5344CB8AC3E}">
        <p14:creationId xmlns:p14="http://schemas.microsoft.com/office/powerpoint/2010/main" val="91479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prstClr val="black"/>
                </a:solidFill>
                <a:latin typeface="Verdana" panose="020B0604030504040204" pitchFamily="34" charset="0"/>
                <a:ea typeface="Verdana" panose="020B0604030504040204" pitchFamily="34" charset="0"/>
              </a:rPr>
              <a:t>NODERĪGI - 1</a:t>
            </a:r>
            <a:endPar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9B6B4223-D613-BE83-5E65-4DE595796B67}"/>
              </a:ext>
            </a:extLst>
          </p:cNvPr>
          <p:cNvSpPr txBox="1"/>
          <p:nvPr/>
        </p:nvSpPr>
        <p:spPr>
          <a:xfrm>
            <a:off x="2436179" y="1802650"/>
            <a:ext cx="8781186" cy="4585871"/>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lv-LV" dirty="0"/>
              <a:t>Ņemot vērā regulējuma neprecizitātes, </a:t>
            </a:r>
            <a:r>
              <a:rPr lang="lv-LV" b="1" dirty="0"/>
              <a:t>vērojama atšķirīga </a:t>
            </a:r>
            <a:r>
              <a:rPr lang="lv-LV" dirty="0"/>
              <a:t>būvprojekta izstrādātāju un būvvalžu </a:t>
            </a:r>
            <a:r>
              <a:rPr lang="lv-LV" b="1" dirty="0"/>
              <a:t>prakse rezervuāru būvniecības procesā</a:t>
            </a:r>
            <a:r>
              <a:rPr lang="lv-LV" dirty="0"/>
              <a:t>.</a:t>
            </a:r>
          </a:p>
          <a:p>
            <a:pPr marL="285750" indent="-285750" algn="just">
              <a:spcAft>
                <a:spcPts val="600"/>
              </a:spcAft>
              <a:buFont typeface="Arial" panose="020B0604020202020204" pitchFamily="34" charset="0"/>
              <a:buChar char="•"/>
            </a:pPr>
            <a:r>
              <a:rPr lang="lv-LV" dirty="0"/>
              <a:t>MK Nr.326 «Būvju klasifikācijas noteikumi» paredz 	</a:t>
            </a:r>
            <a:r>
              <a:rPr lang="lv-LV" b="1" dirty="0"/>
              <a:t>Nedzīvojamās ēkas </a:t>
            </a:r>
            <a:r>
              <a:rPr lang="lv-LV" dirty="0"/>
              <a:t>klasifikācijas kodu - </a:t>
            </a:r>
            <a:r>
              <a:rPr lang="lv-LV" b="1" dirty="0"/>
              <a:t>1252</a:t>
            </a:r>
            <a:r>
              <a:rPr lang="lv-LV" dirty="0"/>
              <a:t> Noliktavas, rezervuāri, bunkuri un </a:t>
            </a:r>
            <a:r>
              <a:rPr lang="lv-LV" dirty="0" err="1"/>
              <a:t>silosi</a:t>
            </a:r>
            <a:endParaRPr lang="lv-LV" dirty="0"/>
          </a:p>
          <a:p>
            <a:pPr marL="285750" indent="-285750" algn="just">
              <a:spcAft>
                <a:spcPts val="600"/>
              </a:spcAft>
              <a:buFont typeface="Arial" panose="020B0604020202020204" pitchFamily="34" charset="0"/>
              <a:buChar char="•"/>
            </a:pPr>
            <a:r>
              <a:rPr lang="lv-LV" b="1" dirty="0"/>
              <a:t>Būvniecības likuma </a:t>
            </a:r>
            <a:r>
              <a:rPr lang="lv-LV" dirty="0"/>
              <a:t>11.pants nosaka:</a:t>
            </a:r>
          </a:p>
          <a:p>
            <a:pPr algn="just">
              <a:spcAft>
                <a:spcPts val="600"/>
              </a:spcAft>
            </a:pPr>
            <a:r>
              <a:rPr lang="lv-LV" dirty="0"/>
              <a:t>(2) </a:t>
            </a:r>
            <a:r>
              <a:rPr lang="lv-LV" b="1" dirty="0"/>
              <a:t>Ēka</a:t>
            </a:r>
            <a:r>
              <a:rPr lang="lv-LV" dirty="0"/>
              <a:t> ir atsevišķi lietojama apjumta vai segta būve, kura atbilst šādām pazīmēm:</a:t>
            </a:r>
          </a:p>
          <a:p>
            <a:pPr algn="just">
              <a:spcAft>
                <a:spcPts val="600"/>
              </a:spcAft>
            </a:pPr>
            <a:r>
              <a:rPr lang="lv-LV" dirty="0"/>
              <a:t>	1) tajā </a:t>
            </a:r>
            <a:r>
              <a:rPr lang="lv-LV" u="sng" dirty="0"/>
              <a:t>var ieiet cilvēks</a:t>
            </a:r>
            <a:r>
              <a:rPr lang="lv-LV" dirty="0"/>
              <a:t>, un tās iekštelpas lielākais augstums ir vismaz 1,6 metri;</a:t>
            </a:r>
          </a:p>
          <a:p>
            <a:pPr algn="just">
              <a:spcAft>
                <a:spcPts val="600"/>
              </a:spcAft>
            </a:pPr>
            <a:r>
              <a:rPr lang="lv-LV" dirty="0"/>
              <a:t>	2) tā </a:t>
            </a:r>
            <a:r>
              <a:rPr lang="lv-LV" u="sng" dirty="0"/>
              <a:t>ir piemērota </a:t>
            </a:r>
            <a:r>
              <a:rPr lang="lv-LV" dirty="0"/>
              <a:t>cilvēku vai dzīvnieku </a:t>
            </a:r>
            <a:r>
              <a:rPr lang="lv-LV" u="sng" dirty="0"/>
              <a:t>patvērumam vai priekšmetu turēšanai</a:t>
            </a:r>
            <a:r>
              <a:rPr lang="lv-LV" dirty="0"/>
              <a:t>;</a:t>
            </a:r>
          </a:p>
          <a:p>
            <a:pPr algn="just">
              <a:spcAft>
                <a:spcPts val="600"/>
              </a:spcAft>
            </a:pPr>
            <a:r>
              <a:rPr lang="lv-LV" dirty="0"/>
              <a:t>	3) tai ir nosakāms ēkas lietošanas veids atbilstoši normatīvajiem aktiem par būvju klasifikāciju.</a:t>
            </a:r>
          </a:p>
          <a:p>
            <a:pPr marL="285750" indent="-285750" algn="just">
              <a:spcAft>
                <a:spcPts val="600"/>
              </a:spcAft>
              <a:buFont typeface="Arial" panose="020B0604020202020204" pitchFamily="34" charset="0"/>
              <a:buChar char="•"/>
            </a:pPr>
            <a:endParaRPr lang="lv-LV" dirty="0"/>
          </a:p>
          <a:p>
            <a:pPr algn="just">
              <a:spcAft>
                <a:spcPts val="600"/>
              </a:spcAft>
            </a:pPr>
            <a:r>
              <a:rPr lang="lv-LV" dirty="0"/>
              <a:t>(3) </a:t>
            </a:r>
            <a:r>
              <a:rPr lang="lv-LV" b="1" dirty="0"/>
              <a:t>Inženierbūve</a:t>
            </a:r>
            <a:r>
              <a:rPr lang="lv-LV" dirty="0"/>
              <a:t> ir būve, kura </a:t>
            </a:r>
            <a:r>
              <a:rPr lang="lv-LV" u="sng" dirty="0"/>
              <a:t>neatbilst kādai no </a:t>
            </a:r>
            <a:r>
              <a:rPr lang="lv-LV" dirty="0"/>
              <a:t>šā panta otrajā daļā noteiktajām ēkas </a:t>
            </a:r>
            <a:r>
              <a:rPr lang="lv-LV" u="sng" dirty="0"/>
              <a:t>pazīmēm</a:t>
            </a:r>
            <a:r>
              <a:rPr lang="lv-LV" dirty="0"/>
              <a:t> un kurai inženierbūves lietošanas veids ir nosakāms atbilstoši normatīvajiem aktiem par būvju klasifikāciju.</a:t>
            </a:r>
          </a:p>
        </p:txBody>
      </p:sp>
      <p:pic>
        <p:nvPicPr>
          <p:cNvPr id="7" name="Picture 6" descr="A green and white container&#10;&#10;Description automatically generated">
            <a:extLst>
              <a:ext uri="{FF2B5EF4-FFF2-40B4-BE49-F238E27FC236}">
                <a16:creationId xmlns:a16="http://schemas.microsoft.com/office/drawing/2014/main" id="{6CCF873F-0AFD-2DBD-D495-D852FE0F1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732" y="1806814"/>
            <a:ext cx="1720448" cy="1112556"/>
          </a:xfrm>
          <a:prstGeom prst="rect">
            <a:avLst/>
          </a:prstGeom>
        </p:spPr>
      </p:pic>
      <p:pic>
        <p:nvPicPr>
          <p:cNvPr id="9" name="Picture 8" descr="A large red tank in the ground&#10;&#10;Description automatically generated">
            <a:extLst>
              <a:ext uri="{FF2B5EF4-FFF2-40B4-BE49-F238E27FC236}">
                <a16:creationId xmlns:a16="http://schemas.microsoft.com/office/drawing/2014/main" id="{EFF67E91-EDD8-01CC-A786-D93A06B5BE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732" y="3429000"/>
            <a:ext cx="1704261" cy="1278196"/>
          </a:xfrm>
          <a:prstGeom prst="rect">
            <a:avLst/>
          </a:prstGeom>
        </p:spPr>
      </p:pic>
      <p:pic>
        <p:nvPicPr>
          <p:cNvPr id="11" name="Picture 10" descr="A large yellow tank in a dirt pit&#10;&#10;Description automatically generated">
            <a:extLst>
              <a:ext uri="{FF2B5EF4-FFF2-40B4-BE49-F238E27FC236}">
                <a16:creationId xmlns:a16="http://schemas.microsoft.com/office/drawing/2014/main" id="{B8D23C72-4E03-0F97-AA8A-1132E2FA5D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732" y="5156928"/>
            <a:ext cx="1709854" cy="1282391"/>
          </a:xfrm>
          <a:prstGeom prst="rect">
            <a:avLst/>
          </a:prstGeom>
        </p:spPr>
      </p:pic>
    </p:spTree>
    <p:extLst>
      <p:ext uri="{BB962C8B-B14F-4D97-AF65-F5344CB8AC3E}">
        <p14:creationId xmlns:p14="http://schemas.microsoft.com/office/powerpoint/2010/main" val="45449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solidFill>
                  <a:prstClr val="black"/>
                </a:solidFill>
                <a:latin typeface="Verdana" panose="020B0604030504040204" pitchFamily="34" charset="0"/>
                <a:ea typeface="Verdana" panose="020B0604030504040204" pitchFamily="34" charset="0"/>
              </a:rPr>
              <a:t>NODERĪGI - 2</a:t>
            </a:r>
            <a:endPar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4" name="TextBox 3">
            <a:extLst>
              <a:ext uri="{FF2B5EF4-FFF2-40B4-BE49-F238E27FC236}">
                <a16:creationId xmlns:a16="http://schemas.microsoft.com/office/drawing/2014/main" id="{9B6B4223-D613-BE83-5E65-4DE595796B67}"/>
              </a:ext>
            </a:extLst>
          </p:cNvPr>
          <p:cNvSpPr txBox="1"/>
          <p:nvPr/>
        </p:nvSpPr>
        <p:spPr>
          <a:xfrm>
            <a:off x="2046157" y="1780007"/>
            <a:ext cx="9220257" cy="190821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lv-LV" dirty="0"/>
              <a:t>Ņemot vērā iepriekš minēto, ja rezervuāram </a:t>
            </a:r>
            <a:r>
              <a:rPr lang="lv-LV" u="sng" dirty="0"/>
              <a:t>nav ēkas pazīmju</a:t>
            </a:r>
            <a:r>
              <a:rPr lang="lv-LV" dirty="0"/>
              <a:t>, tas ir klasificējams kā </a:t>
            </a:r>
            <a:r>
              <a:rPr lang="lv-LV" b="1" dirty="0"/>
              <a:t>INŽENIERBŪVE</a:t>
            </a:r>
            <a:r>
              <a:rPr lang="lv-LV" dirty="0"/>
              <a:t>, tomēr tā klasifikācijas kods ir </a:t>
            </a:r>
            <a:r>
              <a:rPr lang="lv-LV" b="1" dirty="0"/>
              <a:t>1252</a:t>
            </a:r>
            <a:r>
              <a:rPr lang="lv-LV" dirty="0"/>
              <a:t> Noliktavas, rezervuāri, bunkuri un </a:t>
            </a:r>
            <a:r>
              <a:rPr lang="lv-LV" dirty="0" err="1"/>
              <a:t>silosi</a:t>
            </a:r>
            <a:r>
              <a:rPr lang="lv-LV" dirty="0"/>
              <a:t>.</a:t>
            </a:r>
          </a:p>
          <a:p>
            <a:pPr marL="285750" indent="-285750" algn="just">
              <a:spcAft>
                <a:spcPts val="600"/>
              </a:spcAft>
              <a:buFont typeface="Arial" panose="020B0604020202020204" pitchFamily="34" charset="0"/>
              <a:buChar char="•"/>
            </a:pPr>
            <a:r>
              <a:rPr lang="lv-LV" dirty="0"/>
              <a:t>Paredzams, ka minētā neatbilstība tiks labota ar jaunajiem </a:t>
            </a:r>
            <a:r>
              <a:rPr lang="lv-LV" b="1" dirty="0"/>
              <a:t>Būvju klasifikācijas noteikumiem</a:t>
            </a:r>
            <a:r>
              <a:rPr lang="lv-LV" dirty="0"/>
              <a:t>.</a:t>
            </a:r>
          </a:p>
          <a:p>
            <a:pPr marL="285750" indent="-285750" algn="just">
              <a:spcAft>
                <a:spcPts val="600"/>
              </a:spcAft>
              <a:buFont typeface="Arial" panose="020B0604020202020204" pitchFamily="34" charset="0"/>
              <a:buChar char="•"/>
            </a:pPr>
            <a:r>
              <a:rPr lang="lv-LV" dirty="0"/>
              <a:t>Tā kā BIS ir iestrādāta klasifikācijas kodu </a:t>
            </a:r>
            <a:r>
              <a:rPr lang="lv-LV" u="sng" dirty="0"/>
              <a:t>atbilstības kontrole </a:t>
            </a:r>
            <a:r>
              <a:rPr lang="lv-LV" dirty="0"/>
              <a:t>pret būvju iedalījumu ēkās un inženierbūvēs, kā apejas variants ir rezervuāru paredzētā galvenā lietošanas veida norādīšana piezīmju laukā.</a:t>
            </a:r>
          </a:p>
        </p:txBody>
      </p:sp>
      <p:pic>
        <p:nvPicPr>
          <p:cNvPr id="3074" name="Picture 1">
            <a:extLst>
              <a:ext uri="{FF2B5EF4-FFF2-40B4-BE49-F238E27FC236}">
                <a16:creationId xmlns:a16="http://schemas.microsoft.com/office/drawing/2014/main" id="{9A5432B3-B633-8362-CAF2-FA03727847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603" y="3688222"/>
            <a:ext cx="3799549" cy="252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a:extLst>
              <a:ext uri="{FF2B5EF4-FFF2-40B4-BE49-F238E27FC236}">
                <a16:creationId xmlns:a16="http://schemas.microsoft.com/office/drawing/2014/main" id="{63F55D32-4DF0-10C0-8BE0-28905E6B01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534" y="3916674"/>
            <a:ext cx="5627122" cy="229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96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AKTUALITĀTES - 1</a:t>
            </a:r>
          </a:p>
        </p:txBody>
      </p:sp>
      <p:sp>
        <p:nvSpPr>
          <p:cNvPr id="4" name="TextBox 3">
            <a:extLst>
              <a:ext uri="{FF2B5EF4-FFF2-40B4-BE49-F238E27FC236}">
                <a16:creationId xmlns:a16="http://schemas.microsoft.com/office/drawing/2014/main" id="{9B6B4223-D613-BE83-5E65-4DE595796B67}"/>
              </a:ext>
            </a:extLst>
          </p:cNvPr>
          <p:cNvSpPr txBox="1"/>
          <p:nvPr/>
        </p:nvSpPr>
        <p:spPr>
          <a:xfrm>
            <a:off x="2197916" y="1627464"/>
            <a:ext cx="8875552" cy="2646878"/>
          </a:xfrm>
          <a:prstGeom prst="rect">
            <a:avLst/>
          </a:prstGeom>
          <a:noFill/>
        </p:spPr>
        <p:txBody>
          <a:bodyPr wrap="square" rtlCol="0">
            <a:spAutoFit/>
          </a:bodyPr>
          <a:lstStyle/>
          <a:p>
            <a:pPr algn="just">
              <a:spcAft>
                <a:spcPts val="1200"/>
              </a:spcAft>
            </a:pPr>
            <a:r>
              <a:rPr lang="lv-LV" dirty="0"/>
              <a:t>BVKB, Latvijas Būvinženieru savienība un Latvijas būvkonstrukciju projektētāju asociācija izskatīja sekojošus problēmu jautājumus, pēc tam apspriedes secinājumus pārrunājot ar EM un būvniecības nozares pārstāvjiem:</a:t>
            </a:r>
          </a:p>
          <a:p>
            <a:pPr marL="285750" indent="-285750" algn="just">
              <a:spcAft>
                <a:spcPts val="1200"/>
              </a:spcAft>
              <a:buFont typeface="Arial" panose="020B0604020202020204" pitchFamily="34" charset="0"/>
              <a:buChar char="•"/>
            </a:pPr>
            <a:r>
              <a:rPr lang="lv-LV" sz="1800" b="1" dirty="0">
                <a:effectLst/>
                <a:latin typeface="Calibri Light" panose="020F0302020204030204" pitchFamily="34" charset="0"/>
                <a:ea typeface="Times New Roman" panose="02020603050405020304" pitchFamily="18" charset="0"/>
              </a:rPr>
              <a:t>Viedokļu saskaņošana būvizstrādājumu pielietošanai būvniecības procesā;</a:t>
            </a:r>
          </a:p>
          <a:p>
            <a:pPr marL="285750" indent="-285750" algn="just">
              <a:spcAft>
                <a:spcPts val="1200"/>
              </a:spcAft>
              <a:buFont typeface="Arial" panose="020B0604020202020204" pitchFamily="34" charset="0"/>
              <a:buChar char="•"/>
            </a:pPr>
            <a:r>
              <a:rPr lang="lv-LV" sz="1800" b="1" dirty="0">
                <a:effectLst/>
                <a:latin typeface="Calibri Light" panose="020F0302020204030204" pitchFamily="34" charset="0"/>
                <a:ea typeface="Times New Roman" panose="02020603050405020304" pitchFamily="18" charset="0"/>
              </a:rPr>
              <a:t>Būvprojekta izmaiņu funkcionalitātes pilnveidošana BIS;</a:t>
            </a:r>
          </a:p>
          <a:p>
            <a:pPr marL="285750" indent="-285750" algn="just">
              <a:spcAft>
                <a:spcPts val="1200"/>
              </a:spcAft>
              <a:buFont typeface="Arial" panose="020B0604020202020204" pitchFamily="34" charset="0"/>
              <a:buChar char="•"/>
            </a:pPr>
            <a:r>
              <a:rPr lang="lv-LV" sz="1800" b="1" dirty="0">
                <a:solidFill>
                  <a:srgbClr val="414142"/>
                </a:solidFill>
                <a:effectLst/>
                <a:latin typeface="Calibri Light" panose="020F0302020204030204" pitchFamily="34" charset="0"/>
                <a:ea typeface="Times New Roman" panose="02020603050405020304" pitchFamily="18" charset="0"/>
              </a:rPr>
              <a:t>Izmaiņu priekšlikums saistībā ar darbu veikšanas projekta (DVP) izstrādāšanu.</a:t>
            </a:r>
            <a:endParaRPr lang="lv-LV" dirty="0"/>
          </a:p>
          <a:p>
            <a:pPr marL="285750" indent="-285750" algn="just">
              <a:spcAft>
                <a:spcPts val="1200"/>
              </a:spcAft>
              <a:buFont typeface="Arial" panose="020B0604020202020204" pitchFamily="34" charset="0"/>
              <a:buChar char="•"/>
            </a:pPr>
            <a:endParaRPr lang="lv-LV" i="1" dirty="0">
              <a:solidFill>
                <a:schemeClr val="tx1">
                  <a:lumMod val="50000"/>
                  <a:lumOff val="50000"/>
                </a:schemeClr>
              </a:solidFill>
            </a:endParaRPr>
          </a:p>
        </p:txBody>
      </p:sp>
      <p:pic>
        <p:nvPicPr>
          <p:cNvPr id="8" name="Picture 7" descr="A light bulb with a gear inside&#10;&#10;Description automatically generated">
            <a:extLst>
              <a:ext uri="{FF2B5EF4-FFF2-40B4-BE49-F238E27FC236}">
                <a16:creationId xmlns:a16="http://schemas.microsoft.com/office/drawing/2014/main" id="{4DD0AEF9-657C-3028-BD81-B9B8332A9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4281" y="3937743"/>
            <a:ext cx="2064333" cy="1838917"/>
          </a:xfrm>
          <a:prstGeom prst="rect">
            <a:avLst/>
          </a:prstGeom>
        </p:spPr>
      </p:pic>
      <p:graphicFrame>
        <p:nvGraphicFramePr>
          <p:cNvPr id="5" name="Object 4">
            <a:extLst>
              <a:ext uri="{FF2B5EF4-FFF2-40B4-BE49-F238E27FC236}">
                <a16:creationId xmlns:a16="http://schemas.microsoft.com/office/drawing/2014/main" id="{63AE5B92-6C59-123C-8D3D-44C7BBC28BCF}"/>
              </a:ext>
            </a:extLst>
          </p:cNvPr>
          <p:cNvGraphicFramePr>
            <a:graphicFrameLocks noChangeAspect="1"/>
          </p:cNvGraphicFramePr>
          <p:nvPr>
            <p:extLst>
              <p:ext uri="{D42A27DB-BD31-4B8C-83A1-F6EECF244321}">
                <p14:modId xmlns:p14="http://schemas.microsoft.com/office/powerpoint/2010/main" val="2218090011"/>
              </p:ext>
            </p:extLst>
          </p:nvPr>
        </p:nvGraphicFramePr>
        <p:xfrm>
          <a:off x="5689248" y="5584825"/>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400" imgH="771525" progId="Word.Document.12">
                  <p:embed/>
                </p:oleObj>
              </mc:Choice>
              <mc:Fallback>
                <p:oleObj name="Document" showAsIcon="1" r:id="rId6" imgW="914400" imgH="771525" progId="Word.Document.12">
                  <p:embed/>
                  <p:pic>
                    <p:nvPicPr>
                      <p:cNvPr id="0" name=""/>
                      <p:cNvPicPr/>
                      <p:nvPr/>
                    </p:nvPicPr>
                    <p:blipFill>
                      <a:blip r:embed="rId7"/>
                      <a:stretch>
                        <a:fillRect/>
                      </a:stretch>
                    </p:blipFill>
                    <p:spPr>
                      <a:xfrm>
                        <a:off x="5689248" y="55848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02220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AKTUALITĀTES - 2</a:t>
            </a:r>
          </a:p>
        </p:txBody>
      </p:sp>
      <p:sp>
        <p:nvSpPr>
          <p:cNvPr id="4" name="TextBox 3">
            <a:extLst>
              <a:ext uri="{FF2B5EF4-FFF2-40B4-BE49-F238E27FC236}">
                <a16:creationId xmlns:a16="http://schemas.microsoft.com/office/drawing/2014/main" id="{9B6B4223-D613-BE83-5E65-4DE595796B67}"/>
              </a:ext>
            </a:extLst>
          </p:cNvPr>
          <p:cNvSpPr txBox="1"/>
          <p:nvPr/>
        </p:nvSpPr>
        <p:spPr>
          <a:xfrm>
            <a:off x="2197916" y="1485093"/>
            <a:ext cx="8875552" cy="4462760"/>
          </a:xfrm>
          <a:prstGeom prst="rect">
            <a:avLst/>
          </a:prstGeom>
          <a:noFill/>
        </p:spPr>
        <p:txBody>
          <a:bodyPr wrap="square" rtlCol="0">
            <a:spAutoFit/>
          </a:bodyPr>
          <a:lstStyle/>
          <a:p>
            <a:pPr algn="just">
              <a:spcAft>
                <a:spcPts val="1200"/>
              </a:spcAft>
            </a:pPr>
            <a:r>
              <a:rPr lang="lv-LV" dirty="0"/>
              <a:t>Lai būvju pieņemšanas ekspluatācijā procesu padarītu efektīvāku, tiek domāts par </a:t>
            </a:r>
            <a:r>
              <a:rPr lang="lv-LV" b="1" dirty="0"/>
              <a:t>atsevišķu operāciju automatizācijas  iespējām BIS</a:t>
            </a:r>
            <a:r>
              <a:rPr lang="lv-LV" dirty="0"/>
              <a:t>, tādejādi samazinot bieži vien formālām dokumentu pārbaudēm patērēto laiku būvniecības noslēguma stadijā un dodot iespēju vairāk uzmanības veltīt būvlaukumu pārbaudēm.</a:t>
            </a:r>
          </a:p>
          <a:p>
            <a:pPr algn="just">
              <a:spcAft>
                <a:spcPts val="1200"/>
              </a:spcAft>
            </a:pPr>
            <a:r>
              <a:rPr lang="lv-LV" dirty="0"/>
              <a:t>Speciālie būvnoteikumi no «papīra procesa» ir saglabājuši prasību virkni dokumentu līdz ar apliecinājumu par būves gatavību iesniegt būvvaldei, kaut gan lielākā daļa jau atrodas BIS.</a:t>
            </a:r>
          </a:p>
          <a:p>
            <a:pPr algn="just">
              <a:spcAft>
                <a:spcPts val="1200"/>
              </a:spcAft>
            </a:pPr>
            <a:r>
              <a:rPr lang="lv-LV" dirty="0"/>
              <a:t>Priekšlikumi iespējamām aktivitātēm:</a:t>
            </a:r>
          </a:p>
          <a:p>
            <a:pPr marL="342900" indent="-342900" algn="just">
              <a:spcAft>
                <a:spcPts val="1200"/>
              </a:spcAft>
              <a:buAutoNum type="arabicPeriod"/>
            </a:pPr>
            <a:r>
              <a:rPr lang="lv-LV" dirty="0"/>
              <a:t>Jau uzsākot būvdarbus definēt nepieciešamo datu apjomu (kopsavilkumu) būves nodošanai ekspluatācijā gan BISP, gan BIS2 pusē.</a:t>
            </a:r>
          </a:p>
          <a:p>
            <a:pPr marL="342900" indent="-342900" algn="just">
              <a:spcAft>
                <a:spcPts val="1200"/>
              </a:spcAft>
              <a:buAutoNum type="arabicPeriod"/>
            </a:pPr>
            <a:r>
              <a:rPr lang="lv-LV" dirty="0"/>
              <a:t>Sistēma būvniecības ierosinātājam atrāda brīdinājumu pie apliecinājuma iesniegšanas būvvaldei, ja tiek konstatētas neatbilstības būves ekspluatācijā pieņemšanai definētajā datu apjomā:</a:t>
            </a:r>
          </a:p>
          <a:p>
            <a:pPr algn="just">
              <a:spcAft>
                <a:spcPts val="1200"/>
              </a:spcAft>
            </a:pPr>
            <a:endParaRPr lang="lv-LV" dirty="0"/>
          </a:p>
        </p:txBody>
      </p:sp>
      <p:pic>
        <p:nvPicPr>
          <p:cNvPr id="8" name="Picture 7" descr="A light bulb with a gear inside&#10;&#10;Description automatically generated">
            <a:extLst>
              <a:ext uri="{FF2B5EF4-FFF2-40B4-BE49-F238E27FC236}">
                <a16:creationId xmlns:a16="http://schemas.microsoft.com/office/drawing/2014/main" id="{4DD0AEF9-657C-3028-BD81-B9B8332A9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83" y="2797015"/>
            <a:ext cx="2064333" cy="1838917"/>
          </a:xfrm>
          <a:prstGeom prst="rect">
            <a:avLst/>
          </a:prstGeom>
        </p:spPr>
      </p:pic>
    </p:spTree>
    <p:extLst>
      <p:ext uri="{BB962C8B-B14F-4D97-AF65-F5344CB8AC3E}">
        <p14:creationId xmlns:p14="http://schemas.microsoft.com/office/powerpoint/2010/main" val="265892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AKTUALITĀTES - 3</a:t>
            </a:r>
          </a:p>
        </p:txBody>
      </p:sp>
      <p:sp>
        <p:nvSpPr>
          <p:cNvPr id="4" name="TextBox 3">
            <a:extLst>
              <a:ext uri="{FF2B5EF4-FFF2-40B4-BE49-F238E27FC236}">
                <a16:creationId xmlns:a16="http://schemas.microsoft.com/office/drawing/2014/main" id="{9B6B4223-D613-BE83-5E65-4DE595796B67}"/>
              </a:ext>
            </a:extLst>
          </p:cNvPr>
          <p:cNvSpPr txBox="1"/>
          <p:nvPr/>
        </p:nvSpPr>
        <p:spPr>
          <a:xfrm>
            <a:off x="2197916" y="1605208"/>
            <a:ext cx="8875552" cy="5370701"/>
          </a:xfrm>
          <a:prstGeom prst="rect">
            <a:avLst/>
          </a:prstGeom>
          <a:noFill/>
        </p:spPr>
        <p:txBody>
          <a:bodyPr wrap="square" rtlCol="0">
            <a:spAutoFit/>
          </a:bodyPr>
          <a:lstStyle/>
          <a:p>
            <a:pPr marL="342900" indent="-342900" algn="just">
              <a:spcAft>
                <a:spcPts val="600"/>
              </a:spcAft>
              <a:buFont typeface="Arial" panose="020B0604020202020204" pitchFamily="34" charset="0"/>
              <a:buChar char="•"/>
            </a:pPr>
            <a:r>
              <a:rPr lang="lv-LV" dirty="0"/>
              <a:t>pārbauda vai BIS uzsāktās izmaiņas būvprojektā ir pabeigtas;</a:t>
            </a:r>
          </a:p>
          <a:p>
            <a:pPr marL="342900" indent="-342900" algn="just">
              <a:spcAft>
                <a:spcPts val="600"/>
              </a:spcAft>
              <a:buFont typeface="Arial" panose="020B0604020202020204" pitchFamily="34" charset="0"/>
              <a:buChar char="•"/>
            </a:pPr>
            <a:r>
              <a:rPr lang="lv-LV" dirty="0"/>
              <a:t>pārbauda vai ir saņemti pozitīvi TN izdevēju atzinumi, ja veikta atzīme par atzinumu nepieciešamību;</a:t>
            </a:r>
          </a:p>
          <a:p>
            <a:pPr marL="342900" indent="-342900" algn="just">
              <a:spcAft>
                <a:spcPts val="600"/>
              </a:spcAft>
              <a:buFont typeface="Arial" panose="020B0604020202020204" pitchFamily="34" charset="0"/>
              <a:buChar char="•"/>
            </a:pPr>
            <a:r>
              <a:rPr lang="lv-LV" dirty="0"/>
              <a:t>pārbauda vai saņemti pozitīvi 3.grupas būvju TN izdevēju atzinumi (VUGD, VI);</a:t>
            </a:r>
          </a:p>
          <a:p>
            <a:pPr marL="342900" indent="-342900" algn="just">
              <a:spcAft>
                <a:spcPts val="600"/>
              </a:spcAft>
              <a:buFont typeface="Arial" panose="020B0604020202020204" pitchFamily="34" charset="0"/>
              <a:buChar char="•"/>
            </a:pPr>
            <a:r>
              <a:rPr lang="lv-LV" dirty="0"/>
              <a:t>pārbauda vai būvdarbu žurnāls ir pabeigts (apstiprināti visi nepieciešamie ieraksti, parakstīti pieņemšanas akti </a:t>
            </a:r>
            <a:r>
              <a:rPr lang="lv-LV" dirty="0" err="1"/>
              <a:t>utml</a:t>
            </a:r>
            <a:r>
              <a:rPr lang="lv-LV" dirty="0"/>
              <a:t>.);</a:t>
            </a:r>
          </a:p>
          <a:p>
            <a:pPr marL="342900" indent="-342900" algn="just">
              <a:spcAft>
                <a:spcPts val="600"/>
              </a:spcAft>
              <a:buFont typeface="Arial" panose="020B0604020202020204" pitchFamily="34" charset="0"/>
              <a:buChar char="•"/>
            </a:pPr>
            <a:r>
              <a:rPr lang="lv-LV" dirty="0"/>
              <a:t>pārbauda vai iesniegts pārskats par būvuzraudzības plāna izpildi;</a:t>
            </a:r>
          </a:p>
          <a:p>
            <a:pPr marL="342900" indent="-342900" algn="just">
              <a:spcAft>
                <a:spcPts val="600"/>
              </a:spcAft>
              <a:buFont typeface="Arial" panose="020B0604020202020204" pitchFamily="34" charset="0"/>
              <a:buChar char="•"/>
            </a:pPr>
            <a:r>
              <a:rPr lang="lv-LV" dirty="0"/>
              <a:t>KUL - iespējamais attīstības virziens - KUL saturošās informācijas apjoma iekļaušana būves pasē, t.sk. nepieciešamie grafiskie rasējumi, paredzot daļēji strukturēt būvprojektu;</a:t>
            </a:r>
          </a:p>
          <a:p>
            <a:pPr marL="342900" indent="-342900" algn="just">
              <a:spcAft>
                <a:spcPts val="600"/>
              </a:spcAft>
              <a:buFont typeface="Arial" panose="020B0604020202020204" pitchFamily="34" charset="0"/>
              <a:buChar char="•"/>
            </a:pPr>
            <a:r>
              <a:rPr lang="lv-LV" dirty="0"/>
              <a:t>skaņas izolācijas mērījumi – nepieciešama funkcionalitāte, lai sistēma var identificēt BL, kur mērījumi ir nepieciešami;</a:t>
            </a:r>
          </a:p>
          <a:p>
            <a:pPr marL="342900" indent="-342900" algn="just">
              <a:spcAft>
                <a:spcPts val="600"/>
              </a:spcAft>
              <a:buFont typeface="Arial" panose="020B0604020202020204" pitchFamily="34" charset="0"/>
              <a:buChar char="•"/>
            </a:pPr>
            <a:r>
              <a:rPr lang="lv-LV" dirty="0" err="1"/>
              <a:t>izpildmērījumi</a:t>
            </a:r>
            <a:r>
              <a:rPr lang="lv-LV" dirty="0"/>
              <a:t> (teritorijas tīkli – īpašnieka atbildība?; </a:t>
            </a:r>
            <a:r>
              <a:rPr lang="lv-LV" dirty="0" err="1"/>
              <a:t>izpildmērījums</a:t>
            </a:r>
            <a:r>
              <a:rPr lang="lv-LV" dirty="0"/>
              <a:t> ar būves faktisko novirzi attiecībā pret projektu, kā obligāts?...)</a:t>
            </a:r>
          </a:p>
          <a:p>
            <a:pPr marL="342900" indent="-342900" algn="just">
              <a:spcAft>
                <a:spcPts val="600"/>
              </a:spcAft>
              <a:buFont typeface="Arial" panose="020B0604020202020204" pitchFamily="34" charset="0"/>
              <a:buChar char="•"/>
            </a:pPr>
            <a:endParaRPr lang="lv-LV" dirty="0"/>
          </a:p>
          <a:p>
            <a:pPr marL="342900" indent="-342900" algn="just">
              <a:spcAft>
                <a:spcPts val="1200"/>
              </a:spcAft>
              <a:buAutoNum type="arabicPeriod"/>
            </a:pPr>
            <a:endParaRPr lang="lv-LV" dirty="0"/>
          </a:p>
          <a:p>
            <a:pPr algn="just">
              <a:spcAft>
                <a:spcPts val="1200"/>
              </a:spcAft>
            </a:pPr>
            <a:endParaRPr lang="lv-LV" dirty="0"/>
          </a:p>
        </p:txBody>
      </p:sp>
      <p:pic>
        <p:nvPicPr>
          <p:cNvPr id="8" name="Picture 7" descr="A light bulb with a gear inside&#10;&#10;Description automatically generated">
            <a:extLst>
              <a:ext uri="{FF2B5EF4-FFF2-40B4-BE49-F238E27FC236}">
                <a16:creationId xmlns:a16="http://schemas.microsoft.com/office/drawing/2014/main" id="{4DD0AEF9-657C-3028-BD81-B9B8332A9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83" y="2797015"/>
            <a:ext cx="2064333" cy="1838917"/>
          </a:xfrm>
          <a:prstGeom prst="rect">
            <a:avLst/>
          </a:prstGeom>
        </p:spPr>
      </p:pic>
    </p:spTree>
    <p:extLst>
      <p:ext uri="{BB962C8B-B14F-4D97-AF65-F5344CB8AC3E}">
        <p14:creationId xmlns:p14="http://schemas.microsoft.com/office/powerpoint/2010/main" val="198385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B78D3-9EA9-4C32-9A33-29C612A25FCE}" type="slidenum">
              <a:rPr kumimoji="0" lang="lv-LV"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v-LV"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AD10A4F-A9A8-4412-A0D5-0A540325A820}"/>
              </a:ext>
            </a:extLst>
          </p:cNvPr>
          <p:cNvSpPr txBox="1"/>
          <p:nvPr/>
        </p:nvSpPr>
        <p:spPr>
          <a:xfrm>
            <a:off x="8175528" y="1964673"/>
            <a:ext cx="19703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Nodota ekspluatācijā pēc 01.10.2014.</a:t>
            </a:r>
          </a:p>
        </p:txBody>
      </p:sp>
      <p:sp>
        <p:nvSpPr>
          <p:cNvPr id="3" name="TextBox 2">
            <a:extLst>
              <a:ext uri="{FF2B5EF4-FFF2-40B4-BE49-F238E27FC236}">
                <a16:creationId xmlns:a16="http://schemas.microsoft.com/office/drawing/2014/main" id="{B8F17928-168C-2922-5597-E963B53B81FB}"/>
              </a:ext>
            </a:extLst>
          </p:cNvPr>
          <p:cNvSpPr txBox="1"/>
          <p:nvPr/>
        </p:nvSpPr>
        <p:spPr>
          <a:xfrm>
            <a:off x="1901345" y="779467"/>
            <a:ext cx="8490207" cy="40011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AKTUALITĀTES - 4</a:t>
            </a:r>
          </a:p>
        </p:txBody>
      </p:sp>
      <p:sp>
        <p:nvSpPr>
          <p:cNvPr id="4" name="TextBox 3">
            <a:extLst>
              <a:ext uri="{FF2B5EF4-FFF2-40B4-BE49-F238E27FC236}">
                <a16:creationId xmlns:a16="http://schemas.microsoft.com/office/drawing/2014/main" id="{9B6B4223-D613-BE83-5E65-4DE595796B67}"/>
              </a:ext>
            </a:extLst>
          </p:cNvPr>
          <p:cNvSpPr txBox="1"/>
          <p:nvPr/>
        </p:nvSpPr>
        <p:spPr>
          <a:xfrm>
            <a:off x="2197916" y="1485093"/>
            <a:ext cx="8875552" cy="3908762"/>
          </a:xfrm>
          <a:prstGeom prst="rect">
            <a:avLst/>
          </a:prstGeom>
          <a:noFill/>
        </p:spPr>
        <p:txBody>
          <a:bodyPr wrap="square" rtlCol="0">
            <a:spAutoFit/>
          </a:bodyPr>
          <a:lstStyle/>
          <a:p>
            <a:pPr algn="just">
              <a:spcAft>
                <a:spcPts val="1200"/>
              </a:spcAft>
            </a:pPr>
            <a:r>
              <a:rPr lang="lv-LV" dirty="0"/>
              <a:t>Šobrīd notiek funkcionalitātes izstrāde BIS, lai </a:t>
            </a:r>
            <a:r>
              <a:rPr lang="lv-LV" b="1" dirty="0"/>
              <a:t>II un III grupas publisko ēku īpašniekiem </a:t>
            </a:r>
            <a:r>
              <a:rPr lang="lv-LV" dirty="0"/>
              <a:t>izsūtītu paziņojumus par periodiskās tehniskās apsekošanas (PTA) nepieciešamību.</a:t>
            </a:r>
          </a:p>
          <a:p>
            <a:pPr algn="just">
              <a:spcAft>
                <a:spcPts val="1200"/>
              </a:spcAft>
            </a:pPr>
            <a:r>
              <a:rPr lang="lv-LV" dirty="0"/>
              <a:t>Plānots, ka BIS izsūtīs trīs paziņojumus – pirmo 6 mēnešus pirms termiņa iestāšanās, otro 3 mēnešus pirms termiņa iestāšanās un trešo, kad termiņš ir iestājies. PTA neesamība ietekmēs būves ekspluatācijas lietas riska līmeni, to paaugstinot.</a:t>
            </a:r>
          </a:p>
          <a:p>
            <a:pPr algn="just">
              <a:spcAft>
                <a:spcPts val="1200"/>
              </a:spcAft>
            </a:pPr>
            <a:r>
              <a:rPr lang="lv-LV" i="1" dirty="0">
                <a:solidFill>
                  <a:schemeClr val="accent1">
                    <a:lumMod val="75000"/>
                  </a:schemeClr>
                </a:solidFill>
              </a:rPr>
              <a:t>Būvju tehniskās apsekošanas būvnormatīvs LBN 405-21 nosaka, ka PTA veic ne retāk kā reizi </a:t>
            </a:r>
            <a:r>
              <a:rPr lang="lv-LV" b="1" i="1" dirty="0">
                <a:solidFill>
                  <a:schemeClr val="accent1">
                    <a:lumMod val="75000"/>
                  </a:schemeClr>
                </a:solidFill>
              </a:rPr>
              <a:t>10 gados</a:t>
            </a:r>
            <a:r>
              <a:rPr lang="lv-LV" i="1" dirty="0">
                <a:solidFill>
                  <a:schemeClr val="accent1">
                    <a:lumMod val="75000"/>
                  </a:schemeClr>
                </a:solidFill>
              </a:rPr>
              <a:t>:</a:t>
            </a:r>
          </a:p>
          <a:p>
            <a:pPr marL="285750" indent="-285750" algn="just">
              <a:spcAft>
                <a:spcPts val="1200"/>
              </a:spcAft>
              <a:buFont typeface="Arial" panose="020B0604020202020204" pitchFamily="34" charset="0"/>
              <a:buChar char="•"/>
            </a:pPr>
            <a:r>
              <a:rPr lang="lv-LV" i="1" dirty="0">
                <a:solidFill>
                  <a:schemeClr val="accent1">
                    <a:lumMod val="75000"/>
                  </a:schemeClr>
                </a:solidFill>
              </a:rPr>
              <a:t>publiskām II un III grupas ēkām (</a:t>
            </a:r>
            <a:r>
              <a:rPr lang="lv-LV" i="1" u="sng" dirty="0">
                <a:solidFill>
                  <a:schemeClr val="accent1">
                    <a:lumMod val="75000"/>
                  </a:schemeClr>
                </a:solidFill>
              </a:rPr>
              <a:t>termiņš 2024. gada 31. oktobris</a:t>
            </a:r>
            <a:r>
              <a:rPr lang="lv-LV" i="1" dirty="0">
                <a:solidFill>
                  <a:schemeClr val="accent1">
                    <a:lumMod val="75000"/>
                  </a:schemeClr>
                </a:solidFill>
              </a:rPr>
              <a:t>)</a:t>
            </a:r>
          </a:p>
          <a:p>
            <a:pPr marL="285750" indent="-285750" algn="just">
              <a:spcAft>
                <a:spcPts val="1200"/>
              </a:spcAft>
              <a:buFont typeface="Arial" panose="020B0604020202020204" pitchFamily="34" charset="0"/>
              <a:buChar char="•"/>
            </a:pPr>
            <a:r>
              <a:rPr lang="lv-LV" i="1" dirty="0">
                <a:solidFill>
                  <a:schemeClr val="accent1">
                    <a:lumMod val="75000"/>
                  </a:schemeClr>
                </a:solidFill>
              </a:rPr>
              <a:t>daudzstāvu daudzdzīvokļu dzīvojamajām ēkām (termiņš 2031. gada 31. oktobris)</a:t>
            </a:r>
          </a:p>
          <a:p>
            <a:pPr algn="just">
              <a:spcAft>
                <a:spcPts val="1200"/>
              </a:spcAft>
            </a:pPr>
            <a:r>
              <a:rPr lang="lv-LV" i="1" dirty="0">
                <a:solidFill>
                  <a:schemeClr val="accent1">
                    <a:lumMod val="75000"/>
                  </a:schemeClr>
                </a:solidFill>
              </a:rPr>
              <a:t>ne retāk kā reizi </a:t>
            </a:r>
            <a:r>
              <a:rPr lang="lv-LV" b="1" i="1" dirty="0">
                <a:solidFill>
                  <a:schemeClr val="accent1">
                    <a:lumMod val="75000"/>
                  </a:schemeClr>
                </a:solidFill>
              </a:rPr>
              <a:t>5 gados </a:t>
            </a:r>
            <a:r>
              <a:rPr lang="lv-LV" i="1" dirty="0">
                <a:solidFill>
                  <a:schemeClr val="accent1">
                    <a:lumMod val="75000"/>
                  </a:schemeClr>
                </a:solidFill>
              </a:rPr>
              <a:t>otrās un trešās grupas tiltiem, ceļu pārvadiem, viaduktiem, estakādēm, gājēju tiltiem un pārvadiem, ceļu caurtekām, tuneļiem un atbalstsienām.</a:t>
            </a:r>
          </a:p>
        </p:txBody>
      </p:sp>
      <p:pic>
        <p:nvPicPr>
          <p:cNvPr id="8" name="Picture 7" descr="A light bulb with a gear inside&#10;&#10;Description automatically generated">
            <a:extLst>
              <a:ext uri="{FF2B5EF4-FFF2-40B4-BE49-F238E27FC236}">
                <a16:creationId xmlns:a16="http://schemas.microsoft.com/office/drawing/2014/main" id="{4DD0AEF9-657C-3028-BD81-B9B8332A9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83" y="2797015"/>
            <a:ext cx="2064333" cy="1838917"/>
          </a:xfrm>
          <a:prstGeom prst="rect">
            <a:avLst/>
          </a:prstGeom>
        </p:spPr>
      </p:pic>
    </p:spTree>
    <p:extLst>
      <p:ext uri="{BB962C8B-B14F-4D97-AF65-F5344CB8AC3E}">
        <p14:creationId xmlns:p14="http://schemas.microsoft.com/office/powerpoint/2010/main" val="38480713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985</TotalTime>
  <Words>1101</Words>
  <Application>Microsoft Office PowerPoint</Application>
  <PresentationFormat>Widescreen</PresentationFormat>
  <Paragraphs>112</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8" baseType="lpstr">
      <vt:lpstr>Arial</vt:lpstr>
      <vt:lpstr>Calibri</vt:lpstr>
      <vt:lpstr>Calibri Light</vt:lpstr>
      <vt:lpstr>Verdana</vt:lpstr>
      <vt:lpstr>Office dizains</vt:lpstr>
      <vt:lpstr>Microsoft Excel Worksheet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Māris Demme</dc:creator>
  <cp:lastModifiedBy>Māris Demme</cp:lastModifiedBy>
  <cp:revision>125</cp:revision>
  <dcterms:created xsi:type="dcterms:W3CDTF">2022-10-11T06:59:34Z</dcterms:created>
  <dcterms:modified xsi:type="dcterms:W3CDTF">2024-04-12T05:53:04Z</dcterms:modified>
</cp:coreProperties>
</file>