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1181" r:id="rId2"/>
    <p:sldId id="1208" r:id="rId3"/>
    <p:sldId id="1204" r:id="rId4"/>
    <p:sldId id="1205" r:id="rId5"/>
    <p:sldId id="1206" r:id="rId6"/>
    <p:sldId id="1207" r:id="rId7"/>
    <p:sldId id="1211" r:id="rId8"/>
    <p:sldId id="1212" r:id="rId9"/>
    <p:sldId id="1209" r:id="rId10"/>
    <p:sldId id="1210" r:id="rId11"/>
    <p:sldId id="1190" r:id="rId12"/>
    <p:sldId id="1191" r:id="rId13"/>
    <p:sldId id="1192" r:id="rId14"/>
    <p:sldId id="1193" r:id="rId15"/>
    <p:sldId id="1217" r:id="rId16"/>
    <p:sldId id="1218" r:id="rId17"/>
    <p:sldId id="1194" r:id="rId18"/>
    <p:sldId id="1195" r:id="rId19"/>
    <p:sldId id="1215" r:id="rId20"/>
    <p:sldId id="1216" r:id="rId21"/>
    <p:sldId id="1065" r:id="rId22"/>
    <p:sldId id="1066" r:id="rId23"/>
    <p:sldId id="918" r:id="rId24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ānis Palamarčuks" initials="JP" lastIdx="1" clrIdx="0">
    <p:extLst>
      <p:ext uri="{19B8F6BF-5375-455C-9EA6-DF929625EA0E}">
        <p15:presenceInfo xmlns:p15="http://schemas.microsoft.com/office/powerpoint/2012/main" userId="S-1-5-21-734147818-1251574435-2103723179-7982" providerId="AD"/>
      </p:ext>
    </p:extLst>
  </p:cmAuthor>
  <p:cmAuthor id="2" name="Jānis Palamarčuks" initials="JP [2]" lastIdx="1" clrIdx="1">
    <p:extLst>
      <p:ext uri="{19B8F6BF-5375-455C-9EA6-DF929625EA0E}">
        <p15:presenceInfo xmlns:p15="http://schemas.microsoft.com/office/powerpoint/2012/main" userId="S::Janis.Palamarcuks@bvkb.gov.lv::60c5aa63-ce33-4225-a731-e1e9ac6284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84" autoAdjust="0"/>
    <p:restoredTop sz="93184" autoAdjust="0"/>
  </p:normalViewPr>
  <p:slideViewPr>
    <p:cSldViewPr snapToGrid="0">
      <p:cViewPr varScale="1">
        <p:scale>
          <a:sx n="121" d="100"/>
          <a:sy n="121" d="100"/>
        </p:scale>
        <p:origin x="438" y="174"/>
      </p:cViewPr>
      <p:guideLst/>
    </p:cSldViewPr>
  </p:slideViewPr>
  <p:outlineViewPr>
    <p:cViewPr>
      <p:scale>
        <a:sx n="33" d="100"/>
        <a:sy n="33" d="100"/>
      </p:scale>
      <p:origin x="0" y="-4076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5552"/>
    </p:cViewPr>
  </p:sorterViewPr>
  <p:notesViewPr>
    <p:cSldViewPr snapToGrid="0">
      <p:cViewPr varScale="1">
        <p:scale>
          <a:sx n="50" d="100"/>
          <a:sy n="50" d="100"/>
        </p:scale>
        <p:origin x="2708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3EE07-AC93-415F-8623-A5170DCCA4CE}" type="datetimeFigureOut">
              <a:rPr lang="lv-LV" smtClean="0"/>
              <a:t>09.04.2024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77E213-FBF0-4FB6-A379-F97F387A85B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61277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305B67-49ED-4793-B11E-BBC57A637FEB}" type="slidenum">
              <a:rPr lang="lv-LV" smtClean="0"/>
              <a:t>1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720700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77E213-FBF0-4FB6-A379-F97F387A85BE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060167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77E213-FBF0-4FB6-A379-F97F387A85BE}" type="slidenum">
              <a:rPr lang="lv-LV" smtClean="0"/>
              <a:t>18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09508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77E213-FBF0-4FB6-A379-F97F387A85BE}" type="slidenum">
              <a:rPr lang="lv-LV" smtClean="0"/>
              <a:t>22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83609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99DC-9EA0-4259-819B-1AF7B4303B19}" type="datetimeFigureOut">
              <a:rPr lang="lv-LV" smtClean="0"/>
              <a:t>09.04.2024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42073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99DC-9EA0-4259-819B-1AF7B4303B19}" type="datetimeFigureOut">
              <a:rPr lang="lv-LV" smtClean="0"/>
              <a:t>09.04.2024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60439-F6DD-4523-A801-03781BC0D091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/>
          <a:srcRect l="42765" t="13473" r="28727" b="56141"/>
          <a:stretch/>
        </p:blipFill>
        <p:spPr>
          <a:xfrm>
            <a:off x="0" y="0"/>
            <a:ext cx="2457638" cy="1637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240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99DC-9EA0-4259-819B-1AF7B4303B19}" type="datetimeFigureOut">
              <a:rPr lang="lv-LV" smtClean="0"/>
              <a:t>09.04.2024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60439-F6DD-4523-A801-03781BC0D091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/>
          <a:srcRect l="42765" t="13473" r="28727" b="56141"/>
          <a:stretch/>
        </p:blipFill>
        <p:spPr>
          <a:xfrm>
            <a:off x="0" y="0"/>
            <a:ext cx="2457638" cy="1637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66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1931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0" y="1063631"/>
            <a:ext cx="3048000" cy="24622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lv-LV" sz="1000" dirty="0">
                <a:latin typeface="Arial" panose="020B0604020202020204" pitchFamily="34" charset="0"/>
              </a:rPr>
              <a:t>Būvniecības </a:t>
            </a:r>
            <a:r>
              <a:rPr lang="en-US" altLang="lv-LV" sz="1000" dirty="0" err="1">
                <a:latin typeface="Arial" panose="020B0604020202020204" pitchFamily="34" charset="0"/>
              </a:rPr>
              <a:t>valsts</a:t>
            </a:r>
            <a:r>
              <a:rPr lang="en-US" altLang="lv-LV" sz="1000" dirty="0">
                <a:latin typeface="Arial" panose="020B0604020202020204" pitchFamily="34" charset="0"/>
              </a:rPr>
              <a:t> </a:t>
            </a:r>
            <a:r>
              <a:rPr lang="en-US" altLang="lv-LV" sz="1000" dirty="0" err="1">
                <a:latin typeface="Arial" panose="020B0604020202020204" pitchFamily="34" charset="0"/>
              </a:rPr>
              <a:t>kontroles</a:t>
            </a:r>
            <a:r>
              <a:rPr lang="en-US" altLang="lv-LV" sz="1000" dirty="0">
                <a:latin typeface="Arial" panose="020B0604020202020204" pitchFamily="34" charset="0"/>
              </a:rPr>
              <a:t> </a:t>
            </a:r>
            <a:r>
              <a:rPr lang="en-US" altLang="lv-LV" sz="1000" dirty="0" err="1">
                <a:latin typeface="Arial" panose="020B0604020202020204" pitchFamily="34" charset="0"/>
              </a:rPr>
              <a:t>birojs</a:t>
            </a:r>
            <a:endParaRPr lang="en-US" altLang="lv-LV" sz="100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E6D6C19-4EBD-463F-B2DB-F8EE9F5F073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962798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99DC-9EA0-4259-819B-1AF7B4303B19}" type="datetimeFigureOut">
              <a:rPr lang="lv-LV" smtClean="0"/>
              <a:t>09.04.2024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60439-F6DD-4523-A801-03781BC0D091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/>
          <a:srcRect l="42765" t="13473" r="28727" b="56141"/>
          <a:stretch/>
        </p:blipFill>
        <p:spPr>
          <a:xfrm>
            <a:off x="0" y="0"/>
            <a:ext cx="2457638" cy="1637166"/>
          </a:xfrm>
          <a:prstGeom prst="rect">
            <a:avLst/>
          </a:prstGeom>
        </p:spPr>
      </p:pic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v-LV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F832BF-1DDA-4BBE-B340-68BC40090DFC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29524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99DC-9EA0-4259-819B-1AF7B4303B19}" type="datetimeFigureOut">
              <a:rPr lang="lv-LV" smtClean="0"/>
              <a:t>09.04.2024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60439-F6DD-4523-A801-03781BC0D091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/>
          <a:srcRect l="42765" t="13473" r="28727" b="56141"/>
          <a:stretch/>
        </p:blipFill>
        <p:spPr>
          <a:xfrm>
            <a:off x="0" y="0"/>
            <a:ext cx="2457638" cy="1637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5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99DC-9EA0-4259-819B-1AF7B4303B19}" type="datetimeFigureOut">
              <a:rPr lang="lv-LV" smtClean="0"/>
              <a:t>09.04.2024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60439-F6DD-4523-A801-03781BC0D091}" type="slidenum">
              <a:rPr lang="lv-LV" smtClean="0"/>
              <a:t>‹#›</a:t>
            </a:fld>
            <a:endParaRPr lang="lv-LV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/>
          <a:srcRect l="42765" t="13473" r="28727" b="56141"/>
          <a:stretch/>
        </p:blipFill>
        <p:spPr>
          <a:xfrm>
            <a:off x="0" y="0"/>
            <a:ext cx="2457638" cy="1637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273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99DC-9EA0-4259-819B-1AF7B4303B19}" type="datetimeFigureOut">
              <a:rPr lang="lv-LV" smtClean="0"/>
              <a:t>09.04.2024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60439-F6DD-4523-A801-03781BC0D091}" type="slidenum">
              <a:rPr lang="lv-LV" smtClean="0"/>
              <a:t>‹#›</a:t>
            </a:fld>
            <a:endParaRPr lang="lv-LV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/>
          <a:srcRect l="42765" t="13473" r="28727" b="56141"/>
          <a:stretch/>
        </p:blipFill>
        <p:spPr>
          <a:xfrm>
            <a:off x="0" y="0"/>
            <a:ext cx="2457638" cy="1637166"/>
          </a:xfrm>
          <a:prstGeom prst="rect">
            <a:avLst/>
          </a:prstGeom>
        </p:spPr>
      </p:pic>
      <p:sp>
        <p:nvSpPr>
          <p:cNvPr id="12" name="Slide Number Placeholder 8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v-LV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F832BF-1DDA-4BBE-B340-68BC40090DFC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98886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99DC-9EA0-4259-819B-1AF7B4303B19}" type="datetimeFigureOut">
              <a:rPr lang="lv-LV" smtClean="0"/>
              <a:t>09.04.2024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60439-F6DD-4523-A801-03781BC0D091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/>
          <a:srcRect l="42765" t="13473" r="28727" b="56141"/>
          <a:stretch/>
        </p:blipFill>
        <p:spPr>
          <a:xfrm>
            <a:off x="0" y="0"/>
            <a:ext cx="2457638" cy="1637166"/>
          </a:xfrm>
          <a:prstGeom prst="rect">
            <a:avLst/>
          </a:prstGeom>
        </p:spPr>
      </p:pic>
      <p:sp>
        <p:nvSpPr>
          <p:cNvPr id="7" name="Slide Number Placeholder 8"/>
          <p:cNvSpPr txBox="1">
            <a:spLocks/>
          </p:cNvSpPr>
          <p:nvPr userDrawn="1"/>
        </p:nvSpPr>
        <p:spPr>
          <a:xfrm>
            <a:off x="8610600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v-LV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F832BF-1DDA-4BBE-B340-68BC40090DFC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8690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/>
          <a:srcRect l="42765" t="13473" r="28727" b="56141"/>
          <a:stretch/>
        </p:blipFill>
        <p:spPr>
          <a:xfrm>
            <a:off x="0" y="0"/>
            <a:ext cx="2457638" cy="163716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99DC-9EA0-4259-819B-1AF7B4303B19}" type="datetimeFigureOut">
              <a:rPr lang="lv-LV" smtClean="0"/>
              <a:t>09.04.2024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60439-F6DD-4523-A801-03781BC0D09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97216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99DC-9EA0-4259-819B-1AF7B4303B19}" type="datetimeFigureOut">
              <a:rPr lang="lv-LV" smtClean="0"/>
              <a:t>09.04.2024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60439-F6DD-4523-A801-03781BC0D091}" type="slidenum">
              <a:rPr lang="lv-LV" smtClean="0"/>
              <a:t>‹#›</a:t>
            </a:fld>
            <a:endParaRPr lang="lv-LV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/>
          <a:srcRect l="42765" t="13473" r="28727" b="56141"/>
          <a:stretch/>
        </p:blipFill>
        <p:spPr>
          <a:xfrm>
            <a:off x="0" y="0"/>
            <a:ext cx="2457638" cy="1637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505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99DC-9EA0-4259-819B-1AF7B4303B19}" type="datetimeFigureOut">
              <a:rPr lang="lv-LV" smtClean="0"/>
              <a:t>09.04.2024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60439-F6DD-4523-A801-03781BC0D091}" type="slidenum">
              <a:rPr lang="lv-LV" smtClean="0"/>
              <a:t>‹#›</a:t>
            </a:fld>
            <a:endParaRPr lang="lv-LV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/>
          <a:srcRect l="42765" t="13473" r="28727" b="56141"/>
          <a:stretch/>
        </p:blipFill>
        <p:spPr>
          <a:xfrm>
            <a:off x="0" y="0"/>
            <a:ext cx="2457638" cy="1637166"/>
          </a:xfrm>
          <a:prstGeom prst="rect">
            <a:avLst/>
          </a:prstGeom>
        </p:spPr>
      </p:pic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v-LV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60439-F6DD-4523-A801-03781BC0D091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5324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999DC-9EA0-4259-819B-1AF7B4303B19}" type="datetimeFigureOut">
              <a:rPr lang="lv-LV" smtClean="0"/>
              <a:t>09.04.2024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60439-F6DD-4523-A801-03781BC0D09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97874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 5">
            <a:extLst>
              <a:ext uri="{FF2B5EF4-FFF2-40B4-BE49-F238E27FC236}">
                <a16:creationId xmlns:a16="http://schemas.microsoft.com/office/drawing/2014/main" id="{07322A9E-F1EC-405E-8971-BA906EFFC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8" name="Freeform 6">
            <a:extLst>
              <a:ext uri="{FF2B5EF4-FFF2-40B4-BE49-F238E27FC236}">
                <a16:creationId xmlns:a16="http://schemas.microsoft.com/office/drawing/2014/main" id="{A5704422-1118-4FD1-95AD-29A064EB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" name="Freeform 7">
            <a:extLst>
              <a:ext uri="{FF2B5EF4-FFF2-40B4-BE49-F238E27FC236}">
                <a16:creationId xmlns:a16="http://schemas.microsoft.com/office/drawing/2014/main" id="{A88B2AAA-B805-498E-A9E6-98B88585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2" name="Freeform 8">
            <a:extLst>
              <a:ext uri="{FF2B5EF4-FFF2-40B4-BE49-F238E27FC236}">
                <a16:creationId xmlns:a16="http://schemas.microsoft.com/office/drawing/2014/main" id="{9B8051E0-19D7-43E1-BFD9-E6DBFEB3A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" name="Freeform 9">
            <a:extLst>
              <a:ext uri="{FF2B5EF4-FFF2-40B4-BE49-F238E27FC236}">
                <a16:creationId xmlns:a16="http://schemas.microsoft.com/office/drawing/2014/main" id="{4EDB2B02-86A2-46F5-A4BE-B7D9B1041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6" name="Freeform 10">
            <a:extLst>
              <a:ext uri="{FF2B5EF4-FFF2-40B4-BE49-F238E27FC236}">
                <a16:creationId xmlns:a16="http://schemas.microsoft.com/office/drawing/2014/main" id="{43954639-FB5D-41F4-9560-6F6DFE778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8" name="Freeform 12">
            <a:extLst>
              <a:ext uri="{FF2B5EF4-FFF2-40B4-BE49-F238E27FC236}">
                <a16:creationId xmlns:a16="http://schemas.microsoft.com/office/drawing/2014/main" id="{E898931C-0323-41FA-A036-20F818B1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0" name="Freeform 14">
            <a:extLst>
              <a:ext uri="{FF2B5EF4-FFF2-40B4-BE49-F238E27FC236}">
                <a16:creationId xmlns:a16="http://schemas.microsoft.com/office/drawing/2014/main" id="{89AFE9DD-0792-4B98-B4EB-97ACA17E6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2" name="Freeform 16">
            <a:extLst>
              <a:ext uri="{FF2B5EF4-FFF2-40B4-BE49-F238E27FC236}">
                <a16:creationId xmlns:a16="http://schemas.microsoft.com/office/drawing/2014/main" id="{3981F5C4-9AE1-404E-AF44-A4E6DB374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4" name="Freeform 11">
            <a:extLst>
              <a:ext uri="{FF2B5EF4-FFF2-40B4-BE49-F238E27FC236}">
                <a16:creationId xmlns:a16="http://schemas.microsoft.com/office/drawing/2014/main" id="{763C1781-8726-4FAC-8C45-FF40376BE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6" name="Freeform 21">
            <a:extLst>
              <a:ext uri="{FF2B5EF4-FFF2-40B4-BE49-F238E27FC236}">
                <a16:creationId xmlns:a16="http://schemas.microsoft.com/office/drawing/2014/main" id="{301491B5-56C7-43DC-A3D9-861EECCA0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560198" y="211959"/>
            <a:ext cx="5639855" cy="51292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lv-LV" sz="72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Jautājumi</a:t>
            </a:r>
            <a:r>
              <a:rPr lang="en-US" sz="72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lv-LV" sz="72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paškontrolei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lv-LV" sz="72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par būvniecības procesu</a:t>
            </a:r>
            <a:endParaRPr lang="en-US" sz="72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8" name="Freeform 22">
            <a:extLst>
              <a:ext uri="{FF2B5EF4-FFF2-40B4-BE49-F238E27FC236}">
                <a16:creationId xmlns:a16="http://schemas.microsoft.com/office/drawing/2014/main" id="{237E2353-22DF-46E0-A200-FB30F8F39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0" name="Freeform 23">
            <a:extLst>
              <a:ext uri="{FF2B5EF4-FFF2-40B4-BE49-F238E27FC236}">
                <a16:creationId xmlns:a16="http://schemas.microsoft.com/office/drawing/2014/main" id="{DD6138DB-057B-45F7-A5F4-E7BFDA20D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79A54AB1-B64F-4843-BFAB-81CB74E6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58F1CFD0-8CAD-4E08-86FF-02C84B4C6E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909" r="1" b="2"/>
          <a:stretch/>
        </p:blipFill>
        <p:spPr>
          <a:xfrm>
            <a:off x="466940" y="1271757"/>
            <a:ext cx="5804986" cy="4027404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</p:spPr>
      </p:pic>
      <p:sp>
        <p:nvSpPr>
          <p:cNvPr id="2" name="Taisnstūris 1"/>
          <p:cNvSpPr/>
          <p:nvPr/>
        </p:nvSpPr>
        <p:spPr>
          <a:xfrm>
            <a:off x="2012273" y="1428272"/>
            <a:ext cx="8273987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369433" y="705402"/>
            <a:ext cx="7084893" cy="7228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ctr"/>
            <a:endParaRPr lang="lv-LV" altLang="lv-LV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798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9E07B99-F3B2-4262-BC05-A6236285B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7890" y="552662"/>
            <a:ext cx="7192766" cy="980790"/>
          </a:xfrm>
        </p:spPr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Atbilde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 jautājumu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Nr.4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BE4E77F-0DEE-4170-BA93-496127DBD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266" y="3007440"/>
            <a:ext cx="11141468" cy="329789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Ministru kabineta 2014. gada 2. septembra noteikumi Nr. 529 "Ēku būvnoteikumi", 108. </a:t>
            </a: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Būvdarbu sagatavošana uzsākama 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tikai pēc tam, </a:t>
            </a: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 saņemtā būvatļauja kļuvusi neapstrīdama un izpildīti būvatļaujā ietvertie nosacījumi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bet paskaidrojuma raksta gadījumā, – kad institūcija, kura pilda būvvaldes funkcijas, būvniecības informācijas sistēmā ir izdarījusi atzīmi par būvdarbu nosacījumu izpildi.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C48336-E2ED-448B-81CF-2DAE08E079AD}"/>
              </a:ext>
            </a:extLst>
          </p:cNvPr>
          <p:cNvSpPr/>
          <p:nvPr/>
        </p:nvSpPr>
        <p:spPr>
          <a:xfrm>
            <a:off x="663539" y="1912955"/>
            <a:ext cx="905495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 variants - </a:t>
            </a: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kad saņemtā būvatļauja kļuvusi neapstrīdama un izpildīti būvatļaujā ietvertie nosacījumi;</a:t>
            </a: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081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32537C4-BEE4-4C73-AE23-9318032E0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6185" y="241443"/>
            <a:ext cx="6617413" cy="1325563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Jautājums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Nr.5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F1FA05E-ECE0-46CE-85B2-817FD3C57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306" y="1813389"/>
            <a:ext cx="11213387" cy="50446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 izstrādā būvdarbu kvalitātes kontroles sistēmu?</a:t>
            </a:r>
          </a:p>
          <a:p>
            <a:pPr marL="0" indent="0" algn="just">
              <a:buNone/>
            </a:pPr>
            <a:endParaRPr lang="lv-LV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Atbilžu varianti:</a:t>
            </a: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galvenais būvdarbu veicējs;</a:t>
            </a: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katrs būvlaukumā nodarbinātais uzņēmums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atbildīgais būvdarbu vadītājs un būvuzraugs.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48514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9E07B99-F3B2-4262-BC05-A6236285B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7890" y="562883"/>
            <a:ext cx="7192766" cy="980790"/>
          </a:xfrm>
        </p:spPr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Atbilde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 jautājumu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Nr.5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BE4E77F-0DEE-4170-BA93-496127DBD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539" y="3085363"/>
            <a:ext cx="11141468" cy="341380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Ministru kabineta 02.09.2014. noteikumu Nr.529 “Ēku būvnoteikumi” 125.punkts: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Būvdarbu kvalitātes kontroles sistēmu </a:t>
            </a:r>
            <a:r>
              <a:rPr lang="lv-LV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katrs uzņēmums izstrādā atbilstoši savam profilam, veicamo darbu veidam un apjomam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C48336-E2ED-448B-81CF-2DAE08E079AD}"/>
              </a:ext>
            </a:extLst>
          </p:cNvPr>
          <p:cNvSpPr/>
          <p:nvPr/>
        </p:nvSpPr>
        <p:spPr>
          <a:xfrm>
            <a:off x="663539" y="1739534"/>
            <a:ext cx="90549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 variants – katrs būvlaukumā nodarbinātais uzņēmums</a:t>
            </a:r>
          </a:p>
        </p:txBody>
      </p:sp>
    </p:spTree>
    <p:extLst>
      <p:ext uri="{BB962C8B-B14F-4D97-AF65-F5344CB8AC3E}">
        <p14:creationId xmlns:p14="http://schemas.microsoft.com/office/powerpoint/2010/main" val="1504681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32537C4-BEE4-4C73-AE23-9318032E0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6185" y="441435"/>
            <a:ext cx="6617413" cy="1325563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Jautājums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Nr.6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F1FA05E-ECE0-46CE-85B2-817FD3C57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661" y="1766998"/>
            <a:ext cx="11213387" cy="48446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Vai būvdarbu žurnālā ir jāreģistrē būvdarbu līgumi ar visiem atsevišķu būvdarbu veicējiem, </a:t>
            </a:r>
            <a:r>
              <a:rPr lang="lv-LV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 piesaistīti konkrētā objekta realizācijai</a:t>
            </a: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endParaRPr lang="lv-LV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Atbilžu varianti:</a:t>
            </a: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Jā;</a:t>
            </a: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Nē, jo </a:t>
            </a: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būvdarbu žurnālā ir jābūt informācijai tikai par </a:t>
            </a: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galvenā būvdarbu veicēja noslēgtajiem līgumiem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Nē, jo visi noslēgtie līgumi jau ir pievienoti pie BUN izpildes iesnieguma</a:t>
            </a: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532130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9E07B99-F3B2-4262-BC05-A6236285B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7890" y="586531"/>
            <a:ext cx="7192766" cy="980790"/>
          </a:xfrm>
        </p:spPr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Atbilde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 jautājumu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Nr.6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BE4E77F-0DEE-4170-BA93-496127DBD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539" y="3003145"/>
            <a:ext cx="11141468" cy="2472785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Ministru kabineta 2014. gada 19. augusta noteikumi Nr. 500 "Vispārīgie būvnoteikumi", 93.8. </a:t>
            </a:r>
            <a:r>
              <a:rPr lang="lv-LV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apakšpunkts: </a:t>
            </a:r>
            <a:r>
              <a:rPr lang="lv-LV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Galvenā būvdarbu veicēja pienākums ir nodrošināt, ka būvdarbu žurnālā ir informācija par visiem atsevišķu būvdarbu veicējiem, kas piesaistīti konkrētā objekta realizācijai.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C48336-E2ED-448B-81CF-2DAE08E079AD}"/>
              </a:ext>
            </a:extLst>
          </p:cNvPr>
          <p:cNvSpPr/>
          <p:nvPr/>
        </p:nvSpPr>
        <p:spPr>
          <a:xfrm>
            <a:off x="663539" y="1747417"/>
            <a:ext cx="11141468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 variants – Jā;</a:t>
            </a:r>
          </a:p>
        </p:txBody>
      </p:sp>
    </p:spTree>
    <p:extLst>
      <p:ext uri="{BB962C8B-B14F-4D97-AF65-F5344CB8AC3E}">
        <p14:creationId xmlns:p14="http://schemas.microsoft.com/office/powerpoint/2010/main" val="4972739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32537C4-BEE4-4C73-AE23-9318032E0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6185" y="456378"/>
            <a:ext cx="6617413" cy="1057112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Jautājums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Nr.7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F1FA05E-ECE0-46CE-85B2-817FD3C57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306" y="1627125"/>
            <a:ext cx="11213387" cy="54673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Kurš no minētajiem ir </a:t>
            </a:r>
            <a:r>
              <a:rPr lang="lv-LV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autoruzrauga</a:t>
            </a: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pienākums?</a:t>
            </a:r>
          </a:p>
          <a:p>
            <a:pPr marL="0" indent="0" algn="just">
              <a:buNone/>
            </a:pPr>
            <a:endParaRPr lang="lv-LV" sz="45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Atbilžu varianti:</a:t>
            </a: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piedalīties būvkonstrukciju, segto darbu un citu izpildīto būvdarbu pieņemšanā;</a:t>
            </a: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piedalīties būves pieņemšanā ekspluatācijā;</a:t>
            </a: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apsekot objektu un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apsekojuma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rezultātus ierakstīt būvdarbu žurnālā;</a:t>
            </a: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 varianti ir pareizi.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03421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9E07B99-F3B2-4262-BC05-A6236285B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617" y="559724"/>
            <a:ext cx="7192766" cy="980790"/>
          </a:xfrm>
        </p:spPr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Atbilde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 jautājumu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Nr.7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BE4E77F-0DEE-4170-BA93-496127DBD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266" y="2632774"/>
            <a:ext cx="11141468" cy="414639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Ministru kabineta 2014. gada 19. augusta noteikumi Nr. 500 "Vispārīgie būvnoteikumi "</a:t>
            </a:r>
          </a:p>
          <a:p>
            <a:pPr algn="just"/>
            <a:r>
              <a:rPr lang="lv-LV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113. punkts. </a:t>
            </a:r>
            <a:r>
              <a:rPr lang="lv-LV" b="1" i="0" dirty="0" err="1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Autoruzraugam</a:t>
            </a:r>
            <a:r>
              <a:rPr lang="lv-LV" b="1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ir šādi pienākumi:</a:t>
            </a:r>
          </a:p>
          <a:p>
            <a:pPr marL="0" indent="0" algn="just">
              <a:buNone/>
            </a:pPr>
            <a:r>
              <a:rPr lang="lv-LV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113.1. </a:t>
            </a:r>
            <a:r>
              <a:rPr lang="lv-LV" b="1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apsekot objektu un </a:t>
            </a:r>
            <a:r>
              <a:rPr lang="lv-LV" b="1" i="0" dirty="0" err="1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apsekojuma</a:t>
            </a:r>
            <a:r>
              <a:rPr lang="lv-LV" b="1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rezultātus ierakstīt būvdarbu žurnālā</a:t>
            </a:r>
          </a:p>
          <a:p>
            <a:pPr algn="just"/>
            <a:r>
              <a:rPr lang="pt-BR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114. Autoruzraugam ir šādas tiesības:</a:t>
            </a:r>
            <a:endParaRPr lang="lv-LV" i="0" dirty="0">
              <a:solidFill>
                <a:srgbClr val="41414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114.1. piedalīties būves pieņemšanā ekspluatācijā;</a:t>
            </a:r>
          </a:p>
          <a:p>
            <a:pPr marL="0" indent="0" algn="just">
              <a:buNone/>
            </a:pP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114.5. piedalīties būvkonstrukciju, segto darbu un citu izpildīto būvdarbu pieņemšanā;</a:t>
            </a:r>
          </a:p>
          <a:p>
            <a:pPr algn="just"/>
            <a:endParaRPr lang="lv-LV" b="0" i="0" dirty="0">
              <a:solidFill>
                <a:srgbClr val="41414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b="0" i="0" dirty="0">
              <a:solidFill>
                <a:srgbClr val="41414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lv-LV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C48336-E2ED-448B-81CF-2DAE08E079AD}"/>
              </a:ext>
            </a:extLst>
          </p:cNvPr>
          <p:cNvSpPr/>
          <p:nvPr/>
        </p:nvSpPr>
        <p:spPr>
          <a:xfrm>
            <a:off x="525266" y="1609591"/>
            <a:ext cx="107707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 variants – apsekot objektu un </a:t>
            </a:r>
            <a:r>
              <a:rPr kumimoji="0" lang="lv-LV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apsekojuma</a:t>
            </a: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rezultātus ierakstīt būvdarbu žurnālā</a:t>
            </a:r>
          </a:p>
        </p:txBody>
      </p:sp>
    </p:spTree>
    <p:extLst>
      <p:ext uri="{BB962C8B-B14F-4D97-AF65-F5344CB8AC3E}">
        <p14:creationId xmlns:p14="http://schemas.microsoft.com/office/powerpoint/2010/main" val="1587768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32537C4-BEE4-4C73-AE23-9318032E0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6185" y="456378"/>
            <a:ext cx="6617413" cy="1057112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Jautājums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Nr.8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F1FA05E-ECE0-46CE-85B2-817FD3C57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306" y="1627125"/>
            <a:ext cx="11213387" cy="54673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Kurš no minētajiem ir būvuzrauga pienākums?</a:t>
            </a:r>
          </a:p>
          <a:p>
            <a:pPr marL="0" indent="0" algn="just">
              <a:buNone/>
            </a:pPr>
            <a:endParaRPr lang="lv-LV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Atbilžu varianti:</a:t>
            </a:r>
          </a:p>
          <a:p>
            <a:pPr marL="0" indent="0" algn="just">
              <a:buNone/>
            </a:pP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– 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vizuāli fiksēt (piemēram, fotogrāfijā) būvuzraudzības plānā noteikto būvdarbu posmu pabeigšanu;</a:t>
            </a:r>
          </a:p>
          <a:p>
            <a:pPr marL="0" indent="0" algn="just">
              <a:buNone/>
            </a:pP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 – </a:t>
            </a: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nepieļaut atkāpes no būvniecības ieceres dokumentācijas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 – </a:t>
            </a: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piedalīties būves pieņemšanā ekspluatācijā</a:t>
            </a:r>
            <a:r>
              <a:rPr lang="lv-LV" b="0" i="0" dirty="0">
                <a:solidFill>
                  <a:srgbClr val="4141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v-LV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 – 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 varianti ir pareizi.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718773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9E07B99-F3B2-4262-BC05-A6236285B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617" y="559724"/>
            <a:ext cx="7192766" cy="980790"/>
          </a:xfrm>
        </p:spPr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Atbilde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 jautājumu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Nr.8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BE4E77F-0DEE-4170-BA93-496127DBD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266" y="2987565"/>
            <a:ext cx="11141468" cy="3689131"/>
          </a:xfrm>
        </p:spPr>
        <p:txBody>
          <a:bodyPr>
            <a:normAutofit/>
          </a:bodyPr>
          <a:lstStyle/>
          <a:p>
            <a:pPr marL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Ministru kabineta 2014. gada 19. augusta noteikumi Nr. 500 "Vispārīgie būvnoteikumi": </a:t>
            </a:r>
          </a:p>
          <a:p>
            <a:pPr marL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125. punkts. </a:t>
            </a: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Būvuzraugam ir šādi pienākumi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125.2.</a:t>
            </a:r>
            <a:r>
              <a:rPr lang="lv-LV" b="0" i="0" baseline="3000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lv-LV" b="1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nepieļaut atkāpes no būvniecības ieceres dokumentācijas;</a:t>
            </a:r>
            <a:endParaRPr lang="lv-LV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125.10. </a:t>
            </a: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vizuāli fiksēt (piemēram, fotogrāfijā) būvuzraudzības plānā noteikto būvdarbu posmu pabeigšanu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125.18</a:t>
            </a:r>
            <a:r>
              <a:rPr lang="lv-LV" b="1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piedalīties būves pieņemšanā ekspluatācijā;</a:t>
            </a:r>
            <a:endParaRPr lang="lv-LV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C48336-E2ED-448B-81CF-2DAE08E079AD}"/>
              </a:ext>
            </a:extLst>
          </p:cNvPr>
          <p:cNvSpPr/>
          <p:nvPr/>
        </p:nvSpPr>
        <p:spPr>
          <a:xfrm>
            <a:off x="525266" y="1926817"/>
            <a:ext cx="111414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 variants – </a:t>
            </a:r>
            <a:r>
              <a:rPr lang="lv-LV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kumimoji="0" lang="lv-LV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isi</a:t>
            </a: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varianti ir pareizi;</a:t>
            </a:r>
          </a:p>
        </p:txBody>
      </p:sp>
    </p:spTree>
    <p:extLst>
      <p:ext uri="{BB962C8B-B14F-4D97-AF65-F5344CB8AC3E}">
        <p14:creationId xmlns:p14="http://schemas.microsoft.com/office/powerpoint/2010/main" val="16077021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32537C4-BEE4-4C73-AE23-9318032E0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632" y="549205"/>
            <a:ext cx="6617413" cy="1133100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Jautājums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Nr.9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F1FA05E-ECE0-46CE-85B2-817FD3C57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091" y="1682305"/>
            <a:ext cx="11452496" cy="50446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Kurā institūcijā ir jāiesniedz informācija par paredzēto darbu ar azbestu un  demontāžas darba plānu, ja darba devējs gatavojas demontēt azbestu saturošus materiālus (azbesta </a:t>
            </a:r>
            <a:r>
              <a:rPr lang="lv-LV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šīfera jumta loksnes)</a:t>
            </a: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lv-LV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Atbilžu varianti:</a:t>
            </a:r>
          </a:p>
          <a:p>
            <a:pPr marL="0" indent="0" algn="just">
              <a:buNone/>
            </a:pP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Valsts vides dienestā;</a:t>
            </a: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Institūcijā kura pilda būvvaldes funkciju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Valsts darba inspekcijā;</a:t>
            </a:r>
            <a:endParaRPr lang="en-US" dirty="0"/>
          </a:p>
          <a:p>
            <a:pPr marL="0" indent="0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Būvniecības valsts kontroles birojā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54643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qr code on a blue background&#10;&#10;Description automatically generated">
            <a:extLst>
              <a:ext uri="{FF2B5EF4-FFF2-40B4-BE49-F238E27FC236}">
                <a16:creationId xmlns:a16="http://schemas.microsoft.com/office/drawing/2014/main" id="{CBB561FC-79DB-4B8F-FA9E-9C3F5A0608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9" y="0"/>
            <a:ext cx="12195049" cy="7251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229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9E07B99-F3B2-4262-BC05-A6236285B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952" y="532218"/>
            <a:ext cx="7192766" cy="980790"/>
          </a:xfrm>
        </p:spPr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Atbilde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 jautājumu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Nr.9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BE4E77F-0DEE-4170-BA93-496127DBD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539" y="2530366"/>
            <a:ext cx="11141468" cy="3866325"/>
          </a:xfrm>
        </p:spPr>
        <p:txBody>
          <a:bodyPr>
            <a:normAutofit lnSpcReduction="10000"/>
          </a:bodyPr>
          <a:lstStyle/>
          <a:p>
            <a:pPr algn="just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Ministru kabineta 2004. gada 12. oktobra noteikumi Nr. 852 "Darba aizsardzības prasības darbā ar azbestu":</a:t>
            </a:r>
          </a:p>
          <a:p>
            <a:pPr algn="just"/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37. punkts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Darba devējs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darbdienas pirms darba ar azbestu sākšanas iesniedz Valsts darba inspekcijā iesniegumu par paredzēto darbu ar azbestu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(turpmāk — iesniegums). Iesniegumā norāda šādas ziņas:</a:t>
            </a:r>
          </a:p>
          <a:p>
            <a:pPr algn="just"/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39. punkts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 darba devējs gatavojas demontēt azbestu saturošus materiālus, viņš 10 darbdienas pirms demontāžas sākšanas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papildus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iesniedz Valsts darba inspekcijā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šo noteikumu 26.punktā minēto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demontāžas darba plānu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C48336-E2ED-448B-81CF-2DAE08E079AD}"/>
              </a:ext>
            </a:extLst>
          </p:cNvPr>
          <p:cNvSpPr/>
          <p:nvPr/>
        </p:nvSpPr>
        <p:spPr>
          <a:xfrm>
            <a:off x="663539" y="1760077"/>
            <a:ext cx="90549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variants – Valsts darba inspekcijā;</a:t>
            </a:r>
          </a:p>
        </p:txBody>
      </p:sp>
    </p:spTree>
    <p:extLst>
      <p:ext uri="{BB962C8B-B14F-4D97-AF65-F5344CB8AC3E}">
        <p14:creationId xmlns:p14="http://schemas.microsoft.com/office/powerpoint/2010/main" val="23518327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32537C4-BEE4-4C73-AE23-9318032E0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632" y="549205"/>
            <a:ext cx="6617413" cy="1133100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Jautājums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Nr.10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F1FA05E-ECE0-46CE-85B2-817FD3C57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091" y="1682305"/>
            <a:ext cx="11452496" cy="50446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Vai </a:t>
            </a:r>
            <a:r>
              <a:rPr lang="lv-LV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jaunbūvējamai</a:t>
            </a: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3.grupas biroju ēkai ir jāveic </a:t>
            </a:r>
            <a:r>
              <a:rPr lang="lv-LV" b="1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skaņas izolācijas mērījumi pirms tās nodošanas ekspluatācijā</a:t>
            </a: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endParaRPr lang="lv-LV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Atbilžu varianti:</a:t>
            </a: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jā, tā ir obligāta prasība publiskām ēkām;</a:t>
            </a:r>
          </a:p>
          <a:p>
            <a:pPr marL="0" indent="0" algn="just">
              <a:buNone/>
            </a:pP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 tas nav paredzēts būvprojektā, skaņas izolācijas mērījumus nav jāveic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nē, jo biroju ēka nav publiska ēka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/>
          </a:p>
          <a:p>
            <a:pPr marL="0" indent="0">
              <a:buNone/>
            </a:pPr>
            <a:endParaRPr lang="en-US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330614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9E07B99-F3B2-4262-BC05-A6236285B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7890" y="584193"/>
            <a:ext cx="7192766" cy="980790"/>
          </a:xfrm>
        </p:spPr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Atbilde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 jautājumu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Nr.10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BE4E77F-0DEE-4170-BA93-496127DBD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539" y="2155199"/>
            <a:ext cx="11141468" cy="4639739"/>
          </a:xfrm>
        </p:spPr>
        <p:txBody>
          <a:bodyPr>
            <a:normAutofit/>
          </a:bodyPr>
          <a:lstStyle/>
          <a:p>
            <a:pPr algn="just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Ministru kabineta 2014. gada 2. septembra noteikumi Nr. 529 "Ēku būvnoteikumi", 167. punkts. </a:t>
            </a:r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Ierosinot ēkas vai tās daļas pieņemšanu ekspluatācijā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būvniecības ierosinātājs institūcijā, kura pilda būvvaldes funkcijas, </a:t>
            </a:r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iesniedz apliecinājumu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 ēkas vai tās daļas gatavību ekspluatācijai vai ēkas nojaukšanu (14. pielikums), </a:t>
            </a:r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kuram pievieno šādus dokumentus:</a:t>
            </a:r>
          </a:p>
          <a:p>
            <a:pPr marL="0" indent="0" algn="just">
              <a:buNone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167.10. </a:t>
            </a:r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skaņas izolācijas mērījumus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lv-LV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jaunbūvējamām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daudzdzīvokļu dzīvojamām un </a:t>
            </a:r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publiskām ēkām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Ministru kabineta 2015. gada 16. jūnija noteikumi Nr. 312 "Noteikumi par Latvijas būvnormatīvu LBN 016-15 "Būvakustika"", 3.</a:t>
            </a:r>
            <a:r>
              <a:rPr lang="lv-LV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pielikums.</a:t>
            </a:r>
          </a:p>
          <a:p>
            <a:pPr algn="just"/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Veicamie skaņas izolācijas mērījumi ēku konstrukcijām:</a:t>
            </a:r>
          </a:p>
          <a:p>
            <a:pPr algn="just"/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C48336-E2ED-448B-81CF-2DAE08E079AD}"/>
              </a:ext>
            </a:extLst>
          </p:cNvPr>
          <p:cNvSpPr/>
          <p:nvPr/>
        </p:nvSpPr>
        <p:spPr>
          <a:xfrm>
            <a:off x="663539" y="1587989"/>
            <a:ext cx="905495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variants – jā, tā ir obligāta prasība publiskām ēkām;</a:t>
            </a:r>
          </a:p>
          <a:p>
            <a:pPr algn="just"/>
            <a:endParaRPr lang="lv-LV" sz="28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D68D88E-2D80-18EF-7158-1568380C59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1322432"/>
              </p:ext>
            </p:extLst>
          </p:nvPr>
        </p:nvGraphicFramePr>
        <p:xfrm>
          <a:off x="663538" y="5902966"/>
          <a:ext cx="10537860" cy="952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7876">
                  <a:extLst>
                    <a:ext uri="{9D8B030D-6E8A-4147-A177-3AD203B41FA5}">
                      <a16:colId xmlns:a16="http://schemas.microsoft.com/office/drawing/2014/main" val="2073550698"/>
                    </a:ext>
                  </a:extLst>
                </a:gridCol>
                <a:gridCol w="6589984">
                  <a:extLst>
                    <a:ext uri="{9D8B030D-6E8A-4147-A177-3AD203B41FA5}">
                      <a16:colId xmlns:a16="http://schemas.microsoft.com/office/drawing/2014/main" val="1427418427"/>
                    </a:ext>
                  </a:extLst>
                </a:gridCol>
              </a:tblGrid>
              <a:tr h="332296">
                <a:tc>
                  <a:txBody>
                    <a:bodyPr/>
                    <a:lstStyle/>
                    <a:p>
                      <a:r>
                        <a:rPr lang="lv-LV" sz="18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Ēkas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Mērāmās konstrukcijas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443283"/>
                  </a:ext>
                </a:extLst>
              </a:tr>
              <a:tr h="477517">
                <a:tc>
                  <a:txBody>
                    <a:bodyPr/>
                    <a:lstStyle/>
                    <a:p>
                      <a:r>
                        <a:rPr lang="lv-LV" b="1" dirty="0">
                          <a:solidFill>
                            <a:srgbClr val="414142"/>
                          </a:solidFill>
                          <a:effectLst/>
                        </a:rPr>
                        <a:t>Biroju ēkas un biroju telpu grupas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rgbClr val="414142"/>
                          </a:solidFill>
                          <a:effectLst/>
                        </a:rPr>
                        <a:t>Siena starp darba telpām, siena starp darba telpu un koplietošanas telpām, starpstāvu pārsegums starp darba telpām</a:t>
                      </a: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552238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00218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31936" y="241618"/>
            <a:ext cx="10515600" cy="2667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PALDIES!</a:t>
            </a:r>
          </a:p>
          <a:p>
            <a:pPr algn="ctr"/>
            <a:endParaRPr lang="lv-LV" sz="3200" b="1" u="sng" dirty="0"/>
          </a:p>
          <a:p>
            <a:pPr algn="ctr"/>
            <a:endParaRPr lang="lv-LV" sz="3200" b="1" u="sn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937" y="2488066"/>
            <a:ext cx="3449597" cy="3449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721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32537C4-BEE4-4C73-AE23-9318032E0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6185" y="385432"/>
            <a:ext cx="6617413" cy="1325563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Jautājums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Nr.1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F1FA05E-ECE0-46CE-85B2-817FD3C57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306" y="1923830"/>
            <a:ext cx="11213387" cy="472141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 3. grupas ēkas, kura tiek ekspluatēta, pārbūves laikā ir jāveic atkārtota būvprojekta ekspertīze, būvdarbus būves daļā, kuru skar konstruktīvā risinājuma izmaiņas, pārtrauc. Kad šos darbus var atsākt?</a:t>
            </a:r>
            <a:endParaRPr lang="lv-LV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Atbilžu varianti: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 –</a:t>
            </a: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pēc tam, kad ir saņemts pozitīvs būvekspertīzes atzinums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</a:t>
            </a: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</a:t>
            </a: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kad izmaiņu būvprojekts ir pievienots un apstiprināts BIS;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 – 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pēc </a:t>
            </a:r>
            <a:r>
              <a:rPr kumimoji="0" lang="lv-LV" sz="280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autoruzrauga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būvuzrauga vai atbildīgā būvdarbu vadītāja ieraksta būvdarbu žurnālā, ar norādījumu par būvdarbu atsākšanu.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24738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9E07B99-F3B2-4262-BC05-A6236285B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7890" y="552662"/>
            <a:ext cx="7192766" cy="980790"/>
          </a:xfrm>
        </p:spPr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Atbilde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 jautājumu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Nr.1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BE4E77F-0DEE-4170-BA93-496127DBD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539" y="2982888"/>
            <a:ext cx="11141468" cy="341380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Ministru kabineta 2014. gada 19. augusta noteikumi Nr. 500 "Vispārīgie būvnoteikumi" 69. punkts: Ja saskaņā ar šo noteikumu 60. punktu ir </a:t>
            </a: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jāveic atkārtota būvprojekta ekspertīze un būve tiek ekspluatēta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būvdarbus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būves daļā, kuru skar konstruktīvā risinājuma izmaiņas, </a:t>
            </a: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pārtrauc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tos var atsākt tikai pēc tam, kad ir saņemts pozitīvs būvekspertīzes atzinums.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C48336-E2ED-448B-81CF-2DAE08E079AD}"/>
              </a:ext>
            </a:extLst>
          </p:cNvPr>
          <p:cNvSpPr/>
          <p:nvPr/>
        </p:nvSpPr>
        <p:spPr>
          <a:xfrm>
            <a:off x="663539" y="1912955"/>
            <a:ext cx="905495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 variants – pēc tam, kad ir saņemts pozitīvs būvekspertīzes atzinums.</a:t>
            </a:r>
          </a:p>
        </p:txBody>
      </p:sp>
    </p:spTree>
    <p:extLst>
      <p:ext uri="{BB962C8B-B14F-4D97-AF65-F5344CB8AC3E}">
        <p14:creationId xmlns:p14="http://schemas.microsoft.com/office/powerpoint/2010/main" val="4018089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32537C4-BEE4-4C73-AE23-9318032E0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6185" y="385432"/>
            <a:ext cx="6617413" cy="1325563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Jautājums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Nr.2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F1FA05E-ECE0-46CE-85B2-817FD3C57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306" y="1923830"/>
            <a:ext cx="11213387" cy="482100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 izmaiņu būvprojekta izstrādātājs norāda skaidrojošajā aprakstā, ja tiek mainīts būves, tās nesošo konstrukciju vai to daļu konstruktīvais risinājums? </a:t>
            </a: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Atbilžu varianti: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  – 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aprakstu par veicamajām izmaiņām, ar 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mākonīti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norādot izmaiņu vietu;</a:t>
            </a:r>
            <a:endParaRPr kumimoji="0" lang="lv-LV" sz="28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minēto izmaiņu ietekmi uz būves novietojumu, </a:t>
            </a:r>
            <a:r>
              <a:rPr kumimoji="0" lang="lv-LV" sz="280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būvapjomu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un fasādes risinājumu;</a:t>
            </a:r>
            <a:endParaRPr lang="lv-LV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minēto izmaiņu ietekmi uz iepriekš </a:t>
            </a:r>
            <a:r>
              <a:rPr kumimoji="0" lang="lv-LV" sz="280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ekspertēto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būves mehānisko stiprību, stabilitāti, ugunsdrošību vai lietošanas drošumu.</a:t>
            </a:r>
            <a:endParaRPr lang="en-US" dirty="0"/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09829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9E07B99-F3B2-4262-BC05-A6236285B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7890" y="552662"/>
            <a:ext cx="7192766" cy="980790"/>
          </a:xfrm>
        </p:spPr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Atbilde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 jautājumu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Nr.2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BE4E77F-0DEE-4170-BA93-496127DBD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539" y="2751084"/>
            <a:ext cx="11141468" cy="385056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Ministru kabineta 2014. gada 19. augusta noteikumi Nr. 500 "Vispārīgie būvnoteikumi", 67.¹ punkts: </a:t>
            </a: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 tiek </a:t>
            </a:r>
            <a:r>
              <a:rPr lang="lv-LV" b="1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mainīts būves, tās nesošo konstrukciju vai to daļu konstruktīvais risinājums</a:t>
            </a: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izmaiņu būvprojekta izstrādātājs </a:t>
            </a:r>
            <a:r>
              <a:rPr lang="lv-LV" b="1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skaidrojošajā aprakstā norāda minēto izmaiņu ietekmi uz iepriekš </a:t>
            </a:r>
            <a:r>
              <a:rPr lang="lv-LV" b="1" i="0" dirty="0" err="1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ekspertēto</a:t>
            </a:r>
            <a:r>
              <a:rPr lang="lv-LV" b="1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būves mehānisko stiprību, stabilitāti, ugunsdrošību vai lietošanas drošumu</a:t>
            </a: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v-LV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C48336-E2ED-448B-81CF-2DAE08E079AD}"/>
              </a:ext>
            </a:extLst>
          </p:cNvPr>
          <p:cNvSpPr/>
          <p:nvPr/>
        </p:nvSpPr>
        <p:spPr>
          <a:xfrm>
            <a:off x="663539" y="1605137"/>
            <a:ext cx="1097921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 variants - minēto izmaiņu ietekmi uz iepriekš </a:t>
            </a:r>
            <a:r>
              <a:rPr kumimoji="0" lang="lv-LV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ekspertēto</a:t>
            </a: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būves mehānisko stiprību, stabilitāti, ugunsdrošību vai lietošanas drošumu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964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32537C4-BEE4-4C73-AE23-9318032E0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6185" y="385432"/>
            <a:ext cx="6617413" cy="1325563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Jautājums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Nr.3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F1FA05E-ECE0-46CE-85B2-817FD3C57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306" y="1923830"/>
            <a:ext cx="11213387" cy="482100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Kādā veidā jāsaskaņo 3. grupas ēkas jumta nesošā metāla profila biezuma izmaiņas?</a:t>
            </a: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Atbilžu varianti: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  – 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izmaiņu lapa jāsaskaņo BK sadaļas izstrādātājam, pasūtītājam, atbildīgajam būvdarbu vadītājam un būvuzraugam un jāpievieno BIS būvdarbu žurnāla sadaļā 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kumimoji="0" lang="lv-LV" sz="280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Autoruzraugu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ieraksti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 –</a:t>
            </a: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Izmaiņu lapa ar BK izmaiņu skaidrojumu un, ja nepieciešams, ar ekspertīzes atzinumu jāpievieno BIS būvprojekta sadaļā;</a:t>
            </a:r>
            <a:endParaRPr lang="lv-LV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Jāsagatavo materiāla aizstāšanas forma un jāpievieno BIS būvdarbu žurnāla sadaļā "Materiālu apstiprināšana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8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Nesošo profilu izklājums ar norādītajiem biezumiem jāpievieno 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BIS būvdarbu žurnāla sadaļā "Ražošanas rasējumi</a:t>
            </a: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v-LV" sz="2800" b="1" dirty="0">
              <a:effectLst/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766187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9E07B99-F3B2-4262-BC05-A6236285B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7890" y="552662"/>
            <a:ext cx="7192766" cy="980790"/>
          </a:xfrm>
        </p:spPr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Atbilde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 jautājumu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Nr.3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BE4E77F-0DEE-4170-BA93-496127DBD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322" y="2487559"/>
            <a:ext cx="11341902" cy="427584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Ministru kabineta 2014. gada 19. augusta noteikumi Nr. 500 "Vispārīgie būvnoteikumi", 60. punkts.: </a:t>
            </a: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b="1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 būvprojektam, kuram </a:t>
            </a: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būvniecības jomu regulējošos normatīvajos aktos noteiktajos gadījumos </a:t>
            </a:r>
            <a:r>
              <a:rPr lang="lv-LV" b="1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ir veikta būvekspertīze</a:t>
            </a: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pirms būvdarbu uzsākšanas vai būvdarbu laikā </a:t>
            </a:r>
            <a:r>
              <a:rPr lang="lv-LV" b="1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tiek mainīts būves, tās nesošo konstrukciju vai to daļu konstruktīvais vai cits risinājums, kas samazina būves mehānisko stiprību, stabilitāti, ugunsdrošību vai lietošanas drošumu</a:t>
            </a: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b="1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 to izmaiņu būvprojektā </a:t>
            </a:r>
            <a:r>
              <a:rPr lang="lv-LV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atbilstoši šo noteikumu 67.</a:t>
            </a:r>
            <a:r>
              <a:rPr lang="lv-LV" i="0" baseline="3000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lv-LV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punktam</a:t>
            </a:r>
            <a:r>
              <a:rPr lang="lv-LV" b="1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ir norādījis būvprojekta izstrādātājs</a:t>
            </a: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b="1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būvniecības ierosinātājam ir pienākums veikt atkārtotu attiecīgo būvprojekta daļu ekspertīzi</a:t>
            </a:r>
            <a:r>
              <a:rPr lang="lv-LV" b="0" i="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ievērojot šo noteikumu 69. punktu. Izmaiņu būvprojekta būvekspertīzes atzinumu pievieno izmaiņu būvprojektam līdz būvdarbu atsākšanas brīdim, ja tie ir pārtraucami, vai līdz objekta nodošanai ekspluatācijā.</a:t>
            </a:r>
            <a:endParaRPr lang="lv-LV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C48336-E2ED-448B-81CF-2DAE08E079AD}"/>
              </a:ext>
            </a:extLst>
          </p:cNvPr>
          <p:cNvSpPr/>
          <p:nvPr/>
        </p:nvSpPr>
        <p:spPr>
          <a:xfrm>
            <a:off x="563322" y="1533452"/>
            <a:ext cx="1134190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 variants – Izmaiņu lapa ar BK izmaiņu skaidrojumu un, ja nepieciešams ar ekspertīzes atzinumu jāpievieno BIS būvprojekta sadaļā</a:t>
            </a:r>
          </a:p>
        </p:txBody>
      </p:sp>
    </p:spTree>
    <p:extLst>
      <p:ext uri="{BB962C8B-B14F-4D97-AF65-F5344CB8AC3E}">
        <p14:creationId xmlns:p14="http://schemas.microsoft.com/office/powerpoint/2010/main" val="2334214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32537C4-BEE4-4C73-AE23-9318032E0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6185" y="385432"/>
            <a:ext cx="6617413" cy="1325563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Jautājums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Nr.4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F1FA05E-ECE0-46CE-85B2-817FD3C57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306" y="1923831"/>
            <a:ext cx="11213387" cy="41774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 var uzsākt būvdarbu sagatavošanas darbus </a:t>
            </a:r>
            <a:r>
              <a:rPr lang="lv-LV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jaunbūvējamai</a:t>
            </a:r>
            <a:r>
              <a:rPr lang="lv-LV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 grupas ēkai?</a:t>
            </a:r>
          </a:p>
          <a:p>
            <a:pPr marL="0" indent="0" algn="just">
              <a:buNone/>
            </a:pPr>
            <a:endParaRPr lang="lv-LV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Atbilžu varianti: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kad ir izpildīti projektēšanas nosacījumi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</a:t>
            </a:r>
            <a:endParaRPr kumimoji="0" lang="lv-LV" sz="28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kad saņemtā būvatļauja kļuvusi neapstrīdama un izpildīti būvatļaujā ietvertie nosacījumi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</a:t>
            </a:r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pēc tam, </a:t>
            </a:r>
            <a:r>
              <a:rPr lang="lv-LV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 ir parakstīts būvdarbu līgums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30632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2368</TotalTime>
  <Words>1549</Words>
  <Application>Microsoft Office PowerPoint</Application>
  <PresentationFormat>Widescreen</PresentationFormat>
  <Paragraphs>141</Paragraphs>
  <Slides>23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Rockwell</vt:lpstr>
      <vt:lpstr>Times New Roman</vt:lpstr>
      <vt:lpstr>Verdana</vt:lpstr>
      <vt:lpstr>Office Theme</vt:lpstr>
      <vt:lpstr>PowerPoint Presentation</vt:lpstr>
      <vt:lpstr>PowerPoint Presentation</vt:lpstr>
      <vt:lpstr>Jautājums Nr.1</vt:lpstr>
      <vt:lpstr>Atbilde uz jautājumu Nr.1</vt:lpstr>
      <vt:lpstr>Jautājums Nr.2</vt:lpstr>
      <vt:lpstr>Atbilde uz jautājumu Nr.2</vt:lpstr>
      <vt:lpstr>Jautājums Nr.3</vt:lpstr>
      <vt:lpstr>Atbilde uz jautājumu Nr.3</vt:lpstr>
      <vt:lpstr>Jautājums Nr.4</vt:lpstr>
      <vt:lpstr>Atbilde uz jautājumu Nr.4</vt:lpstr>
      <vt:lpstr>Jautājums Nr.5</vt:lpstr>
      <vt:lpstr>Atbilde uz jautājumu Nr.5</vt:lpstr>
      <vt:lpstr>Jautājums Nr.6</vt:lpstr>
      <vt:lpstr>Atbilde uz jautājumu Nr.6</vt:lpstr>
      <vt:lpstr>Jautājums Nr.7</vt:lpstr>
      <vt:lpstr>Atbilde uz jautājumu Nr.7</vt:lpstr>
      <vt:lpstr>Jautājums Nr.8</vt:lpstr>
      <vt:lpstr>Atbilde uz jautājumu Nr.8</vt:lpstr>
      <vt:lpstr>Jautājums Nr.9</vt:lpstr>
      <vt:lpstr>Atbilde uz jautājumu Nr.9</vt:lpstr>
      <vt:lpstr>Jautājums Nr.10</vt:lpstr>
      <vt:lpstr>Atbilde uz jautājumu Nr.10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Jānis Palamarčuks</dc:creator>
  <cp:lastModifiedBy>Matīss Makejevs</cp:lastModifiedBy>
  <cp:revision>136</cp:revision>
  <dcterms:created xsi:type="dcterms:W3CDTF">2020-12-14T21:39:04Z</dcterms:created>
  <dcterms:modified xsi:type="dcterms:W3CDTF">2024-04-09T11:06:14Z</dcterms:modified>
</cp:coreProperties>
</file>