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0" r:id="rId8"/>
    <p:sldId id="262" r:id="rId9"/>
    <p:sldId id="263" r:id="rId10"/>
    <p:sldId id="266" r:id="rId11"/>
    <p:sldId id="264" r:id="rId12"/>
    <p:sldId id="274" r:id="rId13"/>
    <p:sldId id="267" r:id="rId14"/>
    <p:sldId id="268" r:id="rId15"/>
    <p:sldId id="269" r:id="rId16"/>
    <p:sldId id="270" r:id="rId17"/>
    <p:sldId id="272" r:id="rId18"/>
    <p:sldId id="271" r:id="rId1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C085-A95D-EDD8-B938-160435664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8330E-69E8-3CAF-1940-16700C5E2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740CB-99D4-07BC-18A9-F32E125F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96DDC-18C9-DDB4-7AAB-228FC4034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9AD7-2B95-87F9-D5DD-25035750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83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A4032-9DC3-3434-2D19-33C1FD31C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76188-FF0C-47FF-50BA-57264AD7C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4448B-E227-D130-119F-516E0FC0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E3E9-A6CC-2A12-CFBF-1060C045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A0B99-7A57-EC10-0C81-A89E834E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880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790ED-5FBD-91D1-9D62-C1D3C2491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0B0D2-CEFF-7B77-5C39-AD46E9990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4322E-E88D-D1B3-1EC8-2E13DF265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66143-CB1E-2BEF-D8EF-73232AF5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55870-8885-250D-373B-DAF73476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2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E2B82-0FCD-817F-9962-64176D9DA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4F330-7622-F55C-533F-E5DE0D799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61A17-00FA-46A6-0BB1-544FD186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6E1A4-50CD-139D-9AAD-27F14DD7F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8CCCC-89D0-1040-EB13-3218CA5C0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656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70A4-3948-2A51-A1E4-D220E8E1B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BF07B-9C40-0090-2CC4-156C4D1C5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636CE-6271-2408-989F-6BEB3CC0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317CC-180E-7997-6C96-FBBADC349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1807F-5F75-7F84-DF7B-565C9753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150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B7FD9-66F5-8E49-CB2D-F9B0B76D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D7060-7CAB-A246-0511-1A44ABD9E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A01B9-6EEF-BDA2-4184-908E99B92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ECFDF-5CE4-7946-762A-2138AC14F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D30EA3-F6E0-2D9D-9660-03FD74086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09872-3AF1-5398-EECF-7FF32015B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4450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39E26-4C6A-6356-608C-D1E26ED8C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62DD3-EF8B-7CDB-E937-200FFA76D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BE725-8088-17BA-A273-D0E862F20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BE44CF-8D51-5E2E-7AEA-EC652E2E3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2DA846-DB37-EAEB-0084-A4709948E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58E982-4DA0-4B34-7DF6-A2B8E428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4C515-F1A0-327A-41DD-D8950BEDB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C0F12-B259-3FD2-6A0F-ECDCD044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913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8F6B-AED2-B624-96DA-FC68B2AF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EC55F-0973-2F39-9262-8ECCE8BE2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A4CEA-EF79-96C2-6FDF-A0EE150E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B7ADD-E60D-2B49-70D4-FF87F92E2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959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F516BA-4F9A-68B9-ED7E-C0C9AC9A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A7D043-0FFD-102D-BC71-66432B413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02F8A-63F5-EC50-E286-7C0F7C7D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120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5212F-C9C9-A3C1-E3EA-5CE13F45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3A49E-B414-1632-FEEF-9FD9B9310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318EBE-2DA0-050D-34ED-DBE9CDCF1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ADC95-D64F-47D6-DBE6-06917199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98A24-FAA5-B2A9-5B3E-90578237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0A180-B1E1-3E1C-924B-25409D81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270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8BB0-DC8A-C787-E20E-521F3D6B3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6A1776-0C30-95F9-9CA2-CABA628EA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603B6-6B6C-8A21-0A6F-C84889563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94CED-4E1A-9629-8E2F-627766C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0FDC3-1C0B-F417-B9B6-DCC895D96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D5411-802A-F2B3-CF25-B5172457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583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A2D61C-10FB-9453-1710-099B34E29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EA660-540E-6945-39B8-A5A7F98BC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28FCB-EC26-9313-2635-FE142B184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B5C9C-782E-4170-8503-A071ADD59F17}" type="datetimeFigureOut">
              <a:rPr lang="lv-LV" smtClean="0"/>
              <a:t>10.04.2024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163E2-B1A0-D38A-9C93-CFDE0A244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8E90E-D899-E8CF-DA34-BAE281A40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86477-443C-410F-B3F9-385DDAD663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461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b&#363;vkomersanti@bvkb.gov.l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313C-7298-2480-BC2F-B903A344B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lv-LV" sz="4400" b="1" dirty="0">
                <a:solidFill>
                  <a:srgbClr val="00999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Aktualitātes būvkomersantu reģistrā un VEDLUDB</a:t>
            </a:r>
            <a:endParaRPr lang="lv-LV" sz="4400" dirty="0">
              <a:solidFill>
                <a:srgbClr val="009999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5DB00-9237-A6A4-4FE7-DA6E2AEEF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38700"/>
            <a:ext cx="9144000" cy="1009650"/>
          </a:xfrm>
        </p:spPr>
        <p:txBody>
          <a:bodyPr anchor="b"/>
          <a:lstStyle/>
          <a:p>
            <a:r>
              <a:rPr lang="lv-LV" dirty="0"/>
              <a:t>Iveta Putne</a:t>
            </a:r>
          </a:p>
          <a:p>
            <a:r>
              <a:rPr lang="lv-LV" dirty="0"/>
              <a:t>Būvniecības informācijas sistēmas reģistru nodaļas vadītāja</a:t>
            </a:r>
          </a:p>
        </p:txBody>
      </p:sp>
    </p:spTree>
    <p:extLst>
      <p:ext uri="{BB962C8B-B14F-4D97-AF65-F5344CB8AC3E}">
        <p14:creationId xmlns:p14="http://schemas.microsoft.com/office/powerpoint/2010/main" val="1640609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9812-2F92-EEBC-2EDA-F4DEEC78C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Kas ir būvniecības pakalpojumi?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3C627-6A5B-C255-6606-0BB0EA4DE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dirty="0"/>
              <a:t>Būvniecības likums pasaka, ka</a:t>
            </a:r>
          </a:p>
          <a:p>
            <a:pPr marL="0" indent="0" algn="ctr">
              <a:buNone/>
            </a:pPr>
            <a:r>
              <a:rPr lang="lv-LV" b="1" dirty="0"/>
              <a:t>būvniecība ir </a:t>
            </a:r>
            <a:r>
              <a:rPr lang="lv-LV" b="1" i="0" dirty="0">
                <a:effectLst/>
              </a:rPr>
              <a:t>visu veidu būvju projektēšana un būvdarbi.</a:t>
            </a:r>
          </a:p>
          <a:p>
            <a:pPr marL="0" indent="0" algn="just">
              <a:buNone/>
            </a:pPr>
            <a:r>
              <a:rPr lang="lv-LV" dirty="0"/>
              <a:t>Ikgadējā informācijā ir paredzēts tikai viens rādītājs – kopējie būvniecības pakalpojumi, kas ietver:</a:t>
            </a:r>
          </a:p>
          <a:p>
            <a:pPr marL="1828800" lvl="4" indent="0" algn="just">
              <a:buNone/>
            </a:pPr>
            <a:r>
              <a:rPr lang="lv-LV" sz="2800" dirty="0"/>
              <a:t>- būvdarbus, t.sk. neklasificētos celtniecības darbus, </a:t>
            </a:r>
          </a:p>
          <a:p>
            <a:pPr marL="1828800" lvl="4" indent="0" algn="just">
              <a:buNone/>
            </a:pPr>
            <a:r>
              <a:rPr lang="lv-LV" sz="2800" dirty="0"/>
              <a:t>- arhitektūras un projektēšanas pakalpojumus,</a:t>
            </a:r>
          </a:p>
          <a:p>
            <a:pPr marL="1828800" lvl="4" indent="0" algn="just">
              <a:buNone/>
            </a:pPr>
            <a:r>
              <a:rPr lang="lv-LV" sz="2800" dirty="0"/>
              <a:t>- būvuzraudzības pakalpojumus,</a:t>
            </a:r>
          </a:p>
          <a:p>
            <a:pPr marL="1828800" lvl="4" indent="0" algn="just">
              <a:buNone/>
            </a:pPr>
            <a:r>
              <a:rPr lang="lv-LV" sz="2800" dirty="0"/>
              <a:t>- būvekspertīzes pakalpojumus,</a:t>
            </a:r>
          </a:p>
          <a:p>
            <a:pPr marL="1828800" lvl="4" indent="0" algn="just">
              <a:buNone/>
            </a:pPr>
            <a:r>
              <a:rPr lang="lv-LV" sz="2800" dirty="0"/>
              <a:t>- inženierizpētes un inženiertehniskos pakalpojumus.</a:t>
            </a:r>
          </a:p>
        </p:txBody>
      </p:sp>
    </p:spTree>
    <p:extLst>
      <p:ext uri="{BB962C8B-B14F-4D97-AF65-F5344CB8AC3E}">
        <p14:creationId xmlns:p14="http://schemas.microsoft.com/office/powerpoint/2010/main" val="733204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4049D-D52D-0220-26FB-1DD857CB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63725"/>
          </a:xfrm>
        </p:spPr>
        <p:txBody>
          <a:bodyPr>
            <a:noAutofit/>
          </a:bodyPr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Kā gada pārskatā atspoguļot ieņēmumus no būvniecības pakalpojumiem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7BE085-59D9-407F-B19B-108A01372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2475" y="2496185"/>
            <a:ext cx="10876280" cy="3312160"/>
          </a:xfrm>
        </p:spPr>
      </p:pic>
    </p:spTree>
    <p:extLst>
      <p:ext uri="{BB962C8B-B14F-4D97-AF65-F5344CB8AC3E}">
        <p14:creationId xmlns:p14="http://schemas.microsoft.com/office/powerpoint/2010/main" val="1764042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DA11-E884-A94C-0D8A-A30366DED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200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Būvkomersants un </a:t>
            </a:r>
            <a:r>
              <a:rPr lang="lv-LV" sz="4200" b="1" dirty="0" err="1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būvspeciālists</a:t>
            </a:r>
            <a:endParaRPr lang="lv-LV" sz="4200" dirty="0">
              <a:solidFill>
                <a:srgbClr val="009999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54B5A-729C-9B09-8E1B-23C97901A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4508500"/>
          </a:xfrm>
        </p:spPr>
        <p:txBody>
          <a:bodyPr>
            <a:normAutofit/>
          </a:bodyPr>
          <a:lstStyle/>
          <a:p>
            <a:r>
              <a:rPr lang="lv-LV" sz="2200" dirty="0"/>
              <a:t>Būvkomersants nodarbina </a:t>
            </a:r>
            <a:r>
              <a:rPr lang="lv-LV" sz="2200" dirty="0" err="1"/>
              <a:t>būvspeciālistu</a:t>
            </a:r>
            <a:r>
              <a:rPr lang="lv-LV" sz="2200" dirty="0"/>
              <a:t> uz darba līguma pamata.</a:t>
            </a:r>
          </a:p>
          <a:p>
            <a:r>
              <a:rPr lang="lv-LV" sz="2200" dirty="0"/>
              <a:t>Būvkomersants var sniegt pakalpojumus projektēšanā un arhitektūras jomā, būvdarbu pakalpojumus, būvuzraudzības pakalpojumus un būvekspertīzes pakalpojumus, ja nodarbina atbilstošās jomas speciālistus.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lv-LV" sz="2000" i="1" dirty="0"/>
              <a:t> </a:t>
            </a:r>
            <a:r>
              <a:rPr lang="lv-LV" sz="1600" i="1" dirty="0"/>
              <a:t>(Būvniecības likuma 13.pants)</a:t>
            </a:r>
          </a:p>
          <a:p>
            <a:pPr marL="0" indent="0" algn="r">
              <a:spcBef>
                <a:spcPts val="0"/>
              </a:spcBef>
              <a:buNone/>
            </a:pPr>
            <a:endParaRPr lang="lv-LV" sz="1600" i="1" dirty="0"/>
          </a:p>
          <a:p>
            <a:r>
              <a:rPr lang="lv-LV" sz="2200" dirty="0"/>
              <a:t>Ja būvkomersants nenodarbina nevienu speciālistu, tas var veikt neklasificētos celtniecības darbus, piemēram, iekšējās apdares darbus.</a:t>
            </a:r>
          </a:p>
          <a:p>
            <a:endParaRPr lang="lv-LV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35DCE82-B2A8-9A78-8960-FC215CD7CCB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761018" y="2139687"/>
            <a:ext cx="4709395" cy="231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08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B28E8-09F5-133D-7BF2-36268AE66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Izmaiņas </a:t>
            </a:r>
            <a:r>
              <a:rPr lang="lv-LV" b="1" dirty="0" err="1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Būvspeciālistu</a:t>
            </a:r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reģistrā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DE19-12D7-5EC7-B994-94B11183F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850"/>
            <a:ext cx="10515600" cy="4710113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dirty="0"/>
              <a:t>No 01.01.2024. Ministru kabineta 20.03.2018. noteikumos Nr.169 «</a:t>
            </a:r>
            <a:r>
              <a:rPr lang="lv-LV" dirty="0" err="1"/>
              <a:t>Būvspeciālistu</a:t>
            </a:r>
            <a:r>
              <a:rPr lang="lv-LV" dirty="0"/>
              <a:t> kompetences novērtēšanas patstāvīgās prakses uzraudzības noteikumi» ir svītrotas visas darbības sfēras būvuzraudzības specialitātē.</a:t>
            </a:r>
          </a:p>
          <a:p>
            <a:pPr algn="just"/>
            <a:r>
              <a:rPr lang="lv-LV" dirty="0"/>
              <a:t>Būvuzraudzība ir apvienota ar būvdarbu vadīšanu</a:t>
            </a:r>
          </a:p>
          <a:p>
            <a:pPr algn="just"/>
            <a:r>
              <a:rPr lang="lv-LV" dirty="0"/>
              <a:t>Pašlaik tiek nodrošināta pakāpeniska visu būvuzraudzības sertifikātu pārreģistrēšana, tas ir, </a:t>
            </a:r>
            <a:r>
              <a:rPr lang="lv-LV" dirty="0" err="1"/>
              <a:t>būvspeciālistiem</a:t>
            </a:r>
            <a:r>
              <a:rPr lang="lv-LV" dirty="0"/>
              <a:t> tiek piešķirti sertifikāti būvdarbu vadīšanā.</a:t>
            </a:r>
          </a:p>
          <a:p>
            <a:pPr algn="just"/>
            <a:r>
              <a:rPr lang="lv-LV" dirty="0"/>
              <a:t>Būvniecības lietās tiek veikta automātiska nederīgo sertifikātu aizstāšana ar būvdarbu vadīšanas sertifikātiem.</a:t>
            </a:r>
          </a:p>
          <a:p>
            <a:pPr algn="just"/>
            <a:r>
              <a:rPr lang="lv-LV" dirty="0"/>
              <a:t>Būvkomersantu reģistram jāiesniedz iesniegums par ziņu izmaiņām.</a:t>
            </a:r>
          </a:p>
        </p:txBody>
      </p:sp>
    </p:spTree>
    <p:extLst>
      <p:ext uri="{BB962C8B-B14F-4D97-AF65-F5344CB8AC3E}">
        <p14:creationId xmlns:p14="http://schemas.microsoft.com/office/powerpoint/2010/main" val="3208124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D2A30-D9F3-EF1A-08F8-9C6C22F4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Sertifikātu pārreģistrēšanas problēmas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1649B-814B-C7E8-9BF0-DE5B7D54D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lv-LV" dirty="0"/>
              <a:t>Sertifikāts būvdarbu vadīšanā ir apturēts jau ilgāk kā 4 gadus – tātad anulējams, bet būvuzraudzības sertifikāta statuss ir Aktīvs;</a:t>
            </a:r>
          </a:p>
          <a:p>
            <a:pPr marL="514350" indent="-514350">
              <a:buAutoNum type="arabicParenR"/>
            </a:pPr>
            <a:r>
              <a:rPr lang="lv-LV" dirty="0"/>
              <a:t>Būvuzraudzības sertifikāts ir apturēts un nav sertifikāta Būvdarbu vadīšanā;</a:t>
            </a:r>
          </a:p>
          <a:p>
            <a:pPr marL="514350" indent="-514350">
              <a:buAutoNum type="arabicParenR"/>
            </a:pPr>
            <a:r>
              <a:rPr lang="lv-LV" dirty="0"/>
              <a:t>Ir vairākas darbības sfēras būvuzraudzībā, bet kāda no tām ir apturēta uz iesnieguma vai kāda pārkāpuma pamata;</a:t>
            </a:r>
          </a:p>
          <a:p>
            <a:pPr marL="514350" indent="-514350">
              <a:buAutoNum type="arabicParenR"/>
            </a:pPr>
            <a:r>
              <a:rPr lang="lv-LV" dirty="0"/>
              <a:t>Sistēmā nav pieejama korekta kontaktinformācija – lūgums izlabot vai dzēst, ja nav neatšķiras no deklarētās dzīvesvietas adreses.</a:t>
            </a:r>
          </a:p>
          <a:p>
            <a:pPr marL="514350" indent="-514350">
              <a:buAutoNum type="arabicParenR"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514350" indent="-514350">
              <a:buAutoNum type="arabicParenR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51291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0318A-9792-CC61-BD8E-9FE6C954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Aktualitātes VEDLUDB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3D646-047C-6345-5490-F428CB0DC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835"/>
            <a:ext cx="10515600" cy="465812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lv-LV" dirty="0"/>
              <a:t>No 19.07.2023. VEDLUDB ir jāreģistrē </a:t>
            </a:r>
            <a:r>
              <a:rPr lang="lv-LV" b="1" dirty="0"/>
              <a:t>VISI</a:t>
            </a:r>
            <a:r>
              <a:rPr lang="lv-LV" dirty="0"/>
              <a:t> būvdarbu līgumi ar apakšuzņēmējiem.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lv-LV" dirty="0"/>
              <a:t>No 01.01.2024. līdz katra mēneša 15.datumam būs jānodod arī informācija par </a:t>
            </a:r>
            <a:r>
              <a:rPr lang="lv-LV" b="1" dirty="0"/>
              <a:t>norēķiniem</a:t>
            </a:r>
            <a:r>
              <a:rPr lang="lv-LV" dirty="0"/>
              <a:t> būvdarbu līguma ietvarā:</a:t>
            </a:r>
          </a:p>
          <a:p>
            <a:pPr lvl="2" algn="just">
              <a:lnSpc>
                <a:spcPct val="200000"/>
              </a:lnSpc>
              <a:spcBef>
                <a:spcPts val="0"/>
              </a:spcBef>
            </a:pPr>
            <a:r>
              <a:rPr lang="lv-LV" sz="2800" dirty="0"/>
              <a:t>galvenais būvdarbu veicējs iesniedz informāciju par norēķiniem ar ierosinātāju un saviem tiešajiem apakšuzņēmējiem;</a:t>
            </a:r>
          </a:p>
          <a:p>
            <a:pPr lvl="2" algn="just">
              <a:lnSpc>
                <a:spcPct val="200000"/>
              </a:lnSpc>
              <a:spcBef>
                <a:spcPts val="0"/>
              </a:spcBef>
            </a:pPr>
            <a:r>
              <a:rPr lang="lv-LV" sz="2800" dirty="0"/>
              <a:t>apakšuzņēmējs iesniedz informāciju par norēķiniem ar saviem tiešajiem apakšuzņēmējiem.</a:t>
            </a:r>
          </a:p>
          <a:p>
            <a:pPr marL="914400" lvl="2" indent="0" algn="just">
              <a:buNone/>
            </a:pP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630595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DBBAA-0E64-ED26-1E42-805F17291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200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Daži atgādinājumi par VEDDLUDB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E1E3B-F1C9-5F23-F068-FF53E4BB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EDLUS būvlaukumā ir jānodrošina no būvdarbu uzsākšanas brīža līdz brīdim, kad būvdarbi pabeigti.</a:t>
            </a:r>
          </a:p>
          <a:p>
            <a:r>
              <a:rPr lang="lv-LV" dirty="0"/>
              <a:t>Atskaites jānodod arī par laiku, kad ir tehnoloģiskais pārtraukums.</a:t>
            </a:r>
          </a:p>
          <a:p>
            <a:r>
              <a:rPr lang="lv-LV" dirty="0"/>
              <a:t>Jāreģistrē pilnīgi visi būvdarbu līgumi ar apakšuzņēmējiem (prasība spēkā no 19.07.2023.)!</a:t>
            </a:r>
          </a:p>
          <a:p>
            <a:r>
              <a:rPr lang="lv-LV" dirty="0"/>
              <a:t>Katru būvdarbu līgumu ar apakšuzņēmēju reģistrē vienu reizi!</a:t>
            </a:r>
          </a:p>
          <a:p>
            <a:r>
              <a:rPr lang="lv-LV" dirty="0"/>
              <a:t>Izmaiņas būvdarbu līguma summā NAV jauns būvdarbu līgums!</a:t>
            </a:r>
          </a:p>
          <a:p>
            <a:r>
              <a:rPr lang="lv-LV" dirty="0"/>
              <a:t>Visas atskaites, ka nodotas VEDLUDB, tiek saglabātas, tātad ir iesniegtas.</a:t>
            </a:r>
          </a:p>
          <a:p>
            <a:r>
              <a:rPr lang="lv-LV" dirty="0"/>
              <a:t>Kļūdas atskaitēs ir jālabo!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6238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1ABAF-5B1D-7C40-7753-A5C74CA8B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Atbalsts reģistru un VEDLUDB klientiem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CA818-8C7A-3205-A4C6-334AC1B0D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/>
              <a:t>Atbalsta tālrunis 62004010 taustiņš 3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/>
              <a:t>E-pasts: </a:t>
            </a:r>
            <a:r>
              <a:rPr lang="lv-LV" dirty="0">
                <a:hlinkClick r:id="rId2"/>
              </a:rPr>
              <a:t>būvkomersanti@bvkb.gov.lv</a:t>
            </a:r>
            <a:endParaRPr lang="lv-LV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/>
              <a:t>Atvērt profilu BIS atbalsta palīdzības pieprasīšanai (Mans profils)</a:t>
            </a:r>
          </a:p>
          <a:p>
            <a:pPr marL="0" indent="0" algn="ctr">
              <a:lnSpc>
                <a:spcPct val="200000"/>
              </a:lnSpc>
              <a:buNone/>
            </a:pPr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962E5B-CA6F-9667-E9E9-3E6F9CAE1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1462" y="3738563"/>
            <a:ext cx="932497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805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8672-2E7E-DA4C-BE18-8B994A439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Paldies par uzmanību!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1B66A-736E-A970-23BE-556006A7F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035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5A6EF-0518-5C96-5EF0-A01A0E6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Grozījumi normatīvajos aktos, kas skar BIS reģistrus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236E4-8063-58DC-75C2-0AE2D148D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dirty="0"/>
              <a:t>- Izmaiņas </a:t>
            </a:r>
            <a:r>
              <a:rPr lang="lv-LV" b="1" dirty="0"/>
              <a:t>Būvkomersantu reģistrā</a:t>
            </a:r>
            <a:r>
              <a:rPr lang="lv-LV" dirty="0"/>
              <a:t>:</a:t>
            </a:r>
          </a:p>
          <a:p>
            <a:pPr lvl="1"/>
            <a:r>
              <a:rPr lang="lv-LV" dirty="0"/>
              <a:t>Ministru kabineta 25.02.2014. noteikumos Nr.116 </a:t>
            </a:r>
            <a:r>
              <a:rPr lang="lv-LV" i="1" dirty="0"/>
              <a:t>«Būvkomersantu reģistrācijas noteikumi»</a:t>
            </a:r>
            <a:r>
              <a:rPr lang="lv-LV" dirty="0"/>
              <a:t> (stājās spēkā 01.01.2024.)</a:t>
            </a:r>
          </a:p>
          <a:p>
            <a:pPr marL="0" indent="0">
              <a:buNone/>
            </a:pPr>
            <a:r>
              <a:rPr lang="lv-LV" dirty="0"/>
              <a:t>- Izmaiņas </a:t>
            </a:r>
            <a:r>
              <a:rPr lang="lv-LV" b="1" dirty="0" err="1"/>
              <a:t>Būvspeciālistu</a:t>
            </a:r>
            <a:r>
              <a:rPr lang="lv-LV" b="1" dirty="0"/>
              <a:t> reģistrā</a:t>
            </a:r>
            <a:r>
              <a:rPr lang="lv-LV" dirty="0"/>
              <a:t>:</a:t>
            </a:r>
          </a:p>
          <a:p>
            <a:pPr lvl="1"/>
            <a:r>
              <a:rPr lang="lv-LV" dirty="0"/>
              <a:t>Grozījumi </a:t>
            </a:r>
            <a:r>
              <a:rPr lang="lv-LV" i="1" dirty="0"/>
              <a:t>Būvniecības likuma </a:t>
            </a:r>
            <a:r>
              <a:rPr lang="lv-LV" dirty="0"/>
              <a:t>13.pantā, kas izslēdz būvuzraudzības specialitāti;</a:t>
            </a:r>
          </a:p>
          <a:p>
            <a:pPr lvl="1"/>
            <a:r>
              <a:rPr lang="lv-LV" dirty="0"/>
              <a:t>Ministru kabineta 20.03.2018. noteikumos Nr.169 </a:t>
            </a:r>
            <a:r>
              <a:rPr lang="lv-LV" i="1" dirty="0"/>
              <a:t>«</a:t>
            </a:r>
            <a:r>
              <a:rPr lang="lv-LV" i="1" dirty="0" err="1"/>
              <a:t>Būvspeciālistu</a:t>
            </a:r>
            <a:r>
              <a:rPr lang="lv-LV" i="1" dirty="0"/>
              <a:t> kompetences novērtēšanas un patstāvīgās prakses </a:t>
            </a:r>
            <a:r>
              <a:rPr lang="lv-LV" i="1" dirty="0" err="1"/>
              <a:t>uzraudzīas</a:t>
            </a:r>
            <a:r>
              <a:rPr lang="lv-LV" i="1" dirty="0"/>
              <a:t> noteikumi»</a:t>
            </a:r>
            <a:r>
              <a:rPr lang="lv-LV" dirty="0"/>
              <a:t> (stājās spēkā 19.12.2023.)</a:t>
            </a:r>
          </a:p>
          <a:p>
            <a:pPr marL="0" indent="0">
              <a:buNone/>
            </a:pPr>
            <a:r>
              <a:rPr lang="lv-LV" dirty="0"/>
              <a:t>- Izmaiņas </a:t>
            </a:r>
            <a:r>
              <a:rPr lang="lv-LV" b="1" dirty="0"/>
              <a:t>Vienotajā elektroniskā darba laika uzskaites datubāzē</a:t>
            </a:r>
            <a:r>
              <a:rPr lang="lv-LV" dirty="0"/>
              <a:t>:</a:t>
            </a:r>
          </a:p>
          <a:p>
            <a:pPr lvl="1"/>
            <a:r>
              <a:rPr lang="lv-LV" dirty="0"/>
              <a:t>Grozījumi likumā </a:t>
            </a:r>
            <a:r>
              <a:rPr lang="lv-LV" i="1" dirty="0"/>
              <a:t>Par nodokļiem un nodevām </a:t>
            </a:r>
            <a:r>
              <a:rPr lang="lv-LV" dirty="0"/>
              <a:t>par norēķinu informācijas reģistrēšanu vienotajā elektroniskā darba laika uzskaites datu bāzē.</a:t>
            </a:r>
          </a:p>
        </p:txBody>
      </p:sp>
    </p:spTree>
    <p:extLst>
      <p:ext uri="{BB962C8B-B14F-4D97-AF65-F5344CB8AC3E}">
        <p14:creationId xmlns:p14="http://schemas.microsoft.com/office/powerpoint/2010/main" val="335318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75820-2CEC-BFD4-B0A5-C0CCBDA32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Būtiskākās izmaiņas būvkomersantu reģistrā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3CD8D-AED8-C0EA-9765-C3E8E6DE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120"/>
            <a:ext cx="10515600" cy="458184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lv-LV" dirty="0"/>
              <a:t>Precizēts nosacījums par reģistrāciju būvkomersantu reģistrā </a:t>
            </a:r>
          </a:p>
          <a:p>
            <a:pPr>
              <a:lnSpc>
                <a:spcPct val="200000"/>
              </a:lnSpc>
            </a:pPr>
            <a:r>
              <a:rPr lang="lv-LV" dirty="0"/>
              <a:t>Tiešsaistes iesniegumu izmantošana</a:t>
            </a:r>
          </a:p>
          <a:p>
            <a:pPr>
              <a:lnSpc>
                <a:spcPct val="200000"/>
              </a:lnSpc>
            </a:pPr>
            <a:r>
              <a:rPr lang="lv-LV" dirty="0"/>
              <a:t>Ikgadējās informācijas atjaunošanas process</a:t>
            </a:r>
          </a:p>
          <a:p>
            <a:pPr>
              <a:lnSpc>
                <a:spcPct val="200000"/>
              </a:lnSpc>
            </a:pPr>
            <a:r>
              <a:rPr lang="lv-LV" dirty="0"/>
              <a:t>Publiskajā portālā pieejamā informācija par būvkomersantu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271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FD113-AFDA-4DD0-4DC8-BB5BC3593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Vai jāreģistrējas būvkomersantu reģistrā?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E600-9AC7-8059-FBBB-3D16BED39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725150" cy="43481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lv-LV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Komersants reģistrējas būvkomersantu reģistrā, ja tas vēlas sniegt būvniecības pakalpojumus (Noteikumu Nr.116 5.punkts).</a:t>
            </a:r>
          </a:p>
          <a:p>
            <a:pPr marL="0" indent="0">
              <a:buNone/>
            </a:pP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Obligāti reģistrējas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omersanti, kuru saimnieciskā darbība atbilst NACE 2 redakcijas sadaļām:</a:t>
            </a:r>
          </a:p>
          <a:p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 «Būvniecība» </a:t>
            </a:r>
          </a:p>
          <a:p>
            <a:pPr marL="457200" lvl="1" indent="0">
              <a:buNone/>
            </a:pP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41. Ēku būvniecība</a:t>
            </a:r>
          </a:p>
          <a:p>
            <a:pPr marL="457200" lvl="1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Inženierbūvniecība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43. Specializētie būvdarbi.</a:t>
            </a:r>
          </a:p>
          <a:p>
            <a:pPr marL="457200" lvl="1" indent="0">
              <a:buNone/>
            </a:pPr>
            <a:endParaRPr lang="lv-LV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«Profesionālie, zinātniskie un tehniskie pakalpojumi»</a:t>
            </a:r>
          </a:p>
          <a:p>
            <a:pPr marL="457200" lvl="1" indent="0">
              <a:buNone/>
            </a:pP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71.1. Arhitektūras un projektēšanas pakalpojumi un konsultācijas.</a:t>
            </a:r>
          </a:p>
          <a:p>
            <a:pPr marL="457200" lvl="1" indent="0">
              <a:buNone/>
            </a:pPr>
            <a:endParaRPr lang="lv-LV" sz="1600" dirty="0"/>
          </a:p>
          <a:p>
            <a:pPr marL="457200" lvl="1" indent="0">
              <a:buNone/>
            </a:pPr>
            <a:endParaRPr lang="lv-LV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16D885-DDD5-880E-3590-D04C04548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7427" y="3278981"/>
            <a:ext cx="5867400" cy="14478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43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DA5C0-AFBF-E744-7D8F-FEA171A72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Biežāk saņemtie jautājumi par reģistrāciju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D9F14-78DE-1148-E597-4264B08F7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952626"/>
            <a:ext cx="10382249" cy="4224338"/>
          </a:xfrm>
        </p:spPr>
        <p:txBody>
          <a:bodyPr>
            <a:normAutofit fontScale="92500"/>
          </a:bodyPr>
          <a:lstStyle/>
          <a:p>
            <a:r>
              <a:rPr lang="lv-LV" dirty="0"/>
              <a:t>Vai apakšuzņēmējam ir jāreģistrējas, ja galvenais būvdarbu veicējs ir reģistrēts būvkomersantu reģistrā?</a:t>
            </a:r>
          </a:p>
          <a:p>
            <a:r>
              <a:rPr lang="lv-LV" dirty="0"/>
              <a:t>Ja komersants veic iekšējo apdari, vai ir jāreģistrējas?</a:t>
            </a:r>
          </a:p>
          <a:p>
            <a:r>
              <a:rPr lang="lv-LV" dirty="0"/>
              <a:t>Vai jāreģistrējas būvkomersantu reģistrā, ja būvlaukumā iznomā tehniku un tās operatoru?</a:t>
            </a:r>
          </a:p>
          <a:p>
            <a:r>
              <a:rPr lang="lv-LV" dirty="0"/>
              <a:t>Vai būvniecībai paredzēto sastatņu montāža un demontāža ir būvniecības pakalpojums?</a:t>
            </a:r>
          </a:p>
          <a:p>
            <a:r>
              <a:rPr lang="lv-LV" dirty="0"/>
              <a:t>Vai liftu / ražošanas iekārtu montāžai ir jāreģistrējas būvkomersantu reģistrā?</a:t>
            </a:r>
          </a:p>
          <a:p>
            <a:pPr marL="0" indent="0" algn="r">
              <a:buNone/>
            </a:pPr>
            <a:r>
              <a:rPr lang="lv-LV" sz="2000" dirty="0">
                <a:solidFill>
                  <a:srgbClr val="0070C0"/>
                </a:solidFill>
              </a:rPr>
              <a:t>https://bis.gov.lv/lv/news/buvniecibas-pakalpojumu-sniedzejiem-jaregistrejas-buvkomersantu-registra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6164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61DF0-8F28-8C08-A485-D9686E3B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Izmaiņas informācijas iesniegšanā būvkomersantu reģistrā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FC5E4-312A-9C4A-579F-70ACC405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043363"/>
          </a:xfrm>
        </p:spPr>
        <p:txBody>
          <a:bodyPr/>
          <a:lstStyle/>
          <a:p>
            <a:r>
              <a:rPr lang="lv-LV" dirty="0"/>
              <a:t>Visus iesniegumus un datus var iesniegt tikai un vienīgi, izmantojot būvkomersantu reģistra e-pakalpojumus</a:t>
            </a:r>
          </a:p>
          <a:p>
            <a:r>
              <a:rPr lang="lv-LV" dirty="0"/>
              <a:t>Visiem būvkomersantu reģistra e-pakalpojumiem tika aizstāts drošs elektronisks paraksts ar sistēmas parakstu</a:t>
            </a:r>
          </a:p>
          <a:p>
            <a:r>
              <a:rPr lang="lv-LV" dirty="0"/>
              <a:t>BIS izveidots deleģējums būvkomersantu reģistra iesniegumu iesniegšanai</a:t>
            </a:r>
          </a:p>
          <a:p>
            <a:r>
              <a:rPr lang="lv-LV" dirty="0"/>
              <a:t>Ikgadējās informācijas atjaunošanas procesa digitalizācija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88714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A47C-0DA6-4D15-F407-BB1D4C05E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9514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Deleģējuma izveidošana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D32B2-85C2-D50F-EEEB-D0F3769E5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/>
          <a:lstStyle/>
          <a:p>
            <a:pPr marL="0" indent="0" algn="just">
              <a:buNone/>
            </a:pPr>
            <a:r>
              <a:rPr lang="lv-LV" dirty="0"/>
              <a:t>E-pakalpojuma iesniegumu var iesniegt komersanta </a:t>
            </a:r>
            <a:r>
              <a:rPr lang="lv-LV" dirty="0" err="1"/>
              <a:t>paraksttiesīgā</a:t>
            </a:r>
            <a:r>
              <a:rPr lang="lv-LV" dirty="0"/>
              <a:t> persona (atsevišķas paraksta tiesības) vai Būvniecības informācijas sistēmā deleģēta persona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3FF63F-D02D-A868-D741-634C6F025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220" y="2797174"/>
            <a:ext cx="9941560" cy="38766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670461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8183-27C6-A540-188B-F4E289203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Izmaiņas ikgadējās informācijas atjaunošanas procesā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46716-BEF0-CAC8-466F-FD6F77C62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348163"/>
          </a:xfrm>
        </p:spPr>
        <p:txBody>
          <a:bodyPr/>
          <a:lstStyle/>
          <a:p>
            <a:r>
              <a:rPr lang="lv-LV" dirty="0"/>
              <a:t>Nav jāiesniedz iesniegums par ikgadējo informāciju</a:t>
            </a:r>
          </a:p>
          <a:p>
            <a:r>
              <a:rPr lang="lv-LV" dirty="0"/>
              <a:t>Ikgadējās informācijas dati tiks saņemti no Valsts ieņēmumu dienesta Elektroniskajā datu noliktavā (EDS)</a:t>
            </a:r>
          </a:p>
          <a:p>
            <a:r>
              <a:rPr lang="lv-LV" dirty="0"/>
              <a:t>VID datu saņemšanas periods – no 1.maija līdz 30.septembrim</a:t>
            </a:r>
          </a:p>
          <a:p>
            <a:r>
              <a:rPr lang="lv-LV" dirty="0"/>
              <a:t>Valsts nodevas aprēķināšana un rēķinu nosūtīšana līdz 30.septembrim</a:t>
            </a:r>
          </a:p>
          <a:p>
            <a:r>
              <a:rPr lang="lv-LV" dirty="0"/>
              <a:t>Valsts nodevas apmaksas termiņš – 30.novembris</a:t>
            </a:r>
          </a:p>
          <a:p>
            <a:pPr marL="0" indent="0">
              <a:buNone/>
            </a:pPr>
            <a:endParaRPr lang="lv-LV" dirty="0"/>
          </a:p>
          <a:p>
            <a:r>
              <a:rPr lang="lv-LV" b="1" dirty="0"/>
              <a:t>Izņēmums</a:t>
            </a:r>
            <a:r>
              <a:rPr lang="lv-LV" dirty="0"/>
              <a:t>: individuālie komersanti un ārvalstu komersanti no 1.maija līdz 31.augustam iesniedz ikgadējo informāciju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7761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7AF7E-513C-8223-0059-8E80F7422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rgbClr val="00999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Ikgadējās informācijas atjaunošana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55A11-67F8-EE1A-B913-DB959352F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ctr">
              <a:buNone/>
            </a:pPr>
            <a:r>
              <a:rPr lang="lv-LV" b="1" dirty="0">
                <a:solidFill>
                  <a:srgbClr val="FF0000"/>
                </a:solidFill>
              </a:rPr>
              <a:t>Ikgadējo informāciju atjaunos tikai tiem būvkomersantiem, kuri būs iesnieguši gada pārskatus VID!</a:t>
            </a:r>
          </a:p>
          <a:p>
            <a:pPr marL="0" indent="0">
              <a:buNone/>
            </a:pPr>
            <a:r>
              <a:rPr lang="lv-LV" dirty="0"/>
              <a:t>Iekļaujamie dati:</a:t>
            </a:r>
          </a:p>
          <a:p>
            <a:pPr marL="457200" lvl="1" indent="0">
              <a:buNone/>
            </a:pPr>
            <a:r>
              <a:rPr lang="lv-LV" sz="2800" dirty="0"/>
              <a:t>- komersanta kopējais neto apgrozījums</a:t>
            </a:r>
          </a:p>
          <a:p>
            <a:pPr marL="457200" lvl="1" indent="0">
              <a:buNone/>
            </a:pPr>
            <a:r>
              <a:rPr lang="lv-LV" sz="2800" dirty="0"/>
              <a:t>- ieņēmumi no būvniecības pakalpojumiem (Peļņas vai zaudējumu aprēķinā rinda R25)</a:t>
            </a:r>
          </a:p>
          <a:p>
            <a:pPr marL="0" indent="0">
              <a:buNone/>
            </a:pPr>
            <a:endParaRPr lang="lv-LV" dirty="0"/>
          </a:p>
          <a:p>
            <a:pPr marL="0" indent="0" algn="ctr">
              <a:buNone/>
            </a:pPr>
            <a:r>
              <a:rPr lang="lv-LV" dirty="0"/>
              <a:t>Ja nebūs norādīti ieņēmumi no būvniecības pakalpojumiem, valsts nodeva tiks aprēķināta ko neto apgrozījuma!</a:t>
            </a:r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72622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4676</TotalTime>
  <Words>929</Words>
  <Application>Microsoft Office PowerPoint</Application>
  <PresentationFormat>Widescreen</PresentationFormat>
  <Paragraphs>101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Verdana</vt:lpstr>
      <vt:lpstr>Office Theme</vt:lpstr>
      <vt:lpstr>Aktualitātes būvkomersantu reģistrā un VEDLUDB</vt:lpstr>
      <vt:lpstr>Grozījumi normatīvajos aktos, kas skar BIS reģistrus</vt:lpstr>
      <vt:lpstr>Būtiskākās izmaiņas būvkomersantu reģistrā</vt:lpstr>
      <vt:lpstr>Vai jāreģistrējas būvkomersantu reģistrā?</vt:lpstr>
      <vt:lpstr>Biežāk saņemtie jautājumi par reģistrāciju </vt:lpstr>
      <vt:lpstr>Izmaiņas informācijas iesniegšanā būvkomersantu reģistrā</vt:lpstr>
      <vt:lpstr>Deleģējuma izveidošana</vt:lpstr>
      <vt:lpstr>Izmaiņas ikgadējās informācijas atjaunošanas procesā</vt:lpstr>
      <vt:lpstr>Ikgadējās informācijas atjaunošana</vt:lpstr>
      <vt:lpstr>Kas ir būvniecības pakalpojumi?  </vt:lpstr>
      <vt:lpstr>Kā gada pārskatā atspoguļot ieņēmumus no būvniecības pakalpojumiem</vt:lpstr>
      <vt:lpstr>Būvkomersants un būvspeciālists</vt:lpstr>
      <vt:lpstr>Izmaiņas Būvspeciālistu reģistrā</vt:lpstr>
      <vt:lpstr>Sertifikātu pārreģistrēšanas problēmas</vt:lpstr>
      <vt:lpstr>Aktualitātes VEDLUDB</vt:lpstr>
      <vt:lpstr>Daži atgādinājumi par VEDDLUDB</vt:lpstr>
      <vt:lpstr>Atbalsts reģistru un VEDLUDB klientiem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 būvkomersantu reģistrā un VEDLUDB</dc:title>
  <dc:creator>Iveta Putne</dc:creator>
  <cp:lastModifiedBy>Iveta Putne</cp:lastModifiedBy>
  <cp:revision>12</cp:revision>
  <dcterms:created xsi:type="dcterms:W3CDTF">2024-04-05T11:38:01Z</dcterms:created>
  <dcterms:modified xsi:type="dcterms:W3CDTF">2024-04-10T06:22:28Z</dcterms:modified>
</cp:coreProperties>
</file>