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3"/>
  </p:notesMasterIdLst>
  <p:sldIdLst>
    <p:sldId id="256" r:id="rId5"/>
    <p:sldId id="265" r:id="rId6"/>
    <p:sldId id="258" r:id="rId7"/>
    <p:sldId id="498" r:id="rId8"/>
    <p:sldId id="490" r:id="rId9"/>
    <p:sldId id="496" r:id="rId10"/>
    <p:sldId id="495" r:id="rId11"/>
    <p:sldId id="497" r:id="rId12"/>
    <p:sldId id="273" r:id="rId13"/>
    <p:sldId id="501" r:id="rId14"/>
    <p:sldId id="466" r:id="rId15"/>
    <p:sldId id="465" r:id="rId16"/>
    <p:sldId id="476" r:id="rId17"/>
    <p:sldId id="486" r:id="rId18"/>
    <p:sldId id="485" r:id="rId19"/>
    <p:sldId id="499" r:id="rId20"/>
    <p:sldId id="500" r:id="rId21"/>
    <p:sldId id="260" r:id="rId22"/>
  </p:sldIdLst>
  <p:sldSz cx="12192000" cy="6858000"/>
  <p:notesSz cx="6797675" cy="9926638"/>
  <p:defaultTextStyle>
    <a:defPPr>
      <a:defRPr lang="en-US"/>
    </a:defPPr>
    <a:lvl1pPr algn="l" defTabSz="938213" rtl="0" fontAlgn="base">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fontAlgn="base">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fontAlgn="base">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fontAlgn="base">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fontAlgn="base">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0FB"/>
    <a:srgbClr val="85A9D8"/>
    <a:srgbClr val="0185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E09037-106D-4BF9-9EE5-7FD8D27FC1E3}" v="7657" dt="2024-04-09T12:57:04.682"/>
    <p1510:client id="{A77642C7-F150-40C6-B2A8-CBFA7617D8FD}" v="260" dt="2024-04-09T18:57:36.361"/>
  </p1510:revLst>
</p1510:revInfo>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Gaišs stils 1 - izcēlum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Gaišs stils 1 - izcēlums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C89EF96-8CEA-46FF-86C4-4CE0E7609802}" styleName="Gaišs stils 3 - izcēlum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Gaišs stils 3 - izcēlums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998" y="846"/>
      </p:cViewPr>
      <p:guideLst>
        <p:guide orient="horz" pos="2160"/>
        <p:guide pos="384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2194F0-99FF-4DE9-9CC4-A97AB026AD7C}" type="doc">
      <dgm:prSet loTypeId="urn:microsoft.com/office/officeart/2008/layout/VerticalCurvedList" loCatId="list" qsTypeId="urn:microsoft.com/office/officeart/2005/8/quickstyle/3d4" qsCatId="3D" csTypeId="urn:microsoft.com/office/officeart/2005/8/colors/accent1_2" csCatId="accent1" phldr="1"/>
      <dgm:spPr/>
      <dgm:t>
        <a:bodyPr/>
        <a:lstStyle/>
        <a:p>
          <a:endParaRPr lang="lv-LV"/>
        </a:p>
      </dgm:t>
    </dgm:pt>
    <dgm:pt modelId="{90130308-A75C-41CA-BC36-954FEF0B1686}">
      <dgm:prSet phldrT="[Teksts]" custT="1"/>
      <dgm:spPr/>
      <dgm:t>
        <a:bodyPr/>
        <a:lstStyle/>
        <a:p>
          <a:r>
            <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81-70</a:t>
          </a:r>
        </a:p>
      </dgm:t>
    </dgm:pt>
    <dgm:pt modelId="{DFAD3B97-7D78-4E20-9439-A02BAA4DF301}" type="parTrans" cxnId="{8DDCA527-3C62-4758-B515-46E9D9F38352}">
      <dgm:prSet/>
      <dgm:spPr/>
      <dgm:t>
        <a:bodyPr/>
        <a:lstStyle/>
        <a:p>
          <a:endParaRPr lang="lv-LV" sz="16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dgm:t>
    </dgm:pt>
    <dgm:pt modelId="{B86505F9-D927-49C9-9E0D-F2358A30004F}" type="sibTrans" cxnId="{8DDCA527-3C62-4758-B515-46E9D9F38352}">
      <dgm:prSet/>
      <dgm:spPr/>
      <dgm:t>
        <a:bodyPr/>
        <a:lstStyle/>
        <a:p>
          <a:endParaRPr lang="lv-LV" sz="16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dgm:t>
    </dgm:pt>
    <dgm:pt modelId="{C230B448-347C-43C2-A3BD-26C7FEFE3F3E}">
      <dgm:prSet phldrT="[Teksts]" custT="1"/>
      <dgm:spPr/>
      <dgm:t>
        <a:bodyPr/>
        <a:lstStyle/>
        <a:p>
          <a:r>
            <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81-71</a:t>
          </a:r>
        </a:p>
      </dgm:t>
    </dgm:pt>
    <dgm:pt modelId="{DB7689B6-9F72-4B5E-9791-7141B3379A28}" type="parTrans" cxnId="{0B6D9700-802F-41B8-85E2-338F4CA91D73}">
      <dgm:prSet/>
      <dgm:spPr/>
      <dgm:t>
        <a:bodyPr/>
        <a:lstStyle/>
        <a:p>
          <a:endParaRPr lang="lv-LV" sz="16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dgm:t>
    </dgm:pt>
    <dgm:pt modelId="{0485FAE8-AE1F-4320-A73F-834BECB2937E}" type="sibTrans" cxnId="{0B6D9700-802F-41B8-85E2-338F4CA91D73}">
      <dgm:prSet/>
      <dgm:spPr/>
      <dgm:t>
        <a:bodyPr/>
        <a:lstStyle/>
        <a:p>
          <a:endParaRPr lang="lv-LV" sz="16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dgm:t>
    </dgm:pt>
    <dgm:pt modelId="{E0A4AF57-6102-44CE-BBC5-8C15AD94D62E}">
      <dgm:prSet phldrT="[Teksts]" custT="1"/>
      <dgm:spPr/>
      <dgm:t>
        <a:bodyPr/>
        <a:lstStyle/>
        <a:p>
          <a:r>
            <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81-73</a:t>
          </a:r>
        </a:p>
      </dgm:t>
    </dgm:pt>
    <dgm:pt modelId="{A49BACB8-047D-4125-B3BA-28201193E54F}" type="parTrans" cxnId="{783740EA-BF5B-45A1-82D7-F7B7A682A4FC}">
      <dgm:prSet/>
      <dgm:spPr/>
      <dgm:t>
        <a:bodyPr/>
        <a:lstStyle/>
        <a:p>
          <a:endParaRPr lang="lv-LV" sz="16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dgm:t>
    </dgm:pt>
    <dgm:pt modelId="{CC0D7EB4-E397-466A-BBED-C05FF1017016}" type="sibTrans" cxnId="{783740EA-BF5B-45A1-82D7-F7B7A682A4FC}">
      <dgm:prSet/>
      <dgm:spPr/>
      <dgm:t>
        <a:bodyPr/>
        <a:lstStyle/>
        <a:p>
          <a:endParaRPr lang="lv-LV" sz="16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dgm:t>
    </dgm:pt>
    <dgm:pt modelId="{CCB196AD-FA64-4315-98CD-D7110D794272}">
      <dgm:prSet custT="1"/>
      <dgm:spPr/>
      <dgm:t>
        <a:bodyPr/>
        <a:lstStyle/>
        <a:p>
          <a:r>
            <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81-72</a:t>
          </a:r>
        </a:p>
      </dgm:t>
    </dgm:pt>
    <dgm:pt modelId="{9D0B93DF-98CF-453B-97DC-30EF48B224C0}" type="parTrans" cxnId="{A53E3174-BA4E-491F-A2EF-C40E7FAAC036}">
      <dgm:prSet/>
      <dgm:spPr/>
      <dgm:t>
        <a:bodyPr/>
        <a:lstStyle/>
        <a:p>
          <a:endParaRPr lang="lv-LV" sz="16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dgm:t>
    </dgm:pt>
    <dgm:pt modelId="{41FF999B-90F1-43F9-801E-8E85205D73EA}" type="sibTrans" cxnId="{A53E3174-BA4E-491F-A2EF-C40E7FAAC036}">
      <dgm:prSet/>
      <dgm:spPr/>
      <dgm:t>
        <a:bodyPr/>
        <a:lstStyle/>
        <a:p>
          <a:endParaRPr lang="lv-LV" sz="16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dgm:t>
    </dgm:pt>
    <dgm:pt modelId="{9CEDA314-3101-4005-A578-C5FB179BC5B7}">
      <dgm:prSet custT="1"/>
      <dgm:spPr/>
      <dgm:t>
        <a:bodyPr/>
        <a:lstStyle/>
        <a:p>
          <a:r>
            <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81-21</a:t>
          </a:r>
        </a:p>
      </dgm:t>
    </dgm:pt>
    <dgm:pt modelId="{AF3905B3-68EB-436B-9916-8465C05D2BA7}" type="parTrans" cxnId="{764380E4-003D-44BF-B1F5-A1E8DFFAD2CB}">
      <dgm:prSet/>
      <dgm:spPr/>
      <dgm:t>
        <a:bodyPr/>
        <a:lstStyle/>
        <a:p>
          <a:endParaRPr lang="lv-LV"/>
        </a:p>
      </dgm:t>
    </dgm:pt>
    <dgm:pt modelId="{13690AC2-7497-4C65-A5D4-EDBCE8467E4F}" type="sibTrans" cxnId="{764380E4-003D-44BF-B1F5-A1E8DFFAD2CB}">
      <dgm:prSet/>
      <dgm:spPr/>
      <dgm:t>
        <a:bodyPr/>
        <a:lstStyle/>
        <a:p>
          <a:endParaRPr lang="lv-LV"/>
        </a:p>
      </dgm:t>
    </dgm:pt>
    <dgm:pt modelId="{670F9266-0F9B-4D46-A91D-756C6C10344F}" type="pres">
      <dgm:prSet presAssocID="{7A2194F0-99FF-4DE9-9CC4-A97AB026AD7C}" presName="Name0" presStyleCnt="0">
        <dgm:presLayoutVars>
          <dgm:chMax val="7"/>
          <dgm:chPref val="7"/>
          <dgm:dir/>
        </dgm:presLayoutVars>
      </dgm:prSet>
      <dgm:spPr/>
    </dgm:pt>
    <dgm:pt modelId="{75D2411E-7D49-40EF-AFCE-B4EC0D10BF62}" type="pres">
      <dgm:prSet presAssocID="{7A2194F0-99FF-4DE9-9CC4-A97AB026AD7C}" presName="Name1" presStyleCnt="0"/>
      <dgm:spPr/>
    </dgm:pt>
    <dgm:pt modelId="{8D5FF0AD-4781-4C83-951C-5539F14E248C}" type="pres">
      <dgm:prSet presAssocID="{7A2194F0-99FF-4DE9-9CC4-A97AB026AD7C}" presName="cycle" presStyleCnt="0"/>
      <dgm:spPr/>
    </dgm:pt>
    <dgm:pt modelId="{99C461D4-2E9F-4CF1-ADDE-C51B751FA0C3}" type="pres">
      <dgm:prSet presAssocID="{7A2194F0-99FF-4DE9-9CC4-A97AB026AD7C}" presName="srcNode" presStyleLbl="node1" presStyleIdx="0" presStyleCnt="5"/>
      <dgm:spPr/>
    </dgm:pt>
    <dgm:pt modelId="{7A9F4EA0-3104-4513-9922-94B2E608D8BA}" type="pres">
      <dgm:prSet presAssocID="{7A2194F0-99FF-4DE9-9CC4-A97AB026AD7C}" presName="conn" presStyleLbl="parChTrans1D2" presStyleIdx="0" presStyleCnt="1"/>
      <dgm:spPr/>
    </dgm:pt>
    <dgm:pt modelId="{25B12447-3B19-473A-B8FA-AD0793928589}" type="pres">
      <dgm:prSet presAssocID="{7A2194F0-99FF-4DE9-9CC4-A97AB026AD7C}" presName="extraNode" presStyleLbl="node1" presStyleIdx="0" presStyleCnt="5"/>
      <dgm:spPr/>
    </dgm:pt>
    <dgm:pt modelId="{57FF088A-E21B-47A0-B5B0-01502FD06378}" type="pres">
      <dgm:prSet presAssocID="{7A2194F0-99FF-4DE9-9CC4-A97AB026AD7C}" presName="dstNode" presStyleLbl="node1" presStyleIdx="0" presStyleCnt="5"/>
      <dgm:spPr/>
    </dgm:pt>
    <dgm:pt modelId="{48626170-102D-4893-900A-085A90DDF9DA}" type="pres">
      <dgm:prSet presAssocID="{90130308-A75C-41CA-BC36-954FEF0B1686}" presName="text_1" presStyleLbl="node1" presStyleIdx="0" presStyleCnt="5">
        <dgm:presLayoutVars>
          <dgm:bulletEnabled val="1"/>
        </dgm:presLayoutVars>
      </dgm:prSet>
      <dgm:spPr/>
    </dgm:pt>
    <dgm:pt modelId="{98F8A26D-E10C-44C0-8739-DCA0AE3D5C40}" type="pres">
      <dgm:prSet presAssocID="{90130308-A75C-41CA-BC36-954FEF0B1686}" presName="accent_1" presStyleCnt="0"/>
      <dgm:spPr/>
    </dgm:pt>
    <dgm:pt modelId="{DF357F6B-0CF3-411F-9805-BEC1B8C96CA7}" type="pres">
      <dgm:prSet presAssocID="{90130308-A75C-41CA-BC36-954FEF0B1686}" presName="accentRepeatNode" presStyleLbl="solidFgAcc1" presStyleIdx="0" presStyleCnt="5"/>
      <dgm:spPr>
        <a:blipFill rotWithShape="0">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4CF50A8F-43D5-4516-B640-96B36C9978CF}" type="pres">
      <dgm:prSet presAssocID="{C230B448-347C-43C2-A3BD-26C7FEFE3F3E}" presName="text_2" presStyleLbl="node1" presStyleIdx="1" presStyleCnt="5">
        <dgm:presLayoutVars>
          <dgm:bulletEnabled val="1"/>
        </dgm:presLayoutVars>
      </dgm:prSet>
      <dgm:spPr/>
    </dgm:pt>
    <dgm:pt modelId="{75823116-6697-41CB-8972-27E68280FE90}" type="pres">
      <dgm:prSet presAssocID="{C230B448-347C-43C2-A3BD-26C7FEFE3F3E}" presName="accent_2" presStyleCnt="0"/>
      <dgm:spPr/>
    </dgm:pt>
    <dgm:pt modelId="{DD1C8B32-F3E7-4929-B972-6AEAC03415F3}" type="pres">
      <dgm:prSet presAssocID="{C230B448-347C-43C2-A3BD-26C7FEFE3F3E}" presName="accentRepeatNode" presStyleLbl="solidFgAcc1" presStyleIdx="1" presStyleCnt="5"/>
      <dgm:spPr>
        <a:blipFill rotWithShape="0">
          <a:blip xmlns:r="http://schemas.openxmlformats.org/officeDocument/2006/relationships" r:embed="rId2"/>
          <a:srcRect/>
          <a:stretch>
            <a:fillRect t="-8000" b="-8000"/>
          </a:stretch>
        </a:blipFill>
      </dgm:spPr>
    </dgm:pt>
    <dgm:pt modelId="{1D1635B5-1A3A-4A84-9334-5B30EC7ED88E}" type="pres">
      <dgm:prSet presAssocID="{CCB196AD-FA64-4315-98CD-D7110D794272}" presName="text_3" presStyleLbl="node1" presStyleIdx="2" presStyleCnt="5">
        <dgm:presLayoutVars>
          <dgm:bulletEnabled val="1"/>
        </dgm:presLayoutVars>
      </dgm:prSet>
      <dgm:spPr/>
    </dgm:pt>
    <dgm:pt modelId="{510DD63D-97B8-4419-A226-5E5278C3B8B2}" type="pres">
      <dgm:prSet presAssocID="{CCB196AD-FA64-4315-98CD-D7110D794272}" presName="accent_3" presStyleCnt="0"/>
      <dgm:spPr/>
    </dgm:pt>
    <dgm:pt modelId="{650E4315-09FC-41B0-9A0F-3EF3C7A11E48}" type="pres">
      <dgm:prSet presAssocID="{CCB196AD-FA64-4315-98CD-D7110D794272}" presName="accentRepeatNode" presStyleLbl="solidFgAcc1" presStyleIdx="2" presStyleCnt="5"/>
      <dgm:spPr>
        <a:blipFill rotWithShape="0">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281CFD96-D37C-4A80-A66C-E53F17BB1DCE}" type="pres">
      <dgm:prSet presAssocID="{E0A4AF57-6102-44CE-BBC5-8C15AD94D62E}" presName="text_4" presStyleLbl="node1" presStyleIdx="3" presStyleCnt="5">
        <dgm:presLayoutVars>
          <dgm:bulletEnabled val="1"/>
        </dgm:presLayoutVars>
      </dgm:prSet>
      <dgm:spPr/>
    </dgm:pt>
    <dgm:pt modelId="{839DC198-D005-4FDF-9F61-4B1522B868C3}" type="pres">
      <dgm:prSet presAssocID="{E0A4AF57-6102-44CE-BBC5-8C15AD94D62E}" presName="accent_4" presStyleCnt="0"/>
      <dgm:spPr/>
    </dgm:pt>
    <dgm:pt modelId="{560723CA-0C69-4141-82BD-30EC509EB681}" type="pres">
      <dgm:prSet presAssocID="{E0A4AF57-6102-44CE-BBC5-8C15AD94D62E}" presName="accentRepeatNode" presStyleLbl="solidFgAcc1" presStyleIdx="3" presStyleCnt="5"/>
      <dgm:spPr>
        <a:blipFill rotWithShape="0">
          <a:blip xmlns:r="http://schemas.openxmlformats.org/officeDocument/2006/relationships" r:embed="rId4"/>
          <a:srcRect/>
          <a:stretch>
            <a:fillRect t="-50000" b="-50000"/>
          </a:stretch>
        </a:blipFill>
      </dgm:spPr>
    </dgm:pt>
    <dgm:pt modelId="{DFA414C2-38BE-4BA3-B4F2-A95C34DC854A}" type="pres">
      <dgm:prSet presAssocID="{9CEDA314-3101-4005-A578-C5FB179BC5B7}" presName="text_5" presStyleLbl="node1" presStyleIdx="4" presStyleCnt="5">
        <dgm:presLayoutVars>
          <dgm:bulletEnabled val="1"/>
        </dgm:presLayoutVars>
      </dgm:prSet>
      <dgm:spPr/>
    </dgm:pt>
    <dgm:pt modelId="{222E4A5C-29F5-4FE2-B601-6D721FA9489A}" type="pres">
      <dgm:prSet presAssocID="{9CEDA314-3101-4005-A578-C5FB179BC5B7}" presName="accent_5" presStyleCnt="0"/>
      <dgm:spPr/>
    </dgm:pt>
    <dgm:pt modelId="{07FFFD0C-F796-441E-A2AA-1971ED69496C}" type="pres">
      <dgm:prSet presAssocID="{9CEDA314-3101-4005-A578-C5FB179BC5B7}" presName="accentRepeatNode" presStyleLbl="solidFgAcc1" presStyleIdx="4" presStyleCnt="5"/>
      <dgm:spPr>
        <a:blipFill rotWithShape="0">
          <a:blip xmlns:r="http://schemas.openxmlformats.org/officeDocument/2006/relationships" r:embed="rId5"/>
          <a:srcRect/>
          <a:stretch>
            <a:fillRect l="-27000" r="-27000"/>
          </a:stretch>
        </a:blipFill>
      </dgm:spPr>
    </dgm:pt>
  </dgm:ptLst>
  <dgm:cxnLst>
    <dgm:cxn modelId="{0B6D9700-802F-41B8-85E2-338F4CA91D73}" srcId="{7A2194F0-99FF-4DE9-9CC4-A97AB026AD7C}" destId="{C230B448-347C-43C2-A3BD-26C7FEFE3F3E}" srcOrd="1" destOrd="0" parTransId="{DB7689B6-9F72-4B5E-9791-7141B3379A28}" sibTransId="{0485FAE8-AE1F-4320-A73F-834BECB2937E}"/>
    <dgm:cxn modelId="{371C3701-1B2E-49BD-B7BC-9F62977564F2}" type="presOf" srcId="{CCB196AD-FA64-4315-98CD-D7110D794272}" destId="{1D1635B5-1A3A-4A84-9334-5B30EC7ED88E}" srcOrd="0" destOrd="0" presId="urn:microsoft.com/office/officeart/2008/layout/VerticalCurvedList"/>
    <dgm:cxn modelId="{1FF96A02-2236-47F8-BD2F-C3662400CEB2}" type="presOf" srcId="{90130308-A75C-41CA-BC36-954FEF0B1686}" destId="{48626170-102D-4893-900A-085A90DDF9DA}" srcOrd="0" destOrd="0" presId="urn:microsoft.com/office/officeart/2008/layout/VerticalCurvedList"/>
    <dgm:cxn modelId="{5CCA6827-49B9-4A6A-AF93-3FD17FFC9F27}" type="presOf" srcId="{E0A4AF57-6102-44CE-BBC5-8C15AD94D62E}" destId="{281CFD96-D37C-4A80-A66C-E53F17BB1DCE}" srcOrd="0" destOrd="0" presId="urn:microsoft.com/office/officeart/2008/layout/VerticalCurvedList"/>
    <dgm:cxn modelId="{8DDCA527-3C62-4758-B515-46E9D9F38352}" srcId="{7A2194F0-99FF-4DE9-9CC4-A97AB026AD7C}" destId="{90130308-A75C-41CA-BC36-954FEF0B1686}" srcOrd="0" destOrd="0" parTransId="{DFAD3B97-7D78-4E20-9439-A02BAA4DF301}" sibTransId="{B86505F9-D927-49C9-9E0D-F2358A30004F}"/>
    <dgm:cxn modelId="{A9D4E928-032D-4114-B251-BC08AE14A4E1}" type="presOf" srcId="{7A2194F0-99FF-4DE9-9CC4-A97AB026AD7C}" destId="{670F9266-0F9B-4D46-A91D-756C6C10344F}" srcOrd="0" destOrd="0" presId="urn:microsoft.com/office/officeart/2008/layout/VerticalCurvedList"/>
    <dgm:cxn modelId="{4D9DBD62-61F4-4784-966E-F795ED9ABBFC}" type="presOf" srcId="{C230B448-347C-43C2-A3BD-26C7FEFE3F3E}" destId="{4CF50A8F-43D5-4516-B640-96B36C9978CF}" srcOrd="0" destOrd="0" presId="urn:microsoft.com/office/officeart/2008/layout/VerticalCurvedList"/>
    <dgm:cxn modelId="{A53E3174-BA4E-491F-A2EF-C40E7FAAC036}" srcId="{7A2194F0-99FF-4DE9-9CC4-A97AB026AD7C}" destId="{CCB196AD-FA64-4315-98CD-D7110D794272}" srcOrd="2" destOrd="0" parTransId="{9D0B93DF-98CF-453B-97DC-30EF48B224C0}" sibTransId="{41FF999B-90F1-43F9-801E-8E85205D73EA}"/>
    <dgm:cxn modelId="{19E0148B-AB91-4C5E-9FE4-4A714828C340}" type="presOf" srcId="{9CEDA314-3101-4005-A578-C5FB179BC5B7}" destId="{DFA414C2-38BE-4BA3-B4F2-A95C34DC854A}" srcOrd="0" destOrd="0" presId="urn:microsoft.com/office/officeart/2008/layout/VerticalCurvedList"/>
    <dgm:cxn modelId="{9F98D0A5-FCD9-4A45-BA4E-3ED019BD5209}" type="presOf" srcId="{B86505F9-D927-49C9-9E0D-F2358A30004F}" destId="{7A9F4EA0-3104-4513-9922-94B2E608D8BA}" srcOrd="0" destOrd="0" presId="urn:microsoft.com/office/officeart/2008/layout/VerticalCurvedList"/>
    <dgm:cxn modelId="{764380E4-003D-44BF-B1F5-A1E8DFFAD2CB}" srcId="{7A2194F0-99FF-4DE9-9CC4-A97AB026AD7C}" destId="{9CEDA314-3101-4005-A578-C5FB179BC5B7}" srcOrd="4" destOrd="0" parTransId="{AF3905B3-68EB-436B-9916-8465C05D2BA7}" sibTransId="{13690AC2-7497-4C65-A5D4-EDBCE8467E4F}"/>
    <dgm:cxn modelId="{783740EA-BF5B-45A1-82D7-F7B7A682A4FC}" srcId="{7A2194F0-99FF-4DE9-9CC4-A97AB026AD7C}" destId="{E0A4AF57-6102-44CE-BBC5-8C15AD94D62E}" srcOrd="3" destOrd="0" parTransId="{A49BACB8-047D-4125-B3BA-28201193E54F}" sibTransId="{CC0D7EB4-E397-466A-BBED-C05FF1017016}"/>
    <dgm:cxn modelId="{95BC6CCA-9563-46C8-A53C-0F6823E0ACAE}" type="presParOf" srcId="{670F9266-0F9B-4D46-A91D-756C6C10344F}" destId="{75D2411E-7D49-40EF-AFCE-B4EC0D10BF62}" srcOrd="0" destOrd="0" presId="urn:microsoft.com/office/officeart/2008/layout/VerticalCurvedList"/>
    <dgm:cxn modelId="{551AEACD-CFBE-45DB-A41D-83CB5E12A58B}" type="presParOf" srcId="{75D2411E-7D49-40EF-AFCE-B4EC0D10BF62}" destId="{8D5FF0AD-4781-4C83-951C-5539F14E248C}" srcOrd="0" destOrd="0" presId="urn:microsoft.com/office/officeart/2008/layout/VerticalCurvedList"/>
    <dgm:cxn modelId="{95B588BB-1FB6-4D8F-B8FF-C81F852EE409}" type="presParOf" srcId="{8D5FF0AD-4781-4C83-951C-5539F14E248C}" destId="{99C461D4-2E9F-4CF1-ADDE-C51B751FA0C3}" srcOrd="0" destOrd="0" presId="urn:microsoft.com/office/officeart/2008/layout/VerticalCurvedList"/>
    <dgm:cxn modelId="{AD488F53-DCF6-4918-A2C4-94F2BBC6749C}" type="presParOf" srcId="{8D5FF0AD-4781-4C83-951C-5539F14E248C}" destId="{7A9F4EA0-3104-4513-9922-94B2E608D8BA}" srcOrd="1" destOrd="0" presId="urn:microsoft.com/office/officeart/2008/layout/VerticalCurvedList"/>
    <dgm:cxn modelId="{77E6ACA8-88B4-469B-B3CA-853893A35788}" type="presParOf" srcId="{8D5FF0AD-4781-4C83-951C-5539F14E248C}" destId="{25B12447-3B19-473A-B8FA-AD0793928589}" srcOrd="2" destOrd="0" presId="urn:microsoft.com/office/officeart/2008/layout/VerticalCurvedList"/>
    <dgm:cxn modelId="{8F8E7551-C8B7-4700-8B61-734D853645EB}" type="presParOf" srcId="{8D5FF0AD-4781-4C83-951C-5539F14E248C}" destId="{57FF088A-E21B-47A0-B5B0-01502FD06378}" srcOrd="3" destOrd="0" presId="urn:microsoft.com/office/officeart/2008/layout/VerticalCurvedList"/>
    <dgm:cxn modelId="{67597F3C-E55A-44AB-879C-7B1C202DCEA0}" type="presParOf" srcId="{75D2411E-7D49-40EF-AFCE-B4EC0D10BF62}" destId="{48626170-102D-4893-900A-085A90DDF9DA}" srcOrd="1" destOrd="0" presId="urn:microsoft.com/office/officeart/2008/layout/VerticalCurvedList"/>
    <dgm:cxn modelId="{DD7834D5-4474-41DA-B493-E12D2FD071A5}" type="presParOf" srcId="{75D2411E-7D49-40EF-AFCE-B4EC0D10BF62}" destId="{98F8A26D-E10C-44C0-8739-DCA0AE3D5C40}" srcOrd="2" destOrd="0" presId="urn:microsoft.com/office/officeart/2008/layout/VerticalCurvedList"/>
    <dgm:cxn modelId="{B9998D82-F02E-49E2-983A-1B9FD0096B8A}" type="presParOf" srcId="{98F8A26D-E10C-44C0-8739-DCA0AE3D5C40}" destId="{DF357F6B-0CF3-411F-9805-BEC1B8C96CA7}" srcOrd="0" destOrd="0" presId="urn:microsoft.com/office/officeart/2008/layout/VerticalCurvedList"/>
    <dgm:cxn modelId="{DFE94FA5-5B6E-443F-9A5F-FB8DF34B3042}" type="presParOf" srcId="{75D2411E-7D49-40EF-AFCE-B4EC0D10BF62}" destId="{4CF50A8F-43D5-4516-B640-96B36C9978CF}" srcOrd="3" destOrd="0" presId="urn:microsoft.com/office/officeart/2008/layout/VerticalCurvedList"/>
    <dgm:cxn modelId="{840C27D8-74F2-4FCD-B809-F9A7584C59FD}" type="presParOf" srcId="{75D2411E-7D49-40EF-AFCE-B4EC0D10BF62}" destId="{75823116-6697-41CB-8972-27E68280FE90}" srcOrd="4" destOrd="0" presId="urn:microsoft.com/office/officeart/2008/layout/VerticalCurvedList"/>
    <dgm:cxn modelId="{4512E182-D007-4665-A145-918BB8996AE5}" type="presParOf" srcId="{75823116-6697-41CB-8972-27E68280FE90}" destId="{DD1C8B32-F3E7-4929-B972-6AEAC03415F3}" srcOrd="0" destOrd="0" presId="urn:microsoft.com/office/officeart/2008/layout/VerticalCurvedList"/>
    <dgm:cxn modelId="{0E7855C8-7DB5-4F1E-9ECA-0F27669EAFBB}" type="presParOf" srcId="{75D2411E-7D49-40EF-AFCE-B4EC0D10BF62}" destId="{1D1635B5-1A3A-4A84-9334-5B30EC7ED88E}" srcOrd="5" destOrd="0" presId="urn:microsoft.com/office/officeart/2008/layout/VerticalCurvedList"/>
    <dgm:cxn modelId="{0037A2EF-88D5-4509-BEBF-FE9C90BBB808}" type="presParOf" srcId="{75D2411E-7D49-40EF-AFCE-B4EC0D10BF62}" destId="{510DD63D-97B8-4419-A226-5E5278C3B8B2}" srcOrd="6" destOrd="0" presId="urn:microsoft.com/office/officeart/2008/layout/VerticalCurvedList"/>
    <dgm:cxn modelId="{0A472733-1414-4176-8F0A-DCCC1C83ABD4}" type="presParOf" srcId="{510DD63D-97B8-4419-A226-5E5278C3B8B2}" destId="{650E4315-09FC-41B0-9A0F-3EF3C7A11E48}" srcOrd="0" destOrd="0" presId="urn:microsoft.com/office/officeart/2008/layout/VerticalCurvedList"/>
    <dgm:cxn modelId="{A6EE56C4-31DE-4A53-9890-C6B3BB897F4C}" type="presParOf" srcId="{75D2411E-7D49-40EF-AFCE-B4EC0D10BF62}" destId="{281CFD96-D37C-4A80-A66C-E53F17BB1DCE}" srcOrd="7" destOrd="0" presId="urn:microsoft.com/office/officeart/2008/layout/VerticalCurvedList"/>
    <dgm:cxn modelId="{4F2A5D77-576E-4523-B6A0-F8CBD4CF4EE8}" type="presParOf" srcId="{75D2411E-7D49-40EF-AFCE-B4EC0D10BF62}" destId="{839DC198-D005-4FDF-9F61-4B1522B868C3}" srcOrd="8" destOrd="0" presId="urn:microsoft.com/office/officeart/2008/layout/VerticalCurvedList"/>
    <dgm:cxn modelId="{E8328FA3-7E1A-4A6E-BDFB-09190FD08130}" type="presParOf" srcId="{839DC198-D005-4FDF-9F61-4B1522B868C3}" destId="{560723CA-0C69-4141-82BD-30EC509EB681}" srcOrd="0" destOrd="0" presId="urn:microsoft.com/office/officeart/2008/layout/VerticalCurvedList"/>
    <dgm:cxn modelId="{FFA4B6B2-0102-4EF5-B65E-F679016F7991}" type="presParOf" srcId="{75D2411E-7D49-40EF-AFCE-B4EC0D10BF62}" destId="{DFA414C2-38BE-4BA3-B4F2-A95C34DC854A}" srcOrd="9" destOrd="0" presId="urn:microsoft.com/office/officeart/2008/layout/VerticalCurvedList"/>
    <dgm:cxn modelId="{7F7FFBF4-4670-40E6-B34D-CCE366CBA8C3}" type="presParOf" srcId="{75D2411E-7D49-40EF-AFCE-B4EC0D10BF62}" destId="{222E4A5C-29F5-4FE2-B601-6D721FA9489A}" srcOrd="10" destOrd="0" presId="urn:microsoft.com/office/officeart/2008/layout/VerticalCurvedList"/>
    <dgm:cxn modelId="{4F6783F7-99B2-4C4A-B85A-3048E284CDD7}" type="presParOf" srcId="{222E4A5C-29F5-4FE2-B601-6D721FA9489A}" destId="{07FFFD0C-F796-441E-A2AA-1971ED69496C}"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F4EA0-3104-4513-9922-94B2E608D8BA}">
      <dsp:nvSpPr>
        <dsp:cNvPr id="0" name=""/>
        <dsp:cNvSpPr/>
      </dsp:nvSpPr>
      <dsp:spPr>
        <a:xfrm>
          <a:off x="-3494560" y="936884"/>
          <a:ext cx="4166362" cy="4166362"/>
        </a:xfrm>
        <a:prstGeom prst="blockArc">
          <a:avLst>
            <a:gd name="adj1" fmla="val 18900000"/>
            <a:gd name="adj2" fmla="val 2700000"/>
            <a:gd name="adj3" fmla="val 518"/>
          </a:avLst>
        </a:prstGeom>
        <a:noFill/>
        <a:ln w="25400" cap="flat" cmpd="sng" algn="ctr">
          <a:solidFill>
            <a:schemeClr val="accent1">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48626170-102D-4893-900A-085A90DDF9DA}">
      <dsp:nvSpPr>
        <dsp:cNvPr id="0" name=""/>
        <dsp:cNvSpPr/>
      </dsp:nvSpPr>
      <dsp:spPr>
        <a:xfrm>
          <a:off x="294713" y="1667282"/>
          <a:ext cx="2139001" cy="38661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6876" tIns="50800" rIns="50800" bIns="50800" numCol="1" spcCol="1270" anchor="ctr" anchorCtr="0">
          <a:noAutofit/>
        </a:bodyPr>
        <a:lstStyle/>
        <a:p>
          <a:pPr marL="0" lvl="0" indent="0" algn="l" defTabSz="889000">
            <a:lnSpc>
              <a:spcPct val="90000"/>
            </a:lnSpc>
            <a:spcBef>
              <a:spcPct val="0"/>
            </a:spcBef>
            <a:spcAft>
              <a:spcPct val="35000"/>
            </a:spcAft>
            <a:buNone/>
          </a:pPr>
          <a:r>
            <a:rPr lang="lv-LV" sz="2000" b="1" kern="120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81-70</a:t>
          </a:r>
        </a:p>
      </dsp:txBody>
      <dsp:txXfrm>
        <a:off x="294713" y="1667282"/>
        <a:ext cx="2139001" cy="386615"/>
      </dsp:txXfrm>
    </dsp:sp>
    <dsp:sp modelId="{DF357F6B-0CF3-411F-9805-BEC1B8C96CA7}">
      <dsp:nvSpPr>
        <dsp:cNvPr id="0" name=""/>
        <dsp:cNvSpPr/>
      </dsp:nvSpPr>
      <dsp:spPr>
        <a:xfrm>
          <a:off x="53078" y="1618955"/>
          <a:ext cx="483269" cy="483269"/>
        </a:xfrm>
        <a:prstGeom prst="ellipse">
          <a:avLst/>
        </a:prstGeom>
        <a:blipFill rotWithShape="0">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CF50A8F-43D5-4516-B640-96B36C9978CF}">
      <dsp:nvSpPr>
        <dsp:cNvPr id="0" name=""/>
        <dsp:cNvSpPr/>
      </dsp:nvSpPr>
      <dsp:spPr>
        <a:xfrm>
          <a:off x="571751" y="2247020"/>
          <a:ext cx="1861964" cy="38661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6876" tIns="50800" rIns="50800" bIns="50800" numCol="1" spcCol="1270" anchor="ctr" anchorCtr="0">
          <a:noAutofit/>
        </a:bodyPr>
        <a:lstStyle/>
        <a:p>
          <a:pPr marL="0" lvl="0" indent="0" algn="l" defTabSz="889000">
            <a:lnSpc>
              <a:spcPct val="90000"/>
            </a:lnSpc>
            <a:spcBef>
              <a:spcPct val="0"/>
            </a:spcBef>
            <a:spcAft>
              <a:spcPct val="35000"/>
            </a:spcAft>
            <a:buNone/>
          </a:pPr>
          <a:r>
            <a:rPr lang="lv-LV" sz="2000" b="1" kern="120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81-71</a:t>
          </a:r>
        </a:p>
      </dsp:txBody>
      <dsp:txXfrm>
        <a:off x="571751" y="2247020"/>
        <a:ext cx="1861964" cy="386615"/>
      </dsp:txXfrm>
    </dsp:sp>
    <dsp:sp modelId="{DD1C8B32-F3E7-4929-B972-6AEAC03415F3}">
      <dsp:nvSpPr>
        <dsp:cNvPr id="0" name=""/>
        <dsp:cNvSpPr/>
      </dsp:nvSpPr>
      <dsp:spPr>
        <a:xfrm>
          <a:off x="330116" y="2198693"/>
          <a:ext cx="483269" cy="483269"/>
        </a:xfrm>
        <a:prstGeom prst="ellipse">
          <a:avLst/>
        </a:prstGeom>
        <a:blipFill rotWithShape="0">
          <a:blip xmlns:r="http://schemas.openxmlformats.org/officeDocument/2006/relationships" r:embed="rId2"/>
          <a:srcRect/>
          <a:stretch>
            <a:fillRect t="-8000" b="-8000"/>
          </a:stretch>
        </a:blip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1D1635B5-1A3A-4A84-9334-5B30EC7ED88E}">
      <dsp:nvSpPr>
        <dsp:cNvPr id="0" name=""/>
        <dsp:cNvSpPr/>
      </dsp:nvSpPr>
      <dsp:spPr>
        <a:xfrm>
          <a:off x="656779" y="2826758"/>
          <a:ext cx="1776935" cy="38661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6876" tIns="50800" rIns="50800" bIns="50800" numCol="1" spcCol="1270" anchor="ctr" anchorCtr="0">
          <a:noAutofit/>
        </a:bodyPr>
        <a:lstStyle/>
        <a:p>
          <a:pPr marL="0" lvl="0" indent="0" algn="l" defTabSz="889000">
            <a:lnSpc>
              <a:spcPct val="90000"/>
            </a:lnSpc>
            <a:spcBef>
              <a:spcPct val="0"/>
            </a:spcBef>
            <a:spcAft>
              <a:spcPct val="35000"/>
            </a:spcAft>
            <a:buNone/>
          </a:pPr>
          <a:r>
            <a:rPr lang="lv-LV" sz="2000" b="1" kern="120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81-72</a:t>
          </a:r>
        </a:p>
      </dsp:txBody>
      <dsp:txXfrm>
        <a:off x="656779" y="2826758"/>
        <a:ext cx="1776935" cy="386615"/>
      </dsp:txXfrm>
    </dsp:sp>
    <dsp:sp modelId="{650E4315-09FC-41B0-9A0F-3EF3C7A11E48}">
      <dsp:nvSpPr>
        <dsp:cNvPr id="0" name=""/>
        <dsp:cNvSpPr/>
      </dsp:nvSpPr>
      <dsp:spPr>
        <a:xfrm>
          <a:off x="415144" y="2778431"/>
          <a:ext cx="483269" cy="483269"/>
        </a:xfrm>
        <a:prstGeom prst="ellipse">
          <a:avLst/>
        </a:prstGeom>
        <a:blipFill rotWithShape="0">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81CFD96-D37C-4A80-A66C-E53F17BB1DCE}">
      <dsp:nvSpPr>
        <dsp:cNvPr id="0" name=""/>
        <dsp:cNvSpPr/>
      </dsp:nvSpPr>
      <dsp:spPr>
        <a:xfrm>
          <a:off x="571751" y="3406496"/>
          <a:ext cx="1861964" cy="38661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6876" tIns="50800" rIns="50800" bIns="50800" numCol="1" spcCol="1270" anchor="ctr" anchorCtr="0">
          <a:noAutofit/>
        </a:bodyPr>
        <a:lstStyle/>
        <a:p>
          <a:pPr marL="0" lvl="0" indent="0" algn="l" defTabSz="889000">
            <a:lnSpc>
              <a:spcPct val="90000"/>
            </a:lnSpc>
            <a:spcBef>
              <a:spcPct val="0"/>
            </a:spcBef>
            <a:spcAft>
              <a:spcPct val="35000"/>
            </a:spcAft>
            <a:buNone/>
          </a:pPr>
          <a:r>
            <a:rPr lang="lv-LV" sz="2000" b="1" kern="120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81-73</a:t>
          </a:r>
        </a:p>
      </dsp:txBody>
      <dsp:txXfrm>
        <a:off x="571751" y="3406496"/>
        <a:ext cx="1861964" cy="386615"/>
      </dsp:txXfrm>
    </dsp:sp>
    <dsp:sp modelId="{560723CA-0C69-4141-82BD-30EC509EB681}">
      <dsp:nvSpPr>
        <dsp:cNvPr id="0" name=""/>
        <dsp:cNvSpPr/>
      </dsp:nvSpPr>
      <dsp:spPr>
        <a:xfrm>
          <a:off x="330116" y="3358169"/>
          <a:ext cx="483269" cy="483269"/>
        </a:xfrm>
        <a:prstGeom prst="ellipse">
          <a:avLst/>
        </a:prstGeom>
        <a:blipFill rotWithShape="0">
          <a:blip xmlns:r="http://schemas.openxmlformats.org/officeDocument/2006/relationships" r:embed="rId4"/>
          <a:srcRect/>
          <a:stretch>
            <a:fillRect t="-50000" b="-50000"/>
          </a:stretch>
        </a:blip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DFA414C2-38BE-4BA3-B4F2-A95C34DC854A}">
      <dsp:nvSpPr>
        <dsp:cNvPr id="0" name=""/>
        <dsp:cNvSpPr/>
      </dsp:nvSpPr>
      <dsp:spPr>
        <a:xfrm>
          <a:off x="294713" y="3986234"/>
          <a:ext cx="2139001" cy="38661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6876" tIns="50800" rIns="50800" bIns="50800" numCol="1" spcCol="1270" anchor="ctr" anchorCtr="0">
          <a:noAutofit/>
        </a:bodyPr>
        <a:lstStyle/>
        <a:p>
          <a:pPr marL="0" lvl="0" indent="0" algn="l" defTabSz="889000">
            <a:lnSpc>
              <a:spcPct val="90000"/>
            </a:lnSpc>
            <a:spcBef>
              <a:spcPct val="0"/>
            </a:spcBef>
            <a:spcAft>
              <a:spcPct val="35000"/>
            </a:spcAft>
            <a:buNone/>
          </a:pPr>
          <a:r>
            <a:rPr lang="lv-LV" sz="2000" b="1" kern="120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81-21</a:t>
          </a:r>
        </a:p>
      </dsp:txBody>
      <dsp:txXfrm>
        <a:off x="294713" y="3986234"/>
        <a:ext cx="2139001" cy="386615"/>
      </dsp:txXfrm>
    </dsp:sp>
    <dsp:sp modelId="{07FFFD0C-F796-441E-A2AA-1971ED69496C}">
      <dsp:nvSpPr>
        <dsp:cNvPr id="0" name=""/>
        <dsp:cNvSpPr/>
      </dsp:nvSpPr>
      <dsp:spPr>
        <a:xfrm>
          <a:off x="53078" y="3937907"/>
          <a:ext cx="483269" cy="483269"/>
        </a:xfrm>
        <a:prstGeom prst="ellipse">
          <a:avLst/>
        </a:prstGeom>
        <a:blipFill rotWithShape="0">
          <a:blip xmlns:r="http://schemas.openxmlformats.org/officeDocument/2006/relationships" r:embed="rId5"/>
          <a:srcRect/>
          <a:stretch>
            <a:fillRect l="-27000" r="-27000"/>
          </a:stretch>
        </a:blip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8FD6938-E3BC-C11F-FB2A-9ADF91A1C194}"/>
              </a:ext>
            </a:extLst>
          </p:cNvPr>
          <p:cNvSpPr>
            <a:spLocks noGrp="1"/>
          </p:cNvSpPr>
          <p:nvPr>
            <p:ph type="hdr" sz="quarter"/>
          </p:nvPr>
        </p:nvSpPr>
        <p:spPr>
          <a:xfrm>
            <a:off x="0" y="0"/>
            <a:ext cx="2945659" cy="496332"/>
          </a:xfrm>
          <a:prstGeom prst="rect">
            <a:avLst/>
          </a:prstGeom>
        </p:spPr>
        <p:txBody>
          <a:bodyPr vert="horz" lIns="91440" tIns="45720" rIns="91440" bIns="45720" rtlCol="0"/>
          <a:lstStyle>
            <a:lvl1pPr algn="l" defTabSz="939575" fontAlgn="auto">
              <a:spcBef>
                <a:spcPts val="0"/>
              </a:spcBef>
              <a:spcAft>
                <a:spcPts val="0"/>
              </a:spcAft>
              <a:defRPr sz="1200">
                <a:latin typeface="+mn-lt"/>
                <a:cs typeface="+mn-cs"/>
              </a:defRPr>
            </a:lvl1pPr>
          </a:lstStyle>
          <a:p>
            <a:pPr>
              <a:defRPr/>
            </a:pPr>
            <a:endParaRPr lang="lv-LV"/>
          </a:p>
        </p:txBody>
      </p:sp>
      <p:sp>
        <p:nvSpPr>
          <p:cNvPr id="3" name="Date Placeholder 2">
            <a:extLst>
              <a:ext uri="{FF2B5EF4-FFF2-40B4-BE49-F238E27FC236}">
                <a16:creationId xmlns:a16="http://schemas.microsoft.com/office/drawing/2014/main" id="{2C945635-DB04-26BA-E176-3D758432005A}"/>
              </a:ext>
            </a:extLst>
          </p:cNvPr>
          <p:cNvSpPr>
            <a:spLocks noGrp="1"/>
          </p:cNvSpPr>
          <p:nvPr>
            <p:ph type="dt" idx="1"/>
          </p:nvPr>
        </p:nvSpPr>
        <p:spPr>
          <a:xfrm>
            <a:off x="3850443" y="0"/>
            <a:ext cx="2945659" cy="496332"/>
          </a:xfrm>
          <a:prstGeom prst="rect">
            <a:avLst/>
          </a:prstGeom>
        </p:spPr>
        <p:txBody>
          <a:bodyPr vert="horz" lIns="91440" tIns="45720" rIns="91440" bIns="45720" rtlCol="0"/>
          <a:lstStyle>
            <a:lvl1pPr algn="r" defTabSz="939575" fontAlgn="auto">
              <a:spcBef>
                <a:spcPts val="0"/>
              </a:spcBef>
              <a:spcAft>
                <a:spcPts val="0"/>
              </a:spcAft>
              <a:defRPr sz="1200">
                <a:latin typeface="+mn-lt"/>
                <a:cs typeface="+mn-cs"/>
              </a:defRPr>
            </a:lvl1pPr>
          </a:lstStyle>
          <a:p>
            <a:pPr>
              <a:defRPr/>
            </a:pPr>
            <a:fld id="{FD225486-EEFD-4E35-9122-6FEA881776A5}" type="datetimeFigureOut">
              <a:rPr lang="lv-LV"/>
              <a:pPr>
                <a:defRPr/>
              </a:pPr>
              <a:t>10.04.2024</a:t>
            </a:fld>
            <a:endParaRPr lang="lv-LV"/>
          </a:p>
        </p:txBody>
      </p:sp>
      <p:sp>
        <p:nvSpPr>
          <p:cNvPr id="4" name="Slide Image Placeholder 3">
            <a:extLst>
              <a:ext uri="{FF2B5EF4-FFF2-40B4-BE49-F238E27FC236}">
                <a16:creationId xmlns:a16="http://schemas.microsoft.com/office/drawing/2014/main" id="{1EFBD6FE-C892-E542-0935-3ED8CD96337E}"/>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a:extLst>
              <a:ext uri="{FF2B5EF4-FFF2-40B4-BE49-F238E27FC236}">
                <a16:creationId xmlns:a16="http://schemas.microsoft.com/office/drawing/2014/main" id="{FEAA4543-D0F6-5361-52B0-317C44FF53ED}"/>
              </a:ext>
            </a:extLst>
          </p:cNvPr>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v-LV" noProof="0"/>
          </a:p>
        </p:txBody>
      </p:sp>
      <p:sp>
        <p:nvSpPr>
          <p:cNvPr id="6" name="Footer Placeholder 5">
            <a:extLst>
              <a:ext uri="{FF2B5EF4-FFF2-40B4-BE49-F238E27FC236}">
                <a16:creationId xmlns:a16="http://schemas.microsoft.com/office/drawing/2014/main" id="{2F85F4CF-B26F-B97B-292E-8CB84C6F34F0}"/>
              </a:ext>
            </a:extLst>
          </p:cNvPr>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defTabSz="939575" fontAlgn="auto">
              <a:spcBef>
                <a:spcPts val="0"/>
              </a:spcBef>
              <a:spcAft>
                <a:spcPts val="0"/>
              </a:spcAft>
              <a:defRPr sz="1200">
                <a:latin typeface="+mn-lt"/>
                <a:cs typeface="+mn-cs"/>
              </a:defRPr>
            </a:lvl1pPr>
          </a:lstStyle>
          <a:p>
            <a:pPr>
              <a:defRPr/>
            </a:pPr>
            <a:endParaRPr lang="lv-LV"/>
          </a:p>
        </p:txBody>
      </p:sp>
      <p:sp>
        <p:nvSpPr>
          <p:cNvPr id="7" name="Slide Number Placeholder 6">
            <a:extLst>
              <a:ext uri="{FF2B5EF4-FFF2-40B4-BE49-F238E27FC236}">
                <a16:creationId xmlns:a16="http://schemas.microsoft.com/office/drawing/2014/main" id="{4AD90C6C-0B4A-FC1E-2AA3-5E45CBE6F3ED}"/>
              </a:ext>
            </a:extLst>
          </p:cNvPr>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901F5E9F-CA7F-4CFA-ADE6-93C286BF8B89}" type="slidenum">
              <a:rPr lang="lv-LV" altLang="lv-LV"/>
              <a:pPr/>
              <a:t>‹#›</a:t>
            </a:fld>
            <a:endParaRPr lang="lv-LV" altLang="lv-LV"/>
          </a:p>
        </p:txBody>
      </p:sp>
    </p:spTree>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n-ea"/>
        <a:cs typeface="+mn-cs"/>
      </a:defRPr>
    </a:lvl1pPr>
    <a:lvl2pPr marL="468313" algn="l" defTabSz="938213" rtl="0" eaLnBrk="0" fontAlgn="base" hangingPunct="0">
      <a:spcBef>
        <a:spcPct val="30000"/>
      </a:spcBef>
      <a:spcAft>
        <a:spcPct val="0"/>
      </a:spcAft>
      <a:defRPr sz="1200" kern="1200">
        <a:solidFill>
          <a:schemeClr val="tx1"/>
        </a:solidFill>
        <a:latin typeface="+mn-lt"/>
        <a:ea typeface="+mn-ea"/>
        <a:cs typeface="+mn-cs"/>
      </a:defRPr>
    </a:lvl2pPr>
    <a:lvl3pPr marL="938213" algn="l" defTabSz="938213" rtl="0" eaLnBrk="0" fontAlgn="base" hangingPunct="0">
      <a:spcBef>
        <a:spcPct val="30000"/>
      </a:spcBef>
      <a:spcAft>
        <a:spcPct val="0"/>
      </a:spcAft>
      <a:defRPr sz="1200" kern="1200">
        <a:solidFill>
          <a:schemeClr val="tx1"/>
        </a:solidFill>
        <a:latin typeface="+mn-lt"/>
        <a:ea typeface="+mn-ea"/>
        <a:cs typeface="+mn-cs"/>
      </a:defRPr>
    </a:lvl3pPr>
    <a:lvl4pPr marL="1408113" algn="l" defTabSz="938213" rtl="0" eaLnBrk="0" fontAlgn="base" hangingPunct="0">
      <a:spcBef>
        <a:spcPct val="30000"/>
      </a:spcBef>
      <a:spcAft>
        <a:spcPct val="0"/>
      </a:spcAft>
      <a:defRPr sz="1200" kern="1200">
        <a:solidFill>
          <a:schemeClr val="tx1"/>
        </a:solidFill>
        <a:latin typeface="+mn-lt"/>
        <a:ea typeface="+mn-ea"/>
        <a:cs typeface="+mn-cs"/>
      </a:defRPr>
    </a:lvl4pPr>
    <a:lvl5pPr marL="1878013" algn="l" defTabSz="938213" rtl="0" eaLnBrk="0" fontAlgn="base" hangingPunct="0">
      <a:spcBef>
        <a:spcPct val="30000"/>
      </a:spcBef>
      <a:spcAft>
        <a:spcPct val="0"/>
      </a:spcAft>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a:xfrm>
            <a:off x="90488" y="744538"/>
            <a:ext cx="6616700" cy="3722687"/>
          </a:xfrm>
        </p:spPr>
      </p:sp>
      <p:sp>
        <p:nvSpPr>
          <p:cNvPr id="3" name="Piezīmju vietturis 2"/>
          <p:cNvSpPr>
            <a:spLocks noGrp="1"/>
          </p:cNvSpPr>
          <p:nvPr>
            <p:ph type="body" idx="1"/>
          </p:nvPr>
        </p:nvSpPr>
        <p:spPr/>
        <p:txBody>
          <a:bodyPr/>
          <a:lstStyle/>
          <a:p>
            <a:pPr marL="0" indent="0">
              <a:buFont typeface="+mj-lt"/>
              <a:buNone/>
            </a:pPr>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a:t>
            </a:fld>
            <a:endParaRPr lang="lv-LV" altLang="lv-LV"/>
          </a:p>
        </p:txBody>
      </p:sp>
    </p:spTree>
    <p:extLst>
      <p:ext uri="{BB962C8B-B14F-4D97-AF65-F5344CB8AC3E}">
        <p14:creationId xmlns:p14="http://schemas.microsoft.com/office/powerpoint/2010/main" val="99814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228600" indent="-228600">
              <a:buFont typeface="+mj-lt"/>
              <a:buAutoNum type="arabicPeriod"/>
            </a:pPr>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2</a:t>
            </a:fld>
            <a:endParaRPr lang="lv-LV" altLang="lv-LV"/>
          </a:p>
        </p:txBody>
      </p:sp>
    </p:spTree>
    <p:extLst>
      <p:ext uri="{BB962C8B-B14F-4D97-AF65-F5344CB8AC3E}">
        <p14:creationId xmlns:p14="http://schemas.microsoft.com/office/powerpoint/2010/main" val="2639538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228600" indent="-228600">
              <a:buFont typeface="+mj-lt"/>
              <a:buAutoNum type="arabicPeriod"/>
            </a:pPr>
            <a:r>
              <a:rPr lang="lv-LV" dirty="0"/>
              <a:t>C tipa standarti - </a:t>
            </a:r>
            <a:r>
              <a:rPr lang="lv-LV" sz="1800" dirty="0">
                <a:effectLst/>
                <a:latin typeface="Times New Roman" panose="02020603050405020304" pitchFamily="18" charset="0"/>
                <a:ea typeface="Times New Roman" panose="02020603050405020304" pitchFamily="18" charset="0"/>
              </a:rPr>
              <a:t>saskaņotie standarti, kas aptvert visas būtiskās prasības un līdz ar to nodrošina atbilstības prezumpciju normatīvo aktu būtiskajām prasībām, </a:t>
            </a:r>
            <a:r>
              <a:rPr lang="lv-LV" sz="2800" dirty="0"/>
              <a:t>detalizētas drošības prasības konkrētai mašīnai vai mašīnu grupai.</a:t>
            </a:r>
            <a:endParaRPr lang="lv-LV" dirty="0"/>
          </a:p>
          <a:p>
            <a:pPr marL="228600" indent="-228600">
              <a:buFont typeface="+mj-lt"/>
              <a:buAutoNum type="arabicPeriod"/>
            </a:pPr>
            <a:r>
              <a:rPr lang="lv-LV" dirty="0"/>
              <a:t>Standarts EN 81-20 </a:t>
            </a:r>
            <a:r>
              <a:rPr lang="lv-LV" b="0" i="0" dirty="0">
                <a:solidFill>
                  <a:srgbClr val="333333"/>
                </a:solidFill>
                <a:effectLst/>
                <a:latin typeface="Helvetica Neue"/>
              </a:rPr>
              <a:t>Drošuma noteikumi liftu uzbūvei un uzstādīšanai.</a:t>
            </a:r>
            <a:r>
              <a:rPr lang="lv-LV" dirty="0"/>
              <a:t> aptver obligāto prasību kopumu. Šādi lifti būs atbilstoši pasažieru pārvietošanai vai, ja tas būs noteikts pasūtījumā – kravas un pasažieru pārvietošanai.</a:t>
            </a:r>
          </a:p>
          <a:p>
            <a:pPr marL="228600" indent="-228600">
              <a:buFont typeface="+mj-lt"/>
              <a:buAutoNum type="arabicPeriod"/>
            </a:pPr>
            <a:r>
              <a:rPr lang="lv-LV" dirty="0"/>
              <a:t>Ja liftam nepieciešamas specifikas funkcionalitātes, tad tās nāk papildu un būs saistošas lifta uzstādītājam tikai tad, ja būs iekļautas lifta pasūtījumā.</a:t>
            </a:r>
          </a:p>
          <a:p>
            <a:pPr marL="228600" indent="-228600">
              <a:buFont typeface="+mj-lt"/>
              <a:buAutoNum type="arabicPeriod"/>
            </a:pPr>
            <a:endParaRPr lang="lv-LV" dirty="0"/>
          </a:p>
          <a:p>
            <a:pPr marL="228600" indent="-228600">
              <a:buFont typeface="+mj-lt"/>
              <a:buAutoNum type="arabicPeriod"/>
            </a:pPr>
            <a:r>
              <a:rPr lang="lv-LV" dirty="0"/>
              <a:t>Papildu funkcionalitātes ir vairākas, šeit nav visas uzskaitītas, tikai tipiskākās, un noradītas atbilstoši saskaņotajam standartam. Saskaņotais standarts aptver minimālo tehniskā risinājuma līmeni, lai izpildītu liftiem noteiktās drošības prasības. Tāpēc, ja papildu funkcionalitāte iekļauta lifta pasūtījumā, tad lifta uzstādītājam ir saistoši attiecīgajā standartā noteiktais izpildes līmenis.</a:t>
            </a:r>
          </a:p>
          <a:p>
            <a:pPr marL="228600" indent="-228600">
              <a:buFont typeface="+mj-lt"/>
              <a:buAutoNum type="arabicPeriod"/>
            </a:pPr>
            <a:endParaRPr lang="lv-LV" dirty="0"/>
          </a:p>
          <a:p>
            <a:pPr marL="228600" indent="-228600">
              <a:buFont typeface="+mj-lt"/>
              <a:buAutoNum type="arabicPeriod"/>
            </a:pPr>
            <a:r>
              <a:rPr lang="lv-LV" dirty="0"/>
              <a:t>Tādējādi lifts nodrošinās vides </a:t>
            </a:r>
            <a:r>
              <a:rPr lang="lv-LV" dirty="0" err="1"/>
              <a:t>piekļūstamību</a:t>
            </a:r>
            <a:r>
              <a:rPr lang="lv-LV" dirty="0"/>
              <a:t>, ja pasūtījumā būs iekļauta šāda prasība, tāpat arī izturību pret apzinātu lifta bojāšanu, funkcionalitāti, kas nepieciešama ugunsdzēsējiem, lai viņi varētu liftu izmantot ugunsgrēka dzēšanas procesā, kā arī lifts var nodrošināt speciālu funkcionalitāti ugunsgrēka trauksmes gadījumā, kā arī ir paredzētas specialas prasības liftiem, kuru uzstāda esošās ēkās.</a:t>
            </a:r>
          </a:p>
          <a:p>
            <a:pPr marL="228600" indent="-228600">
              <a:buFont typeface="+mj-lt"/>
              <a:buAutoNum type="arabicPeriod"/>
            </a:pPr>
            <a:endParaRPr lang="lv-LV" dirty="0"/>
          </a:p>
          <a:p>
            <a:pPr marL="228600" indent="-228600">
              <a:buFont typeface="+mj-lt"/>
              <a:buAutoNum type="arabicPeriod"/>
            </a:pPr>
            <a:r>
              <a:rPr lang="lv-LV" b="1" dirty="0">
                <a:solidFill>
                  <a:srgbClr val="C00000"/>
                </a:solidFill>
              </a:rPr>
              <a:t>!!! Vēršam uzmanību, ka, ja projektā vai pasūtījumā norādīts tikai «lifts» tas nenozīmē, ka būvei vai inženierbūvei būs nodrošinātas vides </a:t>
            </a:r>
            <a:r>
              <a:rPr lang="lv-LV" b="1" dirty="0" err="1">
                <a:solidFill>
                  <a:srgbClr val="C00000"/>
                </a:solidFill>
              </a:rPr>
              <a:t>piekļūstamības</a:t>
            </a:r>
            <a:r>
              <a:rPr lang="lv-LV" b="1" dirty="0">
                <a:solidFill>
                  <a:srgbClr val="C00000"/>
                </a:solidFill>
              </a:rPr>
              <a:t> prasības.!!!</a:t>
            </a:r>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3</a:t>
            </a:fld>
            <a:endParaRPr lang="lv-LV" altLang="lv-LV"/>
          </a:p>
        </p:txBody>
      </p:sp>
    </p:spTree>
    <p:extLst>
      <p:ext uri="{BB962C8B-B14F-4D97-AF65-F5344CB8AC3E}">
        <p14:creationId xmlns:p14="http://schemas.microsoft.com/office/powerpoint/2010/main" val="1922875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228600" indent="-228600">
              <a:buAutoNum type="arabicPeriod"/>
            </a:pPr>
            <a:endParaRPr lang="lv-LV" dirty="0"/>
          </a:p>
          <a:p>
            <a:pPr marL="228600" indent="-228600">
              <a:buAutoNum type="arabicPeriod"/>
            </a:pPr>
            <a:endParaRPr lang="lv-LV" dirty="0"/>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4</a:t>
            </a:fld>
            <a:endParaRPr lang="lv-LV" altLang="lv-LV"/>
          </a:p>
        </p:txBody>
      </p:sp>
    </p:spTree>
    <p:extLst>
      <p:ext uri="{BB962C8B-B14F-4D97-AF65-F5344CB8AC3E}">
        <p14:creationId xmlns:p14="http://schemas.microsoft.com/office/powerpoint/2010/main" val="3624298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2FDBEC9E-828E-882D-B31B-79CBAFA97E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ED4C4323-1759-5219-A8EA-411FD101FA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a:p>
        </p:txBody>
      </p:sp>
      <p:sp>
        <p:nvSpPr>
          <p:cNvPr id="47108" name="Slide Number Placeholder 3">
            <a:extLst>
              <a:ext uri="{FF2B5EF4-FFF2-40B4-BE49-F238E27FC236}">
                <a16:creationId xmlns:a16="http://schemas.microsoft.com/office/drawing/2014/main" id="{CA5513DE-1A7D-CEBA-068B-8486FBFFD5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13F3C2C-DF29-47BB-925A-83ACE0C2976D}" type="slidenum">
              <a:rPr lang="lv-LV" altLang="lv-LV"/>
              <a:pPr/>
              <a:t>5</a:t>
            </a:fld>
            <a:endParaRPr lang="lv-LV" altLang="lv-LV"/>
          </a:p>
        </p:txBody>
      </p:sp>
      <p:sp>
        <p:nvSpPr>
          <p:cNvPr id="5" name="Header Placeholder 4">
            <a:extLst>
              <a:ext uri="{FF2B5EF4-FFF2-40B4-BE49-F238E27FC236}">
                <a16:creationId xmlns:a16="http://schemas.microsoft.com/office/drawing/2014/main" id="{5B0FA9CA-4C4E-4B5C-8BAC-8DA928689A3B}"/>
              </a:ext>
            </a:extLst>
          </p:cNvPr>
          <p:cNvSpPr>
            <a:spLocks noGrp="1"/>
          </p:cNvSpPr>
          <p:nvPr>
            <p:ph type="hdr" sz="quarter"/>
          </p:nvPr>
        </p:nvSpPr>
        <p:spPr/>
        <p:txBody>
          <a:bodyPr/>
          <a:lstStyle/>
          <a:p>
            <a:pPr>
              <a:defRPr/>
            </a:pPr>
            <a:r>
              <a:rPr lang="lv-LV"/>
              <a:t>BIMUD</a:t>
            </a:r>
          </a:p>
        </p:txBody>
      </p:sp>
    </p:spTree>
    <p:extLst>
      <p:ext uri="{BB962C8B-B14F-4D97-AF65-F5344CB8AC3E}">
        <p14:creationId xmlns:p14="http://schemas.microsoft.com/office/powerpoint/2010/main" val="686445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2FDBEC9E-828E-882D-B31B-79CBAFA97E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ED4C4323-1759-5219-A8EA-411FD101FA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a:p>
        </p:txBody>
      </p:sp>
      <p:sp>
        <p:nvSpPr>
          <p:cNvPr id="47108" name="Slide Number Placeholder 3">
            <a:extLst>
              <a:ext uri="{FF2B5EF4-FFF2-40B4-BE49-F238E27FC236}">
                <a16:creationId xmlns:a16="http://schemas.microsoft.com/office/drawing/2014/main" id="{CA5513DE-1A7D-CEBA-068B-8486FBFFD5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13F3C2C-DF29-47BB-925A-83ACE0C2976D}" type="slidenum">
              <a:rPr lang="lv-LV" altLang="lv-LV"/>
              <a:pPr/>
              <a:t>6</a:t>
            </a:fld>
            <a:endParaRPr lang="lv-LV" altLang="lv-LV"/>
          </a:p>
        </p:txBody>
      </p:sp>
      <p:sp>
        <p:nvSpPr>
          <p:cNvPr id="5" name="Header Placeholder 4">
            <a:extLst>
              <a:ext uri="{FF2B5EF4-FFF2-40B4-BE49-F238E27FC236}">
                <a16:creationId xmlns:a16="http://schemas.microsoft.com/office/drawing/2014/main" id="{5B0FA9CA-4C4E-4B5C-8BAC-8DA928689A3B}"/>
              </a:ext>
            </a:extLst>
          </p:cNvPr>
          <p:cNvSpPr>
            <a:spLocks noGrp="1"/>
          </p:cNvSpPr>
          <p:nvPr>
            <p:ph type="hdr" sz="quarter"/>
          </p:nvPr>
        </p:nvSpPr>
        <p:spPr/>
        <p:txBody>
          <a:bodyPr/>
          <a:lstStyle/>
          <a:p>
            <a:pPr>
              <a:defRPr/>
            </a:pPr>
            <a:r>
              <a:rPr lang="lv-LV"/>
              <a:t>BIMUD</a:t>
            </a:r>
          </a:p>
        </p:txBody>
      </p:sp>
    </p:spTree>
    <p:extLst>
      <p:ext uri="{BB962C8B-B14F-4D97-AF65-F5344CB8AC3E}">
        <p14:creationId xmlns:p14="http://schemas.microsoft.com/office/powerpoint/2010/main" val="2017710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2FDBEC9E-828E-882D-B31B-79CBAFA97E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ED4C4323-1759-5219-A8EA-411FD101FA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a:p>
        </p:txBody>
      </p:sp>
      <p:sp>
        <p:nvSpPr>
          <p:cNvPr id="47108" name="Slide Number Placeholder 3">
            <a:extLst>
              <a:ext uri="{FF2B5EF4-FFF2-40B4-BE49-F238E27FC236}">
                <a16:creationId xmlns:a16="http://schemas.microsoft.com/office/drawing/2014/main" id="{CA5513DE-1A7D-CEBA-068B-8486FBFFD5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13F3C2C-DF29-47BB-925A-83ACE0C2976D}" type="slidenum">
              <a:rPr lang="lv-LV" altLang="lv-LV"/>
              <a:pPr/>
              <a:t>7</a:t>
            </a:fld>
            <a:endParaRPr lang="lv-LV" altLang="lv-LV"/>
          </a:p>
        </p:txBody>
      </p:sp>
      <p:sp>
        <p:nvSpPr>
          <p:cNvPr id="5" name="Header Placeholder 4">
            <a:extLst>
              <a:ext uri="{FF2B5EF4-FFF2-40B4-BE49-F238E27FC236}">
                <a16:creationId xmlns:a16="http://schemas.microsoft.com/office/drawing/2014/main" id="{5B0FA9CA-4C4E-4B5C-8BAC-8DA928689A3B}"/>
              </a:ext>
            </a:extLst>
          </p:cNvPr>
          <p:cNvSpPr>
            <a:spLocks noGrp="1"/>
          </p:cNvSpPr>
          <p:nvPr>
            <p:ph type="hdr" sz="quarter"/>
          </p:nvPr>
        </p:nvSpPr>
        <p:spPr/>
        <p:txBody>
          <a:bodyPr/>
          <a:lstStyle/>
          <a:p>
            <a:pPr>
              <a:defRPr/>
            </a:pPr>
            <a:r>
              <a:rPr lang="lv-LV"/>
              <a:t>BIMUD</a:t>
            </a:r>
          </a:p>
        </p:txBody>
      </p:sp>
    </p:spTree>
    <p:extLst>
      <p:ext uri="{BB962C8B-B14F-4D97-AF65-F5344CB8AC3E}">
        <p14:creationId xmlns:p14="http://schemas.microsoft.com/office/powerpoint/2010/main" val="2543506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8</a:t>
            </a:fld>
            <a:endParaRPr lang="lv-LV" altLang="lv-LV"/>
          </a:p>
        </p:txBody>
      </p:sp>
    </p:spTree>
    <p:extLst>
      <p:ext uri="{BB962C8B-B14F-4D97-AF65-F5344CB8AC3E}">
        <p14:creationId xmlns:p14="http://schemas.microsoft.com/office/powerpoint/2010/main" val="3441742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9</a:t>
            </a:fld>
            <a:endParaRPr lang="lv-LV" altLang="lv-LV"/>
          </a:p>
        </p:txBody>
      </p:sp>
    </p:spTree>
    <p:extLst>
      <p:ext uri="{BB962C8B-B14F-4D97-AF65-F5344CB8AC3E}">
        <p14:creationId xmlns:p14="http://schemas.microsoft.com/office/powerpoint/2010/main" val="2826944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10</a:t>
            </a:fld>
            <a:endParaRPr lang="lv-LV" altLang="lv-LV"/>
          </a:p>
        </p:txBody>
      </p:sp>
    </p:spTree>
    <p:extLst>
      <p:ext uri="{BB962C8B-B14F-4D97-AF65-F5344CB8AC3E}">
        <p14:creationId xmlns:p14="http://schemas.microsoft.com/office/powerpoint/2010/main" val="3314588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11</a:t>
            </a:fld>
            <a:endParaRPr lang="lv-LV" altLang="lv-LV"/>
          </a:p>
        </p:txBody>
      </p:sp>
    </p:spTree>
    <p:extLst>
      <p:ext uri="{BB962C8B-B14F-4D97-AF65-F5344CB8AC3E}">
        <p14:creationId xmlns:p14="http://schemas.microsoft.com/office/powerpoint/2010/main" val="3288318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12</a:t>
            </a:fld>
            <a:endParaRPr lang="lv-LV" altLang="lv-LV"/>
          </a:p>
        </p:txBody>
      </p:sp>
    </p:spTree>
    <p:extLst>
      <p:ext uri="{BB962C8B-B14F-4D97-AF65-F5344CB8AC3E}">
        <p14:creationId xmlns:p14="http://schemas.microsoft.com/office/powerpoint/2010/main" val="2808584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13</a:t>
            </a:fld>
            <a:endParaRPr lang="lv-LV" altLang="lv-LV"/>
          </a:p>
        </p:txBody>
      </p:sp>
    </p:spTree>
    <p:extLst>
      <p:ext uri="{BB962C8B-B14F-4D97-AF65-F5344CB8AC3E}">
        <p14:creationId xmlns:p14="http://schemas.microsoft.com/office/powerpoint/2010/main" val="3292938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14</a:t>
            </a:fld>
            <a:endParaRPr lang="lv-LV" altLang="lv-LV"/>
          </a:p>
        </p:txBody>
      </p:sp>
    </p:spTree>
    <p:extLst>
      <p:ext uri="{BB962C8B-B14F-4D97-AF65-F5344CB8AC3E}">
        <p14:creationId xmlns:p14="http://schemas.microsoft.com/office/powerpoint/2010/main" val="3188276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15</a:t>
            </a:fld>
            <a:endParaRPr lang="lv-LV" altLang="lv-LV"/>
          </a:p>
        </p:txBody>
      </p:sp>
    </p:spTree>
    <p:extLst>
      <p:ext uri="{BB962C8B-B14F-4D97-AF65-F5344CB8AC3E}">
        <p14:creationId xmlns:p14="http://schemas.microsoft.com/office/powerpoint/2010/main" val="3296853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16</a:t>
            </a:fld>
            <a:endParaRPr lang="lv-LV" altLang="lv-LV"/>
          </a:p>
        </p:txBody>
      </p:sp>
    </p:spTree>
    <p:extLst>
      <p:ext uri="{BB962C8B-B14F-4D97-AF65-F5344CB8AC3E}">
        <p14:creationId xmlns:p14="http://schemas.microsoft.com/office/powerpoint/2010/main" val="3434551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indent="0">
              <a:buNone/>
            </a:pPr>
            <a:endParaRPr lang="lv-LV"/>
          </a:p>
          <a:p>
            <a:pPr marL="228600" indent="-228600">
              <a:buAutoNum type="arabicPeriod"/>
            </a:pPr>
            <a:endParaRPr lang="lv-LV"/>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17</a:t>
            </a:fld>
            <a:endParaRPr lang="lv-LV" altLang="lv-LV"/>
          </a:p>
        </p:txBody>
      </p:sp>
    </p:spTree>
    <p:extLst>
      <p:ext uri="{BB962C8B-B14F-4D97-AF65-F5344CB8AC3E}">
        <p14:creationId xmlns:p14="http://schemas.microsoft.com/office/powerpoint/2010/main" val="901218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a:xfrm>
            <a:off x="90488" y="744538"/>
            <a:ext cx="6616700" cy="3722687"/>
          </a:xfrm>
        </p:spPr>
      </p:sp>
      <p:sp>
        <p:nvSpPr>
          <p:cNvPr id="3" name="Piezīmju vietturis 2"/>
          <p:cNvSpPr>
            <a:spLocks noGrp="1"/>
          </p:cNvSpPr>
          <p:nvPr>
            <p:ph type="body" idx="1"/>
          </p:nvPr>
        </p:nvSpPr>
        <p:spPr/>
        <p:txBody>
          <a:bodyPr/>
          <a:lstStyle/>
          <a:p>
            <a:pPr marL="0" marR="0" lvl="0" indent="0" algn="l" defTabSz="938213" rtl="0" eaLnBrk="0" fontAlgn="base" latinLnBrk="0" hangingPunct="0">
              <a:lnSpc>
                <a:spcPct val="100000"/>
              </a:lnSpc>
              <a:spcBef>
                <a:spcPct val="30000"/>
              </a:spcBef>
              <a:spcAft>
                <a:spcPct val="0"/>
              </a:spcAft>
              <a:buClrTx/>
              <a:buSzTx/>
              <a:buFontTx/>
              <a:buNone/>
              <a:tabLst/>
              <a:defRPr/>
            </a:pPr>
            <a:endParaRPr lang="lv-LV" altLang="lv-LV" sz="1200" dirty="0">
              <a:solidFill>
                <a:schemeClr val="bg1">
                  <a:lumMod val="95000"/>
                </a:schemeClr>
              </a:solidFill>
              <a:effectLst>
                <a:outerShdw blurRad="38100" dist="38100" dir="2700000" algn="tl">
                  <a:srgbClr val="000000">
                    <a:alpha val="43137"/>
                  </a:srgbClr>
                </a:outerShdw>
              </a:effectLst>
            </a:endParaRPr>
          </a:p>
        </p:txBody>
      </p:sp>
      <p:sp>
        <p:nvSpPr>
          <p:cNvPr id="4" name="Slaida numura vietturis 3"/>
          <p:cNvSpPr>
            <a:spLocks noGrp="1"/>
          </p:cNvSpPr>
          <p:nvPr>
            <p:ph type="sldNum" sz="quarter" idx="5"/>
          </p:nvPr>
        </p:nvSpPr>
        <p:spPr/>
        <p:txBody>
          <a:bodyPr/>
          <a:lstStyle/>
          <a:p>
            <a:fld id="{901F5E9F-CA7F-4CFA-ADE6-93C286BF8B89}" type="slidenum">
              <a:rPr lang="lv-LV" altLang="lv-LV" smtClean="0"/>
              <a:pPr/>
              <a:t>18</a:t>
            </a:fld>
            <a:endParaRPr lang="lv-LV" altLang="lv-LV"/>
          </a:p>
        </p:txBody>
      </p:sp>
    </p:spTree>
    <p:extLst>
      <p:ext uri="{BB962C8B-B14F-4D97-AF65-F5344CB8AC3E}">
        <p14:creationId xmlns:p14="http://schemas.microsoft.com/office/powerpoint/2010/main" val="20302175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1805CFF4-4420-60CE-5C7B-7F4B54A4245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A3702135-6D48-D65A-99B8-7C40B7B08D9A}"/>
              </a:ext>
            </a:extLst>
          </p:cNvPr>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5" name="Picture 6">
            <a:extLst>
              <a:ext uri="{FF2B5EF4-FFF2-40B4-BE49-F238E27FC236}">
                <a16:creationId xmlns:a16="http://schemas.microsoft.com/office/drawing/2014/main" id="{F33242B8-E40B-89E5-5CEA-140327BF00C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04599" y="67469"/>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384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9DC7A1F3-579C-0F88-3947-21FA0DDE45EF}"/>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fld id="{0B739E78-8ADB-4075-AC03-AF240ACDFEAB}" type="slidenum">
              <a:rPr lang="en-US" altLang="lv-LV"/>
              <a:pPr/>
              <a:t>‹#›</a:t>
            </a:fld>
            <a:endParaRPr lang="en-US" altLang="lv-LV"/>
          </a:p>
        </p:txBody>
      </p:sp>
      <p:pic>
        <p:nvPicPr>
          <p:cNvPr id="6" name="Picture 6">
            <a:extLst>
              <a:ext uri="{FF2B5EF4-FFF2-40B4-BE49-F238E27FC236}">
                <a16:creationId xmlns:a16="http://schemas.microsoft.com/office/drawing/2014/main" id="{64737A9A-4E8B-8B87-FBCB-8EF5B5FB37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0609" y="157942"/>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567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54400" y="3657601"/>
            <a:ext cx="8128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Text Placeholder 2"/>
          <p:cNvSpPr>
            <a:spLocks noGrp="1"/>
          </p:cNvSpPr>
          <p:nvPr>
            <p:ph type="body" idx="1"/>
          </p:nvPr>
        </p:nvSpPr>
        <p:spPr>
          <a:xfrm>
            <a:off x="3454400" y="381000"/>
            <a:ext cx="8128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D29D2E08-BCF7-C022-17C0-6BC19EDA7FB1}"/>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fld id="{549E1060-EDDC-4E6F-A831-7BCC58E218C0}" type="slidenum">
              <a:rPr lang="en-US" altLang="lv-LV"/>
              <a:pPr/>
              <a:t>‹#›</a:t>
            </a:fld>
            <a:endParaRPr lang="en-US" altLang="lv-LV"/>
          </a:p>
        </p:txBody>
      </p:sp>
      <p:pic>
        <p:nvPicPr>
          <p:cNvPr id="7" name="Picture 6">
            <a:extLst>
              <a:ext uri="{FF2B5EF4-FFF2-40B4-BE49-F238E27FC236}">
                <a16:creationId xmlns:a16="http://schemas.microsoft.com/office/drawing/2014/main" id="{D162C119-2512-8771-9912-BE637358646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0609" y="157942"/>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77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sz="half" idx="1"/>
          </p:nvPr>
        </p:nvSpPr>
        <p:spPr>
          <a:xfrm>
            <a:off x="3454400" y="1752601"/>
            <a:ext cx="38608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620000" y="1752601"/>
            <a:ext cx="39624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CE99D955-45FB-32FA-5633-8A3C2E941BA3}"/>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fld id="{D62D6800-AFE4-4958-9F51-F351E49E71D3}" type="slidenum">
              <a:rPr lang="en-US" altLang="lv-LV"/>
              <a:pPr/>
              <a:t>‹#›</a:t>
            </a:fld>
            <a:endParaRPr lang="en-US" altLang="lv-LV"/>
          </a:p>
        </p:txBody>
      </p:sp>
      <p:pic>
        <p:nvPicPr>
          <p:cNvPr id="7" name="Picture 6">
            <a:extLst>
              <a:ext uri="{FF2B5EF4-FFF2-40B4-BE49-F238E27FC236}">
                <a16:creationId xmlns:a16="http://schemas.microsoft.com/office/drawing/2014/main" id="{1B7F4302-CF13-05F0-CE8B-7BFD8BB994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0609" y="157942"/>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8004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5" name="Content Placeholder 2"/>
          <p:cNvSpPr>
            <a:spLocks noGrp="1"/>
          </p:cNvSpPr>
          <p:nvPr>
            <p:ph sz="half" idx="1"/>
          </p:nvPr>
        </p:nvSpPr>
        <p:spPr>
          <a:xfrm>
            <a:off x="3454400" y="2386941"/>
            <a:ext cx="38608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half" idx="2"/>
          </p:nvPr>
        </p:nvSpPr>
        <p:spPr>
          <a:xfrm>
            <a:off x="7620000" y="2386941"/>
            <a:ext cx="39624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1"/>
          <p:cNvSpPr>
            <a:spLocks noGrp="1"/>
          </p:cNvSpPr>
          <p:nvPr>
            <p:ph type="body" sz="quarter" idx="16"/>
          </p:nvPr>
        </p:nvSpPr>
        <p:spPr>
          <a:xfrm>
            <a:off x="3454400" y="1852614"/>
            <a:ext cx="3860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7620000" y="1851954"/>
            <a:ext cx="39624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B20AC8C2-C7F7-8230-097E-A9D65121D82F}"/>
              </a:ext>
            </a:extLst>
          </p:cNvPr>
          <p:cNvSpPr>
            <a:spLocks noGrp="1"/>
          </p:cNvSpPr>
          <p:nvPr>
            <p:ph type="sldNum" sz="quarter" idx="18"/>
          </p:nvPr>
        </p:nvSpPr>
        <p:spPr>
          <a:xfrm>
            <a:off x="11379200" y="6324600"/>
            <a:ext cx="406400" cy="304800"/>
          </a:xfrm>
        </p:spPr>
        <p:txBody>
          <a:bodyPr/>
          <a:lstStyle>
            <a:lvl1pPr>
              <a:defRPr sz="1000">
                <a:latin typeface="Verdana" panose="020B0604030504040204" pitchFamily="34" charset="0"/>
              </a:defRPr>
            </a:lvl1pPr>
          </a:lstStyle>
          <a:p>
            <a:fld id="{0429F123-CBB6-47AD-8F14-405328281765}" type="slidenum">
              <a:rPr lang="en-US" altLang="lv-LV"/>
              <a:pPr/>
              <a:t>‹#›</a:t>
            </a:fld>
            <a:endParaRPr lang="en-US" altLang="lv-LV"/>
          </a:p>
        </p:txBody>
      </p:sp>
      <p:pic>
        <p:nvPicPr>
          <p:cNvPr id="4" name="Picture 6">
            <a:extLst>
              <a:ext uri="{FF2B5EF4-FFF2-40B4-BE49-F238E27FC236}">
                <a16:creationId xmlns:a16="http://schemas.microsoft.com/office/drawing/2014/main" id="{14FB2240-0F21-4724-4EA1-C34C293F1C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0609" y="157942"/>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29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2D792AEA-68B9-AD8A-AC6F-6BCE44C6EC46}"/>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fld id="{9E6185D1-B92E-4EC0-B6D1-7BD68441EA5D}" type="slidenum">
              <a:rPr lang="en-US" altLang="lv-LV"/>
              <a:pPr/>
              <a:t>‹#›</a:t>
            </a:fld>
            <a:endParaRPr lang="en-US" altLang="lv-LV"/>
          </a:p>
        </p:txBody>
      </p:sp>
      <p:pic>
        <p:nvPicPr>
          <p:cNvPr id="4" name="Picture 6">
            <a:extLst>
              <a:ext uri="{FF2B5EF4-FFF2-40B4-BE49-F238E27FC236}">
                <a16:creationId xmlns:a16="http://schemas.microsoft.com/office/drawing/2014/main" id="{DE902F33-2CF5-F2C2-C25A-F2B9C7629FC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0609" y="157942"/>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584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B3E3EDEC-D3BC-1B59-9AD8-7B07A9F3E5D5}"/>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fld id="{F900DB04-F377-4915-989F-A934082FAEF1}" type="slidenum">
              <a:rPr lang="en-US" altLang="lv-LV"/>
              <a:pPr/>
              <a:t>‹#›</a:t>
            </a:fld>
            <a:endParaRPr lang="en-US" altLang="lv-LV"/>
          </a:p>
        </p:txBody>
      </p:sp>
      <p:pic>
        <p:nvPicPr>
          <p:cNvPr id="4" name="Picture 6">
            <a:extLst>
              <a:ext uri="{FF2B5EF4-FFF2-40B4-BE49-F238E27FC236}">
                <a16:creationId xmlns:a16="http://schemas.microsoft.com/office/drawing/2014/main" id="{7D761391-2B29-B586-6F7A-E62EE95501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0609" y="157942"/>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207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0" y="272976"/>
            <a:ext cx="3668035"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7426036" y="273054"/>
            <a:ext cx="4359563"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54400" y="1435120"/>
            <a:ext cx="3668035"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09E03EAB-8DAB-DCE4-E425-E56A6A59DE90}"/>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fld id="{7E37D941-75E0-4F6C-86B8-5A00F0DC325C}" type="slidenum">
              <a:rPr lang="en-US" altLang="lv-LV"/>
              <a:pPr/>
              <a:t>‹#›</a:t>
            </a:fld>
            <a:endParaRPr lang="en-US" altLang="lv-LV"/>
          </a:p>
        </p:txBody>
      </p:sp>
      <p:pic>
        <p:nvPicPr>
          <p:cNvPr id="7" name="Picture 6">
            <a:extLst>
              <a:ext uri="{FF2B5EF4-FFF2-40B4-BE49-F238E27FC236}">
                <a16:creationId xmlns:a16="http://schemas.microsoft.com/office/drawing/2014/main" id="{5D1EDAB5-B3CF-E088-EEA6-5C3C875E636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0609" y="157942"/>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3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DF24FD22-89E2-2828-5322-3991A31511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4" name="Picture 6">
            <a:extLst>
              <a:ext uri="{FF2B5EF4-FFF2-40B4-BE49-F238E27FC236}">
                <a16:creationId xmlns:a16="http://schemas.microsoft.com/office/drawing/2014/main" id="{7BEB2820-24F4-76CB-2C17-2B3D945991B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64182" y="744215"/>
            <a:ext cx="3229509" cy="359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352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B7ADD44-264A-3ABB-9D3E-B2ACF2AC56E5}"/>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027" name="Text Placeholder 2">
            <a:extLst>
              <a:ext uri="{FF2B5EF4-FFF2-40B4-BE49-F238E27FC236}">
                <a16:creationId xmlns:a16="http://schemas.microsoft.com/office/drawing/2014/main" id="{4DA3DE29-9DA5-289D-F18E-A90317F6D514}"/>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a:extLst>
              <a:ext uri="{FF2B5EF4-FFF2-40B4-BE49-F238E27FC236}">
                <a16:creationId xmlns:a16="http://schemas.microsoft.com/office/drawing/2014/main" id="{5201C713-C76B-8E9D-0081-0D15DEA5F481}"/>
              </a:ext>
            </a:extLst>
          </p:cNvPr>
          <p:cNvSpPr>
            <a:spLocks noGrp="1"/>
          </p:cNvSpPr>
          <p:nvPr>
            <p:ph type="dt" sz="half" idx="2"/>
          </p:nvPr>
        </p:nvSpPr>
        <p:spPr>
          <a:xfrm>
            <a:off x="609600" y="6356351"/>
            <a:ext cx="2844800" cy="365125"/>
          </a:xfrm>
          <a:prstGeom prst="rect">
            <a:avLst/>
          </a:prstGeom>
        </p:spPr>
        <p:txBody>
          <a:bodyPr vert="horz" lIns="93957" tIns="46979" rIns="93957" bIns="46979" rtlCol="0" anchor="ctr"/>
          <a:lstStyle>
            <a:lvl1pPr algn="l" defTabSz="939575" fontAlgn="auto">
              <a:spcBef>
                <a:spcPts val="0"/>
              </a:spcBef>
              <a:spcAft>
                <a:spcPts val="0"/>
              </a:spcAft>
              <a:defRPr sz="1200">
                <a:solidFill>
                  <a:schemeClr val="tx1">
                    <a:tint val="75000"/>
                  </a:schemeClr>
                </a:solidFill>
                <a:latin typeface="+mn-lt"/>
                <a:cs typeface="+mn-cs"/>
              </a:defRPr>
            </a:lvl1pPr>
          </a:lstStyle>
          <a:p>
            <a:pPr>
              <a:defRPr/>
            </a:pPr>
            <a:fld id="{B6011CF8-4898-4D90-8301-64B833977ECA}" type="datetime1">
              <a:rPr lang="en-US"/>
              <a:pPr>
                <a:defRPr/>
              </a:pPr>
              <a:t>4/10/2024</a:t>
            </a:fld>
            <a:endParaRPr lang="en-US"/>
          </a:p>
        </p:txBody>
      </p:sp>
      <p:sp>
        <p:nvSpPr>
          <p:cNvPr id="5" name="Footer Placeholder 4">
            <a:extLst>
              <a:ext uri="{FF2B5EF4-FFF2-40B4-BE49-F238E27FC236}">
                <a16:creationId xmlns:a16="http://schemas.microsoft.com/office/drawing/2014/main" id="{3ED2BB31-E887-7518-74FA-085C647DA983}"/>
              </a:ext>
            </a:extLst>
          </p:cNvPr>
          <p:cNvSpPr>
            <a:spLocks noGrp="1"/>
          </p:cNvSpPr>
          <p:nvPr>
            <p:ph type="ftr" sz="quarter" idx="3"/>
          </p:nvPr>
        </p:nvSpPr>
        <p:spPr>
          <a:xfrm>
            <a:off x="4165600" y="6356351"/>
            <a:ext cx="3860800" cy="365125"/>
          </a:xfrm>
          <a:prstGeom prst="rect">
            <a:avLst/>
          </a:prstGeom>
        </p:spPr>
        <p:txBody>
          <a:bodyPr vert="horz" lIns="93957" tIns="46979" rIns="93957" bIns="46979" rtlCol="0" anchor="ctr"/>
          <a:lstStyle>
            <a:lvl1pPr algn="ctr" defTabSz="939575"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D596C113-BAD9-EECB-4AAC-A59ED97542FF}"/>
              </a:ext>
            </a:extLst>
          </p:cNvPr>
          <p:cNvSpPr>
            <a:spLocks noGrp="1"/>
          </p:cNvSpPr>
          <p:nvPr>
            <p:ph type="sldNum" sz="quarter" idx="4"/>
          </p:nvPr>
        </p:nvSpPr>
        <p:spPr>
          <a:xfrm>
            <a:off x="8737600" y="6356351"/>
            <a:ext cx="2844800" cy="365125"/>
          </a:xfrm>
          <a:prstGeom prst="rect">
            <a:avLst/>
          </a:prstGeom>
        </p:spPr>
        <p:txBody>
          <a:bodyPr vert="horz" wrap="square" lIns="93957" tIns="46979" rIns="93957" bIns="46979" numCol="1" anchor="ctr" anchorCtr="0" compatLnSpc="1">
            <a:prstTxWarp prst="textNoShape">
              <a:avLst/>
            </a:prstTxWarp>
          </a:bodyPr>
          <a:lstStyle>
            <a:lvl1pPr algn="r">
              <a:defRPr sz="1200">
                <a:solidFill>
                  <a:srgbClr val="898989"/>
                </a:solidFill>
              </a:defRPr>
            </a:lvl1pPr>
          </a:lstStyle>
          <a:p>
            <a:fld id="{9985D69E-0E71-4C11-96BF-DB84E238E02C}" type="slidenum">
              <a:rPr lang="en-US" altLang="lv-LV"/>
              <a:pPr/>
              <a:t>‹#›</a:t>
            </a:fld>
            <a:endParaRPr lang="en-US" altLang="lv-LV"/>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j-ea"/>
          <a:cs typeface="+mj-cs"/>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0.jpe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gif"/></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44.jpeg"/><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0.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A5AA34A3-2C5F-9D47-4721-8BB64F5B6C6E}"/>
              </a:ext>
            </a:extLst>
          </p:cNvPr>
          <p:cNvSpPr>
            <a:spLocks noGrp="1"/>
          </p:cNvSpPr>
          <p:nvPr>
            <p:ph type="title"/>
          </p:nvPr>
        </p:nvSpPr>
        <p:spPr>
          <a:xfrm>
            <a:off x="1864468" y="3372104"/>
            <a:ext cx="8414426" cy="1292799"/>
          </a:xfrm>
        </p:spPr>
        <p:txBody>
          <a:bodyPr>
            <a:noAutofit/>
          </a:bodyPr>
          <a:lstStyle/>
          <a:p>
            <a:pPr>
              <a:lnSpc>
                <a:spcPct val="150000"/>
              </a:lnSpc>
              <a:spcAft>
                <a:spcPts val="1200"/>
              </a:spcAft>
            </a:pPr>
            <a:r>
              <a:rPr lang="lv-LV" sz="2500" b="1"/>
              <a:t>Lifti un vertikālās </a:t>
            </a:r>
            <a:r>
              <a:rPr lang="lv-LV" sz="2500" b="1" err="1"/>
              <a:t>cēlējplatformas</a:t>
            </a:r>
            <a:br>
              <a:rPr lang="lv-LV" sz="2500" b="1"/>
            </a:br>
            <a:endParaRPr lang="lv-LV" altLang="lv-LV" sz="2000"/>
          </a:p>
        </p:txBody>
      </p:sp>
      <p:sp>
        <p:nvSpPr>
          <p:cNvPr id="11267" name="Text Placeholder 2">
            <a:extLst>
              <a:ext uri="{FF2B5EF4-FFF2-40B4-BE49-F238E27FC236}">
                <a16:creationId xmlns:a16="http://schemas.microsoft.com/office/drawing/2014/main" id="{9D41ED3E-F706-607D-0032-23D1F0987492}"/>
              </a:ext>
            </a:extLst>
          </p:cNvPr>
          <p:cNvSpPr>
            <a:spLocks noGrp="1"/>
          </p:cNvSpPr>
          <p:nvPr>
            <p:ph type="body" sz="quarter" idx="10"/>
          </p:nvPr>
        </p:nvSpPr>
        <p:spPr>
          <a:xfrm>
            <a:off x="2185481" y="5045413"/>
            <a:ext cx="7772400" cy="914400"/>
          </a:xfrm>
        </p:spPr>
        <p:txBody>
          <a:bodyPr>
            <a:normAutofit/>
          </a:bodyPr>
          <a:lstStyle/>
          <a:p>
            <a:r>
              <a:rPr lang="lv-LV" altLang="lv-LV" sz="2000" b="1"/>
              <a:t>Nilss Sproģis </a:t>
            </a:r>
          </a:p>
          <a:p>
            <a:r>
              <a:rPr lang="lv-LV" altLang="lv-LV" b="1"/>
              <a:t>Preču un pakalpojumu uzraudzības departamenta</a:t>
            </a:r>
          </a:p>
          <a:p>
            <a:r>
              <a:rPr lang="lv-LV" altLang="lv-LV" b="1"/>
              <a:t>Bīstamo iekārtu un metroloģiskās uzraudzības daļas vadītājs</a:t>
            </a:r>
          </a:p>
          <a:p>
            <a:endParaRPr lang="lv-LV" altLang="lv-LV" b="1"/>
          </a:p>
          <a:p>
            <a:endParaRPr lang="lv-LV" altLang="lv-LV" b="1"/>
          </a:p>
          <a:p>
            <a:endParaRPr lang="lv-LV" altLang="lv-LV"/>
          </a:p>
        </p:txBody>
      </p:sp>
      <p:sp>
        <p:nvSpPr>
          <p:cNvPr id="3" name="Text Placeholder 3">
            <a:extLst>
              <a:ext uri="{FF2B5EF4-FFF2-40B4-BE49-F238E27FC236}">
                <a16:creationId xmlns:a16="http://schemas.microsoft.com/office/drawing/2014/main" id="{F30FAA65-B569-EB64-18D9-E7EA7766ABFD}"/>
              </a:ext>
            </a:extLst>
          </p:cNvPr>
          <p:cNvSpPr>
            <a:spLocks noGrp="1"/>
          </p:cNvSpPr>
          <p:nvPr>
            <p:ph type="body" sz="quarter" idx="11"/>
          </p:nvPr>
        </p:nvSpPr>
        <p:spPr>
          <a:xfrm>
            <a:off x="2209800" y="6189860"/>
            <a:ext cx="7772400" cy="318749"/>
          </a:xfrm>
        </p:spPr>
        <p:txBody>
          <a:bodyPr>
            <a:normAutofit/>
          </a:bodyPr>
          <a:lstStyle/>
          <a:p>
            <a:r>
              <a:rPr lang="en-US" altLang="lv-LV" b="1"/>
              <a:t>10</a:t>
            </a:r>
            <a:r>
              <a:rPr lang="lv-LV" altLang="lv-LV" b="1"/>
              <a:t>.</a:t>
            </a:r>
            <a:r>
              <a:rPr lang="en-US" altLang="lv-LV" b="1"/>
              <a:t>04</a:t>
            </a:r>
            <a:r>
              <a:rPr lang="lv-LV" altLang="lv-LV" b="1"/>
              <a:t>.202</a:t>
            </a:r>
            <a:r>
              <a:rPr lang="en-US" altLang="lv-LV" b="1"/>
              <a:t>4</a:t>
            </a:r>
            <a:r>
              <a:rPr lang="lv-LV" altLang="lv-LV" b="1"/>
              <a:t>.</a:t>
            </a:r>
          </a:p>
          <a:p>
            <a:endParaRPr lang="lv-LV" altLang="lv-LV"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C4EF69B-67E3-3792-458B-764CB431A72E}"/>
              </a:ext>
            </a:extLst>
          </p:cNvPr>
          <p:cNvSpPr>
            <a:spLocks noGrp="1"/>
          </p:cNvSpPr>
          <p:nvPr>
            <p:ph type="title"/>
          </p:nvPr>
        </p:nvSpPr>
        <p:spPr>
          <a:xfrm>
            <a:off x="1679375" y="549699"/>
            <a:ext cx="9100039" cy="544422"/>
          </a:xfrm>
          <a:noFill/>
          <a:ln w="28575">
            <a:noFill/>
            <a:extLst>
              <a:ext uri="{C807C97D-BFC1-408E-A445-0C87EB9F89A2}">
                <ask:lineSketchStyleProps xmlns:ask="http://schemas.microsoft.com/office/drawing/2018/sketchyshapes" sd="2635380979">
                  <a:custGeom>
                    <a:avLst/>
                    <a:gdLst>
                      <a:gd name="connsiteX0" fmla="*/ 0 w 6825574"/>
                      <a:gd name="connsiteY0" fmla="*/ 0 h 1731523"/>
                      <a:gd name="connsiteX1" fmla="*/ 432286 w 6825574"/>
                      <a:gd name="connsiteY1" fmla="*/ 0 h 1731523"/>
                      <a:gd name="connsiteX2" fmla="*/ 1069340 w 6825574"/>
                      <a:gd name="connsiteY2" fmla="*/ 0 h 1731523"/>
                      <a:gd name="connsiteX3" fmla="*/ 1638138 w 6825574"/>
                      <a:gd name="connsiteY3" fmla="*/ 0 h 1731523"/>
                      <a:gd name="connsiteX4" fmla="*/ 2206936 w 6825574"/>
                      <a:gd name="connsiteY4" fmla="*/ 0 h 1731523"/>
                      <a:gd name="connsiteX5" fmla="*/ 2639222 w 6825574"/>
                      <a:gd name="connsiteY5" fmla="*/ 0 h 1731523"/>
                      <a:gd name="connsiteX6" fmla="*/ 3071508 w 6825574"/>
                      <a:gd name="connsiteY6" fmla="*/ 0 h 1731523"/>
                      <a:gd name="connsiteX7" fmla="*/ 3435539 w 6825574"/>
                      <a:gd name="connsiteY7" fmla="*/ 0 h 1731523"/>
                      <a:gd name="connsiteX8" fmla="*/ 4072592 w 6825574"/>
                      <a:gd name="connsiteY8" fmla="*/ 0 h 1731523"/>
                      <a:gd name="connsiteX9" fmla="*/ 4573135 w 6825574"/>
                      <a:gd name="connsiteY9" fmla="*/ 0 h 1731523"/>
                      <a:gd name="connsiteX10" fmla="*/ 5141932 w 6825574"/>
                      <a:gd name="connsiteY10" fmla="*/ 0 h 1731523"/>
                      <a:gd name="connsiteX11" fmla="*/ 5847242 w 6825574"/>
                      <a:gd name="connsiteY11" fmla="*/ 0 h 1731523"/>
                      <a:gd name="connsiteX12" fmla="*/ 6825574 w 6825574"/>
                      <a:gd name="connsiteY12" fmla="*/ 0 h 1731523"/>
                      <a:gd name="connsiteX13" fmla="*/ 6825574 w 6825574"/>
                      <a:gd name="connsiteY13" fmla="*/ 594490 h 1731523"/>
                      <a:gd name="connsiteX14" fmla="*/ 6825574 w 6825574"/>
                      <a:gd name="connsiteY14" fmla="*/ 1119718 h 1731523"/>
                      <a:gd name="connsiteX15" fmla="*/ 6825574 w 6825574"/>
                      <a:gd name="connsiteY15" fmla="*/ 1731523 h 1731523"/>
                      <a:gd name="connsiteX16" fmla="*/ 6256776 w 6825574"/>
                      <a:gd name="connsiteY16" fmla="*/ 1731523 h 1731523"/>
                      <a:gd name="connsiteX17" fmla="*/ 5892746 w 6825574"/>
                      <a:gd name="connsiteY17" fmla="*/ 1731523 h 1731523"/>
                      <a:gd name="connsiteX18" fmla="*/ 5187436 w 6825574"/>
                      <a:gd name="connsiteY18" fmla="*/ 1731523 h 1731523"/>
                      <a:gd name="connsiteX19" fmla="*/ 4823406 w 6825574"/>
                      <a:gd name="connsiteY19" fmla="*/ 1731523 h 1731523"/>
                      <a:gd name="connsiteX20" fmla="*/ 4391119 w 6825574"/>
                      <a:gd name="connsiteY20" fmla="*/ 1731523 h 1731523"/>
                      <a:gd name="connsiteX21" fmla="*/ 3685810 w 6825574"/>
                      <a:gd name="connsiteY21" fmla="*/ 1731523 h 1731523"/>
                      <a:gd name="connsiteX22" fmla="*/ 2980501 w 6825574"/>
                      <a:gd name="connsiteY22" fmla="*/ 1731523 h 1731523"/>
                      <a:gd name="connsiteX23" fmla="*/ 2479959 w 6825574"/>
                      <a:gd name="connsiteY23" fmla="*/ 1731523 h 1731523"/>
                      <a:gd name="connsiteX24" fmla="*/ 2047672 w 6825574"/>
                      <a:gd name="connsiteY24" fmla="*/ 1731523 h 1731523"/>
                      <a:gd name="connsiteX25" fmla="*/ 1342363 w 6825574"/>
                      <a:gd name="connsiteY25" fmla="*/ 1731523 h 1731523"/>
                      <a:gd name="connsiteX26" fmla="*/ 637054 w 6825574"/>
                      <a:gd name="connsiteY26" fmla="*/ 1731523 h 1731523"/>
                      <a:gd name="connsiteX27" fmla="*/ 0 w 6825574"/>
                      <a:gd name="connsiteY27" fmla="*/ 1731523 h 1731523"/>
                      <a:gd name="connsiteX28" fmla="*/ 0 w 6825574"/>
                      <a:gd name="connsiteY28" fmla="*/ 1119718 h 1731523"/>
                      <a:gd name="connsiteX29" fmla="*/ 0 w 6825574"/>
                      <a:gd name="connsiteY29" fmla="*/ 525229 h 1731523"/>
                      <a:gd name="connsiteX30" fmla="*/ 0 w 6825574"/>
                      <a:gd name="connsiteY30" fmla="*/ 0 h 173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825574" h="1731523" fill="none" extrusionOk="0">
                        <a:moveTo>
                          <a:pt x="0" y="0"/>
                        </a:moveTo>
                        <a:cubicBezTo>
                          <a:pt x="131451" y="-24986"/>
                          <a:pt x="235224" y="23405"/>
                          <a:pt x="432286" y="0"/>
                        </a:cubicBezTo>
                        <a:cubicBezTo>
                          <a:pt x="629348" y="-23405"/>
                          <a:pt x="914150" y="18595"/>
                          <a:pt x="1069340" y="0"/>
                        </a:cubicBezTo>
                        <a:cubicBezTo>
                          <a:pt x="1224530" y="-18595"/>
                          <a:pt x="1508590" y="45100"/>
                          <a:pt x="1638138" y="0"/>
                        </a:cubicBezTo>
                        <a:cubicBezTo>
                          <a:pt x="1767686" y="-45100"/>
                          <a:pt x="2082165" y="58162"/>
                          <a:pt x="2206936" y="0"/>
                        </a:cubicBezTo>
                        <a:cubicBezTo>
                          <a:pt x="2331707" y="-58162"/>
                          <a:pt x="2444062" y="22576"/>
                          <a:pt x="2639222" y="0"/>
                        </a:cubicBezTo>
                        <a:cubicBezTo>
                          <a:pt x="2834382" y="-22576"/>
                          <a:pt x="2876755" y="32469"/>
                          <a:pt x="3071508" y="0"/>
                        </a:cubicBezTo>
                        <a:cubicBezTo>
                          <a:pt x="3266261" y="-32469"/>
                          <a:pt x="3354675" y="3927"/>
                          <a:pt x="3435539" y="0"/>
                        </a:cubicBezTo>
                        <a:cubicBezTo>
                          <a:pt x="3516403" y="-3927"/>
                          <a:pt x="3903499" y="53027"/>
                          <a:pt x="4072592" y="0"/>
                        </a:cubicBezTo>
                        <a:cubicBezTo>
                          <a:pt x="4241685" y="-53027"/>
                          <a:pt x="4464790" y="58070"/>
                          <a:pt x="4573135" y="0"/>
                        </a:cubicBezTo>
                        <a:cubicBezTo>
                          <a:pt x="4681480" y="-58070"/>
                          <a:pt x="4882783" y="46503"/>
                          <a:pt x="5141932" y="0"/>
                        </a:cubicBezTo>
                        <a:cubicBezTo>
                          <a:pt x="5401081" y="-46503"/>
                          <a:pt x="5561500" y="56646"/>
                          <a:pt x="5847242" y="0"/>
                        </a:cubicBezTo>
                        <a:cubicBezTo>
                          <a:pt x="6132984" y="-56646"/>
                          <a:pt x="6536848" y="73535"/>
                          <a:pt x="6825574" y="0"/>
                        </a:cubicBezTo>
                        <a:cubicBezTo>
                          <a:pt x="6866493" y="190229"/>
                          <a:pt x="6821666" y="343394"/>
                          <a:pt x="6825574" y="594490"/>
                        </a:cubicBezTo>
                        <a:cubicBezTo>
                          <a:pt x="6829482" y="845586"/>
                          <a:pt x="6815574" y="884458"/>
                          <a:pt x="6825574" y="1119718"/>
                        </a:cubicBezTo>
                        <a:cubicBezTo>
                          <a:pt x="6835574" y="1354978"/>
                          <a:pt x="6813902" y="1539940"/>
                          <a:pt x="6825574" y="1731523"/>
                        </a:cubicBezTo>
                        <a:cubicBezTo>
                          <a:pt x="6579338" y="1782529"/>
                          <a:pt x="6509406" y="1729077"/>
                          <a:pt x="6256776" y="1731523"/>
                        </a:cubicBezTo>
                        <a:cubicBezTo>
                          <a:pt x="6004146" y="1733969"/>
                          <a:pt x="6040238" y="1710584"/>
                          <a:pt x="5892746" y="1731523"/>
                        </a:cubicBezTo>
                        <a:cubicBezTo>
                          <a:pt x="5745254" y="1752462"/>
                          <a:pt x="5520565" y="1656370"/>
                          <a:pt x="5187436" y="1731523"/>
                        </a:cubicBezTo>
                        <a:cubicBezTo>
                          <a:pt x="4854307" y="1806676"/>
                          <a:pt x="4995911" y="1718326"/>
                          <a:pt x="4823406" y="1731523"/>
                        </a:cubicBezTo>
                        <a:cubicBezTo>
                          <a:pt x="4650901" y="1744720"/>
                          <a:pt x="4548685" y="1690327"/>
                          <a:pt x="4391119" y="1731523"/>
                        </a:cubicBezTo>
                        <a:cubicBezTo>
                          <a:pt x="4233553" y="1772719"/>
                          <a:pt x="3838733" y="1648484"/>
                          <a:pt x="3685810" y="1731523"/>
                        </a:cubicBezTo>
                        <a:cubicBezTo>
                          <a:pt x="3532887" y="1814562"/>
                          <a:pt x="3222183" y="1656684"/>
                          <a:pt x="2980501" y="1731523"/>
                        </a:cubicBezTo>
                        <a:cubicBezTo>
                          <a:pt x="2738819" y="1806362"/>
                          <a:pt x="2725412" y="1706812"/>
                          <a:pt x="2479959" y="1731523"/>
                        </a:cubicBezTo>
                        <a:cubicBezTo>
                          <a:pt x="2234506" y="1756234"/>
                          <a:pt x="2217306" y="1722552"/>
                          <a:pt x="2047672" y="1731523"/>
                        </a:cubicBezTo>
                        <a:cubicBezTo>
                          <a:pt x="1878038" y="1740494"/>
                          <a:pt x="1646249" y="1665787"/>
                          <a:pt x="1342363" y="1731523"/>
                        </a:cubicBezTo>
                        <a:cubicBezTo>
                          <a:pt x="1038477" y="1797259"/>
                          <a:pt x="878250" y="1728536"/>
                          <a:pt x="637054" y="1731523"/>
                        </a:cubicBezTo>
                        <a:cubicBezTo>
                          <a:pt x="395858" y="1734510"/>
                          <a:pt x="303707" y="1731105"/>
                          <a:pt x="0" y="1731523"/>
                        </a:cubicBezTo>
                        <a:cubicBezTo>
                          <a:pt x="-3477" y="1596636"/>
                          <a:pt x="34039" y="1271210"/>
                          <a:pt x="0" y="1119718"/>
                        </a:cubicBezTo>
                        <a:cubicBezTo>
                          <a:pt x="-34039" y="968226"/>
                          <a:pt x="39291" y="687063"/>
                          <a:pt x="0" y="525229"/>
                        </a:cubicBezTo>
                        <a:cubicBezTo>
                          <a:pt x="-39291" y="363395"/>
                          <a:pt x="14794" y="225789"/>
                          <a:pt x="0" y="0"/>
                        </a:cubicBezTo>
                        <a:close/>
                      </a:path>
                      <a:path w="6825574" h="1731523" stroke="0" extrusionOk="0">
                        <a:moveTo>
                          <a:pt x="0" y="0"/>
                        </a:moveTo>
                        <a:cubicBezTo>
                          <a:pt x="243976" y="-57832"/>
                          <a:pt x="506901" y="36922"/>
                          <a:pt x="637054" y="0"/>
                        </a:cubicBezTo>
                        <a:cubicBezTo>
                          <a:pt x="767207" y="-36922"/>
                          <a:pt x="850501" y="24768"/>
                          <a:pt x="1001084" y="0"/>
                        </a:cubicBezTo>
                        <a:cubicBezTo>
                          <a:pt x="1151667" y="-24768"/>
                          <a:pt x="1373817" y="14118"/>
                          <a:pt x="1638138" y="0"/>
                        </a:cubicBezTo>
                        <a:cubicBezTo>
                          <a:pt x="1902459" y="-14118"/>
                          <a:pt x="2058652" y="20365"/>
                          <a:pt x="2343447" y="0"/>
                        </a:cubicBezTo>
                        <a:cubicBezTo>
                          <a:pt x="2628242" y="-20365"/>
                          <a:pt x="2642457" y="56604"/>
                          <a:pt x="2912245" y="0"/>
                        </a:cubicBezTo>
                        <a:cubicBezTo>
                          <a:pt x="3182033" y="-56604"/>
                          <a:pt x="3230537" y="2750"/>
                          <a:pt x="3412787" y="0"/>
                        </a:cubicBezTo>
                        <a:cubicBezTo>
                          <a:pt x="3595037" y="-2750"/>
                          <a:pt x="3796241" y="16804"/>
                          <a:pt x="4118096" y="0"/>
                        </a:cubicBezTo>
                        <a:cubicBezTo>
                          <a:pt x="4439951" y="-16804"/>
                          <a:pt x="4565127" y="84133"/>
                          <a:pt x="4823406" y="0"/>
                        </a:cubicBezTo>
                        <a:cubicBezTo>
                          <a:pt x="5081685" y="-84133"/>
                          <a:pt x="5146808" y="27718"/>
                          <a:pt x="5323948" y="0"/>
                        </a:cubicBezTo>
                        <a:cubicBezTo>
                          <a:pt x="5501088" y="-27718"/>
                          <a:pt x="5735438" y="75635"/>
                          <a:pt x="6029257" y="0"/>
                        </a:cubicBezTo>
                        <a:cubicBezTo>
                          <a:pt x="6323076" y="-75635"/>
                          <a:pt x="6567446" y="79717"/>
                          <a:pt x="6825574" y="0"/>
                        </a:cubicBezTo>
                        <a:cubicBezTo>
                          <a:pt x="6882068" y="177028"/>
                          <a:pt x="6788301" y="406144"/>
                          <a:pt x="6825574" y="525229"/>
                        </a:cubicBezTo>
                        <a:cubicBezTo>
                          <a:pt x="6862847" y="644314"/>
                          <a:pt x="6782651" y="987876"/>
                          <a:pt x="6825574" y="1119718"/>
                        </a:cubicBezTo>
                        <a:cubicBezTo>
                          <a:pt x="6868497" y="1251560"/>
                          <a:pt x="6758598" y="1558486"/>
                          <a:pt x="6825574" y="1731523"/>
                        </a:cubicBezTo>
                        <a:cubicBezTo>
                          <a:pt x="6666827" y="1757029"/>
                          <a:pt x="6595060" y="1688940"/>
                          <a:pt x="6461543" y="1731523"/>
                        </a:cubicBezTo>
                        <a:cubicBezTo>
                          <a:pt x="6328026" y="1774106"/>
                          <a:pt x="6056549" y="1676247"/>
                          <a:pt x="5892746" y="1731523"/>
                        </a:cubicBezTo>
                        <a:cubicBezTo>
                          <a:pt x="5728943" y="1786799"/>
                          <a:pt x="5565927" y="1683709"/>
                          <a:pt x="5392203" y="1731523"/>
                        </a:cubicBezTo>
                        <a:cubicBezTo>
                          <a:pt x="5218479" y="1779337"/>
                          <a:pt x="5026113" y="1699312"/>
                          <a:pt x="4891661" y="1731523"/>
                        </a:cubicBezTo>
                        <a:cubicBezTo>
                          <a:pt x="4757209" y="1763734"/>
                          <a:pt x="4387305" y="1691008"/>
                          <a:pt x="4186352" y="1731523"/>
                        </a:cubicBezTo>
                        <a:cubicBezTo>
                          <a:pt x="3985399" y="1772038"/>
                          <a:pt x="3852186" y="1687451"/>
                          <a:pt x="3617554" y="1731523"/>
                        </a:cubicBezTo>
                        <a:cubicBezTo>
                          <a:pt x="3382922" y="1775595"/>
                          <a:pt x="3302058" y="1697412"/>
                          <a:pt x="3048756" y="1731523"/>
                        </a:cubicBezTo>
                        <a:cubicBezTo>
                          <a:pt x="2795454" y="1765634"/>
                          <a:pt x="2684466" y="1667209"/>
                          <a:pt x="2411703" y="1731523"/>
                        </a:cubicBezTo>
                        <a:cubicBezTo>
                          <a:pt x="2138940" y="1795837"/>
                          <a:pt x="2186873" y="1698243"/>
                          <a:pt x="1979416" y="1731523"/>
                        </a:cubicBezTo>
                        <a:cubicBezTo>
                          <a:pt x="1771959" y="1764803"/>
                          <a:pt x="1622013" y="1682888"/>
                          <a:pt x="1274107" y="1731523"/>
                        </a:cubicBezTo>
                        <a:cubicBezTo>
                          <a:pt x="926201" y="1780158"/>
                          <a:pt x="1058156" y="1689763"/>
                          <a:pt x="910077" y="1731523"/>
                        </a:cubicBezTo>
                        <a:cubicBezTo>
                          <a:pt x="761998" y="1773283"/>
                          <a:pt x="675763" y="1724765"/>
                          <a:pt x="546046" y="1731523"/>
                        </a:cubicBezTo>
                        <a:cubicBezTo>
                          <a:pt x="416329" y="1738281"/>
                          <a:pt x="181181" y="1668888"/>
                          <a:pt x="0" y="1731523"/>
                        </a:cubicBezTo>
                        <a:cubicBezTo>
                          <a:pt x="-26962" y="1510498"/>
                          <a:pt x="22781" y="1297215"/>
                          <a:pt x="0" y="1154349"/>
                        </a:cubicBezTo>
                        <a:cubicBezTo>
                          <a:pt x="-22781" y="1011483"/>
                          <a:pt x="9604" y="706154"/>
                          <a:pt x="0" y="542544"/>
                        </a:cubicBezTo>
                        <a:cubicBezTo>
                          <a:pt x="-9604" y="378934"/>
                          <a:pt x="17908" y="112609"/>
                          <a:pt x="0" y="0"/>
                        </a:cubicBezTo>
                        <a:close/>
                      </a:path>
                    </a:pathLst>
                  </a:custGeom>
                  <ask:type>
                    <ask:lineSketchNone/>
                  </ask:type>
                </ask:lineSketchStyleProps>
              </a:ext>
            </a:extLst>
          </a:ln>
          <a:effectLst>
            <a:glow rad="101600">
              <a:schemeClr val="accent3">
                <a:satMod val="175000"/>
                <a:alpha val="40000"/>
              </a:schemeClr>
            </a:glow>
            <a:softEdge rad="12700"/>
          </a:effectLst>
        </p:spPr>
        <p:txBody>
          <a:bodyPr>
            <a:noAutofit/>
          </a:bodyPr>
          <a:lstStyle/>
          <a:p>
            <a:pPr algn="ctr"/>
            <a:r>
              <a:rPr lang="lv-LV" altLang="lv-LV">
                <a:effectLst>
                  <a:outerShdw blurRad="38100" dist="38100" dir="2700000" algn="tl">
                    <a:srgbClr val="000000">
                      <a:alpha val="43137"/>
                    </a:srgbClr>
                  </a:outerShdw>
                </a:effectLst>
              </a:rPr>
              <a:t>Normatīvie akti</a:t>
            </a:r>
          </a:p>
        </p:txBody>
      </p:sp>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p:txBody>
          <a:bodyPr/>
          <a:lstStyle/>
          <a:p>
            <a:fld id="{47DC079D-CC41-412E-8374-12F03F47623B}" type="slidenum">
              <a:rPr lang="en-US" altLang="lv-LV"/>
              <a:pPr/>
              <a:t>2</a:t>
            </a:fld>
            <a:endParaRPr lang="en-US" altLang="lv-LV"/>
          </a:p>
        </p:txBody>
      </p:sp>
      <p:graphicFrame>
        <p:nvGraphicFramePr>
          <p:cNvPr id="3" name="Tabula 3">
            <a:extLst>
              <a:ext uri="{FF2B5EF4-FFF2-40B4-BE49-F238E27FC236}">
                <a16:creationId xmlns:a16="http://schemas.microsoft.com/office/drawing/2014/main" id="{2FB80964-7251-EA02-82DF-F08AA0D03AC0}"/>
              </a:ext>
            </a:extLst>
          </p:cNvPr>
          <p:cNvGraphicFramePr>
            <a:graphicFrameLocks noGrp="1"/>
          </p:cNvGraphicFramePr>
          <p:nvPr>
            <p:extLst>
              <p:ext uri="{D42A27DB-BD31-4B8C-83A1-F6EECF244321}">
                <p14:modId xmlns:p14="http://schemas.microsoft.com/office/powerpoint/2010/main" val="2960769297"/>
              </p:ext>
            </p:extLst>
          </p:nvPr>
        </p:nvGraphicFramePr>
        <p:xfrm>
          <a:off x="406400" y="1652558"/>
          <a:ext cx="11377226" cy="5205442"/>
        </p:xfrm>
        <a:graphic>
          <a:graphicData uri="http://schemas.openxmlformats.org/drawingml/2006/table">
            <a:tbl>
              <a:tblPr firstRow="1" bandRow="1">
                <a:tableStyleId>{5C22544A-7EE6-4342-B048-85BDC9FD1C3A}</a:tableStyleId>
              </a:tblPr>
              <a:tblGrid>
                <a:gridCol w="5953115">
                  <a:extLst>
                    <a:ext uri="{9D8B030D-6E8A-4147-A177-3AD203B41FA5}">
                      <a16:colId xmlns:a16="http://schemas.microsoft.com/office/drawing/2014/main" val="1711777425"/>
                    </a:ext>
                  </a:extLst>
                </a:gridCol>
                <a:gridCol w="5424111">
                  <a:extLst>
                    <a:ext uri="{9D8B030D-6E8A-4147-A177-3AD203B41FA5}">
                      <a16:colId xmlns:a16="http://schemas.microsoft.com/office/drawing/2014/main" val="1575639245"/>
                    </a:ext>
                  </a:extLst>
                </a:gridCol>
              </a:tblGrid>
              <a:tr h="370840">
                <a:tc>
                  <a:txBody>
                    <a:bodyPr/>
                    <a:lstStyle/>
                    <a:p>
                      <a:pPr algn="ctr"/>
                      <a:r>
                        <a:rPr lang="lv-LV" sz="2000" b="1">
                          <a:latin typeface="Verdana" panose="020B0604030504040204" pitchFamily="34" charset="0"/>
                          <a:ea typeface="Verdana" panose="020B0604030504040204" pitchFamily="34" charset="0"/>
                        </a:rPr>
                        <a:t>LIFTI</a:t>
                      </a:r>
                    </a:p>
                  </a:txBody>
                  <a:tcPr/>
                </a:tc>
                <a:tc>
                  <a:txBody>
                    <a:bodyPr/>
                    <a:lstStyle/>
                    <a:p>
                      <a:pPr algn="ctr"/>
                      <a:r>
                        <a:rPr lang="lv-LV" sz="2000" b="1">
                          <a:latin typeface="Verdana" panose="020B0604030504040204" pitchFamily="34" charset="0"/>
                          <a:ea typeface="Verdana" panose="020B0604030504040204" pitchFamily="34" charset="0"/>
                        </a:rPr>
                        <a:t>VERTIKĀLĀS CĒLĒJPLATFORMAS</a:t>
                      </a:r>
                    </a:p>
                  </a:txBody>
                  <a:tcPr/>
                </a:tc>
                <a:extLst>
                  <a:ext uri="{0D108BD9-81ED-4DB2-BD59-A6C34878D82A}">
                    <a16:rowId xmlns:a16="http://schemas.microsoft.com/office/drawing/2014/main" val="3697720098"/>
                  </a:ext>
                </a:extLst>
              </a:tr>
              <a:tr h="455642">
                <a:tc gridSpan="2">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lang="lv-LV" alt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Laišana tirgū – ES harmonizētās prasības:</a:t>
                      </a:r>
                      <a:endPar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a:txBody>
                  <a:tcPr anchor="ctr"/>
                </a:tc>
                <a:tc hMerge="1">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endPar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3763788522"/>
                  </a:ext>
                </a:extLst>
              </a:tr>
              <a:tr h="370840">
                <a:tc gridSpan="2">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lang="lv-LV" altLang="lv-LV" sz="1800" b="0">
                          <a:latin typeface="Verdana" panose="020B0604030504040204" pitchFamily="34" charset="0"/>
                          <a:ea typeface="Verdana" panose="020B0604030504040204" pitchFamily="34" charset="0"/>
                        </a:rPr>
                        <a:t>Likums </a:t>
                      </a:r>
                      <a:r>
                        <a:rPr lang="lv-LV" altLang="lv-LV" sz="1800" b="0" i="1">
                          <a:latin typeface="Verdana" panose="020B0604030504040204" pitchFamily="34" charset="0"/>
                          <a:ea typeface="Verdana" panose="020B0604030504040204" pitchFamily="34" charset="0"/>
                        </a:rPr>
                        <a:t>"Par atbilstības novērtēšanu"</a:t>
                      </a:r>
                    </a:p>
                  </a:txBody>
                  <a:tcPr anchor="ctr"/>
                </a:tc>
                <a:tc hMerge="1">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endParaRPr lang="lv-LV" altLang="lv-LV" sz="2000" b="0" i="1">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3689231299"/>
                  </a:ext>
                </a:extLst>
              </a:tr>
              <a:tr h="370840">
                <a:tc>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r>
                        <a:rPr lang="lv-LV" altLang="lv-LV" sz="1800" b="0" dirty="0">
                          <a:latin typeface="Verdana" panose="020B0604030504040204" pitchFamily="34" charset="0"/>
                          <a:ea typeface="Verdana" panose="020B0604030504040204" pitchFamily="34" charset="0"/>
                        </a:rPr>
                        <a:t>Liftu direktīva 2014/33/ES</a:t>
                      </a:r>
                    </a:p>
                  </a:txBody>
                  <a:tcPr/>
                </a:tc>
                <a:tc>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endParaRPr lang="lv-LV" altLang="lv-LV" sz="1800" b="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494754499"/>
                  </a:ext>
                </a:extLst>
              </a:tr>
              <a:tr h="370840">
                <a:tc>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r>
                        <a:rPr lang="lv-LV" altLang="lv-LV" sz="1800" b="0">
                          <a:latin typeface="Verdana" panose="020B0604030504040204" pitchFamily="34" charset="0"/>
                          <a:ea typeface="Verdana" panose="020B0604030504040204" pitchFamily="34" charset="0"/>
                        </a:rPr>
                        <a:t>Ministru kabineta 2016.gada 5.aprīļa noteikumi Nr.206 </a:t>
                      </a:r>
                      <a:r>
                        <a:rPr lang="lv-LV" altLang="lv-LV" sz="1800" b="0" i="1">
                          <a:latin typeface="Verdana" panose="020B0604030504040204" pitchFamily="34" charset="0"/>
                          <a:ea typeface="Verdana" panose="020B0604030504040204" pitchFamily="34" charset="0"/>
                        </a:rPr>
                        <a:t>"Liftu un to drošības sastāvdaļu projektēšanas, ražošanas un liftu uzstādīšanas un atbilstības novērtēšanas noteikumi" </a:t>
                      </a:r>
                      <a:r>
                        <a:rPr lang="lv-LV" altLang="lv-LV" sz="1800" b="0" i="0">
                          <a:latin typeface="Verdana" panose="020B0604030504040204" pitchFamily="34" charset="0"/>
                          <a:ea typeface="Verdana" panose="020B0604030504040204" pitchFamily="34" charset="0"/>
                        </a:rPr>
                        <a:t>(turpmāk -</a:t>
                      </a:r>
                      <a:r>
                        <a:rPr lang="lv-LV" altLang="lv-LV" sz="1800" b="0" i="1">
                          <a:latin typeface="Verdana" panose="020B0604030504040204" pitchFamily="34" charset="0"/>
                          <a:ea typeface="Verdana" panose="020B0604030504040204" pitchFamily="34" charset="0"/>
                        </a:rPr>
                        <a:t>Liftu noteikumi</a:t>
                      </a:r>
                      <a:r>
                        <a:rPr lang="lv-LV" altLang="lv-LV" sz="1800" b="0" i="0">
                          <a:latin typeface="Verdana" panose="020B0604030504040204" pitchFamily="34" charset="0"/>
                          <a:ea typeface="Verdana" panose="020B0604030504040204" pitchFamily="34" charset="0"/>
                        </a:rPr>
                        <a:t>)</a:t>
                      </a:r>
                    </a:p>
                  </a:txBody>
                  <a:tcPr/>
                </a:tc>
                <a:tc>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endParaRPr lang="lv-LV" altLang="lv-LV" sz="1800" b="0" i="1">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4133166768"/>
                  </a:ext>
                </a:extLst>
              </a:tr>
              <a:tr h="370840">
                <a:tc gridSpan="2">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lang="lv-LV" sz="1800">
                          <a:latin typeface="Verdana" panose="020B0604030504040204" pitchFamily="34" charset="0"/>
                          <a:ea typeface="Verdana" panose="020B0604030504040204" pitchFamily="34" charset="0"/>
                        </a:rPr>
                        <a:t>Mašīnu direktīva 2006/42/EK</a:t>
                      </a:r>
                      <a:endParaRPr lang="lv-LV" altLang="lv-LV" sz="1800" b="0">
                        <a:latin typeface="Verdana" panose="020B0604030504040204" pitchFamily="34" charset="0"/>
                        <a:ea typeface="Verdana" panose="020B0604030504040204" pitchFamily="34" charset="0"/>
                      </a:endParaRPr>
                    </a:p>
                  </a:txBody>
                  <a:tcPr/>
                </a:tc>
                <a:tc hMerge="1">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endParaRPr lang="lv-LV" altLang="lv-LV" sz="1800" b="0" i="1">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008816086"/>
                  </a:ext>
                </a:extLst>
              </a:tr>
              <a:tr h="370840">
                <a:tc gridSpan="2">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lang="lv-LV" sz="1800">
                          <a:latin typeface="Verdana" panose="020B0604030504040204" pitchFamily="34" charset="0"/>
                          <a:ea typeface="Verdana" panose="020B0604030504040204" pitchFamily="34" charset="0"/>
                        </a:rPr>
                        <a:t>Ministru kabineta 2008.gada 25.marta noteikumi Nr.195 </a:t>
                      </a:r>
                      <a:r>
                        <a:rPr lang="lv-LV" sz="1800" i="1">
                          <a:latin typeface="Verdana" panose="020B0604030504040204" pitchFamily="34" charset="0"/>
                          <a:ea typeface="Verdana" panose="020B0604030504040204" pitchFamily="34" charset="0"/>
                        </a:rPr>
                        <a:t>"Mašīnu drošības noteikumi"</a:t>
                      </a:r>
                      <a:endParaRPr lang="lv-LV" altLang="lv-LV" sz="1800" b="0" i="1">
                        <a:latin typeface="Verdana" panose="020B0604030504040204" pitchFamily="34" charset="0"/>
                        <a:ea typeface="Verdana" panose="020B0604030504040204" pitchFamily="34" charset="0"/>
                      </a:endParaRPr>
                    </a:p>
                  </a:txBody>
                  <a:tcPr/>
                </a:tc>
                <a:tc hMerge="1">
                  <a:txBody>
                    <a:bodyPr/>
                    <a:lstStyle/>
                    <a:p>
                      <a:endParaRPr lang="lv-LV"/>
                    </a:p>
                  </a:txBody>
                  <a:tcPr/>
                </a:tc>
                <a:extLst>
                  <a:ext uri="{0D108BD9-81ED-4DB2-BD59-A6C34878D82A}">
                    <a16:rowId xmlns:a16="http://schemas.microsoft.com/office/drawing/2014/main" val="4237910855"/>
                  </a:ext>
                </a:extLst>
              </a:tr>
              <a:tr h="370840">
                <a:tc gridSpan="2">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lang="lv-LV" alt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Lietošana – Latvijas nacionālās prasības:</a:t>
                      </a:r>
                      <a:endPar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a:txBody>
                  <a:tcPr anchor="ctr"/>
                </a:tc>
                <a:tc hMerge="1">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endPar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3257708935"/>
                  </a:ext>
                </a:extLst>
              </a:tr>
              <a:tr h="370840">
                <a:tc gridSpan="2">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lang="lv-LV" altLang="lv-LV" sz="1800" b="0">
                          <a:latin typeface="Verdana" panose="020B0604030504040204" pitchFamily="34" charset="0"/>
                          <a:ea typeface="Verdana" panose="020B0604030504040204" pitchFamily="34" charset="0"/>
                        </a:rPr>
                        <a:t>Likums </a:t>
                      </a:r>
                      <a:r>
                        <a:rPr lang="lv-LV" altLang="lv-LV" sz="1800" b="0" i="1">
                          <a:latin typeface="Verdana" panose="020B0604030504040204" pitchFamily="34" charset="0"/>
                          <a:ea typeface="Verdana" panose="020B0604030504040204" pitchFamily="34" charset="0"/>
                        </a:rPr>
                        <a:t>"Par bīstamo iekārtu tehnisko uzraudzību"</a:t>
                      </a:r>
                    </a:p>
                  </a:txBody>
                  <a:tcPr anchor="ctr"/>
                </a:tc>
                <a:tc hMerge="1">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endParaRPr lang="lv-LV" altLang="lv-LV" sz="2000" b="0" i="1">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1931300843"/>
                  </a:ext>
                </a:extLst>
              </a:tr>
              <a:tr h="370840">
                <a:tc gridSpan="2">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lang="lv-LV" altLang="lv-LV" sz="1800" b="0" dirty="0">
                          <a:latin typeface="Verdana" panose="020B0604030504040204" pitchFamily="34" charset="0"/>
                          <a:ea typeface="Verdana" panose="020B0604030504040204" pitchFamily="34" charset="0"/>
                        </a:rPr>
                        <a:t>Ministru kabineta 2020.gada 17.novembra noteikumi Nr.679 </a:t>
                      </a:r>
                      <a:r>
                        <a:rPr lang="lv-LV" altLang="lv-LV" sz="1800" b="0" i="1" dirty="0">
                          <a:latin typeface="Verdana" panose="020B0604030504040204" pitchFamily="34" charset="0"/>
                          <a:ea typeface="Verdana" panose="020B0604030504040204" pitchFamily="34" charset="0"/>
                        </a:rPr>
                        <a:t>"Liftu un vertikālo cēlējplatformu drošības un tehniskās uzraudzības noteikumi"</a:t>
                      </a:r>
                    </a:p>
                  </a:txBody>
                  <a:tcPr/>
                </a:tc>
                <a:tc hMerge="1">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endParaRPr lang="lv-LV" altLang="lv-LV" sz="2000" b="0" i="1">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879931055"/>
                  </a:ext>
                </a:extLst>
              </a:tr>
            </a:tbl>
          </a:graphicData>
        </a:graphic>
      </p:graphicFrame>
    </p:spTree>
    <p:extLst>
      <p:ext uri="{BB962C8B-B14F-4D97-AF65-F5344CB8AC3E}">
        <p14:creationId xmlns:p14="http://schemas.microsoft.com/office/powerpoint/2010/main" val="3252285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1EE6BDE6-5224-F43C-3841-5BA6F54813CC}"/>
              </a:ext>
            </a:extLst>
          </p:cNvPr>
          <p:cNvSpPr txBox="1"/>
          <p:nvPr/>
        </p:nvSpPr>
        <p:spPr>
          <a:xfrm>
            <a:off x="1891241" y="2468324"/>
            <a:ext cx="1532081" cy="1323439"/>
          </a:xfrm>
          <a:prstGeom prst="rect">
            <a:avLst/>
          </a:prstGeom>
          <a:noFill/>
        </p:spPr>
        <p:txBody>
          <a:bodyPr wrap="square" rtlCol="0">
            <a:spAutoFit/>
          </a:bodyPr>
          <a:lstStyle/>
          <a:p>
            <a:r>
              <a:rPr lang="lv-LV" sz="2000">
                <a:latin typeface="Verdana" panose="020B0604030504040204" pitchFamily="34" charset="0"/>
                <a:ea typeface="Verdana" panose="020B0604030504040204" pitchFamily="34" charset="0"/>
              </a:rPr>
              <a:t>Obligātais</a:t>
            </a:r>
          </a:p>
          <a:p>
            <a:endParaRPr lang="lv-LV" sz="2000">
              <a:latin typeface="Verdana" panose="020B0604030504040204" pitchFamily="34" charset="0"/>
              <a:ea typeface="Verdana" panose="020B0604030504040204" pitchFamily="34" charset="0"/>
            </a:endParaRPr>
          </a:p>
          <a:p>
            <a:endParaRPr lang="lv-LV" sz="2000">
              <a:latin typeface="Verdana" panose="020B0604030504040204" pitchFamily="34" charset="0"/>
              <a:ea typeface="Verdana" panose="020B0604030504040204" pitchFamily="34" charset="0"/>
            </a:endParaRPr>
          </a:p>
          <a:p>
            <a:r>
              <a:rPr lang="lv-LV" sz="2000">
                <a:latin typeface="Verdana" panose="020B0604030504040204" pitchFamily="34" charset="0"/>
                <a:ea typeface="Verdana" panose="020B0604030504040204" pitchFamily="34" charset="0"/>
              </a:rPr>
              <a:t>minimums</a:t>
            </a:r>
          </a:p>
        </p:txBody>
      </p:sp>
      <p:sp>
        <p:nvSpPr>
          <p:cNvPr id="6" name="Slide Number Placeholder 5">
            <a:extLst>
              <a:ext uri="{FF2B5EF4-FFF2-40B4-BE49-F238E27FC236}">
                <a16:creationId xmlns:a16="http://schemas.microsoft.com/office/drawing/2014/main" id="{2BB8E59D-285B-DAB3-6DCA-0EB2030AEC70}"/>
              </a:ext>
            </a:extLst>
          </p:cNvPr>
          <p:cNvSpPr>
            <a:spLocks noGrp="1"/>
          </p:cNvSpPr>
          <p:nvPr>
            <p:ph type="sldNum" sz="quarter" idx="13"/>
          </p:nvPr>
        </p:nvSpPr>
        <p:spPr>
          <a:noFill/>
        </p:spPr>
        <p:txBody>
          <a:bodyPr/>
          <a:lstStyle/>
          <a:p>
            <a:fld id="{BD0B0086-0F75-4FC2-A939-37DD08C3B6BB}" type="slidenum">
              <a:rPr lang="en-US" altLang="lv-LV">
                <a:solidFill>
                  <a:schemeClr val="tx1"/>
                </a:solidFill>
              </a:rPr>
              <a:pPr/>
              <a:t>3</a:t>
            </a:fld>
            <a:endParaRPr lang="en-US" altLang="lv-LV">
              <a:solidFill>
                <a:schemeClr val="tx1"/>
              </a:solidFill>
            </a:endParaRPr>
          </a:p>
        </p:txBody>
      </p:sp>
      <p:graphicFrame>
        <p:nvGraphicFramePr>
          <p:cNvPr id="18" name="Shēma 17">
            <a:extLst>
              <a:ext uri="{FF2B5EF4-FFF2-40B4-BE49-F238E27FC236}">
                <a16:creationId xmlns:a16="http://schemas.microsoft.com/office/drawing/2014/main" id="{231624A3-3608-F71E-FFE8-3243C705622C}"/>
              </a:ext>
            </a:extLst>
          </p:cNvPr>
          <p:cNvGraphicFramePr/>
          <p:nvPr>
            <p:extLst>
              <p:ext uri="{D42A27DB-BD31-4B8C-83A1-F6EECF244321}">
                <p14:modId xmlns:p14="http://schemas.microsoft.com/office/powerpoint/2010/main" val="2971896783"/>
              </p:ext>
            </p:extLst>
          </p:nvPr>
        </p:nvGraphicFramePr>
        <p:xfrm>
          <a:off x="5785238" y="271265"/>
          <a:ext cx="2473549" cy="6040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BCA588FC-052A-BF27-8896-437AE27943D6}"/>
              </a:ext>
            </a:extLst>
          </p:cNvPr>
          <p:cNvSpPr>
            <a:spLocks noGrp="1"/>
          </p:cNvSpPr>
          <p:nvPr>
            <p:ph type="title"/>
          </p:nvPr>
        </p:nvSpPr>
        <p:spPr>
          <a:xfrm>
            <a:off x="1411441" y="416628"/>
            <a:ext cx="10170959" cy="813212"/>
          </a:xfrm>
          <a:noFill/>
          <a:ln w="28575">
            <a:noFill/>
            <a:extLst>
              <a:ext uri="{C807C97D-BFC1-408E-A445-0C87EB9F89A2}">
                <ask:lineSketchStyleProps xmlns:ask="http://schemas.microsoft.com/office/drawing/2018/sketchyshapes" sd="2635380979">
                  <a:custGeom>
                    <a:avLst/>
                    <a:gdLst>
                      <a:gd name="connsiteX0" fmla="*/ 0 w 6825574"/>
                      <a:gd name="connsiteY0" fmla="*/ 0 h 1731523"/>
                      <a:gd name="connsiteX1" fmla="*/ 432286 w 6825574"/>
                      <a:gd name="connsiteY1" fmla="*/ 0 h 1731523"/>
                      <a:gd name="connsiteX2" fmla="*/ 1069340 w 6825574"/>
                      <a:gd name="connsiteY2" fmla="*/ 0 h 1731523"/>
                      <a:gd name="connsiteX3" fmla="*/ 1638138 w 6825574"/>
                      <a:gd name="connsiteY3" fmla="*/ 0 h 1731523"/>
                      <a:gd name="connsiteX4" fmla="*/ 2206936 w 6825574"/>
                      <a:gd name="connsiteY4" fmla="*/ 0 h 1731523"/>
                      <a:gd name="connsiteX5" fmla="*/ 2639222 w 6825574"/>
                      <a:gd name="connsiteY5" fmla="*/ 0 h 1731523"/>
                      <a:gd name="connsiteX6" fmla="*/ 3071508 w 6825574"/>
                      <a:gd name="connsiteY6" fmla="*/ 0 h 1731523"/>
                      <a:gd name="connsiteX7" fmla="*/ 3435539 w 6825574"/>
                      <a:gd name="connsiteY7" fmla="*/ 0 h 1731523"/>
                      <a:gd name="connsiteX8" fmla="*/ 4072592 w 6825574"/>
                      <a:gd name="connsiteY8" fmla="*/ 0 h 1731523"/>
                      <a:gd name="connsiteX9" fmla="*/ 4573135 w 6825574"/>
                      <a:gd name="connsiteY9" fmla="*/ 0 h 1731523"/>
                      <a:gd name="connsiteX10" fmla="*/ 5141932 w 6825574"/>
                      <a:gd name="connsiteY10" fmla="*/ 0 h 1731523"/>
                      <a:gd name="connsiteX11" fmla="*/ 5847242 w 6825574"/>
                      <a:gd name="connsiteY11" fmla="*/ 0 h 1731523"/>
                      <a:gd name="connsiteX12" fmla="*/ 6825574 w 6825574"/>
                      <a:gd name="connsiteY12" fmla="*/ 0 h 1731523"/>
                      <a:gd name="connsiteX13" fmla="*/ 6825574 w 6825574"/>
                      <a:gd name="connsiteY13" fmla="*/ 594490 h 1731523"/>
                      <a:gd name="connsiteX14" fmla="*/ 6825574 w 6825574"/>
                      <a:gd name="connsiteY14" fmla="*/ 1119718 h 1731523"/>
                      <a:gd name="connsiteX15" fmla="*/ 6825574 w 6825574"/>
                      <a:gd name="connsiteY15" fmla="*/ 1731523 h 1731523"/>
                      <a:gd name="connsiteX16" fmla="*/ 6256776 w 6825574"/>
                      <a:gd name="connsiteY16" fmla="*/ 1731523 h 1731523"/>
                      <a:gd name="connsiteX17" fmla="*/ 5892746 w 6825574"/>
                      <a:gd name="connsiteY17" fmla="*/ 1731523 h 1731523"/>
                      <a:gd name="connsiteX18" fmla="*/ 5187436 w 6825574"/>
                      <a:gd name="connsiteY18" fmla="*/ 1731523 h 1731523"/>
                      <a:gd name="connsiteX19" fmla="*/ 4823406 w 6825574"/>
                      <a:gd name="connsiteY19" fmla="*/ 1731523 h 1731523"/>
                      <a:gd name="connsiteX20" fmla="*/ 4391119 w 6825574"/>
                      <a:gd name="connsiteY20" fmla="*/ 1731523 h 1731523"/>
                      <a:gd name="connsiteX21" fmla="*/ 3685810 w 6825574"/>
                      <a:gd name="connsiteY21" fmla="*/ 1731523 h 1731523"/>
                      <a:gd name="connsiteX22" fmla="*/ 2980501 w 6825574"/>
                      <a:gd name="connsiteY22" fmla="*/ 1731523 h 1731523"/>
                      <a:gd name="connsiteX23" fmla="*/ 2479959 w 6825574"/>
                      <a:gd name="connsiteY23" fmla="*/ 1731523 h 1731523"/>
                      <a:gd name="connsiteX24" fmla="*/ 2047672 w 6825574"/>
                      <a:gd name="connsiteY24" fmla="*/ 1731523 h 1731523"/>
                      <a:gd name="connsiteX25" fmla="*/ 1342363 w 6825574"/>
                      <a:gd name="connsiteY25" fmla="*/ 1731523 h 1731523"/>
                      <a:gd name="connsiteX26" fmla="*/ 637054 w 6825574"/>
                      <a:gd name="connsiteY26" fmla="*/ 1731523 h 1731523"/>
                      <a:gd name="connsiteX27" fmla="*/ 0 w 6825574"/>
                      <a:gd name="connsiteY27" fmla="*/ 1731523 h 1731523"/>
                      <a:gd name="connsiteX28" fmla="*/ 0 w 6825574"/>
                      <a:gd name="connsiteY28" fmla="*/ 1119718 h 1731523"/>
                      <a:gd name="connsiteX29" fmla="*/ 0 w 6825574"/>
                      <a:gd name="connsiteY29" fmla="*/ 525229 h 1731523"/>
                      <a:gd name="connsiteX30" fmla="*/ 0 w 6825574"/>
                      <a:gd name="connsiteY30" fmla="*/ 0 h 173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825574" h="1731523" fill="none" extrusionOk="0">
                        <a:moveTo>
                          <a:pt x="0" y="0"/>
                        </a:moveTo>
                        <a:cubicBezTo>
                          <a:pt x="131451" y="-24986"/>
                          <a:pt x="235224" y="23405"/>
                          <a:pt x="432286" y="0"/>
                        </a:cubicBezTo>
                        <a:cubicBezTo>
                          <a:pt x="629348" y="-23405"/>
                          <a:pt x="914150" y="18595"/>
                          <a:pt x="1069340" y="0"/>
                        </a:cubicBezTo>
                        <a:cubicBezTo>
                          <a:pt x="1224530" y="-18595"/>
                          <a:pt x="1508590" y="45100"/>
                          <a:pt x="1638138" y="0"/>
                        </a:cubicBezTo>
                        <a:cubicBezTo>
                          <a:pt x="1767686" y="-45100"/>
                          <a:pt x="2082165" y="58162"/>
                          <a:pt x="2206936" y="0"/>
                        </a:cubicBezTo>
                        <a:cubicBezTo>
                          <a:pt x="2331707" y="-58162"/>
                          <a:pt x="2444062" y="22576"/>
                          <a:pt x="2639222" y="0"/>
                        </a:cubicBezTo>
                        <a:cubicBezTo>
                          <a:pt x="2834382" y="-22576"/>
                          <a:pt x="2876755" y="32469"/>
                          <a:pt x="3071508" y="0"/>
                        </a:cubicBezTo>
                        <a:cubicBezTo>
                          <a:pt x="3266261" y="-32469"/>
                          <a:pt x="3354675" y="3927"/>
                          <a:pt x="3435539" y="0"/>
                        </a:cubicBezTo>
                        <a:cubicBezTo>
                          <a:pt x="3516403" y="-3927"/>
                          <a:pt x="3903499" y="53027"/>
                          <a:pt x="4072592" y="0"/>
                        </a:cubicBezTo>
                        <a:cubicBezTo>
                          <a:pt x="4241685" y="-53027"/>
                          <a:pt x="4464790" y="58070"/>
                          <a:pt x="4573135" y="0"/>
                        </a:cubicBezTo>
                        <a:cubicBezTo>
                          <a:pt x="4681480" y="-58070"/>
                          <a:pt x="4882783" y="46503"/>
                          <a:pt x="5141932" y="0"/>
                        </a:cubicBezTo>
                        <a:cubicBezTo>
                          <a:pt x="5401081" y="-46503"/>
                          <a:pt x="5561500" y="56646"/>
                          <a:pt x="5847242" y="0"/>
                        </a:cubicBezTo>
                        <a:cubicBezTo>
                          <a:pt x="6132984" y="-56646"/>
                          <a:pt x="6536848" y="73535"/>
                          <a:pt x="6825574" y="0"/>
                        </a:cubicBezTo>
                        <a:cubicBezTo>
                          <a:pt x="6866493" y="190229"/>
                          <a:pt x="6821666" y="343394"/>
                          <a:pt x="6825574" y="594490"/>
                        </a:cubicBezTo>
                        <a:cubicBezTo>
                          <a:pt x="6829482" y="845586"/>
                          <a:pt x="6815574" y="884458"/>
                          <a:pt x="6825574" y="1119718"/>
                        </a:cubicBezTo>
                        <a:cubicBezTo>
                          <a:pt x="6835574" y="1354978"/>
                          <a:pt x="6813902" y="1539940"/>
                          <a:pt x="6825574" y="1731523"/>
                        </a:cubicBezTo>
                        <a:cubicBezTo>
                          <a:pt x="6579338" y="1782529"/>
                          <a:pt x="6509406" y="1729077"/>
                          <a:pt x="6256776" y="1731523"/>
                        </a:cubicBezTo>
                        <a:cubicBezTo>
                          <a:pt x="6004146" y="1733969"/>
                          <a:pt x="6040238" y="1710584"/>
                          <a:pt x="5892746" y="1731523"/>
                        </a:cubicBezTo>
                        <a:cubicBezTo>
                          <a:pt x="5745254" y="1752462"/>
                          <a:pt x="5520565" y="1656370"/>
                          <a:pt x="5187436" y="1731523"/>
                        </a:cubicBezTo>
                        <a:cubicBezTo>
                          <a:pt x="4854307" y="1806676"/>
                          <a:pt x="4995911" y="1718326"/>
                          <a:pt x="4823406" y="1731523"/>
                        </a:cubicBezTo>
                        <a:cubicBezTo>
                          <a:pt x="4650901" y="1744720"/>
                          <a:pt x="4548685" y="1690327"/>
                          <a:pt x="4391119" y="1731523"/>
                        </a:cubicBezTo>
                        <a:cubicBezTo>
                          <a:pt x="4233553" y="1772719"/>
                          <a:pt x="3838733" y="1648484"/>
                          <a:pt x="3685810" y="1731523"/>
                        </a:cubicBezTo>
                        <a:cubicBezTo>
                          <a:pt x="3532887" y="1814562"/>
                          <a:pt x="3222183" y="1656684"/>
                          <a:pt x="2980501" y="1731523"/>
                        </a:cubicBezTo>
                        <a:cubicBezTo>
                          <a:pt x="2738819" y="1806362"/>
                          <a:pt x="2725412" y="1706812"/>
                          <a:pt x="2479959" y="1731523"/>
                        </a:cubicBezTo>
                        <a:cubicBezTo>
                          <a:pt x="2234506" y="1756234"/>
                          <a:pt x="2217306" y="1722552"/>
                          <a:pt x="2047672" y="1731523"/>
                        </a:cubicBezTo>
                        <a:cubicBezTo>
                          <a:pt x="1878038" y="1740494"/>
                          <a:pt x="1646249" y="1665787"/>
                          <a:pt x="1342363" y="1731523"/>
                        </a:cubicBezTo>
                        <a:cubicBezTo>
                          <a:pt x="1038477" y="1797259"/>
                          <a:pt x="878250" y="1728536"/>
                          <a:pt x="637054" y="1731523"/>
                        </a:cubicBezTo>
                        <a:cubicBezTo>
                          <a:pt x="395858" y="1734510"/>
                          <a:pt x="303707" y="1731105"/>
                          <a:pt x="0" y="1731523"/>
                        </a:cubicBezTo>
                        <a:cubicBezTo>
                          <a:pt x="-3477" y="1596636"/>
                          <a:pt x="34039" y="1271210"/>
                          <a:pt x="0" y="1119718"/>
                        </a:cubicBezTo>
                        <a:cubicBezTo>
                          <a:pt x="-34039" y="968226"/>
                          <a:pt x="39291" y="687063"/>
                          <a:pt x="0" y="525229"/>
                        </a:cubicBezTo>
                        <a:cubicBezTo>
                          <a:pt x="-39291" y="363395"/>
                          <a:pt x="14794" y="225789"/>
                          <a:pt x="0" y="0"/>
                        </a:cubicBezTo>
                        <a:close/>
                      </a:path>
                      <a:path w="6825574" h="1731523" stroke="0" extrusionOk="0">
                        <a:moveTo>
                          <a:pt x="0" y="0"/>
                        </a:moveTo>
                        <a:cubicBezTo>
                          <a:pt x="243976" y="-57832"/>
                          <a:pt x="506901" y="36922"/>
                          <a:pt x="637054" y="0"/>
                        </a:cubicBezTo>
                        <a:cubicBezTo>
                          <a:pt x="767207" y="-36922"/>
                          <a:pt x="850501" y="24768"/>
                          <a:pt x="1001084" y="0"/>
                        </a:cubicBezTo>
                        <a:cubicBezTo>
                          <a:pt x="1151667" y="-24768"/>
                          <a:pt x="1373817" y="14118"/>
                          <a:pt x="1638138" y="0"/>
                        </a:cubicBezTo>
                        <a:cubicBezTo>
                          <a:pt x="1902459" y="-14118"/>
                          <a:pt x="2058652" y="20365"/>
                          <a:pt x="2343447" y="0"/>
                        </a:cubicBezTo>
                        <a:cubicBezTo>
                          <a:pt x="2628242" y="-20365"/>
                          <a:pt x="2642457" y="56604"/>
                          <a:pt x="2912245" y="0"/>
                        </a:cubicBezTo>
                        <a:cubicBezTo>
                          <a:pt x="3182033" y="-56604"/>
                          <a:pt x="3230537" y="2750"/>
                          <a:pt x="3412787" y="0"/>
                        </a:cubicBezTo>
                        <a:cubicBezTo>
                          <a:pt x="3595037" y="-2750"/>
                          <a:pt x="3796241" y="16804"/>
                          <a:pt x="4118096" y="0"/>
                        </a:cubicBezTo>
                        <a:cubicBezTo>
                          <a:pt x="4439951" y="-16804"/>
                          <a:pt x="4565127" y="84133"/>
                          <a:pt x="4823406" y="0"/>
                        </a:cubicBezTo>
                        <a:cubicBezTo>
                          <a:pt x="5081685" y="-84133"/>
                          <a:pt x="5146808" y="27718"/>
                          <a:pt x="5323948" y="0"/>
                        </a:cubicBezTo>
                        <a:cubicBezTo>
                          <a:pt x="5501088" y="-27718"/>
                          <a:pt x="5735438" y="75635"/>
                          <a:pt x="6029257" y="0"/>
                        </a:cubicBezTo>
                        <a:cubicBezTo>
                          <a:pt x="6323076" y="-75635"/>
                          <a:pt x="6567446" y="79717"/>
                          <a:pt x="6825574" y="0"/>
                        </a:cubicBezTo>
                        <a:cubicBezTo>
                          <a:pt x="6882068" y="177028"/>
                          <a:pt x="6788301" y="406144"/>
                          <a:pt x="6825574" y="525229"/>
                        </a:cubicBezTo>
                        <a:cubicBezTo>
                          <a:pt x="6862847" y="644314"/>
                          <a:pt x="6782651" y="987876"/>
                          <a:pt x="6825574" y="1119718"/>
                        </a:cubicBezTo>
                        <a:cubicBezTo>
                          <a:pt x="6868497" y="1251560"/>
                          <a:pt x="6758598" y="1558486"/>
                          <a:pt x="6825574" y="1731523"/>
                        </a:cubicBezTo>
                        <a:cubicBezTo>
                          <a:pt x="6666827" y="1757029"/>
                          <a:pt x="6595060" y="1688940"/>
                          <a:pt x="6461543" y="1731523"/>
                        </a:cubicBezTo>
                        <a:cubicBezTo>
                          <a:pt x="6328026" y="1774106"/>
                          <a:pt x="6056549" y="1676247"/>
                          <a:pt x="5892746" y="1731523"/>
                        </a:cubicBezTo>
                        <a:cubicBezTo>
                          <a:pt x="5728943" y="1786799"/>
                          <a:pt x="5565927" y="1683709"/>
                          <a:pt x="5392203" y="1731523"/>
                        </a:cubicBezTo>
                        <a:cubicBezTo>
                          <a:pt x="5218479" y="1779337"/>
                          <a:pt x="5026113" y="1699312"/>
                          <a:pt x="4891661" y="1731523"/>
                        </a:cubicBezTo>
                        <a:cubicBezTo>
                          <a:pt x="4757209" y="1763734"/>
                          <a:pt x="4387305" y="1691008"/>
                          <a:pt x="4186352" y="1731523"/>
                        </a:cubicBezTo>
                        <a:cubicBezTo>
                          <a:pt x="3985399" y="1772038"/>
                          <a:pt x="3852186" y="1687451"/>
                          <a:pt x="3617554" y="1731523"/>
                        </a:cubicBezTo>
                        <a:cubicBezTo>
                          <a:pt x="3382922" y="1775595"/>
                          <a:pt x="3302058" y="1697412"/>
                          <a:pt x="3048756" y="1731523"/>
                        </a:cubicBezTo>
                        <a:cubicBezTo>
                          <a:pt x="2795454" y="1765634"/>
                          <a:pt x="2684466" y="1667209"/>
                          <a:pt x="2411703" y="1731523"/>
                        </a:cubicBezTo>
                        <a:cubicBezTo>
                          <a:pt x="2138940" y="1795837"/>
                          <a:pt x="2186873" y="1698243"/>
                          <a:pt x="1979416" y="1731523"/>
                        </a:cubicBezTo>
                        <a:cubicBezTo>
                          <a:pt x="1771959" y="1764803"/>
                          <a:pt x="1622013" y="1682888"/>
                          <a:pt x="1274107" y="1731523"/>
                        </a:cubicBezTo>
                        <a:cubicBezTo>
                          <a:pt x="926201" y="1780158"/>
                          <a:pt x="1058156" y="1689763"/>
                          <a:pt x="910077" y="1731523"/>
                        </a:cubicBezTo>
                        <a:cubicBezTo>
                          <a:pt x="761998" y="1773283"/>
                          <a:pt x="675763" y="1724765"/>
                          <a:pt x="546046" y="1731523"/>
                        </a:cubicBezTo>
                        <a:cubicBezTo>
                          <a:pt x="416329" y="1738281"/>
                          <a:pt x="181181" y="1668888"/>
                          <a:pt x="0" y="1731523"/>
                        </a:cubicBezTo>
                        <a:cubicBezTo>
                          <a:pt x="-26962" y="1510498"/>
                          <a:pt x="22781" y="1297215"/>
                          <a:pt x="0" y="1154349"/>
                        </a:cubicBezTo>
                        <a:cubicBezTo>
                          <a:pt x="-22781" y="1011483"/>
                          <a:pt x="9604" y="706154"/>
                          <a:pt x="0" y="542544"/>
                        </a:cubicBezTo>
                        <a:cubicBezTo>
                          <a:pt x="-9604" y="378934"/>
                          <a:pt x="17908" y="112609"/>
                          <a:pt x="0" y="0"/>
                        </a:cubicBezTo>
                        <a:close/>
                      </a:path>
                    </a:pathLst>
                  </a:custGeom>
                  <ask:type>
                    <ask:lineSketchNone/>
                  </ask:type>
                </ask:lineSketchStyleProps>
              </a:ext>
            </a:extLst>
          </a:ln>
          <a:effectLst>
            <a:glow rad="101600">
              <a:schemeClr val="accent3">
                <a:satMod val="175000"/>
                <a:alpha val="40000"/>
              </a:schemeClr>
            </a:glow>
            <a:softEdge rad="12700"/>
          </a:effectLst>
        </p:spPr>
        <p:txBody>
          <a:bodyPr>
            <a:noAutofit/>
          </a:bodyPr>
          <a:lstStyle/>
          <a:p>
            <a:pPr algn="ctr"/>
            <a:r>
              <a:rPr lang="lv-LV" altLang="lv-LV" sz="2200" dirty="0">
                <a:effectLst>
                  <a:outerShdw blurRad="38100" dist="38100" dir="2700000" algn="tl">
                    <a:srgbClr val="000000">
                      <a:alpha val="43137"/>
                    </a:srgbClr>
                  </a:outerShdw>
                </a:effectLst>
              </a:rPr>
              <a:t>Normatīvo aktu prasību izpildei</a:t>
            </a:r>
            <a:br>
              <a:rPr lang="lv-LV" altLang="lv-LV" sz="2200" dirty="0">
                <a:effectLst>
                  <a:outerShdw blurRad="38100" dist="38100" dir="2700000" algn="tl">
                    <a:srgbClr val="000000">
                      <a:alpha val="43137"/>
                    </a:srgbClr>
                  </a:outerShdw>
                </a:effectLst>
              </a:rPr>
            </a:br>
            <a:r>
              <a:rPr lang="lv-LV" altLang="lv-LV" sz="2200" dirty="0">
                <a:effectLst>
                  <a:outerShdw blurRad="38100" dist="38100" dir="2700000" algn="tl">
                    <a:srgbClr val="000000">
                      <a:alpha val="43137"/>
                    </a:srgbClr>
                  </a:outerShdw>
                </a:effectLst>
              </a:rPr>
              <a:t>piemērojamie C tipa standarti</a:t>
            </a:r>
          </a:p>
        </p:txBody>
      </p:sp>
      <p:sp>
        <p:nvSpPr>
          <p:cNvPr id="17" name="Title 1">
            <a:extLst>
              <a:ext uri="{FF2B5EF4-FFF2-40B4-BE49-F238E27FC236}">
                <a16:creationId xmlns:a16="http://schemas.microsoft.com/office/drawing/2014/main" id="{0F9393C4-52EA-9486-96F2-93C3453FDAFE}"/>
              </a:ext>
            </a:extLst>
          </p:cNvPr>
          <p:cNvSpPr txBox="1">
            <a:spLocks/>
          </p:cNvSpPr>
          <p:nvPr/>
        </p:nvSpPr>
        <p:spPr bwMode="auto">
          <a:xfrm>
            <a:off x="412893" y="5252877"/>
            <a:ext cx="5095109" cy="400110"/>
          </a:xfrm>
          <a:prstGeom prst="rect">
            <a:avLst/>
          </a:prstGeom>
          <a:noFill/>
          <a:ln>
            <a:no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altLang="lv-LV" sz="2000" i="1"/>
              <a:t>VERTIKĀLĀS CĒLĒJPLATFORMAS</a:t>
            </a:r>
          </a:p>
        </p:txBody>
      </p:sp>
      <p:sp>
        <p:nvSpPr>
          <p:cNvPr id="33" name="Iekavu pāris 32">
            <a:extLst>
              <a:ext uri="{FF2B5EF4-FFF2-40B4-BE49-F238E27FC236}">
                <a16:creationId xmlns:a16="http://schemas.microsoft.com/office/drawing/2014/main" id="{8A389C1C-6F5D-A650-E441-66F1055F4741}"/>
              </a:ext>
            </a:extLst>
          </p:cNvPr>
          <p:cNvSpPr/>
          <p:nvPr/>
        </p:nvSpPr>
        <p:spPr>
          <a:xfrm>
            <a:off x="1874628" y="2468324"/>
            <a:ext cx="1532081" cy="1336419"/>
          </a:xfrm>
          <a:prstGeom prst="bracketPair">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35" name="TextBox 34">
            <a:extLst>
              <a:ext uri="{FF2B5EF4-FFF2-40B4-BE49-F238E27FC236}">
                <a16:creationId xmlns:a16="http://schemas.microsoft.com/office/drawing/2014/main" id="{3E515EA3-B63F-9C4D-DCC8-7E5E43F0346B}"/>
              </a:ext>
            </a:extLst>
          </p:cNvPr>
          <p:cNvSpPr txBox="1"/>
          <p:nvPr/>
        </p:nvSpPr>
        <p:spPr>
          <a:xfrm>
            <a:off x="1850305" y="2891221"/>
            <a:ext cx="1532080" cy="400110"/>
          </a:xfrm>
          <a:prstGeom prst="rect">
            <a:avLst/>
          </a:prstGeom>
          <a:noFill/>
        </p:spPr>
        <p:txBody>
          <a:bodyPr wrap="square" rtlCol="0">
            <a:spAutoFit/>
          </a:bodyPr>
          <a:lstStyle/>
          <a:p>
            <a:r>
              <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81-20</a:t>
            </a:r>
          </a:p>
        </p:txBody>
      </p:sp>
      <p:sp>
        <p:nvSpPr>
          <p:cNvPr id="40" name="Title 1">
            <a:extLst>
              <a:ext uri="{FF2B5EF4-FFF2-40B4-BE49-F238E27FC236}">
                <a16:creationId xmlns:a16="http://schemas.microsoft.com/office/drawing/2014/main" id="{0918047E-C2BE-1719-3642-F16040FF774B}"/>
              </a:ext>
            </a:extLst>
          </p:cNvPr>
          <p:cNvSpPr txBox="1">
            <a:spLocks/>
          </p:cNvSpPr>
          <p:nvPr/>
        </p:nvSpPr>
        <p:spPr bwMode="auto">
          <a:xfrm>
            <a:off x="412893" y="2936559"/>
            <a:ext cx="1192479" cy="386968"/>
          </a:xfrm>
          <a:prstGeom prst="rect">
            <a:avLst/>
          </a:prstGeom>
          <a:noFill/>
          <a:ln>
            <a:no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r>
              <a:rPr lang="lv-LV" altLang="lv-LV" sz="2000" i="1"/>
              <a:t>LIFTI</a:t>
            </a:r>
            <a:endParaRPr lang="lv-LV" sz="2000" i="1"/>
          </a:p>
          <a:p>
            <a:pPr algn="ctr"/>
            <a:endParaRPr lang="lv-LV" altLang="lv-LV" sz="2000" i="1">
              <a:effectLst>
                <a:outerShdw blurRad="38100" dist="38100" dir="2700000" algn="tl">
                  <a:srgbClr val="000000">
                    <a:alpha val="43137"/>
                  </a:srgbClr>
                </a:outerShdw>
              </a:effectLst>
            </a:endParaRPr>
          </a:p>
        </p:txBody>
      </p:sp>
      <p:sp>
        <p:nvSpPr>
          <p:cNvPr id="43" name="TextBox 42">
            <a:extLst>
              <a:ext uri="{FF2B5EF4-FFF2-40B4-BE49-F238E27FC236}">
                <a16:creationId xmlns:a16="http://schemas.microsoft.com/office/drawing/2014/main" id="{8B8EA975-15A6-3357-6EC9-56190C835127}"/>
              </a:ext>
            </a:extLst>
          </p:cNvPr>
          <p:cNvSpPr txBox="1"/>
          <p:nvPr/>
        </p:nvSpPr>
        <p:spPr>
          <a:xfrm>
            <a:off x="8231786" y="1913788"/>
            <a:ext cx="3826174" cy="400110"/>
          </a:xfrm>
          <a:prstGeom prst="rect">
            <a:avLst/>
          </a:prstGeom>
          <a:noFill/>
        </p:spPr>
        <p:txBody>
          <a:bodyPr wrap="square" rtlCol="0">
            <a:spAutoFit/>
          </a:bodyPr>
          <a:lstStyle/>
          <a:p>
            <a:r>
              <a:rPr lang="lv-LV" sz="2000">
                <a:latin typeface="Verdana" panose="020B0604030504040204" pitchFamily="34" charset="0"/>
                <a:ea typeface="Verdana" panose="020B0604030504040204" pitchFamily="34" charset="0"/>
              </a:rPr>
              <a:t>Vides </a:t>
            </a:r>
            <a:r>
              <a:rPr lang="lv-LV" sz="2000" err="1">
                <a:latin typeface="Verdana" panose="020B0604030504040204" pitchFamily="34" charset="0"/>
                <a:ea typeface="Verdana" panose="020B0604030504040204" pitchFamily="34" charset="0"/>
              </a:rPr>
              <a:t>piekļūstamība</a:t>
            </a:r>
            <a:endParaRPr lang="lv-LV" sz="1800" i="1">
              <a:latin typeface="Verdana" panose="020B0604030504040204" pitchFamily="34" charset="0"/>
              <a:ea typeface="Verdana" panose="020B0604030504040204" pitchFamily="34" charset="0"/>
            </a:endParaRPr>
          </a:p>
        </p:txBody>
      </p:sp>
      <p:sp>
        <p:nvSpPr>
          <p:cNvPr id="49" name="TextBox 48">
            <a:extLst>
              <a:ext uri="{FF2B5EF4-FFF2-40B4-BE49-F238E27FC236}">
                <a16:creationId xmlns:a16="http://schemas.microsoft.com/office/drawing/2014/main" id="{FAAD9560-D309-9EA8-6D60-1F4F24C3E79F}"/>
              </a:ext>
            </a:extLst>
          </p:cNvPr>
          <p:cNvSpPr txBox="1"/>
          <p:nvPr/>
        </p:nvSpPr>
        <p:spPr>
          <a:xfrm>
            <a:off x="8215148" y="2474262"/>
            <a:ext cx="3397106" cy="369332"/>
          </a:xfrm>
          <a:prstGeom prst="rect">
            <a:avLst/>
          </a:prstGeom>
          <a:noFill/>
        </p:spPr>
        <p:txBody>
          <a:bodyPr wrap="square" rtlCol="0">
            <a:spAutoFit/>
          </a:bodyPr>
          <a:lstStyle/>
          <a:p>
            <a:pPr defTabSz="622300">
              <a:lnSpc>
                <a:spcPct val="90000"/>
              </a:lnSpc>
              <a:spcAft>
                <a:spcPct val="35000"/>
              </a:spcAft>
            </a:pPr>
            <a:r>
              <a:rPr lang="lv-LV" sz="2000" b="0" err="1">
                <a:solidFill>
                  <a:schemeClr val="tx1"/>
                </a:solidFill>
                <a:latin typeface="Verdana" panose="020B0604030504040204" pitchFamily="34" charset="0"/>
                <a:ea typeface="Verdana" panose="020B0604030504040204" pitchFamily="34" charset="0"/>
              </a:rPr>
              <a:t>Vandaļizturība</a:t>
            </a:r>
            <a:endParaRPr lang="lv-LV" sz="2000" b="0">
              <a:solidFill>
                <a:schemeClr val="tx1"/>
              </a:solidFill>
              <a:latin typeface="Verdana" panose="020B0604030504040204" pitchFamily="34" charset="0"/>
              <a:ea typeface="Verdana" panose="020B0604030504040204" pitchFamily="34" charset="0"/>
            </a:endParaRPr>
          </a:p>
        </p:txBody>
      </p:sp>
      <p:sp>
        <p:nvSpPr>
          <p:cNvPr id="52" name="TextBox 51">
            <a:extLst>
              <a:ext uri="{FF2B5EF4-FFF2-40B4-BE49-F238E27FC236}">
                <a16:creationId xmlns:a16="http://schemas.microsoft.com/office/drawing/2014/main" id="{1D806F9B-D9D3-0091-A78A-D010200FABF0}"/>
              </a:ext>
            </a:extLst>
          </p:cNvPr>
          <p:cNvSpPr txBox="1"/>
          <p:nvPr/>
        </p:nvSpPr>
        <p:spPr>
          <a:xfrm>
            <a:off x="8258787" y="3055205"/>
            <a:ext cx="2954008" cy="369332"/>
          </a:xfrm>
          <a:prstGeom prst="rect">
            <a:avLst/>
          </a:prstGeom>
          <a:noFill/>
        </p:spPr>
        <p:txBody>
          <a:bodyPr wrap="square" rtlCol="0">
            <a:spAutoFit/>
          </a:bodyPr>
          <a:lstStyle/>
          <a:p>
            <a:pPr defTabSz="622300">
              <a:lnSpc>
                <a:spcPct val="90000"/>
              </a:lnSpc>
              <a:spcAft>
                <a:spcPct val="35000"/>
              </a:spcAft>
            </a:pPr>
            <a:r>
              <a:rPr lang="lv-LV" sz="2000" b="0">
                <a:solidFill>
                  <a:schemeClr val="tx1"/>
                </a:solidFill>
                <a:latin typeface="Verdana" panose="020B0604030504040204" pitchFamily="34" charset="0"/>
                <a:ea typeface="Verdana" panose="020B0604030504040204" pitchFamily="34" charset="0"/>
              </a:rPr>
              <a:t>Ugunsdzēsēju lifts</a:t>
            </a:r>
          </a:p>
        </p:txBody>
      </p:sp>
      <p:sp>
        <p:nvSpPr>
          <p:cNvPr id="53" name="TextBox 52">
            <a:extLst>
              <a:ext uri="{FF2B5EF4-FFF2-40B4-BE49-F238E27FC236}">
                <a16:creationId xmlns:a16="http://schemas.microsoft.com/office/drawing/2014/main" id="{4D2F4E69-C65E-24DA-05B4-7C8738A7866F}"/>
              </a:ext>
            </a:extLst>
          </p:cNvPr>
          <p:cNvSpPr txBox="1"/>
          <p:nvPr/>
        </p:nvSpPr>
        <p:spPr>
          <a:xfrm>
            <a:off x="8237496" y="3512352"/>
            <a:ext cx="3141704" cy="646331"/>
          </a:xfrm>
          <a:prstGeom prst="rect">
            <a:avLst/>
          </a:prstGeom>
          <a:noFill/>
        </p:spPr>
        <p:txBody>
          <a:bodyPr wrap="square" rtlCol="0">
            <a:spAutoFit/>
          </a:bodyPr>
          <a:lstStyle/>
          <a:p>
            <a:pPr defTabSz="622300">
              <a:lnSpc>
                <a:spcPct val="90000"/>
              </a:lnSpc>
              <a:spcAft>
                <a:spcPct val="35000"/>
              </a:spcAft>
            </a:pPr>
            <a:r>
              <a:rPr lang="lv-LV" sz="2000" b="0">
                <a:solidFill>
                  <a:schemeClr val="tx1"/>
                </a:solidFill>
                <a:latin typeface="Verdana" panose="020B0604030504040204" pitchFamily="34" charset="0"/>
                <a:ea typeface="Verdana" panose="020B0604030504040204" pitchFamily="34" charset="0"/>
              </a:rPr>
              <a:t>Darbība ugunsgrēka trauksmes gadījumā</a:t>
            </a:r>
          </a:p>
        </p:txBody>
      </p:sp>
      <p:sp>
        <p:nvSpPr>
          <p:cNvPr id="54" name="TextBox 53">
            <a:extLst>
              <a:ext uri="{FF2B5EF4-FFF2-40B4-BE49-F238E27FC236}">
                <a16:creationId xmlns:a16="http://schemas.microsoft.com/office/drawing/2014/main" id="{28ED9C24-8FA1-84C1-FDEF-C762456AEEFD}"/>
              </a:ext>
            </a:extLst>
          </p:cNvPr>
          <p:cNvSpPr txBox="1"/>
          <p:nvPr/>
        </p:nvSpPr>
        <p:spPr>
          <a:xfrm>
            <a:off x="4130324" y="1970424"/>
            <a:ext cx="2338121" cy="2862322"/>
          </a:xfrm>
          <a:prstGeom prst="rect">
            <a:avLst/>
          </a:prstGeom>
          <a:noFill/>
        </p:spPr>
        <p:txBody>
          <a:bodyPr wrap="square" rtlCol="0">
            <a:spAutoFit/>
          </a:bodyPr>
          <a:lstStyle/>
          <a:p>
            <a:r>
              <a:rPr lang="lv-LV" altLang="lv-LV" sz="2000" b="0">
                <a:ln w="0"/>
                <a:latin typeface="Verdana" panose="020B0604030504040204" pitchFamily="34" charset="0"/>
                <a:ea typeface="Verdana" panose="020B0604030504040204" pitchFamily="34" charset="0"/>
              </a:rPr>
              <a:t>Lifta</a:t>
            </a:r>
          </a:p>
          <a:p>
            <a:r>
              <a:rPr lang="lv-LV" altLang="lv-LV" sz="2000">
                <a:ln w="0"/>
                <a:latin typeface="Verdana" panose="020B0604030504040204" pitchFamily="34" charset="0"/>
                <a:ea typeface="Verdana" panose="020B0604030504040204" pitchFamily="34" charset="0"/>
              </a:rPr>
              <a:t>p</a:t>
            </a:r>
            <a:r>
              <a:rPr lang="lv-LV" altLang="lv-LV" sz="2000" b="0">
                <a:ln w="0"/>
                <a:latin typeface="Verdana" panose="020B0604030504040204" pitchFamily="34" charset="0"/>
                <a:ea typeface="Verdana" panose="020B0604030504040204" pitchFamily="34" charset="0"/>
              </a:rPr>
              <a:t>asūtījumā</a:t>
            </a:r>
          </a:p>
          <a:p>
            <a:r>
              <a:rPr lang="lv-LV" altLang="lv-LV" sz="2000" b="0">
                <a:ln w="0"/>
                <a:latin typeface="Verdana" panose="020B0604030504040204" pitchFamily="34" charset="0"/>
                <a:ea typeface="Verdana" panose="020B0604030504040204" pitchFamily="34" charset="0"/>
              </a:rPr>
              <a:t>norādītās </a:t>
            </a:r>
          </a:p>
          <a:p>
            <a:r>
              <a:rPr lang="lv-LV" altLang="lv-LV" sz="2000">
                <a:ln w="0"/>
                <a:latin typeface="Verdana" panose="020B0604030504040204" pitchFamily="34" charset="0"/>
                <a:ea typeface="Verdana" panose="020B0604030504040204" pitchFamily="34" charset="0"/>
              </a:rPr>
              <a:t>Nepieciešamās funkcijas</a:t>
            </a:r>
          </a:p>
          <a:p>
            <a:r>
              <a:rPr lang="lv-LV" altLang="lv-LV" sz="2000">
                <a:ln w="0"/>
                <a:latin typeface="Verdana" panose="020B0604030504040204" pitchFamily="34" charset="0"/>
                <a:ea typeface="Verdana" panose="020B0604030504040204" pitchFamily="34" charset="0"/>
              </a:rPr>
              <a:t>a</a:t>
            </a:r>
            <a:r>
              <a:rPr lang="lv-LV" altLang="lv-LV" sz="2000" b="0">
                <a:ln w="0"/>
                <a:latin typeface="Verdana" panose="020B0604030504040204" pitchFamily="34" charset="0"/>
                <a:ea typeface="Verdana" panose="020B0604030504040204" pitchFamily="34" charset="0"/>
              </a:rPr>
              <a:t>tbilstoši</a:t>
            </a:r>
          </a:p>
          <a:p>
            <a:r>
              <a:rPr lang="lv-LV" altLang="lv-LV" sz="2000">
                <a:ln w="0"/>
                <a:latin typeface="Verdana" panose="020B0604030504040204" pitchFamily="34" charset="0"/>
                <a:ea typeface="Verdana" panose="020B0604030504040204" pitchFamily="34" charset="0"/>
              </a:rPr>
              <a:t>paredzētajam</a:t>
            </a:r>
          </a:p>
          <a:p>
            <a:r>
              <a:rPr lang="lv-LV" altLang="lv-LV" sz="2000">
                <a:ln w="0"/>
                <a:latin typeface="Verdana" panose="020B0604030504040204" pitchFamily="34" charset="0"/>
                <a:ea typeface="Verdana" panose="020B0604030504040204" pitchFamily="34" charset="0"/>
              </a:rPr>
              <a:t>l</a:t>
            </a:r>
            <a:r>
              <a:rPr lang="lv-LV" altLang="lv-LV" sz="2000" b="0">
                <a:ln w="0"/>
                <a:latin typeface="Verdana" panose="020B0604030504040204" pitchFamily="34" charset="0"/>
                <a:ea typeface="Verdana" panose="020B0604030504040204" pitchFamily="34" charset="0"/>
              </a:rPr>
              <a:t>ieto</a:t>
            </a:r>
            <a:r>
              <a:rPr lang="lv-LV" altLang="lv-LV" sz="2000">
                <a:ln w="0"/>
                <a:latin typeface="Verdana" panose="020B0604030504040204" pitchFamily="34" charset="0"/>
                <a:ea typeface="Verdana" panose="020B0604030504040204" pitchFamily="34" charset="0"/>
              </a:rPr>
              <a:t>šanas</a:t>
            </a:r>
          </a:p>
          <a:p>
            <a:r>
              <a:rPr lang="lv-LV" altLang="lv-LV" sz="2000">
                <a:ln w="0"/>
                <a:latin typeface="Verdana" panose="020B0604030504040204" pitchFamily="34" charset="0"/>
                <a:ea typeface="Verdana" panose="020B0604030504040204" pitchFamily="34" charset="0"/>
              </a:rPr>
              <a:t>m</a:t>
            </a:r>
            <a:r>
              <a:rPr lang="lv-LV" altLang="lv-LV" sz="2000" b="0">
                <a:ln w="0"/>
                <a:latin typeface="Verdana" panose="020B0604030504040204" pitchFamily="34" charset="0"/>
                <a:ea typeface="Verdana" panose="020B0604030504040204" pitchFamily="34" charset="0"/>
              </a:rPr>
              <a:t>ērķ</a:t>
            </a:r>
            <a:r>
              <a:rPr lang="lv-LV" altLang="lv-LV" sz="2000">
                <a:ln w="0"/>
                <a:latin typeface="Verdana" panose="020B0604030504040204" pitchFamily="34" charset="0"/>
                <a:ea typeface="Verdana" panose="020B0604030504040204" pitchFamily="34" charset="0"/>
              </a:rPr>
              <a:t>im</a:t>
            </a:r>
            <a:endParaRPr lang="lv-LV" altLang="lv-LV" sz="2000" b="0">
              <a:ln w="0"/>
              <a:latin typeface="Verdana" panose="020B0604030504040204" pitchFamily="34" charset="0"/>
              <a:ea typeface="Verdana" panose="020B0604030504040204" pitchFamily="34" charset="0"/>
            </a:endParaRPr>
          </a:p>
        </p:txBody>
      </p:sp>
      <p:sp>
        <p:nvSpPr>
          <p:cNvPr id="55" name="Pluszīme 54">
            <a:extLst>
              <a:ext uri="{FF2B5EF4-FFF2-40B4-BE49-F238E27FC236}">
                <a16:creationId xmlns:a16="http://schemas.microsoft.com/office/drawing/2014/main" id="{B3B18280-B793-8D7E-5C19-380D228F0635}"/>
              </a:ext>
            </a:extLst>
          </p:cNvPr>
          <p:cNvSpPr/>
          <p:nvPr/>
        </p:nvSpPr>
        <p:spPr>
          <a:xfrm>
            <a:off x="3556399" y="2820763"/>
            <a:ext cx="414658" cy="422330"/>
          </a:xfrm>
          <a:prstGeom prst="mathPlus">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6" name="TextBox 55">
            <a:extLst>
              <a:ext uri="{FF2B5EF4-FFF2-40B4-BE49-F238E27FC236}">
                <a16:creationId xmlns:a16="http://schemas.microsoft.com/office/drawing/2014/main" id="{5C974C82-254D-7A3A-B426-EB59728EA1CF}"/>
              </a:ext>
            </a:extLst>
          </p:cNvPr>
          <p:cNvSpPr txBox="1"/>
          <p:nvPr/>
        </p:nvSpPr>
        <p:spPr>
          <a:xfrm>
            <a:off x="8231786" y="4297792"/>
            <a:ext cx="3397106" cy="369332"/>
          </a:xfrm>
          <a:prstGeom prst="rect">
            <a:avLst/>
          </a:prstGeom>
          <a:noFill/>
        </p:spPr>
        <p:txBody>
          <a:bodyPr wrap="square" rtlCol="0">
            <a:spAutoFit/>
          </a:bodyPr>
          <a:lstStyle/>
          <a:p>
            <a:pPr defTabSz="622300">
              <a:lnSpc>
                <a:spcPct val="90000"/>
              </a:lnSpc>
              <a:spcAft>
                <a:spcPct val="35000"/>
              </a:spcAft>
            </a:pPr>
            <a:r>
              <a:rPr lang="lv-LV" sz="2000" b="0">
                <a:solidFill>
                  <a:schemeClr val="tx1"/>
                </a:solidFill>
                <a:latin typeface="Verdana" panose="020B0604030504040204" pitchFamily="34" charset="0"/>
                <a:ea typeface="Verdana" panose="020B0604030504040204" pitchFamily="34" charset="0"/>
              </a:rPr>
              <a:t>Uzstādīšana esošā būvē</a:t>
            </a:r>
          </a:p>
        </p:txBody>
      </p:sp>
      <p:sp>
        <p:nvSpPr>
          <p:cNvPr id="57" name="Iekavu pāris 56">
            <a:extLst>
              <a:ext uri="{FF2B5EF4-FFF2-40B4-BE49-F238E27FC236}">
                <a16:creationId xmlns:a16="http://schemas.microsoft.com/office/drawing/2014/main" id="{37DA9614-A2F3-B04A-B2DD-B8748C2AD7F7}"/>
              </a:ext>
            </a:extLst>
          </p:cNvPr>
          <p:cNvSpPr/>
          <p:nvPr/>
        </p:nvSpPr>
        <p:spPr>
          <a:xfrm>
            <a:off x="4091128" y="1508057"/>
            <a:ext cx="7491271" cy="3457482"/>
          </a:xfrm>
          <a:prstGeom prst="bracketPair">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58" name="TextBox 57">
            <a:extLst>
              <a:ext uri="{FF2B5EF4-FFF2-40B4-BE49-F238E27FC236}">
                <a16:creationId xmlns:a16="http://schemas.microsoft.com/office/drawing/2014/main" id="{25722A4C-EFBD-415B-FEAA-1B1BB76C47C0}"/>
              </a:ext>
            </a:extLst>
          </p:cNvPr>
          <p:cNvSpPr txBox="1"/>
          <p:nvPr/>
        </p:nvSpPr>
        <p:spPr>
          <a:xfrm>
            <a:off x="5421641" y="5053354"/>
            <a:ext cx="4830243" cy="707886"/>
          </a:xfrm>
          <a:prstGeom prst="rect">
            <a:avLst/>
          </a:prstGeom>
          <a:noFill/>
        </p:spPr>
        <p:txBody>
          <a:bodyPr wrap="square" rtlCol="0">
            <a:spAutoFit/>
          </a:bodyPr>
          <a:lstStyle/>
          <a:p>
            <a:r>
              <a:rPr lang="lv-LV" sz="2000" b="1">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EN 81-41 </a:t>
            </a:r>
            <a:r>
              <a:rPr lang="lv-LV" sz="2000">
                <a:latin typeface="Verdana" panose="020B0604030504040204" pitchFamily="34" charset="0"/>
                <a:ea typeface="Verdana" panose="020B0604030504040204" pitchFamily="34" charset="0"/>
              </a:rPr>
              <a:t>Vides </a:t>
            </a:r>
            <a:r>
              <a:rPr lang="lv-LV" sz="2000" err="1">
                <a:latin typeface="Verdana" panose="020B0604030504040204" pitchFamily="34" charset="0"/>
                <a:ea typeface="Verdana" panose="020B0604030504040204" pitchFamily="34" charset="0"/>
              </a:rPr>
              <a:t>piekļūstamība</a:t>
            </a:r>
            <a:r>
              <a:rPr lang="lv-LV" sz="2000">
                <a:latin typeface="Verdana" panose="020B0604030504040204" pitchFamily="34" charset="0"/>
                <a:ea typeface="Verdana" panose="020B0604030504040204" pitchFamily="34" charset="0"/>
              </a:rPr>
              <a:t> </a:t>
            </a:r>
          </a:p>
          <a:p>
            <a:r>
              <a:rPr lang="lv-LV" sz="2000">
                <a:latin typeface="Verdana" panose="020B0604030504040204" pitchFamily="34" charset="0"/>
                <a:ea typeface="Verdana" panose="020B0604030504040204" pitchFamily="34" charset="0"/>
              </a:rPr>
              <a:t>personām ar kustību traucējumiem</a:t>
            </a:r>
          </a:p>
        </p:txBody>
      </p:sp>
      <p:sp>
        <p:nvSpPr>
          <p:cNvPr id="59" name="Iekavu pāris 58">
            <a:extLst>
              <a:ext uri="{FF2B5EF4-FFF2-40B4-BE49-F238E27FC236}">
                <a16:creationId xmlns:a16="http://schemas.microsoft.com/office/drawing/2014/main" id="{8C29EFA8-5595-05EE-DBDB-F4FC1DCFA931}"/>
              </a:ext>
            </a:extLst>
          </p:cNvPr>
          <p:cNvSpPr/>
          <p:nvPr/>
        </p:nvSpPr>
        <p:spPr>
          <a:xfrm>
            <a:off x="5357754" y="5081026"/>
            <a:ext cx="4830243" cy="707885"/>
          </a:xfrm>
          <a:prstGeom prst="bracketPair">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60" name="Title 1">
            <a:extLst>
              <a:ext uri="{FF2B5EF4-FFF2-40B4-BE49-F238E27FC236}">
                <a16:creationId xmlns:a16="http://schemas.microsoft.com/office/drawing/2014/main" id="{665D0BDF-641F-0638-7823-794FA9C2F5E0}"/>
              </a:ext>
            </a:extLst>
          </p:cNvPr>
          <p:cNvSpPr txBox="1">
            <a:spLocks/>
          </p:cNvSpPr>
          <p:nvPr/>
        </p:nvSpPr>
        <p:spPr bwMode="auto">
          <a:xfrm>
            <a:off x="406401" y="6071230"/>
            <a:ext cx="4586514" cy="555689"/>
          </a:xfrm>
          <a:prstGeom prst="rect">
            <a:avLst/>
          </a:prstGeom>
          <a:noFill/>
          <a:ln>
            <a:solidFill>
              <a:srgbClr val="0070C0"/>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altLang="lv-LV" sz="2000" b="0"/>
              <a:t>UNIVERSĀLAIS DIZAINS        /</a:t>
            </a:r>
          </a:p>
        </p:txBody>
      </p:sp>
      <p:pic>
        <p:nvPicPr>
          <p:cNvPr id="61" name="Attēls 60">
            <a:extLst>
              <a:ext uri="{FF2B5EF4-FFF2-40B4-BE49-F238E27FC236}">
                <a16:creationId xmlns:a16="http://schemas.microsoft.com/office/drawing/2014/main" id="{71C2745F-FD44-9DA1-4F1A-E4BC154CC38F}"/>
              </a:ext>
            </a:extLst>
          </p:cNvPr>
          <p:cNvPicPr>
            <a:picLocks noChangeAspect="1"/>
          </p:cNvPicPr>
          <p:nvPr/>
        </p:nvPicPr>
        <p:blipFill>
          <a:blip r:embed="rId8"/>
          <a:stretch>
            <a:fillRect/>
          </a:stretch>
        </p:blipFill>
        <p:spPr>
          <a:xfrm>
            <a:off x="10975597" y="1841909"/>
            <a:ext cx="474396" cy="452331"/>
          </a:xfrm>
          <a:prstGeom prst="rect">
            <a:avLst/>
          </a:prstGeom>
          <a:ln>
            <a:solidFill>
              <a:srgbClr val="0070C0"/>
            </a:solidFill>
          </a:ln>
        </p:spPr>
      </p:pic>
      <p:pic>
        <p:nvPicPr>
          <p:cNvPr id="62" name="Attēls 61">
            <a:extLst>
              <a:ext uri="{FF2B5EF4-FFF2-40B4-BE49-F238E27FC236}">
                <a16:creationId xmlns:a16="http://schemas.microsoft.com/office/drawing/2014/main" id="{2E312443-63A6-BE0A-3D5E-A9C589DFEF61}"/>
              </a:ext>
            </a:extLst>
          </p:cNvPr>
          <p:cNvPicPr>
            <a:picLocks noChangeAspect="1"/>
          </p:cNvPicPr>
          <p:nvPr/>
        </p:nvPicPr>
        <p:blipFill>
          <a:blip r:embed="rId9"/>
          <a:stretch>
            <a:fillRect/>
          </a:stretch>
        </p:blipFill>
        <p:spPr>
          <a:xfrm>
            <a:off x="10341866" y="5169070"/>
            <a:ext cx="387494" cy="483040"/>
          </a:xfrm>
          <a:prstGeom prst="rect">
            <a:avLst/>
          </a:prstGeom>
          <a:ln>
            <a:solidFill>
              <a:srgbClr val="0070C0"/>
            </a:solidFill>
          </a:ln>
        </p:spPr>
      </p:pic>
      <p:pic>
        <p:nvPicPr>
          <p:cNvPr id="63" name="Attēls 62">
            <a:extLst>
              <a:ext uri="{FF2B5EF4-FFF2-40B4-BE49-F238E27FC236}">
                <a16:creationId xmlns:a16="http://schemas.microsoft.com/office/drawing/2014/main" id="{B843D735-7B28-B00C-2BE3-4025C9F40135}"/>
              </a:ext>
            </a:extLst>
          </p:cNvPr>
          <p:cNvPicPr>
            <a:picLocks noChangeAspect="1"/>
          </p:cNvPicPr>
          <p:nvPr/>
        </p:nvPicPr>
        <p:blipFill>
          <a:blip r:embed="rId9"/>
          <a:stretch>
            <a:fillRect/>
          </a:stretch>
        </p:blipFill>
        <p:spPr>
          <a:xfrm>
            <a:off x="4545630" y="6111518"/>
            <a:ext cx="320684" cy="399757"/>
          </a:xfrm>
          <a:prstGeom prst="rect">
            <a:avLst/>
          </a:prstGeom>
        </p:spPr>
      </p:pic>
      <p:pic>
        <p:nvPicPr>
          <p:cNvPr id="64" name="Attēls 63">
            <a:extLst>
              <a:ext uri="{FF2B5EF4-FFF2-40B4-BE49-F238E27FC236}">
                <a16:creationId xmlns:a16="http://schemas.microsoft.com/office/drawing/2014/main" id="{70CB8208-5CE1-43CB-06E7-597E202A5CC3}"/>
              </a:ext>
            </a:extLst>
          </p:cNvPr>
          <p:cNvPicPr>
            <a:picLocks noChangeAspect="1"/>
          </p:cNvPicPr>
          <p:nvPr/>
        </p:nvPicPr>
        <p:blipFill>
          <a:blip r:embed="rId8"/>
          <a:stretch>
            <a:fillRect/>
          </a:stretch>
        </p:blipFill>
        <p:spPr>
          <a:xfrm>
            <a:off x="3774880" y="6093981"/>
            <a:ext cx="419257" cy="399757"/>
          </a:xfrm>
          <a:prstGeom prst="rect">
            <a:avLst/>
          </a:prstGeom>
        </p:spPr>
      </p:pic>
    </p:spTree>
    <p:extLst>
      <p:ext uri="{BB962C8B-B14F-4D97-AF65-F5344CB8AC3E}">
        <p14:creationId xmlns:p14="http://schemas.microsoft.com/office/powerpoint/2010/main" val="3271746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p:txBody>
          <a:bodyPr/>
          <a:lstStyle/>
          <a:p>
            <a:fld id="{47DC079D-CC41-412E-8374-12F03F47623B}" type="slidenum">
              <a:rPr lang="en-US" altLang="lv-LV"/>
              <a:pPr/>
              <a:t>4</a:t>
            </a:fld>
            <a:endParaRPr lang="en-US" altLang="lv-LV"/>
          </a:p>
        </p:txBody>
      </p:sp>
      <p:sp>
        <p:nvSpPr>
          <p:cNvPr id="19" name="Taisnstūris 18">
            <a:extLst>
              <a:ext uri="{FF2B5EF4-FFF2-40B4-BE49-F238E27FC236}">
                <a16:creationId xmlns:a16="http://schemas.microsoft.com/office/drawing/2014/main" id="{9423E1F0-9ED0-078D-2A74-212979919A0B}"/>
              </a:ext>
            </a:extLst>
          </p:cNvPr>
          <p:cNvSpPr/>
          <p:nvPr/>
        </p:nvSpPr>
        <p:spPr>
          <a:xfrm>
            <a:off x="2173948" y="84761"/>
            <a:ext cx="9862113" cy="6370975"/>
          </a:xfrm>
          <a:prstGeom prst="rect">
            <a:avLst/>
          </a:prstGeom>
        </p:spPr>
        <p:txBody>
          <a:bodyPr wrap="square">
            <a:spAutoFit/>
          </a:bodyPr>
          <a:lstStyle/>
          <a:p>
            <a:r>
              <a:rPr lang="lv-LV" sz="2200" b="1" dirty="0">
                <a:latin typeface="Verdana" panose="020B0604030504040204" pitchFamily="34" charset="0"/>
                <a:ea typeface="Verdana" panose="020B0604030504040204" pitchFamily="34" charset="0"/>
                <a:cs typeface="Times New Roman" panose="02020603050405020304" pitchFamily="18" charset="0"/>
              </a:rPr>
              <a:t>Ministru kabineta 2021.gada 19.oktobra noteikumi Nr.693 </a:t>
            </a:r>
            <a:r>
              <a:rPr lang="lv-LV" sz="2200" b="1" i="1" dirty="0">
                <a:latin typeface="Verdana" panose="020B0604030504040204" pitchFamily="34" charset="0"/>
                <a:ea typeface="Verdana" panose="020B0604030504040204" pitchFamily="34" charset="0"/>
                <a:cs typeface="Times New Roman" panose="02020603050405020304" pitchFamily="18" charset="0"/>
              </a:rPr>
              <a:t>"Būvju vispārīgo prasību būvnormatīvs LBN 200-21"</a:t>
            </a:r>
            <a:r>
              <a:rPr lang="lv-LV" sz="2200" b="1" dirty="0">
                <a:latin typeface="Verdana" panose="020B0604030504040204" pitchFamily="34" charset="0"/>
                <a:ea typeface="Verdana" panose="020B0604030504040204" pitchFamily="34" charset="0"/>
                <a:cs typeface="Times New Roman" panose="02020603050405020304" pitchFamily="18" charset="0"/>
              </a:rPr>
              <a:t> un piemērojamie standarti</a:t>
            </a:r>
            <a:endParaRPr lang="en-US" sz="2200" b="1" dirty="0">
              <a:latin typeface="Verdana" panose="020B0604030504040204" pitchFamily="34" charset="0"/>
              <a:ea typeface="Verdana" panose="020B0604030504040204" pitchFamily="34" charset="0"/>
              <a:cs typeface="Times New Roman" panose="02020603050405020304" pitchFamily="18" charset="0"/>
            </a:endParaRPr>
          </a:p>
          <a:p>
            <a:endParaRPr lang="lv-LV" sz="2200" b="1" dirty="0">
              <a:latin typeface="Verdana" panose="020B0604030504040204" pitchFamily="34" charset="0"/>
              <a:ea typeface="Verdana" panose="020B0604030504040204" pitchFamily="34" charset="0"/>
              <a:cs typeface="Times New Roman" panose="02020603050405020304" pitchFamily="18" charset="0"/>
            </a:endParaRPr>
          </a:p>
          <a:p>
            <a:pPr marL="342900" indent="-342900">
              <a:buFont typeface="Wingdings" panose="05000000000000000000" pitchFamily="2" charset="2"/>
              <a:buChar char="§"/>
            </a:pPr>
            <a:r>
              <a:rPr lang="lv-LV" sz="2000" dirty="0">
                <a:latin typeface="Verdana" panose="020B0604030504040204" pitchFamily="34" charset="0"/>
                <a:ea typeface="Verdana" panose="020B0604030504040204" pitchFamily="34" charset="0"/>
                <a:cs typeface="Times New Roman" panose="02020603050405020304" pitchFamily="18" charset="0"/>
              </a:rPr>
              <a:t>Liftu un vertikālo cēlējplatformu standarti</a:t>
            </a:r>
            <a:endParaRPr lang="en-US" sz="2000" dirty="0">
              <a:latin typeface="Verdana" panose="020B0604030504040204" pitchFamily="34" charset="0"/>
              <a:ea typeface="Verdana" panose="020B0604030504040204" pitchFamily="34" charset="0"/>
              <a:cs typeface="Times New Roman" panose="02020603050405020304" pitchFamily="18" charset="0"/>
            </a:endParaRPr>
          </a:p>
          <a:p>
            <a:pPr marL="342900" indent="-342900">
              <a:buFont typeface="Wingdings" panose="05000000000000000000" pitchFamily="2" charset="2"/>
              <a:buChar char="§"/>
            </a:pPr>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dirty="0">
                <a:latin typeface="Verdana" panose="020B0604030504040204" pitchFamily="34" charset="0"/>
                <a:ea typeface="Verdana" panose="020B0604030504040204" pitchFamily="34" charset="0"/>
                <a:cs typeface="Times New Roman" panose="02020603050405020304" pitchFamily="18" charset="0"/>
              </a:rPr>
              <a:t>L</a:t>
            </a:r>
            <a:r>
              <a:rPr lang="lv-LV" sz="2000" dirty="0">
                <a:latin typeface="Verdana" panose="020B0604030504040204" pitchFamily="34" charset="0"/>
                <a:ea typeface="Verdana" panose="020B0604030504040204" pitchFamily="34" charset="0"/>
                <a:cs typeface="Times New Roman" panose="02020603050405020304" pitchFamily="18" charset="0"/>
              </a:rPr>
              <a:t>ai izvēlētos paredzētajam lietošanas mērķim atbilstošāko iekārtu un lai iegūtu vispusīgu priekštatu par </a:t>
            </a:r>
            <a:r>
              <a:rPr lang="lv-LV" sz="2000" dirty="0" err="1">
                <a:latin typeface="Verdana" panose="020B0604030504040204" pitchFamily="34" charset="0"/>
                <a:ea typeface="Verdana" panose="020B0604030504040204" pitchFamily="34" charset="0"/>
                <a:cs typeface="Times New Roman" panose="02020603050405020304" pitchFamily="18" charset="0"/>
              </a:rPr>
              <a:t>piekļūstamības</a:t>
            </a:r>
            <a:r>
              <a:rPr lang="lv-LV" sz="2000" dirty="0">
                <a:latin typeface="Verdana" panose="020B0604030504040204" pitchFamily="34" charset="0"/>
                <a:ea typeface="Verdana" panose="020B0604030504040204" pitchFamily="34" charset="0"/>
                <a:cs typeface="Times New Roman" panose="02020603050405020304" pitchFamily="18" charset="0"/>
              </a:rPr>
              <a:t> prasībām, ko aptver EN 81-20, EN 81-70, EN 81-41</a:t>
            </a:r>
            <a:r>
              <a:rPr lang="en-US" sz="2000" dirty="0">
                <a:latin typeface="Verdana" panose="020B0604030504040204" pitchFamily="34" charset="0"/>
                <a:ea typeface="Verdana" panose="020B0604030504040204" pitchFamily="34" charset="0"/>
                <a:cs typeface="Times New Roman" panose="02020603050405020304" pitchFamily="18" charset="0"/>
              </a:rPr>
              <a:t>:</a:t>
            </a:r>
          </a:p>
          <a:p>
            <a:pPr marL="342900" indent="-342900">
              <a:buFont typeface="Wingdings" panose="05000000000000000000" pitchFamily="2" charset="2"/>
              <a:buChar char="§"/>
            </a:pPr>
            <a:endParaRPr lang="lv-LV" sz="2000" dirty="0">
              <a:latin typeface="Verdana" panose="020B0604030504040204" pitchFamily="34" charset="0"/>
              <a:ea typeface="Verdana" panose="020B0604030504040204" pitchFamily="34" charset="0"/>
              <a:cs typeface="Times New Roman" panose="02020603050405020304" pitchFamily="18" charset="0"/>
            </a:endParaRPr>
          </a:p>
          <a:p>
            <a:pPr marL="342900" indent="-342900">
              <a:buFont typeface="Wingdings" panose="05000000000000000000" pitchFamily="2" charset="2"/>
              <a:buChar char="§"/>
            </a:pPr>
            <a:r>
              <a:rPr lang="lv-LV" sz="2000" b="1" dirty="0">
                <a:latin typeface="Verdana" panose="020B0604030504040204" pitchFamily="34" charset="0"/>
                <a:ea typeface="Verdana" panose="020B0604030504040204" pitchFamily="34" charset="0"/>
                <a:cs typeface="Times New Roman" panose="02020603050405020304" pitchFamily="18" charset="0"/>
              </a:rPr>
              <a:t>LVS EN 17210:2021 Apbūvētas vides pieejamība un </a:t>
            </a:r>
            <a:r>
              <a:rPr lang="lv-LV" sz="2000" b="1" dirty="0" err="1">
                <a:latin typeface="Verdana" panose="020B0604030504040204" pitchFamily="34" charset="0"/>
                <a:ea typeface="Verdana" panose="020B0604030504040204" pitchFamily="34" charset="0"/>
                <a:cs typeface="Times New Roman" panose="02020603050405020304" pitchFamily="18" charset="0"/>
              </a:rPr>
              <a:t>izmantojamība</a:t>
            </a:r>
            <a:r>
              <a:rPr lang="lv-LV" sz="2000" b="1" dirty="0">
                <a:latin typeface="Verdana" panose="020B0604030504040204" pitchFamily="34" charset="0"/>
                <a:ea typeface="Verdana" panose="020B0604030504040204" pitchFamily="34" charset="0"/>
                <a:cs typeface="Times New Roman" panose="02020603050405020304" pitchFamily="18" charset="0"/>
              </a:rPr>
              <a:t>. Funkcionālās prasības</a:t>
            </a:r>
            <a:r>
              <a:rPr lang="en-US" sz="2000" b="1" dirty="0">
                <a:latin typeface="Verdana" panose="020B0604030504040204" pitchFamily="34" charset="0"/>
                <a:ea typeface="Verdana" panose="020B0604030504040204" pitchFamily="34" charset="0"/>
                <a:cs typeface="Times New Roman" panose="02020603050405020304" pitchFamily="18" charset="0"/>
              </a:rPr>
              <a:t> </a:t>
            </a:r>
            <a:r>
              <a:rPr lang="en-US" sz="2000" dirty="0">
                <a:latin typeface="Verdana" panose="020B0604030504040204" pitchFamily="34" charset="0"/>
                <a:ea typeface="Verdana" panose="020B0604030504040204" pitchFamily="34" charset="0"/>
                <a:cs typeface="Times New Roman" panose="02020603050405020304" pitchFamily="18" charset="0"/>
              </a:rPr>
              <a:t>(</a:t>
            </a:r>
            <a:r>
              <a:rPr lang="en-US" sz="2000" dirty="0" err="1">
                <a:latin typeface="Verdana" panose="020B0604030504040204" pitchFamily="34" charset="0"/>
                <a:ea typeface="Verdana" panose="020B0604030504040204" pitchFamily="34" charset="0"/>
                <a:cs typeface="Times New Roman" panose="02020603050405020304" pitchFamily="18" charset="0"/>
              </a:rPr>
              <a:t>standartā</a:t>
            </a:r>
            <a:r>
              <a:rPr lang="en-US" sz="2000" dirty="0">
                <a:latin typeface="Verdana" panose="020B0604030504040204" pitchFamily="34" charset="0"/>
                <a:ea typeface="Verdana" panose="020B0604030504040204" pitchFamily="34" charset="0"/>
                <a:cs typeface="Times New Roman" panose="02020603050405020304" pitchFamily="18" charset="0"/>
              </a:rPr>
              <a:t> </a:t>
            </a:r>
            <a:r>
              <a:rPr lang="en-US" sz="2000" dirty="0" err="1">
                <a:latin typeface="Verdana" panose="020B0604030504040204" pitchFamily="34" charset="0"/>
                <a:ea typeface="Verdana" panose="020B0604030504040204" pitchFamily="34" charset="0"/>
                <a:cs typeface="Times New Roman" panose="02020603050405020304" pitchFamily="18" charset="0"/>
              </a:rPr>
              <a:t>ietvertas</a:t>
            </a:r>
            <a:r>
              <a:rPr lang="en-US" sz="2000" dirty="0">
                <a:latin typeface="Verdana" panose="020B0604030504040204" pitchFamily="34" charset="0"/>
                <a:ea typeface="Verdana" panose="020B0604030504040204" pitchFamily="34" charset="0"/>
                <a:cs typeface="Times New Roman" panose="02020603050405020304" pitchFamily="18" charset="0"/>
              </a:rPr>
              <a:t> </a:t>
            </a:r>
            <a:r>
              <a:rPr lang="en-US" sz="2000" dirty="0" err="1">
                <a:latin typeface="Verdana" panose="020B0604030504040204" pitchFamily="34" charset="0"/>
                <a:ea typeface="Verdana" panose="020B0604030504040204" pitchFamily="34" charset="0"/>
                <a:cs typeface="Times New Roman" panose="02020603050405020304" pitchFamily="18" charset="0"/>
              </a:rPr>
              <a:t>minimālās</a:t>
            </a:r>
            <a:r>
              <a:rPr lang="en-US" sz="2000" dirty="0">
                <a:latin typeface="Verdana" panose="020B0604030504040204" pitchFamily="34" charset="0"/>
                <a:ea typeface="Verdana" panose="020B0604030504040204" pitchFamily="34" charset="0"/>
                <a:cs typeface="Times New Roman" panose="02020603050405020304" pitchFamily="18" charset="0"/>
              </a:rPr>
              <a:t> </a:t>
            </a:r>
            <a:r>
              <a:rPr lang="en-US" sz="2000" dirty="0" err="1">
                <a:latin typeface="Verdana" panose="020B0604030504040204" pitchFamily="34" charset="0"/>
                <a:ea typeface="Verdana" panose="020B0604030504040204" pitchFamily="34" charset="0"/>
                <a:cs typeface="Times New Roman" panose="02020603050405020304" pitchFamily="18" charset="0"/>
              </a:rPr>
              <a:t>funkcionālās</a:t>
            </a:r>
            <a:r>
              <a:rPr lang="en-US" sz="2000" dirty="0">
                <a:latin typeface="Verdana" panose="020B0604030504040204" pitchFamily="34" charset="0"/>
                <a:ea typeface="Verdana" panose="020B0604030504040204" pitchFamily="34" charset="0"/>
                <a:cs typeface="Times New Roman" panose="02020603050405020304" pitchFamily="18" charset="0"/>
              </a:rPr>
              <a:t> </a:t>
            </a:r>
            <a:r>
              <a:rPr lang="en-US" sz="2000" dirty="0" err="1">
                <a:latin typeface="Verdana" panose="020B0604030504040204" pitchFamily="34" charset="0"/>
                <a:ea typeface="Verdana" panose="020B0604030504040204" pitchFamily="34" charset="0"/>
                <a:cs typeface="Times New Roman" panose="02020603050405020304" pitchFamily="18" charset="0"/>
              </a:rPr>
              <a:t>prasības</a:t>
            </a:r>
            <a:r>
              <a:rPr lang="en-US" sz="2000" dirty="0">
                <a:latin typeface="Verdana" panose="020B0604030504040204" pitchFamily="34" charset="0"/>
                <a:ea typeface="Verdana" panose="020B0604030504040204" pitchFamily="34" charset="0"/>
                <a:cs typeface="Times New Roman" panose="02020603050405020304" pitchFamily="18" charset="0"/>
              </a:rPr>
              <a:t> un </a:t>
            </a:r>
            <a:r>
              <a:rPr lang="en-US" sz="2000" dirty="0" err="1">
                <a:latin typeface="Verdana" panose="020B0604030504040204" pitchFamily="34" charset="0"/>
                <a:ea typeface="Verdana" panose="020B0604030504040204" pitchFamily="34" charset="0"/>
                <a:cs typeface="Times New Roman" panose="02020603050405020304" pitchFamily="18" charset="0"/>
              </a:rPr>
              <a:t>ieteikumi</a:t>
            </a:r>
            <a:r>
              <a:rPr lang="en-US" sz="2000" dirty="0">
                <a:latin typeface="Verdana" panose="020B0604030504040204" pitchFamily="34" charset="0"/>
                <a:ea typeface="Verdana" panose="020B0604030504040204" pitchFamily="34" charset="0"/>
                <a:cs typeface="Times New Roman" panose="02020603050405020304" pitchFamily="18" charset="0"/>
              </a:rPr>
              <a:t> </a:t>
            </a:r>
            <a:r>
              <a:rPr lang="en-US" sz="2000" dirty="0" err="1">
                <a:latin typeface="Verdana" panose="020B0604030504040204" pitchFamily="34" charset="0"/>
                <a:ea typeface="Verdana" panose="020B0604030504040204" pitchFamily="34" charset="0"/>
                <a:cs typeface="Times New Roman" panose="02020603050405020304" pitchFamily="18" charset="0"/>
              </a:rPr>
              <a:t>ievērojot</a:t>
            </a:r>
            <a:r>
              <a:rPr lang="en-US" sz="2000" dirty="0">
                <a:latin typeface="Verdana" panose="020B0604030504040204" pitchFamily="34" charset="0"/>
                <a:ea typeface="Verdana" panose="020B0604030504040204" pitchFamily="34" charset="0"/>
                <a:cs typeface="Times New Roman" panose="02020603050405020304" pitchFamily="18" charset="0"/>
              </a:rPr>
              <a:t> </a:t>
            </a:r>
            <a:r>
              <a:rPr lang="en-US" sz="2000" dirty="0" err="1">
                <a:latin typeface="Verdana" panose="020B0604030504040204" pitchFamily="34" charset="0"/>
                <a:ea typeface="Verdana" panose="020B0604030504040204" pitchFamily="34" charset="0"/>
                <a:cs typeface="Times New Roman" panose="02020603050405020304" pitchFamily="18" charset="0"/>
              </a:rPr>
              <a:t>universālā</a:t>
            </a:r>
            <a:r>
              <a:rPr lang="en-US" sz="2000" dirty="0">
                <a:latin typeface="Verdana" panose="020B0604030504040204" pitchFamily="34" charset="0"/>
                <a:ea typeface="Verdana" panose="020B0604030504040204" pitchFamily="34" charset="0"/>
                <a:cs typeface="Times New Roman" panose="02020603050405020304" pitchFamily="18" charset="0"/>
              </a:rPr>
              <a:t> </a:t>
            </a:r>
            <a:r>
              <a:rPr lang="en-US" sz="2000" dirty="0" err="1">
                <a:latin typeface="Verdana" panose="020B0604030504040204" pitchFamily="34" charset="0"/>
                <a:ea typeface="Verdana" panose="020B0604030504040204" pitchFamily="34" charset="0"/>
                <a:cs typeface="Times New Roman" panose="02020603050405020304" pitchFamily="18" charset="0"/>
              </a:rPr>
              <a:t>dizaina</a:t>
            </a:r>
            <a:r>
              <a:rPr lang="en-US" sz="2000" dirty="0">
                <a:latin typeface="Verdana" panose="020B0604030504040204" pitchFamily="34" charset="0"/>
                <a:ea typeface="Verdana" panose="020B0604030504040204" pitchFamily="34" charset="0"/>
                <a:cs typeface="Times New Roman" panose="02020603050405020304" pitchFamily="18" charset="0"/>
              </a:rPr>
              <a:t> </a:t>
            </a:r>
            <a:r>
              <a:rPr lang="en-US" sz="2000" dirty="0" err="1">
                <a:latin typeface="Verdana" panose="020B0604030504040204" pitchFamily="34" charset="0"/>
                <a:ea typeface="Verdana" panose="020B0604030504040204" pitchFamily="34" charset="0"/>
                <a:cs typeface="Times New Roman" panose="02020603050405020304" pitchFamily="18" charset="0"/>
              </a:rPr>
              <a:t>principus</a:t>
            </a:r>
            <a:r>
              <a:rPr lang="en-US" sz="2000" dirty="0">
                <a:latin typeface="Verdana" panose="020B0604030504040204" pitchFamily="34" charset="0"/>
                <a:ea typeface="Verdana" panose="020B0604030504040204" pitchFamily="34" charset="0"/>
                <a:cs typeface="Times New Roman" panose="02020603050405020304" pitchFamily="18" charset="0"/>
              </a:rPr>
              <a:t>)</a:t>
            </a:r>
          </a:p>
          <a:p>
            <a:pPr marL="342900" indent="-342900">
              <a:buFont typeface="Wingdings" panose="05000000000000000000" pitchFamily="2" charset="2"/>
              <a:buChar char="§"/>
            </a:pPr>
            <a:endParaRPr lang="lv-LV" sz="2000" dirty="0">
              <a:latin typeface="Verdana" panose="020B0604030504040204" pitchFamily="34" charset="0"/>
              <a:ea typeface="Verdana" panose="020B0604030504040204" pitchFamily="34" charset="0"/>
              <a:cs typeface="Times New Roman" panose="02020603050405020304" pitchFamily="18" charset="0"/>
            </a:endParaRPr>
          </a:p>
          <a:p>
            <a:pPr marL="342900" indent="-342900">
              <a:buFont typeface="Wingdings" panose="05000000000000000000" pitchFamily="2" charset="2"/>
              <a:buChar char="§"/>
            </a:pPr>
            <a:r>
              <a:rPr lang="lv-LV" sz="2000" b="1" dirty="0">
                <a:latin typeface="Verdana" panose="020B0604030504040204" pitchFamily="34" charset="0"/>
                <a:ea typeface="Verdana" panose="020B0604030504040204" pitchFamily="34" charset="0"/>
                <a:cs typeface="Times New Roman" panose="02020603050405020304" pitchFamily="18" charset="0"/>
              </a:rPr>
              <a:t>LVS CEN/TR 17621:2021 Apbūvētas vides pieejamība un </a:t>
            </a:r>
            <a:r>
              <a:rPr lang="lv-LV" sz="2000" b="1" dirty="0" err="1">
                <a:latin typeface="Verdana" panose="020B0604030504040204" pitchFamily="34" charset="0"/>
                <a:ea typeface="Verdana" panose="020B0604030504040204" pitchFamily="34" charset="0"/>
                <a:cs typeface="Times New Roman" panose="02020603050405020304" pitchFamily="18" charset="0"/>
              </a:rPr>
              <a:t>izmantojamība</a:t>
            </a:r>
            <a:r>
              <a:rPr lang="lv-LV" sz="2000" b="1" dirty="0">
                <a:latin typeface="Verdana" panose="020B0604030504040204" pitchFamily="34" charset="0"/>
                <a:ea typeface="Verdana" panose="020B0604030504040204" pitchFamily="34" charset="0"/>
                <a:cs typeface="Times New Roman" panose="02020603050405020304" pitchFamily="18" charset="0"/>
              </a:rPr>
              <a:t>. Tehnisko raksturlielumu kritēriji un specifikācijas</a:t>
            </a:r>
            <a:r>
              <a:rPr lang="en-US" sz="2000" b="1" dirty="0">
                <a:latin typeface="Verdana" panose="020B0604030504040204" pitchFamily="34" charset="0"/>
                <a:ea typeface="Verdana" panose="020B0604030504040204" pitchFamily="34" charset="0"/>
                <a:cs typeface="Times New Roman" panose="02020603050405020304" pitchFamily="18" charset="0"/>
              </a:rPr>
              <a:t> </a:t>
            </a:r>
            <a:r>
              <a:rPr lang="en-US" sz="2000" dirty="0">
                <a:latin typeface="Verdana" panose="020B0604030504040204" pitchFamily="34" charset="0"/>
                <a:ea typeface="Verdana" panose="020B0604030504040204" pitchFamily="34" charset="0"/>
                <a:cs typeface="Times New Roman" panose="02020603050405020304" pitchFamily="18" charset="0"/>
              </a:rPr>
              <a:t>(t</a:t>
            </a:r>
            <a:r>
              <a:rPr lang="lv-LV" sz="2000" dirty="0" err="1">
                <a:latin typeface="Verdana" panose="020B0604030504040204" pitchFamily="34" charset="0"/>
                <a:ea typeface="Verdana" panose="020B0604030504040204" pitchFamily="34" charset="0"/>
                <a:cs typeface="Times New Roman" panose="02020603050405020304" pitchFamily="18" charset="0"/>
              </a:rPr>
              <a:t>ehniskajā</a:t>
            </a:r>
            <a:r>
              <a:rPr lang="lv-LV" sz="2000" dirty="0">
                <a:latin typeface="Verdana" panose="020B0604030504040204" pitchFamily="34" charset="0"/>
                <a:ea typeface="Verdana" panose="020B0604030504040204" pitchFamily="34" charset="0"/>
                <a:cs typeface="Times New Roman" panose="02020603050405020304" pitchFamily="18" charset="0"/>
              </a:rPr>
              <a:t> ziņojumā ietvertas prasības ar izmēriem, piemēram, manevrēšanas laukuma izmēri</a:t>
            </a:r>
            <a:r>
              <a:rPr lang="en-US" sz="2000" dirty="0">
                <a:latin typeface="Verdana" panose="020B0604030504040204" pitchFamily="34" charset="0"/>
                <a:ea typeface="Verdana" panose="020B0604030504040204" pitchFamily="34" charset="0"/>
                <a:cs typeface="Times New Roman" panose="02020603050405020304" pitchFamily="18" charset="0"/>
              </a:rPr>
              <a:t> un </a:t>
            </a:r>
            <a:r>
              <a:rPr lang="lv-LV" sz="2000" dirty="0">
                <a:latin typeface="Verdana" panose="020B0604030504040204" pitchFamily="34" charset="0"/>
                <a:ea typeface="Verdana" panose="020B0604030504040204" pitchFamily="34" charset="0"/>
                <a:cs typeface="Times New Roman" panose="02020603050405020304" pitchFamily="18" charset="0"/>
              </a:rPr>
              <a:t>vadības pogu izvietojums</a:t>
            </a:r>
            <a:r>
              <a:rPr lang="en-US" sz="2000" dirty="0">
                <a:latin typeface="Verdana" panose="020B0604030504040204" pitchFamily="34" charset="0"/>
                <a:ea typeface="Verdana" panose="020B0604030504040204" pitchFamily="34" charset="0"/>
                <a:cs typeface="Times New Roman" panose="02020603050405020304" pitchFamily="18" charset="0"/>
              </a:rPr>
              <a:t>)</a:t>
            </a:r>
            <a:endParaRPr lang="lv-LV" sz="2000" dirty="0">
              <a:latin typeface="Verdana" panose="020B0604030504040204" pitchFamily="34" charset="0"/>
              <a:ea typeface="Verdana" panose="020B0604030504040204" pitchFamily="34" charset="0"/>
              <a:cs typeface="Times New Roman" panose="02020603050405020304" pitchFamily="18" charset="0"/>
            </a:endParaRPr>
          </a:p>
          <a:p>
            <a:pPr marL="342900" indent="-342900">
              <a:buFont typeface="Wingdings" panose="05000000000000000000" pitchFamily="2" charset="2"/>
              <a:buChar char="§"/>
            </a:pPr>
            <a:endParaRPr lang="lv-LV" sz="2000" b="1" dirty="0">
              <a:latin typeface="Verdana" panose="020B0604030504040204" pitchFamily="34" charset="0"/>
              <a:ea typeface="Verdana" panose="020B0604030504040204" pitchFamily="34" charset="0"/>
              <a:cs typeface="Times New Roman" panose="02020603050405020304" pitchFamily="18" charset="0"/>
            </a:endParaRPr>
          </a:p>
        </p:txBody>
      </p:sp>
      <p:pic>
        <p:nvPicPr>
          <p:cNvPr id="23" name="Attēls 22" descr="Attēls, kurā ir siena, iekštelpu, interjera dizains, ierīce&#10;&#10;Apraksts ģenerēts automātiski">
            <a:extLst>
              <a:ext uri="{FF2B5EF4-FFF2-40B4-BE49-F238E27FC236}">
                <a16:creationId xmlns:a16="http://schemas.microsoft.com/office/drawing/2014/main" id="{DCE1A644-B0F4-C7C3-1F70-CC911D8408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80475" y="2514432"/>
            <a:ext cx="3781661" cy="2127184"/>
          </a:xfrm>
          <a:prstGeom prst="rect">
            <a:avLst/>
          </a:prstGeom>
          <a:ln>
            <a:noFill/>
          </a:ln>
          <a:effectLst>
            <a:softEdge rad="112500"/>
          </a:effectLst>
        </p:spPr>
      </p:pic>
    </p:spTree>
    <p:extLst>
      <p:ext uri="{BB962C8B-B14F-4D97-AF65-F5344CB8AC3E}">
        <p14:creationId xmlns:p14="http://schemas.microsoft.com/office/powerpoint/2010/main" val="3965653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591C8E3C-2BAF-682A-72B0-3B5793EDA2A6}"/>
              </a:ext>
            </a:extLst>
          </p:cNvPr>
          <p:cNvSpPr/>
          <p:nvPr/>
        </p:nvSpPr>
        <p:spPr>
          <a:xfrm>
            <a:off x="500941" y="2049973"/>
            <a:ext cx="6107039" cy="4093428"/>
          </a:xfrm>
          <a:prstGeom prst="rect">
            <a:avLst/>
          </a:prstGeom>
        </p:spPr>
        <p:txBody>
          <a:bodyPr wrap="square">
            <a:spAutoFit/>
          </a:bodyPr>
          <a:lstStyle/>
          <a:p>
            <a:r>
              <a:rPr lang="lv-LV" sz="2000">
                <a:latin typeface="Verdana" panose="020B0604030504040204" pitchFamily="34" charset="0"/>
                <a:ea typeface="Verdana" panose="020B0604030504040204" pitchFamily="34" charset="0"/>
                <a:cs typeface="Times New Roman" panose="02020603050405020304" pitchFamily="18" charset="0"/>
              </a:rPr>
              <a:t>13.1. liftu komplektē saskaņā ar lifta pasūtītāja dokumentāru apliecinājumu par lifta paredzēto pielietojumu un funkcijām;</a:t>
            </a:r>
          </a:p>
          <a:p>
            <a:endParaRPr lang="lv-LV" sz="2000">
              <a:latin typeface="Verdana" panose="020B0604030504040204" pitchFamily="34" charset="0"/>
              <a:ea typeface="Verdana" panose="020B0604030504040204" pitchFamily="34" charset="0"/>
              <a:cs typeface="Times New Roman" panose="02020603050405020304" pitchFamily="18" charset="0"/>
            </a:endParaRPr>
          </a:p>
          <a:p>
            <a:r>
              <a:rPr lang="lv-LV" sz="2000">
                <a:latin typeface="Verdana" panose="020B0604030504040204" pitchFamily="34" charset="0"/>
                <a:ea typeface="Verdana" panose="020B0604030504040204" pitchFamily="34" charset="0"/>
                <a:cs typeface="Times New Roman" panose="02020603050405020304" pitchFamily="18" charset="0"/>
              </a:rPr>
              <a:t>13.2. liftu uzstāda, ja nodrošināta iepriekšēja tehniskās informācijas apmaiņa starp lifta uzstādītāju un personu, kas ir atbildīga par būvi vai būvdarbiem būvē, kurā liftu paredzēts uzstādīt, un ja lifta uzstādītājs atbilstoši uzrādītajai dokumentācijai ir pārliecinājies, ka </a:t>
            </a:r>
            <a:r>
              <a:rPr lang="lv-LV" sz="2000" b="1">
                <a:latin typeface="Verdana" panose="020B0604030504040204" pitchFamily="34" charset="0"/>
                <a:ea typeface="Verdana" panose="020B0604030504040204" pitchFamily="34" charset="0"/>
                <a:cs typeface="Times New Roman" panose="02020603050405020304" pitchFamily="18" charset="0"/>
              </a:rPr>
              <a:t>būves tehniskie raksturlielumi pieļauj izpildīt šajos noteikumos liftam noteiktās prasības</a:t>
            </a:r>
            <a:r>
              <a:rPr lang="lv-LV" sz="2000">
                <a:latin typeface="Verdana" panose="020B0604030504040204" pitchFamily="34" charset="0"/>
                <a:ea typeface="Verdana" panose="020B0604030504040204" pitchFamily="34" charset="0"/>
                <a:cs typeface="Times New Roman" panose="02020603050405020304" pitchFamily="18" charset="0"/>
              </a:rPr>
              <a:t>.</a:t>
            </a:r>
          </a:p>
        </p:txBody>
      </p:sp>
      <p:sp>
        <p:nvSpPr>
          <p:cNvPr id="6" name="TextBox 5">
            <a:extLst>
              <a:ext uri="{FF2B5EF4-FFF2-40B4-BE49-F238E27FC236}">
                <a16:creationId xmlns:a16="http://schemas.microsoft.com/office/drawing/2014/main" id="{6C2D1B1D-5C91-8707-A1EF-A84F9C32AEA5}"/>
              </a:ext>
            </a:extLst>
          </p:cNvPr>
          <p:cNvSpPr txBox="1"/>
          <p:nvPr/>
        </p:nvSpPr>
        <p:spPr>
          <a:xfrm>
            <a:off x="2246524" y="451817"/>
            <a:ext cx="8787920" cy="461665"/>
          </a:xfrm>
          <a:prstGeom prst="rect">
            <a:avLst/>
          </a:prstGeom>
          <a:noFill/>
        </p:spPr>
        <p:txBody>
          <a:bodyPr wrap="square">
            <a:spAutoFit/>
          </a:bodyPr>
          <a:lstStyle/>
          <a:p>
            <a:pPr marL="0" marR="0" lvl="0" indent="0" algn="ctr" defTabSz="938213" rtl="0" eaLnBrk="1" fontAlgn="base" latinLnBrk="0" hangingPunct="1">
              <a:lnSpc>
                <a:spcPct val="100000"/>
              </a:lnSpc>
              <a:spcBef>
                <a:spcPct val="0"/>
              </a:spcBef>
              <a:spcAft>
                <a:spcPct val="0"/>
              </a:spcAft>
              <a:buClrTx/>
              <a:buSzTx/>
              <a:buFontTx/>
              <a:buNone/>
              <a:tabLst/>
              <a:defRPr/>
            </a:pPr>
            <a:r>
              <a:rPr kumimoji="0" lang="lv-LV" sz="2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LIFTI un BŪVE [1]</a:t>
            </a:r>
          </a:p>
        </p:txBody>
      </p:sp>
      <p:pic>
        <p:nvPicPr>
          <p:cNvPr id="4" name="Picture 2">
            <a:extLst>
              <a:ext uri="{FF2B5EF4-FFF2-40B4-BE49-F238E27FC236}">
                <a16:creationId xmlns:a16="http://schemas.microsoft.com/office/drawing/2014/main" id="{D5FC02CC-A8E6-2B2A-AA3D-9528032D74B5}"/>
              </a:ext>
            </a:extLst>
          </p:cNvPr>
          <p:cNvPicPr>
            <a:picLocks noChangeAspect="1"/>
          </p:cNvPicPr>
          <p:nvPr/>
        </p:nvPicPr>
        <p:blipFill rotWithShape="1">
          <a:blip r:embed="rId3">
            <a:extLst>
              <a:ext uri="{28A0092B-C50C-407E-A947-70E740481C1C}">
                <a14:useLocalDpi xmlns:a14="http://schemas.microsoft.com/office/drawing/2010/main" val="0"/>
              </a:ext>
            </a:extLst>
          </a:blip>
          <a:srcRect r="4376" b="10719"/>
          <a:stretch/>
        </p:blipFill>
        <p:spPr>
          <a:xfrm>
            <a:off x="8632147" y="1645242"/>
            <a:ext cx="1585286" cy="1973510"/>
          </a:xfrm>
          <a:prstGeom prst="rect">
            <a:avLst/>
          </a:prstGeom>
        </p:spPr>
      </p:pic>
      <p:sp>
        <p:nvSpPr>
          <p:cNvPr id="8" name="TextBox 7">
            <a:extLst>
              <a:ext uri="{FF2B5EF4-FFF2-40B4-BE49-F238E27FC236}">
                <a16:creationId xmlns:a16="http://schemas.microsoft.com/office/drawing/2014/main" id="{E23DA94C-ED18-64D8-EA26-4A90F0AF3DE0}"/>
              </a:ext>
            </a:extLst>
          </p:cNvPr>
          <p:cNvSpPr txBox="1"/>
          <p:nvPr/>
        </p:nvSpPr>
        <p:spPr>
          <a:xfrm>
            <a:off x="6492246" y="1098167"/>
            <a:ext cx="4981579" cy="400110"/>
          </a:xfrm>
          <a:prstGeom prst="rect">
            <a:avLst/>
          </a:prstGeom>
          <a:noFill/>
        </p:spPr>
        <p:txBody>
          <a:bodyPr wrap="square">
            <a:spAutoFit/>
          </a:bodyPr>
          <a:lstStyle/>
          <a:p>
            <a:pPr marL="0" marR="0" lvl="0" indent="0" algn="ctr" defTabSz="938213" rtl="0" eaLnBrk="1" fontAlgn="base" latinLnBrk="0" hangingPunct="1">
              <a:lnSpc>
                <a:spcPct val="100000"/>
              </a:lnSpc>
              <a:spcBef>
                <a:spcPct val="0"/>
              </a:spcBef>
              <a:spcAft>
                <a:spcPct val="0"/>
              </a:spcAft>
              <a:buClrTx/>
              <a:buSzTx/>
              <a:buFontTx/>
              <a:buNone/>
              <a:tabLst/>
              <a:defRPr/>
            </a:pPr>
            <a:r>
              <a:rPr lang="en-US" sz="2000" b="1" err="1">
                <a:solidFill>
                  <a:prstClr val="black"/>
                </a:solidFill>
                <a:latin typeface="Verdana" panose="020B0604030504040204" pitchFamily="34" charset="0"/>
                <a:ea typeface="Verdana" panose="020B0604030504040204" pitchFamily="34" charset="0"/>
                <a:cs typeface="Times New Roman" panose="02020603050405020304" pitchFamily="18" charset="0"/>
              </a:rPr>
              <a:t>Piekļuve</a:t>
            </a:r>
            <a:r>
              <a:rPr lang="en-US" sz="2000" b="1">
                <a:solidFill>
                  <a:prstClr val="black"/>
                </a:solidFill>
                <a:latin typeface="Verdana" panose="020B0604030504040204" pitchFamily="34" charset="0"/>
                <a:ea typeface="Verdana" panose="020B0604030504040204" pitchFamily="34" charset="0"/>
                <a:cs typeface="Times New Roman" panose="02020603050405020304" pitchFamily="18" charset="0"/>
              </a:rPr>
              <a:t> </a:t>
            </a:r>
            <a:r>
              <a:rPr lang="en-US" sz="2000" b="1" err="1">
                <a:solidFill>
                  <a:prstClr val="black"/>
                </a:solidFill>
                <a:latin typeface="Verdana" panose="020B0604030504040204" pitchFamily="34" charset="0"/>
                <a:ea typeface="Verdana" panose="020B0604030504040204" pitchFamily="34" charset="0"/>
                <a:cs typeface="Times New Roman" panose="02020603050405020304" pitchFamily="18" charset="0"/>
              </a:rPr>
              <a:t>mašīntelpai</a:t>
            </a:r>
            <a:endParaRPr kumimoji="0" lang="lv-LV" sz="2000" b="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pic>
        <p:nvPicPr>
          <p:cNvPr id="9" name="Attēls 8" descr="Attēls, kurā ir kompozītmateriāls, siena, iekštelpu, ēvele&#10;&#10;Apraksts ģenerēts automātiski">
            <a:extLst>
              <a:ext uri="{FF2B5EF4-FFF2-40B4-BE49-F238E27FC236}">
                <a16:creationId xmlns:a16="http://schemas.microsoft.com/office/drawing/2014/main" id="{31F975AA-9F66-B96D-9DD5-009196B799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9932021" y="2076947"/>
            <a:ext cx="1973511" cy="1110099"/>
          </a:xfrm>
          <a:prstGeom prst="rect">
            <a:avLst/>
          </a:prstGeom>
        </p:spPr>
      </p:pic>
      <p:pic>
        <p:nvPicPr>
          <p:cNvPr id="10" name="Attēls 9" descr="Attēls, kurā ir zīmējums, apģērbs, glezna, persona&#10;&#10;Apraksts ģenerēts automātiski">
            <a:extLst>
              <a:ext uri="{FF2B5EF4-FFF2-40B4-BE49-F238E27FC236}">
                <a16:creationId xmlns:a16="http://schemas.microsoft.com/office/drawing/2014/main" id="{34F67776-C91E-83F9-A0AD-5A980FCB12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0672" y="1645242"/>
            <a:ext cx="1805181" cy="1973510"/>
          </a:xfrm>
          <a:prstGeom prst="rect">
            <a:avLst/>
          </a:prstGeom>
          <a:ln>
            <a:noFill/>
          </a:ln>
        </p:spPr>
      </p:pic>
      <p:sp>
        <p:nvSpPr>
          <p:cNvPr id="12" name="TextBox 11">
            <a:extLst>
              <a:ext uri="{FF2B5EF4-FFF2-40B4-BE49-F238E27FC236}">
                <a16:creationId xmlns:a16="http://schemas.microsoft.com/office/drawing/2014/main" id="{3ABC0FCE-DE60-D3EE-EB9D-7CA433392228}"/>
              </a:ext>
            </a:extLst>
          </p:cNvPr>
          <p:cNvSpPr txBox="1"/>
          <p:nvPr/>
        </p:nvSpPr>
        <p:spPr>
          <a:xfrm>
            <a:off x="6317711" y="3765715"/>
            <a:ext cx="5489081" cy="707886"/>
          </a:xfrm>
          <a:prstGeom prst="rect">
            <a:avLst/>
          </a:prstGeom>
          <a:noFill/>
        </p:spPr>
        <p:txBody>
          <a:bodyPr wrap="square">
            <a:spAutoFit/>
          </a:bodyPr>
          <a:lstStyle/>
          <a:p>
            <a:pPr algn="ctr" eaLnBrk="1" hangingPunct="1">
              <a:buClr>
                <a:srgbClr val="93A299"/>
              </a:buClr>
            </a:pPr>
            <a:r>
              <a:rPr lang="lv-LV" altLang="lv-LV" sz="2000" b="1">
                <a:latin typeface="Verdana" panose="020B0604030504040204" pitchFamily="34" charset="0"/>
                <a:ea typeface="Verdana" panose="020B0604030504040204" pitchFamily="34" charset="0"/>
                <a:cs typeface="Times New Roman" panose="02020603050405020304" pitchFamily="18" charset="0"/>
              </a:rPr>
              <a:t>Gruntsūdens (arī </a:t>
            </a:r>
            <a:r>
              <a:rPr lang="lv-LV" altLang="lv-LV" sz="2000" b="1" err="1">
                <a:latin typeface="Verdana" panose="020B0604030504040204" pitchFamily="34" charset="0"/>
                <a:ea typeface="Verdana" panose="020B0604030504040204" pitchFamily="34" charset="0"/>
                <a:cs typeface="Times New Roman" panose="02020603050405020304" pitchFamily="18" charset="0"/>
              </a:rPr>
              <a:t>cēlējplatformai</a:t>
            </a:r>
            <a:r>
              <a:rPr lang="lv-LV" altLang="lv-LV" sz="2000" b="1">
                <a:latin typeface="Verdana" panose="020B0604030504040204" pitchFamily="34" charset="0"/>
                <a:ea typeface="Verdana" panose="020B0604030504040204" pitchFamily="34" charset="0"/>
                <a:cs typeface="Times New Roman" panose="02020603050405020304" pitchFamily="18" charset="0"/>
              </a:rPr>
              <a:t>), jumta notekūdeņi šahtas bedrē</a:t>
            </a:r>
          </a:p>
        </p:txBody>
      </p:sp>
      <p:pic>
        <p:nvPicPr>
          <p:cNvPr id="13" name="Attēls 12" descr="Attēls, kurā ir ēka, netīrs&#10;&#10;Apraksts ģenerēts automātiski">
            <a:extLst>
              <a:ext uri="{FF2B5EF4-FFF2-40B4-BE49-F238E27FC236}">
                <a16:creationId xmlns:a16="http://schemas.microsoft.com/office/drawing/2014/main" id="{F642DC10-C838-2FC9-348F-BE50CF198B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9200" y="4555506"/>
            <a:ext cx="2888823" cy="1624963"/>
          </a:xfrm>
          <a:prstGeom prst="rect">
            <a:avLst/>
          </a:prstGeom>
        </p:spPr>
      </p:pic>
      <p:pic>
        <p:nvPicPr>
          <p:cNvPr id="14" name="Attēls 13" descr="Attēls, kurā ir iekštelpa, ēdiena gatavošana, panna&#10;&#10;Apraksts ģenerēts automātiski">
            <a:extLst>
              <a:ext uri="{FF2B5EF4-FFF2-40B4-BE49-F238E27FC236}">
                <a16:creationId xmlns:a16="http://schemas.microsoft.com/office/drawing/2014/main" id="{D11EBD32-E7BF-272F-62FC-C28E86E86A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9299098" y="4912317"/>
            <a:ext cx="1623237" cy="913071"/>
          </a:xfrm>
          <a:prstGeom prst="rect">
            <a:avLst/>
          </a:prstGeom>
        </p:spPr>
      </p:pic>
      <p:pic>
        <p:nvPicPr>
          <p:cNvPr id="15" name="Attēls 14" descr="Attēls, kurā ir koka, ķieģelis, vecs, koks&#10;&#10;Apraksts ģenerēts automātiski">
            <a:extLst>
              <a:ext uri="{FF2B5EF4-FFF2-40B4-BE49-F238E27FC236}">
                <a16:creationId xmlns:a16="http://schemas.microsoft.com/office/drawing/2014/main" id="{FC78F7E9-3B63-146C-A009-1EA4D60570D1}"/>
              </a:ext>
            </a:extLst>
          </p:cNvPr>
          <p:cNvPicPr>
            <a:picLocks noChangeAspect="1"/>
          </p:cNvPicPr>
          <p:nvPr/>
        </p:nvPicPr>
        <p:blipFill rotWithShape="1">
          <a:blip r:embed="rId8">
            <a:extLst>
              <a:ext uri="{28A0092B-C50C-407E-A947-70E740481C1C}">
                <a14:useLocalDpi xmlns:a14="http://schemas.microsoft.com/office/drawing/2010/main" val="0"/>
              </a:ext>
            </a:extLst>
          </a:blip>
          <a:srcRect r="26255"/>
          <a:stretch/>
        </p:blipFill>
        <p:spPr>
          <a:xfrm rot="5400000">
            <a:off x="10418481" y="4792162"/>
            <a:ext cx="1623238" cy="1153383"/>
          </a:xfrm>
          <a:prstGeom prst="rect">
            <a:avLst/>
          </a:prstGeom>
        </p:spPr>
      </p:pic>
      <p:sp>
        <p:nvSpPr>
          <p:cNvPr id="3" name="TextBox 2">
            <a:extLst>
              <a:ext uri="{FF2B5EF4-FFF2-40B4-BE49-F238E27FC236}">
                <a16:creationId xmlns:a16="http://schemas.microsoft.com/office/drawing/2014/main" id="{96D9C6F7-1A36-79C9-1091-31DE580C2B50}"/>
              </a:ext>
            </a:extLst>
          </p:cNvPr>
          <p:cNvSpPr txBox="1"/>
          <p:nvPr/>
        </p:nvSpPr>
        <p:spPr>
          <a:xfrm>
            <a:off x="1697621" y="1034310"/>
            <a:ext cx="4794625" cy="1015663"/>
          </a:xfrm>
          <a:prstGeom prst="rect">
            <a:avLst/>
          </a:prstGeom>
          <a:noFill/>
        </p:spPr>
        <p:txBody>
          <a:bodyPr wrap="square">
            <a:spAutoFit/>
          </a:bodyPr>
          <a:lstStyle/>
          <a:p>
            <a:r>
              <a:rPr lang="lv-LV" sz="2000" i="1">
                <a:latin typeface="Verdana" panose="020B0604030504040204" pitchFamily="34" charset="0"/>
                <a:ea typeface="Verdana" panose="020B0604030504040204" pitchFamily="34" charset="0"/>
                <a:cs typeface="Times New Roman" panose="02020603050405020304" pitchFamily="18" charset="0"/>
              </a:rPr>
              <a:t>Liftu noteikumi</a:t>
            </a:r>
            <a:r>
              <a:rPr lang="lv-LV" sz="2000">
                <a:latin typeface="Verdana" panose="020B0604030504040204" pitchFamily="34" charset="0"/>
                <a:ea typeface="Verdana" panose="020B0604030504040204" pitchFamily="34" charset="0"/>
                <a:cs typeface="Times New Roman" panose="02020603050405020304" pitchFamily="18" charset="0"/>
              </a:rPr>
              <a:t>: 13. Lai garantētu atbilstošu lifta darbību un drošu tā lietošanu:</a:t>
            </a:r>
          </a:p>
        </p:txBody>
      </p:sp>
    </p:spTree>
    <p:extLst>
      <p:ext uri="{BB962C8B-B14F-4D97-AF65-F5344CB8AC3E}">
        <p14:creationId xmlns:p14="http://schemas.microsoft.com/office/powerpoint/2010/main" val="2456421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2D1B1D-5C91-8707-A1EF-A84F9C32AEA5}"/>
              </a:ext>
            </a:extLst>
          </p:cNvPr>
          <p:cNvSpPr txBox="1"/>
          <p:nvPr/>
        </p:nvSpPr>
        <p:spPr>
          <a:xfrm>
            <a:off x="1959270" y="482014"/>
            <a:ext cx="8787920" cy="461665"/>
          </a:xfrm>
          <a:prstGeom prst="rect">
            <a:avLst/>
          </a:prstGeom>
          <a:noFill/>
        </p:spPr>
        <p:txBody>
          <a:bodyPr wrap="square">
            <a:spAutoFit/>
          </a:bodyPr>
          <a:lstStyle/>
          <a:p>
            <a:pPr marL="0" marR="0" lvl="0" indent="0" algn="ctr" defTabSz="938213" rtl="0" eaLnBrk="1" fontAlgn="base" latinLnBrk="0" hangingPunct="1">
              <a:lnSpc>
                <a:spcPct val="100000"/>
              </a:lnSpc>
              <a:spcBef>
                <a:spcPct val="0"/>
              </a:spcBef>
              <a:spcAft>
                <a:spcPct val="0"/>
              </a:spcAft>
              <a:buClrTx/>
              <a:buSzTx/>
              <a:buFontTx/>
              <a:buNone/>
              <a:tabLst/>
              <a:defRPr/>
            </a:pPr>
            <a:r>
              <a:rPr kumimoji="0" lang="lv-LV" sz="2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LIFTI (EN 81-20) un BŪVE [2]</a:t>
            </a:r>
          </a:p>
        </p:txBody>
      </p:sp>
      <p:sp>
        <p:nvSpPr>
          <p:cNvPr id="5" name="TextBox 4">
            <a:extLst>
              <a:ext uri="{FF2B5EF4-FFF2-40B4-BE49-F238E27FC236}">
                <a16:creationId xmlns:a16="http://schemas.microsoft.com/office/drawing/2014/main" id="{6285F6E0-CDC9-69CF-6E9F-6C35995DBE58}"/>
              </a:ext>
            </a:extLst>
          </p:cNvPr>
          <p:cNvSpPr txBox="1"/>
          <p:nvPr/>
        </p:nvSpPr>
        <p:spPr>
          <a:xfrm>
            <a:off x="1785097" y="1111427"/>
            <a:ext cx="9526267" cy="1323439"/>
          </a:xfrm>
          <a:prstGeom prst="rect">
            <a:avLst/>
          </a:prstGeom>
          <a:noFill/>
        </p:spPr>
        <p:txBody>
          <a:bodyPr wrap="square">
            <a:spAutoFit/>
          </a:bodyPr>
          <a:lstStyle/>
          <a:p>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Šahtas sienas stiprība: </a:t>
            </a:r>
            <a:r>
              <a:rPr lang="lv-LV" sz="2000">
                <a:latin typeface="Verdana" panose="020B0604030504040204" pitchFamily="34" charset="0"/>
                <a:ea typeface="Verdana" panose="020B0604030504040204" pitchFamily="34" charset="0"/>
                <a:cs typeface="Times New Roman" panose="02020603050405020304" pitchFamily="18" charset="0"/>
              </a:rPr>
              <a:t>šahtas sienas stiprība no abām pusēm - jebkurā sienas vietā taisnā leņķī vienmērīgi uz 0,30 x 0,30 m laukumu pielikts 1000 N spēks neizraisa paliekošas deformācijas vairāk kā 1 mm un elastīgās deformācijas vairāk kā 15 mm.</a:t>
            </a:r>
          </a:p>
        </p:txBody>
      </p:sp>
      <p:pic>
        <p:nvPicPr>
          <p:cNvPr id="7" name="Attēls 6" descr="Attēls, kurā ir iekštelpa&#10;&#10;Apraksts ģenerēts automātiski">
            <a:extLst>
              <a:ext uri="{FF2B5EF4-FFF2-40B4-BE49-F238E27FC236}">
                <a16:creationId xmlns:a16="http://schemas.microsoft.com/office/drawing/2014/main" id="{655CCC86-7503-B56B-957E-2894D07E86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6595" y="5052547"/>
            <a:ext cx="1323439" cy="1323439"/>
          </a:xfrm>
          <a:prstGeom prst="rect">
            <a:avLst/>
          </a:prstGeom>
        </p:spPr>
      </p:pic>
      <p:sp>
        <p:nvSpPr>
          <p:cNvPr id="11" name="Taisnstūris 10">
            <a:extLst>
              <a:ext uri="{FF2B5EF4-FFF2-40B4-BE49-F238E27FC236}">
                <a16:creationId xmlns:a16="http://schemas.microsoft.com/office/drawing/2014/main" id="{C443C75E-6F13-A928-C804-45B86A1DAFB8}"/>
              </a:ext>
            </a:extLst>
          </p:cNvPr>
          <p:cNvSpPr/>
          <p:nvPr/>
        </p:nvSpPr>
        <p:spPr>
          <a:xfrm>
            <a:off x="1444810" y="5010352"/>
            <a:ext cx="2322001" cy="1323439"/>
          </a:xfrm>
          <a:prstGeom prst="rect">
            <a:avLst/>
          </a:prstGeom>
          <a:solidFill>
            <a:schemeClr val="accent5">
              <a:lumMod val="20000"/>
              <a:lumOff val="80000"/>
            </a:schemeClr>
          </a:solidFill>
        </p:spPr>
        <p:txBody>
          <a:bodyPr wrap="square">
            <a:spAutoFit/>
          </a:bodyPr>
          <a:lstStyle/>
          <a:p>
            <a:pPr algn="ctr"/>
            <a:r>
              <a:rPr lang="lv-LV" sz="2000">
                <a:latin typeface="Verdana" panose="020B0604030504040204" pitchFamily="34" charset="0"/>
                <a:ea typeface="Verdana" panose="020B0604030504040204" pitchFamily="34" charset="0"/>
                <a:cs typeface="Times New Roman" panose="02020603050405020304" pitchFamily="18" charset="0"/>
              </a:rPr>
              <a:t>Ģipškartona plāksnes un ventilācijas atvērumi</a:t>
            </a:r>
          </a:p>
        </p:txBody>
      </p:sp>
      <p:sp>
        <p:nvSpPr>
          <p:cNvPr id="19" name="TextBox 18">
            <a:extLst>
              <a:ext uri="{FF2B5EF4-FFF2-40B4-BE49-F238E27FC236}">
                <a16:creationId xmlns:a16="http://schemas.microsoft.com/office/drawing/2014/main" id="{54151D57-207F-FAC6-B86E-5534336F2A09}"/>
              </a:ext>
            </a:extLst>
          </p:cNvPr>
          <p:cNvSpPr txBox="1"/>
          <p:nvPr/>
        </p:nvSpPr>
        <p:spPr>
          <a:xfrm>
            <a:off x="359177" y="4311556"/>
            <a:ext cx="4891200" cy="400110"/>
          </a:xfrm>
          <a:prstGeom prst="rect">
            <a:avLst/>
          </a:prstGeom>
          <a:noFill/>
        </p:spPr>
        <p:txBody>
          <a:bodyPr wrap="square">
            <a:spAutoFit/>
          </a:bodyPr>
          <a:lstStyle/>
          <a:p>
            <a:pPr marL="0" marR="0" lvl="0" indent="0" defTabSz="938213" rtl="0" eaLnBrk="1" fontAlgn="base" latinLnBrk="0" hangingPunct="1">
              <a:lnSpc>
                <a:spcPct val="100000"/>
              </a:lnSpc>
              <a:spcBef>
                <a:spcPct val="0"/>
              </a:spcBef>
              <a:spcAft>
                <a:spcPct val="0"/>
              </a:spcAft>
              <a:buClrTx/>
              <a:buSzTx/>
              <a:buFontTx/>
              <a:buNone/>
              <a:tabLst/>
              <a:defRPr/>
            </a:pPr>
            <a:endParaRPr kumimoji="0" lang="lv-LV" sz="2000" b="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pic>
        <p:nvPicPr>
          <p:cNvPr id="20" name="Attēls 19">
            <a:extLst>
              <a:ext uri="{FF2B5EF4-FFF2-40B4-BE49-F238E27FC236}">
                <a16:creationId xmlns:a16="http://schemas.microsoft.com/office/drawing/2014/main" id="{46F9384F-A969-E2F6-2102-ED98BFC7FF50}"/>
              </a:ext>
            </a:extLst>
          </p:cNvPr>
          <p:cNvPicPr>
            <a:picLocks noChangeAspect="1"/>
          </p:cNvPicPr>
          <p:nvPr/>
        </p:nvPicPr>
        <p:blipFill rotWithShape="1">
          <a:blip r:embed="rId4"/>
          <a:srcRect l="70980" b="30686"/>
          <a:stretch/>
        </p:blipFill>
        <p:spPr>
          <a:xfrm>
            <a:off x="9167006" y="4769187"/>
            <a:ext cx="1580184" cy="1778924"/>
          </a:xfrm>
          <a:prstGeom prst="rect">
            <a:avLst/>
          </a:prstGeom>
        </p:spPr>
      </p:pic>
      <p:pic>
        <p:nvPicPr>
          <p:cNvPr id="21" name="Picture 2" descr="Tempered glass laminated glass, Spara 79% storsäljning -  piratezstrikefishing.com">
            <a:extLst>
              <a:ext uri="{FF2B5EF4-FFF2-40B4-BE49-F238E27FC236}">
                <a16:creationId xmlns:a16="http://schemas.microsoft.com/office/drawing/2014/main" id="{7AA103DF-953F-78F7-C19C-6608EADB06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759" t="13159" r="36597" b="34521"/>
          <a:stretch/>
        </p:blipFill>
        <p:spPr bwMode="auto">
          <a:xfrm>
            <a:off x="7317237" y="4706012"/>
            <a:ext cx="1335225" cy="1905273"/>
          </a:xfrm>
          <a:prstGeom prst="rect">
            <a:avLst/>
          </a:prstGeom>
          <a:noFill/>
          <a:extLst>
            <a:ext uri="{909E8E84-426E-40DD-AFC4-6F175D3DCCD1}">
              <a14:hiddenFill xmlns:a14="http://schemas.microsoft.com/office/drawing/2010/main">
                <a:solidFill>
                  <a:srgbClr val="FFFFFF"/>
                </a:solidFill>
              </a14:hiddenFill>
            </a:ext>
          </a:extLst>
        </p:spPr>
      </p:pic>
      <p:pic>
        <p:nvPicPr>
          <p:cNvPr id="22" name="Attēls 21">
            <a:extLst>
              <a:ext uri="{FF2B5EF4-FFF2-40B4-BE49-F238E27FC236}">
                <a16:creationId xmlns:a16="http://schemas.microsoft.com/office/drawing/2014/main" id="{F883353B-F188-A6AB-282B-606B24CA7524}"/>
              </a:ext>
            </a:extLst>
          </p:cNvPr>
          <p:cNvPicPr>
            <a:picLocks noChangeAspect="1"/>
          </p:cNvPicPr>
          <p:nvPr/>
        </p:nvPicPr>
        <p:blipFill>
          <a:blip r:embed="rId6"/>
          <a:stretch>
            <a:fillRect/>
          </a:stretch>
        </p:blipFill>
        <p:spPr>
          <a:xfrm>
            <a:off x="10036569" y="5842757"/>
            <a:ext cx="580785" cy="553772"/>
          </a:xfrm>
          <a:prstGeom prst="rect">
            <a:avLst/>
          </a:prstGeom>
        </p:spPr>
      </p:pic>
      <p:pic>
        <p:nvPicPr>
          <p:cNvPr id="23" name="Attēls 22">
            <a:extLst>
              <a:ext uri="{FF2B5EF4-FFF2-40B4-BE49-F238E27FC236}">
                <a16:creationId xmlns:a16="http://schemas.microsoft.com/office/drawing/2014/main" id="{70875984-037F-C705-B5BE-290ADAD6AAF7}"/>
              </a:ext>
            </a:extLst>
          </p:cNvPr>
          <p:cNvPicPr>
            <a:picLocks noChangeAspect="1"/>
          </p:cNvPicPr>
          <p:nvPr/>
        </p:nvPicPr>
        <p:blipFill>
          <a:blip r:embed="rId7"/>
          <a:stretch>
            <a:fillRect/>
          </a:stretch>
        </p:blipFill>
        <p:spPr>
          <a:xfrm>
            <a:off x="8368682" y="5989594"/>
            <a:ext cx="498719" cy="621691"/>
          </a:xfrm>
          <a:prstGeom prst="rect">
            <a:avLst/>
          </a:prstGeom>
        </p:spPr>
      </p:pic>
      <p:pic>
        <p:nvPicPr>
          <p:cNvPr id="24" name="Attēls 23">
            <a:extLst>
              <a:ext uri="{FF2B5EF4-FFF2-40B4-BE49-F238E27FC236}">
                <a16:creationId xmlns:a16="http://schemas.microsoft.com/office/drawing/2014/main" id="{1BDCDE10-FA71-7122-F73A-B25A8CB06C31}"/>
              </a:ext>
            </a:extLst>
          </p:cNvPr>
          <p:cNvPicPr>
            <a:picLocks noChangeAspect="1"/>
          </p:cNvPicPr>
          <p:nvPr/>
        </p:nvPicPr>
        <p:blipFill>
          <a:blip r:embed="rId7"/>
          <a:stretch>
            <a:fillRect/>
          </a:stretch>
        </p:blipFill>
        <p:spPr>
          <a:xfrm>
            <a:off x="3863486" y="6016562"/>
            <a:ext cx="288329" cy="359424"/>
          </a:xfrm>
          <a:prstGeom prst="rect">
            <a:avLst/>
          </a:prstGeom>
        </p:spPr>
      </p:pic>
      <p:sp>
        <p:nvSpPr>
          <p:cNvPr id="26" name="TextBox 25">
            <a:extLst>
              <a:ext uri="{FF2B5EF4-FFF2-40B4-BE49-F238E27FC236}">
                <a16:creationId xmlns:a16="http://schemas.microsoft.com/office/drawing/2014/main" id="{F7D9E5F7-2CE0-304D-D8EA-829C6AA60A9A}"/>
              </a:ext>
            </a:extLst>
          </p:cNvPr>
          <p:cNvSpPr txBox="1"/>
          <p:nvPr/>
        </p:nvSpPr>
        <p:spPr>
          <a:xfrm>
            <a:off x="548492" y="3965736"/>
            <a:ext cx="10959297" cy="1015663"/>
          </a:xfrm>
          <a:prstGeom prst="rect">
            <a:avLst/>
          </a:prstGeom>
          <a:noFill/>
        </p:spPr>
        <p:txBody>
          <a:bodyPr wrap="square">
            <a:spAutoFit/>
          </a:bodyPr>
          <a:lstStyle/>
          <a:p>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Piekļuves laukums lifta šahtas durvju priekšā, laukumu apgaismojums: </a:t>
            </a:r>
            <a:r>
              <a:rPr lang="lv-LV" sz="2000">
                <a:latin typeface="Verdana" panose="020B0604030504040204" pitchFamily="34" charset="0"/>
                <a:ea typeface="Verdana" panose="020B0604030504040204" pitchFamily="34" charset="0"/>
                <a:cs typeface="Times New Roman" panose="02020603050405020304" pitchFamily="18" charset="0"/>
              </a:rPr>
              <a:t>lifta šahtas durvju </a:t>
            </a:r>
            <a:r>
              <a:rPr lang="lv-LV" sz="2000" err="1">
                <a:latin typeface="Verdana" panose="020B0604030504040204" pitchFamily="34" charset="0"/>
                <a:ea typeface="Verdana" panose="020B0604030504040204" pitchFamily="34" charset="0"/>
                <a:cs typeface="Times New Roman" panose="02020603050405020304" pitchFamily="18" charset="0"/>
              </a:rPr>
              <a:t>priekšlaukuma</a:t>
            </a:r>
            <a:r>
              <a:rPr lang="lv-LV" sz="2000">
                <a:latin typeface="Verdana" panose="020B0604030504040204" pitchFamily="34" charset="0"/>
                <a:ea typeface="Verdana" panose="020B0604030504040204" pitchFamily="34" charset="0"/>
                <a:cs typeface="Times New Roman" panose="02020603050405020304" pitchFamily="18" charset="0"/>
              </a:rPr>
              <a:t> apgaismojums lietošanas laikā -</a:t>
            </a:r>
            <a:r>
              <a:rPr lang="en-US" sz="2000">
                <a:latin typeface="Verdana" panose="020B0604030504040204" pitchFamily="34" charset="0"/>
                <a:ea typeface="Verdana" panose="020B0604030504040204" pitchFamily="34" charset="0"/>
                <a:cs typeface="Times New Roman" panose="02020603050405020304" pitchFamily="18" charset="0"/>
              </a:rPr>
              <a:t> </a:t>
            </a:r>
            <a:r>
              <a:rPr lang="en-US" sz="2000" err="1">
                <a:latin typeface="Verdana" panose="020B0604030504040204" pitchFamily="34" charset="0"/>
                <a:ea typeface="Verdana" panose="020B0604030504040204" pitchFamily="34" charset="0"/>
                <a:cs typeface="Times New Roman" panose="02020603050405020304" pitchFamily="18" charset="0"/>
              </a:rPr>
              <a:t>vismaz</a:t>
            </a:r>
            <a:r>
              <a:rPr lang="lv-LV" sz="2000">
                <a:latin typeface="Verdana" panose="020B0604030504040204" pitchFamily="34" charset="0"/>
                <a:ea typeface="Verdana" panose="020B0604030504040204" pitchFamily="34" charset="0"/>
                <a:cs typeface="Times New Roman" panose="02020603050405020304" pitchFamily="18" charset="0"/>
              </a:rPr>
              <a:t> 50 lx</a:t>
            </a:r>
            <a:r>
              <a:rPr lang="en-US" sz="2000">
                <a:latin typeface="Verdana" panose="020B0604030504040204" pitchFamily="34" charset="0"/>
                <a:ea typeface="Verdana" panose="020B0604030504040204" pitchFamily="34" charset="0"/>
                <a:cs typeface="Times New Roman" panose="02020603050405020304" pitchFamily="18" charset="0"/>
              </a:rPr>
              <a:t> </a:t>
            </a:r>
            <a:r>
              <a:rPr lang="en-US" sz="2000" err="1">
                <a:latin typeface="Verdana" panose="020B0604030504040204" pitchFamily="34" charset="0"/>
                <a:ea typeface="Verdana" panose="020B0604030504040204" pitchFamily="34" charset="0"/>
                <a:cs typeface="Times New Roman" panose="02020603050405020304" pitchFamily="18" charset="0"/>
              </a:rPr>
              <a:t>grīdas</a:t>
            </a:r>
            <a:r>
              <a:rPr lang="en-US" sz="2000">
                <a:latin typeface="Verdana" panose="020B0604030504040204" pitchFamily="34" charset="0"/>
                <a:ea typeface="Verdana" panose="020B0604030504040204" pitchFamily="34" charset="0"/>
                <a:cs typeface="Times New Roman" panose="02020603050405020304" pitchFamily="18" charset="0"/>
              </a:rPr>
              <a:t> </a:t>
            </a:r>
            <a:r>
              <a:rPr lang="en-US" sz="2000" err="1">
                <a:latin typeface="Verdana" panose="020B0604030504040204" pitchFamily="34" charset="0"/>
                <a:ea typeface="Verdana" panose="020B0604030504040204" pitchFamily="34" charset="0"/>
                <a:cs typeface="Times New Roman" panose="02020603050405020304" pitchFamily="18" charset="0"/>
              </a:rPr>
              <a:t>līmenī</a:t>
            </a:r>
            <a:r>
              <a:rPr lang="lv-LV" sz="2000">
                <a:latin typeface="Verdana" panose="020B0604030504040204" pitchFamily="34" charset="0"/>
                <a:ea typeface="Verdana" panose="020B0604030504040204" pitchFamily="34" charset="0"/>
                <a:cs typeface="Times New Roman" panose="02020603050405020304" pitchFamily="18" charset="0"/>
              </a:rPr>
              <a:t>.</a:t>
            </a:r>
            <a:endParaRPr lang="en-US" sz="2000">
              <a:highlight>
                <a:srgbClr val="FFFF00"/>
              </a:highlight>
              <a:latin typeface="Verdana" panose="020B0604030504040204" pitchFamily="34" charset="0"/>
              <a:ea typeface="Verdana" panose="020B060403050404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B5B4FF47-E522-EA1B-B379-B6855EA096D8}"/>
              </a:ext>
            </a:extLst>
          </p:cNvPr>
          <p:cNvSpPr txBox="1"/>
          <p:nvPr/>
        </p:nvSpPr>
        <p:spPr>
          <a:xfrm>
            <a:off x="548495" y="2465286"/>
            <a:ext cx="6436631" cy="400110"/>
          </a:xfrm>
          <a:prstGeom prst="rect">
            <a:avLst/>
          </a:prstGeom>
          <a:noFill/>
        </p:spPr>
        <p:txBody>
          <a:bodyPr wrap="square">
            <a:spAutoFit/>
          </a:bodyPr>
          <a:lstStyle/>
          <a:p>
            <a:pPr>
              <a:defRPr/>
            </a:pP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Šahtas sienas stikls: </a:t>
            </a:r>
            <a:r>
              <a:rPr lang="lv-LV" sz="2000">
                <a:latin typeface="Verdana" panose="020B0604030504040204" pitchFamily="34" charset="0"/>
                <a:ea typeface="Verdana" panose="020B0604030504040204" pitchFamily="34" charset="0"/>
                <a:cs typeface="Times New Roman" panose="02020603050405020304" pitchFamily="18" charset="0"/>
              </a:rPr>
              <a:t>laminēts stikls</a:t>
            </a:r>
          </a:p>
        </p:txBody>
      </p:sp>
      <p:sp>
        <p:nvSpPr>
          <p:cNvPr id="28" name="TextBox 27">
            <a:extLst>
              <a:ext uri="{FF2B5EF4-FFF2-40B4-BE49-F238E27FC236}">
                <a16:creationId xmlns:a16="http://schemas.microsoft.com/office/drawing/2014/main" id="{21A5EBD6-0D08-5730-536F-1EBACBE69B80}"/>
              </a:ext>
            </a:extLst>
          </p:cNvPr>
          <p:cNvSpPr txBox="1"/>
          <p:nvPr/>
        </p:nvSpPr>
        <p:spPr>
          <a:xfrm>
            <a:off x="548493" y="2984992"/>
            <a:ext cx="11082515" cy="400110"/>
          </a:xfrm>
          <a:prstGeom prst="rect">
            <a:avLst/>
          </a:prstGeom>
          <a:noFill/>
        </p:spPr>
        <p:txBody>
          <a:bodyPr wrap="square">
            <a:spAutoFit/>
          </a:bodyPr>
          <a:lstStyle/>
          <a:p>
            <a:pPr marL="0" marR="0" lvl="0" indent="0" defTabSz="938213" rtl="0" eaLnBrk="1" fontAlgn="base" latinLnBrk="0" hangingPunct="1">
              <a:lnSpc>
                <a:spcPct val="100000"/>
              </a:lnSpc>
              <a:spcBef>
                <a:spcPct val="0"/>
              </a:spcBef>
              <a:spcAft>
                <a:spcPct val="0"/>
              </a:spcAft>
              <a:buClrTx/>
              <a:buSzTx/>
              <a:buFontTx/>
              <a:buNone/>
              <a:tabLst/>
              <a:defRPr/>
            </a:pP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Šahtas izmēri, spēja uzņemt slodzes, ventilācija</a:t>
            </a:r>
            <a:endParaRPr kumimoji="0" lang="lv-LV" sz="2000" b="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A20FE1F-7043-B71C-3C81-C63C04D1B641}"/>
              </a:ext>
            </a:extLst>
          </p:cNvPr>
          <p:cNvSpPr txBox="1"/>
          <p:nvPr/>
        </p:nvSpPr>
        <p:spPr>
          <a:xfrm>
            <a:off x="601827" y="3483733"/>
            <a:ext cx="10959297" cy="400110"/>
          </a:xfrm>
          <a:prstGeom prst="rect">
            <a:avLst/>
          </a:prstGeom>
          <a:noFill/>
        </p:spPr>
        <p:txBody>
          <a:bodyPr wrap="square">
            <a:spAutoFit/>
          </a:bodyPr>
          <a:lstStyle/>
          <a:p>
            <a:pPr marL="0" marR="0" lvl="0" indent="0" defTabSz="938213" rtl="0" eaLnBrk="1" fontAlgn="base" latinLnBrk="0" hangingPunct="1">
              <a:lnSpc>
                <a:spcPct val="100000"/>
              </a:lnSpc>
              <a:spcBef>
                <a:spcPct val="0"/>
              </a:spcBef>
              <a:spcAft>
                <a:spcPct val="0"/>
              </a:spcAft>
              <a:buClrTx/>
              <a:buSzTx/>
              <a:buFontTx/>
              <a:buNone/>
              <a:tabLst/>
              <a:defRPr/>
            </a:pP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Mašīntelpas/skriemeļu telpas izmēri, ventilācija, u.c.</a:t>
            </a:r>
            <a:endParaRPr kumimoji="0" lang="lv-LV" sz="2000" b="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255235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591C8E3C-2BAF-682A-72B0-3B5793EDA2A6}"/>
              </a:ext>
            </a:extLst>
          </p:cNvPr>
          <p:cNvSpPr/>
          <p:nvPr/>
        </p:nvSpPr>
        <p:spPr>
          <a:xfrm>
            <a:off x="439838" y="1827962"/>
            <a:ext cx="8587610" cy="5016758"/>
          </a:xfrm>
          <a:prstGeom prst="rect">
            <a:avLst/>
          </a:prstGeom>
        </p:spPr>
        <p:txBody>
          <a:bodyPr wrap="square">
            <a:spAutoFit/>
          </a:bodyPr>
          <a:lstStyle/>
          <a:p>
            <a:pPr algn="just"/>
            <a:r>
              <a:rPr lang="lv-LV" sz="2000">
                <a:latin typeface="Verdana" panose="020B0604030504040204" pitchFamily="34" charset="0"/>
                <a:ea typeface="Verdana" panose="020B0604030504040204" pitchFamily="34" charset="0"/>
                <a:cs typeface="Times New Roman" panose="02020603050405020304" pitchFamily="18" charset="0"/>
              </a:rPr>
              <a:t>79. Liftu projektē un izgatavo tā, lai novērstu </a:t>
            </a:r>
            <a:r>
              <a:rPr lang="lv-LV" sz="2000">
                <a:solidFill>
                  <a:srgbClr val="C00000"/>
                </a:solidFill>
                <a:latin typeface="Verdana" panose="020B0604030504040204" pitchFamily="34" charset="0"/>
                <a:ea typeface="Verdana" panose="020B0604030504040204" pitchFamily="34" charset="0"/>
                <a:cs typeface="Times New Roman" panose="02020603050405020304" pitchFamily="18" charset="0"/>
              </a:rPr>
              <a:t>kabīnes izraisītu saspiešanas risku</a:t>
            </a:r>
            <a:r>
              <a:rPr lang="lv-LV" sz="2000">
                <a:latin typeface="Verdana" panose="020B0604030504040204" pitchFamily="34" charset="0"/>
                <a:ea typeface="Verdana" panose="020B0604030504040204" pitchFamily="34" charset="0"/>
                <a:cs typeface="Times New Roman" panose="02020603050405020304" pitchFamily="18" charset="0"/>
              </a:rPr>
              <a:t>, kad tā atrodas kādā no tās kustības galējiem stāvokļiem. Lai novērstu saspiešanas risku, aiz kabīnes vietās, kur kabīne atrodas tās kustības gala stāvoklī, </a:t>
            </a:r>
            <a:r>
              <a:rPr lang="lv-LV" sz="2000">
                <a:solidFill>
                  <a:srgbClr val="C00000"/>
                </a:solidFill>
                <a:latin typeface="Verdana" panose="020B0604030504040204" pitchFamily="34" charset="0"/>
                <a:ea typeface="Verdana" panose="020B0604030504040204" pitchFamily="34" charset="0"/>
                <a:cs typeface="Times New Roman" panose="02020603050405020304" pitchFamily="18" charset="0"/>
              </a:rPr>
              <a:t>izveido brīvu telpu vai patvēruma telpu</a:t>
            </a:r>
            <a:r>
              <a:rPr lang="lv-LV" sz="2000">
                <a:latin typeface="Verdana" panose="020B0604030504040204" pitchFamily="34" charset="0"/>
                <a:ea typeface="Verdana" panose="020B0604030504040204" pitchFamily="34" charset="0"/>
                <a:cs typeface="Times New Roman" panose="02020603050405020304" pitchFamily="18" charset="0"/>
              </a:rPr>
              <a:t>.</a:t>
            </a:r>
          </a:p>
          <a:p>
            <a:pPr algn="just"/>
            <a:endParaRPr lang="lv-LV" sz="800">
              <a:latin typeface="Verdana" panose="020B0604030504040204" pitchFamily="34" charset="0"/>
              <a:ea typeface="Verdana" panose="020B0604030504040204" pitchFamily="34" charset="0"/>
              <a:cs typeface="Times New Roman" panose="02020603050405020304" pitchFamily="18" charset="0"/>
            </a:endParaRPr>
          </a:p>
          <a:p>
            <a:pPr algn="just"/>
            <a:r>
              <a:rPr lang="lv-LV" sz="2000">
                <a:latin typeface="Verdana" panose="020B0604030504040204" pitchFamily="34" charset="0"/>
                <a:ea typeface="Verdana" panose="020B0604030504040204" pitchFamily="34" charset="0"/>
                <a:cs typeface="Times New Roman" panose="02020603050405020304" pitchFamily="18" charset="0"/>
              </a:rPr>
              <a:t>80. Ja </a:t>
            </a:r>
            <a:r>
              <a:rPr lang="lv-LV" sz="2000">
                <a:solidFill>
                  <a:srgbClr val="C00000"/>
                </a:solidFill>
                <a:latin typeface="Verdana" panose="020B0604030504040204" pitchFamily="34" charset="0"/>
                <a:ea typeface="Verdana" panose="020B0604030504040204" pitchFamily="34" charset="0"/>
                <a:cs typeface="Times New Roman" panose="02020603050405020304" pitchFamily="18" charset="0"/>
              </a:rPr>
              <a:t>ekspluatācijā pieņemtajās būvēs </a:t>
            </a:r>
            <a:r>
              <a:rPr lang="lv-LV" sz="2000">
                <a:latin typeface="Verdana" panose="020B0604030504040204" pitchFamily="34" charset="0"/>
                <a:ea typeface="Verdana" panose="020B0604030504040204" pitchFamily="34" charset="0"/>
                <a:cs typeface="Times New Roman" panose="02020603050405020304" pitchFamily="18" charset="0"/>
              </a:rPr>
              <a:t>tehniski nav iespējams izveidot šo noteikumu 79. punktā noteikto brīvo telpu vai patvēruma telpu, </a:t>
            </a:r>
            <a:r>
              <a:rPr lang="lv-LV" sz="2000">
                <a:solidFill>
                  <a:srgbClr val="C00000"/>
                </a:solidFill>
                <a:latin typeface="Verdana" panose="020B0604030504040204" pitchFamily="34" charset="0"/>
                <a:ea typeface="Verdana" panose="020B0604030504040204" pitchFamily="34" charset="0"/>
                <a:cs typeface="Times New Roman" panose="02020603050405020304" pitchFamily="18" charset="0"/>
              </a:rPr>
              <a:t>lifta uzstādītājs var veikt citus pasākumus</a:t>
            </a:r>
            <a:r>
              <a:rPr lang="lv-LV" sz="2000">
                <a:latin typeface="Verdana" panose="020B0604030504040204" pitchFamily="34" charset="0"/>
                <a:ea typeface="Verdana" panose="020B0604030504040204" pitchFamily="34" charset="0"/>
                <a:cs typeface="Times New Roman" panose="02020603050405020304" pitchFamily="18" charset="0"/>
              </a:rPr>
              <a:t>, lai novērstu šo noteikumu 79. punktā minēto saspiešanas risku, ja lifta uzstādītājs ir saņēmis paziņotās institūcijas dokumentāri apliecinātu iepriekšēju apstiprinājumu, ka konkrētajam liftam tā paredzētajā uzstādīšanas vietā noteiktie alternatīvie risinājumi novērš saspiešanas risku. Lifta uzstādītājs nodrošina, ka paziņotās institūcijas izsniegtais apstiprinājums tiek pievienots liftam.</a:t>
            </a:r>
            <a:endParaRPr lang="lv-LV" sz="2000">
              <a:highlight>
                <a:srgbClr val="FFFF00"/>
              </a:highlight>
              <a:latin typeface="Verdana" panose="020B0604030504040204" pitchFamily="34" charset="0"/>
              <a:ea typeface="Verdana" panose="020B060403050404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C2D1B1D-5C91-8707-A1EF-A84F9C32AEA5}"/>
              </a:ext>
            </a:extLst>
          </p:cNvPr>
          <p:cNvSpPr txBox="1"/>
          <p:nvPr/>
        </p:nvSpPr>
        <p:spPr>
          <a:xfrm>
            <a:off x="2545020" y="578064"/>
            <a:ext cx="5931707" cy="461665"/>
          </a:xfrm>
          <a:prstGeom prst="rect">
            <a:avLst/>
          </a:prstGeom>
          <a:noFill/>
        </p:spPr>
        <p:txBody>
          <a:bodyPr wrap="square">
            <a:spAutoFit/>
          </a:bodyPr>
          <a:lstStyle/>
          <a:p>
            <a:pPr marL="0" marR="0" lvl="0" indent="0" algn="ctr" defTabSz="938213" rtl="0" eaLnBrk="1" fontAlgn="base" latinLnBrk="0" hangingPunct="1">
              <a:lnSpc>
                <a:spcPct val="100000"/>
              </a:lnSpc>
              <a:spcBef>
                <a:spcPct val="0"/>
              </a:spcBef>
              <a:spcAft>
                <a:spcPct val="0"/>
              </a:spcAft>
              <a:buClrTx/>
              <a:buSzTx/>
              <a:buFontTx/>
              <a:buNone/>
              <a:tabLst/>
              <a:defRPr/>
            </a:pPr>
            <a:r>
              <a:rPr kumimoji="0" lang="lv-LV" sz="2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LIFTI un BŪVE</a:t>
            </a:r>
            <a:r>
              <a:rPr lang="lv-LV" sz="2400" b="1">
                <a:solidFill>
                  <a:prstClr val="black"/>
                </a:solidFill>
                <a:latin typeface="Verdana" panose="020B0604030504040204" pitchFamily="34" charset="0"/>
                <a:ea typeface="Verdana" panose="020B0604030504040204" pitchFamily="34" charset="0"/>
                <a:cs typeface="Times New Roman" panose="02020603050405020304" pitchFamily="18" charset="0"/>
              </a:rPr>
              <a:t> </a:t>
            </a:r>
            <a:r>
              <a:rPr kumimoji="0" lang="lv-LV" sz="2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[3]</a:t>
            </a:r>
          </a:p>
        </p:txBody>
      </p:sp>
      <p:pic>
        <p:nvPicPr>
          <p:cNvPr id="3" name="Picture 2" descr="A sign on a pole&#10;&#10;Description automatically generated">
            <a:extLst>
              <a:ext uri="{FF2B5EF4-FFF2-40B4-BE49-F238E27FC236}">
                <a16:creationId xmlns:a16="http://schemas.microsoft.com/office/drawing/2014/main" id="{A6E5A209-696C-893E-F1CA-BEE5DD6B2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0299" y="5587904"/>
            <a:ext cx="907931" cy="907931"/>
          </a:xfrm>
          <a:prstGeom prst="rect">
            <a:avLst/>
          </a:prstGeom>
        </p:spPr>
      </p:pic>
      <p:pic>
        <p:nvPicPr>
          <p:cNvPr id="4" name="Picture 4" descr="A sign on a pole&#10;&#10;Description automatically generated">
            <a:extLst>
              <a:ext uri="{FF2B5EF4-FFF2-40B4-BE49-F238E27FC236}">
                <a16:creationId xmlns:a16="http://schemas.microsoft.com/office/drawing/2014/main" id="{8A375435-DDF7-910B-D6F3-A9EAC368FC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5402" y="5587904"/>
            <a:ext cx="907931" cy="907931"/>
          </a:xfrm>
          <a:prstGeom prst="rect">
            <a:avLst/>
          </a:prstGeom>
        </p:spPr>
      </p:pic>
      <p:pic>
        <p:nvPicPr>
          <p:cNvPr id="5" name="Picture 7" descr="A close up of a sign&#10;&#10;Description automatically generated">
            <a:extLst>
              <a:ext uri="{FF2B5EF4-FFF2-40B4-BE49-F238E27FC236}">
                <a16:creationId xmlns:a16="http://schemas.microsoft.com/office/drawing/2014/main" id="{289EFA3E-7ACE-A78D-7CF3-059B4CFED3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8597" y="5587904"/>
            <a:ext cx="907931" cy="907931"/>
          </a:xfrm>
          <a:prstGeom prst="rect">
            <a:avLst/>
          </a:prstGeom>
        </p:spPr>
      </p:pic>
      <p:pic>
        <p:nvPicPr>
          <p:cNvPr id="7" name="Picture 10" descr="A picture containing monitor, photo, window, screen&#10;&#10;Description automatically generated">
            <a:extLst>
              <a:ext uri="{FF2B5EF4-FFF2-40B4-BE49-F238E27FC236}">
                <a16:creationId xmlns:a16="http://schemas.microsoft.com/office/drawing/2014/main" id="{8DE99B79-BD82-64F6-020F-9D7C25AE61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0053" y="1522665"/>
            <a:ext cx="1909757" cy="1303129"/>
          </a:xfrm>
          <a:prstGeom prst="rect">
            <a:avLst/>
          </a:prstGeom>
          <a:ln>
            <a:noFill/>
          </a:ln>
          <a:effectLst>
            <a:softEdge rad="112500"/>
          </a:effectLst>
        </p:spPr>
      </p:pic>
      <p:pic>
        <p:nvPicPr>
          <p:cNvPr id="8" name="Picture 2" descr="A sign on a pole&#10;&#10;Description automatically generated">
            <a:extLst>
              <a:ext uri="{FF2B5EF4-FFF2-40B4-BE49-F238E27FC236}">
                <a16:creationId xmlns:a16="http://schemas.microsoft.com/office/drawing/2014/main" id="{DA6D3DEA-76C2-8CB7-0BDE-59C6EAEE5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2653" y="665729"/>
            <a:ext cx="856937" cy="856937"/>
          </a:xfrm>
          <a:prstGeom prst="rect">
            <a:avLst/>
          </a:prstGeom>
        </p:spPr>
      </p:pic>
      <p:pic>
        <p:nvPicPr>
          <p:cNvPr id="9" name="Picture 7" descr="A close up of a sign&#10;&#10;Description automatically generated">
            <a:extLst>
              <a:ext uri="{FF2B5EF4-FFF2-40B4-BE49-F238E27FC236}">
                <a16:creationId xmlns:a16="http://schemas.microsoft.com/office/drawing/2014/main" id="{B1678D14-8B01-4E00-E0E6-6596B21721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1229" y="654085"/>
            <a:ext cx="868581" cy="868581"/>
          </a:xfrm>
          <a:prstGeom prst="rect">
            <a:avLst/>
          </a:prstGeom>
        </p:spPr>
      </p:pic>
      <p:pic>
        <p:nvPicPr>
          <p:cNvPr id="10" name="Attēls 9">
            <a:extLst>
              <a:ext uri="{FF2B5EF4-FFF2-40B4-BE49-F238E27FC236}">
                <a16:creationId xmlns:a16="http://schemas.microsoft.com/office/drawing/2014/main" id="{9832A2EB-2661-CA1F-8E11-EF17CBFBA398}"/>
              </a:ext>
            </a:extLst>
          </p:cNvPr>
          <p:cNvPicPr>
            <a:picLocks noChangeAspect="1"/>
          </p:cNvPicPr>
          <p:nvPr/>
        </p:nvPicPr>
        <p:blipFill>
          <a:blip r:embed="rId7"/>
          <a:stretch>
            <a:fillRect/>
          </a:stretch>
        </p:blipFill>
        <p:spPr>
          <a:xfrm>
            <a:off x="9522004" y="2982839"/>
            <a:ext cx="1847805" cy="2477608"/>
          </a:xfrm>
          <a:prstGeom prst="rect">
            <a:avLst/>
          </a:prstGeom>
          <a:ln>
            <a:noFill/>
          </a:ln>
          <a:effectLst>
            <a:softEdge rad="112500"/>
          </a:effectLst>
        </p:spPr>
      </p:pic>
      <p:sp>
        <p:nvSpPr>
          <p:cNvPr id="11" name="TextBox 10">
            <a:extLst>
              <a:ext uri="{FF2B5EF4-FFF2-40B4-BE49-F238E27FC236}">
                <a16:creationId xmlns:a16="http://schemas.microsoft.com/office/drawing/2014/main" id="{E7F9D06A-512C-6D09-9DF9-737BB3E8F702}"/>
              </a:ext>
            </a:extLst>
          </p:cNvPr>
          <p:cNvSpPr txBox="1"/>
          <p:nvPr/>
        </p:nvSpPr>
        <p:spPr>
          <a:xfrm>
            <a:off x="1984155" y="1120076"/>
            <a:ext cx="6722765" cy="707886"/>
          </a:xfrm>
          <a:prstGeom prst="rect">
            <a:avLst/>
          </a:prstGeom>
          <a:noFill/>
        </p:spPr>
        <p:txBody>
          <a:bodyPr wrap="square">
            <a:spAutoFit/>
          </a:bodyPr>
          <a:lstStyle/>
          <a:p>
            <a:pPr>
              <a:defRPr/>
            </a:pPr>
            <a:r>
              <a:rPr kumimoji="0" lang="lv-LV" sz="20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Šahtas izmēri: </a:t>
            </a:r>
            <a:r>
              <a:rPr lang="lv-LV" sz="2000" i="1">
                <a:latin typeface="Verdana" panose="020B0604030504040204" pitchFamily="34" charset="0"/>
                <a:ea typeface="Verdana" panose="020B0604030504040204" pitchFamily="34" charset="0"/>
                <a:cs typeface="Times New Roman" panose="02020603050405020304" pitchFamily="18" charset="0"/>
              </a:rPr>
              <a:t>Liftu noteikumu </a:t>
            </a:r>
            <a:r>
              <a:rPr lang="lv-LV" sz="2000">
                <a:latin typeface="Verdana" panose="020B0604030504040204" pitchFamily="34" charset="0"/>
                <a:ea typeface="Verdana" panose="020B0604030504040204" pitchFamily="34" charset="0"/>
                <a:cs typeface="Times New Roman" panose="02020603050405020304" pitchFamily="18" charset="0"/>
              </a:rPr>
              <a:t>79. un 80.punkts:</a:t>
            </a:r>
          </a:p>
          <a:p>
            <a:pPr marL="0" marR="0" lvl="0" indent="0" defTabSz="938213" rtl="0" eaLnBrk="1" fontAlgn="base" latinLnBrk="0" hangingPunct="1">
              <a:lnSpc>
                <a:spcPct val="100000"/>
              </a:lnSpc>
              <a:spcBef>
                <a:spcPct val="0"/>
              </a:spcBef>
              <a:spcAft>
                <a:spcPct val="0"/>
              </a:spcAft>
              <a:buClrTx/>
              <a:buSzTx/>
              <a:buFontTx/>
              <a:buNone/>
              <a:tabLst/>
              <a:defRPr/>
            </a:pPr>
            <a:endParaRPr kumimoji="0" lang="lv-LV" sz="20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022311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p:txBody>
          <a:bodyPr/>
          <a:lstStyle/>
          <a:p>
            <a:fld id="{47DC079D-CC41-412E-8374-12F03F47623B}" type="slidenum">
              <a:rPr lang="en-US" altLang="lv-LV"/>
              <a:pPr/>
              <a:t>8</a:t>
            </a:fld>
            <a:endParaRPr lang="en-US" altLang="lv-LV"/>
          </a:p>
        </p:txBody>
      </p:sp>
      <p:sp>
        <p:nvSpPr>
          <p:cNvPr id="12" name="Title 1">
            <a:extLst>
              <a:ext uri="{FF2B5EF4-FFF2-40B4-BE49-F238E27FC236}">
                <a16:creationId xmlns:a16="http://schemas.microsoft.com/office/drawing/2014/main" id="{375245EF-5CE2-76E9-B62E-F5E10A192CBF}"/>
              </a:ext>
            </a:extLst>
          </p:cNvPr>
          <p:cNvSpPr txBox="1">
            <a:spLocks/>
          </p:cNvSpPr>
          <p:nvPr/>
        </p:nvSpPr>
        <p:spPr bwMode="auto">
          <a:xfrm>
            <a:off x="2469355" y="357382"/>
            <a:ext cx="7996642" cy="475995"/>
          </a:xfrm>
          <a:prstGeom prst="rect">
            <a:avLst/>
          </a:prstGeom>
          <a:noFill/>
          <a:ln w="28575">
            <a:noFill/>
            <a:extLst>
              <a:ext uri="{C807C97D-BFC1-408E-A445-0C87EB9F89A2}">
                <ask:lineSketchStyleProps xmlns:ask="http://schemas.microsoft.com/office/drawing/2018/sketchyshapes" sd="2635380979">
                  <a:custGeom>
                    <a:avLst/>
                    <a:gdLst>
                      <a:gd name="connsiteX0" fmla="*/ 0 w 6825574"/>
                      <a:gd name="connsiteY0" fmla="*/ 0 h 1731523"/>
                      <a:gd name="connsiteX1" fmla="*/ 432286 w 6825574"/>
                      <a:gd name="connsiteY1" fmla="*/ 0 h 1731523"/>
                      <a:gd name="connsiteX2" fmla="*/ 1069340 w 6825574"/>
                      <a:gd name="connsiteY2" fmla="*/ 0 h 1731523"/>
                      <a:gd name="connsiteX3" fmla="*/ 1638138 w 6825574"/>
                      <a:gd name="connsiteY3" fmla="*/ 0 h 1731523"/>
                      <a:gd name="connsiteX4" fmla="*/ 2206936 w 6825574"/>
                      <a:gd name="connsiteY4" fmla="*/ 0 h 1731523"/>
                      <a:gd name="connsiteX5" fmla="*/ 2639222 w 6825574"/>
                      <a:gd name="connsiteY5" fmla="*/ 0 h 1731523"/>
                      <a:gd name="connsiteX6" fmla="*/ 3071508 w 6825574"/>
                      <a:gd name="connsiteY6" fmla="*/ 0 h 1731523"/>
                      <a:gd name="connsiteX7" fmla="*/ 3435539 w 6825574"/>
                      <a:gd name="connsiteY7" fmla="*/ 0 h 1731523"/>
                      <a:gd name="connsiteX8" fmla="*/ 4072592 w 6825574"/>
                      <a:gd name="connsiteY8" fmla="*/ 0 h 1731523"/>
                      <a:gd name="connsiteX9" fmla="*/ 4573135 w 6825574"/>
                      <a:gd name="connsiteY9" fmla="*/ 0 h 1731523"/>
                      <a:gd name="connsiteX10" fmla="*/ 5141932 w 6825574"/>
                      <a:gd name="connsiteY10" fmla="*/ 0 h 1731523"/>
                      <a:gd name="connsiteX11" fmla="*/ 5847242 w 6825574"/>
                      <a:gd name="connsiteY11" fmla="*/ 0 h 1731523"/>
                      <a:gd name="connsiteX12" fmla="*/ 6825574 w 6825574"/>
                      <a:gd name="connsiteY12" fmla="*/ 0 h 1731523"/>
                      <a:gd name="connsiteX13" fmla="*/ 6825574 w 6825574"/>
                      <a:gd name="connsiteY13" fmla="*/ 594490 h 1731523"/>
                      <a:gd name="connsiteX14" fmla="*/ 6825574 w 6825574"/>
                      <a:gd name="connsiteY14" fmla="*/ 1119718 h 1731523"/>
                      <a:gd name="connsiteX15" fmla="*/ 6825574 w 6825574"/>
                      <a:gd name="connsiteY15" fmla="*/ 1731523 h 1731523"/>
                      <a:gd name="connsiteX16" fmla="*/ 6256776 w 6825574"/>
                      <a:gd name="connsiteY16" fmla="*/ 1731523 h 1731523"/>
                      <a:gd name="connsiteX17" fmla="*/ 5892746 w 6825574"/>
                      <a:gd name="connsiteY17" fmla="*/ 1731523 h 1731523"/>
                      <a:gd name="connsiteX18" fmla="*/ 5187436 w 6825574"/>
                      <a:gd name="connsiteY18" fmla="*/ 1731523 h 1731523"/>
                      <a:gd name="connsiteX19" fmla="*/ 4823406 w 6825574"/>
                      <a:gd name="connsiteY19" fmla="*/ 1731523 h 1731523"/>
                      <a:gd name="connsiteX20" fmla="*/ 4391119 w 6825574"/>
                      <a:gd name="connsiteY20" fmla="*/ 1731523 h 1731523"/>
                      <a:gd name="connsiteX21" fmla="*/ 3685810 w 6825574"/>
                      <a:gd name="connsiteY21" fmla="*/ 1731523 h 1731523"/>
                      <a:gd name="connsiteX22" fmla="*/ 2980501 w 6825574"/>
                      <a:gd name="connsiteY22" fmla="*/ 1731523 h 1731523"/>
                      <a:gd name="connsiteX23" fmla="*/ 2479959 w 6825574"/>
                      <a:gd name="connsiteY23" fmla="*/ 1731523 h 1731523"/>
                      <a:gd name="connsiteX24" fmla="*/ 2047672 w 6825574"/>
                      <a:gd name="connsiteY24" fmla="*/ 1731523 h 1731523"/>
                      <a:gd name="connsiteX25" fmla="*/ 1342363 w 6825574"/>
                      <a:gd name="connsiteY25" fmla="*/ 1731523 h 1731523"/>
                      <a:gd name="connsiteX26" fmla="*/ 637054 w 6825574"/>
                      <a:gd name="connsiteY26" fmla="*/ 1731523 h 1731523"/>
                      <a:gd name="connsiteX27" fmla="*/ 0 w 6825574"/>
                      <a:gd name="connsiteY27" fmla="*/ 1731523 h 1731523"/>
                      <a:gd name="connsiteX28" fmla="*/ 0 w 6825574"/>
                      <a:gd name="connsiteY28" fmla="*/ 1119718 h 1731523"/>
                      <a:gd name="connsiteX29" fmla="*/ 0 w 6825574"/>
                      <a:gd name="connsiteY29" fmla="*/ 525229 h 1731523"/>
                      <a:gd name="connsiteX30" fmla="*/ 0 w 6825574"/>
                      <a:gd name="connsiteY30" fmla="*/ 0 h 173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825574" h="1731523" fill="none" extrusionOk="0">
                        <a:moveTo>
                          <a:pt x="0" y="0"/>
                        </a:moveTo>
                        <a:cubicBezTo>
                          <a:pt x="131451" y="-24986"/>
                          <a:pt x="235224" y="23405"/>
                          <a:pt x="432286" y="0"/>
                        </a:cubicBezTo>
                        <a:cubicBezTo>
                          <a:pt x="629348" y="-23405"/>
                          <a:pt x="914150" y="18595"/>
                          <a:pt x="1069340" y="0"/>
                        </a:cubicBezTo>
                        <a:cubicBezTo>
                          <a:pt x="1224530" y="-18595"/>
                          <a:pt x="1508590" y="45100"/>
                          <a:pt x="1638138" y="0"/>
                        </a:cubicBezTo>
                        <a:cubicBezTo>
                          <a:pt x="1767686" y="-45100"/>
                          <a:pt x="2082165" y="58162"/>
                          <a:pt x="2206936" y="0"/>
                        </a:cubicBezTo>
                        <a:cubicBezTo>
                          <a:pt x="2331707" y="-58162"/>
                          <a:pt x="2444062" y="22576"/>
                          <a:pt x="2639222" y="0"/>
                        </a:cubicBezTo>
                        <a:cubicBezTo>
                          <a:pt x="2834382" y="-22576"/>
                          <a:pt x="2876755" y="32469"/>
                          <a:pt x="3071508" y="0"/>
                        </a:cubicBezTo>
                        <a:cubicBezTo>
                          <a:pt x="3266261" y="-32469"/>
                          <a:pt x="3354675" y="3927"/>
                          <a:pt x="3435539" y="0"/>
                        </a:cubicBezTo>
                        <a:cubicBezTo>
                          <a:pt x="3516403" y="-3927"/>
                          <a:pt x="3903499" y="53027"/>
                          <a:pt x="4072592" y="0"/>
                        </a:cubicBezTo>
                        <a:cubicBezTo>
                          <a:pt x="4241685" y="-53027"/>
                          <a:pt x="4464790" y="58070"/>
                          <a:pt x="4573135" y="0"/>
                        </a:cubicBezTo>
                        <a:cubicBezTo>
                          <a:pt x="4681480" y="-58070"/>
                          <a:pt x="4882783" y="46503"/>
                          <a:pt x="5141932" y="0"/>
                        </a:cubicBezTo>
                        <a:cubicBezTo>
                          <a:pt x="5401081" y="-46503"/>
                          <a:pt x="5561500" y="56646"/>
                          <a:pt x="5847242" y="0"/>
                        </a:cubicBezTo>
                        <a:cubicBezTo>
                          <a:pt x="6132984" y="-56646"/>
                          <a:pt x="6536848" y="73535"/>
                          <a:pt x="6825574" y="0"/>
                        </a:cubicBezTo>
                        <a:cubicBezTo>
                          <a:pt x="6866493" y="190229"/>
                          <a:pt x="6821666" y="343394"/>
                          <a:pt x="6825574" y="594490"/>
                        </a:cubicBezTo>
                        <a:cubicBezTo>
                          <a:pt x="6829482" y="845586"/>
                          <a:pt x="6815574" y="884458"/>
                          <a:pt x="6825574" y="1119718"/>
                        </a:cubicBezTo>
                        <a:cubicBezTo>
                          <a:pt x="6835574" y="1354978"/>
                          <a:pt x="6813902" y="1539940"/>
                          <a:pt x="6825574" y="1731523"/>
                        </a:cubicBezTo>
                        <a:cubicBezTo>
                          <a:pt x="6579338" y="1782529"/>
                          <a:pt x="6509406" y="1729077"/>
                          <a:pt x="6256776" y="1731523"/>
                        </a:cubicBezTo>
                        <a:cubicBezTo>
                          <a:pt x="6004146" y="1733969"/>
                          <a:pt x="6040238" y="1710584"/>
                          <a:pt x="5892746" y="1731523"/>
                        </a:cubicBezTo>
                        <a:cubicBezTo>
                          <a:pt x="5745254" y="1752462"/>
                          <a:pt x="5520565" y="1656370"/>
                          <a:pt x="5187436" y="1731523"/>
                        </a:cubicBezTo>
                        <a:cubicBezTo>
                          <a:pt x="4854307" y="1806676"/>
                          <a:pt x="4995911" y="1718326"/>
                          <a:pt x="4823406" y="1731523"/>
                        </a:cubicBezTo>
                        <a:cubicBezTo>
                          <a:pt x="4650901" y="1744720"/>
                          <a:pt x="4548685" y="1690327"/>
                          <a:pt x="4391119" y="1731523"/>
                        </a:cubicBezTo>
                        <a:cubicBezTo>
                          <a:pt x="4233553" y="1772719"/>
                          <a:pt x="3838733" y="1648484"/>
                          <a:pt x="3685810" y="1731523"/>
                        </a:cubicBezTo>
                        <a:cubicBezTo>
                          <a:pt x="3532887" y="1814562"/>
                          <a:pt x="3222183" y="1656684"/>
                          <a:pt x="2980501" y="1731523"/>
                        </a:cubicBezTo>
                        <a:cubicBezTo>
                          <a:pt x="2738819" y="1806362"/>
                          <a:pt x="2725412" y="1706812"/>
                          <a:pt x="2479959" y="1731523"/>
                        </a:cubicBezTo>
                        <a:cubicBezTo>
                          <a:pt x="2234506" y="1756234"/>
                          <a:pt x="2217306" y="1722552"/>
                          <a:pt x="2047672" y="1731523"/>
                        </a:cubicBezTo>
                        <a:cubicBezTo>
                          <a:pt x="1878038" y="1740494"/>
                          <a:pt x="1646249" y="1665787"/>
                          <a:pt x="1342363" y="1731523"/>
                        </a:cubicBezTo>
                        <a:cubicBezTo>
                          <a:pt x="1038477" y="1797259"/>
                          <a:pt x="878250" y="1728536"/>
                          <a:pt x="637054" y="1731523"/>
                        </a:cubicBezTo>
                        <a:cubicBezTo>
                          <a:pt x="395858" y="1734510"/>
                          <a:pt x="303707" y="1731105"/>
                          <a:pt x="0" y="1731523"/>
                        </a:cubicBezTo>
                        <a:cubicBezTo>
                          <a:pt x="-3477" y="1596636"/>
                          <a:pt x="34039" y="1271210"/>
                          <a:pt x="0" y="1119718"/>
                        </a:cubicBezTo>
                        <a:cubicBezTo>
                          <a:pt x="-34039" y="968226"/>
                          <a:pt x="39291" y="687063"/>
                          <a:pt x="0" y="525229"/>
                        </a:cubicBezTo>
                        <a:cubicBezTo>
                          <a:pt x="-39291" y="363395"/>
                          <a:pt x="14794" y="225789"/>
                          <a:pt x="0" y="0"/>
                        </a:cubicBezTo>
                        <a:close/>
                      </a:path>
                      <a:path w="6825574" h="1731523" stroke="0" extrusionOk="0">
                        <a:moveTo>
                          <a:pt x="0" y="0"/>
                        </a:moveTo>
                        <a:cubicBezTo>
                          <a:pt x="243976" y="-57832"/>
                          <a:pt x="506901" y="36922"/>
                          <a:pt x="637054" y="0"/>
                        </a:cubicBezTo>
                        <a:cubicBezTo>
                          <a:pt x="767207" y="-36922"/>
                          <a:pt x="850501" y="24768"/>
                          <a:pt x="1001084" y="0"/>
                        </a:cubicBezTo>
                        <a:cubicBezTo>
                          <a:pt x="1151667" y="-24768"/>
                          <a:pt x="1373817" y="14118"/>
                          <a:pt x="1638138" y="0"/>
                        </a:cubicBezTo>
                        <a:cubicBezTo>
                          <a:pt x="1902459" y="-14118"/>
                          <a:pt x="2058652" y="20365"/>
                          <a:pt x="2343447" y="0"/>
                        </a:cubicBezTo>
                        <a:cubicBezTo>
                          <a:pt x="2628242" y="-20365"/>
                          <a:pt x="2642457" y="56604"/>
                          <a:pt x="2912245" y="0"/>
                        </a:cubicBezTo>
                        <a:cubicBezTo>
                          <a:pt x="3182033" y="-56604"/>
                          <a:pt x="3230537" y="2750"/>
                          <a:pt x="3412787" y="0"/>
                        </a:cubicBezTo>
                        <a:cubicBezTo>
                          <a:pt x="3595037" y="-2750"/>
                          <a:pt x="3796241" y="16804"/>
                          <a:pt x="4118096" y="0"/>
                        </a:cubicBezTo>
                        <a:cubicBezTo>
                          <a:pt x="4439951" y="-16804"/>
                          <a:pt x="4565127" y="84133"/>
                          <a:pt x="4823406" y="0"/>
                        </a:cubicBezTo>
                        <a:cubicBezTo>
                          <a:pt x="5081685" y="-84133"/>
                          <a:pt x="5146808" y="27718"/>
                          <a:pt x="5323948" y="0"/>
                        </a:cubicBezTo>
                        <a:cubicBezTo>
                          <a:pt x="5501088" y="-27718"/>
                          <a:pt x="5735438" y="75635"/>
                          <a:pt x="6029257" y="0"/>
                        </a:cubicBezTo>
                        <a:cubicBezTo>
                          <a:pt x="6323076" y="-75635"/>
                          <a:pt x="6567446" y="79717"/>
                          <a:pt x="6825574" y="0"/>
                        </a:cubicBezTo>
                        <a:cubicBezTo>
                          <a:pt x="6882068" y="177028"/>
                          <a:pt x="6788301" y="406144"/>
                          <a:pt x="6825574" y="525229"/>
                        </a:cubicBezTo>
                        <a:cubicBezTo>
                          <a:pt x="6862847" y="644314"/>
                          <a:pt x="6782651" y="987876"/>
                          <a:pt x="6825574" y="1119718"/>
                        </a:cubicBezTo>
                        <a:cubicBezTo>
                          <a:pt x="6868497" y="1251560"/>
                          <a:pt x="6758598" y="1558486"/>
                          <a:pt x="6825574" y="1731523"/>
                        </a:cubicBezTo>
                        <a:cubicBezTo>
                          <a:pt x="6666827" y="1757029"/>
                          <a:pt x="6595060" y="1688940"/>
                          <a:pt x="6461543" y="1731523"/>
                        </a:cubicBezTo>
                        <a:cubicBezTo>
                          <a:pt x="6328026" y="1774106"/>
                          <a:pt x="6056549" y="1676247"/>
                          <a:pt x="5892746" y="1731523"/>
                        </a:cubicBezTo>
                        <a:cubicBezTo>
                          <a:pt x="5728943" y="1786799"/>
                          <a:pt x="5565927" y="1683709"/>
                          <a:pt x="5392203" y="1731523"/>
                        </a:cubicBezTo>
                        <a:cubicBezTo>
                          <a:pt x="5218479" y="1779337"/>
                          <a:pt x="5026113" y="1699312"/>
                          <a:pt x="4891661" y="1731523"/>
                        </a:cubicBezTo>
                        <a:cubicBezTo>
                          <a:pt x="4757209" y="1763734"/>
                          <a:pt x="4387305" y="1691008"/>
                          <a:pt x="4186352" y="1731523"/>
                        </a:cubicBezTo>
                        <a:cubicBezTo>
                          <a:pt x="3985399" y="1772038"/>
                          <a:pt x="3852186" y="1687451"/>
                          <a:pt x="3617554" y="1731523"/>
                        </a:cubicBezTo>
                        <a:cubicBezTo>
                          <a:pt x="3382922" y="1775595"/>
                          <a:pt x="3302058" y="1697412"/>
                          <a:pt x="3048756" y="1731523"/>
                        </a:cubicBezTo>
                        <a:cubicBezTo>
                          <a:pt x="2795454" y="1765634"/>
                          <a:pt x="2684466" y="1667209"/>
                          <a:pt x="2411703" y="1731523"/>
                        </a:cubicBezTo>
                        <a:cubicBezTo>
                          <a:pt x="2138940" y="1795837"/>
                          <a:pt x="2186873" y="1698243"/>
                          <a:pt x="1979416" y="1731523"/>
                        </a:cubicBezTo>
                        <a:cubicBezTo>
                          <a:pt x="1771959" y="1764803"/>
                          <a:pt x="1622013" y="1682888"/>
                          <a:pt x="1274107" y="1731523"/>
                        </a:cubicBezTo>
                        <a:cubicBezTo>
                          <a:pt x="926201" y="1780158"/>
                          <a:pt x="1058156" y="1689763"/>
                          <a:pt x="910077" y="1731523"/>
                        </a:cubicBezTo>
                        <a:cubicBezTo>
                          <a:pt x="761998" y="1773283"/>
                          <a:pt x="675763" y="1724765"/>
                          <a:pt x="546046" y="1731523"/>
                        </a:cubicBezTo>
                        <a:cubicBezTo>
                          <a:pt x="416329" y="1738281"/>
                          <a:pt x="181181" y="1668888"/>
                          <a:pt x="0" y="1731523"/>
                        </a:cubicBezTo>
                        <a:cubicBezTo>
                          <a:pt x="-26962" y="1510498"/>
                          <a:pt x="22781" y="1297215"/>
                          <a:pt x="0" y="1154349"/>
                        </a:cubicBezTo>
                        <a:cubicBezTo>
                          <a:pt x="-22781" y="1011483"/>
                          <a:pt x="9604" y="706154"/>
                          <a:pt x="0" y="542544"/>
                        </a:cubicBezTo>
                        <a:cubicBezTo>
                          <a:pt x="-9604" y="378934"/>
                          <a:pt x="17908" y="112609"/>
                          <a:pt x="0" y="0"/>
                        </a:cubicBezTo>
                        <a:close/>
                      </a:path>
                    </a:pathLst>
                  </a:custGeom>
                  <ask:type>
                    <ask:lineSketchNone/>
                  </ask:type>
                </ask:lineSketchStyleProps>
              </a:ext>
            </a:extLst>
          </a:ln>
          <a:effectLst>
            <a:glow rad="101600">
              <a:schemeClr val="accent3">
                <a:satMod val="175000"/>
                <a:alpha val="40000"/>
              </a:schemeClr>
            </a:glow>
            <a:softEdge rad="12700"/>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r>
              <a:rPr lang="lv-LV" altLang="lv-LV">
                <a:effectLst>
                  <a:outerShdw blurRad="38100" dist="38100" dir="2700000" algn="tl">
                    <a:srgbClr val="000000">
                      <a:alpha val="43137"/>
                    </a:srgbClr>
                  </a:outerShdw>
                </a:effectLst>
              </a:rPr>
              <a:t>VERTIKĀL</a:t>
            </a:r>
            <a:r>
              <a:rPr lang="en-US" altLang="lv-LV">
                <a:effectLst>
                  <a:outerShdw blurRad="38100" dist="38100" dir="2700000" algn="tl">
                    <a:srgbClr val="000000">
                      <a:alpha val="43137"/>
                    </a:srgbClr>
                  </a:outerShdw>
                </a:effectLst>
              </a:rPr>
              <a:t>O</a:t>
            </a:r>
            <a:r>
              <a:rPr lang="lv-LV" altLang="lv-LV">
                <a:effectLst>
                  <a:outerShdw blurRad="38100" dist="38100" dir="2700000" algn="tl">
                    <a:srgbClr val="000000">
                      <a:alpha val="43137"/>
                    </a:srgbClr>
                  </a:outerShdw>
                </a:effectLst>
              </a:rPr>
              <a:t> CĒLĒJPLATFORM</a:t>
            </a:r>
            <a:r>
              <a:rPr lang="en-US" altLang="lv-LV">
                <a:effectLst>
                  <a:outerShdw blurRad="38100" dist="38100" dir="2700000" algn="tl">
                    <a:srgbClr val="000000">
                      <a:alpha val="43137"/>
                    </a:srgbClr>
                  </a:outerShdw>
                </a:effectLst>
              </a:rPr>
              <a:t>U UZRAUDZĪBA</a:t>
            </a:r>
            <a:br>
              <a:rPr lang="lv-LV" altLang="lv-LV">
                <a:effectLst>
                  <a:outerShdw blurRad="38100" dist="38100" dir="2700000" algn="tl">
                    <a:srgbClr val="000000">
                      <a:alpha val="43137"/>
                    </a:srgbClr>
                  </a:outerShdw>
                </a:effectLst>
              </a:rPr>
            </a:br>
            <a:endParaRPr lang="lv-LV" altLang="lv-LV">
              <a:effectLst>
                <a:outerShdw blurRad="38100" dist="38100" dir="2700000" algn="tl">
                  <a:srgbClr val="000000">
                    <a:alpha val="43137"/>
                  </a:srgbClr>
                </a:outerShdw>
              </a:effectLst>
            </a:endParaRPr>
          </a:p>
        </p:txBody>
      </p:sp>
      <p:sp>
        <p:nvSpPr>
          <p:cNvPr id="2" name="TextBox 1">
            <a:extLst>
              <a:ext uri="{FF2B5EF4-FFF2-40B4-BE49-F238E27FC236}">
                <a16:creationId xmlns:a16="http://schemas.microsoft.com/office/drawing/2014/main" id="{0824E142-47DD-7AC3-1206-5FC5E7C71662}"/>
              </a:ext>
            </a:extLst>
          </p:cNvPr>
          <p:cNvSpPr txBox="1"/>
          <p:nvPr/>
        </p:nvSpPr>
        <p:spPr>
          <a:xfrm>
            <a:off x="1899535" y="934533"/>
            <a:ext cx="9479665" cy="707886"/>
          </a:xfrm>
          <a:prstGeom prst="rect">
            <a:avLst/>
          </a:prstGeom>
          <a:noFill/>
        </p:spPr>
        <p:txBody>
          <a:bodyPr wrap="square" rtlCol="0">
            <a:spAutoFit/>
          </a:bodyPr>
          <a:lstStyle/>
          <a:p>
            <a:r>
              <a:rPr lang="lv-LV" sz="2000" b="1">
                <a:latin typeface="Verdana" panose="020B0604030504040204" pitchFamily="34" charset="0"/>
                <a:ea typeface="Verdana" panose="020B0604030504040204" pitchFamily="34" charset="0"/>
              </a:rPr>
              <a:t>Objekti:</a:t>
            </a:r>
            <a:r>
              <a:rPr lang="lv-LV" sz="2000">
                <a:latin typeface="Verdana" panose="020B0604030504040204" pitchFamily="34" charset="0"/>
                <a:ea typeface="Verdana" panose="020B0604030504040204" pitchFamily="34" charset="0"/>
              </a:rPr>
              <a:t> publiskās būves, t.sk. inženierbūves (tilti, tuneļi), jauniešu centri, grupu dzīvokļi, aprūpes centri</a:t>
            </a:r>
            <a:endParaRPr lang="lv-LV" sz="2000" b="1">
              <a:latin typeface="Verdana" panose="020B0604030504040204" pitchFamily="34" charset="0"/>
              <a:ea typeface="Verdana" panose="020B0604030504040204" pitchFamily="34" charset="0"/>
            </a:endParaRPr>
          </a:p>
        </p:txBody>
      </p:sp>
      <p:graphicFrame>
        <p:nvGraphicFramePr>
          <p:cNvPr id="4" name="Tabula 35">
            <a:extLst>
              <a:ext uri="{FF2B5EF4-FFF2-40B4-BE49-F238E27FC236}">
                <a16:creationId xmlns:a16="http://schemas.microsoft.com/office/drawing/2014/main" id="{3C176B69-0603-FA94-C5D1-AB2654FDCD6F}"/>
              </a:ext>
            </a:extLst>
          </p:cNvPr>
          <p:cNvGraphicFramePr>
            <a:graphicFrameLocks noGrp="1"/>
          </p:cNvGraphicFramePr>
          <p:nvPr>
            <p:extLst>
              <p:ext uri="{D42A27DB-BD31-4B8C-83A1-F6EECF244321}">
                <p14:modId xmlns:p14="http://schemas.microsoft.com/office/powerpoint/2010/main" val="1648055692"/>
              </p:ext>
            </p:extLst>
          </p:nvPr>
        </p:nvGraphicFramePr>
        <p:xfrm>
          <a:off x="1356167" y="1743575"/>
          <a:ext cx="9479665" cy="2110661"/>
        </p:xfrm>
        <a:graphic>
          <a:graphicData uri="http://schemas.openxmlformats.org/drawingml/2006/table">
            <a:tbl>
              <a:tblPr firstRow="1" bandRow="1">
                <a:tableStyleId>{5C22544A-7EE6-4342-B048-85BDC9FD1C3A}</a:tableStyleId>
              </a:tblPr>
              <a:tblGrid>
                <a:gridCol w="1946893">
                  <a:extLst>
                    <a:ext uri="{9D8B030D-6E8A-4147-A177-3AD203B41FA5}">
                      <a16:colId xmlns:a16="http://schemas.microsoft.com/office/drawing/2014/main" val="1759338882"/>
                    </a:ext>
                  </a:extLst>
                </a:gridCol>
                <a:gridCol w="1413159">
                  <a:extLst>
                    <a:ext uri="{9D8B030D-6E8A-4147-A177-3AD203B41FA5}">
                      <a16:colId xmlns:a16="http://schemas.microsoft.com/office/drawing/2014/main" val="3489347689"/>
                    </a:ext>
                  </a:extLst>
                </a:gridCol>
                <a:gridCol w="3384591">
                  <a:extLst>
                    <a:ext uri="{9D8B030D-6E8A-4147-A177-3AD203B41FA5}">
                      <a16:colId xmlns:a16="http://schemas.microsoft.com/office/drawing/2014/main" val="1023921281"/>
                    </a:ext>
                  </a:extLst>
                </a:gridCol>
                <a:gridCol w="2735022">
                  <a:extLst>
                    <a:ext uri="{9D8B030D-6E8A-4147-A177-3AD203B41FA5}">
                      <a16:colId xmlns:a16="http://schemas.microsoft.com/office/drawing/2014/main" val="4059598709"/>
                    </a:ext>
                  </a:extLst>
                </a:gridCol>
              </a:tblGrid>
              <a:tr h="1110153">
                <a:tc>
                  <a:txBody>
                    <a:bodyPr/>
                    <a:lstStyle/>
                    <a:p>
                      <a:pPr algn="ctr"/>
                      <a:r>
                        <a:rPr lang="lv-LV" sz="2000" b="0">
                          <a:latin typeface="Verdana" panose="020B0604030504040204" pitchFamily="34" charset="0"/>
                          <a:ea typeface="Verdana" panose="020B0604030504040204" pitchFamily="34" charset="0"/>
                        </a:rPr>
                        <a:t>Pārbaudes gads</a:t>
                      </a:r>
                    </a:p>
                  </a:txBody>
                  <a:tcPr/>
                </a:tc>
                <a:tc>
                  <a:txBody>
                    <a:bodyPr/>
                    <a:lstStyle/>
                    <a:p>
                      <a:pPr algn="ctr"/>
                      <a:r>
                        <a:rPr lang="lv-LV" sz="2000" b="0">
                          <a:latin typeface="Verdana" panose="020B0604030504040204" pitchFamily="34" charset="0"/>
                          <a:ea typeface="Verdana" panose="020B0604030504040204" pitchFamily="34" charset="0"/>
                        </a:rPr>
                        <a:t>Iekārtu skaits</a:t>
                      </a:r>
                    </a:p>
                  </a:txBody>
                  <a:tcPr/>
                </a:tc>
                <a:tc>
                  <a:txBody>
                    <a:bodyPr/>
                    <a:lstStyle/>
                    <a:p>
                      <a:pPr algn="ctr"/>
                      <a:r>
                        <a:rPr lang="lv-LV" sz="2000" b="0">
                          <a:latin typeface="Verdana" panose="020B0604030504040204" pitchFamily="34" charset="0"/>
                          <a:ea typeface="Verdana" panose="020B0604030504040204" pitchFamily="34" charset="0"/>
                        </a:rPr>
                        <a:t>Nodotas </a:t>
                      </a:r>
                    </a:p>
                    <a:p>
                      <a:pPr algn="ctr"/>
                      <a:r>
                        <a:rPr lang="lv-LV" sz="2000" b="0">
                          <a:latin typeface="Verdana" panose="020B0604030504040204" pitchFamily="34" charset="0"/>
                          <a:ea typeface="Verdana" panose="020B0604030504040204" pitchFamily="34" charset="0"/>
                        </a:rPr>
                        <a:t>ekspluatācijā</a:t>
                      </a:r>
                    </a:p>
                  </a:txBody>
                  <a:tcPr/>
                </a:tc>
                <a:tc>
                  <a:txBody>
                    <a:bodyPr/>
                    <a:lstStyle/>
                    <a:p>
                      <a:pPr algn="ctr"/>
                      <a:r>
                        <a:rPr lang="lv-LV" sz="2000" b="0">
                          <a:latin typeface="Verdana" panose="020B0604030504040204" pitchFamily="34" charset="0"/>
                          <a:ea typeface="Verdana" panose="020B0604030504040204" pitchFamily="34" charset="0"/>
                        </a:rPr>
                        <a:t>Neizpilda piekļūstamības prasības</a:t>
                      </a:r>
                    </a:p>
                  </a:txBody>
                  <a:tcPr/>
                </a:tc>
                <a:extLst>
                  <a:ext uri="{0D108BD9-81ED-4DB2-BD59-A6C34878D82A}">
                    <a16:rowId xmlns:a16="http://schemas.microsoft.com/office/drawing/2014/main" val="1430308867"/>
                  </a:ext>
                </a:extLst>
              </a:tr>
              <a:tr h="500254">
                <a:tc>
                  <a:txBody>
                    <a:bodyPr/>
                    <a:lstStyle/>
                    <a:p>
                      <a:pPr algn="ctr"/>
                      <a:r>
                        <a:rPr lang="lv-LV" sz="2000" b="1">
                          <a:latin typeface="Verdana" panose="020B0604030504040204" pitchFamily="34" charset="0"/>
                          <a:ea typeface="Verdana" panose="020B0604030504040204" pitchFamily="34" charset="0"/>
                        </a:rPr>
                        <a:t>2022</a:t>
                      </a:r>
                    </a:p>
                  </a:txBody>
                  <a:tcPr/>
                </a:tc>
                <a:tc>
                  <a:txBody>
                    <a:bodyPr/>
                    <a:lstStyle/>
                    <a:p>
                      <a:pPr algn="ctr"/>
                      <a:r>
                        <a:rPr lang="lv-LV" sz="2000" b="1">
                          <a:latin typeface="Verdana" panose="020B0604030504040204" pitchFamily="34" charset="0"/>
                          <a:ea typeface="Verdana" panose="020B0604030504040204" pitchFamily="34" charset="0"/>
                        </a:rPr>
                        <a:t>10</a:t>
                      </a:r>
                    </a:p>
                  </a:txBody>
                  <a:tcPr/>
                </a:tc>
                <a:tc>
                  <a:txBody>
                    <a:bodyPr/>
                    <a:lstStyle/>
                    <a:p>
                      <a:pPr algn="ctr"/>
                      <a:r>
                        <a:rPr lang="lv-LV" sz="2000" b="1">
                          <a:latin typeface="Verdana" panose="020B0604030504040204" pitchFamily="34" charset="0"/>
                          <a:ea typeface="Verdana" panose="020B0604030504040204" pitchFamily="34" charset="0"/>
                        </a:rPr>
                        <a:t>2009.-2016.</a:t>
                      </a:r>
                    </a:p>
                  </a:txBody>
                  <a:tcPr/>
                </a:tc>
                <a:tc>
                  <a:txBody>
                    <a:bodyPr/>
                    <a:lstStyle/>
                    <a:p>
                      <a:pPr algn="ctr"/>
                      <a:r>
                        <a:rPr lang="lv-LV" sz="2000" b="1">
                          <a:latin typeface="Verdana" panose="020B0604030504040204" pitchFamily="34" charset="0"/>
                          <a:ea typeface="Verdana" panose="020B0604030504040204" pitchFamily="34" charset="0"/>
                        </a:rPr>
                        <a:t>10</a:t>
                      </a:r>
                    </a:p>
                  </a:txBody>
                  <a:tcPr/>
                </a:tc>
                <a:extLst>
                  <a:ext uri="{0D108BD9-81ED-4DB2-BD59-A6C34878D82A}">
                    <a16:rowId xmlns:a16="http://schemas.microsoft.com/office/drawing/2014/main" val="3647831103"/>
                  </a:ext>
                </a:extLst>
              </a:tr>
              <a:tr h="500254">
                <a:tc>
                  <a:txBody>
                    <a:bodyPr/>
                    <a:lstStyle/>
                    <a:p>
                      <a:pPr algn="ctr"/>
                      <a:r>
                        <a:rPr lang="lv-LV" sz="2000" b="1">
                          <a:latin typeface="Verdana" panose="020B0604030504040204" pitchFamily="34" charset="0"/>
                          <a:ea typeface="Verdana" panose="020B0604030504040204" pitchFamily="34" charset="0"/>
                        </a:rPr>
                        <a:t>2023</a:t>
                      </a:r>
                    </a:p>
                  </a:txBody>
                  <a:tcPr/>
                </a:tc>
                <a:tc>
                  <a:txBody>
                    <a:bodyPr/>
                    <a:lstStyle/>
                    <a:p>
                      <a:pPr algn="ctr"/>
                      <a:r>
                        <a:rPr lang="lv-LV" sz="2000" b="1">
                          <a:latin typeface="Verdana" panose="020B0604030504040204" pitchFamily="34" charset="0"/>
                          <a:ea typeface="Verdana" panose="020B0604030504040204" pitchFamily="34" charset="0"/>
                        </a:rPr>
                        <a:t>13</a:t>
                      </a:r>
                    </a:p>
                  </a:txBody>
                  <a:tcPr/>
                </a:tc>
                <a:tc>
                  <a:txBody>
                    <a:bodyPr/>
                    <a:lstStyle/>
                    <a:p>
                      <a:pPr algn="ctr"/>
                      <a:r>
                        <a:rPr lang="lv-LV" sz="2000" b="1">
                          <a:latin typeface="Verdana" panose="020B0604030504040204" pitchFamily="34" charset="0"/>
                          <a:ea typeface="Verdana" panose="020B0604030504040204" pitchFamily="34" charset="0"/>
                        </a:rPr>
                        <a:t>2022.-2023./2024.</a:t>
                      </a:r>
                    </a:p>
                  </a:txBody>
                  <a:tcPr/>
                </a:tc>
                <a:tc>
                  <a:txBody>
                    <a:bodyPr/>
                    <a:lstStyle/>
                    <a:p>
                      <a:pPr algn="ctr"/>
                      <a:r>
                        <a:rPr lang="lv-LV" sz="2000" b="1">
                          <a:latin typeface="Verdana" panose="020B0604030504040204" pitchFamily="34" charset="0"/>
                          <a:ea typeface="Verdana" panose="020B0604030504040204" pitchFamily="34" charset="0"/>
                        </a:rPr>
                        <a:t>13</a:t>
                      </a:r>
                    </a:p>
                  </a:txBody>
                  <a:tcPr/>
                </a:tc>
                <a:extLst>
                  <a:ext uri="{0D108BD9-81ED-4DB2-BD59-A6C34878D82A}">
                    <a16:rowId xmlns:a16="http://schemas.microsoft.com/office/drawing/2014/main" val="3962788263"/>
                  </a:ext>
                </a:extLst>
              </a:tr>
            </a:tbl>
          </a:graphicData>
        </a:graphic>
      </p:graphicFrame>
      <p:pic>
        <p:nvPicPr>
          <p:cNvPr id="5" name="Attēls 4" descr="Attēls, kurā ir ritenis, apģērbs, multfilma, persona&#10;&#10;Apraksts ģenerēts automātiski">
            <a:extLst>
              <a:ext uri="{FF2B5EF4-FFF2-40B4-BE49-F238E27FC236}">
                <a16:creationId xmlns:a16="http://schemas.microsoft.com/office/drawing/2014/main" id="{5E0DEC18-8C57-1532-89C4-4020468FF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012" y="4057123"/>
            <a:ext cx="2114309" cy="2407963"/>
          </a:xfrm>
          <a:prstGeom prst="rect">
            <a:avLst/>
          </a:prstGeom>
          <a:ln>
            <a:noFill/>
          </a:ln>
          <a:effectLst>
            <a:outerShdw blurRad="292100" dist="139700" dir="2700000" algn="tl" rotWithShape="0">
              <a:srgbClr val="333333">
                <a:alpha val="65000"/>
              </a:srgbClr>
            </a:outerShdw>
          </a:effectLst>
        </p:spPr>
      </p:pic>
      <p:pic>
        <p:nvPicPr>
          <p:cNvPr id="6" name="Attēls 5" descr="Attēls, kurā ir karte, teksts&#10;&#10;Apraksts ģenerēts automātiski">
            <a:extLst>
              <a:ext uri="{FF2B5EF4-FFF2-40B4-BE49-F238E27FC236}">
                <a16:creationId xmlns:a16="http://schemas.microsoft.com/office/drawing/2014/main" id="{99FC2654-5573-0C85-6796-7B61FF212D67}"/>
              </a:ext>
            </a:extLst>
          </p:cNvPr>
          <p:cNvPicPr>
            <a:picLocks noChangeAspect="1"/>
          </p:cNvPicPr>
          <p:nvPr/>
        </p:nvPicPr>
        <p:blipFill rotWithShape="1">
          <a:blip r:embed="rId4">
            <a:extLst>
              <a:ext uri="{28A0092B-C50C-407E-A947-70E740481C1C}">
                <a14:useLocalDpi xmlns:a14="http://schemas.microsoft.com/office/drawing/2010/main" val="0"/>
              </a:ext>
            </a:extLst>
          </a:blip>
          <a:srcRect l="8877" t="8512" r="7291"/>
          <a:stretch/>
        </p:blipFill>
        <p:spPr>
          <a:xfrm>
            <a:off x="5702466" y="4337473"/>
            <a:ext cx="2639121" cy="2110661"/>
          </a:xfrm>
          <a:prstGeom prst="rect">
            <a:avLst/>
          </a:prstGeom>
          <a:ln>
            <a:solidFill>
              <a:schemeClr val="tx1"/>
            </a:solidFill>
          </a:ln>
          <a:effectLst>
            <a:outerShdw blurRad="292100" dist="139700" dir="2700000" algn="tl" rotWithShape="0">
              <a:srgbClr val="333333">
                <a:alpha val="65000"/>
              </a:srgbClr>
            </a:outerShdw>
          </a:effectLst>
        </p:spPr>
      </p:pic>
      <p:pic>
        <p:nvPicPr>
          <p:cNvPr id="8" name="Attēls 7" descr="Attēls, kurā ir diagramma, zīmējums, teksts, skečs&#10;&#10;Apraksts ģenerēts automātiski">
            <a:extLst>
              <a:ext uri="{FF2B5EF4-FFF2-40B4-BE49-F238E27FC236}">
                <a16:creationId xmlns:a16="http://schemas.microsoft.com/office/drawing/2014/main" id="{E988171C-9427-F9F1-9600-2FAA30D6BE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7263" y="4142724"/>
            <a:ext cx="2604310" cy="2322362"/>
          </a:xfrm>
          <a:prstGeom prst="rect">
            <a:avLst/>
          </a:prstGeom>
          <a:ln>
            <a:solidFill>
              <a:schemeClr val="tx1"/>
            </a:solidFill>
          </a:ln>
          <a:effectLst>
            <a:outerShdw blurRad="292100" dist="139700" dir="2700000" algn="tl" rotWithShape="0">
              <a:srgbClr val="333333">
                <a:alpha val="65000"/>
              </a:srgbClr>
            </a:outerShdw>
          </a:effectLst>
        </p:spPr>
      </p:pic>
      <p:pic>
        <p:nvPicPr>
          <p:cNvPr id="9" name="Picture 12" descr="Diagram&#10;&#10;Description automatically generated">
            <a:extLst>
              <a:ext uri="{FF2B5EF4-FFF2-40B4-BE49-F238E27FC236}">
                <a16:creationId xmlns:a16="http://schemas.microsoft.com/office/drawing/2014/main" id="{CC2E0E43-30B6-4148-61AC-29E88ACF0C7D}"/>
              </a:ext>
            </a:extLst>
          </p:cNvPr>
          <p:cNvPicPr>
            <a:picLocks noChangeAspect="1"/>
          </p:cNvPicPr>
          <p:nvPr/>
        </p:nvPicPr>
        <p:blipFill>
          <a:blip r:embed="rId6"/>
          <a:stretch>
            <a:fillRect/>
          </a:stretch>
        </p:blipFill>
        <p:spPr>
          <a:xfrm>
            <a:off x="8481870" y="4337472"/>
            <a:ext cx="3100530" cy="21106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2498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51704A1-5748-A8AA-CB87-63D08207977E}"/>
              </a:ext>
            </a:extLst>
          </p:cNvPr>
          <p:cNvSpPr txBox="1"/>
          <p:nvPr/>
        </p:nvSpPr>
        <p:spPr>
          <a:xfrm>
            <a:off x="1956287" y="334392"/>
            <a:ext cx="9130117" cy="707886"/>
          </a:xfrm>
          <a:prstGeom prst="rect">
            <a:avLst/>
          </a:prstGeom>
          <a:noFill/>
        </p:spPr>
        <p:txBody>
          <a:bodyPr wrap="square">
            <a:spAutoFit/>
          </a:bodyPr>
          <a:lstStyle/>
          <a:p>
            <a:pPr>
              <a:defRPr/>
            </a:pP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Vertikālās </a:t>
            </a:r>
            <a:r>
              <a:rPr lang="lv-LV" sz="2000" b="1" err="1">
                <a:solidFill>
                  <a:prstClr val="black"/>
                </a:solidFill>
                <a:latin typeface="Verdana" panose="020B0604030504040204" pitchFamily="34" charset="0"/>
                <a:ea typeface="Verdana" panose="020B0604030504040204" pitchFamily="34" charset="0"/>
                <a:cs typeface="Times New Roman" panose="02020603050405020304" pitchFamily="18" charset="0"/>
              </a:rPr>
              <a:t>cēlējplatformas</a:t>
            </a: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 pie publiskām inženierbūvēm </a:t>
            </a:r>
            <a:r>
              <a:rPr lang="lv-LV" sz="2000" b="1">
                <a:latin typeface="Verdana" panose="020B0604030504040204" pitchFamily="34" charset="0"/>
                <a:ea typeface="Verdana" panose="020B0604030504040204" pitchFamily="34" charset="0"/>
                <a:cs typeface="Times New Roman" panose="02020603050405020304" pitchFamily="18" charset="0"/>
              </a:rPr>
              <a:t>[1]</a:t>
            </a:r>
          </a:p>
          <a:p>
            <a:pPr marL="0" marR="0" lvl="0" indent="0" defTabSz="938213" rtl="0" eaLnBrk="1" fontAlgn="base" latinLnBrk="0" hangingPunct="1">
              <a:lnSpc>
                <a:spcPct val="100000"/>
              </a:lnSpc>
              <a:spcBef>
                <a:spcPct val="0"/>
              </a:spcBef>
              <a:spcAft>
                <a:spcPct val="0"/>
              </a:spcAft>
              <a:buClrTx/>
              <a:buSzTx/>
              <a:buFontTx/>
              <a:buNone/>
              <a:tabLst/>
              <a:defRPr/>
            </a:pPr>
            <a:endParaRPr kumimoji="0" lang="lv-LV" sz="2000" b="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A9CDD19-DB6C-FC82-A286-12338C5D8943}"/>
              </a:ext>
            </a:extLst>
          </p:cNvPr>
          <p:cNvSpPr txBox="1"/>
          <p:nvPr/>
        </p:nvSpPr>
        <p:spPr>
          <a:xfrm>
            <a:off x="2219938" y="837160"/>
            <a:ext cx="8015775" cy="707886"/>
          </a:xfrm>
          <a:prstGeom prst="rect">
            <a:avLst/>
          </a:prstGeom>
          <a:solidFill>
            <a:schemeClr val="accent1">
              <a:lumMod val="20000"/>
              <a:lumOff val="80000"/>
            </a:schemeClr>
          </a:solidFill>
        </p:spPr>
        <p:txBody>
          <a:bodyPr wrap="square">
            <a:spAutoFit/>
          </a:bodyPr>
          <a:lstStyle/>
          <a:p>
            <a:r>
              <a:rPr lang="lv-LV" sz="2000" dirty="0">
                <a:latin typeface="Verdana" panose="020B0604030504040204" pitchFamily="34" charset="0"/>
                <a:ea typeface="Verdana" panose="020B0604030504040204" pitchFamily="34" charset="0"/>
                <a:cs typeface="Times New Roman" panose="02020603050405020304" pitchFamily="18" charset="0"/>
              </a:rPr>
              <a:t>Nav viena līmeņa iebraukšana uz platformas, līmeņu starpība &gt; 10 mm</a:t>
            </a:r>
          </a:p>
        </p:txBody>
      </p:sp>
      <p:pic>
        <p:nvPicPr>
          <p:cNvPr id="9" name="Picture 2" descr="A picture containing dirty&#10;&#10;Description automatically generated">
            <a:extLst>
              <a:ext uri="{FF2B5EF4-FFF2-40B4-BE49-F238E27FC236}">
                <a16:creationId xmlns:a16="http://schemas.microsoft.com/office/drawing/2014/main" id="{2E8A0AC6-CE68-7C10-C4B5-9F25B3BFB32F}"/>
              </a:ext>
            </a:extLst>
          </p:cNvPr>
          <p:cNvPicPr>
            <a:picLocks noChangeAspect="1"/>
          </p:cNvPicPr>
          <p:nvPr/>
        </p:nvPicPr>
        <p:blipFill rotWithShape="1">
          <a:blip r:embed="rId3"/>
          <a:srcRect t="3234" r="9469"/>
          <a:stretch/>
        </p:blipFill>
        <p:spPr>
          <a:xfrm>
            <a:off x="481554" y="2047815"/>
            <a:ext cx="2423015" cy="4585488"/>
          </a:xfrm>
          <a:prstGeom prst="rect">
            <a:avLst/>
          </a:prstGeom>
          <a:ln>
            <a:solidFill>
              <a:schemeClr val="tx1"/>
            </a:solidFill>
          </a:ln>
          <a:effectLst>
            <a:outerShdw blurRad="292100" dist="139700" dir="2700000" algn="tl" rotWithShape="0">
              <a:srgbClr val="333333">
                <a:alpha val="65000"/>
              </a:srgbClr>
            </a:outerShdw>
          </a:effectLst>
        </p:spPr>
      </p:pic>
      <p:sp>
        <p:nvSpPr>
          <p:cNvPr id="13" name="Oval 15">
            <a:extLst>
              <a:ext uri="{FF2B5EF4-FFF2-40B4-BE49-F238E27FC236}">
                <a16:creationId xmlns:a16="http://schemas.microsoft.com/office/drawing/2014/main" id="{7029A84C-8DA7-4DAE-B561-7CB8A7D85D1F}"/>
              </a:ext>
            </a:extLst>
          </p:cNvPr>
          <p:cNvSpPr/>
          <p:nvPr/>
        </p:nvSpPr>
        <p:spPr>
          <a:xfrm>
            <a:off x="768718" y="5326333"/>
            <a:ext cx="1680614" cy="1531667"/>
          </a:xfrm>
          <a:prstGeom prst="ellipse">
            <a:avLst/>
          </a:prstGeom>
          <a:noFill/>
          <a:ln>
            <a:solidFill>
              <a:srgbClr val="FF0000"/>
            </a:solidFill>
            <a:prstDash val="dash"/>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Attēls 19">
            <a:extLst>
              <a:ext uri="{FF2B5EF4-FFF2-40B4-BE49-F238E27FC236}">
                <a16:creationId xmlns:a16="http://schemas.microsoft.com/office/drawing/2014/main" id="{CA3BAAB2-C4E7-88F1-28BE-26DA2FE7E1BE}"/>
              </a:ext>
            </a:extLst>
          </p:cNvPr>
          <p:cNvPicPr>
            <a:picLocks noChangeAspect="1"/>
          </p:cNvPicPr>
          <p:nvPr/>
        </p:nvPicPr>
        <p:blipFill>
          <a:blip r:embed="rId4"/>
          <a:stretch>
            <a:fillRect/>
          </a:stretch>
        </p:blipFill>
        <p:spPr>
          <a:xfrm>
            <a:off x="505175" y="6066203"/>
            <a:ext cx="436512" cy="544145"/>
          </a:xfrm>
          <a:prstGeom prst="rect">
            <a:avLst/>
          </a:prstGeom>
        </p:spPr>
      </p:pic>
      <p:pic>
        <p:nvPicPr>
          <p:cNvPr id="3" name="Picture 5" descr="A picture containing open, door, opened&#10;&#10;Description automatically generated">
            <a:extLst>
              <a:ext uri="{FF2B5EF4-FFF2-40B4-BE49-F238E27FC236}">
                <a16:creationId xmlns:a16="http://schemas.microsoft.com/office/drawing/2014/main" id="{BD10BE10-3647-30F7-E9FB-F6B0627EE6EC}"/>
              </a:ext>
            </a:extLst>
          </p:cNvPr>
          <p:cNvPicPr>
            <a:picLocks noChangeAspect="1"/>
          </p:cNvPicPr>
          <p:nvPr/>
        </p:nvPicPr>
        <p:blipFill rotWithShape="1">
          <a:blip r:embed="rId5"/>
          <a:srcRect l="369" t="41667" r="-369"/>
          <a:stretch/>
        </p:blipFill>
        <p:spPr>
          <a:xfrm>
            <a:off x="3447834" y="2047814"/>
            <a:ext cx="3642656" cy="3767359"/>
          </a:xfrm>
          <a:prstGeom prst="rect">
            <a:avLst/>
          </a:prstGeom>
        </p:spPr>
      </p:pic>
      <p:pic>
        <p:nvPicPr>
          <p:cNvPr id="15" name="Picture 7" descr="A picture containing text, ground, measuring stick&#10;&#10;Description automatically generated">
            <a:extLst>
              <a:ext uri="{FF2B5EF4-FFF2-40B4-BE49-F238E27FC236}">
                <a16:creationId xmlns:a16="http://schemas.microsoft.com/office/drawing/2014/main" id="{D9DA70F8-F58D-56B2-00CD-772A23BA713C}"/>
              </a:ext>
            </a:extLst>
          </p:cNvPr>
          <p:cNvPicPr>
            <a:picLocks noChangeAspect="1"/>
          </p:cNvPicPr>
          <p:nvPr/>
        </p:nvPicPr>
        <p:blipFill rotWithShape="1">
          <a:blip r:embed="rId6"/>
          <a:srcRect t="11371" r="1807" b="30435"/>
          <a:stretch/>
        </p:blipFill>
        <p:spPr>
          <a:xfrm>
            <a:off x="7854134" y="2047814"/>
            <a:ext cx="3569148" cy="3792418"/>
          </a:xfrm>
          <a:prstGeom prst="rect">
            <a:avLst/>
          </a:prstGeom>
        </p:spPr>
      </p:pic>
      <p:sp>
        <p:nvSpPr>
          <p:cNvPr id="16" name="Rectangle: Rounded Corners 5">
            <a:extLst>
              <a:ext uri="{FF2B5EF4-FFF2-40B4-BE49-F238E27FC236}">
                <a16:creationId xmlns:a16="http://schemas.microsoft.com/office/drawing/2014/main" id="{78103F39-1C84-8EAA-57B5-32EF4FA2E816}"/>
              </a:ext>
            </a:extLst>
          </p:cNvPr>
          <p:cNvSpPr/>
          <p:nvPr/>
        </p:nvSpPr>
        <p:spPr>
          <a:xfrm rot="1080000">
            <a:off x="3705535" y="4946265"/>
            <a:ext cx="2702257" cy="967131"/>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2">
            <a:extLst>
              <a:ext uri="{FF2B5EF4-FFF2-40B4-BE49-F238E27FC236}">
                <a16:creationId xmlns:a16="http://schemas.microsoft.com/office/drawing/2014/main" id="{B394921C-29E1-5638-923F-8421865659CB}"/>
              </a:ext>
            </a:extLst>
          </p:cNvPr>
          <p:cNvCxnSpPr>
            <a:cxnSpLocks/>
          </p:cNvCxnSpPr>
          <p:nvPr/>
        </p:nvCxnSpPr>
        <p:spPr>
          <a:xfrm>
            <a:off x="8753413" y="2955175"/>
            <a:ext cx="42468" cy="1597235"/>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31" name="Attēls 30">
            <a:extLst>
              <a:ext uri="{FF2B5EF4-FFF2-40B4-BE49-F238E27FC236}">
                <a16:creationId xmlns:a16="http://schemas.microsoft.com/office/drawing/2014/main" id="{0C409974-1FFC-BB4A-5D51-07C532D32A27}"/>
              </a:ext>
            </a:extLst>
          </p:cNvPr>
          <p:cNvPicPr>
            <a:picLocks noChangeAspect="1"/>
          </p:cNvPicPr>
          <p:nvPr/>
        </p:nvPicPr>
        <p:blipFill>
          <a:blip r:embed="rId4"/>
          <a:stretch>
            <a:fillRect/>
          </a:stretch>
        </p:blipFill>
        <p:spPr>
          <a:xfrm>
            <a:off x="3449957" y="5244995"/>
            <a:ext cx="436512" cy="544145"/>
          </a:xfrm>
          <a:prstGeom prst="rect">
            <a:avLst/>
          </a:prstGeom>
        </p:spPr>
      </p:pic>
      <p:pic>
        <p:nvPicPr>
          <p:cNvPr id="32" name="Attēls 31">
            <a:extLst>
              <a:ext uri="{FF2B5EF4-FFF2-40B4-BE49-F238E27FC236}">
                <a16:creationId xmlns:a16="http://schemas.microsoft.com/office/drawing/2014/main" id="{B926314E-FEC7-2532-1312-38962DDA3CAD}"/>
              </a:ext>
            </a:extLst>
          </p:cNvPr>
          <p:cNvPicPr>
            <a:picLocks noChangeAspect="1"/>
          </p:cNvPicPr>
          <p:nvPr/>
        </p:nvPicPr>
        <p:blipFill>
          <a:blip r:embed="rId4"/>
          <a:stretch>
            <a:fillRect/>
          </a:stretch>
        </p:blipFill>
        <p:spPr>
          <a:xfrm>
            <a:off x="7806418" y="5326333"/>
            <a:ext cx="436512" cy="544145"/>
          </a:xfrm>
          <a:prstGeom prst="rect">
            <a:avLst/>
          </a:prstGeom>
        </p:spPr>
      </p:pic>
    </p:spTree>
    <p:extLst>
      <p:ext uri="{BB962C8B-B14F-4D97-AF65-F5344CB8AC3E}">
        <p14:creationId xmlns:p14="http://schemas.microsoft.com/office/powerpoint/2010/main" val="232577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a:xfrm>
            <a:off x="11546206" y="6305548"/>
            <a:ext cx="428625" cy="304800"/>
          </a:xfrm>
        </p:spPr>
        <p:txBody>
          <a:bodyPr/>
          <a:lstStyle/>
          <a:p>
            <a:fld id="{47DC079D-CC41-412E-8374-12F03F47623B}" type="slidenum">
              <a:rPr lang="en-US" altLang="lv-LV"/>
              <a:pPr/>
              <a:t>10</a:t>
            </a:fld>
            <a:endParaRPr lang="en-US" altLang="lv-LV"/>
          </a:p>
        </p:txBody>
      </p:sp>
      <p:pic>
        <p:nvPicPr>
          <p:cNvPr id="6" name="Picture 11" descr="A picture containing sky, outdoor, ground, way&#10;&#10;Description automatically generated">
            <a:extLst>
              <a:ext uri="{FF2B5EF4-FFF2-40B4-BE49-F238E27FC236}">
                <a16:creationId xmlns:a16="http://schemas.microsoft.com/office/drawing/2014/main" id="{90CC7D74-59D8-386C-EF40-6202D4D3C386}"/>
              </a:ext>
            </a:extLst>
          </p:cNvPr>
          <p:cNvPicPr>
            <a:picLocks noChangeAspect="1"/>
          </p:cNvPicPr>
          <p:nvPr/>
        </p:nvPicPr>
        <p:blipFill>
          <a:blip r:embed="rId3"/>
          <a:stretch>
            <a:fillRect/>
          </a:stretch>
        </p:blipFill>
        <p:spPr>
          <a:xfrm>
            <a:off x="1477253" y="1943260"/>
            <a:ext cx="3252713" cy="4321100"/>
          </a:xfrm>
          <a:prstGeom prst="rect">
            <a:avLst/>
          </a:prstGeom>
          <a:ln>
            <a:solidFill>
              <a:schemeClr val="tx1"/>
            </a:solidFill>
          </a:ln>
          <a:effectLst>
            <a:outerShdw blurRad="292100" dist="139700" dir="2700000" algn="tl" rotWithShape="0">
              <a:srgbClr val="333333">
                <a:alpha val="65000"/>
              </a:srgbClr>
            </a:outerShdw>
          </a:effectLst>
        </p:spPr>
      </p:pic>
      <p:pic>
        <p:nvPicPr>
          <p:cNvPr id="4" name="Attēls 3" descr="Attēls, kurā ir kāpnes, ēka, durvis, marga&#10;&#10;Apraksts ģenerēts automātiski">
            <a:extLst>
              <a:ext uri="{FF2B5EF4-FFF2-40B4-BE49-F238E27FC236}">
                <a16:creationId xmlns:a16="http://schemas.microsoft.com/office/drawing/2014/main" id="{37EC6D9E-4AB6-3CEB-6930-F4292AEE8BDA}"/>
              </a:ext>
            </a:extLst>
          </p:cNvPr>
          <p:cNvPicPr>
            <a:picLocks noChangeAspect="1"/>
          </p:cNvPicPr>
          <p:nvPr/>
        </p:nvPicPr>
        <p:blipFill>
          <a:blip r:embed="rId4"/>
          <a:stretch>
            <a:fillRect/>
          </a:stretch>
        </p:blipFill>
        <p:spPr>
          <a:xfrm rot="5400000">
            <a:off x="7890793" y="2838750"/>
            <a:ext cx="4365554" cy="2583054"/>
          </a:xfrm>
          <a:prstGeom prst="rect">
            <a:avLst/>
          </a:prstGeom>
          <a:ln>
            <a:solidFill>
              <a:schemeClr val="tx1"/>
            </a:solid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651704A1-5748-A8AA-CB87-63D08207977E}"/>
              </a:ext>
            </a:extLst>
          </p:cNvPr>
          <p:cNvSpPr txBox="1"/>
          <p:nvPr/>
        </p:nvSpPr>
        <p:spPr>
          <a:xfrm>
            <a:off x="1956287" y="334392"/>
            <a:ext cx="9130117" cy="707886"/>
          </a:xfrm>
          <a:prstGeom prst="rect">
            <a:avLst/>
          </a:prstGeom>
          <a:noFill/>
        </p:spPr>
        <p:txBody>
          <a:bodyPr wrap="square">
            <a:spAutoFit/>
          </a:bodyPr>
          <a:lstStyle/>
          <a:p>
            <a:pPr>
              <a:defRPr/>
            </a:pPr>
            <a:r>
              <a:rPr lang="lv-LV" sz="2000" b="1" dirty="0">
                <a:solidFill>
                  <a:prstClr val="black"/>
                </a:solidFill>
                <a:latin typeface="Verdana" panose="020B0604030504040204" pitchFamily="34" charset="0"/>
                <a:ea typeface="Verdana" panose="020B0604030504040204" pitchFamily="34" charset="0"/>
                <a:cs typeface="Times New Roman" panose="02020603050405020304" pitchFamily="18" charset="0"/>
              </a:rPr>
              <a:t>Vertikālās cēlējplatformas pie publiskām inženierbūvēm </a:t>
            </a:r>
            <a:r>
              <a:rPr lang="lv-LV" sz="2000" b="1" dirty="0">
                <a:latin typeface="Verdana" panose="020B0604030504040204" pitchFamily="34" charset="0"/>
                <a:ea typeface="Verdana" panose="020B0604030504040204" pitchFamily="34" charset="0"/>
                <a:cs typeface="Times New Roman" panose="02020603050405020304" pitchFamily="18" charset="0"/>
              </a:rPr>
              <a:t>[</a:t>
            </a:r>
            <a:r>
              <a:rPr lang="en-US" sz="2000" b="1" dirty="0">
                <a:latin typeface="Verdana" panose="020B0604030504040204" pitchFamily="34" charset="0"/>
                <a:ea typeface="Verdana" panose="020B0604030504040204" pitchFamily="34" charset="0"/>
                <a:cs typeface="Times New Roman" panose="02020603050405020304" pitchFamily="18" charset="0"/>
              </a:rPr>
              <a:t>2</a:t>
            </a:r>
            <a:r>
              <a:rPr lang="lv-LV" sz="2000" b="1" dirty="0">
                <a:latin typeface="Verdana" panose="020B0604030504040204" pitchFamily="34" charset="0"/>
                <a:ea typeface="Verdana" panose="020B0604030504040204" pitchFamily="34" charset="0"/>
                <a:cs typeface="Times New Roman" panose="02020603050405020304" pitchFamily="18" charset="0"/>
              </a:rPr>
              <a:t>]</a:t>
            </a:r>
          </a:p>
          <a:p>
            <a:pPr marL="0" marR="0" lvl="0" indent="0" defTabSz="938213" rtl="0" eaLnBrk="1" fontAlgn="base" latinLnBrk="0" hangingPunct="1">
              <a:lnSpc>
                <a:spcPct val="100000"/>
              </a:lnSpc>
              <a:spcBef>
                <a:spcPct val="0"/>
              </a:spcBef>
              <a:spcAft>
                <a:spcPct val="0"/>
              </a:spcAft>
              <a:buClrTx/>
              <a:buSzTx/>
              <a:buFontTx/>
              <a:buNone/>
              <a:tabLst/>
              <a:defRPr/>
            </a:pPr>
            <a:endParaRPr kumimoji="0" lang="lv-LV" sz="2000" b="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pic>
        <p:nvPicPr>
          <p:cNvPr id="14" name="Attēls 13" descr="Attēls, kurā ir ārpus telpām, koks, kompozītmateriāls, žogs&#10;&#10;Apraksts ģenerēts automātiski">
            <a:extLst>
              <a:ext uri="{FF2B5EF4-FFF2-40B4-BE49-F238E27FC236}">
                <a16:creationId xmlns:a16="http://schemas.microsoft.com/office/drawing/2014/main" id="{954A8798-FE66-D9A4-6619-05E43DF05F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447824" y="2490479"/>
            <a:ext cx="4368657" cy="3276493"/>
          </a:xfrm>
          <a:prstGeom prst="rect">
            <a:avLst/>
          </a:prstGeom>
          <a:ln>
            <a:solidFill>
              <a:schemeClr val="tx1"/>
            </a:solidFill>
          </a:ln>
          <a:effectLst>
            <a:outerShdw blurRad="292100" dist="139700" dir="2700000" algn="tl" rotWithShape="0">
              <a:srgbClr val="333333">
                <a:alpha val="65000"/>
              </a:srgbClr>
            </a:outerShdw>
          </a:effectLst>
        </p:spPr>
      </p:pic>
      <p:sp>
        <p:nvSpPr>
          <p:cNvPr id="2" name="Oval 15">
            <a:extLst>
              <a:ext uri="{FF2B5EF4-FFF2-40B4-BE49-F238E27FC236}">
                <a16:creationId xmlns:a16="http://schemas.microsoft.com/office/drawing/2014/main" id="{2836DDB2-2006-A6E2-39F6-76DD3E911AA4}"/>
              </a:ext>
            </a:extLst>
          </p:cNvPr>
          <p:cNvSpPr/>
          <p:nvPr/>
        </p:nvSpPr>
        <p:spPr>
          <a:xfrm>
            <a:off x="2254302" y="3719176"/>
            <a:ext cx="1877318" cy="1360364"/>
          </a:xfrm>
          <a:prstGeom prst="ellipse">
            <a:avLst/>
          </a:prstGeom>
          <a:noFill/>
          <a:ln>
            <a:solidFill>
              <a:srgbClr val="FF0000"/>
            </a:solidFill>
            <a:prstDash val="dash"/>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5">
            <a:extLst>
              <a:ext uri="{FF2B5EF4-FFF2-40B4-BE49-F238E27FC236}">
                <a16:creationId xmlns:a16="http://schemas.microsoft.com/office/drawing/2014/main" id="{F0BEDEB1-D2E7-F5A5-D678-6D5066DF4F3B}"/>
              </a:ext>
            </a:extLst>
          </p:cNvPr>
          <p:cNvSpPr/>
          <p:nvPr/>
        </p:nvSpPr>
        <p:spPr>
          <a:xfrm>
            <a:off x="6403296" y="4224079"/>
            <a:ext cx="1305105" cy="1300219"/>
          </a:xfrm>
          <a:prstGeom prst="ellipse">
            <a:avLst/>
          </a:prstGeom>
          <a:noFill/>
          <a:ln>
            <a:solidFill>
              <a:srgbClr val="FF0000"/>
            </a:solidFill>
            <a:prstDash val="dash"/>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5">
            <a:extLst>
              <a:ext uri="{FF2B5EF4-FFF2-40B4-BE49-F238E27FC236}">
                <a16:creationId xmlns:a16="http://schemas.microsoft.com/office/drawing/2014/main" id="{B1D84B75-225B-7B95-32BD-446FD8BA05AD}"/>
              </a:ext>
            </a:extLst>
          </p:cNvPr>
          <p:cNvSpPr/>
          <p:nvPr/>
        </p:nvSpPr>
        <p:spPr>
          <a:xfrm>
            <a:off x="10086275" y="4757153"/>
            <a:ext cx="1000129" cy="1193062"/>
          </a:xfrm>
          <a:prstGeom prst="ellipse">
            <a:avLst/>
          </a:prstGeom>
          <a:noFill/>
          <a:ln>
            <a:solidFill>
              <a:srgbClr val="FF0000"/>
            </a:solidFill>
            <a:prstDash val="dash"/>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035C9E7-1439-D134-FBF1-4959118CCD22}"/>
              </a:ext>
            </a:extLst>
          </p:cNvPr>
          <p:cNvSpPr txBox="1"/>
          <p:nvPr/>
        </p:nvSpPr>
        <p:spPr>
          <a:xfrm>
            <a:off x="1718102" y="1046241"/>
            <a:ext cx="9828103" cy="707886"/>
          </a:xfrm>
          <a:prstGeom prst="rect">
            <a:avLst/>
          </a:prstGeom>
          <a:solidFill>
            <a:schemeClr val="accent1">
              <a:lumMod val="20000"/>
              <a:lumOff val="80000"/>
            </a:schemeClr>
          </a:solidFill>
        </p:spPr>
        <p:txBody>
          <a:bodyPr wrap="square">
            <a:spAutoFit/>
          </a:bodyPr>
          <a:lstStyle/>
          <a:p>
            <a:r>
              <a:rPr lang="lv-LV" sz="2000">
                <a:latin typeface="Verdana" panose="020B0604030504040204" pitchFamily="34" charset="0"/>
                <a:ea typeface="Verdana" panose="020B0604030504040204" pitchFamily="34" charset="0"/>
                <a:cs typeface="Times New Roman" panose="02020603050405020304" pitchFamily="18" charset="0"/>
              </a:rPr>
              <a:t>Manevrēšanas laukums atrodas gājēju, velo, u.c. plūsmā, arī tad, ja izbraukšana ar </a:t>
            </a:r>
            <a:r>
              <a:rPr lang="lv-LV" sz="2000" err="1">
                <a:latin typeface="Verdana" panose="020B0604030504040204" pitchFamily="34" charset="0"/>
                <a:ea typeface="Verdana" panose="020B0604030504040204" pitchFamily="34" charset="0"/>
                <a:cs typeface="Times New Roman" panose="02020603050405020304" pitchFamily="18" charset="0"/>
              </a:rPr>
              <a:t>ratiņkrēslu</a:t>
            </a:r>
            <a:r>
              <a:rPr lang="lv-LV" sz="2000">
                <a:latin typeface="Verdana" panose="020B0604030504040204" pitchFamily="34" charset="0"/>
                <a:ea typeface="Verdana" panose="020B0604030504040204" pitchFamily="34" charset="0"/>
                <a:cs typeface="Times New Roman" panose="02020603050405020304" pitchFamily="18" charset="0"/>
              </a:rPr>
              <a:t> paredzēta </a:t>
            </a:r>
            <a:r>
              <a:rPr lang="lv-LV" sz="2000" err="1">
                <a:latin typeface="Verdana" panose="020B0604030504040204" pitchFamily="34" charset="0"/>
                <a:ea typeface="Verdana" panose="020B0604030504040204" pitchFamily="34" charset="0"/>
                <a:cs typeface="Times New Roman" panose="02020603050405020304" pitchFamily="18" charset="0"/>
              </a:rPr>
              <a:t>atmuguriski</a:t>
            </a:r>
            <a:endParaRPr lang="lv-LV" sz="2000">
              <a:latin typeface="Verdana" panose="020B0604030504040204" pitchFamily="34" charset="0"/>
              <a:ea typeface="Verdana" panose="020B0604030504040204" pitchFamily="34" charset="0"/>
              <a:cs typeface="Times New Roman" panose="02020603050405020304" pitchFamily="18" charset="0"/>
            </a:endParaRPr>
          </a:p>
        </p:txBody>
      </p:sp>
      <p:pic>
        <p:nvPicPr>
          <p:cNvPr id="21" name="Attēls 20">
            <a:extLst>
              <a:ext uri="{FF2B5EF4-FFF2-40B4-BE49-F238E27FC236}">
                <a16:creationId xmlns:a16="http://schemas.microsoft.com/office/drawing/2014/main" id="{064120A9-BC70-5F3C-909F-133D01F504FF}"/>
              </a:ext>
            </a:extLst>
          </p:cNvPr>
          <p:cNvPicPr>
            <a:picLocks noChangeAspect="1"/>
          </p:cNvPicPr>
          <p:nvPr/>
        </p:nvPicPr>
        <p:blipFill>
          <a:blip r:embed="rId6"/>
          <a:stretch>
            <a:fillRect/>
          </a:stretch>
        </p:blipFill>
        <p:spPr>
          <a:xfrm>
            <a:off x="1496320" y="5636070"/>
            <a:ext cx="504013" cy="628290"/>
          </a:xfrm>
          <a:prstGeom prst="rect">
            <a:avLst/>
          </a:prstGeom>
        </p:spPr>
      </p:pic>
      <p:pic>
        <p:nvPicPr>
          <p:cNvPr id="22" name="Attēls 21">
            <a:extLst>
              <a:ext uri="{FF2B5EF4-FFF2-40B4-BE49-F238E27FC236}">
                <a16:creationId xmlns:a16="http://schemas.microsoft.com/office/drawing/2014/main" id="{D3D09298-B3D3-AAAF-6BE9-94B007E9410C}"/>
              </a:ext>
            </a:extLst>
          </p:cNvPr>
          <p:cNvPicPr>
            <a:picLocks noChangeAspect="1"/>
          </p:cNvPicPr>
          <p:nvPr/>
        </p:nvPicPr>
        <p:blipFill>
          <a:blip r:embed="rId6"/>
          <a:stretch>
            <a:fillRect/>
          </a:stretch>
        </p:blipFill>
        <p:spPr>
          <a:xfrm>
            <a:off x="4993906" y="5636070"/>
            <a:ext cx="504013" cy="628290"/>
          </a:xfrm>
          <a:prstGeom prst="rect">
            <a:avLst/>
          </a:prstGeom>
        </p:spPr>
      </p:pic>
      <p:pic>
        <p:nvPicPr>
          <p:cNvPr id="23" name="Attēls 22">
            <a:extLst>
              <a:ext uri="{FF2B5EF4-FFF2-40B4-BE49-F238E27FC236}">
                <a16:creationId xmlns:a16="http://schemas.microsoft.com/office/drawing/2014/main" id="{435FF0E9-0516-5F42-1BBC-A6B645AB4F91}"/>
              </a:ext>
            </a:extLst>
          </p:cNvPr>
          <p:cNvPicPr>
            <a:picLocks noChangeAspect="1"/>
          </p:cNvPicPr>
          <p:nvPr/>
        </p:nvPicPr>
        <p:blipFill>
          <a:blip r:embed="rId6"/>
          <a:stretch>
            <a:fillRect/>
          </a:stretch>
        </p:blipFill>
        <p:spPr>
          <a:xfrm>
            <a:off x="8782043" y="5677258"/>
            <a:ext cx="504013" cy="628290"/>
          </a:xfrm>
          <a:prstGeom prst="rect">
            <a:avLst/>
          </a:prstGeom>
        </p:spPr>
      </p:pic>
    </p:spTree>
    <p:extLst>
      <p:ext uri="{BB962C8B-B14F-4D97-AF65-F5344CB8AC3E}">
        <p14:creationId xmlns:p14="http://schemas.microsoft.com/office/powerpoint/2010/main" val="3181417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a:xfrm>
            <a:off x="9906000" y="6324600"/>
            <a:ext cx="457200" cy="304800"/>
          </a:xfrm>
        </p:spPr>
        <p:txBody>
          <a:bodyPr/>
          <a:lstStyle/>
          <a:p>
            <a:fld id="{47DC079D-CC41-412E-8374-12F03F47623B}" type="slidenum">
              <a:rPr lang="en-US" altLang="lv-LV"/>
              <a:pPr/>
              <a:t>11</a:t>
            </a:fld>
            <a:endParaRPr lang="en-US" altLang="lv-LV"/>
          </a:p>
        </p:txBody>
      </p:sp>
      <p:sp>
        <p:nvSpPr>
          <p:cNvPr id="2" name="Title 1">
            <a:extLst>
              <a:ext uri="{FF2B5EF4-FFF2-40B4-BE49-F238E27FC236}">
                <a16:creationId xmlns:a16="http://schemas.microsoft.com/office/drawing/2014/main" id="{4484C72B-E80C-DF2F-2035-33BDBFD68D11}"/>
              </a:ext>
            </a:extLst>
          </p:cNvPr>
          <p:cNvSpPr txBox="1">
            <a:spLocks/>
          </p:cNvSpPr>
          <p:nvPr/>
        </p:nvSpPr>
        <p:spPr bwMode="auto">
          <a:xfrm>
            <a:off x="2322388" y="1107629"/>
            <a:ext cx="8925571" cy="433373"/>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r>
              <a:rPr lang="lv-LV" altLang="lv-LV" sz="2000"/>
              <a:t>Cīņa ar vēja brāzmām (nav vējtveri)</a:t>
            </a:r>
          </a:p>
        </p:txBody>
      </p:sp>
      <p:sp>
        <p:nvSpPr>
          <p:cNvPr id="14" name="Title 1">
            <a:extLst>
              <a:ext uri="{FF2B5EF4-FFF2-40B4-BE49-F238E27FC236}">
                <a16:creationId xmlns:a16="http://schemas.microsoft.com/office/drawing/2014/main" id="{477DC2C2-4F24-51BE-4037-DD964676879A}"/>
              </a:ext>
            </a:extLst>
          </p:cNvPr>
          <p:cNvSpPr txBox="1">
            <a:spLocks noGrp="1"/>
          </p:cNvSpPr>
          <p:nvPr>
            <p:ph type="body" sz="quarter" idx="10"/>
          </p:nvPr>
        </p:nvSpPr>
        <p:spPr bwMode="auto">
          <a:xfrm>
            <a:off x="2322388" y="1708158"/>
            <a:ext cx="8909110" cy="1126482"/>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altLang="lv-LV" sz="2000" b="0"/>
              <a:t>Prasība iekārtai: durvīm jāaizveras bez pasažiera palīdzības, durvju iekšpusei jābūt gludai, izvirzījumi nav pieļauti, no iekšpuses rokturus izvietot nav atļauts.</a:t>
            </a:r>
          </a:p>
        </p:txBody>
      </p:sp>
      <p:pic>
        <p:nvPicPr>
          <p:cNvPr id="9" name="Attēls 8" descr="Attēls, kurā ir ēka, ārtelpa&#10;&#10;Apraksts ģenerēts automātiski">
            <a:extLst>
              <a:ext uri="{FF2B5EF4-FFF2-40B4-BE49-F238E27FC236}">
                <a16:creationId xmlns:a16="http://schemas.microsoft.com/office/drawing/2014/main" id="{84504E2D-BAAF-ECF3-B2DA-E16FDF3EF3D9}"/>
              </a:ext>
            </a:extLst>
          </p:cNvPr>
          <p:cNvPicPr>
            <a:picLocks noChangeAspect="1"/>
          </p:cNvPicPr>
          <p:nvPr/>
        </p:nvPicPr>
        <p:blipFill rotWithShape="1">
          <a:blip r:embed="rId3">
            <a:extLst>
              <a:ext uri="{28A0092B-C50C-407E-A947-70E740481C1C}">
                <a14:useLocalDpi xmlns:a14="http://schemas.microsoft.com/office/drawing/2010/main" val="0"/>
              </a:ext>
            </a:extLst>
          </a:blip>
          <a:srcRect l="34736" r="20550"/>
          <a:stretch/>
        </p:blipFill>
        <p:spPr>
          <a:xfrm>
            <a:off x="525856" y="1833585"/>
            <a:ext cx="1600570" cy="4772784"/>
          </a:xfrm>
          <a:prstGeom prst="rect">
            <a:avLst/>
          </a:prstGeom>
        </p:spPr>
      </p:pic>
      <p:pic>
        <p:nvPicPr>
          <p:cNvPr id="12" name="Attēls 11" descr="Attēls, kurā ir zeme&#10;&#10;Apraksts ģenerēts automātiski">
            <a:extLst>
              <a:ext uri="{FF2B5EF4-FFF2-40B4-BE49-F238E27FC236}">
                <a16:creationId xmlns:a16="http://schemas.microsoft.com/office/drawing/2014/main" id="{67473045-8EFD-1FF3-3C49-3BA85D09D244}"/>
              </a:ext>
            </a:extLst>
          </p:cNvPr>
          <p:cNvPicPr>
            <a:picLocks noChangeAspect="1"/>
          </p:cNvPicPr>
          <p:nvPr/>
        </p:nvPicPr>
        <p:blipFill rotWithShape="1">
          <a:blip r:embed="rId4">
            <a:extLst>
              <a:ext uri="{28A0092B-C50C-407E-A947-70E740481C1C}">
                <a14:useLocalDpi xmlns:a14="http://schemas.microsoft.com/office/drawing/2010/main" val="0"/>
              </a:ext>
            </a:extLst>
          </a:blip>
          <a:srcRect b="24888"/>
          <a:stretch/>
        </p:blipFill>
        <p:spPr>
          <a:xfrm>
            <a:off x="2322388" y="2971800"/>
            <a:ext cx="2721846" cy="3634569"/>
          </a:xfrm>
          <a:prstGeom prst="rect">
            <a:avLst/>
          </a:prstGeom>
        </p:spPr>
      </p:pic>
      <p:sp>
        <p:nvSpPr>
          <p:cNvPr id="13" name="Title 1">
            <a:extLst>
              <a:ext uri="{FF2B5EF4-FFF2-40B4-BE49-F238E27FC236}">
                <a16:creationId xmlns:a16="http://schemas.microsoft.com/office/drawing/2014/main" id="{3EA94877-D6EE-D370-6BA5-233F53DB67BF}"/>
              </a:ext>
            </a:extLst>
          </p:cNvPr>
          <p:cNvSpPr txBox="1">
            <a:spLocks/>
          </p:cNvSpPr>
          <p:nvPr/>
        </p:nvSpPr>
        <p:spPr bwMode="auto">
          <a:xfrm>
            <a:off x="5240196" y="3203230"/>
            <a:ext cx="5926766" cy="1045813"/>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r>
              <a:rPr lang="lv-LV" altLang="lv-LV" sz="2000" b="0" err="1"/>
              <a:t>Ārtelpā</a:t>
            </a:r>
            <a:r>
              <a:rPr lang="lv-LV" altLang="lv-LV" sz="2000" b="0"/>
              <a:t>, kur ir vēja brāzmas, ir grūti atvērt manuālās durvis un durvis pēc tam neaizveras.</a:t>
            </a:r>
          </a:p>
        </p:txBody>
      </p:sp>
      <p:sp>
        <p:nvSpPr>
          <p:cNvPr id="15" name="Title 1">
            <a:extLst>
              <a:ext uri="{FF2B5EF4-FFF2-40B4-BE49-F238E27FC236}">
                <a16:creationId xmlns:a16="http://schemas.microsoft.com/office/drawing/2014/main" id="{CEE271AD-BA99-52E6-0377-DC37FB360A2B}"/>
              </a:ext>
            </a:extLst>
          </p:cNvPr>
          <p:cNvSpPr txBox="1">
            <a:spLocks/>
          </p:cNvSpPr>
          <p:nvPr/>
        </p:nvSpPr>
        <p:spPr bwMode="auto">
          <a:xfrm>
            <a:off x="5240196" y="4554558"/>
            <a:ext cx="5926766" cy="1045813"/>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r>
              <a:rPr lang="lv-LV" altLang="lv-LV" sz="2000" b="0"/>
              <a:t>Personai </a:t>
            </a:r>
            <a:r>
              <a:rPr lang="lv-LV" altLang="lv-LV" sz="2000" b="0" err="1"/>
              <a:t>ratiņkrēslā</a:t>
            </a:r>
            <a:r>
              <a:rPr lang="lv-LV" altLang="lv-LV" sz="2000" b="0"/>
              <a:t>, ar kustību palīglīdzekļiem nav iespējams aiz sevis aizvērt durvis.</a:t>
            </a:r>
          </a:p>
        </p:txBody>
      </p:sp>
      <p:sp>
        <p:nvSpPr>
          <p:cNvPr id="16" name="Title 1">
            <a:extLst>
              <a:ext uri="{FF2B5EF4-FFF2-40B4-BE49-F238E27FC236}">
                <a16:creationId xmlns:a16="http://schemas.microsoft.com/office/drawing/2014/main" id="{0DEB5BB2-1D8A-00B7-8EEB-3282A35A2BFF}"/>
              </a:ext>
            </a:extLst>
          </p:cNvPr>
          <p:cNvSpPr txBox="1">
            <a:spLocks/>
          </p:cNvSpPr>
          <p:nvPr/>
        </p:nvSpPr>
        <p:spPr bwMode="auto">
          <a:xfrm>
            <a:off x="5240196" y="5877249"/>
            <a:ext cx="5926766" cy="696392"/>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r>
              <a:rPr lang="lv-LV" altLang="lv-LV" sz="2000" b="0"/>
              <a:t>Kamēr durvis nav aizvērtas, platforma kustību neuzsāk.</a:t>
            </a:r>
          </a:p>
        </p:txBody>
      </p:sp>
      <p:sp>
        <p:nvSpPr>
          <p:cNvPr id="21" name="Bultiņa: pa labi 20">
            <a:extLst>
              <a:ext uri="{FF2B5EF4-FFF2-40B4-BE49-F238E27FC236}">
                <a16:creationId xmlns:a16="http://schemas.microsoft.com/office/drawing/2014/main" id="{8BBE92B7-C9DA-8E4A-FF12-FB4A39E29A5B}"/>
              </a:ext>
            </a:extLst>
          </p:cNvPr>
          <p:cNvSpPr/>
          <p:nvPr/>
        </p:nvSpPr>
        <p:spPr>
          <a:xfrm>
            <a:off x="2722036" y="4375123"/>
            <a:ext cx="555811" cy="1848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2" name="Bultiņa: pa labi 21">
            <a:extLst>
              <a:ext uri="{FF2B5EF4-FFF2-40B4-BE49-F238E27FC236}">
                <a16:creationId xmlns:a16="http://schemas.microsoft.com/office/drawing/2014/main" id="{0A1341B7-1EC1-8F7D-3FEC-ADD9FB69A067}"/>
              </a:ext>
            </a:extLst>
          </p:cNvPr>
          <p:cNvSpPr/>
          <p:nvPr/>
        </p:nvSpPr>
        <p:spPr>
          <a:xfrm rot="10800000">
            <a:off x="4102190" y="4478702"/>
            <a:ext cx="555810" cy="1731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 name="TextBox 3">
            <a:extLst>
              <a:ext uri="{FF2B5EF4-FFF2-40B4-BE49-F238E27FC236}">
                <a16:creationId xmlns:a16="http://schemas.microsoft.com/office/drawing/2014/main" id="{2FDA8695-359C-D3FC-BB8D-5C552FF61C5B}"/>
              </a:ext>
            </a:extLst>
          </p:cNvPr>
          <p:cNvSpPr txBox="1"/>
          <p:nvPr/>
        </p:nvSpPr>
        <p:spPr>
          <a:xfrm>
            <a:off x="2211884" y="448171"/>
            <a:ext cx="9130117" cy="707886"/>
          </a:xfrm>
          <a:prstGeom prst="rect">
            <a:avLst/>
          </a:prstGeom>
          <a:noFill/>
        </p:spPr>
        <p:txBody>
          <a:bodyPr wrap="square">
            <a:spAutoFit/>
          </a:bodyPr>
          <a:lstStyle/>
          <a:p>
            <a:pPr>
              <a:defRPr/>
            </a:pPr>
            <a:r>
              <a:rPr lang="lv-LV" sz="2000" b="1" dirty="0">
                <a:solidFill>
                  <a:prstClr val="black"/>
                </a:solidFill>
                <a:latin typeface="Verdana" panose="020B0604030504040204" pitchFamily="34" charset="0"/>
                <a:ea typeface="Verdana" panose="020B0604030504040204" pitchFamily="34" charset="0"/>
                <a:cs typeface="Times New Roman" panose="02020603050405020304" pitchFamily="18" charset="0"/>
              </a:rPr>
              <a:t>Vertikālās cēlējplatformas pie publiskām inženierbūvēm </a:t>
            </a:r>
            <a:r>
              <a:rPr lang="lv-LV" sz="2000" b="1" dirty="0">
                <a:latin typeface="Verdana" panose="020B0604030504040204" pitchFamily="34" charset="0"/>
                <a:ea typeface="Verdana" panose="020B0604030504040204" pitchFamily="34" charset="0"/>
                <a:cs typeface="Times New Roman" panose="02020603050405020304" pitchFamily="18" charset="0"/>
              </a:rPr>
              <a:t>[</a:t>
            </a:r>
            <a:r>
              <a:rPr lang="en-US" sz="2000" b="1" dirty="0">
                <a:latin typeface="Verdana" panose="020B0604030504040204" pitchFamily="34" charset="0"/>
                <a:ea typeface="Verdana" panose="020B0604030504040204" pitchFamily="34" charset="0"/>
                <a:cs typeface="Times New Roman" panose="02020603050405020304" pitchFamily="18" charset="0"/>
              </a:rPr>
              <a:t>3</a:t>
            </a:r>
            <a:r>
              <a:rPr lang="lv-LV" sz="2000" b="1" dirty="0">
                <a:latin typeface="Verdana" panose="020B0604030504040204" pitchFamily="34" charset="0"/>
                <a:ea typeface="Verdana" panose="020B0604030504040204" pitchFamily="34" charset="0"/>
                <a:cs typeface="Times New Roman" panose="02020603050405020304" pitchFamily="18" charset="0"/>
              </a:rPr>
              <a:t>]</a:t>
            </a:r>
          </a:p>
          <a:p>
            <a:pPr marL="0" marR="0" lvl="0" indent="0" defTabSz="938213" rtl="0" eaLnBrk="1" fontAlgn="base" latinLnBrk="0" hangingPunct="1">
              <a:lnSpc>
                <a:spcPct val="100000"/>
              </a:lnSpc>
              <a:spcBef>
                <a:spcPct val="0"/>
              </a:spcBef>
              <a:spcAft>
                <a:spcPct val="0"/>
              </a:spcAft>
              <a:buClrTx/>
              <a:buSzTx/>
              <a:buFontTx/>
              <a:buNone/>
              <a:tabLst/>
              <a:defRPr/>
            </a:pPr>
            <a:endParaRPr kumimoji="0" lang="lv-LV" sz="2000" b="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126470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a:xfrm>
            <a:off x="9906000" y="6324600"/>
            <a:ext cx="457200" cy="304800"/>
          </a:xfrm>
        </p:spPr>
        <p:txBody>
          <a:bodyPr/>
          <a:lstStyle/>
          <a:p>
            <a:fld id="{47DC079D-CC41-412E-8374-12F03F47623B}" type="slidenum">
              <a:rPr lang="en-US" altLang="lv-LV"/>
              <a:pPr/>
              <a:t>12</a:t>
            </a:fld>
            <a:endParaRPr lang="en-US" altLang="lv-LV"/>
          </a:p>
        </p:txBody>
      </p:sp>
      <p:sp>
        <p:nvSpPr>
          <p:cNvPr id="14" name="Title 1">
            <a:extLst>
              <a:ext uri="{FF2B5EF4-FFF2-40B4-BE49-F238E27FC236}">
                <a16:creationId xmlns:a16="http://schemas.microsoft.com/office/drawing/2014/main" id="{477DC2C2-4F24-51BE-4037-DD964676879A}"/>
              </a:ext>
            </a:extLst>
          </p:cNvPr>
          <p:cNvSpPr txBox="1">
            <a:spLocks noGrp="1"/>
          </p:cNvSpPr>
          <p:nvPr>
            <p:ph type="body" sz="quarter" idx="10"/>
          </p:nvPr>
        </p:nvSpPr>
        <p:spPr bwMode="auto">
          <a:xfrm>
            <a:off x="620216" y="5597009"/>
            <a:ext cx="6216905" cy="724680"/>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altLang="lv-LV" sz="2000" b="0"/>
              <a:t>Manevrēšanas laukums nav viena līmeņa, nepietiekama izmēra. </a:t>
            </a:r>
          </a:p>
        </p:txBody>
      </p:sp>
      <p:pic>
        <p:nvPicPr>
          <p:cNvPr id="8" name="Attēls 7" descr="Attēls, kurā ir ēka, būris, flīzēts, netīrs&#10;&#10;Apraksts ģenerēts automātiski">
            <a:extLst>
              <a:ext uri="{FF2B5EF4-FFF2-40B4-BE49-F238E27FC236}">
                <a16:creationId xmlns:a16="http://schemas.microsoft.com/office/drawing/2014/main" id="{C6485749-11E1-DA87-C9E8-EBF403D80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677810" y="498959"/>
            <a:ext cx="2770632" cy="3694176"/>
          </a:xfrm>
          <a:prstGeom prst="rect">
            <a:avLst/>
          </a:prstGeom>
        </p:spPr>
      </p:pic>
      <p:pic>
        <p:nvPicPr>
          <p:cNvPr id="11" name="Attēls 10" descr="Attēls, kurā ir ēka, grīda, flīzēts&#10;&#10;Apraksts ģenerēts automātiski">
            <a:extLst>
              <a:ext uri="{FF2B5EF4-FFF2-40B4-BE49-F238E27FC236}">
                <a16:creationId xmlns:a16="http://schemas.microsoft.com/office/drawing/2014/main" id="{91AE4AAE-B997-C03A-CFB5-B00CAF1EA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216" y="2140008"/>
            <a:ext cx="2464692" cy="3287179"/>
          </a:xfrm>
          <a:prstGeom prst="rect">
            <a:avLst/>
          </a:prstGeom>
        </p:spPr>
      </p:pic>
      <p:sp>
        <p:nvSpPr>
          <p:cNvPr id="3" name="TextBox 2">
            <a:extLst>
              <a:ext uri="{FF2B5EF4-FFF2-40B4-BE49-F238E27FC236}">
                <a16:creationId xmlns:a16="http://schemas.microsoft.com/office/drawing/2014/main" id="{9CFBA844-80D8-575C-963F-C4FEBE9DC782}"/>
              </a:ext>
            </a:extLst>
          </p:cNvPr>
          <p:cNvSpPr txBox="1"/>
          <p:nvPr/>
        </p:nvSpPr>
        <p:spPr>
          <a:xfrm>
            <a:off x="1796576" y="381385"/>
            <a:ext cx="9130117" cy="707886"/>
          </a:xfrm>
          <a:prstGeom prst="rect">
            <a:avLst/>
          </a:prstGeom>
          <a:noFill/>
        </p:spPr>
        <p:txBody>
          <a:bodyPr wrap="square">
            <a:spAutoFit/>
          </a:bodyPr>
          <a:lstStyle/>
          <a:p>
            <a:pPr>
              <a:defRPr/>
            </a:pPr>
            <a:r>
              <a:rPr lang="lv-LV" sz="2000" b="1" dirty="0">
                <a:solidFill>
                  <a:prstClr val="black"/>
                </a:solidFill>
                <a:latin typeface="Verdana" panose="020B0604030504040204" pitchFamily="34" charset="0"/>
                <a:ea typeface="Verdana" panose="020B0604030504040204" pitchFamily="34" charset="0"/>
                <a:cs typeface="Times New Roman" panose="02020603050405020304" pitchFamily="18" charset="0"/>
              </a:rPr>
              <a:t>Vertikālās cēlējplatformas pie publiskām inženierbūvēm </a:t>
            </a:r>
            <a:r>
              <a:rPr lang="lv-LV" sz="2000" b="1" dirty="0">
                <a:latin typeface="Verdana" panose="020B0604030504040204" pitchFamily="34" charset="0"/>
                <a:ea typeface="Verdana" panose="020B0604030504040204" pitchFamily="34" charset="0"/>
                <a:cs typeface="Times New Roman" panose="02020603050405020304" pitchFamily="18" charset="0"/>
              </a:rPr>
              <a:t>[</a:t>
            </a:r>
            <a:r>
              <a:rPr lang="en-US" sz="2000" b="1" dirty="0">
                <a:latin typeface="Verdana" panose="020B0604030504040204" pitchFamily="34" charset="0"/>
                <a:ea typeface="Verdana" panose="020B0604030504040204" pitchFamily="34" charset="0"/>
                <a:cs typeface="Times New Roman" panose="02020603050405020304" pitchFamily="18" charset="0"/>
              </a:rPr>
              <a:t>4</a:t>
            </a:r>
            <a:r>
              <a:rPr lang="lv-LV" sz="2000" b="1" dirty="0">
                <a:latin typeface="Verdana" panose="020B0604030504040204" pitchFamily="34" charset="0"/>
                <a:ea typeface="Verdana" panose="020B0604030504040204" pitchFamily="34" charset="0"/>
                <a:cs typeface="Times New Roman" panose="02020603050405020304" pitchFamily="18" charset="0"/>
              </a:rPr>
              <a:t>]</a:t>
            </a:r>
          </a:p>
          <a:p>
            <a:pPr marL="0" marR="0" lvl="0" indent="0" defTabSz="938213" rtl="0" eaLnBrk="1" fontAlgn="base" latinLnBrk="0" hangingPunct="1">
              <a:lnSpc>
                <a:spcPct val="100000"/>
              </a:lnSpc>
              <a:spcBef>
                <a:spcPct val="0"/>
              </a:spcBef>
              <a:spcAft>
                <a:spcPct val="0"/>
              </a:spcAft>
              <a:buClrTx/>
              <a:buSzTx/>
              <a:buFontTx/>
              <a:buNone/>
              <a:tabLst/>
              <a:defRPr/>
            </a:pPr>
            <a:endParaRPr kumimoji="0" lang="lv-LV" sz="2000" b="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pic>
        <p:nvPicPr>
          <p:cNvPr id="4" name="Attēls 3" descr="Attēls, kurā ir ekrānuzņēmums, apģērbs, bikses, persona&#10;&#10;Apraksts ģenerēts automātiski">
            <a:extLst>
              <a:ext uri="{FF2B5EF4-FFF2-40B4-BE49-F238E27FC236}">
                <a16:creationId xmlns:a16="http://schemas.microsoft.com/office/drawing/2014/main" id="{BA7FD9D4-73BC-9231-EE9D-BAC67580EF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4495" y="3311297"/>
            <a:ext cx="3803418" cy="2861978"/>
          </a:xfrm>
          <a:prstGeom prst="rect">
            <a:avLst/>
          </a:prstGeom>
        </p:spPr>
      </p:pic>
      <p:pic>
        <p:nvPicPr>
          <p:cNvPr id="6" name="Attēls 5" descr="Attēls, kurā ir skečs, zīmējums, virtuves piederumi, trauku statīvs&#10;&#10;Apraksts ģenerēts automātiski">
            <a:extLst>
              <a:ext uri="{FF2B5EF4-FFF2-40B4-BE49-F238E27FC236}">
                <a16:creationId xmlns:a16="http://schemas.microsoft.com/office/drawing/2014/main" id="{EB717E83-1877-ACD9-BBAB-27BCC47EB6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74495" y="960731"/>
            <a:ext cx="3803418" cy="2117039"/>
          </a:xfrm>
          <a:prstGeom prst="rect">
            <a:avLst/>
          </a:prstGeom>
          <a:ln>
            <a:solidFill>
              <a:schemeClr val="tx1"/>
            </a:solidFill>
          </a:ln>
        </p:spPr>
      </p:pic>
      <p:sp>
        <p:nvSpPr>
          <p:cNvPr id="9" name="Title 1">
            <a:extLst>
              <a:ext uri="{FF2B5EF4-FFF2-40B4-BE49-F238E27FC236}">
                <a16:creationId xmlns:a16="http://schemas.microsoft.com/office/drawing/2014/main" id="{C32334F8-2440-8E4D-2D59-E7D4C1D8A42D}"/>
              </a:ext>
            </a:extLst>
          </p:cNvPr>
          <p:cNvSpPr txBox="1">
            <a:spLocks/>
          </p:cNvSpPr>
          <p:nvPr/>
        </p:nvSpPr>
        <p:spPr bwMode="auto">
          <a:xfrm>
            <a:off x="3216038" y="3783597"/>
            <a:ext cx="3640161" cy="1623393"/>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r>
              <a:rPr lang="lv-LV" altLang="lv-LV" sz="2000" b="0"/>
              <a:t>Spraugu platums &gt;10-13 mm (režģis 20x20 mm), nav novērsts kustību palīglīdzekļu iesprūšanas risks.</a:t>
            </a:r>
          </a:p>
        </p:txBody>
      </p:sp>
    </p:spTree>
    <p:extLst>
      <p:ext uri="{BB962C8B-B14F-4D97-AF65-F5344CB8AC3E}">
        <p14:creationId xmlns:p14="http://schemas.microsoft.com/office/powerpoint/2010/main" val="1661469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ttēls 3" descr="Attēls, kurā ir siena, iekštelpu, durvis, grīda&#10;&#10;Apraksts ģenerēts automātiski">
            <a:extLst>
              <a:ext uri="{FF2B5EF4-FFF2-40B4-BE49-F238E27FC236}">
                <a16:creationId xmlns:a16="http://schemas.microsoft.com/office/drawing/2014/main" id="{D2130C24-AE9D-3945-5420-5CFB8AC29E37}"/>
              </a:ext>
            </a:extLst>
          </p:cNvPr>
          <p:cNvPicPr>
            <a:picLocks noChangeAspect="1"/>
          </p:cNvPicPr>
          <p:nvPr/>
        </p:nvPicPr>
        <p:blipFill rotWithShape="1">
          <a:blip r:embed="rId3"/>
          <a:srcRect t="15078"/>
          <a:stretch/>
        </p:blipFill>
        <p:spPr>
          <a:xfrm rot="5400000">
            <a:off x="8140654" y="3192888"/>
            <a:ext cx="4372695" cy="2785034"/>
          </a:xfrm>
          <a:prstGeom prst="rect">
            <a:avLst/>
          </a:prstGeom>
          <a:ln>
            <a:solidFill>
              <a:schemeClr val="tx1"/>
            </a:solidFill>
          </a:ln>
          <a:effectLst>
            <a:outerShdw blurRad="292100" dist="139700" dir="2700000" algn="tl" rotWithShape="0">
              <a:srgbClr val="333333">
                <a:alpha val="65000"/>
              </a:srgbClr>
            </a:outerShdw>
          </a:effectLst>
        </p:spPr>
      </p:pic>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a:xfrm>
            <a:off x="11459647" y="6352962"/>
            <a:ext cx="428625" cy="304800"/>
          </a:xfrm>
        </p:spPr>
        <p:txBody>
          <a:bodyPr/>
          <a:lstStyle/>
          <a:p>
            <a:fld id="{47DC079D-CC41-412E-8374-12F03F47623B}" type="slidenum">
              <a:rPr lang="en-US" altLang="lv-LV"/>
              <a:pPr/>
              <a:t>13</a:t>
            </a:fld>
            <a:endParaRPr lang="en-US" altLang="lv-LV"/>
          </a:p>
        </p:txBody>
      </p:sp>
      <p:pic>
        <p:nvPicPr>
          <p:cNvPr id="14" name="Attēls 13" descr="Attēls, kurā ir persona, siena, tīrība, iekštelpu&#10;&#10;Apraksts ģenerēts automātiski">
            <a:extLst>
              <a:ext uri="{FF2B5EF4-FFF2-40B4-BE49-F238E27FC236}">
                <a16:creationId xmlns:a16="http://schemas.microsoft.com/office/drawing/2014/main" id="{D017E35C-B762-BD1E-C42D-060F634E4A33}"/>
              </a:ext>
            </a:extLst>
          </p:cNvPr>
          <p:cNvPicPr>
            <a:picLocks noChangeAspect="1"/>
          </p:cNvPicPr>
          <p:nvPr/>
        </p:nvPicPr>
        <p:blipFill rotWithShape="1">
          <a:blip r:embed="rId4"/>
          <a:srcRect l="27271"/>
          <a:stretch/>
        </p:blipFill>
        <p:spPr>
          <a:xfrm>
            <a:off x="3880384" y="2531447"/>
            <a:ext cx="4829996" cy="4219842"/>
          </a:xfrm>
          <a:prstGeom prst="rect">
            <a:avLst/>
          </a:prstGeom>
          <a:ln>
            <a:solidFill>
              <a:schemeClr val="tx1"/>
            </a:solidFill>
          </a:ln>
          <a:effectLst>
            <a:outerShdw blurRad="292100" dist="139700" dir="2700000" algn="tl" rotWithShape="0">
              <a:srgbClr val="333333">
                <a:alpha val="65000"/>
              </a:srgbClr>
            </a:outerShdw>
          </a:effectLst>
        </p:spPr>
      </p:pic>
      <p:cxnSp>
        <p:nvCxnSpPr>
          <p:cNvPr id="24" name="Straight Arrow Connector 12">
            <a:extLst>
              <a:ext uri="{FF2B5EF4-FFF2-40B4-BE49-F238E27FC236}">
                <a16:creationId xmlns:a16="http://schemas.microsoft.com/office/drawing/2014/main" id="{43A6798F-190A-9EEB-0BEA-5D0D18F859AE}"/>
              </a:ext>
            </a:extLst>
          </p:cNvPr>
          <p:cNvCxnSpPr>
            <a:cxnSpLocks/>
          </p:cNvCxnSpPr>
          <p:nvPr/>
        </p:nvCxnSpPr>
        <p:spPr>
          <a:xfrm flipV="1">
            <a:off x="6277137" y="6188281"/>
            <a:ext cx="0" cy="583472"/>
          </a:xfrm>
          <a:prstGeom prst="straightConnector1">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38BD26AE-12F4-513F-8CA9-B20F85DD6613}"/>
              </a:ext>
            </a:extLst>
          </p:cNvPr>
          <p:cNvSpPr txBox="1"/>
          <p:nvPr/>
        </p:nvSpPr>
        <p:spPr>
          <a:xfrm>
            <a:off x="6374486" y="6310088"/>
            <a:ext cx="4041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v-LV" sz="2400" b="1">
                <a:solidFill>
                  <a:srgbClr val="FF0000"/>
                </a:solidFill>
                <a:latin typeface="Times New Roman"/>
                <a:cs typeface="Arial"/>
              </a:rPr>
              <a:t>B</a:t>
            </a:r>
            <a:endParaRPr lang="en-US" sz="2400" b="1">
              <a:solidFill>
                <a:srgbClr val="FF0000"/>
              </a:solidFill>
              <a:latin typeface="Times New Roman"/>
              <a:cs typeface="Arial"/>
            </a:endParaRPr>
          </a:p>
        </p:txBody>
      </p:sp>
      <p:pic>
        <p:nvPicPr>
          <p:cNvPr id="17" name="Attēls 16" descr="Attēls, kurā ir iekštelpu, ēka, siena, grīda&#10;&#10;Apraksts ģenerēts automātiski">
            <a:extLst>
              <a:ext uri="{FF2B5EF4-FFF2-40B4-BE49-F238E27FC236}">
                <a16:creationId xmlns:a16="http://schemas.microsoft.com/office/drawing/2014/main" id="{9E481B9C-1977-7837-7E09-EFD3C4FFE262}"/>
              </a:ext>
            </a:extLst>
          </p:cNvPr>
          <p:cNvPicPr>
            <a:picLocks noChangeAspect="1"/>
          </p:cNvPicPr>
          <p:nvPr/>
        </p:nvPicPr>
        <p:blipFill>
          <a:blip r:embed="rId5"/>
          <a:stretch>
            <a:fillRect/>
          </a:stretch>
        </p:blipFill>
        <p:spPr>
          <a:xfrm rot="5400000">
            <a:off x="-64594" y="2885652"/>
            <a:ext cx="4414017" cy="3317257"/>
          </a:xfrm>
          <a:prstGeom prst="rect">
            <a:avLst/>
          </a:prstGeom>
          <a:ln>
            <a:solidFill>
              <a:schemeClr val="tx1"/>
            </a:solidFill>
          </a:ln>
          <a:effectLst>
            <a:outerShdw blurRad="292100" dist="139700" dir="2700000" algn="tl" rotWithShape="0">
              <a:srgbClr val="333333">
                <a:alpha val="65000"/>
              </a:srgbClr>
            </a:outerShdw>
          </a:effectLst>
        </p:spPr>
      </p:pic>
      <p:cxnSp>
        <p:nvCxnSpPr>
          <p:cNvPr id="18" name="Straight Arrow Connector 12">
            <a:extLst>
              <a:ext uri="{FF2B5EF4-FFF2-40B4-BE49-F238E27FC236}">
                <a16:creationId xmlns:a16="http://schemas.microsoft.com/office/drawing/2014/main" id="{7E59ACEC-35A6-DEE2-7D25-7CFB10B17167}"/>
              </a:ext>
            </a:extLst>
          </p:cNvPr>
          <p:cNvCxnSpPr>
            <a:cxnSpLocks/>
          </p:cNvCxnSpPr>
          <p:nvPr/>
        </p:nvCxnSpPr>
        <p:spPr>
          <a:xfrm>
            <a:off x="10737671" y="4266464"/>
            <a:ext cx="334912" cy="173619"/>
          </a:xfrm>
          <a:prstGeom prst="straightConnector1">
            <a:avLst/>
          </a:prstGeom>
          <a:ln w="28575">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9CBDB49-ACD7-D526-0546-4EF5494AC978}"/>
              </a:ext>
            </a:extLst>
          </p:cNvPr>
          <p:cNvSpPr txBox="1"/>
          <p:nvPr/>
        </p:nvSpPr>
        <p:spPr>
          <a:xfrm>
            <a:off x="6277137" y="4369838"/>
            <a:ext cx="41051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v-LV" sz="2400" b="1">
                <a:solidFill>
                  <a:srgbClr val="FF0000"/>
                </a:solidFill>
                <a:latin typeface="Times New Roman"/>
                <a:cs typeface="Arial"/>
              </a:rPr>
              <a:t>A</a:t>
            </a:r>
            <a:endParaRPr lang="en-US" sz="2400" b="1">
              <a:solidFill>
                <a:srgbClr val="FF0000"/>
              </a:solidFill>
              <a:latin typeface="Times New Roman"/>
              <a:cs typeface="Arial"/>
            </a:endParaRPr>
          </a:p>
        </p:txBody>
      </p:sp>
      <p:sp>
        <p:nvSpPr>
          <p:cNvPr id="2" name="TextBox 1">
            <a:extLst>
              <a:ext uri="{FF2B5EF4-FFF2-40B4-BE49-F238E27FC236}">
                <a16:creationId xmlns:a16="http://schemas.microsoft.com/office/drawing/2014/main" id="{D21FCF00-DCC9-E889-08A7-326C4C7B4663}"/>
              </a:ext>
            </a:extLst>
          </p:cNvPr>
          <p:cNvSpPr txBox="1"/>
          <p:nvPr/>
        </p:nvSpPr>
        <p:spPr>
          <a:xfrm>
            <a:off x="1831834" y="896538"/>
            <a:ext cx="9420879" cy="707886"/>
          </a:xfrm>
          <a:prstGeom prst="rect">
            <a:avLst/>
          </a:prstGeom>
          <a:noFill/>
        </p:spPr>
        <p:txBody>
          <a:bodyPr wrap="square">
            <a:spAutoFit/>
          </a:bodyPr>
          <a:lstStyle/>
          <a:p>
            <a:pPr>
              <a:defRPr/>
            </a:pPr>
            <a:r>
              <a:rPr lang="lv-LV" sz="2000">
                <a:solidFill>
                  <a:prstClr val="black"/>
                </a:solidFill>
                <a:latin typeface="Verdana" panose="020B0604030504040204" pitchFamily="34" charset="0"/>
                <a:ea typeface="Verdana" panose="020B0604030504040204" pitchFamily="34" charset="0"/>
                <a:cs typeface="Times New Roman" panose="02020603050405020304" pitchFamily="18" charset="0"/>
              </a:rPr>
              <a:t>Apgrūtināta/neiespējama </a:t>
            </a:r>
            <a:r>
              <a:rPr lang="lv-LV" sz="2000" err="1">
                <a:solidFill>
                  <a:prstClr val="black"/>
                </a:solidFill>
                <a:latin typeface="Verdana" panose="020B0604030504040204" pitchFamily="34" charset="0"/>
                <a:ea typeface="Verdana" panose="020B0604030504040204" pitchFamily="34" charset="0"/>
                <a:cs typeface="Times New Roman" panose="02020603050405020304" pitchFamily="18" charset="0"/>
              </a:rPr>
              <a:t>piekļūstamība</a:t>
            </a:r>
            <a:r>
              <a:rPr lang="lv-LV" sz="2000">
                <a:solidFill>
                  <a:prstClr val="black"/>
                </a:solidFill>
                <a:latin typeface="Verdana" panose="020B0604030504040204" pitchFamily="34" charset="0"/>
                <a:ea typeface="Verdana" panose="020B0604030504040204" pitchFamily="34" charset="0"/>
                <a:cs typeface="Times New Roman" panose="02020603050405020304" pitchFamily="18" charset="0"/>
              </a:rPr>
              <a:t> izsaukuma spiedpogai, manuāli veramu durvju rokturim, </a:t>
            </a:r>
            <a:r>
              <a:rPr lang="lv-LV" sz="2000">
                <a:solidFill>
                  <a:srgbClr val="FF0000"/>
                </a:solidFill>
                <a:latin typeface="Verdana" panose="020B0604030504040204" pitchFamily="34" charset="0"/>
                <a:ea typeface="Verdana" panose="020B0604030504040204" pitchFamily="34" charset="0"/>
                <a:cs typeface="Arial"/>
              </a:rPr>
              <a:t>A &lt; 600 mm; </a:t>
            </a:r>
            <a:r>
              <a:rPr lang="en-US" sz="2000">
                <a:solidFill>
                  <a:srgbClr val="FF0000"/>
                </a:solidFill>
                <a:latin typeface="Verdana" panose="020B0604030504040204" pitchFamily="34" charset="0"/>
                <a:ea typeface="Verdana" panose="020B0604030504040204" pitchFamily="34" charset="0"/>
                <a:cs typeface="Arial"/>
              </a:rPr>
              <a:t>B</a:t>
            </a:r>
            <a:r>
              <a:rPr lang="lv-LV" sz="2000">
                <a:solidFill>
                  <a:srgbClr val="FF0000"/>
                </a:solidFill>
                <a:latin typeface="Verdana" panose="020B0604030504040204" pitchFamily="34" charset="0"/>
                <a:ea typeface="Verdana" panose="020B0604030504040204" pitchFamily="34" charset="0"/>
                <a:cs typeface="Arial"/>
              </a:rPr>
              <a:t> </a:t>
            </a:r>
            <a:r>
              <a:rPr lang="en-US" sz="2000">
                <a:solidFill>
                  <a:srgbClr val="FF0000"/>
                </a:solidFill>
                <a:latin typeface="Verdana" panose="020B0604030504040204" pitchFamily="34" charset="0"/>
                <a:ea typeface="Verdana" panose="020B0604030504040204" pitchFamily="34" charset="0"/>
                <a:cs typeface="Arial"/>
              </a:rPr>
              <a:t>&gt;</a:t>
            </a:r>
            <a:r>
              <a:rPr lang="lv-LV" sz="2000">
                <a:solidFill>
                  <a:srgbClr val="FF0000"/>
                </a:solidFill>
                <a:latin typeface="Verdana" panose="020B0604030504040204" pitchFamily="34" charset="0"/>
                <a:ea typeface="Verdana" panose="020B0604030504040204" pitchFamily="34" charset="0"/>
                <a:cs typeface="Arial"/>
              </a:rPr>
              <a:t> </a:t>
            </a:r>
            <a:r>
              <a:rPr lang="en-US" sz="2000">
                <a:solidFill>
                  <a:srgbClr val="FF0000"/>
                </a:solidFill>
                <a:latin typeface="Verdana" panose="020B0604030504040204" pitchFamily="34" charset="0"/>
                <a:ea typeface="Verdana" panose="020B0604030504040204" pitchFamily="34" charset="0"/>
                <a:cs typeface="Arial"/>
              </a:rPr>
              <a:t>250</a:t>
            </a:r>
            <a:r>
              <a:rPr lang="lv-LV" sz="2000">
                <a:solidFill>
                  <a:srgbClr val="FF0000"/>
                </a:solidFill>
                <a:latin typeface="Verdana" panose="020B0604030504040204" pitchFamily="34" charset="0"/>
                <a:ea typeface="Verdana" panose="020B0604030504040204" pitchFamily="34" charset="0"/>
                <a:cs typeface="Arial"/>
              </a:rPr>
              <a:t> mm</a:t>
            </a:r>
            <a:endParaRPr lang="en-US" sz="2000">
              <a:solidFill>
                <a:srgbClr val="FF0000"/>
              </a:solidFill>
              <a:latin typeface="Verdana" panose="020B0604030504040204" pitchFamily="34" charset="0"/>
              <a:ea typeface="Verdana" panose="020B0604030504040204" pitchFamily="34" charset="0"/>
              <a:cs typeface="Arial"/>
            </a:endParaRPr>
          </a:p>
        </p:txBody>
      </p:sp>
      <p:cxnSp>
        <p:nvCxnSpPr>
          <p:cNvPr id="6" name="Taisns bultveida savienotājs 5">
            <a:extLst>
              <a:ext uri="{FF2B5EF4-FFF2-40B4-BE49-F238E27FC236}">
                <a16:creationId xmlns:a16="http://schemas.microsoft.com/office/drawing/2014/main" id="{5FD2634C-0445-2156-6294-654A5DC71F3B}"/>
              </a:ext>
            </a:extLst>
          </p:cNvPr>
          <p:cNvCxnSpPr>
            <a:cxnSpLocks/>
          </p:cNvCxnSpPr>
          <p:nvPr/>
        </p:nvCxnSpPr>
        <p:spPr>
          <a:xfrm flipV="1">
            <a:off x="9821318" y="5311948"/>
            <a:ext cx="1011366" cy="594533"/>
          </a:xfrm>
          <a:prstGeom prst="straightConnector1">
            <a:avLst/>
          </a:prstGeom>
          <a:ln w="28575">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FB09B055-DD16-FD46-2E36-ACBFC40C70E5}"/>
              </a:ext>
            </a:extLst>
          </p:cNvPr>
          <p:cNvSpPr txBox="1">
            <a:spLocks/>
          </p:cNvSpPr>
          <p:nvPr/>
        </p:nvSpPr>
        <p:spPr bwMode="auto">
          <a:xfrm>
            <a:off x="8898086" y="1763598"/>
            <a:ext cx="2758716" cy="434958"/>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pPr algn="ctr"/>
            <a:r>
              <a:rPr lang="lv-LV" altLang="lv-LV" sz="2000" b="0">
                <a:latin typeface="Verdana"/>
                <a:ea typeface="Verdana"/>
              </a:rPr>
              <a:t>Rokturis stūrī</a:t>
            </a:r>
          </a:p>
        </p:txBody>
      </p:sp>
      <p:sp>
        <p:nvSpPr>
          <p:cNvPr id="9" name="Ovāls 8">
            <a:extLst>
              <a:ext uri="{FF2B5EF4-FFF2-40B4-BE49-F238E27FC236}">
                <a16:creationId xmlns:a16="http://schemas.microsoft.com/office/drawing/2014/main" id="{45507AD3-CE38-DF97-4F32-053AEA754CB6}"/>
              </a:ext>
            </a:extLst>
          </p:cNvPr>
          <p:cNvSpPr/>
          <p:nvPr/>
        </p:nvSpPr>
        <p:spPr>
          <a:xfrm>
            <a:off x="5947326" y="2810258"/>
            <a:ext cx="1189893" cy="1465564"/>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 name="Ovāls 14">
            <a:extLst>
              <a:ext uri="{FF2B5EF4-FFF2-40B4-BE49-F238E27FC236}">
                <a16:creationId xmlns:a16="http://schemas.microsoft.com/office/drawing/2014/main" id="{26E978F6-8C11-2685-6A04-F880D831FCF9}"/>
              </a:ext>
            </a:extLst>
          </p:cNvPr>
          <p:cNvSpPr/>
          <p:nvPr/>
        </p:nvSpPr>
        <p:spPr>
          <a:xfrm>
            <a:off x="10737671" y="2875114"/>
            <a:ext cx="701752" cy="1060487"/>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6" name="Ovāls 15">
            <a:extLst>
              <a:ext uri="{FF2B5EF4-FFF2-40B4-BE49-F238E27FC236}">
                <a16:creationId xmlns:a16="http://schemas.microsoft.com/office/drawing/2014/main" id="{D5292826-554E-11DF-CB45-7C71FBE3D22C}"/>
              </a:ext>
            </a:extLst>
          </p:cNvPr>
          <p:cNvSpPr/>
          <p:nvPr/>
        </p:nvSpPr>
        <p:spPr>
          <a:xfrm>
            <a:off x="1170120" y="3927730"/>
            <a:ext cx="556201" cy="1024707"/>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26" name="Straight Arrow Connector 12">
            <a:extLst>
              <a:ext uri="{FF2B5EF4-FFF2-40B4-BE49-F238E27FC236}">
                <a16:creationId xmlns:a16="http://schemas.microsoft.com/office/drawing/2014/main" id="{44CFEFC8-7B34-2639-FF21-694488599B25}"/>
              </a:ext>
            </a:extLst>
          </p:cNvPr>
          <p:cNvCxnSpPr>
            <a:cxnSpLocks/>
          </p:cNvCxnSpPr>
          <p:nvPr/>
        </p:nvCxnSpPr>
        <p:spPr>
          <a:xfrm>
            <a:off x="6253149" y="4874336"/>
            <a:ext cx="446364" cy="0"/>
          </a:xfrm>
          <a:prstGeom prst="straightConnector1">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45841A5-3891-F348-4DF7-C8D2F976230C}"/>
              </a:ext>
            </a:extLst>
          </p:cNvPr>
          <p:cNvSpPr txBox="1"/>
          <p:nvPr/>
        </p:nvSpPr>
        <p:spPr>
          <a:xfrm>
            <a:off x="1219961" y="4897243"/>
            <a:ext cx="53937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v-LV" sz="2400" b="1">
                <a:solidFill>
                  <a:srgbClr val="FF0000"/>
                </a:solidFill>
                <a:latin typeface="Times New Roman"/>
                <a:cs typeface="Arial"/>
              </a:rPr>
              <a:t>A</a:t>
            </a:r>
            <a:endParaRPr lang="en-US" sz="2400" b="1">
              <a:solidFill>
                <a:srgbClr val="FF0000"/>
              </a:solidFill>
              <a:latin typeface="Times New Roman"/>
              <a:cs typeface="Arial"/>
            </a:endParaRPr>
          </a:p>
        </p:txBody>
      </p:sp>
      <p:sp>
        <p:nvSpPr>
          <p:cNvPr id="30" name="TextBox 29">
            <a:extLst>
              <a:ext uri="{FF2B5EF4-FFF2-40B4-BE49-F238E27FC236}">
                <a16:creationId xmlns:a16="http://schemas.microsoft.com/office/drawing/2014/main" id="{B09B8A8B-73CF-6824-B0D8-E8F77E104D4E}"/>
              </a:ext>
            </a:extLst>
          </p:cNvPr>
          <p:cNvSpPr txBox="1"/>
          <p:nvPr/>
        </p:nvSpPr>
        <p:spPr>
          <a:xfrm>
            <a:off x="10698789" y="3891608"/>
            <a:ext cx="41267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v-LV" sz="2400" b="1">
                <a:solidFill>
                  <a:srgbClr val="FF0000"/>
                </a:solidFill>
                <a:latin typeface="Times New Roman"/>
                <a:cs typeface="Arial"/>
              </a:rPr>
              <a:t>A</a:t>
            </a:r>
            <a:endParaRPr lang="en-US" sz="2400" b="1">
              <a:solidFill>
                <a:srgbClr val="FF0000"/>
              </a:solidFill>
              <a:latin typeface="Times New Roman"/>
              <a:cs typeface="Arial"/>
            </a:endParaRPr>
          </a:p>
        </p:txBody>
      </p:sp>
      <p:sp>
        <p:nvSpPr>
          <p:cNvPr id="31" name="TextBox 30">
            <a:extLst>
              <a:ext uri="{FF2B5EF4-FFF2-40B4-BE49-F238E27FC236}">
                <a16:creationId xmlns:a16="http://schemas.microsoft.com/office/drawing/2014/main" id="{C10854B5-CDEA-8256-4827-D527B8E67548}"/>
              </a:ext>
            </a:extLst>
          </p:cNvPr>
          <p:cNvSpPr txBox="1"/>
          <p:nvPr/>
        </p:nvSpPr>
        <p:spPr>
          <a:xfrm>
            <a:off x="571982" y="5470847"/>
            <a:ext cx="41267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v-LV" sz="2400" b="1">
                <a:solidFill>
                  <a:srgbClr val="FF0000"/>
                </a:solidFill>
                <a:latin typeface="Times New Roman"/>
                <a:cs typeface="Arial"/>
              </a:rPr>
              <a:t>B</a:t>
            </a:r>
            <a:endParaRPr lang="en-US" sz="2400" b="1">
              <a:solidFill>
                <a:srgbClr val="FF0000"/>
              </a:solidFill>
              <a:latin typeface="Times New Roman"/>
              <a:cs typeface="Arial"/>
            </a:endParaRPr>
          </a:p>
        </p:txBody>
      </p:sp>
      <p:sp>
        <p:nvSpPr>
          <p:cNvPr id="32" name="TextBox 31">
            <a:extLst>
              <a:ext uri="{FF2B5EF4-FFF2-40B4-BE49-F238E27FC236}">
                <a16:creationId xmlns:a16="http://schemas.microsoft.com/office/drawing/2014/main" id="{28A30867-96E0-F254-ED7D-3E1B757936D8}"/>
              </a:ext>
            </a:extLst>
          </p:cNvPr>
          <p:cNvSpPr txBox="1"/>
          <p:nvPr/>
        </p:nvSpPr>
        <p:spPr>
          <a:xfrm>
            <a:off x="10071107" y="5129430"/>
            <a:ext cx="41267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v-LV" sz="2400" b="1">
                <a:solidFill>
                  <a:srgbClr val="FF0000"/>
                </a:solidFill>
                <a:latin typeface="Times New Roman"/>
                <a:cs typeface="Arial"/>
              </a:rPr>
              <a:t>B</a:t>
            </a:r>
            <a:endParaRPr lang="en-US" sz="2400" b="1">
              <a:solidFill>
                <a:srgbClr val="FF0000"/>
              </a:solidFill>
              <a:latin typeface="Times New Roman"/>
              <a:cs typeface="Arial"/>
            </a:endParaRPr>
          </a:p>
        </p:txBody>
      </p:sp>
      <p:cxnSp>
        <p:nvCxnSpPr>
          <p:cNvPr id="34" name="Taisns bultveida savienotājs 33">
            <a:extLst>
              <a:ext uri="{FF2B5EF4-FFF2-40B4-BE49-F238E27FC236}">
                <a16:creationId xmlns:a16="http://schemas.microsoft.com/office/drawing/2014/main" id="{7AC11395-E57A-0233-23A7-B3AA5C8765C7}"/>
              </a:ext>
            </a:extLst>
          </p:cNvPr>
          <p:cNvCxnSpPr>
            <a:cxnSpLocks/>
          </p:cNvCxnSpPr>
          <p:nvPr/>
        </p:nvCxnSpPr>
        <p:spPr>
          <a:xfrm flipV="1">
            <a:off x="610285" y="5591095"/>
            <a:ext cx="713838" cy="571694"/>
          </a:xfrm>
          <a:prstGeom prst="straightConnector1">
            <a:avLst/>
          </a:prstGeom>
          <a:ln w="28575">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12">
            <a:extLst>
              <a:ext uri="{FF2B5EF4-FFF2-40B4-BE49-F238E27FC236}">
                <a16:creationId xmlns:a16="http://schemas.microsoft.com/office/drawing/2014/main" id="{77F4A1E5-1558-9D29-BD4B-4ECBF55AE900}"/>
              </a:ext>
            </a:extLst>
          </p:cNvPr>
          <p:cNvCxnSpPr>
            <a:cxnSpLocks/>
          </p:cNvCxnSpPr>
          <p:nvPr/>
        </p:nvCxnSpPr>
        <p:spPr>
          <a:xfrm>
            <a:off x="1321895" y="5311948"/>
            <a:ext cx="231387" cy="21820"/>
          </a:xfrm>
          <a:prstGeom prst="straightConnector1">
            <a:avLst/>
          </a:prstGeom>
          <a:ln w="28575">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41" name="Attēls 40">
            <a:extLst>
              <a:ext uri="{FF2B5EF4-FFF2-40B4-BE49-F238E27FC236}">
                <a16:creationId xmlns:a16="http://schemas.microsoft.com/office/drawing/2014/main" id="{15B3D642-2F36-701C-96A2-9D178D8D87AF}"/>
              </a:ext>
            </a:extLst>
          </p:cNvPr>
          <p:cNvPicPr>
            <a:picLocks noChangeAspect="1"/>
          </p:cNvPicPr>
          <p:nvPr/>
        </p:nvPicPr>
        <p:blipFill>
          <a:blip r:embed="rId6"/>
          <a:stretch>
            <a:fillRect/>
          </a:stretch>
        </p:blipFill>
        <p:spPr>
          <a:xfrm>
            <a:off x="11062305" y="5958856"/>
            <a:ext cx="630973" cy="786556"/>
          </a:xfrm>
          <a:prstGeom prst="rect">
            <a:avLst/>
          </a:prstGeom>
        </p:spPr>
      </p:pic>
      <p:pic>
        <p:nvPicPr>
          <p:cNvPr id="42" name="Attēls 41">
            <a:extLst>
              <a:ext uri="{FF2B5EF4-FFF2-40B4-BE49-F238E27FC236}">
                <a16:creationId xmlns:a16="http://schemas.microsoft.com/office/drawing/2014/main" id="{C0341935-6E7D-9951-B99E-381666398994}"/>
              </a:ext>
            </a:extLst>
          </p:cNvPr>
          <p:cNvPicPr>
            <a:picLocks noChangeAspect="1"/>
          </p:cNvPicPr>
          <p:nvPr/>
        </p:nvPicPr>
        <p:blipFill>
          <a:blip r:embed="rId6"/>
          <a:stretch>
            <a:fillRect/>
          </a:stretch>
        </p:blipFill>
        <p:spPr>
          <a:xfrm>
            <a:off x="3106207" y="5897769"/>
            <a:ext cx="661521" cy="824637"/>
          </a:xfrm>
          <a:prstGeom prst="rect">
            <a:avLst/>
          </a:prstGeom>
        </p:spPr>
      </p:pic>
      <p:pic>
        <p:nvPicPr>
          <p:cNvPr id="43" name="Attēls 42">
            <a:extLst>
              <a:ext uri="{FF2B5EF4-FFF2-40B4-BE49-F238E27FC236}">
                <a16:creationId xmlns:a16="http://schemas.microsoft.com/office/drawing/2014/main" id="{7CD4BADB-0883-6655-9410-78C41742CAF4}"/>
              </a:ext>
            </a:extLst>
          </p:cNvPr>
          <p:cNvPicPr>
            <a:picLocks noChangeAspect="1"/>
          </p:cNvPicPr>
          <p:nvPr/>
        </p:nvPicPr>
        <p:blipFill>
          <a:blip r:embed="rId6"/>
          <a:stretch>
            <a:fillRect/>
          </a:stretch>
        </p:blipFill>
        <p:spPr>
          <a:xfrm>
            <a:off x="8012370" y="5878578"/>
            <a:ext cx="661521" cy="824637"/>
          </a:xfrm>
          <a:prstGeom prst="rect">
            <a:avLst/>
          </a:prstGeom>
        </p:spPr>
      </p:pic>
      <p:sp>
        <p:nvSpPr>
          <p:cNvPr id="45" name="Title 1">
            <a:extLst>
              <a:ext uri="{FF2B5EF4-FFF2-40B4-BE49-F238E27FC236}">
                <a16:creationId xmlns:a16="http://schemas.microsoft.com/office/drawing/2014/main" id="{8A918359-39FC-C155-6252-3E54F6FF72EF}"/>
              </a:ext>
            </a:extLst>
          </p:cNvPr>
          <p:cNvSpPr txBox="1">
            <a:spLocks/>
          </p:cNvSpPr>
          <p:nvPr/>
        </p:nvSpPr>
        <p:spPr bwMode="auto">
          <a:xfrm>
            <a:off x="450039" y="1748370"/>
            <a:ext cx="8173099" cy="450186"/>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pPr algn="ctr"/>
            <a:r>
              <a:rPr lang="lv-LV" altLang="lv-LV" sz="2000" b="0">
                <a:latin typeface="Verdana"/>
                <a:ea typeface="Verdana"/>
              </a:rPr>
              <a:t>Spiedpoga un rokturis stūrī</a:t>
            </a:r>
          </a:p>
        </p:txBody>
      </p:sp>
      <p:sp>
        <p:nvSpPr>
          <p:cNvPr id="48" name="TextBox 47">
            <a:extLst>
              <a:ext uri="{FF2B5EF4-FFF2-40B4-BE49-F238E27FC236}">
                <a16:creationId xmlns:a16="http://schemas.microsoft.com/office/drawing/2014/main" id="{C8EDA3F6-1F6E-E451-5887-99AA688E32B3}"/>
              </a:ext>
            </a:extLst>
          </p:cNvPr>
          <p:cNvSpPr txBox="1"/>
          <p:nvPr/>
        </p:nvSpPr>
        <p:spPr>
          <a:xfrm>
            <a:off x="2122596" y="389052"/>
            <a:ext cx="9130117" cy="707886"/>
          </a:xfrm>
          <a:prstGeom prst="rect">
            <a:avLst/>
          </a:prstGeom>
          <a:noFill/>
        </p:spPr>
        <p:txBody>
          <a:bodyPr wrap="square">
            <a:spAutoFit/>
          </a:bodyPr>
          <a:lstStyle/>
          <a:p>
            <a:pPr>
              <a:defRPr/>
            </a:pP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Vertikālās </a:t>
            </a:r>
            <a:r>
              <a:rPr lang="lv-LV" sz="2000" b="1" err="1">
                <a:solidFill>
                  <a:prstClr val="black"/>
                </a:solidFill>
                <a:latin typeface="Verdana" panose="020B0604030504040204" pitchFamily="34" charset="0"/>
                <a:ea typeface="Verdana" panose="020B0604030504040204" pitchFamily="34" charset="0"/>
                <a:cs typeface="Times New Roman" panose="02020603050405020304" pitchFamily="18" charset="0"/>
              </a:rPr>
              <a:t>cēlējplatformas</a:t>
            </a: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 būvēs </a:t>
            </a:r>
            <a:r>
              <a:rPr lang="lv-LV" sz="2000" b="1">
                <a:latin typeface="Verdana" panose="020B0604030504040204" pitchFamily="34" charset="0"/>
                <a:ea typeface="Verdana" panose="020B0604030504040204" pitchFamily="34" charset="0"/>
                <a:cs typeface="Times New Roman" panose="02020603050405020304" pitchFamily="18" charset="0"/>
              </a:rPr>
              <a:t>[1]</a:t>
            </a:r>
          </a:p>
          <a:p>
            <a:pPr marL="0" marR="0" lvl="0" indent="0" defTabSz="938213" rtl="0" eaLnBrk="1" fontAlgn="base" latinLnBrk="0" hangingPunct="1">
              <a:lnSpc>
                <a:spcPct val="100000"/>
              </a:lnSpc>
              <a:spcBef>
                <a:spcPct val="0"/>
              </a:spcBef>
              <a:spcAft>
                <a:spcPct val="0"/>
              </a:spcAft>
              <a:buClrTx/>
              <a:buSzTx/>
              <a:buFontTx/>
              <a:buNone/>
              <a:tabLst/>
              <a:defRPr/>
            </a:pPr>
            <a:endParaRPr kumimoji="0" lang="lv-LV" sz="2000" b="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7396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a:xfrm>
            <a:off x="11089006" y="6324600"/>
            <a:ext cx="428625" cy="304800"/>
          </a:xfrm>
        </p:spPr>
        <p:txBody>
          <a:bodyPr/>
          <a:lstStyle/>
          <a:p>
            <a:fld id="{47DC079D-CC41-412E-8374-12F03F47623B}" type="slidenum">
              <a:rPr lang="en-US" altLang="lv-LV"/>
              <a:pPr/>
              <a:t>14</a:t>
            </a:fld>
            <a:endParaRPr lang="en-US" altLang="lv-LV"/>
          </a:p>
        </p:txBody>
      </p:sp>
      <p:pic>
        <p:nvPicPr>
          <p:cNvPr id="6" name="Attēls 5" descr="Attēls, kurā ir iekštelpu, grīda, ēka, marga&#10;&#10;Apraksts ģenerēts automātiski">
            <a:extLst>
              <a:ext uri="{FF2B5EF4-FFF2-40B4-BE49-F238E27FC236}">
                <a16:creationId xmlns:a16="http://schemas.microsoft.com/office/drawing/2014/main" id="{9F549F48-D7D6-6B5B-45B7-A16748279006}"/>
              </a:ext>
            </a:extLst>
          </p:cNvPr>
          <p:cNvPicPr>
            <a:picLocks noChangeAspect="1"/>
          </p:cNvPicPr>
          <p:nvPr/>
        </p:nvPicPr>
        <p:blipFill>
          <a:blip r:embed="rId3"/>
          <a:stretch>
            <a:fillRect/>
          </a:stretch>
        </p:blipFill>
        <p:spPr>
          <a:xfrm rot="5400000">
            <a:off x="1180290" y="1705131"/>
            <a:ext cx="5627738" cy="4220804"/>
          </a:xfrm>
          <a:prstGeom prst="rect">
            <a:avLst/>
          </a:prstGeom>
          <a:ln>
            <a:noFill/>
          </a:ln>
          <a:effectLst>
            <a:softEdge rad="112500"/>
          </a:effectLst>
        </p:spPr>
      </p:pic>
      <p:cxnSp>
        <p:nvCxnSpPr>
          <p:cNvPr id="15" name="Taisns savienotājs 14">
            <a:extLst>
              <a:ext uri="{FF2B5EF4-FFF2-40B4-BE49-F238E27FC236}">
                <a16:creationId xmlns:a16="http://schemas.microsoft.com/office/drawing/2014/main" id="{69075811-C247-2683-3F64-CC7370E3CAED}"/>
              </a:ext>
            </a:extLst>
          </p:cNvPr>
          <p:cNvCxnSpPr>
            <a:cxnSpLocks/>
          </p:cNvCxnSpPr>
          <p:nvPr/>
        </p:nvCxnSpPr>
        <p:spPr>
          <a:xfrm>
            <a:off x="3897814" y="4076169"/>
            <a:ext cx="1299219" cy="1203470"/>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16" name="Taisns bultveida savienotājs 15">
            <a:extLst>
              <a:ext uri="{FF2B5EF4-FFF2-40B4-BE49-F238E27FC236}">
                <a16:creationId xmlns:a16="http://schemas.microsoft.com/office/drawing/2014/main" id="{F5966F46-BDFD-2218-0BD6-2B86A45EDD58}"/>
              </a:ext>
            </a:extLst>
          </p:cNvPr>
          <p:cNvCxnSpPr>
            <a:cxnSpLocks/>
          </p:cNvCxnSpPr>
          <p:nvPr/>
        </p:nvCxnSpPr>
        <p:spPr>
          <a:xfrm flipV="1">
            <a:off x="3109702" y="4242128"/>
            <a:ext cx="1982437" cy="825010"/>
          </a:xfrm>
          <a:prstGeom prst="straightConnector1">
            <a:avLst/>
          </a:prstGeom>
          <a:ln w="57150">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ACF63CF-2FFE-732C-13C8-88D207F9AAEC}"/>
              </a:ext>
            </a:extLst>
          </p:cNvPr>
          <p:cNvSpPr txBox="1"/>
          <p:nvPr/>
        </p:nvSpPr>
        <p:spPr>
          <a:xfrm rot="20087006">
            <a:off x="2826510" y="4181670"/>
            <a:ext cx="1981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v-LV" sz="2400" b="1">
                <a:solidFill>
                  <a:srgbClr val="FFFF00"/>
                </a:solidFill>
                <a:latin typeface="Times New Roman"/>
                <a:cs typeface="Arial"/>
              </a:rPr>
              <a:t>1</a:t>
            </a:r>
            <a:r>
              <a:rPr lang="en-US" sz="2400" b="1">
                <a:solidFill>
                  <a:srgbClr val="FFFF00"/>
                </a:solidFill>
                <a:latin typeface="Times New Roman"/>
                <a:cs typeface="Arial"/>
              </a:rPr>
              <a:t>380</a:t>
            </a:r>
            <a:r>
              <a:rPr lang="lv-LV" sz="2400" b="1">
                <a:solidFill>
                  <a:srgbClr val="FFFF00"/>
                </a:solidFill>
                <a:latin typeface="Times New Roman"/>
                <a:cs typeface="Arial"/>
              </a:rPr>
              <a:t> mm</a:t>
            </a:r>
            <a:endParaRPr lang="en-US" sz="2400" b="1">
              <a:solidFill>
                <a:srgbClr val="FFFF00"/>
              </a:solidFill>
              <a:latin typeface="Times New Roman"/>
              <a:cs typeface="Arial"/>
            </a:endParaRPr>
          </a:p>
        </p:txBody>
      </p:sp>
      <p:cxnSp>
        <p:nvCxnSpPr>
          <p:cNvPr id="23" name="Taisns bultveida savienotājs 22">
            <a:extLst>
              <a:ext uri="{FF2B5EF4-FFF2-40B4-BE49-F238E27FC236}">
                <a16:creationId xmlns:a16="http://schemas.microsoft.com/office/drawing/2014/main" id="{62CEEAA3-BA27-521A-3DDC-78009F93B05A}"/>
              </a:ext>
            </a:extLst>
          </p:cNvPr>
          <p:cNvCxnSpPr>
            <a:cxnSpLocks/>
          </p:cNvCxnSpPr>
          <p:nvPr/>
        </p:nvCxnSpPr>
        <p:spPr>
          <a:xfrm flipV="1">
            <a:off x="3472728" y="5067138"/>
            <a:ext cx="1499835" cy="722421"/>
          </a:xfrm>
          <a:prstGeom prst="straightConnector1">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CF76AEC-D49A-C609-5977-66B886CD5325}"/>
              </a:ext>
            </a:extLst>
          </p:cNvPr>
          <p:cNvSpPr txBox="1"/>
          <p:nvPr/>
        </p:nvSpPr>
        <p:spPr>
          <a:xfrm rot="20087006">
            <a:off x="3527110" y="4825199"/>
            <a:ext cx="204062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solidFill>
                  <a:srgbClr val="FFFF00"/>
                </a:solidFill>
                <a:latin typeface="Times New Roman"/>
                <a:cs typeface="Arial"/>
              </a:rPr>
              <a:t>680</a:t>
            </a:r>
            <a:r>
              <a:rPr lang="lv-LV" sz="2400" b="1">
                <a:solidFill>
                  <a:srgbClr val="FFFF00"/>
                </a:solidFill>
                <a:latin typeface="Times New Roman"/>
                <a:cs typeface="Arial"/>
              </a:rPr>
              <a:t>mm</a:t>
            </a:r>
            <a:endParaRPr lang="en-US" sz="2400" b="1">
              <a:solidFill>
                <a:srgbClr val="FFFF00"/>
              </a:solidFill>
              <a:latin typeface="Times New Roman"/>
              <a:cs typeface="Arial"/>
            </a:endParaRPr>
          </a:p>
        </p:txBody>
      </p:sp>
      <p:sp>
        <p:nvSpPr>
          <p:cNvPr id="2" name="Title 1">
            <a:extLst>
              <a:ext uri="{FF2B5EF4-FFF2-40B4-BE49-F238E27FC236}">
                <a16:creationId xmlns:a16="http://schemas.microsoft.com/office/drawing/2014/main" id="{4484C72B-E80C-DF2F-2035-33BDBFD68D11}"/>
              </a:ext>
            </a:extLst>
          </p:cNvPr>
          <p:cNvSpPr txBox="1">
            <a:spLocks/>
          </p:cNvSpPr>
          <p:nvPr/>
        </p:nvSpPr>
        <p:spPr bwMode="auto">
          <a:xfrm>
            <a:off x="6566055" y="1029036"/>
            <a:ext cx="4285434" cy="1482884"/>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sz="2000" b="0">
                <a:solidFill>
                  <a:prstClr val="black"/>
                </a:solidFill>
                <a:latin typeface="Verdana" panose="020B0604030504040204" pitchFamily="34" charset="0"/>
                <a:ea typeface="Verdana" panose="020B0604030504040204" pitchFamily="34" charset="0"/>
                <a:cs typeface="Times New Roman" panose="02020603050405020304" pitchFamily="18" charset="0"/>
              </a:rPr>
              <a:t>Apgrūtināta/neiespējama manevrēšana. </a:t>
            </a:r>
          </a:p>
          <a:p>
            <a:r>
              <a:rPr lang="lv-LV" altLang="lv-LV" sz="2000" b="0">
                <a:latin typeface="Verdana"/>
                <a:ea typeface="Verdana"/>
              </a:rPr>
              <a:t>Manevrēšanas laukums: </a:t>
            </a:r>
          </a:p>
          <a:p>
            <a:r>
              <a:rPr lang="lv-LV" altLang="lv-LV" sz="2000" b="0">
                <a:latin typeface="Verdana"/>
                <a:ea typeface="Verdana"/>
              </a:rPr>
              <a:t>min </a:t>
            </a:r>
            <a:r>
              <a:rPr lang="en-US" altLang="lv-LV" sz="2000" b="0">
                <a:latin typeface="Verdana"/>
                <a:ea typeface="Verdana"/>
              </a:rPr>
              <a:t>1500 mm</a:t>
            </a:r>
            <a:r>
              <a:rPr lang="lv-LV" altLang="lv-LV" sz="2000" b="0">
                <a:latin typeface="Verdana"/>
                <a:ea typeface="Verdana"/>
              </a:rPr>
              <a:t>, ir </a:t>
            </a:r>
            <a:r>
              <a:rPr lang="en-US" altLang="lv-LV" sz="2000" b="0">
                <a:latin typeface="Verdana"/>
                <a:ea typeface="Verdana"/>
              </a:rPr>
              <a:t>680 mm</a:t>
            </a:r>
            <a:endParaRPr lang="lv-LV" sz="2000" b="0"/>
          </a:p>
        </p:txBody>
      </p:sp>
      <p:cxnSp>
        <p:nvCxnSpPr>
          <p:cNvPr id="9" name="Taisns savienotājs 8">
            <a:extLst>
              <a:ext uri="{FF2B5EF4-FFF2-40B4-BE49-F238E27FC236}">
                <a16:creationId xmlns:a16="http://schemas.microsoft.com/office/drawing/2014/main" id="{8AB6FF10-3B14-77ED-B9FC-22130E43AF0B}"/>
              </a:ext>
            </a:extLst>
          </p:cNvPr>
          <p:cNvCxnSpPr>
            <a:cxnSpLocks/>
          </p:cNvCxnSpPr>
          <p:nvPr/>
        </p:nvCxnSpPr>
        <p:spPr>
          <a:xfrm>
            <a:off x="2533435" y="4242128"/>
            <a:ext cx="1051893" cy="1821655"/>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F6DCE5F-073C-9CFE-29D3-74252F93409C}"/>
              </a:ext>
            </a:extLst>
          </p:cNvPr>
          <p:cNvSpPr txBox="1"/>
          <p:nvPr/>
        </p:nvSpPr>
        <p:spPr>
          <a:xfrm>
            <a:off x="2122596" y="389052"/>
            <a:ext cx="9130117" cy="400110"/>
          </a:xfrm>
          <a:prstGeom prst="rect">
            <a:avLst/>
          </a:prstGeom>
          <a:noFill/>
        </p:spPr>
        <p:txBody>
          <a:bodyPr wrap="square">
            <a:spAutoFit/>
          </a:bodyPr>
          <a:lstStyle/>
          <a:p>
            <a:pPr algn="ctr">
              <a:defRPr/>
            </a:pP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Vertikālās </a:t>
            </a:r>
            <a:r>
              <a:rPr lang="lv-LV" sz="2000" b="1" err="1">
                <a:solidFill>
                  <a:prstClr val="black"/>
                </a:solidFill>
                <a:latin typeface="Verdana" panose="020B0604030504040204" pitchFamily="34" charset="0"/>
                <a:ea typeface="Verdana" panose="020B0604030504040204" pitchFamily="34" charset="0"/>
                <a:cs typeface="Times New Roman" panose="02020603050405020304" pitchFamily="18" charset="0"/>
              </a:rPr>
              <a:t>cēlējplatformas</a:t>
            </a: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 būvēs </a:t>
            </a:r>
            <a:r>
              <a:rPr lang="lv-LV" sz="2000" b="1">
                <a:latin typeface="Verdana" panose="020B0604030504040204" pitchFamily="34" charset="0"/>
                <a:ea typeface="Verdana" panose="020B0604030504040204" pitchFamily="34" charset="0"/>
                <a:cs typeface="Times New Roman" panose="02020603050405020304" pitchFamily="18" charset="0"/>
              </a:rPr>
              <a:t>[2]</a:t>
            </a:r>
          </a:p>
        </p:txBody>
      </p:sp>
      <p:pic>
        <p:nvPicPr>
          <p:cNvPr id="29" name="Picture 12" descr="Diagram&#10;&#10;Description automatically generated">
            <a:extLst>
              <a:ext uri="{FF2B5EF4-FFF2-40B4-BE49-F238E27FC236}">
                <a16:creationId xmlns:a16="http://schemas.microsoft.com/office/drawing/2014/main" id="{F961D3DA-0593-CD5F-77D4-0D9ECEB269B5}"/>
              </a:ext>
            </a:extLst>
          </p:cNvPr>
          <p:cNvPicPr>
            <a:picLocks noChangeAspect="1"/>
          </p:cNvPicPr>
          <p:nvPr/>
        </p:nvPicPr>
        <p:blipFill>
          <a:blip r:embed="rId4"/>
          <a:stretch>
            <a:fillRect/>
          </a:stretch>
        </p:blipFill>
        <p:spPr>
          <a:xfrm>
            <a:off x="6644097" y="2782286"/>
            <a:ext cx="4285434" cy="29172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4452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ttēls 16">
            <a:extLst>
              <a:ext uri="{FF2B5EF4-FFF2-40B4-BE49-F238E27FC236}">
                <a16:creationId xmlns:a16="http://schemas.microsoft.com/office/drawing/2014/main" id="{EB0FB594-E73D-FC9B-9825-562B908D60AB}"/>
              </a:ext>
            </a:extLst>
          </p:cNvPr>
          <p:cNvPicPr>
            <a:picLocks noChangeAspect="1"/>
          </p:cNvPicPr>
          <p:nvPr/>
        </p:nvPicPr>
        <p:blipFill rotWithShape="1">
          <a:blip r:embed="rId3"/>
          <a:srcRect l="22186" t="41485" r="57296" b="37134"/>
          <a:stretch/>
        </p:blipFill>
        <p:spPr>
          <a:xfrm>
            <a:off x="668986" y="1697955"/>
            <a:ext cx="1270698" cy="992399"/>
          </a:xfrm>
          <a:prstGeom prst="rect">
            <a:avLst/>
          </a:prstGeom>
          <a:ln>
            <a:noFill/>
          </a:ln>
          <a:effectLst>
            <a:softEdge rad="112500"/>
          </a:effectLst>
        </p:spPr>
      </p:pic>
      <p:pic>
        <p:nvPicPr>
          <p:cNvPr id="6" name="Attēls 5">
            <a:extLst>
              <a:ext uri="{FF2B5EF4-FFF2-40B4-BE49-F238E27FC236}">
                <a16:creationId xmlns:a16="http://schemas.microsoft.com/office/drawing/2014/main" id="{45300749-1DB4-DFB3-C732-C2361981047F}"/>
              </a:ext>
            </a:extLst>
          </p:cNvPr>
          <p:cNvPicPr>
            <a:picLocks noChangeAspect="1"/>
          </p:cNvPicPr>
          <p:nvPr/>
        </p:nvPicPr>
        <p:blipFill rotWithShape="1">
          <a:blip r:embed="rId3"/>
          <a:srcRect l="67910" t="45897" r="14859" b="34256"/>
          <a:stretch/>
        </p:blipFill>
        <p:spPr>
          <a:xfrm>
            <a:off x="720074" y="2667188"/>
            <a:ext cx="1168522" cy="1008790"/>
          </a:xfrm>
          <a:prstGeom prst="rect">
            <a:avLst/>
          </a:prstGeom>
          <a:ln>
            <a:noFill/>
          </a:ln>
          <a:effectLst>
            <a:softEdge rad="112500"/>
          </a:effectLst>
        </p:spPr>
      </p:pic>
      <p:sp>
        <p:nvSpPr>
          <p:cNvPr id="9" name="Title 1">
            <a:extLst>
              <a:ext uri="{FF2B5EF4-FFF2-40B4-BE49-F238E27FC236}">
                <a16:creationId xmlns:a16="http://schemas.microsoft.com/office/drawing/2014/main" id="{3F052D28-F66B-202A-C1FF-46D745ED772D}"/>
              </a:ext>
            </a:extLst>
          </p:cNvPr>
          <p:cNvSpPr txBox="1">
            <a:spLocks/>
          </p:cNvSpPr>
          <p:nvPr/>
        </p:nvSpPr>
        <p:spPr bwMode="auto">
          <a:xfrm>
            <a:off x="6096000" y="4301316"/>
            <a:ext cx="6060067" cy="431258"/>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r>
              <a:rPr lang="lv-LV" altLang="lv-LV" sz="2000" b="0" dirty="0">
                <a:latin typeface="Verdana"/>
                <a:ea typeface="Verdana"/>
              </a:rPr>
              <a:t>Manuāli veramas </a:t>
            </a:r>
            <a:r>
              <a:rPr lang="lv-LV" altLang="lv-LV" sz="2000" b="0" dirty="0">
                <a:solidFill>
                  <a:srgbClr val="FF0000"/>
                </a:solidFill>
                <a:latin typeface="Verdana"/>
                <a:ea typeface="Verdana"/>
              </a:rPr>
              <a:t>vai </a:t>
            </a:r>
            <a:r>
              <a:rPr lang="lv-LV" altLang="lv-LV" sz="2000" b="0" dirty="0">
                <a:latin typeface="Verdana"/>
                <a:ea typeface="Verdana"/>
              </a:rPr>
              <a:t>pusautomātiskās durvis</a:t>
            </a:r>
            <a:endParaRPr lang="en-US" altLang="lv-LV" sz="2000" b="0" dirty="0">
              <a:latin typeface="Verdana"/>
              <a:ea typeface="Verdana"/>
            </a:endParaRPr>
          </a:p>
        </p:txBody>
      </p:sp>
      <p:sp>
        <p:nvSpPr>
          <p:cNvPr id="10" name="TextBox 9">
            <a:extLst>
              <a:ext uri="{FF2B5EF4-FFF2-40B4-BE49-F238E27FC236}">
                <a16:creationId xmlns:a16="http://schemas.microsoft.com/office/drawing/2014/main" id="{C75DF170-5105-C0F7-1DA4-3B5538255594}"/>
              </a:ext>
            </a:extLst>
          </p:cNvPr>
          <p:cNvSpPr txBox="1"/>
          <p:nvPr/>
        </p:nvSpPr>
        <p:spPr>
          <a:xfrm>
            <a:off x="1490874" y="324184"/>
            <a:ext cx="9931078" cy="400110"/>
          </a:xfrm>
          <a:prstGeom prst="rect">
            <a:avLst/>
          </a:prstGeom>
          <a:noFill/>
        </p:spPr>
        <p:txBody>
          <a:bodyPr wrap="square">
            <a:spAutoFit/>
          </a:bodyPr>
          <a:lstStyle/>
          <a:p>
            <a:pPr algn="ctr">
              <a:defRPr/>
            </a:pP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Iekārtu izvēle: atbilstība lietošanas mērķim, lietotāju grupām</a:t>
            </a:r>
            <a:endParaRPr lang="lv-LV" sz="2000" b="1">
              <a:latin typeface="Verdana" panose="020B0604030504040204" pitchFamily="34" charset="0"/>
              <a:ea typeface="Verdana" panose="020B0604030504040204" pitchFamily="34" charset="0"/>
              <a:cs typeface="Times New Roman" panose="02020603050405020304" pitchFamily="18" charset="0"/>
            </a:endParaRPr>
          </a:p>
        </p:txBody>
      </p:sp>
      <p:sp>
        <p:nvSpPr>
          <p:cNvPr id="12" name="Title 1">
            <a:extLst>
              <a:ext uri="{FF2B5EF4-FFF2-40B4-BE49-F238E27FC236}">
                <a16:creationId xmlns:a16="http://schemas.microsoft.com/office/drawing/2014/main" id="{031BA02B-9D21-2957-4164-DF6E20B8CC2F}"/>
              </a:ext>
            </a:extLst>
          </p:cNvPr>
          <p:cNvSpPr txBox="1">
            <a:spLocks/>
          </p:cNvSpPr>
          <p:nvPr/>
        </p:nvSpPr>
        <p:spPr bwMode="auto">
          <a:xfrm>
            <a:off x="1570466" y="4944416"/>
            <a:ext cx="7934165" cy="431258"/>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sz="2000" b="0">
                <a:latin typeface="Verdana"/>
                <a:ea typeface="Verdana"/>
              </a:rPr>
              <a:t>Aizsardzība pret laika apstākļiem: neatbilstoši ieejas jumtiņi</a:t>
            </a:r>
            <a:endParaRPr lang="lv-LV" altLang="lv-LV" sz="2000" b="0">
              <a:latin typeface="Verdana"/>
              <a:ea typeface="Verdana"/>
            </a:endParaRPr>
          </a:p>
        </p:txBody>
      </p:sp>
      <p:sp>
        <p:nvSpPr>
          <p:cNvPr id="13" name="Title 1">
            <a:extLst>
              <a:ext uri="{FF2B5EF4-FFF2-40B4-BE49-F238E27FC236}">
                <a16:creationId xmlns:a16="http://schemas.microsoft.com/office/drawing/2014/main" id="{C6991906-C6F5-489D-B98A-8EEECB7ADC67}"/>
              </a:ext>
            </a:extLst>
          </p:cNvPr>
          <p:cNvSpPr txBox="1">
            <a:spLocks/>
          </p:cNvSpPr>
          <p:nvPr/>
        </p:nvSpPr>
        <p:spPr bwMode="auto">
          <a:xfrm>
            <a:off x="668986" y="5558599"/>
            <a:ext cx="11080559" cy="728906"/>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altLang="lv-LV" sz="2000" b="0">
                <a:latin typeface="Verdana"/>
                <a:ea typeface="Verdana"/>
              </a:rPr>
              <a:t>Ekspluatācija nepiemērotos apstākļos: iekārtu vadības ierīces, platforma, šahtas elektromehāniskais aprīkojums pakļauts ielu uzturēšanā izmantotā sāls iedarbībai</a:t>
            </a:r>
          </a:p>
        </p:txBody>
      </p:sp>
      <p:sp>
        <p:nvSpPr>
          <p:cNvPr id="2" name="Title 1">
            <a:extLst>
              <a:ext uri="{FF2B5EF4-FFF2-40B4-BE49-F238E27FC236}">
                <a16:creationId xmlns:a16="http://schemas.microsoft.com/office/drawing/2014/main" id="{DB3F97FE-5AB4-45EB-CC99-FAF79455F0FA}"/>
              </a:ext>
            </a:extLst>
          </p:cNvPr>
          <p:cNvSpPr txBox="1">
            <a:spLocks/>
          </p:cNvSpPr>
          <p:nvPr/>
        </p:nvSpPr>
        <p:spPr bwMode="auto">
          <a:xfrm>
            <a:off x="7222" y="4301316"/>
            <a:ext cx="5967643" cy="431258"/>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r>
              <a:rPr lang="lv-LV" altLang="lv-LV" sz="2000" b="0" dirty="0">
                <a:latin typeface="Verdana"/>
                <a:ea typeface="Verdana"/>
              </a:rPr>
              <a:t>Celšanas ātrums 0,15 m/s </a:t>
            </a:r>
            <a:r>
              <a:rPr lang="lv-LV" altLang="lv-LV" sz="2000" b="0" dirty="0">
                <a:solidFill>
                  <a:srgbClr val="FF0000"/>
                </a:solidFill>
                <a:latin typeface="Verdana"/>
                <a:ea typeface="Verdana"/>
              </a:rPr>
              <a:t>vai</a:t>
            </a:r>
            <a:r>
              <a:rPr lang="lv-LV" altLang="lv-LV" sz="2000" b="0" dirty="0">
                <a:latin typeface="Verdana"/>
                <a:ea typeface="Verdana"/>
              </a:rPr>
              <a:t> 1 m/s</a:t>
            </a:r>
            <a:r>
              <a:rPr lang="en-US" altLang="lv-LV" sz="2000" b="0" dirty="0">
                <a:latin typeface="Verdana"/>
                <a:ea typeface="Verdana"/>
              </a:rPr>
              <a:t> (</a:t>
            </a:r>
            <a:r>
              <a:rPr lang="en-US" altLang="lv-LV" sz="2000" b="0" dirty="0" err="1">
                <a:latin typeface="Verdana"/>
                <a:ea typeface="Verdana"/>
              </a:rPr>
              <a:t>liftam</a:t>
            </a:r>
            <a:r>
              <a:rPr lang="en-US" altLang="lv-LV" sz="2000" b="0" dirty="0">
                <a:latin typeface="Verdana"/>
                <a:ea typeface="Verdana"/>
              </a:rPr>
              <a:t>)</a:t>
            </a:r>
          </a:p>
        </p:txBody>
      </p:sp>
      <p:graphicFrame>
        <p:nvGraphicFramePr>
          <p:cNvPr id="3" name="Tabula 4">
            <a:extLst>
              <a:ext uri="{FF2B5EF4-FFF2-40B4-BE49-F238E27FC236}">
                <a16:creationId xmlns:a16="http://schemas.microsoft.com/office/drawing/2014/main" id="{346A8FCA-9B58-80BC-7179-AECA7DDB6E04}"/>
              </a:ext>
            </a:extLst>
          </p:cNvPr>
          <p:cNvGraphicFramePr>
            <a:graphicFrameLocks noGrp="1"/>
          </p:cNvGraphicFramePr>
          <p:nvPr>
            <p:extLst>
              <p:ext uri="{D42A27DB-BD31-4B8C-83A1-F6EECF244321}">
                <p14:modId xmlns:p14="http://schemas.microsoft.com/office/powerpoint/2010/main" val="800159608"/>
              </p:ext>
            </p:extLst>
          </p:nvPr>
        </p:nvGraphicFramePr>
        <p:xfrm>
          <a:off x="2065067" y="865206"/>
          <a:ext cx="7819597" cy="30175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5539233">
                  <a:extLst>
                    <a:ext uri="{9D8B030D-6E8A-4147-A177-3AD203B41FA5}">
                      <a16:colId xmlns:a16="http://schemas.microsoft.com/office/drawing/2014/main" val="18862329"/>
                    </a:ext>
                  </a:extLst>
                </a:gridCol>
                <a:gridCol w="2280364">
                  <a:extLst>
                    <a:ext uri="{9D8B030D-6E8A-4147-A177-3AD203B41FA5}">
                      <a16:colId xmlns:a16="http://schemas.microsoft.com/office/drawing/2014/main" val="2770124845"/>
                    </a:ext>
                  </a:extLst>
                </a:gridCol>
              </a:tblGrid>
              <a:tr h="370840">
                <a:tc>
                  <a:txBody>
                    <a:bodyPr/>
                    <a:lstStyle/>
                    <a:p>
                      <a:pPr algn="ctr"/>
                      <a:r>
                        <a:rPr lang="lv-LV" altLang="lv-LV" sz="1800" b="0">
                          <a:latin typeface="Verdana"/>
                          <a:ea typeface="Verdana"/>
                        </a:rPr>
                        <a:t>Atvērts cēlējs </a:t>
                      </a:r>
                    </a:p>
                    <a:p>
                      <a:pPr algn="ctr"/>
                      <a:r>
                        <a:rPr lang="lv-LV" altLang="lv-LV" sz="1800" b="0">
                          <a:latin typeface="Verdana"/>
                          <a:ea typeface="Verdana"/>
                        </a:rPr>
                        <a:t>(platforma) </a:t>
                      </a:r>
                      <a:endParaRPr lang="lv-LV" sz="1800">
                        <a:latin typeface="Verdana" panose="020B0604030504040204" pitchFamily="34" charset="0"/>
                        <a:ea typeface="Verdana" panose="020B0604030504040204" pitchFamily="34" charset="0"/>
                      </a:endParaRPr>
                    </a:p>
                  </a:txBody>
                  <a:tcPr/>
                </a:tc>
                <a:tc>
                  <a:txBody>
                    <a:bodyPr/>
                    <a:lstStyle/>
                    <a:p>
                      <a:pPr algn="ctr"/>
                      <a:r>
                        <a:rPr lang="lv-LV" altLang="lv-LV" sz="1800" b="0">
                          <a:latin typeface="Verdana"/>
                          <a:ea typeface="Verdana"/>
                        </a:rPr>
                        <a:t>Pilnībā slēgts </a:t>
                      </a:r>
                    </a:p>
                    <a:p>
                      <a:pPr algn="ctr"/>
                      <a:r>
                        <a:rPr lang="lv-LV" altLang="lv-LV" sz="1800" b="0">
                          <a:latin typeface="Verdana"/>
                          <a:ea typeface="Verdana"/>
                        </a:rPr>
                        <a:t>cēlējs (kabīne)</a:t>
                      </a:r>
                      <a:endParaRPr lang="lv-LV" sz="180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769357637"/>
                  </a:ext>
                </a:extLst>
              </a:tr>
              <a:tr h="370840">
                <a:tc>
                  <a:txBody>
                    <a:bodyPr/>
                    <a:lstStyle/>
                    <a:p>
                      <a:r>
                        <a:rPr lang="lv-LV" altLang="lv-LV" sz="1800" b="0">
                          <a:latin typeface="Verdana" panose="020B0604030504040204" pitchFamily="34" charset="0"/>
                          <a:ea typeface="Verdana" panose="020B0604030504040204" pitchFamily="34" charset="0"/>
                        </a:rPr>
                        <a:t>Manuāla vadība – braucot jātur nospiesta spiedpoga, atlaižot kustība apstājas</a:t>
                      </a:r>
                      <a:endParaRPr lang="lv-LV" sz="1800">
                        <a:latin typeface="Verdana" panose="020B0604030504040204" pitchFamily="34" charset="0"/>
                        <a:ea typeface="Verdana" panose="020B0604030504040204" pitchFamily="34" charset="0"/>
                      </a:endParaRPr>
                    </a:p>
                  </a:txBody>
                  <a:tcPr/>
                </a:tc>
                <a:tc>
                  <a:txBody>
                    <a:bodyPr/>
                    <a:lstStyle/>
                    <a:p>
                      <a:r>
                        <a:rPr lang="lv-LV" sz="1800">
                          <a:latin typeface="Verdana" panose="020B0604030504040204" pitchFamily="34" charset="0"/>
                          <a:ea typeface="Verdana" panose="020B0604030504040204" pitchFamily="34" charset="0"/>
                        </a:rPr>
                        <a:t>Automātiska </a:t>
                      </a:r>
                    </a:p>
                    <a:p>
                      <a:r>
                        <a:rPr lang="lv-LV" sz="1800">
                          <a:latin typeface="Verdana" panose="020B0604030504040204" pitchFamily="34" charset="0"/>
                          <a:ea typeface="Verdana" panose="020B0604030504040204" pitchFamily="34" charset="0"/>
                        </a:rPr>
                        <a:t>vadība</a:t>
                      </a:r>
                    </a:p>
                  </a:txBody>
                  <a:tcPr/>
                </a:tc>
                <a:extLst>
                  <a:ext uri="{0D108BD9-81ED-4DB2-BD59-A6C34878D82A}">
                    <a16:rowId xmlns:a16="http://schemas.microsoft.com/office/drawing/2014/main" val="1296808423"/>
                  </a:ext>
                </a:extLst>
              </a:tr>
              <a:tr h="370840">
                <a:tc>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r>
                        <a:rPr lang="lv-LV" altLang="lv-LV" sz="1800" b="0">
                          <a:latin typeface="Verdana"/>
                          <a:ea typeface="Verdana"/>
                        </a:rPr>
                        <a:t>STOP poga atbilstoši mašīnu drošībai – pēc iedarbināšanas lietotājam jāveic apzināta darbība lai atiestatītu normālā režīmā. Ja to neizdara, iekārta paliek «izņemta» no normālā režīma, to nevar darbināt ar vadības vai izsaukuma spiedpogām</a:t>
                      </a:r>
                      <a:endParaRPr lang="lv-LV" sz="1800">
                        <a:latin typeface="Verdana" panose="020B0604030504040204" pitchFamily="34" charset="0"/>
                        <a:ea typeface="Verdana" panose="020B0604030504040204" pitchFamily="34" charset="0"/>
                      </a:endParaRPr>
                    </a:p>
                  </a:txBody>
                  <a:tcPr/>
                </a:tc>
                <a:tc>
                  <a:txBody>
                    <a:bodyPr/>
                    <a:lstStyle/>
                    <a:p>
                      <a:r>
                        <a:rPr lang="en-US" sz="1800" dirty="0">
                          <a:latin typeface="Verdana" panose="020B0604030504040204" pitchFamily="34" charset="0"/>
                          <a:ea typeface="Verdana" panose="020B0604030504040204" pitchFamily="34" charset="0"/>
                        </a:rPr>
                        <a:t>STOP </a:t>
                      </a:r>
                      <a:r>
                        <a:rPr lang="en-US" sz="1800" dirty="0" err="1">
                          <a:latin typeface="Verdana" panose="020B0604030504040204" pitchFamily="34" charset="0"/>
                          <a:ea typeface="Verdana" panose="020B0604030504040204" pitchFamily="34" charset="0"/>
                        </a:rPr>
                        <a:t>poga</a:t>
                      </a:r>
                      <a:r>
                        <a:rPr lang="en-US" sz="1800" dirty="0">
                          <a:latin typeface="Verdana" panose="020B0604030504040204" pitchFamily="34" charset="0"/>
                          <a:ea typeface="Verdana" panose="020B0604030504040204" pitchFamily="34" charset="0"/>
                        </a:rPr>
                        <a:t> n</a:t>
                      </a:r>
                      <a:r>
                        <a:rPr lang="lv-LV" sz="1800" dirty="0" err="1">
                          <a:latin typeface="Verdana" panose="020B0604030504040204" pitchFamily="34" charset="0"/>
                          <a:ea typeface="Verdana" panose="020B0604030504040204" pitchFamily="34" charset="0"/>
                        </a:rPr>
                        <a:t>av</a:t>
                      </a:r>
                      <a:r>
                        <a:rPr lang="lv-LV" sz="1800" dirty="0">
                          <a:latin typeface="Verdana" panose="020B0604030504040204" pitchFamily="34" charset="0"/>
                          <a:ea typeface="Verdana" panose="020B0604030504040204" pitchFamily="34" charset="0"/>
                        </a:rPr>
                        <a:t> </a:t>
                      </a:r>
                    </a:p>
                    <a:p>
                      <a:r>
                        <a:rPr lang="lv-LV" sz="1800" dirty="0">
                          <a:latin typeface="Verdana" panose="020B0604030504040204" pitchFamily="34" charset="0"/>
                          <a:ea typeface="Verdana" panose="020B0604030504040204" pitchFamily="34" charset="0"/>
                        </a:rPr>
                        <a:t>nepieciešama</a:t>
                      </a:r>
                    </a:p>
                  </a:txBody>
                  <a:tcPr/>
                </a:tc>
                <a:extLst>
                  <a:ext uri="{0D108BD9-81ED-4DB2-BD59-A6C34878D82A}">
                    <a16:rowId xmlns:a16="http://schemas.microsoft.com/office/drawing/2014/main" val="2251489632"/>
                  </a:ext>
                </a:extLst>
              </a:tr>
            </a:tbl>
          </a:graphicData>
        </a:graphic>
      </p:graphicFrame>
      <p:pic>
        <p:nvPicPr>
          <p:cNvPr id="7" name="Attēls 6" descr="Attēls, kurā ir teksts, metāls, lifts, māksla&#10;&#10;Apraksts ģenerēts automātiski">
            <a:extLst>
              <a:ext uri="{FF2B5EF4-FFF2-40B4-BE49-F238E27FC236}">
                <a16:creationId xmlns:a16="http://schemas.microsoft.com/office/drawing/2014/main" id="{DCDDC519-2A13-E5BD-1CBC-AADEA3CEBE5C}"/>
              </a:ext>
            </a:extLst>
          </p:cNvPr>
          <p:cNvPicPr>
            <a:picLocks noChangeAspect="1"/>
          </p:cNvPicPr>
          <p:nvPr/>
        </p:nvPicPr>
        <p:blipFill rotWithShape="1">
          <a:blip r:embed="rId4">
            <a:extLst>
              <a:ext uri="{28A0092B-C50C-407E-A947-70E740481C1C}">
                <a14:useLocalDpi xmlns:a14="http://schemas.microsoft.com/office/drawing/2010/main" val="0"/>
              </a:ext>
            </a:extLst>
          </a:blip>
          <a:srcRect l="34000" t="19463" r="15551" b="18823"/>
          <a:stretch/>
        </p:blipFill>
        <p:spPr>
          <a:xfrm rot="5400000">
            <a:off x="9542565" y="1955316"/>
            <a:ext cx="2306647" cy="1371682"/>
          </a:xfrm>
          <a:prstGeom prst="rect">
            <a:avLst/>
          </a:prstGeom>
          <a:ln>
            <a:noFill/>
          </a:ln>
          <a:effectLst>
            <a:softEdge rad="112500"/>
          </a:effectLst>
        </p:spPr>
      </p:pic>
    </p:spTree>
    <p:extLst>
      <p:ext uri="{BB962C8B-B14F-4D97-AF65-F5344CB8AC3E}">
        <p14:creationId xmlns:p14="http://schemas.microsoft.com/office/powerpoint/2010/main" val="4194343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3984FFD-8E8B-E5B8-C5BB-149236DD47D0}"/>
              </a:ext>
            </a:extLst>
          </p:cNvPr>
          <p:cNvSpPr txBox="1">
            <a:spLocks/>
          </p:cNvSpPr>
          <p:nvPr/>
        </p:nvSpPr>
        <p:spPr bwMode="auto">
          <a:xfrm>
            <a:off x="1933560" y="889983"/>
            <a:ext cx="9608265" cy="996690"/>
          </a:xfrm>
          <a:prstGeom prst="rect">
            <a:avLst/>
          </a:prstGeom>
          <a:solidFill>
            <a:schemeClr val="accent1">
              <a:lumMod val="20000"/>
              <a:lumOff val="80000"/>
            </a:schemeClr>
          </a:solidFill>
          <a:ln>
            <a:solidFill>
              <a:schemeClr val="bg1">
                <a:lumMod val="85000"/>
              </a:schemeClr>
            </a:solidFill>
          </a:ln>
          <a:effectLst>
            <a:outerShdw blurRad="50800" dist="38100" dir="2700000" algn="tl" rotWithShape="0">
              <a:prstClr val="black">
                <a:alpha val="40000"/>
              </a:prstClr>
            </a:outerShdw>
          </a:effec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0"/>
              </a:spcBef>
              <a:spcAft>
                <a:spcPct val="0"/>
              </a:spcAft>
              <a:buFont typeface="Arial" panose="020B0604020202020204" pitchFamily="34" charset="0"/>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2pPr>
            <a:lvl3pPr marL="11731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3pPr>
            <a:lvl4pPr marL="16430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4pPr>
            <a:lvl5pPr marL="2112963" indent="-233363" algn="ctr" defTabSz="938213" rtl="0" eaLnBrk="0" fontAlgn="base" hangingPunct="0">
              <a:spcBef>
                <a:spcPct val="0"/>
              </a:spcBef>
              <a:spcAft>
                <a:spcPct val="0"/>
              </a:spcAft>
              <a:buFont typeface="Arial" panose="020B0604020202020204" pitchFamily="34" charset="0"/>
              <a:buChar char="»"/>
              <a:defRPr sz="4500" kern="1200">
                <a:solidFill>
                  <a:schemeClr val="tx1"/>
                </a:solidFill>
                <a:latin typeface="Times New Roman" pitchFamily="18" charset="0"/>
                <a:ea typeface="+mn-ea"/>
                <a:cs typeface="+mn-cs"/>
              </a:defRPr>
            </a:lvl5pPr>
            <a:lvl6pPr marL="4572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6pPr>
            <a:lvl7pPr marL="9144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7pPr>
            <a:lvl8pPr marL="13716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8pPr>
            <a:lvl9pPr marL="1828800" indent="-234893" algn="ctr" defTabSz="938213" rtl="0" eaLnBrk="1" fontAlgn="base" latinLnBrk="0" hangingPunct="1">
              <a:spcBef>
                <a:spcPct val="0"/>
              </a:spcBef>
              <a:spcAft>
                <a:spcPct val="0"/>
              </a:spcAft>
              <a:buFont typeface="Arial" pitchFamily="34" charset="0"/>
              <a:buChar char="•"/>
              <a:defRPr sz="4500" kern="1200">
                <a:solidFill>
                  <a:schemeClr val="tx1"/>
                </a:solidFill>
                <a:latin typeface="Times New Roman" pitchFamily="18" charset="0"/>
                <a:ea typeface="+mn-ea"/>
                <a:cs typeface="+mn-cs"/>
              </a:defRPr>
            </a:lvl9pPr>
          </a:lstStyle>
          <a:p>
            <a:r>
              <a:rPr lang="lv-LV" altLang="lv-LV" sz="2000" b="0">
                <a:latin typeface="Verdana"/>
                <a:ea typeface="Verdana"/>
              </a:rPr>
              <a:t>No uzturēšanas viedokļa risinājumi, ka </a:t>
            </a:r>
            <a:r>
              <a:rPr lang="lv-LV" altLang="lv-LV" sz="2000" b="0" err="1">
                <a:latin typeface="Verdana"/>
                <a:ea typeface="Verdana"/>
              </a:rPr>
              <a:t>piekļūstamību</a:t>
            </a:r>
            <a:r>
              <a:rPr lang="lv-LV" altLang="lv-LV" sz="2000" b="0">
                <a:latin typeface="Verdana"/>
                <a:ea typeface="Verdana"/>
              </a:rPr>
              <a:t> nodrošina divas vai vairākas iekārtas, ir komplicētāki, jo lietošanā šīm iekārtām jābūt darba kārtībā vienlaicīgi.</a:t>
            </a:r>
            <a:endParaRPr lang="en-US" altLang="lv-LV" sz="2000" b="0">
              <a:latin typeface="Verdana"/>
              <a:ea typeface="Verdana"/>
            </a:endParaRPr>
          </a:p>
        </p:txBody>
      </p:sp>
      <p:pic>
        <p:nvPicPr>
          <p:cNvPr id="1028" name="Picture 4" descr="How a 'flat pack bridge' spells better connections across Britain - Network  Rail">
            <a:extLst>
              <a:ext uri="{FF2B5EF4-FFF2-40B4-BE49-F238E27FC236}">
                <a16:creationId xmlns:a16="http://schemas.microsoft.com/office/drawing/2014/main" id="{18CE659F-6BE8-CDF1-AF65-F6456936A9A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val="0"/>
              </a:ext>
            </a:extLst>
          </a:blip>
          <a:srcRect t="25880" b="14538"/>
          <a:stretch/>
        </p:blipFill>
        <p:spPr bwMode="auto">
          <a:xfrm>
            <a:off x="762676" y="2088494"/>
            <a:ext cx="10779149" cy="45409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Attēls 11">
            <a:extLst>
              <a:ext uri="{FF2B5EF4-FFF2-40B4-BE49-F238E27FC236}">
                <a16:creationId xmlns:a16="http://schemas.microsoft.com/office/drawing/2014/main" id="{0249DE6D-5238-6223-EC31-00E55DC34E9B}"/>
              </a:ext>
            </a:extLst>
          </p:cNvPr>
          <p:cNvPicPr>
            <a:picLocks noChangeAspect="1"/>
          </p:cNvPicPr>
          <p:nvPr/>
        </p:nvPicPr>
        <p:blipFill>
          <a:blip r:embed="rId5"/>
          <a:stretch>
            <a:fillRect/>
          </a:stretch>
        </p:blipFill>
        <p:spPr>
          <a:xfrm>
            <a:off x="8349205" y="3519566"/>
            <a:ext cx="436512" cy="544145"/>
          </a:xfrm>
          <a:prstGeom prst="rect">
            <a:avLst/>
          </a:prstGeom>
        </p:spPr>
      </p:pic>
      <p:sp>
        <p:nvSpPr>
          <p:cNvPr id="15" name="TextBox 14">
            <a:extLst>
              <a:ext uri="{FF2B5EF4-FFF2-40B4-BE49-F238E27FC236}">
                <a16:creationId xmlns:a16="http://schemas.microsoft.com/office/drawing/2014/main" id="{DF630B56-BB0A-8ABB-7FD2-8C814D0EFCCA}"/>
              </a:ext>
            </a:extLst>
          </p:cNvPr>
          <p:cNvSpPr txBox="1"/>
          <p:nvPr/>
        </p:nvSpPr>
        <p:spPr>
          <a:xfrm>
            <a:off x="1507165" y="389052"/>
            <a:ext cx="10461057" cy="400110"/>
          </a:xfrm>
          <a:prstGeom prst="rect">
            <a:avLst/>
          </a:prstGeom>
          <a:noFill/>
        </p:spPr>
        <p:txBody>
          <a:bodyPr wrap="square">
            <a:spAutoFit/>
          </a:bodyPr>
          <a:lstStyle/>
          <a:p>
            <a:pPr algn="ctr">
              <a:defRPr/>
            </a:pPr>
            <a:r>
              <a:rPr lang="lv-LV" sz="2000" b="1">
                <a:solidFill>
                  <a:prstClr val="black"/>
                </a:solidFill>
                <a:latin typeface="Verdana" panose="020B0604030504040204" pitchFamily="34" charset="0"/>
                <a:ea typeface="Verdana" panose="020B0604030504040204" pitchFamily="34" charset="0"/>
                <a:cs typeface="Times New Roman" panose="02020603050405020304" pitchFamily="18" charset="0"/>
              </a:rPr>
              <a:t>Iekārtu izvēle: atbilstība lietošanas mērķim</a:t>
            </a:r>
          </a:p>
        </p:txBody>
      </p:sp>
      <p:cxnSp>
        <p:nvCxnSpPr>
          <p:cNvPr id="22" name="Taisns bultveida savienotājs 21">
            <a:extLst>
              <a:ext uri="{FF2B5EF4-FFF2-40B4-BE49-F238E27FC236}">
                <a16:creationId xmlns:a16="http://schemas.microsoft.com/office/drawing/2014/main" id="{FE973104-8A95-0DB8-D773-689E51C116B2}"/>
              </a:ext>
            </a:extLst>
          </p:cNvPr>
          <p:cNvCxnSpPr>
            <a:cxnSpLocks/>
          </p:cNvCxnSpPr>
          <p:nvPr/>
        </p:nvCxnSpPr>
        <p:spPr>
          <a:xfrm flipV="1">
            <a:off x="3909047" y="3838543"/>
            <a:ext cx="0" cy="1906397"/>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Taisns bultveida savienotājs 23">
            <a:extLst>
              <a:ext uri="{FF2B5EF4-FFF2-40B4-BE49-F238E27FC236}">
                <a16:creationId xmlns:a16="http://schemas.microsoft.com/office/drawing/2014/main" id="{47334D73-2AA5-689B-2E8B-B1E02E3352C5}"/>
              </a:ext>
            </a:extLst>
          </p:cNvPr>
          <p:cNvCxnSpPr>
            <a:cxnSpLocks/>
          </p:cNvCxnSpPr>
          <p:nvPr/>
        </p:nvCxnSpPr>
        <p:spPr>
          <a:xfrm flipV="1">
            <a:off x="4099552" y="3838543"/>
            <a:ext cx="4105395" cy="42224"/>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Taisns bultveida savienotājs 27">
            <a:extLst>
              <a:ext uri="{FF2B5EF4-FFF2-40B4-BE49-F238E27FC236}">
                <a16:creationId xmlns:a16="http://schemas.microsoft.com/office/drawing/2014/main" id="{CB580648-9554-93A8-D54D-5CAFBFE32396}"/>
              </a:ext>
            </a:extLst>
          </p:cNvPr>
          <p:cNvCxnSpPr>
            <a:cxnSpLocks/>
          </p:cNvCxnSpPr>
          <p:nvPr/>
        </p:nvCxnSpPr>
        <p:spPr>
          <a:xfrm flipH="1">
            <a:off x="4099552" y="3593592"/>
            <a:ext cx="3992888" cy="11090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Taisns bultveida savienotājs 30">
            <a:extLst>
              <a:ext uri="{FF2B5EF4-FFF2-40B4-BE49-F238E27FC236}">
                <a16:creationId xmlns:a16="http://schemas.microsoft.com/office/drawing/2014/main" id="{3ABDDD75-0618-2C79-2E65-5533F7EA9DAE}"/>
              </a:ext>
            </a:extLst>
          </p:cNvPr>
          <p:cNvCxnSpPr>
            <a:cxnSpLocks/>
          </p:cNvCxnSpPr>
          <p:nvPr/>
        </p:nvCxnSpPr>
        <p:spPr>
          <a:xfrm>
            <a:off x="3742846" y="3649046"/>
            <a:ext cx="0" cy="218423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22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B9B6672-E8C0-A3F0-BD2A-5E1706D38F2E}"/>
              </a:ext>
            </a:extLst>
          </p:cNvPr>
          <p:cNvSpPr>
            <a:spLocks noGrp="1"/>
          </p:cNvSpPr>
          <p:nvPr>
            <p:ph type="sldNum" sz="quarter" idx="13"/>
          </p:nvPr>
        </p:nvSpPr>
        <p:spPr/>
        <p:txBody>
          <a:bodyPr/>
          <a:lstStyle/>
          <a:p>
            <a:fld id="{47DC079D-CC41-412E-8374-12F03F47623B}" type="slidenum">
              <a:rPr lang="en-US" altLang="lv-LV"/>
              <a:pPr/>
              <a:t>17</a:t>
            </a:fld>
            <a:endParaRPr lang="en-US" altLang="lv-LV"/>
          </a:p>
        </p:txBody>
      </p:sp>
      <p:sp>
        <p:nvSpPr>
          <p:cNvPr id="8" name="TextBox 7">
            <a:extLst>
              <a:ext uri="{FF2B5EF4-FFF2-40B4-BE49-F238E27FC236}">
                <a16:creationId xmlns:a16="http://schemas.microsoft.com/office/drawing/2014/main" id="{D8478963-D8F3-4BB0-3821-3309D7C3CC67}"/>
              </a:ext>
            </a:extLst>
          </p:cNvPr>
          <p:cNvSpPr txBox="1"/>
          <p:nvPr/>
        </p:nvSpPr>
        <p:spPr>
          <a:xfrm>
            <a:off x="2465496" y="1522793"/>
            <a:ext cx="7808441" cy="707886"/>
          </a:xfrm>
          <a:prstGeom prst="rect">
            <a:avLst/>
          </a:prstGeom>
          <a:solidFill>
            <a:schemeClr val="accent3">
              <a:lumMod val="40000"/>
              <a:lumOff val="60000"/>
            </a:schemeClr>
          </a:solidFill>
        </p:spPr>
        <p:txBody>
          <a:bodyPr wrap="square">
            <a:spAutoFit/>
          </a:bodyPr>
          <a:lstStyle/>
          <a:p>
            <a:r>
              <a:rPr lang="lv-LV" sz="2000" b="1" dirty="0">
                <a:latin typeface="Verdana" panose="020B0604030504040204" pitchFamily="34" charset="0"/>
                <a:ea typeface="Verdana" panose="020B0604030504040204" pitchFamily="34" charset="0"/>
                <a:cs typeface="Times New Roman" panose="02020603050405020304" pitchFamily="18" charset="0"/>
              </a:rPr>
              <a:t>Paredzētajam lietošanas mērķim izvēlēts atbilstošs iekārtas veids </a:t>
            </a:r>
          </a:p>
        </p:txBody>
      </p:sp>
      <p:sp>
        <p:nvSpPr>
          <p:cNvPr id="12" name="TextBox 11">
            <a:extLst>
              <a:ext uri="{FF2B5EF4-FFF2-40B4-BE49-F238E27FC236}">
                <a16:creationId xmlns:a16="http://schemas.microsoft.com/office/drawing/2014/main" id="{0FB8FE56-F1DC-A769-D8A4-A36570016D73}"/>
              </a:ext>
            </a:extLst>
          </p:cNvPr>
          <p:cNvSpPr txBox="1"/>
          <p:nvPr/>
        </p:nvSpPr>
        <p:spPr>
          <a:xfrm>
            <a:off x="2465496" y="4354770"/>
            <a:ext cx="7808441" cy="1323439"/>
          </a:xfrm>
          <a:prstGeom prst="rect">
            <a:avLst/>
          </a:prstGeom>
          <a:solidFill>
            <a:schemeClr val="accent3">
              <a:lumMod val="40000"/>
              <a:lumOff val="60000"/>
            </a:schemeClr>
          </a:solidFill>
        </p:spPr>
        <p:txBody>
          <a:bodyPr wrap="square">
            <a:spAutoFit/>
          </a:bodyPr>
          <a:lstStyle/>
          <a:p>
            <a:pPr lvl="0"/>
            <a:r>
              <a:rPr lang="lv-LV" sz="2000" b="1" dirty="0">
                <a:latin typeface="Verdana" panose="020B0604030504040204" pitchFamily="34" charset="0"/>
                <a:ea typeface="Verdana" panose="020B0604030504040204" pitchFamily="34" charset="0"/>
                <a:cs typeface="Times New Roman" panose="02020603050405020304" pitchFamily="18" charset="0"/>
              </a:rPr>
              <a:t>Nodrošināti priekšnosacījumi, lai iekārta atbilstu normatīvajos aktos un standartos noteiktajām būtiskām prasībām un pārvietošanās pa būves līmeņiem būtu droša un ērta</a:t>
            </a:r>
          </a:p>
        </p:txBody>
      </p:sp>
      <p:pic>
        <p:nvPicPr>
          <p:cNvPr id="2" name="Attēls 1">
            <a:extLst>
              <a:ext uri="{FF2B5EF4-FFF2-40B4-BE49-F238E27FC236}">
                <a16:creationId xmlns:a16="http://schemas.microsoft.com/office/drawing/2014/main" id="{C9252C65-1E22-2BDD-1B36-1D7327ED141F}"/>
              </a:ext>
            </a:extLst>
          </p:cNvPr>
          <p:cNvPicPr>
            <a:picLocks noChangeAspect="1"/>
          </p:cNvPicPr>
          <p:nvPr/>
        </p:nvPicPr>
        <p:blipFill>
          <a:blip r:embed="rId3"/>
          <a:stretch>
            <a:fillRect/>
          </a:stretch>
        </p:blipFill>
        <p:spPr>
          <a:xfrm>
            <a:off x="1651160" y="1407384"/>
            <a:ext cx="580785" cy="553772"/>
          </a:xfrm>
          <a:prstGeom prst="rect">
            <a:avLst/>
          </a:prstGeom>
        </p:spPr>
      </p:pic>
      <p:pic>
        <p:nvPicPr>
          <p:cNvPr id="4" name="Attēls 3">
            <a:extLst>
              <a:ext uri="{FF2B5EF4-FFF2-40B4-BE49-F238E27FC236}">
                <a16:creationId xmlns:a16="http://schemas.microsoft.com/office/drawing/2014/main" id="{89380585-1BC6-2B48-86EA-9791D3E102A1}"/>
              </a:ext>
            </a:extLst>
          </p:cNvPr>
          <p:cNvPicPr>
            <a:picLocks noChangeAspect="1"/>
          </p:cNvPicPr>
          <p:nvPr/>
        </p:nvPicPr>
        <p:blipFill>
          <a:blip r:embed="rId3"/>
          <a:stretch>
            <a:fillRect/>
          </a:stretch>
        </p:blipFill>
        <p:spPr>
          <a:xfrm>
            <a:off x="1760771" y="4431827"/>
            <a:ext cx="580785" cy="553772"/>
          </a:xfrm>
          <a:prstGeom prst="rect">
            <a:avLst/>
          </a:prstGeom>
        </p:spPr>
      </p:pic>
      <p:sp>
        <p:nvSpPr>
          <p:cNvPr id="10" name="TextBox 9">
            <a:extLst>
              <a:ext uri="{FF2B5EF4-FFF2-40B4-BE49-F238E27FC236}">
                <a16:creationId xmlns:a16="http://schemas.microsoft.com/office/drawing/2014/main" id="{D899EE94-FACC-8064-94D2-CC4BFC713FA3}"/>
              </a:ext>
            </a:extLst>
          </p:cNvPr>
          <p:cNvSpPr txBox="1"/>
          <p:nvPr/>
        </p:nvSpPr>
        <p:spPr>
          <a:xfrm>
            <a:off x="2465496" y="2930839"/>
            <a:ext cx="7808441" cy="707886"/>
          </a:xfrm>
          <a:prstGeom prst="rect">
            <a:avLst/>
          </a:prstGeom>
          <a:solidFill>
            <a:schemeClr val="accent3">
              <a:lumMod val="40000"/>
              <a:lumOff val="60000"/>
            </a:schemeClr>
          </a:solidFill>
        </p:spPr>
        <p:txBody>
          <a:bodyPr wrap="square">
            <a:spAutoFit/>
          </a:bodyPr>
          <a:lstStyle/>
          <a:p>
            <a:pPr lvl="0"/>
            <a:r>
              <a:rPr lang="lv-LV" sz="2000" b="1" dirty="0">
                <a:latin typeface="Verdana" panose="020B0604030504040204" pitchFamily="34" charset="0"/>
                <a:ea typeface="Verdana" panose="020B0604030504040204" pitchFamily="34" charset="0"/>
                <a:cs typeface="Times New Roman" panose="02020603050405020304" pitchFamily="18" charset="0"/>
              </a:rPr>
              <a:t>Būves raksturlielumi atbilst iekārtas uzstādīšanas un lietošanas nosacījumiem</a:t>
            </a:r>
          </a:p>
        </p:txBody>
      </p:sp>
      <p:pic>
        <p:nvPicPr>
          <p:cNvPr id="11" name="Attēls 10">
            <a:extLst>
              <a:ext uri="{FF2B5EF4-FFF2-40B4-BE49-F238E27FC236}">
                <a16:creationId xmlns:a16="http://schemas.microsoft.com/office/drawing/2014/main" id="{2C9E0979-79E1-54DC-FA1F-9C8A64D9BACB}"/>
              </a:ext>
            </a:extLst>
          </p:cNvPr>
          <p:cNvPicPr>
            <a:picLocks noChangeAspect="1"/>
          </p:cNvPicPr>
          <p:nvPr/>
        </p:nvPicPr>
        <p:blipFill>
          <a:blip r:embed="rId3"/>
          <a:stretch>
            <a:fillRect/>
          </a:stretch>
        </p:blipFill>
        <p:spPr>
          <a:xfrm>
            <a:off x="1677097" y="2795999"/>
            <a:ext cx="580785" cy="553772"/>
          </a:xfrm>
          <a:prstGeom prst="rect">
            <a:avLst/>
          </a:prstGeom>
        </p:spPr>
      </p:pic>
      <p:sp>
        <p:nvSpPr>
          <p:cNvPr id="3" name="Pluszīme 2">
            <a:extLst>
              <a:ext uri="{FF2B5EF4-FFF2-40B4-BE49-F238E27FC236}">
                <a16:creationId xmlns:a16="http://schemas.microsoft.com/office/drawing/2014/main" id="{15D465C3-E507-7578-4B63-9B0EB8720E3E}"/>
              </a:ext>
            </a:extLst>
          </p:cNvPr>
          <p:cNvSpPr/>
          <p:nvPr/>
        </p:nvSpPr>
        <p:spPr>
          <a:xfrm>
            <a:off x="5875608" y="2302174"/>
            <a:ext cx="414658" cy="422330"/>
          </a:xfrm>
          <a:prstGeom prst="mathPlus">
            <a:avLst/>
          </a:prstGeom>
          <a:solidFill>
            <a:srgbClr val="99C0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Vienāds 5">
            <a:extLst>
              <a:ext uri="{FF2B5EF4-FFF2-40B4-BE49-F238E27FC236}">
                <a16:creationId xmlns:a16="http://schemas.microsoft.com/office/drawing/2014/main" id="{8B94F6A9-5CE2-61CE-3BD2-294780631543}"/>
              </a:ext>
            </a:extLst>
          </p:cNvPr>
          <p:cNvSpPr/>
          <p:nvPr/>
        </p:nvSpPr>
        <p:spPr>
          <a:xfrm>
            <a:off x="5709290" y="3783597"/>
            <a:ext cx="747293" cy="426301"/>
          </a:xfrm>
          <a:prstGeom prst="mathEqual">
            <a:avLst/>
          </a:prstGeom>
          <a:solidFill>
            <a:srgbClr val="99C0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solidFill>
                <a:schemeClr val="tx1"/>
              </a:solidFill>
            </a:endParaRPr>
          </a:p>
        </p:txBody>
      </p:sp>
    </p:spTree>
    <p:extLst>
      <p:ext uri="{BB962C8B-B14F-4D97-AF65-F5344CB8AC3E}">
        <p14:creationId xmlns:p14="http://schemas.microsoft.com/office/powerpoint/2010/main" val="1878779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56CFCB59-4AAE-4E71-54B6-701A83207A61}"/>
              </a:ext>
            </a:extLst>
          </p:cNvPr>
          <p:cNvSpPr>
            <a:spLocks noGrp="1"/>
          </p:cNvSpPr>
          <p:nvPr>
            <p:ph type="sldNum" sz="quarter" idx="18"/>
          </p:nvPr>
        </p:nvSpPr>
        <p:spPr>
          <a:xfrm>
            <a:off x="11261980" y="6352032"/>
            <a:ext cx="390525" cy="304800"/>
          </a:xfrm>
        </p:spPr>
        <p:txBody>
          <a:bodyPr/>
          <a:lstStyle/>
          <a:p>
            <a:fld id="{E02A026F-C9FF-4279-AE6D-22DB1E9D7D62}" type="slidenum">
              <a:rPr lang="en-US" altLang="lv-LV"/>
              <a:pPr/>
              <a:t>18</a:t>
            </a:fld>
            <a:endParaRPr lang="en-US" altLang="lv-LV"/>
          </a:p>
        </p:txBody>
      </p:sp>
      <p:sp>
        <p:nvSpPr>
          <p:cNvPr id="11" name="Text Placeholder 1">
            <a:extLst>
              <a:ext uri="{FF2B5EF4-FFF2-40B4-BE49-F238E27FC236}">
                <a16:creationId xmlns:a16="http://schemas.microsoft.com/office/drawing/2014/main" id="{E4FC845A-C028-1794-EAA0-427216F728E6}"/>
              </a:ext>
            </a:extLst>
          </p:cNvPr>
          <p:cNvSpPr txBox="1">
            <a:spLocks/>
          </p:cNvSpPr>
          <p:nvPr/>
        </p:nvSpPr>
        <p:spPr bwMode="auto">
          <a:xfrm>
            <a:off x="2241365" y="5362298"/>
            <a:ext cx="7926572" cy="56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1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algn="ctr">
              <a:spcBef>
                <a:spcPts val="0"/>
              </a:spcBef>
            </a:pPr>
            <a:r>
              <a:rPr lang="lv-LV" altLang="lv-LV" sz="1600" b="1"/>
              <a:t>Bīstamo iekārtu un metroloģiskās uzraudzības daļas </a:t>
            </a:r>
          </a:p>
          <a:p>
            <a:pPr algn="ctr">
              <a:spcBef>
                <a:spcPts val="0"/>
              </a:spcBef>
            </a:pPr>
            <a:r>
              <a:rPr lang="lv-LV" altLang="lv-LV" sz="1600" b="1"/>
              <a:t>vadītājs Nilss Sproģis</a:t>
            </a:r>
          </a:p>
          <a:p>
            <a:pPr algn="ctr"/>
            <a:endParaRPr lang="lv-LV" altLang="lv-LV" sz="1600"/>
          </a:p>
        </p:txBody>
      </p:sp>
      <p:sp>
        <p:nvSpPr>
          <p:cNvPr id="12" name="Text Placeholder 2">
            <a:extLst>
              <a:ext uri="{FF2B5EF4-FFF2-40B4-BE49-F238E27FC236}">
                <a16:creationId xmlns:a16="http://schemas.microsoft.com/office/drawing/2014/main" id="{6CC79439-321F-9A5D-ACE4-71A46DF20188}"/>
              </a:ext>
            </a:extLst>
          </p:cNvPr>
          <p:cNvSpPr txBox="1">
            <a:spLocks/>
          </p:cNvSpPr>
          <p:nvPr/>
        </p:nvSpPr>
        <p:spPr>
          <a:xfrm>
            <a:off x="2090613" y="6092730"/>
            <a:ext cx="8164945" cy="343711"/>
          </a:xfrm>
          <a:prstGeom prst="rect">
            <a:avLst/>
          </a:prstGeom>
        </p:spPr>
        <p:txBody>
          <a:bodyPr/>
          <a:lst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marL="0" indent="0" algn="ctr">
              <a:buNone/>
            </a:pPr>
            <a:r>
              <a:rPr lang="lv-LV" altLang="lv-LV" sz="1600" b="1">
                <a:solidFill>
                  <a:schemeClr val="accent5">
                    <a:lumMod val="50000"/>
                  </a:schemeClr>
                </a:solidFill>
                <a:effectLst>
                  <a:outerShdw blurRad="38100" dist="38100" dir="2700000" algn="tl">
                    <a:srgbClr val="000000">
                      <a:alpha val="43137"/>
                    </a:srgbClr>
                  </a:outerShdw>
                </a:effectLst>
                <a:sym typeface="Wingdings" panose="05000000000000000000" pitchFamily="2" charset="2"/>
              </a:rPr>
              <a:t> </a:t>
            </a:r>
            <a:r>
              <a:rPr lang="lv-LV" altLang="lv-LV" sz="1600" b="1"/>
              <a:t>Nilss.Sprogis@ptac.gov.lv      </a:t>
            </a:r>
            <a:r>
              <a:rPr lang="lv-LV" altLang="lv-LV" sz="1600" b="1">
                <a:solidFill>
                  <a:schemeClr val="accent5">
                    <a:lumMod val="50000"/>
                  </a:schemeClr>
                </a:solidFill>
                <a:effectLst>
                  <a:outerShdw blurRad="38100" dist="38100" dir="2700000" algn="tl">
                    <a:srgbClr val="000000">
                      <a:alpha val="43137"/>
                    </a:srgbClr>
                  </a:outerShdw>
                </a:effectLst>
                <a:sym typeface="Wingdings 2" panose="05020102010507070707" pitchFamily="18" charset="2"/>
              </a:rPr>
              <a:t> </a:t>
            </a:r>
            <a:r>
              <a:rPr lang="lv-LV" altLang="lv-LV" sz="1600" b="1"/>
              <a:t>68 806 540</a:t>
            </a:r>
          </a:p>
          <a:p>
            <a:pPr algn="ctr"/>
            <a:endParaRPr lang="lv-LV" altLang="lv-LV" sz="1600" b="1"/>
          </a:p>
        </p:txBody>
      </p:sp>
      <p:sp>
        <p:nvSpPr>
          <p:cNvPr id="13" name="Text Placeholder 1">
            <a:extLst>
              <a:ext uri="{FF2B5EF4-FFF2-40B4-BE49-F238E27FC236}">
                <a16:creationId xmlns:a16="http://schemas.microsoft.com/office/drawing/2014/main" id="{645DAA96-1E53-C31B-B5CE-CCCBAEC9B79E}"/>
              </a:ext>
            </a:extLst>
          </p:cNvPr>
          <p:cNvSpPr txBox="1">
            <a:spLocks/>
          </p:cNvSpPr>
          <p:nvPr/>
        </p:nvSpPr>
        <p:spPr bwMode="auto">
          <a:xfrm>
            <a:off x="2363971" y="2618828"/>
            <a:ext cx="7772400" cy="53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marL="0" indent="0" algn="ctr" defTabSz="938213" rtl="0" eaLnBrk="0" fontAlgn="base" hangingPunct="0">
              <a:spcBef>
                <a:spcPct val="20000"/>
              </a:spcBef>
              <a:spcAft>
                <a:spcPct val="0"/>
              </a:spcAft>
              <a:buFont typeface="Arial" panose="020B0604020202020204" pitchFamily="34" charset="0"/>
              <a:buNone/>
              <a:defRPr sz="14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r>
              <a:rPr lang="lv-LV" altLang="lv-LV" sz="2800" b="1"/>
              <a:t>Paldies par uzmanību!</a:t>
            </a:r>
          </a:p>
          <a:p>
            <a:endParaRPr lang="lv-LV" altLang="lv-LV"/>
          </a:p>
        </p:txBody>
      </p:sp>
    </p:spTree>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9F79D5A9B144E43A2182C6E0884DC75" ma:contentTypeVersion="12" ma:contentTypeDescription="Create a new document." ma:contentTypeScope="" ma:versionID="9aaf359e4d5db0c2b29d8abc0c19ca9c">
  <xsd:schema xmlns:xsd="http://www.w3.org/2001/XMLSchema" xmlns:xs="http://www.w3.org/2001/XMLSchema" xmlns:p="http://schemas.microsoft.com/office/2006/metadata/properties" xmlns:ns2="b0249698-9a38-45dd-83a8-169d5fe1659a" xmlns:ns3="d320773c-2102-4fb4-b950-092cc048bab0" targetNamespace="http://schemas.microsoft.com/office/2006/metadata/properties" ma:root="true" ma:fieldsID="f15ac9ad13300e1183daccefb1a35956" ns2:_="" ns3:_="">
    <xsd:import namespace="b0249698-9a38-45dd-83a8-169d5fe1659a"/>
    <xsd:import namespace="d320773c-2102-4fb4-b950-092cc048ba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249698-9a38-45dd-83a8-169d5fe165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0773c-2102-4fb4-b950-092cc048bab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6BD726-CB38-42A3-91C7-A9D86DEB3610}">
  <ds:schemaRefs>
    <ds:schemaRef ds:uri="http://schemas.microsoft.com/office/2006/metadata/properties"/>
    <ds:schemaRef ds:uri="http://purl.org/dc/dcmitype/"/>
    <ds:schemaRef ds:uri="http://schemas.microsoft.com/office/infopath/2007/PartnerControls"/>
    <ds:schemaRef ds:uri="http://schemas.microsoft.com/office/2006/documentManagement/types"/>
    <ds:schemaRef ds:uri="http://www.w3.org/XML/1998/namespace"/>
    <ds:schemaRef ds:uri="http://purl.org/dc/elements/1.1/"/>
    <ds:schemaRef ds:uri="http://purl.org/dc/terms/"/>
    <ds:schemaRef ds:uri="http://schemas.openxmlformats.org/package/2006/metadata/core-properties"/>
    <ds:schemaRef ds:uri="d320773c-2102-4fb4-b950-092cc048bab0"/>
    <ds:schemaRef ds:uri="b0249698-9a38-45dd-83a8-169d5fe1659a"/>
  </ds:schemaRefs>
</ds:datastoreItem>
</file>

<file path=customXml/itemProps2.xml><?xml version="1.0" encoding="utf-8"?>
<ds:datastoreItem xmlns:ds="http://schemas.openxmlformats.org/officeDocument/2006/customXml" ds:itemID="{823D2CA2-94CF-4706-810D-B881B632F69B}">
  <ds:schemaRefs>
    <ds:schemaRef ds:uri="b0249698-9a38-45dd-83a8-169d5fe1659a"/>
    <ds:schemaRef ds:uri="d320773c-2102-4fb4-b950-092cc048bab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9059D17-FD15-489D-AF9F-E578D27355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89_Prezentacija_templateLV</Template>
  <TotalTime>440</TotalTime>
  <Words>1436</Words>
  <Application>Microsoft Office PowerPoint</Application>
  <PresentationFormat>Platekrāna</PresentationFormat>
  <Paragraphs>184</Paragraphs>
  <Slides>18</Slides>
  <Notes>18</Notes>
  <HiddenSlides>0</HiddenSlides>
  <MMClips>0</MMClips>
  <ScaleCrop>false</ScaleCrop>
  <HeadingPairs>
    <vt:vector size="4" baseType="variant">
      <vt:variant>
        <vt:lpstr>Dizains</vt:lpstr>
      </vt:variant>
      <vt:variant>
        <vt:i4>1</vt:i4>
      </vt:variant>
      <vt:variant>
        <vt:lpstr>Slaidu virsraksti</vt:lpstr>
      </vt:variant>
      <vt:variant>
        <vt:i4>18</vt:i4>
      </vt:variant>
    </vt:vector>
  </HeadingPairs>
  <TitlesOfParts>
    <vt:vector size="19" baseType="lpstr">
      <vt:lpstr>89_Prezentacija_templateLV</vt:lpstr>
      <vt:lpstr>Lifti un vertikālās cēlējplatformas </vt:lpstr>
      <vt:lpstr>Normatīvie akti</vt:lpstr>
      <vt:lpstr>Normatīvo aktu prasību izpildei piemērojamie C tipa standarti</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Dagnija</dc:creator>
  <cp:lastModifiedBy>Nilss Sproģis</cp:lastModifiedBy>
  <cp:revision>4</cp:revision>
  <cp:lastPrinted>2024-04-10T06:02:16Z</cp:lastPrinted>
  <dcterms:created xsi:type="dcterms:W3CDTF">2014-11-20T14:46:47Z</dcterms:created>
  <dcterms:modified xsi:type="dcterms:W3CDTF">2024-04-10T10:06:08Z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0x010100B9F79D5A9B144E43A2182C6E0884DC75</vt:lpwstr>
  </property>
</Properties>
</file>