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5" r:id="rId6"/>
    <p:sldId id="261" r:id="rId7"/>
    <p:sldId id="262" r:id="rId8"/>
    <p:sldId id="271" r:id="rId9"/>
    <p:sldId id="269" r:id="rId10"/>
    <p:sldId id="264" r:id="rId11"/>
    <p:sldId id="263" r:id="rId12"/>
    <p:sldId id="266" r:id="rId13"/>
    <p:sldId id="267" r:id="rId14"/>
    <p:sldId id="268" r:id="rId15"/>
    <p:sldId id="272" r:id="rId16"/>
    <p:sldId id="275"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1980384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275926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09821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4804063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97047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65530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1995143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3567610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369707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95AC87-79A6-40A6-9767-137BA36EADED}" type="datetimeFigureOut">
              <a:rPr lang="lv-LV" smtClean="0"/>
              <a:t>09.04.2024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2224920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95AC87-79A6-40A6-9767-137BA36EADED}" type="datetimeFigureOut">
              <a:rPr lang="lv-LV" smtClean="0"/>
              <a:t>09.04.2024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1597504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95AC87-79A6-40A6-9767-137BA36EADED}" type="datetimeFigureOut">
              <a:rPr lang="lv-LV" smtClean="0"/>
              <a:t>09.04.2024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88380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95AC87-79A6-40A6-9767-137BA36EADED}" type="datetimeFigureOut">
              <a:rPr lang="lv-LV" smtClean="0"/>
              <a:t>09.04.2024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2904611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5AC87-79A6-40A6-9767-137BA36EADED}" type="datetimeFigureOut">
              <a:rPr lang="lv-LV" smtClean="0"/>
              <a:t>09.04.2024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167722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95AC87-79A6-40A6-9767-137BA36EADED}" type="datetimeFigureOut">
              <a:rPr lang="lv-LV" smtClean="0"/>
              <a:t>09.04.2024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1882970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95AC87-79A6-40A6-9767-137BA36EADED}" type="datetimeFigureOut">
              <a:rPr lang="lv-LV" smtClean="0"/>
              <a:t>09.04.2024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2F06388-193E-4D7A-9B4C-1625FD552DB8}" type="slidenum">
              <a:rPr lang="lv-LV" smtClean="0"/>
              <a:t>‹#›</a:t>
            </a:fld>
            <a:endParaRPr lang="lv-LV"/>
          </a:p>
        </p:txBody>
      </p:sp>
    </p:spTree>
    <p:extLst>
      <p:ext uri="{BB962C8B-B14F-4D97-AF65-F5344CB8AC3E}">
        <p14:creationId xmlns:p14="http://schemas.microsoft.com/office/powerpoint/2010/main" val="4022459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95AC87-79A6-40A6-9767-137BA36EADED}" type="datetimeFigureOut">
              <a:rPr lang="lv-LV" smtClean="0"/>
              <a:t>09.04.2024</a:t>
            </a:fld>
            <a:endParaRPr lang="lv-LV"/>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F06388-193E-4D7A-9B4C-1625FD552DB8}" type="slidenum">
              <a:rPr lang="lv-LV" smtClean="0"/>
              <a:t>‹#›</a:t>
            </a:fld>
            <a:endParaRPr lang="lv-LV"/>
          </a:p>
        </p:txBody>
      </p:sp>
    </p:spTree>
    <p:extLst>
      <p:ext uri="{BB962C8B-B14F-4D97-AF65-F5344CB8AC3E}">
        <p14:creationId xmlns:p14="http://schemas.microsoft.com/office/powerpoint/2010/main" val="3377651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likumi.lv/ta/id/278905-grozijumi-ministru-kabineta-2014-gada-19-augusta-noteikumos-nr-500-visparigie-buvnoteikumi-" TargetMode="External"/><Relationship Id="rId2" Type="http://schemas.openxmlformats.org/officeDocument/2006/relationships/hyperlink" Target="https://likumi.lv/ta/id/269069#p120" TargetMode="External"/><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likumi.lv/ta/id/310914-grozijumi-ministru-kabineta-2014-gada-19-augusta-noteikumos-nr-500-visparigie-buvnoteikumi-" TargetMode="External"/><Relationship Id="rId5" Type="http://schemas.openxmlformats.org/officeDocument/2006/relationships/hyperlink" Target="https://likumi.lv/ta/id/301858-grozijumi-ministru-kabineta-2014-gada-19-augusta-noteikumos-nr-500-visparigie-buvnoteikumi-" TargetMode="External"/><Relationship Id="rId4" Type="http://schemas.openxmlformats.org/officeDocument/2006/relationships/hyperlink" Target="https://likumi.lv/ta/id/278905-grozijumi-ministru-kabineta-2014-gada-19-augusta-noteikumos-nr-500-visparigie-buvnoteikumi-"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likumi.lv/ta/id/301858-grozijumi-ministru-kabineta-2014-gada-19-augusta-noteikumos-nr-500-visparigie-buvnoteikumi-" TargetMode="External"/><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hyperlink" Target="https://likumi.lv/ta/id/310914-grozijumi-ministru-kabineta-2014-gada-19-augusta-noteikumos-nr-500-visparigie-buvnoteikumi-"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bvkb.gov.l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hyperlink" Target="https://likumi.lv/ta/id/301858-grozijumi-ministru-kabineta-2014-gada-19-augusta-noteikumos-nr-500-visparigie-buvnoteikumi-" TargetMode="External"/><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hyperlink" Target="https://likumi.lv/ta/id/301858-grozijumi-ministru-kabineta-2014-gada-19-augusta-noteikumos-nr-500-visparigie-buvnoteikumi-" TargetMode="External"/><Relationship Id="rId2" Type="http://schemas.openxmlformats.org/officeDocument/2006/relationships/hyperlink" Target="https://likumi.lv/ta/id/278905-grozijumi-ministru-kabineta-2014-gada-19-augusta-noteikumos-nr-500-visparigie-buvnoteikumi-" TargetMode="Externa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hyperlink" Target="https://likumi.lv/ta/id/310914-grozijumi-ministru-kabineta-2014-gada-19-augusta-noteikumos-nr-500-visparigie-buvnoteikumi-"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likumi.lv/ta/id/301858-grozijumi-ministru-kabineta-2014-gada-19-augusta-noteikumos-nr-500-visparigie-buvnoteikumi-" TargetMode="Externa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697D7-C5B8-6BE2-225A-50CA0CCCBCD9}"/>
              </a:ext>
            </a:extLst>
          </p:cNvPr>
          <p:cNvSpPr>
            <a:spLocks noGrp="1"/>
          </p:cNvSpPr>
          <p:nvPr>
            <p:ph type="ctrTitle"/>
          </p:nvPr>
        </p:nvSpPr>
        <p:spPr/>
        <p:txBody>
          <a:bodyPr/>
          <a:lstStyle/>
          <a:p>
            <a:r>
              <a:rPr lang="lv-LV" sz="4400" b="1" dirty="0">
                <a:effectLst/>
                <a:latin typeface="Times New Roman" panose="02020603050405020304" pitchFamily="18" charset="0"/>
                <a:ea typeface="Calibri" panose="020F0502020204030204" pitchFamily="34" charset="0"/>
                <a:cs typeface="Times New Roman" panose="02020603050405020304" pitchFamily="18" charset="0"/>
              </a:rPr>
              <a:t>Būvuzrauga un </a:t>
            </a:r>
            <a:r>
              <a:rPr lang="lv-LV" sz="4400" b="1" dirty="0" err="1">
                <a:effectLst/>
                <a:latin typeface="Times New Roman" panose="02020603050405020304" pitchFamily="18" charset="0"/>
                <a:ea typeface="Calibri" panose="020F0502020204030204" pitchFamily="34" charset="0"/>
                <a:cs typeface="Times New Roman" panose="02020603050405020304" pitchFamily="18" charset="0"/>
              </a:rPr>
              <a:t>autoruzrauga</a:t>
            </a:r>
            <a:r>
              <a:rPr lang="lv-LV" sz="4400" b="1" dirty="0">
                <a:effectLst/>
                <a:latin typeface="Times New Roman" panose="02020603050405020304" pitchFamily="18" charset="0"/>
                <a:ea typeface="Calibri" panose="020F0502020204030204" pitchFamily="34" charset="0"/>
                <a:cs typeface="Times New Roman" panose="02020603050405020304" pitchFamily="18" charset="0"/>
              </a:rPr>
              <a:t> pienākumu izpilde būvdarbu procesā</a:t>
            </a:r>
            <a:br>
              <a:rPr lang="lv-LV"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lv-LV"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0CE63DE-E538-4739-6D58-3A0497A068C3}"/>
              </a:ext>
            </a:extLst>
          </p:cNvPr>
          <p:cNvSpPr>
            <a:spLocks noGrp="1"/>
          </p:cNvSpPr>
          <p:nvPr>
            <p:ph type="subTitle" idx="1"/>
          </p:nvPr>
        </p:nvSpPr>
        <p:spPr/>
        <p:txBody>
          <a:bodyPr>
            <a:normAutofit lnSpcReduction="10000"/>
          </a:bodyPr>
          <a:lstStyle/>
          <a:p>
            <a:r>
              <a:rPr lang="lv-LV" dirty="0">
                <a:solidFill>
                  <a:schemeClr val="tx1"/>
                </a:solidFill>
                <a:latin typeface="Times New Roman" panose="02020603050405020304" pitchFamily="18" charset="0"/>
                <a:cs typeface="Times New Roman" panose="02020603050405020304" pitchFamily="18" charset="0"/>
              </a:rPr>
              <a:t>Būvniecības kontroles departamenta </a:t>
            </a:r>
          </a:p>
          <a:p>
            <a:r>
              <a:rPr lang="lv-LV" dirty="0">
                <a:solidFill>
                  <a:schemeClr val="tx1"/>
                </a:solidFill>
                <a:latin typeface="Times New Roman" panose="02020603050405020304" pitchFamily="18" charset="0"/>
                <a:cs typeface="Times New Roman" panose="02020603050405020304" pitchFamily="18" charset="0"/>
              </a:rPr>
              <a:t>Būvdarbu kontroles nodaļas būvinspektore</a:t>
            </a:r>
          </a:p>
          <a:p>
            <a:r>
              <a:rPr lang="lv-LV" dirty="0">
                <a:solidFill>
                  <a:schemeClr val="tx1"/>
                </a:solidFill>
                <a:latin typeface="Times New Roman" panose="02020603050405020304" pitchFamily="18" charset="0"/>
                <a:cs typeface="Times New Roman" panose="02020603050405020304" pitchFamily="18" charset="0"/>
              </a:rPr>
              <a:t>Inese Linde</a:t>
            </a:r>
          </a:p>
          <a:p>
            <a:endParaRPr lang="lv-LV" dirty="0"/>
          </a:p>
        </p:txBody>
      </p:sp>
      <p:pic>
        <p:nvPicPr>
          <p:cNvPr id="4" name="Grafika 1">
            <a:extLst>
              <a:ext uri="{FF2B5EF4-FFF2-40B4-BE49-F238E27FC236}">
                <a16:creationId xmlns:a16="http://schemas.microsoft.com/office/drawing/2014/main" id="{8880A81D-826A-CAB9-FC56-D4778A9EC1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2780026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50766-9FDB-E880-0D37-A85D1ADE8510}"/>
              </a:ext>
            </a:extLst>
          </p:cNvPr>
          <p:cNvSpPr>
            <a:spLocks noGrp="1"/>
          </p:cNvSpPr>
          <p:nvPr>
            <p:ph type="title"/>
          </p:nvPr>
        </p:nvSpPr>
        <p:spPr>
          <a:xfrm>
            <a:off x="1584960" y="365125"/>
            <a:ext cx="976884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Kad nepieciešama būvuzraudzība?</a:t>
            </a:r>
          </a:p>
        </p:txBody>
      </p:sp>
      <p:sp>
        <p:nvSpPr>
          <p:cNvPr id="3" name="Content Placeholder 2">
            <a:extLst>
              <a:ext uri="{FF2B5EF4-FFF2-40B4-BE49-F238E27FC236}">
                <a16:creationId xmlns:a16="http://schemas.microsoft.com/office/drawing/2014/main" id="{8D54985C-65B1-D70B-B7D2-58D0288D093B}"/>
              </a:ext>
            </a:extLst>
          </p:cNvPr>
          <p:cNvSpPr>
            <a:spLocks noGrp="1"/>
          </p:cNvSpPr>
          <p:nvPr>
            <p:ph idx="1"/>
          </p:nvPr>
        </p:nvSpPr>
        <p:spPr/>
        <p:txBody>
          <a:bodyPr>
            <a:normAutofit/>
          </a:bodyPr>
          <a:lstStyle/>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VBN  120. Būvuzraudzību veic, ja:</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120.1. būvniecība pilnībā vai daļēji tiek finansēta no publisko personu līdzekļiem, Eiropas Savienības politiku instrumentu vai citas ārvalstu </a:t>
            </a:r>
            <a:r>
              <a:rPr lang="lv-LV" b="1" i="0" dirty="0">
                <a:solidFill>
                  <a:srgbClr val="414142"/>
                </a:solidFill>
                <a:effectLst/>
                <a:latin typeface="Times New Roman" panose="02020603050405020304" pitchFamily="18" charset="0"/>
                <a:cs typeface="Times New Roman" panose="02020603050405020304" pitchFamily="18" charset="0"/>
              </a:rPr>
              <a:t>finanšu palīdzības </a:t>
            </a:r>
            <a:r>
              <a:rPr lang="lv-LV" b="0" i="0" dirty="0">
                <a:solidFill>
                  <a:srgbClr val="414142"/>
                </a:solidFill>
                <a:effectLst/>
                <a:latin typeface="Times New Roman" panose="02020603050405020304" pitchFamily="18" charset="0"/>
                <a:cs typeface="Times New Roman" panose="02020603050405020304" pitchFamily="18" charset="0"/>
              </a:rPr>
              <a:t>līdzekļiem</a:t>
            </a:r>
            <a:r>
              <a:rPr lang="lv-LV" b="1" i="0" dirty="0">
                <a:solidFill>
                  <a:srgbClr val="414142"/>
                </a:solidFill>
                <a:effectLst/>
                <a:latin typeface="Times New Roman" panose="02020603050405020304" pitchFamily="18" charset="0"/>
                <a:cs typeface="Times New Roman" panose="02020603050405020304" pitchFamily="18" charset="0"/>
              </a:rPr>
              <a:t> otrās un trešās grupas būvēm. </a:t>
            </a:r>
            <a:r>
              <a:rPr lang="lv-LV" b="0" i="0" dirty="0">
                <a:solidFill>
                  <a:srgbClr val="414142"/>
                </a:solidFill>
                <a:effectLst/>
                <a:latin typeface="Times New Roman" panose="02020603050405020304" pitchFamily="18" charset="0"/>
                <a:cs typeface="Times New Roman" panose="02020603050405020304" pitchFamily="18" charset="0"/>
              </a:rPr>
              <a:t>Šī prasība attiecas arī uz pirmās grupas būvēm, ja to paredz normatīvie akti;</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120.2. būve ir valsts aizsargājams </a:t>
            </a:r>
            <a:r>
              <a:rPr lang="lv-LV" b="1" i="0" dirty="0">
                <a:solidFill>
                  <a:srgbClr val="414142"/>
                </a:solidFill>
                <a:effectLst/>
                <a:latin typeface="Times New Roman" panose="02020603050405020304" pitchFamily="18" charset="0"/>
                <a:cs typeface="Times New Roman" panose="02020603050405020304" pitchFamily="18" charset="0"/>
              </a:rPr>
              <a:t>kultūras piemineklis</a:t>
            </a:r>
            <a:r>
              <a:rPr lang="lv-LV" b="0" i="0" dirty="0">
                <a:solidFill>
                  <a:srgbClr val="414142"/>
                </a:solidFill>
                <a:effectLst/>
                <a:latin typeface="Times New Roman" panose="02020603050405020304" pitchFamily="18" charset="0"/>
                <a:cs typeface="Times New Roman" panose="02020603050405020304" pitchFamily="18" charset="0"/>
              </a:rPr>
              <a:t>;</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120.3. paredzēti </a:t>
            </a:r>
            <a:r>
              <a:rPr lang="lv-LV" b="1" i="0" dirty="0">
                <a:solidFill>
                  <a:srgbClr val="414142"/>
                </a:solidFill>
                <a:effectLst/>
                <a:latin typeface="Times New Roman" panose="02020603050405020304" pitchFamily="18" charset="0"/>
                <a:cs typeface="Times New Roman" panose="02020603050405020304" pitchFamily="18" charset="0"/>
              </a:rPr>
              <a:t>trešās grupas būves būvdarbi</a:t>
            </a:r>
            <a:r>
              <a:rPr lang="lv-LV" b="0" i="0" dirty="0">
                <a:solidFill>
                  <a:srgbClr val="414142"/>
                </a:solidFill>
                <a:effectLst/>
                <a:latin typeface="Times New Roman" panose="02020603050405020304" pitchFamily="18" charset="0"/>
                <a:cs typeface="Times New Roman" panose="02020603050405020304" pitchFamily="18" charset="0"/>
              </a:rPr>
              <a:t>;</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120.4. </a:t>
            </a:r>
            <a:r>
              <a:rPr lang="lv-LV" b="1" i="0" dirty="0">
                <a:solidFill>
                  <a:srgbClr val="414142"/>
                </a:solidFill>
                <a:effectLst/>
                <a:latin typeface="Times New Roman" panose="02020603050405020304" pitchFamily="18" charset="0"/>
                <a:cs typeface="Times New Roman" panose="02020603050405020304" pitchFamily="18" charset="0"/>
              </a:rPr>
              <a:t>otrās grupas publiskām ēkām un ražošanas būvēm</a:t>
            </a:r>
            <a:r>
              <a:rPr lang="lv-LV" b="0" i="0" dirty="0">
                <a:solidFill>
                  <a:srgbClr val="414142"/>
                </a:solidFill>
                <a:effectLst/>
                <a:latin typeface="Times New Roman" panose="02020603050405020304" pitchFamily="18" charset="0"/>
                <a:cs typeface="Times New Roman" panose="02020603050405020304" pitchFamily="18" charset="0"/>
              </a:rPr>
              <a:t>, ja būves paredzētais lietojums, konstrukcijas vai būvdarbu izpildes paņēmieni būvvaldes vērtējumā ir saistīti </a:t>
            </a:r>
            <a:r>
              <a:rPr lang="lv-LV" b="1" i="0" dirty="0">
                <a:solidFill>
                  <a:srgbClr val="414142"/>
                </a:solidFill>
                <a:effectLst/>
                <a:latin typeface="Times New Roman" panose="02020603050405020304" pitchFamily="18" charset="0"/>
                <a:cs typeface="Times New Roman" panose="02020603050405020304" pitchFamily="18" charset="0"/>
              </a:rPr>
              <a:t>ar paaugstinātu risku </a:t>
            </a:r>
            <a:r>
              <a:rPr lang="lv-LV" b="0" i="0" dirty="0">
                <a:solidFill>
                  <a:srgbClr val="414142"/>
                </a:solidFill>
                <a:effectLst/>
                <a:latin typeface="Times New Roman" panose="02020603050405020304" pitchFamily="18" charset="0"/>
                <a:cs typeface="Times New Roman" panose="02020603050405020304" pitchFamily="18" charset="0"/>
              </a:rPr>
              <a:t>videi, cilvēku dzīvībai vai veselībai.</a:t>
            </a:r>
          </a:p>
          <a:p>
            <a:pPr marL="0" indent="0">
              <a:buNone/>
            </a:pPr>
            <a:endParaRPr lang="lv-LV" dirty="0"/>
          </a:p>
        </p:txBody>
      </p:sp>
      <p:pic>
        <p:nvPicPr>
          <p:cNvPr id="4" name="Grafika 1">
            <a:extLst>
              <a:ext uri="{FF2B5EF4-FFF2-40B4-BE49-F238E27FC236}">
                <a16:creationId xmlns:a16="http://schemas.microsoft.com/office/drawing/2014/main" id="{886850E8-210A-28F2-728B-BA2FF619349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67529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64433-2F52-E139-1E80-28AA5AF1D091}"/>
              </a:ext>
            </a:extLst>
          </p:cNvPr>
          <p:cNvSpPr>
            <a:spLocks noGrp="1"/>
          </p:cNvSpPr>
          <p:nvPr>
            <p:ph type="title"/>
          </p:nvPr>
        </p:nvSpPr>
        <p:spPr>
          <a:xfrm>
            <a:off x="1767840" y="365125"/>
            <a:ext cx="958596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Kas tiesīgs veikt būvuzraudzību? </a:t>
            </a:r>
          </a:p>
        </p:txBody>
      </p:sp>
      <p:sp>
        <p:nvSpPr>
          <p:cNvPr id="3" name="Content Placeholder 2">
            <a:extLst>
              <a:ext uri="{FF2B5EF4-FFF2-40B4-BE49-F238E27FC236}">
                <a16:creationId xmlns:a16="http://schemas.microsoft.com/office/drawing/2014/main" id="{CDB76A9E-1522-EFB0-F39F-189AB9550D24}"/>
              </a:ext>
            </a:extLst>
          </p:cNvPr>
          <p:cNvSpPr>
            <a:spLocks noGrp="1"/>
          </p:cNvSpPr>
          <p:nvPr>
            <p:ph idx="1"/>
          </p:nvPr>
        </p:nvSpPr>
        <p:spPr>
          <a:xfrm>
            <a:off x="677334" y="1584961"/>
            <a:ext cx="8596668" cy="4456402"/>
          </a:xfrm>
        </p:spPr>
        <p:txBody>
          <a:bodyPr>
            <a:normAutofit/>
          </a:bodyPr>
          <a:lstStyle/>
          <a:p>
            <a:pPr marL="0" indent="0">
              <a:buNone/>
            </a:pPr>
            <a:endParaRPr lang="lv-LV" dirty="0"/>
          </a:p>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VBN 118. Būvuzraudzību šo noteikumu </a:t>
            </a:r>
            <a:r>
              <a:rPr lang="lv-LV" b="0" i="0" u="none" strike="noStrike" dirty="0">
                <a:solidFill>
                  <a:srgbClr val="16497B"/>
                </a:solidFill>
                <a:effectLst/>
                <a:latin typeface="Times New Roman" panose="02020603050405020304" pitchFamily="18" charset="0"/>
                <a:cs typeface="Times New Roman" panose="02020603050405020304" pitchFamily="18" charset="0"/>
                <a:hlinkClick r:id="rId2"/>
              </a:rPr>
              <a:t>120. punktā</a:t>
            </a:r>
            <a:r>
              <a:rPr lang="lv-LV" b="0" i="0" dirty="0">
                <a:solidFill>
                  <a:srgbClr val="414142"/>
                </a:solidFill>
                <a:effectLst/>
                <a:latin typeface="Times New Roman" panose="02020603050405020304" pitchFamily="18" charset="0"/>
                <a:cs typeface="Times New Roman" panose="02020603050405020304" pitchFamily="18" charset="0"/>
              </a:rPr>
              <a:t> noteiktajos gadījumos ir tiesīgs veikt tikai </a:t>
            </a:r>
            <a:r>
              <a:rPr lang="lv-LV" b="1" i="0" dirty="0">
                <a:solidFill>
                  <a:srgbClr val="414142"/>
                </a:solidFill>
                <a:effectLst/>
                <a:latin typeface="Times New Roman" panose="02020603050405020304" pitchFamily="18" charset="0"/>
                <a:cs typeface="Times New Roman" panose="02020603050405020304" pitchFamily="18" charset="0"/>
              </a:rPr>
              <a:t>no būvdarbu veicēja </a:t>
            </a:r>
            <a:r>
              <a:rPr lang="lv-LV" b="0" i="0" dirty="0">
                <a:solidFill>
                  <a:srgbClr val="414142"/>
                </a:solidFill>
                <a:effectLst/>
                <a:latin typeface="Times New Roman" panose="02020603050405020304" pitchFamily="18" charset="0"/>
                <a:cs typeface="Times New Roman" panose="02020603050405020304" pitchFamily="18" charset="0"/>
              </a:rPr>
              <a:t>un būvprojekta izstrādātāja </a:t>
            </a:r>
            <a:r>
              <a:rPr lang="lv-LV" b="1" i="0" dirty="0">
                <a:solidFill>
                  <a:srgbClr val="414142"/>
                </a:solidFill>
                <a:effectLst/>
                <a:latin typeface="Times New Roman" panose="02020603050405020304" pitchFamily="18" charset="0"/>
                <a:cs typeface="Times New Roman" panose="02020603050405020304" pitchFamily="18" charset="0"/>
              </a:rPr>
              <a:t>neatkarīgs būvkomersants </a:t>
            </a:r>
            <a:r>
              <a:rPr lang="lv-LV" b="0" i="0" dirty="0">
                <a:solidFill>
                  <a:srgbClr val="414142"/>
                </a:solidFill>
                <a:effectLst/>
                <a:latin typeface="Times New Roman" panose="02020603050405020304" pitchFamily="18" charset="0"/>
                <a:cs typeface="Times New Roman" panose="02020603050405020304" pitchFamily="18" charset="0"/>
              </a:rPr>
              <a:t>vai </a:t>
            </a:r>
            <a:r>
              <a:rPr lang="lv-LV" b="0" i="0" dirty="0" err="1">
                <a:solidFill>
                  <a:srgbClr val="414142"/>
                </a:solidFill>
                <a:effectLst/>
                <a:latin typeface="Times New Roman" panose="02020603050405020304" pitchFamily="18" charset="0"/>
                <a:cs typeface="Times New Roman" panose="02020603050405020304" pitchFamily="18" charset="0"/>
              </a:rPr>
              <a:t>būvspeciālists</a:t>
            </a:r>
            <a:r>
              <a:rPr lang="lv-LV" b="0" i="0" dirty="0">
                <a:solidFill>
                  <a:srgbClr val="414142"/>
                </a:solidFill>
                <a:effectLst/>
                <a:latin typeface="Times New Roman" panose="02020603050405020304" pitchFamily="18" charset="0"/>
                <a:cs typeface="Times New Roman" panose="02020603050405020304" pitchFamily="18" charset="0"/>
              </a:rPr>
              <a:t> (būvuzraugs). Par būvuzraugu nevar būt persona, kurai ir darba attiecības ar būvkomersantu, kas veic piegādes uzraugāmajam objektam.</a:t>
            </a:r>
          </a:p>
          <a:p>
            <a:pPr marL="0" indent="0" algn="just">
              <a:buNone/>
            </a:pPr>
            <a:r>
              <a:rPr lang="lv-LV" sz="1400" b="0" i="1" dirty="0">
                <a:solidFill>
                  <a:srgbClr val="414142"/>
                </a:solidFill>
                <a:effectLst/>
                <a:latin typeface="Times New Roman" panose="02020603050405020304" pitchFamily="18" charset="0"/>
                <a:cs typeface="Times New Roman" panose="02020603050405020304" pitchFamily="18" charset="0"/>
              </a:rPr>
              <a:t>(Grozīts ar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3"/>
              </a:rPr>
              <a:t>22.12.2015.</a:t>
            </a:r>
            <a:r>
              <a:rPr lang="lv-LV" sz="1400" b="0" i="1" dirty="0">
                <a:solidFill>
                  <a:srgbClr val="414142"/>
                </a:solidFill>
                <a:effectLst/>
                <a:latin typeface="Times New Roman" panose="02020603050405020304" pitchFamily="18" charset="0"/>
                <a:cs typeface="Times New Roman" panose="02020603050405020304" pitchFamily="18" charset="0"/>
              </a:rPr>
              <a:t> noteikumiem Nr. 804)</a:t>
            </a:r>
          </a:p>
          <a:p>
            <a:pPr marL="0" indent="0" algn="just">
              <a:buNone/>
            </a:pPr>
            <a:endParaRPr lang="lv-LV" sz="2000" b="0" i="1" dirty="0">
              <a:solidFill>
                <a:srgbClr val="414142"/>
              </a:solidFill>
              <a:effectLst/>
              <a:latin typeface="Times New Roman" panose="02020603050405020304" pitchFamily="18" charset="0"/>
              <a:cs typeface="Times New Roman" panose="02020603050405020304" pitchFamily="18" charset="0"/>
            </a:endParaRPr>
          </a:p>
          <a:p>
            <a:pPr marL="0" indent="0" algn="just">
              <a:buNone/>
            </a:pPr>
            <a:r>
              <a:rPr lang="lv-LV" sz="2000" dirty="0">
                <a:latin typeface="Times New Roman" panose="02020603050405020304" pitchFamily="18" charset="0"/>
                <a:cs typeface="Times New Roman" panose="02020603050405020304" pitchFamily="18" charset="0"/>
              </a:rPr>
              <a:t>BL   </a:t>
            </a:r>
            <a:r>
              <a:rPr lang="lv-LV" sz="2000" b="0" i="0" dirty="0">
                <a:solidFill>
                  <a:srgbClr val="414142"/>
                </a:solidFill>
                <a:effectLst/>
                <a:latin typeface="Times New Roman" panose="02020603050405020304" pitchFamily="18" charset="0"/>
                <a:cs typeface="Times New Roman" panose="02020603050405020304" pitchFamily="18" charset="0"/>
              </a:rPr>
              <a:t>21) </a:t>
            </a:r>
            <a:r>
              <a:rPr lang="lv-LV" sz="2000" b="1" i="0" dirty="0">
                <a:solidFill>
                  <a:srgbClr val="414142"/>
                </a:solidFill>
                <a:effectLst/>
                <a:latin typeface="Times New Roman" panose="02020603050405020304" pitchFamily="18" charset="0"/>
                <a:cs typeface="Times New Roman" panose="02020603050405020304" pitchFamily="18" charset="0"/>
              </a:rPr>
              <a:t>būvuzraudzības veicējs</a:t>
            </a:r>
            <a:r>
              <a:rPr lang="lv-LV" sz="2000" b="0" i="0" dirty="0">
                <a:solidFill>
                  <a:srgbClr val="414142"/>
                </a:solidFill>
                <a:effectLst/>
                <a:latin typeface="Times New Roman" panose="02020603050405020304" pitchFamily="18" charset="0"/>
                <a:cs typeface="Times New Roman" panose="02020603050405020304" pitchFamily="18" charset="0"/>
              </a:rPr>
              <a:t> — </a:t>
            </a:r>
            <a:r>
              <a:rPr lang="lv-LV" sz="2000" b="0" i="0" dirty="0" err="1">
                <a:solidFill>
                  <a:srgbClr val="414142"/>
                </a:solidFill>
                <a:effectLst/>
                <a:latin typeface="Times New Roman" panose="02020603050405020304" pitchFamily="18" charset="0"/>
                <a:cs typeface="Times New Roman" panose="02020603050405020304" pitchFamily="18" charset="0"/>
              </a:rPr>
              <a:t>būvspeciālists</a:t>
            </a:r>
            <a:r>
              <a:rPr lang="lv-LV" sz="2000" b="0" i="0" dirty="0">
                <a:solidFill>
                  <a:srgbClr val="414142"/>
                </a:solidFill>
                <a:effectLst/>
                <a:latin typeface="Times New Roman" panose="02020603050405020304" pitchFamily="18" charset="0"/>
                <a:cs typeface="Times New Roman" panose="02020603050405020304" pitchFamily="18" charset="0"/>
              </a:rPr>
              <a:t>, kas veic būvuzraudzību, pamatojoties uz rakstveida līgumu ar būvniecības ierosinātāju vai pamatojoties uz būvniecības ierosinātāja (darba devēja) </a:t>
            </a:r>
            <a:r>
              <a:rPr lang="lv-LV" sz="2000" b="1" i="0" dirty="0">
                <a:solidFill>
                  <a:srgbClr val="FF0000"/>
                </a:solidFill>
                <a:effectLst/>
                <a:latin typeface="Times New Roman" panose="02020603050405020304" pitchFamily="18" charset="0"/>
                <a:cs typeface="Times New Roman" panose="02020603050405020304" pitchFamily="18" charset="0"/>
              </a:rPr>
              <a:t>rīkojumu!</a:t>
            </a:r>
            <a:r>
              <a:rPr lang="lv-LV" sz="2000" b="0" i="0" dirty="0">
                <a:solidFill>
                  <a:srgbClr val="414142"/>
                </a:solidFill>
                <a:effectLst/>
                <a:latin typeface="Times New Roman" panose="02020603050405020304" pitchFamily="18" charset="0"/>
                <a:cs typeface="Times New Roman" panose="02020603050405020304" pitchFamily="18" charset="0"/>
              </a:rPr>
              <a:t> būvnoteikumos noteiktajos gadījumos, vai būvkomersants, kas veic būvuzraudzību, pamatojoties uz rakstveida līgumu ar būvniecības ierosinātāju;</a:t>
            </a:r>
            <a:endParaRPr lang="lv-LV" sz="2000" dirty="0">
              <a:latin typeface="Times New Roman" panose="02020603050405020304" pitchFamily="18" charset="0"/>
              <a:cs typeface="Times New Roman" panose="02020603050405020304" pitchFamily="18" charset="0"/>
            </a:endParaRPr>
          </a:p>
          <a:p>
            <a:pPr marL="0" indent="0" algn="just">
              <a:buNone/>
            </a:pPr>
            <a:endParaRPr lang="lv-LV" sz="2000" b="1" i="1" dirty="0">
              <a:solidFill>
                <a:srgbClr val="414142"/>
              </a:solidFill>
              <a:effectLst/>
              <a:latin typeface="Times New Roman" panose="02020603050405020304" pitchFamily="18" charset="0"/>
              <a:cs typeface="Times New Roman" panose="02020603050405020304" pitchFamily="18" charset="0"/>
            </a:endParaRPr>
          </a:p>
          <a:p>
            <a:pPr marL="0" indent="0">
              <a:buNone/>
            </a:pPr>
            <a:endParaRPr lang="lv-LV" dirty="0"/>
          </a:p>
        </p:txBody>
      </p:sp>
      <p:pic>
        <p:nvPicPr>
          <p:cNvPr id="4" name="Grafika 1">
            <a:extLst>
              <a:ext uri="{FF2B5EF4-FFF2-40B4-BE49-F238E27FC236}">
                <a16:creationId xmlns:a16="http://schemas.microsoft.com/office/drawing/2014/main" id="{0D48BD8A-1950-47B6-7C2F-4A80EDFA4B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571470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0E84A-A2B5-98D5-E621-D96360614268}"/>
              </a:ext>
            </a:extLst>
          </p:cNvPr>
          <p:cNvSpPr>
            <a:spLocks noGrp="1"/>
          </p:cNvSpPr>
          <p:nvPr>
            <p:ph type="title"/>
          </p:nvPr>
        </p:nvSpPr>
        <p:spPr>
          <a:xfrm>
            <a:off x="1920240" y="365125"/>
            <a:ext cx="943356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Būvuzraudzība atbilstoši kompetencei</a:t>
            </a:r>
          </a:p>
        </p:txBody>
      </p:sp>
      <p:sp>
        <p:nvSpPr>
          <p:cNvPr id="3" name="Content Placeholder 2">
            <a:extLst>
              <a:ext uri="{FF2B5EF4-FFF2-40B4-BE49-F238E27FC236}">
                <a16:creationId xmlns:a16="http://schemas.microsoft.com/office/drawing/2014/main" id="{8DAF44AE-17F9-DF1D-903E-5830005D62A5}"/>
              </a:ext>
            </a:extLst>
          </p:cNvPr>
          <p:cNvSpPr>
            <a:spLocks noGrp="1"/>
          </p:cNvSpPr>
          <p:nvPr>
            <p:ph idx="1"/>
          </p:nvPr>
        </p:nvSpPr>
        <p:spPr>
          <a:xfrm>
            <a:off x="677334" y="2160589"/>
            <a:ext cx="9726506" cy="3880773"/>
          </a:xfrm>
        </p:spPr>
        <p:txBody>
          <a:bodyPr/>
          <a:lstStyle/>
          <a:p>
            <a:pPr marL="0" indent="0" algn="just">
              <a:buNone/>
            </a:pPr>
            <a:r>
              <a:rPr lang="lv-LV" b="0" i="0" dirty="0">
                <a:solidFill>
                  <a:srgbClr val="414142"/>
                </a:solidFill>
                <a:effectLst/>
                <a:latin typeface="Times New Roman" panose="02020603050405020304" pitchFamily="18" charset="0"/>
                <a:cs typeface="Times New Roman" panose="02020603050405020304" pitchFamily="18" charset="0"/>
              </a:rPr>
              <a:t>VBN 122. To otrās grupas būvju būvuzraudzību, kuru būvniecība pilnībā vai daļēji tiek finansēta no publisko personu līdzekļiem, Eiropas Savienības politiku instrumentu vai citas ārvalstu finanšu palīdzības līdzekļiem, kā arī trešās grupas būvju būvuzraudzību uz līguma pamata var veikt tikai būvkomersants, kurš reģistrēts būvkomersantu reģistrā un kuram ir tiesības piedāvāt pakalpojumus būvuzraudzības jomā, un </a:t>
            </a:r>
            <a:r>
              <a:rPr lang="lv-LV" b="1" i="0" dirty="0">
                <a:solidFill>
                  <a:srgbClr val="FF0000"/>
                </a:solidFill>
                <a:effectLst/>
                <a:latin typeface="Times New Roman" panose="02020603050405020304" pitchFamily="18" charset="0"/>
                <a:cs typeface="Times New Roman" panose="02020603050405020304" pitchFamily="18" charset="0"/>
              </a:rPr>
              <a:t>kurš nodarbina atbilstošus </a:t>
            </a:r>
            <a:r>
              <a:rPr lang="lv-LV" b="1" i="0" dirty="0" err="1">
                <a:solidFill>
                  <a:srgbClr val="FF0000"/>
                </a:solidFill>
                <a:effectLst/>
                <a:latin typeface="Times New Roman" panose="02020603050405020304" pitchFamily="18" charset="0"/>
                <a:cs typeface="Times New Roman" panose="02020603050405020304" pitchFamily="18" charset="0"/>
              </a:rPr>
              <a:t>būvspeciālistus</a:t>
            </a:r>
            <a:r>
              <a:rPr lang="lv-LV" b="1" i="0" dirty="0">
                <a:solidFill>
                  <a:srgbClr val="FF0000"/>
                </a:solidFill>
                <a:effectLst/>
                <a:latin typeface="Times New Roman" panose="02020603050405020304" pitchFamily="18" charset="0"/>
                <a:cs typeface="Times New Roman" panose="02020603050405020304" pitchFamily="18" charset="0"/>
              </a:rPr>
              <a:t>, </a:t>
            </a:r>
            <a:r>
              <a:rPr lang="lv-LV" b="0" i="0" dirty="0">
                <a:solidFill>
                  <a:srgbClr val="414142"/>
                </a:solidFill>
                <a:effectLst/>
                <a:latin typeface="Times New Roman" panose="02020603050405020304" pitchFamily="18" charset="0"/>
                <a:cs typeface="Times New Roman" panose="02020603050405020304" pitchFamily="18" charset="0"/>
              </a:rPr>
              <a:t>ja speciālajos būvnoteikumos nav noteikts citādi.</a:t>
            </a:r>
          </a:p>
          <a:p>
            <a:pPr marL="0" indent="0" algn="just">
              <a:buNone/>
            </a:pPr>
            <a:r>
              <a:rPr lang="lv-LV" sz="1200" b="0" i="1" dirty="0">
                <a:solidFill>
                  <a:srgbClr val="414142"/>
                </a:solidFill>
                <a:effectLst/>
                <a:latin typeface="Times New Roman" panose="02020603050405020304" pitchFamily="18" charset="0"/>
                <a:cs typeface="Times New Roman" panose="02020603050405020304" pitchFamily="18" charset="0"/>
              </a:rPr>
              <a:t>(MK </a:t>
            </a:r>
            <a:r>
              <a:rPr lang="lv-LV" sz="12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1200" b="0" i="1" dirty="0">
                <a:solidFill>
                  <a:srgbClr val="414142"/>
                </a:solidFill>
                <a:effectLst/>
                <a:latin typeface="Times New Roman" panose="02020603050405020304" pitchFamily="18" charset="0"/>
                <a:cs typeface="Times New Roman" panose="02020603050405020304" pitchFamily="18" charset="0"/>
              </a:rPr>
              <a:t> noteikumu Nr. 804 redakcijā)</a:t>
            </a:r>
          </a:p>
          <a:p>
            <a:pPr marL="0" indent="0">
              <a:buNone/>
            </a:pPr>
            <a:endParaRPr lang="lv-LV" dirty="0"/>
          </a:p>
        </p:txBody>
      </p:sp>
      <p:pic>
        <p:nvPicPr>
          <p:cNvPr id="4" name="Grafika 1">
            <a:extLst>
              <a:ext uri="{FF2B5EF4-FFF2-40B4-BE49-F238E27FC236}">
                <a16:creationId xmlns:a16="http://schemas.microsoft.com/office/drawing/2014/main" id="{9A2338BB-EB6A-58E4-7B60-C179D83030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1359360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6F061-D96F-574A-2D98-845A8CBC70AB}"/>
              </a:ext>
            </a:extLst>
          </p:cNvPr>
          <p:cNvSpPr>
            <a:spLocks noGrp="1"/>
          </p:cNvSpPr>
          <p:nvPr>
            <p:ph type="title"/>
          </p:nvPr>
        </p:nvSpPr>
        <p:spPr>
          <a:xfrm>
            <a:off x="1706880" y="365125"/>
            <a:ext cx="964692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Būvuzrauga pienākumi</a:t>
            </a:r>
          </a:p>
        </p:txBody>
      </p:sp>
      <p:sp>
        <p:nvSpPr>
          <p:cNvPr id="3" name="Content Placeholder 2">
            <a:extLst>
              <a:ext uri="{FF2B5EF4-FFF2-40B4-BE49-F238E27FC236}">
                <a16:creationId xmlns:a16="http://schemas.microsoft.com/office/drawing/2014/main" id="{13AC9128-2696-1748-07BD-75736C3F34FD}"/>
              </a:ext>
            </a:extLst>
          </p:cNvPr>
          <p:cNvSpPr>
            <a:spLocks noGrp="1"/>
          </p:cNvSpPr>
          <p:nvPr>
            <p:ph idx="1"/>
          </p:nvPr>
        </p:nvSpPr>
        <p:spPr>
          <a:xfrm>
            <a:off x="838200" y="1627066"/>
            <a:ext cx="4983480" cy="4865809"/>
          </a:xfrm>
        </p:spPr>
        <p:txBody>
          <a:bodyPr>
            <a:normAutofit fontScale="25000" lnSpcReduction="20000"/>
          </a:bodyPr>
          <a:lstStyle/>
          <a:p>
            <a:pPr marL="0" indent="0" algn="just">
              <a:buNone/>
            </a:pPr>
            <a:r>
              <a:rPr lang="lv-LV" sz="4800" dirty="0">
                <a:solidFill>
                  <a:srgbClr val="414142"/>
                </a:solidFill>
                <a:latin typeface="timesody)"/>
              </a:rPr>
              <a:t>1</a:t>
            </a:r>
            <a:r>
              <a:rPr lang="lv-LV" sz="4800" b="0" i="0" dirty="0">
                <a:solidFill>
                  <a:srgbClr val="414142"/>
                </a:solidFill>
                <a:effectLst/>
                <a:latin typeface="timesody)"/>
              </a:rPr>
              <a:t>25.1. pirms būvdarbu uzsākšanas izstrādāt būvuzraudzības plānu un pievienot konkrētajai būvniecības lietai būvniecības informācijas sistēmā;</a:t>
            </a:r>
          </a:p>
          <a:p>
            <a:pPr marL="0" indent="0" algn="just">
              <a:buNone/>
            </a:pPr>
            <a:r>
              <a:rPr lang="lv-LV" sz="4800" b="1" i="0" dirty="0">
                <a:solidFill>
                  <a:srgbClr val="FF0000"/>
                </a:solidFill>
                <a:effectLst/>
                <a:latin typeface="timesody)"/>
              </a:rPr>
              <a:t>125.2.</a:t>
            </a:r>
            <a:r>
              <a:rPr lang="lv-LV" sz="4800" b="1" i="0" baseline="30000" dirty="0">
                <a:solidFill>
                  <a:srgbClr val="FF0000"/>
                </a:solidFill>
                <a:effectLst/>
                <a:latin typeface="timesody)"/>
              </a:rPr>
              <a:t>1</a:t>
            </a:r>
            <a:r>
              <a:rPr lang="lv-LV" sz="4800" b="1" i="0" dirty="0">
                <a:solidFill>
                  <a:srgbClr val="FF0000"/>
                </a:solidFill>
                <a:effectLst/>
                <a:latin typeface="timesody)"/>
              </a:rPr>
              <a:t> nepieļaut atkāpes no būvniecības ieceres dokumentācijas;</a:t>
            </a:r>
          </a:p>
          <a:p>
            <a:pPr marL="0" indent="0" algn="just">
              <a:buNone/>
            </a:pPr>
            <a:r>
              <a:rPr lang="lv-LV" sz="4800" b="0" i="0" dirty="0">
                <a:solidFill>
                  <a:srgbClr val="414142"/>
                </a:solidFill>
                <a:effectLst/>
                <a:latin typeface="timesody)"/>
              </a:rPr>
              <a:t>125.3. iepazīties ar būvniecības ierosinātāja un būvdarbu veicēja, kā arī ar būvdarbu veicēja un atsevišķu būvdarbu veicēju (ja tādi ir iesaistīti būvdarbu veikšanā) līguma nosacījumiem attiecībā uz būvdarbu apjomu un izpildi;</a:t>
            </a:r>
          </a:p>
          <a:p>
            <a:pPr marL="0" indent="0" algn="just">
              <a:buNone/>
            </a:pPr>
            <a:r>
              <a:rPr lang="lv-LV" sz="4800" b="0" i="0" dirty="0">
                <a:solidFill>
                  <a:srgbClr val="414142"/>
                </a:solidFill>
                <a:effectLst/>
                <a:latin typeface="timesody)"/>
              </a:rPr>
              <a:t>125.4. pārbaudīt, vai pirms būvdarbu uzsākšanas ir izpildīti būvdarbu sagatavošanas nosacījumi;</a:t>
            </a:r>
          </a:p>
          <a:p>
            <a:pPr marL="0" indent="0" algn="just">
              <a:buNone/>
            </a:pPr>
            <a:r>
              <a:rPr lang="lv-LV" sz="4800" b="1" i="0" dirty="0">
                <a:solidFill>
                  <a:srgbClr val="FF0000"/>
                </a:solidFill>
                <a:effectLst/>
                <a:latin typeface="timesody)"/>
              </a:rPr>
              <a:t>125.5. pārbaudīt būvdarbu secības un kvalitātes atbilstību būvprojektam, darbu veikšanas projektam, kā arī būvniecību, darba aizsardzību, vides aizsardzību un ugunsdrošību reglamentējošiem normatīvajiem aktiem;</a:t>
            </a:r>
          </a:p>
          <a:p>
            <a:pPr marL="0" indent="0" algn="just">
              <a:buNone/>
            </a:pPr>
            <a:r>
              <a:rPr lang="lv-LV" sz="4800" b="1" i="0" dirty="0">
                <a:solidFill>
                  <a:srgbClr val="FF0000"/>
                </a:solidFill>
                <a:effectLst/>
                <a:latin typeface="timesody)"/>
              </a:rPr>
              <a:t>125.6. pārbaudīt būvdarbos izmantojamo būvizstrādājumu atbilstību apliecinošos dokumentus, kā arī būvizstrādājumu atbilstību būvprojektam;</a:t>
            </a:r>
          </a:p>
          <a:p>
            <a:pPr marL="0" indent="0" algn="just">
              <a:buNone/>
            </a:pPr>
            <a:r>
              <a:rPr lang="lv-LV" sz="4800" b="0" i="0" dirty="0">
                <a:solidFill>
                  <a:srgbClr val="414142"/>
                </a:solidFill>
                <a:effectLst/>
                <a:latin typeface="timesody)"/>
              </a:rPr>
              <a:t>125.7. pārbaudīt veikto būvdarbu apjomus;</a:t>
            </a:r>
          </a:p>
          <a:p>
            <a:pPr marL="0" indent="0" algn="just">
              <a:buNone/>
            </a:pPr>
            <a:r>
              <a:rPr lang="lv-LV" sz="4800" b="1" i="0" dirty="0">
                <a:solidFill>
                  <a:srgbClr val="FF0000"/>
                </a:solidFill>
                <a:effectLst/>
                <a:latin typeface="timesody)"/>
              </a:rPr>
              <a:t>125.8. pārbaudīt objektu, kā arī izbūvēto konstrukciju un </a:t>
            </a:r>
            <a:r>
              <a:rPr lang="lv-LV" sz="4800" b="1" i="0" dirty="0" err="1">
                <a:solidFill>
                  <a:srgbClr val="FF0000"/>
                </a:solidFill>
                <a:effectLst/>
                <a:latin typeface="timesody)"/>
              </a:rPr>
              <a:t>inženiersistēmu</a:t>
            </a:r>
            <a:r>
              <a:rPr lang="lv-LV" sz="4800" b="1" i="0" dirty="0">
                <a:solidFill>
                  <a:srgbClr val="FF0000"/>
                </a:solidFill>
                <a:effectLst/>
                <a:latin typeface="timesody)"/>
              </a:rPr>
              <a:t> atbilstību būvprojekta risinājumiem;</a:t>
            </a:r>
          </a:p>
          <a:p>
            <a:pPr marL="0" indent="0" algn="just">
              <a:buNone/>
            </a:pPr>
            <a:r>
              <a:rPr lang="lv-LV" sz="4800" b="1" i="0" dirty="0">
                <a:solidFill>
                  <a:srgbClr val="FF0000"/>
                </a:solidFill>
                <a:effectLst/>
                <a:latin typeface="timesody)"/>
              </a:rPr>
              <a:t>125.9. izdarīt ierakstus būvdarbu žurnālā, tai skaitā par objekta pārbaudēs konstatētiem trūkumiem un būvdarbu vadītāja prombūtni;</a:t>
            </a:r>
          </a:p>
          <a:p>
            <a:pPr marL="0" indent="0" algn="just">
              <a:buNone/>
            </a:pPr>
            <a:r>
              <a:rPr lang="lv-LV" sz="4800" b="0" i="0" dirty="0">
                <a:solidFill>
                  <a:srgbClr val="414142"/>
                </a:solidFill>
                <a:effectLst/>
                <a:latin typeface="timesody)"/>
              </a:rPr>
              <a:t>125.10. vizuāli fiksēt (piemēram, fotogrāfijā) būvuzraudzības plānā noteikto būvdarbu posmu pabeigšanu;</a:t>
            </a:r>
          </a:p>
          <a:p>
            <a:pPr marL="0" indent="0" algn="just">
              <a:buNone/>
            </a:pPr>
            <a:r>
              <a:rPr lang="lv-LV" sz="4800" b="0" i="0" dirty="0">
                <a:solidFill>
                  <a:srgbClr val="414142"/>
                </a:solidFill>
                <a:effectLst/>
                <a:latin typeface="timesody)"/>
              </a:rPr>
              <a:t>125.11. ierasties būvlaukumā pēc </a:t>
            </a:r>
            <a:r>
              <a:rPr lang="lv-LV" sz="4800" b="0" i="0" dirty="0" err="1">
                <a:solidFill>
                  <a:srgbClr val="414142"/>
                </a:solidFill>
                <a:effectLst/>
                <a:latin typeface="timesody)"/>
              </a:rPr>
              <a:t>autoruzrauga</a:t>
            </a:r>
            <a:r>
              <a:rPr lang="lv-LV" sz="4800" b="0" i="0" dirty="0">
                <a:solidFill>
                  <a:srgbClr val="414142"/>
                </a:solidFill>
                <a:effectLst/>
                <a:latin typeface="timesody)"/>
              </a:rPr>
              <a:t>, būvdarbu veicēja, būvinspektora vai citas būvvaldes amatpersonas pirmā uzaicinājuma;</a:t>
            </a:r>
          </a:p>
          <a:p>
            <a:pPr marL="0" indent="0" algn="just">
              <a:buNone/>
            </a:pPr>
            <a:r>
              <a:rPr lang="lv-LV" sz="4800" b="0" i="0" dirty="0">
                <a:solidFill>
                  <a:srgbClr val="414142"/>
                </a:solidFill>
                <a:effectLst/>
                <a:latin typeface="timesody)"/>
              </a:rPr>
              <a:t>125.12. piedalīties būvkonstrukciju, segto darbu un citu izpildīto būvdarbu pieņemšanā; tai skaitā kontrolēt darbu izpildes kvalitāti;</a:t>
            </a:r>
          </a:p>
          <a:p>
            <a:pPr marL="0" indent="0">
              <a:buNone/>
            </a:pPr>
            <a:endParaRPr lang="lv-LV" dirty="0"/>
          </a:p>
        </p:txBody>
      </p:sp>
      <p:pic>
        <p:nvPicPr>
          <p:cNvPr id="4" name="Grafika 1">
            <a:extLst>
              <a:ext uri="{FF2B5EF4-FFF2-40B4-BE49-F238E27FC236}">
                <a16:creationId xmlns:a16="http://schemas.microsoft.com/office/drawing/2014/main" id="{96EB9D3F-23A0-775F-808A-BD5428BFE7A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
        <p:nvSpPr>
          <p:cNvPr id="5" name="Content Placeholder 2">
            <a:extLst>
              <a:ext uri="{FF2B5EF4-FFF2-40B4-BE49-F238E27FC236}">
                <a16:creationId xmlns:a16="http://schemas.microsoft.com/office/drawing/2014/main" id="{62D8F89C-B830-701A-B08A-416A2241D2FE}"/>
              </a:ext>
            </a:extLst>
          </p:cNvPr>
          <p:cNvSpPr txBox="1">
            <a:spLocks/>
          </p:cNvSpPr>
          <p:nvPr/>
        </p:nvSpPr>
        <p:spPr>
          <a:xfrm>
            <a:off x="6248400" y="1627066"/>
            <a:ext cx="5384453" cy="5003921"/>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Font typeface="Wingdings 3" charset="2"/>
              <a:buNone/>
            </a:pPr>
            <a:r>
              <a:rPr lang="lv-LV" sz="4800" dirty="0">
                <a:solidFill>
                  <a:srgbClr val="414142"/>
                </a:solidFill>
                <a:latin typeface="timesody)"/>
              </a:rPr>
              <a:t>125.12. piedalīties būvkonstrukciju, segto darbu un citu izpildīto būvdarbu pieņemšanā; tai skaitā kontrolēt darbu izpildes kvalitāti;</a:t>
            </a:r>
          </a:p>
          <a:p>
            <a:pPr marL="0" indent="0" algn="just">
              <a:buFont typeface="Wingdings 3" charset="2"/>
              <a:buNone/>
            </a:pPr>
            <a:r>
              <a:rPr lang="lv-LV" sz="4800" b="1" dirty="0">
                <a:solidFill>
                  <a:srgbClr val="FF0000"/>
                </a:solidFill>
                <a:latin typeface="timesody)"/>
              </a:rPr>
              <a:t>125.13. pieņemt tikai tos darbus, kas izpildīti atbilstoši būvprojektam un normatīvajos aktos noteiktajām prasībām;</a:t>
            </a:r>
          </a:p>
          <a:p>
            <a:pPr marL="0" indent="0" algn="just">
              <a:buFont typeface="Wingdings 3" charset="2"/>
              <a:buNone/>
            </a:pPr>
            <a:r>
              <a:rPr lang="lv-LV" sz="4800" dirty="0">
                <a:solidFill>
                  <a:srgbClr val="414142"/>
                </a:solidFill>
                <a:latin typeface="timesody)"/>
              </a:rPr>
              <a:t>125.14. kontrolēt būvdarbu žurnālā ierakstīto norādījumu izpildi;</a:t>
            </a:r>
          </a:p>
          <a:p>
            <a:pPr marL="0" indent="0" algn="just">
              <a:buFont typeface="Wingdings 3" charset="2"/>
              <a:buNone/>
            </a:pPr>
            <a:r>
              <a:rPr lang="lv-LV" sz="4800" dirty="0">
                <a:solidFill>
                  <a:srgbClr val="414142"/>
                </a:solidFill>
                <a:latin typeface="timesody)"/>
              </a:rPr>
              <a:t>125.15. ziņot būvniecības ierosinātājam un atbildīgajām institūcijām par būvdarbu vadītāja prombūtni būvdarbu laikā, būvniecību reglamentējošo normatīvo aktu pārkāpumiem būvdarbu sagatavošanas un būvdarbu laikā, kā arī par atkāpēm no būvprojekta;</a:t>
            </a:r>
          </a:p>
          <a:p>
            <a:pPr marL="0" indent="0" algn="just">
              <a:buFont typeface="Wingdings 3" charset="2"/>
              <a:buNone/>
            </a:pPr>
            <a:r>
              <a:rPr lang="lv-LV" sz="4800" dirty="0">
                <a:solidFill>
                  <a:srgbClr val="414142"/>
                </a:solidFill>
                <a:latin typeface="timesody)"/>
              </a:rPr>
              <a:t>125.16. nekavējoties izziņot strādājošo evakuāciju no būvlaukuma, ja būvlaukumā konstatētas bīstamas konstrukciju deformācijas, sabrukšanas pazīmes vai tieši ugunsgrēka izcelšanās vai eksplozijas draudi, un paziņot par to būvniecības ierosinātājam, būvvaldei, kā arī, ja nepieciešams, izsaukt Valsts ugunsdzēsības un glābšanas dienesta un citu speciālo dienestu pārstāvjus normatīvajos aktos noteiktajā kārtībā. Būvuzraugs rīkojumus un darbības koordinē ar atbildīgo būvdarbu vadītāju;</a:t>
            </a:r>
          </a:p>
          <a:p>
            <a:pPr marL="0" indent="0" algn="just">
              <a:buFont typeface="Wingdings 3" charset="2"/>
              <a:buNone/>
            </a:pPr>
            <a:r>
              <a:rPr lang="lv-LV" sz="4800" dirty="0">
                <a:solidFill>
                  <a:srgbClr val="414142"/>
                </a:solidFill>
                <a:latin typeface="timesody)"/>
              </a:rPr>
              <a:t>125.18. piedalīties būves pieņemšanā ekspluatācijā;</a:t>
            </a:r>
          </a:p>
          <a:p>
            <a:pPr marL="0" indent="0" algn="just">
              <a:buFont typeface="Wingdings 3" charset="2"/>
              <a:buNone/>
            </a:pPr>
            <a:r>
              <a:rPr lang="lv-LV" sz="4800" dirty="0">
                <a:solidFill>
                  <a:srgbClr val="414142"/>
                </a:solidFill>
                <a:latin typeface="timesody)"/>
              </a:rPr>
              <a:t>125.19. informēt attiecīgo būvvaldi vai biroju, ja objekta ekspluatācija ir uzsākta patvaļīgi;</a:t>
            </a:r>
          </a:p>
          <a:p>
            <a:pPr marL="0" indent="0" algn="just">
              <a:buFont typeface="Wingdings 3" charset="2"/>
              <a:buNone/>
            </a:pPr>
            <a:r>
              <a:rPr lang="lv-LV" sz="4800" dirty="0">
                <a:solidFill>
                  <a:srgbClr val="414142"/>
                </a:solidFill>
                <a:latin typeface="timesody)"/>
              </a:rPr>
              <a:t>125.20.</a:t>
            </a:r>
            <a:r>
              <a:rPr lang="lv-LV" sz="4800" baseline="30000" dirty="0">
                <a:solidFill>
                  <a:srgbClr val="414142"/>
                </a:solidFill>
                <a:latin typeface="timesody)"/>
              </a:rPr>
              <a:t>1</a:t>
            </a:r>
            <a:r>
              <a:rPr lang="lv-LV" sz="4800" dirty="0">
                <a:solidFill>
                  <a:srgbClr val="414142"/>
                </a:solidFill>
                <a:latin typeface="timesody)"/>
              </a:rPr>
              <a:t> informēt būvniecības ierosinātāju par objektiem, kuriem </a:t>
            </a:r>
            <a:r>
              <a:rPr lang="lv-LV" sz="4800" dirty="0" err="1">
                <a:solidFill>
                  <a:srgbClr val="414142"/>
                </a:solidFill>
                <a:latin typeface="timesody)"/>
              </a:rPr>
              <a:t>būvspeciālists</a:t>
            </a:r>
            <a:r>
              <a:rPr lang="lv-LV" sz="4800" dirty="0">
                <a:solidFill>
                  <a:srgbClr val="414142"/>
                </a:solidFill>
                <a:latin typeface="timesody)"/>
              </a:rPr>
              <a:t> ir piesaistīts;</a:t>
            </a:r>
          </a:p>
          <a:p>
            <a:pPr marL="0" indent="0" algn="just">
              <a:buFont typeface="Wingdings 3" charset="2"/>
              <a:buNone/>
            </a:pPr>
            <a:r>
              <a:rPr lang="lv-LV" sz="4800" dirty="0">
                <a:solidFill>
                  <a:srgbClr val="414142"/>
                </a:solidFill>
                <a:latin typeface="timesody)"/>
              </a:rPr>
              <a:t>125.21. parakstīt vai būvniecības informācijas sistēmā apstiprināt apliecinājumu par būves gatavību ekspluatācijai, ja objekts ir realizēts atbilstoši būvprojektam un ir izpildīti šo noteikumu 125.9. apakšpunktā noteiktajā kārtībā izteiktie būvuzrauga norādījumi.</a:t>
            </a:r>
          </a:p>
          <a:p>
            <a:pPr marL="0" indent="0" algn="just">
              <a:buFont typeface="Wingdings 3" charset="2"/>
              <a:buNone/>
            </a:pPr>
            <a:r>
              <a:rPr lang="lv-LV" i="1" dirty="0">
                <a:solidFill>
                  <a:srgbClr val="414142"/>
                </a:solidFill>
                <a:latin typeface="Arial" panose="020B0604020202020204" pitchFamily="34" charset="0"/>
              </a:rPr>
              <a:t>(Grozīts ar MK </a:t>
            </a:r>
            <a:r>
              <a:rPr lang="lv-LV" i="1" dirty="0">
                <a:solidFill>
                  <a:srgbClr val="16497B"/>
                </a:solidFill>
                <a:latin typeface="Arial" panose="020B0604020202020204" pitchFamily="34" charset="0"/>
                <a:hlinkClick r:id="rId4"/>
              </a:rPr>
              <a:t>22.12.2015.</a:t>
            </a:r>
            <a:r>
              <a:rPr lang="lv-LV" i="1" dirty="0">
                <a:solidFill>
                  <a:srgbClr val="414142"/>
                </a:solidFill>
                <a:latin typeface="Arial" panose="020B0604020202020204" pitchFamily="34" charset="0"/>
              </a:rPr>
              <a:t> noteikumiem Nr. 804; MK </a:t>
            </a:r>
            <a:r>
              <a:rPr lang="lv-LV" i="1" dirty="0">
                <a:solidFill>
                  <a:srgbClr val="16497B"/>
                </a:solidFill>
                <a:latin typeface="Arial" panose="020B0604020202020204" pitchFamily="34" charset="0"/>
                <a:hlinkClick r:id="rId5"/>
              </a:rPr>
              <a:t>25.09.2018.</a:t>
            </a:r>
            <a:r>
              <a:rPr lang="lv-LV" i="1" dirty="0">
                <a:solidFill>
                  <a:srgbClr val="414142"/>
                </a:solidFill>
                <a:latin typeface="Arial" panose="020B0604020202020204" pitchFamily="34" charset="0"/>
              </a:rPr>
              <a:t> noteikumiem Nr. 604; MK </a:t>
            </a:r>
            <a:r>
              <a:rPr lang="lv-LV" i="1" dirty="0">
                <a:solidFill>
                  <a:srgbClr val="16497B"/>
                </a:solidFill>
                <a:latin typeface="Arial" panose="020B0604020202020204" pitchFamily="34" charset="0"/>
                <a:hlinkClick r:id="rId6"/>
              </a:rPr>
              <a:t>19.11.2019.</a:t>
            </a:r>
            <a:r>
              <a:rPr lang="lv-LV" i="1" dirty="0">
                <a:solidFill>
                  <a:srgbClr val="414142"/>
                </a:solidFill>
                <a:latin typeface="Arial" panose="020B0604020202020204" pitchFamily="34" charset="0"/>
              </a:rPr>
              <a:t> noteikumiem Nr. 551)</a:t>
            </a:r>
          </a:p>
          <a:p>
            <a:pPr marL="0" indent="0">
              <a:buFont typeface="Wingdings 3" charset="2"/>
              <a:buNone/>
            </a:pPr>
            <a:endParaRPr lang="lv-LV" dirty="0"/>
          </a:p>
        </p:txBody>
      </p:sp>
    </p:spTree>
    <p:extLst>
      <p:ext uri="{BB962C8B-B14F-4D97-AF65-F5344CB8AC3E}">
        <p14:creationId xmlns:p14="http://schemas.microsoft.com/office/powerpoint/2010/main" val="2137992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70C86-17F8-A105-0C52-04BBDC9C601C}"/>
              </a:ext>
            </a:extLst>
          </p:cNvPr>
          <p:cNvSpPr>
            <a:spLocks noGrp="1"/>
          </p:cNvSpPr>
          <p:nvPr>
            <p:ph type="title"/>
          </p:nvPr>
        </p:nvSpPr>
        <p:spPr>
          <a:xfrm>
            <a:off x="1828800" y="365125"/>
            <a:ext cx="952500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Būvuzraudzība atbilstoši būvuzraudzības plānam</a:t>
            </a:r>
          </a:p>
        </p:txBody>
      </p:sp>
      <p:sp>
        <p:nvSpPr>
          <p:cNvPr id="3" name="Content Placeholder 2">
            <a:extLst>
              <a:ext uri="{FF2B5EF4-FFF2-40B4-BE49-F238E27FC236}">
                <a16:creationId xmlns:a16="http://schemas.microsoft.com/office/drawing/2014/main" id="{E7CA902E-1859-4A3C-88F7-993FE1C27C77}"/>
              </a:ext>
            </a:extLst>
          </p:cNvPr>
          <p:cNvSpPr>
            <a:spLocks noGrp="1"/>
          </p:cNvSpPr>
          <p:nvPr>
            <p:ph idx="1"/>
          </p:nvPr>
        </p:nvSpPr>
        <p:spPr>
          <a:xfrm>
            <a:off x="291254" y="1793413"/>
            <a:ext cx="10676466" cy="4312747"/>
          </a:xfrm>
        </p:spPr>
        <p:txBody>
          <a:bodyPr>
            <a:noAutofit/>
          </a:bodyPr>
          <a:lstStyle/>
          <a:p>
            <a:pPr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VBN 127. punkts. </a:t>
            </a:r>
            <a:r>
              <a:rPr lang="lv-LV" sz="2000" b="1" dirty="0">
                <a:effectLst/>
                <a:latin typeface="Times New Roman" panose="02020603050405020304" pitchFamily="18" charset="0"/>
                <a:ea typeface="Times New Roman" panose="02020603050405020304" pitchFamily="18" charset="0"/>
              </a:rPr>
              <a:t>Būvuzraudzības plānā</a:t>
            </a:r>
            <a:r>
              <a:rPr lang="lv-LV" sz="2000" dirty="0">
                <a:effectLst/>
                <a:latin typeface="Times New Roman" panose="02020603050405020304" pitchFamily="18" charset="0"/>
                <a:ea typeface="Times New Roman" panose="02020603050405020304" pitchFamily="18" charset="0"/>
              </a:rPr>
              <a:t>, ņemot vērā būves specifiku, sākotnēji ietver šādu informāciju:</a:t>
            </a:r>
          </a:p>
          <a:p>
            <a:pPr marL="152400"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127.1. nepieciešamās </a:t>
            </a:r>
            <a:r>
              <a:rPr lang="lv-LV" sz="2000" b="1" dirty="0">
                <a:effectLst/>
                <a:latin typeface="Times New Roman" panose="02020603050405020304" pitchFamily="18" charset="0"/>
                <a:ea typeface="Times New Roman" panose="02020603050405020304" pitchFamily="18" charset="0"/>
              </a:rPr>
              <a:t>pārbaudes un to apjoms</a:t>
            </a:r>
            <a:r>
              <a:rPr lang="lv-LV" sz="2000" dirty="0">
                <a:effectLst/>
                <a:latin typeface="Times New Roman" panose="02020603050405020304" pitchFamily="18" charset="0"/>
                <a:ea typeface="Times New Roman" panose="02020603050405020304" pitchFamily="18" charset="0"/>
              </a:rPr>
              <a:t>, ievērojot darbu organizēšanas projektā un </a:t>
            </a:r>
            <a:r>
              <a:rPr lang="lv-LV" sz="2000" b="1" dirty="0">
                <a:effectLst/>
                <a:latin typeface="Times New Roman" panose="02020603050405020304" pitchFamily="18" charset="0"/>
                <a:ea typeface="Times New Roman" panose="02020603050405020304" pitchFamily="18" charset="0"/>
              </a:rPr>
              <a:t>darbu veikšanas projektā, </a:t>
            </a:r>
            <a:r>
              <a:rPr lang="lv-LV" sz="2000" dirty="0">
                <a:effectLst/>
                <a:latin typeface="Times New Roman" panose="02020603050405020304" pitchFamily="18" charset="0"/>
                <a:ea typeface="Times New Roman" panose="02020603050405020304" pitchFamily="18" charset="0"/>
              </a:rPr>
              <a:t>ja tāds tiek izstrādāts, ietvertos darbu posmus (piemēram, būvdarbu sagatavošana, tai skaitā </a:t>
            </a:r>
            <a:r>
              <a:rPr lang="lv-LV" sz="2000" dirty="0" err="1">
                <a:effectLst/>
                <a:latin typeface="Times New Roman" panose="02020603050405020304" pitchFamily="18" charset="0"/>
                <a:ea typeface="Times New Roman" panose="02020603050405020304" pitchFamily="18" charset="0"/>
              </a:rPr>
              <a:t>būvasu</a:t>
            </a:r>
            <a:r>
              <a:rPr lang="lv-LV" sz="2000" dirty="0">
                <a:effectLst/>
                <a:latin typeface="Times New Roman" panose="02020603050405020304" pitchFamily="18" charset="0"/>
                <a:ea typeface="Times New Roman" panose="02020603050405020304" pitchFamily="18" charset="0"/>
              </a:rPr>
              <a:t> nospraušana, un pamatu, pazemes stāvu izbūve, inženiertīklu pievadu izbūve, ēkas karkasa vai nesošo konstrukciju izbūve);</a:t>
            </a:r>
          </a:p>
          <a:p>
            <a:pPr marL="152400"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127.2. iespējamo risku novērtējumu būvdarbu laikā;</a:t>
            </a:r>
          </a:p>
          <a:p>
            <a:pPr marL="152400"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127.3. būvdarbu stadijas, kuras ir jāfiksē vizuāli (piemēram, fotogrāfijā), lai pārliecinātos par būvdarbu kvalitāti;</a:t>
            </a:r>
          </a:p>
          <a:p>
            <a:pPr marL="152400"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127.4. dalība būvkonstrukciju, segto darbu un citu izpildīto būvdarbu pieņemšanā;</a:t>
            </a:r>
          </a:p>
          <a:p>
            <a:pPr marL="152400" indent="0" algn="just">
              <a:lnSpc>
                <a:spcPct val="120000"/>
              </a:lnSpc>
              <a:spcBef>
                <a:spcPts val="0"/>
              </a:spcBef>
              <a:buNone/>
            </a:pPr>
            <a:r>
              <a:rPr lang="lv-LV" sz="2000" dirty="0">
                <a:effectLst/>
                <a:latin typeface="Times New Roman" panose="02020603050405020304" pitchFamily="18" charset="0"/>
                <a:ea typeface="Times New Roman" panose="02020603050405020304" pitchFamily="18" charset="0"/>
              </a:rPr>
              <a:t>127.5. risks, ko var radīt būves nojaukšanas vai demontāžas gaitā radušies bīstamie atkritumi.</a:t>
            </a:r>
          </a:p>
        </p:txBody>
      </p:sp>
      <p:pic>
        <p:nvPicPr>
          <p:cNvPr id="4" name="Grafika 1">
            <a:extLst>
              <a:ext uri="{FF2B5EF4-FFF2-40B4-BE49-F238E27FC236}">
                <a16:creationId xmlns:a16="http://schemas.microsoft.com/office/drawing/2014/main" id="{2A0EAC3B-AB30-53FC-3608-E4161E86E9D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3615732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C4A3C-A649-28FF-0133-EC5BC2832734}"/>
              </a:ext>
            </a:extLst>
          </p:cNvPr>
          <p:cNvSpPr>
            <a:spLocks noGrp="1"/>
          </p:cNvSpPr>
          <p:nvPr>
            <p:ph type="title"/>
          </p:nvPr>
        </p:nvSpPr>
        <p:spPr>
          <a:xfrm>
            <a:off x="1798320" y="365125"/>
            <a:ext cx="955548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Būvuzraudzības citi pienākumi</a:t>
            </a:r>
          </a:p>
        </p:txBody>
      </p:sp>
      <p:sp>
        <p:nvSpPr>
          <p:cNvPr id="3" name="Content Placeholder 2">
            <a:extLst>
              <a:ext uri="{FF2B5EF4-FFF2-40B4-BE49-F238E27FC236}">
                <a16:creationId xmlns:a16="http://schemas.microsoft.com/office/drawing/2014/main" id="{FCE19874-0915-4912-1703-E4EEB07B194A}"/>
              </a:ext>
            </a:extLst>
          </p:cNvPr>
          <p:cNvSpPr>
            <a:spLocks noGrp="1"/>
          </p:cNvSpPr>
          <p:nvPr>
            <p:ph idx="1"/>
          </p:nvPr>
        </p:nvSpPr>
        <p:spPr>
          <a:xfrm>
            <a:off x="677334" y="2160589"/>
            <a:ext cx="9726506" cy="4473891"/>
          </a:xfrm>
        </p:spPr>
        <p:txBody>
          <a:bodyPr>
            <a:normAutofit/>
          </a:bodyPr>
          <a:lstStyle/>
          <a:p>
            <a:pPr marL="0" indent="0" algn="just">
              <a:buNone/>
            </a:pPr>
            <a:r>
              <a:rPr lang="lv-LV" sz="2000" b="0" i="0" dirty="0">
                <a:solidFill>
                  <a:srgbClr val="414142"/>
                </a:solidFill>
                <a:effectLst/>
                <a:latin typeface="Times New Roman" panose="02020603050405020304" pitchFamily="18" charset="0"/>
                <a:cs typeface="Times New Roman" panose="02020603050405020304" pitchFamily="18" charset="0"/>
              </a:rPr>
              <a:t>VBN 128. Ja būves realizācijai ir izstrādāts darbu veikšanas projekts, </a:t>
            </a:r>
            <a:r>
              <a:rPr lang="lv-LV" sz="2000" b="1" i="0" dirty="0">
                <a:solidFill>
                  <a:srgbClr val="414142"/>
                </a:solidFill>
                <a:effectLst/>
                <a:latin typeface="Times New Roman" panose="02020603050405020304" pitchFamily="18" charset="0"/>
                <a:cs typeface="Times New Roman" panose="02020603050405020304" pitchFamily="18" charset="0"/>
              </a:rPr>
              <a:t>būvuzraugs precizē būvuzraudzības plānu un iesniedz to institūcijā, kura veic būvdarbu kontroli</a:t>
            </a:r>
            <a:r>
              <a:rPr lang="lv-LV" sz="2000" b="0" i="0" dirty="0">
                <a:solidFill>
                  <a:srgbClr val="414142"/>
                </a:solidFill>
                <a:effectLst/>
                <a:latin typeface="Times New Roman" panose="02020603050405020304" pitchFamily="18" charset="0"/>
                <a:cs typeface="Times New Roman" panose="02020603050405020304" pitchFamily="18" charset="0"/>
              </a:rPr>
              <a:t>. Būvuzraudzības plānu precizē, ja darbu veikšanas projektā izdarītās izmaiņas skar būvuzraudzības plānā ietvertos darbu posmus.</a:t>
            </a:r>
          </a:p>
          <a:p>
            <a:pPr marL="0" indent="0" algn="just">
              <a:buNone/>
            </a:pPr>
            <a:r>
              <a:rPr lang="lv-LV" sz="1400" b="0" i="1" dirty="0">
                <a:solidFill>
                  <a:srgbClr val="414142"/>
                </a:solidFill>
                <a:effectLst/>
                <a:latin typeface="Times New Roman" panose="02020603050405020304" pitchFamily="18" charset="0"/>
                <a:cs typeface="Times New Roman" panose="02020603050405020304" pitchFamily="18" charset="0"/>
              </a:rPr>
              <a:t>(MK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1400" b="0" i="1" dirty="0">
                <a:solidFill>
                  <a:srgbClr val="414142"/>
                </a:solidFill>
                <a:effectLst/>
                <a:latin typeface="Times New Roman" panose="02020603050405020304" pitchFamily="18" charset="0"/>
                <a:cs typeface="Times New Roman" panose="02020603050405020304" pitchFamily="18" charset="0"/>
              </a:rPr>
              <a:t> noteikumu Nr. 804 redakcijā)</a:t>
            </a:r>
          </a:p>
          <a:p>
            <a:pPr marL="0" indent="0" algn="just">
              <a:buNone/>
            </a:pPr>
            <a:endParaRPr lang="lv-LV" b="0" i="0" dirty="0">
              <a:solidFill>
                <a:srgbClr val="414142"/>
              </a:solidFill>
              <a:effectLst/>
              <a:latin typeface="Times New Roman" panose="02020603050405020304" pitchFamily="18" charset="0"/>
              <a:cs typeface="Times New Roman" panose="02020603050405020304" pitchFamily="18" charset="0"/>
            </a:endParaRPr>
          </a:p>
          <a:p>
            <a:pPr marL="0" indent="0" algn="just">
              <a:buNone/>
            </a:pPr>
            <a:r>
              <a:rPr lang="lv-LV" sz="2000" b="0" i="0" dirty="0">
                <a:solidFill>
                  <a:srgbClr val="414142"/>
                </a:solidFill>
                <a:effectLst/>
                <a:latin typeface="Times New Roman" panose="02020603050405020304" pitchFamily="18" charset="0"/>
                <a:cs typeface="Times New Roman" panose="02020603050405020304" pitchFamily="18" charset="0"/>
              </a:rPr>
              <a:t>VBN 129. Būvuzraugs pirms būves nodošanas ekspluatācijā pievieno būvniecības informācijas sistēmā pārskatu par būvuzraudzības plānā norādīto pasākumu savlaicīgu izpildi un apliecina, ka būve ir uzbūvēta atbilstoši būvdarbu kvalitātes prasībām un normatīvajiem aktiem.</a:t>
            </a:r>
          </a:p>
          <a:p>
            <a:pPr marL="0" indent="0" algn="just">
              <a:buNone/>
            </a:pPr>
            <a:r>
              <a:rPr lang="lv-LV" sz="1400" b="0" i="1" dirty="0">
                <a:solidFill>
                  <a:srgbClr val="414142"/>
                </a:solidFill>
                <a:effectLst/>
                <a:latin typeface="Times New Roman" panose="02020603050405020304" pitchFamily="18" charset="0"/>
                <a:cs typeface="Times New Roman" panose="02020603050405020304" pitchFamily="18" charset="0"/>
              </a:rPr>
              <a:t>(Grozīts ar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3"/>
              </a:rPr>
              <a:t>25.09.2018.</a:t>
            </a:r>
            <a:r>
              <a:rPr lang="lv-LV" sz="1400" b="0" i="1" dirty="0">
                <a:solidFill>
                  <a:srgbClr val="414142"/>
                </a:solidFill>
                <a:effectLst/>
                <a:latin typeface="Times New Roman" panose="02020603050405020304" pitchFamily="18" charset="0"/>
                <a:cs typeface="Times New Roman" panose="02020603050405020304" pitchFamily="18" charset="0"/>
              </a:rPr>
              <a:t> noteikumiem Nr. 604;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4"/>
              </a:rPr>
              <a:t>19.11.2019.</a:t>
            </a:r>
            <a:r>
              <a:rPr lang="lv-LV" sz="1400" b="0" i="1" dirty="0">
                <a:solidFill>
                  <a:srgbClr val="414142"/>
                </a:solidFill>
                <a:effectLst/>
                <a:latin typeface="Times New Roman" panose="02020603050405020304" pitchFamily="18" charset="0"/>
                <a:cs typeface="Times New Roman" panose="02020603050405020304" pitchFamily="18" charset="0"/>
              </a:rPr>
              <a:t> noteikumiem Nr. 551)</a:t>
            </a:r>
          </a:p>
          <a:p>
            <a:pPr marL="0" indent="0">
              <a:buNone/>
            </a:pPr>
            <a:endParaRPr lang="lv-LV" dirty="0"/>
          </a:p>
        </p:txBody>
      </p:sp>
      <p:pic>
        <p:nvPicPr>
          <p:cNvPr id="4" name="Grafika 1">
            <a:extLst>
              <a:ext uri="{FF2B5EF4-FFF2-40B4-BE49-F238E27FC236}">
                <a16:creationId xmlns:a16="http://schemas.microsoft.com/office/drawing/2014/main" id="{DFA867CA-1833-8074-2E4F-107C5F7FA14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1497294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2663037B-F8A9-5DAC-8031-E37FAD8A47A1}"/>
              </a:ext>
            </a:extLst>
          </p:cNvPr>
          <p:cNvPicPr>
            <a:picLocks noGrp="1" noChangeAspect="1"/>
          </p:cNvPicPr>
          <p:nvPr>
            <p:ph idx="1"/>
          </p:nvPr>
        </p:nvPicPr>
        <p:blipFill>
          <a:blip r:embed="rId2"/>
          <a:stretch>
            <a:fillRect/>
          </a:stretch>
        </p:blipFill>
        <p:spPr>
          <a:xfrm>
            <a:off x="2298699" y="1965541"/>
            <a:ext cx="5463541" cy="4527334"/>
          </a:xfrm>
          <a:prstGeom prst="rect">
            <a:avLst/>
          </a:prstGeom>
        </p:spPr>
      </p:pic>
      <p:sp>
        <p:nvSpPr>
          <p:cNvPr id="8" name="Speech Bubble: Oval 7">
            <a:extLst>
              <a:ext uri="{FF2B5EF4-FFF2-40B4-BE49-F238E27FC236}">
                <a16:creationId xmlns:a16="http://schemas.microsoft.com/office/drawing/2014/main" id="{6AA54955-499A-CD27-2CE2-2F9A941CAF74}"/>
              </a:ext>
            </a:extLst>
          </p:cNvPr>
          <p:cNvSpPr/>
          <p:nvPr/>
        </p:nvSpPr>
        <p:spPr>
          <a:xfrm flipV="1">
            <a:off x="349959" y="2353304"/>
            <a:ext cx="2014780" cy="1754326"/>
          </a:xfrm>
          <a:prstGeom prst="wedgeEllipseCallout">
            <a:avLst>
              <a:gd name="adj1" fmla="val 142183"/>
              <a:gd name="adj2" fmla="val 52831"/>
            </a:avLst>
          </a:prstGeom>
          <a:solidFill>
            <a:srgbClr val="A6DED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2" name="Title 1">
            <a:extLst>
              <a:ext uri="{FF2B5EF4-FFF2-40B4-BE49-F238E27FC236}">
                <a16:creationId xmlns:a16="http://schemas.microsoft.com/office/drawing/2014/main" id="{B493B2E8-1459-5DB4-D401-2A194A4870A7}"/>
              </a:ext>
            </a:extLst>
          </p:cNvPr>
          <p:cNvSpPr>
            <a:spLocks noGrp="1"/>
          </p:cNvSpPr>
          <p:nvPr>
            <p:ph type="title"/>
          </p:nvPr>
        </p:nvSpPr>
        <p:spPr>
          <a:xfrm>
            <a:off x="1686560" y="365125"/>
            <a:ext cx="966724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Būvuzrauga ieraksti būvdarbu žurnālā, </a:t>
            </a:r>
            <a:br>
              <a:rPr lang="lv-LV" b="1" dirty="0">
                <a:solidFill>
                  <a:schemeClr val="tx1"/>
                </a:solidFill>
                <a:latin typeface="Times New Roman" panose="02020603050405020304" pitchFamily="18" charset="0"/>
                <a:cs typeface="Times New Roman" panose="02020603050405020304" pitchFamily="18" charset="0"/>
              </a:rPr>
            </a:br>
            <a:r>
              <a:rPr lang="lv-LV" b="1" dirty="0">
                <a:solidFill>
                  <a:schemeClr val="tx1"/>
                </a:solidFill>
                <a:latin typeface="Times New Roman" panose="02020603050405020304" pitchFamily="18" charset="0"/>
                <a:cs typeface="Times New Roman" panose="02020603050405020304" pitchFamily="18" charset="0"/>
              </a:rPr>
              <a:t>BIS datu aizpildīšana</a:t>
            </a:r>
          </a:p>
        </p:txBody>
      </p:sp>
      <p:pic>
        <p:nvPicPr>
          <p:cNvPr id="5" name="Grafika 1">
            <a:extLst>
              <a:ext uri="{FF2B5EF4-FFF2-40B4-BE49-F238E27FC236}">
                <a16:creationId xmlns:a16="http://schemas.microsoft.com/office/drawing/2014/main" id="{C8277D10-C78F-D0FA-720E-79D785EFBEA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185" y="28454"/>
            <a:ext cx="921642" cy="1455520"/>
          </a:xfrm>
          <a:prstGeom prst="rect">
            <a:avLst/>
          </a:prstGeom>
        </p:spPr>
      </p:pic>
      <p:sp>
        <p:nvSpPr>
          <p:cNvPr id="6" name="TextBox 5">
            <a:extLst>
              <a:ext uri="{FF2B5EF4-FFF2-40B4-BE49-F238E27FC236}">
                <a16:creationId xmlns:a16="http://schemas.microsoft.com/office/drawing/2014/main" id="{625CD152-D51B-296A-4B88-FD8130B34C59}"/>
              </a:ext>
            </a:extLst>
          </p:cNvPr>
          <p:cNvSpPr txBox="1"/>
          <p:nvPr/>
        </p:nvSpPr>
        <p:spPr>
          <a:xfrm>
            <a:off x="588322" y="2630302"/>
            <a:ext cx="2014780" cy="1200329"/>
          </a:xfrm>
          <a:prstGeom prst="rect">
            <a:avLst/>
          </a:prstGeom>
          <a:noFill/>
        </p:spPr>
        <p:txBody>
          <a:bodyPr wrap="square">
            <a:spAutoFit/>
          </a:bodyPr>
          <a:lstStyle/>
          <a:p>
            <a:pPr marL="0" indent="0">
              <a:buNone/>
            </a:pPr>
            <a:r>
              <a:rPr lang="lv-LV" dirty="0">
                <a:latin typeface="Times New Roman" panose="02020603050405020304" pitchFamily="18" charset="0"/>
                <a:ea typeface="SimSun" panose="02010600030101010101" pitchFamily="2" charset="-122"/>
                <a:cs typeface="Lucida Sans" panose="020B0602030504020204" pitchFamily="34" charset="0"/>
              </a:rPr>
              <a:t>S</a:t>
            </a:r>
            <a:r>
              <a:rPr lang="lv-LV" sz="1800" dirty="0">
                <a:effectLst/>
                <a:latin typeface="Times New Roman" panose="02020603050405020304" pitchFamily="18" charset="0"/>
                <a:ea typeface="SimSun" panose="02010600030101010101" pitchFamily="2" charset="-122"/>
                <a:cs typeface="Lucida Sans" panose="020B0602030504020204" pitchFamily="34" charset="0"/>
              </a:rPr>
              <a:t>avlaicīgi sagatavoti un apstiprināti segto darbu akti.</a:t>
            </a:r>
          </a:p>
        </p:txBody>
      </p:sp>
      <p:sp>
        <p:nvSpPr>
          <p:cNvPr id="7" name="Speech Bubble: Oval 6">
            <a:extLst>
              <a:ext uri="{FF2B5EF4-FFF2-40B4-BE49-F238E27FC236}">
                <a16:creationId xmlns:a16="http://schemas.microsoft.com/office/drawing/2014/main" id="{8B9B1ECB-BDC0-6E6F-1A8D-57EE1D8BDBFE}"/>
              </a:ext>
            </a:extLst>
          </p:cNvPr>
          <p:cNvSpPr/>
          <p:nvPr/>
        </p:nvSpPr>
        <p:spPr>
          <a:xfrm flipV="1">
            <a:off x="7165933" y="2353304"/>
            <a:ext cx="2014780" cy="1754326"/>
          </a:xfrm>
          <a:prstGeom prst="wedgeEllipseCallout">
            <a:avLst>
              <a:gd name="adj1" fmla="val -203748"/>
              <a:gd name="adj2" fmla="val -20720"/>
            </a:avLst>
          </a:prstGeom>
          <a:solidFill>
            <a:srgbClr val="A6DED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9" name="TextBox 8">
            <a:extLst>
              <a:ext uri="{FF2B5EF4-FFF2-40B4-BE49-F238E27FC236}">
                <a16:creationId xmlns:a16="http://schemas.microsoft.com/office/drawing/2014/main" id="{154E47A7-C3D6-9468-0FB6-FE010ACAF611}"/>
              </a:ext>
            </a:extLst>
          </p:cNvPr>
          <p:cNvSpPr txBox="1"/>
          <p:nvPr/>
        </p:nvSpPr>
        <p:spPr>
          <a:xfrm>
            <a:off x="7288339" y="2768802"/>
            <a:ext cx="1584783" cy="923330"/>
          </a:xfrm>
          <a:prstGeom prst="rect">
            <a:avLst/>
          </a:prstGeom>
          <a:noFill/>
        </p:spPr>
        <p:txBody>
          <a:bodyPr wrap="square" rtlCol="0">
            <a:spAutoFit/>
          </a:bodyPr>
          <a:lstStyle/>
          <a:p>
            <a:r>
              <a:rPr lang="lv-LV" dirty="0" err="1">
                <a:latin typeface="Times New Roman" panose="02020603050405020304" pitchFamily="18" charset="0"/>
                <a:cs typeface="Times New Roman" panose="02020603050405020304" pitchFamily="18" charset="0"/>
              </a:rPr>
              <a:t>Izpildshēmai</a:t>
            </a:r>
            <a:r>
              <a:rPr lang="lv-LV" dirty="0">
                <a:latin typeface="Times New Roman" panose="02020603050405020304" pitchFamily="18" charset="0"/>
                <a:cs typeface="Times New Roman" panose="02020603050405020304" pitchFamily="18" charset="0"/>
              </a:rPr>
              <a:t>/</a:t>
            </a:r>
          </a:p>
          <a:p>
            <a:r>
              <a:rPr lang="lv-LV" dirty="0">
                <a:latin typeface="Times New Roman" panose="02020603050405020304" pitchFamily="18" charset="0"/>
                <a:cs typeface="Times New Roman" panose="02020603050405020304" pitchFamily="18" charset="0"/>
              </a:rPr>
              <a:t>vietai jābūt identificējamai</a:t>
            </a:r>
          </a:p>
        </p:txBody>
      </p:sp>
      <p:sp>
        <p:nvSpPr>
          <p:cNvPr id="10" name="Speech Bubble: Oval 9">
            <a:extLst>
              <a:ext uri="{FF2B5EF4-FFF2-40B4-BE49-F238E27FC236}">
                <a16:creationId xmlns:a16="http://schemas.microsoft.com/office/drawing/2014/main" id="{8C28C84F-DBBF-ECAC-7895-703334A6CBD0}"/>
              </a:ext>
            </a:extLst>
          </p:cNvPr>
          <p:cNvSpPr/>
          <p:nvPr/>
        </p:nvSpPr>
        <p:spPr>
          <a:xfrm rot="10800000" flipV="1">
            <a:off x="180427" y="4976960"/>
            <a:ext cx="2014780" cy="1754326"/>
          </a:xfrm>
          <a:prstGeom prst="wedgeEllipseCallout">
            <a:avLst>
              <a:gd name="adj1" fmla="val -95330"/>
              <a:gd name="adj2" fmla="val -43885"/>
            </a:avLst>
          </a:prstGeom>
          <a:solidFill>
            <a:srgbClr val="A6DED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latin typeface="timesody)"/>
              </a:rPr>
              <a:t> </a:t>
            </a:r>
            <a:r>
              <a:rPr lang="lv-LV" dirty="0">
                <a:solidFill>
                  <a:schemeClr val="tx1"/>
                </a:solidFill>
                <a:latin typeface="timesody)"/>
              </a:rPr>
              <a:t>Aprakstot un  fiksējot katru defektu</a:t>
            </a:r>
          </a:p>
        </p:txBody>
      </p:sp>
      <p:sp>
        <p:nvSpPr>
          <p:cNvPr id="12" name="TextBox 11">
            <a:extLst>
              <a:ext uri="{FF2B5EF4-FFF2-40B4-BE49-F238E27FC236}">
                <a16:creationId xmlns:a16="http://schemas.microsoft.com/office/drawing/2014/main" id="{6A00693C-336F-7D03-0A63-404EC7510FB3}"/>
              </a:ext>
            </a:extLst>
          </p:cNvPr>
          <p:cNvSpPr txBox="1"/>
          <p:nvPr/>
        </p:nvSpPr>
        <p:spPr>
          <a:xfrm>
            <a:off x="8371840" y="4473633"/>
            <a:ext cx="3929380" cy="2308324"/>
          </a:xfrm>
          <a:prstGeom prst="rect">
            <a:avLst/>
          </a:prstGeom>
          <a:noFill/>
        </p:spPr>
        <p:txBody>
          <a:bodyPr wrap="square">
            <a:spAutoFit/>
          </a:bodyPr>
          <a:lstStyle/>
          <a:p>
            <a:r>
              <a:rPr lang="lv-LV" b="1" u="sng" dirty="0">
                <a:latin typeface="timesody)"/>
              </a:rPr>
              <a:t>Ieteikums!</a:t>
            </a:r>
          </a:p>
          <a:p>
            <a:r>
              <a:rPr lang="lv-LV" dirty="0">
                <a:latin typeface="timesody)"/>
              </a:rPr>
              <a:t>Var izmantot programmas, kur tehniski var norādīt gan defekta precīzu atrašanās vietu telpu plānā, pievienot </a:t>
            </a:r>
            <a:r>
              <a:rPr lang="lv-LV" dirty="0" err="1">
                <a:latin typeface="timesody)"/>
              </a:rPr>
              <a:t>fotofiksāciju</a:t>
            </a:r>
            <a:r>
              <a:rPr lang="lv-LV" dirty="0">
                <a:latin typeface="timesody)"/>
              </a:rPr>
              <a:t>, veidot aktuālu gala defektu tabulu un novēršanas statusu. </a:t>
            </a:r>
          </a:p>
          <a:p>
            <a:r>
              <a:rPr lang="lv-LV" dirty="0">
                <a:latin typeface="timesody)"/>
              </a:rPr>
              <a:t>Atskaites datus pievienot BIS būvdarbu žurnālā  - Būvuzraugu ieraksti. </a:t>
            </a:r>
          </a:p>
        </p:txBody>
      </p:sp>
    </p:spTree>
    <p:extLst>
      <p:ext uri="{BB962C8B-B14F-4D97-AF65-F5344CB8AC3E}">
        <p14:creationId xmlns:p14="http://schemas.microsoft.com/office/powerpoint/2010/main" val="3087244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EA922B-78F6-5878-F1F6-BF69B155D9F1}"/>
              </a:ext>
            </a:extLst>
          </p:cNvPr>
          <p:cNvSpPr>
            <a:spLocks noGrp="1"/>
          </p:cNvSpPr>
          <p:nvPr>
            <p:ph idx="1"/>
          </p:nvPr>
        </p:nvSpPr>
        <p:spPr>
          <a:xfrm>
            <a:off x="2096559" y="831077"/>
            <a:ext cx="8596668" cy="3880773"/>
          </a:xfrm>
        </p:spPr>
        <p:txBody>
          <a:bodyPr/>
          <a:lstStyle/>
          <a:p>
            <a:pPr marL="0" indent="0">
              <a:buNone/>
            </a:pPr>
            <a:r>
              <a:rPr lang="lv-LV" b="0" i="0" dirty="0">
                <a:solidFill>
                  <a:srgbClr val="414142"/>
                </a:solidFill>
                <a:effectLst/>
                <a:latin typeface="Times New Roman" panose="02020603050405020304" pitchFamily="18" charset="0"/>
                <a:cs typeface="Times New Roman" panose="02020603050405020304" pitchFamily="18" charset="0"/>
              </a:rPr>
              <a:t>…….  ievērojot normatīvajos aktos noteiktos ierobežojumus un prasības, lai netiktu nodarīts kaitējums videi vai tas būtu pēc iespējas mazāks un resursu patēriņš būtu ekonomiski un sociāli pamatots.</a:t>
            </a:r>
            <a:endParaRPr lang="lv-LV" dirty="0">
              <a:latin typeface="Times New Roman" panose="02020603050405020304" pitchFamily="18" charset="0"/>
              <a:cs typeface="Times New Roman" panose="02020603050405020304" pitchFamily="18" charset="0"/>
            </a:endParaRPr>
          </a:p>
        </p:txBody>
      </p:sp>
      <p:pic>
        <p:nvPicPr>
          <p:cNvPr id="4" name="Grafika 1">
            <a:extLst>
              <a:ext uri="{FF2B5EF4-FFF2-40B4-BE49-F238E27FC236}">
                <a16:creationId xmlns:a16="http://schemas.microsoft.com/office/drawing/2014/main" id="{92F775C6-C87E-27A8-2719-C7BB54CA95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
        <p:nvSpPr>
          <p:cNvPr id="5" name="Title 1">
            <a:extLst>
              <a:ext uri="{FF2B5EF4-FFF2-40B4-BE49-F238E27FC236}">
                <a16:creationId xmlns:a16="http://schemas.microsoft.com/office/drawing/2014/main" id="{A9CECAE8-0594-7C49-1EBF-A28E7B4E79AD}"/>
              </a:ext>
            </a:extLst>
          </p:cNvPr>
          <p:cNvSpPr txBox="1">
            <a:spLocks/>
          </p:cNvSpPr>
          <p:nvPr/>
        </p:nvSpPr>
        <p:spPr>
          <a:xfrm>
            <a:off x="1709090" y="2143125"/>
            <a:ext cx="7772400" cy="96043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altLang="lv-LV" sz="3600" b="1" dirty="0">
                <a:latin typeface="Times New Roman" panose="02020603050405020304" pitchFamily="18" charset="0"/>
                <a:cs typeface="Times New Roman" panose="02020603050405020304" pitchFamily="18" charset="0"/>
              </a:rPr>
              <a:t>Paldies par uzmanību!</a:t>
            </a:r>
          </a:p>
        </p:txBody>
      </p:sp>
      <p:sp>
        <p:nvSpPr>
          <p:cNvPr id="6" name="Rectangle 5">
            <a:extLst>
              <a:ext uri="{FF2B5EF4-FFF2-40B4-BE49-F238E27FC236}">
                <a16:creationId xmlns:a16="http://schemas.microsoft.com/office/drawing/2014/main" id="{6BE379AD-7778-FE50-C58A-8F331CDCF22F}"/>
              </a:ext>
            </a:extLst>
          </p:cNvPr>
          <p:cNvSpPr/>
          <p:nvPr/>
        </p:nvSpPr>
        <p:spPr>
          <a:xfrm>
            <a:off x="1709090" y="3514915"/>
            <a:ext cx="8754320" cy="553998"/>
          </a:xfrm>
          <a:prstGeom prst="rect">
            <a:avLst/>
          </a:prstGeom>
        </p:spPr>
        <p:txBody>
          <a:bodyPr wrap="none">
            <a:spAutoFit/>
          </a:bodyPr>
          <a:lstStyle/>
          <a:p>
            <a:r>
              <a:rPr lang="lv-LV" sz="3000" b="1" dirty="0">
                <a:solidFill>
                  <a:srgbClr val="3892AE"/>
                </a:solidFill>
                <a:latin typeface="Verdana" panose="020B0604030504040204" pitchFamily="34" charset="0"/>
                <a:ea typeface="Verdana" panose="020B0604030504040204" pitchFamily="34" charset="0"/>
                <a:cs typeface="Verdana" panose="020B0604030504040204" pitchFamily="34" charset="0"/>
              </a:rPr>
              <a:t>Plāno – kontrolē – iedziļinies – rīkojies!</a:t>
            </a:r>
          </a:p>
        </p:txBody>
      </p:sp>
      <p:sp>
        <p:nvSpPr>
          <p:cNvPr id="7" name="Title 1">
            <a:extLst>
              <a:ext uri="{FF2B5EF4-FFF2-40B4-BE49-F238E27FC236}">
                <a16:creationId xmlns:a16="http://schemas.microsoft.com/office/drawing/2014/main" id="{B432CBA1-1258-D241-4F59-1D4C0E8EF785}"/>
              </a:ext>
            </a:extLst>
          </p:cNvPr>
          <p:cNvSpPr txBox="1">
            <a:spLocks/>
          </p:cNvSpPr>
          <p:nvPr/>
        </p:nvSpPr>
        <p:spPr bwMode="auto">
          <a:xfrm>
            <a:off x="664396" y="4319888"/>
            <a:ext cx="9232614" cy="218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algn="ctr" defTabSz="938213" rtl="0" eaLnBrk="0" fontAlgn="base" hangingPunct="0">
              <a:spcBef>
                <a:spcPct val="0"/>
              </a:spcBef>
              <a:spcAft>
                <a:spcPct val="0"/>
              </a:spcAft>
              <a:defRPr sz="3200" b="1"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anose="020B0600070205080204"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anose="020B0600070205080204"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anose="020B0600070205080204"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anose="020B0600070205080204"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endParaRPr lang="lv-LV" altLang="lv-LV" sz="1600" u="sng" dirty="0">
              <a:solidFill>
                <a:schemeClr val="tx2"/>
              </a:solidFill>
            </a:endParaRPr>
          </a:p>
          <a:p>
            <a:endParaRPr lang="lv-LV" sz="1600" dirty="0"/>
          </a:p>
          <a:p>
            <a:r>
              <a:rPr lang="lv-LV" altLang="lv-LV" sz="2000" dirty="0"/>
              <a:t>Vairāk informācijas</a:t>
            </a:r>
          </a:p>
          <a:p>
            <a:r>
              <a:rPr lang="lv-LV" dirty="0">
                <a:solidFill>
                  <a:srgbClr val="3892AE"/>
                </a:solidFill>
                <a:hlinkClick r:id="rId4"/>
              </a:rPr>
              <a:t>www.bvkb.gov.lv</a:t>
            </a:r>
            <a:endParaRPr lang="lv-LV" dirty="0">
              <a:solidFill>
                <a:srgbClr val="3892AE"/>
              </a:solidFill>
            </a:endParaRPr>
          </a:p>
          <a:p>
            <a:endParaRPr lang="lv-LV" dirty="0">
              <a:solidFill>
                <a:srgbClr val="3892AE"/>
              </a:solidFill>
            </a:endParaRPr>
          </a:p>
        </p:txBody>
      </p:sp>
    </p:spTree>
    <p:extLst>
      <p:ext uri="{BB962C8B-B14F-4D97-AF65-F5344CB8AC3E}">
        <p14:creationId xmlns:p14="http://schemas.microsoft.com/office/powerpoint/2010/main" val="366306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87450-B9D1-2471-4DA2-1CADD727BB04}"/>
              </a:ext>
            </a:extLst>
          </p:cNvPr>
          <p:cNvSpPr>
            <a:spLocks noGrp="1"/>
          </p:cNvSpPr>
          <p:nvPr>
            <p:ph type="title"/>
          </p:nvPr>
        </p:nvSpPr>
        <p:spPr>
          <a:xfrm>
            <a:off x="2370455" y="423862"/>
            <a:ext cx="890524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Autoruzraudzības mērķis</a:t>
            </a:r>
          </a:p>
        </p:txBody>
      </p:sp>
      <p:sp>
        <p:nvSpPr>
          <p:cNvPr id="3" name="Content Placeholder 2">
            <a:extLst>
              <a:ext uri="{FF2B5EF4-FFF2-40B4-BE49-F238E27FC236}">
                <a16:creationId xmlns:a16="http://schemas.microsoft.com/office/drawing/2014/main" id="{FFB4E674-6309-EA54-1A0E-1C06A1A902A9}"/>
              </a:ext>
            </a:extLst>
          </p:cNvPr>
          <p:cNvSpPr>
            <a:spLocks noGrp="1"/>
          </p:cNvSpPr>
          <p:nvPr>
            <p:ph idx="1"/>
          </p:nvPr>
        </p:nvSpPr>
        <p:spPr>
          <a:xfrm>
            <a:off x="677334" y="2160589"/>
            <a:ext cx="9269306" cy="3880773"/>
          </a:xfrm>
        </p:spPr>
        <p:txBody>
          <a:bodyPr>
            <a:normAutofit fontScale="92500" lnSpcReduction="10000"/>
          </a:bodyPr>
          <a:lstStyle/>
          <a:p>
            <a:pPr marL="0" indent="0">
              <a:buNone/>
            </a:pPr>
            <a:r>
              <a:rPr lang="lv-LV" sz="2200" b="0" i="0" dirty="0">
                <a:solidFill>
                  <a:srgbClr val="414142"/>
                </a:solidFill>
                <a:effectLst/>
                <a:latin typeface="Times New Roman" panose="02020603050405020304" pitchFamily="18" charset="0"/>
                <a:cs typeface="Times New Roman" panose="02020603050405020304" pitchFamily="18" charset="0"/>
              </a:rPr>
              <a:t>VBN * 102. punkts.</a:t>
            </a:r>
            <a:endParaRPr lang="lv-LV" sz="2200" dirty="0">
              <a:solidFill>
                <a:srgbClr val="414142"/>
              </a:solidFill>
              <a:latin typeface="Times New Roman" panose="02020603050405020304" pitchFamily="18" charset="0"/>
              <a:cs typeface="Times New Roman" panose="02020603050405020304" pitchFamily="18" charset="0"/>
            </a:endParaRPr>
          </a:p>
          <a:p>
            <a:pPr marL="0" indent="0">
              <a:buNone/>
            </a:pPr>
            <a:r>
              <a:rPr lang="lv-LV" sz="2200" b="0" i="0" dirty="0">
                <a:solidFill>
                  <a:srgbClr val="414142"/>
                </a:solidFill>
                <a:effectLst/>
                <a:latin typeface="Times New Roman" panose="02020603050405020304" pitchFamily="18" charset="0"/>
                <a:cs typeface="Times New Roman" panose="02020603050405020304" pitchFamily="18" charset="0"/>
              </a:rPr>
              <a:t>Autoruzraudzības mērķis ir </a:t>
            </a:r>
            <a:r>
              <a:rPr lang="lv-LV" sz="2200" b="1" i="1" u="sng" dirty="0">
                <a:solidFill>
                  <a:srgbClr val="414142"/>
                </a:solidFill>
                <a:effectLst/>
                <a:latin typeface="Times New Roman" panose="02020603050405020304" pitchFamily="18" charset="0"/>
                <a:cs typeface="Times New Roman" panose="02020603050405020304" pitchFamily="18" charset="0"/>
              </a:rPr>
              <a:t>nepieļaut būvniecības dalībnieku patvaļīgas atkāpes</a:t>
            </a:r>
            <a:r>
              <a:rPr lang="lv-LV" sz="2200" b="0" i="0" dirty="0">
                <a:solidFill>
                  <a:srgbClr val="414142"/>
                </a:solidFill>
                <a:effectLst/>
                <a:latin typeface="Times New Roman" panose="02020603050405020304" pitchFamily="18" charset="0"/>
                <a:cs typeface="Times New Roman" panose="02020603050405020304" pitchFamily="18" charset="0"/>
              </a:rPr>
              <a:t> no akceptētās ieceres un izstrādātā būvprojekta, kā arī normatīvo aktu un standartu pārkāpumus būvdarbu gaitā.</a:t>
            </a:r>
          </a:p>
          <a:p>
            <a:pPr marL="0" indent="0">
              <a:buNone/>
            </a:pPr>
            <a:endParaRPr lang="lv-LV" dirty="0">
              <a:solidFill>
                <a:srgbClr val="414142"/>
              </a:solidFill>
              <a:latin typeface="Times New Roman" panose="02020603050405020304" pitchFamily="18" charset="0"/>
              <a:cs typeface="Times New Roman" panose="02020603050405020304" pitchFamily="18" charset="0"/>
            </a:endParaRPr>
          </a:p>
          <a:p>
            <a:pPr marL="0" indent="0">
              <a:buNone/>
            </a:pPr>
            <a:r>
              <a:rPr lang="lv-LV" sz="2200" b="0" i="0" dirty="0">
                <a:solidFill>
                  <a:srgbClr val="414142"/>
                </a:solidFill>
                <a:effectLst/>
                <a:latin typeface="Times New Roman" panose="02020603050405020304" pitchFamily="18" charset="0"/>
                <a:cs typeface="Times New Roman" panose="02020603050405020304" pitchFamily="18" charset="0"/>
              </a:rPr>
              <a:t>VBN 2.1. apakšpunkts.</a:t>
            </a:r>
          </a:p>
          <a:p>
            <a:pPr marL="0" indent="0">
              <a:buNone/>
            </a:pPr>
            <a:r>
              <a:rPr lang="lv-LV" sz="2200" b="0" i="0" dirty="0">
                <a:solidFill>
                  <a:srgbClr val="414142"/>
                </a:solidFill>
                <a:effectLst/>
                <a:latin typeface="Times New Roman" panose="02020603050405020304" pitchFamily="18" charset="0"/>
                <a:cs typeface="Times New Roman" panose="02020603050405020304" pitchFamily="18" charset="0"/>
              </a:rPr>
              <a:t>2.1</a:t>
            </a:r>
            <a:r>
              <a:rPr lang="lv-LV" sz="2200" b="1" i="1" u="sng" dirty="0">
                <a:solidFill>
                  <a:srgbClr val="414142"/>
                </a:solidFill>
                <a:effectLst/>
                <a:latin typeface="Times New Roman" panose="02020603050405020304" pitchFamily="18" charset="0"/>
                <a:cs typeface="Times New Roman" panose="02020603050405020304" pitchFamily="18" charset="0"/>
              </a:rPr>
              <a:t>. autoruzraudzība – kontrole</a:t>
            </a:r>
            <a:r>
              <a:rPr lang="lv-LV" sz="2200" b="0" i="0" dirty="0">
                <a:solidFill>
                  <a:srgbClr val="414142"/>
                </a:solidFill>
                <a:effectLst/>
                <a:latin typeface="Times New Roman" panose="02020603050405020304" pitchFamily="18" charset="0"/>
                <a:cs typeface="Times New Roman" panose="02020603050405020304" pitchFamily="18" charset="0"/>
              </a:rPr>
              <a:t>, ko būvprojekta izstrādātājs veic pēc projektēšanas darbu pabeigšanas līdz būves nodošanai ekspluatācijā, lai nodrošinātu būves realizāciju atbilstoši būvprojektam;</a:t>
            </a:r>
          </a:p>
          <a:p>
            <a:pPr marL="0" indent="0">
              <a:buNone/>
            </a:pPr>
            <a:endParaRPr lang="lv-LV" b="0" i="0" dirty="0">
              <a:solidFill>
                <a:srgbClr val="414142"/>
              </a:solidFill>
              <a:effectLst/>
              <a:latin typeface="Times New Roman" panose="02020603050405020304" pitchFamily="18" charset="0"/>
              <a:cs typeface="Times New Roman" panose="02020603050405020304" pitchFamily="18" charset="0"/>
            </a:endParaRPr>
          </a:p>
          <a:p>
            <a:pPr marL="0" indent="0">
              <a:buNone/>
            </a:pPr>
            <a:r>
              <a:rPr lang="lv-LV" dirty="0">
                <a:solidFill>
                  <a:srgbClr val="414142"/>
                </a:solidFill>
                <a:latin typeface="Times New Roman" panose="02020603050405020304" pitchFamily="18" charset="0"/>
                <a:cs typeface="Times New Roman" panose="02020603050405020304" pitchFamily="18" charset="0"/>
              </a:rPr>
              <a:t>*VBN - Ministru kabineta 2014. gada 19. augusta noteikumi Nr. 500 "Vispārīgie būvnoteikumi". </a:t>
            </a:r>
            <a:endParaRPr lang="lv-LV" dirty="0">
              <a:solidFill>
                <a:srgbClr val="414142"/>
              </a:solidFill>
              <a:latin typeface="Arial" panose="020B0604020202020204" pitchFamily="34" charset="0"/>
            </a:endParaRPr>
          </a:p>
          <a:p>
            <a:pPr marL="0" indent="0">
              <a:buNone/>
            </a:pPr>
            <a:endParaRPr lang="lv-LV" dirty="0"/>
          </a:p>
        </p:txBody>
      </p:sp>
      <p:pic>
        <p:nvPicPr>
          <p:cNvPr id="4" name="Grafika 1">
            <a:extLst>
              <a:ext uri="{FF2B5EF4-FFF2-40B4-BE49-F238E27FC236}">
                <a16:creationId xmlns:a16="http://schemas.microsoft.com/office/drawing/2014/main" id="{C1968E3E-5270-3F1F-3116-8FEC0F4832D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2213891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9401D-9531-66F4-894D-52092564FE28}"/>
              </a:ext>
            </a:extLst>
          </p:cNvPr>
          <p:cNvSpPr>
            <a:spLocks noGrp="1"/>
          </p:cNvSpPr>
          <p:nvPr>
            <p:ph type="title"/>
          </p:nvPr>
        </p:nvSpPr>
        <p:spPr>
          <a:xfrm>
            <a:off x="1940560" y="365125"/>
            <a:ext cx="941324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Kad nepieciešama autoruzraudzība?</a:t>
            </a:r>
          </a:p>
        </p:txBody>
      </p:sp>
      <p:sp>
        <p:nvSpPr>
          <p:cNvPr id="3" name="Content Placeholder 2">
            <a:extLst>
              <a:ext uri="{FF2B5EF4-FFF2-40B4-BE49-F238E27FC236}">
                <a16:creationId xmlns:a16="http://schemas.microsoft.com/office/drawing/2014/main" id="{8FFF9685-9714-4F29-81CD-1B8DDA87F473}"/>
              </a:ext>
            </a:extLst>
          </p:cNvPr>
          <p:cNvSpPr>
            <a:spLocks noGrp="1"/>
          </p:cNvSpPr>
          <p:nvPr>
            <p:ph idx="1"/>
          </p:nvPr>
        </p:nvSpPr>
        <p:spPr>
          <a:xfrm>
            <a:off x="677334" y="1595120"/>
            <a:ext cx="10676466" cy="4551679"/>
          </a:xfrm>
        </p:spPr>
        <p:txBody>
          <a:bodyPr>
            <a:normAutofit/>
          </a:bodyPr>
          <a:lstStyle/>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VBN 105. punkts.  Autoruzraudzību veic:</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105.1. </a:t>
            </a:r>
            <a:r>
              <a:rPr lang="lv-LV" b="1" i="0" dirty="0">
                <a:solidFill>
                  <a:srgbClr val="414142"/>
                </a:solidFill>
                <a:effectLst/>
                <a:latin typeface="Times New Roman" panose="02020603050405020304" pitchFamily="18" charset="0"/>
                <a:cs typeface="Times New Roman" panose="02020603050405020304" pitchFamily="18" charset="0"/>
              </a:rPr>
              <a:t>valsts aizsargājamiem kultūras pieminekļiem</a:t>
            </a:r>
            <a:r>
              <a:rPr lang="lv-LV" i="0" dirty="0">
                <a:solidFill>
                  <a:srgbClr val="414142"/>
                </a:solidFill>
                <a:effectLst/>
                <a:latin typeface="Times New Roman" panose="02020603050405020304" pitchFamily="18" charset="0"/>
                <a:cs typeface="Times New Roman" panose="02020603050405020304" pitchFamily="18" charset="0"/>
              </a:rPr>
              <a:t>, otrās un trešās grupas ēkām (izņemot viena vai divu dzīvokļu dzīvojamās ēkas un palīgēkas) pilsētbūvniecības </a:t>
            </a:r>
            <a:r>
              <a:rPr lang="lv-LV" b="0" i="0" dirty="0">
                <a:solidFill>
                  <a:srgbClr val="414142"/>
                </a:solidFill>
                <a:effectLst/>
                <a:latin typeface="Times New Roman" panose="02020603050405020304" pitchFamily="18" charset="0"/>
                <a:cs typeface="Times New Roman" panose="02020603050405020304" pitchFamily="18" charset="0"/>
              </a:rPr>
              <a:t>pieminekļa teritorijā un tā aizsardzības zonā atbilstoši teritorijas plānojumam;</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105.2</a:t>
            </a:r>
            <a:r>
              <a:rPr lang="lv-LV" b="1" i="0" dirty="0">
                <a:solidFill>
                  <a:srgbClr val="414142"/>
                </a:solidFill>
                <a:effectLst/>
                <a:latin typeface="Times New Roman" panose="02020603050405020304" pitchFamily="18" charset="0"/>
                <a:cs typeface="Times New Roman" panose="02020603050405020304" pitchFamily="18" charset="0"/>
              </a:rPr>
              <a:t>. trešās grupas </a:t>
            </a:r>
            <a:r>
              <a:rPr lang="lv-LV" b="0" i="0" dirty="0" err="1">
                <a:solidFill>
                  <a:srgbClr val="414142"/>
                </a:solidFill>
                <a:effectLst/>
                <a:latin typeface="Times New Roman" panose="02020603050405020304" pitchFamily="18" charset="0"/>
                <a:cs typeface="Times New Roman" panose="02020603050405020304" pitchFamily="18" charset="0"/>
              </a:rPr>
              <a:t>jaunbūvējamām</a:t>
            </a:r>
            <a:r>
              <a:rPr lang="lv-LV" b="0" i="0" dirty="0">
                <a:solidFill>
                  <a:srgbClr val="414142"/>
                </a:solidFill>
                <a:effectLst/>
                <a:latin typeface="Times New Roman" panose="02020603050405020304" pitchFamily="18" charset="0"/>
                <a:cs typeface="Times New Roman" panose="02020603050405020304" pitchFamily="18" charset="0"/>
              </a:rPr>
              <a:t>, restaurējamām un pārbūvējamām </a:t>
            </a:r>
            <a:r>
              <a:rPr lang="lv-LV" b="1" i="0" dirty="0">
                <a:solidFill>
                  <a:srgbClr val="414142"/>
                </a:solidFill>
                <a:effectLst/>
                <a:latin typeface="Times New Roman" panose="02020603050405020304" pitchFamily="18" charset="0"/>
                <a:cs typeface="Times New Roman" panose="02020603050405020304" pitchFamily="18" charset="0"/>
              </a:rPr>
              <a:t>būvēm</a:t>
            </a:r>
            <a:r>
              <a:rPr lang="lv-LV" b="0" i="0" dirty="0">
                <a:solidFill>
                  <a:srgbClr val="414142"/>
                </a:solidFill>
                <a:effectLst/>
                <a:latin typeface="Times New Roman" panose="02020603050405020304" pitchFamily="18" charset="0"/>
                <a:cs typeface="Times New Roman" panose="02020603050405020304" pitchFamily="18" charset="0"/>
              </a:rPr>
              <a:t>, ja būvniecībai nepieciešama būvatļauja;</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105.3. </a:t>
            </a:r>
            <a:r>
              <a:rPr lang="lv-LV" b="1" i="0" dirty="0">
                <a:solidFill>
                  <a:srgbClr val="414142"/>
                </a:solidFill>
                <a:effectLst/>
                <a:latin typeface="Times New Roman" panose="02020603050405020304" pitchFamily="18" charset="0"/>
                <a:cs typeface="Times New Roman" panose="02020603050405020304" pitchFamily="18" charset="0"/>
              </a:rPr>
              <a:t>otrās grupas būvēm</a:t>
            </a:r>
            <a:r>
              <a:rPr lang="lv-LV" b="0" i="0" dirty="0">
                <a:solidFill>
                  <a:srgbClr val="414142"/>
                </a:solidFill>
                <a:effectLst/>
                <a:latin typeface="Times New Roman" panose="02020603050405020304" pitchFamily="18" charset="0"/>
                <a:cs typeface="Times New Roman" panose="02020603050405020304" pitchFamily="18" charset="0"/>
              </a:rPr>
              <a:t>, ja būvniecībai nepieciešama būvatļauja:</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105.3.1. publiskām </a:t>
            </a:r>
            <a:r>
              <a:rPr lang="lv-LV" b="0" i="0" dirty="0" err="1">
                <a:solidFill>
                  <a:srgbClr val="414142"/>
                </a:solidFill>
                <a:effectLst/>
                <a:latin typeface="Times New Roman" panose="02020603050405020304" pitchFamily="18" charset="0"/>
                <a:cs typeface="Times New Roman" panose="02020603050405020304" pitchFamily="18" charset="0"/>
              </a:rPr>
              <a:t>jaunbūvējamām</a:t>
            </a:r>
            <a:r>
              <a:rPr lang="lv-LV" b="0" i="0" dirty="0">
                <a:solidFill>
                  <a:srgbClr val="414142"/>
                </a:solidFill>
                <a:effectLst/>
                <a:latin typeface="Times New Roman" panose="02020603050405020304" pitchFamily="18" charset="0"/>
                <a:cs typeface="Times New Roman" panose="02020603050405020304" pitchFamily="18" charset="0"/>
              </a:rPr>
              <a:t>, restaurējamām un pārbūvējamām ēkām;</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105.3.2. </a:t>
            </a:r>
            <a:r>
              <a:rPr lang="lv-LV" b="0" i="0" dirty="0" err="1">
                <a:solidFill>
                  <a:srgbClr val="414142"/>
                </a:solidFill>
                <a:effectLst/>
                <a:latin typeface="Times New Roman" panose="02020603050405020304" pitchFamily="18" charset="0"/>
                <a:cs typeface="Times New Roman" panose="02020603050405020304" pitchFamily="18" charset="0"/>
              </a:rPr>
              <a:t>jaunbūvējamām</a:t>
            </a:r>
            <a:r>
              <a:rPr lang="lv-LV" b="0" i="0" dirty="0">
                <a:solidFill>
                  <a:srgbClr val="414142"/>
                </a:solidFill>
                <a:effectLst/>
                <a:latin typeface="Times New Roman" panose="02020603050405020304" pitchFamily="18" charset="0"/>
                <a:cs typeface="Times New Roman" panose="02020603050405020304" pitchFamily="18" charset="0"/>
              </a:rPr>
              <a:t> dzīvojamām ēkām (izņemot viena vai divu dzīvokļu dzīvojamās ēkas);</a:t>
            </a:r>
          </a:p>
          <a:p>
            <a:pPr marL="0" indent="0" algn="just">
              <a:lnSpc>
                <a:spcPct val="120000"/>
              </a:lnSpc>
              <a:buNone/>
            </a:pPr>
            <a:r>
              <a:rPr lang="lv-LV" b="0" i="0" dirty="0">
                <a:solidFill>
                  <a:srgbClr val="414142"/>
                </a:solidFill>
                <a:effectLst/>
                <a:latin typeface="Times New Roman" panose="02020603050405020304" pitchFamily="18" charset="0"/>
                <a:cs typeface="Times New Roman" panose="02020603050405020304" pitchFamily="18" charset="0"/>
              </a:rPr>
              <a:t>105.4. būvēm, kurām ir veikts </a:t>
            </a:r>
            <a:r>
              <a:rPr lang="lv-LV" b="1" i="0" dirty="0">
                <a:solidFill>
                  <a:srgbClr val="414142"/>
                </a:solidFill>
                <a:effectLst/>
                <a:latin typeface="Times New Roman" panose="02020603050405020304" pitchFamily="18" charset="0"/>
                <a:cs typeface="Times New Roman" panose="02020603050405020304" pitchFamily="18" charset="0"/>
              </a:rPr>
              <a:t>ietekmes uz vidi novērtējums</a:t>
            </a:r>
            <a:r>
              <a:rPr lang="lv-LV" b="0" i="0" dirty="0">
                <a:solidFill>
                  <a:srgbClr val="414142"/>
                </a:solidFill>
                <a:effectLst/>
                <a:latin typeface="Times New Roman" panose="02020603050405020304" pitchFamily="18" charset="0"/>
                <a:cs typeface="Times New Roman" panose="02020603050405020304" pitchFamily="18" charset="0"/>
              </a:rPr>
              <a:t>.</a:t>
            </a:r>
          </a:p>
          <a:p>
            <a:pPr marL="0" indent="0" algn="just">
              <a:buNone/>
            </a:pPr>
            <a:r>
              <a:rPr lang="lv-LV" sz="1400" b="0" i="1" dirty="0">
                <a:solidFill>
                  <a:srgbClr val="414142"/>
                </a:solidFill>
                <a:effectLst/>
                <a:latin typeface="Times New Roman" panose="02020603050405020304" pitchFamily="18" charset="0"/>
                <a:cs typeface="Times New Roman" panose="02020603050405020304" pitchFamily="18" charset="0"/>
              </a:rPr>
              <a:t>(MK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1400" b="0" i="1" dirty="0">
                <a:solidFill>
                  <a:srgbClr val="414142"/>
                </a:solidFill>
                <a:effectLst/>
                <a:latin typeface="Times New Roman" panose="02020603050405020304" pitchFamily="18" charset="0"/>
                <a:cs typeface="Times New Roman" panose="02020603050405020304" pitchFamily="18" charset="0"/>
              </a:rPr>
              <a:t> noteikumu Nr. 804 redakcijā)</a:t>
            </a:r>
          </a:p>
          <a:p>
            <a:pPr marL="0" indent="0">
              <a:buNone/>
            </a:pPr>
            <a:endParaRPr lang="lv-LV" dirty="0"/>
          </a:p>
        </p:txBody>
      </p:sp>
      <p:pic>
        <p:nvPicPr>
          <p:cNvPr id="4" name="Grafika 1">
            <a:extLst>
              <a:ext uri="{FF2B5EF4-FFF2-40B4-BE49-F238E27FC236}">
                <a16:creationId xmlns:a16="http://schemas.microsoft.com/office/drawing/2014/main" id="{47EB98D1-7BEF-D544-C856-23BB4E568CE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43183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D1A2-7645-435F-0825-3780D2DFA4DB}"/>
              </a:ext>
            </a:extLst>
          </p:cNvPr>
          <p:cNvSpPr>
            <a:spLocks noGrp="1"/>
          </p:cNvSpPr>
          <p:nvPr>
            <p:ph type="title"/>
          </p:nvPr>
        </p:nvSpPr>
        <p:spPr>
          <a:xfrm>
            <a:off x="2468880" y="500062"/>
            <a:ext cx="940308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Kas tiesīgs veikt autoruzraudzību?</a:t>
            </a:r>
          </a:p>
        </p:txBody>
      </p:sp>
      <p:sp>
        <p:nvSpPr>
          <p:cNvPr id="3" name="Content Placeholder 2">
            <a:extLst>
              <a:ext uri="{FF2B5EF4-FFF2-40B4-BE49-F238E27FC236}">
                <a16:creationId xmlns:a16="http://schemas.microsoft.com/office/drawing/2014/main" id="{9A13FC62-D7D9-FFB2-4D61-70EEE0193AE8}"/>
              </a:ext>
            </a:extLst>
          </p:cNvPr>
          <p:cNvSpPr>
            <a:spLocks noGrp="1"/>
          </p:cNvSpPr>
          <p:nvPr>
            <p:ph idx="1"/>
          </p:nvPr>
        </p:nvSpPr>
        <p:spPr>
          <a:xfrm>
            <a:off x="677334" y="2160589"/>
            <a:ext cx="10732346" cy="3880773"/>
          </a:xfrm>
        </p:spPr>
        <p:txBody>
          <a:bodyPr>
            <a:normAutofit fontScale="85000" lnSpcReduction="20000"/>
          </a:bodyPr>
          <a:lstStyle/>
          <a:p>
            <a:pPr marL="0" indent="0" algn="just">
              <a:buNone/>
            </a:pPr>
            <a:r>
              <a:rPr lang="lv-LV" sz="2000" b="0" i="0" dirty="0">
                <a:solidFill>
                  <a:srgbClr val="414142"/>
                </a:solidFill>
                <a:effectLst/>
                <a:latin typeface="Times New Roman" panose="02020603050405020304" pitchFamily="18" charset="0"/>
                <a:cs typeface="Times New Roman" panose="02020603050405020304" pitchFamily="18" charset="0"/>
              </a:rPr>
              <a:t>VBN 103. Ja būvprojektu minimālā sastāvā un būvprojektu neizstrādā viena un tā pati persona, autoruzraudzību būvdarbu laikā veic tas būvkomersants vai </a:t>
            </a:r>
            <a:r>
              <a:rPr lang="lv-LV" sz="2000" b="0" i="0" dirty="0" err="1">
                <a:solidFill>
                  <a:srgbClr val="414142"/>
                </a:solidFill>
                <a:effectLst/>
                <a:latin typeface="Times New Roman" panose="02020603050405020304" pitchFamily="18" charset="0"/>
                <a:cs typeface="Times New Roman" panose="02020603050405020304" pitchFamily="18" charset="0"/>
              </a:rPr>
              <a:t>būvspeciālists</a:t>
            </a:r>
            <a:r>
              <a:rPr lang="lv-LV" sz="2000" b="0" i="0" dirty="0">
                <a:solidFill>
                  <a:srgbClr val="414142"/>
                </a:solidFill>
                <a:effectLst/>
                <a:latin typeface="Times New Roman" panose="02020603050405020304" pitchFamily="18" charset="0"/>
                <a:cs typeface="Times New Roman" panose="02020603050405020304" pitchFamily="18" charset="0"/>
              </a:rPr>
              <a:t>, kurš ir izstrādājis būvprojektu, </a:t>
            </a:r>
            <a:r>
              <a:rPr lang="lv-LV" sz="2000" b="1" i="1" u="sng" dirty="0">
                <a:solidFill>
                  <a:srgbClr val="414142"/>
                </a:solidFill>
                <a:effectLst/>
                <a:latin typeface="Times New Roman" panose="02020603050405020304" pitchFamily="18" charset="0"/>
                <a:cs typeface="Times New Roman" panose="02020603050405020304" pitchFamily="18" charset="0"/>
              </a:rPr>
              <a:t>ja ar būvniecības ierosinātāju noslēgtajā līgumā par būvprojekta izstrādi nav noteikts citādi. </a:t>
            </a:r>
            <a:r>
              <a:rPr lang="lv-LV" sz="1400" b="0" i="1" dirty="0">
                <a:solidFill>
                  <a:srgbClr val="414142"/>
                </a:solidFill>
                <a:effectLst/>
                <a:latin typeface="Times New Roman" panose="02020603050405020304" pitchFamily="18" charset="0"/>
                <a:cs typeface="Times New Roman" panose="02020603050405020304" pitchFamily="18" charset="0"/>
              </a:rPr>
              <a:t>(Grozīts ar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1400" b="0" i="1" dirty="0">
                <a:solidFill>
                  <a:srgbClr val="414142"/>
                </a:solidFill>
                <a:effectLst/>
                <a:latin typeface="Times New Roman" panose="02020603050405020304" pitchFamily="18" charset="0"/>
                <a:cs typeface="Times New Roman" panose="02020603050405020304" pitchFamily="18" charset="0"/>
              </a:rPr>
              <a:t> noteikumiem Nr. 804;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3"/>
              </a:rPr>
              <a:t>25.09.2018.</a:t>
            </a:r>
            <a:r>
              <a:rPr lang="lv-LV" sz="1400" b="0" i="1" dirty="0">
                <a:solidFill>
                  <a:srgbClr val="414142"/>
                </a:solidFill>
                <a:effectLst/>
                <a:latin typeface="Times New Roman" panose="02020603050405020304" pitchFamily="18" charset="0"/>
                <a:cs typeface="Times New Roman" panose="02020603050405020304" pitchFamily="18" charset="0"/>
              </a:rPr>
              <a:t> noteikumiem Nr. 604)</a:t>
            </a:r>
          </a:p>
          <a:p>
            <a:pPr marL="0" indent="0">
              <a:buNone/>
            </a:pPr>
            <a:endParaRPr lang="lv-LV" b="0" i="0" dirty="0">
              <a:solidFill>
                <a:srgbClr val="414142"/>
              </a:solidFill>
              <a:effectLst/>
              <a:latin typeface="Times New Roman" panose="02020603050405020304" pitchFamily="18" charset="0"/>
              <a:cs typeface="Times New Roman" panose="02020603050405020304" pitchFamily="18" charset="0"/>
            </a:endParaRPr>
          </a:p>
          <a:p>
            <a:pPr marL="0" indent="0">
              <a:buNone/>
            </a:pPr>
            <a:r>
              <a:rPr lang="lv-LV" b="0" i="0" dirty="0">
                <a:solidFill>
                  <a:srgbClr val="414142"/>
                </a:solidFill>
                <a:effectLst/>
                <a:latin typeface="Times New Roman" panose="02020603050405020304" pitchFamily="18" charset="0"/>
                <a:cs typeface="Times New Roman" panose="02020603050405020304" pitchFamily="18" charset="0"/>
              </a:rPr>
              <a:t>BL * 20) </a:t>
            </a:r>
            <a:r>
              <a:rPr lang="lv-LV" b="1" i="0" dirty="0">
                <a:solidFill>
                  <a:srgbClr val="414142"/>
                </a:solidFill>
                <a:effectLst/>
                <a:latin typeface="Times New Roman" panose="02020603050405020304" pitchFamily="18" charset="0"/>
                <a:cs typeface="Times New Roman" panose="02020603050405020304" pitchFamily="18" charset="0"/>
              </a:rPr>
              <a:t>autoruzraudzības veicējs</a:t>
            </a:r>
            <a:r>
              <a:rPr lang="lv-LV" b="0" i="0" dirty="0">
                <a:solidFill>
                  <a:srgbClr val="414142"/>
                </a:solidFill>
                <a:effectLst/>
                <a:latin typeface="Times New Roman" panose="02020603050405020304" pitchFamily="18" charset="0"/>
                <a:cs typeface="Times New Roman" panose="02020603050405020304" pitchFamily="18" charset="0"/>
              </a:rPr>
              <a:t> — </a:t>
            </a:r>
            <a:r>
              <a:rPr lang="lv-LV" b="0" i="0" dirty="0" err="1">
                <a:solidFill>
                  <a:srgbClr val="414142"/>
                </a:solidFill>
                <a:effectLst/>
                <a:latin typeface="Times New Roman" panose="02020603050405020304" pitchFamily="18" charset="0"/>
                <a:cs typeface="Times New Roman" panose="02020603050405020304" pitchFamily="18" charset="0"/>
              </a:rPr>
              <a:t>būvspeciālists</a:t>
            </a:r>
            <a:r>
              <a:rPr lang="lv-LV" b="0" i="0" dirty="0">
                <a:solidFill>
                  <a:srgbClr val="414142"/>
                </a:solidFill>
                <a:effectLst/>
                <a:latin typeface="Times New Roman" panose="02020603050405020304" pitchFamily="18" charset="0"/>
                <a:cs typeface="Times New Roman" panose="02020603050405020304" pitchFamily="18" charset="0"/>
              </a:rPr>
              <a:t> vai būvkomersants, kas noslēdzis rakstveida līgumu par autoruzraudzību vai pēc savas izvēles veic autoruzraudzību;</a:t>
            </a:r>
          </a:p>
          <a:p>
            <a:pPr marL="0" indent="0">
              <a:buNone/>
            </a:pPr>
            <a:endParaRPr lang="lv-LV" dirty="0">
              <a:solidFill>
                <a:srgbClr val="414142"/>
              </a:solidFill>
              <a:latin typeface="Times New Roman" panose="02020603050405020304" pitchFamily="18" charset="0"/>
              <a:cs typeface="Times New Roman" panose="02020603050405020304" pitchFamily="18" charset="0"/>
            </a:endParaRPr>
          </a:p>
          <a:p>
            <a:pPr marL="0" indent="0">
              <a:buNone/>
            </a:pPr>
            <a:endParaRPr lang="lv-LV" dirty="0">
              <a:solidFill>
                <a:srgbClr val="414142"/>
              </a:solidFill>
              <a:latin typeface="Times New Roman" panose="02020603050405020304" pitchFamily="18" charset="0"/>
              <a:cs typeface="Times New Roman" panose="02020603050405020304" pitchFamily="18" charset="0"/>
            </a:endParaRPr>
          </a:p>
          <a:p>
            <a:pPr marL="0" indent="0">
              <a:buNone/>
            </a:pPr>
            <a:r>
              <a:rPr lang="lv-LV" sz="3000" b="1" dirty="0">
                <a:solidFill>
                  <a:srgbClr val="FF0000"/>
                </a:solidFill>
                <a:latin typeface="Times New Roman" panose="02020603050405020304" pitchFamily="18" charset="0"/>
                <a:cs typeface="Times New Roman" panose="02020603050405020304" pitchFamily="18" charset="0"/>
              </a:rPr>
              <a:t>AUTORUZRAUDZĪBAS VEICĒJS = </a:t>
            </a:r>
            <a:r>
              <a:rPr lang="lv-LV" sz="3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BŪVPROJEKTA IZSTRĀDĀTĀJS </a:t>
            </a:r>
            <a:endParaRPr lang="lv-LV" sz="3000" b="1" dirty="0">
              <a:solidFill>
                <a:srgbClr val="FF0000"/>
              </a:solidFill>
              <a:latin typeface="Times New Roman" panose="02020603050405020304" pitchFamily="18" charset="0"/>
              <a:cs typeface="Times New Roman" panose="02020603050405020304" pitchFamily="18" charset="0"/>
            </a:endParaRPr>
          </a:p>
          <a:p>
            <a:pPr marL="0" indent="0">
              <a:buNone/>
            </a:pPr>
            <a:r>
              <a:rPr lang="lv-LV" dirty="0">
                <a:solidFill>
                  <a:srgbClr val="414142"/>
                </a:solidFill>
                <a:latin typeface="Times New Roman" panose="02020603050405020304" pitchFamily="18" charset="0"/>
                <a:cs typeface="Times New Roman" panose="02020603050405020304" pitchFamily="18" charset="0"/>
              </a:rPr>
              <a:t>VBN 115.punkts. </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“[i]</a:t>
            </a:r>
            <a:r>
              <a:rPr lang="lv-LV" sz="1800" dirty="0" err="1">
                <a:effectLst/>
                <a:latin typeface="Times New Roman" panose="02020603050405020304" pitchFamily="18" charset="0"/>
                <a:ea typeface="Times New Roman" panose="02020603050405020304" pitchFamily="18" charset="0"/>
                <a:cs typeface="Times New Roman" panose="02020603050405020304" pitchFamily="18" charset="0"/>
              </a:rPr>
              <a:t>zmaiņas</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 būvprojektā būvdarbu gaitā var izdarīt </a:t>
            </a:r>
            <a:r>
              <a:rPr lang="lv-LV" sz="1800" b="1" i="1" u="sng"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būvprojekta izstrādātājs </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vai</a:t>
            </a:r>
            <a:r>
              <a:rPr lang="lv-LV"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v-LV" sz="1800" b="1" i="1" u="sng" dirty="0" err="1">
                <a:solidFill>
                  <a:schemeClr val="accent6"/>
                </a:solidFill>
                <a:effectLst/>
                <a:latin typeface="Times New Roman" panose="02020603050405020304" pitchFamily="18" charset="0"/>
                <a:ea typeface="Times New Roman" panose="02020603050405020304" pitchFamily="18" charset="0"/>
                <a:cs typeface="Times New Roman" panose="02020603050405020304" pitchFamily="18" charset="0"/>
              </a:rPr>
              <a:t>autoruzraugs</a:t>
            </a:r>
            <a:r>
              <a:rPr lang="lv-LV"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v-LV" sz="1800" dirty="0">
                <a:effectLst/>
                <a:latin typeface="Times New Roman" panose="02020603050405020304" pitchFamily="18" charset="0"/>
                <a:ea typeface="Times New Roman" panose="02020603050405020304" pitchFamily="18" charset="0"/>
                <a:cs typeface="Times New Roman" panose="02020603050405020304" pitchFamily="18" charset="0"/>
              </a:rPr>
              <a:t>pēc rakstiskas vienošanās ar pārējiem būvniecības dalībniekiem [..]”, </a:t>
            </a:r>
            <a:endParaRPr lang="lv-LV" dirty="0">
              <a:solidFill>
                <a:srgbClr val="414142"/>
              </a:solidFill>
              <a:latin typeface="Times New Roman" panose="02020603050405020304" pitchFamily="18" charset="0"/>
              <a:cs typeface="Times New Roman" panose="02020603050405020304" pitchFamily="18" charset="0"/>
            </a:endParaRPr>
          </a:p>
          <a:p>
            <a:pPr marL="0" indent="0">
              <a:buNone/>
            </a:pPr>
            <a:endParaRPr lang="lv-LV" dirty="0">
              <a:solidFill>
                <a:srgbClr val="414142"/>
              </a:solidFill>
              <a:latin typeface="Times New Roman" panose="02020603050405020304" pitchFamily="18" charset="0"/>
              <a:cs typeface="Times New Roman" panose="02020603050405020304" pitchFamily="18" charset="0"/>
            </a:endParaRPr>
          </a:p>
          <a:p>
            <a:pPr marL="0" indent="0">
              <a:buNone/>
            </a:pPr>
            <a:r>
              <a:rPr lang="lv-LV" sz="2000" dirty="0">
                <a:solidFill>
                  <a:srgbClr val="414142"/>
                </a:solidFill>
                <a:latin typeface="Times New Roman" panose="02020603050405020304" pitchFamily="18" charset="0"/>
                <a:cs typeface="Times New Roman" panose="02020603050405020304" pitchFamily="18" charset="0"/>
              </a:rPr>
              <a:t>*BL- Būvniecības likums</a:t>
            </a:r>
            <a:endParaRPr lang="lv-LV" sz="2000" dirty="0">
              <a:latin typeface="Times New Roman" panose="02020603050405020304" pitchFamily="18" charset="0"/>
              <a:cs typeface="Times New Roman" panose="02020603050405020304" pitchFamily="18" charset="0"/>
            </a:endParaRPr>
          </a:p>
        </p:txBody>
      </p:sp>
      <p:pic>
        <p:nvPicPr>
          <p:cNvPr id="4" name="Grafika 1">
            <a:extLst>
              <a:ext uri="{FF2B5EF4-FFF2-40B4-BE49-F238E27FC236}">
                <a16:creationId xmlns:a16="http://schemas.microsoft.com/office/drawing/2014/main" id="{9F09ADE3-3AD2-A53C-0719-79143239150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6185" y="28454"/>
            <a:ext cx="921642" cy="1455520"/>
          </a:xfrm>
          <a:prstGeom prst="rect">
            <a:avLst/>
          </a:prstGeom>
        </p:spPr>
      </p:pic>
      <p:sp>
        <p:nvSpPr>
          <p:cNvPr id="5" name="TextBox 4">
            <a:extLst>
              <a:ext uri="{FF2B5EF4-FFF2-40B4-BE49-F238E27FC236}">
                <a16:creationId xmlns:a16="http://schemas.microsoft.com/office/drawing/2014/main" id="{37B4EA1C-0CB7-1169-D77C-34B4C4A53564}"/>
              </a:ext>
            </a:extLst>
          </p:cNvPr>
          <p:cNvSpPr txBox="1"/>
          <p:nvPr/>
        </p:nvSpPr>
        <p:spPr>
          <a:xfrm>
            <a:off x="5875443" y="3989215"/>
            <a:ext cx="441113" cy="461665"/>
          </a:xfrm>
          <a:prstGeom prst="rect">
            <a:avLst/>
          </a:prstGeom>
          <a:noFill/>
        </p:spPr>
        <p:txBody>
          <a:bodyPr wrap="square" rtlCol="0">
            <a:spAutoFit/>
          </a:bodyPr>
          <a:lstStyle/>
          <a:p>
            <a:r>
              <a:rPr lang="lv-LV" sz="2400" b="1" dirty="0">
                <a:solidFill>
                  <a:srgbClr val="FF0000"/>
                </a:solidFill>
                <a:latin typeface="timesody)"/>
              </a:rPr>
              <a:t>?</a:t>
            </a:r>
          </a:p>
        </p:txBody>
      </p:sp>
    </p:spTree>
    <p:extLst>
      <p:ext uri="{BB962C8B-B14F-4D97-AF65-F5344CB8AC3E}">
        <p14:creationId xmlns:p14="http://schemas.microsoft.com/office/powerpoint/2010/main" val="38012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E4463-8750-A1DF-AEB6-8A79A57F2F05}"/>
              </a:ext>
            </a:extLst>
          </p:cNvPr>
          <p:cNvSpPr>
            <a:spLocks noGrp="1"/>
          </p:cNvSpPr>
          <p:nvPr>
            <p:ph type="title"/>
          </p:nvPr>
        </p:nvSpPr>
        <p:spPr>
          <a:xfrm>
            <a:off x="2143760" y="365125"/>
            <a:ext cx="921004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Autoruzraudzība atbilstoši kompetencei</a:t>
            </a:r>
          </a:p>
        </p:txBody>
      </p:sp>
      <p:sp>
        <p:nvSpPr>
          <p:cNvPr id="3" name="Content Placeholder 2">
            <a:extLst>
              <a:ext uri="{FF2B5EF4-FFF2-40B4-BE49-F238E27FC236}">
                <a16:creationId xmlns:a16="http://schemas.microsoft.com/office/drawing/2014/main" id="{FC2F7DF3-79D4-F759-88A6-D41D14750F27}"/>
              </a:ext>
            </a:extLst>
          </p:cNvPr>
          <p:cNvSpPr>
            <a:spLocks noGrp="1"/>
          </p:cNvSpPr>
          <p:nvPr>
            <p:ph idx="1"/>
          </p:nvPr>
        </p:nvSpPr>
        <p:spPr>
          <a:xfrm>
            <a:off x="680719" y="2014200"/>
            <a:ext cx="5852161" cy="3880773"/>
          </a:xfrm>
        </p:spPr>
        <p:txBody>
          <a:bodyPr>
            <a:normAutofit/>
          </a:bodyPr>
          <a:lstStyle/>
          <a:p>
            <a:pPr marL="0" indent="0">
              <a:buNone/>
            </a:pPr>
            <a:r>
              <a:rPr lang="lv-LV" sz="2000" dirty="0">
                <a:latin typeface="Times New Roman" panose="02020603050405020304" pitchFamily="18" charset="0"/>
                <a:cs typeface="Times New Roman" panose="02020603050405020304" pitchFamily="18" charset="0"/>
              </a:rPr>
              <a:t>Ministru kabineta 2018. gada 20. marta noteikumi Nr. 169 "</a:t>
            </a:r>
            <a:r>
              <a:rPr lang="lv-LV" sz="2000" dirty="0" err="1">
                <a:latin typeface="Times New Roman" panose="02020603050405020304" pitchFamily="18" charset="0"/>
                <a:cs typeface="Times New Roman" panose="02020603050405020304" pitchFamily="18" charset="0"/>
              </a:rPr>
              <a:t>Būvspeciālistu</a:t>
            </a:r>
            <a:r>
              <a:rPr lang="lv-LV" sz="2000" dirty="0">
                <a:latin typeface="Times New Roman" panose="02020603050405020304" pitchFamily="18" charset="0"/>
                <a:cs typeface="Times New Roman" panose="02020603050405020304" pitchFamily="18" charset="0"/>
              </a:rPr>
              <a:t> kompetences novērtēšanas un patstāvīgās prakses uzraudzības noteikumi". </a:t>
            </a:r>
          </a:p>
          <a:p>
            <a:pPr marL="0" indent="0">
              <a:buNone/>
            </a:pPr>
            <a:endParaRPr lang="lv-LV" sz="2000" dirty="0">
              <a:latin typeface="Times New Roman" panose="02020603050405020304" pitchFamily="18" charset="0"/>
              <a:cs typeface="Times New Roman" panose="02020603050405020304" pitchFamily="18" charset="0"/>
            </a:endParaRPr>
          </a:p>
          <a:p>
            <a:pPr marL="0" indent="0" algn="just">
              <a:buNone/>
            </a:pPr>
            <a:r>
              <a:rPr lang="lv-LV" sz="2000" b="0" i="0" dirty="0">
                <a:solidFill>
                  <a:srgbClr val="414142"/>
                </a:solidFill>
                <a:effectLst/>
                <a:latin typeface="Times New Roman" panose="02020603050405020304" pitchFamily="18" charset="0"/>
                <a:cs typeface="Times New Roman" panose="02020603050405020304" pitchFamily="18" charset="0"/>
              </a:rPr>
              <a:t>VBN 108. Ja būvprojekta izstrādātājs vairs nenodarbina būvprojekta vadītāju vai būvprojekta daļas vadītāju vai tie zaudējuši patstāvīgās prakses tiesības, autoruzraudzības veikšanai būvprojekta izstrādātājs </a:t>
            </a:r>
            <a:r>
              <a:rPr lang="lv-LV" sz="2000" b="1" i="1" u="sng" dirty="0">
                <a:solidFill>
                  <a:srgbClr val="FF0000"/>
                </a:solidFill>
                <a:effectLst/>
                <a:latin typeface="Times New Roman" panose="02020603050405020304" pitchFamily="18" charset="0"/>
                <a:cs typeface="Times New Roman" panose="02020603050405020304" pitchFamily="18" charset="0"/>
              </a:rPr>
              <a:t>norīko!!!</a:t>
            </a:r>
            <a:r>
              <a:rPr lang="lv-LV" sz="2000" b="0" i="0" dirty="0">
                <a:solidFill>
                  <a:srgbClr val="FF0000"/>
                </a:solidFill>
                <a:effectLst/>
                <a:latin typeface="Times New Roman" panose="02020603050405020304" pitchFamily="18" charset="0"/>
                <a:cs typeface="Times New Roman" panose="02020603050405020304" pitchFamily="18" charset="0"/>
              </a:rPr>
              <a:t> </a:t>
            </a:r>
            <a:r>
              <a:rPr lang="lv-LV" sz="2000" b="0" i="0" dirty="0">
                <a:solidFill>
                  <a:srgbClr val="414142"/>
                </a:solidFill>
                <a:effectLst/>
                <a:latin typeface="Times New Roman" panose="02020603050405020304" pitchFamily="18" charset="0"/>
                <a:cs typeface="Times New Roman" panose="02020603050405020304" pitchFamily="18" charset="0"/>
              </a:rPr>
              <a:t>citu atbilstošas jomas </a:t>
            </a:r>
            <a:r>
              <a:rPr lang="lv-LV" sz="2000" b="0" i="0" dirty="0" err="1">
                <a:solidFill>
                  <a:srgbClr val="414142"/>
                </a:solidFill>
                <a:effectLst/>
                <a:latin typeface="Times New Roman" panose="02020603050405020304" pitchFamily="18" charset="0"/>
                <a:cs typeface="Times New Roman" panose="02020603050405020304" pitchFamily="18" charset="0"/>
              </a:rPr>
              <a:t>būvspeciālistu</a:t>
            </a:r>
            <a:r>
              <a:rPr lang="lv-LV" sz="2000" b="0" i="0" dirty="0">
                <a:solidFill>
                  <a:srgbClr val="414142"/>
                </a:solidFill>
                <a:effectLst/>
                <a:latin typeface="Times New Roman" panose="02020603050405020304" pitchFamily="18" charset="0"/>
                <a:cs typeface="Times New Roman" panose="02020603050405020304" pitchFamily="18" charset="0"/>
              </a:rPr>
              <a:t>.</a:t>
            </a:r>
          </a:p>
          <a:p>
            <a:pPr marL="0" indent="0" algn="just">
              <a:buNone/>
            </a:pPr>
            <a:r>
              <a:rPr lang="lv-LV" sz="1400" b="0" i="1" dirty="0">
                <a:solidFill>
                  <a:srgbClr val="414142"/>
                </a:solidFill>
                <a:effectLst/>
                <a:latin typeface="Times New Roman" panose="02020603050405020304" pitchFamily="18" charset="0"/>
                <a:cs typeface="Times New Roman" panose="02020603050405020304" pitchFamily="18" charset="0"/>
              </a:rPr>
              <a:t>(Grozīts ar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1400" b="0" i="1" dirty="0">
                <a:solidFill>
                  <a:srgbClr val="414142"/>
                </a:solidFill>
                <a:effectLst/>
                <a:latin typeface="Times New Roman" panose="02020603050405020304" pitchFamily="18" charset="0"/>
                <a:cs typeface="Times New Roman" panose="02020603050405020304" pitchFamily="18" charset="0"/>
              </a:rPr>
              <a:t> noteikumiem Nr. 804)</a:t>
            </a:r>
          </a:p>
          <a:p>
            <a:pPr marL="0" indent="0">
              <a:buNone/>
            </a:pPr>
            <a:endParaRPr lang="lv-LV" sz="2000" dirty="0">
              <a:latin typeface="Times New Roman" panose="02020603050405020304" pitchFamily="18" charset="0"/>
              <a:cs typeface="Times New Roman" panose="02020603050405020304" pitchFamily="18" charset="0"/>
            </a:endParaRPr>
          </a:p>
        </p:txBody>
      </p:sp>
      <p:pic>
        <p:nvPicPr>
          <p:cNvPr id="4" name="Grafika 1">
            <a:extLst>
              <a:ext uri="{FF2B5EF4-FFF2-40B4-BE49-F238E27FC236}">
                <a16:creationId xmlns:a16="http://schemas.microsoft.com/office/drawing/2014/main" id="{B623AB9A-0656-CCE2-52E9-EAA21FE140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185" y="28454"/>
            <a:ext cx="921642" cy="1455520"/>
          </a:xfrm>
          <a:prstGeom prst="rect">
            <a:avLst/>
          </a:prstGeom>
        </p:spPr>
      </p:pic>
      <p:pic>
        <p:nvPicPr>
          <p:cNvPr id="6" name="Picture 5">
            <a:extLst>
              <a:ext uri="{FF2B5EF4-FFF2-40B4-BE49-F238E27FC236}">
                <a16:creationId xmlns:a16="http://schemas.microsoft.com/office/drawing/2014/main" id="{E005B7B9-EF60-99CD-E978-E21027E638F6}"/>
              </a:ext>
            </a:extLst>
          </p:cNvPr>
          <p:cNvPicPr>
            <a:picLocks noChangeAspect="1"/>
          </p:cNvPicPr>
          <p:nvPr/>
        </p:nvPicPr>
        <p:blipFill>
          <a:blip r:embed="rId5"/>
          <a:stretch>
            <a:fillRect/>
          </a:stretch>
        </p:blipFill>
        <p:spPr>
          <a:xfrm>
            <a:off x="6876944" y="1190236"/>
            <a:ext cx="4808871" cy="5302639"/>
          </a:xfrm>
          <a:prstGeom prst="rect">
            <a:avLst/>
          </a:prstGeom>
          <a:ln>
            <a:solidFill>
              <a:schemeClr val="tx2"/>
            </a:solidFill>
          </a:ln>
        </p:spPr>
      </p:pic>
    </p:spTree>
    <p:extLst>
      <p:ext uri="{BB962C8B-B14F-4D97-AF65-F5344CB8AC3E}">
        <p14:creationId xmlns:p14="http://schemas.microsoft.com/office/powerpoint/2010/main" val="1782300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1902D-0C3D-ACBF-DB72-36687E3EE210}"/>
              </a:ext>
            </a:extLst>
          </p:cNvPr>
          <p:cNvSpPr>
            <a:spLocks noGrp="1"/>
          </p:cNvSpPr>
          <p:nvPr>
            <p:ph type="title"/>
          </p:nvPr>
        </p:nvSpPr>
        <p:spPr>
          <a:xfrm>
            <a:off x="1828800" y="365125"/>
            <a:ext cx="9525000" cy="1325563"/>
          </a:xfrm>
        </p:spPr>
        <p:txBody>
          <a:bodyPr/>
          <a:lstStyle/>
          <a:p>
            <a:r>
              <a:rPr lang="lv-LV" b="1" dirty="0" err="1">
                <a:solidFill>
                  <a:schemeClr val="tx1"/>
                </a:solidFill>
                <a:latin typeface="Times New Roman" panose="02020603050405020304" pitchFamily="18" charset="0"/>
                <a:cs typeface="Times New Roman" panose="02020603050405020304" pitchFamily="18" charset="0"/>
              </a:rPr>
              <a:t>Autoruzraugu</a:t>
            </a:r>
            <a:r>
              <a:rPr lang="lv-LV" b="1" dirty="0">
                <a:solidFill>
                  <a:schemeClr val="tx1"/>
                </a:solidFill>
                <a:latin typeface="Times New Roman" panose="02020603050405020304" pitchFamily="18" charset="0"/>
                <a:cs typeface="Times New Roman" panose="02020603050405020304" pitchFamily="18" charset="0"/>
              </a:rPr>
              <a:t> pienākumi</a:t>
            </a:r>
          </a:p>
        </p:txBody>
      </p:sp>
      <p:sp>
        <p:nvSpPr>
          <p:cNvPr id="3" name="Content Placeholder 2">
            <a:extLst>
              <a:ext uri="{FF2B5EF4-FFF2-40B4-BE49-F238E27FC236}">
                <a16:creationId xmlns:a16="http://schemas.microsoft.com/office/drawing/2014/main" id="{401F39B2-1F97-F706-2E62-C3A4D3DEB859}"/>
              </a:ext>
            </a:extLst>
          </p:cNvPr>
          <p:cNvSpPr>
            <a:spLocks noGrp="1"/>
          </p:cNvSpPr>
          <p:nvPr>
            <p:ph idx="1"/>
          </p:nvPr>
        </p:nvSpPr>
        <p:spPr>
          <a:xfrm>
            <a:off x="375920" y="1825624"/>
            <a:ext cx="11492230" cy="5003921"/>
          </a:xfrm>
        </p:spPr>
        <p:txBody>
          <a:bodyPr>
            <a:normAutofit fontScale="32500" lnSpcReduction="20000"/>
          </a:bodyPr>
          <a:lstStyle/>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VBN  113.punkts.  </a:t>
            </a:r>
            <a:r>
              <a:rPr lang="lv-LV" sz="4300" b="0" i="0" dirty="0" err="1">
                <a:solidFill>
                  <a:srgbClr val="414142"/>
                </a:solidFill>
                <a:effectLst/>
                <a:latin typeface="Times New Roman" panose="02020603050405020304" pitchFamily="18" charset="0"/>
                <a:cs typeface="Times New Roman" panose="02020603050405020304" pitchFamily="18" charset="0"/>
              </a:rPr>
              <a:t>Autoruzraugam</a:t>
            </a:r>
            <a:r>
              <a:rPr lang="lv-LV" sz="4300" b="0" i="0" dirty="0">
                <a:solidFill>
                  <a:srgbClr val="414142"/>
                </a:solidFill>
                <a:effectLst/>
                <a:latin typeface="Times New Roman" panose="02020603050405020304" pitchFamily="18" charset="0"/>
                <a:cs typeface="Times New Roman" panose="02020603050405020304" pitchFamily="18" charset="0"/>
              </a:rPr>
              <a:t> ir šādi pienākumi:</a:t>
            </a:r>
          </a:p>
          <a:p>
            <a:pPr marL="0" indent="0" algn="just">
              <a:lnSpc>
                <a:spcPct val="120000"/>
              </a:lnSpc>
              <a:buNone/>
            </a:pPr>
            <a:r>
              <a:rPr lang="lv-LV" sz="4300" b="1" i="1" u="sng" dirty="0">
                <a:solidFill>
                  <a:srgbClr val="FF0000"/>
                </a:solidFill>
                <a:effectLst/>
                <a:latin typeface="Times New Roman" panose="02020603050405020304" pitchFamily="18" charset="0"/>
                <a:cs typeface="Times New Roman" panose="02020603050405020304" pitchFamily="18" charset="0"/>
              </a:rPr>
              <a:t>113.1. apsekot objektu un </a:t>
            </a:r>
            <a:r>
              <a:rPr lang="lv-LV" sz="4300" b="1" i="1" u="sng" dirty="0" err="1">
                <a:solidFill>
                  <a:srgbClr val="FF0000"/>
                </a:solidFill>
                <a:effectLst/>
                <a:latin typeface="Times New Roman" panose="02020603050405020304" pitchFamily="18" charset="0"/>
                <a:cs typeface="Times New Roman" panose="02020603050405020304" pitchFamily="18" charset="0"/>
              </a:rPr>
              <a:t>apsekojuma</a:t>
            </a:r>
            <a:r>
              <a:rPr lang="lv-LV" sz="4300" b="1" i="1" u="sng" dirty="0">
                <a:solidFill>
                  <a:srgbClr val="FF0000"/>
                </a:solidFill>
                <a:effectLst/>
                <a:latin typeface="Times New Roman" panose="02020603050405020304" pitchFamily="18" charset="0"/>
                <a:cs typeface="Times New Roman" panose="02020603050405020304" pitchFamily="18" charset="0"/>
              </a:rPr>
              <a:t> rezultātus ierakstīt būvdarbu žurnālā;</a:t>
            </a:r>
          </a:p>
          <a:p>
            <a:pPr marL="0" indent="0" algn="just">
              <a:lnSpc>
                <a:spcPct val="120000"/>
              </a:lnSpc>
              <a:buNone/>
            </a:pPr>
            <a:r>
              <a:rPr lang="lv-LV" sz="4300" b="1" i="1" u="sng" dirty="0">
                <a:solidFill>
                  <a:srgbClr val="FF0000"/>
                </a:solidFill>
                <a:effectLst/>
                <a:latin typeface="Times New Roman" panose="02020603050405020304" pitchFamily="18" charset="0"/>
                <a:cs typeface="Times New Roman" panose="02020603050405020304" pitchFamily="18" charset="0"/>
              </a:rPr>
              <a:t>113.2. izskatīt būvdarbu veicēja iesniegtos risinājumus un informāciju par lietotajām konstrukcijām, iekārtām, materiāliem un sniegt atzinumus par to atbilstību būvprojektam;</a:t>
            </a: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113.3. ja nepieciešams, dot norādījumus būvdarbu vadītājam būvprojektā paredzēto risinājumu īstenošanai;</a:t>
            </a: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113.4. atbilstoši kompetencei kontrolēt būvdarbu žurnālā ierakstīto norādījumu izpildi;</a:t>
            </a: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113.5. iesniegt Nacionālā kultūras mantojuma pārvaldē un vietējā pašvaldībā pārskatu par veiktajiem darbiem valsts aizsargājamos kultūras pieminekļos un to aizsardzības zonā, ja tas ir pieprasīts;</a:t>
            </a: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113.6. iesniegt būvniecības ierosinātājam vai būvvaldei motivētu informāciju, ja konstatētas patvaļīgas atkāpes no būvprojekta vai netiek ievērotas normatīvo aktu prasības;</a:t>
            </a: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113.7. ierasties būvlaukumā pēc būvniecības ierosinātāja, būvdarbu veicēja, būvuzrauga, būvinspektora vai citu būvvaldes amatpersonu uzaicinājuma.</a:t>
            </a:r>
          </a:p>
          <a:p>
            <a:pPr marL="0" indent="0" algn="just">
              <a:lnSpc>
                <a:spcPct val="120000"/>
              </a:lnSpc>
              <a:buNone/>
            </a:pPr>
            <a:r>
              <a:rPr lang="lv-LV" sz="3100" b="0" i="1" dirty="0">
                <a:solidFill>
                  <a:srgbClr val="414142"/>
                </a:solidFill>
                <a:effectLst/>
                <a:latin typeface="Times New Roman" panose="02020603050405020304" pitchFamily="18" charset="0"/>
                <a:cs typeface="Times New Roman" panose="02020603050405020304" pitchFamily="18" charset="0"/>
              </a:rPr>
              <a:t>(Grozīts ar MK </a:t>
            </a:r>
            <a:r>
              <a:rPr lang="lv-LV" sz="3100" b="0" i="1" u="none" strike="noStrike" dirty="0">
                <a:solidFill>
                  <a:srgbClr val="16497B"/>
                </a:solidFill>
                <a:effectLst/>
                <a:latin typeface="Times New Roman" panose="02020603050405020304" pitchFamily="18" charset="0"/>
                <a:cs typeface="Times New Roman" panose="02020603050405020304" pitchFamily="18" charset="0"/>
                <a:hlinkClick r:id="rId2"/>
              </a:rPr>
              <a:t>22.12.2015.</a:t>
            </a:r>
            <a:r>
              <a:rPr lang="lv-LV" sz="3100" b="0" i="1" dirty="0">
                <a:solidFill>
                  <a:srgbClr val="414142"/>
                </a:solidFill>
                <a:effectLst/>
                <a:latin typeface="Times New Roman" panose="02020603050405020304" pitchFamily="18" charset="0"/>
                <a:cs typeface="Times New Roman" panose="02020603050405020304" pitchFamily="18" charset="0"/>
              </a:rPr>
              <a:t> noteikumiem Nr. 804; MK </a:t>
            </a:r>
            <a:r>
              <a:rPr lang="lv-LV" sz="3100" b="0" i="1" u="none" strike="noStrike" dirty="0">
                <a:solidFill>
                  <a:srgbClr val="16497B"/>
                </a:solidFill>
                <a:effectLst/>
                <a:latin typeface="Times New Roman" panose="02020603050405020304" pitchFamily="18" charset="0"/>
                <a:cs typeface="Times New Roman" panose="02020603050405020304" pitchFamily="18" charset="0"/>
                <a:hlinkClick r:id="rId3"/>
              </a:rPr>
              <a:t>25.09.2018.</a:t>
            </a:r>
            <a:r>
              <a:rPr lang="lv-LV" sz="3100" b="0" i="1" dirty="0">
                <a:solidFill>
                  <a:srgbClr val="414142"/>
                </a:solidFill>
                <a:effectLst/>
                <a:latin typeface="Times New Roman" panose="02020603050405020304" pitchFamily="18" charset="0"/>
                <a:cs typeface="Times New Roman" panose="02020603050405020304" pitchFamily="18" charset="0"/>
              </a:rPr>
              <a:t> noteikumiem Nr. 604; MK </a:t>
            </a:r>
            <a:r>
              <a:rPr lang="lv-LV" sz="3100" b="0" i="1" u="none" strike="noStrike" dirty="0">
                <a:solidFill>
                  <a:srgbClr val="16497B"/>
                </a:solidFill>
                <a:effectLst/>
                <a:latin typeface="Times New Roman" panose="02020603050405020304" pitchFamily="18" charset="0"/>
                <a:cs typeface="Times New Roman" panose="02020603050405020304" pitchFamily="18" charset="0"/>
                <a:hlinkClick r:id="rId4"/>
              </a:rPr>
              <a:t>19.11.2019.</a:t>
            </a:r>
            <a:r>
              <a:rPr lang="lv-LV" sz="3100" b="0" i="1" dirty="0">
                <a:solidFill>
                  <a:srgbClr val="414142"/>
                </a:solidFill>
                <a:effectLst/>
                <a:latin typeface="Times New Roman" panose="02020603050405020304" pitchFamily="18" charset="0"/>
                <a:cs typeface="Times New Roman" panose="02020603050405020304" pitchFamily="18" charset="0"/>
              </a:rPr>
              <a:t> noteikumiem Nr. 551)</a:t>
            </a:r>
          </a:p>
          <a:p>
            <a:pPr marL="0" indent="0" algn="just">
              <a:lnSpc>
                <a:spcPct val="120000"/>
              </a:lnSpc>
              <a:buNone/>
            </a:pPr>
            <a:endParaRPr lang="lv-LV" sz="2900" b="0" i="0" dirty="0">
              <a:solidFill>
                <a:srgbClr val="414142"/>
              </a:solidFill>
              <a:effectLst/>
              <a:latin typeface="Times New Roman" panose="02020603050405020304" pitchFamily="18" charset="0"/>
              <a:cs typeface="Times New Roman" panose="02020603050405020304" pitchFamily="18" charset="0"/>
            </a:endParaRPr>
          </a:p>
          <a:p>
            <a:pPr marL="0" indent="0" algn="just">
              <a:lnSpc>
                <a:spcPct val="120000"/>
              </a:lnSpc>
              <a:buNone/>
            </a:pPr>
            <a:r>
              <a:rPr lang="lv-LV" sz="4300" b="0" i="0" dirty="0">
                <a:solidFill>
                  <a:srgbClr val="414142"/>
                </a:solidFill>
                <a:effectLst/>
                <a:latin typeface="Times New Roman" panose="02020603050405020304" pitchFamily="18" charset="0"/>
                <a:cs typeface="Times New Roman" panose="02020603050405020304" pitchFamily="18" charset="0"/>
              </a:rPr>
              <a:t>VBN  116.punkts.  </a:t>
            </a:r>
            <a:r>
              <a:rPr lang="lv-LV" sz="4300" b="0" i="0" dirty="0" err="1">
                <a:solidFill>
                  <a:srgbClr val="414142"/>
                </a:solidFill>
                <a:effectLst/>
                <a:latin typeface="Times New Roman" panose="02020603050405020304" pitchFamily="18" charset="0"/>
                <a:cs typeface="Times New Roman" panose="02020603050405020304" pitchFamily="18" charset="0"/>
              </a:rPr>
              <a:t>Autoruzrauga</a:t>
            </a:r>
            <a:r>
              <a:rPr lang="lv-LV" sz="4300" b="0" i="0" dirty="0">
                <a:solidFill>
                  <a:srgbClr val="414142"/>
                </a:solidFill>
                <a:effectLst/>
                <a:latin typeface="Times New Roman" panose="02020603050405020304" pitchFamily="18" charset="0"/>
                <a:cs typeface="Times New Roman" panose="02020603050405020304" pitchFamily="18" charset="0"/>
              </a:rPr>
              <a:t> pienākums ir nodrošināt būvprojekta atbilstošu realizāciju dabā, ja nepieciešams, dodot norādījumus būvdarbu vadītājam un būvuzraugam būvprojektā paredzēto risinājumu īstenošanai. </a:t>
            </a:r>
            <a:r>
              <a:rPr lang="lv-LV" sz="4300" b="0" i="0" dirty="0" err="1">
                <a:solidFill>
                  <a:srgbClr val="414142"/>
                </a:solidFill>
                <a:effectLst/>
                <a:latin typeface="Times New Roman" panose="02020603050405020304" pitchFamily="18" charset="0"/>
                <a:cs typeface="Times New Roman" panose="02020603050405020304" pitchFamily="18" charset="0"/>
              </a:rPr>
              <a:t>Autoruzraugs</a:t>
            </a:r>
            <a:r>
              <a:rPr lang="lv-LV" sz="4300" b="0" i="0" dirty="0">
                <a:solidFill>
                  <a:srgbClr val="414142"/>
                </a:solidFill>
                <a:effectLst/>
                <a:latin typeface="Times New Roman" panose="02020603050405020304" pitchFamily="18" charset="0"/>
                <a:cs typeface="Times New Roman" panose="02020603050405020304" pitchFamily="18" charset="0"/>
              </a:rPr>
              <a:t> ir atbildīgs par būvniecības ierosinātājam nodarītajiem zaudējumiem, kas radušies </a:t>
            </a:r>
            <a:r>
              <a:rPr lang="lv-LV" sz="4300" b="0" i="0" dirty="0" err="1">
                <a:solidFill>
                  <a:srgbClr val="414142"/>
                </a:solidFill>
                <a:effectLst/>
                <a:latin typeface="Times New Roman" panose="02020603050405020304" pitchFamily="18" charset="0"/>
                <a:cs typeface="Times New Roman" panose="02020603050405020304" pitchFamily="18" charset="0"/>
              </a:rPr>
              <a:t>autoruzrauga</a:t>
            </a:r>
            <a:r>
              <a:rPr lang="lv-LV" sz="4300" b="0" i="0" dirty="0">
                <a:solidFill>
                  <a:srgbClr val="414142"/>
                </a:solidFill>
                <a:effectLst/>
                <a:latin typeface="Times New Roman" panose="02020603050405020304" pitchFamily="18" charset="0"/>
                <a:cs typeface="Times New Roman" panose="02020603050405020304" pitchFamily="18" charset="0"/>
              </a:rPr>
              <a:t> bezdarbības vai vainas dēļ.</a:t>
            </a:r>
          </a:p>
          <a:p>
            <a:pPr marL="0" indent="0" algn="just">
              <a:lnSpc>
                <a:spcPct val="120000"/>
              </a:lnSpc>
              <a:buNone/>
            </a:pPr>
            <a:r>
              <a:rPr lang="lv-LV" sz="3000" b="0" i="1" dirty="0">
                <a:solidFill>
                  <a:srgbClr val="414142"/>
                </a:solidFill>
                <a:effectLst/>
                <a:latin typeface="Times New Roman" panose="02020603050405020304" pitchFamily="18" charset="0"/>
                <a:cs typeface="Times New Roman" panose="02020603050405020304" pitchFamily="18" charset="0"/>
              </a:rPr>
              <a:t>(Grozīts ar MK </a:t>
            </a:r>
            <a:r>
              <a:rPr lang="lv-LV" sz="3000" b="0" i="1" u="none" strike="noStrike" dirty="0">
                <a:solidFill>
                  <a:srgbClr val="16497B"/>
                </a:solidFill>
                <a:effectLst/>
                <a:latin typeface="Times New Roman" panose="02020603050405020304" pitchFamily="18" charset="0"/>
                <a:cs typeface="Times New Roman" panose="02020603050405020304" pitchFamily="18" charset="0"/>
                <a:hlinkClick r:id="rId3"/>
              </a:rPr>
              <a:t>25.09.2018.</a:t>
            </a:r>
            <a:r>
              <a:rPr lang="lv-LV" sz="3000" b="0" i="1" dirty="0">
                <a:solidFill>
                  <a:srgbClr val="414142"/>
                </a:solidFill>
                <a:effectLst/>
                <a:latin typeface="Times New Roman" panose="02020603050405020304" pitchFamily="18" charset="0"/>
                <a:cs typeface="Times New Roman" panose="02020603050405020304" pitchFamily="18" charset="0"/>
              </a:rPr>
              <a:t> noteikumiem Nr. 604)</a:t>
            </a:r>
          </a:p>
        </p:txBody>
      </p:sp>
      <p:pic>
        <p:nvPicPr>
          <p:cNvPr id="4" name="Grafika 1">
            <a:extLst>
              <a:ext uri="{FF2B5EF4-FFF2-40B4-BE49-F238E27FC236}">
                <a16:creationId xmlns:a16="http://schemas.microsoft.com/office/drawing/2014/main" id="{F3B47A8B-1431-FFE9-038E-51ACB926EC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1478105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A06D6-A517-0D97-12B9-B7B89CB22924}"/>
              </a:ext>
            </a:extLst>
          </p:cNvPr>
          <p:cNvSpPr>
            <a:spLocks noGrp="1"/>
          </p:cNvSpPr>
          <p:nvPr>
            <p:ph type="title"/>
          </p:nvPr>
        </p:nvSpPr>
        <p:spPr>
          <a:xfrm>
            <a:off x="1859280" y="365125"/>
            <a:ext cx="9494520" cy="1325563"/>
          </a:xfrm>
        </p:spPr>
        <p:txBody>
          <a:bodyPr/>
          <a:lstStyle/>
          <a:p>
            <a:r>
              <a:rPr lang="lv-LV" b="1" dirty="0" err="1">
                <a:solidFill>
                  <a:schemeClr val="tx1"/>
                </a:solidFill>
                <a:latin typeface="Times New Roman" panose="02020603050405020304" pitchFamily="18" charset="0"/>
                <a:cs typeface="Times New Roman" panose="02020603050405020304" pitchFamily="18" charset="0"/>
              </a:rPr>
              <a:t>Autoruzraugu</a:t>
            </a:r>
            <a:r>
              <a:rPr lang="lv-LV" b="1" dirty="0">
                <a:solidFill>
                  <a:schemeClr val="tx1"/>
                </a:solidFill>
                <a:latin typeface="Times New Roman" panose="02020603050405020304" pitchFamily="18" charset="0"/>
                <a:cs typeface="Times New Roman" panose="02020603050405020304" pitchFamily="18" charset="0"/>
              </a:rPr>
              <a:t> ieraksti  būvdarbu žurnālā</a:t>
            </a:r>
          </a:p>
        </p:txBody>
      </p:sp>
      <p:sp>
        <p:nvSpPr>
          <p:cNvPr id="5" name="Content Placeholder 4">
            <a:extLst>
              <a:ext uri="{FF2B5EF4-FFF2-40B4-BE49-F238E27FC236}">
                <a16:creationId xmlns:a16="http://schemas.microsoft.com/office/drawing/2014/main" id="{9B1D5522-989C-252B-BEE2-C31F5BFF3ABA}"/>
              </a:ext>
            </a:extLst>
          </p:cNvPr>
          <p:cNvSpPr>
            <a:spLocks noGrp="1"/>
          </p:cNvSpPr>
          <p:nvPr>
            <p:ph idx="1"/>
          </p:nvPr>
        </p:nvSpPr>
        <p:spPr>
          <a:xfrm>
            <a:off x="1295889" y="1690689"/>
            <a:ext cx="5400185" cy="4614862"/>
          </a:xfrm>
        </p:spPr>
        <p:txBody>
          <a:bodyPr>
            <a:normAutofit/>
          </a:bodyPr>
          <a:lstStyle/>
          <a:p>
            <a:pPr marL="0" indent="0">
              <a:lnSpc>
                <a:spcPct val="100000"/>
              </a:lnSpc>
              <a:buNone/>
            </a:pPr>
            <a:r>
              <a:rPr lang="lv-LV" sz="2000" kern="100" dirty="0" err="1">
                <a:latin typeface="Times New Roman" panose="02020603050405020304" pitchFamily="18" charset="0"/>
                <a:ea typeface="Calibri" panose="020F0502020204030204" pitchFamily="34" charset="0"/>
                <a:cs typeface="Times New Roman" panose="02020603050405020304" pitchFamily="18" charset="0"/>
              </a:rPr>
              <a:t>A</a:t>
            </a:r>
            <a:r>
              <a:rPr lang="lv-LV" sz="2000" kern="100" dirty="0" err="1">
                <a:effectLst/>
                <a:latin typeface="Times New Roman" panose="02020603050405020304" pitchFamily="18" charset="0"/>
                <a:ea typeface="Calibri" panose="020F0502020204030204" pitchFamily="34" charset="0"/>
                <a:cs typeface="Times New Roman" panose="02020603050405020304" pitchFamily="18" charset="0"/>
              </a:rPr>
              <a:t>utoruzraugs</a:t>
            </a:r>
            <a:r>
              <a:rPr lang="lv-LV" sz="2000" kern="100" dirty="0">
                <a:effectLst/>
                <a:latin typeface="Times New Roman" panose="02020603050405020304" pitchFamily="18" charset="0"/>
                <a:ea typeface="Calibri" panose="020F0502020204030204" pitchFamily="34" charset="0"/>
                <a:cs typeface="Times New Roman" panose="02020603050405020304" pitchFamily="18" charset="0"/>
              </a:rPr>
              <a:t> apseko objektu, konstatē atkāpes, dod norādījumus, atspoguļojot savas darbības  BIS būvdarbu žurnālā sadaļā “</a:t>
            </a:r>
            <a:r>
              <a:rPr lang="lv-LV" sz="2000" kern="100" dirty="0" err="1">
                <a:effectLst/>
                <a:latin typeface="Times New Roman" panose="02020603050405020304" pitchFamily="18" charset="0"/>
                <a:ea typeface="Calibri" panose="020F0502020204030204" pitchFamily="34" charset="0"/>
                <a:cs typeface="Times New Roman" panose="02020603050405020304" pitchFamily="18" charset="0"/>
              </a:rPr>
              <a:t>Autoruzraugu</a:t>
            </a:r>
            <a:r>
              <a:rPr lang="lv-LV" sz="2000" kern="100" dirty="0">
                <a:effectLst/>
                <a:latin typeface="Times New Roman" panose="02020603050405020304" pitchFamily="18" charset="0"/>
                <a:ea typeface="Calibri" panose="020F0502020204030204" pitchFamily="34" charset="0"/>
                <a:cs typeface="Times New Roman" panose="02020603050405020304" pitchFamily="18" charset="0"/>
              </a:rPr>
              <a:t> ieraksti”. </a:t>
            </a:r>
          </a:p>
          <a:p>
            <a:pPr marL="0" indent="0">
              <a:buNone/>
            </a:pPr>
            <a:endParaRPr lang="lv-LV" dirty="0"/>
          </a:p>
        </p:txBody>
      </p:sp>
      <p:pic>
        <p:nvPicPr>
          <p:cNvPr id="2" name="Grafika 1">
            <a:extLst>
              <a:ext uri="{FF2B5EF4-FFF2-40B4-BE49-F238E27FC236}">
                <a16:creationId xmlns:a16="http://schemas.microsoft.com/office/drawing/2014/main" id="{365DB488-7BF3-0C16-5057-576799DDFF5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06185" y="28454"/>
            <a:ext cx="921642" cy="1455520"/>
          </a:xfrm>
          <a:prstGeom prst="rect">
            <a:avLst/>
          </a:prstGeom>
        </p:spPr>
      </p:pic>
      <p:pic>
        <p:nvPicPr>
          <p:cNvPr id="6" name="Picture 5">
            <a:extLst>
              <a:ext uri="{FF2B5EF4-FFF2-40B4-BE49-F238E27FC236}">
                <a16:creationId xmlns:a16="http://schemas.microsoft.com/office/drawing/2014/main" id="{45DF47E4-2423-D91F-D7CC-697B6C5E9AEE}"/>
              </a:ext>
            </a:extLst>
          </p:cNvPr>
          <p:cNvPicPr>
            <a:picLocks noChangeAspect="1"/>
          </p:cNvPicPr>
          <p:nvPr/>
        </p:nvPicPr>
        <p:blipFill>
          <a:blip r:embed="rId4"/>
          <a:stretch>
            <a:fillRect/>
          </a:stretch>
        </p:blipFill>
        <p:spPr>
          <a:xfrm>
            <a:off x="6839440" y="1629006"/>
            <a:ext cx="4800110" cy="4945149"/>
          </a:xfrm>
          <a:prstGeom prst="rect">
            <a:avLst/>
          </a:prstGeom>
          <a:ln>
            <a:solidFill>
              <a:schemeClr val="tx1"/>
            </a:solidFill>
          </a:ln>
        </p:spPr>
      </p:pic>
    </p:spTree>
    <p:extLst>
      <p:ext uri="{BB962C8B-B14F-4D97-AF65-F5344CB8AC3E}">
        <p14:creationId xmlns:p14="http://schemas.microsoft.com/office/powerpoint/2010/main" val="3228473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2901D-FCA2-5105-60E7-F0BA14CF374E}"/>
              </a:ext>
            </a:extLst>
          </p:cNvPr>
          <p:cNvSpPr>
            <a:spLocks noGrp="1"/>
          </p:cNvSpPr>
          <p:nvPr>
            <p:ph type="title"/>
          </p:nvPr>
        </p:nvSpPr>
        <p:spPr>
          <a:xfrm>
            <a:off x="2458720" y="365125"/>
            <a:ext cx="8895080" cy="1325563"/>
          </a:xfrm>
        </p:spPr>
        <p:txBody>
          <a:bodyPr/>
          <a:lstStyle/>
          <a:p>
            <a:r>
              <a:rPr lang="lv-LV" b="1" dirty="0">
                <a:solidFill>
                  <a:schemeClr val="tx1"/>
                </a:solidFill>
                <a:latin typeface="Times New Roman" panose="02020603050405020304" pitchFamily="18" charset="0"/>
                <a:cs typeface="Times New Roman" panose="02020603050405020304" pitchFamily="18" charset="0"/>
              </a:rPr>
              <a:t>Būvuzraudzības mērķis</a:t>
            </a:r>
          </a:p>
        </p:txBody>
      </p:sp>
      <p:sp>
        <p:nvSpPr>
          <p:cNvPr id="3" name="Content Placeholder 2">
            <a:extLst>
              <a:ext uri="{FF2B5EF4-FFF2-40B4-BE49-F238E27FC236}">
                <a16:creationId xmlns:a16="http://schemas.microsoft.com/office/drawing/2014/main" id="{8F6C5EFA-438D-CFCA-DC16-355B2708F242}"/>
              </a:ext>
            </a:extLst>
          </p:cNvPr>
          <p:cNvSpPr>
            <a:spLocks noGrp="1"/>
          </p:cNvSpPr>
          <p:nvPr>
            <p:ph idx="1"/>
          </p:nvPr>
        </p:nvSpPr>
        <p:spPr>
          <a:xfrm>
            <a:off x="838200" y="1825624"/>
            <a:ext cx="10515600" cy="4879975"/>
          </a:xfrm>
        </p:spPr>
        <p:txBody>
          <a:bodyPr>
            <a:normAutofit/>
          </a:bodyPr>
          <a:lstStyle/>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VBN 117.punkts.  Būvuzraudzības mērķis ir </a:t>
            </a:r>
            <a:r>
              <a:rPr lang="lv-LV" b="1" i="0" dirty="0">
                <a:solidFill>
                  <a:srgbClr val="414142"/>
                </a:solidFill>
                <a:effectLst/>
                <a:latin typeface="Times New Roman" panose="02020603050405020304" pitchFamily="18" charset="0"/>
                <a:cs typeface="Times New Roman" panose="02020603050405020304" pitchFamily="18" charset="0"/>
              </a:rPr>
              <a:t>nodrošināt būvniecības ierosinātāja tiesības un intereses </a:t>
            </a:r>
            <a:r>
              <a:rPr lang="lv-LV" b="0" i="0" dirty="0">
                <a:solidFill>
                  <a:srgbClr val="414142"/>
                </a:solidFill>
                <a:effectLst/>
                <a:latin typeface="Times New Roman" panose="02020603050405020304" pitchFamily="18" charset="0"/>
                <a:cs typeface="Times New Roman" panose="02020603050405020304" pitchFamily="18" charset="0"/>
              </a:rPr>
              <a:t>būvdarbu veikšanas procesā, kā arī nepieļaut:</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117.1. būvniecības dalībnieku patvaļīgas atkāpes no būvprojekta;</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117.2. būvniecību reglamentējošo normatīvo aktu pārkāpumus;</a:t>
            </a:r>
          </a:p>
          <a:p>
            <a:pPr marL="0" indent="0" algn="just">
              <a:lnSpc>
                <a:spcPct val="110000"/>
              </a:lnSpc>
              <a:buNone/>
            </a:pPr>
            <a:r>
              <a:rPr lang="lv-LV" b="0" i="0" dirty="0">
                <a:solidFill>
                  <a:srgbClr val="414142"/>
                </a:solidFill>
                <a:effectLst/>
                <a:latin typeface="Times New Roman" panose="02020603050405020304" pitchFamily="18" charset="0"/>
                <a:cs typeface="Times New Roman" panose="02020603050405020304" pitchFamily="18" charset="0"/>
              </a:rPr>
              <a:t>117.3. atkāpes no būvprojektā un darbu veikšanas projektā noteiktajām un citām darbu veikšanas tehnoloģijām.</a:t>
            </a:r>
          </a:p>
          <a:p>
            <a:pPr marL="0" indent="0" algn="just">
              <a:lnSpc>
                <a:spcPct val="110000"/>
              </a:lnSpc>
              <a:buNone/>
            </a:pPr>
            <a:r>
              <a:rPr lang="lv-LV" sz="1400" b="0" i="1" dirty="0">
                <a:solidFill>
                  <a:srgbClr val="414142"/>
                </a:solidFill>
                <a:effectLst/>
                <a:latin typeface="Times New Roman" panose="02020603050405020304" pitchFamily="18" charset="0"/>
                <a:cs typeface="Times New Roman" panose="02020603050405020304" pitchFamily="18" charset="0"/>
              </a:rPr>
              <a:t>(Grozīts ar MK </a:t>
            </a:r>
            <a:r>
              <a:rPr lang="lv-LV" sz="1400" b="0" i="1" u="none" strike="noStrike" dirty="0">
                <a:solidFill>
                  <a:srgbClr val="16497B"/>
                </a:solidFill>
                <a:effectLst/>
                <a:latin typeface="Times New Roman" panose="02020603050405020304" pitchFamily="18" charset="0"/>
                <a:cs typeface="Times New Roman" panose="02020603050405020304" pitchFamily="18" charset="0"/>
                <a:hlinkClick r:id="rId2"/>
              </a:rPr>
              <a:t>25.09.2018.</a:t>
            </a:r>
            <a:r>
              <a:rPr lang="lv-LV" sz="1400" b="0" i="1" dirty="0">
                <a:solidFill>
                  <a:srgbClr val="414142"/>
                </a:solidFill>
                <a:effectLst/>
                <a:latin typeface="Times New Roman" panose="02020603050405020304" pitchFamily="18" charset="0"/>
                <a:cs typeface="Times New Roman" panose="02020603050405020304" pitchFamily="18" charset="0"/>
              </a:rPr>
              <a:t> noteikumiem Nr. 604)</a:t>
            </a:r>
          </a:p>
          <a:p>
            <a:pPr marL="0" indent="0" algn="just">
              <a:lnSpc>
                <a:spcPct val="110000"/>
              </a:lnSpc>
              <a:buNone/>
            </a:pPr>
            <a:endParaRPr lang="lv-LV" i="1" dirty="0">
              <a:solidFill>
                <a:srgbClr val="414142"/>
              </a:solidFill>
              <a:latin typeface="Times New Roman" panose="02020603050405020304" pitchFamily="18" charset="0"/>
              <a:cs typeface="Times New Roman" panose="02020603050405020304" pitchFamily="18" charset="0"/>
            </a:endParaRPr>
          </a:p>
          <a:p>
            <a:pPr marL="0" indent="0" algn="just">
              <a:lnSpc>
                <a:spcPct val="110000"/>
              </a:lnSpc>
              <a:buNone/>
            </a:pPr>
            <a:r>
              <a:rPr lang="lv-LV" b="0" dirty="0">
                <a:solidFill>
                  <a:srgbClr val="414142"/>
                </a:solidFill>
                <a:effectLst/>
                <a:latin typeface="Times New Roman" panose="02020603050405020304" pitchFamily="18" charset="0"/>
                <a:cs typeface="Times New Roman" panose="02020603050405020304" pitchFamily="18" charset="0"/>
              </a:rPr>
              <a:t>2.13. </a:t>
            </a:r>
            <a:r>
              <a:rPr lang="lv-LV" b="1" dirty="0">
                <a:solidFill>
                  <a:srgbClr val="414142"/>
                </a:solidFill>
                <a:effectLst/>
                <a:latin typeface="Times New Roman" panose="02020603050405020304" pitchFamily="18" charset="0"/>
                <a:cs typeface="Times New Roman" panose="02020603050405020304" pitchFamily="18" charset="0"/>
              </a:rPr>
              <a:t>būvuzraudzība </a:t>
            </a:r>
            <a:r>
              <a:rPr lang="lv-LV" b="0" dirty="0">
                <a:solidFill>
                  <a:srgbClr val="414142"/>
                </a:solidFill>
                <a:effectLst/>
                <a:latin typeface="Times New Roman" panose="02020603050405020304" pitchFamily="18" charset="0"/>
                <a:cs typeface="Times New Roman" panose="02020603050405020304" pitchFamily="18" charset="0"/>
              </a:rPr>
              <a:t>– profesionāla un neatkarīga būvdarbu veikšanas procesa uzraudzība, lai pārliecinātos par kvalitatīvu un drošu būves būvniecību;</a:t>
            </a:r>
          </a:p>
        </p:txBody>
      </p:sp>
      <p:pic>
        <p:nvPicPr>
          <p:cNvPr id="4" name="Grafika 1">
            <a:extLst>
              <a:ext uri="{FF2B5EF4-FFF2-40B4-BE49-F238E27FC236}">
                <a16:creationId xmlns:a16="http://schemas.microsoft.com/office/drawing/2014/main" id="{1C32BEA3-75D6-64E0-F2BF-F9014F708E3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3437665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1065A9A-F11E-FA1E-2CA7-F1487957660A}"/>
              </a:ext>
            </a:extLst>
          </p:cNvPr>
          <p:cNvPicPr>
            <a:picLocks noChangeAspect="1"/>
          </p:cNvPicPr>
          <p:nvPr/>
        </p:nvPicPr>
        <p:blipFill>
          <a:blip r:embed="rId2"/>
          <a:stretch>
            <a:fillRect/>
          </a:stretch>
        </p:blipFill>
        <p:spPr>
          <a:xfrm>
            <a:off x="6981825" y="1309909"/>
            <a:ext cx="3786430" cy="5376640"/>
          </a:xfrm>
          <a:prstGeom prst="rect">
            <a:avLst/>
          </a:prstGeom>
          <a:ln>
            <a:solidFill>
              <a:schemeClr val="tx2"/>
            </a:solidFill>
          </a:ln>
        </p:spPr>
      </p:pic>
      <p:sp>
        <p:nvSpPr>
          <p:cNvPr id="2" name="Title 1">
            <a:extLst>
              <a:ext uri="{FF2B5EF4-FFF2-40B4-BE49-F238E27FC236}">
                <a16:creationId xmlns:a16="http://schemas.microsoft.com/office/drawing/2014/main" id="{AE2E22AD-2041-1E8E-41F7-E0FD96A4054E}"/>
              </a:ext>
            </a:extLst>
          </p:cNvPr>
          <p:cNvSpPr>
            <a:spLocks noGrp="1"/>
          </p:cNvSpPr>
          <p:nvPr>
            <p:ph type="title"/>
          </p:nvPr>
        </p:nvSpPr>
        <p:spPr>
          <a:xfrm>
            <a:off x="1818640" y="365125"/>
            <a:ext cx="10129520" cy="1325563"/>
          </a:xfrm>
        </p:spPr>
        <p:txBody>
          <a:bodyPr>
            <a:normAutofit fontScale="90000"/>
          </a:bodyPr>
          <a:lstStyle/>
          <a:p>
            <a:r>
              <a:rPr lang="lv-LV" sz="4400" b="1" dirty="0">
                <a:solidFill>
                  <a:schemeClr val="tx1"/>
                </a:solidFill>
                <a:effectLst/>
                <a:latin typeface="Times New Roman" panose="02020603050405020304" pitchFamily="18" charset="0"/>
                <a:ea typeface="Calibri" panose="020F0502020204030204" pitchFamily="34" charset="0"/>
              </a:rPr>
              <a:t>Vadlīnijas būvuzraudzības pakalpojumam</a:t>
            </a:r>
            <a:endParaRPr lang="lv-LV" b="1" dirty="0">
              <a:solidFill>
                <a:schemeClr val="tx1"/>
              </a:solidFill>
            </a:endParaRPr>
          </a:p>
        </p:txBody>
      </p:sp>
      <p:sp>
        <p:nvSpPr>
          <p:cNvPr id="3" name="Content Placeholder 2">
            <a:extLst>
              <a:ext uri="{FF2B5EF4-FFF2-40B4-BE49-F238E27FC236}">
                <a16:creationId xmlns:a16="http://schemas.microsoft.com/office/drawing/2014/main" id="{E9FE8185-7902-E3A0-BAC0-6AA2D09A7C5F}"/>
              </a:ext>
            </a:extLst>
          </p:cNvPr>
          <p:cNvSpPr>
            <a:spLocks noGrp="1"/>
          </p:cNvSpPr>
          <p:nvPr>
            <p:ph idx="1"/>
          </p:nvPr>
        </p:nvSpPr>
        <p:spPr>
          <a:xfrm>
            <a:off x="838200" y="1825624"/>
            <a:ext cx="6143625" cy="4860925"/>
          </a:xfrm>
        </p:spPr>
        <p:txBody>
          <a:bodyPr>
            <a:normAutofit fontScale="85000" lnSpcReduction="10000"/>
          </a:bodyPr>
          <a:lstStyle/>
          <a:p>
            <a:pPr marL="0" indent="0">
              <a:buNone/>
            </a:pPr>
            <a:r>
              <a:rPr lang="lv-LV" sz="2800" kern="1800" dirty="0">
                <a:solidFill>
                  <a:srgbClr val="1C1C1C"/>
                </a:solidFill>
                <a:effectLst/>
                <a:latin typeface="Times New Roman" panose="02020603050405020304" pitchFamily="18" charset="0"/>
                <a:ea typeface="Times New Roman" panose="02020603050405020304" pitchFamily="18" charset="0"/>
              </a:rPr>
              <a:t>Būvniecības valsts kontrole biroja mājas lapā sadaļā ”Būvdarbu valsts kontrole un būvju pieņemšana ekspluatācijā.  </a:t>
            </a:r>
            <a:r>
              <a:rPr lang="lv-LV" sz="2800" dirty="0">
                <a:effectLst/>
                <a:latin typeface="Times New Roman" panose="02020603050405020304" pitchFamily="18" charset="0"/>
                <a:ea typeface="Calibri" panose="020F0502020204030204" pitchFamily="34" charset="0"/>
              </a:rPr>
              <a:t>Būvuzraudzības pakalpojuma vadlīnijas”  atrodas                                                 “Vadlīnijas būvuzraudzības pakalpojumam”.</a:t>
            </a:r>
          </a:p>
          <a:p>
            <a:pPr marL="0" indent="0">
              <a:buNone/>
            </a:pPr>
            <a:endParaRPr lang="lv-LV" dirty="0">
              <a:latin typeface="Times New Roman" panose="02020603050405020304" pitchFamily="18" charset="0"/>
              <a:ea typeface="Calibri" panose="020F0502020204030204" pitchFamily="34" charset="0"/>
            </a:endParaRPr>
          </a:p>
          <a:p>
            <a:pPr marL="0" indent="0">
              <a:buNone/>
            </a:pPr>
            <a:endParaRPr lang="lv-LV" sz="2800" dirty="0">
              <a:effectLst/>
              <a:latin typeface="Times New Roman" panose="02020603050405020304" pitchFamily="18" charset="0"/>
              <a:ea typeface="Calibri" panose="020F0502020204030204" pitchFamily="34" charset="0"/>
            </a:endParaRPr>
          </a:p>
          <a:p>
            <a:pPr marL="0" indent="0">
              <a:buNone/>
            </a:pPr>
            <a:endParaRPr lang="lv-LV" dirty="0">
              <a:latin typeface="Times New Roman" panose="02020603050405020304" pitchFamily="18" charset="0"/>
              <a:ea typeface="Calibri" panose="020F0502020204030204" pitchFamily="34" charset="0"/>
            </a:endParaRPr>
          </a:p>
          <a:p>
            <a:pPr marL="0" indent="0">
              <a:buNone/>
            </a:pPr>
            <a:endParaRPr lang="lv-LV" sz="2800" dirty="0">
              <a:effectLst/>
              <a:latin typeface="Times New Roman" panose="02020603050405020304" pitchFamily="18" charset="0"/>
              <a:ea typeface="Calibri" panose="020F0502020204030204" pitchFamily="34" charset="0"/>
            </a:endParaRPr>
          </a:p>
          <a:p>
            <a:pPr marL="0" indent="0">
              <a:buNone/>
            </a:pPr>
            <a:endParaRPr lang="lv-LV" dirty="0">
              <a:latin typeface="Times New Roman" panose="02020603050405020304" pitchFamily="18" charset="0"/>
              <a:ea typeface="Calibri" panose="020F0502020204030204" pitchFamily="34" charset="0"/>
            </a:endParaRPr>
          </a:p>
          <a:p>
            <a:pPr marL="0" indent="0">
              <a:buNone/>
            </a:pPr>
            <a:r>
              <a:rPr lang="lv-LV" sz="2600" u="sng" dirty="0">
                <a:solidFill>
                  <a:schemeClr val="accent6"/>
                </a:solidFill>
                <a:effectLst/>
                <a:latin typeface="Times New Roman" panose="02020603050405020304" pitchFamily="18" charset="0"/>
                <a:ea typeface="SimSun" panose="02010600030101010101" pitchFamily="2" charset="-122"/>
                <a:cs typeface="Lucida Sans" panose="020B0602030504020204" pitchFamily="34" charset="0"/>
              </a:rPr>
              <a:t>Būvuzraudzības pakalpojuma vadlīnijas </a:t>
            </a:r>
            <a:r>
              <a:rPr lang="lv-LV" sz="2600" dirty="0">
                <a:solidFill>
                  <a:schemeClr val="accent6"/>
                </a:solidFill>
                <a:effectLst/>
                <a:latin typeface="Times New Roman" panose="02020603050405020304" pitchFamily="18" charset="0"/>
                <a:ea typeface="SimSun" panose="02010600030101010101" pitchFamily="2" charset="-122"/>
                <a:cs typeface="Lucida Sans" panose="020B0602030504020204" pitchFamily="34" charset="0"/>
              </a:rPr>
              <a:t>https://www.bvkb.gov.lv/lv/media/2437/download?attachment</a:t>
            </a:r>
            <a:endParaRPr lang="lv-LV" sz="2600" dirty="0">
              <a:solidFill>
                <a:schemeClr val="accent6"/>
              </a:solidFill>
              <a:latin typeface="Times New Roman" panose="02020603050405020304" pitchFamily="18" charset="0"/>
              <a:cs typeface="Times New Roman" panose="02020603050405020304" pitchFamily="18" charset="0"/>
            </a:endParaRPr>
          </a:p>
          <a:p>
            <a:pPr marL="0" indent="0">
              <a:buNone/>
            </a:pPr>
            <a:endParaRPr lang="lv-LV" sz="2800" dirty="0">
              <a:effectLst/>
              <a:latin typeface="Times New Roman" panose="02020603050405020304" pitchFamily="18" charset="0"/>
              <a:ea typeface="Calibri" panose="020F0502020204030204" pitchFamily="34" charset="0"/>
            </a:endParaRPr>
          </a:p>
          <a:p>
            <a:pPr marL="0" indent="0">
              <a:buNone/>
            </a:pPr>
            <a:endParaRPr lang="lv-LV" dirty="0"/>
          </a:p>
        </p:txBody>
      </p:sp>
      <p:pic>
        <p:nvPicPr>
          <p:cNvPr id="4" name="Picture 3">
            <a:extLst>
              <a:ext uri="{FF2B5EF4-FFF2-40B4-BE49-F238E27FC236}">
                <a16:creationId xmlns:a16="http://schemas.microsoft.com/office/drawing/2014/main" id="{27DFA6D2-F08A-B49D-2F08-3DFC998EDE89}"/>
              </a:ext>
            </a:extLst>
          </p:cNvPr>
          <p:cNvPicPr>
            <a:picLocks noChangeAspect="1"/>
          </p:cNvPicPr>
          <p:nvPr/>
        </p:nvPicPr>
        <p:blipFill>
          <a:blip r:embed="rId3"/>
          <a:stretch>
            <a:fillRect/>
          </a:stretch>
        </p:blipFill>
        <p:spPr>
          <a:xfrm>
            <a:off x="9225280" y="4969585"/>
            <a:ext cx="2966720" cy="1888415"/>
          </a:xfrm>
          <a:prstGeom prst="rect">
            <a:avLst/>
          </a:prstGeom>
          <a:ln>
            <a:solidFill>
              <a:schemeClr val="tx1"/>
            </a:solidFill>
          </a:ln>
        </p:spPr>
      </p:pic>
      <p:pic>
        <p:nvPicPr>
          <p:cNvPr id="5" name="Grafika 1">
            <a:extLst>
              <a:ext uri="{FF2B5EF4-FFF2-40B4-BE49-F238E27FC236}">
                <a16:creationId xmlns:a16="http://schemas.microsoft.com/office/drawing/2014/main" id="{461096BE-6D1F-9BCA-951A-646E6B3FF9C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06185" y="28454"/>
            <a:ext cx="921642" cy="1455520"/>
          </a:xfrm>
          <a:prstGeom prst="rect">
            <a:avLst/>
          </a:prstGeom>
        </p:spPr>
      </p:pic>
    </p:spTree>
    <p:extLst>
      <p:ext uri="{BB962C8B-B14F-4D97-AF65-F5344CB8AC3E}">
        <p14:creationId xmlns:p14="http://schemas.microsoft.com/office/powerpoint/2010/main" val="3791439526"/>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1317</TotalTime>
  <Words>1928</Words>
  <Application>Microsoft Office PowerPoint</Application>
  <PresentationFormat>Widescreen</PresentationFormat>
  <Paragraphs>134</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Times New Roman</vt:lpstr>
      <vt:lpstr>timesody)</vt:lpstr>
      <vt:lpstr>Trebuchet MS</vt:lpstr>
      <vt:lpstr>Verdana</vt:lpstr>
      <vt:lpstr>Wingdings 3</vt:lpstr>
      <vt:lpstr>Facet</vt:lpstr>
      <vt:lpstr>Būvuzrauga un autoruzrauga pienākumu izpilde būvdarbu procesā </vt:lpstr>
      <vt:lpstr>Autoruzraudzības mērķis</vt:lpstr>
      <vt:lpstr>Kad nepieciešama autoruzraudzība?</vt:lpstr>
      <vt:lpstr>Kas tiesīgs veikt autoruzraudzību?</vt:lpstr>
      <vt:lpstr>Autoruzraudzība atbilstoši kompetencei</vt:lpstr>
      <vt:lpstr>Autoruzraugu pienākumi</vt:lpstr>
      <vt:lpstr>Autoruzraugu ieraksti  būvdarbu žurnālā</vt:lpstr>
      <vt:lpstr>Būvuzraudzības mērķis</vt:lpstr>
      <vt:lpstr>Vadlīnijas būvuzraudzības pakalpojumam</vt:lpstr>
      <vt:lpstr>Kad nepieciešama būvuzraudzība?</vt:lpstr>
      <vt:lpstr>Kas tiesīgs veikt būvuzraudzību? </vt:lpstr>
      <vt:lpstr>Būvuzraudzība atbilstoši kompetencei</vt:lpstr>
      <vt:lpstr>Būvuzrauga pienākumi</vt:lpstr>
      <vt:lpstr>Būvuzraudzība atbilstoši būvuzraudzības plānam</vt:lpstr>
      <vt:lpstr>Būvuzraudzības citi pienākumi</vt:lpstr>
      <vt:lpstr>Būvuzrauga ieraksti būvdarbu žurnālā,  BIS datu aizpildīšana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Būvuzrauga un autoruzrauga pienākumu izpilde būvdarbu procesā </dc:title>
  <dc:creator>Inese Linde</dc:creator>
  <cp:lastModifiedBy>Inese Linde</cp:lastModifiedBy>
  <cp:revision>11</cp:revision>
  <dcterms:created xsi:type="dcterms:W3CDTF">2024-04-08T06:31:53Z</dcterms:created>
  <dcterms:modified xsi:type="dcterms:W3CDTF">2024-04-09T19:51:17Z</dcterms:modified>
</cp:coreProperties>
</file>