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1238" r:id="rId2"/>
    <p:sldId id="1091" r:id="rId3"/>
    <p:sldId id="1239" r:id="rId4"/>
    <p:sldId id="1240" r:id="rId5"/>
    <p:sldId id="1241" r:id="rId6"/>
    <p:sldId id="1242" r:id="rId7"/>
    <p:sldId id="1243" r:id="rId8"/>
    <p:sldId id="1244" r:id="rId9"/>
    <p:sldId id="1245" r:id="rId10"/>
    <p:sldId id="1246" r:id="rId11"/>
    <p:sldId id="1247" r:id="rId12"/>
    <p:sldId id="1248" r:id="rId13"/>
    <p:sldId id="1249" r:id="rId14"/>
    <p:sldId id="1250" r:id="rId15"/>
    <p:sldId id="1237" r:id="rId16"/>
    <p:sldId id="749" r:id="rId17"/>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ānis Palamarčuks" initials="JP" lastIdx="1" clrIdx="0">
    <p:extLst>
      <p:ext uri="{19B8F6BF-5375-455C-9EA6-DF929625EA0E}">
        <p15:presenceInfo xmlns:p15="http://schemas.microsoft.com/office/powerpoint/2012/main" userId="S-1-5-21-734147818-1251574435-2103723179-7982" providerId="AD"/>
      </p:ext>
    </p:extLst>
  </p:cmAuthor>
  <p:cmAuthor id="2" name="Sandris Celmiņš" initials="SC" lastIdx="3" clrIdx="1">
    <p:extLst>
      <p:ext uri="{19B8F6BF-5375-455C-9EA6-DF929625EA0E}">
        <p15:presenceInfo xmlns:p15="http://schemas.microsoft.com/office/powerpoint/2012/main" userId="S::Sandris.Celmins@bvkb.gov.lv::ff7c92eb-5d54-40b7-b771-2406e321301e" providerId="AD"/>
      </p:ext>
    </p:extLst>
  </p:cmAuthor>
  <p:cmAuthor id="3" name="Anita Apšāne" initials="AA" lastIdx="7" clrIdx="2">
    <p:extLst>
      <p:ext uri="{19B8F6BF-5375-455C-9EA6-DF929625EA0E}">
        <p15:presenceInfo xmlns:p15="http://schemas.microsoft.com/office/powerpoint/2012/main" userId="S::Anita.Apsane@bvkb.gov.lv::8ba2ce6a-dd41-4840-8ef1-453346c90a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8FA4"/>
    <a:srgbClr val="C7746B"/>
    <a:srgbClr val="92B2B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5847" autoAdjust="0"/>
  </p:normalViewPr>
  <p:slideViewPr>
    <p:cSldViewPr snapToGrid="0">
      <p:cViewPr varScale="1">
        <p:scale>
          <a:sx n="94" d="100"/>
          <a:sy n="94" d="100"/>
        </p:scale>
        <p:origin x="108" y="498"/>
      </p:cViewPr>
      <p:guideLst/>
    </p:cSldViewPr>
  </p:slid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98" d="100"/>
          <a:sy n="98" d="100"/>
        </p:scale>
        <p:origin x="94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93EE07-AC93-415F-8623-A5170DCCA4CE}" type="datetimeFigureOut">
              <a:rPr lang="lv-LV" smtClean="0"/>
              <a:t>04.04.2024</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77E213-FBF0-4FB6-A379-F97F387A85BE}" type="slidenum">
              <a:rPr lang="lv-LV" smtClean="0"/>
              <a:t>‹#›</a:t>
            </a:fld>
            <a:endParaRPr lang="lv-LV"/>
          </a:p>
        </p:txBody>
      </p:sp>
    </p:spTree>
    <p:extLst>
      <p:ext uri="{BB962C8B-B14F-4D97-AF65-F5344CB8AC3E}">
        <p14:creationId xmlns:p14="http://schemas.microsoft.com/office/powerpoint/2010/main" val="1161277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2</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2545397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11</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1809981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12</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2895023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13</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88089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14</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773222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3</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2048406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4</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8975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5</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3401541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6</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3906743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7</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3737972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8</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2560224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9</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967711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10</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2008707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14E999DC-9EA0-4259-819B-1AF7B4303B19}" type="datetimeFigureOut">
              <a:rPr lang="lv-LV" smtClean="0"/>
              <a:t>04.04.2024</a:t>
            </a:fld>
            <a:endParaRPr lang="lv-LV"/>
          </a:p>
        </p:txBody>
      </p:sp>
      <p:sp>
        <p:nvSpPr>
          <p:cNvPr id="5" name="Footer Placeholder 4"/>
          <p:cNvSpPr>
            <a:spLocks noGrp="1"/>
          </p:cNvSpPr>
          <p:nvPr>
            <p:ph type="ftr" sz="quarter" idx="11"/>
          </p:nvPr>
        </p:nvSpPr>
        <p:spPr/>
        <p:txBody>
          <a:bodyPr/>
          <a:lstStyle/>
          <a:p>
            <a:endParaRPr lang="lv-LV"/>
          </a:p>
        </p:txBody>
      </p:sp>
    </p:spTree>
    <p:extLst>
      <p:ext uri="{BB962C8B-B14F-4D97-AF65-F5344CB8AC3E}">
        <p14:creationId xmlns:p14="http://schemas.microsoft.com/office/powerpoint/2010/main" val="3542073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14E999DC-9EA0-4259-819B-1AF7B4303B19}" type="datetimeFigureOut">
              <a:rPr lang="lv-LV" smtClean="0"/>
              <a:t>04.04.2024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3372240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14E999DC-9EA0-4259-819B-1AF7B4303B19}" type="datetimeFigureOut">
              <a:rPr lang="lv-LV" smtClean="0"/>
              <a:t>04.04.2024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3675166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pic>
        <p:nvPicPr>
          <p:cNvPr id="10" name="Picture 9"/>
          <p:cNvPicPr>
            <a:picLocks noChangeAspect="1"/>
          </p:cNvPicPr>
          <p:nvPr userDrawn="1"/>
        </p:nvPicPr>
        <p:blipFill rotWithShape="1">
          <a:blip r:embed="rId3" cstate="print"/>
          <a:srcRect l="42765" t="13473" r="28727" b="56141"/>
          <a:stretch/>
        </p:blipFill>
        <p:spPr>
          <a:xfrm>
            <a:off x="4264663" y="0"/>
            <a:ext cx="3672454" cy="2446421"/>
          </a:xfrm>
          <a:prstGeom prst="rect">
            <a:avLst/>
          </a:prstGeom>
        </p:spPr>
      </p:pic>
    </p:spTree>
    <p:extLst>
      <p:ext uri="{BB962C8B-B14F-4D97-AF65-F5344CB8AC3E}">
        <p14:creationId xmlns:p14="http://schemas.microsoft.com/office/powerpoint/2010/main" val="834244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14E999DC-9EA0-4259-819B-1AF7B4303B19}" type="datetimeFigureOut">
              <a:rPr lang="lv-LV" smtClean="0"/>
              <a:t>04.04.2024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9" name="Slide Number Placeholder 3"/>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F832BF-1DDA-4BBE-B340-68BC40090DFC}" type="slidenum">
              <a:rPr lang="lv-LV" smtClean="0"/>
              <a:pPr/>
              <a:t>‹#›</a:t>
            </a:fld>
            <a:endParaRPr lang="lv-LV" dirty="0"/>
          </a:p>
        </p:txBody>
      </p:sp>
    </p:spTree>
    <p:extLst>
      <p:ext uri="{BB962C8B-B14F-4D97-AF65-F5344CB8AC3E}">
        <p14:creationId xmlns:p14="http://schemas.microsoft.com/office/powerpoint/2010/main" val="3029524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E999DC-9EA0-4259-819B-1AF7B4303B19}" type="datetimeFigureOut">
              <a:rPr lang="lv-LV" smtClean="0"/>
              <a:t>04.04.2024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140356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14E999DC-9EA0-4259-819B-1AF7B4303B19}" type="datetimeFigureOut">
              <a:rPr lang="lv-LV" smtClean="0"/>
              <a:t>04.04.2024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2260439-F6DD-4523-A801-03781BC0D091}" type="slidenum">
              <a:rPr lang="lv-LV" smtClean="0"/>
              <a:t>‹#›</a:t>
            </a:fld>
            <a:endParaRPr lang="lv-LV"/>
          </a:p>
        </p:txBody>
      </p:sp>
      <p:pic>
        <p:nvPicPr>
          <p:cNvPr id="9" name="Picture 8"/>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2956273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14E999DC-9EA0-4259-819B-1AF7B4303B19}" type="datetimeFigureOut">
              <a:rPr lang="lv-LV" smtClean="0"/>
              <a:t>04.04.2024</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E2260439-F6DD-4523-A801-03781BC0D091}" type="slidenum">
              <a:rPr lang="lv-LV" smtClean="0"/>
              <a:t>‹#›</a:t>
            </a:fld>
            <a:endParaRPr lang="lv-LV"/>
          </a:p>
        </p:txBody>
      </p:sp>
      <p:pic>
        <p:nvPicPr>
          <p:cNvPr id="11" name="Picture 10"/>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12" name="Slide Number Placeholder 8"/>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F832BF-1DDA-4BBE-B340-68BC40090DFC}" type="slidenum">
              <a:rPr lang="lv-LV" smtClean="0"/>
              <a:pPr/>
              <a:t>‹#›</a:t>
            </a:fld>
            <a:endParaRPr lang="lv-LV" dirty="0"/>
          </a:p>
        </p:txBody>
      </p:sp>
    </p:spTree>
    <p:extLst>
      <p:ext uri="{BB962C8B-B14F-4D97-AF65-F5344CB8AC3E}">
        <p14:creationId xmlns:p14="http://schemas.microsoft.com/office/powerpoint/2010/main" val="1198886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14E999DC-9EA0-4259-819B-1AF7B4303B19}" type="datetimeFigureOut">
              <a:rPr lang="lv-LV" smtClean="0"/>
              <a:t>04.04.2024</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7" name="Slide Number Placeholder 8"/>
          <p:cNvSpPr txBox="1">
            <a:spLocks/>
          </p:cNvSpPr>
          <p:nvPr userDrawn="1"/>
        </p:nvSpPr>
        <p:spPr>
          <a:xfrm>
            <a:off x="8610600" y="6356349"/>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F832BF-1DDA-4BBE-B340-68BC40090DFC}" type="slidenum">
              <a:rPr lang="lv-LV" smtClean="0"/>
              <a:pPr/>
              <a:t>‹#›</a:t>
            </a:fld>
            <a:endParaRPr lang="lv-LV" dirty="0"/>
          </a:p>
        </p:txBody>
      </p:sp>
    </p:spTree>
    <p:extLst>
      <p:ext uri="{BB962C8B-B14F-4D97-AF65-F5344CB8AC3E}">
        <p14:creationId xmlns:p14="http://schemas.microsoft.com/office/powerpoint/2010/main" val="2186908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2" name="Date Placeholder 1"/>
          <p:cNvSpPr>
            <a:spLocks noGrp="1"/>
          </p:cNvSpPr>
          <p:nvPr>
            <p:ph type="dt" sz="half" idx="10"/>
          </p:nvPr>
        </p:nvSpPr>
        <p:spPr/>
        <p:txBody>
          <a:bodyPr/>
          <a:lstStyle/>
          <a:p>
            <a:fld id="{14E999DC-9EA0-4259-819B-1AF7B4303B19}" type="datetimeFigureOut">
              <a:rPr lang="lv-LV" smtClean="0"/>
              <a:t>04.04.2024</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E2260439-F6DD-4523-A801-03781BC0D091}" type="slidenum">
              <a:rPr lang="lv-LV" smtClean="0"/>
              <a:t>‹#›</a:t>
            </a:fld>
            <a:endParaRPr lang="lv-LV"/>
          </a:p>
        </p:txBody>
      </p:sp>
    </p:spTree>
    <p:extLst>
      <p:ext uri="{BB962C8B-B14F-4D97-AF65-F5344CB8AC3E}">
        <p14:creationId xmlns:p14="http://schemas.microsoft.com/office/powerpoint/2010/main" val="229721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E999DC-9EA0-4259-819B-1AF7B4303B19}" type="datetimeFigureOut">
              <a:rPr lang="lv-LV" smtClean="0"/>
              <a:t>04.04.2024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2260439-F6DD-4523-A801-03781BC0D091}" type="slidenum">
              <a:rPr lang="lv-LV" smtClean="0"/>
              <a:t>‹#›</a:t>
            </a:fld>
            <a:endParaRPr lang="lv-LV"/>
          </a:p>
        </p:txBody>
      </p:sp>
      <p:pic>
        <p:nvPicPr>
          <p:cNvPr id="10" name="Picture 9"/>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333450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E999DC-9EA0-4259-819B-1AF7B4303B19}" type="datetimeFigureOut">
              <a:rPr lang="lv-LV" smtClean="0"/>
              <a:t>04.04.2024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2260439-F6DD-4523-A801-03781BC0D091}" type="slidenum">
              <a:rPr lang="lv-LV" smtClean="0"/>
              <a:t>‹#›</a:t>
            </a:fld>
            <a:endParaRPr lang="lv-LV"/>
          </a:p>
        </p:txBody>
      </p:sp>
      <p:pic>
        <p:nvPicPr>
          <p:cNvPr id="9" name="Picture 8"/>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10"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2260439-F6DD-4523-A801-03781BC0D091}" type="slidenum">
              <a:rPr lang="lv-LV" smtClean="0"/>
              <a:pPr/>
              <a:t>‹#›</a:t>
            </a:fld>
            <a:endParaRPr lang="lv-LV"/>
          </a:p>
        </p:txBody>
      </p:sp>
    </p:spTree>
    <p:extLst>
      <p:ext uri="{BB962C8B-B14F-4D97-AF65-F5344CB8AC3E}">
        <p14:creationId xmlns:p14="http://schemas.microsoft.com/office/powerpoint/2010/main" val="3653242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999DC-9EA0-4259-819B-1AF7B4303B19}" type="datetimeFigureOut">
              <a:rPr lang="lv-LV" smtClean="0"/>
              <a:t>04.04.2024</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60439-F6DD-4523-A801-03781BC0D091}" type="slidenum">
              <a:rPr lang="lv-LV" smtClean="0"/>
              <a:t>‹#›</a:t>
            </a:fld>
            <a:endParaRPr lang="lv-LV"/>
          </a:p>
        </p:txBody>
      </p:sp>
    </p:spTree>
    <p:extLst>
      <p:ext uri="{BB962C8B-B14F-4D97-AF65-F5344CB8AC3E}">
        <p14:creationId xmlns:p14="http://schemas.microsoft.com/office/powerpoint/2010/main" val="2597874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bvkb.gov.lv/"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2" Type="http://schemas.openxmlformats.org/officeDocument/2006/relationships/hyperlink" Target="http://www.bvkb.gov.lv/"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hyperlink" Target="http://www.bvkb.gov.lv/"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602983" y="4093984"/>
            <a:ext cx="9232614" cy="218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lnSpcReduction="10000"/>
          </a:bodyPr>
          <a:lstStyle>
            <a:lvl1pPr algn="ctr" defTabSz="938213" rtl="0" eaLnBrk="0" fontAlgn="base" hangingPunct="0">
              <a:spcBef>
                <a:spcPct val="0"/>
              </a:spcBef>
              <a:spcAft>
                <a:spcPct val="0"/>
              </a:spcAft>
              <a:defRPr sz="3200" b="1"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endParaRPr lang="lv-LV" altLang="lv-LV" sz="1600" u="sng" dirty="0">
              <a:solidFill>
                <a:schemeClr val="tx2"/>
              </a:solidFill>
            </a:endParaRPr>
          </a:p>
          <a:p>
            <a:endParaRPr lang="lv-LV" sz="1600" dirty="0"/>
          </a:p>
          <a:p>
            <a:endParaRPr lang="lv-LV" altLang="lv-LV" sz="2000" dirty="0"/>
          </a:p>
          <a:p>
            <a:endParaRPr lang="lv-LV" altLang="lv-LV" sz="2000" dirty="0"/>
          </a:p>
          <a:p>
            <a:endParaRPr lang="lv-LV" altLang="lv-LV" sz="2000" dirty="0"/>
          </a:p>
          <a:p>
            <a:r>
              <a:rPr lang="lv-LV" altLang="lv-LV" sz="2000" dirty="0"/>
              <a:t>Vairāk informācijas</a:t>
            </a:r>
          </a:p>
          <a:p>
            <a:r>
              <a:rPr lang="lv-LV" dirty="0">
                <a:solidFill>
                  <a:srgbClr val="3892AE"/>
                </a:solidFill>
                <a:hlinkClick r:id="rId2"/>
              </a:rPr>
              <a:t>www.bvkb.gov.lv</a:t>
            </a:r>
            <a:endParaRPr lang="lv-LV" dirty="0">
              <a:solidFill>
                <a:srgbClr val="3892AE"/>
              </a:solidFill>
            </a:endParaRPr>
          </a:p>
          <a:p>
            <a:endParaRPr lang="lv-LV" dirty="0">
              <a:solidFill>
                <a:srgbClr val="3892AE"/>
              </a:solidFill>
            </a:endParaRPr>
          </a:p>
        </p:txBody>
      </p:sp>
      <p:sp>
        <p:nvSpPr>
          <p:cNvPr id="4" name="Rectangle 3"/>
          <p:cNvSpPr/>
          <p:nvPr/>
        </p:nvSpPr>
        <p:spPr>
          <a:xfrm>
            <a:off x="1977877" y="4758690"/>
            <a:ext cx="8754320" cy="553998"/>
          </a:xfrm>
          <a:prstGeom prst="rect">
            <a:avLst/>
          </a:prstGeom>
        </p:spPr>
        <p:txBody>
          <a:bodyPr wrap="none">
            <a:spAutoFit/>
          </a:bodyPr>
          <a:lstStyle/>
          <a:p>
            <a:r>
              <a:rPr lang="lv-LV" sz="3000" b="1" dirty="0">
                <a:solidFill>
                  <a:srgbClr val="3892AE"/>
                </a:solidFill>
                <a:latin typeface="Verdana" panose="020B0604030504040204" pitchFamily="34" charset="0"/>
                <a:ea typeface="Verdana" panose="020B0604030504040204" pitchFamily="34" charset="0"/>
                <a:cs typeface="Verdana" panose="020B0604030504040204" pitchFamily="34" charset="0"/>
              </a:rPr>
              <a:t>Plāno – kontrolē – iedziļinies – rīkojies!</a:t>
            </a:r>
          </a:p>
        </p:txBody>
      </p:sp>
      <p:sp>
        <p:nvSpPr>
          <p:cNvPr id="3" name="Title 2">
            <a:extLst>
              <a:ext uri="{FF2B5EF4-FFF2-40B4-BE49-F238E27FC236}">
                <a16:creationId xmlns:a16="http://schemas.microsoft.com/office/drawing/2014/main" id="{E647671F-FCF6-4C06-9D3C-5B41210F9E82}"/>
              </a:ext>
            </a:extLst>
          </p:cNvPr>
          <p:cNvSpPr>
            <a:spLocks noGrp="1"/>
          </p:cNvSpPr>
          <p:nvPr>
            <p:ph type="title"/>
          </p:nvPr>
        </p:nvSpPr>
        <p:spPr>
          <a:xfrm>
            <a:off x="843280" y="2670488"/>
            <a:ext cx="10363200" cy="960442"/>
          </a:xfrm>
        </p:spPr>
        <p:txBody>
          <a:bodyPr>
            <a:normAutofit fontScale="90000"/>
          </a:bodyPr>
          <a:lstStyle/>
          <a:p>
            <a:r>
              <a:rPr lang="lv-LV" dirty="0"/>
              <a:t>Būvdarbu veicēja un Atbildīgā būvdarbu vadītāja pienākumu izpilde</a:t>
            </a:r>
          </a:p>
        </p:txBody>
      </p:sp>
      <p:sp>
        <p:nvSpPr>
          <p:cNvPr id="7" name="Rectangle 6">
            <a:extLst>
              <a:ext uri="{FF2B5EF4-FFF2-40B4-BE49-F238E27FC236}">
                <a16:creationId xmlns:a16="http://schemas.microsoft.com/office/drawing/2014/main" id="{1F14B954-1869-4932-80D6-CD30DA9B991D}"/>
              </a:ext>
            </a:extLst>
          </p:cNvPr>
          <p:cNvSpPr/>
          <p:nvPr/>
        </p:nvSpPr>
        <p:spPr>
          <a:xfrm>
            <a:off x="1745223" y="3750498"/>
            <a:ext cx="8299789" cy="923330"/>
          </a:xfrm>
          <a:prstGeom prst="rect">
            <a:avLst/>
          </a:prstGeom>
        </p:spPr>
        <p:txBody>
          <a:bodyPr wrap="square">
            <a:spAutoFit/>
          </a:bodyPr>
          <a:lstStyle/>
          <a:p>
            <a:pPr algn="ctr"/>
            <a:r>
              <a:rPr lang="lv-LV" b="1" dirty="0">
                <a:solidFill>
                  <a:srgbClr val="3892AE"/>
                </a:solidFill>
                <a:latin typeface="Verdana" panose="020B0604030504040204" pitchFamily="34" charset="0"/>
                <a:ea typeface="Verdana" panose="020B0604030504040204" pitchFamily="34" charset="0"/>
                <a:cs typeface="Verdana" panose="020B0604030504040204" pitchFamily="34" charset="0"/>
              </a:rPr>
              <a:t>Nauris Asarītis</a:t>
            </a:r>
          </a:p>
          <a:p>
            <a:pPr algn="ctr"/>
            <a:r>
              <a:rPr lang="lv-LV" b="1" dirty="0">
                <a:solidFill>
                  <a:srgbClr val="3892AE"/>
                </a:solidFill>
                <a:latin typeface="Verdana" panose="020B0604030504040204" pitchFamily="34" charset="0"/>
                <a:ea typeface="Verdana" panose="020B0604030504040204" pitchFamily="34" charset="0"/>
                <a:cs typeface="Verdana" panose="020B0604030504040204" pitchFamily="34" charset="0"/>
              </a:rPr>
              <a:t>BVKB Būvniecības kontroles departamenta Būvdarbu kontroles nodaļas būvinspektors</a:t>
            </a:r>
          </a:p>
        </p:txBody>
      </p:sp>
    </p:spTree>
    <p:extLst>
      <p:ext uri="{BB962C8B-B14F-4D97-AF65-F5344CB8AC3E}">
        <p14:creationId xmlns:p14="http://schemas.microsoft.com/office/powerpoint/2010/main" val="1314927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B78D3-9EA9-4C32-9A33-29C612A25FCE}" type="slidenum">
              <a:rPr lang="lv-LV" smtClean="0"/>
              <a:pPr/>
              <a:t>10</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77" name="TextBox 176">
            <a:extLst>
              <a:ext uri="{FF2B5EF4-FFF2-40B4-BE49-F238E27FC236}">
                <a16:creationId xmlns:a16="http://schemas.microsoft.com/office/drawing/2014/main" id="{A1831F90-1F07-4387-9664-80C867353511}"/>
              </a:ext>
            </a:extLst>
          </p:cNvPr>
          <p:cNvSpPr txBox="1"/>
          <p:nvPr/>
        </p:nvSpPr>
        <p:spPr>
          <a:xfrm>
            <a:off x="11506200" y="219928"/>
            <a:ext cx="831117" cy="276999"/>
          </a:xfrm>
          <a:prstGeom prst="rect">
            <a:avLst/>
          </a:prstGeom>
          <a:noFill/>
        </p:spPr>
        <p:txBody>
          <a:bodyPr wrap="square" rtlCol="0">
            <a:spAutoFit/>
          </a:bodyPr>
          <a:lstStyle/>
          <a:p>
            <a:pPr algn="just"/>
            <a:r>
              <a:rPr lang="lv-LV" sz="1200" b="1" dirty="0">
                <a:latin typeface="Verdana" panose="020B0604030504040204" pitchFamily="34" charset="0"/>
                <a:ea typeface="Verdana" panose="020B0604030504040204" pitchFamily="34" charset="0"/>
              </a:rPr>
              <a:t>10/16</a:t>
            </a:r>
          </a:p>
        </p:txBody>
      </p:sp>
      <p:sp>
        <p:nvSpPr>
          <p:cNvPr id="6" name="Rectangle 5">
            <a:extLst>
              <a:ext uri="{FF2B5EF4-FFF2-40B4-BE49-F238E27FC236}">
                <a16:creationId xmlns:a16="http://schemas.microsoft.com/office/drawing/2014/main" id="{450996BC-BA62-4CDF-A17D-CBE60B9082CC}"/>
              </a:ext>
            </a:extLst>
          </p:cNvPr>
          <p:cNvSpPr/>
          <p:nvPr/>
        </p:nvSpPr>
        <p:spPr>
          <a:xfrm>
            <a:off x="1336040" y="536024"/>
            <a:ext cx="10038080" cy="646331"/>
          </a:xfrm>
          <a:prstGeom prst="rect">
            <a:avLst/>
          </a:prstGeom>
        </p:spPr>
        <p:txBody>
          <a:bodyPr wrap="square">
            <a:spAutoFit/>
          </a:bodyPr>
          <a:lstStyle/>
          <a:p>
            <a:pPr algn="ctr"/>
            <a:r>
              <a:rPr lang="lv-LV" sz="3600" b="1" dirty="0"/>
              <a:t>Atbildīgajam būvdarbu vadītājam ir šādi pienākumi</a:t>
            </a:r>
            <a:endParaRPr lang="lv-LV" dirty="0"/>
          </a:p>
        </p:txBody>
      </p:sp>
      <p:sp>
        <p:nvSpPr>
          <p:cNvPr id="5" name="Rectangle 4">
            <a:extLst>
              <a:ext uri="{FF2B5EF4-FFF2-40B4-BE49-F238E27FC236}">
                <a16:creationId xmlns:a16="http://schemas.microsoft.com/office/drawing/2014/main" id="{D2DB20E2-7353-46FA-A71C-56DE36610E8D}"/>
              </a:ext>
            </a:extLst>
          </p:cNvPr>
          <p:cNvSpPr/>
          <p:nvPr/>
        </p:nvSpPr>
        <p:spPr>
          <a:xfrm>
            <a:off x="436880" y="2635864"/>
            <a:ext cx="11318239" cy="2646878"/>
          </a:xfrm>
          <a:prstGeom prst="rect">
            <a:avLst/>
          </a:prstGeom>
        </p:spPr>
        <p:txBody>
          <a:bodyPr wrap="square">
            <a:spAutoFit/>
          </a:bodyPr>
          <a:lstStyle/>
          <a:p>
            <a:pPr>
              <a:spcBef>
                <a:spcPts val="1200"/>
              </a:spcBef>
            </a:pPr>
            <a:r>
              <a:rPr lang="lv-LV" sz="2100" dirty="0"/>
              <a:t>100.8. kontrolēt būvdarbu žurnālā ierakstīto norādījumu izpildi, attiecīgi to fiksējot žurnālā;</a:t>
            </a:r>
          </a:p>
          <a:p>
            <a:pPr>
              <a:spcBef>
                <a:spcPts val="1200"/>
              </a:spcBef>
            </a:pPr>
            <a:r>
              <a:rPr lang="lv-LV" sz="2100" dirty="0"/>
              <a:t>100.9. būvniecības informācijas sistēmā apstiprināt būves gatavību ekspluatācijai;</a:t>
            </a:r>
          </a:p>
          <a:p>
            <a:pPr>
              <a:spcBef>
                <a:spcPts val="1200"/>
              </a:spcBef>
            </a:pPr>
            <a:r>
              <a:rPr lang="lv-LV" sz="2100" dirty="0"/>
              <a:t>100.10. pēc būvuzrauga pieprasījuma sniegt detalizētu informāciju par būvdarbu sagatavošanās posmiem un izvēlētajām metodēm darbu izpildē;</a:t>
            </a:r>
          </a:p>
          <a:p>
            <a:pPr>
              <a:spcBef>
                <a:spcPts val="1200"/>
              </a:spcBef>
            </a:pPr>
            <a:r>
              <a:rPr lang="lv-LV" sz="2100" dirty="0"/>
              <a:t>100.12. nodrošināt, lai būvlaukumā netiktu ielaistas un neuzturētos nepiederošas personas;</a:t>
            </a:r>
          </a:p>
          <a:p>
            <a:pPr>
              <a:spcBef>
                <a:spcPts val="1200"/>
              </a:spcBef>
            </a:pPr>
            <a:r>
              <a:rPr lang="lv-LV" sz="2100" dirty="0"/>
              <a:t>100.15. informēt būvniecības ierosinātāju par objektiem, kuriem </a:t>
            </a:r>
            <a:r>
              <a:rPr lang="lv-LV" sz="2100" dirty="0" err="1"/>
              <a:t>būvspeciālists</a:t>
            </a:r>
            <a:r>
              <a:rPr lang="lv-LV" sz="2100" dirty="0"/>
              <a:t> ir piesaistīts.</a:t>
            </a:r>
          </a:p>
        </p:txBody>
      </p:sp>
    </p:spTree>
    <p:extLst>
      <p:ext uri="{BB962C8B-B14F-4D97-AF65-F5344CB8AC3E}">
        <p14:creationId xmlns:p14="http://schemas.microsoft.com/office/powerpoint/2010/main" val="165968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B78D3-9EA9-4C32-9A33-29C612A25FCE}" type="slidenum">
              <a:rPr lang="lv-LV" smtClean="0"/>
              <a:pPr/>
              <a:t>11</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6" name="Rectangle 5">
            <a:extLst>
              <a:ext uri="{FF2B5EF4-FFF2-40B4-BE49-F238E27FC236}">
                <a16:creationId xmlns:a16="http://schemas.microsoft.com/office/drawing/2014/main" id="{450996BC-BA62-4CDF-A17D-CBE60B9082CC}"/>
              </a:ext>
            </a:extLst>
          </p:cNvPr>
          <p:cNvSpPr/>
          <p:nvPr/>
        </p:nvSpPr>
        <p:spPr>
          <a:xfrm>
            <a:off x="1336040" y="536024"/>
            <a:ext cx="10038080" cy="646331"/>
          </a:xfrm>
          <a:prstGeom prst="rect">
            <a:avLst/>
          </a:prstGeom>
        </p:spPr>
        <p:txBody>
          <a:bodyPr wrap="square">
            <a:spAutoFit/>
          </a:bodyPr>
          <a:lstStyle/>
          <a:p>
            <a:pPr algn="ctr"/>
            <a:r>
              <a:rPr lang="lv-LV" sz="3600" b="1" dirty="0"/>
              <a:t>Atbildīgajam būvdarbu vadītājam ir tiesības</a:t>
            </a:r>
            <a:endParaRPr lang="lv-LV" dirty="0"/>
          </a:p>
        </p:txBody>
      </p:sp>
      <p:sp>
        <p:nvSpPr>
          <p:cNvPr id="5" name="Rectangle 4">
            <a:extLst>
              <a:ext uri="{FF2B5EF4-FFF2-40B4-BE49-F238E27FC236}">
                <a16:creationId xmlns:a16="http://schemas.microsoft.com/office/drawing/2014/main" id="{D2DB20E2-7353-46FA-A71C-56DE36610E8D}"/>
              </a:ext>
            </a:extLst>
          </p:cNvPr>
          <p:cNvSpPr/>
          <p:nvPr/>
        </p:nvSpPr>
        <p:spPr>
          <a:xfrm>
            <a:off x="436880" y="2635864"/>
            <a:ext cx="11318239" cy="2031325"/>
          </a:xfrm>
          <a:prstGeom prst="rect">
            <a:avLst/>
          </a:prstGeom>
        </p:spPr>
        <p:txBody>
          <a:bodyPr wrap="square">
            <a:spAutoFit/>
          </a:bodyPr>
          <a:lstStyle/>
          <a:p>
            <a:r>
              <a:rPr lang="lv-LV" sz="2100" dirty="0"/>
              <a:t>101.1. ierosināt </a:t>
            </a:r>
            <a:r>
              <a:rPr lang="lv-LV" sz="2100" dirty="0" err="1"/>
              <a:t>būvspeciālistu</a:t>
            </a:r>
            <a:r>
              <a:rPr lang="lv-LV" sz="2100" dirty="0"/>
              <a:t> būvprakses sertifikāta apturēšanu vai anulēšanu, ja būvdarbu laikā </a:t>
            </a:r>
            <a:r>
              <a:rPr lang="lv-LV" sz="2100" dirty="0" err="1"/>
              <a:t>būvspeciālisti</a:t>
            </a:r>
            <a:r>
              <a:rPr lang="lv-LV" sz="2100" dirty="0"/>
              <a:t> neveic šajos būvnoteikumos noteiktos pienākumus;</a:t>
            </a:r>
          </a:p>
          <a:p>
            <a:endParaRPr lang="lv-LV" sz="2100" dirty="0"/>
          </a:p>
          <a:p>
            <a:r>
              <a:rPr lang="lv-LV" sz="2100" dirty="0"/>
              <a:t>101.2. veikt izmaiņas plānotajos darbu sagatavošanas posmos, kā arī izvēlētajās darba metodēs, pirms tam veicot izmaiņas darbu veikšanas projektā un saskaņojot tās ar būvniecības ierosinātāju, </a:t>
            </a:r>
            <a:r>
              <a:rPr lang="lv-LV" sz="2100" dirty="0" err="1"/>
              <a:t>autoruzraugu</a:t>
            </a:r>
            <a:r>
              <a:rPr lang="lv-LV" sz="2100" dirty="0"/>
              <a:t> un būvuzraugu.</a:t>
            </a:r>
          </a:p>
        </p:txBody>
      </p:sp>
      <p:sp>
        <p:nvSpPr>
          <p:cNvPr id="8" name="TextBox 7">
            <a:extLst>
              <a:ext uri="{FF2B5EF4-FFF2-40B4-BE49-F238E27FC236}">
                <a16:creationId xmlns:a16="http://schemas.microsoft.com/office/drawing/2014/main" id="{4D3EE37D-CBFD-4452-B7F4-5395ECC3D8EE}"/>
              </a:ext>
            </a:extLst>
          </p:cNvPr>
          <p:cNvSpPr txBox="1"/>
          <p:nvPr/>
        </p:nvSpPr>
        <p:spPr>
          <a:xfrm>
            <a:off x="11506200" y="219928"/>
            <a:ext cx="831117" cy="276999"/>
          </a:xfrm>
          <a:prstGeom prst="rect">
            <a:avLst/>
          </a:prstGeom>
          <a:noFill/>
        </p:spPr>
        <p:txBody>
          <a:bodyPr wrap="square" rtlCol="0">
            <a:spAutoFit/>
          </a:bodyPr>
          <a:lstStyle/>
          <a:p>
            <a:pPr algn="just"/>
            <a:r>
              <a:rPr lang="lv-LV" sz="1200" b="1" dirty="0">
                <a:latin typeface="Verdana" panose="020B0604030504040204" pitchFamily="34" charset="0"/>
                <a:ea typeface="Verdana" panose="020B0604030504040204" pitchFamily="34" charset="0"/>
              </a:rPr>
              <a:t>11/16</a:t>
            </a:r>
          </a:p>
        </p:txBody>
      </p:sp>
    </p:spTree>
    <p:extLst>
      <p:ext uri="{BB962C8B-B14F-4D97-AF65-F5344CB8AC3E}">
        <p14:creationId xmlns:p14="http://schemas.microsoft.com/office/powerpoint/2010/main" val="102620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B78D3-9EA9-4C32-9A33-29C612A25FCE}" type="slidenum">
              <a:rPr lang="lv-LV" smtClean="0"/>
              <a:pPr/>
              <a:t>12</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7" name="TextBox 6">
            <a:extLst>
              <a:ext uri="{FF2B5EF4-FFF2-40B4-BE49-F238E27FC236}">
                <a16:creationId xmlns:a16="http://schemas.microsoft.com/office/drawing/2014/main" id="{9AB63233-8F32-42C2-A61C-8793CE7AD8C1}"/>
              </a:ext>
            </a:extLst>
          </p:cNvPr>
          <p:cNvSpPr txBox="1"/>
          <p:nvPr/>
        </p:nvSpPr>
        <p:spPr>
          <a:xfrm>
            <a:off x="2951480" y="330323"/>
            <a:ext cx="7030720" cy="461665"/>
          </a:xfrm>
          <a:prstGeom prst="rect">
            <a:avLst/>
          </a:prstGeom>
          <a:noFill/>
        </p:spPr>
        <p:txBody>
          <a:bodyPr wrap="square" rtlCol="0">
            <a:spAutoFit/>
          </a:bodyPr>
          <a:lstStyle/>
          <a:p>
            <a:pPr algn="ctr"/>
            <a:r>
              <a:rPr lang="lv-LV" sz="2400" b="1" dirty="0">
                <a:solidFill>
                  <a:srgbClr val="3892AE"/>
                </a:solidFill>
                <a:latin typeface="Verdana" panose="020B0604030504040204" pitchFamily="34" charset="0"/>
                <a:ea typeface="Verdana" panose="020B0604030504040204" pitchFamily="34" charset="0"/>
              </a:rPr>
              <a:t>Trešā kopsakarība: Trīs būves</a:t>
            </a:r>
          </a:p>
        </p:txBody>
      </p:sp>
      <p:pic>
        <p:nvPicPr>
          <p:cNvPr id="1026" name="Picture 2" descr="https://upload.wikimedia.org/wikipedia/commons/thumb/3/3c/Athens_Acropolis.jpg/1200px-Athens_Acropolis.jpg">
            <a:extLst>
              <a:ext uri="{FF2B5EF4-FFF2-40B4-BE49-F238E27FC236}">
                <a16:creationId xmlns:a16="http://schemas.microsoft.com/office/drawing/2014/main" id="{CE363CCD-5DA6-47E8-8BC2-91B5D774286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9583" b="20074"/>
          <a:stretch/>
        </p:blipFill>
        <p:spPr bwMode="auto">
          <a:xfrm>
            <a:off x="2695729" y="1376158"/>
            <a:ext cx="6800542" cy="35877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72FD6AC-45AE-46FB-8DD1-8B10C55EDC48}"/>
              </a:ext>
            </a:extLst>
          </p:cNvPr>
          <p:cNvSpPr/>
          <p:nvPr/>
        </p:nvSpPr>
        <p:spPr>
          <a:xfrm>
            <a:off x="148323" y="5078515"/>
            <a:ext cx="11358880" cy="1663597"/>
          </a:xfrm>
          <a:prstGeom prst="rect">
            <a:avLst/>
          </a:prstGeom>
        </p:spPr>
        <p:txBody>
          <a:bodyPr wrap="square">
            <a:spAutoFit/>
          </a:bodyPr>
          <a:lstStyle/>
          <a:p>
            <a:pPr>
              <a:lnSpc>
                <a:spcPct val="107000"/>
              </a:lnSpc>
              <a:spcAft>
                <a:spcPts val="800"/>
              </a:spcAft>
            </a:pPr>
            <a:r>
              <a:rPr lang="lv-LV" b="1" kern="100" dirty="0">
                <a:latin typeface="Calibri" panose="020F0502020204030204" pitchFamily="34" charset="0"/>
                <a:ea typeface="Calibri" panose="020F0502020204030204" pitchFamily="34" charset="0"/>
                <a:cs typeface="Times New Roman" panose="02020603050405020304" pitchFamily="18" charset="0"/>
              </a:rPr>
              <a:t>Atēnu akropole</a:t>
            </a:r>
            <a:r>
              <a:rPr lang="lv-LV" kern="100" dirty="0">
                <a:latin typeface="Calibri" panose="020F0502020204030204" pitchFamily="34" charset="0"/>
                <a:ea typeface="Calibri" panose="020F0502020204030204" pitchFamily="34" charset="0"/>
                <a:cs typeface="Times New Roman" panose="02020603050405020304" pitchFamily="18" charset="0"/>
              </a:rPr>
              <a:t> ir sena citadele, kas atrodas kalnainā atsegumā virs Grieķijas galvaspilsētas Atēnām. Te atrodas vairākas senas celtnes ar lielu arhitektūras un vēstures nozīmīgumu, tai skaitā </a:t>
            </a:r>
            <a:r>
              <a:rPr lang="lv-LV" kern="100" dirty="0" err="1">
                <a:latin typeface="Calibri" panose="020F0502020204030204" pitchFamily="34" charset="0"/>
                <a:ea typeface="Calibri" panose="020F0502020204030204" pitchFamily="34" charset="0"/>
                <a:cs typeface="Times New Roman" panose="02020603050405020304" pitchFamily="18" charset="0"/>
              </a:rPr>
              <a:t>Partenons</a:t>
            </a:r>
            <a:r>
              <a:rPr lang="lv-LV" kern="1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lv-LV" kern="100" dirty="0">
                <a:latin typeface="Calibri" panose="020F0502020204030204" pitchFamily="34" charset="0"/>
                <a:ea typeface="Calibri" panose="020F0502020204030204" pitchFamily="34" charset="0"/>
                <a:cs typeface="Times New Roman" panose="02020603050405020304" pitchFamily="18" charset="0"/>
              </a:rPr>
              <a:t>Ir pierādījumi, ka pakalns ir ticis apdzīvots jau 4. gadu tūkstotī p.m.ē. </a:t>
            </a:r>
            <a:r>
              <a:rPr lang="lv-LV" kern="100" dirty="0" err="1">
                <a:latin typeface="Calibri" panose="020F0502020204030204" pitchFamily="34" charset="0"/>
                <a:ea typeface="Calibri" panose="020F0502020204030204" pitchFamily="34" charset="0"/>
                <a:cs typeface="Times New Roman" panose="02020603050405020304" pitchFamily="18" charset="0"/>
              </a:rPr>
              <a:t>Perikls</a:t>
            </a:r>
            <a:r>
              <a:rPr lang="lv-LV" kern="100" dirty="0">
                <a:latin typeface="Calibri" panose="020F0502020204030204" pitchFamily="34" charset="0"/>
                <a:ea typeface="Calibri" panose="020F0502020204030204" pitchFamily="34" charset="0"/>
                <a:cs typeface="Times New Roman" panose="02020603050405020304" pitchFamily="18" charset="0"/>
              </a:rPr>
              <a:t> 5. gadsimtā p.m.ē. koordinēja ievērojamāko akropoles celtņu būvniecību. Darbu vadīšanu viņš uzticēja diviem arhitektiem - </a:t>
            </a:r>
            <a:r>
              <a:rPr lang="lv-LV" kern="100" dirty="0" err="1">
                <a:latin typeface="Calibri" panose="020F0502020204030204" pitchFamily="34" charset="0"/>
                <a:ea typeface="Calibri" panose="020F0502020204030204" pitchFamily="34" charset="0"/>
                <a:cs typeface="Times New Roman" panose="02020603050405020304" pitchFamily="18" charset="0"/>
              </a:rPr>
              <a:t>Iktīnam</a:t>
            </a:r>
            <a:r>
              <a:rPr lang="lv-LV" kern="100" dirty="0">
                <a:latin typeface="Calibri" panose="020F0502020204030204" pitchFamily="34" charset="0"/>
                <a:ea typeface="Calibri" panose="020F0502020204030204" pitchFamily="34" charset="0"/>
                <a:cs typeface="Times New Roman" panose="02020603050405020304" pitchFamily="18" charset="0"/>
              </a:rPr>
              <a:t> un </a:t>
            </a:r>
            <a:r>
              <a:rPr lang="lv-LV" kern="100" dirty="0" err="1">
                <a:latin typeface="Calibri" panose="020F0502020204030204" pitchFamily="34" charset="0"/>
                <a:ea typeface="Calibri" panose="020F0502020204030204" pitchFamily="34" charset="0"/>
                <a:cs typeface="Times New Roman" panose="02020603050405020304" pitchFamily="18" charset="0"/>
              </a:rPr>
              <a:t>Kalikrātam</a:t>
            </a:r>
            <a:r>
              <a:rPr lang="lv-LV" kern="100" dirty="0">
                <a:latin typeface="Calibri" panose="020F0502020204030204" pitchFamily="34" charset="0"/>
                <a:ea typeface="Calibri" panose="020F0502020204030204" pitchFamily="34" charset="0"/>
                <a:cs typeface="Times New Roman" panose="02020603050405020304" pitchFamily="18" charset="0"/>
              </a:rPr>
              <a:t>, bet par vadošo tēlnieku kļuva izcilais </a:t>
            </a:r>
            <a:r>
              <a:rPr lang="lv-LV" kern="100" dirty="0" err="1">
                <a:latin typeface="Calibri" panose="020F0502020204030204" pitchFamily="34" charset="0"/>
                <a:ea typeface="Calibri" panose="020F0502020204030204" pitchFamily="34" charset="0"/>
                <a:cs typeface="Times New Roman" panose="02020603050405020304" pitchFamily="18" charset="0"/>
              </a:rPr>
              <a:t>Fidījs</a:t>
            </a:r>
            <a:r>
              <a:rPr lang="lv-LV" kern="1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6" name="TextBox 5">
            <a:extLst>
              <a:ext uri="{FF2B5EF4-FFF2-40B4-BE49-F238E27FC236}">
                <a16:creationId xmlns:a16="http://schemas.microsoft.com/office/drawing/2014/main" id="{383BFDDE-B6B5-4296-8C9F-F60D954DD3E3}"/>
              </a:ext>
            </a:extLst>
          </p:cNvPr>
          <p:cNvSpPr txBox="1"/>
          <p:nvPr/>
        </p:nvSpPr>
        <p:spPr>
          <a:xfrm>
            <a:off x="5020737" y="804478"/>
            <a:ext cx="2150525" cy="461665"/>
          </a:xfrm>
          <a:prstGeom prst="rect">
            <a:avLst/>
          </a:prstGeom>
          <a:noFill/>
        </p:spPr>
        <p:txBody>
          <a:bodyPr wrap="none" rtlCol="0">
            <a:spAutoFit/>
          </a:bodyPr>
          <a:lstStyle/>
          <a:p>
            <a:r>
              <a:rPr lang="lv-LV" sz="2400" b="1" dirty="0"/>
              <a:t>Atēnu akropole</a:t>
            </a:r>
          </a:p>
        </p:txBody>
      </p:sp>
      <p:sp>
        <p:nvSpPr>
          <p:cNvPr id="13" name="TextBox 12">
            <a:extLst>
              <a:ext uri="{FF2B5EF4-FFF2-40B4-BE49-F238E27FC236}">
                <a16:creationId xmlns:a16="http://schemas.microsoft.com/office/drawing/2014/main" id="{9208EC95-0F86-4AF1-8CF6-EBE1ED1F4504}"/>
              </a:ext>
            </a:extLst>
          </p:cNvPr>
          <p:cNvSpPr txBox="1"/>
          <p:nvPr/>
        </p:nvSpPr>
        <p:spPr>
          <a:xfrm>
            <a:off x="11506200" y="219928"/>
            <a:ext cx="831117" cy="276999"/>
          </a:xfrm>
          <a:prstGeom prst="rect">
            <a:avLst/>
          </a:prstGeom>
          <a:noFill/>
        </p:spPr>
        <p:txBody>
          <a:bodyPr wrap="square" rtlCol="0">
            <a:spAutoFit/>
          </a:bodyPr>
          <a:lstStyle/>
          <a:p>
            <a:pPr algn="just"/>
            <a:r>
              <a:rPr lang="lv-LV" sz="1200" b="1" dirty="0">
                <a:latin typeface="Verdana" panose="020B0604030504040204" pitchFamily="34" charset="0"/>
                <a:ea typeface="Verdana" panose="020B0604030504040204" pitchFamily="34" charset="0"/>
              </a:rPr>
              <a:t>12/16</a:t>
            </a:r>
          </a:p>
        </p:txBody>
      </p:sp>
    </p:spTree>
    <p:extLst>
      <p:ext uri="{BB962C8B-B14F-4D97-AF65-F5344CB8AC3E}">
        <p14:creationId xmlns:p14="http://schemas.microsoft.com/office/powerpoint/2010/main" val="3685001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B78D3-9EA9-4C32-9A33-29C612A25FCE}" type="slidenum">
              <a:rPr lang="lv-LV" smtClean="0"/>
              <a:pPr/>
              <a:t>13</a:t>
            </a:fld>
            <a:endParaRPr lang="lv-LV" dirty="0"/>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7" name="TextBox 6">
            <a:extLst>
              <a:ext uri="{FF2B5EF4-FFF2-40B4-BE49-F238E27FC236}">
                <a16:creationId xmlns:a16="http://schemas.microsoft.com/office/drawing/2014/main" id="{9AB63233-8F32-42C2-A61C-8793CE7AD8C1}"/>
              </a:ext>
            </a:extLst>
          </p:cNvPr>
          <p:cNvSpPr txBox="1"/>
          <p:nvPr/>
        </p:nvSpPr>
        <p:spPr>
          <a:xfrm>
            <a:off x="2951480" y="330323"/>
            <a:ext cx="7030720" cy="461665"/>
          </a:xfrm>
          <a:prstGeom prst="rect">
            <a:avLst/>
          </a:prstGeom>
          <a:noFill/>
        </p:spPr>
        <p:txBody>
          <a:bodyPr wrap="square" rtlCol="0">
            <a:spAutoFit/>
          </a:bodyPr>
          <a:lstStyle/>
          <a:p>
            <a:pPr algn="ctr"/>
            <a:r>
              <a:rPr lang="lv-LV" sz="2400" b="1" dirty="0">
                <a:solidFill>
                  <a:srgbClr val="3892AE"/>
                </a:solidFill>
                <a:latin typeface="Verdana" panose="020B0604030504040204" pitchFamily="34" charset="0"/>
                <a:ea typeface="Verdana" panose="020B0604030504040204" pitchFamily="34" charset="0"/>
              </a:rPr>
              <a:t>Trešā kopsakarība: Trīs būves</a:t>
            </a:r>
          </a:p>
        </p:txBody>
      </p:sp>
      <p:sp>
        <p:nvSpPr>
          <p:cNvPr id="6" name="TextBox 5">
            <a:extLst>
              <a:ext uri="{FF2B5EF4-FFF2-40B4-BE49-F238E27FC236}">
                <a16:creationId xmlns:a16="http://schemas.microsoft.com/office/drawing/2014/main" id="{383BFDDE-B6B5-4296-8C9F-F60D954DD3E3}"/>
              </a:ext>
            </a:extLst>
          </p:cNvPr>
          <p:cNvSpPr txBox="1"/>
          <p:nvPr/>
        </p:nvSpPr>
        <p:spPr>
          <a:xfrm>
            <a:off x="4213208" y="799911"/>
            <a:ext cx="3765583" cy="461665"/>
          </a:xfrm>
          <a:prstGeom prst="rect">
            <a:avLst/>
          </a:prstGeom>
          <a:noFill/>
        </p:spPr>
        <p:txBody>
          <a:bodyPr wrap="none" rtlCol="0">
            <a:spAutoFit/>
          </a:bodyPr>
          <a:lstStyle/>
          <a:p>
            <a:r>
              <a:rPr lang="lv-LV" sz="2400" b="1" dirty="0"/>
              <a:t>Parīzes Dievmātes katedrāle</a:t>
            </a:r>
          </a:p>
        </p:txBody>
      </p:sp>
      <p:pic>
        <p:nvPicPr>
          <p:cNvPr id="2050" name="Picture 2" descr="https://cdn.santa.lv/media/2019/10/6/large/0c833db204e2.jpg">
            <a:extLst>
              <a:ext uri="{FF2B5EF4-FFF2-40B4-BE49-F238E27FC236}">
                <a16:creationId xmlns:a16="http://schemas.microsoft.com/office/drawing/2014/main" id="{09169750-F608-4185-9721-1D1C486970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4485" y="1380687"/>
            <a:ext cx="7043029" cy="395818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B7A83FE-C929-400F-88D7-439890BC86DE}"/>
              </a:ext>
            </a:extLst>
          </p:cNvPr>
          <p:cNvSpPr/>
          <p:nvPr/>
        </p:nvSpPr>
        <p:spPr>
          <a:xfrm>
            <a:off x="525235" y="5590908"/>
            <a:ext cx="10828565" cy="646331"/>
          </a:xfrm>
          <a:prstGeom prst="rect">
            <a:avLst/>
          </a:prstGeom>
        </p:spPr>
        <p:txBody>
          <a:bodyPr wrap="square">
            <a:spAutoFit/>
          </a:bodyPr>
          <a:lstStyle/>
          <a:p>
            <a:r>
              <a:rPr lang="lv-LV" b="1" dirty="0">
                <a:latin typeface="Calibri" panose="020F0502020204030204" pitchFamily="34" charset="0"/>
                <a:ea typeface="Calibri" panose="020F0502020204030204" pitchFamily="34" charset="0"/>
                <a:cs typeface="Times New Roman" panose="02020603050405020304" pitchFamily="18" charset="0"/>
              </a:rPr>
              <a:t>Parīzes Dievmātes katedrāle -</a:t>
            </a:r>
            <a:r>
              <a:rPr lang="lv-LV" dirty="0">
                <a:latin typeface="Calibri" panose="020F0502020204030204" pitchFamily="34" charset="0"/>
                <a:ea typeface="Calibri" panose="020F0502020204030204" pitchFamily="34" charset="0"/>
                <a:cs typeface="Times New Roman" panose="02020603050405020304" pitchFamily="18" charset="0"/>
              </a:rPr>
              <a:t> sāka celt 1163. gadā karaļa </a:t>
            </a:r>
            <a:r>
              <a:rPr lang="lv-LV" dirty="0" err="1">
                <a:latin typeface="Calibri" panose="020F0502020204030204" pitchFamily="34" charset="0"/>
                <a:ea typeface="Calibri" panose="020F0502020204030204" pitchFamily="34" charset="0"/>
                <a:cs typeface="Times New Roman" panose="02020603050405020304" pitchFamily="18" charset="0"/>
              </a:rPr>
              <a:t>Luija</a:t>
            </a:r>
            <a:r>
              <a:rPr lang="lv-LV" dirty="0">
                <a:latin typeface="Calibri" panose="020F0502020204030204" pitchFamily="34" charset="0"/>
                <a:ea typeface="Calibri" panose="020F0502020204030204" pitchFamily="34" charset="0"/>
                <a:cs typeface="Times New Roman" panose="02020603050405020304" pitchFamily="18" charset="0"/>
              </a:rPr>
              <a:t> VII valdīšanas laikā. To pabeidza vairāk kā pēc divsimt gadiem — 1345. gadā, bet arī turpmāk celtne tika papildināta ar jaunām detaļām un greznojumiem.</a:t>
            </a:r>
            <a:endParaRPr lang="lv-LV" dirty="0"/>
          </a:p>
        </p:txBody>
      </p:sp>
      <p:sp>
        <p:nvSpPr>
          <p:cNvPr id="12" name="TextBox 11">
            <a:extLst>
              <a:ext uri="{FF2B5EF4-FFF2-40B4-BE49-F238E27FC236}">
                <a16:creationId xmlns:a16="http://schemas.microsoft.com/office/drawing/2014/main" id="{3B6F9F33-E0BE-4A08-AA8A-0D8478CB0320}"/>
              </a:ext>
            </a:extLst>
          </p:cNvPr>
          <p:cNvSpPr txBox="1"/>
          <p:nvPr/>
        </p:nvSpPr>
        <p:spPr>
          <a:xfrm>
            <a:off x="11506200" y="219928"/>
            <a:ext cx="831117" cy="276999"/>
          </a:xfrm>
          <a:prstGeom prst="rect">
            <a:avLst/>
          </a:prstGeom>
          <a:noFill/>
        </p:spPr>
        <p:txBody>
          <a:bodyPr wrap="square" rtlCol="0">
            <a:spAutoFit/>
          </a:bodyPr>
          <a:lstStyle/>
          <a:p>
            <a:pPr algn="just"/>
            <a:r>
              <a:rPr lang="lv-LV" sz="1200" b="1" dirty="0">
                <a:latin typeface="Verdana" panose="020B0604030504040204" pitchFamily="34" charset="0"/>
                <a:ea typeface="Verdana" panose="020B0604030504040204" pitchFamily="34" charset="0"/>
              </a:rPr>
              <a:t>13/16</a:t>
            </a:r>
          </a:p>
        </p:txBody>
      </p:sp>
    </p:spTree>
    <p:extLst>
      <p:ext uri="{BB962C8B-B14F-4D97-AF65-F5344CB8AC3E}">
        <p14:creationId xmlns:p14="http://schemas.microsoft.com/office/powerpoint/2010/main" val="3308299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B78D3-9EA9-4C32-9A33-29C612A25FCE}" type="slidenum">
              <a:rPr lang="lv-LV" smtClean="0"/>
              <a:pPr/>
              <a:t>14</a:t>
            </a:fld>
            <a:endParaRPr lang="lv-LV" dirty="0"/>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7" name="TextBox 6">
            <a:extLst>
              <a:ext uri="{FF2B5EF4-FFF2-40B4-BE49-F238E27FC236}">
                <a16:creationId xmlns:a16="http://schemas.microsoft.com/office/drawing/2014/main" id="{9AB63233-8F32-42C2-A61C-8793CE7AD8C1}"/>
              </a:ext>
            </a:extLst>
          </p:cNvPr>
          <p:cNvSpPr txBox="1"/>
          <p:nvPr/>
        </p:nvSpPr>
        <p:spPr>
          <a:xfrm>
            <a:off x="2951480" y="330323"/>
            <a:ext cx="7030720" cy="461665"/>
          </a:xfrm>
          <a:prstGeom prst="rect">
            <a:avLst/>
          </a:prstGeom>
          <a:noFill/>
        </p:spPr>
        <p:txBody>
          <a:bodyPr wrap="square" rtlCol="0">
            <a:spAutoFit/>
          </a:bodyPr>
          <a:lstStyle/>
          <a:p>
            <a:pPr algn="ctr"/>
            <a:r>
              <a:rPr lang="lv-LV" sz="2400" b="1" dirty="0">
                <a:solidFill>
                  <a:srgbClr val="3892AE"/>
                </a:solidFill>
                <a:latin typeface="Verdana" panose="020B0604030504040204" pitchFamily="34" charset="0"/>
                <a:ea typeface="Verdana" panose="020B0604030504040204" pitchFamily="34" charset="0"/>
              </a:rPr>
              <a:t>Trešā kopsakarība: Trīs būves</a:t>
            </a:r>
          </a:p>
        </p:txBody>
      </p:sp>
      <p:sp>
        <p:nvSpPr>
          <p:cNvPr id="6" name="TextBox 5">
            <a:extLst>
              <a:ext uri="{FF2B5EF4-FFF2-40B4-BE49-F238E27FC236}">
                <a16:creationId xmlns:a16="http://schemas.microsoft.com/office/drawing/2014/main" id="{383BFDDE-B6B5-4296-8C9F-F60D954DD3E3}"/>
              </a:ext>
            </a:extLst>
          </p:cNvPr>
          <p:cNvSpPr txBox="1"/>
          <p:nvPr/>
        </p:nvSpPr>
        <p:spPr>
          <a:xfrm>
            <a:off x="5212776" y="833696"/>
            <a:ext cx="1766446" cy="461665"/>
          </a:xfrm>
          <a:prstGeom prst="rect">
            <a:avLst/>
          </a:prstGeom>
          <a:noFill/>
        </p:spPr>
        <p:txBody>
          <a:bodyPr wrap="none" rtlCol="0">
            <a:spAutoFit/>
          </a:bodyPr>
          <a:lstStyle/>
          <a:p>
            <a:r>
              <a:rPr lang="lv-LV" sz="2400" b="1" dirty="0"/>
              <a:t>Eifeļa tornis </a:t>
            </a:r>
          </a:p>
        </p:txBody>
      </p:sp>
      <p:pic>
        <p:nvPicPr>
          <p:cNvPr id="3074" name="Picture 2" descr="https://travelnews.lv/images/2020-NedzesamaFotoMape/20200331-Eifelis.jpg">
            <a:extLst>
              <a:ext uri="{FF2B5EF4-FFF2-40B4-BE49-F238E27FC236}">
                <a16:creationId xmlns:a16="http://schemas.microsoft.com/office/drawing/2014/main" id="{DD4E2EFF-897D-4648-943F-DC7C2A3B8A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499" y="1318813"/>
            <a:ext cx="5541102" cy="36940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085B6EA-7121-4C71-9180-874FF798AEC8}"/>
              </a:ext>
            </a:extLst>
          </p:cNvPr>
          <p:cNvSpPr/>
          <p:nvPr/>
        </p:nvSpPr>
        <p:spPr>
          <a:xfrm>
            <a:off x="152400" y="5043361"/>
            <a:ext cx="11612880" cy="1766189"/>
          </a:xfrm>
          <a:prstGeom prst="rect">
            <a:avLst/>
          </a:prstGeom>
        </p:spPr>
        <p:txBody>
          <a:bodyPr wrap="square">
            <a:spAutoFit/>
          </a:bodyPr>
          <a:lstStyle/>
          <a:p>
            <a:pPr>
              <a:lnSpc>
                <a:spcPct val="107000"/>
              </a:lnSpc>
              <a:spcAft>
                <a:spcPts val="800"/>
              </a:spcAft>
            </a:pPr>
            <a:r>
              <a:rPr lang="lv-LV" b="1" kern="100" dirty="0">
                <a:latin typeface="Calibri" panose="020F0502020204030204" pitchFamily="34" charset="0"/>
                <a:ea typeface="Calibri" panose="020F0502020204030204" pitchFamily="34" charset="0"/>
                <a:cs typeface="Times New Roman" panose="02020603050405020304" pitchFamily="18" charset="0"/>
              </a:rPr>
              <a:t>Eifeļa tornis</a:t>
            </a:r>
            <a:r>
              <a:rPr lang="lv-LV" kern="100" dirty="0">
                <a:latin typeface="Calibri" panose="020F0502020204030204" pitchFamily="34" charset="0"/>
                <a:ea typeface="Calibri" panose="020F0502020204030204" pitchFamily="34" charset="0"/>
                <a:cs typeface="Times New Roman" panose="02020603050405020304" pitchFamily="18" charset="0"/>
              </a:rPr>
              <a:t> (franču: </a:t>
            </a:r>
            <a:r>
              <a:rPr lang="lv-LV" kern="100" dirty="0" err="1">
                <a:latin typeface="Calibri" panose="020F0502020204030204" pitchFamily="34" charset="0"/>
                <a:ea typeface="Calibri" panose="020F0502020204030204" pitchFamily="34" charset="0"/>
                <a:cs typeface="Times New Roman" panose="02020603050405020304" pitchFamily="18" charset="0"/>
              </a:rPr>
              <a:t>la</a:t>
            </a:r>
            <a:r>
              <a:rPr lang="lv-LV" kern="100" dirty="0">
                <a:latin typeface="Calibri" panose="020F0502020204030204" pitchFamily="34" charset="0"/>
                <a:ea typeface="Calibri" panose="020F0502020204030204" pitchFamily="34" charset="0"/>
                <a:cs typeface="Times New Roman" panose="02020603050405020304" pitchFamily="18" charset="0"/>
              </a:rPr>
              <a:t> </a:t>
            </a:r>
            <a:r>
              <a:rPr lang="lv-LV" kern="100" dirty="0" err="1">
                <a:latin typeface="Calibri" panose="020F0502020204030204" pitchFamily="34" charset="0"/>
                <a:ea typeface="Calibri" panose="020F0502020204030204" pitchFamily="34" charset="0"/>
                <a:cs typeface="Times New Roman" panose="02020603050405020304" pitchFamily="18" charset="0"/>
              </a:rPr>
              <a:t>Tour</a:t>
            </a:r>
            <a:r>
              <a:rPr lang="lv-LV" kern="100" dirty="0">
                <a:latin typeface="Calibri" panose="020F0502020204030204" pitchFamily="34" charset="0"/>
                <a:ea typeface="Calibri" panose="020F0502020204030204" pitchFamily="34" charset="0"/>
                <a:cs typeface="Times New Roman" panose="02020603050405020304" pitchFamily="18" charset="0"/>
              </a:rPr>
              <a:t> </a:t>
            </a:r>
            <a:r>
              <a:rPr lang="lv-LV" kern="100" dirty="0" err="1">
                <a:latin typeface="Calibri" panose="020F0502020204030204" pitchFamily="34" charset="0"/>
                <a:ea typeface="Calibri" panose="020F0502020204030204" pitchFamily="34" charset="0"/>
                <a:cs typeface="Times New Roman" panose="02020603050405020304" pitchFamily="18" charset="0"/>
              </a:rPr>
              <a:t>Eiffel</a:t>
            </a:r>
            <a:r>
              <a:rPr lang="lv-LV" kern="100" dirty="0">
                <a:latin typeface="Calibri" panose="020F0502020204030204" pitchFamily="34" charset="0"/>
                <a:ea typeface="Calibri" panose="020F0502020204030204" pitchFamily="34" charset="0"/>
                <a:cs typeface="Times New Roman" panose="02020603050405020304" pitchFamily="18" charset="0"/>
              </a:rPr>
              <a:t>) ir tērauda tornis Parīzē, Francijā, kas mūsdienās ir kļuvis par galveno Parīzes simbolu. No tā atklāšanas brīža 1889. gada 31. martā līdz pat 1930. gadam tā bija pasaules augstākā celtne. To projektējis franču inženieris Gustavs Eifelis.</a:t>
            </a:r>
          </a:p>
          <a:p>
            <a:pPr>
              <a:lnSpc>
                <a:spcPct val="107000"/>
              </a:lnSpc>
              <a:spcAft>
                <a:spcPts val="800"/>
              </a:spcAft>
            </a:pPr>
            <a:r>
              <a:rPr lang="lv-LV" kern="100" dirty="0">
                <a:latin typeface="Calibri" panose="020F0502020204030204" pitchFamily="34" charset="0"/>
                <a:ea typeface="Calibri" panose="020F0502020204030204" pitchFamily="34" charset="0"/>
                <a:cs typeface="Times New Roman" panose="02020603050405020304" pitchFamily="18" charset="0"/>
              </a:rPr>
              <a:t>Tornis ir 300 metrus (1000 pēdu) augsts, kas ir aptuveni 75 stāvi.</a:t>
            </a:r>
          </a:p>
          <a:p>
            <a:pPr>
              <a:lnSpc>
                <a:spcPct val="107000"/>
              </a:lnSpc>
              <a:spcAft>
                <a:spcPts val="800"/>
              </a:spcAft>
            </a:pPr>
            <a:r>
              <a:rPr lang="lv-LV" kern="100" dirty="0">
                <a:latin typeface="Calibri" panose="020F0502020204030204" pitchFamily="34" charset="0"/>
                <a:ea typeface="Calibri" panose="020F0502020204030204" pitchFamily="34" charset="0"/>
                <a:cs typeface="Times New Roman" panose="02020603050405020304" pitchFamily="18" charset="0"/>
              </a:rPr>
              <a:t>Eifeļa torņa metāla struktūra sver 7300 tonnas, un kopējais svars ir 10100 tonnas.</a:t>
            </a:r>
          </a:p>
        </p:txBody>
      </p:sp>
      <p:sp>
        <p:nvSpPr>
          <p:cNvPr id="12" name="TextBox 11">
            <a:extLst>
              <a:ext uri="{FF2B5EF4-FFF2-40B4-BE49-F238E27FC236}">
                <a16:creationId xmlns:a16="http://schemas.microsoft.com/office/drawing/2014/main" id="{3936A01C-DCC3-469F-BC33-8700B2721B97}"/>
              </a:ext>
            </a:extLst>
          </p:cNvPr>
          <p:cNvSpPr txBox="1"/>
          <p:nvPr/>
        </p:nvSpPr>
        <p:spPr>
          <a:xfrm>
            <a:off x="11506200" y="219928"/>
            <a:ext cx="831117" cy="276999"/>
          </a:xfrm>
          <a:prstGeom prst="rect">
            <a:avLst/>
          </a:prstGeom>
          <a:noFill/>
        </p:spPr>
        <p:txBody>
          <a:bodyPr wrap="square" rtlCol="0">
            <a:spAutoFit/>
          </a:bodyPr>
          <a:lstStyle/>
          <a:p>
            <a:pPr algn="just"/>
            <a:r>
              <a:rPr lang="lv-LV" sz="1200" b="1" dirty="0">
                <a:latin typeface="Verdana" panose="020B0604030504040204" pitchFamily="34" charset="0"/>
                <a:ea typeface="Verdana" panose="020B0604030504040204" pitchFamily="34" charset="0"/>
              </a:rPr>
              <a:t>14/16</a:t>
            </a:r>
          </a:p>
        </p:txBody>
      </p:sp>
    </p:spTree>
    <p:extLst>
      <p:ext uri="{BB962C8B-B14F-4D97-AF65-F5344CB8AC3E}">
        <p14:creationId xmlns:p14="http://schemas.microsoft.com/office/powerpoint/2010/main" val="2935028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333090" y="2650172"/>
            <a:ext cx="7772400" cy="960438"/>
          </a:xfrm>
        </p:spPr>
        <p:txBody>
          <a:bodyPr>
            <a:normAutofit/>
          </a:bodyPr>
          <a:lstStyle/>
          <a:p>
            <a:r>
              <a:rPr lang="lv-LV" altLang="lv-LV" sz="3600" dirty="0"/>
              <a:t>Jautājumi</a:t>
            </a:r>
          </a:p>
        </p:txBody>
      </p:sp>
      <p:sp>
        <p:nvSpPr>
          <p:cNvPr id="5" name="Title 1"/>
          <p:cNvSpPr txBox="1">
            <a:spLocks/>
          </p:cNvSpPr>
          <p:nvPr/>
        </p:nvSpPr>
        <p:spPr bwMode="auto">
          <a:xfrm>
            <a:off x="1602983" y="4093984"/>
            <a:ext cx="9232614" cy="218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ctr" defTabSz="938213" rtl="0" eaLnBrk="0" fontAlgn="base" hangingPunct="0">
              <a:spcBef>
                <a:spcPct val="0"/>
              </a:spcBef>
              <a:spcAft>
                <a:spcPct val="0"/>
              </a:spcAft>
              <a:defRPr sz="3200" b="1"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endParaRPr lang="lv-LV" altLang="lv-LV" sz="1600" u="sng" dirty="0">
              <a:solidFill>
                <a:schemeClr val="tx2"/>
              </a:solidFill>
            </a:endParaRPr>
          </a:p>
          <a:p>
            <a:endParaRPr lang="lv-LV" sz="1600" dirty="0"/>
          </a:p>
          <a:p>
            <a:r>
              <a:rPr lang="lv-LV" altLang="lv-LV" sz="2000" dirty="0"/>
              <a:t>Vairāk informācijas</a:t>
            </a:r>
          </a:p>
          <a:p>
            <a:r>
              <a:rPr lang="lv-LV" dirty="0">
                <a:solidFill>
                  <a:srgbClr val="3892AE"/>
                </a:solidFill>
                <a:hlinkClick r:id="rId2"/>
              </a:rPr>
              <a:t>www.bvkb.gov.lv</a:t>
            </a:r>
            <a:endParaRPr lang="lv-LV" dirty="0">
              <a:solidFill>
                <a:srgbClr val="3892AE"/>
              </a:solidFill>
            </a:endParaRPr>
          </a:p>
          <a:p>
            <a:endParaRPr lang="lv-LV" dirty="0">
              <a:solidFill>
                <a:srgbClr val="3892AE"/>
              </a:solidFill>
            </a:endParaRPr>
          </a:p>
        </p:txBody>
      </p:sp>
      <p:sp>
        <p:nvSpPr>
          <p:cNvPr id="4" name="Rectangle 3"/>
          <p:cNvSpPr/>
          <p:nvPr/>
        </p:nvSpPr>
        <p:spPr>
          <a:xfrm>
            <a:off x="1977877" y="3610610"/>
            <a:ext cx="8754320" cy="553998"/>
          </a:xfrm>
          <a:prstGeom prst="rect">
            <a:avLst/>
          </a:prstGeom>
        </p:spPr>
        <p:txBody>
          <a:bodyPr wrap="none">
            <a:spAutoFit/>
          </a:bodyPr>
          <a:lstStyle/>
          <a:p>
            <a:r>
              <a:rPr lang="lv-LV" sz="3000" b="1" dirty="0">
                <a:solidFill>
                  <a:srgbClr val="3892AE"/>
                </a:solidFill>
                <a:latin typeface="Verdana" panose="020B0604030504040204" pitchFamily="34" charset="0"/>
                <a:ea typeface="Verdana" panose="020B0604030504040204" pitchFamily="34" charset="0"/>
                <a:cs typeface="Verdana" panose="020B0604030504040204" pitchFamily="34" charset="0"/>
              </a:rPr>
              <a:t>Plāno – kontrolē – iedziļinies – rīkojies!</a:t>
            </a:r>
          </a:p>
        </p:txBody>
      </p:sp>
    </p:spTree>
    <p:extLst>
      <p:ext uri="{BB962C8B-B14F-4D97-AF65-F5344CB8AC3E}">
        <p14:creationId xmlns:p14="http://schemas.microsoft.com/office/powerpoint/2010/main" val="4133321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333090" y="2872159"/>
            <a:ext cx="7772400" cy="960438"/>
          </a:xfrm>
        </p:spPr>
        <p:txBody>
          <a:bodyPr>
            <a:normAutofit/>
          </a:bodyPr>
          <a:lstStyle/>
          <a:p>
            <a:r>
              <a:rPr lang="lv-LV" altLang="lv-LV" sz="3600" dirty="0"/>
              <a:t>Paldies par uzmanību!</a:t>
            </a:r>
          </a:p>
        </p:txBody>
      </p:sp>
      <p:sp>
        <p:nvSpPr>
          <p:cNvPr id="5" name="Title 1"/>
          <p:cNvSpPr txBox="1">
            <a:spLocks/>
          </p:cNvSpPr>
          <p:nvPr/>
        </p:nvSpPr>
        <p:spPr bwMode="auto">
          <a:xfrm>
            <a:off x="1602983" y="4093984"/>
            <a:ext cx="9232614" cy="218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ctr" defTabSz="938213" rtl="0" eaLnBrk="0" fontAlgn="base" hangingPunct="0">
              <a:spcBef>
                <a:spcPct val="0"/>
              </a:spcBef>
              <a:spcAft>
                <a:spcPct val="0"/>
              </a:spcAft>
              <a:defRPr sz="3200" b="1"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endParaRPr lang="lv-LV" altLang="lv-LV" sz="1600" u="sng" dirty="0">
              <a:solidFill>
                <a:schemeClr val="tx2"/>
              </a:solidFill>
            </a:endParaRPr>
          </a:p>
          <a:p>
            <a:endParaRPr lang="lv-LV" sz="1600" dirty="0"/>
          </a:p>
          <a:p>
            <a:r>
              <a:rPr lang="lv-LV" altLang="lv-LV" sz="2000" dirty="0"/>
              <a:t>Vairāk informācijas</a:t>
            </a:r>
          </a:p>
          <a:p>
            <a:r>
              <a:rPr lang="lv-LV" dirty="0">
                <a:solidFill>
                  <a:srgbClr val="3892AE"/>
                </a:solidFill>
                <a:hlinkClick r:id="rId2"/>
              </a:rPr>
              <a:t>www.bvkb.gov.lv</a:t>
            </a:r>
            <a:endParaRPr lang="lv-LV" dirty="0">
              <a:solidFill>
                <a:srgbClr val="3892AE"/>
              </a:solidFill>
            </a:endParaRPr>
          </a:p>
          <a:p>
            <a:endParaRPr lang="lv-LV" dirty="0">
              <a:solidFill>
                <a:srgbClr val="3892AE"/>
              </a:solidFill>
            </a:endParaRPr>
          </a:p>
        </p:txBody>
      </p:sp>
      <p:sp>
        <p:nvSpPr>
          <p:cNvPr id="4" name="Rectangle 3"/>
          <p:cNvSpPr/>
          <p:nvPr/>
        </p:nvSpPr>
        <p:spPr>
          <a:xfrm>
            <a:off x="1916917" y="3459976"/>
            <a:ext cx="8754320" cy="553998"/>
          </a:xfrm>
          <a:prstGeom prst="rect">
            <a:avLst/>
          </a:prstGeom>
        </p:spPr>
        <p:txBody>
          <a:bodyPr wrap="none">
            <a:spAutoFit/>
          </a:bodyPr>
          <a:lstStyle/>
          <a:p>
            <a:r>
              <a:rPr lang="lv-LV" sz="3000" b="1" dirty="0">
                <a:solidFill>
                  <a:srgbClr val="3892AE"/>
                </a:solidFill>
                <a:latin typeface="Verdana" panose="020B0604030504040204" pitchFamily="34" charset="0"/>
                <a:ea typeface="Verdana" panose="020B0604030504040204" pitchFamily="34" charset="0"/>
                <a:cs typeface="Verdana" panose="020B0604030504040204" pitchFamily="34" charset="0"/>
              </a:rPr>
              <a:t>Plāno – kontrolē – iedziļinies – rīkojies!</a:t>
            </a:r>
          </a:p>
        </p:txBody>
      </p:sp>
    </p:spTree>
    <p:extLst>
      <p:ext uri="{BB962C8B-B14F-4D97-AF65-F5344CB8AC3E}">
        <p14:creationId xmlns:p14="http://schemas.microsoft.com/office/powerpoint/2010/main" val="3280993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DFA4F35-5FA8-4A21-825D-420AFB000F4E}"/>
              </a:ext>
            </a:extLst>
          </p:cNvPr>
          <p:cNvSpPr txBox="1"/>
          <p:nvPr/>
        </p:nvSpPr>
        <p:spPr>
          <a:xfrm>
            <a:off x="1725588" y="1666480"/>
            <a:ext cx="9628212" cy="369332"/>
          </a:xfrm>
          <a:prstGeom prst="rect">
            <a:avLst/>
          </a:prstGeom>
          <a:noFill/>
        </p:spPr>
        <p:txBody>
          <a:bodyPr wrap="square" rtlCol="0" anchor="b">
            <a:spAutoFit/>
          </a:bodyPr>
          <a:lstStyle/>
          <a:p>
            <a:r>
              <a:rPr lang="lv-LV" b="1" dirty="0"/>
              <a:t>Vispārīgie būvnoteikumi MK noteikumi Nr.: 500, pieņemti: 19.08.2014. un stājas spēkā: 01.10.2014.</a:t>
            </a: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B78D3-9EA9-4C32-9A33-29C612A25FCE}" type="slidenum">
              <a:rPr lang="lv-LV" smtClean="0"/>
              <a:pPr/>
              <a:t>2</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77" name="TextBox 176">
            <a:extLst>
              <a:ext uri="{FF2B5EF4-FFF2-40B4-BE49-F238E27FC236}">
                <a16:creationId xmlns:a16="http://schemas.microsoft.com/office/drawing/2014/main" id="{A1831F90-1F07-4387-9664-80C867353511}"/>
              </a:ext>
            </a:extLst>
          </p:cNvPr>
          <p:cNvSpPr txBox="1"/>
          <p:nvPr/>
        </p:nvSpPr>
        <p:spPr>
          <a:xfrm>
            <a:off x="11520440" y="219928"/>
            <a:ext cx="719185" cy="276999"/>
          </a:xfrm>
          <a:prstGeom prst="rect">
            <a:avLst/>
          </a:prstGeom>
          <a:noFill/>
        </p:spPr>
        <p:txBody>
          <a:bodyPr wrap="square" rtlCol="0">
            <a:spAutoFit/>
          </a:bodyPr>
          <a:lstStyle/>
          <a:p>
            <a:pPr algn="just"/>
            <a:r>
              <a:rPr lang="lv-LV" sz="1200" b="1" dirty="0">
                <a:latin typeface="Verdana" panose="020B0604030504040204" pitchFamily="34" charset="0"/>
                <a:ea typeface="Verdana" panose="020B0604030504040204" pitchFamily="34" charset="0"/>
              </a:rPr>
              <a:t>2/16</a:t>
            </a:r>
          </a:p>
        </p:txBody>
      </p:sp>
      <p:sp>
        <p:nvSpPr>
          <p:cNvPr id="4" name="TextBox 3">
            <a:extLst>
              <a:ext uri="{FF2B5EF4-FFF2-40B4-BE49-F238E27FC236}">
                <a16:creationId xmlns:a16="http://schemas.microsoft.com/office/drawing/2014/main" id="{772AFB57-2469-4C02-9424-405B13D69EA3}"/>
              </a:ext>
            </a:extLst>
          </p:cNvPr>
          <p:cNvSpPr txBox="1"/>
          <p:nvPr/>
        </p:nvSpPr>
        <p:spPr>
          <a:xfrm>
            <a:off x="4069080" y="2500506"/>
            <a:ext cx="4053840" cy="584775"/>
          </a:xfrm>
          <a:prstGeom prst="rect">
            <a:avLst/>
          </a:prstGeom>
          <a:noFill/>
        </p:spPr>
        <p:txBody>
          <a:bodyPr wrap="square" rtlCol="0">
            <a:spAutoFit/>
          </a:bodyPr>
          <a:lstStyle/>
          <a:p>
            <a:r>
              <a:rPr lang="lv-LV" sz="3200" b="1" dirty="0"/>
              <a:t>Kāda ir kopsakarība?</a:t>
            </a:r>
          </a:p>
        </p:txBody>
      </p:sp>
      <p:sp>
        <p:nvSpPr>
          <p:cNvPr id="7" name="TextBox 6">
            <a:extLst>
              <a:ext uri="{FF2B5EF4-FFF2-40B4-BE49-F238E27FC236}">
                <a16:creationId xmlns:a16="http://schemas.microsoft.com/office/drawing/2014/main" id="{4EB3E6AD-D8CD-4B33-BCF9-9E1B8B53095E}"/>
              </a:ext>
            </a:extLst>
          </p:cNvPr>
          <p:cNvSpPr txBox="1"/>
          <p:nvPr/>
        </p:nvSpPr>
        <p:spPr>
          <a:xfrm>
            <a:off x="4069080" y="3772720"/>
            <a:ext cx="3647440" cy="1569660"/>
          </a:xfrm>
          <a:prstGeom prst="rect">
            <a:avLst/>
          </a:prstGeom>
          <a:noFill/>
        </p:spPr>
        <p:txBody>
          <a:bodyPr wrap="square" rtlCol="0">
            <a:spAutoFit/>
          </a:bodyPr>
          <a:lstStyle/>
          <a:p>
            <a:pPr algn="ctr"/>
            <a:r>
              <a:rPr lang="lv-LV" sz="3200" b="1" dirty="0">
                <a:solidFill>
                  <a:srgbClr val="3892AE"/>
                </a:solidFill>
                <a:latin typeface="Verdana" panose="020B0604030504040204" pitchFamily="34" charset="0"/>
                <a:ea typeface="Verdana" panose="020B0604030504040204" pitchFamily="34" charset="0"/>
              </a:rPr>
              <a:t>Matemātika</a:t>
            </a:r>
          </a:p>
          <a:p>
            <a:pPr algn="ctr"/>
            <a:r>
              <a:rPr lang="lv-LV" sz="3200" b="1" dirty="0">
                <a:solidFill>
                  <a:srgbClr val="3892AE"/>
                </a:solidFill>
                <a:latin typeface="Verdana" panose="020B0604030504040204" pitchFamily="34" charset="0"/>
                <a:ea typeface="Verdana" panose="020B0604030504040204" pitchFamily="34" charset="0"/>
              </a:rPr>
              <a:t>Materiāls</a:t>
            </a:r>
          </a:p>
          <a:p>
            <a:pPr algn="ctr"/>
            <a:r>
              <a:rPr lang="lv-LV" sz="3200" b="1" dirty="0">
                <a:solidFill>
                  <a:srgbClr val="3892AE"/>
                </a:solidFill>
                <a:latin typeface="Verdana" panose="020B0604030504040204" pitchFamily="34" charset="0"/>
                <a:ea typeface="Verdana" panose="020B0604030504040204" pitchFamily="34" charset="0"/>
              </a:rPr>
              <a:t>Trīs būves</a:t>
            </a:r>
          </a:p>
        </p:txBody>
      </p:sp>
    </p:spTree>
    <p:extLst>
      <p:ext uri="{BB962C8B-B14F-4D97-AF65-F5344CB8AC3E}">
        <p14:creationId xmlns:p14="http://schemas.microsoft.com/office/powerpoint/2010/main" val="2816145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B78D3-9EA9-4C32-9A33-29C612A25FCE}" type="slidenum">
              <a:rPr lang="lv-LV" smtClean="0"/>
              <a:pPr/>
              <a:t>3</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77" name="TextBox 176">
            <a:extLst>
              <a:ext uri="{FF2B5EF4-FFF2-40B4-BE49-F238E27FC236}">
                <a16:creationId xmlns:a16="http://schemas.microsoft.com/office/drawing/2014/main" id="{A1831F90-1F07-4387-9664-80C867353511}"/>
              </a:ext>
            </a:extLst>
          </p:cNvPr>
          <p:cNvSpPr txBox="1"/>
          <p:nvPr/>
        </p:nvSpPr>
        <p:spPr>
          <a:xfrm>
            <a:off x="11520440" y="219928"/>
            <a:ext cx="719185" cy="276999"/>
          </a:xfrm>
          <a:prstGeom prst="rect">
            <a:avLst/>
          </a:prstGeom>
          <a:noFill/>
        </p:spPr>
        <p:txBody>
          <a:bodyPr wrap="square" rtlCol="0">
            <a:spAutoFit/>
          </a:bodyPr>
          <a:lstStyle/>
          <a:p>
            <a:pPr algn="just"/>
            <a:r>
              <a:rPr lang="lv-LV" sz="1200" b="1" dirty="0">
                <a:latin typeface="Verdana" panose="020B0604030504040204" pitchFamily="34" charset="0"/>
                <a:ea typeface="Verdana" panose="020B0604030504040204" pitchFamily="34" charset="0"/>
              </a:rPr>
              <a:t>3/16</a:t>
            </a:r>
          </a:p>
        </p:txBody>
      </p:sp>
      <p:pic>
        <p:nvPicPr>
          <p:cNvPr id="10" name="Picture 9">
            <a:extLst>
              <a:ext uri="{FF2B5EF4-FFF2-40B4-BE49-F238E27FC236}">
                <a16:creationId xmlns:a16="http://schemas.microsoft.com/office/drawing/2014/main" id="{DAA8FEFD-9A3C-45A9-A6F7-530AE95EC9E7}"/>
              </a:ext>
            </a:extLst>
          </p:cNvPr>
          <p:cNvPicPr/>
          <p:nvPr/>
        </p:nvPicPr>
        <p:blipFill rotWithShape="1">
          <a:blip r:embed="rId5">
            <a:extLst>
              <a:ext uri="{28A0092B-C50C-407E-A947-70E740481C1C}">
                <a14:useLocalDpi xmlns:a14="http://schemas.microsoft.com/office/drawing/2010/main" val="0"/>
              </a:ext>
            </a:extLst>
          </a:blip>
          <a:srcRect t="22524"/>
          <a:stretch/>
        </p:blipFill>
        <p:spPr bwMode="auto">
          <a:xfrm>
            <a:off x="1446877" y="2042160"/>
            <a:ext cx="10073563" cy="4496752"/>
          </a:xfrm>
          <a:prstGeom prst="rect">
            <a:avLst/>
          </a:prstGeom>
          <a:noFill/>
        </p:spPr>
      </p:pic>
      <p:sp>
        <p:nvSpPr>
          <p:cNvPr id="5" name="TextBox 4">
            <a:extLst>
              <a:ext uri="{FF2B5EF4-FFF2-40B4-BE49-F238E27FC236}">
                <a16:creationId xmlns:a16="http://schemas.microsoft.com/office/drawing/2014/main" id="{D4D618FD-085B-426D-8C2D-20C37B588D8C}"/>
              </a:ext>
            </a:extLst>
          </p:cNvPr>
          <p:cNvSpPr txBox="1"/>
          <p:nvPr/>
        </p:nvSpPr>
        <p:spPr>
          <a:xfrm>
            <a:off x="2968298" y="993855"/>
            <a:ext cx="7030720" cy="461665"/>
          </a:xfrm>
          <a:prstGeom prst="rect">
            <a:avLst/>
          </a:prstGeom>
          <a:noFill/>
        </p:spPr>
        <p:txBody>
          <a:bodyPr wrap="square" rtlCol="0">
            <a:spAutoFit/>
          </a:bodyPr>
          <a:lstStyle/>
          <a:p>
            <a:pPr algn="ctr"/>
            <a:r>
              <a:rPr lang="lv-LV" sz="2400" b="1" dirty="0">
                <a:solidFill>
                  <a:srgbClr val="3892AE"/>
                </a:solidFill>
                <a:latin typeface="Verdana" panose="020B0604030504040204" pitchFamily="34" charset="0"/>
                <a:ea typeface="Verdana" panose="020B0604030504040204" pitchFamily="34" charset="0"/>
              </a:rPr>
              <a:t>Pirmā kopsakarība: Matemātika</a:t>
            </a:r>
          </a:p>
        </p:txBody>
      </p:sp>
    </p:spTree>
    <p:extLst>
      <p:ext uri="{BB962C8B-B14F-4D97-AF65-F5344CB8AC3E}">
        <p14:creationId xmlns:p14="http://schemas.microsoft.com/office/powerpoint/2010/main" val="3874517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B78D3-9EA9-4C32-9A33-29C612A25FCE}" type="slidenum">
              <a:rPr lang="lv-LV" smtClean="0"/>
              <a:pPr/>
              <a:t>4</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77" name="TextBox 176">
            <a:extLst>
              <a:ext uri="{FF2B5EF4-FFF2-40B4-BE49-F238E27FC236}">
                <a16:creationId xmlns:a16="http://schemas.microsoft.com/office/drawing/2014/main" id="{A1831F90-1F07-4387-9664-80C867353511}"/>
              </a:ext>
            </a:extLst>
          </p:cNvPr>
          <p:cNvSpPr txBox="1"/>
          <p:nvPr/>
        </p:nvSpPr>
        <p:spPr>
          <a:xfrm>
            <a:off x="11520440" y="219928"/>
            <a:ext cx="719185" cy="276999"/>
          </a:xfrm>
          <a:prstGeom prst="rect">
            <a:avLst/>
          </a:prstGeom>
          <a:noFill/>
        </p:spPr>
        <p:txBody>
          <a:bodyPr wrap="square" rtlCol="0">
            <a:spAutoFit/>
          </a:bodyPr>
          <a:lstStyle/>
          <a:p>
            <a:pPr algn="just"/>
            <a:r>
              <a:rPr lang="lv-LV" sz="1200" b="1" dirty="0">
                <a:latin typeface="Verdana" panose="020B0604030504040204" pitchFamily="34" charset="0"/>
                <a:ea typeface="Verdana" panose="020B0604030504040204" pitchFamily="34" charset="0"/>
              </a:rPr>
              <a:t>4/16</a:t>
            </a:r>
          </a:p>
        </p:txBody>
      </p:sp>
      <p:pic>
        <p:nvPicPr>
          <p:cNvPr id="7" name="Picture 6">
            <a:extLst>
              <a:ext uri="{FF2B5EF4-FFF2-40B4-BE49-F238E27FC236}">
                <a16:creationId xmlns:a16="http://schemas.microsoft.com/office/drawing/2014/main" id="{B59FB720-D2E2-4965-BF6A-D481C7375E7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942941" y="136525"/>
            <a:ext cx="8306118" cy="4641850"/>
          </a:xfrm>
          <a:prstGeom prst="rect">
            <a:avLst/>
          </a:prstGeom>
          <a:noFill/>
        </p:spPr>
      </p:pic>
      <p:sp>
        <p:nvSpPr>
          <p:cNvPr id="4" name="Rectangle 3">
            <a:extLst>
              <a:ext uri="{FF2B5EF4-FFF2-40B4-BE49-F238E27FC236}">
                <a16:creationId xmlns:a16="http://schemas.microsoft.com/office/drawing/2014/main" id="{3F2323C8-B064-4D97-97D6-469A2C789E17}"/>
              </a:ext>
            </a:extLst>
          </p:cNvPr>
          <p:cNvSpPr/>
          <p:nvPr/>
        </p:nvSpPr>
        <p:spPr>
          <a:xfrm>
            <a:off x="1715341" y="4770077"/>
            <a:ext cx="9577499" cy="375552"/>
          </a:xfrm>
          <a:prstGeom prst="rect">
            <a:avLst/>
          </a:prstGeom>
        </p:spPr>
        <p:txBody>
          <a:bodyPr wrap="square">
            <a:spAutoFit/>
          </a:bodyPr>
          <a:lstStyle/>
          <a:p>
            <a:pPr>
              <a:lnSpc>
                <a:spcPct val="107000"/>
              </a:lnSpc>
              <a:spcAft>
                <a:spcPts val="800"/>
              </a:spcAft>
            </a:pPr>
            <a:r>
              <a:rPr lang="lv-LV" kern="100" dirty="0">
                <a:latin typeface="Calibri" panose="020F0502020204030204" pitchFamily="34" charset="0"/>
                <a:ea typeface="Calibri" panose="020F0502020204030204" pitchFamily="34" charset="0"/>
                <a:cs typeface="Times New Roman" panose="02020603050405020304" pitchFamily="18" charset="0"/>
              </a:rPr>
              <a:t>Celta 2667–2648 p.m.ē. Tips- pakāpiena veida piramīda, augstums 62 m, platums 125.27 m</a:t>
            </a:r>
          </a:p>
        </p:txBody>
      </p:sp>
    </p:spTree>
    <p:extLst>
      <p:ext uri="{BB962C8B-B14F-4D97-AF65-F5344CB8AC3E}">
        <p14:creationId xmlns:p14="http://schemas.microsoft.com/office/powerpoint/2010/main" val="3676156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B78D3-9EA9-4C32-9A33-29C612A25FCE}" type="slidenum">
              <a:rPr lang="lv-LV" smtClean="0"/>
              <a:pPr/>
              <a:t>5</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77" name="TextBox 176">
            <a:extLst>
              <a:ext uri="{FF2B5EF4-FFF2-40B4-BE49-F238E27FC236}">
                <a16:creationId xmlns:a16="http://schemas.microsoft.com/office/drawing/2014/main" id="{A1831F90-1F07-4387-9664-80C867353511}"/>
              </a:ext>
            </a:extLst>
          </p:cNvPr>
          <p:cNvSpPr txBox="1"/>
          <p:nvPr/>
        </p:nvSpPr>
        <p:spPr>
          <a:xfrm>
            <a:off x="11520440" y="219928"/>
            <a:ext cx="719185" cy="276999"/>
          </a:xfrm>
          <a:prstGeom prst="rect">
            <a:avLst/>
          </a:prstGeom>
          <a:noFill/>
        </p:spPr>
        <p:txBody>
          <a:bodyPr wrap="square" rtlCol="0">
            <a:spAutoFit/>
          </a:bodyPr>
          <a:lstStyle/>
          <a:p>
            <a:pPr algn="just"/>
            <a:r>
              <a:rPr lang="lv-LV" sz="1200" b="1" dirty="0">
                <a:latin typeface="Verdana" panose="020B0604030504040204" pitchFamily="34" charset="0"/>
                <a:ea typeface="Verdana" panose="020B0604030504040204" pitchFamily="34" charset="0"/>
              </a:rPr>
              <a:t>5/16</a:t>
            </a:r>
          </a:p>
        </p:txBody>
      </p:sp>
      <p:sp>
        <p:nvSpPr>
          <p:cNvPr id="6" name="Rectangle 5">
            <a:extLst>
              <a:ext uri="{FF2B5EF4-FFF2-40B4-BE49-F238E27FC236}">
                <a16:creationId xmlns:a16="http://schemas.microsoft.com/office/drawing/2014/main" id="{450996BC-BA62-4CDF-A17D-CBE60B9082CC}"/>
              </a:ext>
            </a:extLst>
          </p:cNvPr>
          <p:cNvSpPr/>
          <p:nvPr/>
        </p:nvSpPr>
        <p:spPr>
          <a:xfrm>
            <a:off x="1976120" y="2348637"/>
            <a:ext cx="8239760" cy="1754326"/>
          </a:xfrm>
          <a:prstGeom prst="rect">
            <a:avLst/>
          </a:prstGeom>
        </p:spPr>
        <p:txBody>
          <a:bodyPr wrap="square">
            <a:spAutoFit/>
          </a:bodyPr>
          <a:lstStyle/>
          <a:p>
            <a:pPr algn="ctr"/>
            <a:r>
              <a:rPr lang="lv-LV" sz="3600" b="1" dirty="0"/>
              <a:t>IX. Būvdarbu organizēšana</a:t>
            </a:r>
          </a:p>
          <a:p>
            <a:endParaRPr lang="lv-LV" dirty="0"/>
          </a:p>
          <a:p>
            <a:r>
              <a:rPr lang="lv-LV" dirty="0"/>
              <a:t>92. Būvniecības ierosinātājs nodrošina būvdarbu veicējam piekļuvi būvlaukumam. Būvdarbu līgumā norāda periodu, uz kādu piekļuve tiek nodrošināta, kā arī piešķirto tiesību un atbildības apjomu.</a:t>
            </a:r>
          </a:p>
        </p:txBody>
      </p:sp>
    </p:spTree>
    <p:extLst>
      <p:ext uri="{BB962C8B-B14F-4D97-AF65-F5344CB8AC3E}">
        <p14:creationId xmlns:p14="http://schemas.microsoft.com/office/powerpoint/2010/main" val="950156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B78D3-9EA9-4C32-9A33-29C612A25FCE}" type="slidenum">
              <a:rPr lang="lv-LV" smtClean="0"/>
              <a:pPr/>
              <a:t>6</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77" name="TextBox 176">
            <a:extLst>
              <a:ext uri="{FF2B5EF4-FFF2-40B4-BE49-F238E27FC236}">
                <a16:creationId xmlns:a16="http://schemas.microsoft.com/office/drawing/2014/main" id="{A1831F90-1F07-4387-9664-80C867353511}"/>
              </a:ext>
            </a:extLst>
          </p:cNvPr>
          <p:cNvSpPr txBox="1"/>
          <p:nvPr/>
        </p:nvSpPr>
        <p:spPr>
          <a:xfrm>
            <a:off x="11520440" y="219928"/>
            <a:ext cx="719185" cy="276999"/>
          </a:xfrm>
          <a:prstGeom prst="rect">
            <a:avLst/>
          </a:prstGeom>
          <a:noFill/>
        </p:spPr>
        <p:txBody>
          <a:bodyPr wrap="square" rtlCol="0">
            <a:spAutoFit/>
          </a:bodyPr>
          <a:lstStyle/>
          <a:p>
            <a:pPr algn="just"/>
            <a:r>
              <a:rPr lang="lv-LV" sz="1200" b="1" dirty="0">
                <a:latin typeface="Verdana" panose="020B0604030504040204" pitchFamily="34" charset="0"/>
                <a:ea typeface="Verdana" panose="020B0604030504040204" pitchFamily="34" charset="0"/>
              </a:rPr>
              <a:t>6/16</a:t>
            </a:r>
          </a:p>
        </p:txBody>
      </p:sp>
      <p:sp>
        <p:nvSpPr>
          <p:cNvPr id="7" name="TextBox 6">
            <a:extLst>
              <a:ext uri="{FF2B5EF4-FFF2-40B4-BE49-F238E27FC236}">
                <a16:creationId xmlns:a16="http://schemas.microsoft.com/office/drawing/2014/main" id="{9AB63233-8F32-42C2-A61C-8793CE7AD8C1}"/>
              </a:ext>
            </a:extLst>
          </p:cNvPr>
          <p:cNvSpPr txBox="1"/>
          <p:nvPr/>
        </p:nvSpPr>
        <p:spPr>
          <a:xfrm>
            <a:off x="2968298" y="729695"/>
            <a:ext cx="7030720" cy="461665"/>
          </a:xfrm>
          <a:prstGeom prst="rect">
            <a:avLst/>
          </a:prstGeom>
          <a:noFill/>
        </p:spPr>
        <p:txBody>
          <a:bodyPr wrap="square" rtlCol="0">
            <a:spAutoFit/>
          </a:bodyPr>
          <a:lstStyle/>
          <a:p>
            <a:pPr algn="ctr"/>
            <a:r>
              <a:rPr lang="lv-LV" sz="2400" b="1" dirty="0">
                <a:solidFill>
                  <a:srgbClr val="3892AE"/>
                </a:solidFill>
                <a:latin typeface="Verdana" panose="020B0604030504040204" pitchFamily="34" charset="0"/>
                <a:ea typeface="Verdana" panose="020B0604030504040204" pitchFamily="34" charset="0"/>
              </a:rPr>
              <a:t>Otrā kopsakarība: Materiāls</a:t>
            </a:r>
          </a:p>
        </p:txBody>
      </p:sp>
      <p:pic>
        <p:nvPicPr>
          <p:cNvPr id="8" name="Picture 7">
            <a:extLst>
              <a:ext uri="{FF2B5EF4-FFF2-40B4-BE49-F238E27FC236}">
                <a16:creationId xmlns:a16="http://schemas.microsoft.com/office/drawing/2014/main" id="{AA2A4F27-CE7E-4E86-8977-CA9256A1376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1863" y="1309197"/>
            <a:ext cx="6096635" cy="3429000"/>
          </a:xfrm>
          <a:prstGeom prst="rect">
            <a:avLst/>
          </a:prstGeom>
          <a:noFill/>
        </p:spPr>
      </p:pic>
      <p:sp>
        <p:nvSpPr>
          <p:cNvPr id="4" name="Rectangle 3">
            <a:extLst>
              <a:ext uri="{FF2B5EF4-FFF2-40B4-BE49-F238E27FC236}">
                <a16:creationId xmlns:a16="http://schemas.microsoft.com/office/drawing/2014/main" id="{90129D27-BCC5-4458-890A-6E62EB0F1F3A}"/>
              </a:ext>
            </a:extLst>
          </p:cNvPr>
          <p:cNvSpPr/>
          <p:nvPr/>
        </p:nvSpPr>
        <p:spPr>
          <a:xfrm>
            <a:off x="435337" y="4856034"/>
            <a:ext cx="11321325" cy="1264642"/>
          </a:xfrm>
          <a:prstGeom prst="rect">
            <a:avLst/>
          </a:prstGeom>
        </p:spPr>
        <p:txBody>
          <a:bodyPr wrap="square">
            <a:spAutoFit/>
          </a:bodyPr>
          <a:lstStyle/>
          <a:p>
            <a:pPr algn="just">
              <a:lnSpc>
                <a:spcPct val="107000"/>
              </a:lnSpc>
              <a:spcAft>
                <a:spcPts val="800"/>
              </a:spcAft>
            </a:pPr>
            <a:r>
              <a:rPr lang="lv-LV" b="1" kern="100" dirty="0" err="1">
                <a:latin typeface="Calibri" panose="020F0502020204030204" pitchFamily="34" charset="0"/>
                <a:ea typeface="Calibri" panose="020F0502020204030204" pitchFamily="34" charset="0"/>
                <a:cs typeface="Times New Roman" panose="02020603050405020304" pitchFamily="18" charset="0"/>
              </a:rPr>
              <a:t>Konossos</a:t>
            </a:r>
            <a:r>
              <a:rPr lang="lv-LV" b="1" kern="100" dirty="0">
                <a:latin typeface="Calibri" panose="020F0502020204030204" pitchFamily="34" charset="0"/>
                <a:ea typeface="Calibri" panose="020F0502020204030204" pitchFamily="34" charset="0"/>
                <a:cs typeface="Times New Roman" panose="02020603050405020304" pitchFamily="18" charset="0"/>
              </a:rPr>
              <a:t> pils</a:t>
            </a:r>
            <a:r>
              <a:rPr lang="lv-LV" kern="100" dirty="0">
                <a:latin typeface="Calibri" panose="020F0502020204030204" pitchFamily="34" charset="0"/>
                <a:ea typeface="Calibri" panose="020F0502020204030204" pitchFamily="34" charset="0"/>
                <a:cs typeface="Times New Roman" panose="02020603050405020304" pitchFamily="18" charset="0"/>
              </a:rPr>
              <a:t> tikusi celta no 2000. līdz 1400. </a:t>
            </a:r>
            <a:r>
              <a:rPr lang="lv-LV" kern="100" dirty="0" err="1">
                <a:latin typeface="Calibri" panose="020F0502020204030204" pitchFamily="34" charset="0"/>
                <a:ea typeface="Calibri" panose="020F0502020204030204" pitchFamily="34" charset="0"/>
                <a:cs typeface="Times New Roman" panose="02020603050405020304" pitchFamily="18" charset="0"/>
              </a:rPr>
              <a:t>g.p.m.ē</a:t>
            </a:r>
            <a:r>
              <a:rPr lang="lv-LV" kern="100" dirty="0">
                <a:latin typeface="Calibri" panose="020F0502020204030204" pitchFamily="34" charset="0"/>
                <a:ea typeface="Calibri" panose="020F0502020204030204" pitchFamily="34" charset="0"/>
                <a:cs typeface="Times New Roman" panose="02020603050405020304" pitchFamily="18" charset="0"/>
              </a:rPr>
              <a:t>. un tā aizņēmusi 2 hektārus lielu platību. Evanss bija </a:t>
            </a:r>
            <a:r>
              <a:rPr lang="lv-LV" kern="100" dirty="0" err="1">
                <a:latin typeface="Calibri" panose="020F0502020204030204" pitchFamily="34" charset="0"/>
                <a:ea typeface="Calibri" panose="020F0502020204030204" pitchFamily="34" charset="0"/>
                <a:cs typeface="Times New Roman" panose="02020603050405020304" pitchFamily="18" charset="0"/>
              </a:rPr>
              <a:t>pārliecinats</a:t>
            </a:r>
            <a:r>
              <a:rPr lang="lv-LV" kern="100" dirty="0">
                <a:latin typeface="Calibri" panose="020F0502020204030204" pitchFamily="34" charset="0"/>
                <a:ea typeface="Calibri" panose="020F0502020204030204" pitchFamily="34" charset="0"/>
                <a:cs typeface="Times New Roman" panose="02020603050405020304" pitchFamily="18" charset="0"/>
              </a:rPr>
              <a:t>, ka pils piederējusi valdniekam </a:t>
            </a:r>
            <a:r>
              <a:rPr lang="lv-LV" kern="100" dirty="0" err="1">
                <a:latin typeface="Calibri" panose="020F0502020204030204" pitchFamily="34" charset="0"/>
                <a:ea typeface="Calibri" panose="020F0502020204030204" pitchFamily="34" charset="0"/>
                <a:cs typeface="Times New Roman" panose="02020603050405020304" pitchFamily="18" charset="0"/>
              </a:rPr>
              <a:t>Mīnojam</a:t>
            </a:r>
            <a:r>
              <a:rPr lang="lv-LV" kern="100" dirty="0">
                <a:latin typeface="Calibri" panose="020F0502020204030204" pitchFamily="34" charset="0"/>
                <a:ea typeface="Calibri" panose="020F0502020204030204" pitchFamily="34" charset="0"/>
                <a:cs typeface="Times New Roman" panose="02020603050405020304" pitchFamily="18" charset="0"/>
              </a:rPr>
              <a:t>, jo celtne ļoti atgādinājusi labirintu un kā leģenda vēsta – valdnieka </a:t>
            </a:r>
            <a:r>
              <a:rPr lang="lv-LV" kern="100" dirty="0" err="1">
                <a:latin typeface="Calibri" panose="020F0502020204030204" pitchFamily="34" charset="0"/>
                <a:ea typeface="Calibri" panose="020F0502020204030204" pitchFamily="34" charset="0"/>
                <a:cs typeface="Times New Roman" panose="02020603050405020304" pitchFamily="18" charset="0"/>
              </a:rPr>
              <a:t>Mīnoja</a:t>
            </a:r>
            <a:r>
              <a:rPr lang="lv-LV" kern="100" dirty="0">
                <a:latin typeface="Calibri" panose="020F0502020204030204" pitchFamily="34" charset="0"/>
                <a:ea typeface="Calibri" panose="020F0502020204030204" pitchFamily="34" charset="0"/>
                <a:cs typeface="Times New Roman" panose="02020603050405020304" pitchFamily="18" charset="0"/>
              </a:rPr>
              <a:t> sieva </a:t>
            </a:r>
            <a:r>
              <a:rPr lang="lv-LV" kern="100" dirty="0" err="1">
                <a:latin typeface="Calibri" panose="020F0502020204030204" pitchFamily="34" charset="0"/>
                <a:ea typeface="Calibri" panose="020F0502020204030204" pitchFamily="34" charset="0"/>
                <a:cs typeface="Times New Roman" panose="02020603050405020304" pitchFamily="18" charset="0"/>
              </a:rPr>
              <a:t>Pāsifaja</a:t>
            </a:r>
            <a:r>
              <a:rPr lang="lv-LV" kern="100" dirty="0">
                <a:latin typeface="Calibri" panose="020F0502020204030204" pitchFamily="34" charset="0"/>
                <a:ea typeface="Calibri" panose="020F0502020204030204" pitchFamily="34" charset="0"/>
                <a:cs typeface="Times New Roman" panose="02020603050405020304" pitchFamily="18" charset="0"/>
              </a:rPr>
              <a:t> iemīlējusi skaistu vērsi un dzemdējusi briesmoni </a:t>
            </a:r>
            <a:r>
              <a:rPr lang="lv-LV" kern="100" dirty="0" err="1">
                <a:latin typeface="Calibri" panose="020F0502020204030204" pitchFamily="34" charset="0"/>
                <a:ea typeface="Calibri" panose="020F0502020204030204" pitchFamily="34" charset="0"/>
                <a:cs typeface="Times New Roman" panose="02020603050405020304" pitchFamily="18" charset="0"/>
              </a:rPr>
              <a:t>Mīnotauru</a:t>
            </a:r>
            <a:r>
              <a:rPr lang="lv-LV" kern="100" dirty="0">
                <a:latin typeface="Calibri" panose="020F0502020204030204" pitchFamily="34" charset="0"/>
                <a:ea typeface="Calibri" panose="020F0502020204030204" pitchFamily="34" charset="0"/>
                <a:cs typeface="Times New Roman" panose="02020603050405020304" pitchFamily="18" charset="0"/>
              </a:rPr>
              <a:t>, kas bijis pa pusei cilvēks un pa pusei vērsis. </a:t>
            </a:r>
            <a:r>
              <a:rPr lang="lv-LV" kern="100" dirty="0" err="1">
                <a:latin typeface="Calibri" panose="020F0502020204030204" pitchFamily="34" charset="0"/>
                <a:ea typeface="Calibri" panose="020F0502020204030204" pitchFamily="34" charset="0"/>
                <a:cs typeface="Times New Roman" panose="02020603050405020304" pitchFamily="18" charset="0"/>
              </a:rPr>
              <a:t>Mīnojs</a:t>
            </a:r>
            <a:r>
              <a:rPr lang="lv-LV" kern="100" dirty="0">
                <a:latin typeface="Calibri" panose="020F0502020204030204" pitchFamily="34" charset="0"/>
                <a:ea typeface="Calibri" panose="020F0502020204030204" pitchFamily="34" charset="0"/>
                <a:cs typeface="Times New Roman" panose="02020603050405020304" pitchFamily="18" charset="0"/>
              </a:rPr>
              <a:t> pavēlējis uzcelt labirintu, kurā ieslodzījis briesmoni.</a:t>
            </a:r>
          </a:p>
        </p:txBody>
      </p:sp>
      <p:pic>
        <p:nvPicPr>
          <p:cNvPr id="10" name="Picture 9">
            <a:extLst>
              <a:ext uri="{FF2B5EF4-FFF2-40B4-BE49-F238E27FC236}">
                <a16:creationId xmlns:a16="http://schemas.microsoft.com/office/drawing/2014/main" id="{7FB8A10A-303A-4BBF-B823-A7A2B01D265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750242" y="1368116"/>
            <a:ext cx="6096635" cy="3429000"/>
          </a:xfrm>
          <a:prstGeom prst="rect">
            <a:avLst/>
          </a:prstGeom>
          <a:noFill/>
        </p:spPr>
      </p:pic>
    </p:spTree>
    <p:extLst>
      <p:ext uri="{BB962C8B-B14F-4D97-AF65-F5344CB8AC3E}">
        <p14:creationId xmlns:p14="http://schemas.microsoft.com/office/powerpoint/2010/main" val="62058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B78D3-9EA9-4C32-9A33-29C612A25FCE}" type="slidenum">
              <a:rPr lang="lv-LV" smtClean="0"/>
              <a:pPr/>
              <a:t>7</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77" name="TextBox 176">
            <a:extLst>
              <a:ext uri="{FF2B5EF4-FFF2-40B4-BE49-F238E27FC236}">
                <a16:creationId xmlns:a16="http://schemas.microsoft.com/office/drawing/2014/main" id="{A1831F90-1F07-4387-9664-80C867353511}"/>
              </a:ext>
            </a:extLst>
          </p:cNvPr>
          <p:cNvSpPr txBox="1"/>
          <p:nvPr/>
        </p:nvSpPr>
        <p:spPr>
          <a:xfrm>
            <a:off x="11520440" y="219928"/>
            <a:ext cx="719185" cy="276999"/>
          </a:xfrm>
          <a:prstGeom prst="rect">
            <a:avLst/>
          </a:prstGeom>
          <a:noFill/>
        </p:spPr>
        <p:txBody>
          <a:bodyPr wrap="square" rtlCol="0">
            <a:spAutoFit/>
          </a:bodyPr>
          <a:lstStyle/>
          <a:p>
            <a:pPr algn="just"/>
            <a:r>
              <a:rPr lang="lv-LV" sz="1200" b="1" dirty="0">
                <a:latin typeface="Verdana" panose="020B0604030504040204" pitchFamily="34" charset="0"/>
                <a:ea typeface="Verdana" panose="020B0604030504040204" pitchFamily="34" charset="0"/>
              </a:rPr>
              <a:t>7/16</a:t>
            </a:r>
          </a:p>
        </p:txBody>
      </p:sp>
      <p:sp>
        <p:nvSpPr>
          <p:cNvPr id="6" name="Rectangle 5">
            <a:extLst>
              <a:ext uri="{FF2B5EF4-FFF2-40B4-BE49-F238E27FC236}">
                <a16:creationId xmlns:a16="http://schemas.microsoft.com/office/drawing/2014/main" id="{450996BC-BA62-4CDF-A17D-CBE60B9082CC}"/>
              </a:ext>
            </a:extLst>
          </p:cNvPr>
          <p:cNvSpPr/>
          <p:nvPr/>
        </p:nvSpPr>
        <p:spPr>
          <a:xfrm>
            <a:off x="2047240" y="358427"/>
            <a:ext cx="8239760" cy="646331"/>
          </a:xfrm>
          <a:prstGeom prst="rect">
            <a:avLst/>
          </a:prstGeom>
        </p:spPr>
        <p:txBody>
          <a:bodyPr wrap="square">
            <a:spAutoFit/>
          </a:bodyPr>
          <a:lstStyle/>
          <a:p>
            <a:pPr algn="ctr"/>
            <a:r>
              <a:rPr lang="lv-LV" sz="3600" b="1" dirty="0"/>
              <a:t>Galvenā būvdarbu veicēja pienākums</a:t>
            </a:r>
            <a:endParaRPr lang="lv-LV" dirty="0"/>
          </a:p>
        </p:txBody>
      </p:sp>
      <p:sp>
        <p:nvSpPr>
          <p:cNvPr id="5" name="Rectangle 4">
            <a:extLst>
              <a:ext uri="{FF2B5EF4-FFF2-40B4-BE49-F238E27FC236}">
                <a16:creationId xmlns:a16="http://schemas.microsoft.com/office/drawing/2014/main" id="{D2DB20E2-7353-46FA-A71C-56DE36610E8D}"/>
              </a:ext>
            </a:extLst>
          </p:cNvPr>
          <p:cNvSpPr/>
          <p:nvPr/>
        </p:nvSpPr>
        <p:spPr>
          <a:xfrm>
            <a:off x="447040" y="1726545"/>
            <a:ext cx="11318239" cy="4985980"/>
          </a:xfrm>
          <a:prstGeom prst="rect">
            <a:avLst/>
          </a:prstGeom>
        </p:spPr>
        <p:txBody>
          <a:bodyPr wrap="square">
            <a:spAutoFit/>
          </a:bodyPr>
          <a:lstStyle/>
          <a:p>
            <a:pPr>
              <a:spcBef>
                <a:spcPts val="600"/>
              </a:spcBef>
            </a:pPr>
            <a:r>
              <a:rPr lang="lv-LV" sz="2400" dirty="0"/>
              <a:t>93.1. organizēt būvdarbus būvlaukumā atbilstoši darbu organizēšanas projektam, darba aizsardzības plānam un darbu veikšanas projektam;</a:t>
            </a:r>
          </a:p>
          <a:p>
            <a:pPr>
              <a:spcBef>
                <a:spcPts val="600"/>
              </a:spcBef>
            </a:pPr>
            <a:r>
              <a:rPr lang="lv-LV" sz="2400" dirty="0"/>
              <a:t>93.2. nodrošināt veikto darbību un metožu piemērotību konkrētajā būvlaukumā, darbību stabilitāti un drošību;</a:t>
            </a:r>
          </a:p>
          <a:p>
            <a:pPr>
              <a:spcBef>
                <a:spcPts val="600"/>
              </a:spcBef>
            </a:pPr>
            <a:r>
              <a:rPr lang="lv-LV" sz="2400" dirty="0"/>
              <a:t>93.3. nodrošināt to personu drošību, kurām ir tiesības atrasties būvlaukumā;</a:t>
            </a:r>
          </a:p>
          <a:p>
            <a:pPr>
              <a:spcBef>
                <a:spcPts val="600"/>
              </a:spcBef>
            </a:pPr>
            <a:r>
              <a:rPr lang="lv-LV" sz="2400" dirty="0"/>
              <a:t>93.4. organizēt papildu pasākumus, kas, veicot būvdarbus, nepieciešami sabiedrības drošības garantēšanai;</a:t>
            </a:r>
          </a:p>
          <a:p>
            <a:pPr>
              <a:spcBef>
                <a:spcPts val="600"/>
              </a:spcBef>
            </a:pPr>
            <a:r>
              <a:rPr lang="lv-LV" sz="2400" dirty="0"/>
              <a:t>93.5. iesaistīt būvniecības procesā tikai atbilstošas kvalifikācijas būvdarbu izpildītājus;</a:t>
            </a:r>
          </a:p>
          <a:p>
            <a:pPr>
              <a:spcBef>
                <a:spcPts val="600"/>
              </a:spcBef>
            </a:pPr>
            <a:r>
              <a:rPr lang="lv-LV" sz="2400" dirty="0"/>
              <a:t>93.6. nodrošināt, ka būvdarbos tiek izmantoti tikai būvprojektam atbilstoši būvizstrādājumi, kuriem ir atbilstību apliecinošie dokumenti;</a:t>
            </a:r>
          </a:p>
          <a:p>
            <a:pPr>
              <a:spcBef>
                <a:spcPts val="600"/>
              </a:spcBef>
            </a:pPr>
            <a:r>
              <a:rPr lang="lv-LV" sz="2400" dirty="0"/>
              <a:t>93.8. nodrošināt, ka būvdarbu žurnālā ir informācija par visiem atsevišķu būvdarbu veicējiem, kas piesaistīti konkrētā objekta realizācijai.</a:t>
            </a:r>
          </a:p>
        </p:txBody>
      </p:sp>
    </p:spTree>
    <p:extLst>
      <p:ext uri="{BB962C8B-B14F-4D97-AF65-F5344CB8AC3E}">
        <p14:creationId xmlns:p14="http://schemas.microsoft.com/office/powerpoint/2010/main" val="2895934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B78D3-9EA9-4C32-9A33-29C612A25FCE}" type="slidenum">
              <a:rPr lang="lv-LV" smtClean="0"/>
              <a:pPr/>
              <a:t>8</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77" name="TextBox 176">
            <a:extLst>
              <a:ext uri="{FF2B5EF4-FFF2-40B4-BE49-F238E27FC236}">
                <a16:creationId xmlns:a16="http://schemas.microsoft.com/office/drawing/2014/main" id="{A1831F90-1F07-4387-9664-80C867353511}"/>
              </a:ext>
            </a:extLst>
          </p:cNvPr>
          <p:cNvSpPr txBox="1"/>
          <p:nvPr/>
        </p:nvSpPr>
        <p:spPr>
          <a:xfrm>
            <a:off x="11520440" y="219928"/>
            <a:ext cx="719185" cy="276999"/>
          </a:xfrm>
          <a:prstGeom prst="rect">
            <a:avLst/>
          </a:prstGeom>
          <a:noFill/>
        </p:spPr>
        <p:txBody>
          <a:bodyPr wrap="square" rtlCol="0">
            <a:spAutoFit/>
          </a:bodyPr>
          <a:lstStyle/>
          <a:p>
            <a:pPr algn="just"/>
            <a:r>
              <a:rPr lang="lv-LV" sz="1200" b="1" dirty="0">
                <a:latin typeface="Verdana" panose="020B0604030504040204" pitchFamily="34" charset="0"/>
                <a:ea typeface="Verdana" panose="020B0604030504040204" pitchFamily="34" charset="0"/>
              </a:rPr>
              <a:t>8/16</a:t>
            </a:r>
          </a:p>
        </p:txBody>
      </p:sp>
      <p:sp>
        <p:nvSpPr>
          <p:cNvPr id="6" name="Rectangle 5">
            <a:extLst>
              <a:ext uri="{FF2B5EF4-FFF2-40B4-BE49-F238E27FC236}">
                <a16:creationId xmlns:a16="http://schemas.microsoft.com/office/drawing/2014/main" id="{450996BC-BA62-4CDF-A17D-CBE60B9082CC}"/>
              </a:ext>
            </a:extLst>
          </p:cNvPr>
          <p:cNvSpPr/>
          <p:nvPr/>
        </p:nvSpPr>
        <p:spPr>
          <a:xfrm>
            <a:off x="2047240" y="358427"/>
            <a:ext cx="8239760" cy="646331"/>
          </a:xfrm>
          <a:prstGeom prst="rect">
            <a:avLst/>
          </a:prstGeom>
        </p:spPr>
        <p:txBody>
          <a:bodyPr wrap="square">
            <a:spAutoFit/>
          </a:bodyPr>
          <a:lstStyle/>
          <a:p>
            <a:pPr algn="ctr"/>
            <a:r>
              <a:rPr lang="lv-LV" sz="3600" b="1" dirty="0"/>
              <a:t>Galvenā būvdarbu veicēja pienākums</a:t>
            </a:r>
            <a:endParaRPr lang="lv-LV" dirty="0"/>
          </a:p>
        </p:txBody>
      </p:sp>
      <p:sp>
        <p:nvSpPr>
          <p:cNvPr id="5" name="Rectangle 4">
            <a:extLst>
              <a:ext uri="{FF2B5EF4-FFF2-40B4-BE49-F238E27FC236}">
                <a16:creationId xmlns:a16="http://schemas.microsoft.com/office/drawing/2014/main" id="{D2DB20E2-7353-46FA-A71C-56DE36610E8D}"/>
              </a:ext>
            </a:extLst>
          </p:cNvPr>
          <p:cNvSpPr/>
          <p:nvPr/>
        </p:nvSpPr>
        <p:spPr>
          <a:xfrm>
            <a:off x="436880" y="1681661"/>
            <a:ext cx="11318239" cy="4939814"/>
          </a:xfrm>
          <a:prstGeom prst="rect">
            <a:avLst/>
          </a:prstGeom>
        </p:spPr>
        <p:txBody>
          <a:bodyPr wrap="square">
            <a:spAutoFit/>
          </a:bodyPr>
          <a:lstStyle/>
          <a:p>
            <a:r>
              <a:rPr lang="lv-LV" sz="2100" dirty="0"/>
              <a:t>95. Būvdarbus veic sertificēta atbildīgā būvdarbu vadītāja vadībā, ko ieceļ galvenais būvdarbu veicējs. Atsevišķos būvdarbus uz līguma pamata var veikt atsevišķu būvdarbu veicējs, kurš ieceļ būvdarbu vadītāju konkrētu būvdarbu veikšanai. Būvdarbu vadītājs nodrošina konkrētā darba kvalitāti atbilstoši būvprojektam, kā arī ievērojot citus būvniecību reglamentējošos normatīvos aktus un būvizstrādājumu izmantošanai noteiktās tehnoloģijas. Galvenais būvdarbu veicējs nav tiesīgs nodot būvdarbu veicējam visu būvdarbu izpildi kopumā.</a:t>
            </a:r>
          </a:p>
          <a:p>
            <a:endParaRPr lang="lv-LV" sz="2100" dirty="0"/>
          </a:p>
          <a:p>
            <a:r>
              <a:rPr lang="lv-LV" sz="2100" dirty="0"/>
              <a:t>98. Visiem būvniecības dalībniekiem, kas strādā vai atrodas būvlaukumā, ir saistoši atbildīgā būvdarbu vadītāja rīkojumi, ciktāl to nosaka noslēgtie līgumi un darba aizsardzības koordinatora norādījumi.</a:t>
            </a:r>
          </a:p>
          <a:p>
            <a:endParaRPr lang="lv-LV" sz="2100" dirty="0"/>
          </a:p>
          <a:p>
            <a:r>
              <a:rPr lang="lv-LV" sz="2100" dirty="0"/>
              <a:t>99. Atbildīgā būvdarbu vadītāja pienākums ir nodrošināt kvalitatīvu būvdarbu veikšanu atbilstoši būvprojektam un darbu veikšanas projektam, kā arī ievērojot citus būvniecību reglamentējošos normatīvos aktus un būvizstrādājumu izmantošanai noteiktās tehnoloģijas. Būvdarbu kvalitātei ir jāatbilst Latvijas būvnormatīvos un citos normatīvajos aktos noteiktajiem būvdarbu kvalitātes rādītājiem.</a:t>
            </a:r>
          </a:p>
        </p:txBody>
      </p:sp>
    </p:spTree>
    <p:extLst>
      <p:ext uri="{BB962C8B-B14F-4D97-AF65-F5344CB8AC3E}">
        <p14:creationId xmlns:p14="http://schemas.microsoft.com/office/powerpoint/2010/main" val="1180966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B78D3-9EA9-4C32-9A33-29C612A25FCE}" type="slidenum">
              <a:rPr lang="lv-LV" smtClean="0"/>
              <a:pPr/>
              <a:t>9</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77" name="TextBox 176">
            <a:extLst>
              <a:ext uri="{FF2B5EF4-FFF2-40B4-BE49-F238E27FC236}">
                <a16:creationId xmlns:a16="http://schemas.microsoft.com/office/drawing/2014/main" id="{A1831F90-1F07-4387-9664-80C867353511}"/>
              </a:ext>
            </a:extLst>
          </p:cNvPr>
          <p:cNvSpPr txBox="1"/>
          <p:nvPr/>
        </p:nvSpPr>
        <p:spPr>
          <a:xfrm>
            <a:off x="11520440" y="219928"/>
            <a:ext cx="719185" cy="276999"/>
          </a:xfrm>
          <a:prstGeom prst="rect">
            <a:avLst/>
          </a:prstGeom>
          <a:noFill/>
        </p:spPr>
        <p:txBody>
          <a:bodyPr wrap="square" rtlCol="0">
            <a:spAutoFit/>
          </a:bodyPr>
          <a:lstStyle/>
          <a:p>
            <a:pPr algn="just"/>
            <a:r>
              <a:rPr lang="lv-LV" sz="1200" b="1" dirty="0">
                <a:latin typeface="Verdana" panose="020B0604030504040204" pitchFamily="34" charset="0"/>
                <a:ea typeface="Verdana" panose="020B0604030504040204" pitchFamily="34" charset="0"/>
              </a:rPr>
              <a:t>9/16</a:t>
            </a:r>
          </a:p>
        </p:txBody>
      </p:sp>
      <p:sp>
        <p:nvSpPr>
          <p:cNvPr id="6" name="Rectangle 5">
            <a:extLst>
              <a:ext uri="{FF2B5EF4-FFF2-40B4-BE49-F238E27FC236}">
                <a16:creationId xmlns:a16="http://schemas.microsoft.com/office/drawing/2014/main" id="{450996BC-BA62-4CDF-A17D-CBE60B9082CC}"/>
              </a:ext>
            </a:extLst>
          </p:cNvPr>
          <p:cNvSpPr/>
          <p:nvPr/>
        </p:nvSpPr>
        <p:spPr>
          <a:xfrm>
            <a:off x="1336040" y="536024"/>
            <a:ext cx="10038080" cy="646331"/>
          </a:xfrm>
          <a:prstGeom prst="rect">
            <a:avLst/>
          </a:prstGeom>
        </p:spPr>
        <p:txBody>
          <a:bodyPr wrap="square">
            <a:spAutoFit/>
          </a:bodyPr>
          <a:lstStyle/>
          <a:p>
            <a:pPr algn="ctr"/>
            <a:r>
              <a:rPr lang="lv-LV" sz="3600" b="1" dirty="0"/>
              <a:t>Atbildīgajam būvdarbu vadītājam ir šādi pienākumi</a:t>
            </a:r>
            <a:endParaRPr lang="lv-LV" dirty="0"/>
          </a:p>
        </p:txBody>
      </p:sp>
      <p:sp>
        <p:nvSpPr>
          <p:cNvPr id="5" name="Rectangle 4">
            <a:extLst>
              <a:ext uri="{FF2B5EF4-FFF2-40B4-BE49-F238E27FC236}">
                <a16:creationId xmlns:a16="http://schemas.microsoft.com/office/drawing/2014/main" id="{D2DB20E2-7353-46FA-A71C-56DE36610E8D}"/>
              </a:ext>
            </a:extLst>
          </p:cNvPr>
          <p:cNvSpPr/>
          <p:nvPr/>
        </p:nvSpPr>
        <p:spPr>
          <a:xfrm>
            <a:off x="436880" y="1991544"/>
            <a:ext cx="11318239" cy="4431983"/>
          </a:xfrm>
          <a:prstGeom prst="rect">
            <a:avLst/>
          </a:prstGeom>
        </p:spPr>
        <p:txBody>
          <a:bodyPr wrap="square">
            <a:spAutoFit/>
          </a:bodyPr>
          <a:lstStyle/>
          <a:p>
            <a:pPr>
              <a:spcBef>
                <a:spcPts val="600"/>
              </a:spcBef>
            </a:pPr>
            <a:r>
              <a:rPr lang="lv-LV" sz="2100" dirty="0"/>
              <a:t>100.1. kontrolēt būvlaukuma sagatavošanas darbus pirms būvdarbu uzsākšanas;</a:t>
            </a:r>
          </a:p>
          <a:p>
            <a:pPr>
              <a:spcBef>
                <a:spcPts val="600"/>
              </a:spcBef>
            </a:pPr>
            <a:r>
              <a:rPr lang="lv-LV" sz="2100" dirty="0"/>
              <a:t>100.1.1 nepieļaut patvaļīgu būvniecību, kā arī objekta patvaļīgu ekspluatāciju;</a:t>
            </a:r>
          </a:p>
          <a:p>
            <a:pPr>
              <a:spcBef>
                <a:spcPts val="600"/>
              </a:spcBef>
            </a:pPr>
            <a:r>
              <a:rPr lang="lv-LV" sz="2100" dirty="0"/>
              <a:t>100.2. atbilstoši plānotajiem darbiem atrasties būvlaukumā;</a:t>
            </a:r>
          </a:p>
          <a:p>
            <a:pPr>
              <a:spcBef>
                <a:spcPts val="600"/>
              </a:spcBef>
            </a:pPr>
            <a:r>
              <a:rPr lang="lv-LV" sz="2100" dirty="0"/>
              <a:t>100.4. nodrošināt, ka būvdarbos tiek izmantoti tikai būvprojektam atbilstoši būvizstrādājumi, kuriem ir atbilstību apliecinoši dokumenti;</a:t>
            </a:r>
          </a:p>
          <a:p>
            <a:pPr>
              <a:spcBef>
                <a:spcPts val="600"/>
              </a:spcBef>
            </a:pPr>
            <a:r>
              <a:rPr lang="lv-LV" sz="2100" dirty="0"/>
              <a:t>100.5. ievērot būvdarbu secību un kvalitātes atbilstību būvprojektam, darbu organizēšanas projektam un darbu veikšanas projektam, kā arī būvniecību, vides aizsardzību, darba aizsardzību un ugunsdrošību reglamentējošos normatīvos aktus;</a:t>
            </a:r>
          </a:p>
          <a:p>
            <a:pPr>
              <a:spcBef>
                <a:spcPts val="600"/>
              </a:spcBef>
            </a:pPr>
            <a:r>
              <a:rPr lang="lv-LV" sz="2100" dirty="0"/>
              <a:t>100.6. organizēt būvkonstrukciju, segto darbu un citu izpildīto būvdarbu pieņemšanu, kā arī, ja nepieciešams, vizuāli fiksēt izpildītos segtos darbus pirms to aizsegšanas;</a:t>
            </a:r>
          </a:p>
          <a:p>
            <a:pPr>
              <a:spcBef>
                <a:spcPts val="600"/>
              </a:spcBef>
            </a:pPr>
            <a:r>
              <a:rPr lang="lv-LV" sz="2100" dirty="0"/>
              <a:t>100.7. izdarīt ierakstus būvdarbu žurnālā par veiktajiem būvdarbiem, iebūvētajiem būvizstrādājumiem un darbu kvalitāti, kā arī būvdarbu laikā radītiem atkritumiem;</a:t>
            </a:r>
          </a:p>
        </p:txBody>
      </p:sp>
    </p:spTree>
    <p:extLst>
      <p:ext uri="{BB962C8B-B14F-4D97-AF65-F5344CB8AC3E}">
        <p14:creationId xmlns:p14="http://schemas.microsoft.com/office/powerpoint/2010/main" val="1005580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5355</TotalTime>
  <Words>1047</Words>
  <Application>Microsoft Office PowerPoint</Application>
  <PresentationFormat>Widescreen</PresentationFormat>
  <Paragraphs>118</Paragraphs>
  <Slides>16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Times New Roman</vt:lpstr>
      <vt:lpstr>Verdana</vt:lpstr>
      <vt:lpstr>Office Theme</vt:lpstr>
      <vt:lpstr>Būvdarbu veicēja un Atbildīgā būvdarbu vadītāja pienākumu izpilde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Jautājumi</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Jānis Palamarčuks</dc:creator>
  <cp:lastModifiedBy>User</cp:lastModifiedBy>
  <cp:revision>300</cp:revision>
  <dcterms:created xsi:type="dcterms:W3CDTF">2019-11-08T07:32:19Z</dcterms:created>
  <dcterms:modified xsi:type="dcterms:W3CDTF">2024-04-04T06:21:28Z</dcterms:modified>
</cp:coreProperties>
</file>