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24"/>
  </p:notesMasterIdLst>
  <p:sldIdLst>
    <p:sldId id="1238" r:id="rId2"/>
    <p:sldId id="261" r:id="rId3"/>
    <p:sldId id="283" r:id="rId4"/>
    <p:sldId id="284" r:id="rId5"/>
    <p:sldId id="262" r:id="rId6"/>
    <p:sldId id="263" r:id="rId7"/>
    <p:sldId id="265" r:id="rId8"/>
    <p:sldId id="266" r:id="rId9"/>
    <p:sldId id="285" r:id="rId10"/>
    <p:sldId id="286" r:id="rId11"/>
    <p:sldId id="287" r:id="rId12"/>
    <p:sldId id="290" r:id="rId13"/>
    <p:sldId id="288" r:id="rId14"/>
    <p:sldId id="289" r:id="rId15"/>
    <p:sldId id="291" r:id="rId16"/>
    <p:sldId id="271" r:id="rId17"/>
    <p:sldId id="292" r:id="rId18"/>
    <p:sldId id="275" r:id="rId19"/>
    <p:sldId id="264" r:id="rId20"/>
    <p:sldId id="293" r:id="rId21"/>
    <p:sldId id="1237" r:id="rId22"/>
    <p:sldId id="749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2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2528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99335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08830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45968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4525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194110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2003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569862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272555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48205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 cstate="print"/>
          <a:srcRect l="42765" t="13473" r="28727" b="56141"/>
          <a:stretch/>
        </p:blipFill>
        <p:spPr>
          <a:xfrm>
            <a:off x="4264663" y="0"/>
            <a:ext cx="3672454" cy="2446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788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20640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29753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08.04.2024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61776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08.04.2024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73862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08.04.2024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97482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08.04.2024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68862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08.04.2024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73910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08.04.2024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59333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BF2DE-52D7-441C-A119-6F8C04155124}" type="datetimeFigureOut">
              <a:rPr lang="lv-LV" smtClean="0"/>
              <a:t>08.04.2024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61395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  <p:sldLayoutId id="214748374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vkb.gov.lv/" TargetMode="Externa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likumi.lv/ta/id/258572-buvniecibas-likums#p18" TargetMode="External"/><Relationship Id="rId2" Type="http://schemas.openxmlformats.org/officeDocument/2006/relationships/hyperlink" Target="https://likumi.lv/ta/id/258572-buvniecibas-likums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21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vkb.gov.lv/" TargetMode="External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vkb.gov.lv/" TargetMode="Externa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ikumi.lv/ta/id/269164-eku-buvnoteikumi/redakcijas-datums/2022/03/01" TargetMode="External"/><Relationship Id="rId7" Type="http://schemas.openxmlformats.org/officeDocument/2006/relationships/image" Target="../media/image5.svg"/><Relationship Id="rId2" Type="http://schemas.openxmlformats.org/officeDocument/2006/relationships/hyperlink" Target="https://likumi.lv/ta/id/329145-grozijumi-ministru-kabineta-2014-gada-2-septembra-noteikumos-nr-529-eku-buvnoteikumi-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hyperlink" Target="https://likumi.lv/doc.php?id=%20329145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 bwMode="auto">
          <a:xfrm>
            <a:off x="1602983" y="4093984"/>
            <a:ext cx="9232614" cy="218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 lnSpcReduction="10000"/>
          </a:bodyPr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lv-LV" altLang="lv-LV" sz="1600" u="sng" dirty="0">
              <a:solidFill>
                <a:schemeClr val="tx2"/>
              </a:solidFill>
            </a:endParaRPr>
          </a:p>
          <a:p>
            <a:endParaRPr lang="lv-LV" sz="1600" dirty="0"/>
          </a:p>
          <a:p>
            <a:endParaRPr lang="lv-LV" altLang="lv-LV" sz="2000" dirty="0"/>
          </a:p>
          <a:p>
            <a:endParaRPr lang="lv-LV" altLang="lv-LV" sz="2000" dirty="0"/>
          </a:p>
          <a:p>
            <a:endParaRPr lang="lv-LV" altLang="lv-LV" sz="2000" dirty="0"/>
          </a:p>
          <a:p>
            <a:r>
              <a:rPr lang="lv-LV" altLang="lv-LV" sz="2000" dirty="0"/>
              <a:t>Vairāk informācijas</a:t>
            </a:r>
          </a:p>
          <a:p>
            <a:r>
              <a:rPr lang="lv-LV" dirty="0">
                <a:solidFill>
                  <a:srgbClr val="3892AE"/>
                </a:solidFill>
                <a:hlinkClick r:id="rId2"/>
              </a:rPr>
              <a:t>www.bvkb.gov.lv</a:t>
            </a:r>
            <a:endParaRPr lang="lv-LV" dirty="0">
              <a:solidFill>
                <a:srgbClr val="3892AE"/>
              </a:solidFill>
            </a:endParaRPr>
          </a:p>
          <a:p>
            <a:endParaRPr lang="lv-LV" dirty="0">
              <a:solidFill>
                <a:srgbClr val="3892A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77877" y="4758690"/>
            <a:ext cx="875432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3000" b="1" dirty="0">
                <a:solidFill>
                  <a:srgbClr val="3892A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Plāno – kontrolē – iedziļinies – rīkojies!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647671F-FCF6-4C06-9D3C-5B41210F9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3280" y="2670488"/>
            <a:ext cx="10363200" cy="960442"/>
          </a:xfrm>
        </p:spPr>
        <p:txBody>
          <a:bodyPr>
            <a:normAutofit/>
          </a:bodyPr>
          <a:lstStyle/>
          <a:p>
            <a:r>
              <a:rPr lang="lv-LV" sz="3200" dirty="0">
                <a:solidFill>
                  <a:schemeClr val="tx1"/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</a:t>
            </a:r>
            <a:r>
              <a:rPr lang="lv-LV" sz="3200" dirty="0"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 </a:t>
            </a:r>
            <a:r>
              <a:rPr lang="lv-LV" sz="3200" dirty="0">
                <a:solidFill>
                  <a:schemeClr val="tx1"/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uzsākšanas</a:t>
            </a:r>
            <a:r>
              <a:rPr lang="lv-LV" sz="3200" dirty="0"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 </a:t>
            </a:r>
            <a:r>
              <a:rPr lang="lv-LV" sz="3200" dirty="0">
                <a:solidFill>
                  <a:schemeClr val="tx1"/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nosacījumu izpilde</a:t>
            </a:r>
            <a:endParaRPr lang="lv-LV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14B954-1869-4932-80D6-CD30DA9B991D}"/>
              </a:ext>
            </a:extLst>
          </p:cNvPr>
          <p:cNvSpPr/>
          <p:nvPr/>
        </p:nvSpPr>
        <p:spPr>
          <a:xfrm>
            <a:off x="1745223" y="3750498"/>
            <a:ext cx="82997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b="1" dirty="0">
                <a:solidFill>
                  <a:srgbClr val="3892A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Māris Bernāns</a:t>
            </a:r>
          </a:p>
          <a:p>
            <a:pPr algn="ctr"/>
            <a:r>
              <a:rPr lang="lv-LV" b="1" dirty="0">
                <a:solidFill>
                  <a:srgbClr val="3892A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BVKB Būvniecības kontroles departamenta Būvdarbu kontroles nodaļas būvinspektors</a:t>
            </a:r>
          </a:p>
        </p:txBody>
      </p:sp>
    </p:spTree>
    <p:extLst>
      <p:ext uri="{BB962C8B-B14F-4D97-AF65-F5344CB8AC3E}">
        <p14:creationId xmlns:p14="http://schemas.microsoft.com/office/powerpoint/2010/main" val="1314927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 lnSpcReduction="10000"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lv-LV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Būvdarbu uzsākšanas nosacījumu izpilde</a:t>
            </a:r>
          </a:p>
          <a:p>
            <a:pPr algn="l"/>
            <a:endParaRPr lang="lv-LV" sz="36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endParaRPr lang="lv-LV" sz="36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endParaRPr lang="lv-LV" sz="36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Lai saņemtu būvvaldes atzīmi par BUN izpildi </a:t>
            </a:r>
            <a:r>
              <a:rPr lang="lv-LV" sz="3600" i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būvniecības ierosinātājs</a:t>
            </a:r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(vai attiecīgi pilnvarota persona) BIS lietā iesniedz </a:t>
            </a:r>
          </a:p>
          <a:p>
            <a:pPr algn="l"/>
            <a:r>
              <a:rPr lang="lv-LV" sz="3600" i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Būvdarbu uzsākšanas nosacījumu izpildes iesniegumu.</a:t>
            </a:r>
          </a:p>
          <a:p>
            <a:pPr algn="l"/>
            <a:endParaRPr lang="lv-LV" i="1" dirty="0"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70C062-73C3-0385-96B0-97A4CD2DEE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9106" y="1813033"/>
            <a:ext cx="5885969" cy="1936377"/>
          </a:xfrm>
          <a:prstGeom prst="rect">
            <a:avLst/>
          </a:prstGeom>
        </p:spPr>
      </p:pic>
      <p:pic>
        <p:nvPicPr>
          <p:cNvPr id="6" name="Grafika 1">
            <a:extLst>
              <a:ext uri="{FF2B5EF4-FFF2-40B4-BE49-F238E27FC236}">
                <a16:creationId xmlns:a16="http://schemas.microsoft.com/office/drawing/2014/main" id="{98EE6F5C-7E2D-35F8-32AF-B781E4B4E7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470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 fontScale="92500"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			</a:t>
            </a:r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BUN izpildes iesniegumā norādāmā informācija</a:t>
            </a:r>
          </a:p>
          <a:p>
            <a:pPr algn="l"/>
            <a:endParaRPr lang="lv-LV" sz="36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Informācija par būvdarbu veicēju:</a:t>
            </a:r>
          </a:p>
          <a:p>
            <a:pPr algn="l"/>
            <a:endParaRPr lang="lv-LV" sz="36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nosaukums un būvkomersanta reģistrācijas numurs</a:t>
            </a: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būvdarbu līguma datums un numurs </a:t>
            </a: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līguma darbības termiņš (datums no–līdz)</a:t>
            </a: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līguma summa (</a:t>
            </a:r>
            <a:r>
              <a:rPr lang="lv-LV" sz="3200" dirty="0" err="1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euro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)</a:t>
            </a: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civiltiesiskās atbildības apdrošināšanas polise un izziņa no apdrošinātāja</a:t>
            </a:r>
          </a:p>
          <a:p>
            <a:pPr algn="l"/>
            <a:endParaRPr lang="lv-LV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8653D5-9D56-8AEB-8A2A-58E921788C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1089" y="2041634"/>
            <a:ext cx="1458725" cy="1458725"/>
          </a:xfrm>
          <a:prstGeom prst="rect">
            <a:avLst/>
          </a:prstGeom>
        </p:spPr>
      </p:pic>
      <p:pic>
        <p:nvPicPr>
          <p:cNvPr id="6" name="Grafika 1">
            <a:extLst>
              <a:ext uri="{FF2B5EF4-FFF2-40B4-BE49-F238E27FC236}">
                <a16:creationId xmlns:a16="http://schemas.microsoft.com/office/drawing/2014/main" id="{A742B9CB-09D2-4E22-E8DE-2BE8D71D4A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202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 lnSpcReduction="10000"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			</a:t>
            </a:r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BUN izpildes iesniegumā norādāmā informācija</a:t>
            </a:r>
          </a:p>
          <a:p>
            <a:pPr algn="l"/>
            <a:endParaRPr lang="lv-LV" sz="36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Informācija par- autoruzraudzību un </a:t>
            </a:r>
          </a:p>
          <a:p>
            <a:pPr algn="l"/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būvuzraudzību veicošajiem būvkomersantiem:</a:t>
            </a:r>
          </a:p>
          <a:p>
            <a:pPr algn="l"/>
            <a:endParaRPr lang="lv-LV" sz="36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nosaukums un būvkomersanta reģistrācijas numurs</a:t>
            </a: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autoruzraudzības un būvuzraudzības līguma datums un numurs </a:t>
            </a: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līguma darbības termiņš (datums no–līdz)</a:t>
            </a: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līguma summa (</a:t>
            </a:r>
            <a:r>
              <a:rPr lang="lv-LV" sz="3200" dirty="0" err="1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euro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)</a:t>
            </a:r>
          </a:p>
          <a:p>
            <a:pPr algn="l"/>
            <a:endParaRPr lang="lv-LV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A4668ED-486A-E52B-811B-284B745CA0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2380" y="2164937"/>
            <a:ext cx="1338982" cy="1338982"/>
          </a:xfrm>
          <a:prstGeom prst="rect">
            <a:avLst/>
          </a:prstGeom>
        </p:spPr>
      </p:pic>
      <p:pic>
        <p:nvPicPr>
          <p:cNvPr id="5" name="Grafika 1">
            <a:extLst>
              <a:ext uri="{FF2B5EF4-FFF2-40B4-BE49-F238E27FC236}">
                <a16:creationId xmlns:a16="http://schemas.microsoft.com/office/drawing/2014/main" id="{17883AAF-68F7-2244-37FD-6374B47C67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1746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BUN izpildes iesniegumā norādāmā informācija</a:t>
            </a:r>
          </a:p>
          <a:p>
            <a:pPr algn="l"/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Informācija par atbildīgo būvdarbu vadītāju, atbildīgo </a:t>
            </a:r>
            <a:r>
              <a:rPr lang="lv-LV" sz="3200" dirty="0" err="1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autoruzraugu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un atbildīgo būvuzraugu un to aizvietotājiem:</a:t>
            </a:r>
          </a:p>
          <a:p>
            <a:pPr algn="l"/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vārds, uzvārds, būvdarbu specifikai atbilstošs būvprakses sertifikāts, tā numurs</a:t>
            </a: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būvkomersanta rīkojums darbam attiecīgajā amatā būvobjektā vai attiecīgs līgums</a:t>
            </a: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</a:t>
            </a:r>
            <a:r>
              <a:rPr lang="lv-LV" sz="3200" dirty="0" err="1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būvspeciālista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profesionālās civiltiesiskās atbildības apdrošināšanas polise un izziņa no apdrošinātāja </a:t>
            </a:r>
          </a:p>
          <a:p>
            <a:pPr algn="l"/>
            <a:endParaRPr lang="lv-LV" sz="3200" dirty="0">
              <a:latin typeface="Georgia Pro Cond Semibold" panose="020407060504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CE06B9-0195-8FA0-3FC8-4E4787EFD1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7185" y="2581354"/>
            <a:ext cx="1312729" cy="1312729"/>
          </a:xfrm>
          <a:prstGeom prst="rect">
            <a:avLst/>
          </a:prstGeom>
        </p:spPr>
      </p:pic>
      <p:pic>
        <p:nvPicPr>
          <p:cNvPr id="6" name="Grafika 1">
            <a:extLst>
              <a:ext uri="{FF2B5EF4-FFF2-40B4-BE49-F238E27FC236}">
                <a16:creationId xmlns:a16="http://schemas.microsoft.com/office/drawing/2014/main" id="{95710A50-E06C-C8FB-2859-D278A788F2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12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BUN izpildes iesniegumā norādāmā informācija</a:t>
            </a:r>
          </a:p>
          <a:p>
            <a:pPr algn="l"/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-būvdarbu procesa fiksēšanai nepieciešamie dokumenti- </a:t>
            </a:r>
            <a:r>
              <a:rPr lang="lv-LV" sz="32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būvuzraudzības plāns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, ja tiek veikta būvuzraudzība</a:t>
            </a:r>
          </a:p>
          <a:p>
            <a:pPr algn="l"/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</a:t>
            </a:r>
            <a:r>
              <a:rPr lang="lv-LV" sz="32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citi dokumenti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, ja to paredz normatīvie akti (info par darba aizsardzības koordinatoru, drošības pielaides u.tml.)</a:t>
            </a:r>
          </a:p>
          <a:p>
            <a:pPr algn="l"/>
            <a:endParaRPr lang="lv-LV" sz="3200" dirty="0">
              <a:latin typeface="Georgia Pro Cond Semibold" panose="020407060504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C772DE-065B-3770-3C55-7D7A406EC0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2578" y="3088982"/>
            <a:ext cx="1121868" cy="1121868"/>
          </a:xfrm>
          <a:prstGeom prst="rect">
            <a:avLst/>
          </a:prstGeom>
        </p:spPr>
      </p:pic>
      <p:pic>
        <p:nvPicPr>
          <p:cNvPr id="6" name="Grafika 1">
            <a:extLst>
              <a:ext uri="{FF2B5EF4-FFF2-40B4-BE49-F238E27FC236}">
                <a16:creationId xmlns:a16="http://schemas.microsoft.com/office/drawing/2014/main" id="{50184732-D0CE-0B40-3922-F7E6D5798E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817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BUN izpildes iesniegumā norādāmā informācija</a:t>
            </a:r>
          </a:p>
          <a:p>
            <a:pPr algn="l"/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Saņemot iesniegumu, būvvalde pārbauda:</a:t>
            </a:r>
          </a:p>
          <a:p>
            <a:pPr algn="l"/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vai norādītie atbildīgie </a:t>
            </a:r>
            <a:r>
              <a:rPr lang="lv-LV" sz="3200" dirty="0" err="1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būvspecialisti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saskaņā ar BIS datiem ir attiecīgo būvkomersantu darbinieki</a:t>
            </a: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vai ir piesaistīti visi saskaņā ar būvniecības regulējumu nepieciešamie būvniecības dalībnieki</a:t>
            </a: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-identificē iesniedzēju</a:t>
            </a:r>
          </a:p>
          <a:p>
            <a:pPr algn="l"/>
            <a:endParaRPr lang="lv-LV" sz="3200" dirty="0">
              <a:latin typeface="Georgia Pro Cond Semibold" panose="020407060504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33C48C-4169-82A6-C10E-556A95321E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7607" y="1895996"/>
            <a:ext cx="1727665" cy="1727665"/>
          </a:xfrm>
          <a:prstGeom prst="rect">
            <a:avLst/>
          </a:prstGeom>
        </p:spPr>
      </p:pic>
      <p:pic>
        <p:nvPicPr>
          <p:cNvPr id="6" name="Grafika 1">
            <a:extLst>
              <a:ext uri="{FF2B5EF4-FFF2-40B4-BE49-F238E27FC236}">
                <a16:creationId xmlns:a16="http://schemas.microsoft.com/office/drawing/2014/main" id="{562AC052-5353-1A9D-064B-71E4A9511A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269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	</a:t>
            </a:r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BUN izpildes iesniegumā norādāmā informācija,</a:t>
            </a:r>
          </a:p>
          <a:p>
            <a:pPr algn="l"/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					būves kārtas.</a:t>
            </a:r>
          </a:p>
          <a:p>
            <a:pPr algn="l"/>
            <a:endParaRPr lang="lv-LV" sz="36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Ja būvniecības ieceres dokumentācijā būvniecība vai nodošana ekspluatācijā </a:t>
            </a:r>
            <a:r>
              <a:rPr lang="lv-LV" sz="32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ir plānota pa būves kārtām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, būvniecības ierosinātājs </a:t>
            </a:r>
            <a:r>
              <a:rPr lang="lv-LV" sz="32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iesniedz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būvdarbu uzsākšanas nosacījumu izpildei nepieciešamos dokumentus un informāciju </a:t>
            </a:r>
            <a:r>
              <a:rPr lang="lv-LV" sz="32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atsevišķi par katru būves kārtu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, tai skaitā norādot konkrētus realizējamos objektus (objekta kadastra apzīmējumu, ja tāds ir piešķirts).</a:t>
            </a: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B0031CA-B904-314D-54CB-C06ADCE931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2439" y="1911801"/>
            <a:ext cx="1381884" cy="1381884"/>
          </a:xfrm>
          <a:prstGeom prst="rect">
            <a:avLst/>
          </a:prstGeom>
        </p:spPr>
      </p:pic>
      <p:pic>
        <p:nvPicPr>
          <p:cNvPr id="5" name="Grafika 1">
            <a:extLst>
              <a:ext uri="{FF2B5EF4-FFF2-40B4-BE49-F238E27FC236}">
                <a16:creationId xmlns:a16="http://schemas.microsoft.com/office/drawing/2014/main" id="{45107913-81F0-3BFE-9A35-E77217B35C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7991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lv-LV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ūvniecības dalībnieku nomaiņa būvdarbu laikā</a:t>
            </a:r>
          </a:p>
          <a:p>
            <a:pPr algn="l"/>
            <a:endParaRPr lang="lv-LV" sz="36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Būvdarbu laikā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būvniecības regulējums </a:t>
            </a:r>
          </a:p>
          <a:p>
            <a:pPr algn="l"/>
            <a:r>
              <a:rPr lang="lv-LV" sz="32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pieļauj nomainīt būvniecības dalībniekus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. </a:t>
            </a:r>
          </a:p>
          <a:p>
            <a:pPr algn="l"/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Būvniecības ierosinātājs (vai attiecīgi pilnvarota persona) BIS lietā iesniedz </a:t>
            </a:r>
            <a:r>
              <a:rPr lang="lv-LV" sz="3200" i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Iesniegumu par izmaiņām būvatļaujā. </a:t>
            </a:r>
          </a:p>
          <a:p>
            <a:pPr algn="l"/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Iesniegumam jāpievieno tā pati informācija par jaunajiem būvniecības dalībniekiem, kas pievienojama BUN izpildes iesniegumam.</a:t>
            </a:r>
          </a:p>
          <a:p>
            <a:pPr algn="l"/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Šajā gadījumā jaunais būvniecības dalībnieks ir tiesīgs uzsākt pienākumu izpildi būvlaukumā pēc attiecīgu izmaiņu veikšanas būvniecības informācijas sistēmā.</a:t>
            </a:r>
          </a:p>
          <a:p>
            <a:pPr algn="l"/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7BB5A8F-151B-A5B5-7E59-A01A3794A6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0890" y="1690089"/>
            <a:ext cx="1374201" cy="1374201"/>
          </a:xfrm>
          <a:prstGeom prst="rect">
            <a:avLst/>
          </a:prstGeom>
        </p:spPr>
      </p:pic>
      <p:pic>
        <p:nvPicPr>
          <p:cNvPr id="6" name="Grafika 1">
            <a:extLst>
              <a:ext uri="{FF2B5EF4-FFF2-40B4-BE49-F238E27FC236}">
                <a16:creationId xmlns:a16="http://schemas.microsoft.com/office/drawing/2014/main" id="{9E567D45-ED1F-80C2-8789-69E1BF5ED0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6764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lv-LV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Rīcība pēc BUN atzīmes veikšanas</a:t>
            </a:r>
          </a:p>
          <a:p>
            <a:pPr algn="l"/>
            <a:endParaRPr lang="lv-LV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Pēc tam kad institūcija, kura pilda būvvaldes funkcijas, būvniecības informācijas sistēmā ir izdarījusi atzīmi par būvdarbu uzsākšanas nosacījumu izpildi, būvdarbu veicējam un atbildīgajiem </a:t>
            </a:r>
            <a:r>
              <a:rPr lang="lv-LV" sz="3600" dirty="0" err="1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būvspeciālistiem</a:t>
            </a:r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būvniecības informācijas sistēmā </a:t>
            </a:r>
            <a:r>
              <a:rPr lang="lv-LV" sz="36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ir pieejams būvdarbu žurnāls un </a:t>
            </a:r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nepieciešamā būvniecības ieceres </a:t>
            </a:r>
            <a:r>
              <a:rPr lang="lv-LV" sz="36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dokumentācija</a:t>
            </a:r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.</a:t>
            </a: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910D03-378C-945E-41E0-512448B1F8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2404" y="1012933"/>
            <a:ext cx="1606424" cy="160642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0B5BC02-AC52-4D7C-AAA6-B931E1B863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98235" y="5325393"/>
            <a:ext cx="1319773" cy="1319773"/>
          </a:xfrm>
          <a:prstGeom prst="rect">
            <a:avLst/>
          </a:prstGeom>
        </p:spPr>
      </p:pic>
      <p:pic>
        <p:nvPicPr>
          <p:cNvPr id="7" name="Grafika 1">
            <a:extLst>
              <a:ext uri="{FF2B5EF4-FFF2-40B4-BE49-F238E27FC236}">
                <a16:creationId xmlns:a16="http://schemas.microsoft.com/office/drawing/2014/main" id="{E961232C-DD95-2536-098E-64C2F5E925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0797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BUN nepildīšana</a:t>
            </a:r>
            <a:endParaRPr lang="lv-LV" sz="40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2400" b="0" i="0" dirty="0">
                <a:solidFill>
                  <a:srgbClr val="8B8B8D"/>
                </a:solidFill>
                <a:effectLst/>
                <a:latin typeface="Arial" panose="020B0604020202020204" pitchFamily="34" charset="0"/>
              </a:rPr>
              <a:t>				atsauce uz MK noteikumiem Nr. 500 </a:t>
            </a:r>
            <a:r>
              <a:rPr lang="lv-LV" sz="24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«</a:t>
            </a:r>
            <a:r>
              <a:rPr lang="lv-LV" sz="2400" dirty="0">
                <a:solidFill>
                  <a:schemeClr val="tx1"/>
                </a:solidFill>
                <a:latin typeface="Arial" panose="020B0604020202020204" pitchFamily="34" charset="0"/>
              </a:rPr>
              <a:t>Vispārīgie</a:t>
            </a:r>
            <a:r>
              <a:rPr lang="lv-LV" sz="24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lv-LV" sz="2400" b="0" i="0" u="none" strike="noStrike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būvnoteikumi»</a:t>
            </a:r>
            <a:endParaRPr lang="lv-LV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lv-LV" sz="24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lv-LV" sz="28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131. Būvvalde vai birojs </a:t>
            </a:r>
            <a:r>
              <a:rPr lang="lv-LV" sz="28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var apturēt būvdarbus</a:t>
            </a:r>
            <a:r>
              <a:rPr lang="lv-LV" sz="28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, ja:</a:t>
            </a:r>
          </a:p>
          <a:p>
            <a:pPr algn="just"/>
            <a:endParaRPr lang="lv-LV" sz="28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lv-LV" sz="28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131.2. nav izpildīti vai netiek pildīti būvatļaujas nosacījumi</a:t>
            </a:r>
            <a:endParaRPr lang="lv-LV" sz="2800" dirty="0">
              <a:latin typeface="Georgia Pro Cond Semibold" panose="02040706050405020303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E1355A3-1A83-EF33-CADE-E89F3DC430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1378" y="4978176"/>
            <a:ext cx="1412620" cy="1412620"/>
          </a:xfrm>
          <a:prstGeom prst="rect">
            <a:avLst/>
          </a:prstGeom>
        </p:spPr>
      </p:pic>
      <p:pic>
        <p:nvPicPr>
          <p:cNvPr id="5" name="Grafika 1">
            <a:extLst>
              <a:ext uri="{FF2B5EF4-FFF2-40B4-BE49-F238E27FC236}">
                <a16:creationId xmlns:a16="http://schemas.microsoft.com/office/drawing/2014/main" id="{4E2A6128-851F-4954-A73C-0885FB82BE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553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5044" y="244366"/>
            <a:ext cx="10143686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tx1"/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</a:t>
            </a:r>
            <a:r>
              <a:rPr lang="lv-LV" sz="4000" dirty="0"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 </a:t>
            </a:r>
            <a:r>
              <a:rPr lang="lv-LV" sz="4000" dirty="0">
                <a:solidFill>
                  <a:schemeClr val="tx1"/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uzsākšanas</a:t>
            </a:r>
            <a:r>
              <a:rPr lang="lv-LV" sz="4000" dirty="0"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 </a:t>
            </a:r>
            <a:r>
              <a:rPr lang="lv-LV" sz="4000" dirty="0">
                <a:solidFill>
                  <a:schemeClr val="tx1"/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nosacījumu izpilde</a:t>
            </a:r>
            <a:r>
              <a:rPr lang="lv-LV" sz="4000" dirty="0"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endParaRPr lang="lv-LV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Būvdarbu uzsākšanas nosacījumu (BUN) </a:t>
            </a:r>
            <a:r>
              <a:rPr lang="lv-LV" sz="32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skaidrojums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</a:t>
            </a:r>
          </a:p>
          <a:p>
            <a:pPr algn="l"/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būvatļaujā vai paskaidrojuma rakstā uzskaitītie nosacījumi pēc kuru izpildes </a:t>
            </a:r>
            <a:r>
              <a:rPr lang="lv-LV" sz="32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var uzsākt </a:t>
            </a:r>
          </a:p>
          <a:p>
            <a:pPr algn="l"/>
            <a:r>
              <a:rPr lang="lv-LV" sz="32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būvdarbu sagatavošanu 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un</a:t>
            </a:r>
            <a:r>
              <a:rPr lang="lv-LV" sz="32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būvdarbus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Viens no Būvdarbu kontroles uzdevumiem-</a:t>
            </a: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pārbaudīt Būvdarbu uzsākšanas nosacījumu ievērošanu.</a:t>
            </a: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8D3D41-35D0-5573-5E8D-E17246955A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9498" y="4365799"/>
            <a:ext cx="2060627" cy="2060627"/>
          </a:xfrm>
          <a:prstGeom prst="rect">
            <a:avLst/>
          </a:prstGeom>
        </p:spPr>
      </p:pic>
      <p:pic>
        <p:nvPicPr>
          <p:cNvPr id="6" name="Grafika 1">
            <a:extLst>
              <a:ext uri="{FF2B5EF4-FFF2-40B4-BE49-F238E27FC236}">
                <a16:creationId xmlns:a16="http://schemas.microsoft.com/office/drawing/2014/main" id="{F236269C-79FB-A23E-5347-F0909CFD6A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1787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	BUN nepildīšana</a:t>
            </a:r>
            <a:endParaRPr lang="lv-LV" sz="40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                   </a:t>
            </a:r>
            <a:r>
              <a:rPr lang="lv-LV" sz="3200" b="0" i="0" dirty="0">
                <a:solidFill>
                  <a:srgbClr val="8B8B8D"/>
                </a:solidFill>
                <a:effectLst/>
                <a:latin typeface="Arial" panose="020B0604020202020204" pitchFamily="34" charset="0"/>
              </a:rPr>
              <a:t>atsauce uz MK noteikumiem Nr. 500 </a:t>
            </a:r>
            <a:r>
              <a:rPr lang="lv-LV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«</a:t>
            </a:r>
            <a:r>
              <a:rPr lang="lv-LV" sz="3200" dirty="0">
                <a:solidFill>
                  <a:schemeClr val="tx1"/>
                </a:solidFill>
                <a:latin typeface="Arial" panose="020B0604020202020204" pitchFamily="34" charset="0"/>
              </a:rPr>
              <a:t>Vispārīgie</a:t>
            </a:r>
            <a:r>
              <a:rPr lang="lv-LV" sz="32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lv-LV" sz="3200" b="0" i="0" u="none" strike="noStrike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būvnoteikumi»</a:t>
            </a:r>
            <a:endParaRPr lang="lv-LV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lv-LV" sz="32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just"/>
            <a:endParaRPr lang="lv-LV" sz="32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132. Būvvalde </a:t>
            </a:r>
            <a:r>
              <a:rPr lang="lv-LV" sz="3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var atcelt būvatļauju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, ja:</a:t>
            </a:r>
          </a:p>
          <a:p>
            <a:pPr algn="just"/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132.1. netiek ievērotas būvniecību regulējošo normatīvo aktu prasības, kā arī </a:t>
            </a:r>
            <a:r>
              <a:rPr lang="lv-LV" sz="3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nav izpildīti vai netiek pildīti būvatļaujas nosacījumi 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un būvvalde atbilstoši</a:t>
            </a:r>
            <a:r>
              <a:rPr lang="lv-LV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lv-LV" sz="3200" b="0" i="0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Būvniecības likuma</a:t>
            </a:r>
            <a:r>
              <a:rPr lang="lv-LV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lv-LV" sz="3200" b="0" i="0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18. panta</a:t>
            </a:r>
            <a:r>
              <a:rPr lang="lv-LV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piektās 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daļas 1. punktam pieņem lēmumu par iepriekšējā stāvokļa atjaunošanu;</a:t>
            </a:r>
          </a:p>
          <a:p>
            <a:pPr algn="just"/>
            <a:endParaRPr lang="lv-LV" sz="32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132.3. atklājas, ka būvatļaujā ietvertie </a:t>
            </a:r>
            <a:r>
              <a:rPr lang="lv-LV" sz="3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nosacījumi faktiski nav izpildīti 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un būvvalde ir tikusi </a:t>
            </a:r>
            <a:r>
              <a:rPr lang="lv-LV" sz="3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maldināta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, pieņemot personai labvēlīgu lēmumu.</a:t>
            </a:r>
            <a:endParaRPr lang="lv-LV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23F94D-F26D-D67F-EAF1-F70768FC1B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8633" y="2180305"/>
            <a:ext cx="1335782" cy="1335782"/>
          </a:xfrm>
          <a:prstGeom prst="rect">
            <a:avLst/>
          </a:prstGeom>
        </p:spPr>
      </p:pic>
      <p:pic>
        <p:nvPicPr>
          <p:cNvPr id="6" name="Grafika 1">
            <a:extLst>
              <a:ext uri="{FF2B5EF4-FFF2-40B4-BE49-F238E27FC236}">
                <a16:creationId xmlns:a16="http://schemas.microsoft.com/office/drawing/2014/main" id="{612F4D45-01FC-9C6F-5EF2-1B0020FB778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4491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2333090" y="2650172"/>
            <a:ext cx="7772400" cy="960438"/>
          </a:xfrm>
        </p:spPr>
        <p:txBody>
          <a:bodyPr>
            <a:normAutofit/>
          </a:bodyPr>
          <a:lstStyle/>
          <a:p>
            <a:r>
              <a:rPr lang="lv-LV" altLang="lv-LV" sz="3600" dirty="0"/>
              <a:t>Jautājumi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602983" y="4093984"/>
            <a:ext cx="9232614" cy="218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lv-LV" altLang="lv-LV" sz="1600" u="sng" dirty="0">
              <a:solidFill>
                <a:schemeClr val="tx2"/>
              </a:solidFill>
            </a:endParaRPr>
          </a:p>
          <a:p>
            <a:endParaRPr lang="lv-LV" sz="1600" dirty="0"/>
          </a:p>
          <a:p>
            <a:r>
              <a:rPr lang="lv-LV" altLang="lv-LV" sz="2000" dirty="0"/>
              <a:t>Vairāk informācijas</a:t>
            </a:r>
          </a:p>
          <a:p>
            <a:r>
              <a:rPr lang="lv-LV" dirty="0">
                <a:solidFill>
                  <a:srgbClr val="3892AE"/>
                </a:solidFill>
                <a:hlinkClick r:id="rId2"/>
              </a:rPr>
              <a:t>www.bvkb.gov.lv</a:t>
            </a:r>
            <a:endParaRPr lang="lv-LV" dirty="0">
              <a:solidFill>
                <a:srgbClr val="3892AE"/>
              </a:solidFill>
            </a:endParaRPr>
          </a:p>
          <a:p>
            <a:endParaRPr lang="lv-LV" dirty="0">
              <a:solidFill>
                <a:srgbClr val="3892A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77877" y="3610610"/>
            <a:ext cx="875432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3000" b="1" dirty="0">
                <a:solidFill>
                  <a:srgbClr val="3892A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Plāno – kontrolē – iedziļinies – rīkojies!</a:t>
            </a:r>
          </a:p>
        </p:txBody>
      </p:sp>
    </p:spTree>
    <p:extLst>
      <p:ext uri="{BB962C8B-B14F-4D97-AF65-F5344CB8AC3E}">
        <p14:creationId xmlns:p14="http://schemas.microsoft.com/office/powerpoint/2010/main" val="41333216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2333090" y="2872159"/>
            <a:ext cx="7772400" cy="960438"/>
          </a:xfrm>
        </p:spPr>
        <p:txBody>
          <a:bodyPr>
            <a:normAutofit/>
          </a:bodyPr>
          <a:lstStyle/>
          <a:p>
            <a:r>
              <a:rPr lang="lv-LV" altLang="lv-LV" sz="3600" dirty="0"/>
              <a:t>Paldies par uzmanību!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602983" y="4093984"/>
            <a:ext cx="9232614" cy="218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lv-LV" altLang="lv-LV" sz="1600" u="sng" dirty="0">
              <a:solidFill>
                <a:schemeClr val="tx2"/>
              </a:solidFill>
            </a:endParaRPr>
          </a:p>
          <a:p>
            <a:endParaRPr lang="lv-LV" sz="1600" dirty="0"/>
          </a:p>
          <a:p>
            <a:r>
              <a:rPr lang="lv-LV" altLang="lv-LV" sz="2000" dirty="0"/>
              <a:t>Vairāk informācijas</a:t>
            </a:r>
          </a:p>
          <a:p>
            <a:r>
              <a:rPr lang="lv-LV" dirty="0">
                <a:solidFill>
                  <a:srgbClr val="3892AE"/>
                </a:solidFill>
                <a:hlinkClick r:id="rId2"/>
              </a:rPr>
              <a:t>www.bvkb.gov.lv</a:t>
            </a:r>
            <a:endParaRPr lang="lv-LV" dirty="0">
              <a:solidFill>
                <a:srgbClr val="3892AE"/>
              </a:solidFill>
            </a:endParaRPr>
          </a:p>
          <a:p>
            <a:endParaRPr lang="lv-LV" dirty="0">
              <a:solidFill>
                <a:srgbClr val="3892A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16917" y="3459976"/>
            <a:ext cx="875432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3000" b="1" dirty="0">
                <a:solidFill>
                  <a:srgbClr val="3892A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Plāno – kontrolē – iedziļinies – rīkojies!</a:t>
            </a:r>
          </a:p>
        </p:txBody>
      </p:sp>
    </p:spTree>
    <p:extLst>
      <p:ext uri="{BB962C8B-B14F-4D97-AF65-F5344CB8AC3E}">
        <p14:creationId xmlns:p14="http://schemas.microsoft.com/office/powerpoint/2010/main" val="3280993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</a:t>
            </a:r>
            <a:endParaRPr lang="lv-LV" sz="4000" dirty="0">
              <a:latin typeface="Georgia Pro Cond Semibold" panose="02040706050405020303" pitchFamily="18" charset="0"/>
              <a:ea typeface="Yu Mincho Demibold" panose="020B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		</a:t>
            </a:r>
          </a:p>
          <a:p>
            <a:pPr algn="l"/>
            <a:r>
              <a:rPr lang="lv-LV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lv-LV" sz="4000" b="0" i="0" dirty="0">
                <a:solidFill>
                  <a:srgbClr val="8B8B8D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lv-LV" sz="4400" b="0" i="0" dirty="0">
                <a:solidFill>
                  <a:srgbClr val="8B8B8D"/>
                </a:solidFill>
                <a:effectLst/>
                <a:latin typeface="Arial" panose="020B0604020202020204" pitchFamily="34" charset="0"/>
              </a:rPr>
              <a:t>atsauce</a:t>
            </a:r>
            <a:r>
              <a:rPr lang="lv-LV" sz="4000" b="0" i="0" dirty="0">
                <a:solidFill>
                  <a:srgbClr val="8B8B8D"/>
                </a:solidFill>
                <a:effectLst/>
                <a:latin typeface="Arial" panose="020B0604020202020204" pitchFamily="34" charset="0"/>
              </a:rPr>
              <a:t> uz MK noteikumiem Nr. 529 </a:t>
            </a:r>
            <a:r>
              <a:rPr lang="lv-LV" sz="40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«</a:t>
            </a:r>
            <a:r>
              <a:rPr lang="lv-LV" sz="40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Ēku </a:t>
            </a:r>
            <a:r>
              <a:rPr lang="lv-LV" sz="4000" b="0" i="0" u="none" strike="noStrike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būvnoteikumi»</a:t>
            </a:r>
            <a:endParaRPr lang="lv-LV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lv-LV" sz="40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lv-LV" sz="40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108. </a:t>
            </a:r>
            <a:r>
              <a:rPr lang="lv-LV" sz="4000" b="1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Būvdarbu sagatavošana uzsākama tikai pēc tam</a:t>
            </a:r>
            <a:r>
              <a:rPr lang="lv-LV" sz="40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, kad </a:t>
            </a:r>
            <a:r>
              <a:rPr lang="lv-LV" sz="40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saņemtā būvatļauja kļuvusi neapstrīdama un </a:t>
            </a:r>
            <a:r>
              <a:rPr lang="lv-LV" sz="4000" b="1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izpildīti būvatļaujā ietvertie nosacījumi</a:t>
            </a:r>
            <a:r>
              <a:rPr lang="lv-LV" sz="40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, bet paskaidrojuma raksta gadījumā, – kad institūcija, kura pilda būvvaldes funkcijas, būvniecības informācijas sistēmā ir izdarījusi atzīmi par būvdarbu nosacījumu izpildi.</a:t>
            </a:r>
          </a:p>
          <a:p>
            <a:pPr algn="just"/>
            <a:r>
              <a:rPr lang="lv-LV" sz="2900" b="0" i="1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(Grozīts ar MK </a:t>
            </a:r>
            <a:r>
              <a:rPr lang="lv-LV" sz="2900" b="0" i="1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11.01.2022.</a:t>
            </a:r>
            <a:r>
              <a:rPr lang="lv-LV" sz="2900" b="0" i="1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noteikumiem Nr. 6; grozījumi punktā stājas spēkā </a:t>
            </a:r>
            <a:r>
              <a:rPr lang="lv-LV" sz="2900" b="0" i="1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01.03.2022.</a:t>
            </a:r>
            <a:r>
              <a:rPr lang="lv-LV" sz="2900" b="0" i="1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sk. </a:t>
            </a:r>
            <a:r>
              <a:rPr lang="lv-LV" sz="2900" b="0" i="1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grozījumu 2. punktu</a:t>
            </a:r>
            <a:r>
              <a:rPr lang="lv-LV" sz="2900" b="0" i="1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algn="just"/>
            <a:endParaRPr lang="lv-LV" sz="40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lv-LV" sz="40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109. </a:t>
            </a:r>
            <a:r>
              <a:rPr lang="lv-LV" sz="40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Būvdarbu sagatavošanas procesā </a:t>
            </a:r>
            <a:r>
              <a:rPr lang="lv-LV" sz="40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veicami nepieciešamie </a:t>
            </a:r>
            <a:r>
              <a:rPr lang="lv-LV" sz="40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organizatoriskie pasākumi, kā arī darbi būvlaukumā </a:t>
            </a:r>
            <a:r>
              <a:rPr lang="lv-LV" sz="400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un ārpus tā, </a:t>
            </a:r>
            <a:r>
              <a:rPr lang="lv-LV" sz="40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lai nodrošinātu būvdarbu sekmīgu norisi</a:t>
            </a:r>
            <a:r>
              <a:rPr lang="lv-LV" sz="40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 un visu būvdarbu dalībnieku saskaņotu darbību.</a:t>
            </a: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7BACED2-AD35-F806-A2CC-0773EE238D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84007" y="212834"/>
            <a:ext cx="1432684" cy="1432684"/>
          </a:xfrm>
          <a:prstGeom prst="rect">
            <a:avLst/>
          </a:prstGeom>
        </p:spPr>
      </p:pic>
      <p:pic>
        <p:nvPicPr>
          <p:cNvPr id="5" name="Grafika 1">
            <a:extLst>
              <a:ext uri="{FF2B5EF4-FFF2-40B4-BE49-F238E27FC236}">
                <a16:creationId xmlns:a16="http://schemas.microsoft.com/office/drawing/2014/main" id="{4F35C08B-D72B-B913-F2D3-A40CEDE1782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571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</a:t>
            </a:r>
            <a:endParaRPr lang="lv-LV" sz="4000" dirty="0">
              <a:latin typeface="Georgia Pro Cond Semibold" panose="02040706050405020303" pitchFamily="18" charset="0"/>
              <a:ea typeface="Yu Mincho Demibold" panose="020B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 fontScale="92500" lnSpcReduction="10000"/>
          </a:bodyPr>
          <a:lstStyle/>
          <a:p>
            <a:pPr algn="l"/>
            <a:endParaRPr lang="lv-LV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lv-LV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500" i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Būvdarbu uzsākšanas nosacījumu izpildes pabeigšana- </a:t>
            </a:r>
          </a:p>
          <a:p>
            <a:pPr algn="l"/>
            <a:endParaRPr lang="lv-LV" sz="35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5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būvatļaujā vai paskaidrojuma rakstā </a:t>
            </a:r>
            <a:r>
              <a:rPr lang="lv-LV" sz="35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būvvaldes veiktā atzīme </a:t>
            </a:r>
            <a:r>
              <a:rPr lang="lv-LV" sz="35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par BUN izpildi. </a:t>
            </a:r>
          </a:p>
          <a:p>
            <a:pPr algn="l"/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5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Termiņš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atzīmes veikšanai– 5 darba dienas.</a:t>
            </a:r>
          </a:p>
          <a:p>
            <a:endParaRPr lang="lv-LV" dirty="0"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5D10A5-0F3B-12A6-DFC1-EA649DA990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3074" y="4800521"/>
            <a:ext cx="914479" cy="914479"/>
          </a:xfrm>
          <a:prstGeom prst="rect">
            <a:avLst/>
          </a:prstGeom>
        </p:spPr>
      </p:pic>
      <p:pic>
        <p:nvPicPr>
          <p:cNvPr id="6" name="Grafika 1">
            <a:extLst>
              <a:ext uri="{FF2B5EF4-FFF2-40B4-BE49-F238E27FC236}">
                <a16:creationId xmlns:a16="http://schemas.microsoft.com/office/drawing/2014/main" id="{75D78AAA-4624-D578-E41A-EA656A5E2D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200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BUN izskatīšanas termiņš</a:t>
            </a:r>
          </a:p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lv-LV" sz="2000" b="0" i="0" dirty="0">
                <a:solidFill>
                  <a:srgbClr val="8B8B8D"/>
                </a:solidFill>
                <a:effectLst/>
                <a:latin typeface="Arial" panose="020B0604020202020204" pitchFamily="34" charset="0"/>
              </a:rPr>
              <a:t>atsauce uz MK noteikumiem Nr. 500 </a:t>
            </a:r>
            <a:r>
              <a:rPr lang="lv-LV" sz="20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«</a:t>
            </a:r>
            <a:r>
              <a:rPr lang="lv-LV" sz="2000" dirty="0">
                <a:solidFill>
                  <a:schemeClr val="tx1"/>
                </a:solidFill>
                <a:latin typeface="Arial" panose="020B0604020202020204" pitchFamily="34" charset="0"/>
              </a:rPr>
              <a:t>Vispārīgie</a:t>
            </a:r>
            <a:r>
              <a:rPr lang="lv-LV" sz="20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lv-LV" sz="2000" b="0" i="0" u="none" strike="noStrike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būvnoteikumi»</a:t>
            </a:r>
            <a:endParaRPr lang="lv-LV" sz="22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12.</a:t>
            </a:r>
            <a:r>
              <a:rPr lang="lv-LV" sz="2200" b="0" i="0" baseline="3000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lv-LV" sz="2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Būvvalde</a:t>
            </a:r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 izskata būvniecības ieceres dokumentāciju (būvprojektu), pieņem lēmumu un </a:t>
            </a:r>
            <a:r>
              <a:rPr lang="lv-LV" sz="2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izdara atbilstošas atzīmes būvniecības informācijas sistēmā šādos termiņos:</a:t>
            </a:r>
          </a:p>
          <a:p>
            <a:pPr algn="l"/>
            <a:endParaRPr lang="lv-LV" sz="2200" b="1" i="0" dirty="0">
              <a:solidFill>
                <a:srgbClr val="41414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12.</a:t>
            </a:r>
            <a:r>
              <a:rPr lang="lv-LV" sz="2200" b="0" i="0" baseline="3000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5.  </a:t>
            </a:r>
            <a:r>
              <a:rPr lang="lv-LV" sz="2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piecu</a:t>
            </a:r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 darbdienu laikā no dienas, kad būvniecības informācijas sistēmā iesniegti </a:t>
            </a:r>
            <a:r>
              <a:rPr lang="lv-LV" sz="2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dati, kas apliecina visu </a:t>
            </a:r>
            <a:r>
              <a:rPr lang="lv-LV" sz="220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attiecīgo</a:t>
            </a:r>
            <a:r>
              <a:rPr lang="lv-LV" sz="2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 nosacījumu izpildi</a:t>
            </a:r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, – atzīmi par būvdarbu uzsākšanas nosacījumu izpildi.</a:t>
            </a:r>
          </a:p>
          <a:p>
            <a:pPr algn="l"/>
            <a:endParaRPr lang="lv-LV" sz="2200" dirty="0">
              <a:solidFill>
                <a:srgbClr val="41414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12.</a:t>
            </a:r>
            <a:r>
              <a:rPr lang="lv-LV" sz="2200" b="0" i="0" baseline="3000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3. </a:t>
            </a:r>
            <a:r>
              <a:rPr lang="lv-LV" sz="2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desmit</a:t>
            </a:r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 darbdienu laikā –par izmaiņām būvatļaujā gadījumos, </a:t>
            </a:r>
            <a:r>
              <a:rPr lang="lv-LV" sz="2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kad mainās būvatļaujas adresāts, būvdarbu vadītājs, būvuzraugs vai </a:t>
            </a:r>
            <a:r>
              <a:rPr lang="lv-LV" sz="2200" b="1" i="0" dirty="0" err="1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autoruzraugs</a:t>
            </a:r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;</a:t>
            </a:r>
            <a:endParaRPr lang="lv-LV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4209EE-0AE4-D506-CF7C-F1FDE79DA7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3184" y="1012933"/>
            <a:ext cx="914479" cy="914479"/>
          </a:xfrm>
          <a:prstGeom prst="rect">
            <a:avLst/>
          </a:prstGeom>
        </p:spPr>
      </p:pic>
      <p:pic>
        <p:nvPicPr>
          <p:cNvPr id="5" name="Grafika 1">
            <a:extLst>
              <a:ext uri="{FF2B5EF4-FFF2-40B4-BE49-F238E27FC236}">
                <a16:creationId xmlns:a16="http://schemas.microsoft.com/office/drawing/2014/main" id="{860FD882-6D42-1264-1EDD-F0CC32518B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2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 fontScale="32500" lnSpcReduction="20000"/>
          </a:bodyPr>
          <a:lstStyle/>
          <a:p>
            <a:pPr algn="l"/>
            <a:endParaRPr lang="lv-LV" sz="4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lv-LV" sz="144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</a:t>
            </a:r>
            <a:r>
              <a:rPr lang="lv-LV" sz="98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BUN izpildes termiņš</a:t>
            </a:r>
            <a:endParaRPr lang="lv-LV" sz="9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lv-LV" sz="6200" b="0" i="0" dirty="0">
              <a:solidFill>
                <a:srgbClr val="8B8B8D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lv-LV" sz="6200" dirty="0">
                <a:solidFill>
                  <a:srgbClr val="8B8B8D"/>
                </a:solidFill>
                <a:latin typeface="Arial" panose="020B0604020202020204" pitchFamily="34" charset="0"/>
              </a:rPr>
              <a:t>				</a:t>
            </a:r>
            <a:r>
              <a:rPr lang="lv-LV" sz="6200" b="0" i="0" dirty="0">
                <a:solidFill>
                  <a:srgbClr val="8B8B8D"/>
                </a:solidFill>
                <a:effectLst/>
                <a:latin typeface="Arial" panose="020B0604020202020204" pitchFamily="34" charset="0"/>
              </a:rPr>
              <a:t>atsauce uz MK noteikumiem Nr. 500 </a:t>
            </a:r>
            <a:r>
              <a:rPr lang="lv-LV" sz="6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«</a:t>
            </a:r>
            <a:r>
              <a:rPr lang="lv-LV" sz="6200" dirty="0">
                <a:solidFill>
                  <a:schemeClr val="tx1"/>
                </a:solidFill>
                <a:latin typeface="Arial" panose="020B0604020202020204" pitchFamily="34" charset="0"/>
              </a:rPr>
              <a:t>Vispārīgie</a:t>
            </a:r>
            <a:r>
              <a:rPr lang="lv-LV" sz="62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lv-LV" sz="6200" b="0" i="0" u="none" strike="noStrike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būvnoteikumi»</a:t>
            </a:r>
            <a:endParaRPr lang="lv-LV" sz="6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lv-LV" sz="51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lv-LV" sz="68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79. Būvatļaujā norādītie būvdarbu uzsākšanas nosacījumi ir jāizpilda speciālajos būvnoteikumos noteiktajā termiņā. </a:t>
            </a:r>
            <a:r>
              <a:rPr lang="lv-LV" sz="68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Ja</a:t>
            </a:r>
            <a:r>
              <a:rPr lang="lv-LV" sz="68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 būvniecības ierosinātājs minētos nosacījumus norādītajā termiņā </a:t>
            </a:r>
            <a:r>
              <a:rPr lang="lv-LV" sz="68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neizpilda,</a:t>
            </a:r>
            <a:r>
              <a:rPr lang="lv-LV" sz="68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lv-LV" sz="68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būvatļauja </a:t>
            </a:r>
            <a:r>
              <a:rPr lang="lv-LV" sz="680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pēc minētā termiņa beigām </a:t>
            </a:r>
            <a:r>
              <a:rPr lang="lv-LV" sz="68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ir atceļama.</a:t>
            </a:r>
          </a:p>
          <a:p>
            <a:pPr algn="l"/>
            <a:endParaRPr lang="lv-LV" sz="5500" dirty="0">
              <a:solidFill>
                <a:srgbClr val="8B8B8D"/>
              </a:solidFill>
              <a:latin typeface="Arial" panose="020B0604020202020204" pitchFamily="34" charset="0"/>
            </a:endParaRPr>
          </a:p>
          <a:p>
            <a:pPr algn="l"/>
            <a:endParaRPr lang="lv-LV" sz="5100" dirty="0">
              <a:solidFill>
                <a:srgbClr val="8B8B8D"/>
              </a:solidFill>
              <a:latin typeface="Arial" panose="020B0604020202020204" pitchFamily="34" charset="0"/>
            </a:endParaRPr>
          </a:p>
          <a:p>
            <a:pPr algn="l"/>
            <a:r>
              <a:rPr lang="lv-LV" sz="5100" b="0" i="0" dirty="0">
                <a:solidFill>
                  <a:srgbClr val="8B8B8D"/>
                </a:solidFill>
                <a:effectLst/>
                <a:latin typeface="Arial" panose="020B0604020202020204" pitchFamily="34" charset="0"/>
              </a:rPr>
              <a:t>				</a:t>
            </a:r>
            <a:r>
              <a:rPr lang="lv-LV" sz="6200" b="0" i="0" dirty="0">
                <a:solidFill>
                  <a:srgbClr val="8B8B8D"/>
                </a:solidFill>
                <a:effectLst/>
                <a:latin typeface="Arial" panose="020B0604020202020204" pitchFamily="34" charset="0"/>
              </a:rPr>
              <a:t>atsauce uz MK noteikumiem Nr. 529 </a:t>
            </a:r>
            <a:r>
              <a:rPr lang="lv-LV" sz="6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«</a:t>
            </a:r>
            <a:r>
              <a:rPr lang="lv-LV" sz="62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Ēku </a:t>
            </a:r>
            <a:r>
              <a:rPr lang="lv-LV" sz="6200" b="0" i="0" u="none" strike="noStrike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būvnoteikumi»</a:t>
            </a:r>
          </a:p>
          <a:p>
            <a:pPr algn="l"/>
            <a:endParaRPr lang="lv-LV" sz="5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68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56. Būvatļaujā iekļautie nosacījumi būvdarbu uzsākšanai izpildāmi </a:t>
            </a:r>
            <a:r>
              <a:rPr lang="lv-LV" sz="68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piecu gadu laikā </a:t>
            </a:r>
            <a:r>
              <a:rPr lang="lv-LV" sz="68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no dienas, kad būvniecības informācijas sistēmā izdarīta atzīme par projektēšanas nosacījumu izpildi. </a:t>
            </a:r>
            <a:endParaRPr lang="lv-LV" sz="6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9C36E0-69EA-3DBF-94D5-7EA7AA2D0B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99166" y="1355793"/>
            <a:ext cx="914479" cy="914479"/>
          </a:xfrm>
          <a:prstGeom prst="rect">
            <a:avLst/>
          </a:prstGeom>
        </p:spPr>
      </p:pic>
      <p:pic>
        <p:nvPicPr>
          <p:cNvPr id="6" name="Grafika 1">
            <a:extLst>
              <a:ext uri="{FF2B5EF4-FFF2-40B4-BE49-F238E27FC236}">
                <a16:creationId xmlns:a16="http://schemas.microsoft.com/office/drawing/2014/main" id="{3F063FC4-280A-8102-4E3F-2AA2A94CB3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773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 anchor="t">
            <a:normAutofit fontScale="62500" lnSpcReduction="20000"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lv-LV" sz="51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                Būvatļaujā iekļaujamie nosacījumi</a:t>
            </a:r>
          </a:p>
          <a:p>
            <a:pPr algn="just"/>
            <a:r>
              <a:rPr lang="lv-LV" sz="3200" b="0" i="0" dirty="0">
                <a:solidFill>
                  <a:srgbClr val="8B8B8D"/>
                </a:solidFill>
                <a:effectLst/>
                <a:latin typeface="Arial" panose="020B0604020202020204" pitchFamily="34" charset="0"/>
              </a:rPr>
              <a:t>                          atsauce uz MK noteikumiem Nr. 529 </a:t>
            </a:r>
            <a:r>
              <a:rPr lang="lv-LV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«</a:t>
            </a:r>
            <a:r>
              <a:rPr lang="lv-LV" sz="32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Ēku </a:t>
            </a:r>
            <a:r>
              <a:rPr lang="lv-LV" sz="3200" b="0" i="0" u="none" strike="noStrike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būvnoteikumi»         </a:t>
            </a:r>
          </a:p>
          <a:p>
            <a:pPr algn="just"/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54. Būvatļaujā iekļauj:</a:t>
            </a:r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54.2.1. iesniedzamo </a:t>
            </a:r>
            <a:r>
              <a:rPr lang="lv-LV" sz="3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informāciju par atbildīgajiem </a:t>
            </a:r>
            <a:r>
              <a:rPr lang="lv-LV" sz="3200" b="1" i="0" dirty="0" err="1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būvspeciālistiem</a:t>
            </a:r>
            <a:r>
              <a:rPr lang="lv-LV" sz="3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(vārds, uzvārds, sertifikāta numurs un darbības sfēra, </a:t>
            </a:r>
            <a:r>
              <a:rPr lang="lv-LV" sz="3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būvdarbu veicēja 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nosaukums un būvkomersanta reģistrācijas numurs, būvdarbu līguma, </a:t>
            </a:r>
            <a:r>
              <a:rPr lang="lv-LV" sz="3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būvuzraudzības un autoruzraudzības 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līguma datums un numurs, līguma darbības termiņš (datums no–līdz) un līguma summa (</a:t>
            </a:r>
            <a:r>
              <a:rPr lang="lv-LV" sz="3200" b="0" i="1" dirty="0" err="1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euro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));</a:t>
            </a:r>
          </a:p>
          <a:p>
            <a:pPr algn="just"/>
            <a:endParaRPr lang="lv-LV" sz="32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54.2.2. prasības būvdarbu procesa fiksēšanai nepieciešamajiem dokumentiem (</a:t>
            </a:r>
            <a:r>
              <a:rPr lang="lv-LV" sz="3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būvuzraudzības plāns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, ja tiek veikta būvuzraudzība);</a:t>
            </a:r>
          </a:p>
          <a:p>
            <a:pPr algn="just"/>
            <a:endParaRPr lang="lv-LV" sz="32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54.2.3. prasību iesniegt būvdarbu veicēja civiltiesiskās atbildības apdrošināšanas un atbildīgo </a:t>
            </a:r>
            <a:r>
              <a:rPr lang="lv-LV" sz="3200" b="0" i="0" dirty="0" err="1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būvspeciālistu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 profesionālās civiltiesiskās atbildības </a:t>
            </a:r>
            <a:r>
              <a:rPr lang="lv-LV" sz="3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apdrošināšanas polises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/>
            <a:endParaRPr lang="lv-LV" sz="32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54.2.5. prasību iesniegt </a:t>
            </a:r>
            <a:r>
              <a:rPr lang="lv-LV" sz="3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citus dokumentus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, ja to paredz normatīvie akti.</a:t>
            </a:r>
          </a:p>
          <a:p>
            <a:pPr algn="just"/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54.3. </a:t>
            </a:r>
            <a:r>
              <a:rPr lang="lv-LV" sz="3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termiņus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 būvatļaujas nosacījumu izpildei.</a:t>
            </a:r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1D13462-F384-2F21-EAF2-3C6C575F9A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2322" y="1158687"/>
            <a:ext cx="1092735" cy="1092735"/>
          </a:xfrm>
          <a:prstGeom prst="rect">
            <a:avLst/>
          </a:prstGeom>
        </p:spPr>
      </p:pic>
      <p:pic>
        <p:nvPicPr>
          <p:cNvPr id="5" name="Grafika 1">
            <a:extLst>
              <a:ext uri="{FF2B5EF4-FFF2-40B4-BE49-F238E27FC236}">
                <a16:creationId xmlns:a16="http://schemas.microsoft.com/office/drawing/2014/main" id="{CDCDBD87-5F67-7F4C-174C-20D11AA59B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032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/>
          </a:bodyPr>
          <a:lstStyle/>
          <a:p>
            <a:pPr algn="l"/>
            <a:r>
              <a:rPr lang="lv-LV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Pa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skaidrojuma rakstā iekļaujamie nosacījumi</a:t>
            </a:r>
            <a:endParaRPr lang="lv-LV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		  </a:t>
            </a:r>
            <a:r>
              <a:rPr lang="lv-LV" sz="2200" b="0" i="0" dirty="0">
                <a:solidFill>
                  <a:srgbClr val="8B8B8D"/>
                </a:solidFill>
                <a:effectLst/>
                <a:latin typeface="Arial" panose="020B0604020202020204" pitchFamily="34" charset="0"/>
              </a:rPr>
              <a:t>atsauce uz MK noteikumiem Nr. 529 </a:t>
            </a:r>
            <a:r>
              <a:rPr lang="lv-LV" sz="2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«</a:t>
            </a:r>
            <a:r>
              <a:rPr lang="lv-LV" sz="22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Ēku </a:t>
            </a:r>
            <a:r>
              <a:rPr lang="lv-LV" sz="2200" b="0" i="0" u="none" strike="noStrike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būvnoteikumi»</a:t>
            </a:r>
          </a:p>
          <a:p>
            <a:pPr algn="l"/>
            <a:endParaRPr lang="lv-LV" sz="22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57. </a:t>
            </a:r>
            <a:r>
              <a:rPr lang="lv-LV" sz="2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Ja būvdarbus veiks būvētājs, paskaidrojuma rakstā iekļauj </a:t>
            </a:r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būvdarbu uzsākšanas nosacījumus, ietverot prasību par informācijas sniegšanu par būvdarbu veicēju.</a:t>
            </a:r>
          </a:p>
          <a:p>
            <a:pPr algn="l"/>
            <a:r>
              <a:rPr lang="lv-LV" sz="2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Ja paredzēts publisko tiesību juridiskās personas </a:t>
            </a:r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vai Eiropas Savienības </a:t>
            </a:r>
            <a:r>
              <a:rPr lang="lv-LV" sz="2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politikas instrumentu finansējums, papildus iesniedz </a:t>
            </a:r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informāciju par atbildīgajiem </a:t>
            </a:r>
            <a:r>
              <a:rPr lang="lv-LV" sz="2200" b="0" i="0" dirty="0" err="1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būvspeciālistiem</a:t>
            </a:r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 (vārds, uzvārds, sertifikāta numurs un darbības sfēra, būvdarbu veicēja nosaukums un būvkomersanta reģistrācijas numurs, būvdarbu līguma un būvuzraudzības līguma datums un numurs, līguma darbības termiņš (datums no–līdz) un līguma summa (</a:t>
            </a:r>
            <a:r>
              <a:rPr lang="lv-LV" sz="2200" b="0" i="1" dirty="0" err="1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euro</a:t>
            </a:r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)).</a:t>
            </a:r>
          </a:p>
          <a:p>
            <a:pPr algn="l"/>
            <a:endParaRPr lang="lv-LV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9D7B474-6BF6-9EE3-1484-7FB60391F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3183" y="1615926"/>
            <a:ext cx="914479" cy="914479"/>
          </a:xfrm>
          <a:prstGeom prst="rect">
            <a:avLst/>
          </a:prstGeom>
        </p:spPr>
      </p:pic>
      <p:pic>
        <p:nvPicPr>
          <p:cNvPr id="6" name="Grafika 1">
            <a:extLst>
              <a:ext uri="{FF2B5EF4-FFF2-40B4-BE49-F238E27FC236}">
                <a16:creationId xmlns:a16="http://schemas.microsoft.com/office/drawing/2014/main" id="{BEBCF036-7350-DC8B-E0FE-52C95885D3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768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lv-LV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Pa</a:t>
            </a:r>
            <a:r>
              <a:rPr lang="lv-LV" sz="80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skaidrojuma rakstā iekļaujamie nosacījumi</a:t>
            </a:r>
            <a:endParaRPr lang="lv-LV" sz="8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lv-LV" sz="6000" b="0" i="0" dirty="0">
                <a:solidFill>
                  <a:srgbClr val="8B8B8D"/>
                </a:solidFill>
                <a:effectLst/>
                <a:latin typeface="Arial" panose="020B0604020202020204" pitchFamily="34" charset="0"/>
              </a:rPr>
              <a:t>atsauce uz MK noteikumiem Nr. 529 </a:t>
            </a:r>
            <a:r>
              <a:rPr lang="lv-LV" sz="60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«</a:t>
            </a:r>
            <a:r>
              <a:rPr lang="lv-LV" sz="60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Ēku </a:t>
            </a:r>
            <a:r>
              <a:rPr lang="lv-LV" sz="6000" b="0" i="0" u="none" strike="noStrike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būvnoteikumi»</a:t>
            </a:r>
          </a:p>
          <a:p>
            <a:pPr algn="l"/>
            <a:endParaRPr lang="lv-LV" sz="4000" dirty="0">
              <a:solidFill>
                <a:srgbClr val="414142"/>
              </a:solidFill>
              <a:latin typeface="Arial" panose="020B0604020202020204" pitchFamily="34" charset="0"/>
            </a:endParaRPr>
          </a:p>
          <a:p>
            <a:pPr algn="just"/>
            <a:r>
              <a:rPr lang="lv-LV" sz="55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58. </a:t>
            </a:r>
            <a:r>
              <a:rPr lang="lv-LV" sz="55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Ja būvdarbus veiks būvkomersants</a:t>
            </a:r>
            <a:r>
              <a:rPr lang="lv-LV" sz="55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, paskaidrojuma rakstā iekļauj būvdarbu uzsākšanas nosacījumus, ietverot:</a:t>
            </a:r>
          </a:p>
          <a:p>
            <a:pPr algn="just"/>
            <a:r>
              <a:rPr lang="lv-LV" sz="55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58.1. iesniedzamo informāciju par atbildīgajiem </a:t>
            </a:r>
            <a:r>
              <a:rPr lang="lv-LV" sz="5500" b="0" i="0" dirty="0" err="1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būvspeciālistiem</a:t>
            </a:r>
            <a:r>
              <a:rPr lang="lv-LV" sz="55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 (vārds, uzvārds, sertifikāta numurs un darbības sfēra, būvdarbu veicēja nosaukums un būvkomersanta reģistrācijas numurs, būvdarbu līguma un būvuzraudzības līguma datums un numurs, līguma darbības termiņš (datums no–līdz) un līguma summa (</a:t>
            </a:r>
            <a:r>
              <a:rPr lang="lv-LV" sz="5500" b="0" i="1" dirty="0" err="1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euro</a:t>
            </a:r>
            <a:r>
              <a:rPr lang="lv-LV" sz="55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));</a:t>
            </a:r>
          </a:p>
          <a:p>
            <a:pPr algn="just"/>
            <a:r>
              <a:rPr lang="lv-LV" sz="55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58.2. prasības būvdarbu procesa fiksēšanai nepieciešamajiem dokumentiem (būvuzraudzības plāns, ja tiek veikta būvuzraudzība);</a:t>
            </a:r>
          </a:p>
          <a:p>
            <a:pPr algn="just"/>
            <a:r>
              <a:rPr lang="lv-LV" sz="55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58.3. prasību iesniegt būvdarbu veicēja civiltiesiskās atbildības apdrošināšanas un atbildīgo </a:t>
            </a:r>
            <a:r>
              <a:rPr lang="lv-LV" sz="5500" b="0" i="0" dirty="0" err="1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būvspeciālistu</a:t>
            </a:r>
            <a:r>
              <a:rPr lang="lv-LV" sz="55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 profesionālās civiltiesiskās atbildības apdrošināšanas polises;</a:t>
            </a:r>
          </a:p>
          <a:p>
            <a:pPr algn="just"/>
            <a:r>
              <a:rPr lang="lv-LV" sz="55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58.4. prasību iesniegt citus dokumentus, ja to paredz normatīvie akti.</a:t>
            </a:r>
          </a:p>
          <a:p>
            <a:pPr algn="l"/>
            <a:endParaRPr lang="lv-LV" sz="4000" b="0" i="0" u="none" strike="noStrike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lv-LV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5" name="Grafika 1">
            <a:extLst>
              <a:ext uri="{FF2B5EF4-FFF2-40B4-BE49-F238E27FC236}">
                <a16:creationId xmlns:a16="http://schemas.microsoft.com/office/drawing/2014/main" id="{467BE39D-FAB7-DEC7-F069-17A7D86A35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66068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12">
      <a:dk1>
        <a:sysClr val="windowText" lastClr="000000"/>
      </a:dk1>
      <a:lt1>
        <a:sysClr val="window" lastClr="FFFFFF"/>
      </a:lt1>
      <a:dk2>
        <a:srgbClr val="373545"/>
      </a:dk2>
      <a:lt2>
        <a:srgbClr val="DDF0F2"/>
      </a:lt2>
      <a:accent1>
        <a:srgbClr val="DDF0F2"/>
      </a:accent1>
      <a:accent2>
        <a:srgbClr val="DDF0F2"/>
      </a:accent2>
      <a:accent3>
        <a:srgbClr val="DDF0F2"/>
      </a:accent3>
      <a:accent4>
        <a:srgbClr val="DDF0F2"/>
      </a:accent4>
      <a:accent5>
        <a:srgbClr val="DDF0F2"/>
      </a:accent5>
      <a:accent6>
        <a:srgbClr val="DDF0F2"/>
      </a:accent6>
      <a:hlink>
        <a:srgbClr val="6B9F25"/>
      </a:hlink>
      <a:folHlink>
        <a:srgbClr val="9F6715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814</TotalTime>
  <Words>1423</Words>
  <Application>Microsoft Office PowerPoint</Application>
  <PresentationFormat>Widescreen</PresentationFormat>
  <Paragraphs>186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Calibri</vt:lpstr>
      <vt:lpstr>Georgia Pro Cond</vt:lpstr>
      <vt:lpstr>Georgia Pro Cond Semibold</vt:lpstr>
      <vt:lpstr>Times New Roman</vt:lpstr>
      <vt:lpstr>Trebuchet MS</vt:lpstr>
      <vt:lpstr>Verdana</vt:lpstr>
      <vt:lpstr>Wingdings 3</vt:lpstr>
      <vt:lpstr>Facet</vt:lpstr>
      <vt:lpstr>Būvdarbu uzsākšanas nosacījumu izpilde</vt:lpstr>
      <vt:lpstr>Būvdarbu uzsākšanas nosacījumu izpilde       </vt:lpstr>
      <vt:lpstr>Būvdarbu uzsākšanas nosacījumi </vt:lpstr>
      <vt:lpstr>Būvdarbu uzsākšanas nosacījumi </vt:lpstr>
      <vt:lpstr>Būvdarbu uzsākšanas nosacījumi       </vt:lpstr>
      <vt:lpstr>Būvdarbu uzsākšanas nosacījumi       </vt:lpstr>
      <vt:lpstr>Būvdarbu uzsākšanas nosacījumi       </vt:lpstr>
      <vt:lpstr>Būvdarbu uzsākšanas nosacījumi       </vt:lpstr>
      <vt:lpstr>Būvdarbu uzsākšanas nosacījumi       </vt:lpstr>
      <vt:lpstr>Būvdarbu uzsākšanas nosacījumi       </vt:lpstr>
      <vt:lpstr>Būvdarbu uzsākšanas nosacījumi       </vt:lpstr>
      <vt:lpstr>Būvdarbu uzsākšanas nosacījumi       </vt:lpstr>
      <vt:lpstr>Būvdarbu uzsākšanas nosacījumi       </vt:lpstr>
      <vt:lpstr>Būvdarbu uzsākšanas nosacījumi       </vt:lpstr>
      <vt:lpstr>Būvdarbu uzsākšanas nosacījumi       </vt:lpstr>
      <vt:lpstr>Būvdarbu uzsākšanas nosacījumi       </vt:lpstr>
      <vt:lpstr>Būvdarbu uzsākšanas nosacījumi       </vt:lpstr>
      <vt:lpstr>Būvdarbu uzsākšanas nosacījumi       </vt:lpstr>
      <vt:lpstr>Būvdarbu uzsākšanas nosacījumi       </vt:lpstr>
      <vt:lpstr>Būvdarbu uzsākšanas nosacījumi       </vt:lpstr>
      <vt:lpstr>Jautājumi</vt:lpstr>
      <vt:lpstr>Paldies par uzmanību!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Berlīnes avantūraalalalaaagjjfjfj        </dc:title>
  <dc:creator>Māris Bernāns</dc:creator>
  <cp:lastModifiedBy>Māris Bernāns</cp:lastModifiedBy>
  <cp:revision>89</cp:revision>
  <dcterms:created xsi:type="dcterms:W3CDTF">2024-03-18T06:22:38Z</dcterms:created>
  <dcterms:modified xsi:type="dcterms:W3CDTF">2024-04-08T08:42:09Z</dcterms:modified>
</cp:coreProperties>
</file>