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8" r:id="rId3"/>
    <p:sldId id="269" r:id="rId4"/>
    <p:sldId id="261" r:id="rId5"/>
    <p:sldId id="262" r:id="rId6"/>
    <p:sldId id="271" r:id="rId7"/>
    <p:sldId id="263" r:id="rId8"/>
    <p:sldId id="265" r:id="rId9"/>
    <p:sldId id="266" r:id="rId10"/>
    <p:sldId id="268" r:id="rId11"/>
    <p:sldId id="270" r:id="rId12"/>
    <p:sldId id="257" r:id="rId13"/>
    <p:sldId id="267" r:id="rId14"/>
    <p:sldId id="26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6F79"/>
    <a:srgbClr val="167680"/>
    <a:srgbClr val="7AC4CC"/>
    <a:srgbClr val="26C9DA"/>
    <a:srgbClr val="20AB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68" y="96"/>
      </p:cViewPr>
      <p:guideLst/>
    </p:cSldViewPr>
  </p:slideViewPr>
  <p:notesTextViewPr>
    <p:cViewPr>
      <p:scale>
        <a:sx n="1" d="1"/>
        <a:sy n="1" d="1"/>
      </p:scale>
      <p:origin x="0" y="0"/>
    </p:cViewPr>
  </p:notesTextViewPr>
  <p:notesViewPr>
    <p:cSldViewPr snapToGrid="0">
      <p:cViewPr varScale="1">
        <p:scale>
          <a:sx n="86" d="100"/>
          <a:sy n="86" d="100"/>
        </p:scale>
        <p:origin x="385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B1F857-47C3-41AA-8C63-936F644531D3}" type="datetimeFigureOut">
              <a:rPr lang="lv-LV" smtClean="0"/>
              <a:t>09.04.2024</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0DEAA6-F16D-4F73-82B4-5C4B6A2289A7}" type="slidenum">
              <a:rPr lang="lv-LV" smtClean="0"/>
              <a:t>‹#›</a:t>
            </a:fld>
            <a:endParaRPr lang="lv-LV"/>
          </a:p>
        </p:txBody>
      </p:sp>
    </p:spTree>
    <p:extLst>
      <p:ext uri="{BB962C8B-B14F-4D97-AF65-F5344CB8AC3E}">
        <p14:creationId xmlns:p14="http://schemas.microsoft.com/office/powerpoint/2010/main" val="2453452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A3416757-3919-436B-8E2E-5CCEC9D3AA78}" type="slidenum">
              <a:rPr lang="lv-LV" smtClean="0"/>
              <a:t>2</a:t>
            </a:fld>
            <a:endParaRPr lang="lv-LV"/>
          </a:p>
        </p:txBody>
      </p:sp>
    </p:spTree>
    <p:extLst>
      <p:ext uri="{BB962C8B-B14F-4D97-AF65-F5344CB8AC3E}">
        <p14:creationId xmlns:p14="http://schemas.microsoft.com/office/powerpoint/2010/main" val="2354550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A3416757-3919-436B-8E2E-5CCEC9D3AA78}" type="slidenum">
              <a:rPr lang="lv-LV" smtClean="0"/>
              <a:t>3</a:t>
            </a:fld>
            <a:endParaRPr lang="lv-LV"/>
          </a:p>
        </p:txBody>
      </p:sp>
    </p:spTree>
    <p:extLst>
      <p:ext uri="{BB962C8B-B14F-4D97-AF65-F5344CB8AC3E}">
        <p14:creationId xmlns:p14="http://schemas.microsoft.com/office/powerpoint/2010/main" val="2055254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D9960-406F-4187-A0E6-BD19C684039A}"/>
              </a:ext>
            </a:extLst>
          </p:cNvPr>
          <p:cNvSpPr>
            <a:spLocks noGrp="1"/>
          </p:cNvSpPr>
          <p:nvPr>
            <p:ph type="ctrTitle"/>
          </p:nvPr>
        </p:nvSpPr>
        <p:spPr>
          <a:xfrm>
            <a:off x="1249326" y="919716"/>
            <a:ext cx="8504275" cy="3551275"/>
          </a:xfrm>
        </p:spPr>
        <p:txBody>
          <a:bodyPr anchor="b">
            <a:normAutofit/>
          </a:bodyPr>
          <a:lstStyle>
            <a:lvl1pPr algn="l">
              <a:lnSpc>
                <a:spcPct val="100000"/>
              </a:lnSpc>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27E7FE-647D-4B2F-BA13-AB3ED4C5CF5A}"/>
              </a:ext>
            </a:extLst>
          </p:cNvPr>
          <p:cNvSpPr>
            <a:spLocks noGrp="1"/>
          </p:cNvSpPr>
          <p:nvPr>
            <p:ph type="subTitle" idx="1"/>
          </p:nvPr>
        </p:nvSpPr>
        <p:spPr>
          <a:xfrm>
            <a:off x="1249326" y="4795284"/>
            <a:ext cx="8504275" cy="1084522"/>
          </a:xfrm>
        </p:spPr>
        <p:txBody>
          <a:bodyPr>
            <a:normAutofit/>
          </a:bodyPr>
          <a:lstStyle>
            <a:lvl1pPr marL="0" indent="0" algn="l">
              <a:lnSpc>
                <a:spcPct val="120000"/>
              </a:lnSpc>
              <a:buNone/>
              <a:defRPr sz="16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A5EF785-E0A7-4496-A5BA-49B0156F2628}"/>
              </a:ext>
            </a:extLst>
          </p:cNvPr>
          <p:cNvSpPr>
            <a:spLocks noGrp="1"/>
          </p:cNvSpPr>
          <p:nvPr>
            <p:ph type="dt" sz="half" idx="10"/>
          </p:nvPr>
        </p:nvSpPr>
        <p:spPr>
          <a:xfrm>
            <a:off x="8964706" y="6433202"/>
            <a:ext cx="2426446" cy="367841"/>
          </a:xfrm>
        </p:spPr>
        <p:txBody>
          <a:bodyPr/>
          <a:lstStyle/>
          <a:p>
            <a:fld id="{32637B58-87C1-446D-BDA9-B06F4BCF7782}" type="datetimeFigureOut">
              <a:rPr lang="en-US" smtClean="0"/>
              <a:t>4/9/2024</a:t>
            </a:fld>
            <a:endParaRPr lang="en-US"/>
          </a:p>
        </p:txBody>
      </p:sp>
      <p:sp>
        <p:nvSpPr>
          <p:cNvPr id="5" name="Footer Placeholder 4">
            <a:extLst>
              <a:ext uri="{FF2B5EF4-FFF2-40B4-BE49-F238E27FC236}">
                <a16:creationId xmlns:a16="http://schemas.microsoft.com/office/drawing/2014/main" id="{4742C627-38A1-4A14-8822-D8D33751CA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EBE346-5F34-48CD-8928-DA8567AEDD15}"/>
              </a:ext>
            </a:extLst>
          </p:cNvPr>
          <p:cNvSpPr>
            <a:spLocks noGrp="1"/>
          </p:cNvSpPr>
          <p:nvPr>
            <p:ph type="sldNum" sz="quarter" idx="12"/>
          </p:nvPr>
        </p:nvSpPr>
        <p:spPr>
          <a:xfrm>
            <a:off x="11391152" y="6433203"/>
            <a:ext cx="702781" cy="367842"/>
          </a:xfrm>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4263708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B05F0-2B44-47BC-86B3-58E2C70806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A5B5DA-7628-4AC1-8EAE-5010C2A981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4E7C3-7830-49F3-9F45-4B2F2B4CAC93}"/>
              </a:ext>
            </a:extLst>
          </p:cNvPr>
          <p:cNvSpPr>
            <a:spLocks noGrp="1"/>
          </p:cNvSpPr>
          <p:nvPr>
            <p:ph type="dt" sz="half" idx="10"/>
          </p:nvPr>
        </p:nvSpPr>
        <p:spPr/>
        <p:txBody>
          <a:bodyPr/>
          <a:lstStyle/>
          <a:p>
            <a:fld id="{32637B58-87C1-446D-BDA9-B06F4BCF7782}" type="datetimeFigureOut">
              <a:rPr lang="en-US" smtClean="0"/>
              <a:t>4/9/2024</a:t>
            </a:fld>
            <a:endParaRPr lang="en-US"/>
          </a:p>
        </p:txBody>
      </p:sp>
      <p:sp>
        <p:nvSpPr>
          <p:cNvPr id="5" name="Footer Placeholder 4">
            <a:extLst>
              <a:ext uri="{FF2B5EF4-FFF2-40B4-BE49-F238E27FC236}">
                <a16:creationId xmlns:a16="http://schemas.microsoft.com/office/drawing/2014/main" id="{1845E328-AD12-449C-BE6E-76DF005E86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0F374F-390D-49D8-A7C8-5BEFA3532345}"/>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320054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50F530-2925-4F98-89EC-95C2EC4769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A79366-3281-483D-8731-0D01B2B24A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ED8B2-BE7F-4417-8A8A-A95C8BB70827}"/>
              </a:ext>
            </a:extLst>
          </p:cNvPr>
          <p:cNvSpPr>
            <a:spLocks noGrp="1"/>
          </p:cNvSpPr>
          <p:nvPr>
            <p:ph type="dt" sz="half" idx="10"/>
          </p:nvPr>
        </p:nvSpPr>
        <p:spPr/>
        <p:txBody>
          <a:bodyPr/>
          <a:lstStyle/>
          <a:p>
            <a:fld id="{32637B58-87C1-446D-BDA9-B06F4BCF7782}" type="datetimeFigureOut">
              <a:rPr lang="en-US" smtClean="0"/>
              <a:t>4/9/2024</a:t>
            </a:fld>
            <a:endParaRPr lang="en-US"/>
          </a:p>
        </p:txBody>
      </p:sp>
      <p:sp>
        <p:nvSpPr>
          <p:cNvPr id="5" name="Footer Placeholder 4">
            <a:extLst>
              <a:ext uri="{FF2B5EF4-FFF2-40B4-BE49-F238E27FC236}">
                <a16:creationId xmlns:a16="http://schemas.microsoft.com/office/drawing/2014/main" id="{A01A0D96-671F-4A85-89C6-946624CB1E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BA434-2E32-4719-B45C-0490D685265D}"/>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1825869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9839C-7D7A-49F1-8BFE-85C6C7D78BE7}"/>
              </a:ext>
            </a:extLst>
          </p:cNvPr>
          <p:cNvSpPr>
            <a:spLocks noGrp="1"/>
          </p:cNvSpPr>
          <p:nvPr>
            <p:ph type="title"/>
          </p:nvPr>
        </p:nvSpPr>
        <p:spPr>
          <a:xfrm>
            <a:off x="905256" y="590668"/>
            <a:ext cx="9914859" cy="1329004"/>
          </a:xfrm>
        </p:spPr>
        <p:txBody>
          <a:bodyPr>
            <a:normAutofit/>
          </a:bodyPr>
          <a:lstStyle>
            <a:lvl1pPr>
              <a:lnSpc>
                <a:spcPct val="100000"/>
              </a:lnSpc>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7E748DC-EBB9-44C6-8566-38F87FF7FD53}"/>
              </a:ext>
            </a:extLst>
          </p:cNvPr>
          <p:cNvSpPr>
            <a:spLocks noGrp="1"/>
          </p:cNvSpPr>
          <p:nvPr>
            <p:ph idx="1"/>
          </p:nvPr>
        </p:nvSpPr>
        <p:spPr>
          <a:xfrm>
            <a:off x="914400" y="1919673"/>
            <a:ext cx="9914860" cy="412331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7342198-F50F-4C8A-9BD9-4CC3950F8FA8}"/>
              </a:ext>
            </a:extLst>
          </p:cNvPr>
          <p:cNvSpPr>
            <a:spLocks noGrp="1"/>
          </p:cNvSpPr>
          <p:nvPr>
            <p:ph type="dt" sz="half" idx="10"/>
          </p:nvPr>
        </p:nvSpPr>
        <p:spPr>
          <a:xfrm>
            <a:off x="9323285" y="6434524"/>
            <a:ext cx="2067867" cy="365125"/>
          </a:xfrm>
        </p:spPr>
        <p:txBody>
          <a:bodyPr/>
          <a:lstStyle>
            <a:lvl1pPr algn="r">
              <a:defRPr>
                <a:solidFill>
                  <a:schemeClr val="bg1"/>
                </a:solidFill>
              </a:defRPr>
            </a:lvl1pPr>
          </a:lstStyle>
          <a:p>
            <a:fld id="{32637B58-87C1-446D-BDA9-B06F4BCF7782}" type="datetimeFigureOut">
              <a:rPr lang="en-US" smtClean="0"/>
              <a:t>4/9/2024</a:t>
            </a:fld>
            <a:endParaRPr lang="en-US"/>
          </a:p>
        </p:txBody>
      </p:sp>
      <p:sp>
        <p:nvSpPr>
          <p:cNvPr id="5" name="Footer Placeholder 4">
            <a:extLst>
              <a:ext uri="{FF2B5EF4-FFF2-40B4-BE49-F238E27FC236}">
                <a16:creationId xmlns:a16="http://schemas.microsoft.com/office/drawing/2014/main" id="{BFA2F5AB-D8C6-4AE1-8FAE-CD0499CB6D03}"/>
              </a:ext>
            </a:extLst>
          </p:cNvPr>
          <p:cNvSpPr>
            <a:spLocks noGrp="1"/>
          </p:cNvSpPr>
          <p:nvPr>
            <p:ph type="ftr" sz="quarter" idx="11"/>
          </p:nvPr>
        </p:nvSpPr>
        <p:spPr>
          <a:xfrm>
            <a:off x="173736" y="6437376"/>
            <a:ext cx="3775914" cy="365125"/>
          </a:xfrm>
        </p:spPr>
        <p:txBody>
          <a:bodyPr/>
          <a:lstStyle>
            <a:lvl1pPr algn="l">
              <a:defRPr>
                <a:solidFill>
                  <a:schemeClr val="accent2"/>
                </a:solidFill>
              </a:defRPr>
            </a:lvl1pPr>
          </a:lstStyle>
          <a:p>
            <a:endParaRPr lang="en-US" dirty="0"/>
          </a:p>
        </p:txBody>
      </p:sp>
      <p:sp>
        <p:nvSpPr>
          <p:cNvPr id="6" name="Slide Number Placeholder 5">
            <a:extLst>
              <a:ext uri="{FF2B5EF4-FFF2-40B4-BE49-F238E27FC236}">
                <a16:creationId xmlns:a16="http://schemas.microsoft.com/office/drawing/2014/main" id="{175C58D8-B582-4DB3-A94D-056240199750}"/>
              </a:ext>
            </a:extLst>
          </p:cNvPr>
          <p:cNvSpPr>
            <a:spLocks noGrp="1"/>
          </p:cNvSpPr>
          <p:nvPr>
            <p:ph type="sldNum" sz="quarter" idx="12"/>
          </p:nvPr>
        </p:nvSpPr>
        <p:spPr>
          <a:xfrm>
            <a:off x="11391152" y="6434524"/>
            <a:ext cx="693261" cy="365125"/>
          </a:xfrm>
        </p:spPr>
        <p:txBody>
          <a:bodyPr/>
          <a:lstStyle>
            <a:lvl1pPr>
              <a:defRPr>
                <a:solidFill>
                  <a:schemeClr val="bg1"/>
                </a:solidFill>
              </a:defRPr>
            </a:lvl1pPr>
          </a:lstStyle>
          <a:p>
            <a:fld id="{08AB70BE-1769-45B8-85A6-0C837432C7E6}" type="slidenum">
              <a:rPr lang="en-US" smtClean="0"/>
              <a:t>‹#›</a:t>
            </a:fld>
            <a:endParaRPr lang="en-US"/>
          </a:p>
        </p:txBody>
      </p:sp>
    </p:spTree>
    <p:extLst>
      <p:ext uri="{BB962C8B-B14F-4D97-AF65-F5344CB8AC3E}">
        <p14:creationId xmlns:p14="http://schemas.microsoft.com/office/powerpoint/2010/main" val="346954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8A94B-011C-4B13-8C12-E91BF7A40087}"/>
              </a:ext>
            </a:extLst>
          </p:cNvPr>
          <p:cNvSpPr>
            <a:spLocks noGrp="1"/>
          </p:cNvSpPr>
          <p:nvPr>
            <p:ph type="title"/>
          </p:nvPr>
        </p:nvSpPr>
        <p:spPr>
          <a:xfrm>
            <a:off x="1524000" y="1320800"/>
            <a:ext cx="9144000" cy="3095813"/>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716D5F3-887C-4A8F-842A-0294A9FB0818}"/>
              </a:ext>
            </a:extLst>
          </p:cNvPr>
          <p:cNvSpPr>
            <a:spLocks noGrp="1"/>
          </p:cNvSpPr>
          <p:nvPr>
            <p:ph type="body" idx="1"/>
          </p:nvPr>
        </p:nvSpPr>
        <p:spPr>
          <a:xfrm>
            <a:off x="1523999" y="4589463"/>
            <a:ext cx="914400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94588B-131A-42F3-B76C-62BD65E4806B}"/>
              </a:ext>
            </a:extLst>
          </p:cNvPr>
          <p:cNvSpPr>
            <a:spLocks noGrp="1"/>
          </p:cNvSpPr>
          <p:nvPr>
            <p:ph type="dt" sz="half" idx="10"/>
          </p:nvPr>
        </p:nvSpPr>
        <p:spPr/>
        <p:txBody>
          <a:bodyPr/>
          <a:lstStyle/>
          <a:p>
            <a:fld id="{32637B58-87C1-446D-BDA9-B06F4BCF7782}" type="datetimeFigureOut">
              <a:rPr lang="en-US" smtClean="0"/>
              <a:t>4/9/2024</a:t>
            </a:fld>
            <a:endParaRPr lang="en-US"/>
          </a:p>
        </p:txBody>
      </p:sp>
      <p:sp>
        <p:nvSpPr>
          <p:cNvPr id="5" name="Footer Placeholder 4">
            <a:extLst>
              <a:ext uri="{FF2B5EF4-FFF2-40B4-BE49-F238E27FC236}">
                <a16:creationId xmlns:a16="http://schemas.microsoft.com/office/drawing/2014/main" id="{E111AB28-20BD-4CD8-9840-985C3EDBA1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53C85C-3801-46F0-A100-616F5F2F82E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4110016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5CB06-0454-4BF1-8011-F8B1A95954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920A70-D33B-4461-B74C-3F59ADB16141}"/>
              </a:ext>
            </a:extLst>
          </p:cNvPr>
          <p:cNvSpPr>
            <a:spLocks noGrp="1"/>
          </p:cNvSpPr>
          <p:nvPr>
            <p:ph sz="half" idx="1"/>
          </p:nvPr>
        </p:nvSpPr>
        <p:spPr>
          <a:xfrm>
            <a:off x="1408813" y="2163725"/>
            <a:ext cx="4610986" cy="40132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881BDF9-836E-431C-8EFA-417A9BEE9F4B}"/>
              </a:ext>
            </a:extLst>
          </p:cNvPr>
          <p:cNvSpPr>
            <a:spLocks noGrp="1"/>
          </p:cNvSpPr>
          <p:nvPr>
            <p:ph sz="half" idx="2"/>
          </p:nvPr>
        </p:nvSpPr>
        <p:spPr>
          <a:xfrm>
            <a:off x="6257260" y="2163725"/>
            <a:ext cx="4853763" cy="40132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7CBD9F59-B591-4E2F-899E-3CA78CE82D45}"/>
              </a:ext>
            </a:extLst>
          </p:cNvPr>
          <p:cNvSpPr>
            <a:spLocks noGrp="1"/>
          </p:cNvSpPr>
          <p:nvPr>
            <p:ph type="dt" sz="half" idx="10"/>
          </p:nvPr>
        </p:nvSpPr>
        <p:spPr/>
        <p:txBody>
          <a:bodyPr/>
          <a:lstStyle/>
          <a:p>
            <a:fld id="{32637B58-87C1-446D-BDA9-B06F4BCF7782}" type="datetimeFigureOut">
              <a:rPr lang="en-US" smtClean="0"/>
              <a:t>4/9/2024</a:t>
            </a:fld>
            <a:endParaRPr lang="en-US"/>
          </a:p>
        </p:txBody>
      </p:sp>
      <p:sp>
        <p:nvSpPr>
          <p:cNvPr id="6" name="Footer Placeholder 5">
            <a:extLst>
              <a:ext uri="{FF2B5EF4-FFF2-40B4-BE49-F238E27FC236}">
                <a16:creationId xmlns:a16="http://schemas.microsoft.com/office/drawing/2014/main" id="{046CFD12-B3EC-432C-B264-8AB571CAAF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F3CBBA-71B3-4857-80E7-525E89FD903F}"/>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221212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51886-4F39-4E3E-948D-DBC73F267AED}"/>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B2C7B2A-B6BE-46FD-9278-A5246BF7EEB8}"/>
              </a:ext>
            </a:extLst>
          </p:cNvPr>
          <p:cNvSpPr>
            <a:spLocks noGrp="1"/>
          </p:cNvSpPr>
          <p:nvPr>
            <p:ph type="body" idx="1"/>
          </p:nvPr>
        </p:nvSpPr>
        <p:spPr>
          <a:xfrm>
            <a:off x="839788" y="1681163"/>
            <a:ext cx="5157787"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E85295-E4B5-4D75-954F-B07A2F4CABF8}"/>
              </a:ext>
            </a:extLst>
          </p:cNvPr>
          <p:cNvSpPr>
            <a:spLocks noGrp="1"/>
          </p:cNvSpPr>
          <p:nvPr>
            <p:ph sz="half" idx="2"/>
          </p:nvPr>
        </p:nvSpPr>
        <p:spPr>
          <a:xfrm>
            <a:off x="839788" y="2635623"/>
            <a:ext cx="5157787" cy="3554039"/>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687ABF0-C78D-4589-8FA5-0D6238B4B084}"/>
              </a:ext>
            </a:extLst>
          </p:cNvPr>
          <p:cNvSpPr>
            <a:spLocks noGrp="1"/>
          </p:cNvSpPr>
          <p:nvPr>
            <p:ph type="body" sz="quarter" idx="3"/>
          </p:nvPr>
        </p:nvSpPr>
        <p:spPr>
          <a:xfrm>
            <a:off x="6172200" y="1681163"/>
            <a:ext cx="5183188"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6A4064-2E0A-4FC3-837B-14EC0EF3A652}"/>
              </a:ext>
            </a:extLst>
          </p:cNvPr>
          <p:cNvSpPr>
            <a:spLocks noGrp="1"/>
          </p:cNvSpPr>
          <p:nvPr>
            <p:ph sz="quarter" idx="4"/>
          </p:nvPr>
        </p:nvSpPr>
        <p:spPr>
          <a:xfrm>
            <a:off x="6172200" y="2635623"/>
            <a:ext cx="5183188" cy="355404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8E3C169-8D29-4CC4-9581-748178F3C00A}"/>
              </a:ext>
            </a:extLst>
          </p:cNvPr>
          <p:cNvSpPr>
            <a:spLocks noGrp="1"/>
          </p:cNvSpPr>
          <p:nvPr>
            <p:ph type="dt" sz="half" idx="10"/>
          </p:nvPr>
        </p:nvSpPr>
        <p:spPr/>
        <p:txBody>
          <a:bodyPr/>
          <a:lstStyle/>
          <a:p>
            <a:fld id="{32637B58-87C1-446D-BDA9-B06F4BCF7782}" type="datetimeFigureOut">
              <a:rPr lang="en-US" smtClean="0"/>
              <a:t>4/9/2024</a:t>
            </a:fld>
            <a:endParaRPr lang="en-US"/>
          </a:p>
        </p:txBody>
      </p:sp>
      <p:sp>
        <p:nvSpPr>
          <p:cNvPr id="8" name="Footer Placeholder 7">
            <a:extLst>
              <a:ext uri="{FF2B5EF4-FFF2-40B4-BE49-F238E27FC236}">
                <a16:creationId xmlns:a16="http://schemas.microsoft.com/office/drawing/2014/main" id="{F14EC709-AAD9-475C-AC6A-943A8E872A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0C0E3E-587D-46EB-AAF5-011C137B030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1695568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3E062-B7F5-4D30-B416-1BBB4A7D0F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BDFF7A-EBD3-4FEB-8451-5D7355069117}"/>
              </a:ext>
            </a:extLst>
          </p:cNvPr>
          <p:cNvSpPr>
            <a:spLocks noGrp="1"/>
          </p:cNvSpPr>
          <p:nvPr>
            <p:ph type="dt" sz="half" idx="10"/>
          </p:nvPr>
        </p:nvSpPr>
        <p:spPr/>
        <p:txBody>
          <a:bodyPr/>
          <a:lstStyle/>
          <a:p>
            <a:fld id="{32637B58-87C1-446D-BDA9-B06F4BCF7782}" type="datetimeFigureOut">
              <a:rPr lang="en-US" smtClean="0"/>
              <a:t>4/9/2024</a:t>
            </a:fld>
            <a:endParaRPr lang="en-US"/>
          </a:p>
        </p:txBody>
      </p:sp>
      <p:sp>
        <p:nvSpPr>
          <p:cNvPr id="4" name="Footer Placeholder 3">
            <a:extLst>
              <a:ext uri="{FF2B5EF4-FFF2-40B4-BE49-F238E27FC236}">
                <a16:creationId xmlns:a16="http://schemas.microsoft.com/office/drawing/2014/main" id="{08F54A2D-2C4B-4E1D-AC16-E3B1F1DDB5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11F373-DB96-4AEA-8E3E-7EDEA213DEEC}"/>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521571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2485D4-41D3-4182-8DFE-2E0713EC0B8A}"/>
              </a:ext>
            </a:extLst>
          </p:cNvPr>
          <p:cNvSpPr>
            <a:spLocks noGrp="1"/>
          </p:cNvSpPr>
          <p:nvPr>
            <p:ph type="dt" sz="half" idx="10"/>
          </p:nvPr>
        </p:nvSpPr>
        <p:spPr/>
        <p:txBody>
          <a:bodyPr/>
          <a:lstStyle/>
          <a:p>
            <a:fld id="{32637B58-87C1-446D-BDA9-B06F4BCF7782}" type="datetimeFigureOut">
              <a:rPr lang="en-US" smtClean="0"/>
              <a:t>4/9/2024</a:t>
            </a:fld>
            <a:endParaRPr lang="en-US"/>
          </a:p>
        </p:txBody>
      </p:sp>
      <p:sp>
        <p:nvSpPr>
          <p:cNvPr id="3" name="Footer Placeholder 2">
            <a:extLst>
              <a:ext uri="{FF2B5EF4-FFF2-40B4-BE49-F238E27FC236}">
                <a16:creationId xmlns:a16="http://schemas.microsoft.com/office/drawing/2014/main" id="{C9753C5C-8415-4BF0-810D-A4C22F695EC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5EBFEA-4321-48C4-9CA1-43517540C698}"/>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3733828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09F8C-8071-4BE5-AD6F-C98F481D17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4135B3-14BA-4A88-B6B3-88B77B1C6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7C3A4D-5B69-44B4-B17F-770E83F00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F1C41D-2A59-4512-8034-6DB705787D78}"/>
              </a:ext>
            </a:extLst>
          </p:cNvPr>
          <p:cNvSpPr>
            <a:spLocks noGrp="1"/>
          </p:cNvSpPr>
          <p:nvPr>
            <p:ph type="dt" sz="half" idx="10"/>
          </p:nvPr>
        </p:nvSpPr>
        <p:spPr/>
        <p:txBody>
          <a:bodyPr/>
          <a:lstStyle/>
          <a:p>
            <a:fld id="{32637B58-87C1-446D-BDA9-B06F4BCF7782}" type="datetimeFigureOut">
              <a:rPr lang="en-US" smtClean="0"/>
              <a:t>4/9/2024</a:t>
            </a:fld>
            <a:endParaRPr lang="en-US"/>
          </a:p>
        </p:txBody>
      </p:sp>
      <p:sp>
        <p:nvSpPr>
          <p:cNvPr id="6" name="Footer Placeholder 5">
            <a:extLst>
              <a:ext uri="{FF2B5EF4-FFF2-40B4-BE49-F238E27FC236}">
                <a16:creationId xmlns:a16="http://schemas.microsoft.com/office/drawing/2014/main" id="{BD85C494-778C-4EE6-9402-242E1CDD9A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5677B9-C338-4033-9AFE-B8B81C5D813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97771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B77DE-4C2E-476F-A419-57470FB66D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9FD1A0-93AE-469A-ADDF-2453B64CAA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C119C9C-EF97-4910-9419-6D7202609E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A87172-A64E-4C38-82ED-2A7050B0FB68}"/>
              </a:ext>
            </a:extLst>
          </p:cNvPr>
          <p:cNvSpPr>
            <a:spLocks noGrp="1"/>
          </p:cNvSpPr>
          <p:nvPr>
            <p:ph type="dt" sz="half" idx="10"/>
          </p:nvPr>
        </p:nvSpPr>
        <p:spPr/>
        <p:txBody>
          <a:bodyPr/>
          <a:lstStyle/>
          <a:p>
            <a:fld id="{32637B58-87C1-446D-BDA9-B06F4BCF7782}" type="datetimeFigureOut">
              <a:rPr lang="en-US" smtClean="0"/>
              <a:t>4/9/2024</a:t>
            </a:fld>
            <a:endParaRPr lang="en-US"/>
          </a:p>
        </p:txBody>
      </p:sp>
      <p:sp>
        <p:nvSpPr>
          <p:cNvPr id="6" name="Footer Placeholder 5">
            <a:extLst>
              <a:ext uri="{FF2B5EF4-FFF2-40B4-BE49-F238E27FC236}">
                <a16:creationId xmlns:a16="http://schemas.microsoft.com/office/drawing/2014/main" id="{BC0C3E24-28E2-4512-BEA0-DAEC5E8465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F04F0D-DA84-434D-B136-BEE9FD80AB95}"/>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64736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7A08E557-10DB-421A-876E-1AE58F8E07C4}"/>
              </a:ext>
            </a:extLst>
          </p:cNvPr>
          <p:cNvSpPr/>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ooter Placeholder 4">
            <a:extLst>
              <a:ext uri="{FF2B5EF4-FFF2-40B4-BE49-F238E27FC236}">
                <a16:creationId xmlns:a16="http://schemas.microsoft.com/office/drawing/2014/main" id="{EC2EBCA0-8609-4F35-8CA7-7AD35FDACD73}"/>
              </a:ext>
            </a:extLst>
          </p:cNvPr>
          <p:cNvSpPr>
            <a:spLocks noGrp="1"/>
          </p:cNvSpPr>
          <p:nvPr>
            <p:ph type="ftr" sz="quarter" idx="3"/>
          </p:nvPr>
        </p:nvSpPr>
        <p:spPr>
          <a:xfrm>
            <a:off x="175613" y="6434560"/>
            <a:ext cx="3428012" cy="365125"/>
          </a:xfrm>
          <a:prstGeom prst="rect">
            <a:avLst/>
          </a:prstGeom>
        </p:spPr>
        <p:txBody>
          <a:bodyPr vert="horz" lIns="91440" tIns="45720" rIns="91440" bIns="45720" rtlCol="0" anchor="ctr"/>
          <a:lstStyle>
            <a:lvl1pPr algn="l">
              <a:defRPr sz="1050" spc="50" baseline="0">
                <a:solidFill>
                  <a:schemeClr val="accent2"/>
                </a:solidFill>
                <a:latin typeface="+mn-lt"/>
              </a:defRPr>
            </a:lvl1pPr>
          </a:lstStyle>
          <a:p>
            <a:endParaRPr lang="en-US"/>
          </a:p>
        </p:txBody>
      </p:sp>
      <p:sp>
        <p:nvSpPr>
          <p:cNvPr id="2" name="Title Placeholder 1">
            <a:extLst>
              <a:ext uri="{FF2B5EF4-FFF2-40B4-BE49-F238E27FC236}">
                <a16:creationId xmlns:a16="http://schemas.microsoft.com/office/drawing/2014/main" id="{BFDA9639-38D2-4CD4-A861-F6B4C6CB99BD}"/>
              </a:ext>
            </a:extLst>
          </p:cNvPr>
          <p:cNvSpPr>
            <a:spLocks noGrp="1"/>
          </p:cNvSpPr>
          <p:nvPr>
            <p:ph type="title"/>
          </p:nvPr>
        </p:nvSpPr>
        <p:spPr>
          <a:xfrm>
            <a:off x="908775" y="590372"/>
            <a:ext cx="10202248" cy="13258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DAF00B1-16C1-47B3-A7A0-B71468312896}"/>
              </a:ext>
            </a:extLst>
          </p:cNvPr>
          <p:cNvSpPr>
            <a:spLocks noGrp="1"/>
          </p:cNvSpPr>
          <p:nvPr>
            <p:ph type="body" idx="1"/>
          </p:nvPr>
        </p:nvSpPr>
        <p:spPr>
          <a:xfrm>
            <a:off x="918825" y="1916262"/>
            <a:ext cx="10192198" cy="4133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BCF9501-5B6B-4DAF-B59D-3C129ED805AC}"/>
              </a:ext>
            </a:extLst>
          </p:cNvPr>
          <p:cNvSpPr>
            <a:spLocks noGrp="1"/>
          </p:cNvSpPr>
          <p:nvPr>
            <p:ph type="dt" sz="half" idx="2"/>
          </p:nvPr>
        </p:nvSpPr>
        <p:spPr>
          <a:xfrm>
            <a:off x="9017000" y="6433202"/>
            <a:ext cx="2374150" cy="367841"/>
          </a:xfrm>
          <a:prstGeom prst="rect">
            <a:avLst/>
          </a:prstGeom>
        </p:spPr>
        <p:txBody>
          <a:bodyPr vert="horz" lIns="91440" tIns="45720" rIns="91440" bIns="45720" rtlCol="0" anchor="ctr"/>
          <a:lstStyle>
            <a:lvl1pPr algn="r">
              <a:defRPr sz="1050" spc="50" baseline="0">
                <a:solidFill>
                  <a:srgbClr val="FFFFFF"/>
                </a:solidFill>
                <a:latin typeface="+mn-lt"/>
              </a:defRPr>
            </a:lvl1pPr>
          </a:lstStyle>
          <a:p>
            <a:fld id="{32637B58-87C1-446D-BDA9-B06F4BCF7782}" type="datetimeFigureOut">
              <a:rPr lang="en-US" smtClean="0"/>
              <a:pPr/>
              <a:t>4/9/2024</a:t>
            </a:fld>
            <a:endParaRPr lang="en-US" dirty="0"/>
          </a:p>
        </p:txBody>
      </p:sp>
      <p:sp>
        <p:nvSpPr>
          <p:cNvPr id="6" name="Slide Number Placeholder 5">
            <a:extLst>
              <a:ext uri="{FF2B5EF4-FFF2-40B4-BE49-F238E27FC236}">
                <a16:creationId xmlns:a16="http://schemas.microsoft.com/office/drawing/2014/main" id="{37685DBD-B7AE-41D8-8CF1-B21CD58E1B45}"/>
              </a:ext>
            </a:extLst>
          </p:cNvPr>
          <p:cNvSpPr>
            <a:spLocks noGrp="1"/>
          </p:cNvSpPr>
          <p:nvPr>
            <p:ph type="sldNum" sz="quarter" idx="4"/>
          </p:nvPr>
        </p:nvSpPr>
        <p:spPr>
          <a:xfrm>
            <a:off x="11391150" y="6433203"/>
            <a:ext cx="693263" cy="367842"/>
          </a:xfrm>
          <a:prstGeom prst="rect">
            <a:avLst/>
          </a:prstGeom>
        </p:spPr>
        <p:txBody>
          <a:bodyPr vert="horz" lIns="91440" tIns="45720" rIns="91440" bIns="45720" rtlCol="0" anchor="ctr"/>
          <a:lstStyle>
            <a:lvl1pPr algn="r">
              <a:defRPr sz="2000">
                <a:solidFill>
                  <a:srgbClr val="FFFFFF"/>
                </a:solidFill>
                <a:latin typeface="+mj-lt"/>
              </a:defRPr>
            </a:lvl1pPr>
          </a:lstStyle>
          <a:p>
            <a:fld id="{08AB70BE-1769-45B8-85A6-0C837432C7E6}" type="slidenum">
              <a:rPr lang="en-US" smtClean="0"/>
              <a:pPr/>
              <a:t>‹#›</a:t>
            </a:fld>
            <a:endParaRPr lang="en-US"/>
          </a:p>
        </p:txBody>
      </p:sp>
    </p:spTree>
    <p:extLst>
      <p:ext uri="{BB962C8B-B14F-4D97-AF65-F5344CB8AC3E}">
        <p14:creationId xmlns:p14="http://schemas.microsoft.com/office/powerpoint/2010/main" val="3377632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000" kern="1200">
          <a:solidFill>
            <a:schemeClr val="accent2"/>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5"/>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120000"/>
        </a:lnSpc>
        <a:spcBef>
          <a:spcPts val="500"/>
        </a:spcBef>
        <a:buClr>
          <a:schemeClr val="accent5"/>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120000"/>
        </a:lnSpc>
        <a:spcBef>
          <a:spcPts val="500"/>
        </a:spcBef>
        <a:buClr>
          <a:schemeClr val="accent5"/>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2736">
          <p15:clr>
            <a:srgbClr val="F26B43"/>
          </p15:clr>
        </p15:guide>
        <p15:guide id="4" orient="horz" pos="3312">
          <p15:clr>
            <a:srgbClr val="F26B43"/>
          </p15:clr>
        </p15:guide>
        <p15:guide id="5" orient="horz" pos="432">
          <p15:clr>
            <a:srgbClr val="F26B43"/>
          </p15:clr>
        </p15:guide>
        <p15:guide id="7" pos="4416">
          <p15:clr>
            <a:srgbClr val="F26B43"/>
          </p15:clr>
        </p15:guide>
        <p15:guide id="8" pos="5568">
          <p15:clr>
            <a:srgbClr val="F26B43"/>
          </p15:clr>
        </p15:guide>
        <p15:guide id="9" pos="7296">
          <p15:clr>
            <a:srgbClr val="F26B43"/>
          </p15:clr>
        </p15:guide>
        <p15:guide id="10" pos="2688">
          <p15:clr>
            <a:srgbClr val="F26B43"/>
          </p15:clr>
        </p15:guide>
        <p15:guide id="11" pos="1536">
          <p15:clr>
            <a:srgbClr val="F26B43"/>
          </p15:clr>
        </p15:guide>
        <p15:guide id="12" pos="384">
          <p15:clr>
            <a:srgbClr val="F26B43"/>
          </p15:clr>
        </p15:guide>
        <p15:guide id="13" pos="2112">
          <p15:clr>
            <a:srgbClr val="F26B43"/>
          </p15:clr>
        </p15:guide>
        <p15:guide id="14" pos="4992">
          <p15:clr>
            <a:srgbClr val="F26B43"/>
          </p15:clr>
        </p15:guide>
        <p15:guide id="15" pos="6720">
          <p15:clr>
            <a:srgbClr val="F26B43"/>
          </p15:clr>
        </p15:guide>
        <p15:guide id="16" pos="960">
          <p15:clr>
            <a:srgbClr val="F26B43"/>
          </p15:clr>
        </p15:guide>
        <p15:guide id="17" pos="3264">
          <p15:clr>
            <a:srgbClr val="F26B43"/>
          </p15:clr>
        </p15:guide>
        <p15:guide id="18" orient="horz" pos="1008">
          <p15:clr>
            <a:srgbClr val="F26B43"/>
          </p15:clr>
        </p15:guide>
        <p15:guide id="19" orient="horz" pos="3888">
          <p15:clr>
            <a:srgbClr val="F26B43"/>
          </p15:clr>
        </p15:guide>
        <p15:guide id="20" pos="6144">
          <p15:clr>
            <a:srgbClr val="F26B43"/>
          </p15:clr>
        </p15:guide>
        <p15:guide id="21" orient="horz" pos="1584">
          <p15:clr>
            <a:srgbClr val="F26B43"/>
          </p15:clr>
        </p15:guide>
        <p15:guide id="22" pos="576">
          <p15:clr>
            <a:srgbClr val="F26B43"/>
          </p15:clr>
        </p15:guide>
        <p15:guide id="23" pos="7104">
          <p15:clr>
            <a:srgbClr val="F26B43"/>
          </p15:clr>
        </p15:guide>
        <p15:guide id="24" pos="768">
          <p15:clr>
            <a:srgbClr val="F26B43"/>
          </p15:clr>
        </p15:guide>
        <p15:guide id="25" pos="691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B9C0EA8-1D7C-4958-8088-FCCA7A1433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000D6DE-A23B-4C22-B47F-8F693347EF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4D14FB4-6458-4E1D-B46C-BBE29EDFC2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accent2">
              <a:lumMod val="75000"/>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3CF0F7CE-15DE-4549-B1AD-71D91FB52C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5182352" cy="6857998"/>
          </a:xfrm>
          <a:custGeom>
            <a:avLst/>
            <a:gdLst>
              <a:gd name="connsiteX0" fmla="*/ 0 w 5182352"/>
              <a:gd name="connsiteY0" fmla="*/ 0 h 6857998"/>
              <a:gd name="connsiteX1" fmla="*/ 2818507 w 5182352"/>
              <a:gd name="connsiteY1" fmla="*/ 0 h 6857998"/>
              <a:gd name="connsiteX2" fmla="*/ 2930927 w 5182352"/>
              <a:gd name="connsiteY2" fmla="*/ 43392 h 6857998"/>
              <a:gd name="connsiteX3" fmla="*/ 5182352 w 5182352"/>
              <a:gd name="connsiteY3" fmla="*/ 3428998 h 6857998"/>
              <a:gd name="connsiteX4" fmla="*/ 2930927 w 5182352"/>
              <a:gd name="connsiteY4" fmla="*/ 6814605 h 6857998"/>
              <a:gd name="connsiteX5" fmla="*/ 2818504 w 5182352"/>
              <a:gd name="connsiteY5" fmla="*/ 6857998 h 6857998"/>
              <a:gd name="connsiteX6" fmla="*/ 0 w 5182352"/>
              <a:gd name="connsiteY6" fmla="*/ 6857998 h 685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82352" h="6857998">
                <a:moveTo>
                  <a:pt x="0" y="0"/>
                </a:moveTo>
                <a:lnTo>
                  <a:pt x="2818507" y="0"/>
                </a:lnTo>
                <a:lnTo>
                  <a:pt x="2930927" y="43392"/>
                </a:lnTo>
                <a:cubicBezTo>
                  <a:pt x="4251985" y="590036"/>
                  <a:pt x="5182352" y="1899962"/>
                  <a:pt x="5182352" y="3428998"/>
                </a:cubicBezTo>
                <a:cubicBezTo>
                  <a:pt x="5182352" y="4958035"/>
                  <a:pt x="4251985" y="6267961"/>
                  <a:pt x="2930927" y="6814605"/>
                </a:cubicBezTo>
                <a:lnTo>
                  <a:pt x="2818504" y="6857998"/>
                </a:lnTo>
                <a:lnTo>
                  <a:pt x="0" y="685799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Virsraksts 1">
            <a:extLst>
              <a:ext uri="{FF2B5EF4-FFF2-40B4-BE49-F238E27FC236}">
                <a16:creationId xmlns:a16="http://schemas.microsoft.com/office/drawing/2014/main" id="{09E31292-3310-5E9D-A985-ABAA929E27B1}"/>
              </a:ext>
            </a:extLst>
          </p:cNvPr>
          <p:cNvSpPr>
            <a:spLocks noGrp="1"/>
          </p:cNvSpPr>
          <p:nvPr>
            <p:ph type="ctrTitle"/>
          </p:nvPr>
        </p:nvSpPr>
        <p:spPr>
          <a:xfrm>
            <a:off x="914400" y="685801"/>
            <a:ext cx="4080681" cy="3657600"/>
          </a:xfrm>
        </p:spPr>
        <p:txBody>
          <a:bodyPr rtlCol="0">
            <a:normAutofit/>
          </a:bodyPr>
          <a:lstStyle/>
          <a:p>
            <a:pPr>
              <a:lnSpc>
                <a:spcPct val="90000"/>
              </a:lnSpc>
            </a:pPr>
            <a:br>
              <a:rPr lang="lv-LV" sz="3700" b="1" dirty="0">
                <a:solidFill>
                  <a:srgbClr val="FFFFFF"/>
                </a:solidFill>
                <a:latin typeface="Times New Roman" panose="02020603050405020304" pitchFamily="18" charset="0"/>
                <a:cs typeface="Times New Roman" panose="02020603050405020304" pitchFamily="18" charset="0"/>
              </a:rPr>
            </a:br>
            <a:br>
              <a:rPr lang="lv-LV" sz="3700" b="1" dirty="0">
                <a:solidFill>
                  <a:srgbClr val="FFFFFF"/>
                </a:solidFill>
                <a:latin typeface="Times New Roman" panose="02020603050405020304" pitchFamily="18" charset="0"/>
                <a:cs typeface="Times New Roman" panose="02020603050405020304" pitchFamily="18" charset="0"/>
              </a:rPr>
            </a:br>
            <a:r>
              <a:rPr lang="lv-LV" sz="3700" b="1" dirty="0">
                <a:solidFill>
                  <a:srgbClr val="FFFFFF"/>
                </a:solidFill>
                <a:latin typeface="Times New Roman" panose="02020603050405020304" pitchFamily="18" charset="0"/>
                <a:cs typeface="Times New Roman" panose="02020603050405020304" pitchFamily="18" charset="0"/>
              </a:rPr>
              <a:t>IZMAIŅAS NORMATĪVĀJOS AKTOS 2023. GADĀ</a:t>
            </a:r>
            <a:br>
              <a:rPr lang="lv-LV" sz="3700" b="1" dirty="0">
                <a:solidFill>
                  <a:srgbClr val="FFFFFF"/>
                </a:solidFill>
                <a:latin typeface="Times New Roman" panose="02020603050405020304" pitchFamily="18" charset="0"/>
                <a:cs typeface="Times New Roman" panose="02020603050405020304" pitchFamily="18" charset="0"/>
              </a:rPr>
            </a:br>
            <a:endParaRPr lang="lv-LV" sz="3700" b="1" dirty="0">
              <a:solidFill>
                <a:srgbClr val="FFFFFF"/>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CDE8DC39-6978-D190-E917-90B980457B73}"/>
              </a:ext>
            </a:extLst>
          </p:cNvPr>
          <p:cNvSpPr>
            <a:spLocks noGrp="1"/>
          </p:cNvSpPr>
          <p:nvPr>
            <p:ph type="subTitle" idx="1"/>
          </p:nvPr>
        </p:nvSpPr>
        <p:spPr>
          <a:xfrm>
            <a:off x="914399" y="4797188"/>
            <a:ext cx="3466531" cy="1201004"/>
          </a:xfrm>
        </p:spPr>
        <p:txBody>
          <a:bodyPr>
            <a:normAutofit/>
          </a:bodyPr>
          <a:lstStyle/>
          <a:p>
            <a:pPr marL="0" marR="0" lvl="0" indent="0" defTabSz="914400" rtl="0" eaLnBrk="1" fontAlgn="auto" latinLnBrk="0" hangingPunct="1">
              <a:lnSpc>
                <a:spcPct val="110000"/>
              </a:lnSpc>
              <a:spcBef>
                <a:spcPts val="0"/>
              </a:spcBef>
              <a:spcAft>
                <a:spcPts val="0"/>
              </a:spcAft>
              <a:buClrTx/>
              <a:buSzTx/>
              <a:buFontTx/>
              <a:buNone/>
              <a:tabLst/>
              <a:defRPr/>
            </a:pPr>
            <a:r>
              <a:rPr kumimoji="0" lang="lv-LV" b="0" i="0" u="none" strike="noStrike" kern="1200" cap="none" spc="0" normalizeH="0" baseline="0" noProof="0">
                <a:ln>
                  <a:noFill/>
                </a:ln>
                <a:solidFill>
                  <a:srgbClr val="FFFFFF"/>
                </a:solidFill>
                <a:effectLst/>
                <a:uLnTx/>
                <a:uFillTx/>
                <a:latin typeface="Times New Roman" panose="02020603050405020304" pitchFamily="18" charset="0"/>
                <a:ea typeface="+mn-ea"/>
                <a:cs typeface="Times New Roman" panose="02020603050405020304" pitchFamily="18" charset="0"/>
              </a:rPr>
              <a:t>Būvniecības kontroles departamenta </a:t>
            </a:r>
          </a:p>
          <a:p>
            <a:pPr marL="0" marR="0" lvl="0" indent="0" defTabSz="914400" rtl="0" eaLnBrk="1" fontAlgn="auto" latinLnBrk="0" hangingPunct="1">
              <a:lnSpc>
                <a:spcPct val="110000"/>
              </a:lnSpc>
              <a:spcBef>
                <a:spcPts val="0"/>
              </a:spcBef>
              <a:spcAft>
                <a:spcPts val="0"/>
              </a:spcAft>
              <a:buClrTx/>
              <a:buSzTx/>
              <a:buFontTx/>
              <a:buNone/>
              <a:tabLst/>
              <a:defRPr/>
            </a:pPr>
            <a:r>
              <a:rPr kumimoji="0" lang="lv-LV" b="0" i="0" u="none" strike="noStrike" kern="1200" cap="none" spc="0" normalizeH="0" baseline="0" noProof="0">
                <a:ln>
                  <a:noFill/>
                </a:ln>
                <a:solidFill>
                  <a:srgbClr val="FFFFFF"/>
                </a:solidFill>
                <a:effectLst/>
                <a:uLnTx/>
                <a:uFillTx/>
                <a:latin typeface="Times New Roman" panose="02020603050405020304" pitchFamily="18" charset="0"/>
                <a:ea typeface="+mn-ea"/>
                <a:cs typeface="Times New Roman" panose="02020603050405020304" pitchFamily="18" charset="0"/>
              </a:rPr>
              <a:t>Būvdarbu kontroles nodaļas vadītāja vietniece</a:t>
            </a:r>
          </a:p>
          <a:p>
            <a:pPr marL="0" marR="0" lvl="0" indent="0" defTabSz="914400" rtl="0" eaLnBrk="1" fontAlgn="auto" latinLnBrk="0" hangingPunct="1">
              <a:lnSpc>
                <a:spcPct val="110000"/>
              </a:lnSpc>
              <a:spcBef>
                <a:spcPts val="0"/>
              </a:spcBef>
              <a:spcAft>
                <a:spcPts val="0"/>
              </a:spcAft>
              <a:buClrTx/>
              <a:buSzTx/>
              <a:buFontTx/>
              <a:buNone/>
              <a:tabLst/>
              <a:defRPr/>
            </a:pPr>
            <a:r>
              <a:rPr kumimoji="0" lang="lv-LV" b="1" i="0" u="none" strike="noStrike" kern="1200" cap="none" spc="0" normalizeH="0" baseline="0" noProof="0">
                <a:ln>
                  <a:noFill/>
                </a:ln>
                <a:solidFill>
                  <a:srgbClr val="FFFFFF"/>
                </a:solidFill>
                <a:effectLst/>
                <a:uLnTx/>
                <a:uFillTx/>
                <a:latin typeface="Times New Roman" panose="02020603050405020304" pitchFamily="18" charset="0"/>
                <a:ea typeface="+mn-ea"/>
                <a:cs typeface="Times New Roman" panose="02020603050405020304" pitchFamily="18" charset="0"/>
              </a:rPr>
              <a:t>Karīna Antonišķe</a:t>
            </a:r>
          </a:p>
          <a:p>
            <a:pPr>
              <a:lnSpc>
                <a:spcPct val="110000"/>
              </a:lnSpc>
            </a:pPr>
            <a:endParaRPr lang="lv-LV">
              <a:solidFill>
                <a:srgbClr val="FFFFFF"/>
              </a:solidFill>
            </a:endParaRPr>
          </a:p>
        </p:txBody>
      </p:sp>
      <p:sp useBgFill="1">
        <p:nvSpPr>
          <p:cNvPr id="26" name="Freeform: Shape 25">
            <a:extLst>
              <a:ext uri="{FF2B5EF4-FFF2-40B4-BE49-F238E27FC236}">
                <a16:creationId xmlns:a16="http://schemas.microsoft.com/office/drawing/2014/main" id="{3D651D50-AFE8-4258-90FE-E239C3138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1600" y="2"/>
            <a:ext cx="7010401" cy="6857998"/>
          </a:xfrm>
          <a:custGeom>
            <a:avLst/>
            <a:gdLst>
              <a:gd name="connsiteX0" fmla="*/ 2363848 w 7010401"/>
              <a:gd name="connsiteY0" fmla="*/ 0 h 6857998"/>
              <a:gd name="connsiteX1" fmla="*/ 7010401 w 7010401"/>
              <a:gd name="connsiteY1" fmla="*/ 0 h 6857998"/>
              <a:gd name="connsiteX2" fmla="*/ 7010401 w 7010401"/>
              <a:gd name="connsiteY2" fmla="*/ 6857998 h 6857998"/>
              <a:gd name="connsiteX3" fmla="*/ 2363845 w 7010401"/>
              <a:gd name="connsiteY3" fmla="*/ 6857998 h 6857998"/>
              <a:gd name="connsiteX4" fmla="*/ 2251425 w 7010401"/>
              <a:gd name="connsiteY4" fmla="*/ 6814606 h 6857998"/>
              <a:gd name="connsiteX5" fmla="*/ 0 w 7010401"/>
              <a:gd name="connsiteY5" fmla="*/ 3429000 h 6857998"/>
              <a:gd name="connsiteX6" fmla="*/ 2251425 w 7010401"/>
              <a:gd name="connsiteY6" fmla="*/ 43393 h 685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10401" h="6857998">
                <a:moveTo>
                  <a:pt x="2363848" y="0"/>
                </a:moveTo>
                <a:lnTo>
                  <a:pt x="7010401" y="0"/>
                </a:lnTo>
                <a:lnTo>
                  <a:pt x="7010401" y="6857998"/>
                </a:lnTo>
                <a:lnTo>
                  <a:pt x="2363845" y="6857998"/>
                </a:lnTo>
                <a:lnTo>
                  <a:pt x="2251425" y="6814606"/>
                </a:lnTo>
                <a:cubicBezTo>
                  <a:pt x="930367" y="6267962"/>
                  <a:pt x="0" y="4958036"/>
                  <a:pt x="0" y="3429000"/>
                </a:cubicBezTo>
                <a:cubicBezTo>
                  <a:pt x="0" y="1899963"/>
                  <a:pt x="930367" y="590037"/>
                  <a:pt x="2251425" y="43393"/>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 name="Picture 1">
            <a:extLst>
              <a:ext uri="{FF2B5EF4-FFF2-40B4-BE49-F238E27FC236}">
                <a16:creationId xmlns:a16="http://schemas.microsoft.com/office/drawing/2014/main" id="{72FBFAD2-9AA0-DF2D-7360-956F4A1D062B}"/>
              </a:ext>
            </a:extLst>
          </p:cNvPr>
          <p:cNvPicPr>
            <a:picLocks noChangeAspect="1"/>
          </p:cNvPicPr>
          <p:nvPr/>
        </p:nvPicPr>
        <p:blipFill>
          <a:blip r:embed="rId2"/>
          <a:stretch>
            <a:fillRect/>
          </a:stretch>
        </p:blipFill>
        <p:spPr>
          <a:xfrm>
            <a:off x="6714699" y="1813197"/>
            <a:ext cx="4859557" cy="3231606"/>
          </a:xfrm>
          <a:prstGeom prst="rect">
            <a:avLst/>
          </a:prstGeom>
          <a:ln w="22225">
            <a:solidFill>
              <a:schemeClr val="dk1">
                <a:alpha val="22000"/>
              </a:schemeClr>
            </a:solidFill>
          </a:ln>
        </p:spPr>
      </p:pic>
    </p:spTree>
    <p:extLst>
      <p:ext uri="{BB962C8B-B14F-4D97-AF65-F5344CB8AC3E}">
        <p14:creationId xmlns:p14="http://schemas.microsoft.com/office/powerpoint/2010/main" val="303057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7" name="Rectangle 19">
            <a:extLst>
              <a:ext uri="{FF2B5EF4-FFF2-40B4-BE49-F238E27FC236}">
                <a16:creationId xmlns:a16="http://schemas.microsoft.com/office/drawing/2014/main" id="{0FF30AE3-5A36-4C87-A232-1BB2380AE7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1">
            <a:extLst>
              <a:ext uri="{FF2B5EF4-FFF2-40B4-BE49-F238E27FC236}">
                <a16:creationId xmlns:a16="http://schemas.microsoft.com/office/drawing/2014/main" id="{A525B5FF-E13A-45B8-AE8F-C24F2DD7DC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3">
            <a:extLst>
              <a:ext uri="{FF2B5EF4-FFF2-40B4-BE49-F238E27FC236}">
                <a16:creationId xmlns:a16="http://schemas.microsoft.com/office/drawing/2014/main" id="{5A23B282-46D3-4D08-AA8B-B34C55AD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42"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9309C63A-BB43-4695-A368-9B4D722F1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FE43AC4-E5C8-ED45-00C6-6AA9150FC441}"/>
              </a:ext>
            </a:extLst>
          </p:cNvPr>
          <p:cNvSpPr>
            <a:spLocks noGrp="1"/>
          </p:cNvSpPr>
          <p:nvPr>
            <p:ph type="title"/>
          </p:nvPr>
        </p:nvSpPr>
        <p:spPr>
          <a:xfrm>
            <a:off x="914401" y="443459"/>
            <a:ext cx="9914859" cy="1291210"/>
          </a:xfrm>
        </p:spPr>
        <p:txBody>
          <a:bodyPr>
            <a:normAutofit/>
          </a:bodyPr>
          <a:lstStyle/>
          <a:p>
            <a:r>
              <a:rPr kumimoji="0" lang="lv-LV" sz="2200" b="0" i="0" u="none" strike="noStrike" kern="1200" cap="all" spc="0" normalizeH="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Būvniecības dalībnieku pienākumi un atbildība</a:t>
            </a:r>
            <a:endParaRPr lang="lv-LV" sz="2200" cap="all" dirty="0">
              <a:solidFill>
                <a:srgbClr val="FFFFFF"/>
              </a:solidFill>
              <a:highlight>
                <a:srgbClr val="FFFF00"/>
              </a:highlight>
            </a:endParaRPr>
          </a:p>
        </p:txBody>
      </p:sp>
      <p:sp>
        <p:nvSpPr>
          <p:cNvPr id="3" name="Content Placeholder 2">
            <a:extLst>
              <a:ext uri="{FF2B5EF4-FFF2-40B4-BE49-F238E27FC236}">
                <a16:creationId xmlns:a16="http://schemas.microsoft.com/office/drawing/2014/main" id="{FE358EC2-124A-8826-CD76-A3C22B15DEEB}"/>
              </a:ext>
            </a:extLst>
          </p:cNvPr>
          <p:cNvSpPr>
            <a:spLocks noGrp="1"/>
          </p:cNvSpPr>
          <p:nvPr>
            <p:ph idx="1"/>
          </p:nvPr>
        </p:nvSpPr>
        <p:spPr>
          <a:xfrm>
            <a:off x="999968" y="2402938"/>
            <a:ext cx="9143099" cy="3410236"/>
          </a:xfrm>
        </p:spPr>
        <p:txBody>
          <a:bodyPr>
            <a:normAutofit fontScale="70000" lnSpcReduction="20000"/>
          </a:bodyPr>
          <a:lstStyle/>
          <a:p>
            <a:pPr marL="0" indent="0">
              <a:lnSpc>
                <a:spcPct val="110000"/>
              </a:lnSpc>
              <a:buNone/>
            </a:pPr>
            <a:endParaRPr lang="lv-LV" sz="1400" dirty="0">
              <a:latin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lv-LV" sz="3400" dirty="0">
                <a:solidFill>
                  <a:schemeClr val="accent2"/>
                </a:solidFill>
                <a:latin typeface="Times New Roman" panose="02020603050405020304" pitchFamily="18" charset="0"/>
                <a:ea typeface="+mj-ea"/>
                <a:cs typeface="Times New Roman" panose="02020603050405020304" pitchFamily="18" charset="0"/>
              </a:rPr>
              <a:t>Būvniecības likuma 19. panta pirmā daļa nosaka, ka  būvniecības procesa dalībnieku būvniecības procesa ietvaros sniegtie saskaņojumi neatbrīvo citus būvniecības procesa dalībniekus no tiem normatīvajos aktos noteiktās atbildības.</a:t>
            </a:r>
          </a:p>
          <a:p>
            <a:pPr marL="0" indent="0" algn="just">
              <a:lnSpc>
                <a:spcPct val="107000"/>
              </a:lnSpc>
              <a:spcAft>
                <a:spcPts val="800"/>
              </a:spcAft>
              <a:buNone/>
            </a:pPr>
            <a:r>
              <a:rPr lang="lv-LV" sz="3400" b="1" dirty="0">
                <a:solidFill>
                  <a:schemeClr val="accent2"/>
                </a:solidFill>
                <a:latin typeface="Times New Roman" panose="02020603050405020304" pitchFamily="18" charset="0"/>
                <a:ea typeface="+mj-ea"/>
                <a:cs typeface="Times New Roman" panose="02020603050405020304" pitchFamily="18" charset="0"/>
              </a:rPr>
              <a:t>Svarīgi! </a:t>
            </a:r>
            <a:r>
              <a:rPr lang="lv-LV" sz="3400" dirty="0">
                <a:solidFill>
                  <a:schemeClr val="accent2"/>
                </a:solidFill>
                <a:latin typeface="Times New Roman" panose="02020603050405020304" pitchFamily="18" charset="0"/>
                <a:ea typeface="+mj-ea"/>
                <a:cs typeface="Times New Roman" panose="02020603050405020304" pitchFamily="18" charset="0"/>
              </a:rPr>
              <a:t>Atbilstoši Būvniecības likuma 19.1, 19.2 un 19.3 pantiem un Vispārīgiem būvnoteikumiem </a:t>
            </a:r>
            <a:r>
              <a:rPr lang="lv-LV" sz="3400" u="sng" dirty="0">
                <a:solidFill>
                  <a:schemeClr val="accent2"/>
                </a:solidFill>
                <a:latin typeface="Times New Roman" panose="02020603050405020304" pitchFamily="18" charset="0"/>
                <a:ea typeface="+mj-ea"/>
                <a:cs typeface="Times New Roman" panose="02020603050405020304" pitchFamily="18" charset="0"/>
              </a:rPr>
              <a:t>ir nodalīta katra būvniecības procesa dalībnieka atbildība un pienākumi un katrs dalībnieks atbild </a:t>
            </a:r>
            <a:r>
              <a:rPr lang="lv-LV" sz="3400" b="1" u="sng" dirty="0">
                <a:solidFill>
                  <a:schemeClr val="accent2"/>
                </a:solidFill>
                <a:latin typeface="Times New Roman" panose="02020603050405020304" pitchFamily="18" charset="0"/>
                <a:ea typeface="+mj-ea"/>
                <a:cs typeface="Times New Roman" panose="02020603050405020304" pitchFamily="18" charset="0"/>
              </a:rPr>
              <a:t>par savu būvniecības procesa daļu</a:t>
            </a:r>
            <a:r>
              <a:rPr lang="lv-LV" sz="3400" u="sng" dirty="0">
                <a:solidFill>
                  <a:schemeClr val="accent2"/>
                </a:solidFill>
                <a:latin typeface="Times New Roman" panose="02020603050405020304" pitchFamily="18" charset="0"/>
                <a:ea typeface="+mj-ea"/>
                <a:cs typeface="Times New Roman" panose="02020603050405020304" pitchFamily="18" charset="0"/>
              </a:rPr>
              <a:t> un pienākumu pienācīgu izpildi</a:t>
            </a:r>
            <a:r>
              <a:rPr lang="lv-LV" sz="3400" dirty="0">
                <a:solidFill>
                  <a:schemeClr val="accent2"/>
                </a:solidFill>
                <a:latin typeface="Times New Roman" panose="02020603050405020304" pitchFamily="18" charset="0"/>
                <a:ea typeface="+mj-ea"/>
                <a:cs typeface="Times New Roman" panose="02020603050405020304" pitchFamily="18" charset="0"/>
              </a:rPr>
              <a:t>.</a:t>
            </a:r>
          </a:p>
          <a:p>
            <a:pPr marL="0" indent="0">
              <a:lnSpc>
                <a:spcPct val="110000"/>
              </a:lnSpc>
              <a:buNone/>
            </a:pPr>
            <a:endParaRPr lang="lv-LV" sz="1400" dirty="0">
              <a:latin typeface="Times New Roman" panose="02020603050405020304" pitchFamily="18" charset="0"/>
              <a:cs typeface="Times New Roman" panose="02020603050405020304" pitchFamily="18" charset="0"/>
            </a:endParaRPr>
          </a:p>
          <a:p>
            <a:pPr marL="0" indent="0">
              <a:lnSpc>
                <a:spcPct val="110000"/>
              </a:lnSpc>
              <a:buNone/>
            </a:pPr>
            <a:endParaRPr lang="lv-LV" sz="1400" dirty="0">
              <a:latin typeface="Times New Roman" panose="02020603050405020304" pitchFamily="18" charset="0"/>
              <a:cs typeface="Times New Roman" panose="02020603050405020304" pitchFamily="18" charset="0"/>
            </a:endParaRPr>
          </a:p>
          <a:p>
            <a:pPr marL="0" indent="0">
              <a:lnSpc>
                <a:spcPct val="110000"/>
              </a:lnSpc>
              <a:buNone/>
            </a:pPr>
            <a:endParaRPr lang="lv-LV" sz="1400" dirty="0">
              <a:latin typeface="Times New Roman" panose="02020603050405020304" pitchFamily="18" charset="0"/>
              <a:cs typeface="Times New Roman" panose="02020603050405020304" pitchFamily="18" charset="0"/>
            </a:endParaRPr>
          </a:p>
          <a:p>
            <a:pPr marL="0" indent="0">
              <a:lnSpc>
                <a:spcPct val="110000"/>
              </a:lnSpc>
              <a:buNone/>
            </a:pPr>
            <a:endParaRPr lang="lv-LV" sz="1400" dirty="0">
              <a:latin typeface="Times New Roman" panose="02020603050405020304" pitchFamily="18" charset="0"/>
              <a:cs typeface="Times New Roman" panose="02020603050405020304" pitchFamily="18" charset="0"/>
            </a:endParaRPr>
          </a:p>
        </p:txBody>
      </p:sp>
      <p:pic>
        <p:nvPicPr>
          <p:cNvPr id="6" name="Grafika 1">
            <a:extLst>
              <a:ext uri="{FF2B5EF4-FFF2-40B4-BE49-F238E27FC236}">
                <a16:creationId xmlns:a16="http://schemas.microsoft.com/office/drawing/2014/main" id="{3D877546-75D0-9D68-D5EA-D43E696FE64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574867" y="2572422"/>
            <a:ext cx="1312332" cy="1948777"/>
          </a:xfrm>
          <a:prstGeom prst="rect">
            <a:avLst/>
          </a:prstGeom>
        </p:spPr>
      </p:pic>
    </p:spTree>
    <p:extLst>
      <p:ext uri="{BB962C8B-B14F-4D97-AF65-F5344CB8AC3E}">
        <p14:creationId xmlns:p14="http://schemas.microsoft.com/office/powerpoint/2010/main" val="1733787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3" name="Rectangle 62">
            <a:extLst>
              <a:ext uri="{FF2B5EF4-FFF2-40B4-BE49-F238E27FC236}">
                <a16:creationId xmlns:a16="http://schemas.microsoft.com/office/drawing/2014/main" id="{9F74EBBD-8E06-4E83-B0A2-75BB23875F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760CCE1B-689A-4430-B79E-977B226F31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267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Shape 66">
            <a:extLst>
              <a:ext uri="{FF2B5EF4-FFF2-40B4-BE49-F238E27FC236}">
                <a16:creationId xmlns:a16="http://schemas.microsoft.com/office/drawing/2014/main" id="{7DDC33EC-086D-4551-A7B9-520718C13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91741" y="3249454"/>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Freeform: Shape 68">
            <a:extLst>
              <a:ext uri="{FF2B5EF4-FFF2-40B4-BE49-F238E27FC236}">
                <a16:creationId xmlns:a16="http://schemas.microsoft.com/office/drawing/2014/main" id="{CE6E1EF9-BCA8-4087-A0A6-3B1D576DE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83790" y="3249455"/>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BE981FC-6F5E-DFFC-1493-E5763EA8D4BD}"/>
              </a:ext>
            </a:extLst>
          </p:cNvPr>
          <p:cNvSpPr>
            <a:spLocks noGrp="1"/>
          </p:cNvSpPr>
          <p:nvPr>
            <p:ph type="title"/>
          </p:nvPr>
        </p:nvSpPr>
        <p:spPr>
          <a:xfrm>
            <a:off x="609601" y="685799"/>
            <a:ext cx="2059708" cy="1965037"/>
          </a:xfrm>
        </p:spPr>
        <p:txBody>
          <a:bodyPr anchor="t">
            <a:normAutofit/>
          </a:bodyPr>
          <a:lstStyle/>
          <a:p>
            <a:r>
              <a:rPr lang="lv-LV" sz="2200" cap="all" spc="-150" dirty="0">
                <a:solidFill>
                  <a:srgbClr val="FFFFFF"/>
                </a:solidFill>
                <a:latin typeface="Times New Roman" panose="02020603050405020304" pitchFamily="18" charset="0"/>
                <a:ea typeface="+mn-ea"/>
                <a:cs typeface="Times New Roman" panose="02020603050405020304" pitchFamily="18" charset="0"/>
              </a:rPr>
              <a:t>Būvniecības dalībnieku pienākumi  un atbildība</a:t>
            </a:r>
          </a:p>
        </p:txBody>
      </p:sp>
      <p:sp>
        <p:nvSpPr>
          <p:cNvPr id="99" name="Content Placeholder 50">
            <a:extLst>
              <a:ext uri="{FF2B5EF4-FFF2-40B4-BE49-F238E27FC236}">
                <a16:creationId xmlns:a16="http://schemas.microsoft.com/office/drawing/2014/main" id="{7B0E9E56-4E10-82F1-F4C7-D4A7F2FAD0B7}"/>
              </a:ext>
            </a:extLst>
          </p:cNvPr>
          <p:cNvSpPr>
            <a:spLocks noGrp="1"/>
          </p:cNvSpPr>
          <p:nvPr>
            <p:ph idx="1"/>
          </p:nvPr>
        </p:nvSpPr>
        <p:spPr>
          <a:xfrm>
            <a:off x="4664365" y="190250"/>
            <a:ext cx="7241308" cy="6459932"/>
          </a:xfrm>
        </p:spPr>
        <p:txBody>
          <a:bodyPr>
            <a:normAutofit fontScale="32500" lnSpcReduction="20000"/>
          </a:bodyPr>
          <a:lstStyle/>
          <a:p>
            <a:pPr marL="0" lvl="0" indent="0" algn="just">
              <a:buNone/>
            </a:pPr>
            <a:r>
              <a:rPr lang="lv-LV" sz="3700" b="1" dirty="0">
                <a:solidFill>
                  <a:schemeClr val="accent2"/>
                </a:solidFill>
                <a:latin typeface="Times New Roman" panose="02020603050405020304" pitchFamily="18" charset="0"/>
                <a:ea typeface="+mj-ea"/>
                <a:cs typeface="Times New Roman" panose="02020603050405020304" pitchFamily="18" charset="0"/>
              </a:rPr>
              <a:t>Būvniecības ierosinātājs </a:t>
            </a:r>
          </a:p>
          <a:p>
            <a:pPr algn="jus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būvprojekta izstrādei piesaistīt normatīvajiem aktiem atbilstošus </a:t>
            </a:r>
            <a:r>
              <a:rPr lang="lv-LV" sz="2500" dirty="0" err="1">
                <a:solidFill>
                  <a:schemeClr val="accent2"/>
                </a:solidFill>
                <a:latin typeface="Times New Roman" panose="02020603050405020304" pitchFamily="18" charset="0"/>
                <a:ea typeface="+mj-ea"/>
                <a:cs typeface="Times New Roman" panose="02020603050405020304" pitchFamily="18" charset="0"/>
              </a:rPr>
              <a:t>būvspeciālistus</a:t>
            </a:r>
            <a:r>
              <a:rPr lang="lv-LV" sz="2500" dirty="0">
                <a:solidFill>
                  <a:schemeClr val="accent2"/>
                </a:solidFill>
                <a:latin typeface="Times New Roman" panose="02020603050405020304" pitchFamily="18" charset="0"/>
                <a:ea typeface="+mj-ea"/>
                <a:cs typeface="Times New Roman" panose="02020603050405020304" pitchFamily="18" charset="0"/>
              </a:rPr>
              <a:t> vai būvkomersantus; </a:t>
            </a:r>
          </a:p>
          <a:p>
            <a:pPr algn="jus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projektēšanas uzdevumā noteikt paredzētās būves lietotāja prasības.</a:t>
            </a:r>
          </a:p>
          <a:p>
            <a:pPr marL="0" indent="0" algn="just">
              <a:buNone/>
            </a:pPr>
            <a:r>
              <a:rPr lang="lv-LV" sz="3000" dirty="0">
                <a:solidFill>
                  <a:schemeClr val="accent2"/>
                </a:solidFill>
                <a:latin typeface="Times New Roman" panose="02020603050405020304" pitchFamily="18" charset="0"/>
                <a:ea typeface="+mj-ea"/>
                <a:cs typeface="Times New Roman" panose="02020603050405020304" pitchFamily="18" charset="0"/>
              </a:rPr>
              <a:t> </a:t>
            </a:r>
            <a:r>
              <a:rPr lang="lv-LV" sz="3700" b="1" dirty="0">
                <a:solidFill>
                  <a:schemeClr val="accent2"/>
                </a:solidFill>
                <a:latin typeface="Times New Roman" panose="02020603050405020304" pitchFamily="18" charset="0"/>
                <a:ea typeface="+mj-ea"/>
                <a:cs typeface="Times New Roman" panose="02020603050405020304" pitchFamily="18" charset="0"/>
              </a:rPr>
              <a:t>Būvprojekta izstrādātājs </a:t>
            </a:r>
          </a:p>
          <a:p>
            <a:pPr algn="jus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nodrošina būvprojekta un tajā ietverto risinājumu atbilstību būvniecības ierosinātāja un normatīvo aktu prasībām (t.sk. piemērojamiem standartiem);</a:t>
            </a:r>
          </a:p>
          <a:p>
            <a:pPr algn="jus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dokumentācijā ietvertās informācijas savstarpējo atbilstību;</a:t>
            </a:r>
          </a:p>
          <a:p>
            <a:pPr algn="jus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nodrošina, ka būvvaldei vai institūcijai, kura pilda būvvaldes funkcijas, iesniegtajā vai realizācijai nodotajā būvprojektā vai tā daļā ietvertie risinājumi ir izstrādāti, balstoties uz pietiekamu informāciju, kā arī ir atbildīgs par apakšuzņēmēja veiktajiem darbiem un to kvalitātes kontroli.</a:t>
            </a:r>
          </a:p>
          <a:p>
            <a:pPr marL="0" indent="0" algn="just">
              <a:buNone/>
            </a:pPr>
            <a:r>
              <a:rPr lang="lv-LV" sz="1550" b="1" dirty="0">
                <a:solidFill>
                  <a:schemeClr val="accent2"/>
                </a:solidFill>
                <a:latin typeface="Times New Roman" panose="02020603050405020304" pitchFamily="18" charset="0"/>
                <a:ea typeface="+mj-ea"/>
                <a:cs typeface="Times New Roman" panose="02020603050405020304" pitchFamily="18" charset="0"/>
              </a:rPr>
              <a:t> </a:t>
            </a:r>
            <a:r>
              <a:rPr lang="lv-LV" sz="3700" b="1" dirty="0">
                <a:solidFill>
                  <a:schemeClr val="accent2"/>
                </a:solidFill>
                <a:latin typeface="Times New Roman" panose="02020603050405020304" pitchFamily="18" charset="0"/>
                <a:ea typeface="+mj-ea"/>
                <a:cs typeface="Times New Roman" panose="02020603050405020304" pitchFamily="18" charset="0"/>
              </a:rPr>
              <a:t>Autoruzraudzības veicējs</a:t>
            </a:r>
          </a:p>
          <a:p>
            <a:pPr lvl="0" algn="jus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atbild būvniecības procesa dalībniekiem doto norādījumu saturu un viņa saskaņoto būvniecības dokumentu atbilstību būvprojektam un tajā ietvertajiem risinājumiem.</a:t>
            </a:r>
          </a:p>
          <a:p>
            <a:pPr marL="0" indent="0" algn="just">
              <a:buNone/>
            </a:pPr>
            <a:r>
              <a:rPr lang="lv-LV" sz="3700" dirty="0">
                <a:solidFill>
                  <a:schemeClr val="accent2"/>
                </a:solidFill>
                <a:latin typeface="Times New Roman" panose="02020603050405020304" pitchFamily="18" charset="0"/>
                <a:ea typeface="+mj-ea"/>
                <a:cs typeface="Times New Roman" panose="02020603050405020304" pitchFamily="18" charset="0"/>
              </a:rPr>
              <a:t> </a:t>
            </a:r>
            <a:r>
              <a:rPr lang="lv-LV" sz="3700" b="1" dirty="0">
                <a:solidFill>
                  <a:schemeClr val="accent2"/>
                </a:solidFill>
                <a:latin typeface="Times New Roman" panose="02020603050405020304" pitchFamily="18" charset="0"/>
                <a:ea typeface="+mj-ea"/>
                <a:cs typeface="Times New Roman" panose="02020603050405020304" pitchFamily="18" charset="0"/>
              </a:rPr>
              <a:t>Būvdarbu veicējs  </a:t>
            </a:r>
          </a:p>
          <a:p>
            <a:pPr lvl="0" algn="just">
              <a:spcAft>
                <a:spcPts val="460"/>
              </a:spcAf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nodrošina būvdarbu rezultātā tapušās būves vai tās daļas atbilstību būvprojektam un tajā ietvertajiem risinājumiem;</a:t>
            </a:r>
          </a:p>
          <a:p>
            <a:pPr lvl="0" algn="just">
              <a:spcAft>
                <a:spcPts val="460"/>
              </a:spcAf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atbild par būvdarbu kvalitāti un atbilstošu būvizstrādājumu un to iestrādes tehnoloģiju izmantošanu (ciktāl būvprojektā nav tieši norādīts noteikts būvizstrādājums vai tā iestrādes tehnoloģija).</a:t>
            </a:r>
          </a:p>
          <a:p>
            <a:pPr marL="0" indent="0" algn="just">
              <a:spcAft>
                <a:spcPts val="460"/>
              </a:spcAft>
              <a:buNone/>
            </a:pPr>
            <a:r>
              <a:rPr lang="lv-LV" sz="2500" dirty="0">
                <a:solidFill>
                  <a:schemeClr val="accent2"/>
                </a:solidFill>
                <a:latin typeface="Times New Roman" panose="02020603050405020304" pitchFamily="18" charset="0"/>
                <a:ea typeface="+mj-ea"/>
                <a:cs typeface="Times New Roman" panose="02020603050405020304" pitchFamily="18" charset="0"/>
              </a:rPr>
              <a:t> </a:t>
            </a:r>
            <a:r>
              <a:rPr lang="lv-LV" sz="3700" b="1" dirty="0">
                <a:solidFill>
                  <a:schemeClr val="accent2"/>
                </a:solidFill>
                <a:latin typeface="Times New Roman" panose="02020603050405020304" pitchFamily="18" charset="0"/>
                <a:ea typeface="+mj-ea"/>
                <a:cs typeface="Times New Roman" panose="02020603050405020304" pitchFamily="18" charset="0"/>
              </a:rPr>
              <a:t>Būvuzraudzības veicējs</a:t>
            </a:r>
          </a:p>
          <a:p>
            <a:pPr lvl="0" algn="just">
              <a:spcAft>
                <a:spcPts val="460"/>
              </a:spcAf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nodrošina būvniecības ierosinātāja likumīgo interešu pārstāvību būvdarbu procesā;</a:t>
            </a:r>
          </a:p>
          <a:p>
            <a:pPr lvl="0" algn="just">
              <a:spcAft>
                <a:spcPts val="460"/>
              </a:spcAf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visa būvdarbu procesa uzraudzību kopumā;</a:t>
            </a:r>
          </a:p>
          <a:p>
            <a:pPr lvl="0" algn="jus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ikviena būvuzraudzības plānā noteiktā posma kontroli</a:t>
            </a:r>
            <a:r>
              <a:rPr lang="lv-LV" sz="1550" dirty="0">
                <a:solidFill>
                  <a:schemeClr val="accent2"/>
                </a:solidFill>
                <a:latin typeface="Times New Roman" panose="02020603050405020304" pitchFamily="18" charset="0"/>
                <a:ea typeface="+mj-ea"/>
                <a:cs typeface="Times New Roman" panose="02020603050405020304" pitchFamily="18" charset="0"/>
              </a:rPr>
              <a:t>.</a:t>
            </a:r>
          </a:p>
          <a:p>
            <a:pPr marL="0" lvl="0" indent="0" algn="just">
              <a:spcAft>
                <a:spcPts val="460"/>
              </a:spcAft>
              <a:buNone/>
            </a:pPr>
            <a:r>
              <a:rPr lang="lv-LV" sz="3700" b="1" dirty="0">
                <a:solidFill>
                  <a:schemeClr val="accent2"/>
                </a:solidFill>
                <a:latin typeface="Times New Roman" panose="02020603050405020304" pitchFamily="18" charset="0"/>
                <a:ea typeface="+mj-ea"/>
                <a:cs typeface="Times New Roman" panose="02020603050405020304" pitchFamily="18" charset="0"/>
              </a:rPr>
              <a:t>Būvekspertīzes veicējs </a:t>
            </a:r>
          </a:p>
          <a:p>
            <a:pPr lvl="0" algn="jus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atbild par būvekspertīzes atzinuma saturu; </a:t>
            </a:r>
          </a:p>
          <a:p>
            <a:pPr lvl="0" algn="just">
              <a:buClr>
                <a:schemeClr val="accent1"/>
              </a:buClr>
              <a:buFont typeface="Wingdings" panose="05000000000000000000" pitchFamily="2" charset="2"/>
              <a:buChar char="q"/>
            </a:pPr>
            <a:r>
              <a:rPr lang="lv-LV" sz="2500" dirty="0">
                <a:solidFill>
                  <a:schemeClr val="accent2"/>
                </a:solidFill>
                <a:latin typeface="Times New Roman" panose="02020603050405020304" pitchFamily="18" charset="0"/>
                <a:ea typeface="+mj-ea"/>
                <a:cs typeface="Times New Roman" panose="02020603050405020304" pitchFamily="18" charset="0"/>
              </a:rPr>
              <a:t>ietverto secinājumu pamatotību būvekspertīzes uzdevuma ietvaros.</a:t>
            </a:r>
          </a:p>
          <a:p>
            <a:pPr>
              <a:lnSpc>
                <a:spcPct val="110000"/>
              </a:lnSpc>
            </a:pPr>
            <a:endParaRPr lang="en-US" sz="500" dirty="0"/>
          </a:p>
        </p:txBody>
      </p:sp>
      <p:pic>
        <p:nvPicPr>
          <p:cNvPr id="13" name="Picture 12">
            <a:extLst>
              <a:ext uri="{FF2B5EF4-FFF2-40B4-BE49-F238E27FC236}">
                <a16:creationId xmlns:a16="http://schemas.microsoft.com/office/drawing/2014/main" id="{982DFED4-0ACB-CCD7-EC50-D326D8848D33}"/>
              </a:ext>
            </a:extLst>
          </p:cNvPr>
          <p:cNvPicPr>
            <a:picLocks noChangeAspect="1"/>
          </p:cNvPicPr>
          <p:nvPr/>
        </p:nvPicPr>
        <p:blipFill>
          <a:blip r:embed="rId2"/>
          <a:stretch>
            <a:fillRect/>
          </a:stretch>
        </p:blipFill>
        <p:spPr>
          <a:xfrm>
            <a:off x="10838576" y="4905401"/>
            <a:ext cx="1067097" cy="1552024"/>
          </a:xfrm>
          <a:prstGeom prst="rect">
            <a:avLst/>
          </a:prstGeom>
        </p:spPr>
      </p:pic>
    </p:spTree>
    <p:extLst>
      <p:ext uri="{BB962C8B-B14F-4D97-AF65-F5344CB8AC3E}">
        <p14:creationId xmlns:p14="http://schemas.microsoft.com/office/powerpoint/2010/main" val="1071208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FF30AE3-5A36-4C87-A232-1BB2380AE7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525B5FF-E13A-45B8-AE8F-C24F2DD7DC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5A23B282-46D3-4D08-AA8B-B34C55AD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42"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9309C63A-BB43-4695-A368-9B4D722F1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BB1E980-74CF-1FD0-A0D0-F8E58DD87756}"/>
              </a:ext>
            </a:extLst>
          </p:cNvPr>
          <p:cNvSpPr>
            <a:spLocks noGrp="1"/>
          </p:cNvSpPr>
          <p:nvPr>
            <p:ph type="title"/>
          </p:nvPr>
        </p:nvSpPr>
        <p:spPr>
          <a:xfrm>
            <a:off x="914401" y="443459"/>
            <a:ext cx="9914859" cy="1291210"/>
          </a:xfrm>
        </p:spPr>
        <p:txBody>
          <a:bodyPr>
            <a:normAutofit/>
          </a:bodyPr>
          <a:lstStyle/>
          <a:p>
            <a:pPr>
              <a:lnSpc>
                <a:spcPct val="90000"/>
              </a:lnSpc>
            </a:pPr>
            <a:br>
              <a:rPr lang="lv-LV" sz="2200" dirty="0">
                <a:solidFill>
                  <a:srgbClr val="FFFFFF"/>
                </a:solidFill>
                <a:latin typeface="Times New Roman" panose="02020603050405020304" pitchFamily="18" charset="0"/>
                <a:cs typeface="Times New Roman" panose="02020603050405020304" pitchFamily="18" charset="0"/>
              </a:rPr>
            </a:br>
            <a:r>
              <a:rPr lang="lv-LV" sz="2200" dirty="0">
                <a:solidFill>
                  <a:srgbClr val="FFFFFF"/>
                </a:solidFill>
                <a:latin typeface="Times New Roman" panose="02020603050405020304" pitchFamily="18" charset="0"/>
                <a:cs typeface="Times New Roman" panose="02020603050405020304" pitchFamily="18" charset="0"/>
              </a:rPr>
              <a:t>ATBILDĪBA PAR BŪVDARBU VEIKŠANU AR ATKĀPEM NO BŪVPROJEKTA</a:t>
            </a:r>
            <a:br>
              <a:rPr lang="lv-LV" sz="2200" dirty="0">
                <a:solidFill>
                  <a:srgbClr val="FFFFFF"/>
                </a:solidFill>
                <a:latin typeface="Times New Roman" panose="02020603050405020304" pitchFamily="18" charset="0"/>
                <a:cs typeface="Times New Roman" panose="02020603050405020304" pitchFamily="18" charset="0"/>
              </a:rPr>
            </a:br>
            <a:endParaRPr lang="lv-LV" sz="2200" dirty="0">
              <a:solidFill>
                <a:srgbClr val="FFFFFF"/>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C134D70-4AC3-F8FA-2FB2-4B91FD729A1E}"/>
              </a:ext>
            </a:extLst>
          </p:cNvPr>
          <p:cNvSpPr>
            <a:spLocks noGrp="1"/>
          </p:cNvSpPr>
          <p:nvPr>
            <p:ph idx="1"/>
          </p:nvPr>
        </p:nvSpPr>
        <p:spPr>
          <a:xfrm>
            <a:off x="914400" y="2766727"/>
            <a:ext cx="9364134" cy="3647814"/>
          </a:xfrm>
        </p:spPr>
        <p:txBody>
          <a:bodyPr>
            <a:normAutofit fontScale="25000" lnSpcReduction="20000"/>
          </a:bodyPr>
          <a:lstStyle/>
          <a:p>
            <a:pPr marL="0" indent="0">
              <a:lnSpc>
                <a:spcPct val="110000"/>
              </a:lnSpc>
              <a:buNone/>
            </a:pPr>
            <a:endParaRPr lang="lv-LV" sz="1000" dirty="0">
              <a:latin typeface="Times New Roman" panose="02020603050405020304" pitchFamily="18" charset="0"/>
              <a:cs typeface="Times New Roman" panose="02020603050405020304" pitchFamily="18" charset="0"/>
            </a:endParaRPr>
          </a:p>
          <a:p>
            <a:pPr marL="0" indent="0" algn="just">
              <a:lnSpc>
                <a:spcPct val="110000"/>
              </a:lnSpc>
              <a:buNone/>
            </a:pPr>
            <a:r>
              <a:rPr lang="lv-LV" sz="5000" b="1" dirty="0">
                <a:solidFill>
                  <a:schemeClr val="accent2"/>
                </a:solidFill>
                <a:latin typeface="Times New Roman" panose="02020603050405020304" pitchFamily="18" charset="0"/>
                <a:ea typeface="+mj-ea"/>
                <a:cs typeface="Times New Roman" panose="02020603050405020304" pitchFamily="18" charset="0"/>
              </a:rPr>
              <a:t>Būvniecības likuma 18.panta otro daļa nosaka</a:t>
            </a:r>
            <a:r>
              <a:rPr lang="lv-LV" sz="5000" dirty="0">
                <a:solidFill>
                  <a:schemeClr val="accent2"/>
                </a:solidFill>
                <a:latin typeface="Times New Roman" panose="02020603050405020304" pitchFamily="18" charset="0"/>
                <a:ea typeface="+mj-ea"/>
                <a:cs typeface="Times New Roman" panose="02020603050405020304" pitchFamily="18" charset="0"/>
              </a:rPr>
              <a:t>, ka būvdarbi, kas uzsākti vai tiek veikti bez būvprojekta, akceptētas apliecinājuma kartes vai akceptēta paskaidrojuma raksta, bez būvatļaujas vai pirms tam, kad izdarīta atzīme par attiecīgo nosacījumu izpildi, gadījumos, kad attiecīgie lēmumi saskaņā ar normatīvajiem aktiem ir nepieciešami, </a:t>
            </a:r>
            <a:r>
              <a:rPr lang="lv-LV" sz="5000" b="1" dirty="0">
                <a:solidFill>
                  <a:schemeClr val="accent2"/>
                </a:solidFill>
                <a:latin typeface="Times New Roman" panose="02020603050405020304" pitchFamily="18" charset="0"/>
                <a:ea typeface="+mj-ea"/>
                <a:cs typeface="Times New Roman" panose="02020603050405020304" pitchFamily="18" charset="0"/>
              </a:rPr>
              <a:t>kā arī būvdarbi, kas neatbilst būvprojektam un normatīvo aktu prasībām, ir kvalificējami kā patvaļīga būvniecība.</a:t>
            </a:r>
          </a:p>
          <a:p>
            <a:pPr marL="0" indent="0" algn="just">
              <a:lnSpc>
                <a:spcPct val="110000"/>
              </a:lnSpc>
              <a:buNone/>
            </a:pPr>
            <a:endParaRPr lang="lv-LV" sz="5000" b="1" dirty="0">
              <a:solidFill>
                <a:schemeClr val="accent2"/>
              </a:solidFill>
              <a:latin typeface="Times New Roman" panose="02020603050405020304" pitchFamily="18" charset="0"/>
              <a:ea typeface="+mj-ea"/>
              <a:cs typeface="Times New Roman" panose="02020603050405020304" pitchFamily="18" charset="0"/>
            </a:endParaRPr>
          </a:p>
          <a:p>
            <a:pPr marL="0" indent="0">
              <a:lnSpc>
                <a:spcPct val="107000"/>
              </a:lnSpc>
              <a:spcAft>
                <a:spcPts val="800"/>
              </a:spcAft>
              <a:buNone/>
            </a:pPr>
            <a:r>
              <a:rPr lang="lv-LV" sz="5000" b="1" dirty="0">
                <a:solidFill>
                  <a:schemeClr val="accent2"/>
                </a:solidFill>
                <a:latin typeface="Times New Roman" panose="02020603050405020304" pitchFamily="18" charset="0"/>
                <a:ea typeface="+mj-ea"/>
                <a:cs typeface="Times New Roman" panose="02020603050405020304" pitchFamily="18" charset="0"/>
              </a:rPr>
              <a:t>Biežāk konstatētas atkāpes, kas kvalificējamas kā PATVAĻĪGĀ BŪVNIECĪBA:</a:t>
            </a:r>
          </a:p>
          <a:p>
            <a:pPr algn="just">
              <a:lnSpc>
                <a:spcPct val="107000"/>
              </a:lnSpc>
              <a:spcAft>
                <a:spcPts val="800"/>
              </a:spcAft>
              <a:buClr>
                <a:srgbClr val="156F79"/>
              </a:buClr>
              <a:buFont typeface="Wingdings" panose="05000000000000000000" pitchFamily="2" charset="2"/>
              <a:buChar char="q"/>
            </a:pPr>
            <a:r>
              <a:rPr lang="lv-LV" sz="5000" dirty="0">
                <a:solidFill>
                  <a:srgbClr val="156F79"/>
                </a:solidFill>
                <a:latin typeface="Times New Roman" panose="02020603050405020304" pitchFamily="18" charset="0"/>
                <a:ea typeface="+mj-ea"/>
                <a:cs typeface="Times New Roman" panose="02020603050405020304" pitchFamily="18" charset="0"/>
              </a:rPr>
              <a:t>būvprojekta paredzēto risinājumu aizvietošana ar citiem risinājumiem, kas nav saskaņotas atbilstoši normatīvo aktu prasībām </a:t>
            </a:r>
            <a:r>
              <a:rPr lang="lv-LV" sz="5000" i="1" dirty="0">
                <a:solidFill>
                  <a:schemeClr val="accent2"/>
                </a:solidFill>
                <a:latin typeface="Times New Roman" panose="02020603050405020304" pitchFamily="18" charset="0"/>
                <a:ea typeface="+mj-ea"/>
                <a:cs typeface="Times New Roman" panose="02020603050405020304" pitchFamily="18" charset="0"/>
              </a:rPr>
              <a:t>(</a:t>
            </a:r>
            <a:r>
              <a:rPr kumimoji="0" lang="lv-LV" sz="5000" b="0" i="1" u="none" strike="noStrike" kern="1200" cap="none" spc="0" normalizeH="0" baseline="0" noProof="0" dirty="0">
                <a:ln>
                  <a:noFill/>
                </a:ln>
                <a:solidFill>
                  <a:schemeClr val="accent2"/>
                </a:solidFill>
                <a:effectLst/>
                <a:uLnTx/>
                <a:uFillTx/>
                <a:latin typeface="Times New Roman" panose="02020603050405020304" pitchFamily="18" charset="0"/>
                <a:ea typeface="Calibri" panose="020F0502020204030204" pitchFamily="34" charset="0"/>
                <a:cs typeface="Times New Roman" panose="02020603050405020304" pitchFamily="18" charset="0"/>
              </a:rPr>
              <a:t>Praksē novērojamas situācijas, kad būvniecības procesa dalībnieki izmaiņas būvprojektā mēdz izdarīt </a:t>
            </a:r>
            <a:r>
              <a:rPr kumimoji="0" lang="lv-LV" sz="5000" b="0" i="1" u="none" strike="noStrike" kern="1200" cap="none" spc="0" normalizeH="0" baseline="0" noProof="0" dirty="0" err="1">
                <a:ln>
                  <a:noFill/>
                </a:ln>
                <a:solidFill>
                  <a:schemeClr val="accent2"/>
                </a:solidFill>
                <a:effectLst/>
                <a:uLnTx/>
                <a:uFillTx/>
                <a:latin typeface="Times New Roman" panose="02020603050405020304" pitchFamily="18" charset="0"/>
                <a:ea typeface="Calibri" panose="020F0502020204030204" pitchFamily="34" charset="0"/>
                <a:cs typeface="Times New Roman" panose="02020603050405020304" pitchFamily="18" charset="0"/>
              </a:rPr>
              <a:t>autoruzrauga</a:t>
            </a:r>
            <a:r>
              <a:rPr kumimoji="0" lang="lv-LV" sz="5000" b="0" i="1" u="none" strike="noStrike" kern="1200" cap="none" spc="0" normalizeH="0" baseline="0" noProof="0" dirty="0">
                <a:ln>
                  <a:noFill/>
                </a:ln>
                <a:solidFill>
                  <a:schemeClr val="accent2"/>
                </a:solidFill>
                <a:effectLst/>
                <a:uLnTx/>
                <a:uFillTx/>
                <a:latin typeface="Times New Roman" panose="02020603050405020304" pitchFamily="18" charset="0"/>
                <a:ea typeface="Calibri" panose="020F0502020204030204" pitchFamily="34" charset="0"/>
                <a:cs typeface="Times New Roman" panose="02020603050405020304" pitchFamily="18" charset="0"/>
              </a:rPr>
              <a:t> ieraksta veidā būvdarbu žurnālā (autoruzraudzības žurnālā)).</a:t>
            </a:r>
            <a:endParaRPr lang="lv-LV" sz="5000" i="1" dirty="0">
              <a:solidFill>
                <a:schemeClr val="accent2"/>
              </a:solidFill>
              <a:latin typeface="Times New Roman" panose="02020603050405020304" pitchFamily="18" charset="0"/>
              <a:ea typeface="+mj-ea"/>
              <a:cs typeface="Times New Roman" panose="02020603050405020304" pitchFamily="18" charset="0"/>
            </a:endParaRPr>
          </a:p>
          <a:p>
            <a:pPr algn="just">
              <a:spcAft>
                <a:spcPts val="300"/>
              </a:spcAft>
              <a:buClr>
                <a:srgbClr val="156F79"/>
              </a:buClr>
              <a:buFont typeface="Wingdings" panose="05000000000000000000" pitchFamily="2" charset="2"/>
              <a:buChar char="q"/>
            </a:pPr>
            <a:r>
              <a:rPr lang="lv-LV" sz="5000" dirty="0" err="1">
                <a:solidFill>
                  <a:srgbClr val="156F79"/>
                </a:solidFill>
                <a:latin typeface="Times New Roman" panose="02020603050405020304" pitchFamily="18" charset="0"/>
                <a:ea typeface="+mj-ea"/>
                <a:cs typeface="Times New Roman" panose="02020603050405020304" pitchFamily="18" charset="0"/>
              </a:rPr>
              <a:t>būvapjoma</a:t>
            </a:r>
            <a:r>
              <a:rPr lang="lv-LV" sz="5000" dirty="0">
                <a:solidFill>
                  <a:srgbClr val="156F79"/>
                </a:solidFill>
                <a:latin typeface="Times New Roman" panose="02020603050405020304" pitchFamily="18" charset="0"/>
                <a:ea typeface="+mj-ea"/>
                <a:cs typeface="Times New Roman" panose="02020603050405020304" pitchFamily="18" charset="0"/>
              </a:rPr>
              <a:t>, fasādes un konstrukciju risinājumu izmaiņās</a:t>
            </a:r>
            <a:r>
              <a:rPr lang="lv-LV" sz="5000" b="1" dirty="0">
                <a:solidFill>
                  <a:srgbClr val="156F79"/>
                </a:solidFill>
                <a:latin typeface="Times New Roman" panose="02020603050405020304" pitchFamily="18" charset="0"/>
                <a:ea typeface="+mj-ea"/>
                <a:cs typeface="Times New Roman" panose="02020603050405020304" pitchFamily="18" charset="0"/>
              </a:rPr>
              <a:t>, kas izbūvētas pirms tās ir saskaņotas normatīvajos aktos noteiktajā kārtībā</a:t>
            </a:r>
            <a:r>
              <a:rPr lang="lv-LV" sz="5000" dirty="0">
                <a:solidFill>
                  <a:srgbClr val="156F79"/>
                </a:solidFill>
                <a:latin typeface="Times New Roman" panose="02020603050405020304" pitchFamily="18" charset="0"/>
                <a:ea typeface="+mj-ea"/>
                <a:cs typeface="Times New Roman" panose="02020603050405020304" pitchFamily="18" charset="0"/>
              </a:rPr>
              <a:t>; </a:t>
            </a:r>
          </a:p>
          <a:p>
            <a:pPr algn="just">
              <a:spcAft>
                <a:spcPts val="300"/>
              </a:spcAft>
              <a:buClr>
                <a:srgbClr val="156F79"/>
              </a:buClr>
              <a:buFont typeface="Wingdings" panose="05000000000000000000" pitchFamily="2" charset="2"/>
              <a:buChar char="q"/>
            </a:pPr>
            <a:r>
              <a:rPr lang="lv-LV" sz="5000" dirty="0">
                <a:solidFill>
                  <a:srgbClr val="156F79"/>
                </a:solidFill>
                <a:latin typeface="Times New Roman" panose="02020603050405020304" pitchFamily="18" charset="0"/>
                <a:ea typeface="+mj-ea"/>
                <a:cs typeface="Times New Roman" panose="02020603050405020304" pitchFamily="18" charset="0"/>
              </a:rPr>
              <a:t>būvmateriālu aizvietošana </a:t>
            </a:r>
            <a:r>
              <a:rPr lang="lv-LV" sz="5000" i="1" dirty="0">
                <a:solidFill>
                  <a:schemeClr val="accent2"/>
                </a:solidFill>
                <a:latin typeface="Times New Roman" panose="02020603050405020304" pitchFamily="18" charset="0"/>
                <a:cs typeface="Times New Roman" panose="02020603050405020304" pitchFamily="18" charset="0"/>
              </a:rPr>
              <a:t>(Gadījumos, </a:t>
            </a:r>
            <a:r>
              <a:rPr lang="lv-LV" sz="5000" b="1" i="1" dirty="0">
                <a:solidFill>
                  <a:schemeClr val="accent2"/>
                </a:solidFill>
                <a:latin typeface="Times New Roman" panose="02020603050405020304" pitchFamily="18" charset="0"/>
                <a:cs typeface="Times New Roman" panose="02020603050405020304" pitchFamily="18" charset="0"/>
              </a:rPr>
              <a:t>ja būvprojektā ir norādīts konkrēts būvizstrādājums</a:t>
            </a:r>
            <a:r>
              <a:rPr lang="lv-LV" sz="5000" i="1" dirty="0">
                <a:solidFill>
                  <a:schemeClr val="accent2"/>
                </a:solidFill>
                <a:latin typeface="Times New Roman" panose="02020603050405020304" pitchFamily="18" charset="0"/>
                <a:cs typeface="Times New Roman" panose="02020603050405020304" pitchFamily="18" charset="0"/>
              </a:rPr>
              <a:t>, bet būvdarbu gaitā </a:t>
            </a:r>
            <a:r>
              <a:rPr lang="lv-LV" sz="5000" b="1" i="1" dirty="0">
                <a:solidFill>
                  <a:schemeClr val="accent2"/>
                </a:solidFill>
                <a:latin typeface="Times New Roman" panose="02020603050405020304" pitchFamily="18" charset="0"/>
                <a:cs typeface="Times New Roman" panose="02020603050405020304" pitchFamily="18" charset="0"/>
              </a:rPr>
              <a:t>rodas nepieciešamība pielietot būvizstrādājumu ar atšķirīgām ekspluatācijas īpašībām</a:t>
            </a:r>
            <a:r>
              <a:rPr lang="lv-LV" sz="5000" i="1" dirty="0">
                <a:solidFill>
                  <a:schemeClr val="accent2"/>
                </a:solidFill>
                <a:latin typeface="Times New Roman" panose="02020603050405020304" pitchFamily="18" charset="0"/>
                <a:cs typeface="Times New Roman" panose="02020603050405020304" pitchFamily="18" charset="0"/>
              </a:rPr>
              <a:t>, būvprojektā nepieciešams veikt izmaiņas.)</a:t>
            </a:r>
            <a:endParaRPr lang="lv-LV" sz="5000" dirty="0">
              <a:solidFill>
                <a:schemeClr val="accent2"/>
              </a:solidFill>
              <a:latin typeface="Times New Roman" panose="02020603050405020304" pitchFamily="18" charset="0"/>
              <a:ea typeface="+mj-ea"/>
              <a:cs typeface="Times New Roman" panose="02020603050405020304" pitchFamily="18" charset="0"/>
            </a:endParaRPr>
          </a:p>
          <a:p>
            <a:pPr marL="0" indent="0" algn="just">
              <a:lnSpc>
                <a:spcPct val="110000"/>
              </a:lnSpc>
              <a:buNone/>
            </a:pPr>
            <a:endParaRPr lang="lv-LV" sz="1800" dirty="0">
              <a:solidFill>
                <a:schemeClr val="accent2"/>
              </a:solidFill>
              <a:latin typeface="Times New Roman" panose="02020603050405020304" pitchFamily="18" charset="0"/>
              <a:ea typeface="+mj-ea"/>
              <a:cs typeface="Times New Roman" panose="02020603050405020304" pitchFamily="18" charset="0"/>
            </a:endParaRPr>
          </a:p>
          <a:p>
            <a:pPr marL="0" indent="0" algn="just">
              <a:lnSpc>
                <a:spcPct val="110000"/>
              </a:lnSpc>
              <a:buNone/>
            </a:pPr>
            <a:endParaRPr lang="lv-LV" sz="1800" dirty="0">
              <a:solidFill>
                <a:schemeClr val="accent2"/>
              </a:solidFill>
              <a:latin typeface="Times New Roman" panose="02020603050405020304" pitchFamily="18" charset="0"/>
              <a:ea typeface="+mj-ea"/>
              <a:cs typeface="Times New Roman" panose="02020603050405020304" pitchFamily="18" charset="0"/>
            </a:endParaRPr>
          </a:p>
          <a:p>
            <a:pPr marL="0" indent="0">
              <a:lnSpc>
                <a:spcPct val="110000"/>
              </a:lnSpc>
              <a:buNone/>
            </a:pPr>
            <a:endParaRPr lang="lv-LV" sz="10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147283A7-0894-F24A-D6F2-E391196B65A6}"/>
              </a:ext>
            </a:extLst>
          </p:cNvPr>
          <p:cNvPicPr>
            <a:picLocks noChangeAspect="1"/>
          </p:cNvPicPr>
          <p:nvPr/>
        </p:nvPicPr>
        <p:blipFill>
          <a:blip r:embed="rId2"/>
          <a:stretch>
            <a:fillRect/>
          </a:stretch>
        </p:blipFill>
        <p:spPr>
          <a:xfrm>
            <a:off x="10549467" y="2572423"/>
            <a:ext cx="1262065" cy="1964184"/>
          </a:xfrm>
          <a:prstGeom prst="rect">
            <a:avLst/>
          </a:prstGeom>
        </p:spPr>
      </p:pic>
    </p:spTree>
    <p:extLst>
      <p:ext uri="{BB962C8B-B14F-4D97-AF65-F5344CB8AC3E}">
        <p14:creationId xmlns:p14="http://schemas.microsoft.com/office/powerpoint/2010/main" val="2733866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FF30AE3-5A36-4C87-A232-1BB2380AE7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525B5FF-E13A-45B8-AE8F-C24F2DD7DC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5A23B282-46D3-4D08-AA8B-B34C55AD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42"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9309C63A-BB43-4695-A368-9B4D722F1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F110BB7-C468-625F-C2EB-731455B61501}"/>
              </a:ext>
            </a:extLst>
          </p:cNvPr>
          <p:cNvSpPr>
            <a:spLocks noGrp="1"/>
          </p:cNvSpPr>
          <p:nvPr>
            <p:ph type="title"/>
          </p:nvPr>
        </p:nvSpPr>
        <p:spPr>
          <a:xfrm>
            <a:off x="914401" y="443459"/>
            <a:ext cx="9914859" cy="1291210"/>
          </a:xfrm>
        </p:spPr>
        <p:txBody>
          <a:bodyPr>
            <a:normAutofit/>
          </a:bodyPr>
          <a:lstStyle/>
          <a:p>
            <a:pPr>
              <a:lnSpc>
                <a:spcPct val="90000"/>
              </a:lnSpc>
            </a:pPr>
            <a:r>
              <a:rPr kumimoji="0" lang="lv-LV" sz="2200" b="0" i="0" u="none" strike="noStrike" kern="1200" cap="none" spc="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ATBILDĪBA PAR BŪVDARBU VEIKŠANU AR ATKĀPEM NO BŪVPROJEKTA</a:t>
            </a:r>
            <a:endParaRPr lang="lv-LV" sz="2200" dirty="0">
              <a:solidFill>
                <a:srgbClr val="FFFFFF"/>
              </a:solidFill>
            </a:endParaRPr>
          </a:p>
        </p:txBody>
      </p:sp>
      <p:sp>
        <p:nvSpPr>
          <p:cNvPr id="3" name="Content Placeholder 2">
            <a:extLst>
              <a:ext uri="{FF2B5EF4-FFF2-40B4-BE49-F238E27FC236}">
                <a16:creationId xmlns:a16="http://schemas.microsoft.com/office/drawing/2014/main" id="{752B2979-F933-A797-565D-204EE3507276}"/>
              </a:ext>
            </a:extLst>
          </p:cNvPr>
          <p:cNvSpPr>
            <a:spLocks noGrp="1"/>
          </p:cNvSpPr>
          <p:nvPr>
            <p:ph idx="1"/>
          </p:nvPr>
        </p:nvSpPr>
        <p:spPr>
          <a:xfrm>
            <a:off x="702734" y="2658359"/>
            <a:ext cx="9533466" cy="3883843"/>
          </a:xfrm>
        </p:spPr>
        <p:txBody>
          <a:bodyPr>
            <a:normAutofit/>
          </a:bodyPr>
          <a:lstStyle/>
          <a:p>
            <a:pPr marL="0" indent="0" algn="just">
              <a:lnSpc>
                <a:spcPct val="110000"/>
              </a:lnSpc>
              <a:buNone/>
            </a:pPr>
            <a:endParaRPr lang="lv-LV" sz="1550" b="1" dirty="0">
              <a:solidFill>
                <a:schemeClr val="accent2"/>
              </a:solidFill>
              <a:latin typeface="Times New Roman" panose="02020603050405020304" pitchFamily="18" charset="0"/>
              <a:ea typeface="+mj-ea"/>
              <a:cs typeface="Times New Roman" panose="02020603050405020304" pitchFamily="18" charset="0"/>
            </a:endParaRPr>
          </a:p>
          <a:p>
            <a:pPr marL="0" indent="0" algn="just">
              <a:lnSpc>
                <a:spcPct val="110000"/>
              </a:lnSpc>
              <a:buNone/>
            </a:pPr>
            <a:r>
              <a:rPr lang="lv-LV" sz="1550" b="1" dirty="0">
                <a:solidFill>
                  <a:schemeClr val="accent2"/>
                </a:solidFill>
                <a:latin typeface="Times New Roman" panose="02020603050405020304" pitchFamily="18" charset="0"/>
                <a:ea typeface="+mj-ea"/>
                <a:cs typeface="Times New Roman" panose="02020603050405020304" pitchFamily="18" charset="0"/>
              </a:rPr>
              <a:t>Būvniecības likums 28.pants (2) daļa  </a:t>
            </a:r>
          </a:p>
          <a:p>
            <a:pPr marL="0" indent="0" algn="just">
              <a:lnSpc>
                <a:spcPct val="110000"/>
              </a:lnSpc>
              <a:buNone/>
            </a:pPr>
            <a:r>
              <a:rPr lang="lv-LV" sz="1550" dirty="0">
                <a:solidFill>
                  <a:schemeClr val="accent2"/>
                </a:solidFill>
                <a:latin typeface="Times New Roman" panose="02020603050405020304" pitchFamily="18" charset="0"/>
                <a:ea typeface="+mj-ea"/>
                <a:cs typeface="Times New Roman" panose="02020603050405020304" pitchFamily="18" charset="0"/>
              </a:rPr>
              <a:t>Par </a:t>
            </a:r>
            <a:r>
              <a:rPr lang="lv-LV" sz="1550" b="1" dirty="0">
                <a:solidFill>
                  <a:schemeClr val="accent2"/>
                </a:solidFill>
                <a:latin typeface="Times New Roman" panose="02020603050405020304" pitchFamily="18" charset="0"/>
                <a:ea typeface="+mj-ea"/>
                <a:cs typeface="Times New Roman" panose="02020603050405020304" pitchFamily="18" charset="0"/>
              </a:rPr>
              <a:t>būvdarbu veikšanu ar atkāpēm no būvprojekta, ja izmaiņas būvprojektā nav saskaņotas šajā likumā noteiktajā kārtībā</a:t>
            </a:r>
            <a:r>
              <a:rPr lang="lv-LV" sz="1550" dirty="0">
                <a:solidFill>
                  <a:schemeClr val="accent2"/>
                </a:solidFill>
                <a:latin typeface="Times New Roman" panose="02020603050405020304" pitchFamily="18" charset="0"/>
                <a:ea typeface="+mj-ea"/>
                <a:cs typeface="Times New Roman" panose="02020603050405020304" pitchFamily="18" charset="0"/>
              </a:rPr>
              <a:t> un konstatētas atkāpes no:</a:t>
            </a:r>
          </a:p>
          <a:p>
            <a:pPr marL="0" indent="0" algn="just">
              <a:lnSpc>
                <a:spcPct val="110000"/>
              </a:lnSpc>
              <a:buNone/>
            </a:pPr>
            <a:r>
              <a:rPr lang="lv-LV" sz="1550" dirty="0">
                <a:solidFill>
                  <a:schemeClr val="accent2"/>
                </a:solidFill>
                <a:latin typeface="Times New Roman" panose="02020603050405020304" pitchFamily="18" charset="0"/>
                <a:ea typeface="+mj-ea"/>
                <a:cs typeface="Times New Roman" panose="02020603050405020304" pitchFamily="18" charset="0"/>
              </a:rPr>
              <a:t>1) paskaidrojuma raksta, piemēro brīdinājumu vai naudas sodu fiziskajai personai līdz divdesmit piecām naudas soda vienībām, bet juridiskajai personai — līdz trīsdesmit piecām naudas soda vienībām;</a:t>
            </a:r>
          </a:p>
          <a:p>
            <a:pPr marL="0" indent="0" algn="just">
              <a:lnSpc>
                <a:spcPct val="110000"/>
              </a:lnSpc>
              <a:buNone/>
            </a:pPr>
            <a:r>
              <a:rPr lang="lv-LV" sz="1550" dirty="0">
                <a:solidFill>
                  <a:schemeClr val="accent2"/>
                </a:solidFill>
                <a:latin typeface="Times New Roman" panose="02020603050405020304" pitchFamily="18" charset="0"/>
                <a:ea typeface="+mj-ea"/>
                <a:cs typeface="Times New Roman" panose="02020603050405020304" pitchFamily="18" charset="0"/>
              </a:rPr>
              <a:t>2) apliecinājuma kartes, piemēro brīdinājumu vai naudas sodu fiziskajai personai līdz piecdesmit piecām naudas soda vienībām, bet juridiskajai personai — līdz sešdesmit piecām naudas soda vienībām;</a:t>
            </a:r>
          </a:p>
          <a:p>
            <a:pPr marL="0" indent="0" algn="just">
              <a:lnSpc>
                <a:spcPct val="110000"/>
              </a:lnSpc>
              <a:buNone/>
            </a:pPr>
            <a:r>
              <a:rPr lang="lv-LV" sz="1550" dirty="0">
                <a:solidFill>
                  <a:schemeClr val="accent2"/>
                </a:solidFill>
                <a:latin typeface="Times New Roman" panose="02020603050405020304" pitchFamily="18" charset="0"/>
                <a:ea typeface="+mj-ea"/>
                <a:cs typeface="Times New Roman" panose="02020603050405020304" pitchFamily="18" charset="0"/>
              </a:rPr>
              <a:t>3) būvprojekta, kura realizācijai ir nepieciešama būvatļauja, piemēro brīdinājumu vai naudas sodu fiziskajai personai līdz četrsimt naudas soda vienībām, bet juridiskajai personai — līdz piecsimt naudas soda vienībām.</a:t>
            </a:r>
          </a:p>
        </p:txBody>
      </p:sp>
      <p:pic>
        <p:nvPicPr>
          <p:cNvPr id="5" name="Grafika 1">
            <a:extLst>
              <a:ext uri="{FF2B5EF4-FFF2-40B4-BE49-F238E27FC236}">
                <a16:creationId xmlns:a16="http://schemas.microsoft.com/office/drawing/2014/main" id="{3D7BE9FD-7F8E-BC8E-9B44-47F9454A4D3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00267" y="2572423"/>
            <a:ext cx="1302454" cy="1982644"/>
          </a:xfrm>
          <a:prstGeom prst="rect">
            <a:avLst/>
          </a:prstGeom>
        </p:spPr>
      </p:pic>
    </p:spTree>
    <p:extLst>
      <p:ext uri="{BB962C8B-B14F-4D97-AF65-F5344CB8AC3E}">
        <p14:creationId xmlns:p14="http://schemas.microsoft.com/office/powerpoint/2010/main" val="30352458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69DB5D3-4B63-4FD1-BA37-8EBACA587A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7958C06-3C04-49E5-ADC2-F87376A588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8" y="0"/>
            <a:ext cx="7875323" cy="68532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FD4F8B04-08DD-4011-96EC-6196277E60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8624" y="0"/>
            <a:ext cx="7351628" cy="6858000"/>
          </a:xfrm>
          <a:custGeom>
            <a:avLst/>
            <a:gdLst>
              <a:gd name="connsiteX0" fmla="*/ 0 w 7351628"/>
              <a:gd name="connsiteY0" fmla="*/ 0 h 6858000"/>
              <a:gd name="connsiteX1" fmla="*/ 1482273 w 7351628"/>
              <a:gd name="connsiteY1" fmla="*/ 0 h 6858000"/>
              <a:gd name="connsiteX2" fmla="*/ 2438400 w 7351628"/>
              <a:gd name="connsiteY2" fmla="*/ 0 h 6858000"/>
              <a:gd name="connsiteX3" fmla="*/ 7351628 w 7351628"/>
              <a:gd name="connsiteY3" fmla="*/ 0 h 6858000"/>
              <a:gd name="connsiteX4" fmla="*/ 3920673 w 7351628"/>
              <a:gd name="connsiteY4" fmla="*/ 3430955 h 6858000"/>
              <a:gd name="connsiteX5" fmla="*/ 7175072 w 7351628"/>
              <a:gd name="connsiteY5" fmla="*/ 6857446 h 6858000"/>
              <a:gd name="connsiteX6" fmla="*/ 7196984 w 7351628"/>
              <a:gd name="connsiteY6" fmla="*/ 6858000 h 6858000"/>
              <a:gd name="connsiteX7" fmla="*/ 2438400 w 7351628"/>
              <a:gd name="connsiteY7" fmla="*/ 6858000 h 6858000"/>
              <a:gd name="connsiteX8" fmla="*/ 1482273 w 7351628"/>
              <a:gd name="connsiteY8" fmla="*/ 6858000 h 6858000"/>
              <a:gd name="connsiteX9" fmla="*/ 0 w 7351628"/>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351628" h="6858000">
                <a:moveTo>
                  <a:pt x="0" y="0"/>
                </a:moveTo>
                <a:lnTo>
                  <a:pt x="1482273" y="0"/>
                </a:lnTo>
                <a:lnTo>
                  <a:pt x="2438400" y="0"/>
                </a:lnTo>
                <a:lnTo>
                  <a:pt x="7351628" y="0"/>
                </a:lnTo>
                <a:cubicBezTo>
                  <a:pt x="5456764" y="0"/>
                  <a:pt x="3920673" y="1536091"/>
                  <a:pt x="3920673" y="3430955"/>
                </a:cubicBezTo>
                <a:cubicBezTo>
                  <a:pt x="3920673" y="5266604"/>
                  <a:pt x="5362258" y="6765554"/>
                  <a:pt x="7175072" y="6857446"/>
                </a:cubicBezTo>
                <a:lnTo>
                  <a:pt x="7196984" y="6858000"/>
                </a:lnTo>
                <a:lnTo>
                  <a:pt x="2438400" y="6858000"/>
                </a:lnTo>
                <a:lnTo>
                  <a:pt x="1482273" y="6858000"/>
                </a:lnTo>
                <a:lnTo>
                  <a:pt x="0" y="6858000"/>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useBgFill="1">
        <p:nvSpPr>
          <p:cNvPr id="15" name="Freeform: Shape 14">
            <a:extLst>
              <a:ext uri="{FF2B5EF4-FFF2-40B4-BE49-F238E27FC236}">
                <a16:creationId xmlns:a16="http://schemas.microsoft.com/office/drawing/2014/main" id="{068666C8-2303-425E-AD7D-7978AF7FA4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904573" y="0"/>
            <a:ext cx="5963231" cy="6861910"/>
          </a:xfrm>
          <a:custGeom>
            <a:avLst/>
            <a:gdLst>
              <a:gd name="connsiteX0" fmla="*/ 2532276 w 5963231"/>
              <a:gd name="connsiteY0" fmla="*/ 6861910 h 6861910"/>
              <a:gd name="connsiteX1" fmla="*/ 2377645 w 5963231"/>
              <a:gd name="connsiteY1" fmla="*/ 6858000 h 6861910"/>
              <a:gd name="connsiteX2" fmla="*/ 0 w 5963231"/>
              <a:gd name="connsiteY2" fmla="*/ 6858000 h 6861910"/>
              <a:gd name="connsiteX3" fmla="*/ 0 w 5963231"/>
              <a:gd name="connsiteY3" fmla="*/ 0 h 6861910"/>
              <a:gd name="connsiteX4" fmla="*/ 2532276 w 5963231"/>
              <a:gd name="connsiteY4" fmla="*/ 0 h 6861910"/>
              <a:gd name="connsiteX5" fmla="*/ 2547568 w 5963231"/>
              <a:gd name="connsiteY5" fmla="*/ 0 h 6861910"/>
              <a:gd name="connsiteX6" fmla="*/ 2547568 w 5963231"/>
              <a:gd name="connsiteY6" fmla="*/ 387 h 6861910"/>
              <a:gd name="connsiteX7" fmla="*/ 2708832 w 5963231"/>
              <a:gd name="connsiteY7" fmla="*/ 4464 h 6861910"/>
              <a:gd name="connsiteX8" fmla="*/ 5963231 w 5963231"/>
              <a:gd name="connsiteY8" fmla="*/ 3430955 h 6861910"/>
              <a:gd name="connsiteX9" fmla="*/ 2532276 w 5963231"/>
              <a:gd name="connsiteY9" fmla="*/ 6861910 h 6861910"/>
              <a:gd name="connsiteX0" fmla="*/ 2532276 w 5963231"/>
              <a:gd name="connsiteY0" fmla="*/ 6861910 h 6861910"/>
              <a:gd name="connsiteX1" fmla="*/ 0 w 5963231"/>
              <a:gd name="connsiteY1" fmla="*/ 6858000 h 6861910"/>
              <a:gd name="connsiteX2" fmla="*/ 0 w 5963231"/>
              <a:gd name="connsiteY2" fmla="*/ 0 h 6861910"/>
              <a:gd name="connsiteX3" fmla="*/ 2532276 w 5963231"/>
              <a:gd name="connsiteY3" fmla="*/ 0 h 6861910"/>
              <a:gd name="connsiteX4" fmla="*/ 2547568 w 5963231"/>
              <a:gd name="connsiteY4" fmla="*/ 0 h 6861910"/>
              <a:gd name="connsiteX5" fmla="*/ 2547568 w 5963231"/>
              <a:gd name="connsiteY5" fmla="*/ 387 h 6861910"/>
              <a:gd name="connsiteX6" fmla="*/ 2708832 w 5963231"/>
              <a:gd name="connsiteY6" fmla="*/ 4464 h 6861910"/>
              <a:gd name="connsiteX7" fmla="*/ 5963231 w 5963231"/>
              <a:gd name="connsiteY7" fmla="*/ 3430955 h 6861910"/>
              <a:gd name="connsiteX8" fmla="*/ 2532276 w 5963231"/>
              <a:gd name="connsiteY8" fmla="*/ 6861910 h 6861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63231" h="6861910">
                <a:moveTo>
                  <a:pt x="2532276" y="6861910"/>
                </a:moveTo>
                <a:lnTo>
                  <a:pt x="0" y="6858000"/>
                </a:lnTo>
                <a:lnTo>
                  <a:pt x="0" y="0"/>
                </a:lnTo>
                <a:lnTo>
                  <a:pt x="2532276" y="0"/>
                </a:lnTo>
                <a:lnTo>
                  <a:pt x="2547568" y="0"/>
                </a:lnTo>
                <a:lnTo>
                  <a:pt x="2547568" y="387"/>
                </a:lnTo>
                <a:lnTo>
                  <a:pt x="2708832" y="4464"/>
                </a:lnTo>
                <a:cubicBezTo>
                  <a:pt x="4521646" y="96356"/>
                  <a:pt x="5963231" y="1595306"/>
                  <a:pt x="5963231" y="3430955"/>
                </a:cubicBezTo>
                <a:cubicBezTo>
                  <a:pt x="5963231" y="5325819"/>
                  <a:pt x="4427140" y="6861910"/>
                  <a:pt x="2532276" y="6861910"/>
                </a:cubicBezTo>
                <a:close/>
              </a:path>
            </a:pathLst>
          </a:custGeom>
          <a:ln w="31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3BD0301B-8D6A-09A9-F7F0-861792750447}"/>
              </a:ext>
            </a:extLst>
          </p:cNvPr>
          <p:cNvSpPr>
            <a:spLocks noGrp="1"/>
          </p:cNvSpPr>
          <p:nvPr>
            <p:ph idx="1"/>
          </p:nvPr>
        </p:nvSpPr>
        <p:spPr>
          <a:xfrm>
            <a:off x="4681538" y="685800"/>
            <a:ext cx="3582790" cy="5491163"/>
          </a:xfrm>
        </p:spPr>
        <p:txBody>
          <a:bodyPr anchor="ctr">
            <a:normAutofit/>
          </a:bodyPr>
          <a:lstStyle/>
          <a:p>
            <a:pPr marL="0" indent="0">
              <a:buNone/>
            </a:pPr>
            <a:endParaRPr lang="lv-LV" b="1">
              <a:latin typeface="Times New Roman" panose="02020603050405020304" pitchFamily="18" charset="0"/>
              <a:cs typeface="Times New Roman" panose="02020603050405020304" pitchFamily="18" charset="0"/>
            </a:endParaRPr>
          </a:p>
          <a:p>
            <a:pPr marL="0" indent="0">
              <a:buNone/>
            </a:pPr>
            <a:r>
              <a:rPr lang="lv-LV" b="1">
                <a:latin typeface="Times New Roman" panose="02020603050405020304" pitchFamily="18" charset="0"/>
                <a:cs typeface="Times New Roman" panose="02020603050405020304" pitchFamily="18" charset="0"/>
              </a:rPr>
              <a:t>PALDIES PAR UZMANĪBU!</a:t>
            </a:r>
          </a:p>
          <a:p>
            <a:pPr marL="0" indent="0">
              <a:buNone/>
            </a:pPr>
            <a:endParaRPr lang="lv-LV" b="1">
              <a:latin typeface="Times New Roman" panose="02020603050405020304" pitchFamily="18" charset="0"/>
              <a:cs typeface="Times New Roman" panose="02020603050405020304" pitchFamily="18" charset="0"/>
            </a:endParaRPr>
          </a:p>
          <a:p>
            <a:pPr marL="0" indent="0">
              <a:buNone/>
            </a:pPr>
            <a:r>
              <a:rPr lang="fi-FI" b="1">
                <a:latin typeface="Times New Roman" panose="02020603050405020304" pitchFamily="18" charset="0"/>
                <a:cs typeface="Times New Roman" panose="02020603050405020304" pitchFamily="18" charset="0"/>
              </a:rPr>
              <a:t>Vairāk informācijas</a:t>
            </a:r>
          </a:p>
          <a:p>
            <a:pPr marL="0" indent="0">
              <a:buNone/>
            </a:pPr>
            <a:r>
              <a:rPr lang="fi-FI" b="1">
                <a:latin typeface="Times New Roman" panose="02020603050405020304" pitchFamily="18" charset="0"/>
                <a:cs typeface="Times New Roman" panose="02020603050405020304" pitchFamily="18" charset="0"/>
              </a:rPr>
              <a:t>www.bvkb.gov.lv</a:t>
            </a:r>
          </a:p>
          <a:p>
            <a:pPr marL="0" indent="0">
              <a:buNone/>
            </a:pPr>
            <a:endParaRPr lang="lv-LV" b="1">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78C8EF69-1BCE-38FE-B763-01CEC8D02313}"/>
              </a:ext>
            </a:extLst>
          </p:cNvPr>
          <p:cNvPicPr>
            <a:picLocks noChangeAspect="1"/>
          </p:cNvPicPr>
          <p:nvPr/>
        </p:nvPicPr>
        <p:blipFill>
          <a:blip r:embed="rId2"/>
          <a:stretch>
            <a:fillRect/>
          </a:stretch>
        </p:blipFill>
        <p:spPr>
          <a:xfrm>
            <a:off x="8526536" y="2567341"/>
            <a:ext cx="3126160" cy="2061219"/>
          </a:xfrm>
          <a:prstGeom prst="rect">
            <a:avLst/>
          </a:prstGeom>
          <a:ln w="22225">
            <a:solidFill>
              <a:schemeClr val="dk1">
                <a:alpha val="22000"/>
              </a:schemeClr>
            </a:solidFill>
          </a:ln>
        </p:spPr>
      </p:pic>
    </p:spTree>
    <p:extLst>
      <p:ext uri="{BB962C8B-B14F-4D97-AF65-F5344CB8AC3E}">
        <p14:creationId xmlns:p14="http://schemas.microsoft.com/office/powerpoint/2010/main" val="332390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9" name="Rectangle 68">
            <a:extLst>
              <a:ext uri="{FF2B5EF4-FFF2-40B4-BE49-F238E27FC236}">
                <a16:creationId xmlns:a16="http://schemas.microsoft.com/office/drawing/2014/main" id="{0FF30AE3-5A36-4C87-A232-1BB2380AE7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A525B5FF-E13A-45B8-AE8F-C24F2DD7DC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Shape 72">
            <a:extLst>
              <a:ext uri="{FF2B5EF4-FFF2-40B4-BE49-F238E27FC236}">
                <a16:creationId xmlns:a16="http://schemas.microsoft.com/office/drawing/2014/main" id="{5A23B282-46D3-4D08-AA8B-B34C55AD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42"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Freeform: Shape 74">
            <a:extLst>
              <a:ext uri="{FF2B5EF4-FFF2-40B4-BE49-F238E27FC236}">
                <a16:creationId xmlns:a16="http://schemas.microsoft.com/office/drawing/2014/main" id="{9309C63A-BB43-4695-A368-9B4D722F1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1115262" y="497030"/>
            <a:ext cx="9914859" cy="1291210"/>
          </a:xfrm>
        </p:spPr>
        <p:txBody>
          <a:bodyPr vert="horz" lIns="91440" tIns="45720" rIns="91440" bIns="45720" rtlCol="0">
            <a:normAutofit fontScale="90000"/>
          </a:bodyPr>
          <a:lstStyle/>
          <a:p>
            <a:pPr>
              <a:lnSpc>
                <a:spcPct val="90000"/>
              </a:lnSpc>
              <a:spcAft>
                <a:spcPts val="300"/>
              </a:spcAft>
            </a:pPr>
            <a:r>
              <a:rPr lang="en-US" sz="1300" dirty="0">
                <a:solidFill>
                  <a:srgbClr val="FFFFFF"/>
                </a:solidFill>
              </a:rPr>
              <a:t>                                             </a:t>
            </a:r>
            <a:br>
              <a:rPr lang="en-US" sz="1300" dirty="0">
                <a:solidFill>
                  <a:srgbClr val="FFFFFF"/>
                </a:solidFill>
              </a:rPr>
            </a:br>
            <a:br>
              <a:rPr lang="en-US" sz="1300" spc="-150" dirty="0">
                <a:solidFill>
                  <a:srgbClr val="FFFFFF"/>
                </a:solidFill>
              </a:rPr>
            </a:br>
            <a:r>
              <a:rPr lang="lv-LV" sz="2200" cap="all" dirty="0">
                <a:solidFill>
                  <a:schemeClr val="bg2"/>
                </a:solidFill>
                <a:latin typeface="Times New Roman" panose="02020603050405020304" pitchFamily="18" charset="0"/>
                <a:ea typeface="+mn-ea"/>
                <a:cs typeface="Times New Roman" panose="02020603050405020304" pitchFamily="18" charset="0"/>
              </a:rPr>
              <a:t>BŪVNIECĪBAS  NORMATĪVĀ  REGULĒJUMA   GROZĪJUMU   BŪTĪBA UN MĒRĶIS</a:t>
            </a:r>
            <a:br>
              <a:rPr lang="lv-LV" sz="2200" cap="all" dirty="0">
                <a:solidFill>
                  <a:schemeClr val="bg2"/>
                </a:solidFill>
                <a:latin typeface="Times New Roman" panose="02020603050405020304" pitchFamily="18" charset="0"/>
                <a:ea typeface="+mn-ea"/>
                <a:cs typeface="Times New Roman" panose="02020603050405020304" pitchFamily="18" charset="0"/>
              </a:rPr>
            </a:br>
            <a:endParaRPr lang="en-US" sz="2200" cap="all" dirty="0">
              <a:solidFill>
                <a:schemeClr val="bg2"/>
              </a:solidFill>
              <a:latin typeface="Times New Roman" panose="02020603050405020304" pitchFamily="18" charset="0"/>
              <a:ea typeface="+mn-ea"/>
              <a:cs typeface="Times New Roman" panose="02020603050405020304" pitchFamily="18" charset="0"/>
            </a:endParaRPr>
          </a:p>
        </p:txBody>
      </p:sp>
      <p:sp>
        <p:nvSpPr>
          <p:cNvPr id="35" name="Content Placeholder 34">
            <a:extLst>
              <a:ext uri="{FF2B5EF4-FFF2-40B4-BE49-F238E27FC236}">
                <a16:creationId xmlns:a16="http://schemas.microsoft.com/office/drawing/2014/main" id="{D2CA196A-405F-DF98-7D9B-0E220AB61DE6}"/>
              </a:ext>
            </a:extLst>
          </p:cNvPr>
          <p:cNvSpPr>
            <a:spLocks noGrp="1"/>
          </p:cNvSpPr>
          <p:nvPr>
            <p:ph idx="1"/>
          </p:nvPr>
        </p:nvSpPr>
        <p:spPr>
          <a:xfrm>
            <a:off x="1023458" y="2390862"/>
            <a:ext cx="9288944" cy="3942272"/>
          </a:xfrm>
        </p:spPr>
        <p:txBody>
          <a:bodyPr>
            <a:normAutofit fontScale="47500" lnSpcReduction="20000"/>
          </a:bodyPr>
          <a:lstStyle/>
          <a:p>
            <a:pPr marL="0" indent="0" algn="just">
              <a:buNone/>
            </a:pPr>
            <a:r>
              <a:rPr lang="lv-LV" sz="4000" dirty="0">
                <a:solidFill>
                  <a:srgbClr val="156F79"/>
                </a:solidFill>
                <a:latin typeface="Times New Roman" panose="02020603050405020304" pitchFamily="18" charset="0"/>
                <a:ea typeface="+mj-ea"/>
                <a:cs typeface="Times New Roman" panose="02020603050405020304" pitchFamily="18" charset="0"/>
              </a:rPr>
              <a:t>2023.gadā veikto grozījumu pamatuzdevums novērst regulējuma nepilnības, kas negatīvi iespaido būvniecības kvalitāti, veido administratīvos šķēršļus, kavē būvniecības procesu, t.sk.:</a:t>
            </a:r>
          </a:p>
          <a:p>
            <a:pPr algn="just">
              <a:buClr>
                <a:srgbClr val="167680"/>
              </a:buClr>
              <a:buFont typeface="Wingdings" panose="05000000000000000000" pitchFamily="2" charset="2"/>
              <a:buChar char="q"/>
            </a:pPr>
            <a:r>
              <a:rPr lang="lv-LV" sz="4000" dirty="0">
                <a:solidFill>
                  <a:srgbClr val="156F79"/>
                </a:solidFill>
                <a:latin typeface="Times New Roman" panose="02020603050405020304" pitchFamily="18" charset="0"/>
                <a:ea typeface="+mj-ea"/>
                <a:cs typeface="Times New Roman" panose="02020603050405020304" pitchFamily="18" charset="0"/>
              </a:rPr>
              <a:t>samazināt birokrātisko procedūru skaitu (izņēmumu), vienlaikus nodrošinot efektīvāku, caurskatāmāku, pēc iespējas vienotu būvniecības procesu;</a:t>
            </a:r>
          </a:p>
          <a:p>
            <a:pPr algn="just">
              <a:buClr>
                <a:srgbClr val="167680"/>
              </a:buClr>
              <a:buFont typeface="Wingdings" panose="05000000000000000000" pitchFamily="2" charset="2"/>
              <a:buChar char="q"/>
            </a:pPr>
            <a:r>
              <a:rPr lang="lv-LV" sz="4000" dirty="0">
                <a:solidFill>
                  <a:srgbClr val="156F79"/>
                </a:solidFill>
                <a:latin typeface="Times New Roman" panose="02020603050405020304" pitchFamily="18" charset="0"/>
                <a:ea typeface="+mj-ea"/>
                <a:cs typeface="Times New Roman" panose="02020603050405020304" pitchFamily="18" charset="0"/>
              </a:rPr>
              <a:t>novērst datu dublēšanos dažāda veida obligātajos būvdarbu dokumentos, kā arī pārskatīt šo dokumentu nepieciešamību un piemērojamību;</a:t>
            </a:r>
          </a:p>
          <a:p>
            <a:pPr algn="just">
              <a:buClr>
                <a:srgbClr val="167680"/>
              </a:buClr>
              <a:buFont typeface="Wingdings" panose="05000000000000000000" pitchFamily="2" charset="2"/>
              <a:buChar char="q"/>
            </a:pPr>
            <a:r>
              <a:rPr lang="lv-LV" sz="4000" dirty="0">
                <a:solidFill>
                  <a:srgbClr val="156F79"/>
                </a:solidFill>
                <a:latin typeface="Times New Roman" panose="02020603050405020304" pitchFamily="18" charset="0"/>
                <a:ea typeface="+mj-ea"/>
                <a:cs typeface="Times New Roman" panose="02020603050405020304" pitchFamily="18" charset="0"/>
              </a:rPr>
              <a:t>skaidri noteikt būvniecības dalībnieku un kontrolējošo iestāžu atbildības robežas;</a:t>
            </a:r>
          </a:p>
          <a:p>
            <a:pPr algn="just">
              <a:buClr>
                <a:srgbClr val="167680"/>
              </a:buClr>
              <a:buFont typeface="Wingdings" panose="05000000000000000000" pitchFamily="2" charset="2"/>
              <a:buChar char="q"/>
            </a:pPr>
            <a:r>
              <a:rPr lang="lv-LV" sz="4000" dirty="0">
                <a:solidFill>
                  <a:srgbClr val="156F79"/>
                </a:solidFill>
                <a:latin typeface="Times New Roman" panose="02020603050405020304" pitchFamily="18" charset="0"/>
                <a:ea typeface="+mj-ea"/>
                <a:cs typeface="Times New Roman" panose="02020603050405020304" pitchFamily="18" charset="0"/>
              </a:rPr>
              <a:t>mazināt būvniecības dalībnieku un kontrolējošo iestāžu būvinspektoru atšķirīgo tiesību normu interpretāciju un strīdus situācijas ar būvdarbu veicēju;</a:t>
            </a:r>
          </a:p>
          <a:p>
            <a:pPr algn="just">
              <a:buClr>
                <a:srgbClr val="167680"/>
              </a:buClr>
              <a:buFont typeface="Wingdings" panose="05000000000000000000" pitchFamily="2" charset="2"/>
              <a:buChar char="q"/>
            </a:pPr>
            <a:r>
              <a:rPr lang="lv-LV" sz="4000" dirty="0">
                <a:solidFill>
                  <a:srgbClr val="156F79"/>
                </a:solidFill>
                <a:latin typeface="Times New Roman" panose="02020603050405020304" pitchFamily="18" charset="0"/>
                <a:ea typeface="+mj-ea"/>
                <a:cs typeface="Times New Roman" panose="02020603050405020304" pitchFamily="18" charset="0"/>
              </a:rPr>
              <a:t>pilnveidot būves drošības kontroli būvdarbu un ekspluatācijas laikā, lai nodrošināt būves ilgtspējību - sociāli atbildīgu būvniecību.</a:t>
            </a:r>
          </a:p>
          <a:p>
            <a:pPr marL="0" indent="0">
              <a:buNone/>
            </a:pPr>
            <a:endParaRPr lang="en-US" dirty="0"/>
          </a:p>
        </p:txBody>
      </p:sp>
      <p:pic>
        <p:nvPicPr>
          <p:cNvPr id="5" name="Grafika 1">
            <a:extLst>
              <a:ext uri="{FF2B5EF4-FFF2-40B4-BE49-F238E27FC236}">
                <a16:creationId xmlns:a16="http://schemas.microsoft.com/office/drawing/2014/main" id="{C9D83446-E229-F5D7-ECC5-1C9F5A1CB82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477500" y="2625994"/>
            <a:ext cx="1413934" cy="2250058"/>
          </a:xfrm>
          <a:prstGeom prst="rect">
            <a:avLst/>
          </a:prstGeom>
        </p:spPr>
      </p:pic>
    </p:spTree>
    <p:extLst>
      <p:ext uri="{BB962C8B-B14F-4D97-AF65-F5344CB8AC3E}">
        <p14:creationId xmlns:p14="http://schemas.microsoft.com/office/powerpoint/2010/main" val="2144803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0FF30AE3-5A36-4C87-A232-1BB2380AE7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A525B5FF-E13A-45B8-AE8F-C24F2DD7DC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Shape 43">
            <a:extLst>
              <a:ext uri="{FF2B5EF4-FFF2-40B4-BE49-F238E27FC236}">
                <a16:creationId xmlns:a16="http://schemas.microsoft.com/office/drawing/2014/main" id="{5A23B282-46D3-4D08-AA8B-B34C55AD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42"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6" name="Freeform: Shape 45">
            <a:extLst>
              <a:ext uri="{FF2B5EF4-FFF2-40B4-BE49-F238E27FC236}">
                <a16:creationId xmlns:a16="http://schemas.microsoft.com/office/drawing/2014/main" id="{9309C63A-BB43-4695-A368-9B4D722F1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914401" y="443459"/>
            <a:ext cx="9914859" cy="1291210"/>
          </a:xfrm>
        </p:spPr>
        <p:txBody>
          <a:bodyPr vert="horz" lIns="91440" tIns="45720" rIns="91440" bIns="45720" rtlCol="0">
            <a:normAutofit/>
          </a:bodyPr>
          <a:lstStyle/>
          <a:p>
            <a:pPr>
              <a:lnSpc>
                <a:spcPct val="90000"/>
              </a:lnSpc>
              <a:spcAft>
                <a:spcPts val="300"/>
              </a:spcAft>
            </a:pPr>
            <a:r>
              <a:rPr lang="en-US" sz="1300" dirty="0">
                <a:solidFill>
                  <a:srgbClr val="FFFFFF"/>
                </a:solidFill>
              </a:rPr>
              <a:t>                                             </a:t>
            </a:r>
            <a:br>
              <a:rPr lang="en-US" sz="1300" dirty="0">
                <a:solidFill>
                  <a:srgbClr val="FFFFFF"/>
                </a:solidFill>
              </a:rPr>
            </a:br>
            <a:br>
              <a:rPr lang="en-US" sz="1300" spc="-150" dirty="0">
                <a:solidFill>
                  <a:srgbClr val="FFFFFF"/>
                </a:solidFill>
              </a:rPr>
            </a:br>
            <a:r>
              <a:rPr lang="en-US" sz="2400" cap="all" dirty="0">
                <a:solidFill>
                  <a:schemeClr val="bg2"/>
                </a:solidFill>
                <a:latin typeface="Times New Roman" panose="02020603050405020304" pitchFamily="18" charset="0"/>
                <a:ea typeface="+mn-ea"/>
                <a:cs typeface="Times New Roman" panose="02020603050405020304" pitchFamily="18" charset="0"/>
              </a:rPr>
              <a:t>19.08.2014. </a:t>
            </a:r>
            <a:r>
              <a:rPr lang="lv-LV" sz="2400" cap="all" dirty="0">
                <a:solidFill>
                  <a:schemeClr val="bg2"/>
                </a:solidFill>
                <a:latin typeface="Times New Roman" panose="02020603050405020304" pitchFamily="18" charset="0"/>
                <a:ea typeface="+mn-ea"/>
                <a:cs typeface="Times New Roman" panose="02020603050405020304" pitchFamily="18" charset="0"/>
              </a:rPr>
              <a:t>noteikumi </a:t>
            </a:r>
            <a:r>
              <a:rPr lang="en-US" sz="2400" cap="all" dirty="0">
                <a:solidFill>
                  <a:schemeClr val="bg2"/>
                </a:solidFill>
                <a:latin typeface="Times New Roman" panose="02020603050405020304" pitchFamily="18" charset="0"/>
                <a:ea typeface="+mn-ea"/>
                <a:cs typeface="Times New Roman" panose="02020603050405020304" pitchFamily="18" charset="0"/>
              </a:rPr>
              <a:t>Nr. 500 «</a:t>
            </a:r>
            <a:r>
              <a:rPr lang="lv-LV" sz="2400" cap="all" dirty="0">
                <a:solidFill>
                  <a:schemeClr val="bg2"/>
                </a:solidFill>
                <a:latin typeface="Times New Roman" panose="02020603050405020304" pitchFamily="18" charset="0"/>
                <a:ea typeface="+mn-ea"/>
                <a:cs typeface="Times New Roman" panose="02020603050405020304" pitchFamily="18" charset="0"/>
              </a:rPr>
              <a:t>Vispārīgie būvnoteikumi</a:t>
            </a:r>
            <a:r>
              <a:rPr lang="en-US" sz="2400" cap="all" dirty="0">
                <a:solidFill>
                  <a:schemeClr val="bg2"/>
                </a:solidFill>
                <a:latin typeface="Times New Roman" panose="02020603050405020304" pitchFamily="18" charset="0"/>
                <a:ea typeface="+mn-ea"/>
                <a:cs typeface="Times New Roman" panose="02020603050405020304" pitchFamily="18" charset="0"/>
              </a:rPr>
              <a:t>» </a:t>
            </a:r>
            <a:br>
              <a:rPr lang="en-US" sz="1300" dirty="0">
                <a:solidFill>
                  <a:srgbClr val="FFFFFF"/>
                </a:solidFill>
              </a:rPr>
            </a:br>
            <a:endParaRPr lang="en-US" sz="1300" dirty="0">
              <a:solidFill>
                <a:srgbClr val="FFFFFF"/>
              </a:solidFill>
            </a:endParaRPr>
          </a:p>
        </p:txBody>
      </p:sp>
      <p:sp>
        <p:nvSpPr>
          <p:cNvPr id="35" name="Content Placeholder 34">
            <a:extLst>
              <a:ext uri="{FF2B5EF4-FFF2-40B4-BE49-F238E27FC236}">
                <a16:creationId xmlns:a16="http://schemas.microsoft.com/office/drawing/2014/main" id="{D2CA196A-405F-DF98-7D9B-0E220AB61DE6}"/>
              </a:ext>
            </a:extLst>
          </p:cNvPr>
          <p:cNvSpPr>
            <a:spLocks noGrp="1"/>
          </p:cNvSpPr>
          <p:nvPr>
            <p:ph idx="1"/>
          </p:nvPr>
        </p:nvSpPr>
        <p:spPr>
          <a:xfrm>
            <a:off x="914401" y="2946400"/>
            <a:ext cx="9135532" cy="2128964"/>
          </a:xfrm>
        </p:spPr>
        <p:txBody>
          <a:bodyPr>
            <a:normAutofit/>
          </a:bodyPr>
          <a:lstStyle/>
          <a:p>
            <a:pPr marL="0" indent="0" algn="just">
              <a:lnSpc>
                <a:spcPct val="100000"/>
              </a:lnSpc>
              <a:buNone/>
            </a:pPr>
            <a:r>
              <a:rPr lang="lv-LV" sz="2200" dirty="0">
                <a:solidFill>
                  <a:srgbClr val="156F79"/>
                </a:solidFill>
                <a:latin typeface="Times New Roman" panose="02020603050405020304" pitchFamily="18" charset="0"/>
                <a:ea typeface="+mj-ea"/>
                <a:cs typeface="Times New Roman" panose="02020603050405020304" pitchFamily="18" charset="0"/>
              </a:rPr>
              <a:t>30.08.2023. stājās spēkā grozījumi Ministru kabineta 19.08.2014. noteikumos Nr. 500 «Vispārīgie būvnoteikumi» (turpmāk – Vispārīgie būvnoteikumi), kas ietekmē līdzšinējo kārtību, kas attiecināma uz būvprojekta izmaiņu saskaņošanas kārtību un to atkārtoto ekspertīzi, kas ir obligāts nosacījums        3. grupas būvju būvprojektiem, </a:t>
            </a:r>
            <a:br>
              <a:rPr lang="lv-LV" sz="2200" dirty="0">
                <a:solidFill>
                  <a:srgbClr val="156F79"/>
                </a:solidFill>
                <a:latin typeface="Times New Roman" panose="02020603050405020304" pitchFamily="18" charset="0"/>
                <a:ea typeface="+mj-ea"/>
                <a:cs typeface="Times New Roman" panose="02020603050405020304" pitchFamily="18" charset="0"/>
              </a:rPr>
            </a:br>
            <a:r>
              <a:rPr lang="lv-LV" sz="2200" dirty="0">
                <a:solidFill>
                  <a:srgbClr val="156F79"/>
                </a:solidFill>
                <a:latin typeface="Times New Roman" panose="02020603050405020304" pitchFamily="18" charset="0"/>
                <a:ea typeface="+mj-ea"/>
                <a:cs typeface="Times New Roman" panose="02020603050405020304" pitchFamily="18" charset="0"/>
              </a:rPr>
              <a:t>ja to būvniecībai ir nepieciešama būvatļauja. </a:t>
            </a:r>
            <a:endParaRPr lang="en-US" dirty="0">
              <a:solidFill>
                <a:srgbClr val="156F79"/>
              </a:solidFill>
              <a:highlight>
                <a:srgbClr val="FFFF00"/>
              </a:highlight>
              <a:latin typeface="Times New Roman" panose="02020603050405020304" pitchFamily="18" charset="0"/>
              <a:ea typeface="+mj-ea"/>
              <a:cs typeface="Times New Roman" panose="02020603050405020304" pitchFamily="18" charset="0"/>
            </a:endParaRPr>
          </a:p>
        </p:txBody>
      </p:sp>
      <p:pic>
        <p:nvPicPr>
          <p:cNvPr id="2" name="Picture 1">
            <a:extLst>
              <a:ext uri="{FF2B5EF4-FFF2-40B4-BE49-F238E27FC236}">
                <a16:creationId xmlns:a16="http://schemas.microsoft.com/office/drawing/2014/main" id="{49FAB30E-B9EC-C3C2-9717-0A0100AFD43F}"/>
              </a:ext>
            </a:extLst>
          </p:cNvPr>
          <p:cNvPicPr>
            <a:picLocks noChangeAspect="1"/>
          </p:cNvPicPr>
          <p:nvPr/>
        </p:nvPicPr>
        <p:blipFill>
          <a:blip r:embed="rId3"/>
          <a:stretch>
            <a:fillRect/>
          </a:stretch>
        </p:blipFill>
        <p:spPr>
          <a:xfrm>
            <a:off x="10413769" y="2572423"/>
            <a:ext cx="1414395" cy="2249619"/>
          </a:xfrm>
          <a:prstGeom prst="rect">
            <a:avLst/>
          </a:prstGeom>
        </p:spPr>
      </p:pic>
    </p:spTree>
    <p:extLst>
      <p:ext uri="{BB962C8B-B14F-4D97-AF65-F5344CB8AC3E}">
        <p14:creationId xmlns:p14="http://schemas.microsoft.com/office/powerpoint/2010/main" val="4046953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E409A230-1F63-4EE2-8589-626E2B6F9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CA51A8C-0E50-41DF-A91D-08AF981DA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6F78591F-B0B0-4984-93CF-DF5F065334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343647" cy="4385568"/>
          </a:xfrm>
          <a:custGeom>
            <a:avLst/>
            <a:gdLst>
              <a:gd name="connsiteX0" fmla="*/ 2343647 w 2343647"/>
              <a:gd name="connsiteY0" fmla="*/ 4385568 h 4385568"/>
              <a:gd name="connsiteX1" fmla="*/ 2329829 w 2343647"/>
              <a:gd name="connsiteY1" fmla="*/ 4385568 h 4385568"/>
              <a:gd name="connsiteX2" fmla="*/ 2309087 w 2343647"/>
              <a:gd name="connsiteY2" fmla="*/ 4243910 h 4385568"/>
              <a:gd name="connsiteX3" fmla="*/ 134816 w 2343647"/>
              <a:gd name="connsiteY3" fmla="*/ 2266740 h 4385568"/>
              <a:gd name="connsiteX4" fmla="*/ 0 w 2343647"/>
              <a:gd name="connsiteY4" fmla="*/ 2260357 h 4385568"/>
              <a:gd name="connsiteX5" fmla="*/ 134816 w 2343647"/>
              <a:gd name="connsiteY5" fmla="*/ 2253974 h 4385568"/>
              <a:gd name="connsiteX6" fmla="*/ 2340504 w 2343647"/>
              <a:gd name="connsiteY6" fmla="*/ 62243 h 4385568"/>
              <a:gd name="connsiteX7" fmla="*/ 2343647 w 2343647"/>
              <a:gd name="connsiteY7" fmla="*/ 0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2343647" y="4385568"/>
                </a:moveTo>
                <a:lnTo>
                  <a:pt x="2329829" y="4385568"/>
                </a:lnTo>
                <a:lnTo>
                  <a:pt x="2309087" y="4243910"/>
                </a:lnTo>
                <a:cubicBezTo>
                  <a:pt x="2106054" y="3186505"/>
                  <a:pt x="1224286" y="2370437"/>
                  <a:pt x="134816" y="2266740"/>
                </a:cubicBezTo>
                <a:lnTo>
                  <a:pt x="0" y="2260357"/>
                </a:lnTo>
                <a:lnTo>
                  <a:pt x="134816" y="2253974"/>
                </a:lnTo>
                <a:cubicBezTo>
                  <a:pt x="1296917" y="2143364"/>
                  <a:pt x="2222700" y="1222233"/>
                  <a:pt x="2340504" y="62243"/>
                </a:cubicBezTo>
                <a:lnTo>
                  <a:pt x="2343647"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8FE457BD-7605-4CC4-9DAF-A74B3CC255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343647" cy="4385568"/>
          </a:xfrm>
          <a:custGeom>
            <a:avLst/>
            <a:gdLst>
              <a:gd name="connsiteX0" fmla="*/ 2343647 w 2343647"/>
              <a:gd name="connsiteY0" fmla="*/ 4385568 h 4385568"/>
              <a:gd name="connsiteX1" fmla="*/ 2329829 w 2343647"/>
              <a:gd name="connsiteY1" fmla="*/ 4385568 h 4385568"/>
              <a:gd name="connsiteX2" fmla="*/ 2309087 w 2343647"/>
              <a:gd name="connsiteY2" fmla="*/ 4243910 h 4385568"/>
              <a:gd name="connsiteX3" fmla="*/ 134816 w 2343647"/>
              <a:gd name="connsiteY3" fmla="*/ 2266740 h 4385568"/>
              <a:gd name="connsiteX4" fmla="*/ 0 w 2343647"/>
              <a:gd name="connsiteY4" fmla="*/ 2260357 h 4385568"/>
              <a:gd name="connsiteX5" fmla="*/ 134816 w 2343647"/>
              <a:gd name="connsiteY5" fmla="*/ 2253974 h 4385568"/>
              <a:gd name="connsiteX6" fmla="*/ 2340504 w 2343647"/>
              <a:gd name="connsiteY6" fmla="*/ 62243 h 4385568"/>
              <a:gd name="connsiteX7" fmla="*/ 2343647 w 2343647"/>
              <a:gd name="connsiteY7" fmla="*/ 0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2343647" y="4385568"/>
                </a:moveTo>
                <a:lnTo>
                  <a:pt x="2329829" y="4385568"/>
                </a:lnTo>
                <a:lnTo>
                  <a:pt x="2309087" y="4243910"/>
                </a:lnTo>
                <a:cubicBezTo>
                  <a:pt x="2106054" y="3186505"/>
                  <a:pt x="1224286" y="2370437"/>
                  <a:pt x="134816" y="2266740"/>
                </a:cubicBezTo>
                <a:lnTo>
                  <a:pt x="0" y="2260357"/>
                </a:lnTo>
                <a:lnTo>
                  <a:pt x="134816" y="2253974"/>
                </a:lnTo>
                <a:cubicBezTo>
                  <a:pt x="1296917" y="2143364"/>
                  <a:pt x="2222700" y="1222233"/>
                  <a:pt x="2340504" y="62243"/>
                </a:cubicBezTo>
                <a:lnTo>
                  <a:pt x="2343647" y="0"/>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914401" y="394855"/>
            <a:ext cx="9614847" cy="1517616"/>
          </a:xfrm>
        </p:spPr>
        <p:txBody>
          <a:bodyPr>
            <a:normAutofit/>
          </a:bodyPr>
          <a:lstStyle/>
          <a:p>
            <a:pPr marL="228600" marR="0" lvl="0" indent="-228600" defTabSz="914400" rtl="0" eaLnBrk="1" fontAlgn="auto" latinLnBrk="0" hangingPunct="1">
              <a:lnSpc>
                <a:spcPct val="120000"/>
              </a:lnSpc>
              <a:spcBef>
                <a:spcPts val="1000"/>
              </a:spcBef>
              <a:spcAft>
                <a:spcPts val="0"/>
              </a:spcAft>
              <a:buClr>
                <a:srgbClr val="F48E7C"/>
              </a:buClr>
              <a:buSzTx/>
              <a:buFont typeface="Arial" panose="020B0604020202020204" pitchFamily="34" charset="0"/>
              <a:buChar char="•"/>
              <a:tabLst/>
              <a:defRPr/>
            </a:pPr>
            <a:r>
              <a:rPr lang="lv-LV" sz="800" b="1" dirty="0">
                <a:latin typeface="Times New Roman" panose="02020603050405020304" pitchFamily="18" charset="0"/>
                <a:cs typeface="Times New Roman" panose="02020603050405020304" pitchFamily="18" charset="0"/>
              </a:rPr>
              <a:t>MK 19.08.2014.noteikumi Nr.500 «Vispārīgie būvnoteikumi» 60. punkts</a:t>
            </a:r>
            <a:br>
              <a:rPr lang="lv-LV" sz="800" b="1" dirty="0">
                <a:latin typeface="Times New Roman" panose="02020603050405020304" pitchFamily="18" charset="0"/>
                <a:cs typeface="Times New Roman" panose="02020603050405020304" pitchFamily="18" charset="0"/>
              </a:rPr>
            </a:br>
            <a:r>
              <a:rPr kumimoji="0" lang="lv-LV" sz="2200" i="0" u="none" strike="noStrike" kern="1200" cap="all" spc="0" normalizeH="0" noProof="0" dirty="0">
                <a:ln>
                  <a:noFill/>
                </a:ln>
                <a:solidFill>
                  <a:schemeClr val="bg2"/>
                </a:solidFill>
                <a:effectLst/>
                <a:uLnTx/>
                <a:uFillTx/>
                <a:latin typeface="Times New Roman" panose="02020603050405020304" pitchFamily="18" charset="0"/>
                <a:ea typeface="+mn-ea"/>
                <a:cs typeface="Times New Roman" panose="02020603050405020304" pitchFamily="18" charset="0"/>
              </a:rPr>
              <a:t>Vispārīgo būvnoteikumu 60. punkts</a:t>
            </a:r>
            <a:br>
              <a:rPr kumimoji="0" lang="lv-LV" sz="2200" b="1" i="0" u="none" strike="noStrike" kern="1200" cap="none" spc="0" normalizeH="0" baseline="0" noProof="0" dirty="0">
                <a:ln>
                  <a:noFill/>
                </a:ln>
                <a:solidFill>
                  <a:srgbClr val="09283F"/>
                </a:solidFill>
                <a:effectLst/>
                <a:uLnTx/>
                <a:uFillTx/>
                <a:latin typeface="Times New Roman" panose="02020603050405020304" pitchFamily="18" charset="0"/>
                <a:ea typeface="+mn-ea"/>
                <a:cs typeface="Times New Roman" panose="02020603050405020304" pitchFamily="18" charset="0"/>
              </a:rPr>
            </a:br>
            <a:endParaRPr lang="lv-LV" sz="2200" dirty="0">
              <a:solidFill>
                <a:srgbClr val="FFFFFF"/>
              </a:solidFill>
            </a:endParaRPr>
          </a:p>
        </p:txBody>
      </p:sp>
      <p:sp>
        <p:nvSpPr>
          <p:cNvPr id="24" name="Content Placeholder 23">
            <a:extLst>
              <a:ext uri="{FF2B5EF4-FFF2-40B4-BE49-F238E27FC236}">
                <a16:creationId xmlns:a16="http://schemas.microsoft.com/office/drawing/2014/main" id="{82F28984-408B-AD8F-3446-26904EE004AC}"/>
              </a:ext>
            </a:extLst>
          </p:cNvPr>
          <p:cNvSpPr>
            <a:spLocks noGrp="1"/>
          </p:cNvSpPr>
          <p:nvPr>
            <p:ph idx="1"/>
          </p:nvPr>
        </p:nvSpPr>
        <p:spPr>
          <a:xfrm>
            <a:off x="838984" y="2899366"/>
            <a:ext cx="8855349" cy="2879266"/>
          </a:xfrm>
        </p:spPr>
        <p:txBody>
          <a:bodyPr>
            <a:normAutofit fontScale="55000" lnSpcReduction="20000"/>
          </a:bodyPr>
          <a:lstStyle/>
          <a:p>
            <a:pPr marL="0" indent="0" algn="just">
              <a:buNone/>
            </a:pPr>
            <a:br>
              <a:rPr lang="lv-LV" sz="2000" dirty="0">
                <a:solidFill>
                  <a:schemeClr val="tx1"/>
                </a:solidFill>
                <a:latin typeface="Times New Roman" panose="02020603050405020304" pitchFamily="18" charset="0"/>
                <a:cs typeface="Times New Roman" panose="02020603050405020304" pitchFamily="18" charset="0"/>
              </a:rPr>
            </a:br>
            <a:r>
              <a:rPr lang="lv-LV" sz="3100" dirty="0">
                <a:solidFill>
                  <a:srgbClr val="156F79"/>
                </a:solidFill>
                <a:latin typeface="Times New Roman" panose="02020603050405020304" pitchFamily="18" charset="0"/>
                <a:ea typeface="+mj-ea"/>
                <a:cs typeface="Times New Roman" panose="02020603050405020304" pitchFamily="18" charset="0"/>
              </a:rPr>
              <a:t>Ja būvprojektam, kuram būvniecības jomu regulējošos normatīvajos aktos noteiktajos gadījumos ir veikta būvekspertīze, pirms būvdarbu uzsākšanas vai būvdarbu laikā tiek mainīts būves, tās nesošo konstrukciju vai to daļu konstruktīvais vai cits risinājums, kas samazina būves mehānisko stiprību, stabilitāti, ugunsdrošību vai lietošanas drošumu, un </a:t>
            </a:r>
            <a:r>
              <a:rPr lang="lv-LV" sz="3100" b="1" dirty="0">
                <a:solidFill>
                  <a:srgbClr val="156F79"/>
                </a:solidFill>
                <a:latin typeface="Times New Roman" panose="02020603050405020304" pitchFamily="18" charset="0"/>
                <a:ea typeface="+mj-ea"/>
                <a:cs typeface="Times New Roman" panose="02020603050405020304" pitchFamily="18" charset="0"/>
              </a:rPr>
              <a:t>to izmaiņu būvprojektā atbilstoši šo noteikumu 67.</a:t>
            </a:r>
            <a:r>
              <a:rPr lang="lv-LV" sz="3100" b="1" baseline="30000" dirty="0">
                <a:solidFill>
                  <a:srgbClr val="156F79"/>
                </a:solidFill>
                <a:latin typeface="Times New Roman" panose="02020603050405020304" pitchFamily="18" charset="0"/>
                <a:ea typeface="+mj-ea"/>
                <a:cs typeface="Times New Roman" panose="02020603050405020304" pitchFamily="18" charset="0"/>
              </a:rPr>
              <a:t>1</a:t>
            </a:r>
            <a:r>
              <a:rPr lang="lv-LV" sz="3100" b="1" dirty="0">
                <a:solidFill>
                  <a:srgbClr val="156F79"/>
                </a:solidFill>
                <a:latin typeface="Times New Roman" panose="02020603050405020304" pitchFamily="18" charset="0"/>
                <a:ea typeface="+mj-ea"/>
                <a:cs typeface="Times New Roman" panose="02020603050405020304" pitchFamily="18" charset="0"/>
              </a:rPr>
              <a:t> punktam ir norādījis būvprojekta izstrādātājs</a:t>
            </a:r>
            <a:r>
              <a:rPr lang="lv-LV" sz="3100" dirty="0">
                <a:solidFill>
                  <a:srgbClr val="156F79"/>
                </a:solidFill>
                <a:latin typeface="Times New Roman" panose="02020603050405020304" pitchFamily="18" charset="0"/>
                <a:ea typeface="+mj-ea"/>
                <a:cs typeface="Times New Roman" panose="02020603050405020304" pitchFamily="18" charset="0"/>
              </a:rPr>
              <a:t>, būvniecības ierosinātājam </a:t>
            </a:r>
            <a:r>
              <a:rPr lang="lv-LV" sz="3100" b="1" dirty="0">
                <a:solidFill>
                  <a:srgbClr val="156F79"/>
                </a:solidFill>
                <a:latin typeface="Times New Roman" panose="02020603050405020304" pitchFamily="18" charset="0"/>
                <a:ea typeface="+mj-ea"/>
                <a:cs typeface="Times New Roman" panose="02020603050405020304" pitchFamily="18" charset="0"/>
              </a:rPr>
              <a:t>ir pienākums veikt atkārtotu attiecīgo būvprojekta daļu ekspertīzi</a:t>
            </a:r>
            <a:r>
              <a:rPr lang="lv-LV" sz="3100" dirty="0">
                <a:solidFill>
                  <a:srgbClr val="156F79"/>
                </a:solidFill>
                <a:latin typeface="Times New Roman" panose="02020603050405020304" pitchFamily="18" charset="0"/>
                <a:ea typeface="+mj-ea"/>
                <a:cs typeface="Times New Roman" panose="02020603050405020304" pitchFamily="18" charset="0"/>
              </a:rPr>
              <a:t>, ievērojot šo noteikumu        69. punktu. Izmaiņu būvprojekta būvekspertīzes atzinumu pievieno izmaiņu būvprojektam </a:t>
            </a:r>
            <a:r>
              <a:rPr lang="lv-LV" sz="3100" b="1" dirty="0">
                <a:solidFill>
                  <a:srgbClr val="156F79"/>
                </a:solidFill>
                <a:latin typeface="Times New Roman" panose="02020603050405020304" pitchFamily="18" charset="0"/>
                <a:ea typeface="+mj-ea"/>
                <a:cs typeface="Times New Roman" panose="02020603050405020304" pitchFamily="18" charset="0"/>
              </a:rPr>
              <a:t>līdz būvdarbu atsākšanas brīdim</a:t>
            </a:r>
            <a:r>
              <a:rPr lang="lv-LV" sz="3100" dirty="0">
                <a:solidFill>
                  <a:srgbClr val="156F79"/>
                </a:solidFill>
                <a:latin typeface="Times New Roman" panose="02020603050405020304" pitchFamily="18" charset="0"/>
                <a:ea typeface="+mj-ea"/>
                <a:cs typeface="Times New Roman" panose="02020603050405020304" pitchFamily="18" charset="0"/>
              </a:rPr>
              <a:t>, </a:t>
            </a:r>
            <a:r>
              <a:rPr lang="lv-LV" sz="3000" dirty="0">
                <a:solidFill>
                  <a:srgbClr val="156F79"/>
                </a:solidFill>
                <a:latin typeface="Times New Roman" panose="02020603050405020304" pitchFamily="18" charset="0"/>
                <a:ea typeface="+mj-ea"/>
                <a:cs typeface="Times New Roman" panose="02020603050405020304" pitchFamily="18" charset="0"/>
              </a:rPr>
              <a:t>ja tie ir pārtraucami, </a:t>
            </a:r>
            <a:r>
              <a:rPr lang="lv-LV" sz="3000" b="1" dirty="0">
                <a:solidFill>
                  <a:srgbClr val="156F79"/>
                </a:solidFill>
                <a:latin typeface="Times New Roman" panose="02020603050405020304" pitchFamily="18" charset="0"/>
                <a:ea typeface="+mj-ea"/>
                <a:cs typeface="Times New Roman" panose="02020603050405020304" pitchFamily="18" charset="0"/>
              </a:rPr>
              <a:t>vai līdz objekta nodošanai ekspluatācijā.</a:t>
            </a:r>
            <a:br>
              <a:rPr lang="lv-LV" sz="2000" dirty="0">
                <a:solidFill>
                  <a:schemeClr val="tx1"/>
                </a:solidFill>
              </a:rPr>
            </a:br>
            <a:endParaRPr lang="lv-LV" b="1" dirty="0">
              <a:solidFill>
                <a:schemeClr val="tx1"/>
              </a:solidFill>
              <a:latin typeface="Times New Roman" panose="02020603050405020304" pitchFamily="18" charset="0"/>
              <a:cs typeface="Times New Roman" panose="02020603050405020304" pitchFamily="18" charset="0"/>
            </a:endParaRPr>
          </a:p>
          <a:p>
            <a:endParaRPr lang="lv-LV" b="1" dirty="0">
              <a:latin typeface="Times New Roman" panose="02020603050405020304" pitchFamily="18" charset="0"/>
              <a:cs typeface="Times New Roman" panose="02020603050405020304" pitchFamily="18" charset="0"/>
            </a:endParaRPr>
          </a:p>
        </p:txBody>
      </p:sp>
      <p:pic>
        <p:nvPicPr>
          <p:cNvPr id="3" name="Grafika 1">
            <a:extLst>
              <a:ext uri="{FF2B5EF4-FFF2-40B4-BE49-F238E27FC236}">
                <a16:creationId xmlns:a16="http://schemas.microsoft.com/office/drawing/2014/main" id="{9E5AD73B-E290-DB88-01E7-F9A90C74DA1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12763" y="2523819"/>
            <a:ext cx="1387806" cy="2128964"/>
          </a:xfrm>
          <a:prstGeom prst="rect">
            <a:avLst/>
          </a:prstGeom>
        </p:spPr>
      </p:pic>
    </p:spTree>
    <p:extLst>
      <p:ext uri="{BB962C8B-B14F-4D97-AF65-F5344CB8AC3E}">
        <p14:creationId xmlns:p14="http://schemas.microsoft.com/office/powerpoint/2010/main" val="729637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E409A230-1F63-4EE2-8589-626E2B6F9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CA51A8C-0E50-41DF-A91D-08AF981DA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6F78591F-B0B0-4984-93CF-DF5F065334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343647" cy="4385568"/>
          </a:xfrm>
          <a:custGeom>
            <a:avLst/>
            <a:gdLst>
              <a:gd name="connsiteX0" fmla="*/ 2343647 w 2343647"/>
              <a:gd name="connsiteY0" fmla="*/ 4385568 h 4385568"/>
              <a:gd name="connsiteX1" fmla="*/ 2329829 w 2343647"/>
              <a:gd name="connsiteY1" fmla="*/ 4385568 h 4385568"/>
              <a:gd name="connsiteX2" fmla="*/ 2309087 w 2343647"/>
              <a:gd name="connsiteY2" fmla="*/ 4243910 h 4385568"/>
              <a:gd name="connsiteX3" fmla="*/ 134816 w 2343647"/>
              <a:gd name="connsiteY3" fmla="*/ 2266740 h 4385568"/>
              <a:gd name="connsiteX4" fmla="*/ 0 w 2343647"/>
              <a:gd name="connsiteY4" fmla="*/ 2260357 h 4385568"/>
              <a:gd name="connsiteX5" fmla="*/ 134816 w 2343647"/>
              <a:gd name="connsiteY5" fmla="*/ 2253974 h 4385568"/>
              <a:gd name="connsiteX6" fmla="*/ 2340504 w 2343647"/>
              <a:gd name="connsiteY6" fmla="*/ 62243 h 4385568"/>
              <a:gd name="connsiteX7" fmla="*/ 2343647 w 2343647"/>
              <a:gd name="connsiteY7" fmla="*/ 0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2343647" y="4385568"/>
                </a:moveTo>
                <a:lnTo>
                  <a:pt x="2329829" y="4385568"/>
                </a:lnTo>
                <a:lnTo>
                  <a:pt x="2309087" y="4243910"/>
                </a:lnTo>
                <a:cubicBezTo>
                  <a:pt x="2106054" y="3186505"/>
                  <a:pt x="1224286" y="2370437"/>
                  <a:pt x="134816" y="2266740"/>
                </a:cubicBezTo>
                <a:lnTo>
                  <a:pt x="0" y="2260357"/>
                </a:lnTo>
                <a:lnTo>
                  <a:pt x="134816" y="2253974"/>
                </a:lnTo>
                <a:cubicBezTo>
                  <a:pt x="1296917" y="2143364"/>
                  <a:pt x="2222700" y="1222233"/>
                  <a:pt x="2340504" y="62243"/>
                </a:cubicBezTo>
                <a:lnTo>
                  <a:pt x="2343647"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8FE457BD-7605-4CC4-9DAF-A74B3CC255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343647" cy="4385568"/>
          </a:xfrm>
          <a:custGeom>
            <a:avLst/>
            <a:gdLst>
              <a:gd name="connsiteX0" fmla="*/ 2343647 w 2343647"/>
              <a:gd name="connsiteY0" fmla="*/ 4385568 h 4385568"/>
              <a:gd name="connsiteX1" fmla="*/ 2329829 w 2343647"/>
              <a:gd name="connsiteY1" fmla="*/ 4385568 h 4385568"/>
              <a:gd name="connsiteX2" fmla="*/ 2309087 w 2343647"/>
              <a:gd name="connsiteY2" fmla="*/ 4243910 h 4385568"/>
              <a:gd name="connsiteX3" fmla="*/ 134816 w 2343647"/>
              <a:gd name="connsiteY3" fmla="*/ 2266740 h 4385568"/>
              <a:gd name="connsiteX4" fmla="*/ 0 w 2343647"/>
              <a:gd name="connsiteY4" fmla="*/ 2260357 h 4385568"/>
              <a:gd name="connsiteX5" fmla="*/ 134816 w 2343647"/>
              <a:gd name="connsiteY5" fmla="*/ 2253974 h 4385568"/>
              <a:gd name="connsiteX6" fmla="*/ 2340504 w 2343647"/>
              <a:gd name="connsiteY6" fmla="*/ 62243 h 4385568"/>
              <a:gd name="connsiteX7" fmla="*/ 2343647 w 2343647"/>
              <a:gd name="connsiteY7" fmla="*/ 0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2343647" y="4385568"/>
                </a:moveTo>
                <a:lnTo>
                  <a:pt x="2329829" y="4385568"/>
                </a:lnTo>
                <a:lnTo>
                  <a:pt x="2309087" y="4243910"/>
                </a:lnTo>
                <a:cubicBezTo>
                  <a:pt x="2106054" y="3186505"/>
                  <a:pt x="1224286" y="2370437"/>
                  <a:pt x="134816" y="2266740"/>
                </a:cubicBezTo>
                <a:lnTo>
                  <a:pt x="0" y="2260357"/>
                </a:lnTo>
                <a:lnTo>
                  <a:pt x="134816" y="2253974"/>
                </a:lnTo>
                <a:cubicBezTo>
                  <a:pt x="1296917" y="2143364"/>
                  <a:pt x="2222700" y="1222233"/>
                  <a:pt x="2340504" y="62243"/>
                </a:cubicBezTo>
                <a:lnTo>
                  <a:pt x="2343647" y="0"/>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914401" y="394855"/>
            <a:ext cx="9614847" cy="1517616"/>
          </a:xfrm>
        </p:spPr>
        <p:txBody>
          <a:bodyPr>
            <a:normAutofit/>
          </a:bodyPr>
          <a:lstStyle/>
          <a:p>
            <a:pPr marL="228600" marR="0" lvl="0" indent="-228600" defTabSz="914400" rtl="0" eaLnBrk="1" fontAlgn="auto" latinLnBrk="0" hangingPunct="1">
              <a:lnSpc>
                <a:spcPct val="120000"/>
              </a:lnSpc>
              <a:spcBef>
                <a:spcPts val="1000"/>
              </a:spcBef>
              <a:spcAft>
                <a:spcPts val="0"/>
              </a:spcAft>
              <a:tabLst/>
              <a:defRPr/>
            </a:pPr>
            <a:r>
              <a:rPr kumimoji="0" lang="lv-LV" sz="2200" i="0" u="none" strike="noStrike" kern="1200" cap="all" spc="-150" normalizeH="0" baseline="0" noProof="0" dirty="0">
                <a:ln>
                  <a:noFill/>
                </a:ln>
                <a:solidFill>
                  <a:schemeClr val="bg2"/>
                </a:solidFill>
                <a:effectLst/>
                <a:uLnTx/>
                <a:uFillTx/>
                <a:latin typeface="Times New Roman" panose="02020603050405020304" pitchFamily="18" charset="0"/>
                <a:ea typeface="+mn-ea"/>
                <a:cs typeface="Times New Roman" panose="02020603050405020304" pitchFamily="18" charset="0"/>
              </a:rPr>
              <a:t>Vispārīgo būvnoteikumu  67.</a:t>
            </a:r>
            <a:r>
              <a:rPr kumimoji="0" lang="lv-LV" sz="2200" i="0" u="none" strike="noStrike" kern="1200" cap="all" spc="-150" normalizeH="0" baseline="30000" noProof="0" dirty="0">
                <a:ln>
                  <a:noFill/>
                </a:ln>
                <a:solidFill>
                  <a:schemeClr val="bg2"/>
                </a:solidFill>
                <a:effectLst/>
                <a:uLnTx/>
                <a:uFillTx/>
                <a:latin typeface="Times New Roman" panose="02020603050405020304" pitchFamily="18" charset="0"/>
                <a:ea typeface="+mn-ea"/>
                <a:cs typeface="Times New Roman" panose="02020603050405020304" pitchFamily="18" charset="0"/>
              </a:rPr>
              <a:t>1</a:t>
            </a:r>
            <a:r>
              <a:rPr kumimoji="0" lang="lv-LV" sz="2200" i="0" u="none" strike="noStrike" kern="1200" cap="all" spc="-150" normalizeH="0" baseline="0" noProof="0" dirty="0">
                <a:ln>
                  <a:noFill/>
                </a:ln>
                <a:solidFill>
                  <a:schemeClr val="bg2"/>
                </a:solidFill>
                <a:effectLst/>
                <a:uLnTx/>
                <a:uFillTx/>
                <a:latin typeface="Times New Roman" panose="02020603050405020304" pitchFamily="18" charset="0"/>
                <a:ea typeface="+mn-ea"/>
                <a:cs typeface="Times New Roman" panose="02020603050405020304" pitchFamily="18" charset="0"/>
              </a:rPr>
              <a:t>, 68.</a:t>
            </a:r>
            <a:r>
              <a:rPr kumimoji="0" lang="lv-LV" sz="2200" i="0" u="none" strike="noStrike" kern="1200" cap="all" spc="-150" normalizeH="0" baseline="30000" noProof="0" dirty="0">
                <a:ln>
                  <a:noFill/>
                </a:ln>
                <a:solidFill>
                  <a:schemeClr val="bg2"/>
                </a:solidFill>
                <a:effectLst/>
                <a:uLnTx/>
                <a:uFillTx/>
                <a:latin typeface="Times New Roman" panose="02020603050405020304" pitchFamily="18" charset="0"/>
                <a:ea typeface="+mn-ea"/>
                <a:cs typeface="Times New Roman" panose="02020603050405020304" pitchFamily="18" charset="0"/>
              </a:rPr>
              <a:t>1</a:t>
            </a:r>
            <a:r>
              <a:rPr kumimoji="0" lang="lv-LV" sz="2200" i="0" u="none" strike="noStrike" kern="1200" cap="all" spc="-150" normalizeH="0" baseline="0" noProof="0" dirty="0">
                <a:ln>
                  <a:noFill/>
                </a:ln>
                <a:solidFill>
                  <a:schemeClr val="bg2"/>
                </a:solidFill>
                <a:effectLst/>
                <a:uLnTx/>
                <a:uFillTx/>
                <a:latin typeface="Times New Roman" panose="02020603050405020304" pitchFamily="18" charset="0"/>
                <a:ea typeface="+mn-ea"/>
                <a:cs typeface="Times New Roman" panose="02020603050405020304" pitchFamily="18" charset="0"/>
              </a:rPr>
              <a:t> punkti</a:t>
            </a:r>
            <a:endParaRPr lang="lv-LV" sz="1000" dirty="0">
              <a:solidFill>
                <a:srgbClr val="FFFFFF"/>
              </a:solidFill>
              <a:latin typeface="Times New Roman" panose="02020603050405020304" pitchFamily="18" charset="0"/>
              <a:cs typeface="Times New Roman" panose="02020603050405020304" pitchFamily="18" charset="0"/>
            </a:endParaRPr>
          </a:p>
        </p:txBody>
      </p:sp>
      <p:sp>
        <p:nvSpPr>
          <p:cNvPr id="24" name="Content Placeholder 23">
            <a:extLst>
              <a:ext uri="{FF2B5EF4-FFF2-40B4-BE49-F238E27FC236}">
                <a16:creationId xmlns:a16="http://schemas.microsoft.com/office/drawing/2014/main" id="{A7FBC9D2-1DB0-D636-E16E-74C7D73112AD}"/>
              </a:ext>
            </a:extLst>
          </p:cNvPr>
          <p:cNvSpPr>
            <a:spLocks noGrp="1"/>
          </p:cNvSpPr>
          <p:nvPr>
            <p:ph idx="1"/>
          </p:nvPr>
        </p:nvSpPr>
        <p:spPr>
          <a:xfrm>
            <a:off x="1447801" y="2307326"/>
            <a:ext cx="8458200" cy="4155819"/>
          </a:xfrm>
        </p:spPr>
        <p:txBody>
          <a:bodyPr>
            <a:normAutofit fontScale="70000" lnSpcReduction="20000"/>
          </a:bodyPr>
          <a:lstStyle/>
          <a:p>
            <a:pPr marL="0" indent="0" algn="just">
              <a:buNone/>
            </a:pPr>
            <a:br>
              <a:rPr lang="lv-LV" sz="2000" dirty="0">
                <a:solidFill>
                  <a:schemeClr val="tx1"/>
                </a:solidFill>
                <a:latin typeface="Times New Roman" panose="02020603050405020304" pitchFamily="18" charset="0"/>
                <a:cs typeface="Times New Roman" panose="02020603050405020304" pitchFamily="18" charset="0"/>
              </a:rPr>
            </a:br>
            <a:endParaRPr lang="lv-LV" sz="20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lv-LV" sz="2500" dirty="0">
                <a:solidFill>
                  <a:srgbClr val="156F79"/>
                </a:solidFill>
                <a:latin typeface="Times New Roman" panose="02020603050405020304" pitchFamily="18" charset="0"/>
                <a:ea typeface="+mj-ea"/>
                <a:cs typeface="Times New Roman" panose="02020603050405020304" pitchFamily="18" charset="0"/>
              </a:rPr>
              <a:t>Ja tiek mainīts būves, tās nesošo konstrukciju vai to daļu </a:t>
            </a:r>
            <a:r>
              <a:rPr lang="lv-LV" sz="2500" b="1" dirty="0">
                <a:solidFill>
                  <a:srgbClr val="156F79"/>
                </a:solidFill>
                <a:latin typeface="Times New Roman" panose="02020603050405020304" pitchFamily="18" charset="0"/>
                <a:ea typeface="+mj-ea"/>
                <a:cs typeface="Times New Roman" panose="02020603050405020304" pitchFamily="18" charset="0"/>
              </a:rPr>
              <a:t>konstruktīvais risinājums</a:t>
            </a:r>
            <a:r>
              <a:rPr lang="lv-LV" sz="2500" dirty="0">
                <a:solidFill>
                  <a:srgbClr val="156F79"/>
                </a:solidFill>
                <a:latin typeface="Times New Roman" panose="02020603050405020304" pitchFamily="18" charset="0"/>
                <a:ea typeface="+mj-ea"/>
                <a:cs typeface="Times New Roman" panose="02020603050405020304" pitchFamily="18" charset="0"/>
              </a:rPr>
              <a:t>, izmaiņu </a:t>
            </a:r>
            <a:r>
              <a:rPr lang="lv-LV" sz="2500" b="1" dirty="0">
                <a:solidFill>
                  <a:srgbClr val="156F79"/>
                </a:solidFill>
                <a:latin typeface="Times New Roman" panose="02020603050405020304" pitchFamily="18" charset="0"/>
                <a:ea typeface="+mj-ea"/>
                <a:cs typeface="Times New Roman" panose="02020603050405020304" pitchFamily="18" charset="0"/>
              </a:rPr>
              <a:t>būvprojekta izstrādātājs </a:t>
            </a:r>
            <a:r>
              <a:rPr lang="lv-LV" sz="2500" u="sng" dirty="0">
                <a:solidFill>
                  <a:srgbClr val="156F79"/>
                </a:solidFill>
                <a:latin typeface="Times New Roman" panose="02020603050405020304" pitchFamily="18" charset="0"/>
                <a:ea typeface="+mj-ea"/>
                <a:cs typeface="Times New Roman" panose="02020603050405020304" pitchFamily="18" charset="0"/>
              </a:rPr>
              <a:t>skaidrojošajā aprakstā</a:t>
            </a:r>
            <a:r>
              <a:rPr lang="lv-LV" sz="2500" dirty="0">
                <a:solidFill>
                  <a:srgbClr val="156F79"/>
                </a:solidFill>
                <a:latin typeface="Times New Roman" panose="02020603050405020304" pitchFamily="18" charset="0"/>
                <a:ea typeface="+mj-ea"/>
                <a:cs typeface="Times New Roman" panose="02020603050405020304" pitchFamily="18" charset="0"/>
              </a:rPr>
              <a:t> </a:t>
            </a:r>
            <a:r>
              <a:rPr lang="lv-LV" sz="2500" b="1" dirty="0">
                <a:solidFill>
                  <a:srgbClr val="156F79"/>
                </a:solidFill>
                <a:latin typeface="Times New Roman" panose="02020603050405020304" pitchFamily="18" charset="0"/>
                <a:ea typeface="+mj-ea"/>
                <a:cs typeface="Times New Roman" panose="02020603050405020304" pitchFamily="18" charset="0"/>
              </a:rPr>
              <a:t>norāda minēto izmaiņu ietekmi uz iepriekš </a:t>
            </a:r>
            <a:r>
              <a:rPr lang="lv-LV" sz="2500" b="1" dirty="0" err="1">
                <a:solidFill>
                  <a:srgbClr val="156F79"/>
                </a:solidFill>
                <a:latin typeface="Times New Roman" panose="02020603050405020304" pitchFamily="18" charset="0"/>
                <a:ea typeface="+mj-ea"/>
                <a:cs typeface="Times New Roman" panose="02020603050405020304" pitchFamily="18" charset="0"/>
              </a:rPr>
              <a:t>ekspertēto</a:t>
            </a:r>
            <a:r>
              <a:rPr lang="lv-LV" sz="2500" b="1" dirty="0">
                <a:solidFill>
                  <a:srgbClr val="156F79"/>
                </a:solidFill>
                <a:latin typeface="Times New Roman" panose="02020603050405020304" pitchFamily="18" charset="0"/>
                <a:ea typeface="+mj-ea"/>
                <a:cs typeface="Times New Roman" panose="02020603050405020304" pitchFamily="18" charset="0"/>
              </a:rPr>
              <a:t> </a:t>
            </a:r>
            <a:r>
              <a:rPr lang="lv-LV" sz="2500" dirty="0">
                <a:solidFill>
                  <a:srgbClr val="156F79"/>
                </a:solidFill>
                <a:latin typeface="Times New Roman" panose="02020603050405020304" pitchFamily="18" charset="0"/>
                <a:ea typeface="+mj-ea"/>
                <a:cs typeface="Times New Roman" panose="02020603050405020304" pitchFamily="18" charset="0"/>
              </a:rPr>
              <a:t>būves mehānisko                                                                                                                      stiprību, stabilitāti, ugunsdrošību vai lietošanas drošumu.</a:t>
            </a:r>
            <a:br>
              <a:rPr lang="lv-LV" sz="2500" dirty="0">
                <a:solidFill>
                  <a:srgbClr val="156F79"/>
                </a:solidFill>
                <a:latin typeface="Times New Roman" panose="02020603050405020304" pitchFamily="18" charset="0"/>
                <a:ea typeface="+mj-ea"/>
                <a:cs typeface="Times New Roman" panose="02020603050405020304" pitchFamily="18" charset="0"/>
              </a:rPr>
            </a:br>
            <a:endParaRPr lang="lv-LV" sz="2500" dirty="0">
              <a:solidFill>
                <a:srgbClr val="156F79"/>
              </a:solidFill>
              <a:latin typeface="Times New Roman" panose="02020603050405020304" pitchFamily="18" charset="0"/>
              <a:ea typeface="+mj-ea"/>
              <a:cs typeface="Times New Roman" panose="02020603050405020304" pitchFamily="18" charset="0"/>
            </a:endParaRPr>
          </a:p>
          <a:p>
            <a:pPr marL="0" indent="0" algn="just">
              <a:buNone/>
            </a:pPr>
            <a:br>
              <a:rPr lang="lv-LV" sz="1800" dirty="0">
                <a:solidFill>
                  <a:srgbClr val="156F79"/>
                </a:solidFill>
                <a:latin typeface="Times New Roman" panose="02020603050405020304" pitchFamily="18" charset="0"/>
                <a:ea typeface="+mj-ea"/>
                <a:cs typeface="Times New Roman" panose="02020603050405020304" pitchFamily="18" charset="0"/>
              </a:rPr>
            </a:br>
            <a:r>
              <a:rPr kumimoji="0" lang="lv-LV" sz="2400" b="0" i="0" u="none" strike="noStrike" kern="1200" cap="none" spc="0" normalizeH="0" baseline="0" noProof="0" dirty="0">
                <a:ln>
                  <a:noFill/>
                </a:ln>
                <a:solidFill>
                  <a:schemeClr val="accent2"/>
                </a:solidFill>
                <a:effectLst/>
                <a:uLnTx/>
                <a:uFillTx/>
                <a:latin typeface="Times New Roman" panose="02020603050405020304" pitchFamily="18" charset="0"/>
                <a:ea typeface="+mj-ea"/>
                <a:cs typeface="Times New Roman" panose="02020603050405020304" pitchFamily="18" charset="0"/>
              </a:rPr>
              <a:t>Ja būvdarbu laikā būvniecības procesa dalībnieki vienojas par izmaiņām būvprojektā</a:t>
            </a:r>
            <a:r>
              <a:rPr kumimoji="0" lang="lv-LV" sz="2400" b="0" i="0" strike="noStrike" kern="1200" cap="none" spc="0" normalizeH="0" baseline="0" noProof="0" dirty="0">
                <a:ln>
                  <a:noFill/>
                </a:ln>
                <a:solidFill>
                  <a:schemeClr val="accent2"/>
                </a:solidFill>
                <a:effectLst/>
                <a:uLnTx/>
                <a:uFillTx/>
                <a:latin typeface="Times New Roman" panose="02020603050405020304" pitchFamily="18" charset="0"/>
                <a:ea typeface="+mj-ea"/>
                <a:cs typeface="Times New Roman" panose="02020603050405020304" pitchFamily="18" charset="0"/>
              </a:rPr>
              <a:t>, </a:t>
            </a:r>
            <a:r>
              <a:rPr kumimoji="0" lang="lv-LV" sz="2400" b="1" i="0" strike="noStrike" kern="1200" cap="none" spc="0" normalizeH="0" baseline="0" noProof="0" dirty="0">
                <a:ln>
                  <a:noFill/>
                </a:ln>
                <a:solidFill>
                  <a:schemeClr val="accent2"/>
                </a:solidFill>
                <a:effectLst/>
                <a:uLnTx/>
                <a:uFillTx/>
                <a:latin typeface="Times New Roman" panose="02020603050405020304" pitchFamily="18" charset="0"/>
                <a:ea typeface="+mj-ea"/>
                <a:cs typeface="Times New Roman" panose="02020603050405020304" pitchFamily="18" charset="0"/>
              </a:rPr>
              <a:t>būvdarbus pārtrauc būvē vai tās daļā, kuru skar izmaiņas</a:t>
            </a:r>
            <a:r>
              <a:rPr kumimoji="0" lang="lv-LV" sz="2400" b="0" i="0" strike="noStrike" kern="1200" cap="none" spc="0" normalizeH="0" baseline="0" noProof="0" dirty="0">
                <a:ln>
                  <a:noFill/>
                </a:ln>
                <a:solidFill>
                  <a:schemeClr val="accent2"/>
                </a:solidFill>
                <a:effectLst/>
                <a:uLnTx/>
                <a:uFillTx/>
                <a:latin typeface="Times New Roman" panose="02020603050405020304" pitchFamily="18" charset="0"/>
                <a:ea typeface="+mj-ea"/>
                <a:cs typeface="Times New Roman" panose="02020603050405020304" pitchFamily="18" charset="0"/>
              </a:rPr>
              <a:t>, </a:t>
            </a:r>
            <a:r>
              <a:rPr kumimoji="0" lang="lv-LV" sz="2400" b="1" i="0" strike="noStrike" kern="1200" cap="none" spc="0" normalizeH="0" baseline="0" noProof="0" dirty="0">
                <a:ln>
                  <a:noFill/>
                </a:ln>
                <a:solidFill>
                  <a:schemeClr val="accent2"/>
                </a:solidFill>
                <a:effectLst/>
                <a:uLnTx/>
                <a:uFillTx/>
                <a:latin typeface="Times New Roman" panose="02020603050405020304" pitchFamily="18" charset="0"/>
                <a:ea typeface="+mj-ea"/>
                <a:cs typeface="Times New Roman" panose="02020603050405020304" pitchFamily="18" charset="0"/>
              </a:rPr>
              <a:t>līdz izmaiņu būvprojekta pievienošanai un apstiprināšanai būvniecības informācijas sistēmā</a:t>
            </a:r>
            <a:r>
              <a:rPr kumimoji="0" lang="lv-LV" sz="2400" b="0" i="0" strike="noStrike" kern="1200" cap="none" spc="0" normalizeH="0" baseline="0" noProof="0" dirty="0">
                <a:ln>
                  <a:noFill/>
                </a:ln>
                <a:solidFill>
                  <a:schemeClr val="accent2"/>
                </a:solidFill>
                <a:effectLst/>
                <a:uLnTx/>
                <a:uFillTx/>
                <a:latin typeface="Times New Roman" panose="02020603050405020304" pitchFamily="18" charset="0"/>
                <a:ea typeface="+mj-ea"/>
                <a:cs typeface="Times New Roman" panose="02020603050405020304" pitchFamily="18" charset="0"/>
              </a:rPr>
              <a:t> (ja būvniecības process noris, izmantojot būvniecības informācijas sistēmu) un </a:t>
            </a:r>
            <a:r>
              <a:rPr kumimoji="0" lang="lv-LV" sz="2400" b="1" i="0" strike="noStrike" kern="1200" cap="none" spc="0" normalizeH="0" baseline="0" noProof="0" dirty="0">
                <a:ln>
                  <a:noFill/>
                </a:ln>
                <a:solidFill>
                  <a:schemeClr val="accent2"/>
                </a:solidFill>
                <a:effectLst/>
                <a:uLnTx/>
                <a:uFillTx/>
                <a:latin typeface="Times New Roman" panose="02020603050405020304" pitchFamily="18" charset="0"/>
                <a:ea typeface="+mj-ea"/>
                <a:cs typeface="Times New Roman" panose="02020603050405020304" pitchFamily="18" charset="0"/>
              </a:rPr>
              <a:t>saskaņošanai ar institūciju, kura pilda būvvaldes funkcijas</a:t>
            </a:r>
            <a:r>
              <a:rPr kumimoji="0" lang="lv-LV" sz="2400" b="0" i="0" strike="noStrike" kern="1200" cap="none" spc="0" normalizeH="0" baseline="0" noProof="0" dirty="0">
                <a:ln>
                  <a:noFill/>
                </a:ln>
                <a:solidFill>
                  <a:schemeClr val="accent2"/>
                </a:solidFill>
                <a:effectLst/>
                <a:uLnTx/>
                <a:uFillTx/>
                <a:latin typeface="Times New Roman" panose="02020603050405020304" pitchFamily="18" charset="0"/>
                <a:ea typeface="+mj-ea"/>
                <a:cs typeface="Times New Roman" panose="02020603050405020304" pitchFamily="18" charset="0"/>
              </a:rPr>
              <a:t>, </a:t>
            </a:r>
            <a:r>
              <a:rPr kumimoji="0" lang="lv-LV" sz="2400" b="0" i="0" u="none" strike="noStrike" kern="1200" cap="none" spc="0" normalizeH="0" baseline="0" noProof="0" dirty="0">
                <a:ln>
                  <a:noFill/>
                </a:ln>
                <a:solidFill>
                  <a:schemeClr val="accent2"/>
                </a:solidFill>
                <a:effectLst/>
                <a:uLnTx/>
                <a:uFillTx/>
                <a:latin typeface="Times New Roman" panose="02020603050405020304" pitchFamily="18" charset="0"/>
                <a:ea typeface="+mj-ea"/>
                <a:cs typeface="Times New Roman" panose="02020603050405020304" pitchFamily="18" charset="0"/>
              </a:rPr>
              <a:t>būvniecības jomu regulējošos normatīvajos aktos noteiktajos gadījumos. </a:t>
            </a:r>
            <a:r>
              <a:rPr lang="lv-LV" sz="2000" b="1" u="sng" dirty="0">
                <a:solidFill>
                  <a:srgbClr val="FFFFFF"/>
                </a:solidFill>
                <a:latin typeface="Times New Roman" panose="02020603050405020304" pitchFamily="18" charset="0"/>
                <a:cs typeface="Times New Roman" panose="02020603050405020304" pitchFamily="18" charset="0"/>
              </a:rPr>
              <a:t>pilda būvvaldes funkcijas</a:t>
            </a:r>
            <a:r>
              <a:rPr lang="lv-LV" sz="2000" dirty="0">
                <a:solidFill>
                  <a:srgbClr val="FFFFFF"/>
                </a:solidFill>
                <a:latin typeface="Times New Roman" panose="02020603050405020304" pitchFamily="18" charset="0"/>
                <a:cs typeface="Times New Roman" panose="02020603050405020304" pitchFamily="18" charset="0"/>
              </a:rPr>
              <a:t>, būvniecības jomu regulējošos normatīvajos aktos noteiktajos gadījumos.</a:t>
            </a:r>
            <a:endParaRPr lang="lv-LV"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FB391FE5-DC51-2E0E-5FDB-C474A0EB415C}"/>
              </a:ext>
            </a:extLst>
          </p:cNvPr>
          <p:cNvPicPr>
            <a:picLocks noChangeAspect="1"/>
          </p:cNvPicPr>
          <p:nvPr/>
        </p:nvPicPr>
        <p:blipFill>
          <a:blip r:embed="rId2"/>
          <a:stretch>
            <a:fillRect/>
          </a:stretch>
        </p:blipFill>
        <p:spPr>
          <a:xfrm>
            <a:off x="10357044" y="2601349"/>
            <a:ext cx="1383912" cy="2127688"/>
          </a:xfrm>
          <a:prstGeom prst="rect">
            <a:avLst/>
          </a:prstGeom>
        </p:spPr>
      </p:pic>
    </p:spTree>
    <p:extLst>
      <p:ext uri="{BB962C8B-B14F-4D97-AF65-F5344CB8AC3E}">
        <p14:creationId xmlns:p14="http://schemas.microsoft.com/office/powerpoint/2010/main" val="564309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69DB5D3-4B63-4FD1-BA37-8EBACA587A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5650669-C083-4D8C-BC61-0EE74F1CC5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8" y="0"/>
            <a:ext cx="7875323" cy="68532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C214C731-4700-4E5F-92C1-54F9C83FB5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8624" y="0"/>
            <a:ext cx="7351628" cy="6858000"/>
          </a:xfrm>
          <a:custGeom>
            <a:avLst/>
            <a:gdLst>
              <a:gd name="connsiteX0" fmla="*/ 0 w 7351628"/>
              <a:gd name="connsiteY0" fmla="*/ 0 h 6858000"/>
              <a:gd name="connsiteX1" fmla="*/ 1482273 w 7351628"/>
              <a:gd name="connsiteY1" fmla="*/ 0 h 6858000"/>
              <a:gd name="connsiteX2" fmla="*/ 2438400 w 7351628"/>
              <a:gd name="connsiteY2" fmla="*/ 0 h 6858000"/>
              <a:gd name="connsiteX3" fmla="*/ 7351628 w 7351628"/>
              <a:gd name="connsiteY3" fmla="*/ 0 h 6858000"/>
              <a:gd name="connsiteX4" fmla="*/ 3920673 w 7351628"/>
              <a:gd name="connsiteY4" fmla="*/ 3430955 h 6858000"/>
              <a:gd name="connsiteX5" fmla="*/ 7175072 w 7351628"/>
              <a:gd name="connsiteY5" fmla="*/ 6857446 h 6858000"/>
              <a:gd name="connsiteX6" fmla="*/ 7196984 w 7351628"/>
              <a:gd name="connsiteY6" fmla="*/ 6858000 h 6858000"/>
              <a:gd name="connsiteX7" fmla="*/ 2438400 w 7351628"/>
              <a:gd name="connsiteY7" fmla="*/ 6858000 h 6858000"/>
              <a:gd name="connsiteX8" fmla="*/ 1482273 w 7351628"/>
              <a:gd name="connsiteY8" fmla="*/ 6858000 h 6858000"/>
              <a:gd name="connsiteX9" fmla="*/ 0 w 7351628"/>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351628" h="6858000">
                <a:moveTo>
                  <a:pt x="0" y="0"/>
                </a:moveTo>
                <a:lnTo>
                  <a:pt x="1482273" y="0"/>
                </a:lnTo>
                <a:lnTo>
                  <a:pt x="2438400" y="0"/>
                </a:lnTo>
                <a:lnTo>
                  <a:pt x="7351628" y="0"/>
                </a:lnTo>
                <a:cubicBezTo>
                  <a:pt x="5456764" y="0"/>
                  <a:pt x="3920673" y="1536091"/>
                  <a:pt x="3920673" y="3430955"/>
                </a:cubicBezTo>
                <a:cubicBezTo>
                  <a:pt x="3920673" y="5266604"/>
                  <a:pt x="5362258" y="6765554"/>
                  <a:pt x="7175072" y="6857446"/>
                </a:cubicBezTo>
                <a:lnTo>
                  <a:pt x="7196984" y="6858000"/>
                </a:lnTo>
                <a:lnTo>
                  <a:pt x="2438400" y="6858000"/>
                </a:lnTo>
                <a:lnTo>
                  <a:pt x="1482273" y="6858000"/>
                </a:lnTo>
                <a:lnTo>
                  <a:pt x="0" y="6858000"/>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9D8EC4D-DE8D-15B1-C683-FA2B8C65CE1E}"/>
              </a:ext>
            </a:extLst>
          </p:cNvPr>
          <p:cNvSpPr>
            <a:spLocks noGrp="1"/>
          </p:cNvSpPr>
          <p:nvPr>
            <p:ph type="title"/>
          </p:nvPr>
        </p:nvSpPr>
        <p:spPr>
          <a:xfrm>
            <a:off x="609601" y="685800"/>
            <a:ext cx="2225878" cy="2871132"/>
          </a:xfrm>
        </p:spPr>
        <p:txBody>
          <a:bodyPr anchor="ctr">
            <a:normAutofit/>
          </a:bodyPr>
          <a:lstStyle/>
          <a:p>
            <a:pPr marL="228600" indent="-228600">
              <a:lnSpc>
                <a:spcPct val="120000"/>
              </a:lnSpc>
              <a:spcBef>
                <a:spcPts val="1000"/>
              </a:spcBef>
              <a:defRPr/>
            </a:pPr>
            <a:r>
              <a:rPr lang="lv-LV" sz="2200" cap="all" spc="-150" dirty="0">
                <a:solidFill>
                  <a:schemeClr val="bg2"/>
                </a:solidFill>
                <a:latin typeface="Times New Roman" panose="02020603050405020304" pitchFamily="18" charset="0"/>
                <a:ea typeface="+mn-ea"/>
                <a:cs typeface="Times New Roman" panose="02020603050405020304" pitchFamily="18" charset="0"/>
              </a:rPr>
              <a:t>     Izmaiņu mērķis un skaidrojošā apraksta  būtība</a:t>
            </a:r>
          </a:p>
        </p:txBody>
      </p:sp>
      <p:sp useBgFill="1">
        <p:nvSpPr>
          <p:cNvPr id="14" name="Freeform: Shape 13">
            <a:extLst>
              <a:ext uri="{FF2B5EF4-FFF2-40B4-BE49-F238E27FC236}">
                <a16:creationId xmlns:a16="http://schemas.microsoft.com/office/drawing/2014/main" id="{26C151D7-1FA6-4D02-9CDD-5C3205DB2B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904573" y="0"/>
            <a:ext cx="5963231" cy="6861910"/>
          </a:xfrm>
          <a:custGeom>
            <a:avLst/>
            <a:gdLst>
              <a:gd name="connsiteX0" fmla="*/ 2532276 w 5963231"/>
              <a:gd name="connsiteY0" fmla="*/ 6861910 h 6861910"/>
              <a:gd name="connsiteX1" fmla="*/ 2377645 w 5963231"/>
              <a:gd name="connsiteY1" fmla="*/ 6858000 h 6861910"/>
              <a:gd name="connsiteX2" fmla="*/ 0 w 5963231"/>
              <a:gd name="connsiteY2" fmla="*/ 6858000 h 6861910"/>
              <a:gd name="connsiteX3" fmla="*/ 0 w 5963231"/>
              <a:gd name="connsiteY3" fmla="*/ 0 h 6861910"/>
              <a:gd name="connsiteX4" fmla="*/ 2532276 w 5963231"/>
              <a:gd name="connsiteY4" fmla="*/ 0 h 6861910"/>
              <a:gd name="connsiteX5" fmla="*/ 2547568 w 5963231"/>
              <a:gd name="connsiteY5" fmla="*/ 0 h 6861910"/>
              <a:gd name="connsiteX6" fmla="*/ 2547568 w 5963231"/>
              <a:gd name="connsiteY6" fmla="*/ 387 h 6861910"/>
              <a:gd name="connsiteX7" fmla="*/ 2708832 w 5963231"/>
              <a:gd name="connsiteY7" fmla="*/ 4464 h 6861910"/>
              <a:gd name="connsiteX8" fmla="*/ 5963231 w 5963231"/>
              <a:gd name="connsiteY8" fmla="*/ 3430955 h 6861910"/>
              <a:gd name="connsiteX9" fmla="*/ 2532276 w 5963231"/>
              <a:gd name="connsiteY9" fmla="*/ 6861910 h 6861910"/>
              <a:gd name="connsiteX0" fmla="*/ 2532276 w 5963231"/>
              <a:gd name="connsiteY0" fmla="*/ 6861910 h 6861910"/>
              <a:gd name="connsiteX1" fmla="*/ 0 w 5963231"/>
              <a:gd name="connsiteY1" fmla="*/ 6858000 h 6861910"/>
              <a:gd name="connsiteX2" fmla="*/ 0 w 5963231"/>
              <a:gd name="connsiteY2" fmla="*/ 0 h 6861910"/>
              <a:gd name="connsiteX3" fmla="*/ 2532276 w 5963231"/>
              <a:gd name="connsiteY3" fmla="*/ 0 h 6861910"/>
              <a:gd name="connsiteX4" fmla="*/ 2547568 w 5963231"/>
              <a:gd name="connsiteY4" fmla="*/ 0 h 6861910"/>
              <a:gd name="connsiteX5" fmla="*/ 2547568 w 5963231"/>
              <a:gd name="connsiteY5" fmla="*/ 387 h 6861910"/>
              <a:gd name="connsiteX6" fmla="*/ 2708832 w 5963231"/>
              <a:gd name="connsiteY6" fmla="*/ 4464 h 6861910"/>
              <a:gd name="connsiteX7" fmla="*/ 5963231 w 5963231"/>
              <a:gd name="connsiteY7" fmla="*/ 3430955 h 6861910"/>
              <a:gd name="connsiteX8" fmla="*/ 2532276 w 5963231"/>
              <a:gd name="connsiteY8" fmla="*/ 6861910 h 6861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63231" h="6861910">
                <a:moveTo>
                  <a:pt x="2532276" y="6861910"/>
                </a:moveTo>
                <a:lnTo>
                  <a:pt x="0" y="6858000"/>
                </a:lnTo>
                <a:lnTo>
                  <a:pt x="0" y="0"/>
                </a:lnTo>
                <a:lnTo>
                  <a:pt x="2532276" y="0"/>
                </a:lnTo>
                <a:lnTo>
                  <a:pt x="2547568" y="0"/>
                </a:lnTo>
                <a:lnTo>
                  <a:pt x="2547568" y="387"/>
                </a:lnTo>
                <a:lnTo>
                  <a:pt x="2708832" y="4464"/>
                </a:lnTo>
                <a:cubicBezTo>
                  <a:pt x="4521646" y="96356"/>
                  <a:pt x="5963231" y="1595306"/>
                  <a:pt x="5963231" y="3430955"/>
                </a:cubicBezTo>
                <a:cubicBezTo>
                  <a:pt x="5963231" y="5325819"/>
                  <a:pt x="4427140" y="6861910"/>
                  <a:pt x="2532276" y="6861910"/>
                </a:cubicBezTo>
                <a:close/>
              </a:path>
            </a:pathLst>
          </a:custGeom>
          <a:ln w="31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549CDAA6-2277-CD12-C5E6-9BFB9EC10CAF}"/>
              </a:ext>
            </a:extLst>
          </p:cNvPr>
          <p:cNvSpPr>
            <a:spLocks noGrp="1"/>
          </p:cNvSpPr>
          <p:nvPr>
            <p:ph idx="1"/>
          </p:nvPr>
        </p:nvSpPr>
        <p:spPr>
          <a:xfrm>
            <a:off x="4468305" y="685800"/>
            <a:ext cx="7381188" cy="5798890"/>
          </a:xfrm>
        </p:spPr>
        <p:txBody>
          <a:bodyPr anchor="ctr">
            <a:normAutofit/>
          </a:bodyPr>
          <a:lstStyle/>
          <a:p>
            <a:pPr marL="0" indent="0" algn="just">
              <a:spcAft>
                <a:spcPts val="800"/>
              </a:spcAft>
              <a:buNone/>
            </a:pPr>
            <a:r>
              <a:rPr lang="lv-LV" b="1" dirty="0">
                <a:solidFill>
                  <a:srgbClr val="156F79"/>
                </a:solidFill>
                <a:effectLst/>
                <a:latin typeface="Times New Roman" panose="02020603050405020304" pitchFamily="18" charset="0"/>
                <a:ea typeface="Calibri" panose="020F0502020204030204" pitchFamily="34" charset="0"/>
                <a:cs typeface="Times New Roman" panose="02020603050405020304" pitchFamily="18" charset="0"/>
              </a:rPr>
              <a:t>Izmaiņu mērķis ir nodrošināt, ka izmaiņas, kas tiek veiktas Būvprojektā būvdarbu laikā garantēti ir izvērtētas</a:t>
            </a:r>
            <a:r>
              <a:rPr lang="lv-LV" dirty="0">
                <a:solidFill>
                  <a:srgbClr val="156F79"/>
                </a:solidFill>
                <a:effectLst/>
                <a:latin typeface="Times New Roman" panose="02020603050405020304" pitchFamily="18" charset="0"/>
                <a:ea typeface="Calibri" panose="020F0502020204030204" pitchFamily="34" charset="0"/>
                <a:cs typeface="Times New Roman" panose="02020603050405020304" pitchFamily="18" charset="0"/>
              </a:rPr>
              <a:t> un ir noskaidrota un pamatota konkrētā risinājuma iespējama ietekme uz </a:t>
            </a:r>
            <a:r>
              <a:rPr lang="lv-LV" b="1" dirty="0">
                <a:solidFill>
                  <a:srgbClr val="156F79"/>
                </a:solidFill>
                <a:effectLst/>
                <a:latin typeface="Times New Roman" panose="02020603050405020304" pitchFamily="18" charset="0"/>
                <a:ea typeface="Calibri" panose="020F0502020204030204" pitchFamily="34" charset="0"/>
                <a:cs typeface="Times New Roman" panose="02020603050405020304" pitchFamily="18" charset="0"/>
              </a:rPr>
              <a:t>visas būves mehānisko stiprību un stabilitāti</a:t>
            </a:r>
            <a:r>
              <a:rPr lang="lv-LV" dirty="0">
                <a:solidFill>
                  <a:srgbClr val="156F79"/>
                </a:solidFill>
                <a:effectLst/>
                <a:latin typeface="Times New Roman" panose="02020603050405020304" pitchFamily="18" charset="0"/>
                <a:ea typeface="Calibri" panose="020F0502020204030204" pitchFamily="34" charset="0"/>
                <a:cs typeface="Times New Roman" panose="02020603050405020304" pitchFamily="18" charset="0"/>
              </a:rPr>
              <a:t>, </a:t>
            </a:r>
            <a:r>
              <a:rPr lang="lv-LV" u="sng" dirty="0">
                <a:solidFill>
                  <a:srgbClr val="156F79"/>
                </a:solidFill>
                <a:effectLst/>
                <a:latin typeface="Times New Roman" panose="02020603050405020304" pitchFamily="18" charset="0"/>
                <a:ea typeface="Calibri" panose="020F0502020204030204" pitchFamily="34" charset="0"/>
                <a:cs typeface="Times New Roman" panose="02020603050405020304" pitchFamily="18" charset="0"/>
              </a:rPr>
              <a:t>proti ir nodrošinātā izsekojamība</a:t>
            </a:r>
            <a:r>
              <a:rPr lang="lv-LV" dirty="0">
                <a:solidFill>
                  <a:srgbClr val="156F79"/>
                </a:solidFill>
                <a:effectLst/>
                <a:latin typeface="Times New Roman" panose="02020603050405020304" pitchFamily="18" charset="0"/>
                <a:ea typeface="Calibri" panose="020F0502020204030204" pitchFamily="34" charset="0"/>
                <a:cs typeface="Times New Roman" panose="02020603050405020304" pitchFamily="18" charset="0"/>
              </a:rPr>
              <a:t>, t.i. jebkurā laikā nodrošināta iespēja kompetentai personai pārliecināties par pamatojumu, kas ir bijis par pamatu  būvprojekta autora secinājumam - vai konkrētām izmainītām būvprojekta daļām </a:t>
            </a:r>
            <a:r>
              <a:rPr lang="lv-LV" b="1" dirty="0">
                <a:solidFill>
                  <a:srgbClr val="156F79"/>
                </a:solidFill>
                <a:effectLst/>
                <a:latin typeface="Times New Roman" panose="02020603050405020304" pitchFamily="18" charset="0"/>
                <a:ea typeface="Calibri" panose="020F0502020204030204" pitchFamily="34" charset="0"/>
                <a:cs typeface="Times New Roman" panose="02020603050405020304" pitchFamily="18" charset="0"/>
              </a:rPr>
              <a:t>ir/nav nepieciešama atkārtota ekspertīze.</a:t>
            </a:r>
            <a:endParaRPr lang="lv-LV" dirty="0">
              <a:solidFill>
                <a:srgbClr val="156F79"/>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E0CDF58E-E1BE-2404-7614-1F951729BDC6}"/>
              </a:ext>
            </a:extLst>
          </p:cNvPr>
          <p:cNvPicPr>
            <a:picLocks noChangeAspect="1"/>
          </p:cNvPicPr>
          <p:nvPr/>
        </p:nvPicPr>
        <p:blipFill>
          <a:blip r:embed="rId2"/>
          <a:stretch>
            <a:fillRect/>
          </a:stretch>
        </p:blipFill>
        <p:spPr>
          <a:xfrm>
            <a:off x="10630327" y="373310"/>
            <a:ext cx="1056043" cy="1395454"/>
          </a:xfrm>
          <a:prstGeom prst="rect">
            <a:avLst/>
          </a:prstGeom>
        </p:spPr>
      </p:pic>
    </p:spTree>
    <p:extLst>
      <p:ext uri="{BB962C8B-B14F-4D97-AF65-F5344CB8AC3E}">
        <p14:creationId xmlns:p14="http://schemas.microsoft.com/office/powerpoint/2010/main" val="2681272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46985267-69C3-484A-A3FC-35AF0D9C3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89E64A2E-4DD7-4E0D-91E3-3603851ADD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3AAF7A46-5F67-4F8D-A4D5-90A96F04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0" y="0"/>
            <a:ext cx="2347151" cy="4454343"/>
          </a:xfrm>
          <a:custGeom>
            <a:avLst/>
            <a:gdLst>
              <a:gd name="connsiteX0" fmla="*/ 2329738 w 2347151"/>
              <a:gd name="connsiteY0" fmla="*/ 0 h 4454343"/>
              <a:gd name="connsiteX1" fmla="*/ 2347151 w 2347151"/>
              <a:gd name="connsiteY1" fmla="*/ 0 h 4454343"/>
              <a:gd name="connsiteX2" fmla="*/ 2347151 w 2347151"/>
              <a:gd name="connsiteY2" fmla="*/ 4454343 h 4454343"/>
              <a:gd name="connsiteX3" fmla="*/ 2340504 w 2347151"/>
              <a:gd name="connsiteY3" fmla="*/ 4322705 h 4454343"/>
              <a:gd name="connsiteX4" fmla="*/ 134816 w 2347151"/>
              <a:gd name="connsiteY4" fmla="*/ 2130974 h 4454343"/>
              <a:gd name="connsiteX5" fmla="*/ 0 w 2347151"/>
              <a:gd name="connsiteY5" fmla="*/ 2124591 h 4454343"/>
              <a:gd name="connsiteX6" fmla="*/ 134816 w 2347151"/>
              <a:gd name="connsiteY6" fmla="*/ 2118208 h 4454343"/>
              <a:gd name="connsiteX7" fmla="*/ 2309087 w 2347151"/>
              <a:gd name="connsiteY7" fmla="*/ 141037 h 4454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7151" h="4454343">
                <a:moveTo>
                  <a:pt x="2329738" y="0"/>
                </a:moveTo>
                <a:lnTo>
                  <a:pt x="2347151" y="0"/>
                </a:lnTo>
                <a:lnTo>
                  <a:pt x="2347151" y="4454343"/>
                </a:lnTo>
                <a:lnTo>
                  <a:pt x="2340504" y="4322705"/>
                </a:lnTo>
                <a:cubicBezTo>
                  <a:pt x="2222700" y="3162715"/>
                  <a:pt x="1296917" y="2241584"/>
                  <a:pt x="134816" y="2130974"/>
                </a:cubicBezTo>
                <a:lnTo>
                  <a:pt x="0" y="2124591"/>
                </a:lnTo>
                <a:lnTo>
                  <a:pt x="134816" y="2118208"/>
                </a:lnTo>
                <a:cubicBezTo>
                  <a:pt x="1224286" y="2014511"/>
                  <a:pt x="2106054" y="1198443"/>
                  <a:pt x="2309087" y="141037"/>
                </a:cubicBezTo>
                <a:close/>
              </a:path>
            </a:pathLst>
          </a:cu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B5787B54-A556-4FE5-B077-6EAF2C2867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0" y="0"/>
            <a:ext cx="2347151" cy="4454343"/>
          </a:xfrm>
          <a:custGeom>
            <a:avLst/>
            <a:gdLst>
              <a:gd name="connsiteX0" fmla="*/ 2329738 w 2347151"/>
              <a:gd name="connsiteY0" fmla="*/ 0 h 4454343"/>
              <a:gd name="connsiteX1" fmla="*/ 2347151 w 2347151"/>
              <a:gd name="connsiteY1" fmla="*/ 0 h 4454343"/>
              <a:gd name="connsiteX2" fmla="*/ 2347151 w 2347151"/>
              <a:gd name="connsiteY2" fmla="*/ 4454343 h 4454343"/>
              <a:gd name="connsiteX3" fmla="*/ 2340504 w 2347151"/>
              <a:gd name="connsiteY3" fmla="*/ 4322705 h 4454343"/>
              <a:gd name="connsiteX4" fmla="*/ 134816 w 2347151"/>
              <a:gd name="connsiteY4" fmla="*/ 2130974 h 4454343"/>
              <a:gd name="connsiteX5" fmla="*/ 0 w 2347151"/>
              <a:gd name="connsiteY5" fmla="*/ 2124591 h 4454343"/>
              <a:gd name="connsiteX6" fmla="*/ 134816 w 2347151"/>
              <a:gd name="connsiteY6" fmla="*/ 2118208 h 4454343"/>
              <a:gd name="connsiteX7" fmla="*/ 2309087 w 2347151"/>
              <a:gd name="connsiteY7" fmla="*/ 141037 h 4454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7151" h="4454343">
                <a:moveTo>
                  <a:pt x="2329738" y="0"/>
                </a:moveTo>
                <a:lnTo>
                  <a:pt x="2347151" y="0"/>
                </a:lnTo>
                <a:lnTo>
                  <a:pt x="2347151" y="4454343"/>
                </a:lnTo>
                <a:lnTo>
                  <a:pt x="2340504" y="4322705"/>
                </a:lnTo>
                <a:cubicBezTo>
                  <a:pt x="2222700" y="3162715"/>
                  <a:pt x="1296917" y="2241584"/>
                  <a:pt x="134816" y="2130974"/>
                </a:cubicBezTo>
                <a:lnTo>
                  <a:pt x="0" y="2124591"/>
                </a:lnTo>
                <a:lnTo>
                  <a:pt x="134816" y="2118208"/>
                </a:lnTo>
                <a:cubicBezTo>
                  <a:pt x="1224286" y="2014511"/>
                  <a:pt x="2106054" y="1198443"/>
                  <a:pt x="2309087" y="141037"/>
                </a:cubicBezTo>
                <a:close/>
              </a:path>
            </a:pathLst>
          </a:custGeom>
          <a:solidFill>
            <a:schemeClr val="accent2">
              <a:lumMod val="75000"/>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1006765" y="716864"/>
            <a:ext cx="9914859" cy="695236"/>
          </a:xfrm>
        </p:spPr>
        <p:txBody>
          <a:bodyPr vert="horz" lIns="91440" tIns="45720" rIns="91440" bIns="45720" rtlCol="0" anchor="ctr">
            <a:normAutofit/>
          </a:bodyPr>
          <a:lstStyle/>
          <a:p>
            <a:pPr marL="0" marR="0" lvl="0" indent="0" defTabSz="914400" rtl="0" eaLnBrk="1" fontAlgn="auto" latinLnBrk="0" hangingPunct="1">
              <a:lnSpc>
                <a:spcPct val="100000"/>
              </a:lnSpc>
              <a:spcBef>
                <a:spcPts val="0"/>
              </a:spcBef>
              <a:spcAft>
                <a:spcPts val="600"/>
              </a:spcAft>
              <a:buClrTx/>
              <a:buSzTx/>
              <a:buFontTx/>
              <a:buNone/>
              <a:tabLst/>
              <a:defRPr/>
            </a:pPr>
            <a:r>
              <a:rPr kumimoji="0" lang="lv-LV" sz="2200" b="0" i="0" u="none" strike="noStrike" kern="1200" cap="all" spc="-15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Vispārīgo būvnoteikumu 69. punkts</a:t>
            </a:r>
            <a:endParaRPr lang="en-US" dirty="0">
              <a:solidFill>
                <a:srgbClr val="FFFFFF"/>
              </a:solidFill>
            </a:endParaRPr>
          </a:p>
        </p:txBody>
      </p:sp>
      <p:sp>
        <p:nvSpPr>
          <p:cNvPr id="8" name="TextBox 7">
            <a:extLst>
              <a:ext uri="{FF2B5EF4-FFF2-40B4-BE49-F238E27FC236}">
                <a16:creationId xmlns:a16="http://schemas.microsoft.com/office/drawing/2014/main" id="{8A3B147C-280B-0874-2571-B31C30D79CC5}"/>
              </a:ext>
            </a:extLst>
          </p:cNvPr>
          <p:cNvSpPr txBox="1"/>
          <p:nvPr/>
        </p:nvSpPr>
        <p:spPr>
          <a:xfrm>
            <a:off x="829560" y="3292576"/>
            <a:ext cx="9042574" cy="1990624"/>
          </a:xfrm>
          <a:prstGeom prst="rect">
            <a:avLst/>
          </a:prstGeom>
        </p:spPr>
        <p:txBody>
          <a:bodyPr vert="horz" lIns="91440" tIns="45720" rIns="91440" bIns="45720" rtlCol="0">
            <a:normAutofit/>
          </a:bodyPr>
          <a:lstStyle/>
          <a:p>
            <a:pPr marR="0" lvl="0" algn="just" fontAlgn="auto">
              <a:lnSpc>
                <a:spcPct val="120000"/>
              </a:lnSpc>
              <a:spcBef>
                <a:spcPts val="0"/>
              </a:spcBef>
              <a:spcAft>
                <a:spcPts val="800"/>
              </a:spcAft>
              <a:buClr>
                <a:schemeClr val="accent5"/>
              </a:buClr>
              <a:buSzTx/>
              <a:tabLst/>
              <a:defRPr/>
            </a:pPr>
            <a:r>
              <a:rPr lang="lv-LV" sz="2200" dirty="0">
                <a:solidFill>
                  <a:srgbClr val="156F79"/>
                </a:solidFill>
                <a:latin typeface="Times New Roman" panose="02020603050405020304" pitchFamily="18" charset="0"/>
                <a:ea typeface="+mj-ea"/>
                <a:cs typeface="Times New Roman" panose="02020603050405020304" pitchFamily="18" charset="0"/>
              </a:rPr>
              <a:t>Ja saskaņā ar šo noteikumu 60. punktu ir jāveic atkārtota būvprojekta ekspertīze un </a:t>
            </a:r>
            <a:r>
              <a:rPr lang="lv-LV" sz="2200" b="1" dirty="0">
                <a:solidFill>
                  <a:srgbClr val="156F79"/>
                </a:solidFill>
                <a:latin typeface="Times New Roman" panose="02020603050405020304" pitchFamily="18" charset="0"/>
                <a:ea typeface="+mj-ea"/>
                <a:cs typeface="Times New Roman" panose="02020603050405020304" pitchFamily="18" charset="0"/>
              </a:rPr>
              <a:t>būve tiek ekspluatēta</a:t>
            </a:r>
            <a:r>
              <a:rPr lang="lv-LV" sz="2200" dirty="0">
                <a:solidFill>
                  <a:srgbClr val="156F79"/>
                </a:solidFill>
                <a:latin typeface="Times New Roman" panose="02020603050405020304" pitchFamily="18" charset="0"/>
                <a:ea typeface="+mj-ea"/>
                <a:cs typeface="Times New Roman" panose="02020603050405020304" pitchFamily="18" charset="0"/>
              </a:rPr>
              <a:t>, būvdarbus būves daļā, kuru skar konstruktīvā risinājuma izmaiņas, </a:t>
            </a:r>
            <a:r>
              <a:rPr lang="lv-LV" sz="2200" b="1" dirty="0">
                <a:solidFill>
                  <a:srgbClr val="156F79"/>
                </a:solidFill>
                <a:latin typeface="Times New Roman" panose="02020603050405020304" pitchFamily="18" charset="0"/>
                <a:ea typeface="+mj-ea"/>
                <a:cs typeface="Times New Roman" panose="02020603050405020304" pitchFamily="18" charset="0"/>
              </a:rPr>
              <a:t>pārtrauc un tos var atsākt tikai pēc tam, kad ir saņemts pozitīvs būvekspertīzes atzinums.</a:t>
            </a:r>
          </a:p>
        </p:txBody>
      </p:sp>
      <p:pic>
        <p:nvPicPr>
          <p:cNvPr id="10" name="Grafika 1">
            <a:extLst>
              <a:ext uri="{FF2B5EF4-FFF2-40B4-BE49-F238E27FC236}">
                <a16:creationId xmlns:a16="http://schemas.microsoft.com/office/drawing/2014/main" id="{F56BBBDD-019B-CD63-6389-F28603EC6031}"/>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10312400" y="2620881"/>
            <a:ext cx="1388533" cy="2128964"/>
          </a:xfrm>
          <a:prstGeom prst="rect">
            <a:avLst/>
          </a:prstGeom>
        </p:spPr>
      </p:pic>
    </p:spTree>
    <p:extLst>
      <p:ext uri="{BB962C8B-B14F-4D97-AF65-F5344CB8AC3E}">
        <p14:creationId xmlns:p14="http://schemas.microsoft.com/office/powerpoint/2010/main" val="1738851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a 1">
            <a:extLst>
              <a:ext uri="{FF2B5EF4-FFF2-40B4-BE49-F238E27FC236}">
                <a16:creationId xmlns:a16="http://schemas.microsoft.com/office/drawing/2014/main" id="{8CFA0E48-47CE-B069-5E0D-15A9B3074C1E}"/>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469152" y="335453"/>
            <a:ext cx="1385048" cy="2119880"/>
          </a:xfrm>
          <a:prstGeom prst="rect">
            <a:avLst/>
          </a:prstGeom>
        </p:spPr>
      </p:pic>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8712485" y="3176587"/>
            <a:ext cx="2799796" cy="3209820"/>
          </a:xfrm>
        </p:spPr>
        <p:txBody>
          <a:bodyPr>
            <a:noAutofit/>
          </a:bodyPr>
          <a:lstStyle/>
          <a:p>
            <a:pPr>
              <a:spcBef>
                <a:spcPts val="300"/>
              </a:spcBef>
              <a:spcAft>
                <a:spcPts val="300"/>
              </a:spcAft>
            </a:pPr>
            <a:br>
              <a:rPr lang="lv-LV" sz="1800" dirty="0"/>
            </a:br>
            <a:endParaRPr lang="lv-LV" sz="1800" dirty="0"/>
          </a:p>
        </p:txBody>
      </p:sp>
      <p:sp>
        <p:nvSpPr>
          <p:cNvPr id="2" name="TextBox 1">
            <a:extLst>
              <a:ext uri="{FF2B5EF4-FFF2-40B4-BE49-F238E27FC236}">
                <a16:creationId xmlns:a16="http://schemas.microsoft.com/office/drawing/2014/main" id="{846DBF34-ECE3-A4DA-4551-9C6215CC6233}"/>
              </a:ext>
            </a:extLst>
          </p:cNvPr>
          <p:cNvSpPr txBox="1"/>
          <p:nvPr/>
        </p:nvSpPr>
        <p:spPr>
          <a:xfrm>
            <a:off x="1924384" y="600075"/>
            <a:ext cx="9682099" cy="446276"/>
          </a:xfrm>
          <a:prstGeom prst="rect">
            <a:avLst/>
          </a:prstGeom>
          <a:noFill/>
        </p:spPr>
        <p:txBody>
          <a:bodyPr wrap="square" rtlCol="0">
            <a:spAutoFit/>
          </a:bodyPr>
          <a:lstStyle/>
          <a:p>
            <a:pPr algn="ctr"/>
            <a:r>
              <a:rPr lang="lv-LV" sz="2200" kern="1200" spc="-150" dirty="0">
                <a:solidFill>
                  <a:srgbClr val="1A4A5D"/>
                </a:solidFill>
                <a:effectLst/>
                <a:latin typeface="Times New Roman" panose="02020603050405020304" pitchFamily="18" charset="0"/>
                <a:cs typeface="Times New Roman" panose="02020603050405020304" pitchFamily="18" charset="0"/>
              </a:rPr>
              <a:t>IZMAIŅAS BŪVPROJEKTĀ, KURĀM PAREDZĒTA EKSPERTĪZE</a:t>
            </a:r>
          </a:p>
        </p:txBody>
      </p:sp>
      <p:sp>
        <p:nvSpPr>
          <p:cNvPr id="5" name="Rectangle: Rounded Corners 4">
            <a:extLst>
              <a:ext uri="{FF2B5EF4-FFF2-40B4-BE49-F238E27FC236}">
                <a16:creationId xmlns:a16="http://schemas.microsoft.com/office/drawing/2014/main" id="{30F0B4FD-4383-3DC7-2A3E-06B1C08B13AC}"/>
              </a:ext>
            </a:extLst>
          </p:cNvPr>
          <p:cNvSpPr/>
          <p:nvPr/>
        </p:nvSpPr>
        <p:spPr>
          <a:xfrm>
            <a:off x="4784239" y="1137897"/>
            <a:ext cx="3644565" cy="1416356"/>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latin typeface="Times New Roman" panose="02020603050405020304" pitchFamily="18" charset="0"/>
                <a:cs typeface="Times New Roman" panose="02020603050405020304" pitchFamily="18" charset="0"/>
              </a:rPr>
              <a:t>Būvprojekta izmaiņas samazina minētās būtiskās prasības un to Būvprojekta izmaiņu skaidrojošā aprakstā ir norādījis tā izstrādātājs?</a:t>
            </a:r>
          </a:p>
        </p:txBody>
      </p:sp>
      <p:sp>
        <p:nvSpPr>
          <p:cNvPr id="6" name="Rectangle: Rounded Corners 5">
            <a:extLst>
              <a:ext uri="{FF2B5EF4-FFF2-40B4-BE49-F238E27FC236}">
                <a16:creationId xmlns:a16="http://schemas.microsoft.com/office/drawing/2014/main" id="{C20D634B-0610-C84B-AEF7-2090C2E205B2}"/>
              </a:ext>
            </a:extLst>
          </p:cNvPr>
          <p:cNvSpPr/>
          <p:nvPr/>
        </p:nvSpPr>
        <p:spPr>
          <a:xfrm>
            <a:off x="8712485" y="2765432"/>
            <a:ext cx="914400" cy="914400"/>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b="1" dirty="0">
                <a:solidFill>
                  <a:schemeClr val="tx1"/>
                </a:solidFill>
                <a:latin typeface="Times New Roman" panose="02020603050405020304" pitchFamily="18" charset="0"/>
                <a:cs typeface="Times New Roman" panose="02020603050405020304" pitchFamily="18" charset="0"/>
              </a:rPr>
              <a:t>Nē</a:t>
            </a:r>
          </a:p>
        </p:txBody>
      </p:sp>
      <p:sp>
        <p:nvSpPr>
          <p:cNvPr id="8" name="Rectangle: Rounded Corners 7">
            <a:extLst>
              <a:ext uri="{FF2B5EF4-FFF2-40B4-BE49-F238E27FC236}">
                <a16:creationId xmlns:a16="http://schemas.microsoft.com/office/drawing/2014/main" id="{6E75E7CA-3935-D8C6-4CF0-5328CAA2CAA6}"/>
              </a:ext>
            </a:extLst>
          </p:cNvPr>
          <p:cNvSpPr/>
          <p:nvPr/>
        </p:nvSpPr>
        <p:spPr>
          <a:xfrm>
            <a:off x="3506487" y="2815485"/>
            <a:ext cx="914400" cy="914400"/>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b="1" dirty="0">
                <a:solidFill>
                  <a:schemeClr val="tx1"/>
                </a:solidFill>
                <a:latin typeface="Times New Roman" panose="02020603050405020304" pitchFamily="18" charset="0"/>
                <a:cs typeface="Times New Roman" panose="02020603050405020304" pitchFamily="18" charset="0"/>
              </a:rPr>
              <a:t>Jā</a:t>
            </a:r>
          </a:p>
        </p:txBody>
      </p:sp>
      <p:sp>
        <p:nvSpPr>
          <p:cNvPr id="9" name="Rectangle: Rounded Corners 8">
            <a:extLst>
              <a:ext uri="{FF2B5EF4-FFF2-40B4-BE49-F238E27FC236}">
                <a16:creationId xmlns:a16="http://schemas.microsoft.com/office/drawing/2014/main" id="{F4055596-24A5-6F30-8FCB-384B6010F334}"/>
              </a:ext>
            </a:extLst>
          </p:cNvPr>
          <p:cNvSpPr/>
          <p:nvPr/>
        </p:nvSpPr>
        <p:spPr>
          <a:xfrm>
            <a:off x="548787" y="3883620"/>
            <a:ext cx="3009834" cy="1369883"/>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600" dirty="0">
                <a:solidFill>
                  <a:schemeClr val="tx1"/>
                </a:solidFill>
                <a:latin typeface="Times New Roman" panose="02020603050405020304" pitchFamily="18" charset="0"/>
                <a:cs typeface="Times New Roman" panose="02020603050405020304" pitchFamily="18" charset="0"/>
              </a:rPr>
              <a:t>Ja būve vienlaikus tiek ekspluatēta, būvdarbus pārtrauc, un tos var atsākt pēc pozitīva būvekspertīzes atzinuma </a:t>
            </a:r>
          </a:p>
        </p:txBody>
      </p:sp>
      <p:sp>
        <p:nvSpPr>
          <p:cNvPr id="10" name="Rectangle: Rounded Corners 9">
            <a:extLst>
              <a:ext uri="{FF2B5EF4-FFF2-40B4-BE49-F238E27FC236}">
                <a16:creationId xmlns:a16="http://schemas.microsoft.com/office/drawing/2014/main" id="{C34525B3-A7C3-5C84-98A1-A64AE41ECC13}"/>
              </a:ext>
            </a:extLst>
          </p:cNvPr>
          <p:cNvSpPr/>
          <p:nvPr/>
        </p:nvSpPr>
        <p:spPr>
          <a:xfrm>
            <a:off x="4369874" y="3883620"/>
            <a:ext cx="3240211" cy="1386085"/>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600" dirty="0">
                <a:solidFill>
                  <a:schemeClr val="tx1"/>
                </a:solidFill>
                <a:latin typeface="Times New Roman" panose="02020603050405020304" pitchFamily="18" charset="0"/>
                <a:cs typeface="Times New Roman" panose="02020603050405020304" pitchFamily="18" charset="0"/>
              </a:rPr>
              <a:t>Ja būve netiek ekspluatēta, būvekspertīzes atzinumu pievieno Būvprojekta izmaiņām līdz būves   pieņemšanai ekspluatācijā </a:t>
            </a:r>
          </a:p>
        </p:txBody>
      </p:sp>
      <p:sp>
        <p:nvSpPr>
          <p:cNvPr id="11" name="Rectangle: Rounded Corners 10">
            <a:extLst>
              <a:ext uri="{FF2B5EF4-FFF2-40B4-BE49-F238E27FC236}">
                <a16:creationId xmlns:a16="http://schemas.microsoft.com/office/drawing/2014/main" id="{10EF9241-2DA9-7FA4-1F8C-2378DD0FE554}"/>
              </a:ext>
            </a:extLst>
          </p:cNvPr>
          <p:cNvSpPr/>
          <p:nvPr/>
        </p:nvSpPr>
        <p:spPr>
          <a:xfrm>
            <a:off x="7927373" y="3891011"/>
            <a:ext cx="3142069" cy="1386085"/>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600" dirty="0">
                <a:solidFill>
                  <a:schemeClr val="tx1"/>
                </a:solidFill>
                <a:latin typeface="Times New Roman" panose="02020603050405020304" pitchFamily="18" charset="0"/>
                <a:cs typeface="Times New Roman" panose="02020603050405020304" pitchFamily="18" charset="0"/>
              </a:rPr>
              <a:t>Izmaiņas skaņojamas atbilstoši attiecīgai kārtībai un pievienojamas Būvprojekta izmaiņām BIS</a:t>
            </a:r>
          </a:p>
        </p:txBody>
      </p:sp>
      <p:cxnSp>
        <p:nvCxnSpPr>
          <p:cNvPr id="13" name="Straight Connector 12">
            <a:extLst>
              <a:ext uri="{FF2B5EF4-FFF2-40B4-BE49-F238E27FC236}">
                <a16:creationId xmlns:a16="http://schemas.microsoft.com/office/drawing/2014/main" id="{412D3EEE-34A0-D231-0F61-2C3A32F052E1}"/>
              </a:ext>
            </a:extLst>
          </p:cNvPr>
          <p:cNvCxnSpPr>
            <a:cxnSpLocks/>
          </p:cNvCxnSpPr>
          <p:nvPr/>
        </p:nvCxnSpPr>
        <p:spPr>
          <a:xfrm flipH="1">
            <a:off x="4420887" y="2554253"/>
            <a:ext cx="438789" cy="2995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860020A-6CE7-AB57-912A-82BC38A781BD}"/>
              </a:ext>
            </a:extLst>
          </p:cNvPr>
          <p:cNvCxnSpPr>
            <a:cxnSpLocks/>
          </p:cNvCxnSpPr>
          <p:nvPr/>
        </p:nvCxnSpPr>
        <p:spPr>
          <a:xfrm>
            <a:off x="8428804" y="2546119"/>
            <a:ext cx="283681" cy="2355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ACCA9F1-8042-5EBE-0ABE-451CF439C921}"/>
              </a:ext>
            </a:extLst>
          </p:cNvPr>
          <p:cNvCxnSpPr/>
          <p:nvPr/>
        </p:nvCxnSpPr>
        <p:spPr>
          <a:xfrm>
            <a:off x="3506487" y="376821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2197D539-7DA5-19CE-BFDB-B37979CC282B}"/>
              </a:ext>
            </a:extLst>
          </p:cNvPr>
          <p:cNvCxnSpPr>
            <a:cxnSpLocks/>
          </p:cNvCxnSpPr>
          <p:nvPr/>
        </p:nvCxnSpPr>
        <p:spPr>
          <a:xfrm>
            <a:off x="4369874" y="3713313"/>
            <a:ext cx="109847" cy="170307"/>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EFB04BE-BF86-35FD-E064-2C9273FDAFED}"/>
              </a:ext>
            </a:extLst>
          </p:cNvPr>
          <p:cNvCxnSpPr>
            <a:cxnSpLocks/>
          </p:cNvCxnSpPr>
          <p:nvPr/>
        </p:nvCxnSpPr>
        <p:spPr>
          <a:xfrm flipV="1">
            <a:off x="3435927" y="3713313"/>
            <a:ext cx="122694" cy="170307"/>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B3FCE4EA-A0F7-78C0-68D8-BB43189E1DA3}"/>
              </a:ext>
            </a:extLst>
          </p:cNvPr>
          <p:cNvCxnSpPr>
            <a:cxnSpLocks/>
            <a:stCxn id="6" idx="2"/>
          </p:cNvCxnSpPr>
          <p:nvPr/>
        </p:nvCxnSpPr>
        <p:spPr>
          <a:xfrm>
            <a:off x="9169685" y="3679832"/>
            <a:ext cx="0" cy="2037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74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id="{266A3FE7-60D1-46EB-85C0-DA73D11FB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Shape 62">
            <a:extLst>
              <a:ext uri="{FF2B5EF4-FFF2-40B4-BE49-F238E27FC236}">
                <a16:creationId xmlns:a16="http://schemas.microsoft.com/office/drawing/2014/main" id="{7C294D02-7B12-44A2-ADE7-D17811CC16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800664" cy="6858000"/>
          </a:xfrm>
          <a:custGeom>
            <a:avLst/>
            <a:gdLst>
              <a:gd name="connsiteX0" fmla="*/ 0 w 6800664"/>
              <a:gd name="connsiteY0" fmla="*/ 0 h 6858000"/>
              <a:gd name="connsiteX1" fmla="*/ 1849345 w 6800664"/>
              <a:gd name="connsiteY1" fmla="*/ 0 h 6858000"/>
              <a:gd name="connsiteX2" fmla="*/ 1849345 w 6800664"/>
              <a:gd name="connsiteY2" fmla="*/ 1 h 6858000"/>
              <a:gd name="connsiteX3" fmla="*/ 6800664 w 6800664"/>
              <a:gd name="connsiteY3" fmla="*/ 1 h 6858000"/>
              <a:gd name="connsiteX4" fmla="*/ 3369709 w 6800664"/>
              <a:gd name="connsiteY4" fmla="*/ 3430956 h 6858000"/>
              <a:gd name="connsiteX5" fmla="*/ 6624108 w 6800664"/>
              <a:gd name="connsiteY5" fmla="*/ 6857447 h 6858000"/>
              <a:gd name="connsiteX6" fmla="*/ 6645980 w 6800664"/>
              <a:gd name="connsiteY6" fmla="*/ 6858000 h 6858000"/>
              <a:gd name="connsiteX7" fmla="*/ 0 w 6800664"/>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00664" h="6858000">
                <a:moveTo>
                  <a:pt x="0" y="0"/>
                </a:moveTo>
                <a:lnTo>
                  <a:pt x="1849345" y="0"/>
                </a:lnTo>
                <a:lnTo>
                  <a:pt x="1849345" y="1"/>
                </a:lnTo>
                <a:lnTo>
                  <a:pt x="6800664" y="1"/>
                </a:lnTo>
                <a:cubicBezTo>
                  <a:pt x="4905801" y="1"/>
                  <a:pt x="3369709" y="1536092"/>
                  <a:pt x="3369709" y="3430956"/>
                </a:cubicBezTo>
                <a:cubicBezTo>
                  <a:pt x="3369709" y="5266605"/>
                  <a:pt x="4811294" y="6765555"/>
                  <a:pt x="6624108" y="6857447"/>
                </a:cubicBezTo>
                <a:lnTo>
                  <a:pt x="6645980" y="6858000"/>
                </a:lnTo>
                <a:lnTo>
                  <a:pt x="0" y="6858000"/>
                </a:lnTo>
                <a:close/>
              </a:path>
            </a:pathLst>
          </a:cu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Freeform: Shape 64">
            <a:extLst>
              <a:ext uri="{FF2B5EF4-FFF2-40B4-BE49-F238E27FC236}">
                <a16:creationId xmlns:a16="http://schemas.microsoft.com/office/drawing/2014/main" id="{0F743AA9-AD4A-4C7C-A2F8-D376FD29CC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800664" cy="6858000"/>
          </a:xfrm>
          <a:custGeom>
            <a:avLst/>
            <a:gdLst>
              <a:gd name="connsiteX0" fmla="*/ 0 w 6800664"/>
              <a:gd name="connsiteY0" fmla="*/ 0 h 6858000"/>
              <a:gd name="connsiteX1" fmla="*/ 1849345 w 6800664"/>
              <a:gd name="connsiteY1" fmla="*/ 0 h 6858000"/>
              <a:gd name="connsiteX2" fmla="*/ 1849345 w 6800664"/>
              <a:gd name="connsiteY2" fmla="*/ 1 h 6858000"/>
              <a:gd name="connsiteX3" fmla="*/ 6800664 w 6800664"/>
              <a:gd name="connsiteY3" fmla="*/ 1 h 6858000"/>
              <a:gd name="connsiteX4" fmla="*/ 3369709 w 6800664"/>
              <a:gd name="connsiteY4" fmla="*/ 3430956 h 6858000"/>
              <a:gd name="connsiteX5" fmla="*/ 6624108 w 6800664"/>
              <a:gd name="connsiteY5" fmla="*/ 6857447 h 6858000"/>
              <a:gd name="connsiteX6" fmla="*/ 6645980 w 6800664"/>
              <a:gd name="connsiteY6" fmla="*/ 6858000 h 6858000"/>
              <a:gd name="connsiteX7" fmla="*/ 0 w 6800664"/>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00664" h="6858000">
                <a:moveTo>
                  <a:pt x="0" y="0"/>
                </a:moveTo>
                <a:lnTo>
                  <a:pt x="1849345" y="0"/>
                </a:lnTo>
                <a:lnTo>
                  <a:pt x="1849345" y="1"/>
                </a:lnTo>
                <a:lnTo>
                  <a:pt x="6800664" y="1"/>
                </a:lnTo>
                <a:cubicBezTo>
                  <a:pt x="4905801" y="1"/>
                  <a:pt x="3369709" y="1536092"/>
                  <a:pt x="3369709" y="3430956"/>
                </a:cubicBezTo>
                <a:cubicBezTo>
                  <a:pt x="3369709" y="5266605"/>
                  <a:pt x="4811294" y="6765555"/>
                  <a:pt x="6624108" y="6857447"/>
                </a:cubicBezTo>
                <a:lnTo>
                  <a:pt x="6645980" y="6858000"/>
                </a:lnTo>
                <a:lnTo>
                  <a:pt x="0" y="6858000"/>
                </a:lnTo>
                <a:close/>
              </a:path>
            </a:pathLst>
          </a:custGeom>
          <a:solidFill>
            <a:schemeClr val="accent2">
              <a:lumMod val="75000"/>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Freeform: Shape 66">
            <a:extLst>
              <a:ext uri="{FF2B5EF4-FFF2-40B4-BE49-F238E27FC236}">
                <a16:creationId xmlns:a16="http://schemas.microsoft.com/office/drawing/2014/main" id="{AE959701-876A-4201-8EE6-E65DF338A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352800" cy="6856084"/>
          </a:xfrm>
          <a:custGeom>
            <a:avLst/>
            <a:gdLst>
              <a:gd name="connsiteX0" fmla="*/ 0 w 3352800"/>
              <a:gd name="connsiteY0" fmla="*/ 0 h 6856084"/>
              <a:gd name="connsiteX1" fmla="*/ 3352800 w 3352800"/>
              <a:gd name="connsiteY1" fmla="*/ 0 h 6856084"/>
              <a:gd name="connsiteX2" fmla="*/ 3352800 w 3352800"/>
              <a:gd name="connsiteY2" fmla="*/ 3427044 h 6856084"/>
              <a:gd name="connsiteX3" fmla="*/ 3352800 w 3352800"/>
              <a:gd name="connsiteY3" fmla="*/ 3442336 h 6856084"/>
              <a:gd name="connsiteX4" fmla="*/ 3352413 w 3352800"/>
              <a:gd name="connsiteY4" fmla="*/ 3442336 h 6856084"/>
              <a:gd name="connsiteX5" fmla="*/ 3348336 w 3352800"/>
              <a:gd name="connsiteY5" fmla="*/ 3603600 h 6856084"/>
              <a:gd name="connsiteX6" fmla="*/ 92918 w 3352800"/>
              <a:gd name="connsiteY6" fmla="*/ 6853808 h 6856084"/>
              <a:gd name="connsiteX7" fmla="*/ 0 w 3352800"/>
              <a:gd name="connsiteY7" fmla="*/ 6856084 h 6856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52800" h="6856084">
                <a:moveTo>
                  <a:pt x="0" y="0"/>
                </a:moveTo>
                <a:lnTo>
                  <a:pt x="3352800" y="0"/>
                </a:lnTo>
                <a:lnTo>
                  <a:pt x="3352800" y="3427044"/>
                </a:lnTo>
                <a:lnTo>
                  <a:pt x="3352800" y="3442336"/>
                </a:lnTo>
                <a:lnTo>
                  <a:pt x="3352413" y="3442336"/>
                </a:lnTo>
                <a:lnTo>
                  <a:pt x="3348336" y="3603600"/>
                </a:lnTo>
                <a:cubicBezTo>
                  <a:pt x="3259315" y="5359763"/>
                  <a:pt x="1849804" y="6767537"/>
                  <a:pt x="92918" y="6853808"/>
                </a:cubicBezTo>
                <a:lnTo>
                  <a:pt x="0" y="6856084"/>
                </a:lnTo>
                <a:close/>
              </a:path>
            </a:pathLst>
          </a:cu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609601" y="685800"/>
            <a:ext cx="2682240" cy="3657600"/>
          </a:xfrm>
        </p:spPr>
        <p:txBody>
          <a:bodyPr anchor="t">
            <a:normAutofit/>
          </a:bodyPr>
          <a:lstStyle/>
          <a:p>
            <a:pPr>
              <a:spcBef>
                <a:spcPts val="300"/>
              </a:spcBef>
              <a:spcAft>
                <a:spcPts val="300"/>
              </a:spcAft>
            </a:pPr>
            <a:br>
              <a:rPr lang="lv-LV">
                <a:solidFill>
                  <a:srgbClr val="FFFFFF"/>
                </a:solidFill>
              </a:rPr>
            </a:br>
            <a:endParaRPr lang="lv-LV">
              <a:solidFill>
                <a:srgbClr val="FFFFFF"/>
              </a:solidFill>
            </a:endParaRPr>
          </a:p>
        </p:txBody>
      </p:sp>
      <p:sp>
        <p:nvSpPr>
          <p:cNvPr id="5" name="Rectangle: Rounded Corners 4">
            <a:extLst>
              <a:ext uri="{FF2B5EF4-FFF2-40B4-BE49-F238E27FC236}">
                <a16:creationId xmlns:a16="http://schemas.microsoft.com/office/drawing/2014/main" id="{30F0B4FD-4383-3DC7-2A3E-06B1C08B13AC}"/>
              </a:ext>
            </a:extLst>
          </p:cNvPr>
          <p:cNvSpPr/>
          <p:nvPr/>
        </p:nvSpPr>
        <p:spPr>
          <a:xfrm>
            <a:off x="6554576" y="952555"/>
            <a:ext cx="2840156" cy="488436"/>
          </a:xfrm>
          <a:prstGeom prst="roundRect">
            <a:avLst/>
          </a:prstGeom>
          <a:gradFill>
            <a:gsLst>
              <a:gs pos="0">
                <a:srgbClr val="7AC4CC"/>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85216">
              <a:spcAft>
                <a:spcPts val="600"/>
              </a:spcAft>
            </a:pPr>
            <a:r>
              <a:rPr lang="lv-LV" sz="1600" b="1" cap="all" dirty="0">
                <a:solidFill>
                  <a:schemeClr val="accent1">
                    <a:lumMod val="50000"/>
                  </a:schemeClr>
                </a:solidFill>
                <a:latin typeface="Times New Roman" panose="02020603050405020304" pitchFamily="18" charset="0"/>
                <a:cs typeface="Times New Roman" panose="02020603050405020304" pitchFamily="18" charset="0"/>
              </a:rPr>
              <a:t>BŪVPROJEKTA IZMAIŅAS</a:t>
            </a:r>
          </a:p>
        </p:txBody>
      </p:sp>
      <p:sp>
        <p:nvSpPr>
          <p:cNvPr id="6" name="Rectangle: Rounded Corners 5">
            <a:extLst>
              <a:ext uri="{FF2B5EF4-FFF2-40B4-BE49-F238E27FC236}">
                <a16:creationId xmlns:a16="http://schemas.microsoft.com/office/drawing/2014/main" id="{C20D634B-0610-C84B-AEF7-2090C2E205B2}"/>
              </a:ext>
            </a:extLst>
          </p:cNvPr>
          <p:cNvSpPr/>
          <p:nvPr/>
        </p:nvSpPr>
        <p:spPr>
          <a:xfrm>
            <a:off x="8372779" y="2076545"/>
            <a:ext cx="3549427" cy="3771891"/>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585216">
              <a:spcAft>
                <a:spcPts val="600"/>
              </a:spcAft>
            </a:pPr>
            <a:r>
              <a:rPr lang="lv-LV" sz="1152" b="1" kern="1200" cap="all" dirty="0">
                <a:solidFill>
                  <a:schemeClr val="accent1">
                    <a:lumMod val="50000"/>
                  </a:schemeClr>
                </a:solidFill>
                <a:latin typeface="Times New Roman" panose="02020603050405020304" pitchFamily="18" charset="0"/>
                <a:ea typeface="+mn-ea"/>
                <a:cs typeface="Times New Roman" panose="02020603050405020304" pitchFamily="18" charset="0"/>
              </a:rPr>
              <a:t>neskar būves vizuālo risinājumu, </a:t>
            </a:r>
            <a:r>
              <a:rPr lang="lv-LV" sz="1152" b="1" kern="1200" cap="all" dirty="0" err="1">
                <a:solidFill>
                  <a:schemeClr val="accent1">
                    <a:lumMod val="50000"/>
                  </a:schemeClr>
                </a:solidFill>
                <a:latin typeface="Times New Roman" panose="02020603050405020304" pitchFamily="18" charset="0"/>
                <a:ea typeface="+mn-ea"/>
                <a:cs typeface="Times New Roman" panose="02020603050405020304" pitchFamily="18" charset="0"/>
              </a:rPr>
              <a:t>būvapjomu</a:t>
            </a:r>
            <a:r>
              <a:rPr lang="lv-LV" sz="1152" b="1" kern="1200" cap="all" dirty="0">
                <a:solidFill>
                  <a:schemeClr val="accent1">
                    <a:lumMod val="50000"/>
                  </a:schemeClr>
                </a:solidFill>
                <a:latin typeface="Times New Roman" panose="02020603050405020304" pitchFamily="18" charset="0"/>
                <a:ea typeface="+mn-ea"/>
                <a:cs typeface="Times New Roman" panose="02020603050405020304" pitchFamily="18" charset="0"/>
              </a:rPr>
              <a:t>, novietojumu </a:t>
            </a:r>
          </a:p>
          <a:p>
            <a:pPr algn="just" defTabSz="585216">
              <a:spcAft>
                <a:spcPts val="600"/>
              </a:spcAft>
            </a:pPr>
            <a:r>
              <a:rPr lang="lv-LV" sz="1300" dirty="0">
                <a:solidFill>
                  <a:schemeClr val="accent1">
                    <a:lumMod val="50000"/>
                  </a:schemeClr>
                </a:solidFill>
                <a:latin typeface="Times New Roman" panose="02020603050405020304" pitchFamily="18" charset="0"/>
                <a:cs typeface="Times New Roman" panose="02020603050405020304" pitchFamily="18" charset="0"/>
              </a:rPr>
              <a:t>(Vispārīgo būvnoteikumu 115.punkts) </a:t>
            </a:r>
          </a:p>
          <a:p>
            <a:pPr algn="just" defTabSz="585216">
              <a:spcAft>
                <a:spcPts val="600"/>
              </a:spcAft>
            </a:pPr>
            <a:r>
              <a:rPr lang="lv-LV" sz="1300" dirty="0">
                <a:solidFill>
                  <a:schemeClr val="accent1">
                    <a:lumMod val="50000"/>
                  </a:schemeClr>
                </a:solidFill>
                <a:latin typeface="Times New Roman" panose="02020603050405020304" pitchFamily="18" charset="0"/>
                <a:cs typeface="Times New Roman" panose="02020603050405020304" pitchFamily="18" charset="0"/>
              </a:rPr>
              <a:t>Būvprojekta izstrādātājs vai </a:t>
            </a:r>
            <a:r>
              <a:rPr lang="lv-LV" sz="1300" dirty="0" err="1">
                <a:solidFill>
                  <a:schemeClr val="accent1">
                    <a:lumMod val="50000"/>
                  </a:schemeClr>
                </a:solidFill>
                <a:latin typeface="Times New Roman" panose="02020603050405020304" pitchFamily="18" charset="0"/>
                <a:cs typeface="Times New Roman" panose="02020603050405020304" pitchFamily="18" charset="0"/>
              </a:rPr>
              <a:t>autoruzraugs</a:t>
            </a:r>
            <a:r>
              <a:rPr lang="lv-LV" sz="1300" dirty="0">
                <a:solidFill>
                  <a:schemeClr val="accent1">
                    <a:lumMod val="50000"/>
                  </a:schemeClr>
                </a:solidFill>
                <a:latin typeface="Times New Roman" panose="02020603050405020304" pitchFamily="18" charset="0"/>
                <a:cs typeface="Times New Roman" panose="02020603050405020304" pitchFamily="18" charset="0"/>
              </a:rPr>
              <a:t> pēc vienošanās ar pārējiem būvniecības dalībniekiem izdara būvprojekta izmaiņas. </a:t>
            </a:r>
            <a:r>
              <a:rPr lang="lv-LV" sz="1300" dirty="0" err="1">
                <a:solidFill>
                  <a:schemeClr val="accent1">
                    <a:lumMod val="50000"/>
                  </a:schemeClr>
                </a:solidFill>
                <a:latin typeface="Times New Roman" panose="02020603050405020304" pitchFamily="18" charset="0"/>
                <a:cs typeface="Times New Roman" panose="02020603050405020304" pitchFamily="18" charset="0"/>
              </a:rPr>
              <a:t>Autoruzraugs</a:t>
            </a:r>
            <a:r>
              <a:rPr lang="lv-LV" sz="1300" dirty="0">
                <a:solidFill>
                  <a:schemeClr val="accent1">
                    <a:lumMod val="50000"/>
                  </a:schemeClr>
                </a:solidFill>
                <a:latin typeface="Times New Roman" panose="02020603050405020304" pitchFamily="18" charset="0"/>
                <a:cs typeface="Times New Roman" panose="02020603050405020304" pitchFamily="18" charset="0"/>
              </a:rPr>
              <a:t> izdara ierakstu autoruzraudzības žurnālā par veiktajām izmaiņām būvprojektā (līdz brīdim, kad būvdarbu žurnālā ieraksti tiek veikti būvniecības informācijas sistēmā – Vispārīgo būvnoteikumu 176.punkts). Ar ierakstu iepazīstas būvdarbu vadītājs un būvuzraugs (ja nav būvuzrauga, tad pasūtītājs).</a:t>
            </a:r>
          </a:p>
          <a:p>
            <a:pPr algn="just" defTabSz="585216">
              <a:spcAft>
                <a:spcPts val="600"/>
              </a:spcAft>
            </a:pPr>
            <a:r>
              <a:rPr lang="lv-LV" sz="1300" dirty="0">
                <a:solidFill>
                  <a:schemeClr val="accent1">
                    <a:lumMod val="50000"/>
                  </a:schemeClr>
                </a:solidFill>
                <a:latin typeface="Times New Roman" panose="02020603050405020304" pitchFamily="18" charset="0"/>
                <a:cs typeface="Times New Roman" panose="02020603050405020304" pitchFamily="18" charset="0"/>
              </a:rPr>
              <a:t>Būvniecības ierosinātājam jāveic rakstisks saskaņojums uz rasējuma lapām.</a:t>
            </a:r>
          </a:p>
          <a:p>
            <a:pPr algn="just">
              <a:spcAft>
                <a:spcPts val="600"/>
              </a:spcAft>
            </a:pPr>
            <a:endParaRPr lang="lv-LV" dirty="0">
              <a:latin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6E75E7CA-3935-D8C6-4CF0-5328CAA2CAA6}"/>
              </a:ext>
            </a:extLst>
          </p:cNvPr>
          <p:cNvSpPr/>
          <p:nvPr/>
        </p:nvSpPr>
        <p:spPr>
          <a:xfrm>
            <a:off x="4210831" y="2081139"/>
            <a:ext cx="3477190" cy="3771891"/>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585216"/>
            <a:r>
              <a:rPr lang="lv-LV" sz="1152" b="1" kern="1200" cap="all" dirty="0">
                <a:solidFill>
                  <a:schemeClr val="accent1">
                    <a:lumMod val="50000"/>
                  </a:schemeClr>
                </a:solidFill>
                <a:latin typeface="Times New Roman" panose="02020603050405020304" pitchFamily="18" charset="0"/>
                <a:ea typeface="+mn-ea"/>
                <a:cs typeface="Times New Roman" panose="02020603050405020304" pitchFamily="18" charset="0"/>
              </a:rPr>
              <a:t>būves novietojuma, </a:t>
            </a:r>
            <a:r>
              <a:rPr lang="lv-LV" sz="1152" b="1" kern="1200" cap="all" dirty="0" err="1">
                <a:solidFill>
                  <a:schemeClr val="accent1">
                    <a:lumMod val="50000"/>
                  </a:schemeClr>
                </a:solidFill>
                <a:latin typeface="Times New Roman" panose="02020603050405020304" pitchFamily="18" charset="0"/>
                <a:ea typeface="+mn-ea"/>
                <a:cs typeface="Times New Roman" panose="02020603050405020304" pitchFamily="18" charset="0"/>
              </a:rPr>
              <a:t>būvapjoma</a:t>
            </a:r>
            <a:r>
              <a:rPr lang="lv-LV" sz="1152" b="1" kern="1200" cap="all" dirty="0">
                <a:solidFill>
                  <a:schemeClr val="accent1">
                    <a:lumMod val="50000"/>
                  </a:schemeClr>
                </a:solidFill>
                <a:latin typeface="Times New Roman" panose="02020603050405020304" pitchFamily="18" charset="0"/>
                <a:ea typeface="+mn-ea"/>
                <a:cs typeface="Times New Roman" panose="02020603050405020304" pitchFamily="18" charset="0"/>
              </a:rPr>
              <a:t>, fasādes risinājumos </a:t>
            </a:r>
          </a:p>
          <a:p>
            <a:pPr algn="ctr" defTabSz="585216"/>
            <a:endParaRPr lang="lv-LV" sz="1152" b="1" cap="all" dirty="0">
              <a:solidFill>
                <a:schemeClr val="accent1">
                  <a:lumMod val="50000"/>
                </a:schemeClr>
              </a:solidFill>
              <a:latin typeface="Times New Roman" panose="02020603050405020304" pitchFamily="18" charset="0"/>
              <a:cs typeface="Times New Roman" panose="02020603050405020304" pitchFamily="18" charset="0"/>
            </a:endParaRPr>
          </a:p>
          <a:p>
            <a:pPr algn="ctr" defTabSz="585216"/>
            <a:endParaRPr lang="lv-LV" sz="1200" b="1" kern="1200" cap="all" dirty="0">
              <a:solidFill>
                <a:schemeClr val="accent1">
                  <a:lumMod val="50000"/>
                </a:schemeClr>
              </a:solidFill>
              <a:latin typeface="Times New Roman" panose="02020603050405020304" pitchFamily="18" charset="0"/>
              <a:ea typeface="+mn-ea"/>
              <a:cs typeface="Times New Roman" panose="02020603050405020304" pitchFamily="18" charset="0"/>
            </a:endParaRPr>
          </a:p>
          <a:p>
            <a:pPr algn="just" defTabSz="585216">
              <a:spcAft>
                <a:spcPts val="384"/>
              </a:spcAft>
            </a:pPr>
            <a:r>
              <a:rPr lang="lv-LV" sz="1400" kern="1200" dirty="0">
                <a:solidFill>
                  <a:schemeClr val="accent1">
                    <a:lumMod val="50000"/>
                  </a:schemeClr>
                </a:solidFill>
                <a:latin typeface="Times New Roman" panose="02020603050405020304" pitchFamily="18" charset="0"/>
                <a:ea typeface="+mn-ea"/>
                <a:cs typeface="Times New Roman" panose="02020603050405020304" pitchFamily="18" charset="0"/>
              </a:rPr>
              <a:t>(Būvniecības likuma</a:t>
            </a:r>
            <a:r>
              <a:rPr lang="it-IT" sz="1400" kern="1200" dirty="0">
                <a:solidFill>
                  <a:schemeClr val="accent1">
                    <a:lumMod val="50000"/>
                  </a:schemeClr>
                </a:solidFill>
                <a:latin typeface="Times New Roman" panose="02020603050405020304" pitchFamily="18" charset="0"/>
                <a:ea typeface="+mn-ea"/>
                <a:cs typeface="Times New Roman" panose="02020603050405020304" pitchFamily="18" charset="0"/>
              </a:rPr>
              <a:t> 16.panta 2.</a:t>
            </a:r>
            <a:r>
              <a:rPr lang="it-IT" sz="1400" kern="1200" baseline="30000" dirty="0">
                <a:solidFill>
                  <a:schemeClr val="accent1">
                    <a:lumMod val="50000"/>
                  </a:schemeClr>
                </a:solidFill>
                <a:latin typeface="Times New Roman" panose="02020603050405020304" pitchFamily="18" charset="0"/>
                <a:ea typeface="+mn-ea"/>
                <a:cs typeface="Times New Roman" panose="02020603050405020304" pitchFamily="18" charset="0"/>
              </a:rPr>
              <a:t>2</a:t>
            </a:r>
            <a:r>
              <a:rPr lang="it-IT" sz="1400" kern="1200" dirty="0">
                <a:solidFill>
                  <a:schemeClr val="accent1">
                    <a:lumMod val="50000"/>
                  </a:schemeClr>
                </a:solidFill>
                <a:latin typeface="Times New Roman" panose="02020603050405020304" pitchFamily="18" charset="0"/>
                <a:ea typeface="+mn-ea"/>
                <a:cs typeface="Times New Roman" panose="02020603050405020304" pitchFamily="18" charset="0"/>
              </a:rPr>
              <a:t> daļa, </a:t>
            </a:r>
            <a:r>
              <a:rPr lang="lv-LV" sz="1400" kern="1200" dirty="0">
                <a:solidFill>
                  <a:schemeClr val="accent1">
                    <a:lumMod val="50000"/>
                  </a:schemeClr>
                </a:solidFill>
                <a:latin typeface="Times New Roman" panose="02020603050405020304" pitchFamily="18" charset="0"/>
                <a:ea typeface="+mn-ea"/>
                <a:cs typeface="Times New Roman" panose="02020603050405020304" pitchFamily="18" charset="0"/>
              </a:rPr>
              <a:t>un </a:t>
            </a:r>
            <a:r>
              <a:rPr lang="it-IT" sz="1400" kern="1200" dirty="0">
                <a:solidFill>
                  <a:schemeClr val="accent1">
                    <a:lumMod val="50000"/>
                  </a:schemeClr>
                </a:solidFill>
                <a:latin typeface="Times New Roman" panose="02020603050405020304" pitchFamily="18" charset="0"/>
                <a:ea typeface="+mn-ea"/>
                <a:cs typeface="Times New Roman" panose="02020603050405020304" pitchFamily="18" charset="0"/>
              </a:rPr>
              <a:t>17.panta 2.</a:t>
            </a:r>
            <a:r>
              <a:rPr lang="it-IT" sz="1400" baseline="30000" dirty="0">
                <a:solidFill>
                  <a:schemeClr val="accent1">
                    <a:lumMod val="50000"/>
                  </a:schemeClr>
                </a:solidFill>
                <a:latin typeface="Times New Roman" panose="02020603050405020304" pitchFamily="18" charset="0"/>
                <a:cs typeface="Times New Roman" panose="02020603050405020304" pitchFamily="18" charset="0"/>
              </a:rPr>
              <a:t>1</a:t>
            </a:r>
            <a:r>
              <a:rPr lang="it-IT" sz="1400" kern="1200" dirty="0">
                <a:solidFill>
                  <a:schemeClr val="accent1">
                    <a:lumMod val="50000"/>
                  </a:schemeClr>
                </a:solidFill>
                <a:latin typeface="Times New Roman" panose="02020603050405020304" pitchFamily="18" charset="0"/>
                <a:ea typeface="+mn-ea"/>
                <a:cs typeface="Times New Roman" panose="02020603050405020304" pitchFamily="18" charset="0"/>
              </a:rPr>
              <a:t> daļa</a:t>
            </a:r>
            <a:r>
              <a:rPr lang="lv-LV" sz="1400" kern="1200" dirty="0">
                <a:solidFill>
                  <a:schemeClr val="accent1">
                    <a:lumMod val="50000"/>
                  </a:schemeClr>
                </a:solidFill>
                <a:latin typeface="Times New Roman" panose="02020603050405020304" pitchFamily="18" charset="0"/>
                <a:ea typeface="+mn-ea"/>
                <a:cs typeface="Times New Roman" panose="02020603050405020304" pitchFamily="18" charset="0"/>
              </a:rPr>
              <a:t>) </a:t>
            </a:r>
          </a:p>
          <a:p>
            <a:pPr algn="just" defTabSz="585216"/>
            <a:r>
              <a:rPr lang="lv-LV" sz="1400" kern="1200" dirty="0">
                <a:solidFill>
                  <a:schemeClr val="accent1">
                    <a:lumMod val="50000"/>
                  </a:schemeClr>
                </a:solidFill>
                <a:latin typeface="Times New Roman" panose="02020603050405020304" pitchFamily="18" charset="0"/>
                <a:ea typeface="+mn-ea"/>
                <a:cs typeface="Times New Roman" panose="02020603050405020304" pitchFamily="18" charset="0"/>
              </a:rPr>
              <a:t>Persona, kurai ir izdota būvatļauja, iesniedz būvvaldei normatīvajos aktos noteiktos dokumentus, bet būvvalde vai cita institūcija, kura pilda būvvaldes funkcijas, izvērtē nepieciešamību grozīt būvatļaujas nosacījumus </a:t>
            </a:r>
          </a:p>
          <a:p>
            <a:pPr algn="just" defTabSz="585216"/>
            <a:r>
              <a:rPr lang="lv-LV" sz="1400" kern="1200" dirty="0">
                <a:solidFill>
                  <a:schemeClr val="accent1">
                    <a:lumMod val="50000"/>
                  </a:schemeClr>
                </a:solidFill>
                <a:latin typeface="Times New Roman" panose="02020603050405020304" pitchFamily="18" charset="0"/>
                <a:ea typeface="+mn-ea"/>
                <a:cs typeface="Times New Roman" panose="02020603050405020304" pitchFamily="18" charset="0"/>
              </a:rPr>
              <a:t>(Būvniecības likuma 16.panta 2.</a:t>
            </a:r>
            <a:r>
              <a:rPr lang="lv-LV" sz="1400" kern="1200" baseline="30000" dirty="0">
                <a:solidFill>
                  <a:schemeClr val="accent1">
                    <a:lumMod val="50000"/>
                  </a:schemeClr>
                </a:solidFill>
                <a:latin typeface="Times New Roman" panose="02020603050405020304" pitchFamily="18" charset="0"/>
                <a:ea typeface="+mn-ea"/>
                <a:cs typeface="Times New Roman" panose="02020603050405020304" pitchFamily="18" charset="0"/>
              </a:rPr>
              <a:t>3</a:t>
            </a:r>
            <a:r>
              <a:rPr lang="lv-LV" sz="1400" kern="1200" dirty="0">
                <a:solidFill>
                  <a:schemeClr val="accent1">
                    <a:lumMod val="50000"/>
                  </a:schemeClr>
                </a:solidFill>
                <a:latin typeface="Times New Roman" panose="02020603050405020304" pitchFamily="18" charset="0"/>
                <a:ea typeface="+mn-ea"/>
                <a:cs typeface="Times New Roman" panose="02020603050405020304" pitchFamily="18" charset="0"/>
              </a:rPr>
              <a:t> daļa)</a:t>
            </a:r>
          </a:p>
          <a:p>
            <a:pPr algn="just" defTabSz="585216"/>
            <a:r>
              <a:rPr lang="lv-LV" sz="1400" kern="1200" dirty="0">
                <a:solidFill>
                  <a:schemeClr val="accent1">
                    <a:lumMod val="50000"/>
                  </a:schemeClr>
                </a:solidFill>
                <a:latin typeface="Times New Roman" panose="02020603050405020304" pitchFamily="18" charset="0"/>
                <a:ea typeface="+mn-ea"/>
                <a:cs typeface="Times New Roman" panose="02020603050405020304" pitchFamily="18" charset="0"/>
              </a:rPr>
              <a:t>Būvvaldei pieņem lēmumu 10 dienu laikā (</a:t>
            </a:r>
            <a:r>
              <a:rPr kumimoji="0" lang="lv-LV" sz="1300" b="0" i="0" u="none" strike="noStrike" kern="1200" cap="none" spc="0" normalizeH="0" baseline="0" noProof="0" dirty="0">
                <a:ln>
                  <a:noFill/>
                </a:ln>
                <a:solidFill>
                  <a:srgbClr val="3C9A8F">
                    <a:lumMod val="50000"/>
                  </a:srgbClr>
                </a:solidFill>
                <a:effectLst/>
                <a:uLnTx/>
                <a:uFillTx/>
                <a:latin typeface="Times New Roman" panose="02020603050405020304" pitchFamily="18" charset="0"/>
                <a:ea typeface="+mn-ea"/>
                <a:cs typeface="Times New Roman" panose="02020603050405020304" pitchFamily="18" charset="0"/>
              </a:rPr>
              <a:t>Vispārīgo būvnoteikumu</a:t>
            </a:r>
            <a:r>
              <a:rPr lang="lv-LV" sz="1400" kern="1200" dirty="0">
                <a:solidFill>
                  <a:schemeClr val="accent1">
                    <a:lumMod val="50000"/>
                  </a:schemeClr>
                </a:solidFill>
                <a:latin typeface="Times New Roman" panose="02020603050405020304" pitchFamily="18" charset="0"/>
                <a:ea typeface="+mn-ea"/>
                <a:cs typeface="Times New Roman" panose="02020603050405020304" pitchFamily="18" charset="0"/>
              </a:rPr>
              <a:t> 12.</a:t>
            </a:r>
            <a:r>
              <a:rPr lang="lv-LV" sz="1400" kern="1200" baseline="30000" dirty="0">
                <a:solidFill>
                  <a:schemeClr val="accent1">
                    <a:lumMod val="50000"/>
                  </a:schemeClr>
                </a:solidFill>
                <a:latin typeface="Times New Roman" panose="02020603050405020304" pitchFamily="18" charset="0"/>
                <a:ea typeface="+mn-ea"/>
                <a:cs typeface="Times New Roman" panose="02020603050405020304" pitchFamily="18" charset="0"/>
              </a:rPr>
              <a:t>2</a:t>
            </a:r>
            <a:r>
              <a:rPr lang="lv-LV" sz="1400" kern="1200" dirty="0">
                <a:solidFill>
                  <a:schemeClr val="accent1">
                    <a:lumMod val="50000"/>
                  </a:schemeClr>
                </a:solidFill>
                <a:latin typeface="Times New Roman" panose="02020603050405020304" pitchFamily="18" charset="0"/>
                <a:ea typeface="+mn-ea"/>
                <a:cs typeface="Times New Roman" panose="02020603050405020304" pitchFamily="18" charset="0"/>
              </a:rPr>
              <a:t>3.apakšpunkts)</a:t>
            </a:r>
          </a:p>
          <a:p>
            <a:pPr algn="just"/>
            <a:endParaRPr lang="lv-LV" dirty="0">
              <a:latin typeface="Times New Roman" panose="02020603050405020304" pitchFamily="18" charset="0"/>
              <a:cs typeface="Times New Roman" panose="02020603050405020304" pitchFamily="18" charset="0"/>
            </a:endParaRPr>
          </a:p>
        </p:txBody>
      </p:sp>
      <p:cxnSp>
        <p:nvCxnSpPr>
          <p:cNvPr id="37" name="Straight Connector 36">
            <a:extLst>
              <a:ext uri="{FF2B5EF4-FFF2-40B4-BE49-F238E27FC236}">
                <a16:creationId xmlns:a16="http://schemas.microsoft.com/office/drawing/2014/main" id="{9ACCA9F1-8042-5EBE-0ABE-451CF439C921}"/>
              </a:ext>
            </a:extLst>
          </p:cNvPr>
          <p:cNvCxnSpPr/>
          <p:nvPr/>
        </p:nvCxnSpPr>
        <p:spPr>
          <a:xfrm>
            <a:off x="6398133" y="3758982"/>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F21F229-1321-52A4-5499-04D4CDFD7A39}"/>
              </a:ext>
            </a:extLst>
          </p:cNvPr>
          <p:cNvCxnSpPr>
            <a:cxnSpLocks/>
            <a:endCxn id="8" idx="0"/>
          </p:cNvCxnSpPr>
          <p:nvPr/>
        </p:nvCxnSpPr>
        <p:spPr>
          <a:xfrm flipH="1">
            <a:off x="5949426" y="1448679"/>
            <a:ext cx="1460839" cy="63246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17F62B9F-E5AD-2C08-6CF7-9987FA75DDDE}"/>
              </a:ext>
            </a:extLst>
          </p:cNvPr>
          <p:cNvCxnSpPr>
            <a:cxnSpLocks/>
            <a:stCxn id="6" idx="0"/>
          </p:cNvCxnSpPr>
          <p:nvPr/>
        </p:nvCxnSpPr>
        <p:spPr>
          <a:xfrm flipH="1" flipV="1">
            <a:off x="8762104" y="1440991"/>
            <a:ext cx="1385389" cy="635554"/>
          </a:xfrm>
          <a:prstGeom prst="line">
            <a:avLst/>
          </a:prstGeom>
        </p:spPr>
        <p:style>
          <a:lnRef idx="1">
            <a:schemeClr val="accent1"/>
          </a:lnRef>
          <a:fillRef idx="0">
            <a:schemeClr val="accent1"/>
          </a:fillRef>
          <a:effectRef idx="0">
            <a:schemeClr val="accent1"/>
          </a:effectRef>
          <a:fontRef idx="minor">
            <a:schemeClr val="tx1"/>
          </a:fontRef>
        </p:style>
      </p:cxnSp>
      <p:pic>
        <p:nvPicPr>
          <p:cNvPr id="49" name="Grafika 1">
            <a:extLst>
              <a:ext uri="{FF2B5EF4-FFF2-40B4-BE49-F238E27FC236}">
                <a16:creationId xmlns:a16="http://schemas.microsoft.com/office/drawing/2014/main" id="{3FB1F642-9BCA-8598-99D9-61337C14D9D7}"/>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516555" y="316980"/>
            <a:ext cx="1349952" cy="2294246"/>
          </a:xfrm>
          <a:prstGeom prst="rect">
            <a:avLst/>
          </a:prstGeom>
        </p:spPr>
      </p:pic>
    </p:spTree>
    <p:extLst>
      <p:ext uri="{BB962C8B-B14F-4D97-AF65-F5344CB8AC3E}">
        <p14:creationId xmlns:p14="http://schemas.microsoft.com/office/powerpoint/2010/main" val="1749881068"/>
      </p:ext>
    </p:extLst>
  </p:cSld>
  <p:clrMapOvr>
    <a:masterClrMapping/>
  </p:clrMapOvr>
</p:sld>
</file>

<file path=ppt/theme/theme1.xml><?xml version="1.0" encoding="utf-8"?>
<a:theme xmlns:a="http://schemas.openxmlformats.org/drawingml/2006/main" name="ModOverlayVTI">
  <a:themeElements>
    <a:clrScheme name="Custom 50">
      <a:dk1>
        <a:sysClr val="windowText" lastClr="000000"/>
      </a:dk1>
      <a:lt1>
        <a:srgbClr val="F4F2EC"/>
      </a:lt1>
      <a:dk2>
        <a:srgbClr val="09283F"/>
      </a:dk2>
      <a:lt2>
        <a:srgbClr val="FFFFFF"/>
      </a:lt2>
      <a:accent1>
        <a:srgbClr val="3C9A8F"/>
      </a:accent1>
      <a:accent2>
        <a:srgbClr val="18818C"/>
      </a:accent2>
      <a:accent3>
        <a:srgbClr val="800A2F"/>
      </a:accent3>
      <a:accent4>
        <a:srgbClr val="F6635C"/>
      </a:accent4>
      <a:accent5>
        <a:srgbClr val="F48E7C"/>
      </a:accent5>
      <a:accent6>
        <a:srgbClr val="DA9D16"/>
      </a:accent6>
      <a:hlink>
        <a:srgbClr val="ED621D"/>
      </a:hlink>
      <a:folHlink>
        <a:srgbClr val="A18A6D"/>
      </a:folHlink>
    </a:clrScheme>
    <a:fontScheme name="Elephant Arial Nova Light">
      <a:majorFont>
        <a:latin typeface="Elephant"/>
        <a:ea typeface=""/>
        <a:cs typeface=""/>
      </a:majorFont>
      <a:minorFont>
        <a:latin typeface="Arial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OverlayVTI" id="{85202D65-63D3-4793-A090-FA8DF18DC0BE}" vid="{91924FCD-E846-48AE-B233-F25A78D18B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Moderns pārklājums</Template>
  <TotalTime>1005</TotalTime>
  <Words>1414</Words>
  <Application>Microsoft Office PowerPoint</Application>
  <PresentationFormat>Widescreen</PresentationFormat>
  <Paragraphs>93</Paragraphs>
  <Slides>14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Arial Nova Light</vt:lpstr>
      <vt:lpstr>Calibri</vt:lpstr>
      <vt:lpstr>Elephant</vt:lpstr>
      <vt:lpstr>Times New Roman</vt:lpstr>
      <vt:lpstr>Wingdings</vt:lpstr>
      <vt:lpstr>ModOverlayVTI</vt:lpstr>
      <vt:lpstr>  IZMAIŅAS NORMATĪVĀJOS AKTOS 2023. GADĀ </vt:lpstr>
      <vt:lpstr>                                               BŪVNIECĪBAS  NORMATĪVĀ  REGULĒJUMA   GROZĪJUMU   BŪTĪBA UN MĒRĶIS </vt:lpstr>
      <vt:lpstr>                                               19.08.2014. noteikumi Nr. 500 «Vispārīgie būvnoteikumi»  </vt:lpstr>
      <vt:lpstr>MK 19.08.2014.noteikumi Nr.500 «Vispārīgie būvnoteikumi» 60. punkts Vispārīgo būvnoteikumu 60. punkts </vt:lpstr>
      <vt:lpstr>Vispārīgo būvnoteikumu  67.1, 68.1 punkti</vt:lpstr>
      <vt:lpstr>     Izmaiņu mērķis un skaidrojošā apraksta  būtība</vt:lpstr>
      <vt:lpstr>Vispārīgo būvnoteikumu 69. punkts</vt:lpstr>
      <vt:lpstr> </vt:lpstr>
      <vt:lpstr> </vt:lpstr>
      <vt:lpstr>Būvniecības dalībnieku pienākumi un atbildība</vt:lpstr>
      <vt:lpstr>Būvniecības dalībnieku pienākumi  un atbildība</vt:lpstr>
      <vt:lpstr> ATBILDĪBA PAR BŪVDARBU VEIKŠANU AR ATKĀPEM NO BŪVPROJEKTA </vt:lpstr>
      <vt:lpstr>ATBILDĪBA PAR BŪVDARBU VEIKŠANU AR ATKĀPEM NO BŪVPROJEKTA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Izmaiņas normatīvajā regulējumā 2023.gadā  un  biežāk konstatētās neatbilstības būvdarbu kontrolē</dc:title>
  <dc:creator>Diāna Gerne</dc:creator>
  <cp:lastModifiedBy>Karīna Antonišķe</cp:lastModifiedBy>
  <cp:revision>39</cp:revision>
  <dcterms:created xsi:type="dcterms:W3CDTF">2024-03-31T11:27:34Z</dcterms:created>
  <dcterms:modified xsi:type="dcterms:W3CDTF">2024-04-09T13:26:09Z</dcterms:modified>
</cp:coreProperties>
</file>