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917" r:id="rId2"/>
    <p:sldId id="1221" r:id="rId3"/>
    <p:sldId id="920" r:id="rId4"/>
    <p:sldId id="918" r:id="rId5"/>
    <p:sldId id="919" r:id="rId6"/>
    <p:sldId id="1225" r:id="rId7"/>
    <p:sldId id="1226" r:id="rId8"/>
    <p:sldId id="1227" r:id="rId9"/>
    <p:sldId id="1228" r:id="rId10"/>
    <p:sldId id="1229" r:id="rId11"/>
    <p:sldId id="1230" r:id="rId12"/>
    <p:sldId id="1231" r:id="rId13"/>
    <p:sldId id="1222" r:id="rId14"/>
    <p:sldId id="1233" r:id="rId15"/>
    <p:sldId id="1234" r:id="rId16"/>
    <p:sldId id="1235" r:id="rId17"/>
    <p:sldId id="1236" r:id="rId18"/>
    <p:sldId id="1237" r:id="rId19"/>
    <p:sldId id="1238" r:id="rId20"/>
    <p:sldId id="1239" r:id="rId21"/>
    <p:sldId id="1240" r:id="rId22"/>
    <p:sldId id="1241" r:id="rId23"/>
    <p:sldId id="1242" r:id="rId24"/>
    <p:sldId id="1243" r:id="rId25"/>
    <p:sldId id="1244" r:id="rId26"/>
    <p:sldId id="1245" r:id="rId27"/>
    <p:sldId id="1246" r:id="rId28"/>
    <p:sldId id="1247" r:id="rId29"/>
    <p:sldId id="1248" r:id="rId30"/>
    <p:sldId id="1249" r:id="rId31"/>
    <p:sldId id="1251" r:id="rId32"/>
    <p:sldId id="1250" r:id="rId33"/>
    <p:sldId id="1252" r:id="rId34"/>
    <p:sldId id="1253" r:id="rId35"/>
    <p:sldId id="1254" r:id="rId36"/>
    <p:sldId id="1255" r:id="rId37"/>
    <p:sldId id="1256" r:id="rId38"/>
    <p:sldId id="1257" r:id="rId39"/>
    <p:sldId id="1258" r:id="rId40"/>
    <p:sldId id="1260" r:id="rId41"/>
    <p:sldId id="1264" r:id="rId42"/>
    <p:sldId id="1259" r:id="rId43"/>
    <p:sldId id="1261" r:id="rId44"/>
    <p:sldId id="921" r:id="rId45"/>
    <p:sldId id="1223" r:id="rId46"/>
    <p:sldId id="922" r:id="rId47"/>
    <p:sldId id="923" r:id="rId48"/>
    <p:sldId id="1265" r:id="rId49"/>
    <p:sldId id="1262" r:id="rId50"/>
    <p:sldId id="1263" r:id="rId51"/>
    <p:sldId id="1266" r:id="rId52"/>
    <p:sldId id="1267" r:id="rId53"/>
    <p:sldId id="1268" r:id="rId54"/>
    <p:sldId id="1269" r:id="rId55"/>
    <p:sldId id="1270" r:id="rId56"/>
    <p:sldId id="1271" r:id="rId57"/>
    <p:sldId id="1272" r:id="rId58"/>
    <p:sldId id="1273" r:id="rId59"/>
    <p:sldId id="1274" r:id="rId60"/>
    <p:sldId id="1275" r:id="rId61"/>
    <p:sldId id="1276" r:id="rId62"/>
    <p:sldId id="1224" r:id="rId63"/>
    <p:sldId id="1232" r:id="rId64"/>
    <p:sldId id="749" r:id="rId6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Sandris Celmiņš" initials="SC" lastIdx="3" clrIdx="1">
    <p:extLst>
      <p:ext uri="{19B8F6BF-5375-455C-9EA6-DF929625EA0E}">
        <p15:presenceInfo xmlns:p15="http://schemas.microsoft.com/office/powerpoint/2012/main" userId="S::Sandris.Celmins@bvkb.gov.lv::ff7c92eb-5d54-40b7-b771-2406e321301e" providerId="AD"/>
      </p:ext>
    </p:extLst>
  </p:cmAuthor>
  <p:cmAuthor id="3" name="Anita Apšāne" initials="AA" lastIdx="7" clrIdx="2">
    <p:extLst>
      <p:ext uri="{19B8F6BF-5375-455C-9EA6-DF929625EA0E}">
        <p15:presenceInfo xmlns:p15="http://schemas.microsoft.com/office/powerpoint/2012/main" userId="S::Anita.Apsane@bvkb.gov.lv::8ba2ce6a-dd41-4840-8ef1-453346c90a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FA4"/>
    <a:srgbClr val="C7746B"/>
    <a:srgbClr val="92B2B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5847" autoAdjust="0"/>
  </p:normalViewPr>
  <p:slideViewPr>
    <p:cSldViewPr snapToGrid="0">
      <p:cViewPr varScale="1">
        <p:scale>
          <a:sx n="67" d="100"/>
          <a:sy n="67" d="100"/>
        </p:scale>
        <p:origin x="592" y="44"/>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8" d="100"/>
          <a:sy n="98" d="100"/>
        </p:scale>
        <p:origin x="94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28.11.2023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180185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2</a:t>
            </a:fld>
            <a:endParaRPr lang="lv-LV"/>
          </a:p>
        </p:txBody>
      </p:sp>
    </p:spTree>
    <p:extLst>
      <p:ext uri="{BB962C8B-B14F-4D97-AF65-F5344CB8AC3E}">
        <p14:creationId xmlns:p14="http://schemas.microsoft.com/office/powerpoint/2010/main" val="46046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13</a:t>
            </a:fld>
            <a:endParaRPr lang="lv-LV"/>
          </a:p>
        </p:txBody>
      </p:sp>
    </p:spTree>
    <p:extLst>
      <p:ext uri="{BB962C8B-B14F-4D97-AF65-F5344CB8AC3E}">
        <p14:creationId xmlns:p14="http://schemas.microsoft.com/office/powerpoint/2010/main" val="238298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b="1" dirty="0"/>
          </a:p>
        </p:txBody>
      </p:sp>
      <p:sp>
        <p:nvSpPr>
          <p:cNvPr id="4" name="Slide Number Placeholder 3"/>
          <p:cNvSpPr>
            <a:spLocks noGrp="1"/>
          </p:cNvSpPr>
          <p:nvPr>
            <p:ph type="sldNum" sz="quarter" idx="10"/>
          </p:nvPr>
        </p:nvSpPr>
        <p:spPr/>
        <p:txBody>
          <a:bodyPr/>
          <a:lstStyle/>
          <a:p>
            <a:fld id="{F8305B67-49ED-4793-B11E-BBC57A637FEB}" type="slidenum">
              <a:rPr lang="lv-LV" smtClean="0"/>
              <a:t>45</a:t>
            </a:fld>
            <a:endParaRPr lang="lv-LV"/>
          </a:p>
        </p:txBody>
      </p:sp>
    </p:spTree>
    <p:extLst>
      <p:ext uri="{BB962C8B-B14F-4D97-AF65-F5344CB8AC3E}">
        <p14:creationId xmlns:p14="http://schemas.microsoft.com/office/powerpoint/2010/main" val="171466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28.11.2023</a:t>
            </a:fld>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5420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28.11.2023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722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28.11.2023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67516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83424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err="1">
                <a:latin typeface="Arial" panose="020B0604020202020204" pitchFamily="34" charset="0"/>
              </a:rPr>
              <a:t>Būvniecības</a:t>
            </a:r>
            <a:r>
              <a:rPr lang="en-US" altLang="lv-LV" sz="1000" dirty="0">
                <a:latin typeface="Arial" panose="020B0604020202020204" pitchFamily="34" charset="0"/>
              </a:rPr>
              <a:t> </a:t>
            </a:r>
            <a:r>
              <a:rPr lang="en-US" altLang="lv-LV" sz="1000" dirty="0" err="1">
                <a:latin typeface="Arial" panose="020B0604020202020204" pitchFamily="34" charset="0"/>
              </a:rPr>
              <a:t>valsts</a:t>
            </a:r>
            <a:r>
              <a:rPr lang="en-US" altLang="lv-LV" sz="1000" dirty="0">
                <a:latin typeface="Arial" panose="020B0604020202020204" pitchFamily="34" charset="0"/>
              </a:rPr>
              <a:t> </a:t>
            </a:r>
            <a:r>
              <a:rPr lang="en-US" altLang="lv-LV" sz="1000" dirty="0" err="1">
                <a:latin typeface="Arial" panose="020B0604020202020204" pitchFamily="34" charset="0"/>
              </a:rPr>
              <a:t>kontroles</a:t>
            </a:r>
            <a:r>
              <a:rPr lang="en-US" altLang="lv-LV" sz="1000" dirty="0">
                <a:latin typeface="Arial" panose="020B0604020202020204" pitchFamily="34" charset="0"/>
              </a:rPr>
              <a:t> </a:t>
            </a:r>
            <a:r>
              <a:rPr lang="en-US" altLang="lv-LV" sz="1000" dirty="0" err="1">
                <a:latin typeface="Arial" panose="020B0604020202020204" pitchFamily="34" charset="0"/>
              </a:rPr>
              <a:t>birojs</a:t>
            </a:r>
            <a:endParaRPr lang="en-US" altLang="lv-LV" sz="1000" dirty="0">
              <a:latin typeface="Arial" panose="020B0604020202020204" pitchFamily="34" charset="0"/>
            </a:endParaRP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62322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14E999DC-9EA0-4259-819B-1AF7B4303B19}" type="datetimeFigureOut">
              <a:rPr lang="lv-LV" smtClean="0"/>
              <a:t>28.11.2023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9"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302952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E999DC-9EA0-4259-819B-1AF7B4303B19}" type="datetimeFigureOut">
              <a:rPr lang="lv-LV" smtClean="0"/>
              <a:t>28.11.2023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14035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14E999DC-9EA0-4259-819B-1AF7B4303B19}" type="datetimeFigureOut">
              <a:rPr lang="lv-LV" smtClean="0"/>
              <a:t>28.11.2023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295627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14E999DC-9EA0-4259-819B-1AF7B4303B19}" type="datetimeFigureOut">
              <a:rPr lang="lv-LV" smtClean="0"/>
              <a:t>28.11.2023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E2260439-F6DD-4523-A801-03781BC0D091}" type="slidenum">
              <a:rPr lang="lv-LV" smtClean="0"/>
              <a:t>‹#›</a:t>
            </a:fld>
            <a:endParaRPr lang="lv-LV"/>
          </a:p>
        </p:txBody>
      </p:sp>
      <p:pic>
        <p:nvPicPr>
          <p:cNvPr id="11" name="Picture 10"/>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2" name="Slide Number Placeholder 8"/>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11988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14E999DC-9EA0-4259-819B-1AF7B4303B19}" type="datetimeFigureOut">
              <a:rPr lang="lv-LV" smtClean="0"/>
              <a:t>28.11.2023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7" name="Slide Number Placeholder 8"/>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F832BF-1DDA-4BBE-B340-68BC40090DFC}" type="slidenum">
              <a:rPr lang="lv-LV" smtClean="0"/>
              <a:pPr/>
              <a:t>‹#›</a:t>
            </a:fld>
            <a:endParaRPr lang="lv-LV" dirty="0"/>
          </a:p>
        </p:txBody>
      </p:sp>
    </p:spTree>
    <p:extLst>
      <p:ext uri="{BB962C8B-B14F-4D97-AF65-F5344CB8AC3E}">
        <p14:creationId xmlns:p14="http://schemas.microsoft.com/office/powerpoint/2010/main" val="218690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28.11.2023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28.11.2023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10" name="Picture 9"/>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Tree>
    <p:extLst>
      <p:ext uri="{BB962C8B-B14F-4D97-AF65-F5344CB8AC3E}">
        <p14:creationId xmlns:p14="http://schemas.microsoft.com/office/powerpoint/2010/main" val="3334505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E999DC-9EA0-4259-819B-1AF7B4303B19}" type="datetimeFigureOut">
              <a:rPr lang="lv-LV" smtClean="0"/>
              <a:t>28.11.2023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E2260439-F6DD-4523-A801-03781BC0D091}" type="slidenum">
              <a:rPr lang="lv-LV" smtClean="0"/>
              <a:t>‹#›</a:t>
            </a:fld>
            <a:endParaRPr lang="lv-LV"/>
          </a:p>
        </p:txBody>
      </p:sp>
      <p:pic>
        <p:nvPicPr>
          <p:cNvPr id="9" name="Picture 8"/>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260439-F6DD-4523-A801-03781BC0D091}" type="slidenum">
              <a:rPr lang="lv-LV" smtClean="0"/>
              <a:pPr/>
              <a:t>‹#›</a:t>
            </a:fld>
            <a:endParaRPr lang="lv-LV"/>
          </a:p>
        </p:txBody>
      </p:sp>
    </p:spTree>
    <p:extLst>
      <p:ext uri="{BB962C8B-B14F-4D97-AF65-F5344CB8AC3E}">
        <p14:creationId xmlns:p14="http://schemas.microsoft.com/office/powerpoint/2010/main" val="3653242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999DC-9EA0-4259-819B-1AF7B4303B19}" type="datetimeFigureOut">
              <a:rPr lang="lv-LV" smtClean="0"/>
              <a:t>28.11.2023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60439-F6DD-4523-A801-03781BC0D091}" type="slidenum">
              <a:rPr lang="lv-LV" smtClean="0"/>
              <a:t>‹#›</a:t>
            </a:fld>
            <a:endParaRPr lang="lv-LV"/>
          </a:p>
        </p:txBody>
      </p:sp>
    </p:spTree>
    <p:extLst>
      <p:ext uri="{BB962C8B-B14F-4D97-AF65-F5344CB8AC3E}">
        <p14:creationId xmlns:p14="http://schemas.microsoft.com/office/powerpoint/2010/main" val="259787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bvkb.gov.lv/"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2134" y="2630115"/>
            <a:ext cx="7382366" cy="2659915"/>
          </a:xfrm>
        </p:spPr>
        <p:txBody>
          <a:bodyPr>
            <a:normAutofit/>
          </a:bodyPr>
          <a:lstStyle/>
          <a:p>
            <a:r>
              <a:rPr lang="lv-LV" sz="3200" b="1" dirty="0">
                <a:latin typeface="Verdana" panose="020B0604030504040204" pitchFamily="34" charset="0"/>
                <a:ea typeface="Verdana" panose="020B0604030504040204" pitchFamily="34" charset="0"/>
                <a:cs typeface="+mn-cs"/>
              </a:rPr>
              <a:t>TEHNISKĀS APSEKOŠANAS ATZINUMA NOZĪME</a:t>
            </a:r>
            <a:br>
              <a:rPr lang="lv-LV" sz="3200" b="1" dirty="0">
                <a:latin typeface="Verdana" panose="020B0604030504040204" pitchFamily="34" charset="0"/>
                <a:ea typeface="Verdana" panose="020B0604030504040204" pitchFamily="34" charset="0"/>
                <a:cs typeface="+mn-cs"/>
              </a:rPr>
            </a:br>
            <a:r>
              <a:rPr lang="lv-LV" sz="3200" b="1" dirty="0">
                <a:latin typeface="Verdana" panose="020B0604030504040204" pitchFamily="34" charset="0"/>
                <a:ea typeface="Verdana" panose="020B0604030504040204" pitchFamily="34" charset="0"/>
                <a:cs typeface="+mn-cs"/>
              </a:rPr>
              <a:t>BŪVDARBU LAIKĀ</a:t>
            </a:r>
            <a:br>
              <a:rPr lang="lv-LV" sz="900" dirty="0">
                <a:solidFill>
                  <a:srgbClr val="212529"/>
                </a:solidFill>
                <a:latin typeface="RobustaTLPro-Medium"/>
              </a:rPr>
            </a:br>
            <a:br>
              <a:rPr lang="lv-LV" sz="900" dirty="0">
                <a:solidFill>
                  <a:srgbClr val="212529"/>
                </a:solidFill>
                <a:latin typeface="RobustaTLPro-Medium"/>
              </a:rPr>
            </a:br>
            <a:br>
              <a:rPr lang="lv-LV" sz="900" dirty="0">
                <a:solidFill>
                  <a:srgbClr val="212529"/>
                </a:solidFill>
                <a:latin typeface="RobustaTLPro-Medium"/>
              </a:rPr>
            </a:br>
            <a:br>
              <a:rPr lang="lv-LV" sz="900" dirty="0">
                <a:solidFill>
                  <a:srgbClr val="212529"/>
                </a:solidFill>
                <a:latin typeface="RobustaTLPro-Medium"/>
              </a:rPr>
            </a:br>
            <a:br>
              <a:rPr lang="lv-LV" sz="900" b="0" i="0" dirty="0">
                <a:solidFill>
                  <a:srgbClr val="212529"/>
                </a:solidFill>
                <a:effectLst/>
                <a:latin typeface="RobustaTLPro-Medium"/>
              </a:rPr>
            </a:br>
            <a:endParaRPr lang="lv-LV" sz="2000" b="1" dirty="0">
              <a:latin typeface="Verdana" panose="020B0604030504040204" pitchFamily="34" charset="0"/>
              <a:ea typeface="Verdana" panose="020B0604030504040204" pitchFamily="34" charset="0"/>
              <a:cs typeface="+mn-cs"/>
            </a:endParaRPr>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16" name="Slide Number Placeholder 15"/>
          <p:cNvSpPr>
            <a:spLocks noGrp="1"/>
          </p:cNvSpPr>
          <p:nvPr>
            <p:ph type="sldNum" sz="quarter" idx="4294967295"/>
          </p:nvPr>
        </p:nvSpPr>
        <p:spPr>
          <a:xfrm>
            <a:off x="8610600" y="6230222"/>
            <a:ext cx="2743200" cy="365125"/>
          </a:xfrm>
        </p:spPr>
        <p:txBody>
          <a:bodyPr/>
          <a:lstStyle/>
          <a:p>
            <a:fld id="{32F832BF-1DDA-4BBE-B340-68BC40090DFC}" type="slidenum">
              <a:rPr lang="lv-LV" smtClean="0"/>
              <a:pPr/>
              <a:t>1</a:t>
            </a:fld>
            <a:endParaRPr lang="lv-LV" dirty="0"/>
          </a:p>
        </p:txBody>
      </p:sp>
      <p:sp>
        <p:nvSpPr>
          <p:cNvPr id="5" name="Text Placeholder 2"/>
          <p:cNvSpPr txBox="1">
            <a:spLocks/>
          </p:cNvSpPr>
          <p:nvPr/>
        </p:nvSpPr>
        <p:spPr>
          <a:xfrm>
            <a:off x="2847975" y="4876800"/>
            <a:ext cx="6829426" cy="171854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sz="1600" dirty="0">
              <a:solidFill>
                <a:schemeClr val="tx1"/>
              </a:solidFill>
            </a:endParaRPr>
          </a:p>
          <a:p>
            <a:r>
              <a:rPr lang="lv-LV" sz="1600" dirty="0">
                <a:solidFill>
                  <a:schemeClr val="tx1"/>
                </a:solidFill>
              </a:rPr>
              <a:t> </a:t>
            </a:r>
          </a:p>
          <a:p>
            <a:pPr algn="r"/>
            <a:endParaRPr lang="lv-LV" sz="1600" dirty="0">
              <a:solidFill>
                <a:schemeClr val="tx1"/>
              </a:solidFill>
            </a:endParaRPr>
          </a:p>
        </p:txBody>
      </p:sp>
      <p:sp>
        <p:nvSpPr>
          <p:cNvPr id="3" name="Rectangle 2">
            <a:extLst>
              <a:ext uri="{FF2B5EF4-FFF2-40B4-BE49-F238E27FC236}">
                <a16:creationId xmlns:a16="http://schemas.microsoft.com/office/drawing/2014/main" id="{33CAD1CD-240D-459C-B34D-95EFF3F167EE}"/>
              </a:ext>
            </a:extLst>
          </p:cNvPr>
          <p:cNvSpPr/>
          <p:nvPr/>
        </p:nvSpPr>
        <p:spPr>
          <a:xfrm>
            <a:off x="3248025" y="5489454"/>
            <a:ext cx="6096000" cy="923330"/>
          </a:xfrm>
          <a:prstGeom prst="rect">
            <a:avLst/>
          </a:prstGeom>
        </p:spPr>
        <p:txBody>
          <a:bodyPr>
            <a:spAutoFit/>
          </a:bodyPr>
          <a:lstStyle/>
          <a:p>
            <a:pPr algn="ctr"/>
            <a:r>
              <a:rPr lang="lv-LV" dirty="0"/>
              <a:t>Būvniecības kontroles departamenta </a:t>
            </a:r>
          </a:p>
          <a:p>
            <a:pPr algn="ctr"/>
            <a:r>
              <a:rPr lang="lv-LV" dirty="0"/>
              <a:t>Būvdarbu kontroles nodaļas būvinspektors </a:t>
            </a:r>
          </a:p>
          <a:p>
            <a:pPr algn="ctr"/>
            <a:r>
              <a:rPr lang="lv-LV" b="1" dirty="0"/>
              <a:t>Nauris Asarītis</a:t>
            </a:r>
          </a:p>
        </p:txBody>
      </p:sp>
    </p:spTree>
    <p:extLst>
      <p:ext uri="{BB962C8B-B14F-4D97-AF65-F5344CB8AC3E}">
        <p14:creationId xmlns:p14="http://schemas.microsoft.com/office/powerpoint/2010/main" val="1909949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46F5AA-4C2F-4A90-B027-056C6A0FC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740" y="538480"/>
            <a:ext cx="8671560" cy="5781040"/>
          </a:xfrm>
          <a:prstGeom prst="rect">
            <a:avLst/>
          </a:prstGeom>
        </p:spPr>
      </p:pic>
    </p:spTree>
    <p:extLst>
      <p:ext uri="{BB962C8B-B14F-4D97-AF65-F5344CB8AC3E}">
        <p14:creationId xmlns:p14="http://schemas.microsoft.com/office/powerpoint/2010/main" val="106897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66B592-7A97-4BB7-B393-5FD10FABD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6220" y="345440"/>
            <a:ext cx="8900160" cy="5933440"/>
          </a:xfrm>
          <a:prstGeom prst="rect">
            <a:avLst/>
          </a:prstGeom>
        </p:spPr>
      </p:pic>
    </p:spTree>
    <p:extLst>
      <p:ext uri="{BB962C8B-B14F-4D97-AF65-F5344CB8AC3E}">
        <p14:creationId xmlns:p14="http://schemas.microsoft.com/office/powerpoint/2010/main" val="247061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ADD53-1760-4792-B363-67BBE0FB90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9300" y="548640"/>
            <a:ext cx="8214360" cy="5476240"/>
          </a:xfrm>
          <a:prstGeom prst="rect">
            <a:avLst/>
          </a:prstGeom>
        </p:spPr>
      </p:pic>
    </p:spTree>
    <p:extLst>
      <p:ext uri="{BB962C8B-B14F-4D97-AF65-F5344CB8AC3E}">
        <p14:creationId xmlns:p14="http://schemas.microsoft.com/office/powerpoint/2010/main" val="202227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Otrā kopsakarība- stikls</a:t>
            </a:r>
            <a:endParaRPr lang="lv-LV" altLang="lv-LV" sz="4400" dirty="0">
              <a:latin typeface="Times New Roman" panose="02020603050405020304" pitchFamily="18" charset="0"/>
              <a:cs typeface="Times New Roman" panose="02020603050405020304" pitchFamily="18" charset="0"/>
            </a:endParaRPr>
          </a:p>
        </p:txBody>
      </p:sp>
      <p:pic>
        <p:nvPicPr>
          <p:cNvPr id="2050" name="Picture 2" descr="Why is glass in old buildings thicker at the bottom and thinner at the top?  Is it that glass is a viscous liquid? - Quora">
            <a:extLst>
              <a:ext uri="{FF2B5EF4-FFF2-40B4-BE49-F238E27FC236}">
                <a16:creationId xmlns:a16="http://schemas.microsoft.com/office/drawing/2014/main" id="{DCC25DA6-D394-47F9-A8DC-3C2659FAA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422" y="1728351"/>
            <a:ext cx="5150778" cy="460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20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56FF34-D50F-449A-BB70-CA59EB546D90}"/>
              </a:ext>
            </a:extLst>
          </p:cNvPr>
          <p:cNvSpPr>
            <a:spLocks noGrp="1"/>
          </p:cNvSpPr>
          <p:nvPr>
            <p:ph type="title"/>
          </p:nvPr>
        </p:nvSpPr>
        <p:spPr>
          <a:xfrm>
            <a:off x="858520" y="3088005"/>
            <a:ext cx="11120120" cy="1325563"/>
          </a:xfrm>
        </p:spPr>
        <p:txBody>
          <a:bodyPr>
            <a:normAutofit fontScale="90000"/>
          </a:bodyPr>
          <a:lstStyle/>
          <a:p>
            <a:pPr algn="ctr"/>
            <a:r>
              <a:rPr lang="lv-LV" b="1" dirty="0"/>
              <a:t>Rundāles Pils jumta konstrukciju un seguma arhitektoniski mākslinieciskā izpēte </a:t>
            </a:r>
            <a:br>
              <a:rPr lang="lv-LV" b="1" dirty="0"/>
            </a:br>
            <a:br>
              <a:rPr lang="lv-LV" b="1" dirty="0"/>
            </a:br>
            <a:r>
              <a:rPr lang="lv-LV" b="1" dirty="0"/>
              <a:t>2013. gads</a:t>
            </a:r>
            <a:br>
              <a:rPr lang="lv-LV" b="1" dirty="0"/>
            </a:br>
            <a:endParaRPr lang="lv-LV" b="1" dirty="0"/>
          </a:p>
        </p:txBody>
      </p:sp>
    </p:spTree>
    <p:extLst>
      <p:ext uri="{BB962C8B-B14F-4D97-AF65-F5344CB8AC3E}">
        <p14:creationId xmlns:p14="http://schemas.microsoft.com/office/powerpoint/2010/main" val="9949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1CB3C-8B1A-4FDA-9F55-73142B1978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405228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9CA0B-4485-4E9C-A316-33E53A701A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6400" y="365760"/>
            <a:ext cx="8168640" cy="6126480"/>
          </a:xfrm>
          <a:prstGeom prst="rect">
            <a:avLst/>
          </a:prstGeom>
        </p:spPr>
      </p:pic>
    </p:spTree>
    <p:extLst>
      <p:ext uri="{BB962C8B-B14F-4D97-AF65-F5344CB8AC3E}">
        <p14:creationId xmlns:p14="http://schemas.microsoft.com/office/powerpoint/2010/main" val="209932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5D8F3-4A6C-496C-B2C0-708C5E2B95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94562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121B2-1C2E-4289-8012-CFCACC085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096679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FA27B-EDA8-49DB-B810-40280B635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7066" y="294640"/>
            <a:ext cx="8073813" cy="6055360"/>
          </a:xfrm>
          <a:prstGeom prst="rect">
            <a:avLst/>
          </a:prstGeom>
        </p:spPr>
      </p:pic>
    </p:spTree>
    <p:extLst>
      <p:ext uri="{BB962C8B-B14F-4D97-AF65-F5344CB8AC3E}">
        <p14:creationId xmlns:p14="http://schemas.microsoft.com/office/powerpoint/2010/main" val="136937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Pirmā kopsakarība - pavards</a:t>
            </a:r>
            <a:endParaRPr lang="lv-LV" altLang="lv-LV" sz="4400" dirty="0">
              <a:latin typeface="Times New Roman" panose="02020603050405020304" pitchFamily="18" charset="0"/>
              <a:cs typeface="Times New Roman" panose="02020603050405020304" pitchFamily="18" charset="0"/>
            </a:endParaRPr>
          </a:p>
        </p:txBody>
      </p:sp>
      <p:pic>
        <p:nvPicPr>
          <p:cNvPr id="1026" name="Picture 2" descr="2006_IMG_8268-Brikulju eekas pavards Araisos | Arheostudija">
            <a:extLst>
              <a:ext uri="{FF2B5EF4-FFF2-40B4-BE49-F238E27FC236}">
                <a16:creationId xmlns:a16="http://schemas.microsoft.com/office/drawing/2014/main" id="{FFF700DF-C5D1-4C31-9FAB-0439E139E3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2546" y="1587855"/>
            <a:ext cx="5767643" cy="471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89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744E7-5CB0-4BE8-893A-9C7867B229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1622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2C5A9-E696-44B5-84A1-DF1369EF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120" y="223520"/>
            <a:ext cx="8300720" cy="6225540"/>
          </a:xfrm>
          <a:prstGeom prst="rect">
            <a:avLst/>
          </a:prstGeom>
        </p:spPr>
      </p:pic>
    </p:spTree>
    <p:extLst>
      <p:ext uri="{BB962C8B-B14F-4D97-AF65-F5344CB8AC3E}">
        <p14:creationId xmlns:p14="http://schemas.microsoft.com/office/powerpoint/2010/main" val="409406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1499-6B24-44D0-A8BC-FB05820AA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652" y="284479"/>
            <a:ext cx="8243148" cy="6182361"/>
          </a:xfrm>
          <a:prstGeom prst="rect">
            <a:avLst/>
          </a:prstGeom>
        </p:spPr>
      </p:pic>
    </p:spTree>
    <p:extLst>
      <p:ext uri="{BB962C8B-B14F-4D97-AF65-F5344CB8AC3E}">
        <p14:creationId xmlns:p14="http://schemas.microsoft.com/office/powerpoint/2010/main" val="3674499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1F661-8C60-43A0-9C40-F12BED29C1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843180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1685B-49F9-4D0D-A1A9-80D4D4114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5490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BB347-6955-4FCD-9BF6-7A5B56FB9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10461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4D616-C053-4DF6-8571-4E06E4EEE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52118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3BD1F-6BA3-40C9-8F85-DA65EDDF0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46749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07E86-9290-4945-AB76-99957A4E3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479485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4A62-BED7-4AB1-AAB6-7F81B531BD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487377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5726-3FDD-4100-A5CA-C1F0940731A3}"/>
              </a:ext>
            </a:extLst>
          </p:cNvPr>
          <p:cNvSpPr>
            <a:spLocks noGrp="1"/>
          </p:cNvSpPr>
          <p:nvPr>
            <p:ph type="title"/>
          </p:nvPr>
        </p:nvSpPr>
        <p:spPr>
          <a:xfrm>
            <a:off x="2519680" y="365125"/>
            <a:ext cx="9408160" cy="1325563"/>
          </a:xfrm>
        </p:spPr>
        <p:txBody>
          <a:bodyPr/>
          <a:lstStyle/>
          <a:p>
            <a:pPr algn="ctr"/>
            <a:r>
              <a:rPr lang="lv-LV" b="1" dirty="0"/>
              <a:t>Būvju tehniskās apsekošanas būvnormatīvs LBN 405-21</a:t>
            </a:r>
            <a:endParaRPr lang="lv-LV" dirty="0"/>
          </a:p>
        </p:txBody>
      </p:sp>
      <p:sp>
        <p:nvSpPr>
          <p:cNvPr id="5" name="Rectangle 4">
            <a:extLst>
              <a:ext uri="{FF2B5EF4-FFF2-40B4-BE49-F238E27FC236}">
                <a16:creationId xmlns:a16="http://schemas.microsoft.com/office/drawing/2014/main" id="{FB760F90-6F48-4515-854E-63E03711B10B}"/>
              </a:ext>
            </a:extLst>
          </p:cNvPr>
          <p:cNvSpPr/>
          <p:nvPr/>
        </p:nvSpPr>
        <p:spPr>
          <a:xfrm>
            <a:off x="629920" y="1907518"/>
            <a:ext cx="10830560" cy="4414542"/>
          </a:xfrm>
          <a:prstGeom prst="rect">
            <a:avLst/>
          </a:prstGeom>
        </p:spPr>
        <p:txBody>
          <a:bodyPr wrap="square">
            <a:spAutoFit/>
          </a:bodyPr>
          <a:lstStyle/>
          <a:p>
            <a:pPr algn="just">
              <a:lnSpc>
                <a:spcPct val="107000"/>
              </a:lnSpc>
              <a:spcAft>
                <a:spcPts val="800"/>
              </a:spcAft>
            </a:pPr>
            <a:r>
              <a:rPr lang="lv-LV" sz="2800" b="1" dirty="0">
                <a:latin typeface="Times New Roman" panose="02020603050405020304" pitchFamily="18" charset="0"/>
                <a:ea typeface="Calibri" panose="020F0502020204030204" pitchFamily="34" charset="0"/>
                <a:cs typeface="Times New Roman" panose="02020603050405020304" pitchFamily="18" charset="0"/>
              </a:rPr>
              <a:t>Tehniskā apsekošana</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Tehnisko apsekošanu (galveno inspekciju) veic:</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dirty="0">
                <a:latin typeface="Times New Roman" panose="02020603050405020304" pitchFamily="18" charset="0"/>
                <a:ea typeface="Calibri" panose="020F0502020204030204" pitchFamily="34" charset="0"/>
                <a:cs typeface="Times New Roman" panose="02020603050405020304" pitchFamily="18" charset="0"/>
              </a:rPr>
              <a:t>Periodiski būves ekspluatācijas laikā:</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Ne retāk kā reizi 10 gados</a:t>
            </a:r>
            <a:r>
              <a:rPr lang="lv-LV" sz="2000" dirty="0">
                <a:latin typeface="Times New Roman" panose="02020603050405020304" pitchFamily="18" charset="0"/>
                <a:ea typeface="Calibri" panose="020F0502020204030204" pitchFamily="34" charset="0"/>
                <a:cs typeface="Times New Roman" panose="02020603050405020304" pitchFamily="18" charset="0"/>
              </a:rPr>
              <a:t> otrās un trešās grupas publiskai un daudzstāvu daudzdzīvokļu dzīvojamajai ēkai;</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Ne retāk kā reizi piecos gados</a:t>
            </a:r>
            <a:r>
              <a:rPr lang="lv-LV" sz="2000" dirty="0">
                <a:latin typeface="Times New Roman" panose="02020603050405020304" pitchFamily="18" charset="0"/>
                <a:ea typeface="Calibri" panose="020F0502020204030204" pitchFamily="34" charset="0"/>
                <a:cs typeface="Times New Roman" panose="02020603050405020304" pitchFamily="18" charset="0"/>
              </a:rPr>
              <a:t> otrās un trešās grupas tiltiem, ceļu pārvadiem, viaduktiem, estakādēm, gājēju tiltiem un pārvadiem, ceļu caurtekām, tuneļiem un atbalstsienām;</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Pirms būves vai tās daļas atjaunošanas, pārbūves vai restaurācijas, konservācijas būvprojekta izstrādes vai konservācijas pārtraukšanas gadījumos, kā arī pirms būvniecības ieceres dokumentācijas izstrādes vienkāršotai ēkas fasādes atjaunošanai</a:t>
            </a:r>
            <a:r>
              <a:rPr lang="lv-LV" sz="2000" dirty="0">
                <a:latin typeface="Times New Roman" panose="02020603050405020304" pitchFamily="18" charset="0"/>
                <a:ea typeface="Calibri" panose="020F0502020204030204" pitchFamily="34" charset="0"/>
                <a:cs typeface="Times New Roman" panose="02020603050405020304" pitchFamily="18" charset="0"/>
              </a:rPr>
              <a:t>;</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dirty="0">
                <a:latin typeface="Times New Roman" panose="02020603050405020304" pitchFamily="18" charset="0"/>
                <a:ea typeface="Calibri" panose="020F0502020204030204" pitchFamily="34" charset="0"/>
                <a:cs typeface="Times New Roman" panose="02020603050405020304" pitchFamily="18" charset="0"/>
              </a:rPr>
              <a:t>Citos gadījumos, </a:t>
            </a:r>
            <a:r>
              <a:rPr lang="lv-LV" sz="2000" b="1" dirty="0">
                <a:latin typeface="Times New Roman" panose="02020603050405020304" pitchFamily="18" charset="0"/>
                <a:ea typeface="Calibri" panose="020F0502020204030204" pitchFamily="34" charset="0"/>
                <a:cs typeface="Times New Roman" panose="02020603050405020304" pitchFamily="18" charset="0"/>
              </a:rPr>
              <a:t>ja jānosaka būves vai tās daļas faktiskais tehniskais stāvoklis</a:t>
            </a:r>
            <a:r>
              <a:rPr lang="lv-LV" sz="2000" dirty="0">
                <a:latin typeface="Times New Roman" panose="02020603050405020304" pitchFamily="18" charset="0"/>
                <a:ea typeface="Calibri" panose="020F0502020204030204" pitchFamily="34" charset="0"/>
                <a:cs typeface="Times New Roman" panose="02020603050405020304" pitchFamily="18" charset="0"/>
              </a:rPr>
              <a:t>.</a:t>
            </a:r>
            <a:endParaRPr lang="lv-LV"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0830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B6553-516D-4C89-AA2B-8DD0D9534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8237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56FF34-D50F-449A-BB70-CA59EB546D90}"/>
              </a:ext>
            </a:extLst>
          </p:cNvPr>
          <p:cNvSpPr>
            <a:spLocks noGrp="1"/>
          </p:cNvSpPr>
          <p:nvPr>
            <p:ph type="title"/>
          </p:nvPr>
        </p:nvSpPr>
        <p:spPr>
          <a:xfrm>
            <a:off x="899160" y="3667125"/>
            <a:ext cx="11120120" cy="1325563"/>
          </a:xfrm>
        </p:spPr>
        <p:txBody>
          <a:bodyPr>
            <a:normAutofit fontScale="90000"/>
          </a:bodyPr>
          <a:lstStyle/>
          <a:p>
            <a:pPr algn="ctr"/>
            <a:r>
              <a:rPr lang="lv-LV" b="1" dirty="0"/>
              <a:t>Rundāles Pils jumta koka konstrukciju tehniskā stāvokļa atzinums</a:t>
            </a:r>
            <a:br>
              <a:rPr lang="lv-LV" b="1" dirty="0"/>
            </a:br>
            <a:br>
              <a:rPr lang="lv-LV" b="1" dirty="0"/>
            </a:br>
            <a:r>
              <a:rPr lang="lv-LV" b="1" dirty="0"/>
              <a:t>2016. gads</a:t>
            </a:r>
            <a:br>
              <a:rPr lang="lv-LV" b="1" dirty="0"/>
            </a:br>
            <a:br>
              <a:rPr lang="lv-LV" b="1" dirty="0"/>
            </a:br>
            <a:endParaRPr lang="lv-LV" b="1" dirty="0"/>
          </a:p>
        </p:txBody>
      </p:sp>
    </p:spTree>
    <p:extLst>
      <p:ext uri="{BB962C8B-B14F-4D97-AF65-F5344CB8AC3E}">
        <p14:creationId xmlns:p14="http://schemas.microsoft.com/office/powerpoint/2010/main" val="3045312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26A85-79D7-42C4-84F0-DC7DB86B5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435674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16C97-8D41-45BE-8A55-03E09BC209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800" y="203200"/>
            <a:ext cx="8371840" cy="6278880"/>
          </a:xfrm>
          <a:prstGeom prst="rect">
            <a:avLst/>
          </a:prstGeom>
        </p:spPr>
      </p:pic>
    </p:spTree>
    <p:extLst>
      <p:ext uri="{BB962C8B-B14F-4D97-AF65-F5344CB8AC3E}">
        <p14:creationId xmlns:p14="http://schemas.microsoft.com/office/powerpoint/2010/main" val="2178512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6E776-47C3-4EA9-A2F1-F9EE3A97BA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720" y="354330"/>
            <a:ext cx="8199120" cy="6149340"/>
          </a:xfrm>
          <a:prstGeom prst="rect">
            <a:avLst/>
          </a:prstGeom>
        </p:spPr>
      </p:pic>
    </p:spTree>
    <p:extLst>
      <p:ext uri="{BB962C8B-B14F-4D97-AF65-F5344CB8AC3E}">
        <p14:creationId xmlns:p14="http://schemas.microsoft.com/office/powerpoint/2010/main" val="291126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3CC40-F552-43B6-87A3-85B9C6E7F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706" y="284480"/>
            <a:ext cx="8195733" cy="6146800"/>
          </a:xfrm>
          <a:prstGeom prst="rect">
            <a:avLst/>
          </a:prstGeom>
        </p:spPr>
      </p:pic>
    </p:spTree>
    <p:extLst>
      <p:ext uri="{BB962C8B-B14F-4D97-AF65-F5344CB8AC3E}">
        <p14:creationId xmlns:p14="http://schemas.microsoft.com/office/powerpoint/2010/main" val="3376486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CF479-B79A-47FB-BAF5-6650E2EC9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320" y="152400"/>
            <a:ext cx="8737600" cy="6553200"/>
          </a:xfrm>
          <a:prstGeom prst="rect">
            <a:avLst/>
          </a:prstGeom>
        </p:spPr>
      </p:pic>
    </p:spTree>
    <p:extLst>
      <p:ext uri="{BB962C8B-B14F-4D97-AF65-F5344CB8AC3E}">
        <p14:creationId xmlns:p14="http://schemas.microsoft.com/office/powerpoint/2010/main" val="404764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05D0D-D33F-4E20-BB19-EB58A375D8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927080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7C155-D78C-4DB0-8329-BA00A15D9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036984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47F37-038F-4B5E-815C-96FCE65082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387209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FBEFE-ECB7-4935-A911-ACE6B2EB2E9D}"/>
              </a:ext>
            </a:extLst>
          </p:cNvPr>
          <p:cNvSpPr/>
          <p:nvPr/>
        </p:nvSpPr>
        <p:spPr>
          <a:xfrm>
            <a:off x="711200" y="2115980"/>
            <a:ext cx="10769600" cy="3347711"/>
          </a:xfrm>
          <a:prstGeom prst="rect">
            <a:avLst/>
          </a:prstGeom>
        </p:spPr>
        <p:txBody>
          <a:bodyPr wrap="square">
            <a:spAutoFit/>
          </a:bodyPr>
          <a:lstStyle/>
          <a:p>
            <a:pPr algn="just">
              <a:lnSpc>
                <a:spcPct val="107000"/>
              </a:lnSpc>
              <a:spcAft>
                <a:spcPts val="800"/>
              </a:spcAft>
            </a:pPr>
            <a:r>
              <a:rPr lang="lv-LV" sz="2000" b="1" dirty="0">
                <a:latin typeface="Times New Roman" panose="02020603050405020304" pitchFamily="18" charset="0"/>
                <a:ea typeface="Calibri" panose="020F0502020204030204" pitchFamily="34" charset="0"/>
                <a:cs typeface="Times New Roman" panose="02020603050405020304" pitchFamily="18" charset="0"/>
              </a:rPr>
              <a:t> Otrās vai trešās grupas publiskas ēkas periodiskās tehniskās apsekošanas laikā </a:t>
            </a:r>
            <a:r>
              <a:rPr lang="lv-LV" sz="2000" b="1" dirty="0" err="1">
                <a:latin typeface="Times New Roman" panose="02020603050405020304" pitchFamily="18" charset="0"/>
                <a:ea typeface="Calibri" panose="020F0502020204030204" pitchFamily="34" charset="0"/>
                <a:cs typeface="Times New Roman" panose="02020603050405020304" pitchFamily="18" charset="0"/>
              </a:rPr>
              <a:t>apsekotājs</a:t>
            </a:r>
            <a:r>
              <a:rPr lang="lv-LV" sz="2000" b="1" dirty="0">
                <a:latin typeface="Times New Roman" panose="02020603050405020304" pitchFamily="18" charset="0"/>
                <a:ea typeface="Calibri" panose="020F0502020204030204" pitchFamily="34" charset="0"/>
                <a:cs typeface="Times New Roman" panose="02020603050405020304" pitchFamily="18" charset="0"/>
              </a:rPr>
              <a:t> veic:</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dirty="0">
                <a:latin typeface="Times New Roman" panose="02020603050405020304" pitchFamily="18" charset="0"/>
                <a:ea typeface="Calibri" panose="020F0502020204030204" pitchFamily="34" charset="0"/>
                <a:cs typeface="Times New Roman" panose="02020603050405020304" pitchFamily="18" charset="0"/>
              </a:rPr>
              <a:t>Attiecīgās </a:t>
            </a:r>
            <a:r>
              <a:rPr lang="lv-LV" sz="2000" b="1" dirty="0">
                <a:latin typeface="Times New Roman" panose="02020603050405020304" pitchFamily="18" charset="0"/>
                <a:ea typeface="Calibri" panose="020F0502020204030204" pitchFamily="34" charset="0"/>
                <a:cs typeface="Times New Roman" panose="02020603050405020304" pitchFamily="18" charset="0"/>
              </a:rPr>
              <a:t>ēkas faktiskā tehniskā stāvokļa novērtējumu ēkas nesošajām būvkonstrukcijām visā ēkas apjomā attiecībā uz mehānisko stiprību, stabilitāti un lietošanas drošību</a:t>
            </a:r>
            <a:r>
              <a:rPr lang="lv-LV" sz="2000" dirty="0">
                <a:latin typeface="Times New Roman" panose="02020603050405020304" pitchFamily="18" charset="0"/>
                <a:ea typeface="Calibri" panose="020F0502020204030204" pitchFamily="34" charset="0"/>
                <a:cs typeface="Times New Roman" panose="02020603050405020304" pitchFamily="18" charset="0"/>
              </a:rPr>
              <a:t> (krišana, sadursme, apdegums, nāvējošs elektrošoks, eksplozijas radīts ievainojums);</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dirty="0">
                <a:latin typeface="Times New Roman" panose="02020603050405020304" pitchFamily="18" charset="0"/>
                <a:ea typeface="Calibri" panose="020F0502020204030204" pitchFamily="34" charset="0"/>
                <a:cs typeface="Times New Roman" panose="02020603050405020304" pitchFamily="18" charset="0"/>
              </a:rPr>
              <a:t>Attiecīgās </a:t>
            </a:r>
            <a:r>
              <a:rPr lang="lv-LV" sz="2000" b="1" dirty="0">
                <a:latin typeface="Times New Roman" panose="02020603050405020304" pitchFamily="18" charset="0"/>
                <a:ea typeface="Calibri" panose="020F0502020204030204" pitchFamily="34" charset="0"/>
                <a:cs typeface="Times New Roman" panose="02020603050405020304" pitchFamily="18" charset="0"/>
              </a:rPr>
              <a:t>ēkas būvkonstrukciju un to elementu faktiskā tehniskā stāvokļa ugunsizturības novērtējumu</a:t>
            </a:r>
            <a:r>
              <a:rPr lang="lv-LV" sz="2000" dirty="0">
                <a:latin typeface="Times New Roman" panose="02020603050405020304" pitchFamily="18" charset="0"/>
                <a:ea typeface="Calibri" panose="020F0502020204030204" pitchFamily="34" charset="0"/>
                <a:cs typeface="Times New Roman" panose="02020603050405020304" pitchFamily="18" charset="0"/>
              </a:rPr>
              <a:t>, kā arī ugunsdrošībai nozīmīgu inženiertehnisko sistēmu faktiskā tehniskā stāvokļa un darbspējas novērtējumu;</a:t>
            </a:r>
            <a:endParaRPr lang="lv-LV"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sz="2000" dirty="0">
                <a:latin typeface="Times New Roman" panose="02020603050405020304" pitchFamily="18" charset="0"/>
                <a:ea typeface="Calibri" panose="020F0502020204030204" pitchFamily="34" charset="0"/>
                <a:cs typeface="Times New Roman" panose="02020603050405020304" pitchFamily="18" charset="0"/>
              </a:rPr>
              <a:t>Iespējamās </a:t>
            </a:r>
            <a:r>
              <a:rPr lang="lv-LV" sz="2000" b="1" dirty="0">
                <a:latin typeface="Times New Roman" panose="02020603050405020304" pitchFamily="18" charset="0"/>
                <a:ea typeface="Calibri" panose="020F0502020204030204" pitchFamily="34" charset="0"/>
                <a:cs typeface="Times New Roman" panose="02020603050405020304" pitchFamily="18" charset="0"/>
              </a:rPr>
              <a:t>patvaļīgas būvniecības pazīmju novērtējumu</a:t>
            </a:r>
            <a:r>
              <a:rPr lang="lv-LV" sz="2000" dirty="0">
                <a:latin typeface="Times New Roman" panose="02020603050405020304" pitchFamily="18" charset="0"/>
                <a:ea typeface="Calibri" panose="020F0502020204030204" pitchFamily="34" charset="0"/>
                <a:cs typeface="Times New Roman" panose="02020603050405020304" pitchFamily="18" charset="0"/>
              </a:rPr>
              <a:t> attiecīgajā ēkā un iespējamās patvaļīgās būvniecības ietekmi uz attiecīgās ēkas nesošajām būvkonstrukcijām.</a:t>
            </a:r>
            <a:endParaRPr lang="lv-LV"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587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56FF34-D50F-449A-BB70-CA59EB546D90}"/>
              </a:ext>
            </a:extLst>
          </p:cNvPr>
          <p:cNvSpPr>
            <a:spLocks noGrp="1"/>
          </p:cNvSpPr>
          <p:nvPr>
            <p:ph type="title"/>
          </p:nvPr>
        </p:nvSpPr>
        <p:spPr>
          <a:xfrm>
            <a:off x="899160" y="3667125"/>
            <a:ext cx="11120120" cy="1325563"/>
          </a:xfrm>
        </p:spPr>
        <p:txBody>
          <a:bodyPr>
            <a:normAutofit fontScale="90000"/>
          </a:bodyPr>
          <a:lstStyle/>
          <a:p>
            <a:pPr algn="ctr"/>
            <a:r>
              <a:rPr lang="lv-LV" b="1" dirty="0"/>
              <a:t>Tehniskās apsekošanas atzinums</a:t>
            </a:r>
            <a:br>
              <a:rPr lang="lv-LV" b="1" dirty="0"/>
            </a:br>
            <a:br>
              <a:rPr lang="lv-LV" b="1" dirty="0"/>
            </a:br>
            <a:r>
              <a:rPr lang="lv-LV" b="1" dirty="0"/>
              <a:t>2017. gads</a:t>
            </a:r>
            <a:br>
              <a:rPr lang="lv-LV" b="1" dirty="0"/>
            </a:br>
            <a:br>
              <a:rPr lang="lv-LV" b="1" dirty="0"/>
            </a:br>
            <a:endParaRPr lang="lv-LV" b="1" dirty="0"/>
          </a:p>
        </p:txBody>
      </p:sp>
    </p:spTree>
    <p:extLst>
      <p:ext uri="{BB962C8B-B14F-4D97-AF65-F5344CB8AC3E}">
        <p14:creationId xmlns:p14="http://schemas.microsoft.com/office/powerpoint/2010/main" val="4018582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F5286-EA61-447A-9870-B61D6A6FC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460507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44552-8160-491C-9104-67A0BEBC6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359848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8CDCF-B026-4E1F-9312-802D4AB60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632246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E289-1CBB-4D3D-A375-D1DD70726233}"/>
              </a:ext>
            </a:extLst>
          </p:cNvPr>
          <p:cNvSpPr>
            <a:spLocks noGrp="1"/>
          </p:cNvSpPr>
          <p:nvPr>
            <p:ph type="title"/>
          </p:nvPr>
        </p:nvSpPr>
        <p:spPr>
          <a:xfrm>
            <a:off x="2204720" y="122281"/>
            <a:ext cx="8935720" cy="1325563"/>
          </a:xfrm>
        </p:spPr>
        <p:txBody>
          <a:bodyPr/>
          <a:lstStyle/>
          <a:p>
            <a:r>
              <a:rPr lang="lv-LV" b="1" dirty="0"/>
              <a:t>Kopsavilkums</a:t>
            </a:r>
            <a:endParaRPr lang="lv-LV" dirty="0"/>
          </a:p>
        </p:txBody>
      </p:sp>
      <p:sp>
        <p:nvSpPr>
          <p:cNvPr id="4" name="Rectangle 3">
            <a:extLst>
              <a:ext uri="{FF2B5EF4-FFF2-40B4-BE49-F238E27FC236}">
                <a16:creationId xmlns:a16="http://schemas.microsoft.com/office/drawing/2014/main" id="{CDBD3992-0FF7-4F9A-995F-789EAA2740C5}"/>
              </a:ext>
            </a:extLst>
          </p:cNvPr>
          <p:cNvSpPr/>
          <p:nvPr/>
        </p:nvSpPr>
        <p:spPr>
          <a:xfrm>
            <a:off x="233680" y="1599248"/>
            <a:ext cx="11775440" cy="5136471"/>
          </a:xfrm>
          <a:prstGeom prst="rect">
            <a:avLst/>
          </a:prstGeom>
        </p:spPr>
        <p:txBody>
          <a:bodyPr wrap="square">
            <a:spAutoFit/>
          </a:bodyPr>
          <a:lstStyle/>
          <a:p>
            <a:pPr algn="just">
              <a:lnSpc>
                <a:spcPct val="150000"/>
              </a:lnSpc>
              <a:spcAft>
                <a:spcPts val="800"/>
              </a:spcAft>
            </a:pPr>
            <a:r>
              <a:rPr lang="lv-LV" b="1" dirty="0">
                <a:latin typeface="Times New Roman" panose="02020603050405020304" pitchFamily="18" charset="0"/>
                <a:ea typeface="Calibri" panose="020F0502020204030204" pitchFamily="34" charset="0"/>
                <a:cs typeface="Times New Roman" panose="02020603050405020304" pitchFamily="18" charset="0"/>
              </a:rPr>
              <a:t>Būves tehniskais nolietojums</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lv-LV" b="1" dirty="0">
                <a:latin typeface="Times New Roman" panose="02020603050405020304" pitchFamily="18" charset="0"/>
                <a:ea typeface="Calibri" panose="020F0502020204030204" pitchFamily="34" charset="0"/>
              </a:rPr>
              <a:t>Saskaņā ar LBN 405-15 5.punkta nosacījumiem, apsekojot būves, ievēro normatīvos aktus un to piemērojamos standartus</a:t>
            </a:r>
            <a:r>
              <a:rPr lang="lv-LV" dirty="0">
                <a:latin typeface="Times New Roman" panose="02020603050405020304" pitchFamily="18" charset="0"/>
                <a:ea typeface="Calibri" panose="020F0502020204030204" pitchFamily="34" charset="0"/>
              </a:rPr>
              <a:t>, kuru sarakstu interneta vietnē www.lvs.lv ir publicējusi nacionālā standartizācijas institūcija. Ņemot vērā, ka vienīgais standarts ēku tehniskā stāvokļa izvērtēšanai un nolietojuma aprēķināšanai, kas ir apstiprināts normatīvajā līmenī, ir Ministru kabineta 2010. gada 28. septembra noteikumi Nr. 907 un LVS 412:2005, veicot nedzīvojamo ēku apsekošanu un sagatavojot tehniskās apsekošanas atzinumu, kopējais nolietojums noteikts pēc Latvijas būvnormatīva LBN 405 15 “Būvju tehniskā apsekošana” metodikas, pēc analoģijas pielietojot 2010. gada 28. septembra MK noteikumus Nr. 907 un LVS 412:2005 standartu. </a:t>
            </a:r>
            <a:r>
              <a:rPr lang="lv-LV" b="1" dirty="0">
                <a:latin typeface="Times New Roman" panose="02020603050405020304" pitchFamily="18" charset="0"/>
                <a:ea typeface="Calibri" panose="020F0502020204030204" pitchFamily="34" charset="0"/>
              </a:rPr>
              <a:t>Saskaņā ar apsekošanas uzdevumu, tika veikta Rundāles pils muzeja, jumta nesošo konstrukciju tehniskā apsekošana un bojāto vietu apzināšana</a:t>
            </a:r>
            <a:r>
              <a:rPr lang="lv-LV" dirty="0">
                <a:latin typeface="Times New Roman" panose="02020603050405020304" pitchFamily="18" charset="0"/>
                <a:ea typeface="Calibri" panose="020F0502020204030204" pitchFamily="34" charset="0"/>
              </a:rPr>
              <a:t>, līdz ar to ēkas kopējais nolietojums pēc pamatkonstrukciju tehniskā nolietojuma netika noteikts. Salīdzinot apsekojamās ēkas jumta nesošo konstrukciju tehniskos rādītājus un ar tiem saistīto citu ekspluatācijas rādītāju stāvokļa pasliktināšanās pakāpi attiecībā pret jaunu būvi, dabas, klimatisko un laika faktoru ietekmē, kā arī cilvēku darbības dēļ, var secināt, ka apsekotās </a:t>
            </a:r>
            <a:r>
              <a:rPr lang="lv-LV" b="1" dirty="0">
                <a:latin typeface="Times New Roman" panose="02020603050405020304" pitchFamily="18" charset="0"/>
                <a:ea typeface="Calibri" panose="020F0502020204030204" pitchFamily="34" charset="0"/>
              </a:rPr>
              <a:t>ēkas jumta nesošo konstrukciju tehniskais nolietojums ir 35 % </a:t>
            </a:r>
            <a:endParaRPr lang="lv-LV" dirty="0"/>
          </a:p>
        </p:txBody>
      </p:sp>
    </p:spTree>
    <p:extLst>
      <p:ext uri="{BB962C8B-B14F-4D97-AF65-F5344CB8AC3E}">
        <p14:creationId xmlns:p14="http://schemas.microsoft.com/office/powerpoint/2010/main" val="4082727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012273" y="1428272"/>
            <a:ext cx="8273987" cy="1754326"/>
          </a:xfrm>
          <a:prstGeom prst="rect">
            <a:avLst/>
          </a:prstGeom>
        </p:spPr>
        <p:txBody>
          <a:bodyPr wrap="square">
            <a:spAutoFit/>
          </a:bodyPr>
          <a:lstStyle/>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a:latin typeface="Times New Roman" panose="02020603050405020304" pitchFamily="18" charset="0"/>
              <a:cs typeface="Times New Roman" panose="02020603050405020304" pitchFamily="18" charset="0"/>
            </a:endParaRPr>
          </a:p>
          <a:p>
            <a:endParaRPr lang="lv-LV"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634142" y="550271"/>
            <a:ext cx="9283880" cy="722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lv-LV" sz="4400" dirty="0"/>
              <a:t>Trešā kopsakarība- skurstenis</a:t>
            </a:r>
            <a:endParaRPr lang="lv-LV" altLang="lv-LV" sz="4400" dirty="0">
              <a:latin typeface="Times New Roman" panose="02020603050405020304" pitchFamily="18" charset="0"/>
              <a:cs typeface="Times New Roman" panose="02020603050405020304" pitchFamily="18" charset="0"/>
            </a:endParaRPr>
          </a:p>
        </p:txBody>
      </p:sp>
      <p:pic>
        <p:nvPicPr>
          <p:cNvPr id="3074" name="Picture 2" descr="Skurstenis no ķieģeļiem! — Santa">
            <a:extLst>
              <a:ext uri="{FF2B5EF4-FFF2-40B4-BE49-F238E27FC236}">
                <a16:creationId xmlns:a16="http://schemas.microsoft.com/office/drawing/2014/main" id="{2B7101C6-390F-48E1-8829-2DD33CEF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16" y="2119494"/>
            <a:ext cx="6770455" cy="418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1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1722-145C-4F6C-9279-A17420F8B220}"/>
              </a:ext>
            </a:extLst>
          </p:cNvPr>
          <p:cNvSpPr>
            <a:spLocks noGrp="1"/>
          </p:cNvSpPr>
          <p:nvPr>
            <p:ph type="title"/>
          </p:nvPr>
        </p:nvSpPr>
        <p:spPr>
          <a:xfrm>
            <a:off x="2560320" y="365125"/>
            <a:ext cx="8793480" cy="1325563"/>
          </a:xfrm>
        </p:spPr>
        <p:txBody>
          <a:bodyPr/>
          <a:lstStyle/>
          <a:p>
            <a:r>
              <a:rPr lang="lv-LV" b="1" dirty="0"/>
              <a:t>Secinājumi un ieteikumi</a:t>
            </a:r>
            <a:endParaRPr lang="lv-LV" dirty="0"/>
          </a:p>
        </p:txBody>
      </p:sp>
      <p:sp>
        <p:nvSpPr>
          <p:cNvPr id="4" name="Rectangle 3">
            <a:extLst>
              <a:ext uri="{FF2B5EF4-FFF2-40B4-BE49-F238E27FC236}">
                <a16:creationId xmlns:a16="http://schemas.microsoft.com/office/drawing/2014/main" id="{4D408E63-EEBE-4560-8E74-270C0485A144}"/>
              </a:ext>
            </a:extLst>
          </p:cNvPr>
          <p:cNvSpPr/>
          <p:nvPr/>
        </p:nvSpPr>
        <p:spPr>
          <a:xfrm>
            <a:off x="518160" y="1953738"/>
            <a:ext cx="11155680" cy="3839256"/>
          </a:xfrm>
          <a:prstGeom prst="rect">
            <a:avLst/>
          </a:prstGeom>
        </p:spPr>
        <p:txBody>
          <a:bodyPr wrap="square">
            <a:spAutoFit/>
          </a:bodyPr>
          <a:lstStyle/>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1. Ēkas jumta nesošās konstrukcijas kopumā ir apmierinošā tehniskā stāvoklī, apsekošanas laikā </a:t>
            </a:r>
            <a:r>
              <a:rPr lang="lv-LV" b="1" dirty="0">
                <a:latin typeface="Times New Roman" panose="02020603050405020304" pitchFamily="18" charset="0"/>
                <a:ea typeface="Calibri" panose="020F0502020204030204" pitchFamily="34" charset="0"/>
                <a:cs typeface="Times New Roman" panose="02020603050405020304" pitchFamily="18" charset="0"/>
              </a:rPr>
              <a:t>ir konstatēti lokāli jumta nesošie elementi un to mezgli, kuru tehniskais stāvoklis ir neapmierinošs.</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2. </a:t>
            </a:r>
            <a:r>
              <a:rPr lang="lv-LV" b="1" dirty="0">
                <a:latin typeface="Times New Roman" panose="02020603050405020304" pitchFamily="18" charset="0"/>
                <a:ea typeface="Calibri" panose="020F0502020204030204" pitchFamily="34" charset="0"/>
                <a:cs typeface="Times New Roman" panose="02020603050405020304" pitchFamily="18" charset="0"/>
              </a:rPr>
              <a:t>Lielākoties, konstrukcijās konstatētie bojājumi ir ilgstošas lietus ūdens infiltrācijas rezultātā radušies trupes bojājumi</a:t>
            </a:r>
            <a:r>
              <a:rPr lang="lv-LV" dirty="0">
                <a:latin typeface="Times New Roman" panose="02020603050405020304" pitchFamily="18" charset="0"/>
                <a:ea typeface="Calibri" panose="020F0502020204030204" pitchFamily="34" charset="0"/>
                <a:cs typeface="Times New Roman" panose="02020603050405020304" pitchFamily="18" charset="0"/>
              </a:rPr>
              <a:t>, lokālas konstrukcijas pakļautas </a:t>
            </a:r>
            <a:r>
              <a:rPr lang="lv-LV" dirty="0" err="1">
                <a:latin typeface="Times New Roman" panose="02020603050405020304" pitchFamily="18" charset="0"/>
                <a:ea typeface="Calibri" panose="020F0502020204030204" pitchFamily="34" charset="0"/>
                <a:cs typeface="Times New Roman" panose="02020603050405020304" pitchFamily="18" charset="0"/>
              </a:rPr>
              <a:t>kokgraužu</a:t>
            </a:r>
            <a:r>
              <a:rPr lang="lv-LV" dirty="0">
                <a:latin typeface="Times New Roman" panose="02020603050405020304" pitchFamily="18" charset="0"/>
                <a:ea typeface="Calibri" panose="020F0502020204030204" pitchFamily="34" charset="0"/>
                <a:cs typeface="Times New Roman" panose="02020603050405020304" pitchFamily="18" charset="0"/>
              </a:rPr>
              <a:t> radītiem bojājumiem. Turpmākā ēkas ekspluatācijā ir jāveic bojāto elementu protezēšana, lokāli elementi jānomaina visā to laidumā, atsevišķiem mezgliem jāparedz to pastiprināšana.</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3. </a:t>
            </a:r>
            <a:r>
              <a:rPr lang="lv-LV" b="1" dirty="0">
                <a:latin typeface="Times New Roman" panose="02020603050405020304" pitchFamily="18" charset="0"/>
                <a:ea typeface="Calibri" panose="020F0502020204030204" pitchFamily="34" charset="0"/>
                <a:cs typeface="Times New Roman" panose="02020603050405020304" pitchFamily="18" charset="0"/>
              </a:rPr>
              <a:t>Apsekošanas laikā ir konstatēts, ka atsevišķi jumta nesošie elementi (vēja saites, atgāžņi, </a:t>
            </a:r>
            <a:r>
              <a:rPr lang="lv-LV" b="1" dirty="0" err="1">
                <a:latin typeface="Times New Roman" panose="02020603050405020304" pitchFamily="18" charset="0"/>
                <a:ea typeface="Calibri" panose="020F0502020204030204" pitchFamily="34" charset="0"/>
                <a:cs typeface="Times New Roman" panose="02020603050405020304" pitchFamily="18" charset="0"/>
              </a:rPr>
              <a:t>mūrlatas</a:t>
            </a:r>
            <a:r>
              <a:rPr lang="lv-LV" b="1" dirty="0">
                <a:latin typeface="Times New Roman" panose="02020603050405020304" pitchFamily="18" charset="0"/>
                <a:ea typeface="Calibri" panose="020F0502020204030204" pitchFamily="34" charset="0"/>
                <a:cs typeface="Times New Roman" panose="02020603050405020304" pitchFamily="18" charset="0"/>
              </a:rPr>
              <a:t> u.c.) ir demontēti, vietām būtiski izmainīta jumta konstruktīvā shēma un ģeometriskā forma, konstrukcijas remontdarbos pielietoti kokmateriāli ar samazinātu šķērsgriezumu, lokāli savienojumi un </a:t>
            </a:r>
            <a:r>
              <a:rPr lang="lv-LV" b="1" dirty="0" err="1">
                <a:latin typeface="Times New Roman" panose="02020603050405020304" pitchFamily="18" charset="0"/>
                <a:ea typeface="Calibri" panose="020F0502020204030204" pitchFamily="34" charset="0"/>
                <a:cs typeface="Times New Roman" panose="02020603050405020304" pitchFamily="18" charset="0"/>
              </a:rPr>
              <a:t>balstmezgli</a:t>
            </a:r>
            <a:r>
              <a:rPr lang="lv-LV" b="1" dirty="0">
                <a:latin typeface="Times New Roman" panose="02020603050405020304" pitchFamily="18" charset="0"/>
                <a:ea typeface="Calibri" panose="020F0502020204030204" pitchFamily="34" charset="0"/>
                <a:cs typeface="Times New Roman" panose="02020603050405020304" pitchFamily="18" charset="0"/>
              </a:rPr>
              <a:t> nenostiprināti un/vai neatbilst pārējās konstrukcijās pielietotajiem risinājumiem (</a:t>
            </a:r>
            <a:r>
              <a:rPr lang="lv-LV" b="1" dirty="0" err="1">
                <a:latin typeface="Times New Roman" panose="02020603050405020304" pitchFamily="18" charset="0"/>
                <a:ea typeface="Calibri" panose="020F0502020204030204" pitchFamily="34" charset="0"/>
                <a:cs typeface="Times New Roman" panose="02020603050405020304" pitchFamily="18" charset="0"/>
              </a:rPr>
              <a:t>tapveida</a:t>
            </a:r>
            <a:r>
              <a:rPr lang="lv-LV" b="1" dirty="0">
                <a:latin typeface="Times New Roman" panose="02020603050405020304" pitchFamily="18" charset="0"/>
                <a:ea typeface="Calibri" panose="020F0502020204030204" pitchFamily="34" charset="0"/>
                <a:cs typeface="Times New Roman" panose="02020603050405020304" pitchFamily="18" charset="0"/>
              </a:rPr>
              <a:t> savienojumi, skavas u.c.).</a:t>
            </a:r>
            <a:r>
              <a:rPr lang="lv-LV" dirty="0">
                <a:latin typeface="Times New Roman" panose="02020603050405020304" pitchFamily="18" charset="0"/>
                <a:ea typeface="Calibri" panose="020F0502020204030204" pitchFamily="34" charset="0"/>
                <a:cs typeface="Times New Roman" panose="02020603050405020304" pitchFamily="18" charset="0"/>
              </a:rPr>
              <a:t> Tiek rekomendēts izvērtēt iespēju atjaunot vienotu nesošo konstruktīvo risinājumu, pielietojot analogu šķērsgriezuma elementus un to savienojuma mezglus, kādi izmantoti attiecīgajā korpusā.</a:t>
            </a:r>
            <a:endParaRPr lang="lv-LV"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516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CF56CD-D5FC-4555-9A2B-E444D3C818A5}"/>
              </a:ext>
            </a:extLst>
          </p:cNvPr>
          <p:cNvSpPr/>
          <p:nvPr/>
        </p:nvSpPr>
        <p:spPr>
          <a:xfrm>
            <a:off x="375920" y="1984218"/>
            <a:ext cx="11440160" cy="3246530"/>
          </a:xfrm>
          <a:prstGeom prst="rect">
            <a:avLst/>
          </a:prstGeom>
        </p:spPr>
        <p:txBody>
          <a:bodyPr wrap="square">
            <a:spAutoFit/>
          </a:bodyPr>
          <a:lstStyle/>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4. </a:t>
            </a:r>
            <a:r>
              <a:rPr lang="lv-LV" b="1" dirty="0">
                <a:latin typeface="Times New Roman" panose="02020603050405020304" pitchFamily="18" charset="0"/>
                <a:ea typeface="Calibri" panose="020F0502020204030204" pitchFamily="34" charset="0"/>
                <a:cs typeface="Times New Roman" panose="02020603050405020304" pitchFamily="18" charset="0"/>
              </a:rPr>
              <a:t>Lokālās pārseguma sijās ir konstatēti trupes un </a:t>
            </a:r>
            <a:r>
              <a:rPr lang="lv-LV" b="1" dirty="0" err="1">
                <a:latin typeface="Times New Roman" panose="02020603050405020304" pitchFamily="18" charset="0"/>
                <a:ea typeface="Calibri" panose="020F0502020204030204" pitchFamily="34" charset="0"/>
                <a:cs typeface="Times New Roman" panose="02020603050405020304" pitchFamily="18" charset="0"/>
              </a:rPr>
              <a:t>kokgraužu</a:t>
            </a:r>
            <a:r>
              <a:rPr lang="lv-LV" b="1" dirty="0">
                <a:latin typeface="Times New Roman" panose="02020603050405020304" pitchFamily="18" charset="0"/>
                <a:ea typeface="Calibri" panose="020F0502020204030204" pitchFamily="34" charset="0"/>
                <a:cs typeface="Times New Roman" panose="02020603050405020304" pitchFamily="18" charset="0"/>
              </a:rPr>
              <a:t> radīti bojājumi</a:t>
            </a:r>
            <a:r>
              <a:rPr lang="lv-LV" dirty="0">
                <a:latin typeface="Times New Roman" panose="02020603050405020304" pitchFamily="18" charset="0"/>
                <a:ea typeface="Calibri" panose="020F0502020204030204" pitchFamily="34" charset="0"/>
                <a:cs typeface="Times New Roman" panose="02020603050405020304" pitchFamily="18" charset="0"/>
              </a:rPr>
              <a:t>, rietumu daļā, fiksētas konstrukcijas, kur </a:t>
            </a:r>
            <a:r>
              <a:rPr lang="lv-LV" dirty="0" err="1">
                <a:latin typeface="Times New Roman" panose="02020603050405020304" pitchFamily="18" charset="0"/>
                <a:ea typeface="Calibri" panose="020F0502020204030204" pitchFamily="34" charset="0"/>
                <a:cs typeface="Times New Roman" panose="02020603050405020304" pitchFamily="18" charset="0"/>
              </a:rPr>
              <a:t>kokgrauži</a:t>
            </a:r>
            <a:r>
              <a:rPr lang="lv-LV" dirty="0">
                <a:latin typeface="Times New Roman" panose="02020603050405020304" pitchFamily="18" charset="0"/>
                <a:ea typeface="Calibri" panose="020F0502020204030204" pitchFamily="34" charset="0"/>
                <a:cs typeface="Times New Roman" panose="02020603050405020304" pitchFamily="18" charset="0"/>
              </a:rPr>
              <a:t> bojājuši visu pārseguma sijas laidumu. Ņemot vērā, ka situācija ar laiku tikai pasliktināsies, tad pēc iespējas ātrāk ir jāizstrādā un jārealizē pasākumu kopums </a:t>
            </a:r>
            <a:r>
              <a:rPr lang="lv-LV" dirty="0" err="1">
                <a:latin typeface="Times New Roman" panose="02020603050405020304" pitchFamily="18" charset="0"/>
                <a:ea typeface="Calibri" panose="020F0502020204030204" pitchFamily="34" charset="0"/>
                <a:cs typeface="Times New Roman" panose="02020603050405020304" pitchFamily="18" charset="0"/>
              </a:rPr>
              <a:t>kokgraužu</a:t>
            </a:r>
            <a:r>
              <a:rPr lang="lv-LV" dirty="0">
                <a:latin typeface="Times New Roman" panose="02020603050405020304" pitchFamily="18" charset="0"/>
                <a:ea typeface="Calibri" panose="020F0502020204030204" pitchFamily="34" charset="0"/>
                <a:cs typeface="Times New Roman" panose="02020603050405020304" pitchFamily="18" charset="0"/>
              </a:rPr>
              <a:t> likvidēšanai un bojāto siju protezēšanai/nomaiņai.</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5. </a:t>
            </a:r>
            <a:r>
              <a:rPr lang="lv-LV" b="1" dirty="0">
                <a:latin typeface="Times New Roman" panose="02020603050405020304" pitchFamily="18" charset="0"/>
                <a:ea typeface="Calibri" panose="020F0502020204030204" pitchFamily="34" charset="0"/>
                <a:cs typeface="Times New Roman" panose="02020603050405020304" pitchFamily="18" charset="0"/>
              </a:rPr>
              <a:t>Ēkas nesošajās ķieģeļu mūra sienās un lokālās vietās pārsegumos ir konstatētas deformācijas</a:t>
            </a:r>
            <a:r>
              <a:rPr lang="lv-LV" dirty="0">
                <a:latin typeface="Times New Roman" panose="02020603050405020304" pitchFamily="18" charset="0"/>
                <a:ea typeface="Calibri" panose="020F0502020204030204" pitchFamily="34" charset="0"/>
                <a:cs typeface="Times New Roman" panose="02020603050405020304" pitchFamily="18" charset="0"/>
              </a:rPr>
              <a:t>, ko izraisījusi jumta konstrukcijas </a:t>
            </a:r>
            <a:r>
              <a:rPr lang="lv-LV" dirty="0" err="1">
                <a:latin typeface="Times New Roman" panose="02020603050405020304" pitchFamily="18" charset="0"/>
                <a:ea typeface="Calibri" panose="020F0502020204030204" pitchFamily="34" charset="0"/>
                <a:cs typeface="Times New Roman" panose="02020603050405020304" pitchFamily="18" charset="0"/>
              </a:rPr>
              <a:t>balstbīde</a:t>
            </a:r>
            <a:r>
              <a:rPr lang="lv-LV" dirty="0">
                <a:latin typeface="Times New Roman" panose="02020603050405020304" pitchFamily="18" charset="0"/>
                <a:ea typeface="Calibri" panose="020F0502020204030204" pitchFamily="34" charset="0"/>
                <a:cs typeface="Times New Roman" panose="02020603050405020304" pitchFamily="18" charset="0"/>
              </a:rPr>
              <a:t>, mezglu atslābumi, koka konstrukciju šļūde un dažādi koksnes bojājumi. Apsekošanas veicējs rekomendē veikt ēkas augstāko stāvu sienu un griestu (tieši zem bēniņu grīdas) apsekošanu, lai būtu iespējams izstrādāt monitoringa programmu un uzsākt raksturīgo plaisu monitoringu. Monitoringu ir ieteicams uzsākt pirms plānotās jumta seguma nomaiņas un turpināt arī līdz būvdarbu procesa beigām.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6. </a:t>
            </a:r>
            <a:r>
              <a:rPr lang="lv-LV" b="1" dirty="0">
                <a:latin typeface="Times New Roman" panose="02020603050405020304" pitchFamily="18" charset="0"/>
                <a:ea typeface="Calibri" panose="020F0502020204030204" pitchFamily="34" charset="0"/>
                <a:cs typeface="Times New Roman" panose="02020603050405020304" pitchFamily="18" charset="0"/>
              </a:rPr>
              <a:t>Apsekošanas laikā netika veikta konstrukciju atsegšana, tāpēc faktisko bojājumu apjomu un veicamo darbu kopumu nepieciešams precizēt pēc jumta seguma un latojuma demontāžas.</a:t>
            </a:r>
            <a:endParaRPr lang="lv-LV"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5643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56FF34-D50F-449A-BB70-CA59EB546D90}"/>
              </a:ext>
            </a:extLst>
          </p:cNvPr>
          <p:cNvSpPr>
            <a:spLocks noGrp="1"/>
          </p:cNvSpPr>
          <p:nvPr>
            <p:ph type="title"/>
          </p:nvPr>
        </p:nvSpPr>
        <p:spPr>
          <a:xfrm>
            <a:off x="919480" y="3321685"/>
            <a:ext cx="11120120" cy="1325563"/>
          </a:xfrm>
        </p:spPr>
        <p:txBody>
          <a:bodyPr>
            <a:normAutofit fontScale="90000"/>
          </a:bodyPr>
          <a:lstStyle/>
          <a:p>
            <a:pPr algn="ctr"/>
            <a:r>
              <a:rPr lang="lv-LV" b="1" dirty="0"/>
              <a:t>Rundāles Pils jumta konstrukciju atsevišķu koka būvelementu 2022. gada veiktā </a:t>
            </a:r>
            <a:r>
              <a:rPr lang="lv-LV" b="1" dirty="0" err="1"/>
              <a:t>dendrohronoloģiskā</a:t>
            </a:r>
            <a:r>
              <a:rPr lang="lv-LV" b="1" dirty="0"/>
              <a:t> datēšana un tās rezultāti.</a:t>
            </a:r>
            <a:br>
              <a:rPr lang="lv-LV" b="1" dirty="0"/>
            </a:br>
            <a:br>
              <a:rPr lang="lv-LV" b="1" dirty="0"/>
            </a:br>
            <a:endParaRPr lang="lv-LV" b="1" dirty="0"/>
          </a:p>
        </p:txBody>
      </p:sp>
    </p:spTree>
    <p:extLst>
      <p:ext uri="{BB962C8B-B14F-4D97-AF65-F5344CB8AC3E}">
        <p14:creationId xmlns:p14="http://schemas.microsoft.com/office/powerpoint/2010/main" val="541159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8CCCFB-57E7-46DB-9C5D-46AB3435F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2796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8ADBEA-C7DB-417C-917E-0BA45144AA08}"/>
              </a:ext>
            </a:extLst>
          </p:cNvPr>
          <p:cNvSpPr/>
          <p:nvPr/>
        </p:nvSpPr>
        <p:spPr>
          <a:xfrm>
            <a:off x="431800" y="1820338"/>
            <a:ext cx="11328400" cy="4439613"/>
          </a:xfrm>
          <a:prstGeom prst="rect">
            <a:avLst/>
          </a:prstGeom>
        </p:spPr>
        <p:txBody>
          <a:bodyPr wrap="square">
            <a:spAutoFit/>
          </a:bodyPr>
          <a:lstStyle/>
          <a:p>
            <a:pPr algn="just">
              <a:lnSpc>
                <a:spcPct val="107000"/>
              </a:lnSpc>
              <a:spcAft>
                <a:spcPts val="800"/>
              </a:spcAft>
            </a:pPr>
            <a:r>
              <a:rPr lang="lv-LV" sz="2400" b="1" dirty="0" err="1">
                <a:latin typeface="Times New Roman" panose="02020603050405020304" pitchFamily="18" charset="0"/>
                <a:ea typeface="Calibri" panose="020F0502020204030204" pitchFamily="34" charset="0"/>
                <a:cs typeface="Times New Roman" panose="02020603050405020304" pitchFamily="18" charset="0"/>
              </a:rPr>
              <a:t>Apsekotāja</a:t>
            </a:r>
            <a:r>
              <a:rPr lang="lv-LV" sz="2400" b="1" dirty="0">
                <a:latin typeface="Times New Roman" panose="02020603050405020304" pitchFamily="18" charset="0"/>
                <a:ea typeface="Calibri" panose="020F0502020204030204" pitchFamily="34" charset="0"/>
                <a:cs typeface="Times New Roman" panose="02020603050405020304" pitchFamily="18" charset="0"/>
              </a:rPr>
              <a:t> un pasūtītāja pienākumi</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Ja apsekošanas </a:t>
            </a:r>
            <a:r>
              <a:rPr lang="lv-LV" b="1" dirty="0">
                <a:latin typeface="Times New Roman" panose="02020603050405020304" pitchFamily="18" charset="0"/>
                <a:ea typeface="Calibri" panose="020F0502020204030204" pitchFamily="34" charset="0"/>
                <a:cs typeface="Times New Roman" panose="02020603050405020304" pitchFamily="18" charset="0"/>
              </a:rPr>
              <a:t>veicējs ir būvkomersants</a:t>
            </a:r>
            <a:r>
              <a:rPr lang="lv-LV" dirty="0">
                <a:latin typeface="Times New Roman" panose="02020603050405020304" pitchFamily="18" charset="0"/>
                <a:ea typeface="Calibri" panose="020F0502020204030204" pitchFamily="34" charset="0"/>
                <a:cs typeface="Times New Roman" panose="02020603050405020304" pitchFamily="18" charset="0"/>
              </a:rPr>
              <a:t>, tas tehniskās apsekošanas veikšanai </a:t>
            </a:r>
            <a:r>
              <a:rPr lang="lv-LV" b="1" dirty="0">
                <a:latin typeface="Times New Roman" panose="02020603050405020304" pitchFamily="18" charset="0"/>
                <a:ea typeface="Calibri" panose="020F0502020204030204" pitchFamily="34" charset="0"/>
                <a:cs typeface="Times New Roman" panose="02020603050405020304" pitchFamily="18" charset="0"/>
              </a:rPr>
              <a:t>norīko </a:t>
            </a:r>
            <a:r>
              <a:rPr lang="lv-LV" b="1" dirty="0" err="1">
                <a:latin typeface="Times New Roman" panose="02020603050405020304" pitchFamily="18" charset="0"/>
                <a:ea typeface="Calibri" panose="020F0502020204030204" pitchFamily="34" charset="0"/>
                <a:cs typeface="Times New Roman" panose="02020603050405020304" pitchFamily="18" charset="0"/>
              </a:rPr>
              <a:t>apsekotāju</a:t>
            </a:r>
            <a:r>
              <a:rPr lang="lv-LV" dirty="0">
                <a:latin typeface="Times New Roman" panose="02020603050405020304" pitchFamily="18" charset="0"/>
                <a:ea typeface="Calibri" panose="020F0502020204030204" pitchFamily="34" charset="0"/>
                <a:cs typeface="Times New Roman" panose="02020603050405020304" pitchFamily="18" charset="0"/>
              </a:rPr>
              <a:t>. Apsekošanas veicējs papildus </a:t>
            </a:r>
            <a:r>
              <a:rPr lang="lv-LV" dirty="0" err="1">
                <a:latin typeface="Times New Roman" panose="02020603050405020304" pitchFamily="18" charset="0"/>
                <a:ea typeface="Calibri" panose="020F0502020204030204" pitchFamily="34" charset="0"/>
                <a:cs typeface="Times New Roman" panose="02020603050405020304" pitchFamily="18" charset="0"/>
              </a:rPr>
              <a:t>apsekotājam</a:t>
            </a:r>
            <a:r>
              <a:rPr lang="lv-LV" dirty="0">
                <a:latin typeface="Times New Roman" panose="02020603050405020304" pitchFamily="18" charset="0"/>
                <a:ea typeface="Calibri" panose="020F0502020204030204" pitchFamily="34" charset="0"/>
                <a:cs typeface="Times New Roman" panose="02020603050405020304" pitchFamily="18" charset="0"/>
              </a:rPr>
              <a:t> var pieaicināt citus kvalificētus atbilstošās jomas speciālistus tehniskās apsekošanas veikšanai.</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 </a:t>
            </a:r>
            <a:r>
              <a:rPr lang="lv-LV" dirty="0" err="1">
                <a:latin typeface="Times New Roman" panose="02020603050405020304" pitchFamily="18" charset="0"/>
                <a:ea typeface="Calibri" panose="020F0502020204030204" pitchFamily="34" charset="0"/>
                <a:cs typeface="Times New Roman" panose="02020603050405020304" pitchFamily="18" charset="0"/>
              </a:rPr>
              <a:t>Apsekotājam</a:t>
            </a:r>
            <a:r>
              <a:rPr lang="lv-LV" dirty="0">
                <a:latin typeface="Times New Roman" panose="02020603050405020304" pitchFamily="18" charset="0"/>
                <a:ea typeface="Calibri" panose="020F0502020204030204" pitchFamily="34" charset="0"/>
                <a:cs typeface="Times New Roman" panose="02020603050405020304" pitchFamily="18" charset="0"/>
              </a:rPr>
              <a:t> </a:t>
            </a:r>
            <a:r>
              <a:rPr lang="lv-LV" b="1" dirty="0">
                <a:latin typeface="Times New Roman" panose="02020603050405020304" pitchFamily="18" charset="0"/>
                <a:ea typeface="Calibri" panose="020F0502020204030204" pitchFamily="34" charset="0"/>
                <a:cs typeface="Times New Roman" panose="02020603050405020304" pitchFamily="18" charset="0"/>
              </a:rPr>
              <a:t>ir pienākums iegūt nepieciešamo informāciju par būvi</a:t>
            </a:r>
            <a:r>
              <a:rPr lang="lv-LV" dirty="0">
                <a:latin typeface="Times New Roman" panose="02020603050405020304" pitchFamily="18" charset="0"/>
                <a:ea typeface="Calibri" panose="020F0502020204030204" pitchFamily="34" charset="0"/>
                <a:cs typeface="Times New Roman" panose="02020603050405020304" pitchFamily="18" charset="0"/>
              </a:rPr>
              <a:t>, un viņš patstāvīgi izvēlas piemērojamās tehniskās apsekošanas metodes atbilstoši tehniskās apsekošanas uzdevumam.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Pasūtītājam ir pienākums nodrošināt piekļūšanu būvei vai tās daļai un sniegt </a:t>
            </a:r>
            <a:r>
              <a:rPr lang="lv-LV" dirty="0" err="1">
                <a:latin typeface="Times New Roman" panose="02020603050405020304" pitchFamily="18" charset="0"/>
                <a:ea typeface="Calibri" panose="020F0502020204030204" pitchFamily="34" charset="0"/>
                <a:cs typeface="Times New Roman" panose="02020603050405020304" pitchFamily="18" charset="0"/>
              </a:rPr>
              <a:t>apsekotājam</a:t>
            </a:r>
            <a:r>
              <a:rPr lang="lv-LV" dirty="0">
                <a:latin typeface="Times New Roman" panose="02020603050405020304" pitchFamily="18" charset="0"/>
                <a:ea typeface="Calibri" panose="020F0502020204030204" pitchFamily="34" charset="0"/>
                <a:cs typeface="Times New Roman" panose="02020603050405020304" pitchFamily="18" charset="0"/>
              </a:rPr>
              <a:t> viņa rīcībā esošu informāciju un dokumentāciju par būvi, tai skaitā par apstākļiem būves vai tās daļas ekspluatācijas laikā, kas varēja ietekmēt būves vai tās daļas tehnisko stāvokli.</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lv-LV" dirty="0">
                <a:latin typeface="Times New Roman" panose="02020603050405020304" pitchFamily="18" charset="0"/>
                <a:ea typeface="Calibri" panose="020F0502020204030204" pitchFamily="34" charset="0"/>
                <a:cs typeface="Times New Roman" panose="02020603050405020304" pitchFamily="18" charset="0"/>
              </a:rPr>
              <a:t>Ja tehniskās apsekošanas laikā </a:t>
            </a:r>
            <a:r>
              <a:rPr lang="lv-LV" dirty="0" err="1">
                <a:latin typeface="Times New Roman" panose="02020603050405020304" pitchFamily="18" charset="0"/>
                <a:ea typeface="Calibri" panose="020F0502020204030204" pitchFamily="34" charset="0"/>
                <a:cs typeface="Times New Roman" panose="02020603050405020304" pitchFamily="18" charset="0"/>
              </a:rPr>
              <a:t>apsekotājs</a:t>
            </a:r>
            <a:r>
              <a:rPr lang="lv-LV" dirty="0">
                <a:latin typeface="Times New Roman" panose="02020603050405020304" pitchFamily="18" charset="0"/>
                <a:ea typeface="Calibri" panose="020F0502020204030204" pitchFamily="34" charset="0"/>
                <a:cs typeface="Times New Roman" panose="02020603050405020304" pitchFamily="18" charset="0"/>
              </a:rPr>
              <a:t> konstatē, ka būve vai tās daļa atrodas tādā stāvoklī, ka no tās var rasties kaitējums kaimiņiem, garāmgājējiem vai tās lietotājiem, </a:t>
            </a:r>
            <a:r>
              <a:rPr lang="lv-LV" dirty="0" err="1">
                <a:latin typeface="Times New Roman" panose="02020603050405020304" pitchFamily="18" charset="0"/>
                <a:ea typeface="Calibri" panose="020F0502020204030204" pitchFamily="34" charset="0"/>
                <a:cs typeface="Times New Roman" panose="02020603050405020304" pitchFamily="18" charset="0"/>
              </a:rPr>
              <a:t>apsekotājam</a:t>
            </a:r>
            <a:r>
              <a:rPr lang="lv-LV" dirty="0">
                <a:latin typeface="Times New Roman" panose="02020603050405020304" pitchFamily="18" charset="0"/>
                <a:ea typeface="Calibri" panose="020F0502020204030204" pitchFamily="34" charset="0"/>
                <a:cs typeface="Times New Roman" panose="02020603050405020304" pitchFamily="18" charset="0"/>
              </a:rPr>
              <a:t> ir pienākums par to nekavējoties ziņot pasūtītājam vai būves īpašniekam, vai tiesiskajam valdītājam, ja pasūtītājs nav būves īpašnieks vai tiesiskais valdītājs, kā arī būvvaldei vai institūcijai, kas pilda būvvaldes funkcijas, nosūtot elektroniskā pasta vēstuli ar informāciju par būves vai tās daļas adresi vai atrašanās vietu un konstatētajiem bojājumiem.</a:t>
            </a:r>
            <a:endParaRPr lang="lv-LV"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757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17B27-49A8-4FD4-B3B2-8B674CBAA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384028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5304B-E92C-49E5-A891-D46B198D8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01666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857C5-FB7F-4923-A4FE-F61360CB1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206248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28B78-D891-4272-AB58-5B6EE7837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831878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8F79-6FC9-428A-A862-35B559731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921756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143E-CB9E-C2A1-390F-A0CABD4AC8F2}"/>
              </a:ext>
            </a:extLst>
          </p:cNvPr>
          <p:cNvSpPr>
            <a:spLocks noGrp="1"/>
          </p:cNvSpPr>
          <p:nvPr>
            <p:ph type="title"/>
          </p:nvPr>
        </p:nvSpPr>
        <p:spPr>
          <a:xfrm>
            <a:off x="1857375" y="2927350"/>
            <a:ext cx="10515600" cy="1325563"/>
          </a:xfrm>
        </p:spPr>
        <p:txBody>
          <a:bodyPr>
            <a:normAutofit fontScale="90000"/>
          </a:bodyPr>
          <a:lstStyle/>
          <a:p>
            <a:r>
              <a:rPr lang="lv-LV" b="1" dirty="0"/>
              <a:t>Rundāles Pils jumta pārbūve 2017. gads. </a:t>
            </a:r>
            <a:br>
              <a:rPr lang="lv-LV" b="1" dirty="0"/>
            </a:br>
            <a:r>
              <a:rPr lang="lv-LV" b="1" dirty="0"/>
              <a:t>Vispārīgā daļa.</a:t>
            </a:r>
            <a:br>
              <a:rPr lang="lv-LV" b="1" dirty="0"/>
            </a:br>
            <a:endParaRPr lang="lv-LV" b="1" dirty="0"/>
          </a:p>
        </p:txBody>
      </p:sp>
    </p:spTree>
    <p:extLst>
      <p:ext uri="{BB962C8B-B14F-4D97-AF65-F5344CB8AC3E}">
        <p14:creationId xmlns:p14="http://schemas.microsoft.com/office/powerpoint/2010/main" val="1415823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pad with a picture of a person&#10;&#10;Description automatically generated">
            <a:extLst>
              <a:ext uri="{FF2B5EF4-FFF2-40B4-BE49-F238E27FC236}">
                <a16:creationId xmlns:a16="http://schemas.microsoft.com/office/drawing/2014/main" id="{6434E604-8E1A-A140-F385-2EEB080377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82601" y="1015602"/>
            <a:ext cx="6448426" cy="4836320"/>
          </a:xfrm>
          <a:prstGeom prst="rect">
            <a:avLst/>
          </a:prstGeom>
        </p:spPr>
      </p:pic>
    </p:spTree>
    <p:extLst>
      <p:ext uri="{BB962C8B-B14F-4D97-AF65-F5344CB8AC3E}">
        <p14:creationId xmlns:p14="http://schemas.microsoft.com/office/powerpoint/2010/main" val="2173846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C383-D2CC-50B6-AE7C-61709FA8D7BB}"/>
              </a:ext>
            </a:extLst>
          </p:cNvPr>
          <p:cNvSpPr>
            <a:spLocks noGrp="1"/>
          </p:cNvSpPr>
          <p:nvPr>
            <p:ph type="title"/>
          </p:nvPr>
        </p:nvSpPr>
        <p:spPr>
          <a:xfrm>
            <a:off x="1095375" y="2766218"/>
            <a:ext cx="10515600" cy="1325563"/>
          </a:xfrm>
        </p:spPr>
        <p:txBody>
          <a:bodyPr>
            <a:normAutofit fontScale="90000"/>
          </a:bodyPr>
          <a:lstStyle/>
          <a:p>
            <a:r>
              <a:rPr lang="lv-LV" b="1" dirty="0"/>
              <a:t>Rundāles Pils jumta pārbūve 2017. gads.</a:t>
            </a:r>
            <a:br>
              <a:rPr lang="lv-LV" b="1" dirty="0"/>
            </a:br>
            <a:r>
              <a:rPr lang="lv-LV" b="1" dirty="0"/>
              <a:t>Arhitektūras daļa.</a:t>
            </a:r>
            <a:br>
              <a:rPr lang="lv-LV" b="1" dirty="0"/>
            </a:br>
            <a:endParaRPr lang="lv-LV" b="1" dirty="0"/>
          </a:p>
        </p:txBody>
      </p:sp>
    </p:spTree>
    <p:extLst>
      <p:ext uri="{BB962C8B-B14F-4D97-AF65-F5344CB8AC3E}">
        <p14:creationId xmlns:p14="http://schemas.microsoft.com/office/powerpoint/2010/main" val="2054010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ook&#10;&#10;Description automatically generated">
            <a:extLst>
              <a:ext uri="{FF2B5EF4-FFF2-40B4-BE49-F238E27FC236}">
                <a16:creationId xmlns:a16="http://schemas.microsoft.com/office/drawing/2014/main" id="{5A85C915-2A71-08AD-0C36-1BCBDCDC3D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842003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per with a diagram of a house&#10;&#10;Description automatically generated">
            <a:extLst>
              <a:ext uri="{FF2B5EF4-FFF2-40B4-BE49-F238E27FC236}">
                <a16:creationId xmlns:a16="http://schemas.microsoft.com/office/drawing/2014/main" id="{8EB33B32-4290-3E18-8CB6-446748EA3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925" y="235743"/>
            <a:ext cx="8515350" cy="6386513"/>
          </a:xfrm>
          <a:prstGeom prst="rect">
            <a:avLst/>
          </a:prstGeom>
        </p:spPr>
      </p:pic>
    </p:spTree>
    <p:extLst>
      <p:ext uri="{BB962C8B-B14F-4D97-AF65-F5344CB8AC3E}">
        <p14:creationId xmlns:p14="http://schemas.microsoft.com/office/powerpoint/2010/main" val="372607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B9509C-1DEB-492E-99F5-044D36DC7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0" y="204892"/>
            <a:ext cx="8867140" cy="5911427"/>
          </a:xfrm>
          <a:prstGeom prst="rect">
            <a:avLst/>
          </a:prstGeom>
        </p:spPr>
      </p:pic>
    </p:spTree>
    <p:extLst>
      <p:ext uri="{BB962C8B-B14F-4D97-AF65-F5344CB8AC3E}">
        <p14:creationId xmlns:p14="http://schemas.microsoft.com/office/powerpoint/2010/main" val="3342496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Description automatically generated">
            <a:extLst>
              <a:ext uri="{FF2B5EF4-FFF2-40B4-BE49-F238E27FC236}">
                <a16:creationId xmlns:a16="http://schemas.microsoft.com/office/drawing/2014/main" id="{682455A8-C0D2-369D-DFE2-1FBBD8567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700" y="292893"/>
            <a:ext cx="8362950" cy="6272213"/>
          </a:xfrm>
          <a:prstGeom prst="rect">
            <a:avLst/>
          </a:prstGeom>
        </p:spPr>
      </p:pic>
    </p:spTree>
    <p:extLst>
      <p:ext uri="{BB962C8B-B14F-4D97-AF65-F5344CB8AC3E}">
        <p14:creationId xmlns:p14="http://schemas.microsoft.com/office/powerpoint/2010/main" val="1509090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ridge&#10;&#10;Description automatically generated">
            <a:extLst>
              <a:ext uri="{FF2B5EF4-FFF2-40B4-BE49-F238E27FC236}">
                <a16:creationId xmlns:a16="http://schemas.microsoft.com/office/drawing/2014/main" id="{7E5B6DAB-7A27-5A1E-20B6-9EB6F70D8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274" y="285749"/>
            <a:ext cx="8232775" cy="6174581"/>
          </a:xfrm>
          <a:prstGeom prst="rect">
            <a:avLst/>
          </a:prstGeom>
        </p:spPr>
      </p:pic>
    </p:spTree>
    <p:extLst>
      <p:ext uri="{BB962C8B-B14F-4D97-AF65-F5344CB8AC3E}">
        <p14:creationId xmlns:p14="http://schemas.microsoft.com/office/powerpoint/2010/main" val="157909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378DF3-04EE-44BF-AE18-9E0397ED4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400" y="524637"/>
            <a:ext cx="8636000" cy="5753119"/>
          </a:xfrm>
          <a:prstGeom prst="rect">
            <a:avLst/>
          </a:prstGeom>
        </p:spPr>
      </p:pic>
    </p:spTree>
    <p:extLst>
      <p:ext uri="{BB962C8B-B14F-4D97-AF65-F5344CB8AC3E}">
        <p14:creationId xmlns:p14="http://schemas.microsoft.com/office/powerpoint/2010/main" val="752897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D416-E327-44BD-ACB6-6F157632D66B}"/>
              </a:ext>
            </a:extLst>
          </p:cNvPr>
          <p:cNvSpPr>
            <a:spLocks noGrp="1"/>
          </p:cNvSpPr>
          <p:nvPr>
            <p:ph type="title"/>
          </p:nvPr>
        </p:nvSpPr>
        <p:spPr>
          <a:xfrm>
            <a:off x="2733040" y="365125"/>
            <a:ext cx="8620760" cy="1325563"/>
          </a:xfrm>
        </p:spPr>
        <p:txBody>
          <a:bodyPr/>
          <a:lstStyle/>
          <a:p>
            <a:r>
              <a:rPr lang="lv-LV" b="1" dirty="0"/>
              <a:t>Kas tas ir?</a:t>
            </a:r>
          </a:p>
        </p:txBody>
      </p:sp>
      <p:pic>
        <p:nvPicPr>
          <p:cNvPr id="5" name="Picture 4">
            <a:extLst>
              <a:ext uri="{FF2B5EF4-FFF2-40B4-BE49-F238E27FC236}">
                <a16:creationId xmlns:a16="http://schemas.microsoft.com/office/drawing/2014/main" id="{155B0DA5-14B4-46E2-B95A-6E30BCBD7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45" y="2031999"/>
            <a:ext cx="5615094" cy="4211321"/>
          </a:xfrm>
          <a:prstGeom prst="rect">
            <a:avLst/>
          </a:prstGeom>
        </p:spPr>
      </p:pic>
      <p:pic>
        <p:nvPicPr>
          <p:cNvPr id="7" name="Picture 6">
            <a:extLst>
              <a:ext uri="{FF2B5EF4-FFF2-40B4-BE49-F238E27FC236}">
                <a16:creationId xmlns:a16="http://schemas.microsoft.com/office/drawing/2014/main" id="{7E661395-CB90-47DF-B70A-95831688E4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146" y="2032000"/>
            <a:ext cx="5615093" cy="4211320"/>
          </a:xfrm>
          <a:prstGeom prst="rect">
            <a:avLst/>
          </a:prstGeom>
        </p:spPr>
      </p:pic>
    </p:spTree>
    <p:extLst>
      <p:ext uri="{BB962C8B-B14F-4D97-AF65-F5344CB8AC3E}">
        <p14:creationId xmlns:p14="http://schemas.microsoft.com/office/powerpoint/2010/main" val="253280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2"/>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70EB74-CD38-419D-B9E1-431C5B546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9580" y="604520"/>
            <a:ext cx="8473440" cy="5648960"/>
          </a:xfrm>
          <a:prstGeom prst="rect">
            <a:avLst/>
          </a:prstGeom>
        </p:spPr>
      </p:pic>
    </p:spTree>
    <p:extLst>
      <p:ext uri="{BB962C8B-B14F-4D97-AF65-F5344CB8AC3E}">
        <p14:creationId xmlns:p14="http://schemas.microsoft.com/office/powerpoint/2010/main" val="70598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99D95-B1D2-442C-9B9E-86F896742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360" y="516467"/>
            <a:ext cx="8445500" cy="5630333"/>
          </a:xfrm>
          <a:prstGeom prst="rect">
            <a:avLst/>
          </a:prstGeom>
        </p:spPr>
      </p:pic>
    </p:spTree>
    <p:extLst>
      <p:ext uri="{BB962C8B-B14F-4D97-AF65-F5344CB8AC3E}">
        <p14:creationId xmlns:p14="http://schemas.microsoft.com/office/powerpoint/2010/main" val="303002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CF09F-F487-4143-BD89-D020FC299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240" y="435187"/>
            <a:ext cx="8445500" cy="5630333"/>
          </a:xfrm>
          <a:prstGeom prst="rect">
            <a:avLst/>
          </a:prstGeom>
        </p:spPr>
      </p:pic>
    </p:spTree>
    <p:extLst>
      <p:ext uri="{BB962C8B-B14F-4D97-AF65-F5344CB8AC3E}">
        <p14:creationId xmlns:p14="http://schemas.microsoft.com/office/powerpoint/2010/main" val="1699197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5385</TotalTime>
  <Words>1069</Words>
  <Application>Microsoft Office PowerPoint</Application>
  <PresentationFormat>Widescreen</PresentationFormat>
  <Paragraphs>66</Paragraphs>
  <Slides>64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RobustaTLPro-Medium</vt:lpstr>
      <vt:lpstr>Times New Roman</vt:lpstr>
      <vt:lpstr>Verdana</vt:lpstr>
      <vt:lpstr>Office Theme</vt:lpstr>
      <vt:lpstr>TEHNISKĀS APSEKOŠANAS ATZINUMA NOZĪME BŪVDARBU LAIKĀ     </vt:lpstr>
      <vt:lpstr>PowerPoint Presentation</vt:lpstr>
      <vt:lpstr>Būvju tehniskās apsekošanas būvnormatīvs LBN 405-21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Rundāles Pils jumta konstrukciju un seguma arhitektoniski mākslinieciskā izpēte   2013. gads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Rundāles Pils jumta koka konstrukciju tehniskā stāvokļa atzinums  2016. gads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Tehniskās apsekošanas atzinums  2017. gads  </vt:lpstr>
      <vt:lpstr>PowerPoint Presentation</vt:lpstr>
      <vt:lpstr>PowerPoint Presentation</vt:lpstr>
      <vt:lpstr>PowerPoint Presentation</vt:lpstr>
      <vt:lpstr>Kopsavilkums</vt:lpstr>
      <vt:lpstr>PowerPoint Presentation</vt:lpstr>
      <vt:lpstr>Secinājumi un ieteikumi</vt:lpstr>
      <vt:lpstr>PowerPoint Presentation</vt:lpstr>
      <vt:lpstr>Rundāles Pils jumta konstrukciju atsevišķu koka būvelementu 2022. gada veiktā dendrohronoloģiskā datēšana un tās rezultāti.  </vt:lpstr>
      <vt:lpstr>PowerPoint Presentation</vt:lpstr>
      <vt:lpstr>PowerPoint Presentation</vt:lpstr>
      <vt:lpstr>PowerPoint Presentation</vt:lpstr>
      <vt:lpstr>PowerPoint Presentation</vt:lpstr>
      <vt:lpstr>PowerPoint Presentation</vt:lpstr>
      <vt:lpstr>PowerPoint Presentation</vt:lpstr>
      <vt:lpstr>Rundāles Pils jumta pārbūve 2017. gads.  Vispārīgā daļa. </vt:lpstr>
      <vt:lpstr>PowerPoint Presentation</vt:lpstr>
      <vt:lpstr>Rundāles Pils jumta pārbūve 2017. gads. Arhitektūras daļa. </vt:lpstr>
      <vt:lpstr>PowerPoint Presentation</vt:lpstr>
      <vt:lpstr>PowerPoint Presentation</vt:lpstr>
      <vt:lpstr>PowerPoint Presentation</vt:lpstr>
      <vt:lpstr>PowerPoint Presentation</vt:lpstr>
      <vt:lpstr>PowerPoint Presentation</vt:lpstr>
      <vt:lpstr>Kas tas ir?</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Palamarčuks</dc:creator>
  <cp:lastModifiedBy>Nauris Asarītis</cp:lastModifiedBy>
  <cp:revision>291</cp:revision>
  <dcterms:created xsi:type="dcterms:W3CDTF">2019-11-08T07:32:19Z</dcterms:created>
  <dcterms:modified xsi:type="dcterms:W3CDTF">2023-11-28T09:14:15Z</dcterms:modified>
</cp:coreProperties>
</file>