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1181" r:id="rId2"/>
    <p:sldId id="1208" r:id="rId3"/>
    <p:sldId id="1204" r:id="rId4"/>
    <p:sldId id="1205" r:id="rId5"/>
    <p:sldId id="1218" r:id="rId6"/>
    <p:sldId id="1219" r:id="rId7"/>
    <p:sldId id="1206" r:id="rId8"/>
    <p:sldId id="1207" r:id="rId9"/>
    <p:sldId id="1209" r:id="rId10"/>
    <p:sldId id="1210" r:id="rId11"/>
    <p:sldId id="1190" r:id="rId12"/>
    <p:sldId id="1191" r:id="rId13"/>
    <p:sldId id="1192" r:id="rId14"/>
    <p:sldId id="1193" r:id="rId15"/>
    <p:sldId id="1222" r:id="rId16"/>
    <p:sldId id="1223" r:id="rId17"/>
    <p:sldId id="1224" r:id="rId18"/>
    <p:sldId id="1225" r:id="rId19"/>
    <p:sldId id="1226" r:id="rId20"/>
    <p:sldId id="1227" r:id="rId21"/>
    <p:sldId id="1228" r:id="rId22"/>
    <p:sldId id="1229" r:id="rId23"/>
    <p:sldId id="1230" r:id="rId24"/>
    <p:sldId id="1231" r:id="rId25"/>
    <p:sldId id="918" r:id="rId26"/>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ānis Palamarčuks" initials="JP" lastIdx="1" clrIdx="0">
    <p:extLst>
      <p:ext uri="{19B8F6BF-5375-455C-9EA6-DF929625EA0E}">
        <p15:presenceInfo xmlns:p15="http://schemas.microsoft.com/office/powerpoint/2012/main" userId="S-1-5-21-734147818-1251574435-2103723179-7982" providerId="AD"/>
      </p:ext>
    </p:extLst>
  </p:cmAuthor>
  <p:cmAuthor id="2" name="Jānis Palamarčuks" initials="JP [2]" lastIdx="1" clrIdx="1">
    <p:extLst>
      <p:ext uri="{19B8F6BF-5375-455C-9EA6-DF929625EA0E}">
        <p15:presenceInfo xmlns:p15="http://schemas.microsoft.com/office/powerpoint/2012/main" userId="S::Janis.Palamarcuks@bvkb.gov.lv::60c5aa63-ce33-4225-a731-e1e9ac6284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84" autoAdjust="0"/>
    <p:restoredTop sz="93184" autoAdjust="0"/>
  </p:normalViewPr>
  <p:slideViewPr>
    <p:cSldViewPr snapToGrid="0">
      <p:cViewPr varScale="1">
        <p:scale>
          <a:sx n="121" d="100"/>
          <a:sy n="121" d="100"/>
        </p:scale>
        <p:origin x="438" y="108"/>
      </p:cViewPr>
      <p:guideLst/>
    </p:cSldViewPr>
  </p:slideViewPr>
  <p:outlineViewPr>
    <p:cViewPr>
      <p:scale>
        <a:sx n="33" d="100"/>
        <a:sy n="33" d="100"/>
      </p:scale>
      <p:origin x="0" y="-4076"/>
    </p:cViewPr>
  </p:outlineViewPr>
  <p:notesTextViewPr>
    <p:cViewPr>
      <p:scale>
        <a:sx n="75" d="100"/>
        <a:sy n="75" d="100"/>
      </p:scale>
      <p:origin x="0" y="0"/>
    </p:cViewPr>
  </p:notesTextViewPr>
  <p:sorterViewPr>
    <p:cViewPr>
      <p:scale>
        <a:sx n="100" d="100"/>
        <a:sy n="100" d="100"/>
      </p:scale>
      <p:origin x="0" y="-5552"/>
    </p:cViewPr>
  </p:sorterViewPr>
  <p:notesViewPr>
    <p:cSldViewPr snapToGrid="0">
      <p:cViewPr varScale="1">
        <p:scale>
          <a:sx n="50" d="100"/>
          <a:sy n="50" d="100"/>
        </p:scale>
        <p:origin x="2708"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93EE07-AC93-415F-8623-A5170DCCA4CE}" type="datetimeFigureOut">
              <a:rPr lang="lv-LV" smtClean="0"/>
              <a:t>30.11.2023</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77E213-FBF0-4FB6-A379-F97F387A85BE}" type="slidenum">
              <a:rPr lang="lv-LV" smtClean="0"/>
              <a:t>‹#›</a:t>
            </a:fld>
            <a:endParaRPr lang="lv-LV"/>
          </a:p>
        </p:txBody>
      </p:sp>
    </p:spTree>
    <p:extLst>
      <p:ext uri="{BB962C8B-B14F-4D97-AF65-F5344CB8AC3E}">
        <p14:creationId xmlns:p14="http://schemas.microsoft.com/office/powerpoint/2010/main" val="1161277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F8305B67-49ED-4793-B11E-BBC57A637FEB}" type="slidenum">
              <a:rPr lang="lv-LV" smtClean="0"/>
              <a:t>1</a:t>
            </a:fld>
            <a:endParaRPr lang="lv-LV" dirty="0"/>
          </a:p>
        </p:txBody>
      </p:sp>
    </p:spTree>
    <p:extLst>
      <p:ext uri="{BB962C8B-B14F-4D97-AF65-F5344CB8AC3E}">
        <p14:creationId xmlns:p14="http://schemas.microsoft.com/office/powerpoint/2010/main" val="720700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14E999DC-9EA0-4259-819B-1AF7B4303B19}"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Tree>
    <p:extLst>
      <p:ext uri="{BB962C8B-B14F-4D97-AF65-F5344CB8AC3E}">
        <p14:creationId xmlns:p14="http://schemas.microsoft.com/office/powerpoint/2010/main" val="3542073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4E999DC-9EA0-4259-819B-1AF7B4303B19}"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3372240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4E999DC-9EA0-4259-819B-1AF7B4303B19}"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3675166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95818" y="0"/>
            <a:ext cx="21931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userDrawn="1"/>
        </p:nvSpPr>
        <p:spPr bwMode="auto">
          <a:xfrm>
            <a:off x="0" y="1063631"/>
            <a:ext cx="3048000" cy="24622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700">
                <a:solidFill>
                  <a:schemeClr val="tx1"/>
                </a:solidFill>
                <a:latin typeface="Times New Roman" panose="02020603050405020304" pitchFamily="18" charset="0"/>
                <a:ea typeface="MS PGothic" panose="020B0600070205080204" pitchFamily="34" charset="-128"/>
              </a:defRPr>
            </a:lvl1pPr>
            <a:lvl2pPr marL="742950" indent="-285750">
              <a:defRPr sz="1700">
                <a:solidFill>
                  <a:schemeClr val="tx1"/>
                </a:solidFill>
                <a:latin typeface="Times New Roman" panose="02020603050405020304" pitchFamily="18" charset="0"/>
                <a:ea typeface="MS PGothic" panose="020B0600070205080204" pitchFamily="34" charset="-128"/>
              </a:defRPr>
            </a:lvl2pPr>
            <a:lvl3pPr marL="1143000" indent="-228600">
              <a:defRPr sz="1700">
                <a:solidFill>
                  <a:schemeClr val="tx1"/>
                </a:solidFill>
                <a:latin typeface="Times New Roman" panose="02020603050405020304" pitchFamily="18" charset="0"/>
                <a:ea typeface="MS PGothic" panose="020B0600070205080204" pitchFamily="34" charset="-128"/>
              </a:defRPr>
            </a:lvl3pPr>
            <a:lvl4pPr marL="1600200" indent="-228600">
              <a:defRPr sz="1700">
                <a:solidFill>
                  <a:schemeClr val="tx1"/>
                </a:solidFill>
                <a:latin typeface="Times New Roman" panose="02020603050405020304" pitchFamily="18" charset="0"/>
                <a:ea typeface="MS PGothic" panose="020B0600070205080204" pitchFamily="34" charset="-128"/>
              </a:defRPr>
            </a:lvl4pPr>
            <a:lvl5pPr marL="2057400" indent="-228600">
              <a:defRPr sz="17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9pPr>
          </a:lstStyle>
          <a:p>
            <a:pPr>
              <a:defRPr/>
            </a:pPr>
            <a:r>
              <a:rPr lang="en-US" altLang="lv-LV" sz="1000" dirty="0">
                <a:latin typeface="Arial" panose="020B0604020202020204" pitchFamily="34" charset="0"/>
              </a:rPr>
              <a:t>Būvniecības </a:t>
            </a:r>
            <a:r>
              <a:rPr lang="en-US" altLang="lv-LV" sz="1000" dirty="0" err="1">
                <a:latin typeface="Arial" panose="020B0604020202020204" pitchFamily="34" charset="0"/>
              </a:rPr>
              <a:t>valsts</a:t>
            </a:r>
            <a:r>
              <a:rPr lang="en-US" altLang="lv-LV" sz="1000" dirty="0">
                <a:latin typeface="Arial" panose="020B0604020202020204" pitchFamily="34" charset="0"/>
              </a:rPr>
              <a:t> </a:t>
            </a:r>
            <a:r>
              <a:rPr lang="en-US" altLang="lv-LV" sz="1000" dirty="0" err="1">
                <a:latin typeface="Arial" panose="020B0604020202020204" pitchFamily="34" charset="0"/>
              </a:rPr>
              <a:t>kontroles</a:t>
            </a:r>
            <a:r>
              <a:rPr lang="en-US" altLang="lv-LV" sz="1000" dirty="0">
                <a:latin typeface="Arial" panose="020B0604020202020204" pitchFamily="34" charset="0"/>
              </a:rPr>
              <a:t> </a:t>
            </a:r>
            <a:r>
              <a:rPr lang="en-US" altLang="lv-LV" sz="1000" dirty="0" err="1">
                <a:latin typeface="Arial" panose="020B0604020202020204" pitchFamily="34" charset="0"/>
              </a:rPr>
              <a:t>birojs</a:t>
            </a:r>
            <a:endParaRPr lang="en-US" altLang="lv-LV" sz="1000" dirty="0">
              <a:latin typeface="Arial" panose="020B0604020202020204" pitchFamily="34" charset="0"/>
            </a:endParaRPr>
          </a:p>
        </p:txBody>
      </p:sp>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smtClean="0">
                <a:latin typeface="Verdana" panose="020B0604030504040204" pitchFamily="34" charset="0"/>
              </a:defRPr>
            </a:lvl1pPr>
          </a:lstStyle>
          <a:p>
            <a:pPr>
              <a:defRPr/>
            </a:pPr>
            <a:fld id="{2E6D6C19-4EBD-463F-B2DB-F8EE9F5F0733}" type="slidenum">
              <a:rPr lang="en-US" altLang="lv-LV"/>
              <a:pPr>
                <a:defRPr/>
              </a:pPr>
              <a:t>‹#›</a:t>
            </a:fld>
            <a:endParaRPr lang="en-US" altLang="lv-LV"/>
          </a:p>
        </p:txBody>
      </p:sp>
    </p:spTree>
    <p:extLst>
      <p:ext uri="{BB962C8B-B14F-4D97-AF65-F5344CB8AC3E}">
        <p14:creationId xmlns:p14="http://schemas.microsoft.com/office/powerpoint/2010/main" val="962798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14E999DC-9EA0-4259-819B-1AF7B4303B19}"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9" name="Slide Number Placeholder 3"/>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lv-LV"/>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2F832BF-1DDA-4BBE-B340-68BC40090DFC}" type="slidenum">
              <a:rPr lang="lv-LV" smtClean="0"/>
              <a:pPr/>
              <a:t>‹#›</a:t>
            </a:fld>
            <a:endParaRPr lang="lv-LV" dirty="0"/>
          </a:p>
        </p:txBody>
      </p:sp>
    </p:spTree>
    <p:extLst>
      <p:ext uri="{BB962C8B-B14F-4D97-AF65-F5344CB8AC3E}">
        <p14:creationId xmlns:p14="http://schemas.microsoft.com/office/powerpoint/2010/main" val="3029524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E999DC-9EA0-4259-819B-1AF7B4303B19}" type="datetimeFigureOut">
              <a:rPr lang="lv-LV" smtClean="0"/>
              <a:t>30.11.2023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140356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14E999DC-9EA0-4259-819B-1AF7B4303B19}" type="datetimeFigureOut">
              <a:rPr lang="lv-LV" smtClean="0"/>
              <a:t>30.11.2023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E2260439-F6DD-4523-A801-03781BC0D091}" type="slidenum">
              <a:rPr lang="lv-LV" smtClean="0"/>
              <a:t>‹#›</a:t>
            </a:fld>
            <a:endParaRPr lang="lv-LV"/>
          </a:p>
        </p:txBody>
      </p:sp>
      <p:pic>
        <p:nvPicPr>
          <p:cNvPr id="9" name="Picture 8"/>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295627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14E999DC-9EA0-4259-819B-1AF7B4303B19}" type="datetimeFigureOut">
              <a:rPr lang="lv-LV" smtClean="0"/>
              <a:t>30.11.2023</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E2260439-F6DD-4523-A801-03781BC0D091}" type="slidenum">
              <a:rPr lang="lv-LV" smtClean="0"/>
              <a:t>‹#›</a:t>
            </a:fld>
            <a:endParaRPr lang="lv-LV"/>
          </a:p>
        </p:txBody>
      </p:sp>
      <p:pic>
        <p:nvPicPr>
          <p:cNvPr id="11" name="Picture 10"/>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12" name="Slide Number Placeholder 8"/>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lv-LV"/>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2F832BF-1DDA-4BBE-B340-68BC40090DFC}" type="slidenum">
              <a:rPr lang="lv-LV" smtClean="0"/>
              <a:pPr/>
              <a:t>‹#›</a:t>
            </a:fld>
            <a:endParaRPr lang="lv-LV" dirty="0"/>
          </a:p>
        </p:txBody>
      </p:sp>
    </p:spTree>
    <p:extLst>
      <p:ext uri="{BB962C8B-B14F-4D97-AF65-F5344CB8AC3E}">
        <p14:creationId xmlns:p14="http://schemas.microsoft.com/office/powerpoint/2010/main" val="1198886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14E999DC-9EA0-4259-819B-1AF7B4303B19}" type="datetimeFigureOut">
              <a:rPr lang="lv-LV" smtClean="0"/>
              <a:t>30.11.2023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E2260439-F6DD-4523-A801-03781BC0D091}" type="slidenum">
              <a:rPr lang="lv-LV" smtClean="0"/>
              <a:t>‹#›</a:t>
            </a:fld>
            <a:endParaRPr lang="lv-LV"/>
          </a:p>
        </p:txBody>
      </p:sp>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7" name="Slide Number Placeholder 8"/>
          <p:cNvSpPr txBox="1">
            <a:spLocks/>
          </p:cNvSpPr>
          <p:nvPr userDrawn="1"/>
        </p:nvSpPr>
        <p:spPr>
          <a:xfrm>
            <a:off x="8610600" y="6356349"/>
            <a:ext cx="2743200" cy="365125"/>
          </a:xfrm>
          <a:prstGeom prst="rect">
            <a:avLst/>
          </a:prstGeom>
        </p:spPr>
        <p:txBody>
          <a:bodyPr vert="horz" lIns="91440" tIns="45720" rIns="91440" bIns="45720" rtlCol="0" anchor="ctr"/>
          <a:lstStyle>
            <a:defPPr>
              <a:defRPr lang="lv-LV"/>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2F832BF-1DDA-4BBE-B340-68BC40090DFC}" type="slidenum">
              <a:rPr lang="lv-LV" smtClean="0"/>
              <a:pPr/>
              <a:t>‹#›</a:t>
            </a:fld>
            <a:endParaRPr lang="lv-LV" dirty="0"/>
          </a:p>
        </p:txBody>
      </p:sp>
    </p:spTree>
    <p:extLst>
      <p:ext uri="{BB962C8B-B14F-4D97-AF65-F5344CB8AC3E}">
        <p14:creationId xmlns:p14="http://schemas.microsoft.com/office/powerpoint/2010/main" val="218690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2" name="Date Placeholder 1"/>
          <p:cNvSpPr>
            <a:spLocks noGrp="1"/>
          </p:cNvSpPr>
          <p:nvPr>
            <p:ph type="dt" sz="half" idx="10"/>
          </p:nvPr>
        </p:nvSpPr>
        <p:spPr/>
        <p:txBody>
          <a:bodyPr/>
          <a:lstStyle/>
          <a:p>
            <a:fld id="{14E999DC-9EA0-4259-819B-1AF7B4303B19}" type="datetimeFigureOut">
              <a:rPr lang="lv-LV" smtClean="0"/>
              <a:t>30.11.2023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E2260439-F6DD-4523-A801-03781BC0D091}" type="slidenum">
              <a:rPr lang="lv-LV" smtClean="0"/>
              <a:t>‹#›</a:t>
            </a:fld>
            <a:endParaRPr lang="lv-LV"/>
          </a:p>
        </p:txBody>
      </p:sp>
    </p:spTree>
    <p:extLst>
      <p:ext uri="{BB962C8B-B14F-4D97-AF65-F5344CB8AC3E}">
        <p14:creationId xmlns:p14="http://schemas.microsoft.com/office/powerpoint/2010/main" val="2297216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E999DC-9EA0-4259-819B-1AF7B4303B19}" type="datetimeFigureOut">
              <a:rPr lang="lv-LV" smtClean="0"/>
              <a:t>30.11.2023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E2260439-F6DD-4523-A801-03781BC0D091}" type="slidenum">
              <a:rPr lang="lv-LV" smtClean="0"/>
              <a:t>‹#›</a:t>
            </a:fld>
            <a:endParaRPr lang="lv-LV"/>
          </a:p>
        </p:txBody>
      </p:sp>
      <p:pic>
        <p:nvPicPr>
          <p:cNvPr id="10" name="Picture 9"/>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Tree>
    <p:extLst>
      <p:ext uri="{BB962C8B-B14F-4D97-AF65-F5344CB8AC3E}">
        <p14:creationId xmlns:p14="http://schemas.microsoft.com/office/powerpoint/2010/main" val="3334505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E999DC-9EA0-4259-819B-1AF7B4303B19}" type="datetimeFigureOut">
              <a:rPr lang="lv-LV" smtClean="0"/>
              <a:t>30.11.2023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E2260439-F6DD-4523-A801-03781BC0D091}" type="slidenum">
              <a:rPr lang="lv-LV" smtClean="0"/>
              <a:t>‹#›</a:t>
            </a:fld>
            <a:endParaRPr lang="lv-LV"/>
          </a:p>
        </p:txBody>
      </p:sp>
      <p:pic>
        <p:nvPicPr>
          <p:cNvPr id="9" name="Picture 8"/>
          <p:cNvPicPr>
            <a:picLocks noChangeAspect="1"/>
          </p:cNvPicPr>
          <p:nvPr userDrawn="1"/>
        </p:nvPicPr>
        <p:blipFill rotWithShape="1">
          <a:blip r:embed="rId2" cstate="print"/>
          <a:srcRect l="42765" t="13473" r="28727" b="56141"/>
          <a:stretch/>
        </p:blipFill>
        <p:spPr>
          <a:xfrm>
            <a:off x="0" y="0"/>
            <a:ext cx="2457638" cy="1637166"/>
          </a:xfrm>
          <a:prstGeom prst="rect">
            <a:avLst/>
          </a:prstGeom>
        </p:spPr>
      </p:pic>
      <p:sp>
        <p:nvSpPr>
          <p:cNvPr id="10" name="Slide Number Placeholder 5"/>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lv-LV"/>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2260439-F6DD-4523-A801-03781BC0D091}" type="slidenum">
              <a:rPr lang="lv-LV" smtClean="0"/>
              <a:pPr/>
              <a:t>‹#›</a:t>
            </a:fld>
            <a:endParaRPr lang="lv-LV"/>
          </a:p>
        </p:txBody>
      </p:sp>
    </p:spTree>
    <p:extLst>
      <p:ext uri="{BB962C8B-B14F-4D97-AF65-F5344CB8AC3E}">
        <p14:creationId xmlns:p14="http://schemas.microsoft.com/office/powerpoint/2010/main" val="3653242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E999DC-9EA0-4259-819B-1AF7B4303B19}" type="datetimeFigureOut">
              <a:rPr lang="lv-LV" smtClean="0"/>
              <a:t>30.11.2023</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260439-F6DD-4523-A801-03781BC0D091}" type="slidenum">
              <a:rPr lang="lv-LV" smtClean="0"/>
              <a:t>‹#›</a:t>
            </a:fld>
            <a:endParaRPr lang="lv-LV"/>
          </a:p>
        </p:txBody>
      </p:sp>
    </p:spTree>
    <p:extLst>
      <p:ext uri="{BB962C8B-B14F-4D97-AF65-F5344CB8AC3E}">
        <p14:creationId xmlns:p14="http://schemas.microsoft.com/office/powerpoint/2010/main" val="2597874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Freeform 5">
            <a:extLst>
              <a:ext uri="{FF2B5EF4-FFF2-40B4-BE49-F238E27FC236}">
                <a16:creationId xmlns:a16="http://schemas.microsoft.com/office/drawing/2014/main" id="{07322A9E-F1EC-405E-8971-BA906EFFCC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9674" y="1290909"/>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6">
            <a:extLst>
              <a:ext uri="{FF2B5EF4-FFF2-40B4-BE49-F238E27FC236}">
                <a16:creationId xmlns:a16="http://schemas.microsoft.com/office/drawing/2014/main" id="{A5704422-1118-4FD1-95AD-29A064EB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0451" y="2010741"/>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7">
            <a:extLst>
              <a:ext uri="{FF2B5EF4-FFF2-40B4-BE49-F238E27FC236}">
                <a16:creationId xmlns:a16="http://schemas.microsoft.com/office/drawing/2014/main" id="{A88B2AAA-B805-498E-A9E6-98B885855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1351" y="1780905"/>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2" name="Freeform 8">
            <a:extLst>
              <a:ext uri="{FF2B5EF4-FFF2-40B4-BE49-F238E27FC236}">
                <a16:creationId xmlns:a16="http://schemas.microsoft.com/office/drawing/2014/main" id="{9B8051E0-19D7-43E1-BFD9-E6DBFEB3A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42347"/>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4" name="Freeform 9">
            <a:extLst>
              <a:ext uri="{FF2B5EF4-FFF2-40B4-BE49-F238E27FC236}">
                <a16:creationId xmlns:a16="http://schemas.microsoft.com/office/drawing/2014/main" id="{4EDB2B02-86A2-46F5-A4BE-B7D9B1041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178751"/>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10">
            <a:extLst>
              <a:ext uri="{FF2B5EF4-FFF2-40B4-BE49-F238E27FC236}">
                <a16:creationId xmlns:a16="http://schemas.microsoft.com/office/drawing/2014/main" id="{43954639-FB5D-41F4-9560-6F6DFE7784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9376"/>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12">
            <a:extLst>
              <a:ext uri="{FF2B5EF4-FFF2-40B4-BE49-F238E27FC236}">
                <a16:creationId xmlns:a16="http://schemas.microsoft.com/office/drawing/2014/main" id="{E898931C-0323-41FA-A036-20F818B1FF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14">
            <a:extLst>
              <a:ext uri="{FF2B5EF4-FFF2-40B4-BE49-F238E27FC236}">
                <a16:creationId xmlns:a16="http://schemas.microsoft.com/office/drawing/2014/main" id="{89AFE9DD-0792-4B98-B4EB-97ACA17E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705"/>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16">
            <a:extLst>
              <a:ext uri="{FF2B5EF4-FFF2-40B4-BE49-F238E27FC236}">
                <a16:creationId xmlns:a16="http://schemas.microsoft.com/office/drawing/2014/main" id="{3981F5C4-9AE1-404E-AF44-A4E6DB374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11">
            <a:extLst>
              <a:ext uri="{FF2B5EF4-FFF2-40B4-BE49-F238E27FC236}">
                <a16:creationId xmlns:a16="http://schemas.microsoft.com/office/drawing/2014/main" id="{763C1781-8726-4FAC-8C45-FF40376BE4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26601" y="-1916"/>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21">
            <a:extLst>
              <a:ext uri="{FF2B5EF4-FFF2-40B4-BE49-F238E27FC236}">
                <a16:creationId xmlns:a16="http://schemas.microsoft.com/office/drawing/2014/main" id="{301491B5-56C7-43DC-A3D9-861EECCA05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235014" y="2872"/>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Rectangle 2"/>
          <p:cNvSpPr/>
          <p:nvPr/>
        </p:nvSpPr>
        <p:spPr>
          <a:xfrm>
            <a:off x="6560198" y="211959"/>
            <a:ext cx="5639855" cy="5129275"/>
          </a:xfrm>
          <a:prstGeom prst="rect">
            <a:avLst/>
          </a:prstGeom>
        </p:spPr>
        <p:txBody>
          <a:bodyPr vert="horz" lIns="91440" tIns="45720" rIns="91440" bIns="45720" rtlCol="0" anchor="b">
            <a:noAutofit/>
          </a:bodyPr>
          <a:lstStyle/>
          <a:p>
            <a:pPr>
              <a:lnSpc>
                <a:spcPct val="90000"/>
              </a:lnSpc>
              <a:spcBef>
                <a:spcPct val="0"/>
              </a:spcBef>
              <a:spcAft>
                <a:spcPts val="600"/>
              </a:spcAft>
            </a:pPr>
            <a:r>
              <a:rPr lang="lv-LV" sz="7200" b="1" dirty="0">
                <a:latin typeface="Times New Roman" panose="02020603050405020304" pitchFamily="18" charset="0"/>
                <a:ea typeface="+mj-ea"/>
                <a:cs typeface="Times New Roman" panose="02020603050405020304" pitchFamily="18" charset="0"/>
              </a:rPr>
              <a:t>Jautājumi</a:t>
            </a:r>
            <a:r>
              <a:rPr lang="en-US" sz="7200" b="1" dirty="0">
                <a:latin typeface="Times New Roman" panose="02020603050405020304" pitchFamily="18" charset="0"/>
                <a:ea typeface="+mj-ea"/>
                <a:cs typeface="Times New Roman" panose="02020603050405020304" pitchFamily="18" charset="0"/>
              </a:rPr>
              <a:t> </a:t>
            </a:r>
            <a:r>
              <a:rPr lang="lv-LV" sz="7200" b="1" dirty="0">
                <a:latin typeface="Times New Roman" panose="02020603050405020304" pitchFamily="18" charset="0"/>
                <a:ea typeface="+mj-ea"/>
                <a:cs typeface="Times New Roman" panose="02020603050405020304" pitchFamily="18" charset="0"/>
              </a:rPr>
              <a:t>paškontrolei</a:t>
            </a:r>
          </a:p>
          <a:p>
            <a:pPr>
              <a:lnSpc>
                <a:spcPct val="90000"/>
              </a:lnSpc>
              <a:spcBef>
                <a:spcPct val="0"/>
              </a:spcBef>
              <a:spcAft>
                <a:spcPts val="600"/>
              </a:spcAft>
            </a:pPr>
            <a:r>
              <a:rPr lang="lv-LV" sz="7200" b="1" dirty="0">
                <a:latin typeface="Times New Roman" panose="02020603050405020304" pitchFamily="18" charset="0"/>
                <a:ea typeface="+mj-ea"/>
                <a:cs typeface="Times New Roman" panose="02020603050405020304" pitchFamily="18" charset="0"/>
              </a:rPr>
              <a:t>par būvniecības procesu</a:t>
            </a:r>
            <a:endParaRPr lang="en-US" sz="7200" b="1" dirty="0">
              <a:latin typeface="Times New Roman" panose="02020603050405020304" pitchFamily="18" charset="0"/>
              <a:ea typeface="+mj-ea"/>
              <a:cs typeface="Times New Roman" panose="02020603050405020304" pitchFamily="18" charset="0"/>
            </a:endParaRPr>
          </a:p>
        </p:txBody>
      </p:sp>
      <p:sp>
        <p:nvSpPr>
          <p:cNvPr id="48" name="Freeform 22">
            <a:extLst>
              <a:ext uri="{FF2B5EF4-FFF2-40B4-BE49-F238E27FC236}">
                <a16:creationId xmlns:a16="http://schemas.microsoft.com/office/drawing/2014/main" id="{237E2353-22DF-46E0-A200-FB30F8F39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020826" y="-1916"/>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23">
            <a:extLst>
              <a:ext uri="{FF2B5EF4-FFF2-40B4-BE49-F238E27FC236}">
                <a16:creationId xmlns:a16="http://schemas.microsoft.com/office/drawing/2014/main" id="{DD6138DB-057B-45F7-A5F4-E7BFDA20D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90826" y="-1916"/>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Shape 51">
            <a:extLst>
              <a:ext uri="{FF2B5EF4-FFF2-40B4-BE49-F238E27FC236}">
                <a16:creationId xmlns:a16="http://schemas.microsoft.com/office/drawing/2014/main" id="{79A54AB1-B64F-4843-BFAB-81CB74E66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752078" y="2218040"/>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Rockwell" panose="02060603020205020403"/>
              <a:ea typeface="+mn-ea"/>
              <a:cs typeface="+mn-cs"/>
            </a:endParaRPr>
          </a:p>
        </p:txBody>
      </p:sp>
      <p:pic>
        <p:nvPicPr>
          <p:cNvPr id="21" name="Picture 20">
            <a:extLst>
              <a:ext uri="{FF2B5EF4-FFF2-40B4-BE49-F238E27FC236}">
                <a16:creationId xmlns:a16="http://schemas.microsoft.com/office/drawing/2014/main" id="{58F1CFD0-8CAD-4E08-86FF-02C84B4C6E70}"/>
              </a:ext>
            </a:extLst>
          </p:cNvPr>
          <p:cNvPicPr>
            <a:picLocks noChangeAspect="1"/>
          </p:cNvPicPr>
          <p:nvPr/>
        </p:nvPicPr>
        <p:blipFill rotWithShape="1">
          <a:blip r:embed="rId3"/>
          <a:srcRect t="7909" r="1" b="2"/>
          <a:stretch/>
        </p:blipFill>
        <p:spPr>
          <a:xfrm>
            <a:off x="466940" y="1271757"/>
            <a:ext cx="5804986" cy="4027404"/>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p:spPr>
      </p:pic>
      <p:sp>
        <p:nvSpPr>
          <p:cNvPr id="2" name="Taisnstūris 1"/>
          <p:cNvSpPr/>
          <p:nvPr/>
        </p:nvSpPr>
        <p:spPr>
          <a:xfrm>
            <a:off x="2012273" y="1428272"/>
            <a:ext cx="8273987" cy="2139047"/>
          </a:xfrm>
          <a:prstGeom prst="rect">
            <a:avLst/>
          </a:prstGeom>
        </p:spPr>
        <p:txBody>
          <a:bodyPr wrap="square">
            <a:spAutoFit/>
          </a:bodyPr>
          <a:lstStyle/>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a:p>
            <a:pPr>
              <a:spcAft>
                <a:spcPts val="600"/>
              </a:spcAft>
            </a:pPr>
            <a:endParaRPr lang="lv-LV" dirty="0">
              <a:latin typeface="Times New Roman" panose="02020603050405020304" pitchFamily="18" charset="0"/>
              <a:cs typeface="Times New Roman" panose="02020603050405020304" pitchFamily="18" charset="0"/>
            </a:endParaRPr>
          </a:p>
        </p:txBody>
      </p:sp>
      <p:sp>
        <p:nvSpPr>
          <p:cNvPr id="6" name="Title 1"/>
          <p:cNvSpPr txBox="1">
            <a:spLocks/>
          </p:cNvSpPr>
          <p:nvPr/>
        </p:nvSpPr>
        <p:spPr>
          <a:xfrm>
            <a:off x="3369433" y="705402"/>
            <a:ext cx="7084893" cy="72287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ctr"/>
            <a:endParaRPr lang="lv-LV" altLang="lv-LV"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1798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Nr.4</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546132"/>
            <a:ext cx="11141468" cy="3850560"/>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2021. gada 15. jūnija noteikumi Nr. 384 "Būvju tehniskās apsekošanas būvnormatīvs LBN 405-21", 21. punkts.</a:t>
            </a:r>
          </a:p>
          <a:p>
            <a:pPr>
              <a:lnSpc>
                <a:spcPct val="107000"/>
              </a:lnSpc>
              <a:spcAft>
                <a:spcPts val="800"/>
              </a:spcAft>
            </a:pPr>
            <a:r>
              <a:rPr lang="lv-LV" b="1" i="0" dirty="0" err="1">
                <a:solidFill>
                  <a:srgbClr val="414142"/>
                </a:solidFill>
                <a:effectLst/>
                <a:latin typeface="Times New Roman" panose="02020603050405020304" pitchFamily="18" charset="0"/>
                <a:cs typeface="Times New Roman" panose="02020603050405020304" pitchFamily="18" charset="0"/>
              </a:rPr>
              <a:t>Apsekotājs</a:t>
            </a:r>
            <a:r>
              <a:rPr lang="lv-LV" b="1" i="0" dirty="0">
                <a:solidFill>
                  <a:srgbClr val="414142"/>
                </a:solidFill>
                <a:effectLst/>
                <a:latin typeface="Times New Roman" panose="02020603050405020304" pitchFamily="18" charset="0"/>
                <a:cs typeface="Times New Roman" panose="02020603050405020304" pitchFamily="18" charset="0"/>
              </a:rPr>
              <a:t> tehniskās apsekošanas atzinumu sastāda Būvniecības informācijas sistēmā.</a:t>
            </a: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663539" y="1912955"/>
            <a:ext cx="9054957"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 Būvniecības informācijas sistēmā;</a:t>
            </a:r>
          </a:p>
        </p:txBody>
      </p:sp>
    </p:spTree>
    <p:extLst>
      <p:ext uri="{BB962C8B-B14F-4D97-AF65-F5344CB8AC3E}">
        <p14:creationId xmlns:p14="http://schemas.microsoft.com/office/powerpoint/2010/main" val="1436081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241443"/>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Nr.5</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813389"/>
            <a:ext cx="11213387" cy="504461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Kurš izstrādā tehniskās apsekošanas uzdevumu?</a:t>
            </a:r>
          </a:p>
          <a:p>
            <a:pPr marL="0" indent="0" algn="just">
              <a:buNone/>
            </a:pP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pasūtītājs;</a:t>
            </a: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apsekošanas veicējs;</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pasūtītājs kopā ar </a:t>
            </a:r>
            <a:r>
              <a:rPr lang="lv-LV" dirty="0" err="1">
                <a:latin typeface="Times New Roman" panose="02020603050405020304" pitchFamily="18" charset="0"/>
                <a:cs typeface="Times New Roman" panose="02020603050405020304" pitchFamily="18" charset="0"/>
              </a:rPr>
              <a:t>inženierkonsultantu</a:t>
            </a:r>
            <a:r>
              <a:rPr lang="lv-LV" dirty="0">
                <a:latin typeface="Times New Roman" panose="02020603050405020304" pitchFamily="18" charset="0"/>
                <a:cs typeface="Times New Roman" panose="02020603050405020304" pitchFamily="18" charset="0"/>
              </a:rPr>
              <a:t>;</a:t>
            </a:r>
          </a:p>
          <a:p>
            <a:pPr marL="0" indent="0" algn="just">
              <a:buNone/>
            </a:pPr>
            <a:r>
              <a:rPr lang="lv-LV" b="1" dirty="0">
                <a:latin typeface="Times New Roman" panose="02020603050405020304" pitchFamily="18" charset="0"/>
                <a:cs typeface="Times New Roman" panose="02020603050405020304" pitchFamily="18" charset="0"/>
              </a:rPr>
              <a:t>D – </a:t>
            </a:r>
            <a:r>
              <a:rPr lang="lv-LV" dirty="0">
                <a:latin typeface="Times New Roman" panose="02020603050405020304" pitchFamily="18" charset="0"/>
                <a:cs typeface="Times New Roman" panose="02020603050405020304" pitchFamily="18" charset="0"/>
              </a:rPr>
              <a:t>pasūtītājs kopā ar apsekošanas veicēju.</a:t>
            </a:r>
          </a:p>
          <a:p>
            <a:pPr marL="0" indent="0" algn="just">
              <a:buNone/>
            </a:pPr>
            <a:endParaRPr lang="en-US" dirty="0"/>
          </a:p>
          <a:p>
            <a:pPr marL="0" indent="0">
              <a:buNone/>
            </a:pPr>
            <a:endParaRPr lang="en-US" dirty="0"/>
          </a:p>
          <a:p>
            <a:pPr marL="0" indent="0">
              <a:buNone/>
            </a:pPr>
            <a:endParaRPr lang="en-US" dirty="0"/>
          </a:p>
          <a:p>
            <a:pPr marL="0" indent="0">
              <a:buNone/>
            </a:pPr>
            <a:endParaRPr lang="lv-LV" dirty="0"/>
          </a:p>
        </p:txBody>
      </p:sp>
    </p:spTree>
    <p:extLst>
      <p:ext uri="{BB962C8B-B14F-4D97-AF65-F5344CB8AC3E}">
        <p14:creationId xmlns:p14="http://schemas.microsoft.com/office/powerpoint/2010/main" val="448514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62883"/>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Nr.5</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3085363"/>
            <a:ext cx="11141468" cy="3413803"/>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2021. gada 15. jūnija noteikumi Nr. 384 "Būvju tehniskās apsekošanas būvnormatīvs LBN 405-21", 16. punkts.</a:t>
            </a:r>
          </a:p>
          <a:p>
            <a:pPr>
              <a:lnSpc>
                <a:spcPct val="107000"/>
              </a:lnSpc>
              <a:spcAft>
                <a:spcPts val="800"/>
              </a:spcAft>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Tehniskās apsekošanas uzdevumu izstrādā pasūtītājs kopā ar apsekošanas veicēju.</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739534"/>
            <a:ext cx="9054957" cy="9541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 variants – pasūtītājs kopā ar apsekošanas veicēju.</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04681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441435"/>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Nr.6</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72661" y="1766998"/>
            <a:ext cx="11213387" cy="4844619"/>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Ko norāda tehniskās apsekošanas atzinuma kopvērtējumā?</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būves atbilstību vai neatbilstību Būvniecības likuma 9. pantā minētajām būtiskajām prasībām;</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norādījumus par veicamajiem pasākumiem, kas nepieciešami, lai saglabātu vai uzlabotu būves tehnisko stāvokli</a:t>
            </a:r>
            <a:r>
              <a:rPr lang="en-US"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apsekotāja ieteikumus.</a:t>
            </a:r>
            <a:endParaRPr lang="en-US" dirty="0"/>
          </a:p>
          <a:p>
            <a:pPr marL="0" indent="0">
              <a:buNone/>
            </a:pPr>
            <a:endParaRPr lang="en-US" dirty="0"/>
          </a:p>
          <a:p>
            <a:pPr marL="0" indent="0">
              <a:buNone/>
            </a:pPr>
            <a:endParaRPr lang="lv-LV" dirty="0"/>
          </a:p>
        </p:txBody>
      </p:sp>
    </p:spTree>
    <p:extLst>
      <p:ext uri="{BB962C8B-B14F-4D97-AF65-F5344CB8AC3E}">
        <p14:creationId xmlns:p14="http://schemas.microsoft.com/office/powerpoint/2010/main" val="2653213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86531"/>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Nr.6</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734514"/>
            <a:ext cx="11141468" cy="4005246"/>
          </a:xfrm>
        </p:spPr>
        <p:txBody>
          <a:bodyPr>
            <a:normAutofit fontScale="92500"/>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2021. gada 15. jūnija noteikumi Nr. 384 "Būvju tehniskās apsekošanas būvnormatīvs LBN 405-21", 27. punkts.</a:t>
            </a:r>
          </a:p>
          <a:p>
            <a:pPr>
              <a:lnSpc>
                <a:spcPct val="107000"/>
              </a:lnSpc>
              <a:spcAft>
                <a:spcPts val="800"/>
              </a:spcAft>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Tehniskās apsekošanas atzinuma kopvērtējumā atbilstoši tehniskās apsekošanas uzdevumam norāda būves atbilstību vai neatbilstību Būvniecības likuma 9. pantā minētajām būtiskajām prasībām. </a:t>
            </a:r>
            <a:r>
              <a:rPr lang="lv-LV" dirty="0">
                <a:effectLst/>
                <a:latin typeface="Times New Roman" panose="02020603050405020304" pitchFamily="18" charset="0"/>
                <a:ea typeface="Calibri" panose="020F0502020204030204" pitchFamily="34" charset="0"/>
                <a:cs typeface="Times New Roman" panose="02020603050405020304" pitchFamily="18" charset="0"/>
              </a:rPr>
              <a:t>Ja būve neatbilst kādām no Būvniecības likuma 9. pantā minētajām būtiskajām prasībām, norāda neatbilstības veidus un pasākumus, kas jāveic, lai novērstu konstatētās neatbilstības, un turpmākās ekspluatācijas nosacījumus.</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567321"/>
            <a:ext cx="10695516" cy="138499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variants – </a:t>
            </a:r>
            <a:r>
              <a:rPr lang="lv-LV" sz="2800" dirty="0">
                <a:solidFill>
                  <a:prstClr val="black"/>
                </a:solidFill>
                <a:latin typeface="Times New Roman" panose="02020603050405020304" pitchFamily="18" charset="0"/>
                <a:cs typeface="Times New Roman" panose="02020603050405020304" pitchFamily="18" charset="0"/>
              </a:rPr>
              <a:t>būves atbilstību vai neatbilstību Būvniecības likuma 9. pantā minētajām būtiskajām prasībām;</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97273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441435"/>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Nr.7</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72661" y="1766998"/>
            <a:ext cx="11213387" cy="4844619"/>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Ko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apsekotājs</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norāda  tehniskās apsekošanas atzinuma sadaļā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Būvspeciālista</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norādījumi»?</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norādījumus par veicamajiem pasākumiem, kas nepieciešami, lai saglabātu vai uzlabotu būves tehnisko stāvokli;</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būves atbilstību vai neatbilstību Būvniecības likuma 9. pantā minētajām būtiskajām prasībām</a:t>
            </a:r>
            <a:r>
              <a:rPr lang="en-US"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C – </a:t>
            </a:r>
            <a:r>
              <a:rPr lang="pt-BR" dirty="0">
                <a:latin typeface="Times New Roman" panose="02020603050405020304" pitchFamily="18" charset="0"/>
                <a:cs typeface="Times New Roman" panose="02020603050405020304" pitchFamily="18" charset="0"/>
              </a:rPr>
              <a:t>nākamās </a:t>
            </a:r>
            <a:r>
              <a:rPr lang="lv-LV" dirty="0">
                <a:latin typeface="Times New Roman" panose="02020603050405020304" pitchFamily="18" charset="0"/>
                <a:cs typeface="Times New Roman" panose="02020603050405020304" pitchFamily="18" charset="0"/>
              </a:rPr>
              <a:t>tehniskās apsekošanas</a:t>
            </a:r>
            <a:r>
              <a:rPr lang="pt-BR" dirty="0">
                <a:latin typeface="Times New Roman" panose="02020603050405020304" pitchFamily="18" charset="0"/>
                <a:cs typeface="Times New Roman" panose="02020603050405020304" pitchFamily="18" charset="0"/>
              </a:rPr>
              <a:t> veikšanas datumu</a:t>
            </a:r>
            <a:r>
              <a:rPr lang="lv-LV" dirty="0">
                <a:latin typeface="Times New Roman" panose="02020603050405020304" pitchFamily="18" charset="0"/>
                <a:cs typeface="Times New Roman" panose="02020603050405020304" pitchFamily="18" charset="0"/>
              </a:rPr>
              <a:t>.</a:t>
            </a:r>
            <a:endParaRPr lang="en-US" dirty="0"/>
          </a:p>
          <a:p>
            <a:pPr marL="0" indent="0">
              <a:buNone/>
            </a:pPr>
            <a:endParaRPr lang="en-US" dirty="0"/>
          </a:p>
          <a:p>
            <a:pPr marL="0" indent="0">
              <a:buNone/>
            </a:pPr>
            <a:endParaRPr lang="lv-LV" dirty="0"/>
          </a:p>
        </p:txBody>
      </p:sp>
    </p:spTree>
    <p:extLst>
      <p:ext uri="{BB962C8B-B14F-4D97-AF65-F5344CB8AC3E}">
        <p14:creationId xmlns:p14="http://schemas.microsoft.com/office/powerpoint/2010/main" val="733156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86531"/>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Nr.7</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734514"/>
            <a:ext cx="11141468" cy="4005246"/>
          </a:xfrm>
        </p:spPr>
        <p:txBody>
          <a:bodyPr>
            <a:normAutofit lnSpcReduction="10000"/>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2021. gada 15. jūnija noteikumi Nr. 384 "Būvju tehniskās apsekošanas būvnormatīvs LBN 405-21", 22.5. punkts.</a:t>
            </a:r>
          </a:p>
          <a:p>
            <a:pPr>
              <a:lnSpc>
                <a:spcPct val="107000"/>
              </a:lnSpc>
              <a:spcAft>
                <a:spcPts val="800"/>
              </a:spcAft>
            </a:pPr>
            <a:r>
              <a:rPr lang="lv-LV" dirty="0" err="1">
                <a:effectLst/>
                <a:latin typeface="Times New Roman" panose="02020603050405020304" pitchFamily="18" charset="0"/>
                <a:ea typeface="Calibri" panose="020F0502020204030204" pitchFamily="34" charset="0"/>
                <a:cs typeface="Times New Roman" panose="02020603050405020304" pitchFamily="18" charset="0"/>
              </a:rPr>
              <a:t>Apsekotājs</a:t>
            </a:r>
            <a:r>
              <a:rPr lang="lv-LV" dirty="0">
                <a:effectLst/>
                <a:latin typeface="Times New Roman" panose="02020603050405020304" pitchFamily="18" charset="0"/>
                <a:ea typeface="Calibri" panose="020F0502020204030204" pitchFamily="34" charset="0"/>
                <a:cs typeface="Times New Roman" panose="02020603050405020304" pitchFamily="18" charset="0"/>
              </a:rPr>
              <a:t> tehniskās apsekošanas atzinumā norāda šādu informāciju (ciktāl tas attiecas uz attiecīgo tehnisko apsekošanu):</a:t>
            </a:r>
          </a:p>
          <a:p>
            <a:pPr>
              <a:lnSpc>
                <a:spcPct val="107000"/>
              </a:lnSpc>
              <a:spcAft>
                <a:spcPts val="800"/>
              </a:spcAft>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norādījumi par veicamajiem pasākumiem, kas nepieciešami, lai saglabātu vai uzlabotu būves tehnisko stāvokli, un kuru neizpilde apsekotāja noteiktajā termiņā var radīt kaitējumu būves lietotājam, kaimiņam vai garāmgājējam;</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567321"/>
            <a:ext cx="10695516" cy="138499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variants – </a:t>
            </a:r>
            <a:r>
              <a:rPr lang="lv-LV" sz="2800" dirty="0">
                <a:solidFill>
                  <a:prstClr val="black"/>
                </a:solidFill>
                <a:latin typeface="Times New Roman" panose="02020603050405020304" pitchFamily="18" charset="0"/>
                <a:cs typeface="Times New Roman" panose="02020603050405020304" pitchFamily="18" charset="0"/>
              </a:rPr>
              <a:t>tiek doti norādījumi par veicamajiem pasākumiem, kas nepieciešami, lai saglabātu vai uzlabotu būves tehnisko stāvokli;</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75437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441435"/>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Nr.8</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72661" y="1766998"/>
            <a:ext cx="11213387" cy="4844619"/>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Kurš ir tiesīgs sagatavot tehniskās apsekošanas atzinumu?</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arhitekta prakses </a:t>
            </a:r>
            <a:r>
              <a:rPr lang="lv-LV" dirty="0" err="1">
                <a:latin typeface="Times New Roman" panose="02020603050405020304" pitchFamily="18" charset="0"/>
                <a:cs typeface="Times New Roman" panose="02020603050405020304" pitchFamily="18" charset="0"/>
              </a:rPr>
              <a:t>būvspeciālists</a:t>
            </a:r>
            <a:r>
              <a:rPr lang="lv-LV"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ēku būvdarbu vadīšanas vai ēku būvuzraudzības </a:t>
            </a:r>
            <a:r>
              <a:rPr lang="lv-LV" dirty="0" err="1">
                <a:latin typeface="Times New Roman" panose="02020603050405020304" pitchFamily="18" charset="0"/>
                <a:cs typeface="Times New Roman" panose="02020603050405020304" pitchFamily="18" charset="0"/>
              </a:rPr>
              <a:t>būvspeciālists</a:t>
            </a:r>
            <a:r>
              <a:rPr lang="lv-LV" dirty="0">
                <a:latin typeface="Times New Roman" panose="02020603050405020304" pitchFamily="18" charset="0"/>
                <a:cs typeface="Times New Roman" panose="02020603050405020304" pitchFamily="18" charset="0"/>
              </a:rPr>
              <a:t>;</a:t>
            </a:r>
            <a:endParaRPr lang="lv-LV" b="1"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u</a:t>
            </a:r>
            <a:r>
              <a:rPr lang="pt-BR" dirty="0">
                <a:latin typeface="Times New Roman" panose="02020603050405020304" pitchFamily="18" charset="0"/>
                <a:cs typeface="Times New Roman" panose="02020603050405020304" pitchFamily="18" charset="0"/>
              </a:rPr>
              <a:t>gunsdrošības darbības sfērās sertificētais būvspeciālists;</a:t>
            </a:r>
            <a:endParaRPr lang="lv-LV" dirty="0">
              <a:latin typeface="Times New Roman" panose="02020603050405020304" pitchFamily="18"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D – </a:t>
            </a:r>
            <a:r>
              <a:rPr lang="lv-LV" dirty="0">
                <a:latin typeface="Times New Roman" panose="02020603050405020304" pitchFamily="18" charset="0"/>
                <a:cs typeface="Times New Roman" panose="02020603050405020304" pitchFamily="18" charset="0"/>
              </a:rPr>
              <a:t>visi augstāk minētie.</a:t>
            </a:r>
            <a:endParaRPr lang="en-US" dirty="0"/>
          </a:p>
          <a:p>
            <a:pPr marL="0" indent="0">
              <a:buNone/>
            </a:pPr>
            <a:endParaRPr lang="lv-LV" dirty="0"/>
          </a:p>
        </p:txBody>
      </p:sp>
    </p:spTree>
    <p:extLst>
      <p:ext uri="{BB962C8B-B14F-4D97-AF65-F5344CB8AC3E}">
        <p14:creationId xmlns:p14="http://schemas.microsoft.com/office/powerpoint/2010/main" val="2459473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86531"/>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Nr.8</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734514"/>
            <a:ext cx="11141468" cy="4005246"/>
          </a:xfrm>
        </p:spPr>
        <p:txBody>
          <a:bodyPr>
            <a:normAutofit fontScale="92500" lnSpcReduction="20000"/>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MK 2018. gada 20. marta noteikumi Nr. 169 " </a:t>
            </a:r>
            <a:r>
              <a:rPr lang="lv-LV" dirty="0" err="1">
                <a:effectLst/>
                <a:latin typeface="Times New Roman" panose="02020603050405020304" pitchFamily="18" charset="0"/>
                <a:ea typeface="Calibri" panose="020F0502020204030204" pitchFamily="34" charset="0"/>
                <a:cs typeface="Times New Roman" panose="02020603050405020304" pitchFamily="18" charset="0"/>
              </a:rPr>
              <a:t>Būvspeciālistu</a:t>
            </a:r>
            <a:r>
              <a:rPr lang="lv-LV" dirty="0">
                <a:effectLst/>
                <a:latin typeface="Times New Roman" panose="02020603050405020304" pitchFamily="18" charset="0"/>
                <a:ea typeface="Calibri" panose="020F0502020204030204" pitchFamily="34" charset="0"/>
                <a:cs typeface="Times New Roman" panose="02020603050405020304" pitchFamily="18" charset="0"/>
              </a:rPr>
              <a:t> kompetences novērtēšanas un patstāvīgās prakses uzraudzības noteikumi", 1.pielikums</a:t>
            </a:r>
          </a:p>
          <a:p>
            <a:pPr>
              <a:lnSpc>
                <a:spcPct val="107000"/>
              </a:lnSpc>
              <a:spcAft>
                <a:spcPts val="800"/>
              </a:spcAft>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Piezīmes.</a:t>
            </a:r>
          </a:p>
          <a:p>
            <a:pPr algn="just">
              <a:lnSpc>
                <a:spcPct val="107000"/>
              </a:lnSpc>
              <a:spcAft>
                <a:spcPts val="800"/>
              </a:spcAft>
            </a:pPr>
            <a:r>
              <a:rPr lang="lv-LV" b="1" baseline="30000" dirty="0">
                <a:effectLst/>
                <a:latin typeface="Times New Roman" panose="02020603050405020304" pitchFamily="18" charset="0"/>
                <a:ea typeface="Calibri" panose="020F0502020204030204" pitchFamily="34" charset="0"/>
                <a:cs typeface="Times New Roman" panose="02020603050405020304" pitchFamily="18" charset="0"/>
              </a:rPr>
              <a:t>1</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Arhitekta prakses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būvspeciālists</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ēku konstrukciju projektēšanas, ēku būvdarbu vadīšanas, ēku būvuzraudzības un ugunsdrošības darbības sfērās sertificētais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būvspeciālists</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var veikt arī ēku tehnisko apsekošanu atbilstoši savai kompetencei un tehniskās apsekošanas uzdevumam. Minētajās specialitātēs un darbības sfērās sertificētais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būvspeciālists</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var arī vadīt visu veidu būvdarbu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tāmēšanas</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darbus.</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567321"/>
            <a:ext cx="10695516" cy="9541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 variants – </a:t>
            </a:r>
            <a:r>
              <a:rPr lang="lv-LV" sz="2800" dirty="0">
                <a:solidFill>
                  <a:prstClr val="black"/>
                </a:solidFill>
                <a:latin typeface="Times New Roman" panose="02020603050405020304" pitchFamily="18" charset="0"/>
                <a:cs typeface="Times New Roman" panose="02020603050405020304" pitchFamily="18" charset="0"/>
              </a:rPr>
              <a:t>visi augstāk minētie;</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271945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441435"/>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Nr.9</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72661" y="1766998"/>
            <a:ext cx="11213387" cy="4844619"/>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Kāds ir būvju tehniskās apsekošanas mērķis?</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atbilstoši būvatļaujai veikt būves apsekošanu pirms būves vai tās daļas atjaunošanas, pārbūves vai restaurācijas būvprojekta izstrādes;</a:t>
            </a: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novērtēt būves vai tās daļas faktisko tehnisko stāvokli būves apsekošanas brīdī atbilstoši tehniskās apsekošanas uzdevumam;</a:t>
            </a: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izpildīt normatīva prasību par būvju tehniskās apsekošanas periodiskumu;</a:t>
            </a:r>
          </a:p>
        </p:txBody>
      </p:sp>
    </p:spTree>
    <p:extLst>
      <p:ext uri="{BB962C8B-B14F-4D97-AF65-F5344CB8AC3E}">
        <p14:creationId xmlns:p14="http://schemas.microsoft.com/office/powerpoint/2010/main" val="559383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qr code on a blue background&#10;&#10;Description automatically generated">
            <a:extLst>
              <a:ext uri="{FF2B5EF4-FFF2-40B4-BE49-F238E27FC236}">
                <a16:creationId xmlns:a16="http://schemas.microsoft.com/office/drawing/2014/main" id="{B4BDFC27-55E1-880D-AA32-8E799F32E9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267" y="0"/>
            <a:ext cx="12116416" cy="6901049"/>
          </a:xfrm>
          <a:prstGeom prst="rect">
            <a:avLst/>
          </a:prstGeom>
        </p:spPr>
      </p:pic>
    </p:spTree>
    <p:extLst>
      <p:ext uri="{BB962C8B-B14F-4D97-AF65-F5344CB8AC3E}">
        <p14:creationId xmlns:p14="http://schemas.microsoft.com/office/powerpoint/2010/main" val="1883229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86531"/>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Nr.9</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734514"/>
            <a:ext cx="11141468" cy="4005246"/>
          </a:xfrm>
        </p:spPr>
        <p:txBody>
          <a:bodyPr>
            <a:normAutofit fontScale="77500" lnSpcReduction="20000"/>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2021. gada 15. jūnija noteikumi Nr. 384 "Būvju tehniskās apsekošanas būvnormatīvs LBN 405-21", 7. punkts.</a:t>
            </a:r>
          </a:p>
          <a:p>
            <a:pPr algn="just">
              <a:lnSpc>
                <a:spcPct val="107000"/>
              </a:lnSpc>
              <a:spcAft>
                <a:spcPts val="800"/>
              </a:spcAft>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Tehniskās apsekošanas mērķis ir novērtēt būves vai tās daļas faktisko tehnisko stāvokli būves apsekošanas brīdī atbilstoši tehniskās apsekošanas uzdevumam. </a:t>
            </a:r>
            <a:r>
              <a:rPr lang="lv-LV" dirty="0">
                <a:effectLst/>
                <a:latin typeface="Times New Roman" panose="02020603050405020304" pitchFamily="18" charset="0"/>
                <a:ea typeface="Calibri" panose="020F0502020204030204" pitchFamily="34" charset="0"/>
                <a:cs typeface="Times New Roman" panose="02020603050405020304" pitchFamily="18" charset="0"/>
              </a:rPr>
              <a:t>Veicot tehnisko apsekošanu, par atbilstošām būvkonstrukcijām tiek uzskatītas arī tādas konstrukcijas, kuras tika projektētas līdz 2015. gada 31. maijam un kas atbilst būvkonstrukciju projektēšanas būvnormatīviem, kuri bija spēkā no 1988. gada līdz 2015. gada 31. maijam. Par atbilstošiem ugunsdrošības risinājumiem tiek uzskatīti risinājumi, kas tika realizēti brīdī, kad būve vai būves daļa (ja tika veikta būves daļas atjaunošana vai pārbūve) tika pieņemta ekspluatācijā, un ugunsdrošības risinājumi atbilst normatīvajos aktos ietvertajām ugunsdrošības prasībām, kas bija spēkā projekta akceptēšanas brīdī.</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567321"/>
            <a:ext cx="10695516" cy="138499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2800" b="1" dirty="0">
                <a:solidFill>
                  <a:prstClr val="black"/>
                </a:solidFill>
                <a:latin typeface="Times New Roman" panose="02020603050405020304" pitchFamily="18" charset="0"/>
                <a:cs typeface="Times New Roman" panose="02020603050405020304" pitchFamily="18" charset="0"/>
              </a:rPr>
              <a:t>B</a:t>
            </a: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variants – </a:t>
            </a:r>
            <a:r>
              <a:rPr lang="lv-LV" sz="2800" dirty="0">
                <a:solidFill>
                  <a:prstClr val="black"/>
                </a:solidFill>
                <a:latin typeface="Times New Roman" panose="02020603050405020304" pitchFamily="18" charset="0"/>
                <a:cs typeface="Times New Roman" panose="02020603050405020304" pitchFamily="18" charset="0"/>
              </a:rPr>
              <a:t>novērtēt būves vai tās daļas faktisko tehnisko stāvokli būves apsekošanas brīdī atbilstoši tehniskās apsekošanas uzdevumam;</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960249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441435"/>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Nr.10</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72661" y="1766998"/>
            <a:ext cx="11213387" cy="4844619"/>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Veicot būves tehnisko apsekošanu un fiksējot ēkas konstrukcijās plaisas,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apsekotājs</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Tehniskās apsekošanas ietvaros veic būves tehnisko izpēti;</a:t>
            </a: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Tehniskās apsekošanas atzinuma pārskatā norāda būves vai tās daļas, būvkonstrukcijas vai būves elementus, kuriem būtu nepieciešams veikt tehnisko izpēti;</a:t>
            </a: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dod norādījumus par konstrukciju pastiprināšanas risinājumiem.</a:t>
            </a:r>
          </a:p>
        </p:txBody>
      </p:sp>
    </p:spTree>
    <p:extLst>
      <p:ext uri="{BB962C8B-B14F-4D97-AF65-F5344CB8AC3E}">
        <p14:creationId xmlns:p14="http://schemas.microsoft.com/office/powerpoint/2010/main" val="289944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86531"/>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Nr.10</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734514"/>
            <a:ext cx="11141468" cy="4005246"/>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2021. gada 15. jūnija noteikumi Nr. 384 "Būvju tehniskās apsekošanas būvnormatīvs LBN 405-21", 25. punkts.</a:t>
            </a:r>
          </a:p>
          <a:p>
            <a:pPr algn="just">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Ja bez būves vai tās daļas tehniskās izpētes nav iespējams objektīvi novērtēt būves vai tās daļas faktisko tehnisko stāvokli un puses nav vienojušās par tehnisko izpēti,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apsekotājs</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tehniskās apsekošanas atzinuma pārskatā norāda būves vai tās daļas, būvkonstrukcijas vai būves elementus, kuriem būtu nepieciešams veikt tehnisko izpēti.</a:t>
            </a:r>
            <a:endParaRPr lang="lv-LV"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663539" y="1567321"/>
            <a:ext cx="10695516" cy="138499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2800" b="1" dirty="0">
                <a:solidFill>
                  <a:prstClr val="black"/>
                </a:solidFill>
                <a:latin typeface="Times New Roman" panose="02020603050405020304" pitchFamily="18" charset="0"/>
                <a:cs typeface="Times New Roman" panose="02020603050405020304" pitchFamily="18" charset="0"/>
              </a:rPr>
              <a:t>B</a:t>
            </a: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variants – </a:t>
            </a:r>
            <a:r>
              <a:rPr lang="lv-LV" sz="2800" dirty="0">
                <a:solidFill>
                  <a:prstClr val="black"/>
                </a:solidFill>
                <a:latin typeface="Times New Roman" panose="02020603050405020304" pitchFamily="18" charset="0"/>
                <a:cs typeface="Times New Roman" panose="02020603050405020304" pitchFamily="18" charset="0"/>
              </a:rPr>
              <a:t>novērtēt būves vai tās daļas faktisko tehnisko stāvokli būves apsekošanas brīdī atbilstoši tehniskās apsekošanas uzdevumam;</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876516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441435"/>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Nr.11</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672661" y="1766998"/>
            <a:ext cx="11213387" cy="4844619"/>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Veicot būves tehnisko apsekošanu un konstatējot, ka būve vai tās daļa atrodas tādā stāvoklī, ka no tās var rasties kaitējums kaimiņiem, garāmgājējiem vai tās lietotājiem,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apsekotājs</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buNone/>
            </a:pPr>
            <a:r>
              <a:rPr lang="lv-LV" b="1" dirty="0">
                <a:latin typeface="Times New Roman" panose="02020603050405020304" pitchFamily="18" charset="0"/>
                <a:cs typeface="Times New Roman" panose="02020603050405020304" pitchFamily="18" charset="0"/>
              </a:rPr>
              <a:t>A – </a:t>
            </a:r>
            <a:r>
              <a:rPr lang="lv-LV" dirty="0">
                <a:latin typeface="Times New Roman" panose="02020603050405020304" pitchFamily="18" charset="0"/>
                <a:cs typeface="Times New Roman" panose="02020603050405020304" pitchFamily="18" charset="0"/>
              </a:rPr>
              <a:t>Tehniskās apsekošanas atzinumā norāda neatbilstības veidus un pasākumus, kas jāveic, lai novērstu konstatētās neatbilstības, un turpmākās ekspluatācijas nosacījumus;</a:t>
            </a:r>
          </a:p>
          <a:p>
            <a:pPr marL="0" indent="0" algn="just">
              <a:buNone/>
            </a:pPr>
            <a:r>
              <a:rPr lang="lv-LV" b="1" dirty="0">
                <a:latin typeface="Times New Roman" panose="02020603050405020304" pitchFamily="18" charset="0"/>
                <a:cs typeface="Times New Roman" panose="02020603050405020304" pitchFamily="18" charset="0"/>
              </a:rPr>
              <a:t>B – </a:t>
            </a:r>
            <a:r>
              <a:rPr lang="lv-LV" dirty="0">
                <a:latin typeface="Times New Roman" panose="02020603050405020304" pitchFamily="18" charset="0"/>
                <a:cs typeface="Times New Roman" panose="02020603050405020304" pitchFamily="18" charset="0"/>
              </a:rPr>
              <a:t>nekavējoties ziņo par to pasūtītājam vai būves īpašniekam;</a:t>
            </a:r>
          </a:p>
          <a:p>
            <a:pPr marL="0" indent="0" algn="just">
              <a:buNone/>
            </a:pPr>
            <a:r>
              <a:rPr lang="lv-LV" b="1" dirty="0">
                <a:latin typeface="Times New Roman" panose="02020603050405020304" pitchFamily="18" charset="0"/>
                <a:cs typeface="Times New Roman" panose="02020603050405020304" pitchFamily="18" charset="0"/>
              </a:rPr>
              <a:t>C – </a:t>
            </a:r>
            <a:r>
              <a:rPr lang="lv-LV" dirty="0">
                <a:latin typeface="Times New Roman" panose="02020603050405020304" pitchFamily="18" charset="0"/>
                <a:cs typeface="Times New Roman" panose="02020603050405020304" pitchFamily="18" charset="0"/>
              </a:rPr>
              <a:t>turpina rīkoties atbilstoši tehniskās apsekošanas uzdevumam;</a:t>
            </a:r>
          </a:p>
        </p:txBody>
      </p:sp>
    </p:spTree>
    <p:extLst>
      <p:ext uri="{BB962C8B-B14F-4D97-AF65-F5344CB8AC3E}">
        <p14:creationId xmlns:p14="http://schemas.microsoft.com/office/powerpoint/2010/main" val="3390370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86531"/>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Nr.11</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734514"/>
            <a:ext cx="11141468" cy="4005246"/>
          </a:xfrm>
        </p:spPr>
        <p:txBody>
          <a:bodyPr>
            <a:normAutofit fontScale="92500" lnSpcReduction="10000"/>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2021. gada 15. jūnija noteikumi Nr. 384 "Būvju tehniskās apsekošanas būvnormatīvs LBN 405-21", 20. punkts.</a:t>
            </a:r>
          </a:p>
          <a:p>
            <a:pPr algn="just">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Ja tehniskās apsekošanas laikā </a:t>
            </a:r>
            <a:r>
              <a:rPr lang="lv-LV" dirty="0" err="1">
                <a:effectLst/>
                <a:latin typeface="Times New Roman" panose="02020603050405020304" pitchFamily="18" charset="0"/>
                <a:ea typeface="Calibri" panose="020F0502020204030204" pitchFamily="34" charset="0"/>
                <a:cs typeface="Times New Roman" panose="02020603050405020304" pitchFamily="18" charset="0"/>
              </a:rPr>
              <a:t>apsekotājs</a:t>
            </a:r>
            <a:r>
              <a:rPr lang="lv-LV" dirty="0">
                <a:effectLst/>
                <a:latin typeface="Times New Roman" panose="02020603050405020304" pitchFamily="18" charset="0"/>
                <a:ea typeface="Calibri" panose="020F0502020204030204" pitchFamily="34" charset="0"/>
                <a:cs typeface="Times New Roman" panose="02020603050405020304" pitchFamily="18" charset="0"/>
              </a:rPr>
              <a:t> konstatē, ka būve vai tās daļa atrodas tādā stāvoklī, ka no tās var rasties kaitējums kaimiņiem, garāmgājējiem vai tās lietotājiem</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apsekotājam</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ir pienākums par to nekavējoties ziņot pasūtītājam vai būves īpašniekam, vai tiesiskajam valdītājam, </a:t>
            </a:r>
            <a:r>
              <a:rPr lang="lv-LV" dirty="0">
                <a:effectLst/>
                <a:latin typeface="Times New Roman" panose="02020603050405020304" pitchFamily="18" charset="0"/>
                <a:ea typeface="Calibri" panose="020F0502020204030204" pitchFamily="34" charset="0"/>
                <a:cs typeface="Times New Roman" panose="02020603050405020304" pitchFamily="18" charset="0"/>
              </a:rPr>
              <a:t>ja pasūtītājs nav būves īpašnieks vai tiesiskais valdītājs, kā arī būvvaldei vai institūcijai, kas pilda būvvaldes funkcijas, nosūtot elektroniskā pasta vēstuli ar informāciju par būves vai tās daļas adresi vai atrašanās vietu un konstatētajiem bojājumiem.</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567321"/>
            <a:ext cx="10695516"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2800" b="1" dirty="0">
                <a:solidFill>
                  <a:prstClr val="black"/>
                </a:solidFill>
                <a:latin typeface="Times New Roman" panose="02020603050405020304" pitchFamily="18" charset="0"/>
                <a:cs typeface="Times New Roman" panose="02020603050405020304" pitchFamily="18" charset="0"/>
              </a:rPr>
              <a:t>B</a:t>
            </a: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variants – </a:t>
            </a:r>
            <a:r>
              <a:rPr lang="lv-LV" sz="2800" dirty="0">
                <a:solidFill>
                  <a:prstClr val="black"/>
                </a:solidFill>
                <a:latin typeface="Times New Roman" panose="02020603050405020304" pitchFamily="18" charset="0"/>
                <a:cs typeface="Times New Roman" panose="02020603050405020304" pitchFamily="18" charset="0"/>
              </a:rPr>
              <a:t>nekavējoties ziņo par to pasūtītājam vai būves īpašniekam.</a:t>
            </a:r>
          </a:p>
        </p:txBody>
      </p:sp>
    </p:spTree>
    <p:extLst>
      <p:ext uri="{BB962C8B-B14F-4D97-AF65-F5344CB8AC3E}">
        <p14:creationId xmlns:p14="http://schemas.microsoft.com/office/powerpoint/2010/main" val="2895467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ida numura vietturis 3"/>
          <p:cNvSpPr>
            <a:spLocks noGrp="1"/>
          </p:cNvSpPr>
          <p:nvPr>
            <p:ph type="sldNum" sz="quarter" idx="12"/>
          </p:nvPr>
        </p:nvSpPr>
        <p:spPr/>
        <p:txBody>
          <a:bodyPr/>
          <a:lstStyle/>
          <a:p>
            <a:fld id="{32F832BF-1DDA-4BBE-B340-68BC40090DFC}" type="slidenum">
              <a:rPr lang="lv-LV" smtClean="0">
                <a:solidFill>
                  <a:prstClr val="black">
                    <a:tint val="75000"/>
                  </a:prstClr>
                </a:solidFill>
              </a:rPr>
              <a:pPr/>
              <a:t>25</a:t>
            </a:fld>
            <a:endParaRPr lang="lv-LV">
              <a:solidFill>
                <a:prstClr val="black">
                  <a:tint val="75000"/>
                </a:prstClr>
              </a:solidFill>
            </a:endParaRPr>
          </a:p>
        </p:txBody>
      </p:sp>
      <p:sp>
        <p:nvSpPr>
          <p:cNvPr id="6" name="Title 1"/>
          <p:cNvSpPr txBox="1">
            <a:spLocks/>
          </p:cNvSpPr>
          <p:nvPr/>
        </p:nvSpPr>
        <p:spPr>
          <a:xfrm>
            <a:off x="1531936" y="241618"/>
            <a:ext cx="10515600" cy="2667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5000" b="1" dirty="0">
                <a:latin typeface="Times New Roman" panose="02020603050405020304" pitchFamily="18" charset="0"/>
                <a:cs typeface="Times New Roman" panose="02020603050405020304" pitchFamily="18" charset="0"/>
              </a:rPr>
              <a:t>PALDIES!</a:t>
            </a:r>
          </a:p>
          <a:p>
            <a:pPr algn="ctr"/>
            <a:endParaRPr lang="lv-LV" sz="3200" b="1" u="sng" dirty="0"/>
          </a:p>
          <a:p>
            <a:pPr algn="ctr"/>
            <a:endParaRPr lang="lv-LV" sz="3200" b="1" u="sng"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4937" y="2488066"/>
            <a:ext cx="3449597" cy="3449597"/>
          </a:xfrm>
          <a:prstGeom prst="rect">
            <a:avLst/>
          </a:prstGeom>
        </p:spPr>
      </p:pic>
    </p:spTree>
    <p:extLst>
      <p:ext uri="{BB962C8B-B14F-4D97-AF65-F5344CB8AC3E}">
        <p14:creationId xmlns:p14="http://schemas.microsoft.com/office/powerpoint/2010/main" val="1577721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Nr.1</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923830"/>
            <a:ext cx="11213387" cy="4721413"/>
          </a:xfrm>
        </p:spPr>
        <p:txBody>
          <a:bodyPr>
            <a:normAutofit/>
          </a:bodyPr>
          <a:lstStyle/>
          <a:p>
            <a:pPr marL="0" indent="0" algn="just">
              <a:buNone/>
            </a:pPr>
            <a:r>
              <a:rPr lang="lv-LV" b="1" dirty="0">
                <a:latin typeface="Times New Roman" panose="02020603050405020304" pitchFamily="18" charset="0"/>
                <a:ea typeface="Calibri" panose="020F0502020204030204" pitchFamily="34" charset="0"/>
                <a:cs typeface="Times New Roman" panose="02020603050405020304" pitchFamily="18" charset="0"/>
              </a:rPr>
              <a:t>Cik bieži veic būves periodisko tehnisko apsekošanu otrās grupas publiskai ēkai ekspluatācijas laikā?</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 </a:t>
            </a:r>
            <a:r>
              <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Ne retāk kā reizi 10 gados;</a:t>
            </a:r>
            <a:endPar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 – </a:t>
            </a:r>
            <a:r>
              <a:rPr lang="lv-LV" dirty="0">
                <a:solidFill>
                  <a:srgbClr val="000000"/>
                </a:solidFill>
                <a:latin typeface="Times New Roman" panose="02020603050405020304" pitchFamily="18" charset="0"/>
                <a:cs typeface="Times New Roman" panose="02020603050405020304" pitchFamily="18" charset="0"/>
              </a:rPr>
              <a:t>Ne retāk kā reizi 5 gados</a:t>
            </a:r>
            <a:r>
              <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endPar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r>
              <a:rPr lang="lv-LV" b="1" dirty="0">
                <a:solidFill>
                  <a:srgbClr val="000000"/>
                </a:solidFill>
                <a:latin typeface="Times New Roman" panose="02020603050405020304" pitchFamily="18" charset="0"/>
                <a:cs typeface="Times New Roman" panose="02020603050405020304" pitchFamily="18" charset="0"/>
              </a:rPr>
              <a:t>C – </a:t>
            </a:r>
            <a:r>
              <a:rPr lang="lv-LV" dirty="0">
                <a:solidFill>
                  <a:srgbClr val="000000"/>
                </a:solidFill>
                <a:latin typeface="Times New Roman" panose="02020603050405020304" pitchFamily="18" charset="0"/>
                <a:cs typeface="Times New Roman" panose="02020603050405020304" pitchFamily="18" charset="0"/>
              </a:rPr>
              <a:t>Otrās grupas ēkai ekspluatācijas laikā periodiskā tehniskā apsekošana nav jāveic.</a:t>
            </a:r>
            <a:endPar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indent="0">
              <a:buNone/>
            </a:pPr>
            <a:endParaRPr lang="en-US" dirty="0"/>
          </a:p>
          <a:p>
            <a:pPr marL="0" indent="0">
              <a:buNone/>
            </a:pPr>
            <a:endParaRPr lang="lv-LV" dirty="0"/>
          </a:p>
        </p:txBody>
      </p:sp>
    </p:spTree>
    <p:extLst>
      <p:ext uri="{BB962C8B-B14F-4D97-AF65-F5344CB8AC3E}">
        <p14:creationId xmlns:p14="http://schemas.microsoft.com/office/powerpoint/2010/main" val="1924738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Nr.1</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982888"/>
            <a:ext cx="11141468" cy="3413803"/>
          </a:xfrm>
        </p:spPr>
        <p:txBody>
          <a:bodyPr>
            <a:normAutofit/>
          </a:bodyPr>
          <a:lstStyle/>
          <a:p>
            <a:pPr algn="just"/>
            <a:r>
              <a:rPr lang="lv-LV" b="0" i="0" dirty="0">
                <a:solidFill>
                  <a:srgbClr val="414142"/>
                </a:solidFill>
                <a:effectLst/>
                <a:latin typeface="Times New Roman" panose="02020603050405020304" pitchFamily="18" charset="0"/>
                <a:cs typeface="Times New Roman" panose="02020603050405020304" pitchFamily="18" charset="0"/>
              </a:rPr>
              <a:t>Ministru kabineta 2021. gada 15. jūnija noteikumi Nr. 384 "Būvju tehniskās apsekošanas būvnormatīvs LBN 405-21", 9. punkts.</a:t>
            </a:r>
          </a:p>
          <a:p>
            <a:pPr marL="0" indent="0" algn="just">
              <a:buNone/>
            </a:pPr>
            <a:r>
              <a:rPr lang="lv-LV" b="0" i="0" dirty="0">
                <a:solidFill>
                  <a:srgbClr val="414142"/>
                </a:solidFill>
                <a:effectLst/>
                <a:latin typeface="Times New Roman" panose="02020603050405020304" pitchFamily="18" charset="0"/>
                <a:cs typeface="Times New Roman" panose="02020603050405020304" pitchFamily="18" charset="0"/>
              </a:rPr>
              <a:t>9. Tehnisko apsekošanu (galveno inspekciju) veic:</a:t>
            </a:r>
          </a:p>
          <a:p>
            <a:pPr marL="0" indent="0" algn="just">
              <a:buNone/>
            </a:pPr>
            <a:r>
              <a:rPr lang="lv-LV" b="0" i="0" dirty="0">
                <a:solidFill>
                  <a:srgbClr val="414142"/>
                </a:solidFill>
                <a:effectLst/>
                <a:latin typeface="Times New Roman" panose="02020603050405020304" pitchFamily="18" charset="0"/>
                <a:cs typeface="Times New Roman" panose="02020603050405020304" pitchFamily="18" charset="0"/>
              </a:rPr>
              <a:t>   9.1. periodiski būves ekspluatācijas laikā:</a:t>
            </a:r>
          </a:p>
          <a:p>
            <a:pPr marL="0" indent="0" algn="just">
              <a:buNone/>
            </a:pPr>
            <a:r>
              <a:rPr lang="lv-LV" dirty="0">
                <a:solidFill>
                  <a:srgbClr val="414142"/>
                </a:solidFill>
                <a:latin typeface="Times New Roman" panose="02020603050405020304" pitchFamily="18" charset="0"/>
                <a:cs typeface="Times New Roman" panose="02020603050405020304" pitchFamily="18" charset="0"/>
              </a:rPr>
              <a:t>      </a:t>
            </a:r>
            <a:r>
              <a:rPr lang="lv-LV" b="0" i="0" dirty="0">
                <a:solidFill>
                  <a:srgbClr val="414142"/>
                </a:solidFill>
                <a:effectLst/>
                <a:latin typeface="Times New Roman" panose="02020603050405020304" pitchFamily="18" charset="0"/>
                <a:cs typeface="Times New Roman" panose="02020603050405020304" pitchFamily="18" charset="0"/>
              </a:rPr>
              <a:t>9.1.1. </a:t>
            </a:r>
            <a:r>
              <a:rPr lang="lv-LV" b="1" i="0" dirty="0">
                <a:solidFill>
                  <a:srgbClr val="414142"/>
                </a:solidFill>
                <a:effectLst/>
                <a:latin typeface="Times New Roman" panose="02020603050405020304" pitchFamily="18" charset="0"/>
                <a:cs typeface="Times New Roman" panose="02020603050405020304" pitchFamily="18" charset="0"/>
              </a:rPr>
              <a:t>ne retāk kā reizi 10 gados otrās un trešās grupas publiskai un daudzstāvu daudzdzīvokļu dzīvojamajai ēkai</a:t>
            </a:r>
            <a:r>
              <a:rPr lang="lv-LV" b="0" i="0" dirty="0">
                <a:solidFill>
                  <a:srgbClr val="414142"/>
                </a:solidFill>
                <a:effectLst/>
                <a:latin typeface="Times New Roman" panose="02020603050405020304" pitchFamily="18" charset="0"/>
                <a:cs typeface="Times New Roman" panose="02020603050405020304" pitchFamily="18" charset="0"/>
              </a:rPr>
              <a:t>;</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912955"/>
            <a:ext cx="9054957"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variants – ne retāk kā reizi 10 gados;</a:t>
            </a:r>
          </a:p>
        </p:txBody>
      </p:sp>
    </p:spTree>
    <p:extLst>
      <p:ext uri="{BB962C8B-B14F-4D97-AF65-F5344CB8AC3E}">
        <p14:creationId xmlns:p14="http://schemas.microsoft.com/office/powerpoint/2010/main" val="4018089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Nr.2</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923830"/>
            <a:ext cx="11213387" cy="4721413"/>
          </a:xfrm>
        </p:spPr>
        <p:txBody>
          <a:bodyPr>
            <a:normAutofit/>
          </a:bodyPr>
          <a:lstStyle/>
          <a:p>
            <a:pPr marL="0" indent="0" algn="just">
              <a:buNone/>
            </a:pPr>
            <a:r>
              <a:rPr lang="lv-LV" b="1" dirty="0">
                <a:latin typeface="Times New Roman" panose="02020603050405020304" pitchFamily="18" charset="0"/>
                <a:ea typeface="Calibri" panose="020F0502020204030204" pitchFamily="34" charset="0"/>
                <a:cs typeface="Times New Roman" panose="02020603050405020304" pitchFamily="18" charset="0"/>
              </a:rPr>
              <a:t>Cik bieži veic būves tehnisko apsekošanu (Galveno inspekciju) trešās grupas tiltiem ekspluatācijas laikā?</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 </a:t>
            </a:r>
            <a:r>
              <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Ne retāk kā reizi 10 gados;</a:t>
            </a:r>
            <a:endPar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 – </a:t>
            </a:r>
            <a:r>
              <a:rPr lang="lv-LV" dirty="0">
                <a:solidFill>
                  <a:srgbClr val="000000"/>
                </a:solidFill>
                <a:latin typeface="Times New Roman" panose="02020603050405020304" pitchFamily="18" charset="0"/>
                <a:cs typeface="Times New Roman" panose="02020603050405020304" pitchFamily="18" charset="0"/>
              </a:rPr>
              <a:t>Ne retāk kā reizi 5 gados</a:t>
            </a:r>
            <a:r>
              <a:rPr kumimoji="0" lang="lv-LV"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endPar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r>
              <a:rPr lang="lv-LV" b="1" dirty="0">
                <a:solidFill>
                  <a:srgbClr val="000000"/>
                </a:solidFill>
                <a:latin typeface="Times New Roman" panose="02020603050405020304" pitchFamily="18" charset="0"/>
                <a:cs typeface="Times New Roman" panose="02020603050405020304" pitchFamily="18" charset="0"/>
              </a:rPr>
              <a:t>C – </a:t>
            </a:r>
            <a:r>
              <a:rPr lang="lv-LV" dirty="0">
                <a:solidFill>
                  <a:srgbClr val="000000"/>
                </a:solidFill>
                <a:latin typeface="Times New Roman" panose="02020603050405020304" pitchFamily="18" charset="0"/>
                <a:cs typeface="Times New Roman" panose="02020603050405020304" pitchFamily="18" charset="0"/>
              </a:rPr>
              <a:t>Katru gadu.</a:t>
            </a:r>
            <a:endPar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indent="0">
              <a:buNone/>
            </a:pPr>
            <a:endParaRPr lang="en-US" dirty="0"/>
          </a:p>
          <a:p>
            <a:pPr marL="0" indent="0">
              <a:buNone/>
            </a:pPr>
            <a:endParaRPr lang="lv-LV" dirty="0"/>
          </a:p>
        </p:txBody>
      </p:sp>
    </p:spTree>
    <p:extLst>
      <p:ext uri="{BB962C8B-B14F-4D97-AF65-F5344CB8AC3E}">
        <p14:creationId xmlns:p14="http://schemas.microsoft.com/office/powerpoint/2010/main" val="2459765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Nr.2</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569780"/>
            <a:ext cx="11141468" cy="3826912"/>
          </a:xfrm>
        </p:spPr>
        <p:txBody>
          <a:bodyPr>
            <a:normAutofit lnSpcReduction="10000"/>
          </a:bodyPr>
          <a:lstStyle/>
          <a:p>
            <a:pPr algn="just"/>
            <a:r>
              <a:rPr lang="lv-LV" b="0" i="0" dirty="0">
                <a:solidFill>
                  <a:srgbClr val="414142"/>
                </a:solidFill>
                <a:effectLst/>
                <a:latin typeface="Times New Roman" panose="02020603050405020304" pitchFamily="18" charset="0"/>
                <a:cs typeface="Times New Roman" panose="02020603050405020304" pitchFamily="18" charset="0"/>
              </a:rPr>
              <a:t>Ministru kabineta 2021. gada 15. jūnija noteikumi Nr. 384 "Būvju tehniskās apsekošanas būvnormatīvs LBN 405-21", 9. punkts.</a:t>
            </a:r>
          </a:p>
          <a:p>
            <a:pPr marL="0" indent="0" algn="just">
              <a:buNone/>
            </a:pPr>
            <a:r>
              <a:rPr lang="lv-LV" b="0" i="0" dirty="0">
                <a:solidFill>
                  <a:srgbClr val="414142"/>
                </a:solidFill>
                <a:effectLst/>
                <a:latin typeface="Times New Roman" panose="02020603050405020304" pitchFamily="18" charset="0"/>
                <a:cs typeface="Times New Roman" panose="02020603050405020304" pitchFamily="18" charset="0"/>
              </a:rPr>
              <a:t>9. Tehnisko apsekošanu (galveno inspekciju) veic:</a:t>
            </a:r>
          </a:p>
          <a:p>
            <a:pPr marL="0" indent="0" algn="just">
              <a:buNone/>
            </a:pPr>
            <a:r>
              <a:rPr lang="lv-LV" b="0" i="0" dirty="0">
                <a:solidFill>
                  <a:srgbClr val="414142"/>
                </a:solidFill>
                <a:effectLst/>
                <a:latin typeface="Times New Roman" panose="02020603050405020304" pitchFamily="18" charset="0"/>
                <a:cs typeface="Times New Roman" panose="02020603050405020304" pitchFamily="18" charset="0"/>
              </a:rPr>
              <a:t>   9.1. periodiski būves ekspluatācijas laikā:</a:t>
            </a:r>
          </a:p>
          <a:p>
            <a:pPr marL="0" indent="0" algn="just">
              <a:buNone/>
            </a:pPr>
            <a:r>
              <a:rPr lang="lv-LV" dirty="0">
                <a:solidFill>
                  <a:srgbClr val="414142"/>
                </a:solidFill>
                <a:latin typeface="Times New Roman" panose="02020603050405020304" pitchFamily="18" charset="0"/>
                <a:cs typeface="Times New Roman" panose="02020603050405020304" pitchFamily="18" charset="0"/>
              </a:rPr>
              <a:t>      </a:t>
            </a:r>
            <a:r>
              <a:rPr lang="lv-LV" b="0" i="0" dirty="0">
                <a:solidFill>
                  <a:srgbClr val="414142"/>
                </a:solidFill>
                <a:effectLst/>
                <a:latin typeface="Times New Roman" panose="02020603050405020304" pitchFamily="18" charset="0"/>
                <a:cs typeface="Times New Roman" panose="02020603050405020304" pitchFamily="18" charset="0"/>
              </a:rPr>
              <a:t>9.1.1. </a:t>
            </a:r>
            <a:r>
              <a:rPr lang="lv-LV" i="0" dirty="0">
                <a:solidFill>
                  <a:srgbClr val="414142"/>
                </a:solidFill>
                <a:effectLst/>
                <a:latin typeface="Times New Roman" panose="02020603050405020304" pitchFamily="18" charset="0"/>
                <a:cs typeface="Times New Roman" panose="02020603050405020304" pitchFamily="18" charset="0"/>
              </a:rPr>
              <a:t>ne retāk kā reizi 10 gados otrās un trešās grupas publiskai un daudzstāvu daudzdzīvokļu dzīvojamajai ēkai;</a:t>
            </a:r>
          </a:p>
          <a:p>
            <a:pPr marL="0" indent="0" algn="just">
              <a:buNone/>
            </a:pPr>
            <a:r>
              <a:rPr lang="lv-LV" b="0" i="0" dirty="0">
                <a:solidFill>
                  <a:srgbClr val="414142"/>
                </a:solidFill>
                <a:effectLst/>
                <a:latin typeface="Times New Roman" panose="02020603050405020304" pitchFamily="18" charset="0"/>
                <a:cs typeface="Times New Roman" panose="02020603050405020304" pitchFamily="18" charset="0"/>
              </a:rPr>
              <a:t>      9.1.2. </a:t>
            </a:r>
            <a:r>
              <a:rPr lang="lv-LV" b="1" i="0" dirty="0">
                <a:solidFill>
                  <a:srgbClr val="414142"/>
                </a:solidFill>
                <a:effectLst/>
                <a:latin typeface="Times New Roman" panose="02020603050405020304" pitchFamily="18" charset="0"/>
                <a:cs typeface="Times New Roman" panose="02020603050405020304" pitchFamily="18" charset="0"/>
              </a:rPr>
              <a:t>ne retāk kā reizi piecos gados otrās un trešās grupas tiltiem, ceļu pārvadiem, viaduktiem, estakādēm, gājēju tiltiem un pārvadiem, ceļu caurtekām, tuneļiem un atbalstsienām;</a:t>
            </a:r>
          </a:p>
        </p:txBody>
      </p:sp>
      <p:sp>
        <p:nvSpPr>
          <p:cNvPr id="7" name="Rectangle 6">
            <a:extLst>
              <a:ext uri="{FF2B5EF4-FFF2-40B4-BE49-F238E27FC236}">
                <a16:creationId xmlns:a16="http://schemas.microsoft.com/office/drawing/2014/main" id="{F0C48336-E2ED-448B-81CF-2DAE08E079AD}"/>
              </a:ext>
            </a:extLst>
          </p:cNvPr>
          <p:cNvSpPr/>
          <p:nvPr/>
        </p:nvSpPr>
        <p:spPr>
          <a:xfrm>
            <a:off x="663539" y="1912955"/>
            <a:ext cx="9054957" cy="52322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 variants – ne retāk kā reizi 5 gados;</a:t>
            </a:r>
          </a:p>
        </p:txBody>
      </p:sp>
    </p:spTree>
    <p:extLst>
      <p:ext uri="{BB962C8B-B14F-4D97-AF65-F5344CB8AC3E}">
        <p14:creationId xmlns:p14="http://schemas.microsoft.com/office/powerpoint/2010/main" val="2183475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Nr.3</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923830"/>
            <a:ext cx="11213387" cy="4821001"/>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Vai veicot tehnisko apsekošanu obligāti ir jāveic arī tehnisko izpēti?</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marR="0" lvl="0" indent="0"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Tikai tad, ja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pasūtītāj</a:t>
            </a:r>
            <a:r>
              <a:rPr lang="lv-LV" dirty="0">
                <a:solidFill>
                  <a:srgbClr val="000000"/>
                </a:solidFill>
                <a:latin typeface="Times New Roman" panose="02020603050405020304" pitchFamily="18" charset="0"/>
                <a:cs typeface="Times New Roman" panose="02020603050405020304" pitchFamily="18" charset="0"/>
              </a:rPr>
              <a:t>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un </a:t>
            </a:r>
            <a:r>
              <a:rPr kumimoji="0" lang="lv-LV"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apsekotājs</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par to mutiski ir vienojušies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marR="0" lvl="0" indent="0"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 – </a:t>
            </a:r>
            <a:r>
              <a:rPr lang="lv-LV" i="0" dirty="0">
                <a:solidFill>
                  <a:srgbClr val="414142"/>
                </a:solidFill>
                <a:effectLst/>
                <a:latin typeface="Times New Roman" panose="02020603050405020304" pitchFamily="18" charset="0"/>
                <a:cs typeface="Times New Roman" panose="02020603050405020304" pitchFamily="18" charset="0"/>
              </a:rPr>
              <a:t>Tehniskās apsekošanas ietvaros tehnisko izpēti ir jāveic obligāti</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marR="0" lvl="0" indent="0" defTabSz="914400" rtl="0" eaLnBrk="1" fontAlgn="auto" latinLnBrk="0" hangingPunct="1">
              <a:lnSpc>
                <a:spcPct val="90000"/>
              </a:lnSpc>
              <a:spcBef>
                <a:spcPts val="0"/>
              </a:spcBef>
              <a:spcAft>
                <a:spcPts val="60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C</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a:t>
            </a: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Tikai tad, </a:t>
            </a:r>
            <a:r>
              <a:rPr lang="sv-SE" b="0" i="0" dirty="0">
                <a:solidFill>
                  <a:srgbClr val="414142"/>
                </a:solidFill>
                <a:effectLst/>
                <a:latin typeface="Times New Roman" panose="02020603050405020304" pitchFamily="18" charset="0"/>
                <a:cs typeface="Times New Roman" panose="02020603050405020304" pitchFamily="18" charset="0"/>
              </a:rPr>
              <a:t>ja tas ir norādīts tehniskās apsekošanas uzdevumā</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a:t>
            </a:r>
            <a:endPar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defTabSz="914400" rtl="0" eaLnBrk="1" fontAlgn="auto" latinLnBrk="0" hangingPunct="1">
              <a:lnSpc>
                <a:spcPct val="90000"/>
              </a:lnSpc>
              <a:spcBef>
                <a:spcPts val="0"/>
              </a:spcBef>
              <a:spcAft>
                <a:spcPts val="600"/>
              </a:spcAft>
              <a:buClrTx/>
              <a:buSzTx/>
              <a:buFontTx/>
              <a:buNone/>
              <a:tabLst/>
              <a:defRPr/>
            </a:pPr>
            <a:r>
              <a:rPr lang="lv-LV" b="1" dirty="0">
                <a:latin typeface="Times New Roman" panose="02020603050405020304" pitchFamily="18" charset="0"/>
                <a:cs typeface="Times New Roman" panose="02020603050405020304" pitchFamily="18" charset="0"/>
              </a:rPr>
              <a:t>D</a:t>
            </a:r>
            <a:r>
              <a:rPr lang="en-US" b="1" dirty="0">
                <a:latin typeface="Times New Roman" panose="02020603050405020304" pitchFamily="18" charset="0"/>
                <a:cs typeface="Times New Roman" panose="02020603050405020304" pitchFamily="18" charset="0"/>
              </a:rPr>
              <a:t> – </a:t>
            </a:r>
            <a:r>
              <a:rPr lang="lv-LV" dirty="0">
                <a:latin typeface="Times New Roman" panose="02020603050405020304" pitchFamily="18" charset="0"/>
                <a:cs typeface="Times New Roman" panose="02020603050405020304" pitchFamily="18" charset="0"/>
              </a:rPr>
              <a:t>Visas iepriekš minētās atbildes ir pareizas.</a:t>
            </a:r>
            <a:endParaRPr lang="en-US" dirty="0">
              <a:latin typeface="Times New Roman" panose="02020603050405020304" pitchFamily="18" charset="0"/>
              <a:cs typeface="Times New Roman" panose="02020603050405020304" pitchFamily="18" charset="0"/>
            </a:endParaRPr>
          </a:p>
          <a:p>
            <a:pPr marL="0" indent="0">
              <a:buNone/>
            </a:pPr>
            <a:endParaRPr lang="lv-LV" dirty="0"/>
          </a:p>
        </p:txBody>
      </p:sp>
    </p:spTree>
    <p:extLst>
      <p:ext uri="{BB962C8B-B14F-4D97-AF65-F5344CB8AC3E}">
        <p14:creationId xmlns:p14="http://schemas.microsoft.com/office/powerpoint/2010/main" val="3009829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E07B99-F3B2-4262-BC05-A6236285B362}"/>
              </a:ext>
            </a:extLst>
          </p:cNvPr>
          <p:cNvSpPr>
            <a:spLocks noGrp="1"/>
          </p:cNvSpPr>
          <p:nvPr>
            <p:ph type="title"/>
          </p:nvPr>
        </p:nvSpPr>
        <p:spPr>
          <a:xfrm>
            <a:off x="2637890" y="552662"/>
            <a:ext cx="7192766" cy="980790"/>
          </a:xfrm>
        </p:spPr>
        <p:txBody>
          <a:bodyPr/>
          <a:lstStyle/>
          <a:p>
            <a:pPr algn="ctr"/>
            <a:r>
              <a:rPr lang="en-US" b="1" dirty="0">
                <a:latin typeface="Times New Roman" panose="02020603050405020304" pitchFamily="18" charset="0"/>
                <a:cs typeface="Times New Roman" panose="02020603050405020304" pitchFamily="18" charset="0"/>
              </a:rPr>
              <a:t>Atbildes uz jautājumu </a:t>
            </a:r>
            <a:r>
              <a:rPr lang="lv-LV" b="1" dirty="0">
                <a:latin typeface="Times New Roman" panose="02020603050405020304" pitchFamily="18" charset="0"/>
                <a:cs typeface="Times New Roman" panose="02020603050405020304" pitchFamily="18" charset="0"/>
              </a:rPr>
              <a:t>Nr.3</a:t>
            </a:r>
          </a:p>
        </p:txBody>
      </p:sp>
      <p:sp>
        <p:nvSpPr>
          <p:cNvPr id="3" name="Satura vietturis 2">
            <a:extLst>
              <a:ext uri="{FF2B5EF4-FFF2-40B4-BE49-F238E27FC236}">
                <a16:creationId xmlns:a16="http://schemas.microsoft.com/office/drawing/2014/main" id="{3BE4E77F-0DEE-4170-BA93-496127DBD9F1}"/>
              </a:ext>
            </a:extLst>
          </p:cNvPr>
          <p:cNvSpPr>
            <a:spLocks noGrp="1"/>
          </p:cNvSpPr>
          <p:nvPr>
            <p:ph idx="1"/>
          </p:nvPr>
        </p:nvSpPr>
        <p:spPr>
          <a:xfrm>
            <a:off x="663539" y="2546132"/>
            <a:ext cx="11141468" cy="3850560"/>
          </a:xfrm>
        </p:spPr>
        <p:txBody>
          <a:bodyPr>
            <a:normAutofit/>
          </a:bodyPr>
          <a:lstStyle/>
          <a:p>
            <a:pPr>
              <a:lnSpc>
                <a:spcPct val="107000"/>
              </a:lnSpc>
              <a:spcAft>
                <a:spcPts val="800"/>
              </a:spcAft>
            </a:pPr>
            <a:r>
              <a:rPr lang="lv-LV" dirty="0">
                <a:effectLst/>
                <a:latin typeface="Times New Roman" panose="02020603050405020304" pitchFamily="18" charset="0"/>
                <a:ea typeface="Calibri" panose="020F0502020204030204" pitchFamily="34" charset="0"/>
                <a:cs typeface="Times New Roman" panose="02020603050405020304" pitchFamily="18" charset="0"/>
              </a:rPr>
              <a:t>Ministru kabineta 2021. gada 15. jūnija noteikumi Nr. 384 "Būvju tehniskās apsekošanas būvnormatīvs LBN 405-21", 13. punkts.</a:t>
            </a:r>
          </a:p>
          <a:p>
            <a:pPr>
              <a:lnSpc>
                <a:spcPct val="107000"/>
              </a:lnSpc>
              <a:spcAft>
                <a:spcPts val="800"/>
              </a:spcAft>
            </a:pPr>
            <a:r>
              <a:rPr lang="lv-LV" b="1" i="0" dirty="0">
                <a:solidFill>
                  <a:srgbClr val="414142"/>
                </a:solidFill>
                <a:effectLst/>
                <a:latin typeface="Times New Roman" panose="02020603050405020304" pitchFamily="18" charset="0"/>
                <a:cs typeface="Times New Roman" panose="02020603050405020304" pitchFamily="18" charset="0"/>
              </a:rPr>
              <a:t>Tehniskās apsekošanas ietvaros tehnisko izpēti veic, ja tas ir norādīts tehniskās apsekošanas uzdevumā</a:t>
            </a:r>
            <a:r>
              <a:rPr lang="lv-LV" b="0" i="0" dirty="0">
                <a:solidFill>
                  <a:srgbClr val="414142"/>
                </a:solidFill>
                <a:effectLst/>
                <a:latin typeface="Times New Roman" panose="02020603050405020304" pitchFamily="18" charset="0"/>
                <a:cs typeface="Times New Roman" panose="02020603050405020304" pitchFamily="18" charset="0"/>
              </a:rPr>
              <a:t>.</a:t>
            </a:r>
            <a:endParaRPr lang="lv-LV"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endParaRPr lang="lv-LV"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F0C48336-E2ED-448B-81CF-2DAE08E079AD}"/>
              </a:ext>
            </a:extLst>
          </p:cNvPr>
          <p:cNvSpPr/>
          <p:nvPr/>
        </p:nvSpPr>
        <p:spPr>
          <a:xfrm>
            <a:off x="663539" y="1605137"/>
            <a:ext cx="10979217" cy="138499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 variants– Tikai tad, ja tas ir norādīts tehniskās apsekošanas uzdevumā;</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lv-LV"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204964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32537C4-BEE4-4C73-AE23-9318032E0FDF}"/>
              </a:ext>
            </a:extLst>
          </p:cNvPr>
          <p:cNvSpPr>
            <a:spLocks noGrp="1"/>
          </p:cNvSpPr>
          <p:nvPr>
            <p:ph type="title"/>
          </p:nvPr>
        </p:nvSpPr>
        <p:spPr>
          <a:xfrm>
            <a:off x="3136185" y="385432"/>
            <a:ext cx="6617413" cy="1325563"/>
          </a:xfrm>
        </p:spPr>
        <p:txBody>
          <a:bodyPr/>
          <a:lstStyle/>
          <a:p>
            <a:pPr algn="ctr"/>
            <a:r>
              <a:rPr lang="en-US" b="1" dirty="0">
                <a:latin typeface="Times New Roman" panose="02020603050405020304" pitchFamily="18" charset="0"/>
                <a:cs typeface="Times New Roman" panose="02020603050405020304" pitchFamily="18" charset="0"/>
              </a:rPr>
              <a:t>Jautājums </a:t>
            </a:r>
            <a:r>
              <a:rPr lang="lv-LV" b="1" dirty="0">
                <a:latin typeface="Times New Roman" panose="02020603050405020304" pitchFamily="18" charset="0"/>
                <a:cs typeface="Times New Roman" panose="02020603050405020304" pitchFamily="18" charset="0"/>
              </a:rPr>
              <a:t>Nr.4</a:t>
            </a:r>
          </a:p>
        </p:txBody>
      </p:sp>
      <p:sp>
        <p:nvSpPr>
          <p:cNvPr id="3" name="Satura vietturis 2">
            <a:extLst>
              <a:ext uri="{FF2B5EF4-FFF2-40B4-BE49-F238E27FC236}">
                <a16:creationId xmlns:a16="http://schemas.microsoft.com/office/drawing/2014/main" id="{CF1FA05E-ECE0-46CE-85B2-817FD3C57A17}"/>
              </a:ext>
            </a:extLst>
          </p:cNvPr>
          <p:cNvSpPr>
            <a:spLocks noGrp="1"/>
          </p:cNvSpPr>
          <p:nvPr>
            <p:ph idx="1"/>
          </p:nvPr>
        </p:nvSpPr>
        <p:spPr>
          <a:xfrm>
            <a:off x="489306" y="1923831"/>
            <a:ext cx="11213387" cy="4177426"/>
          </a:xfrm>
        </p:spPr>
        <p:txBody>
          <a:bodyPr>
            <a:normAutofit/>
          </a:bodyPr>
          <a:lstStyle/>
          <a:p>
            <a:pPr marL="0" indent="0" algn="just">
              <a:buNone/>
            </a:pPr>
            <a:r>
              <a:rPr lang="lv-LV" b="1" dirty="0">
                <a:effectLst/>
                <a:latin typeface="Times New Roman" panose="02020603050405020304" pitchFamily="18" charset="0"/>
                <a:ea typeface="Calibri" panose="020F0502020204030204" pitchFamily="34" charset="0"/>
                <a:cs typeface="Times New Roman" panose="02020603050405020304" pitchFamily="18" charset="0"/>
              </a:rPr>
              <a:t>Kur </a:t>
            </a:r>
            <a:r>
              <a:rPr lang="lv-LV" b="1" dirty="0" err="1">
                <a:effectLst/>
                <a:latin typeface="Times New Roman" panose="02020603050405020304" pitchFamily="18" charset="0"/>
                <a:ea typeface="Calibri" panose="020F0502020204030204" pitchFamily="34" charset="0"/>
                <a:cs typeface="Times New Roman" panose="02020603050405020304" pitchFamily="18" charset="0"/>
              </a:rPr>
              <a:t>apsekotājam</a:t>
            </a:r>
            <a:r>
              <a:rPr lang="lv-LV" b="1" dirty="0">
                <a:effectLst/>
                <a:latin typeface="Times New Roman" panose="02020603050405020304" pitchFamily="18" charset="0"/>
                <a:ea typeface="Calibri" panose="020F0502020204030204" pitchFamily="34" charset="0"/>
                <a:cs typeface="Times New Roman" panose="02020603050405020304" pitchFamily="18" charset="0"/>
              </a:rPr>
              <a:t> jāsastāda un jāpievieno tehniskās apsekošanas atzinums?</a:t>
            </a:r>
          </a:p>
          <a:p>
            <a:pPr marL="0" indent="0" algn="just">
              <a:buNone/>
            </a:pPr>
            <a:endParaRPr lang="lv-LV"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lv-LV" b="1" dirty="0">
                <a:latin typeface="Times New Roman" panose="02020603050405020304" pitchFamily="18" charset="0"/>
                <a:cs typeface="Times New Roman" panose="02020603050405020304" pitchFamily="18" charset="0"/>
              </a:rPr>
              <a:t>Atbilžu varianti:</a:t>
            </a:r>
          </a:p>
          <a:p>
            <a:pPr marL="0" indent="0" algn="just">
              <a:spcBef>
                <a:spcPts val="0"/>
              </a:spcBef>
              <a:spcAft>
                <a:spcPts val="600"/>
              </a:spcAft>
              <a:buNone/>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lang="lv-LV" dirty="0">
                <a:solidFill>
                  <a:srgbClr val="000000"/>
                </a:solidFill>
                <a:latin typeface="Times New Roman" panose="02020603050405020304" pitchFamily="18" charset="0"/>
                <a:cs typeface="Times New Roman" panose="02020603050405020304" pitchFamily="18" charset="0"/>
              </a:rPr>
              <a:t>Atbilstoši tehniskās apsekošanas uzdevumā noteiktajam;</a:t>
            </a:r>
          </a:p>
          <a:p>
            <a:pPr marL="0" indent="0" algn="just">
              <a:spcBef>
                <a:spcPts val="0"/>
              </a:spcBef>
              <a:spcAft>
                <a:spcPts val="600"/>
              </a:spcAft>
              <a:buNone/>
              <a:defRPr/>
            </a:pP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Būvniecības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informācijas</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sistēmā</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indent="0" algn="just">
              <a:spcBef>
                <a:spcPts val="0"/>
              </a:spcBef>
              <a:spcAft>
                <a:spcPts val="600"/>
              </a:spcAft>
              <a:buNone/>
              <a:defRPr/>
            </a:pPr>
            <a:r>
              <a:rPr kumimoji="0" lang="lv-LV"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a:t>
            </a:r>
            <a:r>
              <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Normatīvajos aktos nav </a:t>
            </a:r>
            <a:r>
              <a:rPr lang="lv-LV" dirty="0">
                <a:solidFill>
                  <a:srgbClr val="000000"/>
                </a:solidFill>
                <a:latin typeface="Times New Roman" panose="02020603050405020304" pitchFamily="18" charset="0"/>
                <a:cs typeface="Times New Roman" panose="02020603050405020304" pitchFamily="18" charset="0"/>
              </a:rPr>
              <a:t>noteikts, a</a:t>
            </a:r>
            <a:r>
              <a:rPr kumimoji="0" lang="lv-LV" sz="280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psekotājs</a:t>
            </a:r>
            <a:r>
              <a:rPr kumimoji="0" lang="lv-LV"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pats izvēlas, kur pievienot atzinumu</a:t>
            </a:r>
            <a:r>
              <a:rPr lang="lv-LV" dirty="0">
                <a:solidFill>
                  <a:srgbClr val="000000"/>
                </a:solidFill>
                <a:latin typeface="Times New Roman" panose="02020603050405020304" pitchFamily="18" charset="0"/>
                <a:cs typeface="Times New Roman" panose="02020603050405020304" pitchFamily="18" charset="0"/>
              </a:rPr>
              <a:t>.</a:t>
            </a:r>
            <a:endPar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0"/>
              </a:spcBef>
              <a:spcAft>
                <a:spcPts val="600"/>
              </a:spcAft>
              <a:buClrTx/>
              <a:buSzTx/>
              <a:buFontTx/>
              <a:buNone/>
              <a:tabLst/>
              <a:defRPr/>
            </a:pPr>
            <a:endParaRPr kumimoji="0" lang="en-US" sz="280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indent="0">
              <a:buNone/>
            </a:pPr>
            <a:endParaRPr lang="en-US" dirty="0"/>
          </a:p>
          <a:p>
            <a:pPr marL="0" indent="0">
              <a:buNone/>
            </a:pPr>
            <a:endParaRPr lang="lv-LV" dirty="0"/>
          </a:p>
        </p:txBody>
      </p:sp>
    </p:spTree>
    <p:extLst>
      <p:ext uri="{BB962C8B-B14F-4D97-AF65-F5344CB8AC3E}">
        <p14:creationId xmlns:p14="http://schemas.microsoft.com/office/powerpoint/2010/main" val="33306327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1988</TotalTime>
  <Words>1641</Words>
  <Application>Microsoft Office PowerPoint</Application>
  <PresentationFormat>Widescreen</PresentationFormat>
  <Paragraphs>143</Paragraphs>
  <Slides>25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Rockwell</vt:lpstr>
      <vt:lpstr>Times New Roman</vt:lpstr>
      <vt:lpstr>Verdana</vt:lpstr>
      <vt:lpstr>Office Theme</vt:lpstr>
      <vt:lpstr>PowerPoint Presentation</vt:lpstr>
      <vt:lpstr>PowerPoint Presentation</vt:lpstr>
      <vt:lpstr>Jautājums Nr.1</vt:lpstr>
      <vt:lpstr>Atbildes uz jautājumu Nr.1</vt:lpstr>
      <vt:lpstr>Jautājums Nr.2</vt:lpstr>
      <vt:lpstr>Atbildes uz jautājumu Nr.2</vt:lpstr>
      <vt:lpstr>Jautājums Nr.3</vt:lpstr>
      <vt:lpstr>Atbildes uz jautājumu Nr.3</vt:lpstr>
      <vt:lpstr>Jautājums Nr.4</vt:lpstr>
      <vt:lpstr>Atbildes uz jautājumu Nr.4</vt:lpstr>
      <vt:lpstr>Jautājums Nr.5</vt:lpstr>
      <vt:lpstr>Atbildes uz jautājumu Nr.5</vt:lpstr>
      <vt:lpstr>Jautājums Nr.6</vt:lpstr>
      <vt:lpstr>Atbildes uz jautājumu Nr.6</vt:lpstr>
      <vt:lpstr>Jautājums Nr.7</vt:lpstr>
      <vt:lpstr>Atbildes uz jautājumu Nr.7</vt:lpstr>
      <vt:lpstr>Jautājums Nr.8</vt:lpstr>
      <vt:lpstr>Atbildes uz jautājumu Nr.8</vt:lpstr>
      <vt:lpstr>Jautājums Nr.9</vt:lpstr>
      <vt:lpstr>Atbildes uz jautājumu Nr.9</vt:lpstr>
      <vt:lpstr>Jautājums Nr.10</vt:lpstr>
      <vt:lpstr>Atbildes uz jautājumu Nr.10</vt:lpstr>
      <vt:lpstr>Jautājums Nr.11</vt:lpstr>
      <vt:lpstr>Atbildes uz jautājumu Nr.11</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Jānis Palamarčuks</dc:creator>
  <cp:lastModifiedBy>Matīss Makejevs</cp:lastModifiedBy>
  <cp:revision>124</cp:revision>
  <dcterms:created xsi:type="dcterms:W3CDTF">2020-12-14T21:39:04Z</dcterms:created>
  <dcterms:modified xsi:type="dcterms:W3CDTF">2023-11-30T09:46:47Z</dcterms:modified>
</cp:coreProperties>
</file>