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6" r:id="rId1"/>
  </p:sldMasterIdLst>
  <p:notesMasterIdLst>
    <p:notesMasterId r:id="rId12"/>
  </p:notesMasterIdLst>
  <p:sldIdLst>
    <p:sldId id="256" r:id="rId2"/>
    <p:sldId id="257" r:id="rId3"/>
    <p:sldId id="258" r:id="rId4"/>
    <p:sldId id="260" r:id="rId5"/>
    <p:sldId id="261" r:id="rId6"/>
    <p:sldId id="262" r:id="rId7"/>
    <p:sldId id="265" r:id="rId8"/>
    <p:sldId id="266" r:id="rId9"/>
    <p:sldId id="267" r:id="rId10"/>
    <p:sldId id="264"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70AA0AA-A6BA-1B71-14B7-E3233AA0A1C1}" name="Diāna Gerne" initials="DG" userId="S::Diana.Gerne@bvkb.gov.lv::ad550f46-071a-4151-9ec6-35445d766c65" providerId="AD"/>
  <p188:author id="{1B1750F5-E489-4A48-1D8C-ECB0DD9ECFB4}" name="Karīna Antonišķe" initials="KA" userId="S::Karina.Zendarova@bvkb.gov.lv::a28bc01f-3ca0-4cea-990a-826715dda1ac"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3792" autoAdjust="0"/>
  </p:normalViewPr>
  <p:slideViewPr>
    <p:cSldViewPr snapToGrid="0">
      <p:cViewPr varScale="1">
        <p:scale>
          <a:sx n="62" d="100"/>
          <a:sy n="62" d="100"/>
        </p:scale>
        <p:origin x="828" y="56"/>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7" d="100"/>
          <a:sy n="87" d="100"/>
        </p:scale>
        <p:origin x="3840"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8/10/relationships/authors" Targe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D49439-89F7-4501-93DC-39A682719CDC}" type="datetimeFigureOut">
              <a:rPr lang="lv-LV" smtClean="0"/>
              <a:t>30.11.2023</a:t>
            </a:fld>
            <a:endParaRPr lang="lv-LV"/>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416757-3919-436B-8E2E-5CCEC9D3AA78}" type="slidenum">
              <a:rPr lang="lv-LV" smtClean="0"/>
              <a:t>‹#›</a:t>
            </a:fld>
            <a:endParaRPr lang="lv-LV"/>
          </a:p>
        </p:txBody>
      </p:sp>
    </p:spTree>
    <p:extLst>
      <p:ext uri="{BB962C8B-B14F-4D97-AF65-F5344CB8AC3E}">
        <p14:creationId xmlns:p14="http://schemas.microsoft.com/office/powerpoint/2010/main" val="14161283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5"/>
          </p:nvPr>
        </p:nvSpPr>
        <p:spPr/>
        <p:txBody>
          <a:bodyPr/>
          <a:lstStyle/>
          <a:p>
            <a:fld id="{A3416757-3919-436B-8E2E-5CCEC9D3AA78}" type="slidenum">
              <a:rPr lang="lv-LV" smtClean="0"/>
              <a:t>2</a:t>
            </a:fld>
            <a:endParaRPr lang="lv-LV"/>
          </a:p>
        </p:txBody>
      </p:sp>
    </p:spTree>
    <p:extLst>
      <p:ext uri="{BB962C8B-B14F-4D97-AF65-F5344CB8AC3E}">
        <p14:creationId xmlns:p14="http://schemas.microsoft.com/office/powerpoint/2010/main" val="23545509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5"/>
          </p:nvPr>
        </p:nvSpPr>
        <p:spPr/>
        <p:txBody>
          <a:bodyPr/>
          <a:lstStyle/>
          <a:p>
            <a:fld id="{A3416757-3919-436B-8E2E-5CCEC9D3AA78}" type="slidenum">
              <a:rPr lang="lv-LV" smtClean="0"/>
              <a:t>3</a:t>
            </a:fld>
            <a:endParaRPr lang="lv-LV"/>
          </a:p>
        </p:txBody>
      </p:sp>
    </p:spTree>
    <p:extLst>
      <p:ext uri="{BB962C8B-B14F-4D97-AF65-F5344CB8AC3E}">
        <p14:creationId xmlns:p14="http://schemas.microsoft.com/office/powerpoint/2010/main" val="29432143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0508991-A629-41CE-B7AD-9D83B6122965}" type="datetimeFigureOut">
              <a:rPr lang="lv-LV" smtClean="0"/>
              <a:t>30.11.2023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8DF063C9-905E-4BA3-82D6-495C8390A632}" type="slidenum">
              <a:rPr lang="lv-LV" smtClean="0"/>
              <a:t>‹#›</a:t>
            </a:fld>
            <a:endParaRPr lang="lv-LV"/>
          </a:p>
        </p:txBody>
      </p:sp>
    </p:spTree>
    <p:extLst>
      <p:ext uri="{BB962C8B-B14F-4D97-AF65-F5344CB8AC3E}">
        <p14:creationId xmlns:p14="http://schemas.microsoft.com/office/powerpoint/2010/main" val="15448133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0508991-A629-41CE-B7AD-9D83B6122965}" type="datetimeFigureOut">
              <a:rPr lang="lv-LV" smtClean="0"/>
              <a:t>30.11.2023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8DF063C9-905E-4BA3-82D6-495C8390A632}" type="slidenum">
              <a:rPr lang="lv-LV" smtClean="0"/>
              <a:t>‹#›</a:t>
            </a:fld>
            <a:endParaRPr lang="lv-LV"/>
          </a:p>
        </p:txBody>
      </p:sp>
    </p:spTree>
    <p:extLst>
      <p:ext uri="{BB962C8B-B14F-4D97-AF65-F5344CB8AC3E}">
        <p14:creationId xmlns:p14="http://schemas.microsoft.com/office/powerpoint/2010/main" val="3699147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0508991-A629-41CE-B7AD-9D83B6122965}" type="datetimeFigureOut">
              <a:rPr lang="lv-LV" smtClean="0"/>
              <a:t>30.11.2023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8DF063C9-905E-4BA3-82D6-495C8390A632}" type="slidenum">
              <a:rPr lang="lv-LV" smtClean="0"/>
              <a:t>‹#›</a:t>
            </a:fld>
            <a:endParaRPr lang="lv-LV"/>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101442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0508991-A629-41CE-B7AD-9D83B6122965}" type="datetimeFigureOut">
              <a:rPr lang="lv-LV" smtClean="0"/>
              <a:t>30.11.2023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8DF063C9-905E-4BA3-82D6-495C8390A632}" type="slidenum">
              <a:rPr lang="lv-LV" smtClean="0"/>
              <a:t>‹#›</a:t>
            </a:fld>
            <a:endParaRPr lang="lv-LV"/>
          </a:p>
        </p:txBody>
      </p:sp>
    </p:spTree>
    <p:extLst>
      <p:ext uri="{BB962C8B-B14F-4D97-AF65-F5344CB8AC3E}">
        <p14:creationId xmlns:p14="http://schemas.microsoft.com/office/powerpoint/2010/main" val="7966166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0508991-A629-41CE-B7AD-9D83B6122965}" type="datetimeFigureOut">
              <a:rPr lang="lv-LV" smtClean="0"/>
              <a:t>30.11.2023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8DF063C9-905E-4BA3-82D6-495C8390A632}" type="slidenum">
              <a:rPr lang="lv-LV" smtClean="0"/>
              <a:t>‹#›</a:t>
            </a:fld>
            <a:endParaRPr lang="lv-LV"/>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934009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0508991-A629-41CE-B7AD-9D83B6122965}" type="datetimeFigureOut">
              <a:rPr lang="lv-LV" smtClean="0"/>
              <a:t>30.11.2023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8DF063C9-905E-4BA3-82D6-495C8390A632}" type="slidenum">
              <a:rPr lang="lv-LV" smtClean="0"/>
              <a:t>‹#›</a:t>
            </a:fld>
            <a:endParaRPr lang="lv-LV"/>
          </a:p>
        </p:txBody>
      </p:sp>
    </p:spTree>
    <p:extLst>
      <p:ext uri="{BB962C8B-B14F-4D97-AF65-F5344CB8AC3E}">
        <p14:creationId xmlns:p14="http://schemas.microsoft.com/office/powerpoint/2010/main" val="38306077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0508991-A629-41CE-B7AD-9D83B6122965}" type="datetimeFigureOut">
              <a:rPr lang="lv-LV" smtClean="0"/>
              <a:t>30.11.2023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8DF063C9-905E-4BA3-82D6-495C8390A632}" type="slidenum">
              <a:rPr lang="lv-LV" smtClean="0"/>
              <a:t>‹#›</a:t>
            </a:fld>
            <a:endParaRPr lang="lv-LV"/>
          </a:p>
        </p:txBody>
      </p:sp>
    </p:spTree>
    <p:extLst>
      <p:ext uri="{BB962C8B-B14F-4D97-AF65-F5344CB8AC3E}">
        <p14:creationId xmlns:p14="http://schemas.microsoft.com/office/powerpoint/2010/main" val="2144697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0508991-A629-41CE-B7AD-9D83B6122965}" type="datetimeFigureOut">
              <a:rPr lang="lv-LV" smtClean="0"/>
              <a:t>30.11.2023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8DF063C9-905E-4BA3-82D6-495C8390A632}" type="slidenum">
              <a:rPr lang="lv-LV" smtClean="0"/>
              <a:t>‹#›</a:t>
            </a:fld>
            <a:endParaRPr lang="lv-LV"/>
          </a:p>
        </p:txBody>
      </p:sp>
    </p:spTree>
    <p:extLst>
      <p:ext uri="{BB962C8B-B14F-4D97-AF65-F5344CB8AC3E}">
        <p14:creationId xmlns:p14="http://schemas.microsoft.com/office/powerpoint/2010/main" val="2315050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0508991-A629-41CE-B7AD-9D83B6122965}" type="datetimeFigureOut">
              <a:rPr lang="lv-LV" smtClean="0"/>
              <a:t>30.11.2023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8DF063C9-905E-4BA3-82D6-495C8390A632}" type="slidenum">
              <a:rPr lang="lv-LV" smtClean="0"/>
              <a:t>‹#›</a:t>
            </a:fld>
            <a:endParaRPr lang="lv-LV"/>
          </a:p>
        </p:txBody>
      </p:sp>
    </p:spTree>
    <p:extLst>
      <p:ext uri="{BB962C8B-B14F-4D97-AF65-F5344CB8AC3E}">
        <p14:creationId xmlns:p14="http://schemas.microsoft.com/office/powerpoint/2010/main" val="3956887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0508991-A629-41CE-B7AD-9D83B6122965}" type="datetimeFigureOut">
              <a:rPr lang="lv-LV" smtClean="0"/>
              <a:t>30.11.2023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8DF063C9-905E-4BA3-82D6-495C8390A632}" type="slidenum">
              <a:rPr lang="lv-LV" smtClean="0"/>
              <a:t>‹#›</a:t>
            </a:fld>
            <a:endParaRPr lang="lv-LV"/>
          </a:p>
        </p:txBody>
      </p:sp>
    </p:spTree>
    <p:extLst>
      <p:ext uri="{BB962C8B-B14F-4D97-AF65-F5344CB8AC3E}">
        <p14:creationId xmlns:p14="http://schemas.microsoft.com/office/powerpoint/2010/main" val="1913016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0508991-A629-41CE-B7AD-9D83B6122965}" type="datetimeFigureOut">
              <a:rPr lang="lv-LV" smtClean="0"/>
              <a:t>30.11.2023</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8DF063C9-905E-4BA3-82D6-495C8390A632}" type="slidenum">
              <a:rPr lang="lv-LV" smtClean="0"/>
              <a:t>‹#›</a:t>
            </a:fld>
            <a:endParaRPr lang="lv-LV"/>
          </a:p>
        </p:txBody>
      </p:sp>
    </p:spTree>
    <p:extLst>
      <p:ext uri="{BB962C8B-B14F-4D97-AF65-F5344CB8AC3E}">
        <p14:creationId xmlns:p14="http://schemas.microsoft.com/office/powerpoint/2010/main" val="42319145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0508991-A629-41CE-B7AD-9D83B6122965}" type="datetimeFigureOut">
              <a:rPr lang="lv-LV" smtClean="0"/>
              <a:t>30.11.2023</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8DF063C9-905E-4BA3-82D6-495C8390A632}" type="slidenum">
              <a:rPr lang="lv-LV" smtClean="0"/>
              <a:t>‹#›</a:t>
            </a:fld>
            <a:endParaRPr lang="lv-LV"/>
          </a:p>
        </p:txBody>
      </p:sp>
    </p:spTree>
    <p:extLst>
      <p:ext uri="{BB962C8B-B14F-4D97-AF65-F5344CB8AC3E}">
        <p14:creationId xmlns:p14="http://schemas.microsoft.com/office/powerpoint/2010/main" val="23875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0508991-A629-41CE-B7AD-9D83B6122965}" type="datetimeFigureOut">
              <a:rPr lang="lv-LV" smtClean="0"/>
              <a:t>30.11.2023</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8DF063C9-905E-4BA3-82D6-495C8390A632}" type="slidenum">
              <a:rPr lang="lv-LV" smtClean="0"/>
              <a:t>‹#›</a:t>
            </a:fld>
            <a:endParaRPr lang="lv-LV"/>
          </a:p>
        </p:txBody>
      </p:sp>
    </p:spTree>
    <p:extLst>
      <p:ext uri="{BB962C8B-B14F-4D97-AF65-F5344CB8AC3E}">
        <p14:creationId xmlns:p14="http://schemas.microsoft.com/office/powerpoint/2010/main" val="33058437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508991-A629-41CE-B7AD-9D83B6122965}" type="datetimeFigureOut">
              <a:rPr lang="lv-LV" smtClean="0"/>
              <a:t>30.11.2023</a:t>
            </a:fld>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8DF063C9-905E-4BA3-82D6-495C8390A632}" type="slidenum">
              <a:rPr lang="lv-LV" smtClean="0"/>
              <a:t>‹#›</a:t>
            </a:fld>
            <a:endParaRPr lang="lv-LV"/>
          </a:p>
        </p:txBody>
      </p:sp>
    </p:spTree>
    <p:extLst>
      <p:ext uri="{BB962C8B-B14F-4D97-AF65-F5344CB8AC3E}">
        <p14:creationId xmlns:p14="http://schemas.microsoft.com/office/powerpoint/2010/main" val="38473011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0508991-A629-41CE-B7AD-9D83B6122965}" type="datetimeFigureOut">
              <a:rPr lang="lv-LV" smtClean="0"/>
              <a:t>30.11.2023</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8DF063C9-905E-4BA3-82D6-495C8390A632}" type="slidenum">
              <a:rPr lang="lv-LV" smtClean="0"/>
              <a:t>‹#›</a:t>
            </a:fld>
            <a:endParaRPr lang="lv-LV"/>
          </a:p>
        </p:txBody>
      </p:sp>
    </p:spTree>
    <p:extLst>
      <p:ext uri="{BB962C8B-B14F-4D97-AF65-F5344CB8AC3E}">
        <p14:creationId xmlns:p14="http://schemas.microsoft.com/office/powerpoint/2010/main" val="2194720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8DF063C9-905E-4BA3-82D6-495C8390A632}" type="slidenum">
              <a:rPr lang="lv-LV" smtClean="0"/>
              <a:t>‹#›</a:t>
            </a:fld>
            <a:endParaRPr lang="lv-LV"/>
          </a:p>
        </p:txBody>
      </p:sp>
      <p:sp>
        <p:nvSpPr>
          <p:cNvPr id="5" name="Date Placeholder 4"/>
          <p:cNvSpPr>
            <a:spLocks noGrp="1"/>
          </p:cNvSpPr>
          <p:nvPr>
            <p:ph type="dt" sz="half" idx="10"/>
          </p:nvPr>
        </p:nvSpPr>
        <p:spPr/>
        <p:txBody>
          <a:bodyPr/>
          <a:lstStyle/>
          <a:p>
            <a:fld id="{C0508991-A629-41CE-B7AD-9D83B6122965}" type="datetimeFigureOut">
              <a:rPr lang="lv-LV" smtClean="0"/>
              <a:t>30.11.2023</a:t>
            </a:fld>
            <a:endParaRPr lang="lv-LV"/>
          </a:p>
        </p:txBody>
      </p:sp>
    </p:spTree>
    <p:extLst>
      <p:ext uri="{BB962C8B-B14F-4D97-AF65-F5344CB8AC3E}">
        <p14:creationId xmlns:p14="http://schemas.microsoft.com/office/powerpoint/2010/main" val="2412414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0508991-A629-41CE-B7AD-9D83B6122965}" type="datetimeFigureOut">
              <a:rPr lang="lv-LV" smtClean="0"/>
              <a:t>30.11.2023</a:t>
            </a:fld>
            <a:endParaRPr lang="lv-LV"/>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DF063C9-905E-4BA3-82D6-495C8390A632}" type="slidenum">
              <a:rPr lang="lv-LV" smtClean="0"/>
              <a:t>‹#›</a:t>
            </a:fld>
            <a:endParaRPr lang="lv-LV"/>
          </a:p>
        </p:txBody>
      </p:sp>
    </p:spTree>
    <p:extLst>
      <p:ext uri="{BB962C8B-B14F-4D97-AF65-F5344CB8AC3E}">
        <p14:creationId xmlns:p14="http://schemas.microsoft.com/office/powerpoint/2010/main" val="713385905"/>
      </p:ext>
    </p:extLst>
  </p:cSld>
  <p:clrMap bg1="lt1" tx1="dk1" bg2="lt2" tx2="dk2" accent1="accent1" accent2="accent2" accent3="accent3" accent4="accent4" accent5="accent5" accent6="accent6" hlink="hlink" folHlink="folHlink"/>
  <p:sldLayoutIdLst>
    <p:sldLayoutId id="2147483767" r:id="rId1"/>
    <p:sldLayoutId id="2147483768" r:id="rId2"/>
    <p:sldLayoutId id="2147483769" r:id="rId3"/>
    <p:sldLayoutId id="2147483770" r:id="rId4"/>
    <p:sldLayoutId id="2147483771" r:id="rId5"/>
    <p:sldLayoutId id="2147483772" r:id="rId6"/>
    <p:sldLayoutId id="2147483773" r:id="rId7"/>
    <p:sldLayoutId id="2147483774" r:id="rId8"/>
    <p:sldLayoutId id="2147483775" r:id="rId9"/>
    <p:sldLayoutId id="2147483776" r:id="rId10"/>
    <p:sldLayoutId id="2147483777" r:id="rId11"/>
    <p:sldLayoutId id="2147483778" r:id="rId12"/>
    <p:sldLayoutId id="2147483779" r:id="rId13"/>
    <p:sldLayoutId id="2147483780" r:id="rId14"/>
    <p:sldLayoutId id="2147483781" r:id="rId15"/>
    <p:sldLayoutId id="214748378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sv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svg"/></Relationships>
</file>

<file path=ppt/slides/_rels/slide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54A3B2-1EF1-E0C6-250F-F539336BCD13}"/>
              </a:ext>
            </a:extLst>
          </p:cNvPr>
          <p:cNvSpPr>
            <a:spLocks noGrp="1"/>
          </p:cNvSpPr>
          <p:nvPr>
            <p:ph type="ctrTitle"/>
          </p:nvPr>
        </p:nvSpPr>
        <p:spPr>
          <a:xfrm>
            <a:off x="992766" y="3190777"/>
            <a:ext cx="8288032" cy="1096316"/>
          </a:xfrm>
        </p:spPr>
        <p:txBody>
          <a:bodyPr>
            <a:noAutofit/>
          </a:bodyPr>
          <a:lstStyle/>
          <a:p>
            <a:pPr algn="ctr">
              <a:lnSpc>
                <a:spcPct val="90000"/>
              </a:lnSpc>
            </a:pPr>
            <a:r>
              <a:rPr lang="lv-LV" sz="4000" b="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IZMAIŅAS NORMATĪVĀJĀ REGULĒJUMĀ 2023</a:t>
            </a:r>
            <a:endParaRPr lang="lv-LV" sz="4000" b="1"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606B80C2-8CB2-0F5A-38AB-689E5A46D540}"/>
              </a:ext>
            </a:extLst>
          </p:cNvPr>
          <p:cNvSpPr>
            <a:spLocks noGrp="1"/>
          </p:cNvSpPr>
          <p:nvPr>
            <p:ph type="subTitle" idx="1"/>
          </p:nvPr>
        </p:nvSpPr>
        <p:spPr>
          <a:xfrm>
            <a:off x="992766" y="5264675"/>
            <a:ext cx="7864363" cy="817626"/>
          </a:xfrm>
        </p:spPr>
        <p:txBody>
          <a:bodyPr>
            <a:normAutofit fontScale="92500" lnSpcReduction="10000"/>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lv-LV" sz="1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Būvniecības kontroles departamenta </a:t>
            </a:r>
          </a:p>
          <a:p>
            <a:pPr marL="0" marR="0" lvl="0" indent="0" defTabSz="914400" rtl="0" eaLnBrk="1" fontAlgn="auto" latinLnBrk="0" hangingPunct="1">
              <a:lnSpc>
                <a:spcPct val="100000"/>
              </a:lnSpc>
              <a:spcBef>
                <a:spcPts val="0"/>
              </a:spcBef>
              <a:spcAft>
                <a:spcPts val="0"/>
              </a:spcAft>
              <a:buClrTx/>
              <a:buSzTx/>
              <a:buFontTx/>
              <a:buNone/>
              <a:tabLst/>
              <a:defRPr/>
            </a:pPr>
            <a:r>
              <a:rPr kumimoji="0" lang="lv-LV" sz="1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Būvdarbu kontroles nodaļas vadītāja vietniece</a:t>
            </a:r>
          </a:p>
          <a:p>
            <a:pPr marL="0" marR="0" lvl="0" indent="0" defTabSz="914400" rtl="0" eaLnBrk="1" fontAlgn="auto" latinLnBrk="0" hangingPunct="1">
              <a:lnSpc>
                <a:spcPct val="100000"/>
              </a:lnSpc>
              <a:spcBef>
                <a:spcPts val="0"/>
              </a:spcBef>
              <a:spcAft>
                <a:spcPts val="0"/>
              </a:spcAft>
              <a:buClrTx/>
              <a:buSzTx/>
              <a:buFontTx/>
              <a:buNone/>
              <a:tabLst/>
              <a:defRPr/>
            </a:pPr>
            <a:r>
              <a:rPr kumimoji="0" lang="lv-LV" sz="18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Karīna Antonišķe</a:t>
            </a:r>
          </a:p>
          <a:p>
            <a:pPr algn="ctr"/>
            <a:endParaRPr lang="lv-LV" dirty="0"/>
          </a:p>
        </p:txBody>
      </p:sp>
      <p:pic>
        <p:nvPicPr>
          <p:cNvPr id="4" name="Picture 3">
            <a:extLst>
              <a:ext uri="{FF2B5EF4-FFF2-40B4-BE49-F238E27FC236}">
                <a16:creationId xmlns:a16="http://schemas.microsoft.com/office/drawing/2014/main" id="{BCCE84FA-F35A-9325-7811-D84CD49239E5}"/>
              </a:ext>
            </a:extLst>
          </p:cNvPr>
          <p:cNvPicPr>
            <a:picLocks noChangeAspect="1"/>
          </p:cNvPicPr>
          <p:nvPr/>
        </p:nvPicPr>
        <p:blipFill rotWithShape="1">
          <a:blip r:embed="rId2" cstate="print"/>
          <a:srcRect l="42765" t="13473" r="28727" b="56141"/>
          <a:stretch/>
        </p:blipFill>
        <p:spPr>
          <a:xfrm>
            <a:off x="3192044" y="147857"/>
            <a:ext cx="3889476" cy="2591065"/>
          </a:xfrm>
          <a:prstGeom prst="rect">
            <a:avLst/>
          </a:prstGeom>
        </p:spPr>
      </p:pic>
    </p:spTree>
    <p:extLst>
      <p:ext uri="{BB962C8B-B14F-4D97-AF65-F5344CB8AC3E}">
        <p14:creationId xmlns:p14="http://schemas.microsoft.com/office/powerpoint/2010/main" val="22404237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D0301B-8D6A-09A9-F7F0-861792750447}"/>
              </a:ext>
            </a:extLst>
          </p:cNvPr>
          <p:cNvSpPr>
            <a:spLocks noGrp="1"/>
          </p:cNvSpPr>
          <p:nvPr>
            <p:ph idx="1"/>
          </p:nvPr>
        </p:nvSpPr>
        <p:spPr/>
        <p:txBody>
          <a:bodyPr>
            <a:normAutofit/>
          </a:bodyPr>
          <a:lstStyle/>
          <a:p>
            <a:pPr marL="0" indent="0" algn="ctr">
              <a:buNone/>
            </a:pPr>
            <a:endParaRPr lang="lv-LV" sz="4000" b="1" dirty="0">
              <a:solidFill>
                <a:schemeClr val="accent1">
                  <a:lumMod val="50000"/>
                </a:schemeClr>
              </a:solidFill>
              <a:latin typeface="Times New Roman" panose="02020603050405020304" pitchFamily="18" charset="0"/>
              <a:cs typeface="Times New Roman" panose="02020603050405020304" pitchFamily="18" charset="0"/>
            </a:endParaRPr>
          </a:p>
          <a:p>
            <a:pPr marL="0" indent="0" algn="ctr">
              <a:buNone/>
            </a:pPr>
            <a:r>
              <a:rPr lang="lv-LV" sz="4000" b="1" dirty="0">
                <a:solidFill>
                  <a:schemeClr val="accent1">
                    <a:lumMod val="50000"/>
                  </a:schemeClr>
                </a:solidFill>
                <a:latin typeface="Times New Roman" panose="02020603050405020304" pitchFamily="18" charset="0"/>
                <a:cs typeface="Times New Roman" panose="02020603050405020304" pitchFamily="18" charset="0"/>
              </a:rPr>
              <a:t>PALDIES PAR UZMANĪBU!</a:t>
            </a:r>
          </a:p>
          <a:p>
            <a:pPr marL="0" indent="0" algn="ctr">
              <a:buNone/>
            </a:pPr>
            <a:endParaRPr lang="lv-LV" sz="4000" b="1" dirty="0">
              <a:solidFill>
                <a:schemeClr val="accent1">
                  <a:lumMod val="50000"/>
                </a:schemeClr>
              </a:solidFill>
              <a:latin typeface="Times New Roman" panose="02020603050405020304" pitchFamily="18" charset="0"/>
              <a:cs typeface="Times New Roman" panose="02020603050405020304" pitchFamily="18" charset="0"/>
            </a:endParaRPr>
          </a:p>
          <a:p>
            <a:pPr marL="0" indent="0" algn="ctr">
              <a:buNone/>
            </a:pPr>
            <a:r>
              <a:rPr lang="fi-FI" sz="2000" b="1" dirty="0">
                <a:solidFill>
                  <a:schemeClr val="accent1">
                    <a:lumMod val="50000"/>
                  </a:schemeClr>
                </a:solidFill>
                <a:latin typeface="Times New Roman" panose="02020603050405020304" pitchFamily="18" charset="0"/>
                <a:cs typeface="Times New Roman" panose="02020603050405020304" pitchFamily="18" charset="0"/>
              </a:rPr>
              <a:t>Vairāk informācijas</a:t>
            </a:r>
          </a:p>
          <a:p>
            <a:pPr marL="0" indent="0" algn="ctr">
              <a:buNone/>
            </a:pPr>
            <a:r>
              <a:rPr lang="fi-FI" sz="2000" b="1" dirty="0">
                <a:solidFill>
                  <a:schemeClr val="accent1">
                    <a:lumMod val="50000"/>
                  </a:schemeClr>
                </a:solidFill>
                <a:latin typeface="Times New Roman" panose="02020603050405020304" pitchFamily="18" charset="0"/>
                <a:cs typeface="Times New Roman" panose="02020603050405020304" pitchFamily="18" charset="0"/>
              </a:rPr>
              <a:t>www.bvkb.gov.lv</a:t>
            </a:r>
          </a:p>
          <a:p>
            <a:pPr marL="0" indent="0" algn="ctr">
              <a:buNone/>
            </a:pPr>
            <a:endParaRPr lang="lv-LV" sz="4000" b="1" dirty="0">
              <a:solidFill>
                <a:schemeClr val="accent1">
                  <a:lumMod val="50000"/>
                </a:schemeClr>
              </a:solidFill>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B4555A68-B5BB-B9D6-1515-C299C91674A4}"/>
              </a:ext>
            </a:extLst>
          </p:cNvPr>
          <p:cNvPicPr>
            <a:picLocks noChangeAspect="1"/>
          </p:cNvPicPr>
          <p:nvPr/>
        </p:nvPicPr>
        <p:blipFill rotWithShape="1">
          <a:blip r:embed="rId2" cstate="print"/>
          <a:srcRect l="42765" t="13473" r="28727" b="56141"/>
          <a:stretch/>
        </p:blipFill>
        <p:spPr>
          <a:xfrm>
            <a:off x="3030930" y="208818"/>
            <a:ext cx="3889476" cy="1951772"/>
          </a:xfrm>
          <a:prstGeom prst="rect">
            <a:avLst/>
          </a:prstGeom>
        </p:spPr>
      </p:pic>
    </p:spTree>
    <p:extLst>
      <p:ext uri="{BB962C8B-B14F-4D97-AF65-F5344CB8AC3E}">
        <p14:creationId xmlns:p14="http://schemas.microsoft.com/office/powerpoint/2010/main" val="3323901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4" name="Group 23">
            <a:extLst>
              <a:ext uri="{FF2B5EF4-FFF2-40B4-BE49-F238E27FC236}">
                <a16:creationId xmlns:a16="http://schemas.microsoft.com/office/drawing/2014/main" id="{609316A9-990D-4EC3-A671-70EE5C1493A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5" name="Straight Connector 24">
              <a:extLst>
                <a:ext uri="{FF2B5EF4-FFF2-40B4-BE49-F238E27FC236}">
                  <a16:creationId xmlns:a16="http://schemas.microsoft.com/office/drawing/2014/main" id="{9B0C6109-9159-49CA-AD7A-F9035539DB7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686F14F5-308C-4EB6-87AB-05DE9501B1A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7" name="Rectangle 23">
              <a:extLst>
                <a:ext uri="{FF2B5EF4-FFF2-40B4-BE49-F238E27FC236}">
                  <a16:creationId xmlns:a16="http://schemas.microsoft.com/office/drawing/2014/main" id="{BA032363-A188-47C5-9D59-9B788809DC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5">
              <a:extLst>
                <a:ext uri="{FF2B5EF4-FFF2-40B4-BE49-F238E27FC236}">
                  <a16:creationId xmlns:a16="http://schemas.microsoft.com/office/drawing/2014/main" id="{2C4077DF-6BB9-4069-AD28-6B1664EBB0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a:extLst>
                <a:ext uri="{FF2B5EF4-FFF2-40B4-BE49-F238E27FC236}">
                  <a16:creationId xmlns:a16="http://schemas.microsoft.com/office/drawing/2014/main" id="{1D2B8B50-3419-41ED-9A9F-3CF9EEBBD3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7">
              <a:extLst>
                <a:ext uri="{FF2B5EF4-FFF2-40B4-BE49-F238E27FC236}">
                  <a16:creationId xmlns:a16="http://schemas.microsoft.com/office/drawing/2014/main" id="{5C640498-2E73-4FA2-BEB6-C3596A458C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Rectangle 28">
              <a:extLst>
                <a:ext uri="{FF2B5EF4-FFF2-40B4-BE49-F238E27FC236}">
                  <a16:creationId xmlns:a16="http://schemas.microsoft.com/office/drawing/2014/main" id="{3240EEFC-4112-4C39-A816-C815774F6D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Rectangle 29">
              <a:extLst>
                <a:ext uri="{FF2B5EF4-FFF2-40B4-BE49-F238E27FC236}">
                  <a16:creationId xmlns:a16="http://schemas.microsoft.com/office/drawing/2014/main" id="{ADF362B0-03EA-4800-9FAA-9F128587E4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Isosceles Triangle 32">
              <a:extLst>
                <a:ext uri="{FF2B5EF4-FFF2-40B4-BE49-F238E27FC236}">
                  <a16:creationId xmlns:a16="http://schemas.microsoft.com/office/drawing/2014/main" id="{0BA84559-2F4C-4795-9246-4C563F942D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Isosceles Triangle 33">
              <a:extLst>
                <a:ext uri="{FF2B5EF4-FFF2-40B4-BE49-F238E27FC236}">
                  <a16:creationId xmlns:a16="http://schemas.microsoft.com/office/drawing/2014/main" id="{FA77A1AA-CA47-4A91-A0A1-0A8CE31A98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36" name="Rectangle 35">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8" name="Group 37">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39" name="Straight Connector 38">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40"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1"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2" name="Isosceles Triangle 41">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43"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4"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5"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46" name="Isosceles Triangle 45">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7" name="Isosceles Triangle 46">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49" name="Rectangle 48">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fika 1">
            <a:extLst>
              <a:ext uri="{FF2B5EF4-FFF2-40B4-BE49-F238E27FC236}">
                <a16:creationId xmlns:a16="http://schemas.microsoft.com/office/drawing/2014/main" id="{8CFA0E48-47CE-B069-5E0D-15A9B3074C1E}"/>
              </a:ext>
            </a:extLst>
          </p:cNvPr>
          <p:cNvPicPr>
            <a:picLocks noGrp="1" noChangeAspect="1"/>
          </p:cNvPicPr>
          <p:nvPr>
            <p:ph idx="1"/>
          </p:nvPr>
        </p:nvPicPr>
        <p:blipFill>
          <a:blip r:embed="rId3">
            <a:extLst>
              <a:ext uri="{96DAC541-7B7A-43D3-8B79-37D633B846F1}">
                <asvg:svgBlip xmlns:asvg="http://schemas.microsoft.com/office/drawing/2016/SVG/main" r:embed="rId4"/>
              </a:ext>
            </a:extLst>
          </a:blip>
          <a:stretch>
            <a:fillRect/>
          </a:stretch>
        </p:blipFill>
        <p:spPr>
          <a:xfrm>
            <a:off x="585517" y="600075"/>
            <a:ext cx="1273556" cy="2011288"/>
          </a:xfrm>
          <a:prstGeom prst="rect">
            <a:avLst/>
          </a:prstGeom>
        </p:spPr>
      </p:pic>
      <p:sp>
        <p:nvSpPr>
          <p:cNvPr id="20" name="Title 1">
            <a:extLst>
              <a:ext uri="{FF2B5EF4-FFF2-40B4-BE49-F238E27FC236}">
                <a16:creationId xmlns:a16="http://schemas.microsoft.com/office/drawing/2014/main" id="{BA6C079D-44C5-258F-2835-9FEE34268E2D}"/>
              </a:ext>
            </a:extLst>
          </p:cNvPr>
          <p:cNvSpPr>
            <a:spLocks noGrp="1"/>
          </p:cNvSpPr>
          <p:nvPr>
            <p:ph type="title"/>
          </p:nvPr>
        </p:nvSpPr>
        <p:spPr>
          <a:xfrm>
            <a:off x="1967578" y="683172"/>
            <a:ext cx="9612939" cy="5174703"/>
          </a:xfrm>
        </p:spPr>
        <p:txBody>
          <a:bodyPr>
            <a:noAutofit/>
          </a:bodyPr>
          <a:lstStyle/>
          <a:p>
            <a:pPr>
              <a:spcBef>
                <a:spcPts val="300"/>
              </a:spcBef>
              <a:spcAft>
                <a:spcPts val="300"/>
              </a:spcAft>
            </a:pPr>
            <a:r>
              <a:rPr lang="lv-LV" sz="1900" dirty="0">
                <a:solidFill>
                  <a:schemeClr val="accent1">
                    <a:lumMod val="50000"/>
                  </a:schemeClr>
                </a:solidFill>
                <a:latin typeface="Times New Roman" panose="02020603050405020304" pitchFamily="18" charset="0"/>
                <a:cs typeface="Times New Roman" panose="02020603050405020304" pitchFamily="18" charset="0"/>
              </a:rPr>
              <a:t>                                             </a:t>
            </a:r>
            <a:r>
              <a:rPr lang="lv-LV" sz="2400" dirty="0">
                <a:solidFill>
                  <a:schemeClr val="accent1">
                    <a:lumMod val="50000"/>
                  </a:schemeClr>
                </a:solidFill>
                <a:latin typeface="Times New Roman" panose="02020603050405020304" pitchFamily="18" charset="0"/>
                <a:cs typeface="Times New Roman" panose="02020603050405020304" pitchFamily="18" charset="0"/>
              </a:rPr>
              <a:t>2023.GADA GROZĪJUMI:</a:t>
            </a:r>
            <a:br>
              <a:rPr lang="lv-LV" sz="1900" dirty="0">
                <a:solidFill>
                  <a:schemeClr val="accent1">
                    <a:lumMod val="50000"/>
                  </a:schemeClr>
                </a:solidFill>
                <a:latin typeface="Times New Roman" panose="02020603050405020304" pitchFamily="18" charset="0"/>
                <a:cs typeface="Times New Roman" panose="02020603050405020304" pitchFamily="18" charset="0"/>
              </a:rPr>
            </a:br>
            <a:br>
              <a:rPr lang="lv-LV" sz="2000" spc="-150" dirty="0">
                <a:solidFill>
                  <a:schemeClr val="accent1">
                    <a:lumMod val="50000"/>
                  </a:schemeClr>
                </a:solidFill>
                <a:latin typeface="Times New Roman" panose="02020603050405020304" pitchFamily="18" charset="0"/>
                <a:cs typeface="Times New Roman" panose="02020603050405020304" pitchFamily="18" charset="0"/>
              </a:rPr>
            </a:br>
            <a:r>
              <a:rPr lang="lv-LV" sz="2200" spc="-150" dirty="0">
                <a:solidFill>
                  <a:schemeClr val="accent1">
                    <a:lumMod val="50000"/>
                  </a:schemeClr>
                </a:solidFill>
                <a:latin typeface="Times New Roman" panose="02020603050405020304" pitchFamily="18" charset="0"/>
                <a:cs typeface="Times New Roman" panose="02020603050405020304" pitchFamily="18" charset="0"/>
              </a:rPr>
              <a:t>•	MK 20.03.2018. noteikumos Nr. 169 «</a:t>
            </a:r>
            <a:r>
              <a:rPr lang="lv-LV" sz="2200" spc="-150" dirty="0" err="1">
                <a:solidFill>
                  <a:schemeClr val="accent1">
                    <a:lumMod val="50000"/>
                  </a:schemeClr>
                </a:solidFill>
                <a:latin typeface="Times New Roman" panose="02020603050405020304" pitchFamily="18" charset="0"/>
                <a:cs typeface="Times New Roman" panose="02020603050405020304" pitchFamily="18" charset="0"/>
              </a:rPr>
              <a:t>Būvspeciālistu</a:t>
            </a:r>
            <a:r>
              <a:rPr lang="lv-LV" sz="2200" spc="-150" dirty="0">
                <a:solidFill>
                  <a:schemeClr val="accent1">
                    <a:lumMod val="50000"/>
                  </a:schemeClr>
                </a:solidFill>
                <a:latin typeface="Times New Roman" panose="02020603050405020304" pitchFamily="18" charset="0"/>
                <a:cs typeface="Times New Roman" panose="02020603050405020304" pitchFamily="18" charset="0"/>
              </a:rPr>
              <a:t> kompetences novērtēšanas un                    	patstāvīgās prakses uzraudzības noteikumi» (spēkā  no 26.08.2023.)</a:t>
            </a:r>
            <a:br>
              <a:rPr lang="lv-LV" sz="2200" spc="-150" dirty="0">
                <a:solidFill>
                  <a:schemeClr val="accent1">
                    <a:lumMod val="50000"/>
                  </a:schemeClr>
                </a:solidFill>
                <a:latin typeface="Times New Roman" panose="02020603050405020304" pitchFamily="18" charset="0"/>
                <a:cs typeface="Times New Roman" panose="02020603050405020304" pitchFamily="18" charset="0"/>
              </a:rPr>
            </a:br>
            <a:r>
              <a:rPr lang="lv-LV" sz="2200" spc="-150" dirty="0">
                <a:solidFill>
                  <a:schemeClr val="accent1">
                    <a:lumMod val="50000"/>
                  </a:schemeClr>
                </a:solidFill>
                <a:latin typeface="Times New Roman" panose="02020603050405020304" pitchFamily="18" charset="0"/>
                <a:cs typeface="Times New Roman" panose="02020603050405020304" pitchFamily="18" charset="0"/>
              </a:rPr>
              <a:t>•	MK 19.04.2016. noteikumos Nr. 238 «Ugunsdrošības noteikumi» (spēkā no 01.09.2023.)</a:t>
            </a:r>
            <a:br>
              <a:rPr lang="lv-LV" sz="2200" spc="-150" dirty="0">
                <a:solidFill>
                  <a:schemeClr val="accent1">
                    <a:lumMod val="50000"/>
                  </a:schemeClr>
                </a:solidFill>
                <a:latin typeface="Times New Roman" panose="02020603050405020304" pitchFamily="18" charset="0"/>
                <a:cs typeface="Times New Roman" panose="02020603050405020304" pitchFamily="18" charset="0"/>
              </a:rPr>
            </a:br>
            <a:r>
              <a:rPr lang="lv-LV" sz="2200" spc="-150" dirty="0">
                <a:solidFill>
                  <a:schemeClr val="accent1">
                    <a:lumMod val="50000"/>
                  </a:schemeClr>
                </a:solidFill>
                <a:latin typeface="Times New Roman" panose="02020603050405020304" pitchFamily="18" charset="0"/>
                <a:cs typeface="Times New Roman" panose="02020603050405020304" pitchFamily="18" charset="0"/>
              </a:rPr>
              <a:t>•	MK 30.06.2015. noteikumos Nr. 333 «Noteikumi par Latvijas būvnormatīvu LBN 201-15 	«Būvju ugunsdrošība»» (spēkā 01.03.2024.)</a:t>
            </a:r>
            <a:br>
              <a:rPr lang="lv-LV" sz="2200" spc="-150" dirty="0">
                <a:solidFill>
                  <a:schemeClr val="accent1">
                    <a:lumMod val="50000"/>
                  </a:schemeClr>
                </a:solidFill>
                <a:latin typeface="Times New Roman" panose="02020603050405020304" pitchFamily="18" charset="0"/>
                <a:cs typeface="Times New Roman" panose="02020603050405020304" pitchFamily="18" charset="0"/>
              </a:rPr>
            </a:br>
            <a:r>
              <a:rPr lang="lv-LV" sz="2200" spc="-150" dirty="0">
                <a:solidFill>
                  <a:schemeClr val="accent1">
                    <a:lumMod val="50000"/>
                  </a:schemeClr>
                </a:solidFill>
                <a:latin typeface="Times New Roman" panose="02020603050405020304" pitchFamily="18" charset="0"/>
                <a:cs typeface="Times New Roman" panose="02020603050405020304" pitchFamily="18" charset="0"/>
              </a:rPr>
              <a:t>•	MK 19.08.2014. noteikumos Nr. 500 «Vispārīgie būvnoteikumi» (stājās spēkā 30.08.2023.)</a:t>
            </a:r>
            <a:br>
              <a:rPr lang="lv-LV" sz="2200" spc="-150" dirty="0">
                <a:solidFill>
                  <a:schemeClr val="accent1">
                    <a:lumMod val="50000"/>
                  </a:schemeClr>
                </a:solidFill>
                <a:latin typeface="Times New Roman" panose="02020603050405020304" pitchFamily="18" charset="0"/>
                <a:cs typeface="Times New Roman" panose="02020603050405020304" pitchFamily="18" charset="0"/>
              </a:rPr>
            </a:br>
            <a:r>
              <a:rPr lang="lv-LV" sz="2200" spc="-150" dirty="0">
                <a:solidFill>
                  <a:schemeClr val="accent1">
                    <a:lumMod val="50000"/>
                  </a:schemeClr>
                </a:solidFill>
                <a:latin typeface="Times New Roman" panose="02020603050405020304" pitchFamily="18" charset="0"/>
                <a:cs typeface="Times New Roman" panose="02020603050405020304" pitchFamily="18" charset="0"/>
              </a:rPr>
              <a:t>•	MK 02.09.2014. noteikumos Nr. 529 «Ēku būvnoteikumi» (stājās spēkā 30.09.2023.)</a:t>
            </a:r>
            <a:br>
              <a:rPr lang="lv-LV" sz="2200" spc="-150" dirty="0">
                <a:solidFill>
                  <a:schemeClr val="accent1">
                    <a:lumMod val="50000"/>
                  </a:schemeClr>
                </a:solidFill>
                <a:latin typeface="Times New Roman" panose="02020603050405020304" pitchFamily="18" charset="0"/>
                <a:cs typeface="Times New Roman" panose="02020603050405020304" pitchFamily="18" charset="0"/>
              </a:rPr>
            </a:br>
            <a:r>
              <a:rPr lang="lv-LV" sz="2200" spc="-150" dirty="0">
                <a:solidFill>
                  <a:schemeClr val="accent1">
                    <a:lumMod val="50000"/>
                  </a:schemeClr>
                </a:solidFill>
                <a:latin typeface="Times New Roman" panose="02020603050405020304" pitchFamily="18" charset="0"/>
                <a:cs typeface="Times New Roman" panose="02020603050405020304" pitchFamily="18" charset="0"/>
              </a:rPr>
              <a:t>•	MK 14.10.2014. noteikumos Nr. 633 «Autoceļu un ielu būvnoteikumi» (stājās spēkā 	19.07.2023.)</a:t>
            </a:r>
            <a:br>
              <a:rPr lang="lv-LV" sz="2200" spc="-150" dirty="0">
                <a:solidFill>
                  <a:schemeClr val="accent1">
                    <a:lumMod val="50000"/>
                  </a:schemeClr>
                </a:solidFill>
                <a:latin typeface="Times New Roman" panose="02020603050405020304" pitchFamily="18" charset="0"/>
                <a:cs typeface="Times New Roman" panose="02020603050405020304" pitchFamily="18" charset="0"/>
              </a:rPr>
            </a:br>
            <a:r>
              <a:rPr lang="lv-LV" sz="2200" spc="-150" dirty="0">
                <a:solidFill>
                  <a:schemeClr val="accent1">
                    <a:lumMod val="50000"/>
                  </a:schemeClr>
                </a:solidFill>
                <a:latin typeface="Times New Roman" panose="02020603050405020304" pitchFamily="18" charset="0"/>
                <a:cs typeface="Times New Roman" panose="02020603050405020304" pitchFamily="18" charset="0"/>
              </a:rPr>
              <a:t>•	MK 19.10.2021. noteikumos Nr. 693 «Būvju vispārīgo prasību būvnormatīvs LBN 200 -21» 	(stājās spēkā 11.08.2023.)</a:t>
            </a:r>
            <a:br>
              <a:rPr lang="lv-LV" sz="2200" spc="-150" dirty="0">
                <a:solidFill>
                  <a:schemeClr val="accent1">
                    <a:lumMod val="50000"/>
                  </a:schemeClr>
                </a:solidFill>
                <a:latin typeface="Times New Roman" panose="02020603050405020304" pitchFamily="18" charset="0"/>
                <a:cs typeface="Times New Roman" panose="02020603050405020304" pitchFamily="18" charset="0"/>
              </a:rPr>
            </a:br>
            <a:r>
              <a:rPr lang="lv-LV" sz="2200" spc="-150" dirty="0">
                <a:solidFill>
                  <a:schemeClr val="accent1">
                    <a:lumMod val="50000"/>
                  </a:schemeClr>
                </a:solidFill>
                <a:latin typeface="Times New Roman" panose="02020603050405020304" pitchFamily="18" charset="0"/>
                <a:cs typeface="Times New Roman" panose="02020603050405020304" pitchFamily="18" charset="0"/>
              </a:rPr>
              <a:t>•	un citi</a:t>
            </a:r>
            <a:br>
              <a:rPr lang="lv-LV" sz="2000" spc="-150" dirty="0">
                <a:solidFill>
                  <a:schemeClr val="accent1">
                    <a:lumMod val="50000"/>
                  </a:schemeClr>
                </a:solidFill>
                <a:latin typeface="Times New Roman" panose="02020603050405020304" pitchFamily="18" charset="0"/>
                <a:cs typeface="Times New Roman" panose="02020603050405020304" pitchFamily="18" charset="0"/>
              </a:rPr>
            </a:br>
            <a:br>
              <a:rPr lang="lv-LV" sz="2000" dirty="0">
                <a:latin typeface="Times New Roman" panose="02020603050405020304" pitchFamily="18" charset="0"/>
                <a:cs typeface="Times New Roman" panose="02020603050405020304" pitchFamily="18" charset="0"/>
              </a:rPr>
            </a:br>
            <a:br>
              <a:rPr lang="lv-LV" sz="1800" dirty="0">
                <a:latin typeface="Times New Roman" panose="02020603050405020304" pitchFamily="18" charset="0"/>
                <a:cs typeface="Times New Roman" panose="02020603050405020304" pitchFamily="18" charset="0"/>
              </a:rPr>
            </a:br>
            <a:endParaRPr lang="lv-LV"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48032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4" name="Group 23">
            <a:extLst>
              <a:ext uri="{FF2B5EF4-FFF2-40B4-BE49-F238E27FC236}">
                <a16:creationId xmlns:a16="http://schemas.microsoft.com/office/drawing/2014/main" id="{609316A9-990D-4EC3-A671-70EE5C1493A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5" name="Straight Connector 24">
              <a:extLst>
                <a:ext uri="{FF2B5EF4-FFF2-40B4-BE49-F238E27FC236}">
                  <a16:creationId xmlns:a16="http://schemas.microsoft.com/office/drawing/2014/main" id="{9B0C6109-9159-49CA-AD7A-F9035539DB7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686F14F5-308C-4EB6-87AB-05DE9501B1A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7" name="Rectangle 23">
              <a:extLst>
                <a:ext uri="{FF2B5EF4-FFF2-40B4-BE49-F238E27FC236}">
                  <a16:creationId xmlns:a16="http://schemas.microsoft.com/office/drawing/2014/main" id="{BA032363-A188-47C5-9D59-9B788809DC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5">
              <a:extLst>
                <a:ext uri="{FF2B5EF4-FFF2-40B4-BE49-F238E27FC236}">
                  <a16:creationId xmlns:a16="http://schemas.microsoft.com/office/drawing/2014/main" id="{2C4077DF-6BB9-4069-AD28-6B1664EBB0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a:extLst>
                <a:ext uri="{FF2B5EF4-FFF2-40B4-BE49-F238E27FC236}">
                  <a16:creationId xmlns:a16="http://schemas.microsoft.com/office/drawing/2014/main" id="{1D2B8B50-3419-41ED-9A9F-3CF9EEBBD3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7">
              <a:extLst>
                <a:ext uri="{FF2B5EF4-FFF2-40B4-BE49-F238E27FC236}">
                  <a16:creationId xmlns:a16="http://schemas.microsoft.com/office/drawing/2014/main" id="{5C640498-2E73-4FA2-BEB6-C3596A458C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Rectangle 28">
              <a:extLst>
                <a:ext uri="{FF2B5EF4-FFF2-40B4-BE49-F238E27FC236}">
                  <a16:creationId xmlns:a16="http://schemas.microsoft.com/office/drawing/2014/main" id="{3240EEFC-4112-4C39-A816-C815774F6D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Rectangle 29">
              <a:extLst>
                <a:ext uri="{FF2B5EF4-FFF2-40B4-BE49-F238E27FC236}">
                  <a16:creationId xmlns:a16="http://schemas.microsoft.com/office/drawing/2014/main" id="{ADF362B0-03EA-4800-9FAA-9F128587E4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Isosceles Triangle 32">
              <a:extLst>
                <a:ext uri="{FF2B5EF4-FFF2-40B4-BE49-F238E27FC236}">
                  <a16:creationId xmlns:a16="http://schemas.microsoft.com/office/drawing/2014/main" id="{0BA84559-2F4C-4795-9246-4C563F942D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Isosceles Triangle 33">
              <a:extLst>
                <a:ext uri="{FF2B5EF4-FFF2-40B4-BE49-F238E27FC236}">
                  <a16:creationId xmlns:a16="http://schemas.microsoft.com/office/drawing/2014/main" id="{FA77A1AA-CA47-4A91-A0A1-0A8CE31A98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36" name="Rectangle 35">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8" name="Group 37">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39" name="Straight Connector 38">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40"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1"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2" name="Isosceles Triangle 41">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43"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4"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5"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46" name="Isosceles Triangle 45">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7" name="Isosceles Triangle 46">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49" name="Rectangle 48">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fika 1">
            <a:extLst>
              <a:ext uri="{FF2B5EF4-FFF2-40B4-BE49-F238E27FC236}">
                <a16:creationId xmlns:a16="http://schemas.microsoft.com/office/drawing/2014/main" id="{8CFA0E48-47CE-B069-5E0D-15A9B3074C1E}"/>
              </a:ext>
            </a:extLst>
          </p:cNvPr>
          <p:cNvPicPr>
            <a:picLocks noGrp="1" noChangeAspect="1"/>
          </p:cNvPicPr>
          <p:nvPr>
            <p:ph idx="1"/>
          </p:nvPr>
        </p:nvPicPr>
        <p:blipFill>
          <a:blip r:embed="rId3">
            <a:extLst>
              <a:ext uri="{96DAC541-7B7A-43D3-8B79-37D633B846F1}">
                <asvg:svgBlip xmlns:asvg="http://schemas.microsoft.com/office/drawing/2016/SVG/main" r:embed="rId4"/>
              </a:ext>
            </a:extLst>
          </a:blip>
          <a:stretch>
            <a:fillRect/>
          </a:stretch>
        </p:blipFill>
        <p:spPr>
          <a:xfrm>
            <a:off x="585517" y="600075"/>
            <a:ext cx="1273556" cy="2011288"/>
          </a:xfrm>
          <a:prstGeom prst="rect">
            <a:avLst/>
          </a:prstGeom>
        </p:spPr>
      </p:pic>
      <p:sp>
        <p:nvSpPr>
          <p:cNvPr id="20" name="Title 1">
            <a:extLst>
              <a:ext uri="{FF2B5EF4-FFF2-40B4-BE49-F238E27FC236}">
                <a16:creationId xmlns:a16="http://schemas.microsoft.com/office/drawing/2014/main" id="{BA6C079D-44C5-258F-2835-9FEE34268E2D}"/>
              </a:ext>
            </a:extLst>
          </p:cNvPr>
          <p:cNvSpPr>
            <a:spLocks noGrp="1"/>
          </p:cNvSpPr>
          <p:nvPr>
            <p:ph type="title"/>
          </p:nvPr>
        </p:nvSpPr>
        <p:spPr>
          <a:xfrm>
            <a:off x="1967578" y="942975"/>
            <a:ext cx="9612939" cy="4914900"/>
          </a:xfrm>
        </p:spPr>
        <p:txBody>
          <a:bodyPr>
            <a:noAutofit/>
          </a:bodyPr>
          <a:lstStyle/>
          <a:p>
            <a:pPr>
              <a:spcBef>
                <a:spcPts val="300"/>
              </a:spcBef>
              <a:spcAft>
                <a:spcPts val="300"/>
              </a:spcAft>
            </a:pPr>
            <a:br>
              <a:rPr lang="lv-LV" sz="1800" dirty="0"/>
            </a:br>
            <a:br>
              <a:rPr lang="lv-LV" sz="1800" dirty="0"/>
            </a:br>
            <a:br>
              <a:rPr lang="lv-LV" sz="1800" dirty="0"/>
            </a:br>
            <a:r>
              <a:rPr lang="lv-LV" sz="2200" dirty="0">
                <a:solidFill>
                  <a:schemeClr val="accent1">
                    <a:lumMod val="50000"/>
                  </a:schemeClr>
                </a:solidFill>
                <a:latin typeface="Times New Roman" panose="02020603050405020304" pitchFamily="18" charset="0"/>
                <a:cs typeface="Times New Roman" panose="02020603050405020304" pitchFamily="18" charset="0"/>
              </a:rPr>
              <a:t>No 30.08.2023. būvprojekta ekspertīze ir obligāta 3.grupas būvju būvprojektiem, </a:t>
            </a:r>
            <a:br>
              <a:rPr lang="lv-LV" sz="2200" dirty="0">
                <a:solidFill>
                  <a:schemeClr val="accent1">
                    <a:lumMod val="50000"/>
                  </a:schemeClr>
                </a:solidFill>
                <a:latin typeface="Times New Roman" panose="02020603050405020304" pitchFamily="18" charset="0"/>
                <a:cs typeface="Times New Roman" panose="02020603050405020304" pitchFamily="18" charset="0"/>
              </a:rPr>
            </a:br>
            <a:r>
              <a:rPr lang="lv-LV" sz="2200" b="1" u="sng" dirty="0">
                <a:solidFill>
                  <a:schemeClr val="accent1">
                    <a:lumMod val="50000"/>
                  </a:schemeClr>
                </a:solidFill>
                <a:latin typeface="Times New Roman" panose="02020603050405020304" pitchFamily="18" charset="0"/>
                <a:cs typeface="Times New Roman" panose="02020603050405020304" pitchFamily="18" charset="0"/>
              </a:rPr>
              <a:t>ja būvniecībai nepieciešama būvatļauja</a:t>
            </a:r>
            <a:r>
              <a:rPr lang="lv-LV" sz="2200" dirty="0">
                <a:solidFill>
                  <a:schemeClr val="accent1">
                    <a:lumMod val="50000"/>
                  </a:schemeClr>
                </a:solidFill>
                <a:latin typeface="Times New Roman" panose="02020603050405020304" pitchFamily="18" charset="0"/>
                <a:cs typeface="Times New Roman" panose="02020603050405020304" pitchFamily="18" charset="0"/>
              </a:rPr>
              <a:t>. </a:t>
            </a:r>
            <a:br>
              <a:rPr lang="lv-LV" sz="2200" dirty="0">
                <a:solidFill>
                  <a:schemeClr val="accent1">
                    <a:lumMod val="50000"/>
                  </a:schemeClr>
                </a:solidFill>
                <a:latin typeface="Times New Roman" panose="02020603050405020304" pitchFamily="18" charset="0"/>
                <a:cs typeface="Times New Roman" panose="02020603050405020304" pitchFamily="18" charset="0"/>
              </a:rPr>
            </a:br>
            <a:r>
              <a:rPr lang="lv-LV" sz="2200" dirty="0">
                <a:solidFill>
                  <a:schemeClr val="accent1">
                    <a:lumMod val="50000"/>
                  </a:schemeClr>
                </a:solidFill>
                <a:latin typeface="Times New Roman" panose="02020603050405020304" pitchFamily="18" charset="0"/>
                <a:cs typeface="Times New Roman" panose="02020603050405020304" pitchFamily="18" charset="0"/>
              </a:rPr>
              <a:t>Būvprojekta ekspertīze nav jāveic būves nojaukšanas būvprojektam.</a:t>
            </a:r>
            <a:br>
              <a:rPr lang="lv-LV" sz="2200" dirty="0">
                <a:solidFill>
                  <a:schemeClr val="accent1">
                    <a:lumMod val="50000"/>
                  </a:schemeClr>
                </a:solidFill>
                <a:latin typeface="Times New Roman" panose="02020603050405020304" pitchFamily="18" charset="0"/>
                <a:cs typeface="Times New Roman" panose="02020603050405020304" pitchFamily="18" charset="0"/>
              </a:rPr>
            </a:br>
            <a:br>
              <a:rPr lang="lv-LV" sz="2200" dirty="0">
                <a:solidFill>
                  <a:schemeClr val="accent1">
                    <a:lumMod val="50000"/>
                  </a:schemeClr>
                </a:solidFill>
                <a:latin typeface="Times New Roman" panose="02020603050405020304" pitchFamily="18" charset="0"/>
                <a:cs typeface="Times New Roman" panose="02020603050405020304" pitchFamily="18" charset="0"/>
              </a:rPr>
            </a:br>
            <a:r>
              <a:rPr lang="lv-LV" sz="2200" dirty="0">
                <a:solidFill>
                  <a:schemeClr val="accent1">
                    <a:lumMod val="50000"/>
                  </a:schemeClr>
                </a:solidFill>
                <a:latin typeface="Times New Roman" panose="02020603050405020304" pitchFamily="18" charset="0"/>
                <a:cs typeface="Times New Roman" panose="02020603050405020304" pitchFamily="18" charset="0"/>
              </a:rPr>
              <a:t>3.</a:t>
            </a:r>
            <a:r>
              <a:rPr kumimoji="0" lang="lv-LV" sz="2200" b="0" i="0" u="none" strike="noStrike" kern="1200" cap="none" spc="0" normalizeH="0" baseline="0" noProof="0" dirty="0">
                <a:ln>
                  <a:noFill/>
                </a:ln>
                <a:solidFill>
                  <a:srgbClr val="3494BA">
                    <a:lumMod val="50000"/>
                  </a:srgbClr>
                </a:solidFill>
                <a:effectLst/>
                <a:uLnTx/>
                <a:uFillTx/>
                <a:latin typeface="Times New Roman" panose="02020603050405020304" pitchFamily="18" charset="0"/>
                <a:ea typeface="+mj-ea"/>
                <a:cs typeface="Times New Roman" panose="02020603050405020304" pitchFamily="18" charset="0"/>
              </a:rPr>
              <a:t> grupas ēkas būvprojekta ekspertīzi veic, lai izvērtētu projektētās ēkas atbilstību ēkas mehāniskajai stiprībai un stabilitātei noteiktajām prasībām, kā arī ugunsdrošības prasībām.</a:t>
            </a:r>
            <a:br>
              <a:rPr kumimoji="0" lang="lv-LV" sz="2200" b="0" i="0" u="none" strike="noStrike" kern="1200" cap="none" spc="0" normalizeH="0" baseline="0" noProof="0" dirty="0">
                <a:ln>
                  <a:noFill/>
                </a:ln>
                <a:solidFill>
                  <a:srgbClr val="3494BA">
                    <a:lumMod val="50000"/>
                  </a:srgbClr>
                </a:solidFill>
                <a:effectLst/>
                <a:uLnTx/>
                <a:uFillTx/>
                <a:latin typeface="Times New Roman" panose="02020603050405020304" pitchFamily="18" charset="0"/>
                <a:ea typeface="+mj-ea"/>
                <a:cs typeface="Times New Roman" panose="02020603050405020304" pitchFamily="18" charset="0"/>
              </a:rPr>
            </a:br>
            <a:r>
              <a:rPr kumimoji="0" lang="lv-LV" sz="2200" b="0" i="0" u="none" strike="noStrike" kern="1200" cap="none" spc="0" normalizeH="0" baseline="0" noProof="0" dirty="0">
                <a:ln>
                  <a:noFill/>
                </a:ln>
                <a:solidFill>
                  <a:srgbClr val="3494BA">
                    <a:lumMod val="50000"/>
                  </a:srgbClr>
                </a:solidFill>
                <a:effectLst/>
                <a:uLnTx/>
                <a:uFillTx/>
                <a:latin typeface="Times New Roman" panose="02020603050405020304" pitchFamily="18" charset="0"/>
                <a:ea typeface="+mj-ea"/>
                <a:cs typeface="Times New Roman" panose="02020603050405020304" pitchFamily="18" charset="0"/>
              </a:rPr>
              <a:t>Piemēram attiecībā uz 3.grupas ēkām būvprojekta ekspertīzi veic:</a:t>
            </a:r>
            <a:br>
              <a:rPr kumimoji="0" lang="lv-LV" sz="2200" b="0" i="0" u="none" strike="noStrike" kern="1200" cap="none" spc="0" normalizeH="0" baseline="0" noProof="0" dirty="0">
                <a:ln>
                  <a:noFill/>
                </a:ln>
                <a:solidFill>
                  <a:srgbClr val="3494BA">
                    <a:lumMod val="50000"/>
                  </a:srgbClr>
                </a:solidFill>
                <a:effectLst/>
                <a:uLnTx/>
                <a:uFillTx/>
                <a:latin typeface="Times New Roman" panose="02020603050405020304" pitchFamily="18" charset="0"/>
                <a:ea typeface="+mj-ea"/>
                <a:cs typeface="Times New Roman" panose="02020603050405020304" pitchFamily="18" charset="0"/>
              </a:rPr>
            </a:br>
            <a:r>
              <a:rPr kumimoji="0" lang="lv-LV" sz="2200" b="0" i="0" u="none" strike="noStrike" kern="1200" cap="none" spc="0" normalizeH="0" baseline="0" noProof="0" dirty="0">
                <a:ln>
                  <a:noFill/>
                </a:ln>
                <a:solidFill>
                  <a:srgbClr val="3494BA">
                    <a:lumMod val="50000"/>
                  </a:srgbClr>
                </a:solidFill>
                <a:effectLst/>
                <a:uLnTx/>
                <a:uFillTx/>
                <a:latin typeface="Times New Roman" panose="02020603050405020304" pitchFamily="18" charset="0"/>
                <a:ea typeface="+mj-ea"/>
                <a:cs typeface="Times New Roman" panose="02020603050405020304" pitchFamily="18" charset="0"/>
              </a:rPr>
              <a:t>•	būvkonstrukciju daļai;</a:t>
            </a:r>
            <a:br>
              <a:rPr kumimoji="0" lang="lv-LV" sz="2200" b="0" i="0" u="none" strike="noStrike" kern="1200" cap="none" spc="0" normalizeH="0" baseline="0" noProof="0" dirty="0">
                <a:ln>
                  <a:noFill/>
                </a:ln>
                <a:solidFill>
                  <a:srgbClr val="3494BA">
                    <a:lumMod val="50000"/>
                  </a:srgbClr>
                </a:solidFill>
                <a:effectLst/>
                <a:uLnTx/>
                <a:uFillTx/>
                <a:latin typeface="Times New Roman" panose="02020603050405020304" pitchFamily="18" charset="0"/>
                <a:ea typeface="+mj-ea"/>
                <a:cs typeface="Times New Roman" panose="02020603050405020304" pitchFamily="18" charset="0"/>
              </a:rPr>
            </a:br>
            <a:r>
              <a:rPr kumimoji="0" lang="lv-LV" sz="2200" b="0" i="0" u="none" strike="noStrike" kern="1200" cap="none" spc="0" normalizeH="0" baseline="0" noProof="0" dirty="0">
                <a:ln>
                  <a:noFill/>
                </a:ln>
                <a:solidFill>
                  <a:srgbClr val="3494BA">
                    <a:lumMod val="50000"/>
                  </a:srgbClr>
                </a:solidFill>
                <a:effectLst/>
                <a:uLnTx/>
                <a:uFillTx/>
                <a:latin typeface="Times New Roman" panose="02020603050405020304" pitchFamily="18" charset="0"/>
                <a:ea typeface="+mj-ea"/>
                <a:cs typeface="Times New Roman" panose="02020603050405020304" pitchFamily="18" charset="0"/>
              </a:rPr>
              <a:t>•     citās būvprojekta daļās iekļautajiem ugunsdrošības risinājumiem atbilstoši ugunsdrošības pasākumu pārskatam</a:t>
            </a:r>
            <a:r>
              <a:rPr kumimoji="0" lang="lv-LV" sz="2400" b="0" i="0" u="none" strike="noStrike" kern="1200" cap="none" spc="0" normalizeH="0" baseline="0" noProof="0" dirty="0">
                <a:ln>
                  <a:noFill/>
                </a:ln>
                <a:solidFill>
                  <a:srgbClr val="3494BA">
                    <a:lumMod val="50000"/>
                  </a:srgbClr>
                </a:solidFill>
                <a:effectLst/>
                <a:uLnTx/>
                <a:uFillTx/>
                <a:latin typeface="Times New Roman" panose="02020603050405020304" pitchFamily="18" charset="0"/>
                <a:ea typeface="+mj-ea"/>
                <a:cs typeface="Times New Roman" panose="02020603050405020304" pitchFamily="18" charset="0"/>
              </a:rPr>
              <a:t>.*</a:t>
            </a:r>
            <a:br>
              <a:rPr kumimoji="0" lang="lv-LV" sz="2400" b="0" i="0" u="none" strike="noStrike" kern="1200" cap="none" spc="0" normalizeH="0" baseline="0" noProof="0" dirty="0">
                <a:ln>
                  <a:noFill/>
                </a:ln>
                <a:solidFill>
                  <a:srgbClr val="3494BA">
                    <a:lumMod val="50000"/>
                  </a:srgbClr>
                </a:solidFill>
                <a:effectLst/>
                <a:uLnTx/>
                <a:uFillTx/>
                <a:latin typeface="Times New Roman" panose="02020603050405020304" pitchFamily="18" charset="0"/>
                <a:ea typeface="+mj-ea"/>
                <a:cs typeface="Times New Roman" panose="02020603050405020304" pitchFamily="18" charset="0"/>
              </a:rPr>
            </a:br>
            <a:r>
              <a:rPr kumimoji="0" lang="lv-LV" sz="1400" b="0" i="0" u="none" strike="noStrike" kern="1200" cap="none" spc="0" normalizeH="0" baseline="0" noProof="0" dirty="0">
                <a:ln>
                  <a:noFill/>
                </a:ln>
                <a:solidFill>
                  <a:srgbClr val="3494BA">
                    <a:lumMod val="50000"/>
                  </a:srgbClr>
                </a:solidFill>
                <a:effectLst/>
                <a:uLnTx/>
                <a:uFillTx/>
                <a:latin typeface="Times New Roman" panose="02020603050405020304" pitchFamily="18" charset="0"/>
                <a:ea typeface="+mj-ea"/>
                <a:cs typeface="Times New Roman" panose="02020603050405020304" pitchFamily="18" charset="0"/>
              </a:rPr>
              <a:t>*</a:t>
            </a:r>
            <a:r>
              <a:rPr kumimoji="0" lang="lv-LV" sz="1050" b="0" i="0" u="none" strike="noStrike" kern="1200" cap="none" spc="0" normalizeH="0" baseline="0" noProof="0" dirty="0">
                <a:ln>
                  <a:noFill/>
                </a:ln>
                <a:solidFill>
                  <a:srgbClr val="3494BA">
                    <a:lumMod val="50000"/>
                  </a:srgbClr>
                </a:solidFill>
                <a:effectLst/>
                <a:uLnTx/>
                <a:uFillTx/>
                <a:latin typeface="Times New Roman" panose="02020603050405020304" pitchFamily="18" charset="0"/>
                <a:ea typeface="+mj-ea"/>
                <a:cs typeface="Times New Roman" panose="02020603050405020304" pitchFamily="18" charset="0"/>
              </a:rPr>
              <a:t>Ministru kabineta 2014. gada 2. septembra noteikumi Nr. 529 "Ēku būvnoteikumi", 83. punkts</a:t>
            </a:r>
            <a:endParaRPr lang="lv-LV" sz="1050" dirty="0">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56D279A6-A64D-8242-D336-5CB72F2F4DED}"/>
              </a:ext>
            </a:extLst>
          </p:cNvPr>
          <p:cNvSpPr txBox="1"/>
          <p:nvPr/>
        </p:nvSpPr>
        <p:spPr>
          <a:xfrm>
            <a:off x="1964404" y="704159"/>
            <a:ext cx="9421632" cy="815608"/>
          </a:xfrm>
          <a:prstGeom prst="rect">
            <a:avLst/>
          </a:prstGeom>
          <a:noFill/>
        </p:spPr>
        <p:txBody>
          <a:bodyPr wrap="square" rtlCol="0">
            <a:spAutoFit/>
          </a:bodyPr>
          <a:lstStyle/>
          <a:p>
            <a:pPr algn="ctr"/>
            <a:endParaRPr lang="lv-LV" sz="2400" dirty="0">
              <a:solidFill>
                <a:schemeClr val="accent1">
                  <a:lumMod val="50000"/>
                </a:schemeClr>
              </a:solidFill>
              <a:latin typeface="+mj-lt"/>
            </a:endParaRPr>
          </a:p>
          <a:p>
            <a:pPr algn="ctr"/>
            <a:r>
              <a:rPr lang="lv-LV" sz="2300" b="1" dirty="0">
                <a:solidFill>
                  <a:schemeClr val="accent1">
                    <a:lumMod val="50000"/>
                  </a:schemeClr>
                </a:solidFill>
                <a:latin typeface="Times New Roman" panose="02020603050405020304" pitchFamily="18" charset="0"/>
                <a:cs typeface="Times New Roman" panose="02020603050405020304" pitchFamily="18" charset="0"/>
              </a:rPr>
              <a:t>MK 19.08.2014.noteikumi Nr.500 «Vispārīgie būvnoteikumi» 43. punkts</a:t>
            </a:r>
          </a:p>
        </p:txBody>
      </p:sp>
    </p:spTree>
    <p:extLst>
      <p:ext uri="{BB962C8B-B14F-4D97-AF65-F5344CB8AC3E}">
        <p14:creationId xmlns:p14="http://schemas.microsoft.com/office/powerpoint/2010/main" val="42880932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4" name="Group 23">
            <a:extLst>
              <a:ext uri="{FF2B5EF4-FFF2-40B4-BE49-F238E27FC236}">
                <a16:creationId xmlns:a16="http://schemas.microsoft.com/office/drawing/2014/main" id="{609316A9-990D-4EC3-A671-70EE5C1493A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5" name="Straight Connector 24">
              <a:extLst>
                <a:ext uri="{FF2B5EF4-FFF2-40B4-BE49-F238E27FC236}">
                  <a16:creationId xmlns:a16="http://schemas.microsoft.com/office/drawing/2014/main" id="{9B0C6109-9159-49CA-AD7A-F9035539DB7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686F14F5-308C-4EB6-87AB-05DE9501B1A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7" name="Rectangle 23">
              <a:extLst>
                <a:ext uri="{FF2B5EF4-FFF2-40B4-BE49-F238E27FC236}">
                  <a16:creationId xmlns:a16="http://schemas.microsoft.com/office/drawing/2014/main" id="{BA032363-A188-47C5-9D59-9B788809DC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5">
              <a:extLst>
                <a:ext uri="{FF2B5EF4-FFF2-40B4-BE49-F238E27FC236}">
                  <a16:creationId xmlns:a16="http://schemas.microsoft.com/office/drawing/2014/main" id="{2C4077DF-6BB9-4069-AD28-6B1664EBB0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a:extLst>
                <a:ext uri="{FF2B5EF4-FFF2-40B4-BE49-F238E27FC236}">
                  <a16:creationId xmlns:a16="http://schemas.microsoft.com/office/drawing/2014/main" id="{1D2B8B50-3419-41ED-9A9F-3CF9EEBBD3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7">
              <a:extLst>
                <a:ext uri="{FF2B5EF4-FFF2-40B4-BE49-F238E27FC236}">
                  <a16:creationId xmlns:a16="http://schemas.microsoft.com/office/drawing/2014/main" id="{5C640498-2E73-4FA2-BEB6-C3596A458C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Rectangle 28">
              <a:extLst>
                <a:ext uri="{FF2B5EF4-FFF2-40B4-BE49-F238E27FC236}">
                  <a16:creationId xmlns:a16="http://schemas.microsoft.com/office/drawing/2014/main" id="{3240EEFC-4112-4C39-A816-C815774F6D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Rectangle 29">
              <a:extLst>
                <a:ext uri="{FF2B5EF4-FFF2-40B4-BE49-F238E27FC236}">
                  <a16:creationId xmlns:a16="http://schemas.microsoft.com/office/drawing/2014/main" id="{ADF362B0-03EA-4800-9FAA-9F128587E4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Isosceles Triangle 32">
              <a:extLst>
                <a:ext uri="{FF2B5EF4-FFF2-40B4-BE49-F238E27FC236}">
                  <a16:creationId xmlns:a16="http://schemas.microsoft.com/office/drawing/2014/main" id="{0BA84559-2F4C-4795-9246-4C563F942D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Isosceles Triangle 33">
              <a:extLst>
                <a:ext uri="{FF2B5EF4-FFF2-40B4-BE49-F238E27FC236}">
                  <a16:creationId xmlns:a16="http://schemas.microsoft.com/office/drawing/2014/main" id="{FA77A1AA-CA47-4A91-A0A1-0A8CE31A98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36" name="Rectangle 35">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8" name="Group 37">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39" name="Straight Connector 38">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40"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1"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2" name="Isosceles Triangle 41">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43"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4"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5"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46" name="Isosceles Triangle 45">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7" name="Isosceles Triangle 46">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49" name="Rectangle 48">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fika 1">
            <a:extLst>
              <a:ext uri="{FF2B5EF4-FFF2-40B4-BE49-F238E27FC236}">
                <a16:creationId xmlns:a16="http://schemas.microsoft.com/office/drawing/2014/main" id="{8CFA0E48-47CE-B069-5E0D-15A9B3074C1E}"/>
              </a:ext>
            </a:extLst>
          </p:cNvPr>
          <p:cNvPicPr>
            <a:picLocks noGrp="1" noChangeAspect="1"/>
          </p:cNvPicPr>
          <p:nvPr>
            <p:ph idx="1"/>
          </p:nvPr>
        </p:nvPicPr>
        <p:blipFill>
          <a:blip r:embed="rId2">
            <a:extLst>
              <a:ext uri="{96DAC541-7B7A-43D3-8B79-37D633B846F1}">
                <asvg:svgBlip xmlns:asvg="http://schemas.microsoft.com/office/drawing/2016/SVG/main" r:embed="rId3"/>
              </a:ext>
            </a:extLst>
          </a:blip>
          <a:stretch>
            <a:fillRect/>
          </a:stretch>
        </p:blipFill>
        <p:spPr>
          <a:xfrm>
            <a:off x="585517" y="600075"/>
            <a:ext cx="1273556" cy="2011288"/>
          </a:xfrm>
          <a:prstGeom prst="rect">
            <a:avLst/>
          </a:prstGeom>
        </p:spPr>
      </p:pic>
      <p:sp>
        <p:nvSpPr>
          <p:cNvPr id="20" name="Title 1">
            <a:extLst>
              <a:ext uri="{FF2B5EF4-FFF2-40B4-BE49-F238E27FC236}">
                <a16:creationId xmlns:a16="http://schemas.microsoft.com/office/drawing/2014/main" id="{BA6C079D-44C5-258F-2835-9FEE34268E2D}"/>
              </a:ext>
            </a:extLst>
          </p:cNvPr>
          <p:cNvSpPr>
            <a:spLocks noGrp="1"/>
          </p:cNvSpPr>
          <p:nvPr>
            <p:ph type="title"/>
          </p:nvPr>
        </p:nvSpPr>
        <p:spPr>
          <a:xfrm>
            <a:off x="2128015" y="924674"/>
            <a:ext cx="9192960" cy="4469260"/>
          </a:xfrm>
        </p:spPr>
        <p:txBody>
          <a:bodyPr>
            <a:noAutofit/>
          </a:bodyPr>
          <a:lstStyle/>
          <a:p>
            <a:pPr algn="just">
              <a:spcBef>
                <a:spcPts val="300"/>
              </a:spcBef>
              <a:spcAft>
                <a:spcPts val="300"/>
              </a:spcAft>
            </a:pPr>
            <a:br>
              <a:rPr lang="lv-LV" sz="2200" dirty="0">
                <a:solidFill>
                  <a:schemeClr val="accent1">
                    <a:lumMod val="50000"/>
                  </a:schemeClr>
                </a:solidFill>
              </a:rPr>
            </a:br>
            <a:br>
              <a:rPr lang="lv-LV" sz="2200" dirty="0">
                <a:solidFill>
                  <a:schemeClr val="accent1">
                    <a:lumMod val="50000"/>
                  </a:schemeClr>
                </a:solidFill>
                <a:latin typeface="Times New Roman" panose="02020603050405020304" pitchFamily="18" charset="0"/>
                <a:cs typeface="Times New Roman" panose="02020603050405020304" pitchFamily="18" charset="0"/>
              </a:rPr>
            </a:br>
            <a:br>
              <a:rPr lang="lv-LV" sz="2200" dirty="0">
                <a:solidFill>
                  <a:schemeClr val="accent1">
                    <a:lumMod val="50000"/>
                  </a:schemeClr>
                </a:solidFill>
                <a:latin typeface="Times New Roman" panose="02020603050405020304" pitchFamily="18" charset="0"/>
                <a:cs typeface="Times New Roman" panose="02020603050405020304" pitchFamily="18" charset="0"/>
              </a:rPr>
            </a:br>
            <a:r>
              <a:rPr lang="lv-LV" sz="2000" dirty="0">
                <a:solidFill>
                  <a:schemeClr val="accent1">
                    <a:lumMod val="50000"/>
                  </a:schemeClr>
                </a:solidFill>
                <a:latin typeface="Times New Roman" panose="02020603050405020304" pitchFamily="18" charset="0"/>
                <a:cs typeface="Times New Roman" panose="02020603050405020304" pitchFamily="18" charset="0"/>
              </a:rPr>
              <a:t>Ja būvprojektam, kuram būvniecības jomu regulējošos normatīvajos aktos noteiktajos gadījumos ir veikta būvekspertīze, pirms būvdarbu uzsākšanas vai būvdarbu laikā tiek mainīts būves, tās nesošo konstrukciju vai to daļu konstruktīvais vai cits risinājums, kas samazina būves mehānisko stiprību, stabilitāti, ugunsdrošību vai lietošanas drošumu, un </a:t>
            </a:r>
            <a:r>
              <a:rPr lang="lv-LV" sz="2000" b="1" u="sng" dirty="0">
                <a:solidFill>
                  <a:schemeClr val="accent1">
                    <a:lumMod val="50000"/>
                  </a:schemeClr>
                </a:solidFill>
                <a:latin typeface="Times New Roman" panose="02020603050405020304" pitchFamily="18" charset="0"/>
                <a:cs typeface="Times New Roman" panose="02020603050405020304" pitchFamily="18" charset="0"/>
              </a:rPr>
              <a:t>to izmaiņu būvprojektā atbilstoši šo noteikumu 67.</a:t>
            </a:r>
            <a:r>
              <a:rPr lang="lv-LV" sz="2300" b="1" spc="-150" baseline="30000" dirty="0">
                <a:solidFill>
                  <a:srgbClr val="1A4A5D"/>
                </a:solidFill>
                <a:latin typeface="Times New Roman" panose="02020603050405020304" pitchFamily="18" charset="0"/>
                <a:ea typeface="+mn-ea"/>
                <a:cs typeface="Times New Roman" panose="02020603050405020304" pitchFamily="18" charset="0"/>
              </a:rPr>
              <a:t>1</a:t>
            </a:r>
            <a:r>
              <a:rPr lang="lv-LV" sz="2000" b="1" u="sng" dirty="0">
                <a:solidFill>
                  <a:schemeClr val="accent1">
                    <a:lumMod val="50000"/>
                  </a:schemeClr>
                </a:solidFill>
                <a:latin typeface="Times New Roman" panose="02020603050405020304" pitchFamily="18" charset="0"/>
                <a:cs typeface="Times New Roman" panose="02020603050405020304" pitchFamily="18" charset="0"/>
              </a:rPr>
              <a:t> punktam ir norādījis būvprojekta izstrādātājs</a:t>
            </a:r>
            <a:r>
              <a:rPr lang="lv-LV" sz="2000" dirty="0">
                <a:solidFill>
                  <a:schemeClr val="accent1">
                    <a:lumMod val="50000"/>
                  </a:schemeClr>
                </a:solidFill>
                <a:latin typeface="Times New Roman" panose="02020603050405020304" pitchFamily="18" charset="0"/>
                <a:cs typeface="Times New Roman" panose="02020603050405020304" pitchFamily="18" charset="0"/>
              </a:rPr>
              <a:t>, būvniecības ierosinātājam </a:t>
            </a:r>
            <a:r>
              <a:rPr lang="lv-LV" sz="2000" b="1" u="sng" dirty="0">
                <a:solidFill>
                  <a:schemeClr val="accent1">
                    <a:lumMod val="50000"/>
                  </a:schemeClr>
                </a:solidFill>
                <a:latin typeface="Times New Roman" panose="02020603050405020304" pitchFamily="18" charset="0"/>
                <a:cs typeface="Times New Roman" panose="02020603050405020304" pitchFamily="18" charset="0"/>
              </a:rPr>
              <a:t>ir pienākums veikt atkārtotu attiecīgo būvprojekta daļu ekspertīzi</a:t>
            </a:r>
            <a:r>
              <a:rPr lang="lv-LV" sz="2000" dirty="0">
                <a:solidFill>
                  <a:schemeClr val="accent1">
                    <a:lumMod val="50000"/>
                  </a:schemeClr>
                </a:solidFill>
                <a:latin typeface="Times New Roman" panose="02020603050405020304" pitchFamily="18" charset="0"/>
                <a:cs typeface="Times New Roman" panose="02020603050405020304" pitchFamily="18" charset="0"/>
              </a:rPr>
              <a:t>, ievērojot šo noteikumu 69. punktu. Izmaiņu būvprojekta būvekspertīzes atzinumu pievieno izmaiņu būvprojektam </a:t>
            </a:r>
            <a:r>
              <a:rPr lang="lv-LV" sz="2000" b="1" u="sng" dirty="0">
                <a:solidFill>
                  <a:schemeClr val="accent1">
                    <a:lumMod val="50000"/>
                  </a:schemeClr>
                </a:solidFill>
                <a:latin typeface="Times New Roman" panose="02020603050405020304" pitchFamily="18" charset="0"/>
                <a:cs typeface="Times New Roman" panose="02020603050405020304" pitchFamily="18" charset="0"/>
              </a:rPr>
              <a:t>līdz būvdarbu atsākšanas brīdim</a:t>
            </a:r>
            <a:r>
              <a:rPr lang="lv-LV" sz="2000" b="1" dirty="0">
                <a:solidFill>
                  <a:schemeClr val="accent1">
                    <a:lumMod val="50000"/>
                  </a:schemeClr>
                </a:solidFill>
                <a:latin typeface="Times New Roman" panose="02020603050405020304" pitchFamily="18" charset="0"/>
                <a:cs typeface="Times New Roman" panose="02020603050405020304" pitchFamily="18" charset="0"/>
              </a:rPr>
              <a:t>,</a:t>
            </a:r>
            <a:r>
              <a:rPr lang="lv-LV" sz="2000" dirty="0">
                <a:solidFill>
                  <a:schemeClr val="accent1">
                    <a:lumMod val="50000"/>
                  </a:schemeClr>
                </a:solidFill>
                <a:latin typeface="Times New Roman" panose="02020603050405020304" pitchFamily="18" charset="0"/>
                <a:cs typeface="Times New Roman" panose="02020603050405020304" pitchFamily="18" charset="0"/>
              </a:rPr>
              <a:t> ja tie ir pārtraucami, </a:t>
            </a:r>
            <a:r>
              <a:rPr lang="lv-LV" sz="2000" b="1" u="sng" dirty="0">
                <a:solidFill>
                  <a:schemeClr val="accent1">
                    <a:lumMod val="50000"/>
                  </a:schemeClr>
                </a:solidFill>
                <a:latin typeface="Times New Roman" panose="02020603050405020304" pitchFamily="18" charset="0"/>
                <a:cs typeface="Times New Roman" panose="02020603050405020304" pitchFamily="18" charset="0"/>
              </a:rPr>
              <a:t>vai līdz objekta nodošanai ekspluatācijā</a:t>
            </a:r>
            <a:r>
              <a:rPr lang="lv-LV" sz="2000" dirty="0">
                <a:solidFill>
                  <a:schemeClr val="accent1">
                    <a:lumMod val="50000"/>
                  </a:schemeClr>
                </a:solidFill>
                <a:latin typeface="Times New Roman" panose="02020603050405020304" pitchFamily="18" charset="0"/>
                <a:cs typeface="Times New Roman" panose="02020603050405020304" pitchFamily="18" charset="0"/>
              </a:rPr>
              <a:t>.</a:t>
            </a:r>
            <a:br>
              <a:rPr lang="lv-LV" sz="2000" dirty="0"/>
            </a:br>
            <a:endParaRPr lang="lv-LV" sz="2000" dirty="0"/>
          </a:p>
        </p:txBody>
      </p:sp>
      <p:sp>
        <p:nvSpPr>
          <p:cNvPr id="2" name="TextBox 1">
            <a:extLst>
              <a:ext uri="{FF2B5EF4-FFF2-40B4-BE49-F238E27FC236}">
                <a16:creationId xmlns:a16="http://schemas.microsoft.com/office/drawing/2014/main" id="{674AB476-32F3-3F6E-5B6B-A5ECB1307A7A}"/>
              </a:ext>
            </a:extLst>
          </p:cNvPr>
          <p:cNvSpPr txBox="1"/>
          <p:nvPr/>
        </p:nvSpPr>
        <p:spPr>
          <a:xfrm>
            <a:off x="2081020" y="704159"/>
            <a:ext cx="9239955" cy="815608"/>
          </a:xfrm>
          <a:prstGeom prst="rect">
            <a:avLst/>
          </a:prstGeom>
          <a:noFill/>
        </p:spPr>
        <p:txBody>
          <a:bodyPr wrap="square" rtlCol="0">
            <a:spAutoFit/>
          </a:bodyPr>
          <a:lstStyle/>
          <a:p>
            <a:pPr algn="ctr"/>
            <a:endParaRPr lang="lv-LV" sz="2400" dirty="0">
              <a:solidFill>
                <a:schemeClr val="accent1">
                  <a:lumMod val="50000"/>
                </a:schemeClr>
              </a:solidFill>
              <a:latin typeface="+mj-lt"/>
            </a:endParaRPr>
          </a:p>
          <a:p>
            <a:pPr algn="ctr"/>
            <a:r>
              <a:rPr lang="lv-LV" sz="2300" b="1" dirty="0">
                <a:solidFill>
                  <a:schemeClr val="accent1">
                    <a:lumMod val="50000"/>
                  </a:schemeClr>
                </a:solidFill>
                <a:latin typeface="Times New Roman" panose="02020603050405020304" pitchFamily="18" charset="0"/>
                <a:cs typeface="Times New Roman" panose="02020603050405020304" pitchFamily="18" charset="0"/>
              </a:rPr>
              <a:t>MK 19.08.2014.noteikumi Nr.500 «Vispārīgie būvnoteikumi» 60. punkts</a:t>
            </a:r>
          </a:p>
        </p:txBody>
      </p:sp>
    </p:spTree>
    <p:extLst>
      <p:ext uri="{BB962C8B-B14F-4D97-AF65-F5344CB8AC3E}">
        <p14:creationId xmlns:p14="http://schemas.microsoft.com/office/powerpoint/2010/main" val="7296378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4" name="Group 23">
            <a:extLst>
              <a:ext uri="{FF2B5EF4-FFF2-40B4-BE49-F238E27FC236}">
                <a16:creationId xmlns:a16="http://schemas.microsoft.com/office/drawing/2014/main" id="{609316A9-990D-4EC3-A671-70EE5C1493A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5" name="Straight Connector 24">
              <a:extLst>
                <a:ext uri="{FF2B5EF4-FFF2-40B4-BE49-F238E27FC236}">
                  <a16:creationId xmlns:a16="http://schemas.microsoft.com/office/drawing/2014/main" id="{9B0C6109-9159-49CA-AD7A-F9035539DB7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686F14F5-308C-4EB6-87AB-05DE9501B1A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7" name="Rectangle 23">
              <a:extLst>
                <a:ext uri="{FF2B5EF4-FFF2-40B4-BE49-F238E27FC236}">
                  <a16:creationId xmlns:a16="http://schemas.microsoft.com/office/drawing/2014/main" id="{BA032363-A188-47C5-9D59-9B788809DC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5">
              <a:extLst>
                <a:ext uri="{FF2B5EF4-FFF2-40B4-BE49-F238E27FC236}">
                  <a16:creationId xmlns:a16="http://schemas.microsoft.com/office/drawing/2014/main" id="{2C4077DF-6BB9-4069-AD28-6B1664EBB0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a:extLst>
                <a:ext uri="{FF2B5EF4-FFF2-40B4-BE49-F238E27FC236}">
                  <a16:creationId xmlns:a16="http://schemas.microsoft.com/office/drawing/2014/main" id="{1D2B8B50-3419-41ED-9A9F-3CF9EEBBD3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7">
              <a:extLst>
                <a:ext uri="{FF2B5EF4-FFF2-40B4-BE49-F238E27FC236}">
                  <a16:creationId xmlns:a16="http://schemas.microsoft.com/office/drawing/2014/main" id="{5C640498-2E73-4FA2-BEB6-C3596A458C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Rectangle 28">
              <a:extLst>
                <a:ext uri="{FF2B5EF4-FFF2-40B4-BE49-F238E27FC236}">
                  <a16:creationId xmlns:a16="http://schemas.microsoft.com/office/drawing/2014/main" id="{3240EEFC-4112-4C39-A816-C815774F6D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Rectangle 29">
              <a:extLst>
                <a:ext uri="{FF2B5EF4-FFF2-40B4-BE49-F238E27FC236}">
                  <a16:creationId xmlns:a16="http://schemas.microsoft.com/office/drawing/2014/main" id="{ADF362B0-03EA-4800-9FAA-9F128587E4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Isosceles Triangle 32">
              <a:extLst>
                <a:ext uri="{FF2B5EF4-FFF2-40B4-BE49-F238E27FC236}">
                  <a16:creationId xmlns:a16="http://schemas.microsoft.com/office/drawing/2014/main" id="{0BA84559-2F4C-4795-9246-4C563F942D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Isosceles Triangle 33">
              <a:extLst>
                <a:ext uri="{FF2B5EF4-FFF2-40B4-BE49-F238E27FC236}">
                  <a16:creationId xmlns:a16="http://schemas.microsoft.com/office/drawing/2014/main" id="{FA77A1AA-CA47-4A91-A0A1-0A8CE31A98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36" name="Rectangle 35">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8" name="Group 37">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39" name="Straight Connector 38">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40"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1"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2" name="Isosceles Triangle 41">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43"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4"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5"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46" name="Isosceles Triangle 45">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7" name="Isosceles Triangle 46">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49" name="Rectangle 48">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fika 1">
            <a:extLst>
              <a:ext uri="{FF2B5EF4-FFF2-40B4-BE49-F238E27FC236}">
                <a16:creationId xmlns:a16="http://schemas.microsoft.com/office/drawing/2014/main" id="{8CFA0E48-47CE-B069-5E0D-15A9B3074C1E}"/>
              </a:ext>
            </a:extLst>
          </p:cNvPr>
          <p:cNvPicPr>
            <a:picLocks noGrp="1" noChangeAspect="1"/>
          </p:cNvPicPr>
          <p:nvPr>
            <p:ph idx="1"/>
          </p:nvPr>
        </p:nvPicPr>
        <p:blipFill>
          <a:blip r:embed="rId2">
            <a:extLst>
              <a:ext uri="{96DAC541-7B7A-43D3-8B79-37D633B846F1}">
                <asvg:svgBlip xmlns:asvg="http://schemas.microsoft.com/office/drawing/2016/SVG/main" r:embed="rId3"/>
              </a:ext>
            </a:extLst>
          </a:blip>
          <a:stretch>
            <a:fillRect/>
          </a:stretch>
        </p:blipFill>
        <p:spPr>
          <a:xfrm>
            <a:off x="585517" y="600075"/>
            <a:ext cx="1273556" cy="2011288"/>
          </a:xfrm>
          <a:prstGeom prst="rect">
            <a:avLst/>
          </a:prstGeom>
        </p:spPr>
      </p:pic>
      <p:sp>
        <p:nvSpPr>
          <p:cNvPr id="20" name="Title 1">
            <a:extLst>
              <a:ext uri="{FF2B5EF4-FFF2-40B4-BE49-F238E27FC236}">
                <a16:creationId xmlns:a16="http://schemas.microsoft.com/office/drawing/2014/main" id="{BA6C079D-44C5-258F-2835-9FEE34268E2D}"/>
              </a:ext>
            </a:extLst>
          </p:cNvPr>
          <p:cNvSpPr>
            <a:spLocks noGrp="1"/>
          </p:cNvSpPr>
          <p:nvPr>
            <p:ph type="title"/>
          </p:nvPr>
        </p:nvSpPr>
        <p:spPr>
          <a:xfrm>
            <a:off x="1964404" y="1411703"/>
            <a:ext cx="9376557" cy="4539419"/>
          </a:xfrm>
        </p:spPr>
        <p:txBody>
          <a:bodyPr>
            <a:noAutofit/>
          </a:bodyPr>
          <a:lstStyle/>
          <a:p>
            <a:pPr algn="just">
              <a:spcBef>
                <a:spcPts val="300"/>
              </a:spcBef>
              <a:spcAft>
                <a:spcPts val="300"/>
              </a:spcAft>
            </a:pPr>
            <a:br>
              <a:rPr lang="lv-LV" sz="2200" dirty="0">
                <a:solidFill>
                  <a:schemeClr val="accent1">
                    <a:lumMod val="50000"/>
                  </a:schemeClr>
                </a:solidFill>
              </a:rPr>
            </a:br>
            <a:r>
              <a:rPr lang="lv-LV" sz="2000" dirty="0">
                <a:solidFill>
                  <a:schemeClr val="accent1">
                    <a:lumMod val="50000"/>
                  </a:schemeClr>
                </a:solidFill>
                <a:latin typeface="Times New Roman" panose="02020603050405020304" pitchFamily="18" charset="0"/>
                <a:cs typeface="Times New Roman" panose="02020603050405020304" pitchFamily="18" charset="0"/>
              </a:rPr>
              <a:t>Ja tiek mainīts būves, tās nesošo konstrukciju vai to daļu </a:t>
            </a:r>
            <a:r>
              <a:rPr lang="lv-LV" sz="2000" b="1" u="sng" dirty="0">
                <a:solidFill>
                  <a:schemeClr val="accent1">
                    <a:lumMod val="50000"/>
                  </a:schemeClr>
                </a:solidFill>
                <a:latin typeface="Times New Roman" panose="02020603050405020304" pitchFamily="18" charset="0"/>
                <a:cs typeface="Times New Roman" panose="02020603050405020304" pitchFamily="18" charset="0"/>
              </a:rPr>
              <a:t>konstruktīvais risinājums</a:t>
            </a:r>
            <a:r>
              <a:rPr lang="lv-LV" sz="2000" dirty="0">
                <a:solidFill>
                  <a:schemeClr val="accent1">
                    <a:lumMod val="50000"/>
                  </a:schemeClr>
                </a:solidFill>
                <a:latin typeface="Times New Roman" panose="02020603050405020304" pitchFamily="18" charset="0"/>
                <a:cs typeface="Times New Roman" panose="02020603050405020304" pitchFamily="18" charset="0"/>
              </a:rPr>
              <a:t>, izmaiņu </a:t>
            </a:r>
            <a:r>
              <a:rPr lang="lv-LV" sz="2000" b="1" u="sng" dirty="0">
                <a:solidFill>
                  <a:schemeClr val="accent1">
                    <a:lumMod val="50000"/>
                  </a:schemeClr>
                </a:solidFill>
                <a:latin typeface="Times New Roman" panose="02020603050405020304" pitchFamily="18" charset="0"/>
                <a:cs typeface="Times New Roman" panose="02020603050405020304" pitchFamily="18" charset="0"/>
              </a:rPr>
              <a:t>būvprojekta izstrādātājs</a:t>
            </a:r>
            <a:r>
              <a:rPr lang="lv-LV" sz="2000" b="1" dirty="0">
                <a:solidFill>
                  <a:schemeClr val="accent1">
                    <a:lumMod val="50000"/>
                  </a:schemeClr>
                </a:solidFill>
                <a:latin typeface="Times New Roman" panose="02020603050405020304" pitchFamily="18" charset="0"/>
                <a:cs typeface="Times New Roman" panose="02020603050405020304" pitchFamily="18" charset="0"/>
              </a:rPr>
              <a:t> </a:t>
            </a:r>
            <a:r>
              <a:rPr lang="lv-LV" sz="2000" dirty="0">
                <a:solidFill>
                  <a:schemeClr val="accent1">
                    <a:lumMod val="50000"/>
                  </a:schemeClr>
                </a:solidFill>
                <a:latin typeface="Times New Roman" panose="02020603050405020304" pitchFamily="18" charset="0"/>
                <a:cs typeface="Times New Roman" panose="02020603050405020304" pitchFamily="18" charset="0"/>
              </a:rPr>
              <a:t>skaidrojošajā aprakstā </a:t>
            </a:r>
            <a:r>
              <a:rPr lang="lv-LV" sz="2000" b="1" u="sng" dirty="0">
                <a:solidFill>
                  <a:schemeClr val="accent1">
                    <a:lumMod val="50000"/>
                  </a:schemeClr>
                </a:solidFill>
                <a:latin typeface="Times New Roman" panose="02020603050405020304" pitchFamily="18" charset="0"/>
                <a:cs typeface="Times New Roman" panose="02020603050405020304" pitchFamily="18" charset="0"/>
              </a:rPr>
              <a:t>norāda minēto izmaiņu ietekmi uz iepriekš </a:t>
            </a:r>
            <a:r>
              <a:rPr lang="lv-LV" sz="2000" b="1" u="sng" dirty="0" err="1">
                <a:solidFill>
                  <a:schemeClr val="accent1">
                    <a:lumMod val="50000"/>
                  </a:schemeClr>
                </a:solidFill>
                <a:latin typeface="Times New Roman" panose="02020603050405020304" pitchFamily="18" charset="0"/>
                <a:cs typeface="Times New Roman" panose="02020603050405020304" pitchFamily="18" charset="0"/>
              </a:rPr>
              <a:t>ekspertēto</a:t>
            </a:r>
            <a:r>
              <a:rPr lang="lv-LV" sz="2000" dirty="0">
                <a:solidFill>
                  <a:schemeClr val="accent1">
                    <a:lumMod val="50000"/>
                  </a:schemeClr>
                </a:solidFill>
                <a:latin typeface="Times New Roman" panose="02020603050405020304" pitchFamily="18" charset="0"/>
                <a:cs typeface="Times New Roman" panose="02020603050405020304" pitchFamily="18" charset="0"/>
              </a:rPr>
              <a:t> būves mehānisko                                                            stiprību, stabilitāti, ugunsdrošību vai lietošanas drošumu.</a:t>
            </a:r>
            <a:br>
              <a:rPr lang="lv-LV" sz="2000" dirty="0">
                <a:solidFill>
                  <a:schemeClr val="accent1">
                    <a:lumMod val="50000"/>
                  </a:schemeClr>
                </a:solidFill>
                <a:latin typeface="Times New Roman" panose="02020603050405020304" pitchFamily="18" charset="0"/>
                <a:cs typeface="Times New Roman" panose="02020603050405020304" pitchFamily="18" charset="0"/>
              </a:rPr>
            </a:br>
            <a:br>
              <a:rPr lang="lv-LV" sz="2000" dirty="0">
                <a:solidFill>
                  <a:schemeClr val="accent1">
                    <a:lumMod val="50000"/>
                  </a:schemeClr>
                </a:solidFill>
                <a:latin typeface="Times New Roman" panose="02020603050405020304" pitchFamily="18" charset="0"/>
                <a:cs typeface="Times New Roman" panose="02020603050405020304" pitchFamily="18" charset="0"/>
              </a:rPr>
            </a:br>
            <a:r>
              <a:rPr lang="lv-LV" sz="2000" dirty="0">
                <a:solidFill>
                  <a:schemeClr val="accent1">
                    <a:lumMod val="50000"/>
                  </a:schemeClr>
                </a:solidFill>
                <a:latin typeface="Times New Roman" panose="02020603050405020304" pitchFamily="18" charset="0"/>
                <a:cs typeface="Times New Roman" panose="02020603050405020304" pitchFamily="18" charset="0"/>
              </a:rPr>
              <a:t>Ja būvdarbu laikā būvniecības procesa dalībnieki vienojas par izmaiņām būvprojektā,</a:t>
            </a:r>
            <a:r>
              <a:rPr lang="lv-LV" sz="2000" u="sng" dirty="0">
                <a:solidFill>
                  <a:schemeClr val="accent1">
                    <a:lumMod val="50000"/>
                  </a:schemeClr>
                </a:solidFill>
                <a:latin typeface="Times New Roman" panose="02020603050405020304" pitchFamily="18" charset="0"/>
                <a:cs typeface="Times New Roman" panose="02020603050405020304" pitchFamily="18" charset="0"/>
              </a:rPr>
              <a:t> </a:t>
            </a:r>
            <a:r>
              <a:rPr lang="lv-LV" sz="2000" b="1" u="sng" dirty="0">
                <a:solidFill>
                  <a:schemeClr val="accent1">
                    <a:lumMod val="50000"/>
                  </a:schemeClr>
                </a:solidFill>
                <a:latin typeface="Times New Roman" panose="02020603050405020304" pitchFamily="18" charset="0"/>
                <a:cs typeface="Times New Roman" panose="02020603050405020304" pitchFamily="18" charset="0"/>
              </a:rPr>
              <a:t>būvdarbus pārtrauc būvē vai tās daļā, kuru skar izmaiņas</a:t>
            </a:r>
            <a:r>
              <a:rPr lang="lv-LV" sz="2000" u="sng" dirty="0">
                <a:solidFill>
                  <a:schemeClr val="accent1">
                    <a:lumMod val="50000"/>
                  </a:schemeClr>
                </a:solidFill>
                <a:latin typeface="Times New Roman" panose="02020603050405020304" pitchFamily="18" charset="0"/>
                <a:cs typeface="Times New Roman" panose="02020603050405020304" pitchFamily="18" charset="0"/>
              </a:rPr>
              <a:t>, </a:t>
            </a:r>
            <a:r>
              <a:rPr lang="lv-LV" sz="2000" b="1" u="sng" dirty="0">
                <a:solidFill>
                  <a:schemeClr val="accent1">
                    <a:lumMod val="50000"/>
                  </a:schemeClr>
                </a:solidFill>
                <a:latin typeface="Times New Roman" panose="02020603050405020304" pitchFamily="18" charset="0"/>
                <a:cs typeface="Times New Roman" panose="02020603050405020304" pitchFamily="18" charset="0"/>
              </a:rPr>
              <a:t>līdz izmaiņu būvprojekta pievienošanai un apstiprināšanai būvniecības informācijas sistēmā</a:t>
            </a:r>
            <a:r>
              <a:rPr lang="lv-LV" sz="2000" dirty="0">
                <a:solidFill>
                  <a:schemeClr val="accent1">
                    <a:lumMod val="50000"/>
                  </a:schemeClr>
                </a:solidFill>
                <a:latin typeface="Times New Roman" panose="02020603050405020304" pitchFamily="18" charset="0"/>
                <a:cs typeface="Times New Roman" panose="02020603050405020304" pitchFamily="18" charset="0"/>
              </a:rPr>
              <a:t> (ja būvniecības process noris, izmantojot būvniecības informācijas sistēmu) un </a:t>
            </a:r>
            <a:r>
              <a:rPr lang="lv-LV" sz="2000" b="1" u="sng" dirty="0">
                <a:solidFill>
                  <a:schemeClr val="accent1">
                    <a:lumMod val="50000"/>
                  </a:schemeClr>
                </a:solidFill>
                <a:latin typeface="Times New Roman" panose="02020603050405020304" pitchFamily="18" charset="0"/>
                <a:cs typeface="Times New Roman" panose="02020603050405020304" pitchFamily="18" charset="0"/>
              </a:rPr>
              <a:t>saskaņošanai ar institūciju, kura pilda būvvaldes funkcijas</a:t>
            </a:r>
            <a:r>
              <a:rPr lang="lv-LV" sz="2000" dirty="0">
                <a:solidFill>
                  <a:schemeClr val="accent1">
                    <a:lumMod val="50000"/>
                  </a:schemeClr>
                </a:solidFill>
                <a:latin typeface="Times New Roman" panose="02020603050405020304" pitchFamily="18" charset="0"/>
                <a:cs typeface="Times New Roman" panose="02020603050405020304" pitchFamily="18" charset="0"/>
              </a:rPr>
              <a:t>, būvniecības jomu regulējošos normatīvajos aktos noteiktajos gadījumos.</a:t>
            </a:r>
          </a:p>
        </p:txBody>
      </p:sp>
      <p:sp>
        <p:nvSpPr>
          <p:cNvPr id="5" name="TextBox 4">
            <a:extLst>
              <a:ext uri="{FF2B5EF4-FFF2-40B4-BE49-F238E27FC236}">
                <a16:creationId xmlns:a16="http://schemas.microsoft.com/office/drawing/2014/main" id="{852EAB12-D88B-BF98-1BDA-5B2B598B86B5}"/>
              </a:ext>
            </a:extLst>
          </p:cNvPr>
          <p:cNvSpPr txBox="1"/>
          <p:nvPr/>
        </p:nvSpPr>
        <p:spPr>
          <a:xfrm>
            <a:off x="1967578" y="991998"/>
            <a:ext cx="9507854" cy="446276"/>
          </a:xfrm>
          <a:prstGeom prst="rect">
            <a:avLst/>
          </a:prstGeom>
          <a:noFill/>
        </p:spPr>
        <p:txBody>
          <a:bodyPr wrap="square" rtlCol="0">
            <a:spAutoFit/>
          </a:bodyPr>
          <a:lstStyle/>
          <a:p>
            <a:pPr algn="ctr"/>
            <a:r>
              <a:rPr lang="lv-LV" sz="2300" b="1" kern="1200" spc="-150" dirty="0">
                <a:solidFill>
                  <a:srgbClr val="1A4A5D"/>
                </a:solidFill>
                <a:effectLst/>
                <a:latin typeface="Times New Roman" panose="02020603050405020304" pitchFamily="18" charset="0"/>
                <a:cs typeface="Times New Roman" panose="02020603050405020304" pitchFamily="18" charset="0"/>
              </a:rPr>
              <a:t>MK 19.08.2014. noteikumi Nr. 500 «Vispārīgie būvnoteikumi» 67.</a:t>
            </a:r>
            <a:r>
              <a:rPr lang="lv-LV" sz="2300" b="1" kern="1200" spc="-150" baseline="30000" dirty="0">
                <a:solidFill>
                  <a:srgbClr val="1A4A5D"/>
                </a:solidFill>
                <a:effectLst/>
                <a:latin typeface="Times New Roman" panose="02020603050405020304" pitchFamily="18" charset="0"/>
                <a:cs typeface="Times New Roman" panose="02020603050405020304" pitchFamily="18" charset="0"/>
              </a:rPr>
              <a:t>1</a:t>
            </a:r>
            <a:r>
              <a:rPr lang="lv-LV" sz="2300" b="1" kern="1200" spc="-150" dirty="0">
                <a:solidFill>
                  <a:srgbClr val="1A4A5D"/>
                </a:solidFill>
                <a:effectLst/>
                <a:latin typeface="Times New Roman" panose="02020603050405020304" pitchFamily="18" charset="0"/>
                <a:cs typeface="Times New Roman" panose="02020603050405020304" pitchFamily="18" charset="0"/>
              </a:rPr>
              <a:t>, 68.</a:t>
            </a:r>
            <a:r>
              <a:rPr lang="lv-LV" sz="2300" b="1" kern="1200" spc="-150" baseline="30000" dirty="0">
                <a:solidFill>
                  <a:srgbClr val="1A4A5D"/>
                </a:solidFill>
                <a:effectLst/>
                <a:latin typeface="Times New Roman" panose="02020603050405020304" pitchFamily="18" charset="0"/>
                <a:cs typeface="Times New Roman" panose="02020603050405020304" pitchFamily="18" charset="0"/>
              </a:rPr>
              <a:t>1</a:t>
            </a:r>
            <a:r>
              <a:rPr lang="lv-LV" sz="2300" b="1" kern="1200" spc="-150" dirty="0">
                <a:solidFill>
                  <a:srgbClr val="1A4A5D"/>
                </a:solidFill>
                <a:effectLst/>
                <a:latin typeface="Times New Roman" panose="02020603050405020304" pitchFamily="18" charset="0"/>
                <a:cs typeface="Times New Roman" panose="02020603050405020304" pitchFamily="18" charset="0"/>
              </a:rPr>
              <a:t> punkti</a:t>
            </a:r>
            <a:endParaRPr lang="lv-LV" sz="1200" b="1"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43099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4" name="Group 23">
            <a:extLst>
              <a:ext uri="{FF2B5EF4-FFF2-40B4-BE49-F238E27FC236}">
                <a16:creationId xmlns:a16="http://schemas.microsoft.com/office/drawing/2014/main" id="{609316A9-990D-4EC3-A671-70EE5C1493A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5" name="Straight Connector 24">
              <a:extLst>
                <a:ext uri="{FF2B5EF4-FFF2-40B4-BE49-F238E27FC236}">
                  <a16:creationId xmlns:a16="http://schemas.microsoft.com/office/drawing/2014/main" id="{9B0C6109-9159-49CA-AD7A-F9035539DB7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686F14F5-308C-4EB6-87AB-05DE9501B1A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7" name="Rectangle 23">
              <a:extLst>
                <a:ext uri="{FF2B5EF4-FFF2-40B4-BE49-F238E27FC236}">
                  <a16:creationId xmlns:a16="http://schemas.microsoft.com/office/drawing/2014/main" id="{BA032363-A188-47C5-9D59-9B788809DC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5">
              <a:extLst>
                <a:ext uri="{FF2B5EF4-FFF2-40B4-BE49-F238E27FC236}">
                  <a16:creationId xmlns:a16="http://schemas.microsoft.com/office/drawing/2014/main" id="{2C4077DF-6BB9-4069-AD28-6B1664EBB0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a:extLst>
                <a:ext uri="{FF2B5EF4-FFF2-40B4-BE49-F238E27FC236}">
                  <a16:creationId xmlns:a16="http://schemas.microsoft.com/office/drawing/2014/main" id="{1D2B8B50-3419-41ED-9A9F-3CF9EEBBD3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7">
              <a:extLst>
                <a:ext uri="{FF2B5EF4-FFF2-40B4-BE49-F238E27FC236}">
                  <a16:creationId xmlns:a16="http://schemas.microsoft.com/office/drawing/2014/main" id="{5C640498-2E73-4FA2-BEB6-C3596A458C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Rectangle 28">
              <a:extLst>
                <a:ext uri="{FF2B5EF4-FFF2-40B4-BE49-F238E27FC236}">
                  <a16:creationId xmlns:a16="http://schemas.microsoft.com/office/drawing/2014/main" id="{3240EEFC-4112-4C39-A816-C815774F6D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Rectangle 29">
              <a:extLst>
                <a:ext uri="{FF2B5EF4-FFF2-40B4-BE49-F238E27FC236}">
                  <a16:creationId xmlns:a16="http://schemas.microsoft.com/office/drawing/2014/main" id="{ADF362B0-03EA-4800-9FAA-9F128587E4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Isosceles Triangle 32">
              <a:extLst>
                <a:ext uri="{FF2B5EF4-FFF2-40B4-BE49-F238E27FC236}">
                  <a16:creationId xmlns:a16="http://schemas.microsoft.com/office/drawing/2014/main" id="{0BA84559-2F4C-4795-9246-4C563F942D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Isosceles Triangle 33">
              <a:extLst>
                <a:ext uri="{FF2B5EF4-FFF2-40B4-BE49-F238E27FC236}">
                  <a16:creationId xmlns:a16="http://schemas.microsoft.com/office/drawing/2014/main" id="{FA77A1AA-CA47-4A91-A0A1-0A8CE31A98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36" name="Rectangle 35">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8" name="Group 37">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39" name="Straight Connector 38">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40"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1"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2" name="Isosceles Triangle 41">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43"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4"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5"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46" name="Isosceles Triangle 45">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7" name="Isosceles Triangle 46">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49" name="Rectangle 48">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fika 1">
            <a:extLst>
              <a:ext uri="{FF2B5EF4-FFF2-40B4-BE49-F238E27FC236}">
                <a16:creationId xmlns:a16="http://schemas.microsoft.com/office/drawing/2014/main" id="{8CFA0E48-47CE-B069-5E0D-15A9B3074C1E}"/>
              </a:ext>
            </a:extLst>
          </p:cNvPr>
          <p:cNvPicPr>
            <a:picLocks noGrp="1" noChangeAspect="1"/>
          </p:cNvPicPr>
          <p:nvPr>
            <p:ph idx="1"/>
          </p:nvPr>
        </p:nvPicPr>
        <p:blipFill>
          <a:blip r:embed="rId2">
            <a:extLst>
              <a:ext uri="{96DAC541-7B7A-43D3-8B79-37D633B846F1}">
                <asvg:svgBlip xmlns:asvg="http://schemas.microsoft.com/office/drawing/2016/SVG/main" r:embed="rId3"/>
              </a:ext>
            </a:extLst>
          </a:blip>
          <a:stretch>
            <a:fillRect/>
          </a:stretch>
        </p:blipFill>
        <p:spPr>
          <a:xfrm>
            <a:off x="585517" y="600075"/>
            <a:ext cx="1273556" cy="2011288"/>
          </a:xfrm>
          <a:prstGeom prst="rect">
            <a:avLst/>
          </a:prstGeom>
        </p:spPr>
      </p:pic>
      <p:sp>
        <p:nvSpPr>
          <p:cNvPr id="20" name="Title 1">
            <a:extLst>
              <a:ext uri="{FF2B5EF4-FFF2-40B4-BE49-F238E27FC236}">
                <a16:creationId xmlns:a16="http://schemas.microsoft.com/office/drawing/2014/main" id="{BA6C079D-44C5-258F-2835-9FEE34268E2D}"/>
              </a:ext>
            </a:extLst>
          </p:cNvPr>
          <p:cNvSpPr>
            <a:spLocks noGrp="1"/>
          </p:cNvSpPr>
          <p:nvPr>
            <p:ph type="title"/>
          </p:nvPr>
        </p:nvSpPr>
        <p:spPr>
          <a:xfrm>
            <a:off x="1899342" y="1471507"/>
            <a:ext cx="9612939" cy="4914900"/>
          </a:xfrm>
        </p:spPr>
        <p:txBody>
          <a:bodyPr>
            <a:noAutofit/>
          </a:bodyPr>
          <a:lstStyle/>
          <a:p>
            <a:pPr>
              <a:spcBef>
                <a:spcPts val="300"/>
              </a:spcBef>
              <a:spcAft>
                <a:spcPts val="300"/>
              </a:spcAft>
            </a:pPr>
            <a:br>
              <a:rPr lang="lv-LV" sz="1800" dirty="0"/>
            </a:br>
            <a:endParaRPr lang="lv-LV" sz="1800" dirty="0"/>
          </a:p>
        </p:txBody>
      </p:sp>
      <p:sp>
        <p:nvSpPr>
          <p:cNvPr id="2" name="TextBox 1">
            <a:extLst>
              <a:ext uri="{FF2B5EF4-FFF2-40B4-BE49-F238E27FC236}">
                <a16:creationId xmlns:a16="http://schemas.microsoft.com/office/drawing/2014/main" id="{846DBF34-ECE3-A4DA-4551-9C6215CC6233}"/>
              </a:ext>
            </a:extLst>
          </p:cNvPr>
          <p:cNvSpPr txBox="1"/>
          <p:nvPr/>
        </p:nvSpPr>
        <p:spPr>
          <a:xfrm>
            <a:off x="1899342" y="722398"/>
            <a:ext cx="9682099" cy="830997"/>
          </a:xfrm>
          <a:prstGeom prst="rect">
            <a:avLst/>
          </a:prstGeom>
          <a:noFill/>
        </p:spPr>
        <p:txBody>
          <a:bodyPr wrap="square" rtlCol="0">
            <a:spAutoFit/>
          </a:bodyPr>
          <a:lstStyle/>
          <a:p>
            <a:pPr algn="ctr"/>
            <a:endParaRPr lang="lv-LV" sz="2400" b="1" kern="1200" spc="-150" dirty="0">
              <a:solidFill>
                <a:srgbClr val="1A4A5D"/>
              </a:solidFill>
              <a:effectLst/>
              <a:latin typeface="Times New Roman" panose="02020603050405020304" pitchFamily="18" charset="0"/>
              <a:cs typeface="Times New Roman" panose="02020603050405020304" pitchFamily="18" charset="0"/>
            </a:endParaRPr>
          </a:p>
          <a:p>
            <a:pPr algn="ctr"/>
            <a:r>
              <a:rPr lang="lv-LV" sz="2400" b="1" kern="1200" spc="-150" dirty="0">
                <a:solidFill>
                  <a:srgbClr val="1A4A5D"/>
                </a:solidFill>
                <a:effectLst/>
                <a:latin typeface="Times New Roman" panose="02020603050405020304" pitchFamily="18" charset="0"/>
                <a:cs typeface="Times New Roman" panose="02020603050405020304" pitchFamily="18" charset="0"/>
              </a:rPr>
              <a:t>MK 19.08.2014.noteikumi Nr. 500 «Vispārīgie būvnoteikumi» 69. punkts</a:t>
            </a:r>
            <a:endParaRPr lang="lv-LV" sz="2400" b="1"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8A3B147C-280B-0874-2571-B31C30D79CC5}"/>
              </a:ext>
            </a:extLst>
          </p:cNvPr>
          <p:cNvSpPr txBox="1"/>
          <p:nvPr/>
        </p:nvSpPr>
        <p:spPr>
          <a:xfrm>
            <a:off x="2772290" y="2049259"/>
            <a:ext cx="8268259" cy="2539350"/>
          </a:xfrm>
          <a:prstGeom prst="rect">
            <a:avLst/>
          </a:prstGeom>
          <a:noFill/>
        </p:spPr>
        <p:txBody>
          <a:bodyPr wrap="square">
            <a:spAutoFit/>
          </a:bodyPr>
          <a:lstStyle/>
          <a:p>
            <a:pPr marL="0" marR="0" lvl="0" indent="0" algn="just" defTabSz="457200" rtl="0" eaLnBrk="1" fontAlgn="auto" latinLnBrk="0" hangingPunct="1">
              <a:lnSpc>
                <a:spcPct val="107000"/>
              </a:lnSpc>
              <a:spcBef>
                <a:spcPts val="0"/>
              </a:spcBef>
              <a:spcAft>
                <a:spcPts val="800"/>
              </a:spcAft>
              <a:buClrTx/>
              <a:buSzTx/>
              <a:buFontTx/>
              <a:buNone/>
              <a:tabLst/>
              <a:defRPr/>
            </a:pPr>
            <a:endParaRPr kumimoji="0" lang="lv-LV" sz="2400" b="0" i="0" u="none" strike="noStrike" kern="1200" cap="none" spc="0" normalizeH="0" baseline="0" noProof="0" dirty="0">
              <a:ln>
                <a:noFill/>
              </a:ln>
              <a:solidFill>
                <a:srgbClr val="3494BA">
                  <a:lumMod val="50000"/>
                </a:srgbClr>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800"/>
              </a:spcAft>
              <a:buClrTx/>
              <a:buSzTx/>
              <a:buFontTx/>
              <a:buNone/>
              <a:tabLst/>
              <a:defRPr/>
            </a:pPr>
            <a:r>
              <a:rPr kumimoji="0" lang="lv-LV" sz="2400" b="0" i="0" u="none" strike="noStrike" kern="1200" cap="none" spc="0" normalizeH="0" baseline="0" noProof="0" dirty="0">
                <a:ln>
                  <a:noFill/>
                </a:ln>
                <a:solidFill>
                  <a:srgbClr val="3494BA">
                    <a:lumMod val="50000"/>
                  </a:srgbClr>
                </a:solidFill>
                <a:effectLst/>
                <a:uLnTx/>
                <a:uFillTx/>
                <a:latin typeface="Times New Roman" panose="02020603050405020304" pitchFamily="18" charset="0"/>
                <a:ea typeface="+mn-ea"/>
                <a:cs typeface="Times New Roman" panose="02020603050405020304" pitchFamily="18" charset="0"/>
              </a:rPr>
              <a:t>Ja saskaņā ar šo noteikumu 60. punktu ir jāveic atkārtota būvprojekta ekspertīze </a:t>
            </a:r>
            <a:r>
              <a:rPr kumimoji="0" lang="lv-LV" sz="2400" b="1" i="0" u="sng" strike="noStrike" kern="1200" cap="none" spc="0" normalizeH="0" baseline="0" noProof="0" dirty="0">
                <a:ln>
                  <a:noFill/>
                </a:ln>
                <a:solidFill>
                  <a:srgbClr val="3494BA">
                    <a:lumMod val="50000"/>
                  </a:srgbClr>
                </a:solidFill>
                <a:effectLst/>
                <a:uLnTx/>
                <a:uFillTx/>
                <a:latin typeface="Times New Roman" panose="02020603050405020304" pitchFamily="18" charset="0"/>
                <a:ea typeface="+mn-ea"/>
                <a:cs typeface="Times New Roman" panose="02020603050405020304" pitchFamily="18" charset="0"/>
              </a:rPr>
              <a:t>un būve tiek ekspluatēta</a:t>
            </a:r>
            <a:r>
              <a:rPr kumimoji="0" lang="lv-LV" sz="2400" b="0" i="0" u="none" strike="noStrike" kern="1200" cap="none" spc="0" normalizeH="0" baseline="0" noProof="0" dirty="0">
                <a:ln>
                  <a:noFill/>
                </a:ln>
                <a:solidFill>
                  <a:srgbClr val="3494BA">
                    <a:lumMod val="50000"/>
                  </a:srgbClr>
                </a:solidFill>
                <a:effectLst/>
                <a:uLnTx/>
                <a:uFillTx/>
                <a:latin typeface="Times New Roman" panose="02020603050405020304" pitchFamily="18" charset="0"/>
                <a:ea typeface="+mn-ea"/>
                <a:cs typeface="Times New Roman" panose="02020603050405020304" pitchFamily="18" charset="0"/>
              </a:rPr>
              <a:t>, būvdarbus būves daļā, kuru skar konstruktīvā risinājuma izmaiņas, </a:t>
            </a:r>
            <a:r>
              <a:rPr kumimoji="0" lang="lv-LV" sz="2400" b="1" i="0" u="none" strike="noStrike" kern="1200" cap="none" spc="0" normalizeH="0" baseline="0" noProof="0" dirty="0">
                <a:ln>
                  <a:noFill/>
                </a:ln>
                <a:solidFill>
                  <a:srgbClr val="3494BA">
                    <a:lumMod val="50000"/>
                  </a:srgbClr>
                </a:solidFill>
                <a:effectLst/>
                <a:uLnTx/>
                <a:uFillTx/>
                <a:latin typeface="Times New Roman" panose="02020603050405020304" pitchFamily="18" charset="0"/>
                <a:ea typeface="+mn-ea"/>
                <a:cs typeface="Times New Roman" panose="02020603050405020304" pitchFamily="18" charset="0"/>
              </a:rPr>
              <a:t>pārtrauc un tos var atsākt tikai pēc tam, kad ir saņemts pozitīvs būvekspertīzes atzinums.</a:t>
            </a:r>
            <a:endParaRPr kumimoji="0" lang="lv-LV" sz="2400" b="1" i="0" u="none" strike="noStrike" kern="1200" cap="none" spc="0" normalizeH="0" baseline="0" noProof="0" dirty="0">
              <a:ln>
                <a:noFill/>
              </a:ln>
              <a:solidFill>
                <a:srgbClr val="3494BA">
                  <a:lumMod val="50000"/>
                </a:srgbClr>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388516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4" name="Group 23">
            <a:extLst>
              <a:ext uri="{FF2B5EF4-FFF2-40B4-BE49-F238E27FC236}">
                <a16:creationId xmlns:a16="http://schemas.microsoft.com/office/drawing/2014/main" id="{609316A9-990D-4EC3-A671-70EE5C1493A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5" name="Straight Connector 24">
              <a:extLst>
                <a:ext uri="{FF2B5EF4-FFF2-40B4-BE49-F238E27FC236}">
                  <a16:creationId xmlns:a16="http://schemas.microsoft.com/office/drawing/2014/main" id="{9B0C6109-9159-49CA-AD7A-F9035539DB7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686F14F5-308C-4EB6-87AB-05DE9501B1A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7" name="Rectangle 23">
              <a:extLst>
                <a:ext uri="{FF2B5EF4-FFF2-40B4-BE49-F238E27FC236}">
                  <a16:creationId xmlns:a16="http://schemas.microsoft.com/office/drawing/2014/main" id="{BA032363-A188-47C5-9D59-9B788809DC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5">
              <a:extLst>
                <a:ext uri="{FF2B5EF4-FFF2-40B4-BE49-F238E27FC236}">
                  <a16:creationId xmlns:a16="http://schemas.microsoft.com/office/drawing/2014/main" id="{2C4077DF-6BB9-4069-AD28-6B1664EBB0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a:extLst>
                <a:ext uri="{FF2B5EF4-FFF2-40B4-BE49-F238E27FC236}">
                  <a16:creationId xmlns:a16="http://schemas.microsoft.com/office/drawing/2014/main" id="{1D2B8B50-3419-41ED-9A9F-3CF9EEBBD3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7">
              <a:extLst>
                <a:ext uri="{FF2B5EF4-FFF2-40B4-BE49-F238E27FC236}">
                  <a16:creationId xmlns:a16="http://schemas.microsoft.com/office/drawing/2014/main" id="{5C640498-2E73-4FA2-BEB6-C3596A458C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Rectangle 28">
              <a:extLst>
                <a:ext uri="{FF2B5EF4-FFF2-40B4-BE49-F238E27FC236}">
                  <a16:creationId xmlns:a16="http://schemas.microsoft.com/office/drawing/2014/main" id="{3240EEFC-4112-4C39-A816-C815774F6D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Rectangle 29">
              <a:extLst>
                <a:ext uri="{FF2B5EF4-FFF2-40B4-BE49-F238E27FC236}">
                  <a16:creationId xmlns:a16="http://schemas.microsoft.com/office/drawing/2014/main" id="{ADF362B0-03EA-4800-9FAA-9F128587E4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Isosceles Triangle 32">
              <a:extLst>
                <a:ext uri="{FF2B5EF4-FFF2-40B4-BE49-F238E27FC236}">
                  <a16:creationId xmlns:a16="http://schemas.microsoft.com/office/drawing/2014/main" id="{0BA84559-2F4C-4795-9246-4C563F942D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Isosceles Triangle 33">
              <a:extLst>
                <a:ext uri="{FF2B5EF4-FFF2-40B4-BE49-F238E27FC236}">
                  <a16:creationId xmlns:a16="http://schemas.microsoft.com/office/drawing/2014/main" id="{FA77A1AA-CA47-4A91-A0A1-0A8CE31A98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36" name="Rectangle 35">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8" name="Group 37">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39" name="Straight Connector 38">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40"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1"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2" name="Isosceles Triangle 41">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43"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4"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5"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46" name="Isosceles Triangle 45">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7" name="Isosceles Triangle 46">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49" name="Rectangle 48">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fika 1">
            <a:extLst>
              <a:ext uri="{FF2B5EF4-FFF2-40B4-BE49-F238E27FC236}">
                <a16:creationId xmlns:a16="http://schemas.microsoft.com/office/drawing/2014/main" id="{8CFA0E48-47CE-B069-5E0D-15A9B3074C1E}"/>
              </a:ext>
            </a:extLst>
          </p:cNvPr>
          <p:cNvPicPr>
            <a:picLocks noGrp="1" noChangeAspect="1"/>
          </p:cNvPicPr>
          <p:nvPr>
            <p:ph idx="1"/>
          </p:nvPr>
        </p:nvPicPr>
        <p:blipFill>
          <a:blip r:embed="rId2">
            <a:extLst>
              <a:ext uri="{96DAC541-7B7A-43D3-8B79-37D633B846F1}">
                <asvg:svgBlip xmlns:asvg="http://schemas.microsoft.com/office/drawing/2016/SVG/main" r:embed="rId3"/>
              </a:ext>
            </a:extLst>
          </a:blip>
          <a:stretch>
            <a:fillRect/>
          </a:stretch>
        </p:blipFill>
        <p:spPr>
          <a:xfrm>
            <a:off x="585517" y="600075"/>
            <a:ext cx="1273556" cy="2011288"/>
          </a:xfrm>
          <a:prstGeom prst="rect">
            <a:avLst/>
          </a:prstGeom>
        </p:spPr>
      </p:pic>
      <p:sp>
        <p:nvSpPr>
          <p:cNvPr id="20" name="Title 1">
            <a:extLst>
              <a:ext uri="{FF2B5EF4-FFF2-40B4-BE49-F238E27FC236}">
                <a16:creationId xmlns:a16="http://schemas.microsoft.com/office/drawing/2014/main" id="{BA6C079D-44C5-258F-2835-9FEE34268E2D}"/>
              </a:ext>
            </a:extLst>
          </p:cNvPr>
          <p:cNvSpPr>
            <a:spLocks noGrp="1"/>
          </p:cNvSpPr>
          <p:nvPr>
            <p:ph type="title"/>
          </p:nvPr>
        </p:nvSpPr>
        <p:spPr>
          <a:xfrm>
            <a:off x="8712485" y="3176587"/>
            <a:ext cx="2799796" cy="3209820"/>
          </a:xfrm>
        </p:spPr>
        <p:txBody>
          <a:bodyPr>
            <a:noAutofit/>
          </a:bodyPr>
          <a:lstStyle/>
          <a:p>
            <a:pPr>
              <a:spcBef>
                <a:spcPts val="300"/>
              </a:spcBef>
              <a:spcAft>
                <a:spcPts val="300"/>
              </a:spcAft>
            </a:pPr>
            <a:br>
              <a:rPr lang="lv-LV" sz="1800" dirty="0"/>
            </a:br>
            <a:endParaRPr lang="lv-LV" sz="1800" dirty="0"/>
          </a:p>
        </p:txBody>
      </p:sp>
      <p:sp>
        <p:nvSpPr>
          <p:cNvPr id="2" name="TextBox 1">
            <a:extLst>
              <a:ext uri="{FF2B5EF4-FFF2-40B4-BE49-F238E27FC236}">
                <a16:creationId xmlns:a16="http://schemas.microsoft.com/office/drawing/2014/main" id="{846DBF34-ECE3-A4DA-4551-9C6215CC6233}"/>
              </a:ext>
            </a:extLst>
          </p:cNvPr>
          <p:cNvSpPr txBox="1"/>
          <p:nvPr/>
        </p:nvSpPr>
        <p:spPr>
          <a:xfrm>
            <a:off x="1924384" y="600075"/>
            <a:ext cx="9682099" cy="446276"/>
          </a:xfrm>
          <a:prstGeom prst="rect">
            <a:avLst/>
          </a:prstGeom>
          <a:noFill/>
        </p:spPr>
        <p:txBody>
          <a:bodyPr wrap="square" rtlCol="0">
            <a:spAutoFit/>
          </a:bodyPr>
          <a:lstStyle/>
          <a:p>
            <a:pPr algn="ctr"/>
            <a:r>
              <a:rPr lang="lv-LV" sz="2300" b="1" kern="1200" spc="-150" dirty="0">
                <a:solidFill>
                  <a:srgbClr val="1A4A5D"/>
                </a:solidFill>
                <a:effectLst/>
                <a:latin typeface="Times New Roman" panose="02020603050405020304" pitchFamily="18" charset="0"/>
                <a:cs typeface="Times New Roman" panose="02020603050405020304" pitchFamily="18" charset="0"/>
              </a:rPr>
              <a:t>IZMAIŅAS BŪVPROJEKTĀ (BP), KURĀM PAREDZĒTA EKSPERTĪZE</a:t>
            </a:r>
          </a:p>
        </p:txBody>
      </p:sp>
      <p:sp>
        <p:nvSpPr>
          <p:cNvPr id="5" name="Rectangle: Rounded Corners 4">
            <a:extLst>
              <a:ext uri="{FF2B5EF4-FFF2-40B4-BE49-F238E27FC236}">
                <a16:creationId xmlns:a16="http://schemas.microsoft.com/office/drawing/2014/main" id="{30F0B4FD-4383-3DC7-2A3E-06B1C08B13AC}"/>
              </a:ext>
            </a:extLst>
          </p:cNvPr>
          <p:cNvSpPr/>
          <p:nvPr/>
        </p:nvSpPr>
        <p:spPr>
          <a:xfrm>
            <a:off x="2989781" y="1137897"/>
            <a:ext cx="6780944" cy="139982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dirty="0">
                <a:latin typeface="Times New Roman" panose="02020603050405020304" pitchFamily="18" charset="0"/>
                <a:cs typeface="Times New Roman" panose="02020603050405020304" pitchFamily="18" charset="0"/>
              </a:rPr>
              <a:t>Būvprojekta izmaiņas samazina būtiskās prasības attiecībām uz būves drošību, stabilitāti un to BP izmaiņu skaidrojošā aprakstā ir norādījis BP izstrādātājs?</a:t>
            </a:r>
          </a:p>
        </p:txBody>
      </p:sp>
      <p:sp>
        <p:nvSpPr>
          <p:cNvPr id="6" name="Rectangle: Rounded Corners 5">
            <a:extLst>
              <a:ext uri="{FF2B5EF4-FFF2-40B4-BE49-F238E27FC236}">
                <a16:creationId xmlns:a16="http://schemas.microsoft.com/office/drawing/2014/main" id="{C20D634B-0610-C84B-AEF7-2090C2E205B2}"/>
              </a:ext>
            </a:extLst>
          </p:cNvPr>
          <p:cNvSpPr/>
          <p:nvPr/>
        </p:nvSpPr>
        <p:spPr>
          <a:xfrm>
            <a:off x="8703733" y="2853810"/>
            <a:ext cx="9144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dirty="0">
                <a:latin typeface="Times New Roman" panose="02020603050405020304" pitchFamily="18" charset="0"/>
                <a:cs typeface="Times New Roman" panose="02020603050405020304" pitchFamily="18" charset="0"/>
              </a:rPr>
              <a:t>Nē</a:t>
            </a:r>
          </a:p>
        </p:txBody>
      </p:sp>
      <p:sp>
        <p:nvSpPr>
          <p:cNvPr id="8" name="Rectangle: Rounded Corners 7">
            <a:extLst>
              <a:ext uri="{FF2B5EF4-FFF2-40B4-BE49-F238E27FC236}">
                <a16:creationId xmlns:a16="http://schemas.microsoft.com/office/drawing/2014/main" id="{6E75E7CA-3935-D8C6-4CF0-5328CAA2CAA6}"/>
              </a:ext>
            </a:extLst>
          </p:cNvPr>
          <p:cNvSpPr/>
          <p:nvPr/>
        </p:nvSpPr>
        <p:spPr>
          <a:xfrm>
            <a:off x="3506487" y="2853810"/>
            <a:ext cx="9144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dirty="0">
                <a:latin typeface="Times New Roman" panose="02020603050405020304" pitchFamily="18" charset="0"/>
                <a:cs typeface="Times New Roman" panose="02020603050405020304" pitchFamily="18" charset="0"/>
              </a:rPr>
              <a:t>Jā</a:t>
            </a:r>
          </a:p>
        </p:txBody>
      </p:sp>
      <p:sp>
        <p:nvSpPr>
          <p:cNvPr id="9" name="Rectangle: Rounded Corners 8">
            <a:extLst>
              <a:ext uri="{FF2B5EF4-FFF2-40B4-BE49-F238E27FC236}">
                <a16:creationId xmlns:a16="http://schemas.microsoft.com/office/drawing/2014/main" id="{F4055596-24A5-6F30-8FCB-384B6010F334}"/>
              </a:ext>
            </a:extLst>
          </p:cNvPr>
          <p:cNvSpPr/>
          <p:nvPr/>
        </p:nvSpPr>
        <p:spPr>
          <a:xfrm>
            <a:off x="705014" y="3883622"/>
            <a:ext cx="3009834" cy="136988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dirty="0">
                <a:latin typeface="Times New Roman" panose="02020603050405020304" pitchFamily="18" charset="0"/>
                <a:cs typeface="Times New Roman" panose="02020603050405020304" pitchFamily="18" charset="0"/>
              </a:rPr>
              <a:t>Ja būve vienlaikus tiek ekspluatēta, būvdarbus pārtrauc, un tos var atsākt pēc pozitīva būvekspertīzes atzinuma </a:t>
            </a:r>
          </a:p>
        </p:txBody>
      </p:sp>
      <p:sp>
        <p:nvSpPr>
          <p:cNvPr id="10" name="Rectangle: Rounded Corners 9">
            <a:extLst>
              <a:ext uri="{FF2B5EF4-FFF2-40B4-BE49-F238E27FC236}">
                <a16:creationId xmlns:a16="http://schemas.microsoft.com/office/drawing/2014/main" id="{C34525B3-A7C3-5C84-98A1-A64AE41ECC13}"/>
              </a:ext>
            </a:extLst>
          </p:cNvPr>
          <p:cNvSpPr/>
          <p:nvPr/>
        </p:nvSpPr>
        <p:spPr>
          <a:xfrm>
            <a:off x="4210150" y="3883621"/>
            <a:ext cx="3240211" cy="138608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dirty="0">
                <a:latin typeface="Times New Roman" panose="02020603050405020304" pitchFamily="18" charset="0"/>
                <a:cs typeface="Times New Roman" panose="02020603050405020304" pitchFamily="18" charset="0"/>
              </a:rPr>
              <a:t>Ja būve netiek ekspluatēta, būvekspertīzes atzinumu pievieno BP izmaiņām līdz būves   pieņemšanai ekspluatācijā</a:t>
            </a:r>
          </a:p>
        </p:txBody>
      </p:sp>
      <p:sp>
        <p:nvSpPr>
          <p:cNvPr id="11" name="Rectangle: Rounded Corners 10">
            <a:extLst>
              <a:ext uri="{FF2B5EF4-FFF2-40B4-BE49-F238E27FC236}">
                <a16:creationId xmlns:a16="http://schemas.microsoft.com/office/drawing/2014/main" id="{10EF9241-2DA9-7FA4-1F8C-2378DD0FE554}"/>
              </a:ext>
            </a:extLst>
          </p:cNvPr>
          <p:cNvSpPr/>
          <p:nvPr/>
        </p:nvSpPr>
        <p:spPr>
          <a:xfrm>
            <a:off x="7927373" y="3905264"/>
            <a:ext cx="3142069" cy="138608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dirty="0">
                <a:latin typeface="Times New Roman" panose="02020603050405020304" pitchFamily="18" charset="0"/>
                <a:cs typeface="Times New Roman" panose="02020603050405020304" pitchFamily="18" charset="0"/>
              </a:rPr>
              <a:t>Izmaiņas skaņojamas atbilstoši attiecīgai kārtībai un pievienojamas BP izmaiņām būvniecības informācijas sistēmā</a:t>
            </a:r>
          </a:p>
        </p:txBody>
      </p:sp>
      <p:cxnSp>
        <p:nvCxnSpPr>
          <p:cNvPr id="13" name="Straight Connector 12">
            <a:extLst>
              <a:ext uri="{FF2B5EF4-FFF2-40B4-BE49-F238E27FC236}">
                <a16:creationId xmlns:a16="http://schemas.microsoft.com/office/drawing/2014/main" id="{412D3EEE-34A0-D231-0F61-2C3A32F052E1}"/>
              </a:ext>
            </a:extLst>
          </p:cNvPr>
          <p:cNvCxnSpPr>
            <a:cxnSpLocks/>
          </p:cNvCxnSpPr>
          <p:nvPr/>
        </p:nvCxnSpPr>
        <p:spPr>
          <a:xfrm flipH="1">
            <a:off x="4420887" y="2554253"/>
            <a:ext cx="438789" cy="2995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1860020A-6CE7-AB57-912A-82BC38A781BD}"/>
              </a:ext>
            </a:extLst>
          </p:cNvPr>
          <p:cNvCxnSpPr>
            <a:cxnSpLocks/>
          </p:cNvCxnSpPr>
          <p:nvPr/>
        </p:nvCxnSpPr>
        <p:spPr>
          <a:xfrm>
            <a:off x="8364762" y="2554253"/>
            <a:ext cx="372560" cy="299557"/>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9ACCA9F1-8042-5EBE-0ABE-451CF439C921}"/>
              </a:ext>
            </a:extLst>
          </p:cNvPr>
          <p:cNvCxnSpPr/>
          <p:nvPr/>
        </p:nvCxnSpPr>
        <p:spPr>
          <a:xfrm>
            <a:off x="3506487" y="3768210"/>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2197D539-7DA5-19CE-BFDB-B37979CC282B}"/>
              </a:ext>
            </a:extLst>
          </p:cNvPr>
          <p:cNvCxnSpPr>
            <a:cxnSpLocks/>
          </p:cNvCxnSpPr>
          <p:nvPr/>
        </p:nvCxnSpPr>
        <p:spPr>
          <a:xfrm>
            <a:off x="4206976" y="3776677"/>
            <a:ext cx="85814" cy="193741"/>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2EFB04BE-BF86-35FD-E064-2C9273FDAFED}"/>
              </a:ext>
            </a:extLst>
          </p:cNvPr>
          <p:cNvCxnSpPr>
            <a:cxnSpLocks/>
          </p:cNvCxnSpPr>
          <p:nvPr/>
        </p:nvCxnSpPr>
        <p:spPr>
          <a:xfrm flipV="1">
            <a:off x="3530433" y="3768210"/>
            <a:ext cx="73938" cy="115410"/>
          </a:xfrm>
          <a:prstGeom prst="line">
            <a:avLst/>
          </a:prstGeom>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B3FCE4EA-A0F7-78C0-68D8-BB43189E1DA3}"/>
              </a:ext>
            </a:extLst>
          </p:cNvPr>
          <p:cNvCxnSpPr>
            <a:cxnSpLocks/>
            <a:stCxn id="6" idx="2"/>
          </p:cNvCxnSpPr>
          <p:nvPr/>
        </p:nvCxnSpPr>
        <p:spPr>
          <a:xfrm>
            <a:off x="9160933" y="3768210"/>
            <a:ext cx="0" cy="128587"/>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757405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4" name="Group 23">
            <a:extLst>
              <a:ext uri="{FF2B5EF4-FFF2-40B4-BE49-F238E27FC236}">
                <a16:creationId xmlns:a16="http://schemas.microsoft.com/office/drawing/2014/main" id="{609316A9-990D-4EC3-A671-70EE5C1493A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5" name="Straight Connector 24">
              <a:extLst>
                <a:ext uri="{FF2B5EF4-FFF2-40B4-BE49-F238E27FC236}">
                  <a16:creationId xmlns:a16="http://schemas.microsoft.com/office/drawing/2014/main" id="{9B0C6109-9159-49CA-AD7A-F9035539DB7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686F14F5-308C-4EB6-87AB-05DE9501B1A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7" name="Rectangle 23">
              <a:extLst>
                <a:ext uri="{FF2B5EF4-FFF2-40B4-BE49-F238E27FC236}">
                  <a16:creationId xmlns:a16="http://schemas.microsoft.com/office/drawing/2014/main" id="{BA032363-A188-47C5-9D59-9B788809DC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5">
              <a:extLst>
                <a:ext uri="{FF2B5EF4-FFF2-40B4-BE49-F238E27FC236}">
                  <a16:creationId xmlns:a16="http://schemas.microsoft.com/office/drawing/2014/main" id="{2C4077DF-6BB9-4069-AD28-6B1664EBB0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a:extLst>
                <a:ext uri="{FF2B5EF4-FFF2-40B4-BE49-F238E27FC236}">
                  <a16:creationId xmlns:a16="http://schemas.microsoft.com/office/drawing/2014/main" id="{1D2B8B50-3419-41ED-9A9F-3CF9EEBBD3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7">
              <a:extLst>
                <a:ext uri="{FF2B5EF4-FFF2-40B4-BE49-F238E27FC236}">
                  <a16:creationId xmlns:a16="http://schemas.microsoft.com/office/drawing/2014/main" id="{5C640498-2E73-4FA2-BEB6-C3596A458C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Rectangle 28">
              <a:extLst>
                <a:ext uri="{FF2B5EF4-FFF2-40B4-BE49-F238E27FC236}">
                  <a16:creationId xmlns:a16="http://schemas.microsoft.com/office/drawing/2014/main" id="{3240EEFC-4112-4C39-A816-C815774F6D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Rectangle 29">
              <a:extLst>
                <a:ext uri="{FF2B5EF4-FFF2-40B4-BE49-F238E27FC236}">
                  <a16:creationId xmlns:a16="http://schemas.microsoft.com/office/drawing/2014/main" id="{ADF362B0-03EA-4800-9FAA-9F128587E4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Isosceles Triangle 32">
              <a:extLst>
                <a:ext uri="{FF2B5EF4-FFF2-40B4-BE49-F238E27FC236}">
                  <a16:creationId xmlns:a16="http://schemas.microsoft.com/office/drawing/2014/main" id="{0BA84559-2F4C-4795-9246-4C563F942D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Isosceles Triangle 33">
              <a:extLst>
                <a:ext uri="{FF2B5EF4-FFF2-40B4-BE49-F238E27FC236}">
                  <a16:creationId xmlns:a16="http://schemas.microsoft.com/office/drawing/2014/main" id="{FA77A1AA-CA47-4A91-A0A1-0A8CE31A98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36" name="Rectangle 35">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8" name="Group 37">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39" name="Straight Connector 38">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40"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1"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2" name="Isosceles Triangle 41">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43"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4"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5"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46" name="Isosceles Triangle 45">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7" name="Isosceles Triangle 46">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49" name="Rectangle 48">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fika 1">
            <a:extLst>
              <a:ext uri="{FF2B5EF4-FFF2-40B4-BE49-F238E27FC236}">
                <a16:creationId xmlns:a16="http://schemas.microsoft.com/office/drawing/2014/main" id="{8CFA0E48-47CE-B069-5E0D-15A9B3074C1E}"/>
              </a:ext>
            </a:extLst>
          </p:cNvPr>
          <p:cNvPicPr>
            <a:picLocks noGrp="1" noChangeAspect="1"/>
          </p:cNvPicPr>
          <p:nvPr>
            <p:ph idx="1"/>
          </p:nvPr>
        </p:nvPicPr>
        <p:blipFill>
          <a:blip r:embed="rId2">
            <a:extLst>
              <a:ext uri="{96DAC541-7B7A-43D3-8B79-37D633B846F1}">
                <asvg:svgBlip xmlns:asvg="http://schemas.microsoft.com/office/drawing/2016/SVG/main" r:embed="rId3"/>
              </a:ext>
            </a:extLst>
          </a:blip>
          <a:stretch>
            <a:fillRect/>
          </a:stretch>
        </p:blipFill>
        <p:spPr>
          <a:xfrm>
            <a:off x="585517" y="600075"/>
            <a:ext cx="1273556" cy="2011288"/>
          </a:xfrm>
          <a:prstGeom prst="rect">
            <a:avLst/>
          </a:prstGeom>
        </p:spPr>
      </p:pic>
      <p:sp>
        <p:nvSpPr>
          <p:cNvPr id="20" name="Title 1">
            <a:extLst>
              <a:ext uri="{FF2B5EF4-FFF2-40B4-BE49-F238E27FC236}">
                <a16:creationId xmlns:a16="http://schemas.microsoft.com/office/drawing/2014/main" id="{BA6C079D-44C5-258F-2835-9FEE34268E2D}"/>
              </a:ext>
            </a:extLst>
          </p:cNvPr>
          <p:cNvSpPr>
            <a:spLocks noGrp="1"/>
          </p:cNvSpPr>
          <p:nvPr>
            <p:ph type="title"/>
          </p:nvPr>
        </p:nvSpPr>
        <p:spPr>
          <a:xfrm>
            <a:off x="8712485" y="3176587"/>
            <a:ext cx="2799796" cy="3209820"/>
          </a:xfrm>
        </p:spPr>
        <p:txBody>
          <a:bodyPr>
            <a:noAutofit/>
          </a:bodyPr>
          <a:lstStyle/>
          <a:p>
            <a:pPr>
              <a:spcBef>
                <a:spcPts val="300"/>
              </a:spcBef>
              <a:spcAft>
                <a:spcPts val="300"/>
              </a:spcAft>
            </a:pPr>
            <a:br>
              <a:rPr lang="lv-LV" sz="1800" dirty="0"/>
            </a:br>
            <a:endParaRPr lang="lv-LV" sz="1800" dirty="0"/>
          </a:p>
        </p:txBody>
      </p:sp>
      <p:sp>
        <p:nvSpPr>
          <p:cNvPr id="5" name="Rectangle: Rounded Corners 4">
            <a:extLst>
              <a:ext uri="{FF2B5EF4-FFF2-40B4-BE49-F238E27FC236}">
                <a16:creationId xmlns:a16="http://schemas.microsoft.com/office/drawing/2014/main" id="{30F0B4FD-4383-3DC7-2A3E-06B1C08B13AC}"/>
              </a:ext>
            </a:extLst>
          </p:cNvPr>
          <p:cNvSpPr/>
          <p:nvPr/>
        </p:nvSpPr>
        <p:spPr>
          <a:xfrm>
            <a:off x="4874806" y="621844"/>
            <a:ext cx="3491237" cy="81858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2000" b="1" dirty="0">
                <a:latin typeface="Times New Roman" panose="02020603050405020304" pitchFamily="18" charset="0"/>
                <a:cs typeface="Times New Roman" panose="02020603050405020304" pitchFamily="18" charset="0"/>
              </a:rPr>
              <a:t>Būvprojekta izmaiņu veidi</a:t>
            </a:r>
          </a:p>
        </p:txBody>
      </p:sp>
      <p:sp>
        <p:nvSpPr>
          <p:cNvPr id="6" name="Rectangle: Rounded Corners 5">
            <a:extLst>
              <a:ext uri="{FF2B5EF4-FFF2-40B4-BE49-F238E27FC236}">
                <a16:creationId xmlns:a16="http://schemas.microsoft.com/office/drawing/2014/main" id="{C20D634B-0610-C84B-AEF7-2090C2E205B2}"/>
              </a:ext>
            </a:extLst>
          </p:cNvPr>
          <p:cNvSpPr/>
          <p:nvPr/>
        </p:nvSpPr>
        <p:spPr>
          <a:xfrm>
            <a:off x="6531755" y="1552044"/>
            <a:ext cx="4980526" cy="468411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lv-LV" b="1" dirty="0">
              <a:solidFill>
                <a:schemeClr val="accent1">
                  <a:lumMod val="50000"/>
                </a:schemeClr>
              </a:solidFill>
              <a:latin typeface="Times New Roman" panose="02020603050405020304" pitchFamily="18" charset="0"/>
              <a:cs typeface="Times New Roman" panose="02020603050405020304" pitchFamily="18" charset="0"/>
            </a:endParaRPr>
          </a:p>
          <a:p>
            <a:pPr algn="ctr"/>
            <a:r>
              <a:rPr lang="lv-LV" b="1" dirty="0">
                <a:solidFill>
                  <a:schemeClr val="accent1">
                    <a:lumMod val="50000"/>
                  </a:schemeClr>
                </a:solidFill>
                <a:latin typeface="Times New Roman" panose="02020603050405020304" pitchFamily="18" charset="0"/>
                <a:cs typeface="Times New Roman" panose="02020603050405020304" pitchFamily="18" charset="0"/>
              </a:rPr>
              <a:t>neskar būves vizuālo risinājumu, </a:t>
            </a:r>
            <a:r>
              <a:rPr lang="lv-LV" b="1" dirty="0" err="1">
                <a:solidFill>
                  <a:schemeClr val="accent1">
                    <a:lumMod val="50000"/>
                  </a:schemeClr>
                </a:solidFill>
                <a:latin typeface="Times New Roman" panose="02020603050405020304" pitchFamily="18" charset="0"/>
                <a:cs typeface="Times New Roman" panose="02020603050405020304" pitchFamily="18" charset="0"/>
              </a:rPr>
              <a:t>būvapjomu</a:t>
            </a:r>
            <a:r>
              <a:rPr lang="lv-LV" b="1" dirty="0">
                <a:solidFill>
                  <a:schemeClr val="accent1">
                    <a:lumMod val="50000"/>
                  </a:schemeClr>
                </a:solidFill>
                <a:latin typeface="Times New Roman" panose="02020603050405020304" pitchFamily="18" charset="0"/>
                <a:cs typeface="Times New Roman" panose="02020603050405020304" pitchFamily="18" charset="0"/>
              </a:rPr>
              <a:t>, novietojumu </a:t>
            </a:r>
          </a:p>
          <a:p>
            <a:pPr algn="ctr"/>
            <a:endParaRPr lang="lv-LV" sz="1600" dirty="0">
              <a:solidFill>
                <a:schemeClr val="accent1">
                  <a:lumMod val="50000"/>
                </a:schemeClr>
              </a:solidFill>
              <a:latin typeface="Times New Roman" panose="02020603050405020304" pitchFamily="18" charset="0"/>
              <a:cs typeface="Times New Roman" panose="02020603050405020304" pitchFamily="18" charset="0"/>
            </a:endParaRPr>
          </a:p>
          <a:p>
            <a:pPr algn="ctr"/>
            <a:r>
              <a:rPr lang="lv-LV" sz="1600" dirty="0">
                <a:solidFill>
                  <a:schemeClr val="accent1">
                    <a:lumMod val="50000"/>
                  </a:schemeClr>
                </a:solidFill>
                <a:latin typeface="Times New Roman" panose="02020603050405020304" pitchFamily="18" charset="0"/>
                <a:cs typeface="Times New Roman" panose="02020603050405020304" pitchFamily="18" charset="0"/>
              </a:rPr>
              <a:t>(VBN 115.punkts) </a:t>
            </a:r>
          </a:p>
          <a:p>
            <a:pPr algn="ctr"/>
            <a:endParaRPr lang="lv-LV" sz="1600" dirty="0">
              <a:solidFill>
                <a:schemeClr val="accent1">
                  <a:lumMod val="50000"/>
                </a:schemeClr>
              </a:solidFill>
              <a:latin typeface="Times New Roman" panose="02020603050405020304" pitchFamily="18" charset="0"/>
              <a:cs typeface="Times New Roman" panose="02020603050405020304" pitchFamily="18" charset="0"/>
            </a:endParaRPr>
          </a:p>
          <a:p>
            <a:pPr algn="just"/>
            <a:r>
              <a:rPr lang="lv-LV" sz="1600" dirty="0">
                <a:solidFill>
                  <a:schemeClr val="accent1">
                    <a:lumMod val="50000"/>
                  </a:schemeClr>
                </a:solidFill>
                <a:latin typeface="Times New Roman" panose="02020603050405020304" pitchFamily="18" charset="0"/>
                <a:cs typeface="Times New Roman" panose="02020603050405020304" pitchFamily="18" charset="0"/>
              </a:rPr>
              <a:t>Izmaiņas būvprojektā būvdarbu gaitā var izdarīt būvprojekta izstrādātājs vai </a:t>
            </a:r>
            <a:r>
              <a:rPr lang="lv-LV" sz="1600" dirty="0" err="1">
                <a:solidFill>
                  <a:schemeClr val="accent1">
                    <a:lumMod val="50000"/>
                  </a:schemeClr>
                </a:solidFill>
                <a:latin typeface="Times New Roman" panose="02020603050405020304" pitchFamily="18" charset="0"/>
                <a:cs typeface="Times New Roman" panose="02020603050405020304" pitchFamily="18" charset="0"/>
              </a:rPr>
              <a:t>autoruzraugs</a:t>
            </a:r>
            <a:r>
              <a:rPr lang="lv-LV" sz="1600" dirty="0">
                <a:solidFill>
                  <a:schemeClr val="accent1">
                    <a:lumMod val="50000"/>
                  </a:schemeClr>
                </a:solidFill>
                <a:latin typeface="Times New Roman" panose="02020603050405020304" pitchFamily="18" charset="0"/>
                <a:cs typeface="Times New Roman" panose="02020603050405020304" pitchFamily="18" charset="0"/>
              </a:rPr>
              <a:t> </a:t>
            </a:r>
            <a:r>
              <a:rPr lang="lv-LV" sz="1600" b="1" dirty="0">
                <a:solidFill>
                  <a:schemeClr val="accent1">
                    <a:lumMod val="50000"/>
                  </a:schemeClr>
                </a:solidFill>
                <a:latin typeface="Times New Roman" panose="02020603050405020304" pitchFamily="18" charset="0"/>
                <a:cs typeface="Times New Roman" panose="02020603050405020304" pitchFamily="18" charset="0"/>
              </a:rPr>
              <a:t>pēc vienošanās ar pārējiem būvniecības dalībniekiem</a:t>
            </a:r>
            <a:r>
              <a:rPr lang="lv-LV" sz="1600" dirty="0">
                <a:solidFill>
                  <a:schemeClr val="accent1">
                    <a:lumMod val="50000"/>
                  </a:schemeClr>
                </a:solidFill>
                <a:latin typeface="Times New Roman" panose="02020603050405020304" pitchFamily="18" charset="0"/>
                <a:cs typeface="Times New Roman" panose="02020603050405020304" pitchFamily="18" charset="0"/>
              </a:rPr>
              <a:t>. </a:t>
            </a:r>
          </a:p>
          <a:p>
            <a:pPr algn="just"/>
            <a:r>
              <a:rPr lang="lv-LV" sz="1600" b="1" dirty="0">
                <a:solidFill>
                  <a:schemeClr val="accent1">
                    <a:lumMod val="50000"/>
                  </a:schemeClr>
                </a:solidFill>
                <a:latin typeface="Times New Roman" panose="02020603050405020304" pitchFamily="18" charset="0"/>
                <a:cs typeface="Times New Roman" panose="02020603050405020304" pitchFamily="18" charset="0"/>
              </a:rPr>
              <a:t>!!!</a:t>
            </a:r>
            <a:r>
              <a:rPr lang="lv-LV" sz="1600" dirty="0">
                <a:solidFill>
                  <a:schemeClr val="accent1">
                    <a:lumMod val="50000"/>
                  </a:schemeClr>
                </a:solidFill>
                <a:latin typeface="Times New Roman" panose="02020603050405020304" pitchFamily="18" charset="0"/>
                <a:cs typeface="Times New Roman" panose="02020603050405020304" pitchFamily="18" charset="0"/>
              </a:rPr>
              <a:t> Gadījumā, ja </a:t>
            </a:r>
            <a:r>
              <a:rPr lang="lv-LV" sz="1600" dirty="0" err="1">
                <a:solidFill>
                  <a:schemeClr val="accent1">
                    <a:lumMod val="50000"/>
                  </a:schemeClr>
                </a:solidFill>
                <a:latin typeface="Times New Roman" panose="02020603050405020304" pitchFamily="18" charset="0"/>
                <a:cs typeface="Times New Roman" panose="02020603050405020304" pitchFamily="18" charset="0"/>
              </a:rPr>
              <a:t>izpilddokumentācija</a:t>
            </a:r>
            <a:r>
              <a:rPr lang="lv-LV" sz="1600" dirty="0">
                <a:solidFill>
                  <a:schemeClr val="accent1">
                    <a:lumMod val="50000"/>
                  </a:schemeClr>
                </a:solidFill>
                <a:latin typeface="Times New Roman" panose="02020603050405020304" pitchFamily="18" charset="0"/>
                <a:cs typeface="Times New Roman" panose="02020603050405020304" pitchFamily="18" charset="0"/>
              </a:rPr>
              <a:t> tiek nodrošināta </a:t>
            </a:r>
            <a:r>
              <a:rPr kumimoji="0" lang="lv-LV" sz="1600" b="0" i="0" u="none" strike="noStrike" kern="1200" cap="none" spc="0" normalizeH="0" baseline="0" noProof="0" dirty="0">
                <a:ln>
                  <a:noFill/>
                </a:ln>
                <a:solidFill>
                  <a:srgbClr val="3494BA">
                    <a:lumMod val="50000"/>
                  </a:srgbClr>
                </a:solidFill>
                <a:effectLst/>
                <a:uLnTx/>
                <a:uFillTx/>
                <a:latin typeface="Times New Roman" panose="02020603050405020304" pitchFamily="18" charset="0"/>
                <a:ea typeface="+mn-ea"/>
                <a:cs typeface="Times New Roman" panose="02020603050405020304" pitchFamily="18" charset="0"/>
              </a:rPr>
              <a:t>VBN 176.punkta kārtībā -</a:t>
            </a:r>
            <a:r>
              <a:rPr lang="lv-LV" sz="1600" dirty="0">
                <a:solidFill>
                  <a:schemeClr val="accent1">
                    <a:lumMod val="50000"/>
                  </a:schemeClr>
                </a:solidFill>
                <a:latin typeface="Times New Roman" panose="02020603050405020304" pitchFamily="18" charset="0"/>
                <a:cs typeface="Times New Roman" panose="02020603050405020304" pitchFamily="18" charset="0"/>
              </a:rPr>
              <a:t> </a:t>
            </a:r>
            <a:r>
              <a:rPr lang="lv-LV" sz="1600" dirty="0" err="1">
                <a:solidFill>
                  <a:schemeClr val="accent1">
                    <a:lumMod val="50000"/>
                  </a:schemeClr>
                </a:solidFill>
                <a:latin typeface="Times New Roman" panose="02020603050405020304" pitchFamily="18" charset="0"/>
                <a:cs typeface="Times New Roman" panose="02020603050405020304" pitchFamily="18" charset="0"/>
              </a:rPr>
              <a:t>Autoruzraugs</a:t>
            </a:r>
            <a:r>
              <a:rPr lang="lv-LV" sz="1600" dirty="0">
                <a:solidFill>
                  <a:schemeClr val="accent1">
                    <a:lumMod val="50000"/>
                  </a:schemeClr>
                </a:solidFill>
                <a:latin typeface="Times New Roman" panose="02020603050405020304" pitchFamily="18" charset="0"/>
                <a:cs typeface="Times New Roman" panose="02020603050405020304" pitchFamily="18" charset="0"/>
              </a:rPr>
              <a:t> izdara ierakstu autoruzraudzības žurnālā par veiktajām izmaiņām būvprojektā (līdz brīdim, kad būvdarbu žurnālā ieraksti tiek veikti būvniecības informācijas sistēmā). Ar ierakstu iepazīstas būvdarbu vadītājs un būvuzraugs (ja nav būvuzrauga, tad pasūtītājs).</a:t>
            </a:r>
          </a:p>
          <a:p>
            <a:pPr algn="just"/>
            <a:r>
              <a:rPr lang="lv-LV" sz="1600" dirty="0">
                <a:solidFill>
                  <a:schemeClr val="accent1">
                    <a:lumMod val="50000"/>
                  </a:schemeClr>
                </a:solidFill>
                <a:latin typeface="Times New Roman" panose="02020603050405020304" pitchFamily="18" charset="0"/>
                <a:cs typeface="Times New Roman" panose="02020603050405020304" pitchFamily="18" charset="0"/>
              </a:rPr>
              <a:t>Būvniecības ierosinātājam jāveic rakstisks saskaņojums uz rasējuma lapām.</a:t>
            </a:r>
          </a:p>
          <a:p>
            <a:pPr algn="just"/>
            <a:endParaRPr lang="lv-LV" dirty="0">
              <a:latin typeface="Times New Roman" panose="02020603050405020304" pitchFamily="18" charset="0"/>
              <a:cs typeface="Times New Roman" panose="02020603050405020304" pitchFamily="18" charset="0"/>
            </a:endParaRPr>
          </a:p>
        </p:txBody>
      </p:sp>
      <p:sp>
        <p:nvSpPr>
          <p:cNvPr id="8" name="Rectangle: Rounded Corners 7">
            <a:extLst>
              <a:ext uri="{FF2B5EF4-FFF2-40B4-BE49-F238E27FC236}">
                <a16:creationId xmlns:a16="http://schemas.microsoft.com/office/drawing/2014/main" id="{6E75E7CA-3935-D8C6-4CF0-5328CAA2CAA6}"/>
              </a:ext>
            </a:extLst>
          </p:cNvPr>
          <p:cNvSpPr/>
          <p:nvPr/>
        </p:nvSpPr>
        <p:spPr>
          <a:xfrm>
            <a:off x="1967578" y="1582217"/>
            <a:ext cx="4344329" cy="468411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lv-LV" b="1" dirty="0">
                <a:solidFill>
                  <a:schemeClr val="accent1">
                    <a:lumMod val="50000"/>
                  </a:schemeClr>
                </a:solidFill>
                <a:latin typeface="Times New Roman" panose="02020603050405020304" pitchFamily="18" charset="0"/>
                <a:cs typeface="Times New Roman" panose="02020603050405020304" pitchFamily="18" charset="0"/>
              </a:rPr>
              <a:t>skar būves novietojuma, </a:t>
            </a:r>
            <a:r>
              <a:rPr lang="lv-LV" b="1" dirty="0" err="1">
                <a:solidFill>
                  <a:schemeClr val="accent1">
                    <a:lumMod val="50000"/>
                  </a:schemeClr>
                </a:solidFill>
                <a:latin typeface="Times New Roman" panose="02020603050405020304" pitchFamily="18" charset="0"/>
                <a:cs typeface="Times New Roman" panose="02020603050405020304" pitchFamily="18" charset="0"/>
              </a:rPr>
              <a:t>būvapjoma</a:t>
            </a:r>
            <a:r>
              <a:rPr lang="lv-LV" b="1" dirty="0">
                <a:solidFill>
                  <a:schemeClr val="accent1">
                    <a:lumMod val="50000"/>
                  </a:schemeClr>
                </a:solidFill>
                <a:latin typeface="Times New Roman" panose="02020603050405020304" pitchFamily="18" charset="0"/>
                <a:cs typeface="Times New Roman" panose="02020603050405020304" pitchFamily="18" charset="0"/>
              </a:rPr>
              <a:t>, fasādes risinājumos </a:t>
            </a:r>
          </a:p>
          <a:p>
            <a:pPr algn="just"/>
            <a:endParaRPr lang="lv-LV" sz="1600" dirty="0">
              <a:solidFill>
                <a:schemeClr val="accent1">
                  <a:lumMod val="50000"/>
                </a:schemeClr>
              </a:solidFill>
              <a:latin typeface="Times New Roman" panose="02020603050405020304" pitchFamily="18" charset="0"/>
              <a:cs typeface="Times New Roman" panose="02020603050405020304" pitchFamily="18" charset="0"/>
            </a:endParaRPr>
          </a:p>
          <a:p>
            <a:pPr algn="just"/>
            <a:r>
              <a:rPr lang="lv-LV" sz="1600" dirty="0">
                <a:solidFill>
                  <a:schemeClr val="accent1">
                    <a:lumMod val="50000"/>
                  </a:schemeClr>
                </a:solidFill>
                <a:latin typeface="Times New Roman" panose="02020603050405020304" pitchFamily="18" charset="0"/>
                <a:cs typeface="Times New Roman" panose="02020603050405020304" pitchFamily="18" charset="0"/>
              </a:rPr>
              <a:t>(</a:t>
            </a:r>
            <a:r>
              <a:rPr lang="it-IT" sz="1600" dirty="0">
                <a:solidFill>
                  <a:schemeClr val="accent1">
                    <a:lumMod val="50000"/>
                  </a:schemeClr>
                </a:solidFill>
                <a:latin typeface="Times New Roman" panose="02020603050405020304" pitchFamily="18" charset="0"/>
                <a:cs typeface="Times New Roman" panose="02020603050405020304" pitchFamily="18" charset="0"/>
              </a:rPr>
              <a:t>BL 16.panta 2.</a:t>
            </a:r>
            <a:r>
              <a:rPr kumimoji="0" lang="lv-LV" sz="1600" b="0" i="0" u="none" strike="noStrike" kern="1200" cap="none" spc="-150" normalizeH="0" baseline="30000" noProof="0" dirty="0">
                <a:ln>
                  <a:noFill/>
                </a:ln>
                <a:solidFill>
                  <a:srgbClr val="1A4A5D"/>
                </a:solidFill>
                <a:effectLst/>
                <a:uLnTx/>
                <a:uFillTx/>
                <a:latin typeface="Times New Roman" panose="02020603050405020304" pitchFamily="18" charset="0"/>
                <a:ea typeface="+mn-ea"/>
                <a:cs typeface="Times New Roman" panose="02020603050405020304" pitchFamily="18" charset="0"/>
              </a:rPr>
              <a:t>2</a:t>
            </a:r>
            <a:r>
              <a:rPr lang="it-IT" sz="1600" dirty="0">
                <a:solidFill>
                  <a:schemeClr val="accent1">
                    <a:lumMod val="50000"/>
                  </a:schemeClr>
                </a:solidFill>
                <a:latin typeface="Times New Roman" panose="02020603050405020304" pitchFamily="18" charset="0"/>
                <a:cs typeface="Times New Roman" panose="02020603050405020304" pitchFamily="18" charset="0"/>
              </a:rPr>
              <a:t> daļa, BL 17.panta 2.</a:t>
            </a:r>
            <a:r>
              <a:rPr kumimoji="0" lang="lv-LV" sz="1600" i="0" u="none" strike="noStrike" kern="1200" cap="none" spc="-150" normalizeH="0" baseline="30000" noProof="0" dirty="0">
                <a:ln>
                  <a:noFill/>
                </a:ln>
                <a:solidFill>
                  <a:srgbClr val="1A4A5D"/>
                </a:solidFill>
                <a:effectLst/>
                <a:uLnTx/>
                <a:uFillTx/>
                <a:latin typeface="Times New Roman" panose="02020603050405020304" pitchFamily="18" charset="0"/>
                <a:ea typeface="+mn-ea"/>
                <a:cs typeface="Times New Roman" panose="02020603050405020304" pitchFamily="18" charset="0"/>
              </a:rPr>
              <a:t>1</a:t>
            </a:r>
            <a:r>
              <a:rPr lang="it-IT" sz="1600" dirty="0">
                <a:solidFill>
                  <a:schemeClr val="accent1">
                    <a:lumMod val="50000"/>
                  </a:schemeClr>
                </a:solidFill>
                <a:latin typeface="Times New Roman" panose="02020603050405020304" pitchFamily="18" charset="0"/>
                <a:cs typeface="Times New Roman" panose="02020603050405020304" pitchFamily="18" charset="0"/>
              </a:rPr>
              <a:t> daļa</a:t>
            </a:r>
            <a:r>
              <a:rPr lang="lv-LV" sz="1600" dirty="0">
                <a:solidFill>
                  <a:schemeClr val="accent1">
                    <a:lumMod val="50000"/>
                  </a:schemeClr>
                </a:solidFill>
                <a:latin typeface="Times New Roman" panose="02020603050405020304" pitchFamily="18" charset="0"/>
                <a:cs typeface="Times New Roman" panose="02020603050405020304" pitchFamily="18" charset="0"/>
              </a:rPr>
              <a:t>) </a:t>
            </a:r>
          </a:p>
          <a:p>
            <a:pPr algn="just"/>
            <a:endParaRPr lang="lv-LV" sz="1600" dirty="0">
              <a:solidFill>
                <a:schemeClr val="accent1">
                  <a:lumMod val="50000"/>
                </a:schemeClr>
              </a:solidFill>
              <a:latin typeface="Times New Roman" panose="02020603050405020304" pitchFamily="18" charset="0"/>
              <a:cs typeface="Times New Roman" panose="02020603050405020304" pitchFamily="18" charset="0"/>
            </a:endParaRPr>
          </a:p>
          <a:p>
            <a:pPr algn="just"/>
            <a:r>
              <a:rPr lang="lv-LV" sz="1600" dirty="0">
                <a:solidFill>
                  <a:schemeClr val="accent1">
                    <a:lumMod val="50000"/>
                  </a:schemeClr>
                </a:solidFill>
                <a:latin typeface="Times New Roman" panose="02020603050405020304" pitchFamily="18" charset="0"/>
                <a:cs typeface="Times New Roman" panose="02020603050405020304" pitchFamily="18" charset="0"/>
              </a:rPr>
              <a:t>Persona, kurai ir izdota būvatļauja, iesniedz būvvaldei normatīvajos aktos noteiktos dokumentus, bet būvvalde vai cita institūcija, kura pilda būvvaldes funkcijas, izvērtē nepieciešamību grozīt būvatļaujas nosacījumus.</a:t>
            </a:r>
          </a:p>
          <a:p>
            <a:pPr algn="just"/>
            <a:r>
              <a:rPr lang="lv-LV" sz="1600" dirty="0">
                <a:solidFill>
                  <a:schemeClr val="accent1">
                    <a:lumMod val="50000"/>
                  </a:schemeClr>
                </a:solidFill>
                <a:latin typeface="Times New Roman" panose="02020603050405020304" pitchFamily="18" charset="0"/>
                <a:cs typeface="Times New Roman" panose="02020603050405020304" pitchFamily="18" charset="0"/>
              </a:rPr>
              <a:t>(BL 16.panta 2.</a:t>
            </a:r>
            <a:r>
              <a:rPr kumimoji="0" lang="lv-LV" sz="1600" b="0" i="0" u="none" strike="noStrike" kern="1200" cap="none" spc="-150" normalizeH="0" baseline="30000" noProof="0" dirty="0">
                <a:ln>
                  <a:noFill/>
                </a:ln>
                <a:solidFill>
                  <a:srgbClr val="1A4A5D"/>
                </a:solidFill>
                <a:effectLst/>
                <a:uLnTx/>
                <a:uFillTx/>
                <a:latin typeface="Times New Roman" panose="02020603050405020304" pitchFamily="18" charset="0"/>
                <a:ea typeface="+mn-ea"/>
                <a:cs typeface="Times New Roman" panose="02020603050405020304" pitchFamily="18" charset="0"/>
              </a:rPr>
              <a:t> 3</a:t>
            </a:r>
            <a:r>
              <a:rPr lang="lv-LV" sz="1600" dirty="0">
                <a:solidFill>
                  <a:schemeClr val="accent1">
                    <a:lumMod val="50000"/>
                  </a:schemeClr>
                </a:solidFill>
                <a:latin typeface="Times New Roman" panose="02020603050405020304" pitchFamily="18" charset="0"/>
                <a:cs typeface="Times New Roman" panose="02020603050405020304" pitchFamily="18" charset="0"/>
              </a:rPr>
              <a:t> daļa)</a:t>
            </a:r>
          </a:p>
          <a:p>
            <a:pPr algn="just"/>
            <a:r>
              <a:rPr lang="lv-LV" sz="1600" dirty="0">
                <a:solidFill>
                  <a:schemeClr val="accent1">
                    <a:lumMod val="50000"/>
                  </a:schemeClr>
                </a:solidFill>
                <a:latin typeface="Times New Roman" panose="02020603050405020304" pitchFamily="18" charset="0"/>
                <a:cs typeface="Times New Roman" panose="02020603050405020304" pitchFamily="18" charset="0"/>
              </a:rPr>
              <a:t>Būvvalde pieņem lēmumu 10 darbdienu laikā  (VBN 12. </a:t>
            </a:r>
            <a:r>
              <a:rPr lang="lv-LV" sz="1600" spc="-150" baseline="30000" dirty="0">
                <a:solidFill>
                  <a:srgbClr val="1A4A5D"/>
                </a:solidFill>
                <a:latin typeface="Times New Roman" panose="02020603050405020304" pitchFamily="18" charset="0"/>
                <a:cs typeface="Times New Roman" panose="02020603050405020304" pitchFamily="18" charset="0"/>
              </a:rPr>
              <a:t>2</a:t>
            </a:r>
            <a:r>
              <a:rPr lang="lv-LV" sz="1600" dirty="0">
                <a:solidFill>
                  <a:schemeClr val="accent1">
                    <a:lumMod val="50000"/>
                  </a:schemeClr>
                </a:solidFill>
                <a:latin typeface="Times New Roman" panose="02020603050405020304" pitchFamily="18" charset="0"/>
                <a:cs typeface="Times New Roman" panose="02020603050405020304" pitchFamily="18" charset="0"/>
              </a:rPr>
              <a:t> 3. apakšpunkts).</a:t>
            </a:r>
          </a:p>
        </p:txBody>
      </p:sp>
      <p:cxnSp>
        <p:nvCxnSpPr>
          <p:cNvPr id="37" name="Straight Connector 36">
            <a:extLst>
              <a:ext uri="{FF2B5EF4-FFF2-40B4-BE49-F238E27FC236}">
                <a16:creationId xmlns:a16="http://schemas.microsoft.com/office/drawing/2014/main" id="{9ACCA9F1-8042-5EBE-0ABE-451CF439C921}"/>
              </a:ext>
            </a:extLst>
          </p:cNvPr>
          <p:cNvCxnSpPr/>
          <p:nvPr/>
        </p:nvCxnSpPr>
        <p:spPr>
          <a:xfrm>
            <a:off x="3506487" y="3768210"/>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9F21F229-1321-52A4-5499-04D4CDFD7A39}"/>
              </a:ext>
            </a:extLst>
          </p:cNvPr>
          <p:cNvCxnSpPr>
            <a:cxnSpLocks/>
            <a:stCxn id="5" idx="1"/>
            <a:endCxn id="8" idx="0"/>
          </p:cNvCxnSpPr>
          <p:nvPr/>
        </p:nvCxnSpPr>
        <p:spPr>
          <a:xfrm flipH="1">
            <a:off x="4139743" y="1031138"/>
            <a:ext cx="735063" cy="551079"/>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17F62B9F-E5AD-2C08-6CF7-9987FA75DDDE}"/>
              </a:ext>
            </a:extLst>
          </p:cNvPr>
          <p:cNvCxnSpPr>
            <a:cxnSpLocks/>
            <a:stCxn id="6" idx="0"/>
            <a:endCxn id="5" idx="3"/>
          </p:cNvCxnSpPr>
          <p:nvPr/>
        </p:nvCxnSpPr>
        <p:spPr>
          <a:xfrm flipH="1" flipV="1">
            <a:off x="8366043" y="1031138"/>
            <a:ext cx="655975" cy="520906"/>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98810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4" name="Group 23">
            <a:extLst>
              <a:ext uri="{FF2B5EF4-FFF2-40B4-BE49-F238E27FC236}">
                <a16:creationId xmlns:a16="http://schemas.microsoft.com/office/drawing/2014/main" id="{609316A9-990D-4EC3-A671-70EE5C1493A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5" name="Straight Connector 24">
              <a:extLst>
                <a:ext uri="{FF2B5EF4-FFF2-40B4-BE49-F238E27FC236}">
                  <a16:creationId xmlns:a16="http://schemas.microsoft.com/office/drawing/2014/main" id="{9B0C6109-9159-49CA-AD7A-F9035539DB7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686F14F5-308C-4EB6-87AB-05DE9501B1A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7" name="Rectangle 23">
              <a:extLst>
                <a:ext uri="{FF2B5EF4-FFF2-40B4-BE49-F238E27FC236}">
                  <a16:creationId xmlns:a16="http://schemas.microsoft.com/office/drawing/2014/main" id="{BA032363-A188-47C5-9D59-9B788809DC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5">
              <a:extLst>
                <a:ext uri="{FF2B5EF4-FFF2-40B4-BE49-F238E27FC236}">
                  <a16:creationId xmlns:a16="http://schemas.microsoft.com/office/drawing/2014/main" id="{2C4077DF-6BB9-4069-AD28-6B1664EBB0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a:extLst>
                <a:ext uri="{FF2B5EF4-FFF2-40B4-BE49-F238E27FC236}">
                  <a16:creationId xmlns:a16="http://schemas.microsoft.com/office/drawing/2014/main" id="{1D2B8B50-3419-41ED-9A9F-3CF9EEBBD3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7">
              <a:extLst>
                <a:ext uri="{FF2B5EF4-FFF2-40B4-BE49-F238E27FC236}">
                  <a16:creationId xmlns:a16="http://schemas.microsoft.com/office/drawing/2014/main" id="{5C640498-2E73-4FA2-BEB6-C3596A458C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Rectangle 28">
              <a:extLst>
                <a:ext uri="{FF2B5EF4-FFF2-40B4-BE49-F238E27FC236}">
                  <a16:creationId xmlns:a16="http://schemas.microsoft.com/office/drawing/2014/main" id="{3240EEFC-4112-4C39-A816-C815774F6D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Rectangle 29">
              <a:extLst>
                <a:ext uri="{FF2B5EF4-FFF2-40B4-BE49-F238E27FC236}">
                  <a16:creationId xmlns:a16="http://schemas.microsoft.com/office/drawing/2014/main" id="{ADF362B0-03EA-4800-9FAA-9F128587E4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Isosceles Triangle 32">
              <a:extLst>
                <a:ext uri="{FF2B5EF4-FFF2-40B4-BE49-F238E27FC236}">
                  <a16:creationId xmlns:a16="http://schemas.microsoft.com/office/drawing/2014/main" id="{0BA84559-2F4C-4795-9246-4C563F942D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Isosceles Triangle 33">
              <a:extLst>
                <a:ext uri="{FF2B5EF4-FFF2-40B4-BE49-F238E27FC236}">
                  <a16:creationId xmlns:a16="http://schemas.microsoft.com/office/drawing/2014/main" id="{FA77A1AA-CA47-4A91-A0A1-0A8CE31A98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36" name="Rectangle 35">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8" name="Group 37">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39" name="Straight Connector 38">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40"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1"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2" name="Isosceles Triangle 41">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43"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4"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5"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46" name="Isosceles Triangle 45">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7" name="Isosceles Triangle 46">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49" name="Rectangle 48">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fika 1">
            <a:extLst>
              <a:ext uri="{FF2B5EF4-FFF2-40B4-BE49-F238E27FC236}">
                <a16:creationId xmlns:a16="http://schemas.microsoft.com/office/drawing/2014/main" id="{8CFA0E48-47CE-B069-5E0D-15A9B3074C1E}"/>
              </a:ext>
            </a:extLst>
          </p:cNvPr>
          <p:cNvPicPr>
            <a:picLocks noGrp="1" noChangeAspect="1"/>
          </p:cNvPicPr>
          <p:nvPr>
            <p:ph idx="1"/>
          </p:nvPr>
        </p:nvPicPr>
        <p:blipFill>
          <a:blip r:embed="rId2">
            <a:extLst>
              <a:ext uri="{96DAC541-7B7A-43D3-8B79-37D633B846F1}">
                <asvg:svgBlip xmlns:asvg="http://schemas.microsoft.com/office/drawing/2016/SVG/main" r:embed="rId3"/>
              </a:ext>
            </a:extLst>
          </a:blip>
          <a:stretch>
            <a:fillRect/>
          </a:stretch>
        </p:blipFill>
        <p:spPr>
          <a:xfrm>
            <a:off x="585517" y="600075"/>
            <a:ext cx="1273556" cy="2011288"/>
          </a:xfrm>
          <a:prstGeom prst="rect">
            <a:avLst/>
          </a:prstGeom>
        </p:spPr>
      </p:pic>
      <p:sp>
        <p:nvSpPr>
          <p:cNvPr id="20" name="Title 1">
            <a:extLst>
              <a:ext uri="{FF2B5EF4-FFF2-40B4-BE49-F238E27FC236}">
                <a16:creationId xmlns:a16="http://schemas.microsoft.com/office/drawing/2014/main" id="{BA6C079D-44C5-258F-2835-9FEE34268E2D}"/>
              </a:ext>
            </a:extLst>
          </p:cNvPr>
          <p:cNvSpPr>
            <a:spLocks noGrp="1"/>
          </p:cNvSpPr>
          <p:nvPr>
            <p:ph type="title"/>
          </p:nvPr>
        </p:nvSpPr>
        <p:spPr>
          <a:xfrm>
            <a:off x="1899342" y="1471507"/>
            <a:ext cx="9612939" cy="4914900"/>
          </a:xfrm>
        </p:spPr>
        <p:txBody>
          <a:bodyPr>
            <a:noAutofit/>
          </a:bodyPr>
          <a:lstStyle/>
          <a:p>
            <a:pPr>
              <a:spcBef>
                <a:spcPts val="300"/>
              </a:spcBef>
              <a:spcAft>
                <a:spcPts val="300"/>
              </a:spcAft>
            </a:pPr>
            <a:br>
              <a:rPr lang="lv-LV" sz="1800" dirty="0"/>
            </a:br>
            <a:endParaRPr lang="lv-LV" sz="1800" dirty="0"/>
          </a:p>
        </p:txBody>
      </p:sp>
      <p:sp>
        <p:nvSpPr>
          <p:cNvPr id="2" name="TextBox 1">
            <a:extLst>
              <a:ext uri="{FF2B5EF4-FFF2-40B4-BE49-F238E27FC236}">
                <a16:creationId xmlns:a16="http://schemas.microsoft.com/office/drawing/2014/main" id="{846DBF34-ECE3-A4DA-4551-9C6215CC6233}"/>
              </a:ext>
            </a:extLst>
          </p:cNvPr>
          <p:cNvSpPr txBox="1"/>
          <p:nvPr/>
        </p:nvSpPr>
        <p:spPr>
          <a:xfrm>
            <a:off x="2167590" y="999914"/>
            <a:ext cx="8878523" cy="446276"/>
          </a:xfrm>
          <a:prstGeom prst="rect">
            <a:avLst/>
          </a:prstGeom>
          <a:noFill/>
        </p:spPr>
        <p:txBody>
          <a:bodyPr wrap="square" rtlCol="0">
            <a:spAutoFit/>
          </a:bodyPr>
          <a:lstStyle/>
          <a:p>
            <a:pPr algn="ctr"/>
            <a:r>
              <a:rPr kumimoji="0" lang="lv-LV" sz="2300" b="1" i="0" u="none" strike="noStrike" kern="1200" cap="none" spc="-150" normalizeH="0" baseline="0" noProof="0" dirty="0">
                <a:ln>
                  <a:noFill/>
                </a:ln>
                <a:solidFill>
                  <a:srgbClr val="1A4A5D"/>
                </a:solidFill>
                <a:effectLst/>
                <a:uLnTx/>
                <a:uFillTx/>
                <a:latin typeface="Times New Roman" panose="02020603050405020304" pitchFamily="18" charset="0"/>
                <a:ea typeface="+mn-ea"/>
                <a:cs typeface="Times New Roman" panose="02020603050405020304" pitchFamily="18" charset="0"/>
              </a:rPr>
              <a:t>MK 19.08.2014. noteikumi Nr. 500 «Vispārīgie būvnoteikumi» 5 </a:t>
            </a:r>
            <a:r>
              <a:rPr kumimoji="0" lang="lv-LV" sz="2300" b="1" i="0" u="none" strike="noStrike" kern="1200" cap="none" spc="-150" normalizeH="0" baseline="30000" noProof="0" dirty="0">
                <a:ln>
                  <a:noFill/>
                </a:ln>
                <a:solidFill>
                  <a:srgbClr val="1A4A5D"/>
                </a:solidFill>
                <a:effectLst/>
                <a:uLnTx/>
                <a:uFillTx/>
                <a:latin typeface="Times New Roman" panose="02020603050405020304" pitchFamily="18" charset="0"/>
                <a:ea typeface="+mn-ea"/>
                <a:cs typeface="Times New Roman" panose="02020603050405020304" pitchFamily="18" charset="0"/>
              </a:rPr>
              <a:t>1</a:t>
            </a:r>
            <a:r>
              <a:rPr kumimoji="0" lang="lv-LV" sz="2300" b="1" i="0" u="none" strike="noStrike" kern="1200" cap="none" spc="-150" normalizeH="0" baseline="0" noProof="0" dirty="0">
                <a:ln>
                  <a:noFill/>
                </a:ln>
                <a:solidFill>
                  <a:srgbClr val="1A4A5D"/>
                </a:solidFill>
                <a:effectLst/>
                <a:uLnTx/>
                <a:uFillTx/>
                <a:latin typeface="Times New Roman" panose="02020603050405020304" pitchFamily="18" charset="0"/>
                <a:ea typeface="+mn-ea"/>
                <a:cs typeface="Times New Roman" panose="02020603050405020304" pitchFamily="18" charset="0"/>
              </a:rPr>
              <a:t> pielikums</a:t>
            </a:r>
            <a:endParaRPr lang="lv-LV" sz="1200" b="1"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Title 1">
            <a:extLst>
              <a:ext uri="{FF2B5EF4-FFF2-40B4-BE49-F238E27FC236}">
                <a16:creationId xmlns:a16="http://schemas.microsoft.com/office/drawing/2014/main" id="{25D292F9-8AE3-15CD-5231-EFA0F4EE7BF3}"/>
              </a:ext>
            </a:extLst>
          </p:cNvPr>
          <p:cNvSpPr txBox="1">
            <a:spLocks/>
          </p:cNvSpPr>
          <p:nvPr/>
        </p:nvSpPr>
        <p:spPr>
          <a:xfrm>
            <a:off x="2091503" y="1411703"/>
            <a:ext cx="9249458" cy="4539419"/>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spcBef>
                <a:spcPts val="300"/>
              </a:spcBef>
              <a:spcAft>
                <a:spcPts val="300"/>
              </a:spcAft>
            </a:pPr>
            <a:endParaRPr lang="lv-LV" sz="2000" dirty="0">
              <a:solidFill>
                <a:schemeClr val="accent1">
                  <a:lumMod val="50000"/>
                </a:schemeClr>
              </a:solidFill>
            </a:endParaRPr>
          </a:p>
          <a:p>
            <a:pPr algn="just">
              <a:lnSpc>
                <a:spcPct val="106000"/>
              </a:lnSpc>
              <a:spcBef>
                <a:spcPts val="600"/>
              </a:spcBef>
              <a:spcAft>
                <a:spcPts val="600"/>
              </a:spcAft>
            </a:pPr>
            <a:r>
              <a:rPr lang="lv-LV" sz="2200" b="1" kern="1200" dirty="0">
                <a:solidFill>
                  <a:srgbClr val="1A4A5D"/>
                </a:solidFill>
                <a:effectLst/>
                <a:latin typeface="Times New Roman" panose="02020603050405020304" pitchFamily="18" charset="0"/>
                <a:ea typeface="Calibri" panose="020F0502020204030204" pitchFamily="34" charset="0"/>
                <a:cs typeface="Times New Roman" panose="02020603050405020304" pitchFamily="18" charset="0"/>
              </a:rPr>
              <a:t>No 01.03.2024. būvdarbu žurnāla sadaļā «Būvizstrādājumi un citi materiāli» obligāti norādama informācija par:</a:t>
            </a:r>
          </a:p>
          <a:p>
            <a:pPr marL="342900" indent="-342900" algn="just">
              <a:lnSpc>
                <a:spcPct val="106000"/>
              </a:lnSpc>
              <a:spcBef>
                <a:spcPts val="600"/>
              </a:spcBef>
              <a:spcAft>
                <a:spcPts val="600"/>
              </a:spcAft>
              <a:buFont typeface="Arial" panose="020B0604020202020204" pitchFamily="34" charset="0"/>
              <a:buChar char="•"/>
            </a:pPr>
            <a:r>
              <a:rPr lang="lv-LV" sz="22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būvizstrādājumu, dabas resursu (atbilstoši Dabas resursu nodokļa likuma 1. pielikumam) vai citu materiālu veidu;</a:t>
            </a:r>
          </a:p>
          <a:p>
            <a:pPr marL="342900" indent="-342900" algn="just">
              <a:lnSpc>
                <a:spcPct val="106000"/>
              </a:lnSpc>
              <a:spcBef>
                <a:spcPts val="600"/>
              </a:spcBef>
              <a:spcAft>
                <a:spcPts val="600"/>
              </a:spcAft>
              <a:buFont typeface="Arial" panose="020B0604020202020204" pitchFamily="34" charset="0"/>
              <a:buChar char="•"/>
            </a:pPr>
            <a:r>
              <a:rPr lang="lv-LV" sz="22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būvizstrādājumu vai citu materiālu ražotāju, bet </a:t>
            </a:r>
            <a:r>
              <a:rPr lang="lv-LV" sz="22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j</a:t>
            </a:r>
            <a:r>
              <a:rPr lang="lv-LV" sz="22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 tiek iegūti dabas resursi - derīgo izrakteņu atradnes nosaukumu, derīgo izrakteņu ieguves atļaujas vai licences izdevēju, numuru un tās izdošanas datumu vai objektu, kurā iegūti dabas resursi.</a:t>
            </a:r>
          </a:p>
          <a:p>
            <a:pPr algn="ctr">
              <a:spcBef>
                <a:spcPts val="300"/>
              </a:spcBef>
              <a:spcAft>
                <a:spcPts val="300"/>
              </a:spcAft>
            </a:pPr>
            <a:endParaRPr lang="lv-LV" sz="2200" dirty="0">
              <a:solidFill>
                <a:schemeClr val="accent1">
                  <a:lumMod val="50000"/>
                </a:schemeClr>
              </a:solidFill>
            </a:endParaRPr>
          </a:p>
          <a:p>
            <a:pPr algn="ctr">
              <a:spcBef>
                <a:spcPts val="300"/>
              </a:spcBef>
              <a:spcAft>
                <a:spcPts val="300"/>
              </a:spcAft>
            </a:pPr>
            <a:endParaRPr lang="lv-LV" sz="2200" dirty="0">
              <a:solidFill>
                <a:schemeClr val="accent1">
                  <a:lumMod val="50000"/>
                </a:schemeClr>
              </a:solidFill>
            </a:endParaRPr>
          </a:p>
        </p:txBody>
      </p:sp>
    </p:spTree>
    <p:extLst>
      <p:ext uri="{BB962C8B-B14F-4D97-AF65-F5344CB8AC3E}">
        <p14:creationId xmlns:p14="http://schemas.microsoft.com/office/powerpoint/2010/main" val="4283448328"/>
      </p:ext>
    </p:extLst>
  </p:cSld>
  <p:clrMapOvr>
    <a:masterClrMapping/>
  </p:clrMapOvr>
</p:sld>
</file>

<file path=ppt/theme/theme1.xml><?xml version="1.0" encoding="utf-8"?>
<a:theme xmlns:a="http://schemas.openxmlformats.org/drawingml/2006/main" name="Facet">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1397</TotalTime>
  <Words>964</Words>
  <Application>Microsoft Office PowerPoint</Application>
  <PresentationFormat>Widescreen</PresentationFormat>
  <Paragraphs>56</Paragraphs>
  <Slides>10</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Times New Roman</vt:lpstr>
      <vt:lpstr>Trebuchet MS</vt:lpstr>
      <vt:lpstr>Wingdings 3</vt:lpstr>
      <vt:lpstr>Facet</vt:lpstr>
      <vt:lpstr>IZMAIŅAS NORMATĪVĀJĀ REGULĒJUMĀ 2023</vt:lpstr>
      <vt:lpstr>                                             2023.GADA GROZĪJUMI:  • MK 20.03.2018. noteikumos Nr. 169 «Būvspeciālistu kompetences novērtēšanas un                     patstāvīgās prakses uzraudzības noteikumi» (spēkā  no 26.08.2023.) • MK 19.04.2016. noteikumos Nr. 238 «Ugunsdrošības noteikumi» (spēkā no 01.09.2023.) • MK 30.06.2015. noteikumos Nr. 333 «Noteikumi par Latvijas būvnormatīvu LBN 201-15  «Būvju ugunsdrošība»» (spēkā 01.03.2024.) • MK 19.08.2014. noteikumos Nr. 500 «Vispārīgie būvnoteikumi» (stājās spēkā 30.08.2023.) • MK 02.09.2014. noteikumos Nr. 529 «Ēku būvnoteikumi» (stājās spēkā 30.09.2023.) • MK 14.10.2014. noteikumos Nr. 633 «Autoceļu un ielu būvnoteikumi» (stājās spēkā  19.07.2023.) • MK 19.10.2021. noteikumos Nr. 693 «Būvju vispārīgo prasību būvnormatīvs LBN 200 -21»  (stājās spēkā 11.08.2023.) • un citi   </vt:lpstr>
      <vt:lpstr>   No 30.08.2023. būvprojekta ekspertīze ir obligāta 3.grupas būvju būvprojektiem,  ja būvniecībai nepieciešama būvatļauja.  Būvprojekta ekspertīze nav jāveic būves nojaukšanas būvprojektam.  3. grupas ēkas būvprojekta ekspertīzi veic, lai izvērtētu projektētās ēkas atbilstību ēkas mehāniskajai stiprībai un stabilitātei noteiktajām prasībām, kā arī ugunsdrošības prasībām. Piemēram attiecībā uz 3.grupas ēkām būvprojekta ekspertīzi veic: • būvkonstrukciju daļai; •     citās būvprojekta daļās iekļautajiem ugunsdrošības risinājumiem atbilstoši ugunsdrošības pasākumu pārskatam.* *Ministru kabineta 2014. gada 2. septembra noteikumi Nr. 529 "Ēku būvnoteikumi", 83. punkts</vt:lpstr>
      <vt:lpstr>   Ja būvprojektam, kuram būvniecības jomu regulējošos normatīvajos aktos noteiktajos gadījumos ir veikta būvekspertīze, pirms būvdarbu uzsākšanas vai būvdarbu laikā tiek mainīts būves, tās nesošo konstrukciju vai to daļu konstruktīvais vai cits risinājums, kas samazina būves mehānisko stiprību, stabilitāti, ugunsdrošību vai lietošanas drošumu, un to izmaiņu būvprojektā atbilstoši šo noteikumu 67.1 punktam ir norādījis būvprojekta izstrādātājs, būvniecības ierosinātājam ir pienākums veikt atkārtotu attiecīgo būvprojekta daļu ekspertīzi, ievērojot šo noteikumu 69. punktu. Izmaiņu būvprojekta būvekspertīzes atzinumu pievieno izmaiņu būvprojektam līdz būvdarbu atsākšanas brīdim, ja tie ir pārtraucami, vai līdz objekta nodošanai ekspluatācijā. </vt:lpstr>
      <vt:lpstr> Ja tiek mainīts būves, tās nesošo konstrukciju vai to daļu konstruktīvais risinājums, izmaiņu būvprojekta izstrādātājs skaidrojošajā aprakstā norāda minēto izmaiņu ietekmi uz iepriekš ekspertēto būves mehānisko                                                            stiprību, stabilitāti, ugunsdrošību vai lietošanas drošumu.  Ja būvdarbu laikā būvniecības procesa dalībnieki vienojas par izmaiņām būvprojektā, būvdarbus pārtrauc būvē vai tās daļā, kuru skar izmaiņas, līdz izmaiņu būvprojekta pievienošanai un apstiprināšanai būvniecības informācijas sistēmā (ja būvniecības process noris, izmantojot būvniecības informācijas sistēmu) un saskaņošanai ar institūciju, kura pilda būvvaldes funkcijas, būvniecības jomu regulējošos normatīvajos aktos noteiktajos gadījumos.</vt:lpstr>
      <vt:lpstr> </vt:lpstr>
      <vt:lpstr> </vt:lpstr>
      <vt:lpstr> </vt:lpstr>
      <vt:lpstr>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IZMAIŅAS NORMATĪVĀJĀ REGULĒJUMĀ 2023</dc:title>
  <dc:creator>Diāna Gerne</dc:creator>
  <cp:lastModifiedBy>Karīna Antonišķe</cp:lastModifiedBy>
  <cp:revision>27</cp:revision>
  <dcterms:created xsi:type="dcterms:W3CDTF">2023-11-26T09:08:25Z</dcterms:created>
  <dcterms:modified xsi:type="dcterms:W3CDTF">2023-11-30T08:53:43Z</dcterms:modified>
</cp:coreProperties>
</file>