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5"/>
  </p:notesMasterIdLst>
  <p:sldIdLst>
    <p:sldId id="1190" r:id="rId2"/>
    <p:sldId id="1234" r:id="rId3"/>
    <p:sldId id="1242" r:id="rId4"/>
    <p:sldId id="1243" r:id="rId5"/>
    <p:sldId id="1231" r:id="rId6"/>
    <p:sldId id="1239" r:id="rId7"/>
    <p:sldId id="1223" r:id="rId8"/>
    <p:sldId id="1238" r:id="rId9"/>
    <p:sldId id="1221" r:id="rId10"/>
    <p:sldId id="1241" r:id="rId11"/>
    <p:sldId id="1222" r:id="rId12"/>
    <p:sldId id="1225" r:id="rId13"/>
    <p:sldId id="74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763B0F-CF22-4637-B504-D2199DFF12C9}">
          <p14:sldIdLst>
            <p14:sldId id="1190"/>
            <p14:sldId id="1234"/>
            <p14:sldId id="1242"/>
            <p14:sldId id="1243"/>
            <p14:sldId id="1231"/>
            <p14:sldId id="1239"/>
            <p14:sldId id="1223"/>
            <p14:sldId id="1238"/>
            <p14:sldId id="1221"/>
            <p14:sldId id="1241"/>
            <p14:sldId id="1222"/>
            <p14:sldId id="1225"/>
            <p14:sldId id="7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Inese Linde" initials="IL" lastIdx="1" clrIdx="1">
    <p:extLst>
      <p:ext uri="{19B8F6BF-5375-455C-9EA6-DF929625EA0E}">
        <p15:presenceInfo xmlns:p15="http://schemas.microsoft.com/office/powerpoint/2012/main" userId="S::Inese.Linde@bvkb.gov.lv::4f4b4e9b-7ea6-439d-8345-0438bf2703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56680" autoAdjust="0"/>
  </p:normalViewPr>
  <p:slideViewPr>
    <p:cSldViewPr snapToGrid="0">
      <p:cViewPr varScale="1">
        <p:scale>
          <a:sx n="38" d="100"/>
          <a:sy n="38" d="100"/>
        </p:scale>
        <p:origin x="1468" y="32"/>
      </p:cViewPr>
      <p:guideLst/>
    </p:cSldViewPr>
  </p:slideViewPr>
  <p:outlineViewPr>
    <p:cViewPr>
      <p:scale>
        <a:sx n="33" d="100"/>
        <a:sy n="33" d="100"/>
      </p:scale>
      <p:origin x="0" y="-4076"/>
    </p:cViewPr>
  </p:outlineViewPr>
  <p:notesTextViewPr>
    <p:cViewPr>
      <p:scale>
        <a:sx n="150" d="100"/>
        <a:sy n="150" d="100"/>
      </p:scale>
      <p:origin x="0" y="0"/>
    </p:cViewPr>
  </p:notesTextViewPr>
  <p:sorterViewPr>
    <p:cViewPr>
      <p:scale>
        <a:sx n="100" d="100"/>
        <a:sy n="100" d="100"/>
      </p:scale>
      <p:origin x="0" y="-5552"/>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5EB73-3938-42BD-9E8C-0DA0496F6D09}" type="doc">
      <dgm:prSet loTypeId="urn:microsoft.com/office/officeart/2005/8/layout/default" loCatId="list" qsTypeId="urn:microsoft.com/office/officeart/2005/8/quickstyle/simple1" qsCatId="simple" csTypeId="urn:microsoft.com/office/officeart/2005/8/colors/accent4_2" csCatId="accent4"/>
      <dgm:spPr/>
      <dgm:t>
        <a:bodyPr/>
        <a:lstStyle/>
        <a:p>
          <a:endParaRPr lang="en-US"/>
        </a:p>
      </dgm:t>
    </dgm:pt>
    <dgm:pt modelId="{3C9CC620-0544-4274-8D27-C258272E48C8}">
      <dgm:prSet/>
      <dgm:spPr/>
      <dgm:t>
        <a:bodyPr/>
        <a:lstStyle/>
        <a:p>
          <a:r>
            <a:rPr lang="lv-LV" dirty="0">
              <a:latin typeface="Times New Roman" panose="02020603050405020304" pitchFamily="18" charset="0"/>
              <a:cs typeface="Times New Roman" panose="02020603050405020304" pitchFamily="18" charset="0"/>
            </a:rPr>
            <a:t>Ministru kabineta noteikumi Nr. 384 «Būvju tehniskās apsekošanas būvnormatīvs LBN 405-21» </a:t>
          </a:r>
          <a:endParaRPr lang="en-US" dirty="0">
            <a:latin typeface="Times New Roman" panose="02020603050405020304" pitchFamily="18" charset="0"/>
            <a:cs typeface="Times New Roman" panose="02020603050405020304" pitchFamily="18" charset="0"/>
          </a:endParaRPr>
        </a:p>
      </dgm:t>
    </dgm:pt>
    <dgm:pt modelId="{0493EAFE-72F2-4550-9925-00BE1BF70A47}" type="parTrans" cxnId="{FF08B274-5A81-4FE6-A307-C62332235D69}">
      <dgm:prSet/>
      <dgm:spPr/>
      <dgm:t>
        <a:bodyPr/>
        <a:lstStyle/>
        <a:p>
          <a:endParaRPr lang="en-US"/>
        </a:p>
      </dgm:t>
    </dgm:pt>
    <dgm:pt modelId="{BA2E1BBD-15F9-49C8-A255-0CCD72819103}" type="sibTrans" cxnId="{FF08B274-5A81-4FE6-A307-C62332235D69}">
      <dgm:prSet/>
      <dgm:spPr/>
      <dgm:t>
        <a:bodyPr/>
        <a:lstStyle/>
        <a:p>
          <a:endParaRPr lang="en-US"/>
        </a:p>
      </dgm:t>
    </dgm:pt>
    <dgm:pt modelId="{374A89F7-3132-4E6C-BCB1-C412A3CFECE9}">
      <dgm:prSet/>
      <dgm:spPr/>
      <dgm:t>
        <a:bodyPr/>
        <a:lstStyle/>
        <a:p>
          <a:r>
            <a:rPr lang="lv-LV" dirty="0">
              <a:latin typeface="Times New Roman" panose="02020603050405020304" pitchFamily="18" charset="0"/>
              <a:cs typeface="Times New Roman" panose="02020603050405020304" pitchFamily="18" charset="0"/>
            </a:rPr>
            <a:t>Ministru kabineta 2015. gada 30. jūnija noteikumi Nr. 334 "Noteikumi par Latvijas būvnormatīvu LBN 005-15 "Inženierizpētes noteikumi būvniecībā"". </a:t>
          </a:r>
          <a:endParaRPr lang="en-US" dirty="0">
            <a:latin typeface="Times New Roman" panose="02020603050405020304" pitchFamily="18" charset="0"/>
            <a:cs typeface="Times New Roman" panose="02020603050405020304" pitchFamily="18" charset="0"/>
          </a:endParaRPr>
        </a:p>
      </dgm:t>
    </dgm:pt>
    <dgm:pt modelId="{F211672D-B8A5-4E5C-84BB-2BE95DDD867E}" type="parTrans" cxnId="{6DA4B523-9CF5-4801-B848-05B6AAF69D7C}">
      <dgm:prSet/>
      <dgm:spPr/>
      <dgm:t>
        <a:bodyPr/>
        <a:lstStyle/>
        <a:p>
          <a:endParaRPr lang="en-US"/>
        </a:p>
      </dgm:t>
    </dgm:pt>
    <dgm:pt modelId="{15085695-2373-4196-879B-D40E36FB68D4}" type="sibTrans" cxnId="{6DA4B523-9CF5-4801-B848-05B6AAF69D7C}">
      <dgm:prSet/>
      <dgm:spPr/>
      <dgm:t>
        <a:bodyPr/>
        <a:lstStyle/>
        <a:p>
          <a:endParaRPr lang="en-US"/>
        </a:p>
      </dgm:t>
    </dgm:pt>
    <dgm:pt modelId="{E2586964-A478-4D11-AB62-F02FF526156F}">
      <dgm:prSet/>
      <dgm:spPr/>
      <dgm:t>
        <a:bodyPr/>
        <a:lstStyle/>
        <a:p>
          <a:r>
            <a:rPr lang="lv-LV" dirty="0">
              <a:latin typeface="Times New Roman" panose="02020603050405020304" pitchFamily="18" charset="0"/>
              <a:cs typeface="Times New Roman" panose="02020603050405020304" pitchFamily="18" charset="0"/>
            </a:rPr>
            <a:t>Ministru kabineta 2014. gada 2.septembra noteikumu Nr.529 „Ēku būvnoteikumi” 76.5.apakšpunkts. </a:t>
          </a:r>
          <a:endParaRPr lang="en-US" dirty="0">
            <a:latin typeface="Times New Roman" panose="02020603050405020304" pitchFamily="18" charset="0"/>
            <a:cs typeface="Times New Roman" panose="02020603050405020304" pitchFamily="18" charset="0"/>
          </a:endParaRPr>
        </a:p>
      </dgm:t>
    </dgm:pt>
    <dgm:pt modelId="{50465E5C-537B-4B15-A577-EE323F731493}" type="parTrans" cxnId="{29973A30-537E-4A17-AE71-B24E482CAC9A}">
      <dgm:prSet/>
      <dgm:spPr/>
      <dgm:t>
        <a:bodyPr/>
        <a:lstStyle/>
        <a:p>
          <a:endParaRPr lang="en-US"/>
        </a:p>
      </dgm:t>
    </dgm:pt>
    <dgm:pt modelId="{784D7BBA-0475-4BE6-BC01-8C4312466A0B}" type="sibTrans" cxnId="{29973A30-537E-4A17-AE71-B24E482CAC9A}">
      <dgm:prSet/>
      <dgm:spPr/>
      <dgm:t>
        <a:bodyPr/>
        <a:lstStyle/>
        <a:p>
          <a:endParaRPr lang="en-US"/>
        </a:p>
      </dgm:t>
    </dgm:pt>
    <dgm:pt modelId="{25C6F37A-A0D7-41CB-A996-2E3F70EAF1EF}">
      <dgm:prSet/>
      <dgm:spPr/>
      <dgm:t>
        <a:bodyPr/>
        <a:lstStyle/>
        <a:p>
          <a:r>
            <a:rPr lang="lv-LV" dirty="0">
              <a:latin typeface="Times New Roman" panose="02020603050405020304" pitchFamily="18" charset="0"/>
              <a:cs typeface="Times New Roman" panose="02020603050405020304" pitchFamily="18" charset="0"/>
            </a:rPr>
            <a:t>Ministru kabineta noteikumu Nr.265  "Latvijas būvnormatīvs LBN 207-15 "</a:t>
          </a:r>
          <a:r>
            <a:rPr lang="lv-LV" dirty="0" err="1">
              <a:latin typeface="Times New Roman" panose="02020603050405020304" pitchFamily="18" charset="0"/>
              <a:cs typeface="Times New Roman" panose="02020603050405020304" pitchFamily="18" charset="0"/>
            </a:rPr>
            <a:t>Ģeotehniskā</a:t>
          </a:r>
          <a:r>
            <a:rPr lang="lv-LV" dirty="0">
              <a:latin typeface="Times New Roman" panose="02020603050405020304" pitchFamily="18" charset="0"/>
              <a:cs typeface="Times New Roman" panose="02020603050405020304" pitchFamily="18" charset="0"/>
            </a:rPr>
            <a:t> projektēšana""</a:t>
          </a:r>
          <a:endParaRPr lang="en-US" dirty="0">
            <a:latin typeface="Times New Roman" panose="02020603050405020304" pitchFamily="18" charset="0"/>
            <a:cs typeface="Times New Roman" panose="02020603050405020304" pitchFamily="18" charset="0"/>
          </a:endParaRPr>
        </a:p>
      </dgm:t>
    </dgm:pt>
    <dgm:pt modelId="{FC92989A-9456-4AAC-B8C0-7EBF2DF56051}" type="parTrans" cxnId="{0B4EB1C9-9AE8-4AA8-9D46-49D1F3A5A221}">
      <dgm:prSet/>
      <dgm:spPr/>
      <dgm:t>
        <a:bodyPr/>
        <a:lstStyle/>
        <a:p>
          <a:endParaRPr lang="en-US"/>
        </a:p>
      </dgm:t>
    </dgm:pt>
    <dgm:pt modelId="{79F447FD-497B-4F1F-AE76-54154C9D2B6F}" type="sibTrans" cxnId="{0B4EB1C9-9AE8-4AA8-9D46-49D1F3A5A221}">
      <dgm:prSet/>
      <dgm:spPr/>
      <dgm:t>
        <a:bodyPr/>
        <a:lstStyle/>
        <a:p>
          <a:endParaRPr lang="en-US"/>
        </a:p>
      </dgm:t>
    </dgm:pt>
    <dgm:pt modelId="{81841512-0487-4706-BEEB-0757EF21AD73}" type="pres">
      <dgm:prSet presAssocID="{0B45EB73-3938-42BD-9E8C-0DA0496F6D09}" presName="diagram" presStyleCnt="0">
        <dgm:presLayoutVars>
          <dgm:dir/>
          <dgm:resizeHandles val="exact"/>
        </dgm:presLayoutVars>
      </dgm:prSet>
      <dgm:spPr/>
    </dgm:pt>
    <dgm:pt modelId="{FBB3CF36-C49E-4DF6-BE75-821AF04B262F}" type="pres">
      <dgm:prSet presAssocID="{3C9CC620-0544-4274-8D27-C258272E48C8}" presName="node" presStyleLbl="node1" presStyleIdx="0" presStyleCnt="4">
        <dgm:presLayoutVars>
          <dgm:bulletEnabled val="1"/>
        </dgm:presLayoutVars>
      </dgm:prSet>
      <dgm:spPr/>
    </dgm:pt>
    <dgm:pt modelId="{F1037E1B-45D7-4E99-A950-1A8DDC0498FF}" type="pres">
      <dgm:prSet presAssocID="{BA2E1BBD-15F9-49C8-A255-0CCD72819103}" presName="sibTrans" presStyleCnt="0"/>
      <dgm:spPr/>
    </dgm:pt>
    <dgm:pt modelId="{42B0B9CC-3520-4F23-94CA-17A705DDBF27}" type="pres">
      <dgm:prSet presAssocID="{374A89F7-3132-4E6C-BCB1-C412A3CFECE9}" presName="node" presStyleLbl="node1" presStyleIdx="1" presStyleCnt="4">
        <dgm:presLayoutVars>
          <dgm:bulletEnabled val="1"/>
        </dgm:presLayoutVars>
      </dgm:prSet>
      <dgm:spPr/>
    </dgm:pt>
    <dgm:pt modelId="{B7D5E1C4-0FDD-4C6B-803B-7D53A64A69E4}" type="pres">
      <dgm:prSet presAssocID="{15085695-2373-4196-879B-D40E36FB68D4}" presName="sibTrans" presStyleCnt="0"/>
      <dgm:spPr/>
    </dgm:pt>
    <dgm:pt modelId="{30E45937-8B00-4528-9C38-EDF35AF170F4}" type="pres">
      <dgm:prSet presAssocID="{E2586964-A478-4D11-AB62-F02FF526156F}" presName="node" presStyleLbl="node1" presStyleIdx="2" presStyleCnt="4">
        <dgm:presLayoutVars>
          <dgm:bulletEnabled val="1"/>
        </dgm:presLayoutVars>
      </dgm:prSet>
      <dgm:spPr/>
    </dgm:pt>
    <dgm:pt modelId="{ED059A1F-1A51-49E4-8149-74109AB5EFCC}" type="pres">
      <dgm:prSet presAssocID="{784D7BBA-0475-4BE6-BC01-8C4312466A0B}" presName="sibTrans" presStyleCnt="0"/>
      <dgm:spPr/>
    </dgm:pt>
    <dgm:pt modelId="{9A773FB5-70C5-4049-AC4B-77999C225C0B}" type="pres">
      <dgm:prSet presAssocID="{25C6F37A-A0D7-41CB-A996-2E3F70EAF1EF}" presName="node" presStyleLbl="node1" presStyleIdx="3" presStyleCnt="4">
        <dgm:presLayoutVars>
          <dgm:bulletEnabled val="1"/>
        </dgm:presLayoutVars>
      </dgm:prSet>
      <dgm:spPr/>
    </dgm:pt>
  </dgm:ptLst>
  <dgm:cxnLst>
    <dgm:cxn modelId="{6DA4B523-9CF5-4801-B848-05B6AAF69D7C}" srcId="{0B45EB73-3938-42BD-9E8C-0DA0496F6D09}" destId="{374A89F7-3132-4E6C-BCB1-C412A3CFECE9}" srcOrd="1" destOrd="0" parTransId="{F211672D-B8A5-4E5C-84BB-2BE95DDD867E}" sibTransId="{15085695-2373-4196-879B-D40E36FB68D4}"/>
    <dgm:cxn modelId="{29973A30-537E-4A17-AE71-B24E482CAC9A}" srcId="{0B45EB73-3938-42BD-9E8C-0DA0496F6D09}" destId="{E2586964-A478-4D11-AB62-F02FF526156F}" srcOrd="2" destOrd="0" parTransId="{50465E5C-537B-4B15-A577-EE323F731493}" sibTransId="{784D7BBA-0475-4BE6-BC01-8C4312466A0B}"/>
    <dgm:cxn modelId="{C941F234-0FDF-4EFF-ADF9-3CFEC3FEE347}" type="presOf" srcId="{374A89F7-3132-4E6C-BCB1-C412A3CFECE9}" destId="{42B0B9CC-3520-4F23-94CA-17A705DDBF27}" srcOrd="0" destOrd="0" presId="urn:microsoft.com/office/officeart/2005/8/layout/default"/>
    <dgm:cxn modelId="{EBC0D841-5A70-4EF0-985D-244876802978}" type="presOf" srcId="{E2586964-A478-4D11-AB62-F02FF526156F}" destId="{30E45937-8B00-4528-9C38-EDF35AF170F4}" srcOrd="0" destOrd="0" presId="urn:microsoft.com/office/officeart/2005/8/layout/default"/>
    <dgm:cxn modelId="{FF08B274-5A81-4FE6-A307-C62332235D69}" srcId="{0B45EB73-3938-42BD-9E8C-0DA0496F6D09}" destId="{3C9CC620-0544-4274-8D27-C258272E48C8}" srcOrd="0" destOrd="0" parTransId="{0493EAFE-72F2-4550-9925-00BE1BF70A47}" sibTransId="{BA2E1BBD-15F9-49C8-A255-0CCD72819103}"/>
    <dgm:cxn modelId="{2B245C80-02F3-4988-A069-7AB2629FA1B7}" type="presOf" srcId="{0B45EB73-3938-42BD-9E8C-0DA0496F6D09}" destId="{81841512-0487-4706-BEEB-0757EF21AD73}" srcOrd="0" destOrd="0" presId="urn:microsoft.com/office/officeart/2005/8/layout/default"/>
    <dgm:cxn modelId="{4A715C95-3486-4AB8-9339-0B262BEFA259}" type="presOf" srcId="{25C6F37A-A0D7-41CB-A996-2E3F70EAF1EF}" destId="{9A773FB5-70C5-4049-AC4B-77999C225C0B}" srcOrd="0" destOrd="0" presId="urn:microsoft.com/office/officeart/2005/8/layout/default"/>
    <dgm:cxn modelId="{C54929A2-92C9-4157-A565-7417A6731F04}" type="presOf" srcId="{3C9CC620-0544-4274-8D27-C258272E48C8}" destId="{FBB3CF36-C49E-4DF6-BE75-821AF04B262F}" srcOrd="0" destOrd="0" presId="urn:microsoft.com/office/officeart/2005/8/layout/default"/>
    <dgm:cxn modelId="{0B4EB1C9-9AE8-4AA8-9D46-49D1F3A5A221}" srcId="{0B45EB73-3938-42BD-9E8C-0DA0496F6D09}" destId="{25C6F37A-A0D7-41CB-A996-2E3F70EAF1EF}" srcOrd="3" destOrd="0" parTransId="{FC92989A-9456-4AAC-B8C0-7EBF2DF56051}" sibTransId="{79F447FD-497B-4F1F-AE76-54154C9D2B6F}"/>
    <dgm:cxn modelId="{DF51F3C4-CFE8-4ADE-8E5B-F726B17DF8E9}" type="presParOf" srcId="{81841512-0487-4706-BEEB-0757EF21AD73}" destId="{FBB3CF36-C49E-4DF6-BE75-821AF04B262F}" srcOrd="0" destOrd="0" presId="urn:microsoft.com/office/officeart/2005/8/layout/default"/>
    <dgm:cxn modelId="{6E2E6F0E-C596-4D97-AD23-A7836D156E1E}" type="presParOf" srcId="{81841512-0487-4706-BEEB-0757EF21AD73}" destId="{F1037E1B-45D7-4E99-A950-1A8DDC0498FF}" srcOrd="1" destOrd="0" presId="urn:microsoft.com/office/officeart/2005/8/layout/default"/>
    <dgm:cxn modelId="{BD6076DB-0C91-46CD-B57B-94F807353931}" type="presParOf" srcId="{81841512-0487-4706-BEEB-0757EF21AD73}" destId="{42B0B9CC-3520-4F23-94CA-17A705DDBF27}" srcOrd="2" destOrd="0" presId="urn:microsoft.com/office/officeart/2005/8/layout/default"/>
    <dgm:cxn modelId="{B2DE00C2-BF8C-4324-9B45-E7659B179506}" type="presParOf" srcId="{81841512-0487-4706-BEEB-0757EF21AD73}" destId="{B7D5E1C4-0FDD-4C6B-803B-7D53A64A69E4}" srcOrd="3" destOrd="0" presId="urn:microsoft.com/office/officeart/2005/8/layout/default"/>
    <dgm:cxn modelId="{417B7F0C-82E9-4A29-86A4-D7711F2CC8B3}" type="presParOf" srcId="{81841512-0487-4706-BEEB-0757EF21AD73}" destId="{30E45937-8B00-4528-9C38-EDF35AF170F4}" srcOrd="4" destOrd="0" presId="urn:microsoft.com/office/officeart/2005/8/layout/default"/>
    <dgm:cxn modelId="{A35560A2-BF58-465C-8E74-7A54B9C53387}" type="presParOf" srcId="{81841512-0487-4706-BEEB-0757EF21AD73}" destId="{ED059A1F-1A51-49E4-8149-74109AB5EFCC}" srcOrd="5" destOrd="0" presId="urn:microsoft.com/office/officeart/2005/8/layout/default"/>
    <dgm:cxn modelId="{CCF9BC19-944E-40DD-9CF9-2A5C7EFEC294}" type="presParOf" srcId="{81841512-0487-4706-BEEB-0757EF21AD73}" destId="{9A773FB5-70C5-4049-AC4B-77999C225C0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3CF36-C49E-4DF6-BE75-821AF04B262F}">
      <dsp:nvSpPr>
        <dsp:cNvPr id="0" name=""/>
        <dsp:cNvSpPr/>
      </dsp:nvSpPr>
      <dsp:spPr>
        <a:xfrm>
          <a:off x="499093" y="235"/>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noteikumi Nr. 384 «Būvju tehniskās apsekošanas būvnormatīvs LBN 405-21» </a:t>
          </a:r>
          <a:endParaRPr lang="en-US" sz="2300" kern="1200" dirty="0">
            <a:latin typeface="Times New Roman" panose="02020603050405020304" pitchFamily="18" charset="0"/>
            <a:cs typeface="Times New Roman" panose="02020603050405020304" pitchFamily="18" charset="0"/>
          </a:endParaRPr>
        </a:p>
      </dsp:txBody>
      <dsp:txXfrm>
        <a:off x="499093" y="235"/>
        <a:ext cx="3618324" cy="2170994"/>
      </dsp:txXfrm>
    </dsp:sp>
    <dsp:sp modelId="{42B0B9CC-3520-4F23-94CA-17A705DDBF27}">
      <dsp:nvSpPr>
        <dsp:cNvPr id="0" name=""/>
        <dsp:cNvSpPr/>
      </dsp:nvSpPr>
      <dsp:spPr>
        <a:xfrm>
          <a:off x="4479250" y="235"/>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2015. gada 30. jūnija noteikumi Nr. 334 "Noteikumi par Latvijas būvnormatīvu LBN 005-15 "Inženierizpētes noteikumi būvniecībā"". </a:t>
          </a:r>
          <a:endParaRPr lang="en-US" sz="2300" kern="1200" dirty="0">
            <a:latin typeface="Times New Roman" panose="02020603050405020304" pitchFamily="18" charset="0"/>
            <a:cs typeface="Times New Roman" panose="02020603050405020304" pitchFamily="18" charset="0"/>
          </a:endParaRPr>
        </a:p>
      </dsp:txBody>
      <dsp:txXfrm>
        <a:off x="4479250" y="235"/>
        <a:ext cx="3618324" cy="2170994"/>
      </dsp:txXfrm>
    </dsp:sp>
    <dsp:sp modelId="{30E45937-8B00-4528-9C38-EDF35AF170F4}">
      <dsp:nvSpPr>
        <dsp:cNvPr id="0" name=""/>
        <dsp:cNvSpPr/>
      </dsp:nvSpPr>
      <dsp:spPr>
        <a:xfrm>
          <a:off x="499093" y="2533062"/>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2014. gada 2.septembra noteikumu Nr.529 „Ēku būvnoteikumi” 76.5.apakšpunkts. </a:t>
          </a:r>
          <a:endParaRPr lang="en-US" sz="2300" kern="1200" dirty="0">
            <a:latin typeface="Times New Roman" panose="02020603050405020304" pitchFamily="18" charset="0"/>
            <a:cs typeface="Times New Roman" panose="02020603050405020304" pitchFamily="18" charset="0"/>
          </a:endParaRPr>
        </a:p>
      </dsp:txBody>
      <dsp:txXfrm>
        <a:off x="499093" y="2533062"/>
        <a:ext cx="3618324" cy="2170994"/>
      </dsp:txXfrm>
    </dsp:sp>
    <dsp:sp modelId="{9A773FB5-70C5-4049-AC4B-77999C225C0B}">
      <dsp:nvSpPr>
        <dsp:cNvPr id="0" name=""/>
        <dsp:cNvSpPr/>
      </dsp:nvSpPr>
      <dsp:spPr>
        <a:xfrm>
          <a:off x="4479250" y="2533062"/>
          <a:ext cx="3618324" cy="217099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latin typeface="Times New Roman" panose="02020603050405020304" pitchFamily="18" charset="0"/>
              <a:cs typeface="Times New Roman" panose="02020603050405020304" pitchFamily="18" charset="0"/>
            </a:rPr>
            <a:t>Ministru kabineta noteikumu Nr.265  "Latvijas būvnormatīvs LBN 207-15 "</a:t>
          </a:r>
          <a:r>
            <a:rPr lang="lv-LV" sz="2300" kern="1200" dirty="0" err="1">
              <a:latin typeface="Times New Roman" panose="02020603050405020304" pitchFamily="18" charset="0"/>
              <a:cs typeface="Times New Roman" panose="02020603050405020304" pitchFamily="18" charset="0"/>
            </a:rPr>
            <a:t>Ģeotehniskā</a:t>
          </a:r>
          <a:r>
            <a:rPr lang="lv-LV" sz="2300" kern="1200" dirty="0">
              <a:latin typeface="Times New Roman" panose="02020603050405020304" pitchFamily="18" charset="0"/>
              <a:cs typeface="Times New Roman" panose="02020603050405020304" pitchFamily="18" charset="0"/>
            </a:rPr>
            <a:t> projektēšana""</a:t>
          </a:r>
          <a:endParaRPr lang="en-US" sz="2300" kern="1200" dirty="0">
            <a:latin typeface="Times New Roman" panose="02020603050405020304" pitchFamily="18" charset="0"/>
            <a:cs typeface="Times New Roman" panose="02020603050405020304" pitchFamily="18" charset="0"/>
          </a:endParaRPr>
        </a:p>
      </dsp:txBody>
      <dsp:txXfrm>
        <a:off x="4479250" y="2533062"/>
        <a:ext cx="3618324" cy="21709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30.11.2023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400" dirty="0"/>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30921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11</a:t>
            </a:fld>
            <a:endParaRPr lang="lv-LV"/>
          </a:p>
        </p:txBody>
      </p:sp>
    </p:spTree>
    <p:extLst>
      <p:ext uri="{BB962C8B-B14F-4D97-AF65-F5344CB8AC3E}">
        <p14:creationId xmlns:p14="http://schemas.microsoft.com/office/powerpoint/2010/main" val="394004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12</a:t>
            </a:fld>
            <a:endParaRPr lang="lv-LV"/>
          </a:p>
        </p:txBody>
      </p:sp>
    </p:spTree>
    <p:extLst>
      <p:ext uri="{BB962C8B-B14F-4D97-AF65-F5344CB8AC3E}">
        <p14:creationId xmlns:p14="http://schemas.microsoft.com/office/powerpoint/2010/main" val="91210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13</a:t>
            </a:fld>
            <a:endParaRPr lang="lv-LV"/>
          </a:p>
        </p:txBody>
      </p:sp>
    </p:spTree>
    <p:extLst>
      <p:ext uri="{BB962C8B-B14F-4D97-AF65-F5344CB8AC3E}">
        <p14:creationId xmlns:p14="http://schemas.microsoft.com/office/powerpoint/2010/main" val="69427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2</a:t>
            </a:fld>
            <a:endParaRPr lang="lv-LV"/>
          </a:p>
        </p:txBody>
      </p:sp>
    </p:spTree>
    <p:extLst>
      <p:ext uri="{BB962C8B-B14F-4D97-AF65-F5344CB8AC3E}">
        <p14:creationId xmlns:p14="http://schemas.microsoft.com/office/powerpoint/2010/main" val="349008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4</a:t>
            </a:fld>
            <a:endParaRPr lang="lv-LV"/>
          </a:p>
        </p:txBody>
      </p:sp>
    </p:spTree>
    <p:extLst>
      <p:ext uri="{BB962C8B-B14F-4D97-AF65-F5344CB8AC3E}">
        <p14:creationId xmlns:p14="http://schemas.microsoft.com/office/powerpoint/2010/main" val="21736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5</a:t>
            </a:fld>
            <a:endParaRPr lang="lv-LV"/>
          </a:p>
        </p:txBody>
      </p:sp>
    </p:spTree>
    <p:extLst>
      <p:ext uri="{BB962C8B-B14F-4D97-AF65-F5344CB8AC3E}">
        <p14:creationId xmlns:p14="http://schemas.microsoft.com/office/powerpoint/2010/main" val="382348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6</a:t>
            </a:fld>
            <a:endParaRPr lang="lv-LV"/>
          </a:p>
        </p:txBody>
      </p:sp>
    </p:spTree>
    <p:extLst>
      <p:ext uri="{BB962C8B-B14F-4D97-AF65-F5344CB8AC3E}">
        <p14:creationId xmlns:p14="http://schemas.microsoft.com/office/powerpoint/2010/main" val="161874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7</a:t>
            </a:fld>
            <a:endParaRPr lang="lv-LV"/>
          </a:p>
        </p:txBody>
      </p:sp>
    </p:spTree>
    <p:extLst>
      <p:ext uri="{BB962C8B-B14F-4D97-AF65-F5344CB8AC3E}">
        <p14:creationId xmlns:p14="http://schemas.microsoft.com/office/powerpoint/2010/main" val="356550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8</a:t>
            </a:fld>
            <a:endParaRPr lang="lv-LV"/>
          </a:p>
        </p:txBody>
      </p:sp>
    </p:spTree>
    <p:extLst>
      <p:ext uri="{BB962C8B-B14F-4D97-AF65-F5344CB8AC3E}">
        <p14:creationId xmlns:p14="http://schemas.microsoft.com/office/powerpoint/2010/main" val="120664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9</a:t>
            </a:fld>
            <a:endParaRPr lang="lv-LV"/>
          </a:p>
        </p:txBody>
      </p:sp>
    </p:spTree>
    <p:extLst>
      <p:ext uri="{BB962C8B-B14F-4D97-AF65-F5344CB8AC3E}">
        <p14:creationId xmlns:p14="http://schemas.microsoft.com/office/powerpoint/2010/main" val="330729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3477E213-FBF0-4FB6-A379-F97F387A85BE}" type="slidenum">
              <a:rPr lang="lv-LV" smtClean="0"/>
              <a:t>10</a:t>
            </a:fld>
            <a:endParaRPr lang="lv-LV"/>
          </a:p>
        </p:txBody>
      </p:sp>
    </p:spTree>
    <p:extLst>
      <p:ext uri="{BB962C8B-B14F-4D97-AF65-F5344CB8AC3E}">
        <p14:creationId xmlns:p14="http://schemas.microsoft.com/office/powerpoint/2010/main" val="1185759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67E8C-B793-463C-ACEC-3F1FF2FF6ACF}" type="datetime1">
              <a:rPr lang="lv-LV" smtClean="0"/>
              <a:t>30.11.2023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a:extLst>
              <a:ext uri="{FF2B5EF4-FFF2-40B4-BE49-F238E27FC236}">
                <a16:creationId xmlns:a16="http://schemas.microsoft.com/office/drawing/2014/main" id="{E9C7EC61-9F88-C466-6717-33DEA013F7BE}"/>
              </a:ext>
            </a:extLst>
          </p:cNvPr>
          <p:cNvPicPr>
            <a:picLocks noChangeAspect="1"/>
          </p:cNvPicPr>
          <p:nvPr userDrawn="1"/>
        </p:nvPicPr>
        <p:blipFill rotWithShape="1">
          <a:blip r:embed="rId2" cstate="print"/>
          <a:srcRect l="42765" t="13473" r="28727" b="56141"/>
          <a:stretch/>
        </p:blipFill>
        <p:spPr>
          <a:xfrm>
            <a:off x="3832044" y="1"/>
            <a:ext cx="4879337" cy="2446421"/>
          </a:xfrm>
          <a:prstGeom prst="rect">
            <a:avLst/>
          </a:prstGeom>
        </p:spPr>
      </p:pic>
    </p:spTree>
    <p:extLst>
      <p:ext uri="{BB962C8B-B14F-4D97-AF65-F5344CB8AC3E}">
        <p14:creationId xmlns:p14="http://schemas.microsoft.com/office/powerpoint/2010/main" val="195104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9025237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60148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17377310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04660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A4AD5-E6E9-43A4-9260-70DC1490431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spTree>
    <p:extLst>
      <p:ext uri="{BB962C8B-B14F-4D97-AF65-F5344CB8AC3E}">
        <p14:creationId xmlns:p14="http://schemas.microsoft.com/office/powerpoint/2010/main" val="9397445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0C446-9BAE-4E95-9E77-5CBA150F4F94}"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8056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483C3-F0C4-41F2-8118-517B3CABDC13}"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28828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97477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210153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C8909-50AC-4927-AA21-A90BDEF10CC7}"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dirty="0"/>
          </a:p>
        </p:txBody>
      </p:sp>
      <p:pic>
        <p:nvPicPr>
          <p:cNvPr id="7" name="Picture 6">
            <a:extLst>
              <a:ext uri="{FF2B5EF4-FFF2-40B4-BE49-F238E27FC236}">
                <a16:creationId xmlns:a16="http://schemas.microsoft.com/office/drawing/2014/main" id="{DE663BA4-88E9-5FF9-25BF-5557F1133988}"/>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55193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19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0" y="1063631"/>
            <a:ext cx="30480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000" dirty="0">
                <a:latin typeface="Arial" panose="020B0604020202020204" pitchFamily="34" charset="0"/>
              </a:rPr>
              <a:t>Būvniecības valsts kontroles birojs</a:t>
            </a:r>
          </a:p>
        </p:txBody>
      </p:sp>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96279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68565-E790-4FD6-BF3C-2690D6FE8811}" type="datetime1">
              <a:rPr lang="lv-LV" smtClean="0"/>
              <a:t>30.11.2023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8919222-AB26-4AEB-B881-CC7E9661B6C6}" type="slidenum">
              <a:rPr lang="lv-LV" smtClean="0"/>
              <a:t>‹#›</a:t>
            </a:fld>
            <a:endParaRPr lang="lv-LV"/>
          </a:p>
        </p:txBody>
      </p:sp>
      <p:pic>
        <p:nvPicPr>
          <p:cNvPr id="7" name="Picture 6">
            <a:extLst>
              <a:ext uri="{FF2B5EF4-FFF2-40B4-BE49-F238E27FC236}">
                <a16:creationId xmlns:a16="http://schemas.microsoft.com/office/drawing/2014/main" id="{EF4E12DF-F6E4-DC0E-1FA7-82F0AE3D6E0D}"/>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42438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1C9B7F-20CF-49BE-87F6-AD8DDA063F1F}" type="datetime1">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pic>
        <p:nvPicPr>
          <p:cNvPr id="8" name="Picture 7">
            <a:extLst>
              <a:ext uri="{FF2B5EF4-FFF2-40B4-BE49-F238E27FC236}">
                <a16:creationId xmlns:a16="http://schemas.microsoft.com/office/drawing/2014/main" id="{C7A44354-E2F2-4C6B-CD81-5D5A3665B8B5}"/>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349222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2CE54-D69E-400D-9DEE-7AEAD2727570}" type="datetime1">
              <a:rPr lang="lv-LV" smtClean="0"/>
              <a:t>30.11.2023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8919222-AB26-4AEB-B881-CC7E9661B6C6}" type="slidenum">
              <a:rPr lang="lv-LV" smtClean="0"/>
              <a:t>‹#›</a:t>
            </a:fld>
            <a:endParaRPr lang="lv-LV"/>
          </a:p>
        </p:txBody>
      </p:sp>
      <p:pic>
        <p:nvPicPr>
          <p:cNvPr id="10" name="Picture 9">
            <a:extLst>
              <a:ext uri="{FF2B5EF4-FFF2-40B4-BE49-F238E27FC236}">
                <a16:creationId xmlns:a16="http://schemas.microsoft.com/office/drawing/2014/main" id="{F3B5D631-A35E-D0C6-5F84-DC700B240866}"/>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726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22675-33F6-400E-9C3A-1607C02E3EE2}" type="datetime1">
              <a:rPr lang="lv-LV" smtClean="0"/>
              <a:t>30.11.2023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8919222-AB26-4AEB-B881-CC7E9661B6C6}" type="slidenum">
              <a:rPr lang="lv-LV" smtClean="0"/>
              <a:t>‹#›</a:t>
            </a:fld>
            <a:endParaRPr lang="lv-LV"/>
          </a:p>
        </p:txBody>
      </p:sp>
      <p:pic>
        <p:nvPicPr>
          <p:cNvPr id="6" name="Picture 5">
            <a:extLst>
              <a:ext uri="{FF2B5EF4-FFF2-40B4-BE49-F238E27FC236}">
                <a16:creationId xmlns:a16="http://schemas.microsoft.com/office/drawing/2014/main" id="{ED2A06C4-2537-2F59-D4F6-CECCE6988966}"/>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60960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52FD-8F2C-4F21-BBF8-8194012C7D0A}" type="datetime1">
              <a:rPr lang="lv-LV" smtClean="0"/>
              <a:t>30.11.2023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8919222-AB26-4AEB-B881-CC7E9661B6C6}" type="slidenum">
              <a:rPr lang="lv-LV" smtClean="0"/>
              <a:t>‹#›</a:t>
            </a:fld>
            <a:endParaRPr lang="lv-LV"/>
          </a:p>
        </p:txBody>
      </p:sp>
      <p:pic>
        <p:nvPicPr>
          <p:cNvPr id="5" name="Picture 4">
            <a:extLst>
              <a:ext uri="{FF2B5EF4-FFF2-40B4-BE49-F238E27FC236}">
                <a16:creationId xmlns:a16="http://schemas.microsoft.com/office/drawing/2014/main" id="{857A0FCB-C9B2-22D3-6A1D-91137875603C}"/>
              </a:ext>
            </a:extLst>
          </p:cNvPr>
          <p:cNvPicPr>
            <a:picLocks noChangeAspect="1"/>
          </p:cNvPicPr>
          <p:nvPr userDrawn="1"/>
        </p:nvPicPr>
        <p:blipFill rotWithShape="1">
          <a:blip r:embed="rId2" cstate="print"/>
          <a:srcRect l="42765" t="13473" r="28727" b="56141"/>
          <a:stretch/>
        </p:blipFill>
        <p:spPr>
          <a:xfrm>
            <a:off x="-1" y="10910"/>
            <a:ext cx="2708423" cy="1218264"/>
          </a:xfrm>
          <a:prstGeom prst="rect">
            <a:avLst/>
          </a:prstGeom>
        </p:spPr>
      </p:pic>
    </p:spTree>
    <p:extLst>
      <p:ext uri="{BB962C8B-B14F-4D97-AF65-F5344CB8AC3E}">
        <p14:creationId xmlns:p14="http://schemas.microsoft.com/office/powerpoint/2010/main" val="15510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17840E-5AE7-425E-B83A-7BC2512BD907}" type="datetime1">
              <a:rPr lang="lv-LV" smtClean="0"/>
              <a:t>30.11.2023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Tree>
    <p:extLst>
      <p:ext uri="{BB962C8B-B14F-4D97-AF65-F5344CB8AC3E}">
        <p14:creationId xmlns:p14="http://schemas.microsoft.com/office/powerpoint/2010/main" val="324991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8919222-AB26-4AEB-B881-CC7E9661B6C6}" type="slidenum">
              <a:rPr lang="lv-LV" smtClean="0"/>
              <a:t>‹#›</a:t>
            </a:fld>
            <a:endParaRPr lang="lv-LV"/>
          </a:p>
        </p:txBody>
      </p:sp>
      <p:sp>
        <p:nvSpPr>
          <p:cNvPr id="5" name="Date Placeholder 4"/>
          <p:cNvSpPr>
            <a:spLocks noGrp="1"/>
          </p:cNvSpPr>
          <p:nvPr>
            <p:ph type="dt" sz="half" idx="10"/>
          </p:nvPr>
        </p:nvSpPr>
        <p:spPr/>
        <p:txBody>
          <a:bodyPr/>
          <a:lstStyle/>
          <a:p>
            <a:fld id="{671C8D56-6826-4E91-ACB3-67F53736BCAB}" type="datetime1">
              <a:rPr lang="lv-LV" smtClean="0"/>
              <a:t>30.11.2023</a:t>
            </a:fld>
            <a:endParaRPr lang="lv-LV"/>
          </a:p>
        </p:txBody>
      </p:sp>
    </p:spTree>
    <p:extLst>
      <p:ext uri="{BB962C8B-B14F-4D97-AF65-F5344CB8AC3E}">
        <p14:creationId xmlns:p14="http://schemas.microsoft.com/office/powerpoint/2010/main" val="192098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2A4AD5-E6E9-43A4-9260-70DC14904314}" type="datetime1">
              <a:rPr lang="lv-LV" smtClean="0"/>
              <a:t>30.11.2023</a:t>
            </a:fld>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919222-AB26-4AEB-B881-CC7E9661B6C6}" type="slidenum">
              <a:rPr lang="lv-LV" smtClean="0"/>
              <a:t>‹#›</a:t>
            </a:fld>
            <a:endParaRPr lang="lv-LV" dirty="0"/>
          </a:p>
        </p:txBody>
      </p:sp>
    </p:spTree>
    <p:extLst>
      <p:ext uri="{BB962C8B-B14F-4D97-AF65-F5344CB8AC3E}">
        <p14:creationId xmlns:p14="http://schemas.microsoft.com/office/powerpoint/2010/main" val="35969576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679" r:id="rId18"/>
    <p:sldLayoutId id="2147483655" r:id="rId19"/>
    <p:sldLayoutId id="2147483681" r:id="rId20"/>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bvkb.gov.lv/"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likumi.lv/ta/id/298177-buvspecialistu-kompetences-novertesanas-un-patstavigas-prakses-uzraudzibas-noteikumi#p48.4" TargetMode="External"/><Relationship Id="rId3" Type="http://schemas.openxmlformats.org/officeDocument/2006/relationships/hyperlink" Target="https://likumi.lv/ta/id/298177-buvspecialistu-kompetences-novertesanas-un-patstavigas-prakses-uzraudzibas-noteikumi#p50" TargetMode="External"/><Relationship Id="rId7" Type="http://schemas.openxmlformats.org/officeDocument/2006/relationships/hyperlink" Target="https://likumi.lv/ta/id/298177-buvspecialistu-kompetences-novertesanas-un-patstavigas-prakses-uzraudzibas-noteikumi#p48.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ikumi.lv/ta/id/298177-buvspecialistu-kompetences-novertesanas-un-patstavigas-prakses-uzraudzibas-noteikumi#p48.1" TargetMode="External"/><Relationship Id="rId5" Type="http://schemas.openxmlformats.org/officeDocument/2006/relationships/hyperlink" Target="https://likumi.lv/ta/id/298177-buvspecialistu-kompetences-novertesanas-un-patstavigas-prakses-uzraudzibas-noteikumi#p57.2" TargetMode="External"/><Relationship Id="rId4" Type="http://schemas.openxmlformats.org/officeDocument/2006/relationships/hyperlink" Target="https://likumi.lv/ta/id/298177-buvspecialistu-kompetences-novertesanas-un-patstavigas-prakses-uzraudzibas-noteikumi#p51" TargetMode="External"/><Relationship Id="rId9" Type="http://schemas.openxmlformats.org/officeDocument/2006/relationships/hyperlink" Target="https://likumi.lv/ta/id/298177-buvspecialistu-kompetences-novertesanas-un-patstavigas-prakses-uzraudzibas-noteikumi#p48.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likumi.lv/ta/id/329145-grozijumi-ministru-kabineta-2014-gada-2-septembra-noteikumos-nr-529-eku-buvnoteikum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likumi.lv/doc.php?id=%20329145" TargetMode="External"/><Relationship Id="rId4" Type="http://schemas.openxmlformats.org/officeDocument/2006/relationships/hyperlink" Target="https://likumi.lv/ta/id/269164-eku-buvnoteikumi/redakcijas-datums/2022/03/0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A3377B-B9D2-4546-BA68-42EE314838B1}"/>
              </a:ext>
            </a:extLst>
          </p:cNvPr>
          <p:cNvSpPr>
            <a:spLocks noGrp="1"/>
          </p:cNvSpPr>
          <p:nvPr>
            <p:ph type="ctrTitle"/>
          </p:nvPr>
        </p:nvSpPr>
        <p:spPr>
          <a:xfrm>
            <a:off x="716437" y="3026578"/>
            <a:ext cx="10363200" cy="2387600"/>
          </a:xfrm>
        </p:spPr>
        <p:txBody>
          <a:bodyPr>
            <a:noAutofit/>
          </a:bodyPr>
          <a:lstStyle/>
          <a:p>
            <a:pPr algn="ctr">
              <a:lnSpc>
                <a:spcPct val="107000"/>
              </a:lnSpc>
              <a:spcAft>
                <a:spcPts val="800"/>
              </a:spcAft>
            </a:pPr>
            <a:r>
              <a:rPr lang="lv-LV" sz="32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Seminārs būvniecības procesa dalībniekiem</a:t>
            </a:r>
            <a:br>
              <a:rPr lang="lv-LV" sz="3200" dirty="0">
                <a:effectLst/>
                <a:latin typeface="Times New Roman" panose="02020603050405020304" pitchFamily="18" charset="0"/>
                <a:ea typeface="Calibri" panose="020F0502020204030204" pitchFamily="34" charset="0"/>
                <a:cs typeface="Times New Roman" panose="02020603050405020304" pitchFamily="18" charset="0"/>
              </a:rPr>
            </a:br>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“Būvju tehniskās apsekošanas atzinuma būtība no uzraugošo institūciju skatupunkta”</a:t>
            </a:r>
            <a:br>
              <a:rPr lang="lv-LV" sz="3200" b="1" dirty="0">
                <a:effectLst/>
                <a:latin typeface="Times New Roman" panose="02020603050405020304" pitchFamily="18" charset="0"/>
                <a:ea typeface="Calibri" panose="020F0502020204030204" pitchFamily="34" charset="0"/>
                <a:cs typeface="Times New Roman" panose="02020603050405020304" pitchFamily="18" charset="0"/>
              </a:rPr>
            </a:br>
            <a:br>
              <a:rPr lang="lv-LV" sz="3200" b="1" dirty="0">
                <a:effectLst/>
                <a:latin typeface="Times New Roman" panose="02020603050405020304" pitchFamily="18" charset="0"/>
                <a:ea typeface="Calibri" panose="020F0502020204030204" pitchFamily="34" charset="0"/>
                <a:cs typeface="Times New Roman" panose="02020603050405020304" pitchFamily="18" charset="0"/>
              </a:rPr>
            </a:br>
            <a:r>
              <a:rPr lang="lv-LV" sz="3200" b="1" dirty="0">
                <a:effectLst/>
                <a:latin typeface="Times New Roman" panose="02020603050405020304" pitchFamily="18" charset="0"/>
                <a:ea typeface="Calibri" panose="020F0502020204030204" pitchFamily="34" charset="0"/>
                <a:cs typeface="Times New Roman" panose="02020603050405020304" pitchFamily="18" charset="0"/>
              </a:rPr>
              <a:t>Biežāk konstatētās neatbilstības būvju tehniskajā apsekošanā būvdarbu kontroles ietvaros</a:t>
            </a:r>
            <a:endParaRPr lang="lv-LV"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ubtitle 2">
            <a:extLst>
              <a:ext uri="{FF2B5EF4-FFF2-40B4-BE49-F238E27FC236}">
                <a16:creationId xmlns:a16="http://schemas.microsoft.com/office/drawing/2014/main" id="{8B06BAD5-EB7C-404F-BA3E-8597097AF74C}"/>
              </a:ext>
            </a:extLst>
          </p:cNvPr>
          <p:cNvSpPr>
            <a:spLocks noGrp="1"/>
          </p:cNvSpPr>
          <p:nvPr>
            <p:ph type="subTitle" idx="1"/>
          </p:nvPr>
        </p:nvSpPr>
        <p:spPr>
          <a:xfrm>
            <a:off x="2033268" y="5680947"/>
            <a:ext cx="7315200" cy="914400"/>
          </a:xfrm>
        </p:spPr>
        <p:txBody>
          <a:bodyPr/>
          <a:lstStyle/>
          <a:p>
            <a:r>
              <a:rPr lang="lv-LV" b="1" i="1" dirty="0">
                <a:latin typeface="Times New Roman" panose="02020603050405020304" pitchFamily="18" charset="0"/>
                <a:cs typeface="Times New Roman" panose="02020603050405020304" pitchFamily="18" charset="0"/>
              </a:rPr>
              <a:t>Inese Linde</a:t>
            </a:r>
            <a:r>
              <a:rPr lang="lv-LV" dirty="0">
                <a:latin typeface="Times New Roman" panose="02020603050405020304" pitchFamily="18" charset="0"/>
                <a:cs typeface="Times New Roman" panose="02020603050405020304" pitchFamily="18" charset="0"/>
              </a:rPr>
              <a:t>, BVKB Būvdarbu kontroles nodaļas būvinspektore</a:t>
            </a:r>
          </a:p>
        </p:txBody>
      </p:sp>
      <p:sp>
        <p:nvSpPr>
          <p:cNvPr id="16" name="Slide Number Placeholder 15"/>
          <p:cNvSpPr>
            <a:spLocks noGrp="1"/>
          </p:cNvSpPr>
          <p:nvPr>
            <p:ph type="sldNum" sz="quarter" idx="12"/>
          </p:nvPr>
        </p:nvSpPr>
        <p:spPr>
          <a:xfrm>
            <a:off x="8610600" y="6230222"/>
            <a:ext cx="2743200" cy="365125"/>
          </a:xfrm>
        </p:spPr>
        <p:txBody>
          <a:bodyPr/>
          <a:lstStyle/>
          <a:p>
            <a:fld id="{32F832BF-1DDA-4BBE-B340-68BC40090DFC}" type="slidenum">
              <a:rPr lang="lv-LV" smtClean="0"/>
              <a:pPr/>
              <a:t>1</a:t>
            </a:fld>
            <a:endParaRPr lang="lv-LV" dirty="0"/>
          </a:p>
        </p:txBody>
      </p:sp>
    </p:spTree>
    <p:extLst>
      <p:ext uri="{BB962C8B-B14F-4D97-AF65-F5344CB8AC3E}">
        <p14:creationId xmlns:p14="http://schemas.microsoft.com/office/powerpoint/2010/main" val="95317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5D9F-D400-F022-A88F-BDC54D053F1F}"/>
              </a:ext>
            </a:extLst>
          </p:cNvPr>
          <p:cNvSpPr>
            <a:spLocks noGrp="1"/>
          </p:cNvSpPr>
          <p:nvPr>
            <p:ph type="title"/>
          </p:nvPr>
        </p:nvSpPr>
        <p:spPr>
          <a:xfrm>
            <a:off x="3437468" y="660400"/>
            <a:ext cx="5836534" cy="1320800"/>
          </a:xfrm>
        </p:spPr>
        <p:txBody>
          <a:bodyPr>
            <a:normAutofit/>
          </a:bodyPr>
          <a:lstStyle/>
          <a:p>
            <a:r>
              <a:rPr lang="lv-LV" dirty="0">
                <a:latin typeface="Times New Roman" panose="02020603050405020304" pitchFamily="18" charset="0"/>
                <a:cs typeface="Times New Roman" panose="02020603050405020304" pitchFamily="18" charset="0"/>
              </a:rPr>
              <a:t>Biežāk pielietotās metodes ēku monitoringam</a:t>
            </a:r>
          </a:p>
        </p:txBody>
      </p:sp>
      <p:sp>
        <p:nvSpPr>
          <p:cNvPr id="3" name="Content Placeholder 2">
            <a:extLst>
              <a:ext uri="{FF2B5EF4-FFF2-40B4-BE49-F238E27FC236}">
                <a16:creationId xmlns:a16="http://schemas.microsoft.com/office/drawing/2014/main" id="{7A4805AE-FEFA-4E8F-C34B-3FF4F678528A}"/>
              </a:ext>
            </a:extLst>
          </p:cNvPr>
          <p:cNvSpPr>
            <a:spLocks noGrp="1"/>
          </p:cNvSpPr>
          <p:nvPr>
            <p:ph idx="1"/>
          </p:nvPr>
        </p:nvSpPr>
        <p:spPr>
          <a:xfrm>
            <a:off x="677334" y="2160589"/>
            <a:ext cx="8596668" cy="4426478"/>
          </a:xfrm>
        </p:spPr>
        <p:txBody>
          <a:bodyPr>
            <a:normAutofit/>
          </a:bodyPr>
          <a:lstStyle/>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plaisu konstrukcijās attīstības dinamikas instrumentālie novērojumi ar uzstādīto </a:t>
            </a:r>
            <a:r>
              <a:rPr lang="lv-LV" sz="2800" b="0" i="0" dirty="0" err="1">
                <a:solidFill>
                  <a:srgbClr val="454545"/>
                </a:solidFill>
                <a:effectLst/>
                <a:latin typeface="Times New Roman" panose="02020603050405020304" pitchFamily="18" charset="0"/>
                <a:cs typeface="Times New Roman" panose="02020603050405020304" pitchFamily="18" charset="0"/>
              </a:rPr>
              <a:t>kontrolmarku</a:t>
            </a:r>
            <a:r>
              <a:rPr lang="lv-LV" sz="2800" b="0" i="0" dirty="0">
                <a:solidFill>
                  <a:srgbClr val="454545"/>
                </a:solidFill>
                <a:effectLst/>
                <a:latin typeface="Times New Roman" panose="02020603050405020304" pitchFamily="18" charset="0"/>
                <a:cs typeface="Times New Roman" panose="02020603050405020304" pitchFamily="18" charset="0"/>
              </a:rPr>
              <a:t>, noniju vai automātisko devēju palīdzību;</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vertikālo deformāciju (sēšanās vai pacelšanās) novērojumi ar ģeometriskās nivelēšanas palīdzību;</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sānsveres novērojumi ar ģeodēziskām metodēm vai specializētām ierīcēm augstas precizitātes mērījumiem;</a:t>
            </a:r>
          </a:p>
          <a:p>
            <a:pPr algn="l" fontAlgn="base">
              <a:buFont typeface="Arial" panose="020B0604020202020204" pitchFamily="34" charset="0"/>
              <a:buChar char="•"/>
            </a:pPr>
            <a:r>
              <a:rPr lang="lv-LV" sz="2800" b="0" i="0" dirty="0">
                <a:solidFill>
                  <a:srgbClr val="454545"/>
                </a:solidFill>
                <a:effectLst/>
                <a:latin typeface="Times New Roman" panose="02020603050405020304" pitchFamily="18" charset="0"/>
                <a:cs typeface="Times New Roman" panose="02020603050405020304" pitchFamily="18" charset="0"/>
              </a:rPr>
              <a:t>konstrukciju vibrāciju mērījumi.</a:t>
            </a:r>
          </a:p>
          <a:p>
            <a:endParaRPr lang="lv-LV" dirty="0"/>
          </a:p>
        </p:txBody>
      </p:sp>
      <p:sp>
        <p:nvSpPr>
          <p:cNvPr id="4" name="Slide Number Placeholder 3">
            <a:extLst>
              <a:ext uri="{FF2B5EF4-FFF2-40B4-BE49-F238E27FC236}">
                <a16:creationId xmlns:a16="http://schemas.microsoft.com/office/drawing/2014/main" id="{68B8CDC9-DD1B-DF88-C361-47AFBA5746F2}"/>
              </a:ext>
            </a:extLst>
          </p:cNvPr>
          <p:cNvSpPr>
            <a:spLocks noGrp="1"/>
          </p:cNvSpPr>
          <p:nvPr>
            <p:ph type="sldNum" sz="quarter" idx="12"/>
          </p:nvPr>
        </p:nvSpPr>
        <p:spPr/>
        <p:txBody>
          <a:bodyPr/>
          <a:lstStyle/>
          <a:p>
            <a:fld id="{B8919222-AB26-4AEB-B881-CC7E9661B6C6}" type="slidenum">
              <a:rPr lang="lv-LV" smtClean="0"/>
              <a:t>10</a:t>
            </a:fld>
            <a:endParaRPr lang="lv-LV" dirty="0"/>
          </a:p>
        </p:txBody>
      </p:sp>
    </p:spTree>
    <p:extLst>
      <p:ext uri="{BB962C8B-B14F-4D97-AF65-F5344CB8AC3E}">
        <p14:creationId xmlns:p14="http://schemas.microsoft.com/office/powerpoint/2010/main" val="345417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03DA-8286-D146-F8AD-E3043408DF38}"/>
              </a:ext>
            </a:extLst>
          </p:cNvPr>
          <p:cNvSpPr>
            <a:spLocks noGrp="1"/>
          </p:cNvSpPr>
          <p:nvPr>
            <p:ph type="title"/>
          </p:nvPr>
        </p:nvSpPr>
        <p:spPr>
          <a:xfrm>
            <a:off x="2881422" y="365125"/>
            <a:ext cx="8782494" cy="1325563"/>
          </a:xfrm>
        </p:spPr>
        <p:txBody>
          <a:bodyPr>
            <a:normAutofit/>
          </a:bodyPr>
          <a:lstStyle/>
          <a:p>
            <a:pPr algn="ctr"/>
            <a:r>
              <a:rPr lang="it-IT" b="0" i="0" u="none" strike="noStrike" baseline="0" dirty="0">
                <a:latin typeface="Times New Roman" panose="02020603050405020304" pitchFamily="18" charset="0"/>
                <a:cs typeface="Times New Roman" panose="02020603050405020304" pitchFamily="18" charset="0"/>
              </a:rPr>
              <a:t>Esošo ēku uzraudzība un monitorings.</a:t>
            </a:r>
            <a:br>
              <a:rPr lang="lv-LV" b="0" i="0" u="none" strike="noStrike" baseline="0" dirty="0">
                <a:latin typeface="Times New Roman" panose="02020603050405020304" pitchFamily="18" charset="0"/>
                <a:cs typeface="Times New Roman" panose="02020603050405020304" pitchFamily="18" charset="0"/>
              </a:rPr>
            </a:br>
            <a:r>
              <a:rPr lang="lv-LV" b="1" i="0" u="sng" strike="noStrike" baseline="0" dirty="0">
                <a:latin typeface="Times New Roman" panose="02020603050405020304" pitchFamily="18" charset="0"/>
                <a:cs typeface="Times New Roman" panose="02020603050405020304" pitchFamily="18" charset="0"/>
              </a:rPr>
              <a:t>Robežvērtību noteikšana!</a:t>
            </a:r>
            <a:endParaRPr lang="lv-LV"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0B99B2-B199-9FA9-D08C-C65E5C28DA22}"/>
              </a:ext>
            </a:extLst>
          </p:cNvPr>
          <p:cNvSpPr>
            <a:spLocks noGrp="1"/>
          </p:cNvSpPr>
          <p:nvPr>
            <p:ph idx="1"/>
          </p:nvPr>
        </p:nvSpPr>
        <p:spPr>
          <a:xfrm>
            <a:off x="838200" y="1825625"/>
            <a:ext cx="10294088" cy="4351338"/>
          </a:xfrm>
        </p:spPr>
        <p:txBody>
          <a:bodyPr/>
          <a:lstStyle/>
          <a:p>
            <a:pPr marL="0" indent="0">
              <a:buNone/>
            </a:pPr>
            <a:endParaRPr lang="lv-LV" dirty="0"/>
          </a:p>
          <a:p>
            <a:pPr marL="0" indent="0">
              <a:buNone/>
            </a:pPr>
            <a:endParaRPr lang="lv-LV" dirty="0"/>
          </a:p>
        </p:txBody>
      </p:sp>
      <p:pic>
        <p:nvPicPr>
          <p:cNvPr id="8" name="Picture 7">
            <a:extLst>
              <a:ext uri="{FF2B5EF4-FFF2-40B4-BE49-F238E27FC236}">
                <a16:creationId xmlns:a16="http://schemas.microsoft.com/office/drawing/2014/main" id="{FBB49709-81F2-BC26-84EC-D39F122FC7E8}"/>
              </a:ext>
            </a:extLst>
          </p:cNvPr>
          <p:cNvPicPr>
            <a:picLocks noChangeAspect="1"/>
          </p:cNvPicPr>
          <p:nvPr/>
        </p:nvPicPr>
        <p:blipFill>
          <a:blip r:embed="rId3"/>
          <a:stretch>
            <a:fillRect/>
          </a:stretch>
        </p:blipFill>
        <p:spPr>
          <a:xfrm>
            <a:off x="657922" y="2631688"/>
            <a:ext cx="5248601" cy="3136359"/>
          </a:xfrm>
          <a:prstGeom prst="rect">
            <a:avLst/>
          </a:prstGeom>
        </p:spPr>
      </p:pic>
      <p:pic>
        <p:nvPicPr>
          <p:cNvPr id="10" name="Picture 9">
            <a:extLst>
              <a:ext uri="{FF2B5EF4-FFF2-40B4-BE49-F238E27FC236}">
                <a16:creationId xmlns:a16="http://schemas.microsoft.com/office/drawing/2014/main" id="{3A470583-1C13-BA1C-D97F-EA76FF51E5EA}"/>
              </a:ext>
            </a:extLst>
          </p:cNvPr>
          <p:cNvPicPr>
            <a:picLocks noChangeAspect="1"/>
          </p:cNvPicPr>
          <p:nvPr/>
        </p:nvPicPr>
        <p:blipFill>
          <a:blip r:embed="rId4"/>
          <a:stretch>
            <a:fillRect/>
          </a:stretch>
        </p:blipFill>
        <p:spPr>
          <a:xfrm>
            <a:off x="5761827" y="2509025"/>
            <a:ext cx="5726934" cy="3399410"/>
          </a:xfrm>
          <a:prstGeom prst="rect">
            <a:avLst/>
          </a:prstGeom>
        </p:spPr>
      </p:pic>
    </p:spTree>
    <p:extLst>
      <p:ext uri="{BB962C8B-B14F-4D97-AF65-F5344CB8AC3E}">
        <p14:creationId xmlns:p14="http://schemas.microsoft.com/office/powerpoint/2010/main" val="169692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2415-5021-E427-3502-CBC97E323A74}"/>
              </a:ext>
            </a:extLst>
          </p:cNvPr>
          <p:cNvSpPr>
            <a:spLocks noGrp="1"/>
          </p:cNvSpPr>
          <p:nvPr>
            <p:ph type="title"/>
          </p:nvPr>
        </p:nvSpPr>
        <p:spPr>
          <a:xfrm>
            <a:off x="2408662" y="365125"/>
            <a:ext cx="8945137" cy="1325563"/>
          </a:xfrm>
        </p:spPr>
        <p:txBody>
          <a:bodyPr/>
          <a:lstStyle/>
          <a:p>
            <a:pPr algn="ctr"/>
            <a:r>
              <a:rPr lang="it-IT" b="0" i="0" u="none" strike="noStrike" baseline="0" dirty="0">
                <a:latin typeface="Times New Roman" panose="02020603050405020304" pitchFamily="18" charset="0"/>
                <a:cs typeface="Times New Roman" panose="02020603050405020304" pitchFamily="18" charset="0"/>
              </a:rPr>
              <a:t>Esošo ēku uzraudzība un monitorings.</a:t>
            </a:r>
            <a:br>
              <a:rPr lang="lv-LV" b="0" i="0" u="none" strike="noStrike" baseline="0" dirty="0">
                <a:latin typeface="Times New Roman" panose="02020603050405020304" pitchFamily="18" charset="0"/>
                <a:cs typeface="Times New Roman" panose="02020603050405020304" pitchFamily="18" charset="0"/>
              </a:rPr>
            </a:br>
            <a:r>
              <a:rPr lang="lv-LV" b="1" i="0" u="sng" strike="noStrike" baseline="0" dirty="0">
                <a:latin typeface="Times New Roman" panose="02020603050405020304" pitchFamily="18" charset="0"/>
                <a:cs typeface="Times New Roman" panose="02020603050405020304" pitchFamily="18" charset="0"/>
              </a:rPr>
              <a:t>Datu uzglabāšana, pārskati. </a:t>
            </a:r>
            <a:endParaRPr lang="lv-LV" b="1" u="sng" dirty="0"/>
          </a:p>
        </p:txBody>
      </p:sp>
      <p:sp>
        <p:nvSpPr>
          <p:cNvPr id="3" name="Content Placeholder 2">
            <a:extLst>
              <a:ext uri="{FF2B5EF4-FFF2-40B4-BE49-F238E27FC236}">
                <a16:creationId xmlns:a16="http://schemas.microsoft.com/office/drawing/2014/main" id="{D8AD3A18-E0B6-74EA-43F4-D8EE44E7312E}"/>
              </a:ext>
            </a:extLst>
          </p:cNvPr>
          <p:cNvSpPr>
            <a:spLocks noGrp="1"/>
          </p:cNvSpPr>
          <p:nvPr>
            <p:ph sz="half" idx="1"/>
          </p:nvPr>
        </p:nvSpPr>
        <p:spPr/>
        <p:txBody>
          <a:bodyPr/>
          <a:lstStyle/>
          <a:p>
            <a:pPr marL="0" indent="0">
              <a:buNone/>
            </a:pPr>
            <a:r>
              <a:rPr lang="lv-LV" dirty="0" err="1">
                <a:latin typeface="Times New Roman" panose="02020603050405020304" pitchFamily="18" charset="0"/>
                <a:cs typeface="Times New Roman" panose="02020603050405020304" pitchFamily="18" charset="0"/>
              </a:rPr>
              <a:t>Digitalizēta</a:t>
            </a:r>
            <a:r>
              <a:rPr lang="lv-LV" dirty="0">
                <a:latin typeface="Times New Roman" panose="02020603050405020304" pitchFamily="18" charset="0"/>
                <a:cs typeface="Times New Roman" panose="02020603050405020304" pitchFamily="18" charset="0"/>
              </a:rPr>
              <a:t> dati, kas automātiski «</a:t>
            </a:r>
            <a:r>
              <a:rPr lang="lv-LV" dirty="0" err="1">
                <a:latin typeface="Times New Roman" panose="02020603050405020304" pitchFamily="18" charset="0"/>
                <a:cs typeface="Times New Roman" panose="02020603050405020304" pitchFamily="18" charset="0"/>
              </a:rPr>
              <a:t>online</a:t>
            </a:r>
            <a:r>
              <a:rPr lang="lv-LV" dirty="0">
                <a:latin typeface="Times New Roman" panose="02020603050405020304" pitchFamily="18" charset="0"/>
                <a:cs typeface="Times New Roman" panose="02020603050405020304" pitchFamily="18" charset="0"/>
              </a:rPr>
              <a:t>» režīmā parādīti tīmekļa vietnē.</a:t>
            </a:r>
          </a:p>
          <a:p>
            <a:pPr marL="0" indent="0">
              <a:buNone/>
            </a:pPr>
            <a:endParaRPr lang="lv-LV" dirty="0"/>
          </a:p>
        </p:txBody>
      </p:sp>
      <p:sp>
        <p:nvSpPr>
          <p:cNvPr id="4" name="Content Placeholder 3">
            <a:extLst>
              <a:ext uri="{FF2B5EF4-FFF2-40B4-BE49-F238E27FC236}">
                <a16:creationId xmlns:a16="http://schemas.microsoft.com/office/drawing/2014/main" id="{F55FFB42-6CAC-AADE-4C84-20974A487402}"/>
              </a:ext>
            </a:extLst>
          </p:cNvPr>
          <p:cNvSpPr>
            <a:spLocks noGrp="1"/>
          </p:cNvSpPr>
          <p:nvPr>
            <p:ph sz="half" idx="2"/>
          </p:nvPr>
        </p:nvSpPr>
        <p:spPr/>
        <p:txBody>
          <a:bodyPr/>
          <a:lstStyle/>
          <a:p>
            <a:pPr marL="0" indent="0">
              <a:buNone/>
            </a:pPr>
            <a:r>
              <a:rPr lang="lv-LV" dirty="0">
                <a:latin typeface="Times New Roman" panose="02020603050405020304" pitchFamily="18" charset="0"/>
                <a:cs typeface="Times New Roman" panose="02020603050405020304" pitchFamily="18" charset="0"/>
              </a:rPr>
              <a:t>Dati , kas tiek nolasīti manuāli, noteiktā periodā. </a:t>
            </a:r>
          </a:p>
          <a:p>
            <a:pPr marL="0" indent="0">
              <a:buNone/>
            </a:pPr>
            <a:endParaRPr lang="lv-LV" dirty="0">
              <a:latin typeface="Times New Roman" panose="02020603050405020304" pitchFamily="18" charset="0"/>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8D2A009B-C902-62EB-89B9-BC4A99F91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77" y="3085952"/>
            <a:ext cx="4385930" cy="3289448"/>
          </a:xfrm>
          <a:prstGeom prst="rect">
            <a:avLst/>
          </a:prstGeom>
        </p:spPr>
      </p:pic>
      <p:pic>
        <p:nvPicPr>
          <p:cNvPr id="14" name="Picture 13">
            <a:extLst>
              <a:ext uri="{FF2B5EF4-FFF2-40B4-BE49-F238E27FC236}">
                <a16:creationId xmlns:a16="http://schemas.microsoft.com/office/drawing/2014/main" id="{CE9D3D18-9529-84B7-1FE9-DFBA110508CD}"/>
              </a:ext>
            </a:extLst>
          </p:cNvPr>
          <p:cNvPicPr>
            <a:picLocks noChangeAspect="1"/>
          </p:cNvPicPr>
          <p:nvPr/>
        </p:nvPicPr>
        <p:blipFill>
          <a:blip r:embed="rId4"/>
          <a:stretch>
            <a:fillRect/>
          </a:stretch>
        </p:blipFill>
        <p:spPr>
          <a:xfrm>
            <a:off x="6991916" y="2923569"/>
            <a:ext cx="3542168" cy="3451831"/>
          </a:xfrm>
          <a:prstGeom prst="rect">
            <a:avLst/>
          </a:prstGeom>
        </p:spPr>
      </p:pic>
    </p:spTree>
    <p:extLst>
      <p:ext uri="{BB962C8B-B14F-4D97-AF65-F5344CB8AC3E}">
        <p14:creationId xmlns:p14="http://schemas.microsoft.com/office/powerpoint/2010/main" val="71465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3"/>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8F1D-8E4E-19D8-99DE-DF91E9374198}"/>
              </a:ext>
            </a:extLst>
          </p:cNvPr>
          <p:cNvSpPr>
            <a:spLocks noGrp="1"/>
          </p:cNvSpPr>
          <p:nvPr>
            <p:ph type="title"/>
          </p:nvPr>
        </p:nvSpPr>
        <p:spPr>
          <a:xfrm>
            <a:off x="3064934" y="304800"/>
            <a:ext cx="8596668" cy="1320800"/>
          </a:xfrm>
        </p:spPr>
        <p:txBody>
          <a:bodyPr>
            <a:normAutofit/>
          </a:bodyPr>
          <a:lstStyle/>
          <a:p>
            <a:r>
              <a:rPr lang="lv-LV" dirty="0">
                <a:latin typeface="Times New Roman" panose="02020603050405020304" pitchFamily="18" charset="0"/>
                <a:cs typeface="Times New Roman" panose="02020603050405020304" pitchFamily="18" charset="0"/>
              </a:rPr>
              <a:t>Normatīvais regulējums - izpētei</a:t>
            </a:r>
            <a:endParaRPr lang="lv-LV" dirty="0"/>
          </a:p>
        </p:txBody>
      </p:sp>
      <p:sp>
        <p:nvSpPr>
          <p:cNvPr id="4" name="Slide Number Placeholder 3">
            <a:extLst>
              <a:ext uri="{FF2B5EF4-FFF2-40B4-BE49-F238E27FC236}">
                <a16:creationId xmlns:a16="http://schemas.microsoft.com/office/drawing/2014/main" id="{B7762667-C4B1-E36E-1D8B-9AC3EC075545}"/>
              </a:ext>
            </a:extLst>
          </p:cNvPr>
          <p:cNvSpPr>
            <a:spLocks noGrp="1"/>
          </p:cNvSpPr>
          <p:nvPr>
            <p:ph type="sldNum" sz="quarter" idx="12"/>
          </p:nvPr>
        </p:nvSpPr>
        <p:spPr>
          <a:xfrm>
            <a:off x="8590663" y="6041362"/>
            <a:ext cx="683339" cy="365125"/>
          </a:xfrm>
        </p:spPr>
        <p:txBody>
          <a:bodyPr>
            <a:normAutofit/>
          </a:bodyPr>
          <a:lstStyle/>
          <a:p>
            <a:pPr>
              <a:spcAft>
                <a:spcPts val="600"/>
              </a:spcAft>
            </a:pPr>
            <a:fld id="{B8919222-AB26-4AEB-B881-CC7E9661B6C6}" type="slidenum">
              <a:rPr lang="lv-LV" smtClean="0"/>
              <a:pPr>
                <a:spcAft>
                  <a:spcPts val="600"/>
                </a:spcAft>
              </a:pPr>
              <a:t>2</a:t>
            </a:fld>
            <a:endParaRPr lang="lv-LV"/>
          </a:p>
        </p:txBody>
      </p:sp>
      <p:graphicFrame>
        <p:nvGraphicFramePr>
          <p:cNvPr id="6" name="Content Placeholder 2">
            <a:extLst>
              <a:ext uri="{FF2B5EF4-FFF2-40B4-BE49-F238E27FC236}">
                <a16:creationId xmlns:a16="http://schemas.microsoft.com/office/drawing/2014/main" id="{14C71B29-A4B2-ED98-92F5-EEAEAE7005C9}"/>
              </a:ext>
            </a:extLst>
          </p:cNvPr>
          <p:cNvGraphicFramePr>
            <a:graphicFrameLocks noGrp="1"/>
          </p:cNvGraphicFramePr>
          <p:nvPr>
            <p:ph idx="1"/>
            <p:extLst>
              <p:ext uri="{D42A27DB-BD31-4B8C-83A1-F6EECF244321}">
                <p14:modId xmlns:p14="http://schemas.microsoft.com/office/powerpoint/2010/main" val="642496421"/>
              </p:ext>
            </p:extLst>
          </p:nvPr>
        </p:nvGraphicFramePr>
        <p:xfrm>
          <a:off x="677507" y="1337734"/>
          <a:ext cx="8596668" cy="4704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3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7E3-695E-6C55-0EEA-50FCFE8757D8}"/>
              </a:ext>
            </a:extLst>
          </p:cNvPr>
          <p:cNvSpPr>
            <a:spLocks noGrp="1"/>
          </p:cNvSpPr>
          <p:nvPr>
            <p:ph type="title"/>
          </p:nvPr>
        </p:nvSpPr>
        <p:spPr>
          <a:xfrm>
            <a:off x="2844799" y="609600"/>
            <a:ext cx="6874933" cy="1320800"/>
          </a:xfrm>
        </p:spPr>
        <p:txBody>
          <a:bodyPr/>
          <a:lstStyle/>
          <a:p>
            <a:r>
              <a:rPr lang="lv-LV" dirty="0">
                <a:latin typeface="Times New Roman" panose="02020603050405020304" pitchFamily="18" charset="0"/>
                <a:cs typeface="Times New Roman" panose="02020603050405020304" pitchFamily="18" charset="0"/>
              </a:rPr>
              <a:t>Sekas un riski nepietiekamas izpētes gadījumā</a:t>
            </a:r>
          </a:p>
        </p:txBody>
      </p:sp>
      <p:sp>
        <p:nvSpPr>
          <p:cNvPr id="3" name="Content Placeholder 2">
            <a:extLst>
              <a:ext uri="{FF2B5EF4-FFF2-40B4-BE49-F238E27FC236}">
                <a16:creationId xmlns:a16="http://schemas.microsoft.com/office/drawing/2014/main" id="{744B6CD0-A5BE-D2C3-CB1E-F09A246AAEFD}"/>
              </a:ext>
            </a:extLst>
          </p:cNvPr>
          <p:cNvSpPr>
            <a:spLocks noGrp="1"/>
          </p:cNvSpPr>
          <p:nvPr>
            <p:ph idx="1"/>
          </p:nvPr>
        </p:nvSpPr>
        <p:spPr>
          <a:xfrm>
            <a:off x="3928534" y="1930400"/>
            <a:ext cx="7288196" cy="4926829"/>
          </a:xfrm>
        </p:spPr>
        <p:txBody>
          <a:bodyPr>
            <a:normAutofit/>
          </a:bodyPr>
          <a:lstStyle/>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Plaisas un cita veida deformācijas ,</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Nepieciešamība atkārtoti veikt tehnisko apsekošanu,</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Mainās </a:t>
            </a:r>
            <a:r>
              <a:rPr lang="lv-LV" sz="2800" dirty="0" err="1">
                <a:latin typeface="Times New Roman" panose="02020603050405020304" pitchFamily="18" charset="0"/>
                <a:cs typeface="Times New Roman" panose="02020603050405020304" pitchFamily="18" charset="0"/>
              </a:rPr>
              <a:t>būvapjoms</a:t>
            </a:r>
            <a:r>
              <a:rPr lang="lv-LV" sz="2800" dirty="0">
                <a:latin typeface="Times New Roman" panose="02020603050405020304" pitchFamily="18" charset="0"/>
                <a:cs typeface="Times New Roman" panose="02020603050405020304" pitchFamily="18" charset="0"/>
              </a:rPr>
              <a:t>  (lielākā apjomā) ,</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Palielinātas izmaksas , lai novērstu bīstamību,</a:t>
            </a:r>
          </a:p>
          <a:p>
            <a:pPr>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Tiek palielināts plānotais būvdarbu termiņš . </a:t>
            </a:r>
          </a:p>
        </p:txBody>
      </p:sp>
      <p:sp>
        <p:nvSpPr>
          <p:cNvPr id="4" name="Slide Number Placeholder 3">
            <a:extLst>
              <a:ext uri="{FF2B5EF4-FFF2-40B4-BE49-F238E27FC236}">
                <a16:creationId xmlns:a16="http://schemas.microsoft.com/office/drawing/2014/main" id="{B7EEDC1B-B9A3-F167-8E67-172C9B4A3C70}"/>
              </a:ext>
            </a:extLst>
          </p:cNvPr>
          <p:cNvSpPr>
            <a:spLocks noGrp="1"/>
          </p:cNvSpPr>
          <p:nvPr>
            <p:ph type="sldNum" sz="quarter" idx="12"/>
          </p:nvPr>
        </p:nvSpPr>
        <p:spPr/>
        <p:txBody>
          <a:bodyPr/>
          <a:lstStyle/>
          <a:p>
            <a:fld id="{B8919222-AB26-4AEB-B881-CC7E9661B6C6}" type="slidenum">
              <a:rPr lang="lv-LV" smtClean="0"/>
              <a:t>3</a:t>
            </a:fld>
            <a:endParaRPr lang="lv-LV" dirty="0"/>
          </a:p>
        </p:txBody>
      </p:sp>
      <p:pic>
        <p:nvPicPr>
          <p:cNvPr id="6" name="Picture 5">
            <a:extLst>
              <a:ext uri="{FF2B5EF4-FFF2-40B4-BE49-F238E27FC236}">
                <a16:creationId xmlns:a16="http://schemas.microsoft.com/office/drawing/2014/main" id="{57995EB5-CDE3-5603-C309-B5C3D5AC1B38}"/>
              </a:ext>
            </a:extLst>
          </p:cNvPr>
          <p:cNvPicPr>
            <a:picLocks noChangeAspect="1"/>
          </p:cNvPicPr>
          <p:nvPr/>
        </p:nvPicPr>
        <p:blipFill>
          <a:blip r:embed="rId2"/>
          <a:stretch>
            <a:fillRect/>
          </a:stretch>
        </p:blipFill>
        <p:spPr>
          <a:xfrm>
            <a:off x="1239675" y="4360619"/>
            <a:ext cx="2273991" cy="2045868"/>
          </a:xfrm>
          <a:prstGeom prst="rect">
            <a:avLst/>
          </a:prstGeom>
        </p:spPr>
      </p:pic>
      <p:pic>
        <p:nvPicPr>
          <p:cNvPr id="8" name="Picture 7">
            <a:extLst>
              <a:ext uri="{FF2B5EF4-FFF2-40B4-BE49-F238E27FC236}">
                <a16:creationId xmlns:a16="http://schemas.microsoft.com/office/drawing/2014/main" id="{1315E02B-080F-A6CB-09BA-4DD5894EE60B}"/>
              </a:ext>
            </a:extLst>
          </p:cNvPr>
          <p:cNvPicPr>
            <a:picLocks noChangeAspect="1"/>
          </p:cNvPicPr>
          <p:nvPr/>
        </p:nvPicPr>
        <p:blipFill>
          <a:blip r:embed="rId3"/>
          <a:stretch>
            <a:fillRect/>
          </a:stretch>
        </p:blipFill>
        <p:spPr>
          <a:xfrm>
            <a:off x="397180" y="2152700"/>
            <a:ext cx="2701618" cy="2241114"/>
          </a:xfrm>
          <a:prstGeom prst="rect">
            <a:avLst/>
          </a:prstGeom>
        </p:spPr>
      </p:pic>
    </p:spTree>
    <p:extLst>
      <p:ext uri="{BB962C8B-B14F-4D97-AF65-F5344CB8AC3E}">
        <p14:creationId xmlns:p14="http://schemas.microsoft.com/office/powerpoint/2010/main" val="423254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87C3-FA8B-DC6B-AD04-F7D438EB7070}"/>
              </a:ext>
            </a:extLst>
          </p:cNvPr>
          <p:cNvSpPr>
            <a:spLocks noGrp="1"/>
          </p:cNvSpPr>
          <p:nvPr>
            <p:ph type="title"/>
          </p:nvPr>
        </p:nvSpPr>
        <p:spPr>
          <a:xfrm>
            <a:off x="2743199" y="609600"/>
            <a:ext cx="6942667" cy="1320800"/>
          </a:xfrm>
        </p:spPr>
        <p:txBody>
          <a:bodyPr/>
          <a:lstStyle/>
          <a:p>
            <a:r>
              <a:rPr lang="lv-LV" dirty="0">
                <a:latin typeface="Times New Roman" panose="02020603050405020304" pitchFamily="18" charset="0"/>
                <a:cs typeface="Times New Roman" panose="02020603050405020304" pitchFamily="18" charset="0"/>
              </a:rPr>
              <a:t>Atbildība, ja izpēte ir nepietiekama</a:t>
            </a:r>
          </a:p>
        </p:txBody>
      </p:sp>
      <p:sp>
        <p:nvSpPr>
          <p:cNvPr id="3" name="Content Placeholder 2">
            <a:extLst>
              <a:ext uri="{FF2B5EF4-FFF2-40B4-BE49-F238E27FC236}">
                <a16:creationId xmlns:a16="http://schemas.microsoft.com/office/drawing/2014/main" id="{CBDCF404-2C0C-6E47-2BDA-60454A7122BC}"/>
              </a:ext>
            </a:extLst>
          </p:cNvPr>
          <p:cNvSpPr>
            <a:spLocks noGrp="1"/>
          </p:cNvSpPr>
          <p:nvPr>
            <p:ph idx="1"/>
          </p:nvPr>
        </p:nvSpPr>
        <p:spPr>
          <a:xfrm>
            <a:off x="677334" y="1488613"/>
            <a:ext cx="10193866" cy="5233920"/>
          </a:xfrm>
        </p:spPr>
        <p:txBody>
          <a:bodyPr>
            <a:normAutofit fontScale="77500" lnSpcReduction="20000"/>
          </a:bodyPr>
          <a:lstStyle/>
          <a:p>
            <a:pPr>
              <a:buSzPct val="100000"/>
              <a:buFont typeface="Arial" panose="020B0604020202020204" pitchFamily="34" charset="0"/>
              <a:buChar char="•"/>
            </a:pPr>
            <a:r>
              <a:rPr lang="lv-LV" sz="2300" b="1" dirty="0">
                <a:latin typeface="Times New Roman" panose="02020603050405020304" pitchFamily="18" charset="0"/>
                <a:cs typeface="Times New Roman" panose="02020603050405020304" pitchFamily="18" charset="0"/>
              </a:rPr>
              <a:t>Ministru kabineta 2014. gada 19. augusta noteikumi Nr. 500 "Vispārīgie būvnoteikumi« </a:t>
            </a:r>
          </a:p>
          <a:p>
            <a:pPr marL="0" indent="0">
              <a:buNone/>
            </a:pPr>
            <a:r>
              <a:rPr lang="lv-LV" sz="1900" b="0" i="0" dirty="0">
                <a:solidFill>
                  <a:srgbClr val="414142"/>
                </a:solidFill>
                <a:effectLst/>
                <a:latin typeface="Times New Roman" panose="02020603050405020304" pitchFamily="18" charset="0"/>
                <a:cs typeface="Times New Roman" panose="02020603050405020304" pitchFamily="18" charset="0"/>
              </a:rPr>
              <a:t>36.punkts.  </a:t>
            </a:r>
            <a:r>
              <a:rPr lang="lv-LV" sz="1900" b="1" i="0" dirty="0">
                <a:solidFill>
                  <a:srgbClr val="FF0000"/>
                </a:solidFill>
                <a:effectLst/>
                <a:latin typeface="Times New Roman" panose="02020603050405020304" pitchFamily="18" charset="0"/>
                <a:cs typeface="Times New Roman" panose="02020603050405020304" pitchFamily="18" charset="0"/>
              </a:rPr>
              <a:t>Būvprojekta vadītājam </a:t>
            </a:r>
            <a:r>
              <a:rPr lang="lv-LV" sz="1900" b="0" i="0" dirty="0">
                <a:solidFill>
                  <a:srgbClr val="414142"/>
                </a:solidFill>
                <a:effectLst/>
                <a:latin typeface="Times New Roman" panose="02020603050405020304" pitchFamily="18" charset="0"/>
                <a:cs typeface="Times New Roman" panose="02020603050405020304" pitchFamily="18" charset="0"/>
              </a:rPr>
              <a:t>ir šādi pienākumi  </a:t>
            </a:r>
          </a:p>
          <a:p>
            <a:pPr marL="0" indent="0">
              <a:buNone/>
            </a:pPr>
            <a:r>
              <a:rPr lang="lv-LV" sz="1900" b="0" i="0" dirty="0">
                <a:solidFill>
                  <a:srgbClr val="FF0000"/>
                </a:solidFill>
                <a:effectLst/>
                <a:latin typeface="Times New Roman" panose="02020603050405020304" pitchFamily="18" charset="0"/>
                <a:cs typeface="Times New Roman" panose="02020603050405020304" pitchFamily="18" charset="0"/>
              </a:rPr>
              <a:t>36.2. pārliecināties, ka ir saņemta pietiekama un aktuāla projektēšanai nepieciešamā informācija, un, ja nepieciešams, pieprasīt papildu informāciju un nodrošināt savlaicīgu tās nodošanu būvprojekta daļu atbildīgajiem speciālistiem;</a:t>
            </a:r>
            <a:endParaRPr lang="lv-LV" sz="1900" dirty="0">
              <a:solidFill>
                <a:srgbClr val="FF0000"/>
              </a:solidFill>
              <a:latin typeface="Times New Roman" panose="02020603050405020304" pitchFamily="18" charset="0"/>
              <a:cs typeface="Times New Roman" panose="02020603050405020304" pitchFamily="18" charset="0"/>
            </a:endParaRPr>
          </a:p>
          <a:p>
            <a:pPr marL="0" indent="0">
              <a:buNone/>
            </a:pPr>
            <a:r>
              <a:rPr lang="lv-LV" sz="1900" b="0" i="0" dirty="0">
                <a:solidFill>
                  <a:srgbClr val="414142"/>
                </a:solidFill>
                <a:effectLst/>
                <a:latin typeface="Times New Roman" panose="02020603050405020304" pitchFamily="18" charset="0"/>
                <a:cs typeface="Times New Roman" panose="02020603050405020304" pitchFamily="18" charset="0"/>
              </a:rPr>
              <a:t>38. punkts. </a:t>
            </a:r>
            <a:r>
              <a:rPr lang="lv-LV" sz="1900" b="1" i="0" dirty="0">
                <a:solidFill>
                  <a:srgbClr val="FF0000"/>
                </a:solidFill>
                <a:effectLst/>
                <a:latin typeface="Times New Roman" panose="02020603050405020304" pitchFamily="18" charset="0"/>
                <a:cs typeface="Times New Roman" panose="02020603050405020304" pitchFamily="18" charset="0"/>
              </a:rPr>
              <a:t>Būvprojekta daļas vadītājam </a:t>
            </a:r>
            <a:r>
              <a:rPr lang="lv-LV" sz="1900" b="0" i="0" dirty="0">
                <a:solidFill>
                  <a:srgbClr val="414142"/>
                </a:solidFill>
                <a:effectLst/>
                <a:latin typeface="Times New Roman" panose="02020603050405020304" pitchFamily="18" charset="0"/>
                <a:cs typeface="Times New Roman" panose="02020603050405020304" pitchFamily="18" charset="0"/>
              </a:rPr>
              <a:t>ir šādi pienākumi: </a:t>
            </a:r>
          </a:p>
          <a:p>
            <a:pPr marL="0" indent="0" algn="just">
              <a:buNone/>
            </a:pPr>
            <a:r>
              <a:rPr lang="lv-LV" sz="1900" b="0" i="0" dirty="0">
                <a:solidFill>
                  <a:srgbClr val="FF0000"/>
                </a:solidFill>
                <a:effectLst/>
                <a:latin typeface="Times New Roman" panose="02020603050405020304" pitchFamily="18" charset="0"/>
                <a:cs typeface="Times New Roman" panose="02020603050405020304" pitchFamily="18" charset="0"/>
              </a:rPr>
              <a:t>38.1. pārliecināties, ka ir saņemta visa darbu izpildei nepieciešamā informācija, un, ja nepieciešams, pieprasīt būvprojekta vadītājam papildu informāciju;</a:t>
            </a:r>
          </a:p>
          <a:p>
            <a:pPr marL="0" indent="0" algn="just">
              <a:buNone/>
            </a:pPr>
            <a:r>
              <a:rPr lang="lv-LV" sz="1900" b="0" i="0" dirty="0">
                <a:solidFill>
                  <a:srgbClr val="414142"/>
                </a:solidFill>
                <a:effectLst/>
                <a:latin typeface="Times New Roman" panose="02020603050405020304" pitchFamily="18" charset="0"/>
                <a:cs typeface="Times New Roman" panose="02020603050405020304" pitchFamily="18" charset="0"/>
              </a:rPr>
              <a:t>38.2. veikt nepieciešamos aprēķinus un izstrādāt attiecīgās būvprojekta daļas, nodrošinot to atbilstību būvniecības iecerei, būvniecības ierosinātāja uzdevumam un būvatļaujas nosacījumiem, kā arī pārliecināties, ka būvprojekta daļas risinājumi atbilst Latvijas būvnormatīvu un citu normatīvo aktu prasībām, bet, ja būvprojektu izstrādā, piemērojot Eiropas Savienības dalībvalstu nacionālo standartu un būvnormatīvu tehniskās prasības, – Eiropas Savienības dalībvalstu nacionālo standartu un būvnormatīvu tehniskajām, kā arī tehnisko vai īpašo noteikumu prasībām;</a:t>
            </a:r>
          </a:p>
          <a:p>
            <a:pPr algn="just">
              <a:buFont typeface="Wingdings" panose="05000000000000000000" pitchFamily="2" charset="2"/>
              <a:buChar char="§"/>
            </a:pPr>
            <a:r>
              <a:rPr lang="lv-LV" sz="2300" b="1" i="0" dirty="0">
                <a:solidFill>
                  <a:srgbClr val="414142"/>
                </a:solidFill>
                <a:effectLst/>
                <a:latin typeface="Times New Roman" panose="02020603050405020304" pitchFamily="18" charset="0"/>
                <a:cs typeface="Times New Roman" panose="02020603050405020304" pitchFamily="18" charset="0"/>
              </a:rPr>
              <a:t>Ministru kabineta 2018. gada 20. marta noteikumi Nr. 169 "</a:t>
            </a:r>
            <a:r>
              <a:rPr lang="lv-LV" sz="2300" b="1" i="0" dirty="0" err="1">
                <a:solidFill>
                  <a:srgbClr val="414142"/>
                </a:solidFill>
                <a:effectLst/>
                <a:latin typeface="Times New Roman" panose="02020603050405020304" pitchFamily="18" charset="0"/>
                <a:cs typeface="Times New Roman" panose="02020603050405020304" pitchFamily="18" charset="0"/>
              </a:rPr>
              <a:t>Būvspeciālistu</a:t>
            </a:r>
            <a:r>
              <a:rPr lang="lv-LV" sz="2300" b="1" i="0" dirty="0">
                <a:solidFill>
                  <a:srgbClr val="414142"/>
                </a:solidFill>
                <a:effectLst/>
                <a:latin typeface="Times New Roman" panose="02020603050405020304" pitchFamily="18" charset="0"/>
                <a:cs typeface="Times New Roman" panose="02020603050405020304" pitchFamily="18" charset="0"/>
              </a:rPr>
              <a:t> kompetences novērtēšanas un patstāvīgās prakses uzraudzības noteikumi". </a:t>
            </a:r>
          </a:p>
          <a:p>
            <a:pPr marL="0" indent="0" algn="just">
              <a:buNone/>
            </a:pPr>
            <a:r>
              <a:rPr lang="lv-LV" sz="1900" b="0" i="0" dirty="0">
                <a:solidFill>
                  <a:srgbClr val="414142"/>
                </a:solidFill>
                <a:effectLst/>
                <a:latin typeface="Times New Roman" panose="02020603050405020304" pitchFamily="18" charset="0"/>
                <a:cs typeface="Times New Roman" panose="02020603050405020304" pitchFamily="18" charset="0"/>
              </a:rPr>
              <a:t>47.punkts. Ja saņemta sūdzība vai informācija par iespējamiem šo noteikumu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3"/>
              </a:rPr>
              <a:t>50.</a:t>
            </a:r>
            <a:r>
              <a:rPr lang="lv-LV" sz="1900" b="0" i="0" dirty="0">
                <a:solidFill>
                  <a:srgbClr val="414142"/>
                </a:solidFill>
                <a:effectLst/>
                <a:latin typeface="Times New Roman" panose="02020603050405020304" pitchFamily="18" charset="0"/>
                <a:cs typeface="Times New Roman" panose="02020603050405020304" pitchFamily="18" charset="0"/>
              </a:rPr>
              <a:t>,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4"/>
              </a:rPr>
              <a:t>51. punktā</a:t>
            </a:r>
            <a:r>
              <a:rPr lang="lv-LV" sz="1900" b="0" i="0" dirty="0">
                <a:solidFill>
                  <a:srgbClr val="414142"/>
                </a:solidFill>
                <a:effectLst/>
                <a:latin typeface="Times New Roman" panose="02020603050405020304" pitchFamily="18" charset="0"/>
                <a:cs typeface="Times New Roman" panose="02020603050405020304" pitchFamily="18" charset="0"/>
              </a:rPr>
              <a:t> un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5"/>
              </a:rPr>
              <a:t>57.2. apakšpunktā</a:t>
            </a:r>
            <a:r>
              <a:rPr lang="lv-LV" sz="1900" b="0" i="0" dirty="0">
                <a:solidFill>
                  <a:srgbClr val="414142"/>
                </a:solidFill>
                <a:effectLst/>
                <a:latin typeface="Times New Roman" panose="02020603050405020304" pitchFamily="18" charset="0"/>
                <a:cs typeface="Times New Roman" panose="02020603050405020304" pitchFamily="18" charset="0"/>
              </a:rPr>
              <a:t> minētajiem </a:t>
            </a:r>
            <a:r>
              <a:rPr lang="lv-LV" sz="1900" b="0" i="0" dirty="0" err="1">
                <a:solidFill>
                  <a:srgbClr val="414142"/>
                </a:solidFill>
                <a:effectLst/>
                <a:latin typeface="Times New Roman" panose="02020603050405020304" pitchFamily="18" charset="0"/>
                <a:cs typeface="Times New Roman" panose="02020603050405020304" pitchFamily="18" charset="0"/>
              </a:rPr>
              <a:t>būvspeciālista</a:t>
            </a:r>
            <a:r>
              <a:rPr lang="lv-LV" sz="1900" b="0" i="0" dirty="0">
                <a:solidFill>
                  <a:srgbClr val="414142"/>
                </a:solidFill>
                <a:effectLst/>
                <a:latin typeface="Times New Roman" panose="02020603050405020304" pitchFamily="18" charset="0"/>
                <a:cs typeface="Times New Roman" panose="02020603050405020304" pitchFamily="18" charset="0"/>
              </a:rPr>
              <a:t> profesionālās darbības pārkāpumiem, kompetences pārbaudes iestāde izvērtē pārkāpuma būtību un var pieņemt šo noteikumu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6"/>
              </a:rPr>
              <a:t>48.1.</a:t>
            </a:r>
            <a:r>
              <a:rPr lang="lv-LV" sz="1900" b="0" i="0" dirty="0">
                <a:solidFill>
                  <a:srgbClr val="414142"/>
                </a:solidFill>
                <a:effectLst/>
                <a:latin typeface="Times New Roman" panose="02020603050405020304" pitchFamily="18" charset="0"/>
                <a:cs typeface="Times New Roman" panose="02020603050405020304" pitchFamily="18" charset="0"/>
              </a:rPr>
              <a:t>,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7"/>
              </a:rPr>
              <a:t>48.2.</a:t>
            </a:r>
            <a:r>
              <a:rPr lang="lv-LV" sz="1900" b="0" i="0" dirty="0">
                <a:solidFill>
                  <a:srgbClr val="414142"/>
                </a:solidFill>
                <a:effectLst/>
                <a:latin typeface="Times New Roman" panose="02020603050405020304" pitchFamily="18" charset="0"/>
                <a:cs typeface="Times New Roman" panose="02020603050405020304" pitchFamily="18" charset="0"/>
              </a:rPr>
              <a:t>,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8"/>
              </a:rPr>
              <a:t>48.4.</a:t>
            </a:r>
            <a:r>
              <a:rPr lang="lv-LV" sz="1900" b="0" i="0" dirty="0">
                <a:solidFill>
                  <a:srgbClr val="414142"/>
                </a:solidFill>
                <a:effectLst/>
                <a:latin typeface="Times New Roman" panose="02020603050405020304" pitchFamily="18" charset="0"/>
                <a:cs typeface="Times New Roman" panose="02020603050405020304" pitchFamily="18" charset="0"/>
              </a:rPr>
              <a:t> vai </a:t>
            </a:r>
            <a:r>
              <a:rPr lang="lv-LV" sz="1900" b="0" i="0" u="none" strike="noStrike" dirty="0">
                <a:solidFill>
                  <a:srgbClr val="16497B"/>
                </a:solidFill>
                <a:effectLst/>
                <a:latin typeface="Times New Roman" panose="02020603050405020304" pitchFamily="18" charset="0"/>
                <a:cs typeface="Times New Roman" panose="02020603050405020304" pitchFamily="18" charset="0"/>
                <a:hlinkClick r:id="rId9"/>
              </a:rPr>
              <a:t>48.5. apakšpunktā</a:t>
            </a:r>
            <a:r>
              <a:rPr lang="lv-LV" sz="1900" b="0" i="0" dirty="0">
                <a:solidFill>
                  <a:srgbClr val="414142"/>
                </a:solidFill>
                <a:effectLst/>
                <a:latin typeface="Times New Roman" panose="02020603050405020304" pitchFamily="18" charset="0"/>
                <a:cs typeface="Times New Roman" panose="02020603050405020304" pitchFamily="18" charset="0"/>
              </a:rPr>
              <a:t> minēto lēmumu.</a:t>
            </a:r>
          </a:p>
          <a:p>
            <a:pPr algn="just">
              <a:buFont typeface="Arial" panose="020B0604020202020204" pitchFamily="34" charset="0"/>
              <a:buChar char="•"/>
            </a:pPr>
            <a:r>
              <a:rPr lang="lv-LV" sz="2300" b="1" i="0" dirty="0">
                <a:solidFill>
                  <a:srgbClr val="414142"/>
                </a:solidFill>
                <a:effectLst/>
                <a:latin typeface="Times New Roman" panose="02020603050405020304" pitchFamily="18" charset="0"/>
                <a:cs typeface="Times New Roman" panose="02020603050405020304" pitchFamily="18" charset="0"/>
              </a:rPr>
              <a:t>Līgumā noteiktā atbildība. </a:t>
            </a:r>
          </a:p>
          <a:p>
            <a:pPr marL="0" indent="0" algn="just">
              <a:buNone/>
            </a:pPr>
            <a:r>
              <a:rPr lang="lv-LV" sz="1900" b="1" i="0" dirty="0">
                <a:solidFill>
                  <a:srgbClr val="414142"/>
                </a:solidFill>
                <a:effectLst/>
                <a:latin typeface="Times New Roman" panose="02020603050405020304" pitchFamily="18" charset="0"/>
                <a:cs typeface="Times New Roman" panose="02020603050405020304" pitchFamily="18" charset="0"/>
              </a:rPr>
              <a:t> </a:t>
            </a:r>
            <a:r>
              <a:rPr lang="lv-LV" sz="1900" i="0" dirty="0">
                <a:solidFill>
                  <a:srgbClr val="414142"/>
                </a:solidFill>
                <a:effectLst/>
                <a:latin typeface="Times New Roman" panose="02020603050405020304" pitchFamily="18" charset="0"/>
                <a:cs typeface="Times New Roman" panose="02020603050405020304" pitchFamily="18" charset="0"/>
              </a:rPr>
              <a:t>Savstarpēji noslēgtā līgumā var noteikt atbildību par pienākumu neizpildi vispār, nepienācīgu izpildi vai neizpildīšanu īstā laikā (termiņā).</a:t>
            </a:r>
          </a:p>
          <a:p>
            <a:pPr marL="0" indent="0" algn="just">
              <a:buNone/>
            </a:pPr>
            <a:endParaRPr lang="lv-LV" dirty="0"/>
          </a:p>
        </p:txBody>
      </p:sp>
    </p:spTree>
    <p:extLst>
      <p:ext uri="{BB962C8B-B14F-4D97-AF65-F5344CB8AC3E}">
        <p14:creationId xmlns:p14="http://schemas.microsoft.com/office/powerpoint/2010/main" val="107257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2835-CBAA-680C-E15C-32BB94CE4F2B}"/>
              </a:ext>
            </a:extLst>
          </p:cNvPr>
          <p:cNvSpPr>
            <a:spLocks noGrp="1"/>
          </p:cNvSpPr>
          <p:nvPr>
            <p:ph type="title"/>
          </p:nvPr>
        </p:nvSpPr>
        <p:spPr>
          <a:xfrm>
            <a:off x="3870182" y="365125"/>
            <a:ext cx="7483618" cy="1325563"/>
          </a:xfrm>
        </p:spPr>
        <p:txBody>
          <a:bodyPr/>
          <a:lstStyle/>
          <a:p>
            <a:r>
              <a:rPr lang="lv-LV" dirty="0">
                <a:latin typeface="Times New Roman" panose="02020603050405020304" pitchFamily="18" charset="0"/>
                <a:cs typeface="Times New Roman" panose="02020603050405020304" pitchFamily="18" charset="0"/>
              </a:rPr>
              <a:t>Nepietiekama izpēte!</a:t>
            </a:r>
          </a:p>
        </p:txBody>
      </p:sp>
      <p:pic>
        <p:nvPicPr>
          <p:cNvPr id="12" name="Picture 11">
            <a:extLst>
              <a:ext uri="{FF2B5EF4-FFF2-40B4-BE49-F238E27FC236}">
                <a16:creationId xmlns:a16="http://schemas.microsoft.com/office/drawing/2014/main" id="{6B624964-AB53-8CDE-E58B-09C5274C8245}"/>
              </a:ext>
            </a:extLst>
          </p:cNvPr>
          <p:cNvPicPr>
            <a:picLocks noChangeAspect="1"/>
          </p:cNvPicPr>
          <p:nvPr/>
        </p:nvPicPr>
        <p:blipFill>
          <a:blip r:embed="rId3"/>
          <a:stretch>
            <a:fillRect/>
          </a:stretch>
        </p:blipFill>
        <p:spPr>
          <a:xfrm>
            <a:off x="895419" y="1849176"/>
            <a:ext cx="5664822" cy="3637224"/>
          </a:xfrm>
          <a:prstGeom prst="rect">
            <a:avLst/>
          </a:prstGeom>
        </p:spPr>
      </p:pic>
      <p:cxnSp>
        <p:nvCxnSpPr>
          <p:cNvPr id="13" name="Straight Arrow Connector 12">
            <a:extLst>
              <a:ext uri="{FF2B5EF4-FFF2-40B4-BE49-F238E27FC236}">
                <a16:creationId xmlns:a16="http://schemas.microsoft.com/office/drawing/2014/main" id="{AD645DD4-DBDB-8A85-1F1D-078ABCF8F1A7}"/>
              </a:ext>
            </a:extLst>
          </p:cNvPr>
          <p:cNvCxnSpPr>
            <a:cxnSpLocks/>
          </p:cNvCxnSpPr>
          <p:nvPr/>
        </p:nvCxnSpPr>
        <p:spPr>
          <a:xfrm flipH="1">
            <a:off x="4389744" y="1426862"/>
            <a:ext cx="1265501" cy="198216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4" name="Picture 3">
            <a:extLst>
              <a:ext uri="{FF2B5EF4-FFF2-40B4-BE49-F238E27FC236}">
                <a16:creationId xmlns:a16="http://schemas.microsoft.com/office/drawing/2014/main" id="{E9086F99-2C84-76C7-D96F-72BC5E095802}"/>
              </a:ext>
            </a:extLst>
          </p:cNvPr>
          <p:cNvPicPr>
            <a:picLocks noChangeAspect="1"/>
          </p:cNvPicPr>
          <p:nvPr/>
        </p:nvPicPr>
        <p:blipFill>
          <a:blip r:embed="rId4"/>
          <a:stretch>
            <a:fillRect/>
          </a:stretch>
        </p:blipFill>
        <p:spPr>
          <a:xfrm>
            <a:off x="7485476" y="1740260"/>
            <a:ext cx="3328187" cy="4839974"/>
          </a:xfrm>
          <a:prstGeom prst="rect">
            <a:avLst/>
          </a:prstGeom>
        </p:spPr>
      </p:pic>
      <p:sp>
        <p:nvSpPr>
          <p:cNvPr id="6" name="Content Placeholder 5">
            <a:extLst>
              <a:ext uri="{FF2B5EF4-FFF2-40B4-BE49-F238E27FC236}">
                <a16:creationId xmlns:a16="http://schemas.microsoft.com/office/drawing/2014/main" id="{A68E1F49-EDEF-6571-9999-553F0190A676}"/>
              </a:ext>
            </a:extLst>
          </p:cNvPr>
          <p:cNvSpPr>
            <a:spLocks noGrp="1"/>
          </p:cNvSpPr>
          <p:nvPr>
            <p:ph idx="1"/>
          </p:nvPr>
        </p:nvSpPr>
        <p:spPr/>
        <p:txBody>
          <a:bodyPr/>
          <a:lstStyle/>
          <a:p>
            <a:endParaRPr lang="lv-LV" dirty="0"/>
          </a:p>
        </p:txBody>
      </p:sp>
    </p:spTree>
    <p:extLst>
      <p:ext uri="{BB962C8B-B14F-4D97-AF65-F5344CB8AC3E}">
        <p14:creationId xmlns:p14="http://schemas.microsoft.com/office/powerpoint/2010/main" val="59854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7FF6-CB85-000E-1730-BA2288244971}"/>
              </a:ext>
            </a:extLst>
          </p:cNvPr>
          <p:cNvSpPr>
            <a:spLocks noGrp="1"/>
          </p:cNvSpPr>
          <p:nvPr>
            <p:ph type="title"/>
          </p:nvPr>
        </p:nvSpPr>
        <p:spPr>
          <a:xfrm>
            <a:off x="3234266" y="609600"/>
            <a:ext cx="6039735" cy="1320800"/>
          </a:xfrm>
        </p:spPr>
        <p:txBody>
          <a:bodyPr/>
          <a:lstStyle/>
          <a:p>
            <a:r>
              <a:rPr lang="lv-LV" dirty="0">
                <a:latin typeface="Times New Roman" panose="02020603050405020304" pitchFamily="18" charset="0"/>
                <a:cs typeface="Times New Roman" panose="02020603050405020304" pitchFamily="18" charset="0"/>
              </a:rPr>
              <a:t>Nepietiekama izpēte!</a:t>
            </a:r>
            <a:endParaRPr lang="lv-LV" dirty="0"/>
          </a:p>
        </p:txBody>
      </p:sp>
      <p:pic>
        <p:nvPicPr>
          <p:cNvPr id="8" name="Content Placeholder 7">
            <a:extLst>
              <a:ext uri="{FF2B5EF4-FFF2-40B4-BE49-F238E27FC236}">
                <a16:creationId xmlns:a16="http://schemas.microsoft.com/office/drawing/2014/main" id="{A75B9D96-A871-B57A-0F42-9E03D65AA204}"/>
              </a:ext>
            </a:extLst>
          </p:cNvPr>
          <p:cNvPicPr>
            <a:picLocks noGrp="1" noChangeAspect="1"/>
          </p:cNvPicPr>
          <p:nvPr>
            <p:ph idx="1"/>
          </p:nvPr>
        </p:nvPicPr>
        <p:blipFill>
          <a:blip r:embed="rId3"/>
          <a:stretch>
            <a:fillRect/>
          </a:stretch>
        </p:blipFill>
        <p:spPr>
          <a:xfrm>
            <a:off x="5081865" y="1673873"/>
            <a:ext cx="5145869" cy="4495043"/>
          </a:xfrm>
          <a:prstGeom prst="rect">
            <a:avLst/>
          </a:prstGeom>
        </p:spPr>
      </p:pic>
      <p:sp>
        <p:nvSpPr>
          <p:cNvPr id="4" name="Slide Number Placeholder 3">
            <a:extLst>
              <a:ext uri="{FF2B5EF4-FFF2-40B4-BE49-F238E27FC236}">
                <a16:creationId xmlns:a16="http://schemas.microsoft.com/office/drawing/2014/main" id="{0435D359-62CA-101A-38DD-B2920DED475C}"/>
              </a:ext>
            </a:extLst>
          </p:cNvPr>
          <p:cNvSpPr>
            <a:spLocks noGrp="1"/>
          </p:cNvSpPr>
          <p:nvPr>
            <p:ph type="sldNum" sz="quarter" idx="12"/>
          </p:nvPr>
        </p:nvSpPr>
        <p:spPr/>
        <p:txBody>
          <a:bodyPr/>
          <a:lstStyle/>
          <a:p>
            <a:fld id="{B8919222-AB26-4AEB-B881-CC7E9661B6C6}" type="slidenum">
              <a:rPr lang="lv-LV" smtClean="0"/>
              <a:t>6</a:t>
            </a:fld>
            <a:endParaRPr lang="lv-LV" dirty="0"/>
          </a:p>
        </p:txBody>
      </p:sp>
      <p:pic>
        <p:nvPicPr>
          <p:cNvPr id="5" name="Picture 4">
            <a:extLst>
              <a:ext uri="{FF2B5EF4-FFF2-40B4-BE49-F238E27FC236}">
                <a16:creationId xmlns:a16="http://schemas.microsoft.com/office/drawing/2014/main" id="{079F1FC2-BFA7-8A3F-FB4D-65E07EA3A45E}"/>
              </a:ext>
            </a:extLst>
          </p:cNvPr>
          <p:cNvPicPr>
            <a:picLocks noChangeAspect="1"/>
          </p:cNvPicPr>
          <p:nvPr/>
        </p:nvPicPr>
        <p:blipFill>
          <a:blip r:embed="rId4"/>
          <a:stretch>
            <a:fillRect/>
          </a:stretch>
        </p:blipFill>
        <p:spPr>
          <a:xfrm>
            <a:off x="873620" y="2053566"/>
            <a:ext cx="3231160" cy="4352921"/>
          </a:xfrm>
          <a:prstGeom prst="rect">
            <a:avLst/>
          </a:prstGeom>
        </p:spPr>
      </p:pic>
      <p:cxnSp>
        <p:nvCxnSpPr>
          <p:cNvPr id="7" name="Straight Arrow Connector 6">
            <a:extLst>
              <a:ext uri="{FF2B5EF4-FFF2-40B4-BE49-F238E27FC236}">
                <a16:creationId xmlns:a16="http://schemas.microsoft.com/office/drawing/2014/main" id="{EC02A003-D686-60AE-6804-E4B7B7247407}"/>
              </a:ext>
            </a:extLst>
          </p:cNvPr>
          <p:cNvCxnSpPr>
            <a:cxnSpLocks/>
          </p:cNvCxnSpPr>
          <p:nvPr/>
        </p:nvCxnSpPr>
        <p:spPr>
          <a:xfrm flipH="1">
            <a:off x="2579331" y="2053566"/>
            <a:ext cx="1038829" cy="186782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8608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C781-98A7-3B71-3ACC-5FD9170DEA97}"/>
              </a:ext>
            </a:extLst>
          </p:cNvPr>
          <p:cNvSpPr>
            <a:spLocks noGrp="1"/>
          </p:cNvSpPr>
          <p:nvPr>
            <p:ph type="title"/>
          </p:nvPr>
        </p:nvSpPr>
        <p:spPr>
          <a:xfrm>
            <a:off x="2963119" y="365125"/>
            <a:ext cx="8998509" cy="1325563"/>
          </a:xfrm>
        </p:spPr>
        <p:txBody>
          <a:bodyPr>
            <a:normAutofit/>
          </a:bodyPr>
          <a:lstStyle/>
          <a:p>
            <a:r>
              <a:rPr lang="lv-LV" sz="4200" dirty="0">
                <a:latin typeface="Times New Roman" panose="02020603050405020304" pitchFamily="18" charset="0"/>
                <a:cs typeface="Times New Roman" panose="02020603050405020304" pitchFamily="18" charset="0"/>
              </a:rPr>
              <a:t>Būvdarbi nepārtraucot ēkas ekspluatāciju</a:t>
            </a:r>
          </a:p>
        </p:txBody>
      </p:sp>
      <p:sp>
        <p:nvSpPr>
          <p:cNvPr id="4" name="Content Placeholder 2">
            <a:extLst>
              <a:ext uri="{FF2B5EF4-FFF2-40B4-BE49-F238E27FC236}">
                <a16:creationId xmlns:a16="http://schemas.microsoft.com/office/drawing/2014/main" id="{939898CD-919F-E979-EBEF-A3517624FC3C}"/>
              </a:ext>
            </a:extLst>
          </p:cNvPr>
          <p:cNvSpPr>
            <a:spLocks noGrp="1"/>
          </p:cNvSpPr>
          <p:nvPr>
            <p:ph idx="1"/>
          </p:nvPr>
        </p:nvSpPr>
        <p:spPr>
          <a:xfrm>
            <a:off x="425605" y="1814474"/>
            <a:ext cx="7880498" cy="4351338"/>
          </a:xfrm>
        </p:spPr>
        <p:txBody>
          <a:bodyPr>
            <a:noAutofit/>
          </a:bodyPr>
          <a:lstStyle/>
          <a:p>
            <a:pPr marL="0" indent="0" algn="just">
              <a:lnSpc>
                <a:spcPct val="120000"/>
              </a:lnSpc>
              <a:buNone/>
            </a:pPr>
            <a:r>
              <a:rPr lang="lv-LV" sz="1400" b="1" dirty="0">
                <a:latin typeface="Times New Roman" panose="02020603050405020304" pitchFamily="18" charset="0"/>
                <a:cs typeface="Times New Roman" panose="02020603050405020304" pitchFamily="18" charset="0"/>
              </a:rPr>
              <a:t>EBN</a:t>
            </a:r>
            <a:r>
              <a:rPr lang="lv-LV" sz="1400" dirty="0">
                <a:latin typeface="Times New Roman" panose="02020603050405020304" pitchFamily="18" charset="0"/>
                <a:cs typeface="Times New Roman" panose="02020603050405020304" pitchFamily="18" charset="0"/>
              </a:rPr>
              <a:t> </a:t>
            </a:r>
            <a:r>
              <a:rPr lang="lv-LV" sz="1400" b="0" i="0" dirty="0">
                <a:solidFill>
                  <a:srgbClr val="414142"/>
                </a:solidFill>
                <a:effectLst/>
                <a:latin typeface="Times New Roman" panose="02020603050405020304" pitchFamily="18" charset="0"/>
                <a:cs typeface="Times New Roman" panose="02020603050405020304" pitchFamily="18" charset="0"/>
              </a:rPr>
              <a:t>80.p.  Izstrādājot būvprojektus </a:t>
            </a:r>
            <a:r>
              <a:rPr lang="lv-LV" sz="1400" b="1" i="0" dirty="0">
                <a:solidFill>
                  <a:srgbClr val="414142"/>
                </a:solidFill>
                <a:effectLst/>
                <a:latin typeface="Times New Roman" panose="02020603050405020304" pitchFamily="18" charset="0"/>
                <a:cs typeface="Times New Roman" panose="02020603050405020304" pitchFamily="18" charset="0"/>
              </a:rPr>
              <a:t>ekspluatācijā esošo ēku pārbūvei, kas jāveic, </a:t>
            </a:r>
            <a:r>
              <a:rPr lang="lv-LV" sz="1400" b="1" i="0" u="sng" dirty="0">
                <a:solidFill>
                  <a:srgbClr val="FF0000"/>
                </a:solidFill>
                <a:effectLst/>
                <a:latin typeface="Times New Roman" panose="02020603050405020304" pitchFamily="18" charset="0"/>
                <a:cs typeface="Times New Roman" panose="02020603050405020304" pitchFamily="18" charset="0"/>
              </a:rPr>
              <a:t>nepārtraucot to pamatfunkciju izpildi</a:t>
            </a:r>
            <a:r>
              <a:rPr lang="lv-LV" sz="1400" b="0" i="0" dirty="0">
                <a:solidFill>
                  <a:srgbClr val="414142"/>
                </a:solidFill>
                <a:effectLst/>
                <a:latin typeface="Times New Roman" panose="02020603050405020304" pitchFamily="18" charset="0"/>
                <a:cs typeface="Times New Roman" panose="02020603050405020304" pitchFamily="18" charset="0"/>
              </a:rPr>
              <a:t>, darbu organizēšanas projektā </a:t>
            </a:r>
            <a:r>
              <a:rPr lang="lv-LV" sz="1400" b="1" i="0" dirty="0">
                <a:solidFill>
                  <a:srgbClr val="414142"/>
                </a:solidFill>
                <a:effectLst/>
                <a:latin typeface="Times New Roman" panose="02020603050405020304" pitchFamily="18" charset="0"/>
                <a:cs typeface="Times New Roman" panose="02020603050405020304" pitchFamily="18" charset="0"/>
              </a:rPr>
              <a:t>papildus norāda</a:t>
            </a:r>
            <a:r>
              <a:rPr lang="lv-LV" sz="1400" b="0" i="0" dirty="0">
                <a:solidFill>
                  <a:srgbClr val="414142"/>
                </a:solidFill>
                <a:effectLst/>
                <a:latin typeface="Times New Roman" panose="02020603050405020304" pitchFamily="18" charset="0"/>
                <a:cs typeface="Times New Roman" panose="02020603050405020304" pitchFamily="18" charset="0"/>
              </a:rPr>
              <a:t>:</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80.1. kādi darbi un kādā secībā veicami, nepārtraucot ēkas pamatfunkciju, un kādi darbi, kādā secībā un kādos termiņos – plānotos pamatfunkciju izpildes pārtraukumos;</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80.2. būvdarbu ģenerālplānos – ekspluatācijā esošās ēkas, arī inženiertīkli un ceļi, kuru funkcionēšana pārbūves laikā netiek pārtraukta, kā arī ēkas un inženiertīkli, kuru funkcionēšana tiek pārtraukta uz laiku vai pilnīgi;</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80.3. skaidrojošajā aprakstā – sadarbība starp būvdarbu veicēju un pārbūvējamās vai atjaunojamās ēkas īpašnieku, kā arī pasākumi, kas nodrošina netraucētu ēkas pamatfunkciju izpildi un pārbūves vai atjaunošanas darbu veikšanu;</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80.4. būvizstrādājumu un demontāžas materiālu pagaidu nokraušanas vietas un to maksimāli pieļaujamais svars uz pārseguma, jumta vai citām nesošām konstrukcijām;</a:t>
            </a:r>
          </a:p>
          <a:p>
            <a:pPr algn="just">
              <a:lnSpc>
                <a:spcPct val="120000"/>
              </a:lnSpc>
            </a:pPr>
            <a:r>
              <a:rPr lang="lv-LV" sz="1400" b="0" i="0" dirty="0">
                <a:solidFill>
                  <a:srgbClr val="414142"/>
                </a:solidFill>
                <a:effectLst/>
                <a:latin typeface="Times New Roman" panose="02020603050405020304" pitchFamily="18" charset="0"/>
                <a:cs typeface="Times New Roman" panose="02020603050405020304" pitchFamily="18" charset="0"/>
              </a:rPr>
              <a:t>80.5. montāžas slodžu shēmas pārbūves laikā un to ietekme uz nesošām konstrukcijām un blakus esošām ēkām.</a:t>
            </a:r>
          </a:p>
          <a:p>
            <a:pPr marL="0" indent="0" algn="just">
              <a:lnSpc>
                <a:spcPct val="120000"/>
              </a:lnSpc>
              <a:buNone/>
            </a:pPr>
            <a:r>
              <a:rPr lang="lv-LV" sz="1200" b="0" i="1" dirty="0">
                <a:solidFill>
                  <a:srgbClr val="414142"/>
                </a:solidFill>
                <a:effectLst/>
                <a:latin typeface="Times New Roman" panose="02020603050405020304" pitchFamily="18" charset="0"/>
                <a:cs typeface="Times New Roman" panose="02020603050405020304" pitchFamily="18" charset="0"/>
              </a:rPr>
              <a:t>(Groz</a:t>
            </a:r>
            <a:r>
              <a:rPr lang="lv-LV" sz="1200" i="1" dirty="0">
                <a:solidFill>
                  <a:srgbClr val="414142"/>
                </a:solidFill>
                <a:latin typeface="Times New Roman" panose="02020603050405020304" pitchFamily="18" charset="0"/>
                <a:cs typeface="Times New Roman" panose="02020603050405020304" pitchFamily="18" charset="0"/>
              </a:rPr>
              <a:t>ī</a:t>
            </a:r>
            <a:r>
              <a:rPr lang="lv-LV" sz="1200" b="0" i="1" dirty="0">
                <a:solidFill>
                  <a:srgbClr val="414142"/>
                </a:solidFill>
                <a:effectLst/>
                <a:latin typeface="Times New Roman" panose="02020603050405020304" pitchFamily="18" charset="0"/>
                <a:cs typeface="Times New Roman" panose="02020603050405020304" pitchFamily="18" charset="0"/>
              </a:rPr>
              <a:t>ts ar MK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3"/>
              </a:rPr>
              <a:t>11.01.2022.</a:t>
            </a:r>
            <a:r>
              <a:rPr lang="lv-LV" sz="1200" b="0" i="1" dirty="0">
                <a:solidFill>
                  <a:srgbClr val="414142"/>
                </a:solidFill>
                <a:effectLst/>
                <a:latin typeface="Times New Roman" panose="02020603050405020304" pitchFamily="18" charset="0"/>
                <a:cs typeface="Times New Roman" panose="02020603050405020304" pitchFamily="18" charset="0"/>
              </a:rPr>
              <a:t> noteikumiem Nr. 6; grozījumi punktā stājas spēkā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4"/>
              </a:rPr>
              <a:t>01.03.2022.</a:t>
            </a:r>
            <a:r>
              <a:rPr lang="lv-LV" sz="1200" b="0" i="1" dirty="0">
                <a:solidFill>
                  <a:srgbClr val="414142"/>
                </a:solidFill>
                <a:effectLst/>
                <a:latin typeface="Times New Roman" panose="02020603050405020304" pitchFamily="18" charset="0"/>
                <a:cs typeface="Times New Roman" panose="02020603050405020304" pitchFamily="18" charset="0"/>
              </a:rPr>
              <a:t>, sk. </a:t>
            </a:r>
            <a:r>
              <a:rPr lang="lv-LV" sz="1200" b="0" i="1" u="none" strike="noStrike" dirty="0">
                <a:solidFill>
                  <a:srgbClr val="16497B"/>
                </a:solidFill>
                <a:effectLst/>
                <a:latin typeface="Times New Roman" panose="02020603050405020304" pitchFamily="18" charset="0"/>
                <a:cs typeface="Times New Roman" panose="02020603050405020304" pitchFamily="18" charset="0"/>
                <a:hlinkClick r:id="rId5"/>
              </a:rPr>
              <a:t>grozījumu 2. punktu</a:t>
            </a:r>
            <a:r>
              <a:rPr lang="lv-LV" sz="1200" b="0" i="1" dirty="0">
                <a:solidFill>
                  <a:srgbClr val="414142"/>
                </a:solidFill>
                <a:effectLst/>
                <a:latin typeface="Times New Roman" panose="02020603050405020304" pitchFamily="18" charset="0"/>
                <a:cs typeface="Times New Roman" panose="02020603050405020304" pitchFamily="18" charset="0"/>
              </a:rPr>
              <a:t>)</a:t>
            </a:r>
          </a:p>
          <a:p>
            <a:pPr marL="0" indent="0">
              <a:buNone/>
            </a:pPr>
            <a:endParaRPr lang="lv-LV" sz="1800" dirty="0"/>
          </a:p>
        </p:txBody>
      </p:sp>
      <p:pic>
        <p:nvPicPr>
          <p:cNvPr id="3" name="Picture 2">
            <a:extLst>
              <a:ext uri="{FF2B5EF4-FFF2-40B4-BE49-F238E27FC236}">
                <a16:creationId xmlns:a16="http://schemas.microsoft.com/office/drawing/2014/main" id="{17532F5F-C3DA-F110-FF4E-B2DBF8296F83}"/>
              </a:ext>
            </a:extLst>
          </p:cNvPr>
          <p:cNvPicPr>
            <a:picLocks noChangeAspect="1"/>
          </p:cNvPicPr>
          <p:nvPr/>
        </p:nvPicPr>
        <p:blipFill>
          <a:blip r:embed="rId6"/>
          <a:stretch>
            <a:fillRect/>
          </a:stretch>
        </p:blipFill>
        <p:spPr>
          <a:xfrm>
            <a:off x="8395202" y="1690688"/>
            <a:ext cx="3566426" cy="2676293"/>
          </a:xfrm>
          <a:prstGeom prst="rect">
            <a:avLst/>
          </a:prstGeom>
        </p:spPr>
      </p:pic>
      <p:sp>
        <p:nvSpPr>
          <p:cNvPr id="6" name="TextBox 5">
            <a:extLst>
              <a:ext uri="{FF2B5EF4-FFF2-40B4-BE49-F238E27FC236}">
                <a16:creationId xmlns:a16="http://schemas.microsoft.com/office/drawing/2014/main" id="{344DD779-BDD1-761D-FA69-A12E7A3B99E0}"/>
              </a:ext>
            </a:extLst>
          </p:cNvPr>
          <p:cNvSpPr txBox="1"/>
          <p:nvPr/>
        </p:nvSpPr>
        <p:spPr>
          <a:xfrm>
            <a:off x="8306103" y="4415445"/>
            <a:ext cx="3460292" cy="2246769"/>
          </a:xfrm>
          <a:prstGeom prst="rect">
            <a:avLst/>
          </a:prstGeom>
          <a:noFill/>
        </p:spPr>
        <p:txBody>
          <a:bodyPr wrap="square">
            <a:spAutoFit/>
          </a:bodyPr>
          <a:lstStyle/>
          <a:p>
            <a:r>
              <a:rPr lang="lv-LV" sz="1400" dirty="0">
                <a:latin typeface="Times New Roman" panose="02020603050405020304" pitchFamily="18" charset="0"/>
                <a:cs typeface="Times New Roman" panose="02020603050405020304" pitchFamily="18" charset="0"/>
              </a:rPr>
              <a:t>Būvobjektā ir paredzēts bēniņu apjomā veikt jumta nesošo konstrukciju pastiprināšanu, jumta seguma, lietus ūdens novadīšanas sistēmas, pārseguma siltinājuma, apgaismojuma un ugunsgrēka atklāšanas sistēmas atjaunošana.</a:t>
            </a:r>
          </a:p>
          <a:p>
            <a:r>
              <a:rPr lang="lv-LV" sz="1400" dirty="0">
                <a:latin typeface="Times New Roman" panose="02020603050405020304" pitchFamily="18" charset="0"/>
                <a:cs typeface="Times New Roman" panose="02020603050405020304" pitchFamily="18" charset="0"/>
              </a:rPr>
              <a:t>Ņemot vērā to, ka būvprojektā nav iekļauti risinājumi atbilstoši Būvniecības likuma 21 pantam un ĒBN 80.punktam, būves ekspluatācija nav pieļaujama.</a:t>
            </a:r>
          </a:p>
        </p:txBody>
      </p:sp>
    </p:spTree>
    <p:extLst>
      <p:ext uri="{BB962C8B-B14F-4D97-AF65-F5344CB8AC3E}">
        <p14:creationId xmlns:p14="http://schemas.microsoft.com/office/powerpoint/2010/main" val="34546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F51E-1837-B9CE-AF4C-6C697E5C8F75}"/>
              </a:ext>
            </a:extLst>
          </p:cNvPr>
          <p:cNvSpPr>
            <a:spLocks noGrp="1"/>
          </p:cNvSpPr>
          <p:nvPr>
            <p:ph type="title"/>
          </p:nvPr>
        </p:nvSpPr>
        <p:spPr>
          <a:xfrm>
            <a:off x="3081866" y="451513"/>
            <a:ext cx="6993467" cy="1320800"/>
          </a:xfrm>
        </p:spPr>
        <p:txBody>
          <a:bodyPr>
            <a:normAutofit fontScale="90000"/>
          </a:bodyPr>
          <a:lstStyle/>
          <a:p>
            <a:r>
              <a:rPr lang="lv-LV" dirty="0">
                <a:latin typeface="Times New Roman" panose="02020603050405020304" pitchFamily="18" charset="0"/>
                <a:cs typeface="Times New Roman" panose="02020603050405020304" pitchFamily="18" charset="0"/>
              </a:rPr>
              <a:t>Ministru kabineta 02.09.2014. noteikumu Nr.529 „Ēku būvnoteikumi” 76.5.apakšpunkts. </a:t>
            </a:r>
            <a:br>
              <a:rPr lang="lv-LV" dirty="0"/>
            </a:br>
            <a:endParaRPr lang="lv-LV" dirty="0"/>
          </a:p>
        </p:txBody>
      </p:sp>
      <p:sp>
        <p:nvSpPr>
          <p:cNvPr id="3" name="Content Placeholder 2">
            <a:extLst>
              <a:ext uri="{FF2B5EF4-FFF2-40B4-BE49-F238E27FC236}">
                <a16:creationId xmlns:a16="http://schemas.microsoft.com/office/drawing/2014/main" id="{CF867DCD-9295-B9DF-F41C-C41EE405F43C}"/>
              </a:ext>
            </a:extLst>
          </p:cNvPr>
          <p:cNvSpPr>
            <a:spLocks noGrp="1"/>
          </p:cNvSpPr>
          <p:nvPr>
            <p:ph idx="1"/>
          </p:nvPr>
        </p:nvSpPr>
        <p:spPr/>
        <p:txBody>
          <a:bodyPr/>
          <a:lstStyle/>
          <a:p>
            <a:pPr marL="0" indent="0">
              <a:buNone/>
            </a:pPr>
            <a:r>
              <a:rPr lang="lv-LV" sz="2000" dirty="0">
                <a:latin typeface="Times New Roman" panose="02020603050405020304" pitchFamily="18" charset="0"/>
                <a:cs typeface="Times New Roman" panose="02020603050405020304" pitchFamily="18" charset="0"/>
              </a:rPr>
              <a:t>76. Darbu organizēšanas projektu izstrādā visam būvdarbu apjomam (būvprojektam), un tam ir šādas sastāvdaļas:</a:t>
            </a:r>
          </a:p>
          <a:p>
            <a:pPr marL="0" indent="0">
              <a:buNone/>
            </a:pPr>
            <a:r>
              <a:rPr lang="lv-LV" sz="2000" dirty="0">
                <a:latin typeface="Times New Roman" panose="02020603050405020304" pitchFamily="18" charset="0"/>
                <a:cs typeface="Times New Roman" panose="02020603050405020304" pitchFamily="18" charset="0"/>
              </a:rPr>
              <a:t>76.1. būvdarbu kalendāra plāns (ja to pieprasa būvniecības ierosinātājs);</a:t>
            </a:r>
          </a:p>
          <a:p>
            <a:pPr marL="0" indent="0">
              <a:buNone/>
            </a:pPr>
            <a:r>
              <a:rPr lang="lv-LV" sz="2000" dirty="0">
                <a:latin typeface="Times New Roman" panose="02020603050405020304" pitchFamily="18" charset="0"/>
                <a:cs typeface="Times New Roman" panose="02020603050405020304" pitchFamily="18" charset="0"/>
              </a:rPr>
              <a:t>76.2. būvdarbu ģenerālplāns, kas izstrādāts, pamatojoties uz grafisko dokumentu (plānu), kurā ir atspoguļota ēkas, ceļu un inženiertīklu esošā situācija;</a:t>
            </a:r>
          </a:p>
          <a:p>
            <a:pPr marL="0" indent="0">
              <a:buNone/>
            </a:pPr>
            <a:r>
              <a:rPr lang="lv-LV" sz="2000" dirty="0">
                <a:latin typeface="Times New Roman" panose="02020603050405020304" pitchFamily="18" charset="0"/>
                <a:cs typeface="Times New Roman" panose="02020603050405020304" pitchFamily="18" charset="0"/>
              </a:rPr>
              <a:t>76.3. darba aizsardzības plāns (to var izstrādāt arī kā patstāvīgu dokumentu);</a:t>
            </a:r>
          </a:p>
          <a:p>
            <a:pPr marL="0" indent="0">
              <a:buNone/>
            </a:pPr>
            <a:r>
              <a:rPr lang="lv-LV" sz="2000" dirty="0">
                <a:latin typeface="Times New Roman" panose="02020603050405020304" pitchFamily="18" charset="0"/>
                <a:cs typeface="Times New Roman" panose="02020603050405020304" pitchFamily="18" charset="0"/>
              </a:rPr>
              <a:t>76.4. skaidrojošs apraksts;</a:t>
            </a:r>
          </a:p>
          <a:p>
            <a:pPr marL="0" indent="0">
              <a:buNone/>
            </a:pPr>
            <a:r>
              <a:rPr lang="lv-LV" sz="2000" b="1" u="sng" dirty="0">
                <a:solidFill>
                  <a:srgbClr val="FF0000"/>
                </a:solidFill>
                <a:latin typeface="Times New Roman" panose="02020603050405020304" pitchFamily="18" charset="0"/>
                <a:cs typeface="Times New Roman" panose="02020603050405020304" pitchFamily="18" charset="0"/>
              </a:rPr>
              <a:t>76.5. montāžas slodžu shēmas būvniecības laikā un to ietekme uz nesošām konstrukcijām un blakus esošajām ēkām!!!</a:t>
            </a:r>
          </a:p>
          <a:p>
            <a:endParaRPr lang="lv-LV" dirty="0"/>
          </a:p>
        </p:txBody>
      </p:sp>
      <p:sp>
        <p:nvSpPr>
          <p:cNvPr id="4" name="Slide Number Placeholder 3">
            <a:extLst>
              <a:ext uri="{FF2B5EF4-FFF2-40B4-BE49-F238E27FC236}">
                <a16:creationId xmlns:a16="http://schemas.microsoft.com/office/drawing/2014/main" id="{BEF40EB7-E429-517D-DAE5-2E4C85BE29F0}"/>
              </a:ext>
            </a:extLst>
          </p:cNvPr>
          <p:cNvSpPr>
            <a:spLocks noGrp="1"/>
          </p:cNvSpPr>
          <p:nvPr>
            <p:ph type="sldNum" sz="quarter" idx="12"/>
          </p:nvPr>
        </p:nvSpPr>
        <p:spPr/>
        <p:txBody>
          <a:bodyPr/>
          <a:lstStyle/>
          <a:p>
            <a:fld id="{B8919222-AB26-4AEB-B881-CC7E9661B6C6}" type="slidenum">
              <a:rPr lang="lv-LV" smtClean="0"/>
              <a:t>8</a:t>
            </a:fld>
            <a:endParaRPr lang="lv-LV" dirty="0"/>
          </a:p>
        </p:txBody>
      </p:sp>
    </p:spTree>
    <p:extLst>
      <p:ext uri="{BB962C8B-B14F-4D97-AF65-F5344CB8AC3E}">
        <p14:creationId xmlns:p14="http://schemas.microsoft.com/office/powerpoint/2010/main" val="315464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4411-84D4-29FB-BD9D-0409726D8659}"/>
              </a:ext>
            </a:extLst>
          </p:cNvPr>
          <p:cNvSpPr>
            <a:spLocks noGrp="1"/>
          </p:cNvSpPr>
          <p:nvPr>
            <p:ph type="title"/>
          </p:nvPr>
        </p:nvSpPr>
        <p:spPr>
          <a:xfrm>
            <a:off x="2892056" y="365125"/>
            <a:ext cx="8461744" cy="1325563"/>
          </a:xfrm>
        </p:spPr>
        <p:txBody>
          <a:bodyPr/>
          <a:lstStyle/>
          <a:p>
            <a:r>
              <a:rPr lang="lv-LV" dirty="0">
                <a:latin typeface="Times New Roman" panose="02020603050405020304" pitchFamily="18" charset="0"/>
                <a:cs typeface="Times New Roman" panose="02020603050405020304" pitchFamily="18" charset="0"/>
              </a:rPr>
              <a:t>Ietekmes </a:t>
            </a:r>
            <a:r>
              <a:rPr lang="lv-LV" dirty="0" err="1">
                <a:latin typeface="Times New Roman" panose="02020603050405020304" pitchFamily="18" charset="0"/>
                <a:cs typeface="Times New Roman" panose="02020603050405020304" pitchFamily="18" charset="0"/>
              </a:rPr>
              <a:t>izvērtējums</a:t>
            </a:r>
            <a:r>
              <a:rPr lang="lv-LV" dirty="0">
                <a:latin typeface="Times New Roman" panose="02020603050405020304" pitchFamily="18" charset="0"/>
                <a:cs typeface="Times New Roman" panose="02020603050405020304" pitchFamily="18" charset="0"/>
              </a:rPr>
              <a:t> uz blakus esošo apbūvi</a:t>
            </a:r>
          </a:p>
        </p:txBody>
      </p:sp>
      <p:sp>
        <p:nvSpPr>
          <p:cNvPr id="3" name="Content Placeholder 2">
            <a:extLst>
              <a:ext uri="{FF2B5EF4-FFF2-40B4-BE49-F238E27FC236}">
                <a16:creationId xmlns:a16="http://schemas.microsoft.com/office/drawing/2014/main" id="{8CF3A625-F21A-D224-5A73-4F3A26E903CC}"/>
              </a:ext>
            </a:extLst>
          </p:cNvPr>
          <p:cNvSpPr>
            <a:spLocks noGrp="1"/>
          </p:cNvSpPr>
          <p:nvPr>
            <p:ph idx="1"/>
          </p:nvPr>
        </p:nvSpPr>
        <p:spPr>
          <a:xfrm>
            <a:off x="838200" y="1825625"/>
            <a:ext cx="7540256" cy="4842804"/>
          </a:xfrm>
        </p:spPr>
        <p:txBody>
          <a:bodyPr>
            <a:normAutofit fontScale="70000" lnSpcReduction="20000"/>
          </a:bodyPr>
          <a:lstStyle/>
          <a:p>
            <a:pPr>
              <a:lnSpc>
                <a:spcPct val="120000"/>
              </a:lnSpc>
              <a:buFont typeface="Arial" panose="020B0604020202020204" pitchFamily="34" charset="0"/>
              <a:buChar char="•"/>
            </a:pPr>
            <a:r>
              <a:rPr lang="lv-LV" sz="2800" dirty="0">
                <a:latin typeface="Times New Roman" panose="02020603050405020304" pitchFamily="18" charset="0"/>
                <a:cs typeface="Times New Roman" panose="02020603050405020304" pitchFamily="18" charset="0"/>
              </a:rPr>
              <a:t>Ministru kabineta noteikumu Nr.265  "Latvijas būvnormatīvs LBN 207-15 "</a:t>
            </a:r>
            <a:r>
              <a:rPr lang="lv-LV" sz="2800" dirty="0" err="1">
                <a:latin typeface="Times New Roman" panose="02020603050405020304" pitchFamily="18" charset="0"/>
                <a:cs typeface="Times New Roman" panose="02020603050405020304" pitchFamily="18" charset="0"/>
              </a:rPr>
              <a:t>Ģeotehniskā</a:t>
            </a:r>
            <a:r>
              <a:rPr lang="lv-LV" sz="2800" dirty="0">
                <a:latin typeface="Times New Roman" panose="02020603050405020304" pitchFamily="18" charset="0"/>
                <a:cs typeface="Times New Roman" panose="02020603050405020304" pitchFamily="18" charset="0"/>
              </a:rPr>
              <a:t> projektēšana"" 4.punkts, proti,  pamatu un pamatņu projektos </a:t>
            </a:r>
            <a:r>
              <a:rPr lang="lv-LV" sz="2800" b="1" dirty="0">
                <a:latin typeface="Times New Roman" panose="02020603050405020304" pitchFamily="18" charset="0"/>
                <a:cs typeface="Times New Roman" panose="02020603050405020304" pitchFamily="18" charset="0"/>
              </a:rPr>
              <a:t>paredz pasākumus, kas nodrošina blakus esošo būvju normālus ekspluatācijas apstākļus </a:t>
            </a:r>
            <a:r>
              <a:rPr lang="lv-LV" sz="2800" dirty="0">
                <a:latin typeface="Times New Roman" panose="02020603050405020304" pitchFamily="18" charset="0"/>
                <a:cs typeface="Times New Roman" panose="02020603050405020304" pitchFamily="18" charset="0"/>
              </a:rPr>
              <a:t>projektējamās būves būvniecības un ekspluatācijas laikā. Projektējot jaunas būves esošo būvju tuvumā, nepieciešams noteikt esošo būvju pamatu–pamatņu parametrus un pamatnes iespējamās papildu deformācijas, kuras rada projektējamo būvju slodzes un citas ietekmes. </a:t>
            </a:r>
            <a:r>
              <a:rPr lang="lv-LV" sz="2800" b="1" u="sng" dirty="0">
                <a:solidFill>
                  <a:srgbClr val="FF0000"/>
                </a:solidFill>
                <a:latin typeface="Times New Roman" panose="02020603050405020304" pitchFamily="18" charset="0"/>
                <a:cs typeface="Times New Roman" panose="02020603050405020304" pitchFamily="18" charset="0"/>
              </a:rPr>
              <a:t>Būvdarbi veicami tā,   lai netiktu pieļauta nekāda trešās personas īpašuma stāvokļa pasliktināšana. </a:t>
            </a:r>
          </a:p>
          <a:p>
            <a:pPr>
              <a:lnSpc>
                <a:spcPct val="120000"/>
              </a:lnSpc>
              <a:buFont typeface="Arial" panose="020B0604020202020204" pitchFamily="34" charset="0"/>
              <a:buChar char="•"/>
            </a:pPr>
            <a:r>
              <a:rPr lang="lv-LV"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a:t>
            </a:r>
            <a:r>
              <a:rPr lang="lv-LV"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kaidri jābūt izvērtētam esošās  ēkas deformācijas stāvoklis ( pirms būvdarbu uzsākšanas) , par cik ēka deformējusies attiecībā pret sākotnējo (jaunas ēkas) stāvokli - </a:t>
            </a:r>
            <a:r>
              <a:rPr lang="lv-LV"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a:t>
            </a:r>
            <a:r>
              <a:rPr lang="lv-LV"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ādējādi izvērtējot </a:t>
            </a:r>
            <a:r>
              <a:rPr lang="lv-LV"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deformāciju pieļaujamība būvdarbu laikā. </a:t>
            </a:r>
            <a:endParaRPr lang="lv-LV" sz="28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lv-LV" sz="2800" b="1" u="sng"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endParaRPr lang="lv-LV" sz="2800" b="1" u="sng"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26233E9-F886-0CCF-9EF2-73426F8848A6}"/>
              </a:ext>
            </a:extLst>
          </p:cNvPr>
          <p:cNvPicPr>
            <a:picLocks noChangeAspect="1"/>
          </p:cNvPicPr>
          <p:nvPr/>
        </p:nvPicPr>
        <p:blipFill>
          <a:blip r:embed="rId3"/>
          <a:stretch>
            <a:fillRect/>
          </a:stretch>
        </p:blipFill>
        <p:spPr>
          <a:xfrm>
            <a:off x="8734604" y="1510352"/>
            <a:ext cx="2431397" cy="4982523"/>
          </a:xfrm>
          <a:prstGeom prst="rect">
            <a:avLst/>
          </a:prstGeom>
        </p:spPr>
      </p:pic>
    </p:spTree>
    <p:extLst>
      <p:ext uri="{BB962C8B-B14F-4D97-AF65-F5344CB8AC3E}">
        <p14:creationId xmlns:p14="http://schemas.microsoft.com/office/powerpoint/2010/main" val="4204530723"/>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9437</TotalTime>
  <Words>1045</Words>
  <Application>Microsoft Office PowerPoint</Application>
  <PresentationFormat>Widescreen</PresentationFormat>
  <Paragraphs>79</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Times New Roman</vt:lpstr>
      <vt:lpstr>Trebuchet MS</vt:lpstr>
      <vt:lpstr>Verdana</vt:lpstr>
      <vt:lpstr>Wingdings</vt:lpstr>
      <vt:lpstr>Wingdings 3</vt:lpstr>
      <vt:lpstr>Facet</vt:lpstr>
      <vt:lpstr>Seminārs būvniecības procesa dalībniekiem “Būvju tehniskās apsekošanas atzinuma būtība no uzraugošo institūciju skatupunkta”  Biežāk konstatētās neatbilstības būvju tehniskajā apsekošanā būvdarbu kontroles ietvaros</vt:lpstr>
      <vt:lpstr>Normatīvais regulējums - izpētei</vt:lpstr>
      <vt:lpstr>Sekas un riski nepietiekamas izpētes gadījumā</vt:lpstr>
      <vt:lpstr>Atbildība, ja izpēte ir nepietiekama</vt:lpstr>
      <vt:lpstr>Nepietiekama izpēte!</vt:lpstr>
      <vt:lpstr>Nepietiekama izpēte!</vt:lpstr>
      <vt:lpstr>Būvdarbi nepārtraucot ēkas ekspluatāciju</vt:lpstr>
      <vt:lpstr>Ministru kabineta 02.09.2014. noteikumu Nr.529 „Ēku būvnoteikumi” 76.5.apakšpunkts.  </vt:lpstr>
      <vt:lpstr>Ietekmes izvērtējums uz blakus esošo apbūvi</vt:lpstr>
      <vt:lpstr>Biežāk pielietotās metodes ēku monitoringam</vt:lpstr>
      <vt:lpstr>Esošo ēku uzraudzība un monitorings. Robežvērtību noteikšana!</vt:lpstr>
      <vt:lpstr>Esošo ēku uzraudzība un monitorings. Datu uzglabāšana, pārskati. </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Palamarcuka</dc:creator>
  <cp:lastModifiedBy>Inese Linde</cp:lastModifiedBy>
  <cp:revision>116</cp:revision>
  <dcterms:created xsi:type="dcterms:W3CDTF">2020-12-08T19:00:14Z</dcterms:created>
  <dcterms:modified xsi:type="dcterms:W3CDTF">2023-11-30T11:24:23Z</dcterms:modified>
</cp:coreProperties>
</file>