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751" r:id="rId2"/>
    <p:sldId id="926" r:id="rId3"/>
    <p:sldId id="948" r:id="rId4"/>
    <p:sldId id="932" r:id="rId5"/>
    <p:sldId id="924" r:id="rId6"/>
    <p:sldId id="922" r:id="rId7"/>
    <p:sldId id="923" r:id="rId8"/>
    <p:sldId id="937" r:id="rId9"/>
    <p:sldId id="938" r:id="rId10"/>
    <p:sldId id="893" r:id="rId11"/>
    <p:sldId id="934" r:id="rId12"/>
    <p:sldId id="939" r:id="rId13"/>
    <p:sldId id="942" r:id="rId14"/>
    <p:sldId id="944" r:id="rId15"/>
    <p:sldId id="945" r:id="rId16"/>
    <p:sldId id="946" r:id="rId17"/>
    <p:sldId id="394" r:id="rId18"/>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īne Griga" initials="KG" lastIdx="4" clrIdx="0">
    <p:extLst>
      <p:ext uri="{19B8F6BF-5375-455C-9EA6-DF929625EA0E}">
        <p15:presenceInfo xmlns:p15="http://schemas.microsoft.com/office/powerpoint/2012/main" userId="S-1-5-21-734147818-1251574435-2103723179-7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00"/>
    <a:srgbClr val="0C8892"/>
    <a:srgbClr val="1DC4EB"/>
    <a:srgbClr val="0E86A2"/>
    <a:srgbClr val="0D98A3"/>
    <a:srgbClr val="1081A0"/>
    <a:srgbClr val="008080"/>
    <a:srgbClr val="0099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194" autoAdjust="0"/>
  </p:normalViewPr>
  <p:slideViewPr>
    <p:cSldViewPr snapToGrid="0">
      <p:cViewPr varScale="1">
        <p:scale>
          <a:sx n="97" d="100"/>
          <a:sy n="97" d="100"/>
        </p:scale>
        <p:origin x="936" y="84"/>
      </p:cViewPr>
      <p:guideLst/>
    </p:cSldViewPr>
  </p:slideViewPr>
  <p:outlineViewPr>
    <p:cViewPr>
      <p:scale>
        <a:sx n="33" d="100"/>
        <a:sy n="33" d="100"/>
      </p:scale>
      <p:origin x="0" y="-18972"/>
    </p:cViewPr>
  </p:outlineViewPr>
  <p:notesTextViewPr>
    <p:cViewPr>
      <p:scale>
        <a:sx n="3" d="2"/>
        <a:sy n="3" d="2"/>
      </p:scale>
      <p:origin x="0" y="0"/>
    </p:cViewPr>
  </p:notesTextViewPr>
  <p:notesViewPr>
    <p:cSldViewPr snapToGrid="0">
      <p:cViewPr varScale="1">
        <p:scale>
          <a:sx n="90" d="100"/>
          <a:sy n="90" d="100"/>
        </p:scale>
        <p:origin x="3714"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2C556-B70F-47DE-A7E6-9607BDCA1FFB}" type="doc">
      <dgm:prSet loTypeId="urn:microsoft.com/office/officeart/2005/8/layout/process2" loCatId="process" qsTypeId="urn:microsoft.com/office/officeart/2005/8/quickstyle/simple1" qsCatId="simple" csTypeId="urn:microsoft.com/office/officeart/2005/8/colors/accent4_5" csCatId="accent4" phldr="1"/>
      <dgm:spPr/>
      <dgm:t>
        <a:bodyPr/>
        <a:lstStyle/>
        <a:p>
          <a:endParaRPr lang="lv-LV"/>
        </a:p>
      </dgm:t>
    </dgm:pt>
    <dgm:pt modelId="{96FD65A4-C573-4EFB-9385-659D2BCE9CE2}">
      <dgm:prSet phldrT="[Text]" custT="1"/>
      <dgm:spPr/>
      <dgm:t>
        <a:bodyPr/>
        <a:lstStyle/>
        <a:p>
          <a:r>
            <a:rPr lang="lv-LV" sz="2400" dirty="0">
              <a:solidFill>
                <a:schemeClr val="tx1"/>
              </a:solidFill>
            </a:rPr>
            <a:t>Tehniskā apsekošana</a:t>
          </a:r>
        </a:p>
      </dgm:t>
    </dgm:pt>
    <dgm:pt modelId="{FCA86170-0B3B-4887-BCBD-6BD04070A67A}" type="parTrans" cxnId="{8B824F0A-F677-47C8-8B90-7B1B0D8632F9}">
      <dgm:prSet/>
      <dgm:spPr/>
      <dgm:t>
        <a:bodyPr/>
        <a:lstStyle/>
        <a:p>
          <a:endParaRPr lang="lv-LV"/>
        </a:p>
      </dgm:t>
    </dgm:pt>
    <dgm:pt modelId="{143A8031-FD82-4DD6-83F7-2F8ED77B84AF}" type="sibTrans" cxnId="{8B824F0A-F677-47C8-8B90-7B1B0D8632F9}">
      <dgm:prSet/>
      <dgm:spPr>
        <a:solidFill>
          <a:schemeClr val="bg1"/>
        </a:solidFill>
      </dgm:spPr>
      <dgm:t>
        <a:bodyPr/>
        <a:lstStyle/>
        <a:p>
          <a:endParaRPr lang="lv-LV"/>
        </a:p>
      </dgm:t>
    </dgm:pt>
    <dgm:pt modelId="{A30AD09F-9F9D-4F13-8741-A9D148527E03}">
      <dgm:prSet phldrT="[Text]" custT="1"/>
      <dgm:spPr/>
      <dgm:t>
        <a:bodyPr/>
        <a:lstStyle/>
        <a:p>
          <a:r>
            <a:rPr lang="lv-LV" sz="2400" dirty="0">
              <a:solidFill>
                <a:schemeClr val="tx1"/>
              </a:solidFill>
            </a:rPr>
            <a:t>Tehniskā izpēte</a:t>
          </a:r>
        </a:p>
      </dgm:t>
    </dgm:pt>
    <dgm:pt modelId="{6673DD6E-CF4B-4190-A3D7-2E942F6A59D7}" type="sibTrans" cxnId="{C43139BC-30D4-4385-A0A9-D1693E6E2B56}">
      <dgm:prSet/>
      <dgm:spPr/>
      <dgm:t>
        <a:bodyPr/>
        <a:lstStyle/>
        <a:p>
          <a:endParaRPr lang="lv-LV"/>
        </a:p>
      </dgm:t>
    </dgm:pt>
    <dgm:pt modelId="{86264E7A-BDA2-40F0-9B48-63082A3D4D48}" type="parTrans" cxnId="{C43139BC-30D4-4385-A0A9-D1693E6E2B56}">
      <dgm:prSet/>
      <dgm:spPr/>
      <dgm:t>
        <a:bodyPr/>
        <a:lstStyle/>
        <a:p>
          <a:endParaRPr lang="lv-LV"/>
        </a:p>
      </dgm:t>
    </dgm:pt>
    <dgm:pt modelId="{6CB475E3-280B-4178-B50A-0FA803320776}" type="pres">
      <dgm:prSet presAssocID="{0892C556-B70F-47DE-A7E6-9607BDCA1FFB}" presName="linearFlow" presStyleCnt="0">
        <dgm:presLayoutVars>
          <dgm:resizeHandles val="exact"/>
        </dgm:presLayoutVars>
      </dgm:prSet>
      <dgm:spPr/>
    </dgm:pt>
    <dgm:pt modelId="{56F28225-8B06-491B-AA28-DD25CC18CE6E}" type="pres">
      <dgm:prSet presAssocID="{96FD65A4-C573-4EFB-9385-659D2BCE9CE2}" presName="node" presStyleLbl="node1" presStyleIdx="0" presStyleCnt="2" custScaleX="58087" custScaleY="11037" custLinFactNeighborY="-15181">
        <dgm:presLayoutVars>
          <dgm:bulletEnabled val="1"/>
        </dgm:presLayoutVars>
      </dgm:prSet>
      <dgm:spPr/>
    </dgm:pt>
    <dgm:pt modelId="{CE1058C6-CF39-407B-891F-68740A0A2F05}" type="pres">
      <dgm:prSet presAssocID="{143A8031-FD82-4DD6-83F7-2F8ED77B84AF}" presName="sibTrans" presStyleLbl="sibTrans2D1" presStyleIdx="0" presStyleCnt="1" custAng="10929671" custScaleY="96227"/>
      <dgm:spPr/>
    </dgm:pt>
    <dgm:pt modelId="{47D70E4B-B066-4B1B-8AC7-7718E45B0236}" type="pres">
      <dgm:prSet presAssocID="{143A8031-FD82-4DD6-83F7-2F8ED77B84AF}" presName="connectorText" presStyleLbl="sibTrans2D1" presStyleIdx="0" presStyleCnt="1"/>
      <dgm:spPr/>
    </dgm:pt>
    <dgm:pt modelId="{2CDE302F-9C9E-45F0-BD36-1E7C79E40356}" type="pres">
      <dgm:prSet presAssocID="{A30AD09F-9F9D-4F13-8741-A9D148527E03}" presName="node" presStyleLbl="node1" presStyleIdx="1" presStyleCnt="2" custScaleX="58087" custScaleY="11390" custLinFactNeighborY="-30389">
        <dgm:presLayoutVars>
          <dgm:bulletEnabled val="1"/>
        </dgm:presLayoutVars>
      </dgm:prSet>
      <dgm:spPr/>
    </dgm:pt>
  </dgm:ptLst>
  <dgm:cxnLst>
    <dgm:cxn modelId="{8B824F0A-F677-47C8-8B90-7B1B0D8632F9}" srcId="{0892C556-B70F-47DE-A7E6-9607BDCA1FFB}" destId="{96FD65A4-C573-4EFB-9385-659D2BCE9CE2}" srcOrd="0" destOrd="0" parTransId="{FCA86170-0B3B-4887-BCBD-6BD04070A67A}" sibTransId="{143A8031-FD82-4DD6-83F7-2F8ED77B84AF}"/>
    <dgm:cxn modelId="{A20B912A-1B66-4D17-9A37-1198B091D46F}" type="presOf" srcId="{0892C556-B70F-47DE-A7E6-9607BDCA1FFB}" destId="{6CB475E3-280B-4178-B50A-0FA803320776}" srcOrd="0" destOrd="0" presId="urn:microsoft.com/office/officeart/2005/8/layout/process2"/>
    <dgm:cxn modelId="{BEB6E099-82CA-4718-B34D-5298A50A95F5}" type="presOf" srcId="{143A8031-FD82-4DD6-83F7-2F8ED77B84AF}" destId="{CE1058C6-CF39-407B-891F-68740A0A2F05}" srcOrd="0" destOrd="0" presId="urn:microsoft.com/office/officeart/2005/8/layout/process2"/>
    <dgm:cxn modelId="{EB48C3AD-C5CD-4072-91DA-CD564B44A323}" type="presOf" srcId="{96FD65A4-C573-4EFB-9385-659D2BCE9CE2}" destId="{56F28225-8B06-491B-AA28-DD25CC18CE6E}" srcOrd="0" destOrd="0" presId="urn:microsoft.com/office/officeart/2005/8/layout/process2"/>
    <dgm:cxn modelId="{C43139BC-30D4-4385-A0A9-D1693E6E2B56}" srcId="{0892C556-B70F-47DE-A7E6-9607BDCA1FFB}" destId="{A30AD09F-9F9D-4F13-8741-A9D148527E03}" srcOrd="1" destOrd="0" parTransId="{86264E7A-BDA2-40F0-9B48-63082A3D4D48}" sibTransId="{6673DD6E-CF4B-4190-A3D7-2E942F6A59D7}"/>
    <dgm:cxn modelId="{2A98AAED-A819-4D01-91FA-2AF1C93B0E67}" type="presOf" srcId="{A30AD09F-9F9D-4F13-8741-A9D148527E03}" destId="{2CDE302F-9C9E-45F0-BD36-1E7C79E40356}" srcOrd="0" destOrd="0" presId="urn:microsoft.com/office/officeart/2005/8/layout/process2"/>
    <dgm:cxn modelId="{B98F49F2-26B6-4E4E-9895-DD313D9496CD}" type="presOf" srcId="{143A8031-FD82-4DD6-83F7-2F8ED77B84AF}" destId="{47D70E4B-B066-4B1B-8AC7-7718E45B0236}" srcOrd="1" destOrd="0" presId="urn:microsoft.com/office/officeart/2005/8/layout/process2"/>
    <dgm:cxn modelId="{91E9EAA4-4A13-44FE-9784-D87AB60F6862}" type="presParOf" srcId="{6CB475E3-280B-4178-B50A-0FA803320776}" destId="{56F28225-8B06-491B-AA28-DD25CC18CE6E}" srcOrd="0" destOrd="0" presId="urn:microsoft.com/office/officeart/2005/8/layout/process2"/>
    <dgm:cxn modelId="{C37303C8-4A0C-4683-A71B-3F52D67819CD}" type="presParOf" srcId="{6CB475E3-280B-4178-B50A-0FA803320776}" destId="{CE1058C6-CF39-407B-891F-68740A0A2F05}" srcOrd="1" destOrd="0" presId="urn:microsoft.com/office/officeart/2005/8/layout/process2"/>
    <dgm:cxn modelId="{06CFD754-A813-456A-9194-12E91D1055A4}" type="presParOf" srcId="{CE1058C6-CF39-407B-891F-68740A0A2F05}" destId="{47D70E4B-B066-4B1B-8AC7-7718E45B0236}" srcOrd="0" destOrd="0" presId="urn:microsoft.com/office/officeart/2005/8/layout/process2"/>
    <dgm:cxn modelId="{172BB799-0DD3-4C30-8B6D-45A885F824B7}" type="presParOf" srcId="{6CB475E3-280B-4178-B50A-0FA803320776}" destId="{2CDE302F-9C9E-45F0-BD36-1E7C79E4035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D30D9-1F58-41F1-BBC5-7CE843F241A7}" type="doc">
      <dgm:prSet loTypeId="urn:microsoft.com/office/officeart/2005/8/layout/list1" loCatId="list" qsTypeId="urn:microsoft.com/office/officeart/2005/8/quickstyle/simple1" qsCatId="simple" csTypeId="urn:microsoft.com/office/officeart/2005/8/colors/accent4_3" csCatId="accent4" phldr="1"/>
      <dgm:spPr/>
      <dgm:t>
        <a:bodyPr/>
        <a:lstStyle/>
        <a:p>
          <a:endParaRPr lang="lv-LV"/>
        </a:p>
      </dgm:t>
    </dgm:pt>
    <dgm:pt modelId="{48D175A0-895C-4AD2-A928-765EF0F6516B}">
      <dgm:prSet phldrT="[Text]"/>
      <dgm:spPr/>
      <dgm:t>
        <a:bodyPr/>
        <a:lstStyle/>
        <a:p>
          <a:r>
            <a:rPr lang="lv-LV" dirty="0">
              <a:solidFill>
                <a:schemeClr val="tx1"/>
              </a:solidFill>
            </a:rPr>
            <a:t>Mehāniskā stiprība un stabilitāte</a:t>
          </a:r>
        </a:p>
      </dgm:t>
    </dgm:pt>
    <dgm:pt modelId="{AD2F74E3-E778-4956-87B9-A1B325B3F64A}" type="parTrans" cxnId="{B6D52726-037A-43BE-B1FE-7595A1139406}">
      <dgm:prSet/>
      <dgm:spPr/>
      <dgm:t>
        <a:bodyPr/>
        <a:lstStyle/>
        <a:p>
          <a:endParaRPr lang="lv-LV">
            <a:solidFill>
              <a:schemeClr val="tx1"/>
            </a:solidFill>
          </a:endParaRPr>
        </a:p>
      </dgm:t>
    </dgm:pt>
    <dgm:pt modelId="{4480D416-049A-417F-AFE1-D031907DF556}" type="sibTrans" cxnId="{B6D52726-037A-43BE-B1FE-7595A1139406}">
      <dgm:prSet/>
      <dgm:spPr/>
      <dgm:t>
        <a:bodyPr/>
        <a:lstStyle/>
        <a:p>
          <a:endParaRPr lang="lv-LV">
            <a:solidFill>
              <a:schemeClr val="tx1"/>
            </a:solidFill>
          </a:endParaRPr>
        </a:p>
      </dgm:t>
    </dgm:pt>
    <dgm:pt modelId="{C5F62A04-08A4-4975-B076-00CBF00E2E79}">
      <dgm:prSet phldrT="[Text]"/>
      <dgm:spPr/>
      <dgm:t>
        <a:bodyPr/>
        <a:lstStyle/>
        <a:p>
          <a:r>
            <a:rPr lang="lv-LV" dirty="0">
              <a:solidFill>
                <a:schemeClr val="tx1"/>
              </a:solidFill>
            </a:rPr>
            <a:t>Lietošanas drošība</a:t>
          </a:r>
        </a:p>
      </dgm:t>
    </dgm:pt>
    <dgm:pt modelId="{DA46C67D-35BC-46D1-982F-C4892A14585A}" type="parTrans" cxnId="{814DC5C6-E7C8-4DD2-94D8-C196F86C9B71}">
      <dgm:prSet/>
      <dgm:spPr/>
      <dgm:t>
        <a:bodyPr/>
        <a:lstStyle/>
        <a:p>
          <a:endParaRPr lang="lv-LV">
            <a:solidFill>
              <a:schemeClr val="tx1"/>
            </a:solidFill>
          </a:endParaRPr>
        </a:p>
      </dgm:t>
    </dgm:pt>
    <dgm:pt modelId="{9D3D8340-F53F-4D58-ADEA-F006902C0CF5}" type="sibTrans" cxnId="{814DC5C6-E7C8-4DD2-94D8-C196F86C9B71}">
      <dgm:prSet/>
      <dgm:spPr/>
      <dgm:t>
        <a:bodyPr/>
        <a:lstStyle/>
        <a:p>
          <a:endParaRPr lang="lv-LV">
            <a:solidFill>
              <a:schemeClr val="tx1"/>
            </a:solidFill>
          </a:endParaRPr>
        </a:p>
      </dgm:t>
    </dgm:pt>
    <dgm:pt modelId="{F8454983-134C-43AA-B739-1353987810BA}">
      <dgm:prSet phldrT="[Text]"/>
      <dgm:spPr/>
      <dgm:t>
        <a:bodyPr/>
        <a:lstStyle/>
        <a:p>
          <a:r>
            <a:rPr lang="lv-LV" dirty="0">
              <a:solidFill>
                <a:schemeClr val="tx1"/>
              </a:solidFill>
            </a:rPr>
            <a:t>Esošie ugunsdrošības risinājumi</a:t>
          </a:r>
        </a:p>
      </dgm:t>
    </dgm:pt>
    <dgm:pt modelId="{E523A601-5EFE-481C-BC2F-2EE7D2C3EE4C}" type="parTrans" cxnId="{1CD3495A-D763-4DC3-8270-7DF296049E3B}">
      <dgm:prSet/>
      <dgm:spPr/>
      <dgm:t>
        <a:bodyPr/>
        <a:lstStyle/>
        <a:p>
          <a:endParaRPr lang="lv-LV">
            <a:solidFill>
              <a:schemeClr val="tx1"/>
            </a:solidFill>
          </a:endParaRPr>
        </a:p>
      </dgm:t>
    </dgm:pt>
    <dgm:pt modelId="{49C3D700-D645-4CE7-BD1D-784989AB8133}" type="sibTrans" cxnId="{1CD3495A-D763-4DC3-8270-7DF296049E3B}">
      <dgm:prSet/>
      <dgm:spPr/>
      <dgm:t>
        <a:bodyPr/>
        <a:lstStyle/>
        <a:p>
          <a:endParaRPr lang="lv-LV">
            <a:solidFill>
              <a:schemeClr val="tx1"/>
            </a:solidFill>
          </a:endParaRPr>
        </a:p>
      </dgm:t>
    </dgm:pt>
    <dgm:pt modelId="{4A9199D9-AB31-48DA-A932-A970D3CA8FC0}">
      <dgm:prSet/>
      <dgm:spPr/>
      <dgm:t>
        <a:bodyPr/>
        <a:lstStyle/>
        <a:p>
          <a:r>
            <a:rPr lang="lv-LV" dirty="0">
              <a:solidFill>
                <a:schemeClr val="tx1"/>
              </a:solidFill>
            </a:rPr>
            <a:t>Patvaļīgā būvniecība</a:t>
          </a:r>
        </a:p>
      </dgm:t>
    </dgm:pt>
    <dgm:pt modelId="{0E2DEF47-0B4F-4660-9A13-267D5F3BF863}" type="parTrans" cxnId="{F7AAA628-91CD-464A-8608-0C662F9F064E}">
      <dgm:prSet/>
      <dgm:spPr/>
      <dgm:t>
        <a:bodyPr/>
        <a:lstStyle/>
        <a:p>
          <a:endParaRPr lang="lv-LV"/>
        </a:p>
      </dgm:t>
    </dgm:pt>
    <dgm:pt modelId="{98AD2012-3441-40BD-8819-73BE677F7E99}" type="sibTrans" cxnId="{F7AAA628-91CD-464A-8608-0C662F9F064E}">
      <dgm:prSet/>
      <dgm:spPr/>
      <dgm:t>
        <a:bodyPr/>
        <a:lstStyle/>
        <a:p>
          <a:endParaRPr lang="lv-LV"/>
        </a:p>
      </dgm:t>
    </dgm:pt>
    <dgm:pt modelId="{AD104402-8467-4A03-8630-68100CA1AD52}" type="pres">
      <dgm:prSet presAssocID="{39AD30D9-1F58-41F1-BBC5-7CE843F241A7}" presName="linear" presStyleCnt="0">
        <dgm:presLayoutVars>
          <dgm:dir/>
          <dgm:animLvl val="lvl"/>
          <dgm:resizeHandles val="exact"/>
        </dgm:presLayoutVars>
      </dgm:prSet>
      <dgm:spPr/>
    </dgm:pt>
    <dgm:pt modelId="{34D82623-520A-4F0A-B814-128CD306AD86}" type="pres">
      <dgm:prSet presAssocID="{48D175A0-895C-4AD2-A928-765EF0F6516B}" presName="parentLin" presStyleCnt="0"/>
      <dgm:spPr/>
    </dgm:pt>
    <dgm:pt modelId="{2F9B1B4B-4BE7-4727-9523-3FFDF9A7D291}" type="pres">
      <dgm:prSet presAssocID="{48D175A0-895C-4AD2-A928-765EF0F6516B}" presName="parentLeftMargin" presStyleLbl="node1" presStyleIdx="0" presStyleCnt="4"/>
      <dgm:spPr/>
    </dgm:pt>
    <dgm:pt modelId="{846517D0-9F3D-4DCE-BFAD-965E897BC995}" type="pres">
      <dgm:prSet presAssocID="{48D175A0-895C-4AD2-A928-765EF0F6516B}" presName="parentText" presStyleLbl="node1" presStyleIdx="0" presStyleCnt="4">
        <dgm:presLayoutVars>
          <dgm:chMax val="0"/>
          <dgm:bulletEnabled val="1"/>
        </dgm:presLayoutVars>
      </dgm:prSet>
      <dgm:spPr/>
    </dgm:pt>
    <dgm:pt modelId="{7CBCE09F-B0DB-4E93-975B-7C9B87C510DE}" type="pres">
      <dgm:prSet presAssocID="{48D175A0-895C-4AD2-A928-765EF0F6516B}" presName="negativeSpace" presStyleCnt="0"/>
      <dgm:spPr/>
    </dgm:pt>
    <dgm:pt modelId="{A23E6048-3212-4DAF-92FD-3E6F6C781E54}" type="pres">
      <dgm:prSet presAssocID="{48D175A0-895C-4AD2-A928-765EF0F6516B}" presName="childText" presStyleLbl="conFgAcc1" presStyleIdx="0" presStyleCnt="4">
        <dgm:presLayoutVars>
          <dgm:bulletEnabled val="1"/>
        </dgm:presLayoutVars>
      </dgm:prSet>
      <dgm:spPr/>
    </dgm:pt>
    <dgm:pt modelId="{C43284D8-C231-4A44-92C2-775883ECFAF8}" type="pres">
      <dgm:prSet presAssocID="{4480D416-049A-417F-AFE1-D031907DF556}" presName="spaceBetweenRectangles" presStyleCnt="0"/>
      <dgm:spPr/>
    </dgm:pt>
    <dgm:pt modelId="{02231AD6-E898-40F2-AD32-602C3B3E5CA6}" type="pres">
      <dgm:prSet presAssocID="{C5F62A04-08A4-4975-B076-00CBF00E2E79}" presName="parentLin" presStyleCnt="0"/>
      <dgm:spPr/>
    </dgm:pt>
    <dgm:pt modelId="{874E99EB-E655-486F-9A13-4492C55C353B}" type="pres">
      <dgm:prSet presAssocID="{C5F62A04-08A4-4975-B076-00CBF00E2E79}" presName="parentLeftMargin" presStyleLbl="node1" presStyleIdx="0" presStyleCnt="4"/>
      <dgm:spPr/>
    </dgm:pt>
    <dgm:pt modelId="{6EBE3463-731B-446F-BC5E-817D50F65E86}" type="pres">
      <dgm:prSet presAssocID="{C5F62A04-08A4-4975-B076-00CBF00E2E79}" presName="parentText" presStyleLbl="node1" presStyleIdx="1" presStyleCnt="4">
        <dgm:presLayoutVars>
          <dgm:chMax val="0"/>
          <dgm:bulletEnabled val="1"/>
        </dgm:presLayoutVars>
      </dgm:prSet>
      <dgm:spPr/>
    </dgm:pt>
    <dgm:pt modelId="{92E55177-7A8C-4DA4-9EAE-8569D970A454}" type="pres">
      <dgm:prSet presAssocID="{C5F62A04-08A4-4975-B076-00CBF00E2E79}" presName="negativeSpace" presStyleCnt="0"/>
      <dgm:spPr/>
    </dgm:pt>
    <dgm:pt modelId="{706793E2-C602-4C07-8C0B-6ED06B75D4B5}" type="pres">
      <dgm:prSet presAssocID="{C5F62A04-08A4-4975-B076-00CBF00E2E79}" presName="childText" presStyleLbl="conFgAcc1" presStyleIdx="1" presStyleCnt="4">
        <dgm:presLayoutVars>
          <dgm:bulletEnabled val="1"/>
        </dgm:presLayoutVars>
      </dgm:prSet>
      <dgm:spPr/>
    </dgm:pt>
    <dgm:pt modelId="{F9B2CDBE-02BD-4538-B0A7-2752B0C6DFA8}" type="pres">
      <dgm:prSet presAssocID="{9D3D8340-F53F-4D58-ADEA-F006902C0CF5}" presName="spaceBetweenRectangles" presStyleCnt="0"/>
      <dgm:spPr/>
    </dgm:pt>
    <dgm:pt modelId="{D6523662-9B09-46CD-ADF7-593F5800BF5D}" type="pres">
      <dgm:prSet presAssocID="{F8454983-134C-43AA-B739-1353987810BA}" presName="parentLin" presStyleCnt="0"/>
      <dgm:spPr/>
    </dgm:pt>
    <dgm:pt modelId="{D29CAEF7-560E-405A-90C7-E3324E9F6705}" type="pres">
      <dgm:prSet presAssocID="{F8454983-134C-43AA-B739-1353987810BA}" presName="parentLeftMargin" presStyleLbl="node1" presStyleIdx="1" presStyleCnt="4"/>
      <dgm:spPr/>
    </dgm:pt>
    <dgm:pt modelId="{6CE91756-843E-4FF8-AC73-DCBD93E7BE95}" type="pres">
      <dgm:prSet presAssocID="{F8454983-134C-43AA-B739-1353987810BA}" presName="parentText" presStyleLbl="node1" presStyleIdx="2" presStyleCnt="4">
        <dgm:presLayoutVars>
          <dgm:chMax val="0"/>
          <dgm:bulletEnabled val="1"/>
        </dgm:presLayoutVars>
      </dgm:prSet>
      <dgm:spPr/>
    </dgm:pt>
    <dgm:pt modelId="{DE7D3932-D3BC-46EA-9BCF-492A8B45BF0A}" type="pres">
      <dgm:prSet presAssocID="{F8454983-134C-43AA-B739-1353987810BA}" presName="negativeSpace" presStyleCnt="0"/>
      <dgm:spPr/>
    </dgm:pt>
    <dgm:pt modelId="{44EFC7E2-9297-4484-9933-B0C32B79F7B0}" type="pres">
      <dgm:prSet presAssocID="{F8454983-134C-43AA-B739-1353987810BA}" presName="childText" presStyleLbl="conFgAcc1" presStyleIdx="2" presStyleCnt="4">
        <dgm:presLayoutVars>
          <dgm:bulletEnabled val="1"/>
        </dgm:presLayoutVars>
      </dgm:prSet>
      <dgm:spPr/>
    </dgm:pt>
    <dgm:pt modelId="{0BB741E5-2A9F-4B5B-92EF-FBED0DE61DB3}" type="pres">
      <dgm:prSet presAssocID="{49C3D700-D645-4CE7-BD1D-784989AB8133}" presName="spaceBetweenRectangles" presStyleCnt="0"/>
      <dgm:spPr/>
    </dgm:pt>
    <dgm:pt modelId="{2C1B6206-9ED9-4865-8D69-A8DCBA1454B0}" type="pres">
      <dgm:prSet presAssocID="{4A9199D9-AB31-48DA-A932-A970D3CA8FC0}" presName="parentLin" presStyleCnt="0"/>
      <dgm:spPr/>
    </dgm:pt>
    <dgm:pt modelId="{F5BAAAC7-4DE6-48F0-92AA-B17D2C4684E3}" type="pres">
      <dgm:prSet presAssocID="{4A9199D9-AB31-48DA-A932-A970D3CA8FC0}" presName="parentLeftMargin" presStyleLbl="node1" presStyleIdx="2" presStyleCnt="4"/>
      <dgm:spPr/>
    </dgm:pt>
    <dgm:pt modelId="{0247C468-F5ED-4E6D-809F-A668C15B837E}" type="pres">
      <dgm:prSet presAssocID="{4A9199D9-AB31-48DA-A932-A970D3CA8FC0}" presName="parentText" presStyleLbl="node1" presStyleIdx="3" presStyleCnt="4">
        <dgm:presLayoutVars>
          <dgm:chMax val="0"/>
          <dgm:bulletEnabled val="1"/>
        </dgm:presLayoutVars>
      </dgm:prSet>
      <dgm:spPr/>
    </dgm:pt>
    <dgm:pt modelId="{91CD7EA1-BA92-4219-99C1-635904902985}" type="pres">
      <dgm:prSet presAssocID="{4A9199D9-AB31-48DA-A932-A970D3CA8FC0}" presName="negativeSpace" presStyleCnt="0"/>
      <dgm:spPr/>
    </dgm:pt>
    <dgm:pt modelId="{E5E73E60-1BD8-4EA8-823C-40DA27BE49ED}" type="pres">
      <dgm:prSet presAssocID="{4A9199D9-AB31-48DA-A932-A970D3CA8FC0}" presName="childText" presStyleLbl="conFgAcc1" presStyleIdx="3" presStyleCnt="4">
        <dgm:presLayoutVars>
          <dgm:bulletEnabled val="1"/>
        </dgm:presLayoutVars>
      </dgm:prSet>
      <dgm:spPr/>
    </dgm:pt>
  </dgm:ptLst>
  <dgm:cxnLst>
    <dgm:cxn modelId="{B6D52726-037A-43BE-B1FE-7595A1139406}" srcId="{39AD30D9-1F58-41F1-BBC5-7CE843F241A7}" destId="{48D175A0-895C-4AD2-A928-765EF0F6516B}" srcOrd="0" destOrd="0" parTransId="{AD2F74E3-E778-4956-87B9-A1B325B3F64A}" sibTransId="{4480D416-049A-417F-AFE1-D031907DF556}"/>
    <dgm:cxn modelId="{F7AAA628-91CD-464A-8608-0C662F9F064E}" srcId="{39AD30D9-1F58-41F1-BBC5-7CE843F241A7}" destId="{4A9199D9-AB31-48DA-A932-A970D3CA8FC0}" srcOrd="3" destOrd="0" parTransId="{0E2DEF47-0B4F-4660-9A13-267D5F3BF863}" sibTransId="{98AD2012-3441-40BD-8819-73BE677F7E99}"/>
    <dgm:cxn modelId="{D7D6FF3D-3E90-4014-80E8-1C95C881840B}" type="presOf" srcId="{F8454983-134C-43AA-B739-1353987810BA}" destId="{6CE91756-843E-4FF8-AC73-DCBD93E7BE95}" srcOrd="1" destOrd="0" presId="urn:microsoft.com/office/officeart/2005/8/layout/list1"/>
    <dgm:cxn modelId="{BA89383F-F102-4281-9DED-287AD665A790}" type="presOf" srcId="{F8454983-134C-43AA-B739-1353987810BA}" destId="{D29CAEF7-560E-405A-90C7-E3324E9F6705}" srcOrd="0" destOrd="0" presId="urn:microsoft.com/office/officeart/2005/8/layout/list1"/>
    <dgm:cxn modelId="{00A3C85D-2FD7-4E34-B1A5-99906D0A9EEA}" type="presOf" srcId="{C5F62A04-08A4-4975-B076-00CBF00E2E79}" destId="{874E99EB-E655-486F-9A13-4492C55C353B}" srcOrd="0" destOrd="0" presId="urn:microsoft.com/office/officeart/2005/8/layout/list1"/>
    <dgm:cxn modelId="{8F658A68-28E1-4EDE-99D2-0BB459D3E8C7}" type="presOf" srcId="{48D175A0-895C-4AD2-A928-765EF0F6516B}" destId="{846517D0-9F3D-4DCE-BFAD-965E897BC995}" srcOrd="1" destOrd="0" presId="urn:microsoft.com/office/officeart/2005/8/layout/list1"/>
    <dgm:cxn modelId="{5FA3D771-AB96-4251-AFE1-2FDE35D357CC}" type="presOf" srcId="{4A9199D9-AB31-48DA-A932-A970D3CA8FC0}" destId="{F5BAAAC7-4DE6-48F0-92AA-B17D2C4684E3}" srcOrd="0" destOrd="0" presId="urn:microsoft.com/office/officeart/2005/8/layout/list1"/>
    <dgm:cxn modelId="{F5D04F55-BABC-4C28-AC60-844C77AA63AD}" type="presOf" srcId="{C5F62A04-08A4-4975-B076-00CBF00E2E79}" destId="{6EBE3463-731B-446F-BC5E-817D50F65E86}" srcOrd="1" destOrd="0" presId="urn:microsoft.com/office/officeart/2005/8/layout/list1"/>
    <dgm:cxn modelId="{1CD3495A-D763-4DC3-8270-7DF296049E3B}" srcId="{39AD30D9-1F58-41F1-BBC5-7CE843F241A7}" destId="{F8454983-134C-43AA-B739-1353987810BA}" srcOrd="2" destOrd="0" parTransId="{E523A601-5EFE-481C-BC2F-2EE7D2C3EE4C}" sibTransId="{49C3D700-D645-4CE7-BD1D-784989AB8133}"/>
    <dgm:cxn modelId="{61D6169A-5BFE-4D3E-AC2C-79E11B23CA48}" type="presOf" srcId="{4A9199D9-AB31-48DA-A932-A970D3CA8FC0}" destId="{0247C468-F5ED-4E6D-809F-A668C15B837E}" srcOrd="1" destOrd="0" presId="urn:microsoft.com/office/officeart/2005/8/layout/list1"/>
    <dgm:cxn modelId="{814DC5C6-E7C8-4DD2-94D8-C196F86C9B71}" srcId="{39AD30D9-1F58-41F1-BBC5-7CE843F241A7}" destId="{C5F62A04-08A4-4975-B076-00CBF00E2E79}" srcOrd="1" destOrd="0" parTransId="{DA46C67D-35BC-46D1-982F-C4892A14585A}" sibTransId="{9D3D8340-F53F-4D58-ADEA-F006902C0CF5}"/>
    <dgm:cxn modelId="{B123DFC9-0701-4BC0-B8A9-B54A6261878F}" type="presOf" srcId="{48D175A0-895C-4AD2-A928-765EF0F6516B}" destId="{2F9B1B4B-4BE7-4727-9523-3FFDF9A7D291}" srcOrd="0" destOrd="0" presId="urn:microsoft.com/office/officeart/2005/8/layout/list1"/>
    <dgm:cxn modelId="{EFFCF5C9-6DC8-4355-B187-838A0126949F}" type="presOf" srcId="{39AD30D9-1F58-41F1-BBC5-7CE843F241A7}" destId="{AD104402-8467-4A03-8630-68100CA1AD52}" srcOrd="0" destOrd="0" presId="urn:microsoft.com/office/officeart/2005/8/layout/list1"/>
    <dgm:cxn modelId="{51EFEC96-71F1-4D1A-8FDA-BAA10873C305}" type="presParOf" srcId="{AD104402-8467-4A03-8630-68100CA1AD52}" destId="{34D82623-520A-4F0A-B814-128CD306AD86}" srcOrd="0" destOrd="0" presId="urn:microsoft.com/office/officeart/2005/8/layout/list1"/>
    <dgm:cxn modelId="{8E8A66E5-2BD9-434D-AF61-4A0EEC92D914}" type="presParOf" srcId="{34D82623-520A-4F0A-B814-128CD306AD86}" destId="{2F9B1B4B-4BE7-4727-9523-3FFDF9A7D291}" srcOrd="0" destOrd="0" presId="urn:microsoft.com/office/officeart/2005/8/layout/list1"/>
    <dgm:cxn modelId="{298E698D-F757-43C8-94DA-37B0BC2B13EF}" type="presParOf" srcId="{34D82623-520A-4F0A-B814-128CD306AD86}" destId="{846517D0-9F3D-4DCE-BFAD-965E897BC995}" srcOrd="1" destOrd="0" presId="urn:microsoft.com/office/officeart/2005/8/layout/list1"/>
    <dgm:cxn modelId="{009D2B79-CEC7-454C-8FDA-0402204A3141}" type="presParOf" srcId="{AD104402-8467-4A03-8630-68100CA1AD52}" destId="{7CBCE09F-B0DB-4E93-975B-7C9B87C510DE}" srcOrd="1" destOrd="0" presId="urn:microsoft.com/office/officeart/2005/8/layout/list1"/>
    <dgm:cxn modelId="{48B0A947-6A5F-4A45-B258-F64D81E38696}" type="presParOf" srcId="{AD104402-8467-4A03-8630-68100CA1AD52}" destId="{A23E6048-3212-4DAF-92FD-3E6F6C781E54}" srcOrd="2" destOrd="0" presId="urn:microsoft.com/office/officeart/2005/8/layout/list1"/>
    <dgm:cxn modelId="{6BDF055D-DCC3-4799-814C-ABCDB920EDB3}" type="presParOf" srcId="{AD104402-8467-4A03-8630-68100CA1AD52}" destId="{C43284D8-C231-4A44-92C2-775883ECFAF8}" srcOrd="3" destOrd="0" presId="urn:microsoft.com/office/officeart/2005/8/layout/list1"/>
    <dgm:cxn modelId="{28C0C714-49F3-450D-9558-5FF9EF0E231D}" type="presParOf" srcId="{AD104402-8467-4A03-8630-68100CA1AD52}" destId="{02231AD6-E898-40F2-AD32-602C3B3E5CA6}" srcOrd="4" destOrd="0" presId="urn:microsoft.com/office/officeart/2005/8/layout/list1"/>
    <dgm:cxn modelId="{8243383B-91EB-489B-A9C3-9398CAAE56A5}" type="presParOf" srcId="{02231AD6-E898-40F2-AD32-602C3B3E5CA6}" destId="{874E99EB-E655-486F-9A13-4492C55C353B}" srcOrd="0" destOrd="0" presId="urn:microsoft.com/office/officeart/2005/8/layout/list1"/>
    <dgm:cxn modelId="{C363F264-13A1-4DF1-BA8B-D8A1449B50A3}" type="presParOf" srcId="{02231AD6-E898-40F2-AD32-602C3B3E5CA6}" destId="{6EBE3463-731B-446F-BC5E-817D50F65E86}" srcOrd="1" destOrd="0" presId="urn:microsoft.com/office/officeart/2005/8/layout/list1"/>
    <dgm:cxn modelId="{3D36EA0E-B1A9-4187-AA34-8C7096FF2E34}" type="presParOf" srcId="{AD104402-8467-4A03-8630-68100CA1AD52}" destId="{92E55177-7A8C-4DA4-9EAE-8569D970A454}" srcOrd="5" destOrd="0" presId="urn:microsoft.com/office/officeart/2005/8/layout/list1"/>
    <dgm:cxn modelId="{2767E763-F56C-4709-930A-BAC0D62E0A8E}" type="presParOf" srcId="{AD104402-8467-4A03-8630-68100CA1AD52}" destId="{706793E2-C602-4C07-8C0B-6ED06B75D4B5}" srcOrd="6" destOrd="0" presId="urn:microsoft.com/office/officeart/2005/8/layout/list1"/>
    <dgm:cxn modelId="{AC16F329-5DEC-4EF4-8E72-8448AA9272A4}" type="presParOf" srcId="{AD104402-8467-4A03-8630-68100CA1AD52}" destId="{F9B2CDBE-02BD-4538-B0A7-2752B0C6DFA8}" srcOrd="7" destOrd="0" presId="urn:microsoft.com/office/officeart/2005/8/layout/list1"/>
    <dgm:cxn modelId="{B32EEAE9-75D5-45E6-AE22-424544D796B7}" type="presParOf" srcId="{AD104402-8467-4A03-8630-68100CA1AD52}" destId="{D6523662-9B09-46CD-ADF7-593F5800BF5D}" srcOrd="8" destOrd="0" presId="urn:microsoft.com/office/officeart/2005/8/layout/list1"/>
    <dgm:cxn modelId="{91B9D032-41D4-4391-ABE2-434205C1FED2}" type="presParOf" srcId="{D6523662-9B09-46CD-ADF7-593F5800BF5D}" destId="{D29CAEF7-560E-405A-90C7-E3324E9F6705}" srcOrd="0" destOrd="0" presId="urn:microsoft.com/office/officeart/2005/8/layout/list1"/>
    <dgm:cxn modelId="{ACFCF79B-F2B0-4478-B1A3-9AA1ECF46A9D}" type="presParOf" srcId="{D6523662-9B09-46CD-ADF7-593F5800BF5D}" destId="{6CE91756-843E-4FF8-AC73-DCBD93E7BE95}" srcOrd="1" destOrd="0" presId="urn:microsoft.com/office/officeart/2005/8/layout/list1"/>
    <dgm:cxn modelId="{EF86ADB1-34DF-44AF-8EF4-17AFC656B34A}" type="presParOf" srcId="{AD104402-8467-4A03-8630-68100CA1AD52}" destId="{DE7D3932-D3BC-46EA-9BCF-492A8B45BF0A}" srcOrd="9" destOrd="0" presId="urn:microsoft.com/office/officeart/2005/8/layout/list1"/>
    <dgm:cxn modelId="{2A638E6C-8062-44EB-BE98-C9741489263A}" type="presParOf" srcId="{AD104402-8467-4A03-8630-68100CA1AD52}" destId="{44EFC7E2-9297-4484-9933-B0C32B79F7B0}" srcOrd="10" destOrd="0" presId="urn:microsoft.com/office/officeart/2005/8/layout/list1"/>
    <dgm:cxn modelId="{6E2E5582-EE4E-4540-B789-FF75C993178B}" type="presParOf" srcId="{AD104402-8467-4A03-8630-68100CA1AD52}" destId="{0BB741E5-2A9F-4B5B-92EF-FBED0DE61DB3}" srcOrd="11" destOrd="0" presId="urn:microsoft.com/office/officeart/2005/8/layout/list1"/>
    <dgm:cxn modelId="{74524E57-37BE-4094-8963-7A2C15711DD7}" type="presParOf" srcId="{AD104402-8467-4A03-8630-68100CA1AD52}" destId="{2C1B6206-9ED9-4865-8D69-A8DCBA1454B0}" srcOrd="12" destOrd="0" presId="urn:microsoft.com/office/officeart/2005/8/layout/list1"/>
    <dgm:cxn modelId="{EB69F1B8-11C4-4D7F-A304-DA08E940AC72}" type="presParOf" srcId="{2C1B6206-9ED9-4865-8D69-A8DCBA1454B0}" destId="{F5BAAAC7-4DE6-48F0-92AA-B17D2C4684E3}" srcOrd="0" destOrd="0" presId="urn:microsoft.com/office/officeart/2005/8/layout/list1"/>
    <dgm:cxn modelId="{65DDA471-060D-449F-9CD0-A6D0511034E8}" type="presParOf" srcId="{2C1B6206-9ED9-4865-8D69-A8DCBA1454B0}" destId="{0247C468-F5ED-4E6D-809F-A668C15B837E}" srcOrd="1" destOrd="0" presId="urn:microsoft.com/office/officeart/2005/8/layout/list1"/>
    <dgm:cxn modelId="{09454316-F3F9-4660-B10F-DD03D6539738}" type="presParOf" srcId="{AD104402-8467-4A03-8630-68100CA1AD52}" destId="{91CD7EA1-BA92-4219-99C1-635904902985}" srcOrd="13" destOrd="0" presId="urn:microsoft.com/office/officeart/2005/8/layout/list1"/>
    <dgm:cxn modelId="{0D2084D9-64F8-4B0A-8851-8C73D108FB3F}" type="presParOf" srcId="{AD104402-8467-4A03-8630-68100CA1AD52}" destId="{E5E73E60-1BD8-4EA8-823C-40DA27BE49E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28225-8B06-491B-AA28-DD25CC18CE6E}">
      <dsp:nvSpPr>
        <dsp:cNvPr id="0" name=""/>
        <dsp:cNvSpPr/>
      </dsp:nvSpPr>
      <dsp:spPr>
        <a:xfrm>
          <a:off x="0" y="237814"/>
          <a:ext cx="3482137" cy="437738"/>
        </a:xfrm>
        <a:prstGeom prst="roundRect">
          <a:avLst>
            <a:gd name="adj" fmla="val 1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Tehniskā apsekošana</a:t>
          </a:r>
        </a:p>
      </dsp:txBody>
      <dsp:txXfrm>
        <a:off x="12821" y="250635"/>
        <a:ext cx="3456495" cy="412096"/>
      </dsp:txXfrm>
    </dsp:sp>
    <dsp:sp modelId="{CE1058C6-CF39-407B-891F-68740A0A2F05}">
      <dsp:nvSpPr>
        <dsp:cNvPr id="0" name=""/>
        <dsp:cNvSpPr/>
      </dsp:nvSpPr>
      <dsp:spPr>
        <a:xfrm rot="16329671">
          <a:off x="1114952" y="651670"/>
          <a:ext cx="1252231" cy="17174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lv-LV" sz="5500" kern="1200"/>
        </a:p>
      </dsp:txBody>
      <dsp:txXfrm rot="-5400000">
        <a:off x="1218763" y="1259792"/>
        <a:ext cx="1030442" cy="876562"/>
      </dsp:txXfrm>
    </dsp:sp>
    <dsp:sp modelId="{2CDE302F-9C9E-45F0-BD36-1E7C79E40356}">
      <dsp:nvSpPr>
        <dsp:cNvPr id="0" name=""/>
        <dsp:cNvSpPr/>
      </dsp:nvSpPr>
      <dsp:spPr>
        <a:xfrm>
          <a:off x="0" y="2345193"/>
          <a:ext cx="3482137" cy="451738"/>
        </a:xfrm>
        <a:prstGeom prst="roundRect">
          <a:avLst>
            <a:gd name="adj" fmla="val 1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Tehniskā izpēte</a:t>
          </a:r>
        </a:p>
      </dsp:txBody>
      <dsp:txXfrm>
        <a:off x="13231" y="2358424"/>
        <a:ext cx="3455675" cy="425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E6048-3212-4DAF-92FD-3E6F6C781E54}">
      <dsp:nvSpPr>
        <dsp:cNvPr id="0" name=""/>
        <dsp:cNvSpPr/>
      </dsp:nvSpPr>
      <dsp:spPr>
        <a:xfrm>
          <a:off x="0" y="337502"/>
          <a:ext cx="7410927" cy="428400"/>
        </a:xfrm>
        <a:prstGeom prst="rect">
          <a:avLst/>
        </a:prstGeom>
        <a:solidFill>
          <a:schemeClr val="lt1">
            <a:alpha val="9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517D0-9F3D-4DCE-BFAD-965E897BC995}">
      <dsp:nvSpPr>
        <dsp:cNvPr id="0" name=""/>
        <dsp:cNvSpPr/>
      </dsp:nvSpPr>
      <dsp:spPr>
        <a:xfrm>
          <a:off x="370546" y="86582"/>
          <a:ext cx="5187648" cy="501840"/>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81" tIns="0" rIns="196081" bIns="0" numCol="1" spcCol="1270" anchor="ctr" anchorCtr="0">
          <a:noAutofit/>
        </a:bodyPr>
        <a:lstStyle/>
        <a:p>
          <a:pPr marL="0" lvl="0" indent="0" algn="l" defTabSz="755650">
            <a:lnSpc>
              <a:spcPct val="90000"/>
            </a:lnSpc>
            <a:spcBef>
              <a:spcPct val="0"/>
            </a:spcBef>
            <a:spcAft>
              <a:spcPct val="35000"/>
            </a:spcAft>
            <a:buNone/>
          </a:pPr>
          <a:r>
            <a:rPr lang="lv-LV" sz="1700" kern="1200" dirty="0">
              <a:solidFill>
                <a:schemeClr val="tx1"/>
              </a:solidFill>
            </a:rPr>
            <a:t>Mehāniskā stiprība un stabilitāte</a:t>
          </a:r>
        </a:p>
      </dsp:txBody>
      <dsp:txXfrm>
        <a:off x="395044" y="111080"/>
        <a:ext cx="5138652" cy="452844"/>
      </dsp:txXfrm>
    </dsp:sp>
    <dsp:sp modelId="{706793E2-C602-4C07-8C0B-6ED06B75D4B5}">
      <dsp:nvSpPr>
        <dsp:cNvPr id="0" name=""/>
        <dsp:cNvSpPr/>
      </dsp:nvSpPr>
      <dsp:spPr>
        <a:xfrm>
          <a:off x="0" y="1108622"/>
          <a:ext cx="7410927" cy="428400"/>
        </a:xfrm>
        <a:prstGeom prst="rect">
          <a:avLst/>
        </a:prstGeom>
        <a:solidFill>
          <a:schemeClr val="lt1">
            <a:alpha val="90000"/>
            <a:hueOff val="0"/>
            <a:satOff val="0"/>
            <a:lumOff val="0"/>
            <a:alphaOff val="0"/>
          </a:schemeClr>
        </a:solidFill>
        <a:ln w="12700" cap="flat" cmpd="sng" algn="ctr">
          <a:solidFill>
            <a:schemeClr val="accent4">
              <a:shade val="80000"/>
              <a:hueOff val="-171094"/>
              <a:satOff val="0"/>
              <a:lumOff val="112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BE3463-731B-446F-BC5E-817D50F65E86}">
      <dsp:nvSpPr>
        <dsp:cNvPr id="0" name=""/>
        <dsp:cNvSpPr/>
      </dsp:nvSpPr>
      <dsp:spPr>
        <a:xfrm>
          <a:off x="370546" y="857702"/>
          <a:ext cx="5187648" cy="501840"/>
        </a:xfrm>
        <a:prstGeom prst="roundRect">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81" tIns="0" rIns="196081" bIns="0" numCol="1" spcCol="1270" anchor="ctr" anchorCtr="0">
          <a:noAutofit/>
        </a:bodyPr>
        <a:lstStyle/>
        <a:p>
          <a:pPr marL="0" lvl="0" indent="0" algn="l" defTabSz="755650">
            <a:lnSpc>
              <a:spcPct val="90000"/>
            </a:lnSpc>
            <a:spcBef>
              <a:spcPct val="0"/>
            </a:spcBef>
            <a:spcAft>
              <a:spcPct val="35000"/>
            </a:spcAft>
            <a:buNone/>
          </a:pPr>
          <a:r>
            <a:rPr lang="lv-LV" sz="1700" kern="1200" dirty="0">
              <a:solidFill>
                <a:schemeClr val="tx1"/>
              </a:solidFill>
            </a:rPr>
            <a:t>Lietošanas drošība</a:t>
          </a:r>
        </a:p>
      </dsp:txBody>
      <dsp:txXfrm>
        <a:off x="395044" y="882200"/>
        <a:ext cx="5138652" cy="452844"/>
      </dsp:txXfrm>
    </dsp:sp>
    <dsp:sp modelId="{44EFC7E2-9297-4484-9933-B0C32B79F7B0}">
      <dsp:nvSpPr>
        <dsp:cNvPr id="0" name=""/>
        <dsp:cNvSpPr/>
      </dsp:nvSpPr>
      <dsp:spPr>
        <a:xfrm>
          <a:off x="0" y="1879742"/>
          <a:ext cx="7410927" cy="428400"/>
        </a:xfrm>
        <a:prstGeom prst="rect">
          <a:avLst/>
        </a:prstGeom>
        <a:solidFill>
          <a:schemeClr val="lt1">
            <a:alpha val="90000"/>
            <a:hueOff val="0"/>
            <a:satOff val="0"/>
            <a:lumOff val="0"/>
            <a:alphaOff val="0"/>
          </a:schemeClr>
        </a:solidFill>
        <a:ln w="12700" cap="flat" cmpd="sng" algn="ctr">
          <a:solidFill>
            <a:schemeClr val="accent4">
              <a:shade val="80000"/>
              <a:hueOff val="-342189"/>
              <a:satOff val="0"/>
              <a:lumOff val="225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E91756-843E-4FF8-AC73-DCBD93E7BE95}">
      <dsp:nvSpPr>
        <dsp:cNvPr id="0" name=""/>
        <dsp:cNvSpPr/>
      </dsp:nvSpPr>
      <dsp:spPr>
        <a:xfrm>
          <a:off x="370546" y="1628822"/>
          <a:ext cx="5187648" cy="501840"/>
        </a:xfrm>
        <a:prstGeom prst="roundRect">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81" tIns="0" rIns="196081" bIns="0" numCol="1" spcCol="1270" anchor="ctr" anchorCtr="0">
          <a:noAutofit/>
        </a:bodyPr>
        <a:lstStyle/>
        <a:p>
          <a:pPr marL="0" lvl="0" indent="0" algn="l" defTabSz="755650">
            <a:lnSpc>
              <a:spcPct val="90000"/>
            </a:lnSpc>
            <a:spcBef>
              <a:spcPct val="0"/>
            </a:spcBef>
            <a:spcAft>
              <a:spcPct val="35000"/>
            </a:spcAft>
            <a:buNone/>
          </a:pPr>
          <a:r>
            <a:rPr lang="lv-LV" sz="1700" kern="1200" dirty="0">
              <a:solidFill>
                <a:schemeClr val="tx1"/>
              </a:solidFill>
            </a:rPr>
            <a:t>Esošie ugunsdrošības risinājumi</a:t>
          </a:r>
        </a:p>
      </dsp:txBody>
      <dsp:txXfrm>
        <a:off x="395044" y="1653320"/>
        <a:ext cx="5138652" cy="452844"/>
      </dsp:txXfrm>
    </dsp:sp>
    <dsp:sp modelId="{E5E73E60-1BD8-4EA8-823C-40DA27BE49ED}">
      <dsp:nvSpPr>
        <dsp:cNvPr id="0" name=""/>
        <dsp:cNvSpPr/>
      </dsp:nvSpPr>
      <dsp:spPr>
        <a:xfrm>
          <a:off x="0" y="2650862"/>
          <a:ext cx="7410927" cy="428400"/>
        </a:xfrm>
        <a:prstGeom prst="rect">
          <a:avLst/>
        </a:prstGeom>
        <a:solidFill>
          <a:schemeClr val="lt1">
            <a:alpha val="90000"/>
            <a:hueOff val="0"/>
            <a:satOff val="0"/>
            <a:lumOff val="0"/>
            <a:alphaOff val="0"/>
          </a:schemeClr>
        </a:solidFill>
        <a:ln w="12700" cap="flat" cmpd="sng" algn="ctr">
          <a:solidFill>
            <a:schemeClr val="accent4">
              <a:shade val="80000"/>
              <a:hueOff val="-513283"/>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47C468-F5ED-4E6D-809F-A668C15B837E}">
      <dsp:nvSpPr>
        <dsp:cNvPr id="0" name=""/>
        <dsp:cNvSpPr/>
      </dsp:nvSpPr>
      <dsp:spPr>
        <a:xfrm>
          <a:off x="370546" y="2399942"/>
          <a:ext cx="5187648" cy="501840"/>
        </a:xfrm>
        <a:prstGeom prst="round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81" tIns="0" rIns="196081" bIns="0" numCol="1" spcCol="1270" anchor="ctr" anchorCtr="0">
          <a:noAutofit/>
        </a:bodyPr>
        <a:lstStyle/>
        <a:p>
          <a:pPr marL="0" lvl="0" indent="0" algn="l" defTabSz="755650">
            <a:lnSpc>
              <a:spcPct val="90000"/>
            </a:lnSpc>
            <a:spcBef>
              <a:spcPct val="0"/>
            </a:spcBef>
            <a:spcAft>
              <a:spcPct val="35000"/>
            </a:spcAft>
            <a:buNone/>
          </a:pPr>
          <a:r>
            <a:rPr lang="lv-LV" sz="1700" kern="1200" dirty="0">
              <a:solidFill>
                <a:schemeClr val="tx1"/>
              </a:solidFill>
            </a:rPr>
            <a:t>Patvaļīgā būvniecība</a:t>
          </a:r>
        </a:p>
      </dsp:txBody>
      <dsp:txXfrm>
        <a:off x="395044" y="2424440"/>
        <a:ext cx="513865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65B81F9-2954-457F-90A6-169AB8A5C95E}" type="datetimeFigureOut">
              <a:rPr lang="lv-LV" smtClean="0"/>
              <a:t>30.11.2023</a:t>
            </a:fld>
            <a:endParaRPr lang="lv-LV"/>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33C78289-7823-4A1B-98B3-0C7413FAAB9D}" type="slidenum">
              <a:rPr lang="lv-LV" smtClean="0"/>
              <a:t>‹#›</a:t>
            </a:fld>
            <a:endParaRPr lang="lv-LV"/>
          </a:p>
        </p:txBody>
      </p:sp>
    </p:spTree>
    <p:extLst>
      <p:ext uri="{BB962C8B-B14F-4D97-AF65-F5344CB8AC3E}">
        <p14:creationId xmlns:p14="http://schemas.microsoft.com/office/powerpoint/2010/main" val="391548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780F945-E499-4C92-8DE8-F10CF2F41073}" type="datetimeFigureOut">
              <a:rPr lang="lv-LV" smtClean="0"/>
              <a:pPr/>
              <a:t>30.11.2023</a:t>
            </a:fld>
            <a:endParaRPr lang="lv-LV"/>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A608D30-51D5-4434-8A74-401C909CFEB7}" type="slidenum">
              <a:rPr lang="lv-LV" smtClean="0"/>
              <a:pPr/>
              <a:t>‹#›</a:t>
            </a:fld>
            <a:endParaRPr lang="lv-LV"/>
          </a:p>
        </p:txBody>
      </p:sp>
    </p:spTree>
    <p:extLst>
      <p:ext uri="{BB962C8B-B14F-4D97-AF65-F5344CB8AC3E}">
        <p14:creationId xmlns:p14="http://schemas.microsoft.com/office/powerpoint/2010/main" val="363662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426976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81000"/>
            <a:ext cx="5946775" cy="3346450"/>
          </a:xfrm>
        </p:spPr>
      </p:sp>
      <p:sp>
        <p:nvSpPr>
          <p:cNvPr id="3" name="Notes Placeholder 2"/>
          <p:cNvSpPr>
            <a:spLocks noGrp="1"/>
          </p:cNvSpPr>
          <p:nvPr>
            <p:ph type="body" idx="1"/>
          </p:nvPr>
        </p:nvSpPr>
        <p:spPr>
          <a:xfrm>
            <a:off x="679767" y="3884060"/>
            <a:ext cx="5438140" cy="5291838"/>
          </a:xfrm>
        </p:spPr>
        <p:txBody>
          <a:bodyPr/>
          <a:lstStyle/>
          <a:p>
            <a:pPr marL="0" lvl="1" indent="0" algn="just">
              <a:buNone/>
            </a:pPr>
            <a:endParaRPr lang="lv-LV"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608D30-51D5-4434-8A74-401C909CFEB7}" type="slidenum">
              <a:rPr lang="lv-LV" smtClean="0"/>
              <a:pPr/>
              <a:t>10</a:t>
            </a:fld>
            <a:endParaRPr lang="lv-LV"/>
          </a:p>
        </p:txBody>
      </p:sp>
    </p:spTree>
    <p:extLst>
      <p:ext uri="{BB962C8B-B14F-4D97-AF65-F5344CB8AC3E}">
        <p14:creationId xmlns:p14="http://schemas.microsoft.com/office/powerpoint/2010/main" val="302314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lv-LV" sz="1200" b="1" i="1" dirty="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608D30-51D5-4434-8A74-401C909CFEB7}" type="slidenum">
              <a:rPr lang="lv-LV" smtClean="0"/>
              <a:pPr/>
              <a:t>11</a:t>
            </a:fld>
            <a:endParaRPr lang="lv-LV"/>
          </a:p>
        </p:txBody>
      </p:sp>
    </p:spTree>
    <p:extLst>
      <p:ext uri="{BB962C8B-B14F-4D97-AF65-F5344CB8AC3E}">
        <p14:creationId xmlns:p14="http://schemas.microsoft.com/office/powerpoint/2010/main" val="250005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12</a:t>
            </a:fld>
            <a:endParaRPr lang="lv-LV"/>
          </a:p>
        </p:txBody>
      </p:sp>
    </p:spTree>
    <p:extLst>
      <p:ext uri="{BB962C8B-B14F-4D97-AF65-F5344CB8AC3E}">
        <p14:creationId xmlns:p14="http://schemas.microsoft.com/office/powerpoint/2010/main" val="408869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13</a:t>
            </a:fld>
            <a:endParaRPr lang="lv-LV"/>
          </a:p>
        </p:txBody>
      </p:sp>
    </p:spTree>
    <p:extLst>
      <p:ext uri="{BB962C8B-B14F-4D97-AF65-F5344CB8AC3E}">
        <p14:creationId xmlns:p14="http://schemas.microsoft.com/office/powerpoint/2010/main" val="346708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14</a:t>
            </a:fld>
            <a:endParaRPr lang="lv-LV"/>
          </a:p>
        </p:txBody>
      </p:sp>
    </p:spTree>
    <p:extLst>
      <p:ext uri="{BB962C8B-B14F-4D97-AF65-F5344CB8AC3E}">
        <p14:creationId xmlns:p14="http://schemas.microsoft.com/office/powerpoint/2010/main" val="312554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buFont typeface="+mj-lt"/>
              <a:buNone/>
            </a:pPr>
            <a:endParaRPr lang="lv-LV"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15</a:t>
            </a:fld>
            <a:endParaRPr lang="lv-LV"/>
          </a:p>
        </p:txBody>
      </p:sp>
    </p:spTree>
    <p:extLst>
      <p:ext uri="{BB962C8B-B14F-4D97-AF65-F5344CB8AC3E}">
        <p14:creationId xmlns:p14="http://schemas.microsoft.com/office/powerpoint/2010/main" val="154326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buNone/>
            </a:pPr>
            <a:endParaRPr lang="lv-LV" sz="1200" dirty="0"/>
          </a:p>
        </p:txBody>
      </p:sp>
      <p:sp>
        <p:nvSpPr>
          <p:cNvPr id="4" name="Slide Number Placeholder 3"/>
          <p:cNvSpPr>
            <a:spLocks noGrp="1"/>
          </p:cNvSpPr>
          <p:nvPr>
            <p:ph type="sldNum" sz="quarter" idx="10"/>
          </p:nvPr>
        </p:nvSpPr>
        <p:spPr/>
        <p:txBody>
          <a:bodyPr/>
          <a:lstStyle/>
          <a:p>
            <a:fld id="{4A608D30-51D5-4434-8A74-401C909CFEB7}" type="slidenum">
              <a:rPr lang="lv-LV" smtClean="0"/>
              <a:pPr/>
              <a:t>17</a:t>
            </a:fld>
            <a:endParaRPr lang="lv-LV"/>
          </a:p>
        </p:txBody>
      </p:sp>
    </p:spTree>
    <p:extLst>
      <p:ext uri="{BB962C8B-B14F-4D97-AF65-F5344CB8AC3E}">
        <p14:creationId xmlns:p14="http://schemas.microsoft.com/office/powerpoint/2010/main" val="39960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2</a:t>
            </a:fld>
            <a:endParaRPr lang="lv-LV"/>
          </a:p>
        </p:txBody>
      </p:sp>
    </p:spTree>
    <p:extLst>
      <p:ext uri="{BB962C8B-B14F-4D97-AF65-F5344CB8AC3E}">
        <p14:creationId xmlns:p14="http://schemas.microsoft.com/office/powerpoint/2010/main" val="25286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3</a:t>
            </a:fld>
            <a:endParaRPr lang="lv-LV"/>
          </a:p>
        </p:txBody>
      </p:sp>
    </p:spTree>
    <p:extLst>
      <p:ext uri="{BB962C8B-B14F-4D97-AF65-F5344CB8AC3E}">
        <p14:creationId xmlns:p14="http://schemas.microsoft.com/office/powerpoint/2010/main" val="358340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4</a:t>
            </a:fld>
            <a:endParaRPr lang="lv-LV"/>
          </a:p>
        </p:txBody>
      </p:sp>
    </p:spTree>
    <p:extLst>
      <p:ext uri="{BB962C8B-B14F-4D97-AF65-F5344CB8AC3E}">
        <p14:creationId xmlns:p14="http://schemas.microsoft.com/office/powerpoint/2010/main" val="412897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5</a:t>
            </a:fld>
            <a:endParaRPr lang="lv-LV"/>
          </a:p>
        </p:txBody>
      </p:sp>
    </p:spTree>
    <p:extLst>
      <p:ext uri="{BB962C8B-B14F-4D97-AF65-F5344CB8AC3E}">
        <p14:creationId xmlns:p14="http://schemas.microsoft.com/office/powerpoint/2010/main" val="400520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6</a:t>
            </a:fld>
            <a:endParaRPr lang="lv-LV"/>
          </a:p>
        </p:txBody>
      </p:sp>
    </p:spTree>
    <p:extLst>
      <p:ext uri="{BB962C8B-B14F-4D97-AF65-F5344CB8AC3E}">
        <p14:creationId xmlns:p14="http://schemas.microsoft.com/office/powerpoint/2010/main" val="271618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7</a:t>
            </a:fld>
            <a:endParaRPr lang="lv-LV"/>
          </a:p>
        </p:txBody>
      </p:sp>
    </p:spTree>
    <p:extLst>
      <p:ext uri="{BB962C8B-B14F-4D97-AF65-F5344CB8AC3E}">
        <p14:creationId xmlns:p14="http://schemas.microsoft.com/office/powerpoint/2010/main" val="418532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8</a:t>
            </a:fld>
            <a:endParaRPr lang="lv-LV"/>
          </a:p>
        </p:txBody>
      </p:sp>
    </p:spTree>
    <p:extLst>
      <p:ext uri="{BB962C8B-B14F-4D97-AF65-F5344CB8AC3E}">
        <p14:creationId xmlns:p14="http://schemas.microsoft.com/office/powerpoint/2010/main" val="309486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9</a:t>
            </a:fld>
            <a:endParaRPr lang="lv-LV"/>
          </a:p>
        </p:txBody>
      </p:sp>
    </p:spTree>
    <p:extLst>
      <p:ext uri="{BB962C8B-B14F-4D97-AF65-F5344CB8AC3E}">
        <p14:creationId xmlns:p14="http://schemas.microsoft.com/office/powerpoint/2010/main" val="171466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38AB8787-F646-4501-A862-F1D6D30A721F}" type="datetime1">
              <a:rPr lang="lv-LV" smtClean="0"/>
              <a:pPr/>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08154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1BE0838-AB40-445A-8FC9-6EDEF8F03368}" type="datetime1">
              <a:rPr lang="lv-LV" smtClean="0"/>
              <a:pPr/>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406122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337037D5-4EB0-43AD-BF5D-E6BAFFED9260}" type="datetime1">
              <a:rPr lang="lv-LV" smtClean="0"/>
              <a:pPr/>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287874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0820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852" y="-18612"/>
            <a:ext cx="10515600" cy="1325563"/>
          </a:xfrm>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9F5930D3-BF83-4C79-98B4-D60E3BBFDE96}" type="datetime1">
              <a:rPr lang="lv-LV" smtClean="0"/>
              <a:pPr/>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8610600" y="6195575"/>
            <a:ext cx="2743200" cy="365125"/>
          </a:xfrm>
        </p:spPr>
        <p:txBody>
          <a:bodyPr/>
          <a:lstStyle/>
          <a:p>
            <a:fld id="{32F832BF-1DDA-4BBE-B340-68BC40090DFC}" type="slidenum">
              <a:rPr lang="lv-LV" smtClean="0"/>
              <a:pPr/>
              <a:t>‹#›</a:t>
            </a:fld>
            <a:endParaRPr lang="lv-LV"/>
          </a:p>
        </p:txBody>
      </p:sp>
      <p:pic>
        <p:nvPicPr>
          <p:cNvPr id="7" name="Picture 6"/>
          <p:cNvPicPr>
            <a:picLocks noChangeAspect="1"/>
          </p:cNvPicPr>
          <p:nvPr userDrawn="1"/>
        </p:nvPicPr>
        <p:blipFill rotWithShape="1">
          <a:blip r:embed="rId2" cstate="print"/>
          <a:srcRect l="42765" t="13473" r="28727" b="56141"/>
          <a:stretch/>
        </p:blipFill>
        <p:spPr>
          <a:xfrm>
            <a:off x="0" y="0"/>
            <a:ext cx="2384083" cy="1588168"/>
          </a:xfrm>
          <a:prstGeom prst="rect">
            <a:avLst/>
          </a:prstGeom>
        </p:spPr>
      </p:pic>
    </p:spTree>
    <p:extLst>
      <p:ext uri="{BB962C8B-B14F-4D97-AF65-F5344CB8AC3E}">
        <p14:creationId xmlns:p14="http://schemas.microsoft.com/office/powerpoint/2010/main" val="338330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AAB1E-907C-45A2-99A7-64E5F03267B4}" type="datetime1">
              <a:rPr lang="lv-LV" smtClean="0"/>
              <a:pPr/>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477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AB64563-D0C8-403D-86B6-93AAB89E2093}" type="datetime1">
              <a:rPr lang="lv-LV" smtClean="0"/>
              <a:pPr/>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5591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FE4E601-96AB-4EB3-AEC6-BED519576316}" type="datetime1">
              <a:rPr lang="lv-LV" smtClean="0"/>
              <a:pPr/>
              <a:t>30.11.2023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120391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CF7F5189-6390-43DF-9E13-92987D68E0F4}" type="datetime1">
              <a:rPr lang="lv-LV" smtClean="0"/>
              <a:pPr/>
              <a:t>30.11.2023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41146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BAB2-C859-4B1F-9806-937E6554A032}" type="datetime1">
              <a:rPr lang="lv-LV" smtClean="0"/>
              <a:pPr/>
              <a:t>30.11.2023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54533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6D43D-D335-4095-8404-1DFADA601DD6}" type="datetime1">
              <a:rPr lang="lv-LV" smtClean="0"/>
              <a:pPr/>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715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4A98-A2CD-4EC6-8246-94F35604F3ED}" type="datetime1">
              <a:rPr lang="lv-LV" smtClean="0"/>
              <a:pPr/>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88693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2B8DA-DF14-4BB5-88A7-B72992F525C8}" type="datetime1">
              <a:rPr lang="lv-LV" smtClean="0"/>
              <a:pPr/>
              <a:t>30.11.2023</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832BF-1DDA-4BBE-B340-68BC40090DFC}" type="slidenum">
              <a:rPr lang="lv-LV" smtClean="0"/>
              <a:pPr/>
              <a:t>‹#›</a:t>
            </a:fld>
            <a:endParaRPr lang="lv-LV"/>
          </a:p>
        </p:txBody>
      </p:sp>
    </p:spTree>
    <p:extLst>
      <p:ext uri="{BB962C8B-B14F-4D97-AF65-F5344CB8AC3E}">
        <p14:creationId xmlns:p14="http://schemas.microsoft.com/office/powerpoint/2010/main" val="249640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117" y="2924354"/>
            <a:ext cx="11445766" cy="1742537"/>
          </a:xfrm>
        </p:spPr>
        <p:txBody>
          <a:bodyPr>
            <a:noAutofit/>
          </a:bodyPr>
          <a:lstStyle/>
          <a:p>
            <a:r>
              <a:rPr lang="lv-LV" sz="4000" b="1" cap="all" dirty="0"/>
              <a:t>PAR BŪVJU </a:t>
            </a:r>
            <a:r>
              <a:rPr lang="lv-LV" sz="4000" b="1" cap="all" dirty="0" err="1"/>
              <a:t>TehniskO</a:t>
            </a:r>
            <a:r>
              <a:rPr lang="lv-LV" sz="4000" b="1" cap="all" dirty="0"/>
              <a:t> </a:t>
            </a:r>
            <a:r>
              <a:rPr lang="lv-LV" sz="4000" b="1" cap="all" dirty="0" err="1"/>
              <a:t>apsekošanU</a:t>
            </a:r>
            <a:br>
              <a:rPr lang="lv-LV" sz="4000" b="1" cap="all" dirty="0"/>
            </a:br>
            <a:r>
              <a:rPr lang="lv-LV" sz="4000" b="1" cap="all" dirty="0"/>
              <a:t>NORMATĪVAJOS </a:t>
            </a:r>
            <a:r>
              <a:rPr lang="lv-LV" sz="4000" b="1" cap="all" dirty="0" err="1"/>
              <a:t>AKTos</a:t>
            </a:r>
            <a:endParaRPr lang="lv-LV" sz="4000" b="1" cap="all" dirty="0"/>
          </a:p>
        </p:txBody>
      </p:sp>
      <p:sp>
        <p:nvSpPr>
          <p:cNvPr id="16" name="Slide Number Placeholder 15"/>
          <p:cNvSpPr>
            <a:spLocks noGrp="1"/>
          </p:cNvSpPr>
          <p:nvPr>
            <p:ph type="sldNum" sz="quarter" idx="12"/>
          </p:nvPr>
        </p:nvSpPr>
        <p:spPr>
          <a:xfrm>
            <a:off x="8610600" y="6230222"/>
            <a:ext cx="2743200" cy="365125"/>
          </a:xfrm>
        </p:spPr>
        <p:txBody>
          <a:bodyPr/>
          <a:lstStyle/>
          <a:p>
            <a:fld id="{32F832BF-1DDA-4BBE-B340-68BC40090DFC}" type="slidenum">
              <a:rPr lang="lv-LV" smtClean="0"/>
              <a:pPr/>
              <a:t>1</a:t>
            </a:fld>
            <a:endParaRPr lang="lv-LV" dirty="0"/>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5" name="Text Placeholder 2"/>
          <p:cNvSpPr txBox="1">
            <a:spLocks/>
          </p:cNvSpPr>
          <p:nvPr/>
        </p:nvSpPr>
        <p:spPr>
          <a:xfrm>
            <a:off x="0" y="5295504"/>
            <a:ext cx="12192000" cy="1562496"/>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sz="2000" dirty="0">
              <a:solidFill>
                <a:schemeClr val="tx1"/>
              </a:solidFill>
            </a:endParaRPr>
          </a:p>
          <a:p>
            <a:pPr algn="ctr"/>
            <a:r>
              <a:rPr lang="lv-LV" sz="2000" dirty="0">
                <a:solidFill>
                  <a:schemeClr val="tx1"/>
                </a:solidFill>
              </a:rPr>
              <a:t>Būvniecības kontroles departamenta </a:t>
            </a:r>
          </a:p>
          <a:p>
            <a:pPr algn="ctr"/>
            <a:r>
              <a:rPr lang="lv-LV" sz="2000" dirty="0">
                <a:solidFill>
                  <a:schemeClr val="tx1"/>
                </a:solidFill>
              </a:rPr>
              <a:t>Būvdarbu kontroles nodaļas</a:t>
            </a:r>
          </a:p>
          <a:p>
            <a:pPr algn="ctr"/>
            <a:r>
              <a:rPr lang="lv-LV" sz="2000" dirty="0">
                <a:solidFill>
                  <a:schemeClr val="tx1"/>
                </a:solidFill>
              </a:rPr>
              <a:t>būvinspektore</a:t>
            </a:r>
          </a:p>
          <a:p>
            <a:pPr algn="ctr"/>
            <a:r>
              <a:rPr lang="lv-LV" sz="2000" b="1" dirty="0">
                <a:solidFill>
                  <a:schemeClr val="tx1"/>
                </a:solidFill>
              </a:rPr>
              <a:t>Ligita Būmane</a:t>
            </a:r>
            <a:endParaRPr lang="lv-LV" sz="1600" dirty="0">
              <a:solidFill>
                <a:schemeClr val="tx1"/>
              </a:solidFill>
            </a:endParaRPr>
          </a:p>
          <a:p>
            <a:r>
              <a:rPr lang="lv-LV" sz="1600" dirty="0">
                <a:solidFill>
                  <a:schemeClr val="tx1"/>
                </a:solidFill>
              </a:rPr>
              <a:t> </a:t>
            </a:r>
          </a:p>
          <a:p>
            <a:pPr algn="r"/>
            <a:endParaRPr lang="lv-LV" sz="1600" dirty="0">
              <a:solidFill>
                <a:schemeClr val="tx1"/>
              </a:solidFill>
            </a:endParaRPr>
          </a:p>
        </p:txBody>
      </p:sp>
    </p:spTree>
    <p:extLst>
      <p:ext uri="{BB962C8B-B14F-4D97-AF65-F5344CB8AC3E}">
        <p14:creationId xmlns:p14="http://schemas.microsoft.com/office/powerpoint/2010/main" val="200655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Left-Right 23">
            <a:extLst>
              <a:ext uri="{FF2B5EF4-FFF2-40B4-BE49-F238E27FC236}">
                <a16:creationId xmlns:a16="http://schemas.microsoft.com/office/drawing/2014/main" id="{51638B30-1EB6-F754-21CE-710A9B2F86FA}"/>
              </a:ext>
            </a:extLst>
          </p:cNvPr>
          <p:cNvSpPr/>
          <p:nvPr/>
        </p:nvSpPr>
        <p:spPr>
          <a:xfrm>
            <a:off x="1741171" y="3829869"/>
            <a:ext cx="7357109" cy="1451647"/>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lv-LV"/>
          </a:p>
        </p:txBody>
      </p:sp>
      <p:sp>
        <p:nvSpPr>
          <p:cNvPr id="23" name="Arrow: Left-Right 22">
            <a:extLst>
              <a:ext uri="{FF2B5EF4-FFF2-40B4-BE49-F238E27FC236}">
                <a16:creationId xmlns:a16="http://schemas.microsoft.com/office/drawing/2014/main" id="{0C163495-2CBB-1D1C-6FE5-6382A57FFFCB}"/>
              </a:ext>
            </a:extLst>
          </p:cNvPr>
          <p:cNvSpPr/>
          <p:nvPr/>
        </p:nvSpPr>
        <p:spPr>
          <a:xfrm>
            <a:off x="759264" y="1784118"/>
            <a:ext cx="10377369" cy="1396901"/>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lv-LV"/>
          </a:p>
        </p:txBody>
      </p:sp>
      <p:sp>
        <p:nvSpPr>
          <p:cNvPr id="9" name="Slide Number Placeholder 8"/>
          <p:cNvSpPr>
            <a:spLocks noGrp="1"/>
          </p:cNvSpPr>
          <p:nvPr>
            <p:ph type="sldNum" sz="quarter" idx="12"/>
          </p:nvPr>
        </p:nvSpPr>
        <p:spPr/>
        <p:txBody>
          <a:bodyPr/>
          <a:lstStyle/>
          <a:p>
            <a:fld id="{32F832BF-1DDA-4BBE-B340-68BC40090DFC}" type="slidenum">
              <a:rPr lang="lv-LV" smtClean="0"/>
              <a:pPr/>
              <a:t>10</a:t>
            </a:fld>
            <a:endParaRPr lang="lv-LV" dirty="0"/>
          </a:p>
        </p:txBody>
      </p:sp>
      <p:sp>
        <p:nvSpPr>
          <p:cNvPr id="11" name="Rectangle 10"/>
          <p:cNvSpPr/>
          <p:nvPr/>
        </p:nvSpPr>
        <p:spPr>
          <a:xfrm>
            <a:off x="1095454" y="2165258"/>
            <a:ext cx="3078013" cy="646331"/>
          </a:xfrm>
          <a:prstGeom prst="rect">
            <a:avLst/>
          </a:prstGeom>
        </p:spPr>
        <p:txBody>
          <a:bodyPr wrap="square">
            <a:spAutoFit/>
          </a:bodyPr>
          <a:lstStyle/>
          <a:p>
            <a:pPr algn="ctr"/>
            <a:r>
              <a:rPr lang="lv-LV" dirty="0"/>
              <a:t>Nodota ekspluatācijā pirms 01.11.2011.</a:t>
            </a:r>
          </a:p>
        </p:txBody>
      </p:sp>
      <p:sp>
        <p:nvSpPr>
          <p:cNvPr id="13" name="TextBox 12"/>
          <p:cNvSpPr txBox="1"/>
          <p:nvPr/>
        </p:nvSpPr>
        <p:spPr>
          <a:xfrm>
            <a:off x="8051784" y="2165257"/>
            <a:ext cx="2997835" cy="646331"/>
          </a:xfrm>
          <a:prstGeom prst="rect">
            <a:avLst/>
          </a:prstGeom>
          <a:noFill/>
        </p:spPr>
        <p:txBody>
          <a:bodyPr wrap="square" rtlCol="0">
            <a:spAutoFit/>
          </a:bodyPr>
          <a:lstStyle/>
          <a:p>
            <a:pPr algn="ctr"/>
            <a:r>
              <a:rPr lang="lv-LV" dirty="0"/>
              <a:t>PTA jābūt veiktai </a:t>
            </a:r>
          </a:p>
          <a:p>
            <a:pPr algn="ctr"/>
            <a:r>
              <a:rPr lang="lv-LV" dirty="0"/>
              <a:t>līdz 31.10.2031.</a:t>
            </a:r>
          </a:p>
        </p:txBody>
      </p:sp>
      <p:sp>
        <p:nvSpPr>
          <p:cNvPr id="19" name="Rectangle 18"/>
          <p:cNvSpPr/>
          <p:nvPr/>
        </p:nvSpPr>
        <p:spPr>
          <a:xfrm>
            <a:off x="348377" y="6189808"/>
            <a:ext cx="10543986" cy="369332"/>
          </a:xfrm>
          <a:prstGeom prst="rect">
            <a:avLst/>
          </a:prstGeom>
        </p:spPr>
        <p:txBody>
          <a:bodyPr wrap="square">
            <a:spAutoFit/>
          </a:bodyPr>
          <a:lstStyle/>
          <a:p>
            <a:pPr algn="r"/>
            <a:r>
              <a:rPr lang="lv-LV" i="1" dirty="0"/>
              <a:t>(</a:t>
            </a:r>
            <a:r>
              <a:rPr lang="lv-LV" sz="1800" i="1" dirty="0">
                <a:solidFill>
                  <a:srgbClr val="414142"/>
                </a:solidFill>
              </a:rPr>
              <a:t>LBN 405-21 29. un 30.punkts; P</a:t>
            </a:r>
            <a:r>
              <a:rPr lang="lv-LV" i="1" dirty="0">
                <a:solidFill>
                  <a:srgbClr val="414142"/>
                </a:solidFill>
              </a:rPr>
              <a:t>TA – periodiskā tehniskā apsekošana</a:t>
            </a:r>
            <a:r>
              <a:rPr lang="lv-LV" sz="1800" i="1" dirty="0">
                <a:solidFill>
                  <a:srgbClr val="414142"/>
                </a:solidFill>
              </a:rPr>
              <a:t>)</a:t>
            </a:r>
            <a:endParaRPr lang="lv-LV" i="1" dirty="0"/>
          </a:p>
        </p:txBody>
      </p:sp>
      <p:pic>
        <p:nvPicPr>
          <p:cNvPr id="4" name="Graphic 3" descr="City outline">
            <a:extLst>
              <a:ext uri="{FF2B5EF4-FFF2-40B4-BE49-F238E27FC236}">
                <a16:creationId xmlns:a16="http://schemas.microsoft.com/office/drawing/2014/main" id="{683B7238-3D15-4A1C-37AF-0582AE763B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5601" y="1381579"/>
            <a:ext cx="2034048" cy="2034048"/>
          </a:xfrm>
          <a:prstGeom prst="rect">
            <a:avLst/>
          </a:prstGeom>
        </p:spPr>
      </p:pic>
      <p:sp>
        <p:nvSpPr>
          <p:cNvPr id="21" name="TextBox 20">
            <a:extLst>
              <a:ext uri="{FF2B5EF4-FFF2-40B4-BE49-F238E27FC236}">
                <a16:creationId xmlns:a16="http://schemas.microsoft.com/office/drawing/2014/main" id="{CEC5EEE0-AB3E-0B48-F874-C0D36A2DADCF}"/>
              </a:ext>
            </a:extLst>
          </p:cNvPr>
          <p:cNvSpPr txBox="1"/>
          <p:nvPr/>
        </p:nvSpPr>
        <p:spPr>
          <a:xfrm>
            <a:off x="6226862" y="4231556"/>
            <a:ext cx="2997835" cy="646331"/>
          </a:xfrm>
          <a:prstGeom prst="rect">
            <a:avLst/>
          </a:prstGeom>
          <a:noFill/>
        </p:spPr>
        <p:txBody>
          <a:bodyPr wrap="square" rtlCol="0">
            <a:spAutoFit/>
          </a:bodyPr>
          <a:lstStyle/>
          <a:p>
            <a:pPr algn="ctr"/>
            <a:r>
              <a:rPr lang="lv-LV" b="1" dirty="0">
                <a:solidFill>
                  <a:srgbClr val="FF0000"/>
                </a:solidFill>
              </a:rPr>
              <a:t>PTA jābūt veiktai </a:t>
            </a:r>
          </a:p>
          <a:p>
            <a:pPr algn="ctr"/>
            <a:r>
              <a:rPr lang="lv-LV" b="1" dirty="0">
                <a:solidFill>
                  <a:srgbClr val="FF0000"/>
                </a:solidFill>
              </a:rPr>
              <a:t>līdz 31.10.2024.</a:t>
            </a:r>
          </a:p>
        </p:txBody>
      </p:sp>
      <p:sp>
        <p:nvSpPr>
          <p:cNvPr id="22" name="Rectangle 21">
            <a:extLst>
              <a:ext uri="{FF2B5EF4-FFF2-40B4-BE49-F238E27FC236}">
                <a16:creationId xmlns:a16="http://schemas.microsoft.com/office/drawing/2014/main" id="{7E3C314C-3337-CA09-9EAB-22F307CD7DA2}"/>
              </a:ext>
            </a:extLst>
          </p:cNvPr>
          <p:cNvSpPr/>
          <p:nvPr/>
        </p:nvSpPr>
        <p:spPr>
          <a:xfrm>
            <a:off x="2139801" y="4231557"/>
            <a:ext cx="3078013" cy="646331"/>
          </a:xfrm>
          <a:prstGeom prst="rect">
            <a:avLst/>
          </a:prstGeom>
        </p:spPr>
        <p:txBody>
          <a:bodyPr wrap="square">
            <a:spAutoFit/>
          </a:bodyPr>
          <a:lstStyle/>
          <a:p>
            <a:pPr algn="ctr"/>
            <a:r>
              <a:rPr lang="lv-LV" dirty="0"/>
              <a:t>Nodota ekspluatācijā pirms 01.10.2014.</a:t>
            </a:r>
          </a:p>
        </p:txBody>
      </p:sp>
      <p:sp>
        <p:nvSpPr>
          <p:cNvPr id="28" name="Title 1">
            <a:extLst>
              <a:ext uri="{FF2B5EF4-FFF2-40B4-BE49-F238E27FC236}">
                <a16:creationId xmlns:a16="http://schemas.microsoft.com/office/drawing/2014/main" id="{48C55115-414F-A720-27A9-0C0EBCB8E3BD}"/>
              </a:ext>
            </a:extLst>
          </p:cNvPr>
          <p:cNvSpPr>
            <a:spLocks noGrp="1"/>
          </p:cNvSpPr>
          <p:nvPr>
            <p:ph type="title"/>
          </p:nvPr>
        </p:nvSpPr>
        <p:spPr>
          <a:xfrm>
            <a:off x="1086852" y="-18612"/>
            <a:ext cx="10515600" cy="1325563"/>
          </a:xfrm>
        </p:spPr>
        <p:txBody>
          <a:bodyPr>
            <a:normAutofit/>
          </a:bodyPr>
          <a:lstStyle/>
          <a:p>
            <a:pPr algn="r"/>
            <a:r>
              <a:rPr lang="lv-LV" sz="3000" b="1" dirty="0">
                <a:latin typeface="+mn-lt"/>
              </a:rPr>
              <a:t>Periodiskā tehniskā apsekošana [2]</a:t>
            </a:r>
          </a:p>
        </p:txBody>
      </p:sp>
      <p:pic>
        <p:nvPicPr>
          <p:cNvPr id="3" name="Graphic 2" descr="Cathedral outline">
            <a:extLst>
              <a:ext uri="{FF2B5EF4-FFF2-40B4-BE49-F238E27FC236}">
                <a16:creationId xmlns:a16="http://schemas.microsoft.com/office/drawing/2014/main" id="{69EC19C5-F04A-AEAF-712C-3157F9E08B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814" y="3658186"/>
            <a:ext cx="1451646" cy="1451646"/>
          </a:xfrm>
          <a:prstGeom prst="rect">
            <a:avLst/>
          </a:prstGeom>
        </p:spPr>
      </p:pic>
      <p:sp>
        <p:nvSpPr>
          <p:cNvPr id="2" name="Rectangle 1">
            <a:extLst>
              <a:ext uri="{FF2B5EF4-FFF2-40B4-BE49-F238E27FC236}">
                <a16:creationId xmlns:a16="http://schemas.microsoft.com/office/drawing/2014/main" id="{DE3939D5-9ACC-F7D7-FCC7-48B283E2450B}"/>
              </a:ext>
            </a:extLst>
          </p:cNvPr>
          <p:cNvSpPr/>
          <p:nvPr/>
        </p:nvSpPr>
        <p:spPr>
          <a:xfrm>
            <a:off x="4573618" y="3002535"/>
            <a:ext cx="3078013" cy="584775"/>
          </a:xfrm>
          <a:prstGeom prst="rect">
            <a:avLst/>
          </a:prstGeom>
        </p:spPr>
        <p:txBody>
          <a:bodyPr wrap="square">
            <a:spAutoFit/>
          </a:bodyPr>
          <a:lstStyle/>
          <a:p>
            <a:pPr algn="ctr"/>
            <a:r>
              <a:rPr lang="lv-LV" sz="1600" dirty="0">
                <a:solidFill>
                  <a:srgbClr val="414142"/>
                </a:solidFill>
                <a:latin typeface="Arial" panose="020B0604020202020204" pitchFamily="34" charset="0"/>
              </a:rPr>
              <a:t>Daudzstāvu daudzdzīvokļu dzīvojamās ēkas</a:t>
            </a:r>
            <a:endParaRPr lang="lv-LV" sz="1600" dirty="0"/>
          </a:p>
        </p:txBody>
      </p:sp>
      <p:sp>
        <p:nvSpPr>
          <p:cNvPr id="5" name="Rectangle 4">
            <a:extLst>
              <a:ext uri="{FF2B5EF4-FFF2-40B4-BE49-F238E27FC236}">
                <a16:creationId xmlns:a16="http://schemas.microsoft.com/office/drawing/2014/main" id="{5ADB93D9-FFD6-4E72-E30F-22B080BBDA6A}"/>
              </a:ext>
            </a:extLst>
          </p:cNvPr>
          <p:cNvSpPr/>
          <p:nvPr/>
        </p:nvSpPr>
        <p:spPr>
          <a:xfrm>
            <a:off x="4404630" y="5028156"/>
            <a:ext cx="3078013" cy="369332"/>
          </a:xfrm>
          <a:prstGeom prst="rect">
            <a:avLst/>
          </a:prstGeom>
        </p:spPr>
        <p:txBody>
          <a:bodyPr wrap="square">
            <a:spAutoFit/>
          </a:bodyPr>
          <a:lstStyle/>
          <a:p>
            <a:pPr algn="ctr"/>
            <a:r>
              <a:rPr lang="lv-LV" dirty="0"/>
              <a:t>Publiskas ēkas</a:t>
            </a:r>
          </a:p>
        </p:txBody>
      </p:sp>
    </p:spTree>
    <p:extLst>
      <p:ext uri="{BB962C8B-B14F-4D97-AF65-F5344CB8AC3E}">
        <p14:creationId xmlns:p14="http://schemas.microsoft.com/office/powerpoint/2010/main" val="338948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B6C8-6B4D-5B64-2F43-67C70A71947E}"/>
              </a:ext>
            </a:extLst>
          </p:cNvPr>
          <p:cNvSpPr>
            <a:spLocks noGrp="1"/>
          </p:cNvSpPr>
          <p:nvPr>
            <p:ph type="title"/>
          </p:nvPr>
        </p:nvSpPr>
        <p:spPr/>
        <p:txBody>
          <a:bodyPr>
            <a:normAutofit/>
          </a:bodyPr>
          <a:lstStyle/>
          <a:p>
            <a:pPr algn="r"/>
            <a:r>
              <a:rPr lang="lv-LV" sz="3000" b="1" dirty="0">
                <a:latin typeface="+mn-lt"/>
              </a:rPr>
              <a:t>Periodiskās tehniskās apsekošanas apjoms</a:t>
            </a:r>
          </a:p>
        </p:txBody>
      </p:sp>
      <p:sp>
        <p:nvSpPr>
          <p:cNvPr id="4" name="Slide Number Placeholder 3">
            <a:extLst>
              <a:ext uri="{FF2B5EF4-FFF2-40B4-BE49-F238E27FC236}">
                <a16:creationId xmlns:a16="http://schemas.microsoft.com/office/drawing/2014/main" id="{3970896E-FEED-5D53-D1E9-1C211993A372}"/>
              </a:ext>
            </a:extLst>
          </p:cNvPr>
          <p:cNvSpPr>
            <a:spLocks noGrp="1"/>
          </p:cNvSpPr>
          <p:nvPr>
            <p:ph type="sldNum" sz="quarter" idx="12"/>
          </p:nvPr>
        </p:nvSpPr>
        <p:spPr/>
        <p:txBody>
          <a:bodyPr/>
          <a:lstStyle/>
          <a:p>
            <a:fld id="{32F832BF-1DDA-4BBE-B340-68BC40090DFC}" type="slidenum">
              <a:rPr lang="lv-LV" smtClean="0"/>
              <a:pPr/>
              <a:t>11</a:t>
            </a:fld>
            <a:endParaRPr lang="lv-LV" dirty="0"/>
          </a:p>
        </p:txBody>
      </p:sp>
      <p:sp>
        <p:nvSpPr>
          <p:cNvPr id="3" name="Rectangle 2">
            <a:extLst>
              <a:ext uri="{FF2B5EF4-FFF2-40B4-BE49-F238E27FC236}">
                <a16:creationId xmlns:a16="http://schemas.microsoft.com/office/drawing/2014/main" id="{AAF0711E-9069-314D-EAE1-4F261F09013F}"/>
              </a:ext>
            </a:extLst>
          </p:cNvPr>
          <p:cNvSpPr/>
          <p:nvPr/>
        </p:nvSpPr>
        <p:spPr>
          <a:xfrm>
            <a:off x="1132764" y="6191368"/>
            <a:ext cx="10007678" cy="369332"/>
          </a:xfrm>
          <a:prstGeom prst="rect">
            <a:avLst/>
          </a:prstGeom>
        </p:spPr>
        <p:txBody>
          <a:bodyPr wrap="square">
            <a:spAutoFit/>
          </a:bodyPr>
          <a:lstStyle/>
          <a:p>
            <a:pPr marL="0" indent="0" algn="r">
              <a:buNone/>
            </a:pPr>
            <a:r>
              <a:rPr lang="lv-LV" sz="1800" i="1" dirty="0">
                <a:solidFill>
                  <a:srgbClr val="414142"/>
                </a:solidFill>
              </a:rPr>
              <a:t>(LBN 405-21 10.punkts</a:t>
            </a:r>
            <a:r>
              <a:rPr lang="lv-LV" i="1" dirty="0">
                <a:solidFill>
                  <a:srgbClr val="414142"/>
                </a:solidFill>
              </a:rPr>
              <a:t>)</a:t>
            </a:r>
            <a:endParaRPr lang="lv-LV" sz="1800" i="1" dirty="0">
              <a:solidFill>
                <a:srgbClr val="414142"/>
              </a:solidFill>
            </a:endParaRPr>
          </a:p>
        </p:txBody>
      </p:sp>
      <p:sp>
        <p:nvSpPr>
          <p:cNvPr id="6" name="Content Placeholder 2">
            <a:extLst>
              <a:ext uri="{FF2B5EF4-FFF2-40B4-BE49-F238E27FC236}">
                <a16:creationId xmlns:a16="http://schemas.microsoft.com/office/drawing/2014/main" id="{32F74D35-E402-3F0B-E74E-91E8EF21C413}"/>
              </a:ext>
            </a:extLst>
          </p:cNvPr>
          <p:cNvSpPr txBox="1">
            <a:spLocks/>
          </p:cNvSpPr>
          <p:nvPr/>
        </p:nvSpPr>
        <p:spPr>
          <a:xfrm>
            <a:off x="838200" y="4715837"/>
            <a:ext cx="10515600" cy="1985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800" dirty="0">
                <a:effectLst/>
                <a:latin typeface="Arial" panose="020B0604020202020204" pitchFamily="34" charset="0"/>
                <a:ea typeface="Calibri" panose="020F0502020204030204" pitchFamily="34" charset="0"/>
                <a:cs typeface="Arial" panose="020B0604020202020204" pitchFamily="34" charset="0"/>
              </a:rPr>
              <a:t>Periodisk</a:t>
            </a:r>
            <a:r>
              <a:rPr lang="lv-LV" sz="1800" dirty="0">
                <a:latin typeface="Arial" panose="020B0604020202020204" pitchFamily="34" charset="0"/>
                <a:ea typeface="Calibri" panose="020F0502020204030204" pitchFamily="34" charset="0"/>
                <a:cs typeface="Arial" panose="020B0604020202020204" pitchFamily="34" charset="0"/>
              </a:rPr>
              <a:t>ās</a:t>
            </a:r>
            <a:r>
              <a:rPr lang="lv-LV" sz="1800" dirty="0">
                <a:effectLst/>
                <a:latin typeface="Arial" panose="020B0604020202020204" pitchFamily="34" charset="0"/>
                <a:ea typeface="Calibri" panose="020F0502020204030204" pitchFamily="34" charset="0"/>
                <a:cs typeface="Arial" panose="020B0604020202020204" pitchFamily="34" charset="0"/>
              </a:rPr>
              <a:t> tehniskās apsekošanas veicējam jāgūst atbildi par būves atbilstību visām definētajām būtiskām prasībām būvei.</a:t>
            </a:r>
          </a:p>
        </p:txBody>
      </p:sp>
      <p:graphicFrame>
        <p:nvGraphicFramePr>
          <p:cNvPr id="7" name="Diagram 6">
            <a:extLst>
              <a:ext uri="{FF2B5EF4-FFF2-40B4-BE49-F238E27FC236}">
                <a16:creationId xmlns:a16="http://schemas.microsoft.com/office/drawing/2014/main" id="{DEE2A7BA-68BE-0B96-D48F-C5F4E617B0D1}"/>
              </a:ext>
            </a:extLst>
          </p:cNvPr>
          <p:cNvGraphicFramePr/>
          <p:nvPr>
            <p:extLst>
              <p:ext uri="{D42A27DB-BD31-4B8C-83A1-F6EECF244321}">
                <p14:modId xmlns:p14="http://schemas.microsoft.com/office/powerpoint/2010/main" val="3705533522"/>
              </p:ext>
            </p:extLst>
          </p:nvPr>
        </p:nvGraphicFramePr>
        <p:xfrm>
          <a:off x="2431139" y="1306951"/>
          <a:ext cx="7410927" cy="316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711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4497-97BE-0E42-34CA-92A7DF4C8287}"/>
              </a:ext>
            </a:extLst>
          </p:cNvPr>
          <p:cNvSpPr>
            <a:spLocks noGrp="1"/>
          </p:cNvSpPr>
          <p:nvPr>
            <p:ph type="title"/>
          </p:nvPr>
        </p:nvSpPr>
        <p:spPr/>
        <p:txBody>
          <a:bodyPr>
            <a:normAutofit/>
          </a:bodyPr>
          <a:lstStyle/>
          <a:p>
            <a:pPr algn="r"/>
            <a:r>
              <a:rPr lang="lv-LV" sz="3000" b="1" dirty="0">
                <a:latin typeface="+mn-lt"/>
              </a:rPr>
              <a:t>Tehniskās apsekošanas atzinuma forma [1]</a:t>
            </a:r>
          </a:p>
        </p:txBody>
      </p:sp>
      <p:sp>
        <p:nvSpPr>
          <p:cNvPr id="4" name="Slide Number Placeholder 3">
            <a:extLst>
              <a:ext uri="{FF2B5EF4-FFF2-40B4-BE49-F238E27FC236}">
                <a16:creationId xmlns:a16="http://schemas.microsoft.com/office/drawing/2014/main" id="{B9F16B7A-AC3D-1175-9D8B-81BD3B4F3638}"/>
              </a:ext>
            </a:extLst>
          </p:cNvPr>
          <p:cNvSpPr>
            <a:spLocks noGrp="1"/>
          </p:cNvSpPr>
          <p:nvPr>
            <p:ph type="sldNum" sz="quarter" idx="12"/>
          </p:nvPr>
        </p:nvSpPr>
        <p:spPr/>
        <p:txBody>
          <a:bodyPr/>
          <a:lstStyle/>
          <a:p>
            <a:fld id="{32F832BF-1DDA-4BBE-B340-68BC40090DFC}" type="slidenum">
              <a:rPr lang="lv-LV" smtClean="0"/>
              <a:pPr/>
              <a:t>12</a:t>
            </a:fld>
            <a:endParaRPr lang="lv-LV"/>
          </a:p>
        </p:txBody>
      </p:sp>
      <p:pic>
        <p:nvPicPr>
          <p:cNvPr id="6" name="Picture 5">
            <a:extLst>
              <a:ext uri="{FF2B5EF4-FFF2-40B4-BE49-F238E27FC236}">
                <a16:creationId xmlns:a16="http://schemas.microsoft.com/office/drawing/2014/main" id="{78FF77FD-BB3C-B999-7B7E-249DE543F192}"/>
              </a:ext>
            </a:extLst>
          </p:cNvPr>
          <p:cNvPicPr>
            <a:picLocks noChangeAspect="1"/>
          </p:cNvPicPr>
          <p:nvPr/>
        </p:nvPicPr>
        <p:blipFill>
          <a:blip r:embed="rId3"/>
          <a:stretch>
            <a:fillRect/>
          </a:stretch>
        </p:blipFill>
        <p:spPr>
          <a:xfrm>
            <a:off x="576763" y="1719001"/>
            <a:ext cx="5519237" cy="3676995"/>
          </a:xfrm>
          <a:prstGeom prst="rect">
            <a:avLst/>
          </a:prstGeom>
        </p:spPr>
      </p:pic>
      <p:pic>
        <p:nvPicPr>
          <p:cNvPr id="8" name="Picture 7">
            <a:extLst>
              <a:ext uri="{FF2B5EF4-FFF2-40B4-BE49-F238E27FC236}">
                <a16:creationId xmlns:a16="http://schemas.microsoft.com/office/drawing/2014/main" id="{344A24A8-0CA6-54AE-4F55-E5EE2E4E3187}"/>
              </a:ext>
            </a:extLst>
          </p:cNvPr>
          <p:cNvPicPr>
            <a:picLocks noChangeAspect="1"/>
          </p:cNvPicPr>
          <p:nvPr/>
        </p:nvPicPr>
        <p:blipFill>
          <a:blip r:embed="rId4"/>
          <a:stretch>
            <a:fillRect/>
          </a:stretch>
        </p:blipFill>
        <p:spPr>
          <a:xfrm>
            <a:off x="6296526" y="1775656"/>
            <a:ext cx="5057274" cy="3951213"/>
          </a:xfrm>
          <a:prstGeom prst="rect">
            <a:avLst/>
          </a:prstGeom>
        </p:spPr>
      </p:pic>
    </p:spTree>
    <p:extLst>
      <p:ext uri="{BB962C8B-B14F-4D97-AF65-F5344CB8AC3E}">
        <p14:creationId xmlns:p14="http://schemas.microsoft.com/office/powerpoint/2010/main" val="27401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03F3-CA3D-8F8B-A200-8C9372B22802}"/>
              </a:ext>
            </a:extLst>
          </p:cNvPr>
          <p:cNvSpPr>
            <a:spLocks noGrp="1"/>
          </p:cNvSpPr>
          <p:nvPr>
            <p:ph type="title"/>
          </p:nvPr>
        </p:nvSpPr>
        <p:spPr/>
        <p:txBody>
          <a:bodyPr>
            <a:normAutofit/>
          </a:bodyPr>
          <a:lstStyle/>
          <a:p>
            <a:pPr algn="r"/>
            <a:r>
              <a:rPr lang="lv-LV" sz="3000" b="1" dirty="0">
                <a:latin typeface="+mn-lt"/>
              </a:rPr>
              <a:t>Tehniskās apsekošanas atzinuma forma [2]</a:t>
            </a:r>
            <a:endParaRPr lang="lv-LV" sz="3000" dirty="0"/>
          </a:p>
        </p:txBody>
      </p:sp>
      <p:pic>
        <p:nvPicPr>
          <p:cNvPr id="6" name="Content Placeholder 5">
            <a:extLst>
              <a:ext uri="{FF2B5EF4-FFF2-40B4-BE49-F238E27FC236}">
                <a16:creationId xmlns:a16="http://schemas.microsoft.com/office/drawing/2014/main" id="{8DB4F9DE-F5AF-FE53-7830-AF80E1B189A2}"/>
              </a:ext>
            </a:extLst>
          </p:cNvPr>
          <p:cNvPicPr>
            <a:picLocks noGrp="1" noChangeAspect="1"/>
          </p:cNvPicPr>
          <p:nvPr>
            <p:ph idx="1"/>
          </p:nvPr>
        </p:nvPicPr>
        <p:blipFill>
          <a:blip r:embed="rId3"/>
          <a:stretch>
            <a:fillRect/>
          </a:stretch>
        </p:blipFill>
        <p:spPr>
          <a:xfrm>
            <a:off x="329428" y="1575594"/>
            <a:ext cx="6220668" cy="4147112"/>
          </a:xfrm>
        </p:spPr>
      </p:pic>
      <p:sp>
        <p:nvSpPr>
          <p:cNvPr id="4" name="Slide Number Placeholder 3">
            <a:extLst>
              <a:ext uri="{FF2B5EF4-FFF2-40B4-BE49-F238E27FC236}">
                <a16:creationId xmlns:a16="http://schemas.microsoft.com/office/drawing/2014/main" id="{29E42888-6387-52A8-B87B-7922B8604EB9}"/>
              </a:ext>
            </a:extLst>
          </p:cNvPr>
          <p:cNvSpPr>
            <a:spLocks noGrp="1"/>
          </p:cNvSpPr>
          <p:nvPr>
            <p:ph type="sldNum" sz="quarter" idx="12"/>
          </p:nvPr>
        </p:nvSpPr>
        <p:spPr/>
        <p:txBody>
          <a:bodyPr/>
          <a:lstStyle/>
          <a:p>
            <a:fld id="{32F832BF-1DDA-4BBE-B340-68BC40090DFC}" type="slidenum">
              <a:rPr lang="lv-LV" smtClean="0"/>
              <a:pPr/>
              <a:t>13</a:t>
            </a:fld>
            <a:endParaRPr lang="lv-LV"/>
          </a:p>
        </p:txBody>
      </p:sp>
      <p:pic>
        <p:nvPicPr>
          <p:cNvPr id="5" name="Picture 4">
            <a:extLst>
              <a:ext uri="{FF2B5EF4-FFF2-40B4-BE49-F238E27FC236}">
                <a16:creationId xmlns:a16="http://schemas.microsoft.com/office/drawing/2014/main" id="{F534AE78-B566-D2BE-A728-38BC3DE80856}"/>
              </a:ext>
            </a:extLst>
          </p:cNvPr>
          <p:cNvPicPr>
            <a:picLocks noChangeAspect="1"/>
          </p:cNvPicPr>
          <p:nvPr/>
        </p:nvPicPr>
        <p:blipFill>
          <a:blip r:embed="rId4"/>
          <a:stretch>
            <a:fillRect/>
          </a:stretch>
        </p:blipFill>
        <p:spPr>
          <a:xfrm>
            <a:off x="6638503" y="1708150"/>
            <a:ext cx="5095875" cy="1362075"/>
          </a:xfrm>
          <a:prstGeom prst="rect">
            <a:avLst/>
          </a:prstGeom>
        </p:spPr>
      </p:pic>
      <p:sp>
        <p:nvSpPr>
          <p:cNvPr id="7" name="Content Placeholder 2">
            <a:extLst>
              <a:ext uri="{FF2B5EF4-FFF2-40B4-BE49-F238E27FC236}">
                <a16:creationId xmlns:a16="http://schemas.microsoft.com/office/drawing/2014/main" id="{347A170E-223D-11FB-BF30-1319D4066536}"/>
              </a:ext>
            </a:extLst>
          </p:cNvPr>
          <p:cNvSpPr txBox="1">
            <a:spLocks/>
          </p:cNvSpPr>
          <p:nvPr/>
        </p:nvSpPr>
        <p:spPr>
          <a:xfrm>
            <a:off x="7022569" y="3143305"/>
            <a:ext cx="4327741" cy="286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buFont typeface="+mj-lt"/>
              <a:buAutoNum type="arabicPeriod" startAt="5"/>
            </a:pPr>
            <a:r>
              <a:rPr lang="lv-LV" sz="1400" b="1" i="0" u="none" strike="noStrike" baseline="0" dirty="0">
                <a:solidFill>
                  <a:srgbClr val="000000"/>
                </a:solidFill>
              </a:rPr>
              <a:t>Būves lietošanas drošība un vides pieejamība </a:t>
            </a:r>
          </a:p>
          <a:p>
            <a:pPr marL="342900" indent="-342900" algn="ctr">
              <a:buFont typeface="+mj-lt"/>
              <a:buAutoNum type="arabicPeriod" startAt="5"/>
            </a:pPr>
            <a:r>
              <a:rPr lang="lv-LV" sz="1400" b="1" i="0" u="none" strike="noStrike" baseline="0" dirty="0">
                <a:solidFill>
                  <a:srgbClr val="000000"/>
                </a:solidFill>
              </a:rPr>
              <a:t>Ugunsdrošība </a:t>
            </a:r>
          </a:p>
          <a:p>
            <a:pPr marL="342900" indent="-342900" algn="ctr">
              <a:buFont typeface="+mj-lt"/>
              <a:buAutoNum type="arabicPeriod" startAt="5"/>
            </a:pPr>
            <a:r>
              <a:rPr lang="lv-LV" sz="1400" b="1" i="0" u="none" strike="noStrike" baseline="0" dirty="0">
                <a:solidFill>
                  <a:srgbClr val="000000"/>
                </a:solidFill>
              </a:rPr>
              <a:t>Patvaļīgās būvniecības pazīmes </a:t>
            </a:r>
          </a:p>
          <a:p>
            <a:pPr marL="342900" indent="-342900" algn="ctr">
              <a:buFont typeface="+mj-lt"/>
              <a:buAutoNum type="arabicPeriod" startAt="5"/>
            </a:pPr>
            <a:r>
              <a:rPr lang="lv-LV" sz="1400" b="1" i="0" u="none" strike="noStrike" baseline="0" dirty="0">
                <a:solidFill>
                  <a:srgbClr val="000000"/>
                </a:solidFill>
              </a:rPr>
              <a:t>Būves citas daļas </a:t>
            </a:r>
          </a:p>
          <a:p>
            <a:pPr marL="342900" indent="-342900" algn="ctr">
              <a:buFont typeface="+mj-lt"/>
              <a:buAutoNum type="arabicPeriod" startAt="5"/>
            </a:pPr>
            <a:r>
              <a:rPr lang="lv-LV" sz="1400" b="1" i="0" u="none" strike="noStrike" baseline="0" dirty="0">
                <a:solidFill>
                  <a:srgbClr val="000000"/>
                </a:solidFill>
              </a:rPr>
              <a:t>Iekšējie inženiertīkli, sistēmas un iekārtas </a:t>
            </a:r>
          </a:p>
          <a:p>
            <a:pPr marL="342900" indent="-342900" algn="ctr">
              <a:buFont typeface="+mj-lt"/>
              <a:buAutoNum type="arabicPeriod" startAt="5"/>
            </a:pPr>
            <a:r>
              <a:rPr lang="lv-LV" sz="1400" b="1" i="0" u="none" strike="noStrike" baseline="0" dirty="0">
                <a:solidFill>
                  <a:srgbClr val="000000"/>
                </a:solidFill>
              </a:rPr>
              <a:t>Ārējie inženiertīkli </a:t>
            </a:r>
          </a:p>
          <a:p>
            <a:pPr marL="342900" indent="-342900" algn="ctr">
              <a:buFont typeface="+mj-lt"/>
              <a:buAutoNum type="arabicPeriod" startAt="5"/>
            </a:pPr>
            <a:r>
              <a:rPr lang="lv-LV" sz="1400" b="1" i="0" u="none" strike="noStrike" baseline="0" dirty="0">
                <a:solidFill>
                  <a:srgbClr val="414142"/>
                </a:solidFill>
              </a:rPr>
              <a:t>Teritorijas labiekārtojums </a:t>
            </a:r>
            <a:endParaRPr lang="lv-LV" sz="1400" b="1" i="0" u="none" strike="noStrike" baseline="0" dirty="0">
              <a:solidFill>
                <a:srgbClr val="000000"/>
              </a:solidFill>
            </a:endParaRPr>
          </a:p>
          <a:p>
            <a:pPr marL="0" indent="0">
              <a:lnSpc>
                <a:spcPct val="100000"/>
              </a:lnSpc>
              <a:spcBef>
                <a:spcPts val="0"/>
              </a:spcBef>
              <a:buNone/>
            </a:pPr>
            <a:endParaRPr lang="lv-LV" sz="1600" dirty="0"/>
          </a:p>
          <a:p>
            <a:pPr marL="0" indent="0">
              <a:lnSpc>
                <a:spcPct val="100000"/>
              </a:lnSpc>
              <a:spcBef>
                <a:spcPts val="0"/>
              </a:spcBef>
              <a:buNone/>
            </a:pPr>
            <a:endParaRPr lang="lv-LV" sz="1600" dirty="0"/>
          </a:p>
        </p:txBody>
      </p:sp>
    </p:spTree>
    <p:extLst>
      <p:ext uri="{BB962C8B-B14F-4D97-AF65-F5344CB8AC3E}">
        <p14:creationId xmlns:p14="http://schemas.microsoft.com/office/powerpoint/2010/main" val="151447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BBFF-564B-30FF-1082-6EDFCB3632CA}"/>
              </a:ext>
            </a:extLst>
          </p:cNvPr>
          <p:cNvSpPr>
            <a:spLocks noGrp="1"/>
          </p:cNvSpPr>
          <p:nvPr>
            <p:ph type="title"/>
          </p:nvPr>
        </p:nvSpPr>
        <p:spPr/>
        <p:txBody>
          <a:bodyPr>
            <a:normAutofit/>
          </a:bodyPr>
          <a:lstStyle/>
          <a:p>
            <a:pPr algn="r"/>
            <a:r>
              <a:rPr lang="lv-LV" sz="3000" b="1" dirty="0">
                <a:latin typeface="+mn-lt"/>
              </a:rPr>
              <a:t>Tehniskās apsekošanas atzinuma forma [3]</a:t>
            </a:r>
            <a:endParaRPr lang="lv-LV" sz="3000" dirty="0"/>
          </a:p>
        </p:txBody>
      </p:sp>
      <p:sp>
        <p:nvSpPr>
          <p:cNvPr id="4" name="Slide Number Placeholder 3">
            <a:extLst>
              <a:ext uri="{FF2B5EF4-FFF2-40B4-BE49-F238E27FC236}">
                <a16:creationId xmlns:a16="http://schemas.microsoft.com/office/drawing/2014/main" id="{2E84EF3B-C68E-E3B4-7F5E-A3DFA0AF1DEC}"/>
              </a:ext>
            </a:extLst>
          </p:cNvPr>
          <p:cNvSpPr>
            <a:spLocks noGrp="1"/>
          </p:cNvSpPr>
          <p:nvPr>
            <p:ph type="sldNum" sz="quarter" idx="12"/>
          </p:nvPr>
        </p:nvSpPr>
        <p:spPr/>
        <p:txBody>
          <a:bodyPr/>
          <a:lstStyle/>
          <a:p>
            <a:fld id="{32F832BF-1DDA-4BBE-B340-68BC40090DFC}" type="slidenum">
              <a:rPr lang="lv-LV" smtClean="0"/>
              <a:pPr/>
              <a:t>14</a:t>
            </a:fld>
            <a:endParaRPr lang="lv-LV"/>
          </a:p>
        </p:txBody>
      </p:sp>
      <p:pic>
        <p:nvPicPr>
          <p:cNvPr id="6" name="Picture 5">
            <a:extLst>
              <a:ext uri="{FF2B5EF4-FFF2-40B4-BE49-F238E27FC236}">
                <a16:creationId xmlns:a16="http://schemas.microsoft.com/office/drawing/2014/main" id="{AF80B75E-37A6-E92E-18E9-F313DFBEB77E}"/>
              </a:ext>
            </a:extLst>
          </p:cNvPr>
          <p:cNvPicPr>
            <a:picLocks noChangeAspect="1"/>
          </p:cNvPicPr>
          <p:nvPr/>
        </p:nvPicPr>
        <p:blipFill>
          <a:blip r:embed="rId3"/>
          <a:stretch>
            <a:fillRect/>
          </a:stretch>
        </p:blipFill>
        <p:spPr>
          <a:xfrm>
            <a:off x="871620" y="1569369"/>
            <a:ext cx="5307265" cy="2141655"/>
          </a:xfrm>
          <a:prstGeom prst="rect">
            <a:avLst/>
          </a:prstGeom>
        </p:spPr>
      </p:pic>
      <p:pic>
        <p:nvPicPr>
          <p:cNvPr id="5" name="Picture 4">
            <a:extLst>
              <a:ext uri="{FF2B5EF4-FFF2-40B4-BE49-F238E27FC236}">
                <a16:creationId xmlns:a16="http://schemas.microsoft.com/office/drawing/2014/main" id="{2DF6E14F-6A55-8112-BBBE-50E33BC9FE61}"/>
              </a:ext>
            </a:extLst>
          </p:cNvPr>
          <p:cNvPicPr>
            <a:picLocks noChangeAspect="1"/>
          </p:cNvPicPr>
          <p:nvPr/>
        </p:nvPicPr>
        <p:blipFill>
          <a:blip r:embed="rId4"/>
          <a:stretch>
            <a:fillRect/>
          </a:stretch>
        </p:blipFill>
        <p:spPr>
          <a:xfrm>
            <a:off x="962025" y="3777917"/>
            <a:ext cx="5133975" cy="2495550"/>
          </a:xfrm>
          <a:prstGeom prst="rect">
            <a:avLst/>
          </a:prstGeom>
        </p:spPr>
      </p:pic>
      <p:pic>
        <p:nvPicPr>
          <p:cNvPr id="9" name="Picture 8">
            <a:extLst>
              <a:ext uri="{FF2B5EF4-FFF2-40B4-BE49-F238E27FC236}">
                <a16:creationId xmlns:a16="http://schemas.microsoft.com/office/drawing/2014/main" id="{046FB527-2B1E-E747-5C88-250C692ABAED}"/>
              </a:ext>
            </a:extLst>
          </p:cNvPr>
          <p:cNvPicPr>
            <a:picLocks noChangeAspect="1"/>
          </p:cNvPicPr>
          <p:nvPr/>
        </p:nvPicPr>
        <p:blipFill>
          <a:blip r:embed="rId5"/>
          <a:stretch>
            <a:fillRect/>
          </a:stretch>
        </p:blipFill>
        <p:spPr>
          <a:xfrm>
            <a:off x="6178885" y="1076446"/>
            <a:ext cx="4827107" cy="5443904"/>
          </a:xfrm>
          <a:prstGeom prst="rect">
            <a:avLst/>
          </a:prstGeom>
        </p:spPr>
      </p:pic>
    </p:spTree>
    <p:extLst>
      <p:ext uri="{BB962C8B-B14F-4D97-AF65-F5344CB8AC3E}">
        <p14:creationId xmlns:p14="http://schemas.microsoft.com/office/powerpoint/2010/main" val="357880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346C46-490B-B13B-32C1-8B5F552EF351}"/>
              </a:ext>
            </a:extLst>
          </p:cNvPr>
          <p:cNvSpPr>
            <a:spLocks noGrp="1"/>
          </p:cNvSpPr>
          <p:nvPr>
            <p:ph type="sldNum" sz="quarter" idx="12"/>
          </p:nvPr>
        </p:nvSpPr>
        <p:spPr/>
        <p:txBody>
          <a:bodyPr/>
          <a:lstStyle/>
          <a:p>
            <a:fld id="{32F832BF-1DDA-4BBE-B340-68BC40090DFC}" type="slidenum">
              <a:rPr lang="lv-LV" smtClean="0"/>
              <a:pPr/>
              <a:t>15</a:t>
            </a:fld>
            <a:endParaRPr lang="lv-LV"/>
          </a:p>
        </p:txBody>
      </p:sp>
      <p:sp>
        <p:nvSpPr>
          <p:cNvPr id="7" name="Title 1">
            <a:extLst>
              <a:ext uri="{FF2B5EF4-FFF2-40B4-BE49-F238E27FC236}">
                <a16:creationId xmlns:a16="http://schemas.microsoft.com/office/drawing/2014/main" id="{C5D89899-0D6C-D814-5E62-B044F45BBA96}"/>
              </a:ext>
            </a:extLst>
          </p:cNvPr>
          <p:cNvSpPr>
            <a:spLocks noGrp="1"/>
          </p:cNvSpPr>
          <p:nvPr>
            <p:ph type="title"/>
          </p:nvPr>
        </p:nvSpPr>
        <p:spPr>
          <a:xfrm>
            <a:off x="1086852" y="-18612"/>
            <a:ext cx="10515600" cy="1325563"/>
          </a:xfrm>
        </p:spPr>
        <p:txBody>
          <a:bodyPr>
            <a:normAutofit/>
          </a:bodyPr>
          <a:lstStyle/>
          <a:p>
            <a:pPr algn="r"/>
            <a:r>
              <a:rPr lang="lv-LV" sz="3000" b="1" dirty="0">
                <a:latin typeface="+mn-lt"/>
              </a:rPr>
              <a:t>Tehniskās apsekošanas atzinuma forma [4]</a:t>
            </a:r>
            <a:endParaRPr lang="lv-LV" sz="3000" dirty="0"/>
          </a:p>
        </p:txBody>
      </p:sp>
      <p:pic>
        <p:nvPicPr>
          <p:cNvPr id="9" name="Picture 8">
            <a:extLst>
              <a:ext uri="{FF2B5EF4-FFF2-40B4-BE49-F238E27FC236}">
                <a16:creationId xmlns:a16="http://schemas.microsoft.com/office/drawing/2014/main" id="{436AD0DE-039B-081D-6CEF-CCA3D45959BB}"/>
              </a:ext>
            </a:extLst>
          </p:cNvPr>
          <p:cNvPicPr>
            <a:picLocks noChangeAspect="1"/>
          </p:cNvPicPr>
          <p:nvPr/>
        </p:nvPicPr>
        <p:blipFill>
          <a:blip r:embed="rId3"/>
          <a:stretch>
            <a:fillRect/>
          </a:stretch>
        </p:blipFill>
        <p:spPr>
          <a:xfrm>
            <a:off x="1222573" y="1466559"/>
            <a:ext cx="6242134" cy="2284703"/>
          </a:xfrm>
          <a:prstGeom prst="rect">
            <a:avLst/>
          </a:prstGeom>
        </p:spPr>
      </p:pic>
      <p:sp>
        <p:nvSpPr>
          <p:cNvPr id="10" name="Content Placeholder 2">
            <a:extLst>
              <a:ext uri="{FF2B5EF4-FFF2-40B4-BE49-F238E27FC236}">
                <a16:creationId xmlns:a16="http://schemas.microsoft.com/office/drawing/2014/main" id="{83E80ADD-6D7F-462C-D2CE-B8D4CD377615}"/>
              </a:ext>
            </a:extLst>
          </p:cNvPr>
          <p:cNvSpPr txBox="1">
            <a:spLocks/>
          </p:cNvSpPr>
          <p:nvPr/>
        </p:nvSpPr>
        <p:spPr>
          <a:xfrm>
            <a:off x="838199" y="4041058"/>
            <a:ext cx="10764253" cy="199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Tehniskās apsekošanas atzinuma kopsavilkumā iekļautā informācija, patvaļīgas būvniecības pazīmju esamība, būvspeciālista norādījumu sadaļā iekļautā informācija arī tiek ievērtēta BIS ekspluatācijas lietu </a:t>
            </a:r>
            <a:r>
              <a:rPr lang="lv-LV"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riska līmeņa noteikšanas algoritmā</a:t>
            </a:r>
            <a:r>
              <a:rPr lang="lv-LV"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ko būvvaldes vai institūcijas, kuras pilda būvvaldes funkcijas izmanto būvju ekspluatācijas drošuma uzraudzībā</a:t>
            </a:r>
            <a:r>
              <a:rPr lang="lv-LV" sz="1600" dirty="0">
                <a:solidFill>
                  <a:srgbClr val="00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86942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0F58-EBC0-B856-481B-0976FE07AA83}"/>
              </a:ext>
            </a:extLst>
          </p:cNvPr>
          <p:cNvSpPr>
            <a:spLocks noGrp="1"/>
          </p:cNvSpPr>
          <p:nvPr>
            <p:ph type="title"/>
          </p:nvPr>
        </p:nvSpPr>
        <p:spPr/>
        <p:txBody>
          <a:bodyPr>
            <a:normAutofit/>
          </a:bodyPr>
          <a:lstStyle/>
          <a:p>
            <a:pPr algn="r"/>
            <a:r>
              <a:rPr lang="lv-LV" sz="3000" b="1" dirty="0">
                <a:latin typeface="+mn-lt"/>
              </a:rPr>
              <a:t>Tehniskās apsekošanas atzinuma iesniegšana</a:t>
            </a:r>
          </a:p>
        </p:txBody>
      </p:sp>
      <p:sp>
        <p:nvSpPr>
          <p:cNvPr id="3" name="Content Placeholder 2">
            <a:extLst>
              <a:ext uri="{FF2B5EF4-FFF2-40B4-BE49-F238E27FC236}">
                <a16:creationId xmlns:a16="http://schemas.microsoft.com/office/drawing/2014/main" id="{8535ECDA-5F05-453F-C6AE-BFB3CAA4CDA0}"/>
              </a:ext>
            </a:extLst>
          </p:cNvPr>
          <p:cNvSpPr>
            <a:spLocks noGrp="1"/>
          </p:cNvSpPr>
          <p:nvPr>
            <p:ph idx="1"/>
          </p:nvPr>
        </p:nvSpPr>
        <p:spPr/>
        <p:txBody>
          <a:bodyPr/>
          <a:lstStyle/>
          <a:p>
            <a:pPr marL="0" indent="0">
              <a:buNone/>
            </a:pPr>
            <a:r>
              <a:rPr lang="lv-LV" sz="1800" b="0" i="0" dirty="0" err="1">
                <a:effectLst/>
                <a:latin typeface="Arial" panose="020B0604020202020204" pitchFamily="34" charset="0"/>
              </a:rPr>
              <a:t>Apsekotājs</a:t>
            </a:r>
            <a:r>
              <a:rPr lang="lv-LV" sz="1800" b="0" i="0" dirty="0">
                <a:effectLst/>
                <a:latin typeface="Arial" panose="020B0604020202020204" pitchFamily="34" charset="0"/>
              </a:rPr>
              <a:t> tehniskās apsekošanas atzinumu sastāda </a:t>
            </a:r>
            <a:r>
              <a:rPr lang="lv-LV" sz="1800" b="1" i="0" dirty="0">
                <a:effectLst/>
                <a:latin typeface="Arial" panose="020B0604020202020204" pitchFamily="34" charset="0"/>
              </a:rPr>
              <a:t>Būvniecības informācijas sistēmā</a:t>
            </a:r>
            <a:r>
              <a:rPr lang="lv-LV" sz="1800" b="0" i="0" dirty="0">
                <a:effectLst/>
                <a:latin typeface="Arial" panose="020B0604020202020204" pitchFamily="34" charset="0"/>
              </a:rPr>
              <a:t>. </a:t>
            </a:r>
          </a:p>
          <a:p>
            <a:pPr marL="0" indent="0">
              <a:buNone/>
            </a:pPr>
            <a:endParaRPr lang="lv-LV" sz="1800" dirty="0">
              <a:latin typeface="Arial" panose="020B0604020202020204" pitchFamily="34" charset="0"/>
            </a:endParaRPr>
          </a:p>
          <a:p>
            <a:pPr marL="0" indent="0" algn="ctr">
              <a:buNone/>
            </a:pPr>
            <a:r>
              <a:rPr lang="lv-LV" sz="1800" b="1" dirty="0">
                <a:latin typeface="Arial" panose="020B0604020202020204" pitchFamily="34" charset="0"/>
              </a:rPr>
              <a:t>Iesniegtie dokumenti → Pievienot tehniskās apsekošanas atzinumu</a:t>
            </a:r>
          </a:p>
          <a:p>
            <a:pPr marL="0" indent="0" algn="ctr">
              <a:buNone/>
            </a:pPr>
            <a:endParaRPr lang="lv-LV" sz="1600" b="1" dirty="0">
              <a:latin typeface="Arial" panose="020B0604020202020204" pitchFamily="34" charset="0"/>
            </a:endParaRPr>
          </a:p>
          <a:p>
            <a:pPr>
              <a:buClr>
                <a:schemeClr val="accent4"/>
              </a:buClr>
              <a:buFont typeface="Wingdings" panose="05000000000000000000" pitchFamily="2" charset="2"/>
              <a:buChar char="§"/>
            </a:pPr>
            <a:r>
              <a:rPr lang="lv-LV" sz="1600" dirty="0">
                <a:latin typeface="Arial" panose="020B0604020202020204" pitchFamily="34" charset="0"/>
              </a:rPr>
              <a:t>Aizpildīt strukturētu datu lauku un pievienojot atzinuma datni;</a:t>
            </a:r>
          </a:p>
          <a:p>
            <a:pPr>
              <a:buClr>
                <a:schemeClr val="accent4"/>
              </a:buClr>
              <a:buFont typeface="Wingdings" panose="05000000000000000000" pitchFamily="2" charset="2"/>
              <a:buChar char="§"/>
            </a:pPr>
            <a:r>
              <a:rPr lang="lv-LV" sz="1600" dirty="0">
                <a:latin typeface="Arial" panose="020B0604020202020204" pitchFamily="34" charset="0"/>
              </a:rPr>
              <a:t>Veikt atzīmi, ja TAA satur periodiskās TAA noteikto pārbaudes apjomu.</a:t>
            </a:r>
          </a:p>
          <a:p>
            <a:endParaRPr lang="lv-LV" b="0" i="0" dirty="0">
              <a:solidFill>
                <a:srgbClr val="41414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7B675D2-C841-3DB8-670E-FB4724EE94D1}"/>
              </a:ext>
            </a:extLst>
          </p:cNvPr>
          <p:cNvSpPr>
            <a:spLocks noGrp="1"/>
          </p:cNvSpPr>
          <p:nvPr>
            <p:ph type="sldNum" sz="quarter" idx="12"/>
          </p:nvPr>
        </p:nvSpPr>
        <p:spPr/>
        <p:txBody>
          <a:bodyPr/>
          <a:lstStyle/>
          <a:p>
            <a:fld id="{32F832BF-1DDA-4BBE-B340-68BC40090DFC}" type="slidenum">
              <a:rPr lang="lv-LV" smtClean="0"/>
              <a:pPr/>
              <a:t>16</a:t>
            </a:fld>
            <a:endParaRPr lang="lv-LV"/>
          </a:p>
        </p:txBody>
      </p:sp>
      <p:pic>
        <p:nvPicPr>
          <p:cNvPr id="6" name="Picture 5">
            <a:extLst>
              <a:ext uri="{FF2B5EF4-FFF2-40B4-BE49-F238E27FC236}">
                <a16:creationId xmlns:a16="http://schemas.microsoft.com/office/drawing/2014/main" id="{FAF2EB6B-BF61-F3A5-523D-DA51AB1CED1F}"/>
              </a:ext>
            </a:extLst>
          </p:cNvPr>
          <p:cNvPicPr>
            <a:picLocks noChangeAspect="1"/>
          </p:cNvPicPr>
          <p:nvPr/>
        </p:nvPicPr>
        <p:blipFill>
          <a:blip r:embed="rId2"/>
          <a:stretch>
            <a:fillRect/>
          </a:stretch>
        </p:blipFill>
        <p:spPr>
          <a:xfrm>
            <a:off x="3480619" y="4001294"/>
            <a:ext cx="5230761" cy="2408801"/>
          </a:xfrm>
          <a:prstGeom prst="rect">
            <a:avLst/>
          </a:prstGeom>
        </p:spPr>
      </p:pic>
    </p:spTree>
    <p:extLst>
      <p:ext uri="{BB962C8B-B14F-4D97-AF65-F5344CB8AC3E}">
        <p14:creationId xmlns:p14="http://schemas.microsoft.com/office/powerpoint/2010/main" val="210168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4400" dirty="0">
                <a:latin typeface="+mj-lt"/>
                <a:ea typeface="+mj-ea"/>
                <a:cs typeface="+mj-cs"/>
              </a:rPr>
              <a:t>Paldies visiem par uzmanību!</a:t>
            </a:r>
          </a:p>
        </p:txBody>
      </p:sp>
      <p:sp>
        <p:nvSpPr>
          <p:cNvPr id="5" name="Title 1"/>
          <p:cNvSpPr txBox="1">
            <a:spLocks/>
          </p:cNvSpPr>
          <p:nvPr/>
        </p:nvSpPr>
        <p:spPr bwMode="auto">
          <a:xfrm>
            <a:off x="1380590" y="401397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2000" u="sng" dirty="0">
              <a:solidFill>
                <a:schemeClr val="tx2"/>
              </a:solidFill>
              <a:ea typeface="MS PGothic" panose="020B0600070205080204" pitchFamily="34" charset="-128"/>
            </a:endParaRPr>
          </a:p>
          <a:p>
            <a:endParaRPr lang="lv-LV" sz="2000" dirty="0">
              <a:latin typeface="+mj-lt"/>
            </a:endParaRPr>
          </a:p>
          <a:p>
            <a:r>
              <a:rPr lang="lv-LV" altLang="lv-LV" sz="2800" dirty="0">
                <a:latin typeface="+mj-lt"/>
                <a:ea typeface="MS PGothic" panose="020B0600070205080204" pitchFamily="34" charset="-128"/>
              </a:rPr>
              <a:t>Vairāk informācijas</a:t>
            </a:r>
          </a:p>
          <a:p>
            <a:r>
              <a:rPr lang="lv-LV" sz="4000" dirty="0">
                <a:latin typeface="+mj-lt"/>
                <a:ea typeface="+mn-ea"/>
                <a:cs typeface="+mn-cs"/>
              </a:rPr>
              <a:t>www.bvkb.gov.lv</a:t>
            </a:r>
          </a:p>
          <a:p>
            <a:endParaRPr lang="lv-LV" sz="4000" dirty="0">
              <a:solidFill>
                <a:srgbClr val="3892AE"/>
              </a:solidFill>
              <a:latin typeface="+mj-lt"/>
              <a:ea typeface="+mn-ea"/>
              <a:cs typeface="+mn-cs"/>
            </a:endParaRPr>
          </a:p>
        </p:txBody>
      </p:sp>
    </p:spTree>
    <p:extLst>
      <p:ext uri="{BB962C8B-B14F-4D97-AF65-F5344CB8AC3E}">
        <p14:creationId xmlns:p14="http://schemas.microsoft.com/office/powerpoint/2010/main" val="315514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DF3BD-2D4C-7600-B255-01A955F98E87}"/>
              </a:ext>
            </a:extLst>
          </p:cNvPr>
          <p:cNvSpPr>
            <a:spLocks noGrp="1"/>
          </p:cNvSpPr>
          <p:nvPr>
            <p:ph idx="1"/>
          </p:nvPr>
        </p:nvSpPr>
        <p:spPr>
          <a:xfrm>
            <a:off x="3729788" y="1894205"/>
            <a:ext cx="8214561" cy="4666495"/>
          </a:xfrm>
        </p:spPr>
        <p:txBody>
          <a:bodyPr>
            <a:normAutofit/>
          </a:bodyPr>
          <a:lstStyle/>
          <a:p>
            <a:pPr marL="0" indent="0" algn="just">
              <a:buNone/>
            </a:pPr>
            <a:r>
              <a:rPr lang="lv-LV" sz="2000" b="1" dirty="0">
                <a:solidFill>
                  <a:srgbClr val="414142"/>
                </a:solidFill>
              </a:rPr>
              <a:t>- būves</a:t>
            </a:r>
            <a:r>
              <a:rPr lang="lv-LV" sz="2000" dirty="0">
                <a:solidFill>
                  <a:srgbClr val="414142"/>
                </a:solidFill>
              </a:rPr>
              <a:t> vai tās daļas </a:t>
            </a:r>
            <a:r>
              <a:rPr lang="lv-LV" sz="2000" b="1" dirty="0">
                <a:solidFill>
                  <a:srgbClr val="414142"/>
                </a:solidFill>
              </a:rPr>
              <a:t>novērtēšana</a:t>
            </a:r>
            <a:r>
              <a:rPr lang="lv-LV" sz="2000" dirty="0">
                <a:solidFill>
                  <a:srgbClr val="414142"/>
                </a:solidFill>
              </a:rPr>
              <a:t> (tai skaitā veicot būves vai tās daļas vizuālo apskati), tās konstrukciju, tajā iebūvēto būvizstrādājumu, to savienojumu vietu </a:t>
            </a:r>
            <a:r>
              <a:rPr lang="lv-LV" sz="2000" b="1" dirty="0">
                <a:solidFill>
                  <a:srgbClr val="414142"/>
                </a:solidFill>
              </a:rPr>
              <a:t>faktiskā</a:t>
            </a:r>
            <a:r>
              <a:rPr lang="lv-LV" sz="2000" dirty="0">
                <a:solidFill>
                  <a:srgbClr val="414142"/>
                </a:solidFill>
              </a:rPr>
              <a:t> </a:t>
            </a:r>
            <a:r>
              <a:rPr lang="lv-LV" sz="2000" b="1" dirty="0">
                <a:solidFill>
                  <a:srgbClr val="414142"/>
                </a:solidFill>
              </a:rPr>
              <a:t>tehniskā stāvokļa </a:t>
            </a:r>
            <a:r>
              <a:rPr lang="lv-LV" sz="2000" dirty="0">
                <a:solidFill>
                  <a:srgbClr val="414142"/>
                </a:solidFill>
              </a:rPr>
              <a:t>apzināšanas un izvērtēšanas darbu komplekss, kas ir pamats būves vai tās daļā iebūvēto būvizstrādājumu, elementu un to savienojumu mezglu detalizētai izpētei un tehniskās apsekošanas atzinuma sagatavošanai </a:t>
            </a:r>
            <a:r>
              <a:rPr lang="lv-LV" sz="1800" i="1" dirty="0">
                <a:solidFill>
                  <a:srgbClr val="414142"/>
                </a:solidFill>
              </a:rPr>
              <a:t>(LBN 405-21 3.1.apakšpunkts).</a:t>
            </a:r>
          </a:p>
          <a:p>
            <a:pPr marL="0" indent="0" algn="just">
              <a:buNone/>
            </a:pPr>
            <a:endParaRPr lang="lv-LV" sz="2000" b="1" dirty="0">
              <a:solidFill>
                <a:srgbClr val="414142"/>
              </a:solidFill>
            </a:endParaRPr>
          </a:p>
          <a:p>
            <a:pPr marL="0" indent="0" algn="just">
              <a:buNone/>
            </a:pPr>
            <a:r>
              <a:rPr lang="lv-LV" sz="2000" b="1" dirty="0">
                <a:solidFill>
                  <a:srgbClr val="414142"/>
                </a:solidFill>
              </a:rPr>
              <a:t>- detalizēta un padziļināta</a:t>
            </a:r>
            <a:r>
              <a:rPr lang="lv-LV" sz="2000" dirty="0">
                <a:solidFill>
                  <a:srgbClr val="414142"/>
                </a:solidFill>
              </a:rPr>
              <a:t> būves, tās daļas vai būves daļā iebūvēto būvizstrādājumu, elementu un to savienojumu mezglu </a:t>
            </a:r>
            <a:r>
              <a:rPr lang="lv-LV" sz="2000" b="1" dirty="0">
                <a:solidFill>
                  <a:srgbClr val="414142"/>
                </a:solidFill>
              </a:rPr>
              <a:t>tehniskā apsekošana</a:t>
            </a:r>
            <a:r>
              <a:rPr lang="lv-LV" sz="2000" dirty="0">
                <a:solidFill>
                  <a:srgbClr val="414142"/>
                </a:solidFill>
              </a:rPr>
              <a:t>, atsedzot būvkonstrukcijas, veicot urbumus vai lietojot citas destruktīvas izpētes metodes, lai konstatētu vai precizētu būves, tās daļas vai būves daļā iebūvēto būvizstrādājumu vai elementu tehnisko stāvokli, bojājumus un trūkumus, kā arī to cēloņus </a:t>
            </a:r>
            <a:r>
              <a:rPr lang="lv-LV" sz="1800" i="1" dirty="0">
                <a:solidFill>
                  <a:srgbClr val="414142"/>
                </a:solidFill>
              </a:rPr>
              <a:t>(LBN 405-21 3.2.apakšpunkts).</a:t>
            </a:r>
          </a:p>
          <a:p>
            <a:pPr marL="0" indent="0" algn="just">
              <a:buNone/>
            </a:pPr>
            <a:endParaRPr lang="lv-LV" sz="1800" dirty="0">
              <a:solidFill>
                <a:srgbClr val="414142"/>
              </a:solidFill>
            </a:endParaRPr>
          </a:p>
          <a:p>
            <a:pPr marL="0" indent="0" algn="just">
              <a:buNone/>
            </a:pPr>
            <a:endParaRPr lang="lv-LV" sz="1800" dirty="0">
              <a:solidFill>
                <a:srgbClr val="414142"/>
              </a:solidFill>
            </a:endParaRPr>
          </a:p>
        </p:txBody>
      </p:sp>
      <p:sp>
        <p:nvSpPr>
          <p:cNvPr id="4" name="Slide Number Placeholder 3">
            <a:extLst>
              <a:ext uri="{FF2B5EF4-FFF2-40B4-BE49-F238E27FC236}">
                <a16:creationId xmlns:a16="http://schemas.microsoft.com/office/drawing/2014/main" id="{19777A40-40AA-C550-2127-15DCF6B8E2D8}"/>
              </a:ext>
            </a:extLst>
          </p:cNvPr>
          <p:cNvSpPr>
            <a:spLocks noGrp="1"/>
          </p:cNvSpPr>
          <p:nvPr>
            <p:ph type="sldNum" sz="quarter" idx="12"/>
          </p:nvPr>
        </p:nvSpPr>
        <p:spPr/>
        <p:txBody>
          <a:bodyPr/>
          <a:lstStyle/>
          <a:p>
            <a:fld id="{32F832BF-1DDA-4BBE-B340-68BC40090DFC}" type="slidenum">
              <a:rPr lang="lv-LV" smtClean="0"/>
              <a:pPr/>
              <a:t>2</a:t>
            </a:fld>
            <a:endParaRPr lang="lv-LV"/>
          </a:p>
        </p:txBody>
      </p:sp>
      <p:sp>
        <p:nvSpPr>
          <p:cNvPr id="5" name="Title 1">
            <a:extLst>
              <a:ext uri="{FF2B5EF4-FFF2-40B4-BE49-F238E27FC236}">
                <a16:creationId xmlns:a16="http://schemas.microsoft.com/office/drawing/2014/main" id="{A72CC26B-E1B5-A456-5088-770F6D1A0E1D}"/>
              </a:ext>
            </a:extLst>
          </p:cNvPr>
          <p:cNvSpPr txBox="1">
            <a:spLocks/>
          </p:cNvSpPr>
          <p:nvPr/>
        </p:nvSpPr>
        <p:spPr>
          <a:xfrm>
            <a:off x="2356339" y="189065"/>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latin typeface="+mn-lt"/>
              </a:rPr>
              <a:t>    Ministru kabineta 15.06.2021. noteikumi Nr. 384 "Būvju tehniskās apsekošanas būvnormatīvs LBN 405-21" [1]</a:t>
            </a:r>
          </a:p>
        </p:txBody>
      </p:sp>
      <p:graphicFrame>
        <p:nvGraphicFramePr>
          <p:cNvPr id="14" name="Diagram 13">
            <a:extLst>
              <a:ext uri="{FF2B5EF4-FFF2-40B4-BE49-F238E27FC236}">
                <a16:creationId xmlns:a16="http://schemas.microsoft.com/office/drawing/2014/main" id="{94FACD3D-D6B0-D03F-0FB9-ADF60BA09FCB}"/>
              </a:ext>
            </a:extLst>
          </p:cNvPr>
          <p:cNvGraphicFramePr/>
          <p:nvPr>
            <p:extLst>
              <p:ext uri="{D42A27DB-BD31-4B8C-83A1-F6EECF244321}">
                <p14:modId xmlns:p14="http://schemas.microsoft.com/office/powerpoint/2010/main" val="4048459167"/>
              </p:ext>
            </p:extLst>
          </p:nvPr>
        </p:nvGraphicFramePr>
        <p:xfrm>
          <a:off x="247651" y="1656385"/>
          <a:ext cx="3482137" cy="397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778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4F697-5FD7-C74D-98F9-0DE877F04365}"/>
              </a:ext>
            </a:extLst>
          </p:cNvPr>
          <p:cNvSpPr>
            <a:spLocks noGrp="1"/>
          </p:cNvSpPr>
          <p:nvPr>
            <p:ph type="sldNum" sz="quarter" idx="12"/>
          </p:nvPr>
        </p:nvSpPr>
        <p:spPr/>
        <p:txBody>
          <a:bodyPr/>
          <a:lstStyle/>
          <a:p>
            <a:fld id="{32F832BF-1DDA-4BBE-B340-68BC40090DFC}" type="slidenum">
              <a:rPr lang="lv-LV" smtClean="0"/>
              <a:pPr/>
              <a:t>3</a:t>
            </a:fld>
            <a:endParaRPr lang="lv-LV"/>
          </a:p>
        </p:txBody>
      </p:sp>
      <p:sp>
        <p:nvSpPr>
          <p:cNvPr id="5" name="Content Placeholder 2">
            <a:extLst>
              <a:ext uri="{FF2B5EF4-FFF2-40B4-BE49-F238E27FC236}">
                <a16:creationId xmlns:a16="http://schemas.microsoft.com/office/drawing/2014/main" id="{ED669A67-037D-F32D-C007-5F3A85EC6B8B}"/>
              </a:ext>
            </a:extLst>
          </p:cNvPr>
          <p:cNvSpPr>
            <a:spLocks noGrp="1"/>
          </p:cNvSpPr>
          <p:nvPr>
            <p:ph idx="1"/>
          </p:nvPr>
        </p:nvSpPr>
        <p:spPr>
          <a:xfrm>
            <a:off x="838200" y="1844237"/>
            <a:ext cx="10515600" cy="4351338"/>
          </a:xfrm>
        </p:spPr>
        <p:txBody>
          <a:bodyPr>
            <a:normAutofit/>
          </a:bodyPr>
          <a:lstStyle/>
          <a:p>
            <a:pPr marL="0" indent="0" algn="just">
              <a:buNone/>
            </a:pPr>
            <a:r>
              <a:rPr lang="lv-LV" sz="2000" b="1" dirty="0">
                <a:solidFill>
                  <a:srgbClr val="414142"/>
                </a:solidFill>
              </a:rPr>
              <a:t>Būvnormatīvs n</a:t>
            </a:r>
            <a:r>
              <a:rPr lang="lv-LV" sz="2000" b="1" i="0" dirty="0">
                <a:solidFill>
                  <a:srgbClr val="414142"/>
                </a:solidFill>
                <a:effectLst/>
              </a:rPr>
              <a:t>eattiecas </a:t>
            </a:r>
            <a:r>
              <a:rPr lang="lv-LV" sz="2000" b="0" i="0" dirty="0">
                <a:solidFill>
                  <a:srgbClr val="414142"/>
                </a:solidFill>
                <a:effectLst/>
              </a:rPr>
              <a:t>uz:</a:t>
            </a:r>
          </a:p>
          <a:p>
            <a:pPr algn="just">
              <a:buClr>
                <a:schemeClr val="accent4"/>
              </a:buClr>
              <a:buFont typeface="Wingdings" panose="05000000000000000000" pitchFamily="2" charset="2"/>
              <a:buChar char="§"/>
            </a:pPr>
            <a:r>
              <a:rPr lang="lv-LV" sz="2000" b="0" i="0" dirty="0">
                <a:solidFill>
                  <a:srgbClr val="414142"/>
                </a:solidFill>
                <a:effectLst/>
              </a:rPr>
              <a:t>elektroapgādes komersantu </a:t>
            </a:r>
            <a:r>
              <a:rPr lang="lv-LV" sz="2000" b="0" i="0" dirty="0" err="1">
                <a:solidFill>
                  <a:srgbClr val="414142"/>
                </a:solidFill>
                <a:effectLst/>
              </a:rPr>
              <a:t>līnijveida</a:t>
            </a:r>
            <a:r>
              <a:rPr lang="lv-LV" sz="2000" b="0" i="0" dirty="0">
                <a:solidFill>
                  <a:srgbClr val="414142"/>
                </a:solidFill>
                <a:effectLst/>
              </a:rPr>
              <a:t> (lineāro) inženierbūvju apsekošanu;</a:t>
            </a:r>
          </a:p>
          <a:p>
            <a:pPr algn="just">
              <a:buClr>
                <a:schemeClr val="accent4"/>
              </a:buClr>
              <a:buFont typeface="Wingdings" panose="05000000000000000000" pitchFamily="2" charset="2"/>
              <a:buChar char="§"/>
            </a:pPr>
            <a:r>
              <a:rPr lang="lv-LV" sz="2000" b="0" i="0" dirty="0">
                <a:solidFill>
                  <a:srgbClr val="414142"/>
                </a:solidFill>
                <a:effectLst/>
              </a:rPr>
              <a:t>ārējo inženiertīklu un inženiertīklu pievadu apsekošanu;</a:t>
            </a:r>
          </a:p>
          <a:p>
            <a:pPr algn="just">
              <a:buClr>
                <a:schemeClr val="accent4"/>
              </a:buClr>
              <a:buFont typeface="Wingdings" panose="05000000000000000000" pitchFamily="2" charset="2"/>
              <a:buChar char="§"/>
            </a:pPr>
            <a:r>
              <a:rPr lang="lv-LV" sz="2000" b="0" i="0" dirty="0">
                <a:solidFill>
                  <a:srgbClr val="414142"/>
                </a:solidFill>
                <a:effectLst/>
              </a:rPr>
              <a:t>dzīvojamo māju un tai piederīgo ēku pamatkonstrukciju profilaktisko apsekošanu →</a:t>
            </a:r>
          </a:p>
          <a:p>
            <a:pPr marL="0" indent="0" algn="just">
              <a:buClr>
                <a:schemeClr val="accent4"/>
              </a:buClr>
              <a:buNone/>
            </a:pPr>
            <a:r>
              <a:rPr lang="lv-LV" sz="2000" b="1" i="1" dirty="0">
                <a:solidFill>
                  <a:schemeClr val="bg2">
                    <a:lumMod val="50000"/>
                  </a:schemeClr>
                </a:solidFill>
                <a:effectLst/>
              </a:rPr>
              <a:t>Ministru kabineta 28.09.2010. noteikumi Nr. 907 "Noteikumi par dzīvojamās mājas apsekošanu, tehnisko apkopi un kārtējo remontu"</a:t>
            </a:r>
            <a:r>
              <a:rPr lang="lv-LV" sz="2000" b="1" i="0" dirty="0">
                <a:solidFill>
                  <a:schemeClr val="bg2">
                    <a:lumMod val="50000"/>
                  </a:schemeClr>
                </a:solidFill>
                <a:effectLst/>
              </a:rPr>
              <a:t>;</a:t>
            </a:r>
          </a:p>
          <a:p>
            <a:pPr algn="just">
              <a:buClr>
                <a:schemeClr val="accent4"/>
              </a:buClr>
              <a:buFont typeface="Wingdings" panose="05000000000000000000" pitchFamily="2" charset="2"/>
              <a:buChar char="§"/>
            </a:pPr>
            <a:r>
              <a:rPr lang="lv-LV" sz="2000" b="0" i="0" dirty="0">
                <a:solidFill>
                  <a:srgbClr val="414142"/>
                </a:solidFill>
                <a:effectLst/>
              </a:rPr>
              <a:t>dūmvada, apkures iekārtas un ierīces pārbaudēm un liftu apsekošanu </a:t>
            </a:r>
            <a:r>
              <a:rPr lang="lv-LV" sz="1800" i="1" dirty="0">
                <a:solidFill>
                  <a:srgbClr val="414142"/>
                </a:solidFill>
              </a:rPr>
              <a:t>(LBN 405-21 2.punkts).</a:t>
            </a:r>
          </a:p>
          <a:p>
            <a:pPr marL="0" indent="0" algn="just">
              <a:buNone/>
            </a:pPr>
            <a:endParaRPr lang="lv-LV" sz="2000" dirty="0">
              <a:solidFill>
                <a:schemeClr val="accent5"/>
              </a:solidFill>
              <a:effectLst/>
              <a:ea typeface="Calibri" panose="020F0502020204030204" pitchFamily="34" charset="0"/>
              <a:cs typeface="Times New Roman" panose="02020603050405020304" pitchFamily="18" charset="0"/>
            </a:endParaRPr>
          </a:p>
          <a:p>
            <a:pPr marL="0" indent="0" algn="just">
              <a:buNone/>
            </a:pPr>
            <a:r>
              <a:rPr lang="lv-LV" sz="2000" dirty="0">
                <a:solidFill>
                  <a:srgbClr val="414142"/>
                </a:solidFill>
              </a:rPr>
              <a:t>II un III grupas tiltu, ceļu pārvadu, viaduktu, estakāžu, gājēju tiltu un pārvadu, caurteku, tuneļu un atbalstsienu periodisko tehnisko apsekošanu (galveno inspekciju) veic atbilstoši standartam </a:t>
            </a:r>
            <a:r>
              <a:rPr lang="lv-LV" sz="2000" b="1" i="1" dirty="0">
                <a:solidFill>
                  <a:srgbClr val="414142"/>
                </a:solidFill>
              </a:rPr>
              <a:t>LVS 190-11:2009 "Tilta inspekcija un pārbaude uz slodzi</a:t>
            </a:r>
            <a:r>
              <a:rPr lang="lv-LV" sz="2000" b="1" dirty="0">
                <a:solidFill>
                  <a:srgbClr val="414142"/>
                </a:solidFill>
              </a:rPr>
              <a:t>"</a:t>
            </a:r>
            <a:r>
              <a:rPr lang="lv-LV" sz="1800" b="1" dirty="0">
                <a:solidFill>
                  <a:srgbClr val="414142"/>
                </a:solidFill>
              </a:rPr>
              <a:t> </a:t>
            </a:r>
            <a:r>
              <a:rPr lang="lv-LV" sz="1800" i="1" dirty="0">
                <a:solidFill>
                  <a:srgbClr val="414142"/>
                </a:solidFill>
              </a:rPr>
              <a:t>(LBN 405-21 11.punkts).</a:t>
            </a:r>
          </a:p>
          <a:p>
            <a:pPr marL="0" indent="0" algn="just">
              <a:buNone/>
            </a:pPr>
            <a:endParaRPr lang="lv-LV" sz="3200" dirty="0">
              <a:solidFill>
                <a:schemeClr val="accent5"/>
              </a:solidFill>
              <a:effectLst/>
              <a:ea typeface="Calibri" panose="020F0502020204030204" pitchFamily="34" charset="0"/>
              <a:cs typeface="Times New Roman" panose="02020603050405020304" pitchFamily="18" charset="0"/>
            </a:endParaRPr>
          </a:p>
          <a:p>
            <a:endParaRPr lang="lv-LV" dirty="0"/>
          </a:p>
        </p:txBody>
      </p:sp>
      <p:sp>
        <p:nvSpPr>
          <p:cNvPr id="7" name="Title 1">
            <a:extLst>
              <a:ext uri="{FF2B5EF4-FFF2-40B4-BE49-F238E27FC236}">
                <a16:creationId xmlns:a16="http://schemas.microsoft.com/office/drawing/2014/main" id="{21C6095E-2144-7DC8-705A-0099D9EB4E86}"/>
              </a:ext>
            </a:extLst>
          </p:cNvPr>
          <p:cNvSpPr txBox="1">
            <a:spLocks/>
          </p:cNvSpPr>
          <p:nvPr/>
        </p:nvSpPr>
        <p:spPr>
          <a:xfrm>
            <a:off x="2356339" y="189065"/>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latin typeface="+mn-lt"/>
              </a:rPr>
              <a:t>    Ministru kabineta 15.06.2021. noteikumi Nr. 384 "Būvju tehniskās apsekošanas būvnormatīvs LBN 405-21« [2]</a:t>
            </a:r>
          </a:p>
        </p:txBody>
      </p:sp>
    </p:spTree>
    <p:extLst>
      <p:ext uri="{BB962C8B-B14F-4D97-AF65-F5344CB8AC3E}">
        <p14:creationId xmlns:p14="http://schemas.microsoft.com/office/powerpoint/2010/main" val="80744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00AC1-03F8-5EC2-6F10-E99F4C8108EC}"/>
              </a:ext>
            </a:extLst>
          </p:cNvPr>
          <p:cNvSpPr>
            <a:spLocks noGrp="1"/>
          </p:cNvSpPr>
          <p:nvPr>
            <p:ph idx="1"/>
          </p:nvPr>
        </p:nvSpPr>
        <p:spPr/>
        <p:txBody>
          <a:bodyPr>
            <a:normAutofit fontScale="77500" lnSpcReduction="20000"/>
          </a:bodyPr>
          <a:lstStyle/>
          <a:p>
            <a:pPr marL="0" indent="0" algn="just">
              <a:buNone/>
            </a:pPr>
            <a:r>
              <a:rPr lang="lv-LV" sz="2800" b="1" i="0" dirty="0">
                <a:solidFill>
                  <a:srgbClr val="414142"/>
                </a:solidFill>
                <a:effectLst/>
              </a:rPr>
              <a:t>Tehniskās apsekošanas mērķis </a:t>
            </a:r>
            <a:r>
              <a:rPr lang="lv-LV" sz="2800" b="0" i="0" dirty="0">
                <a:solidFill>
                  <a:srgbClr val="414142"/>
                </a:solidFill>
                <a:effectLst/>
              </a:rPr>
              <a:t>- novērtēt būves vai tās daļas faktisko tehnisko stāvokli būves apsekošanas brīdī atbilstoši tehniskās apsekošanas uzdevumam </a:t>
            </a:r>
            <a:r>
              <a:rPr lang="lv-LV" sz="2300" i="1" dirty="0">
                <a:solidFill>
                  <a:srgbClr val="414142"/>
                </a:solidFill>
              </a:rPr>
              <a:t>(LBN 405-21 7.punkts)</a:t>
            </a:r>
            <a:r>
              <a:rPr lang="lv-LV" sz="2300" b="0" i="1" dirty="0">
                <a:solidFill>
                  <a:srgbClr val="414142"/>
                </a:solidFill>
                <a:effectLst/>
              </a:rPr>
              <a:t>.</a:t>
            </a:r>
          </a:p>
          <a:p>
            <a:endParaRPr lang="lv-LV" dirty="0">
              <a:solidFill>
                <a:srgbClr val="414142"/>
              </a:solidFill>
            </a:endParaRPr>
          </a:p>
          <a:p>
            <a:pPr marL="0" indent="0" algn="just">
              <a:buNone/>
            </a:pPr>
            <a:r>
              <a:rPr lang="lv-LV" b="0" i="0" dirty="0">
                <a:solidFill>
                  <a:srgbClr val="414142"/>
                </a:solidFill>
                <a:effectLst/>
              </a:rPr>
              <a:t>Būve ekspluatējama atbilstoši tās lietošanas veidam, turklāt tā, lai nodrošinātu tās atbilstību šādām </a:t>
            </a:r>
            <a:r>
              <a:rPr lang="lv-LV" b="1" i="0" dirty="0">
                <a:solidFill>
                  <a:srgbClr val="414142"/>
                </a:solidFill>
                <a:effectLst/>
              </a:rPr>
              <a:t>būtiskām prasībām</a:t>
            </a:r>
            <a:r>
              <a:rPr lang="lv-LV" b="0" i="0" dirty="0">
                <a:solidFill>
                  <a:srgbClr val="414142"/>
                </a:solidFill>
                <a:effectLst/>
              </a:rPr>
              <a:t>:</a:t>
            </a:r>
          </a:p>
          <a:p>
            <a:pPr marL="0" indent="0" algn="just">
              <a:buNone/>
            </a:pPr>
            <a:r>
              <a:rPr lang="lv-LV" b="0" i="0" dirty="0">
                <a:solidFill>
                  <a:srgbClr val="414142"/>
                </a:solidFill>
                <a:effectLst/>
              </a:rPr>
              <a:t>1) mehāniskā stiprība un stabilitāte;</a:t>
            </a:r>
          </a:p>
          <a:p>
            <a:pPr marL="0" indent="0" algn="just">
              <a:buNone/>
            </a:pPr>
            <a:r>
              <a:rPr lang="lv-LV" b="0" i="0" dirty="0">
                <a:solidFill>
                  <a:srgbClr val="414142"/>
                </a:solidFill>
                <a:effectLst/>
              </a:rPr>
              <a:t>2) ugunsdrošība;</a:t>
            </a:r>
          </a:p>
          <a:p>
            <a:pPr marL="0" indent="0" algn="just">
              <a:buNone/>
            </a:pPr>
            <a:r>
              <a:rPr lang="lv-LV" b="0" i="0" dirty="0">
                <a:solidFill>
                  <a:srgbClr val="414142"/>
                </a:solidFill>
                <a:effectLst/>
              </a:rPr>
              <a:t>3) vides aizsardzība un higiēna, tai skaitā nekaitīgums;</a:t>
            </a:r>
          </a:p>
          <a:p>
            <a:pPr marL="0" indent="0" algn="just">
              <a:buNone/>
            </a:pPr>
            <a:r>
              <a:rPr lang="lv-LV" b="0" i="0" dirty="0">
                <a:solidFill>
                  <a:srgbClr val="414142"/>
                </a:solidFill>
                <a:effectLst/>
              </a:rPr>
              <a:t>4) lietošanas drošība un vides pieejamība;</a:t>
            </a:r>
          </a:p>
          <a:p>
            <a:pPr marL="0" indent="0" algn="just">
              <a:buNone/>
            </a:pPr>
            <a:r>
              <a:rPr lang="lv-LV" b="0" i="0" dirty="0">
                <a:solidFill>
                  <a:srgbClr val="414142"/>
                </a:solidFill>
                <a:effectLst/>
              </a:rPr>
              <a:t>5) akustika (aizsardzība pret trokšņiem);</a:t>
            </a:r>
          </a:p>
          <a:p>
            <a:pPr marL="0" indent="0" algn="just">
              <a:buNone/>
            </a:pPr>
            <a:r>
              <a:rPr lang="lv-LV" b="0" i="0" dirty="0">
                <a:solidFill>
                  <a:srgbClr val="414142"/>
                </a:solidFill>
                <a:effectLst/>
              </a:rPr>
              <a:t>6) energoefektivitāte;</a:t>
            </a:r>
          </a:p>
          <a:p>
            <a:pPr marL="0" indent="0" algn="just">
              <a:buNone/>
            </a:pPr>
            <a:r>
              <a:rPr lang="lv-LV" b="0" i="0" dirty="0">
                <a:solidFill>
                  <a:srgbClr val="414142"/>
                </a:solidFill>
                <a:effectLst/>
              </a:rPr>
              <a:t>7) ilgtspējīga dabas resursu izmantošana</a:t>
            </a:r>
            <a:r>
              <a:rPr lang="lv-LV" b="0" i="1" dirty="0">
                <a:solidFill>
                  <a:srgbClr val="414142"/>
                </a:solidFill>
                <a:effectLst/>
              </a:rPr>
              <a:t> </a:t>
            </a:r>
            <a:r>
              <a:rPr lang="lv-LV" sz="2300" b="0" i="1" dirty="0">
                <a:solidFill>
                  <a:srgbClr val="414142"/>
                </a:solidFill>
                <a:effectLst/>
              </a:rPr>
              <a:t>(Būvniecības likuma 9.pants).</a:t>
            </a:r>
            <a:endParaRPr lang="lv-LV" sz="2300" i="1" dirty="0"/>
          </a:p>
          <a:p>
            <a:endParaRPr lang="lv-LV" dirty="0"/>
          </a:p>
        </p:txBody>
      </p:sp>
      <p:sp>
        <p:nvSpPr>
          <p:cNvPr id="4" name="Slide Number Placeholder 3">
            <a:extLst>
              <a:ext uri="{FF2B5EF4-FFF2-40B4-BE49-F238E27FC236}">
                <a16:creationId xmlns:a16="http://schemas.microsoft.com/office/drawing/2014/main" id="{85241972-038D-6BE9-F59E-74EA32B785D6}"/>
              </a:ext>
            </a:extLst>
          </p:cNvPr>
          <p:cNvSpPr>
            <a:spLocks noGrp="1"/>
          </p:cNvSpPr>
          <p:nvPr>
            <p:ph type="sldNum" sz="quarter" idx="12"/>
          </p:nvPr>
        </p:nvSpPr>
        <p:spPr/>
        <p:txBody>
          <a:bodyPr/>
          <a:lstStyle/>
          <a:p>
            <a:fld id="{32F832BF-1DDA-4BBE-B340-68BC40090DFC}" type="slidenum">
              <a:rPr lang="lv-LV" smtClean="0"/>
              <a:pPr/>
              <a:t>4</a:t>
            </a:fld>
            <a:endParaRPr lang="lv-LV"/>
          </a:p>
        </p:txBody>
      </p:sp>
      <p:sp>
        <p:nvSpPr>
          <p:cNvPr id="5" name="Title 1">
            <a:extLst>
              <a:ext uri="{FF2B5EF4-FFF2-40B4-BE49-F238E27FC236}">
                <a16:creationId xmlns:a16="http://schemas.microsoft.com/office/drawing/2014/main" id="{C2325C53-5812-BD23-B852-3B08A91EAABC}"/>
              </a:ext>
            </a:extLst>
          </p:cNvPr>
          <p:cNvSpPr txBox="1">
            <a:spLocks/>
          </p:cNvSpPr>
          <p:nvPr/>
        </p:nvSpPr>
        <p:spPr>
          <a:xfrm>
            <a:off x="2356339" y="189065"/>
            <a:ext cx="9500039"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b="1" dirty="0"/>
              <a:t>    </a:t>
            </a:r>
            <a:r>
              <a:rPr lang="lv-LV" sz="3000" b="1" dirty="0">
                <a:latin typeface="+mn-lt"/>
              </a:rPr>
              <a:t>Tehniskās apsekošanas mērķis</a:t>
            </a:r>
          </a:p>
        </p:txBody>
      </p:sp>
    </p:spTree>
    <p:extLst>
      <p:ext uri="{BB962C8B-B14F-4D97-AF65-F5344CB8AC3E}">
        <p14:creationId xmlns:p14="http://schemas.microsoft.com/office/powerpoint/2010/main" val="226658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21669-125E-643A-84AA-3D8DD756CA8D}"/>
              </a:ext>
            </a:extLst>
          </p:cNvPr>
          <p:cNvSpPr>
            <a:spLocks noGrp="1"/>
          </p:cNvSpPr>
          <p:nvPr>
            <p:ph idx="1"/>
          </p:nvPr>
        </p:nvSpPr>
        <p:spPr>
          <a:xfrm>
            <a:off x="838200" y="1844237"/>
            <a:ext cx="10515600" cy="4351338"/>
          </a:xfrm>
        </p:spPr>
        <p:txBody>
          <a:bodyPr/>
          <a:lstStyle/>
          <a:p>
            <a:pPr marL="0" indent="0" algn="just">
              <a:buNone/>
            </a:pPr>
            <a:r>
              <a:rPr lang="lv-LV" sz="2000" b="1" dirty="0"/>
              <a:t>Apsekošanas veicējs </a:t>
            </a:r>
            <a:r>
              <a:rPr lang="lv-LV" sz="2000" dirty="0"/>
              <a:t>– būvspeciālists vai būvkomersants, kurš noslēdzis rakstveida līgumu ar būves vai tās daļas apsekošanas pasūtītāju par būves vai tās daļas apsekošanu, kā arī būvspeciālists, pamatojoties uz pasūtītāja rīkojumu </a:t>
            </a:r>
            <a:r>
              <a:rPr lang="lv-LV" sz="1800" i="1" dirty="0"/>
              <a:t>(LBN 405-21 3.3.apakšpunkts).</a:t>
            </a:r>
          </a:p>
          <a:p>
            <a:pPr marL="0" indent="0" algn="just">
              <a:buNone/>
            </a:pPr>
            <a:r>
              <a:rPr lang="lv-LV" sz="2000" b="1" dirty="0" err="1"/>
              <a:t>Apsekotājs</a:t>
            </a:r>
            <a:r>
              <a:rPr lang="lv-LV" sz="2000" b="1" dirty="0"/>
              <a:t> </a:t>
            </a:r>
            <a:r>
              <a:rPr lang="lv-LV" sz="2000" dirty="0"/>
              <a:t>– būvspeciālists, kurš atbilstoši būvspeciālistu kompetences novērtēšanas un patstāvīgās prakses uzraudzības jomas normatīvajā aktā noteiktai attiecīgās sfēras būvspeciālista kompetencei veic vai veiks būves apsekošanu </a:t>
            </a:r>
            <a:r>
              <a:rPr lang="lv-LV" sz="1800" i="1" dirty="0"/>
              <a:t>(LBN 405-21 3.4.apakšpunkts).</a:t>
            </a:r>
          </a:p>
          <a:p>
            <a:pPr marL="0" indent="0" algn="just">
              <a:buNone/>
            </a:pPr>
            <a:endParaRPr lang="lv-LV" sz="2000" dirty="0"/>
          </a:p>
        </p:txBody>
      </p:sp>
      <p:sp>
        <p:nvSpPr>
          <p:cNvPr id="4" name="Slide Number Placeholder 3">
            <a:extLst>
              <a:ext uri="{FF2B5EF4-FFF2-40B4-BE49-F238E27FC236}">
                <a16:creationId xmlns:a16="http://schemas.microsoft.com/office/drawing/2014/main" id="{69960AAB-8E13-E856-E367-1A9E69C78D15}"/>
              </a:ext>
            </a:extLst>
          </p:cNvPr>
          <p:cNvSpPr>
            <a:spLocks noGrp="1"/>
          </p:cNvSpPr>
          <p:nvPr>
            <p:ph type="sldNum" sz="quarter" idx="12"/>
          </p:nvPr>
        </p:nvSpPr>
        <p:spPr/>
        <p:txBody>
          <a:bodyPr/>
          <a:lstStyle/>
          <a:p>
            <a:fld id="{32F832BF-1DDA-4BBE-B340-68BC40090DFC}" type="slidenum">
              <a:rPr lang="lv-LV" smtClean="0"/>
              <a:pPr/>
              <a:t>5</a:t>
            </a:fld>
            <a:endParaRPr lang="lv-LV"/>
          </a:p>
        </p:txBody>
      </p:sp>
      <p:sp>
        <p:nvSpPr>
          <p:cNvPr id="6" name="Title 1">
            <a:extLst>
              <a:ext uri="{FF2B5EF4-FFF2-40B4-BE49-F238E27FC236}">
                <a16:creationId xmlns:a16="http://schemas.microsoft.com/office/drawing/2014/main" id="{765311A1-638D-281C-32C1-DFA18234671C}"/>
              </a:ext>
            </a:extLst>
          </p:cNvPr>
          <p:cNvSpPr txBox="1">
            <a:spLocks/>
          </p:cNvSpPr>
          <p:nvPr/>
        </p:nvSpPr>
        <p:spPr>
          <a:xfrm>
            <a:off x="2356338" y="0"/>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latin typeface="+mn-lt"/>
              </a:rPr>
              <a:t>     Atbilstoša </a:t>
            </a:r>
            <a:r>
              <a:rPr lang="lv-LV" sz="3000" b="1" dirty="0" err="1">
                <a:latin typeface="+mn-lt"/>
              </a:rPr>
              <a:t>apsekotāja</a:t>
            </a:r>
            <a:r>
              <a:rPr lang="lv-LV" sz="3000" b="1" dirty="0">
                <a:latin typeface="+mn-lt"/>
              </a:rPr>
              <a:t> / apsekošanas veicēja izvēle [1]</a:t>
            </a:r>
            <a:endParaRPr lang="lv-LV" sz="3000" baseline="30000" dirty="0">
              <a:latin typeface="+mn-lt"/>
            </a:endParaRPr>
          </a:p>
        </p:txBody>
      </p:sp>
      <p:sp>
        <p:nvSpPr>
          <p:cNvPr id="9" name="Rectangle: Rounded Corners 8">
            <a:extLst>
              <a:ext uri="{FF2B5EF4-FFF2-40B4-BE49-F238E27FC236}">
                <a16:creationId xmlns:a16="http://schemas.microsoft.com/office/drawing/2014/main" id="{05657F69-C9DE-E1D0-1EFA-28FBCD81E676}"/>
              </a:ext>
            </a:extLst>
          </p:cNvPr>
          <p:cNvSpPr/>
          <p:nvPr/>
        </p:nvSpPr>
        <p:spPr>
          <a:xfrm>
            <a:off x="6775465" y="4439652"/>
            <a:ext cx="2789836" cy="12389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2000" dirty="0"/>
              <a:t>Būvkomersants,</a:t>
            </a:r>
          </a:p>
          <a:p>
            <a:pPr algn="ctr"/>
            <a:r>
              <a:rPr lang="lv-LV" sz="2000" dirty="0"/>
              <a:t>kurš nodarbina attiecīgu būvspeciālistu</a:t>
            </a:r>
          </a:p>
        </p:txBody>
      </p:sp>
      <p:sp>
        <p:nvSpPr>
          <p:cNvPr id="10" name="Rectangle: Rounded Corners 9">
            <a:extLst>
              <a:ext uri="{FF2B5EF4-FFF2-40B4-BE49-F238E27FC236}">
                <a16:creationId xmlns:a16="http://schemas.microsoft.com/office/drawing/2014/main" id="{AF370276-734F-1B7C-43DB-BD1E0AED5601}"/>
              </a:ext>
            </a:extLst>
          </p:cNvPr>
          <p:cNvSpPr/>
          <p:nvPr/>
        </p:nvSpPr>
        <p:spPr>
          <a:xfrm>
            <a:off x="2760307" y="4439652"/>
            <a:ext cx="2656230" cy="12389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2000" dirty="0"/>
              <a:t>Sertificēts būvspeciālists</a:t>
            </a:r>
          </a:p>
        </p:txBody>
      </p:sp>
    </p:spTree>
    <p:extLst>
      <p:ext uri="{BB962C8B-B14F-4D97-AF65-F5344CB8AC3E}">
        <p14:creationId xmlns:p14="http://schemas.microsoft.com/office/powerpoint/2010/main" val="321370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8BA13D-99B4-F01A-6468-64CD0E91A1BF}"/>
              </a:ext>
            </a:extLst>
          </p:cNvPr>
          <p:cNvPicPr>
            <a:picLocks noChangeAspect="1"/>
          </p:cNvPicPr>
          <p:nvPr/>
        </p:nvPicPr>
        <p:blipFill>
          <a:blip r:embed="rId3"/>
          <a:stretch>
            <a:fillRect/>
          </a:stretch>
        </p:blipFill>
        <p:spPr>
          <a:xfrm>
            <a:off x="5507096" y="3253760"/>
            <a:ext cx="6011090" cy="2722165"/>
          </a:xfrm>
          <a:prstGeom prst="rect">
            <a:avLst/>
          </a:prstGeom>
        </p:spPr>
      </p:pic>
      <p:sp>
        <p:nvSpPr>
          <p:cNvPr id="3" name="Content Placeholder 2">
            <a:extLst>
              <a:ext uri="{FF2B5EF4-FFF2-40B4-BE49-F238E27FC236}">
                <a16:creationId xmlns:a16="http://schemas.microsoft.com/office/drawing/2014/main" id="{CDB4BA23-78BC-E884-C2CE-D9AC736C211D}"/>
              </a:ext>
            </a:extLst>
          </p:cNvPr>
          <p:cNvSpPr>
            <a:spLocks noGrp="1"/>
          </p:cNvSpPr>
          <p:nvPr>
            <p:ph idx="1"/>
          </p:nvPr>
        </p:nvSpPr>
        <p:spPr>
          <a:xfrm>
            <a:off x="838201" y="1733094"/>
            <a:ext cx="10134600" cy="2406742"/>
          </a:xfrm>
        </p:spPr>
        <p:txBody>
          <a:bodyPr>
            <a:normAutofit/>
          </a:bodyPr>
          <a:lstStyle/>
          <a:p>
            <a:pPr marL="0" indent="0">
              <a:buNone/>
            </a:pPr>
            <a:r>
              <a:rPr lang="lv-LV" sz="2000" b="1" dirty="0"/>
              <a:t>Ēku tehnisko apsekošanu atbilstoši savai kompetencei var veikt:</a:t>
            </a:r>
          </a:p>
          <a:p>
            <a:pPr>
              <a:buClr>
                <a:schemeClr val="accent4"/>
              </a:buClr>
              <a:buFont typeface="Wingdings" panose="05000000000000000000" pitchFamily="2" charset="2"/>
              <a:buChar char="§"/>
            </a:pPr>
            <a:r>
              <a:rPr lang="lv-LV" sz="2000" dirty="0"/>
              <a:t>Arhitekta prakses būvspeciālists;</a:t>
            </a:r>
          </a:p>
          <a:p>
            <a:pPr>
              <a:buClr>
                <a:schemeClr val="accent4"/>
              </a:buClr>
              <a:buFont typeface="Wingdings" panose="05000000000000000000" pitchFamily="2" charset="2"/>
              <a:buChar char="§"/>
            </a:pPr>
            <a:r>
              <a:rPr lang="lv-LV" sz="2000" dirty="0"/>
              <a:t>Ēku konstrukciju projektēšanā sertificētais būvspeciālists;</a:t>
            </a:r>
          </a:p>
          <a:p>
            <a:pPr>
              <a:buClr>
                <a:schemeClr val="accent4"/>
              </a:buClr>
              <a:buFont typeface="Wingdings" panose="05000000000000000000" pitchFamily="2" charset="2"/>
              <a:buChar char="§"/>
            </a:pPr>
            <a:r>
              <a:rPr lang="lv-LV" sz="2000" dirty="0"/>
              <a:t>Ēku būvdarbu vadīšanā sertificētais būvspeciālists;</a:t>
            </a:r>
          </a:p>
          <a:p>
            <a:pPr>
              <a:buClr>
                <a:schemeClr val="accent4"/>
              </a:buClr>
              <a:buFont typeface="Wingdings" panose="05000000000000000000" pitchFamily="2" charset="2"/>
              <a:buChar char="§"/>
            </a:pPr>
            <a:r>
              <a:rPr lang="lv-LV" sz="2000" dirty="0"/>
              <a:t>Ēku būvuzraudzībā sertificētais būvspeciālists;</a:t>
            </a:r>
          </a:p>
          <a:p>
            <a:pPr>
              <a:buClr>
                <a:schemeClr val="accent4"/>
              </a:buClr>
              <a:buFont typeface="Wingdings" panose="05000000000000000000" pitchFamily="2" charset="2"/>
              <a:buChar char="§"/>
            </a:pPr>
            <a:r>
              <a:rPr lang="lv-LV" sz="2000" dirty="0"/>
              <a:t>Ugunsdrošības darbības sfērā sertificētais būvspeciālists.</a:t>
            </a:r>
          </a:p>
        </p:txBody>
      </p:sp>
      <p:sp>
        <p:nvSpPr>
          <p:cNvPr id="4" name="Slide Number Placeholder 3">
            <a:extLst>
              <a:ext uri="{FF2B5EF4-FFF2-40B4-BE49-F238E27FC236}">
                <a16:creationId xmlns:a16="http://schemas.microsoft.com/office/drawing/2014/main" id="{FFD7DE5B-E283-6B61-A7A1-8C35A992D672}"/>
              </a:ext>
            </a:extLst>
          </p:cNvPr>
          <p:cNvSpPr>
            <a:spLocks noGrp="1"/>
          </p:cNvSpPr>
          <p:nvPr>
            <p:ph type="sldNum" sz="quarter" idx="12"/>
          </p:nvPr>
        </p:nvSpPr>
        <p:spPr/>
        <p:txBody>
          <a:bodyPr/>
          <a:lstStyle/>
          <a:p>
            <a:fld id="{32F832BF-1DDA-4BBE-B340-68BC40090DFC}" type="slidenum">
              <a:rPr lang="lv-LV" smtClean="0"/>
              <a:pPr/>
              <a:t>6</a:t>
            </a:fld>
            <a:endParaRPr lang="lv-LV"/>
          </a:p>
        </p:txBody>
      </p:sp>
      <p:sp>
        <p:nvSpPr>
          <p:cNvPr id="5" name="Title 1">
            <a:extLst>
              <a:ext uri="{FF2B5EF4-FFF2-40B4-BE49-F238E27FC236}">
                <a16:creationId xmlns:a16="http://schemas.microsoft.com/office/drawing/2014/main" id="{5D71A4E0-B080-0F46-D64F-FE95AD4183F2}"/>
              </a:ext>
            </a:extLst>
          </p:cNvPr>
          <p:cNvSpPr txBox="1">
            <a:spLocks/>
          </p:cNvSpPr>
          <p:nvPr/>
        </p:nvSpPr>
        <p:spPr>
          <a:xfrm>
            <a:off x="2356338" y="0"/>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3000" b="1" dirty="0"/>
              <a:t> </a:t>
            </a:r>
            <a:r>
              <a:rPr lang="lv-LV" sz="3000" b="1" dirty="0">
                <a:latin typeface="+mn-lt"/>
              </a:rPr>
              <a:t>Atbilstoša </a:t>
            </a:r>
            <a:r>
              <a:rPr lang="lv-LV" sz="3000" b="1" dirty="0" err="1">
                <a:latin typeface="+mn-lt"/>
              </a:rPr>
              <a:t>apsekotāja</a:t>
            </a:r>
            <a:r>
              <a:rPr lang="lv-LV" sz="3000" b="1" dirty="0">
                <a:latin typeface="+mn-lt"/>
              </a:rPr>
              <a:t> / apsekošanas veicēja izvēle [2]</a:t>
            </a:r>
            <a:endParaRPr lang="lv-LV" sz="3000" baseline="30000" dirty="0"/>
          </a:p>
        </p:txBody>
      </p:sp>
      <p:sp>
        <p:nvSpPr>
          <p:cNvPr id="6" name="Slide Number Placeholder 3">
            <a:extLst>
              <a:ext uri="{FF2B5EF4-FFF2-40B4-BE49-F238E27FC236}">
                <a16:creationId xmlns:a16="http://schemas.microsoft.com/office/drawing/2014/main" id="{C9F394F8-613F-43C6-15DB-4A361AA73484}"/>
              </a:ext>
            </a:extLst>
          </p:cNvPr>
          <p:cNvSpPr txBox="1">
            <a:spLocks/>
          </p:cNvSpPr>
          <p:nvPr/>
        </p:nvSpPr>
        <p:spPr>
          <a:xfrm>
            <a:off x="8610600" y="61955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6</a:t>
            </a:fld>
            <a:endParaRPr lang="lv-LV" dirty="0"/>
          </a:p>
        </p:txBody>
      </p:sp>
      <p:sp>
        <p:nvSpPr>
          <p:cNvPr id="7" name="Rectangle 6">
            <a:extLst>
              <a:ext uri="{FF2B5EF4-FFF2-40B4-BE49-F238E27FC236}">
                <a16:creationId xmlns:a16="http://schemas.microsoft.com/office/drawing/2014/main" id="{B2782531-4E54-2F9F-43F1-FCCC6810209E}"/>
              </a:ext>
            </a:extLst>
          </p:cNvPr>
          <p:cNvSpPr/>
          <p:nvPr/>
        </p:nvSpPr>
        <p:spPr>
          <a:xfrm>
            <a:off x="1092161" y="6054971"/>
            <a:ext cx="10007678" cy="584775"/>
          </a:xfrm>
          <a:prstGeom prst="rect">
            <a:avLst/>
          </a:prstGeom>
        </p:spPr>
        <p:txBody>
          <a:bodyPr wrap="square">
            <a:spAutoFit/>
          </a:bodyPr>
          <a:lstStyle/>
          <a:p>
            <a:pPr algn="r"/>
            <a:r>
              <a:rPr lang="lv-LV" sz="1600" i="1" dirty="0"/>
              <a:t>MK 20.03.2018. noteikumu Nr.169 «Būvspeciālistu kompetences novērtēšanas un patstāvīgās prakses uzraudzības noteikumi» 1. pielikuma 1.piezīme</a:t>
            </a:r>
          </a:p>
        </p:txBody>
      </p:sp>
    </p:spTree>
    <p:extLst>
      <p:ext uri="{BB962C8B-B14F-4D97-AF65-F5344CB8AC3E}">
        <p14:creationId xmlns:p14="http://schemas.microsoft.com/office/powerpoint/2010/main" val="399833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BB26E4-040F-BF3B-6C15-595FF2AC39FD}"/>
              </a:ext>
            </a:extLst>
          </p:cNvPr>
          <p:cNvPicPr>
            <a:picLocks noChangeAspect="1"/>
          </p:cNvPicPr>
          <p:nvPr/>
        </p:nvPicPr>
        <p:blipFill>
          <a:blip r:embed="rId3"/>
          <a:stretch>
            <a:fillRect/>
          </a:stretch>
        </p:blipFill>
        <p:spPr>
          <a:xfrm>
            <a:off x="5343524" y="3513909"/>
            <a:ext cx="6010275" cy="2543175"/>
          </a:xfrm>
          <a:prstGeom prst="rect">
            <a:avLst/>
          </a:prstGeom>
        </p:spPr>
      </p:pic>
      <p:sp>
        <p:nvSpPr>
          <p:cNvPr id="4" name="Slide Number Placeholder 3">
            <a:extLst>
              <a:ext uri="{FF2B5EF4-FFF2-40B4-BE49-F238E27FC236}">
                <a16:creationId xmlns:a16="http://schemas.microsoft.com/office/drawing/2014/main" id="{72D2BBE2-CAEE-D10B-066E-7020BC504BD3}"/>
              </a:ext>
            </a:extLst>
          </p:cNvPr>
          <p:cNvSpPr>
            <a:spLocks noGrp="1"/>
          </p:cNvSpPr>
          <p:nvPr>
            <p:ph type="sldNum" sz="quarter" idx="12"/>
          </p:nvPr>
        </p:nvSpPr>
        <p:spPr/>
        <p:txBody>
          <a:bodyPr/>
          <a:lstStyle/>
          <a:p>
            <a:fld id="{32F832BF-1DDA-4BBE-B340-68BC40090DFC}" type="slidenum">
              <a:rPr lang="lv-LV" smtClean="0"/>
              <a:pPr/>
              <a:t>7</a:t>
            </a:fld>
            <a:endParaRPr lang="lv-LV"/>
          </a:p>
        </p:txBody>
      </p:sp>
      <p:sp>
        <p:nvSpPr>
          <p:cNvPr id="6" name="Content Placeholder 2">
            <a:extLst>
              <a:ext uri="{FF2B5EF4-FFF2-40B4-BE49-F238E27FC236}">
                <a16:creationId xmlns:a16="http://schemas.microsoft.com/office/drawing/2014/main" id="{47EF2FB9-5CA5-5EA3-7474-FAD1D4C853CA}"/>
              </a:ext>
            </a:extLst>
          </p:cNvPr>
          <p:cNvSpPr txBox="1">
            <a:spLocks/>
          </p:cNvSpPr>
          <p:nvPr/>
        </p:nvSpPr>
        <p:spPr>
          <a:xfrm>
            <a:off x="838201" y="1825625"/>
            <a:ext cx="10958374" cy="80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000" b="0" i="0" dirty="0">
                <a:effectLst/>
              </a:rPr>
              <a:t>Ēku konstrukciju projektēšanā sertificētais būvspeciālists var veikt </a:t>
            </a:r>
            <a:r>
              <a:rPr lang="lv-LV" sz="2000" b="1" i="0" dirty="0">
                <a:effectLst/>
              </a:rPr>
              <a:t>atsevišķo inženierbūvju tehnisko apsekošanu</a:t>
            </a:r>
            <a:r>
              <a:rPr lang="lv-LV" sz="2000" b="0" i="0" dirty="0">
                <a:effectLst/>
              </a:rPr>
              <a:t>.</a:t>
            </a:r>
            <a:endParaRPr lang="lv-LV" sz="3200" dirty="0"/>
          </a:p>
        </p:txBody>
      </p:sp>
      <p:sp>
        <p:nvSpPr>
          <p:cNvPr id="7" name="Slide Number Placeholder 3">
            <a:extLst>
              <a:ext uri="{FF2B5EF4-FFF2-40B4-BE49-F238E27FC236}">
                <a16:creationId xmlns:a16="http://schemas.microsoft.com/office/drawing/2014/main" id="{D93CA0A3-4373-8D3F-D427-C8DEEC2E3031}"/>
              </a:ext>
            </a:extLst>
          </p:cNvPr>
          <p:cNvSpPr txBox="1">
            <a:spLocks/>
          </p:cNvSpPr>
          <p:nvPr/>
        </p:nvSpPr>
        <p:spPr>
          <a:xfrm>
            <a:off x="8610600" y="61955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7</a:t>
            </a:fld>
            <a:endParaRPr lang="lv-LV"/>
          </a:p>
        </p:txBody>
      </p:sp>
      <p:sp>
        <p:nvSpPr>
          <p:cNvPr id="8" name="Title 1">
            <a:extLst>
              <a:ext uri="{FF2B5EF4-FFF2-40B4-BE49-F238E27FC236}">
                <a16:creationId xmlns:a16="http://schemas.microsoft.com/office/drawing/2014/main" id="{AC4838B7-FF09-04F0-E09D-56C2D5016FB4}"/>
              </a:ext>
            </a:extLst>
          </p:cNvPr>
          <p:cNvSpPr txBox="1">
            <a:spLocks/>
          </p:cNvSpPr>
          <p:nvPr/>
        </p:nvSpPr>
        <p:spPr>
          <a:xfrm>
            <a:off x="2356338" y="0"/>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t> </a:t>
            </a:r>
            <a:r>
              <a:rPr lang="lv-LV" sz="3200" b="1" dirty="0">
                <a:latin typeface="+mn-lt"/>
              </a:rPr>
              <a:t>Atbilstoša </a:t>
            </a:r>
            <a:r>
              <a:rPr lang="lv-LV" sz="3200" b="1" dirty="0" err="1">
                <a:latin typeface="+mn-lt"/>
              </a:rPr>
              <a:t>apsekotāja</a:t>
            </a:r>
            <a:r>
              <a:rPr lang="lv-LV" sz="3200" b="1" dirty="0">
                <a:latin typeface="+mn-lt"/>
              </a:rPr>
              <a:t> / apsekošanas veicēja izvēle [3]</a:t>
            </a:r>
            <a:endParaRPr lang="lv-LV" baseline="30000" dirty="0"/>
          </a:p>
        </p:txBody>
      </p:sp>
      <p:sp>
        <p:nvSpPr>
          <p:cNvPr id="9" name="Slide Number Placeholder 3">
            <a:extLst>
              <a:ext uri="{FF2B5EF4-FFF2-40B4-BE49-F238E27FC236}">
                <a16:creationId xmlns:a16="http://schemas.microsoft.com/office/drawing/2014/main" id="{25F5102D-1300-C4B0-6498-095C4C4FFBD9}"/>
              </a:ext>
            </a:extLst>
          </p:cNvPr>
          <p:cNvSpPr txBox="1">
            <a:spLocks/>
          </p:cNvSpPr>
          <p:nvPr/>
        </p:nvSpPr>
        <p:spPr>
          <a:xfrm>
            <a:off x="8610600" y="61955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7</a:t>
            </a:fld>
            <a:endParaRPr lang="lv-LV" dirty="0"/>
          </a:p>
        </p:txBody>
      </p:sp>
      <p:sp>
        <p:nvSpPr>
          <p:cNvPr id="10" name="Rectangle 9">
            <a:extLst>
              <a:ext uri="{FF2B5EF4-FFF2-40B4-BE49-F238E27FC236}">
                <a16:creationId xmlns:a16="http://schemas.microsoft.com/office/drawing/2014/main" id="{82F7FD86-D07A-28E9-CFE5-06B8623B1A01}"/>
              </a:ext>
            </a:extLst>
          </p:cNvPr>
          <p:cNvSpPr/>
          <p:nvPr/>
        </p:nvSpPr>
        <p:spPr>
          <a:xfrm>
            <a:off x="1092161" y="6195575"/>
            <a:ext cx="10007678" cy="584775"/>
          </a:xfrm>
          <a:prstGeom prst="rect">
            <a:avLst/>
          </a:prstGeom>
        </p:spPr>
        <p:txBody>
          <a:bodyPr wrap="square">
            <a:spAutoFit/>
          </a:bodyPr>
          <a:lstStyle/>
          <a:p>
            <a:pPr algn="r"/>
            <a:r>
              <a:rPr lang="lv-LV" sz="1600" i="1" dirty="0"/>
              <a:t>MK 20.03.2018. noteikumu Nr.169 «Būvspeciālistu kompetences novērtēšanas un patstāvīgās prakses uzraudzības noteikumi» 1. pielikuma 2., 5.piezīme</a:t>
            </a:r>
          </a:p>
        </p:txBody>
      </p:sp>
      <p:sp>
        <p:nvSpPr>
          <p:cNvPr id="2" name="Content Placeholder 2">
            <a:extLst>
              <a:ext uri="{FF2B5EF4-FFF2-40B4-BE49-F238E27FC236}">
                <a16:creationId xmlns:a16="http://schemas.microsoft.com/office/drawing/2014/main" id="{15A1EBDF-CB94-EF3E-5605-08DD4F9B74DE}"/>
              </a:ext>
            </a:extLst>
          </p:cNvPr>
          <p:cNvSpPr txBox="1">
            <a:spLocks/>
          </p:cNvSpPr>
          <p:nvPr/>
        </p:nvSpPr>
        <p:spPr>
          <a:xfrm>
            <a:off x="838201" y="2715696"/>
            <a:ext cx="10958374" cy="15922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000" b="1" dirty="0"/>
              <a:t>Inženierbūvju un inženiertīklu tehnisko apsekošanu sertifikātā norādītās darbības sfēras ietvaros var veikt</a:t>
            </a:r>
            <a:r>
              <a:rPr lang="lv-LV" sz="2000" dirty="0"/>
              <a:t>:</a:t>
            </a:r>
          </a:p>
          <a:p>
            <a:pPr>
              <a:buClr>
                <a:schemeClr val="accent4"/>
              </a:buClr>
              <a:buFont typeface="Wingdings" panose="05000000000000000000" pitchFamily="2" charset="2"/>
              <a:buChar char="§"/>
            </a:pPr>
            <a:r>
              <a:rPr lang="lv-LV" sz="2000" dirty="0"/>
              <a:t>Projektēšanas specialitātē sertificētais būvspeciālists;</a:t>
            </a:r>
          </a:p>
          <a:p>
            <a:pPr>
              <a:buClr>
                <a:schemeClr val="accent4"/>
              </a:buClr>
              <a:buFont typeface="Wingdings" panose="05000000000000000000" pitchFamily="2" charset="2"/>
              <a:buChar char="§"/>
            </a:pPr>
            <a:r>
              <a:rPr lang="lv-LV" sz="2000" dirty="0"/>
              <a:t>Būvdarbu vadīšanas specialitātē sertificētais būvspeciālists;</a:t>
            </a:r>
          </a:p>
          <a:p>
            <a:pPr>
              <a:buClr>
                <a:schemeClr val="accent4"/>
              </a:buClr>
              <a:buFont typeface="Wingdings" panose="05000000000000000000" pitchFamily="2" charset="2"/>
              <a:buChar char="§"/>
            </a:pPr>
            <a:r>
              <a:rPr lang="lv-LV" sz="2000" dirty="0"/>
              <a:t>Būvuzraudzības specialitātē sertificētais būvspeciālists.</a:t>
            </a:r>
          </a:p>
        </p:txBody>
      </p:sp>
    </p:spTree>
    <p:extLst>
      <p:ext uri="{BB962C8B-B14F-4D97-AF65-F5344CB8AC3E}">
        <p14:creationId xmlns:p14="http://schemas.microsoft.com/office/powerpoint/2010/main" val="396789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C9B0-D8E0-EE67-E710-96352CA9088D}"/>
              </a:ext>
            </a:extLst>
          </p:cNvPr>
          <p:cNvSpPr>
            <a:spLocks noGrp="1"/>
          </p:cNvSpPr>
          <p:nvPr>
            <p:ph type="title"/>
          </p:nvPr>
        </p:nvSpPr>
        <p:spPr/>
        <p:txBody>
          <a:bodyPr>
            <a:normAutofit/>
          </a:bodyPr>
          <a:lstStyle/>
          <a:p>
            <a:pPr algn="r"/>
            <a:r>
              <a:rPr lang="lv-LV" sz="3000" b="1" dirty="0">
                <a:latin typeface="+mn-lt"/>
              </a:rPr>
              <a:t>Gadījumi, kad veic būvju tehnisko apsekošanu</a:t>
            </a:r>
          </a:p>
        </p:txBody>
      </p:sp>
      <p:sp>
        <p:nvSpPr>
          <p:cNvPr id="3" name="Content Placeholder 2">
            <a:extLst>
              <a:ext uri="{FF2B5EF4-FFF2-40B4-BE49-F238E27FC236}">
                <a16:creationId xmlns:a16="http://schemas.microsoft.com/office/drawing/2014/main" id="{7417CE93-4E77-CF03-17B4-541A6E8B194C}"/>
              </a:ext>
            </a:extLst>
          </p:cNvPr>
          <p:cNvSpPr>
            <a:spLocks noGrp="1"/>
          </p:cNvSpPr>
          <p:nvPr>
            <p:ph idx="1"/>
          </p:nvPr>
        </p:nvSpPr>
        <p:spPr/>
        <p:txBody>
          <a:bodyPr>
            <a:normAutofit/>
          </a:bodyPr>
          <a:lstStyle/>
          <a:p>
            <a:pPr marL="0" indent="0" algn="just">
              <a:buNone/>
            </a:pPr>
            <a:r>
              <a:rPr lang="lv-LV" sz="2000" dirty="0">
                <a:solidFill>
                  <a:srgbClr val="414142"/>
                </a:solidFill>
                <a:latin typeface="Arial" panose="020B0604020202020204" pitchFamily="34" charset="0"/>
              </a:rPr>
              <a:t>Būvju t</a:t>
            </a:r>
            <a:r>
              <a:rPr lang="lv-LV" sz="2000" b="0" i="0" dirty="0">
                <a:solidFill>
                  <a:srgbClr val="414142"/>
                </a:solidFill>
                <a:effectLst/>
                <a:latin typeface="Arial" panose="020B0604020202020204" pitchFamily="34" charset="0"/>
              </a:rPr>
              <a:t>ehnisko apsekošanu (galveno inspekciju) veic:</a:t>
            </a:r>
          </a:p>
          <a:p>
            <a:pPr marL="457200" indent="-457200" algn="just">
              <a:buFont typeface="+mj-lt"/>
              <a:buAutoNum type="arabicPeriod"/>
            </a:pPr>
            <a:r>
              <a:rPr lang="lv-LV" sz="2000" b="1" i="0" dirty="0">
                <a:solidFill>
                  <a:srgbClr val="414142"/>
                </a:solidFill>
                <a:effectLst/>
                <a:latin typeface="Arial" panose="020B0604020202020204" pitchFamily="34" charset="0"/>
              </a:rPr>
              <a:t>periodiski</a:t>
            </a:r>
            <a:r>
              <a:rPr lang="lv-LV" sz="2000" i="0" dirty="0">
                <a:solidFill>
                  <a:srgbClr val="414142"/>
                </a:solidFill>
                <a:effectLst/>
                <a:latin typeface="Arial" panose="020B0604020202020204" pitchFamily="34" charset="0"/>
              </a:rPr>
              <a:t> būves ekspluatācijas laikā;</a:t>
            </a:r>
          </a:p>
          <a:p>
            <a:pPr marL="457200" indent="-457200" algn="just">
              <a:buFont typeface="+mj-lt"/>
              <a:buAutoNum type="arabicPeriod"/>
            </a:pPr>
            <a:r>
              <a:rPr lang="lv-LV" sz="2000" b="1" i="0" dirty="0">
                <a:solidFill>
                  <a:srgbClr val="414142"/>
                </a:solidFill>
                <a:effectLst/>
                <a:latin typeface="Arial" panose="020B0604020202020204" pitchFamily="34" charset="0"/>
              </a:rPr>
              <a:t>pirms</a:t>
            </a:r>
            <a:r>
              <a:rPr lang="lv-LV" sz="2000" b="0" i="0" dirty="0">
                <a:solidFill>
                  <a:srgbClr val="414142"/>
                </a:solidFill>
                <a:effectLst/>
                <a:latin typeface="Arial" panose="020B0604020202020204" pitchFamily="34" charset="0"/>
              </a:rPr>
              <a:t> būves vai tās daļas atjaunošanas, pārbūves vai restaurācijas, konservācijas </a:t>
            </a:r>
            <a:r>
              <a:rPr lang="lv-LV" sz="2000" b="1" i="0" dirty="0">
                <a:solidFill>
                  <a:srgbClr val="414142"/>
                </a:solidFill>
                <a:effectLst/>
                <a:latin typeface="Arial" panose="020B0604020202020204" pitchFamily="34" charset="0"/>
              </a:rPr>
              <a:t>būvprojekta izstrādes</a:t>
            </a:r>
            <a:r>
              <a:rPr lang="lv-LV" sz="2000" b="1" dirty="0">
                <a:solidFill>
                  <a:srgbClr val="414142"/>
                </a:solidFill>
                <a:latin typeface="Arial" panose="020B0604020202020204" pitchFamily="34" charset="0"/>
              </a:rPr>
              <a:t>;</a:t>
            </a:r>
          </a:p>
          <a:p>
            <a:pPr marL="457200" indent="-457200" algn="just">
              <a:buFont typeface="+mj-lt"/>
              <a:buAutoNum type="arabicPeriod"/>
            </a:pPr>
            <a:r>
              <a:rPr lang="lv-LV" sz="2000" b="1" i="0" dirty="0">
                <a:solidFill>
                  <a:srgbClr val="414142"/>
                </a:solidFill>
                <a:effectLst/>
                <a:latin typeface="Arial" panose="020B0604020202020204" pitchFamily="34" charset="0"/>
              </a:rPr>
              <a:t>konservācijas pārtraukšanas </a:t>
            </a:r>
            <a:r>
              <a:rPr lang="lv-LV" sz="2000" b="0" i="0" dirty="0">
                <a:solidFill>
                  <a:srgbClr val="414142"/>
                </a:solidFill>
                <a:effectLst/>
                <a:latin typeface="Arial" panose="020B0604020202020204" pitchFamily="34" charset="0"/>
              </a:rPr>
              <a:t>gadījumos;</a:t>
            </a:r>
          </a:p>
          <a:p>
            <a:pPr marL="457200" indent="-457200" algn="just">
              <a:buFont typeface="+mj-lt"/>
              <a:buAutoNum type="arabicPeriod"/>
            </a:pPr>
            <a:r>
              <a:rPr lang="lv-LV" sz="2000" b="0" i="0" dirty="0">
                <a:solidFill>
                  <a:srgbClr val="414142"/>
                </a:solidFill>
                <a:effectLst/>
                <a:latin typeface="Arial" panose="020B0604020202020204" pitchFamily="34" charset="0"/>
              </a:rPr>
              <a:t>pirms </a:t>
            </a:r>
            <a:r>
              <a:rPr lang="lv-LV" sz="2000" b="1" i="0" dirty="0">
                <a:solidFill>
                  <a:srgbClr val="414142"/>
                </a:solidFill>
                <a:effectLst/>
                <a:latin typeface="Arial" panose="020B0604020202020204" pitchFamily="34" charset="0"/>
              </a:rPr>
              <a:t>būvniecības ieceres dokumentācijas izstrādes </a:t>
            </a:r>
            <a:r>
              <a:rPr lang="lv-LV" sz="2000" b="0" i="0" dirty="0">
                <a:solidFill>
                  <a:srgbClr val="414142"/>
                </a:solidFill>
                <a:effectLst/>
                <a:latin typeface="Arial" panose="020B0604020202020204" pitchFamily="34" charset="0"/>
              </a:rPr>
              <a:t>vienkāršotai ēkas fasādes atjaunošanai;</a:t>
            </a:r>
          </a:p>
          <a:p>
            <a:pPr marL="457200" indent="-457200" algn="just">
              <a:buFont typeface="+mj-lt"/>
              <a:buAutoNum type="arabicPeriod"/>
            </a:pPr>
            <a:r>
              <a:rPr lang="lv-LV" sz="2000" i="0" dirty="0">
                <a:solidFill>
                  <a:srgbClr val="414142"/>
                </a:solidFill>
                <a:effectLst/>
                <a:latin typeface="Arial" panose="020B0604020202020204" pitchFamily="34" charset="0"/>
              </a:rPr>
              <a:t>citos gadījumos, ja </a:t>
            </a:r>
            <a:r>
              <a:rPr lang="lv-LV" sz="2000" b="1" i="0" dirty="0">
                <a:solidFill>
                  <a:srgbClr val="414142"/>
                </a:solidFill>
                <a:effectLst/>
                <a:latin typeface="Arial" panose="020B0604020202020204" pitchFamily="34" charset="0"/>
              </a:rPr>
              <a:t>jānosaka</a:t>
            </a:r>
            <a:r>
              <a:rPr lang="lv-LV" sz="2000" b="0" i="0" dirty="0">
                <a:solidFill>
                  <a:srgbClr val="414142"/>
                </a:solidFill>
                <a:effectLst/>
                <a:latin typeface="Arial" panose="020B0604020202020204" pitchFamily="34" charset="0"/>
              </a:rPr>
              <a:t> būves vai tās daļas </a:t>
            </a:r>
            <a:r>
              <a:rPr lang="lv-LV" sz="2000" b="1" i="0" dirty="0">
                <a:solidFill>
                  <a:srgbClr val="414142"/>
                </a:solidFill>
                <a:effectLst/>
                <a:latin typeface="Arial" panose="020B0604020202020204" pitchFamily="34" charset="0"/>
              </a:rPr>
              <a:t>faktiskais tehniskais stāvoklis</a:t>
            </a:r>
            <a:r>
              <a:rPr lang="lv-LV" sz="2000" b="0" i="0" dirty="0">
                <a:solidFill>
                  <a:srgbClr val="414142"/>
                </a:solidFill>
                <a:effectLst/>
                <a:latin typeface="Arial" panose="020B0604020202020204" pitchFamily="34" charset="0"/>
              </a:rPr>
              <a:t>.</a:t>
            </a:r>
          </a:p>
          <a:p>
            <a:pPr marL="0" indent="0" algn="r">
              <a:buNone/>
            </a:pPr>
            <a:r>
              <a:rPr lang="lv-LV" sz="1800" i="1" dirty="0">
                <a:solidFill>
                  <a:srgbClr val="414142"/>
                </a:solidFill>
              </a:rPr>
              <a:t>(LBN 405-21 9.punkts)</a:t>
            </a:r>
            <a:endParaRPr lang="lv-LV" sz="1800" b="0" i="1" dirty="0">
              <a:solidFill>
                <a:srgbClr val="414142"/>
              </a:solidFill>
              <a:effectLst/>
              <a:latin typeface="Arial" panose="020B0604020202020204" pitchFamily="34" charset="0"/>
            </a:endParaRPr>
          </a:p>
          <a:p>
            <a:endParaRPr lang="lv-LV" dirty="0"/>
          </a:p>
        </p:txBody>
      </p:sp>
      <p:sp>
        <p:nvSpPr>
          <p:cNvPr id="4" name="Slide Number Placeholder 3">
            <a:extLst>
              <a:ext uri="{FF2B5EF4-FFF2-40B4-BE49-F238E27FC236}">
                <a16:creationId xmlns:a16="http://schemas.microsoft.com/office/drawing/2014/main" id="{05D04ACD-23AB-0310-C7B8-DD9F66A117EE}"/>
              </a:ext>
            </a:extLst>
          </p:cNvPr>
          <p:cNvSpPr>
            <a:spLocks noGrp="1"/>
          </p:cNvSpPr>
          <p:nvPr>
            <p:ph type="sldNum" sz="quarter" idx="12"/>
          </p:nvPr>
        </p:nvSpPr>
        <p:spPr/>
        <p:txBody>
          <a:bodyPr/>
          <a:lstStyle/>
          <a:p>
            <a:fld id="{32F832BF-1DDA-4BBE-B340-68BC40090DFC}" type="slidenum">
              <a:rPr lang="lv-LV" smtClean="0"/>
              <a:pPr/>
              <a:t>8</a:t>
            </a:fld>
            <a:endParaRPr lang="lv-LV"/>
          </a:p>
        </p:txBody>
      </p:sp>
    </p:spTree>
    <p:extLst>
      <p:ext uri="{BB962C8B-B14F-4D97-AF65-F5344CB8AC3E}">
        <p14:creationId xmlns:p14="http://schemas.microsoft.com/office/powerpoint/2010/main" val="294404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597FDB-A827-6615-1FBD-DC755E439466}"/>
              </a:ext>
            </a:extLst>
          </p:cNvPr>
          <p:cNvSpPr>
            <a:spLocks noGrp="1"/>
          </p:cNvSpPr>
          <p:nvPr>
            <p:ph type="sldNum" sz="quarter" idx="12"/>
          </p:nvPr>
        </p:nvSpPr>
        <p:spPr/>
        <p:txBody>
          <a:bodyPr/>
          <a:lstStyle/>
          <a:p>
            <a:fld id="{32F832BF-1DDA-4BBE-B340-68BC40090DFC}" type="slidenum">
              <a:rPr lang="lv-LV" smtClean="0"/>
              <a:pPr/>
              <a:t>9</a:t>
            </a:fld>
            <a:endParaRPr lang="lv-LV"/>
          </a:p>
        </p:txBody>
      </p:sp>
      <p:sp>
        <p:nvSpPr>
          <p:cNvPr id="5" name="Content Placeholder 2">
            <a:extLst>
              <a:ext uri="{FF2B5EF4-FFF2-40B4-BE49-F238E27FC236}">
                <a16:creationId xmlns:a16="http://schemas.microsoft.com/office/drawing/2014/main" id="{D976623F-9EA8-7957-C0A9-DBDB30BA059A}"/>
              </a:ext>
            </a:extLst>
          </p:cNvPr>
          <p:cNvSpPr txBox="1">
            <a:spLocks/>
          </p:cNvSpPr>
          <p:nvPr/>
        </p:nvSpPr>
        <p:spPr>
          <a:xfrm>
            <a:off x="4251960" y="1978025"/>
            <a:ext cx="725424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000" b="1" dirty="0">
                <a:solidFill>
                  <a:srgbClr val="414142"/>
                </a:solidFill>
                <a:latin typeface="Arial" panose="020B0604020202020204" pitchFamily="34" charset="0"/>
              </a:rPr>
              <a:t>Periodiskā tehniskā apsekošana </a:t>
            </a:r>
            <a:r>
              <a:rPr lang="lv-LV" sz="2000" dirty="0">
                <a:solidFill>
                  <a:srgbClr val="414142"/>
                </a:solidFill>
                <a:latin typeface="Arial" panose="020B0604020202020204" pitchFamily="34" charset="0"/>
              </a:rPr>
              <a:t>ekspluatācijas laikā:</a:t>
            </a:r>
          </a:p>
          <a:p>
            <a:pPr marL="457200" indent="-457200" algn="just">
              <a:buFont typeface="+mj-lt"/>
              <a:buAutoNum type="arabicPeriod"/>
            </a:pPr>
            <a:r>
              <a:rPr lang="lv-LV" sz="2000" dirty="0">
                <a:solidFill>
                  <a:srgbClr val="414142"/>
                </a:solidFill>
                <a:latin typeface="Arial" panose="020B0604020202020204" pitchFamily="34" charset="0"/>
              </a:rPr>
              <a:t>ne retāk kā reizi 10 gados II un III grupas publiskai un daudzstāvu daudzdzīvokļu dzīvojamajai ēkai;</a:t>
            </a:r>
          </a:p>
          <a:p>
            <a:pPr marL="457200" indent="-457200" algn="just">
              <a:buFont typeface="+mj-lt"/>
              <a:buAutoNum type="arabicPeriod"/>
            </a:pPr>
            <a:r>
              <a:rPr lang="lv-LV" sz="2000" dirty="0">
                <a:solidFill>
                  <a:srgbClr val="414142"/>
                </a:solidFill>
                <a:latin typeface="Arial" panose="020B0604020202020204" pitchFamily="34" charset="0"/>
              </a:rPr>
              <a:t>ne retāk kā reizi 5 gados II un III grupas tiltiem, ceļu pārvadiem, viaduktiem, estakādēm, gājēju tiltiem un pārvadiem, ceļu caurtekām, tuneļiem un atbalstsienām.</a:t>
            </a:r>
          </a:p>
          <a:p>
            <a:pPr marL="0" indent="0" algn="r">
              <a:buNone/>
            </a:pPr>
            <a:r>
              <a:rPr lang="lv-LV" sz="1600" i="1" dirty="0">
                <a:solidFill>
                  <a:srgbClr val="414142"/>
                </a:solidFill>
              </a:rPr>
              <a:t>(LBN 405-21 9.1.apakšpunkts)</a:t>
            </a:r>
            <a:endParaRPr lang="lv-LV" sz="1600" dirty="0">
              <a:solidFill>
                <a:srgbClr val="414142"/>
              </a:solidFill>
              <a:latin typeface="Arial" panose="020B0604020202020204" pitchFamily="34" charset="0"/>
            </a:endParaRPr>
          </a:p>
          <a:p>
            <a:pPr marL="457200" indent="-457200" algn="just">
              <a:buFont typeface="+mj-lt"/>
              <a:buAutoNum type="arabicPeriod"/>
            </a:pPr>
            <a:endParaRPr lang="lv-LV" sz="1600" dirty="0">
              <a:solidFill>
                <a:srgbClr val="414142"/>
              </a:solidFill>
              <a:latin typeface="Arial" panose="020B0604020202020204" pitchFamily="34" charset="0"/>
            </a:endParaRPr>
          </a:p>
          <a:p>
            <a:pPr marL="0" indent="0" algn="just">
              <a:buNone/>
            </a:pPr>
            <a:r>
              <a:rPr lang="lv-LV" sz="2000" b="0" i="0" dirty="0">
                <a:solidFill>
                  <a:srgbClr val="414142"/>
                </a:solidFill>
                <a:effectLst/>
                <a:latin typeface="Arial" panose="020B0604020202020204" pitchFamily="34" charset="0"/>
              </a:rPr>
              <a:t>II vai III grupas publiskas vai daudzstāvu daudzdzīvokļu dzīvojamās ēkas periodiskā apsekošana </a:t>
            </a:r>
            <a:r>
              <a:rPr lang="lv-LV" sz="2000" b="1" i="0" dirty="0">
                <a:solidFill>
                  <a:srgbClr val="414142"/>
                </a:solidFill>
                <a:effectLst/>
                <a:latin typeface="Arial" panose="020B0604020202020204" pitchFamily="34" charset="0"/>
              </a:rPr>
              <a:t>nav nepieciešama, ja </a:t>
            </a:r>
            <a:r>
              <a:rPr lang="lv-LV" sz="2000" b="0" i="0" dirty="0">
                <a:solidFill>
                  <a:srgbClr val="414142"/>
                </a:solidFill>
                <a:effectLst/>
                <a:latin typeface="Arial" panose="020B0604020202020204" pitchFamily="34" charset="0"/>
              </a:rPr>
              <a:t>šai </a:t>
            </a:r>
            <a:r>
              <a:rPr lang="lv-LV" sz="2000" b="1" i="0" dirty="0">
                <a:solidFill>
                  <a:srgbClr val="414142"/>
                </a:solidFill>
                <a:effectLst/>
                <a:latin typeface="Arial" panose="020B0604020202020204" pitchFamily="34" charset="0"/>
              </a:rPr>
              <a:t>ēkai ir veikta konservācija</a:t>
            </a:r>
            <a:r>
              <a:rPr lang="lv-LV" sz="2000" b="0" i="0" dirty="0">
                <a:solidFill>
                  <a:srgbClr val="414142"/>
                </a:solidFill>
                <a:effectLst/>
                <a:latin typeface="Arial" panose="020B0604020202020204" pitchFamily="34" charset="0"/>
              </a:rPr>
              <a:t>, no konservācijas pabeigšanas dienas ir pagājuši mazāk nekā 10 gadi un tās faktiskā ekspluatācija pēc konservācijas veikšanas nav atsākta.</a:t>
            </a:r>
          </a:p>
          <a:p>
            <a:pPr marL="0" indent="0" algn="r">
              <a:buNone/>
            </a:pPr>
            <a:r>
              <a:rPr lang="lv-LV" sz="1500" i="1" dirty="0">
                <a:solidFill>
                  <a:srgbClr val="414142"/>
                </a:solidFill>
              </a:rPr>
              <a:t>(LBN 405-21 31.punkts)</a:t>
            </a:r>
            <a:endParaRPr lang="lv-LV" sz="1500" dirty="0">
              <a:solidFill>
                <a:srgbClr val="414142"/>
              </a:solidFill>
              <a:latin typeface="Arial" panose="020B0604020202020204" pitchFamily="34" charset="0"/>
            </a:endParaRPr>
          </a:p>
        </p:txBody>
      </p:sp>
      <p:sp>
        <p:nvSpPr>
          <p:cNvPr id="6" name="Title 1">
            <a:extLst>
              <a:ext uri="{FF2B5EF4-FFF2-40B4-BE49-F238E27FC236}">
                <a16:creationId xmlns:a16="http://schemas.microsoft.com/office/drawing/2014/main" id="{004F3EFF-77BF-B06E-74BE-C936C657BE0A}"/>
              </a:ext>
            </a:extLst>
          </p:cNvPr>
          <p:cNvSpPr>
            <a:spLocks noGrp="1"/>
          </p:cNvSpPr>
          <p:nvPr>
            <p:ph type="title"/>
          </p:nvPr>
        </p:nvSpPr>
        <p:spPr>
          <a:xfrm>
            <a:off x="1086852" y="-18612"/>
            <a:ext cx="10515600" cy="1325563"/>
          </a:xfrm>
        </p:spPr>
        <p:txBody>
          <a:bodyPr>
            <a:normAutofit/>
          </a:bodyPr>
          <a:lstStyle/>
          <a:p>
            <a:pPr algn="r"/>
            <a:r>
              <a:rPr lang="lv-LV" sz="3000" b="1" dirty="0">
                <a:latin typeface="+mn-lt"/>
              </a:rPr>
              <a:t>Periodiskā tehniskā apsekošana [1]</a:t>
            </a:r>
          </a:p>
        </p:txBody>
      </p:sp>
      <p:sp>
        <p:nvSpPr>
          <p:cNvPr id="15" name="Arrow: Left-Right 14">
            <a:extLst>
              <a:ext uri="{FF2B5EF4-FFF2-40B4-BE49-F238E27FC236}">
                <a16:creationId xmlns:a16="http://schemas.microsoft.com/office/drawing/2014/main" id="{33698C44-84F0-E917-4213-643FE4B5D1DF}"/>
              </a:ext>
            </a:extLst>
          </p:cNvPr>
          <p:cNvSpPr/>
          <p:nvPr/>
        </p:nvSpPr>
        <p:spPr>
          <a:xfrm>
            <a:off x="537210" y="1680210"/>
            <a:ext cx="3211830" cy="1212215"/>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a:t>1x 10 gados</a:t>
            </a:r>
          </a:p>
        </p:txBody>
      </p:sp>
      <p:pic>
        <p:nvPicPr>
          <p:cNvPr id="23" name="Graphic 22" descr="Bridge scene outline">
            <a:extLst>
              <a:ext uri="{FF2B5EF4-FFF2-40B4-BE49-F238E27FC236}">
                <a16:creationId xmlns:a16="http://schemas.microsoft.com/office/drawing/2014/main" id="{48896851-108C-97E2-788B-C2084E4A6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925" y="5165089"/>
            <a:ext cx="914400" cy="914400"/>
          </a:xfrm>
          <a:prstGeom prst="rect">
            <a:avLst/>
          </a:prstGeom>
        </p:spPr>
      </p:pic>
      <p:sp>
        <p:nvSpPr>
          <p:cNvPr id="24" name="Arrow: Left-Right 23">
            <a:extLst>
              <a:ext uri="{FF2B5EF4-FFF2-40B4-BE49-F238E27FC236}">
                <a16:creationId xmlns:a16="http://schemas.microsoft.com/office/drawing/2014/main" id="{EAC4A80B-E352-AC78-84AD-6D16E45D1BF1}"/>
              </a:ext>
            </a:extLst>
          </p:cNvPr>
          <p:cNvSpPr/>
          <p:nvPr/>
        </p:nvSpPr>
        <p:spPr>
          <a:xfrm>
            <a:off x="575811" y="3965576"/>
            <a:ext cx="1790199" cy="1199513"/>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a:t>1x 5 gados</a:t>
            </a:r>
          </a:p>
        </p:txBody>
      </p:sp>
      <p:pic>
        <p:nvPicPr>
          <p:cNvPr id="8" name="Graphic 7" descr="City outline">
            <a:extLst>
              <a:ext uri="{FF2B5EF4-FFF2-40B4-BE49-F238E27FC236}">
                <a16:creationId xmlns:a16="http://schemas.microsoft.com/office/drawing/2014/main" id="{2B54ABD3-E5DD-C3FE-00AE-ED6EFF0CDF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43125" y="2850455"/>
            <a:ext cx="998341" cy="998341"/>
          </a:xfrm>
          <a:prstGeom prst="rect">
            <a:avLst/>
          </a:prstGeom>
        </p:spPr>
      </p:pic>
      <p:pic>
        <p:nvPicPr>
          <p:cNvPr id="10" name="Graphic 9" descr="Cathedral outline">
            <a:extLst>
              <a:ext uri="{FF2B5EF4-FFF2-40B4-BE49-F238E27FC236}">
                <a16:creationId xmlns:a16="http://schemas.microsoft.com/office/drawing/2014/main" id="{7AEAABD1-D612-5EA7-B9B1-22E50B275C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7767" y="2808484"/>
            <a:ext cx="914400" cy="914400"/>
          </a:xfrm>
          <a:prstGeom prst="rect">
            <a:avLst/>
          </a:prstGeom>
        </p:spPr>
      </p:pic>
    </p:spTree>
    <p:extLst>
      <p:ext uri="{BB962C8B-B14F-4D97-AF65-F5344CB8AC3E}">
        <p14:creationId xmlns:p14="http://schemas.microsoft.com/office/powerpoint/2010/main" val="4148859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2306</TotalTime>
  <Words>1113</Words>
  <Application>Microsoft Office PowerPoint</Application>
  <PresentationFormat>Widescreen</PresentationFormat>
  <Paragraphs>148</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Verdana</vt:lpstr>
      <vt:lpstr>Wingdings</vt:lpstr>
      <vt:lpstr>Office Theme</vt:lpstr>
      <vt:lpstr>PAR BŪVJU TehniskO apsekošanU NORMATĪVAJOS AKTos</vt:lpstr>
      <vt:lpstr>PowerPoint Presentation</vt:lpstr>
      <vt:lpstr>PowerPoint Presentation</vt:lpstr>
      <vt:lpstr>PowerPoint Presentation</vt:lpstr>
      <vt:lpstr>PowerPoint Presentation</vt:lpstr>
      <vt:lpstr>PowerPoint Presentation</vt:lpstr>
      <vt:lpstr>PowerPoint Presentation</vt:lpstr>
      <vt:lpstr>Gadījumi, kad veic būvju tehnisko apsekošanu</vt:lpstr>
      <vt:lpstr>Periodiskā tehniskā apsekošana [1]</vt:lpstr>
      <vt:lpstr>Periodiskā tehniskā apsekošana [2]</vt:lpstr>
      <vt:lpstr>Periodiskās tehniskās apsekošanas apjoms</vt:lpstr>
      <vt:lpstr>Tehniskās apsekošanas atzinuma forma [1]</vt:lpstr>
      <vt:lpstr>Tehniskās apsekošanas atzinuma forma [2]</vt:lpstr>
      <vt:lpstr>Tehniskās apsekošanas atzinuma forma [3]</vt:lpstr>
      <vt:lpstr>Tehniskās apsekošanas atzinuma forma [4]</vt:lpstr>
      <vt:lpstr>Tehniskās apsekošanas atzinuma iesniegšana</vt:lpstr>
      <vt:lpstr>Paldies visiem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Liāna Kļaviņa</dc:creator>
  <cp:lastModifiedBy>Ligita Būmane</cp:lastModifiedBy>
  <cp:revision>1092</cp:revision>
  <cp:lastPrinted>2020-12-10T11:32:53Z</cp:lastPrinted>
  <dcterms:created xsi:type="dcterms:W3CDTF">2015-07-22T08:20:13Z</dcterms:created>
  <dcterms:modified xsi:type="dcterms:W3CDTF">2023-11-30T11:54:47Z</dcterms:modified>
</cp:coreProperties>
</file>