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50" r:id="rId3"/>
    <p:sldId id="444" r:id="rId4"/>
    <p:sldId id="448" r:id="rId5"/>
    <p:sldId id="449" r:id="rId6"/>
    <p:sldId id="451" r:id="rId7"/>
    <p:sldId id="452" r:id="rId8"/>
    <p:sldId id="453" r:id="rId9"/>
  </p:sldIdLst>
  <p:sldSz cx="9144000" cy="6858000" type="screen4x3"/>
  <p:notesSz cx="6797675" cy="9926638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e Tutāne" initials="AT" lastIdx="1" clrIdx="0">
    <p:extLst>
      <p:ext uri="{19B8F6BF-5375-455C-9EA6-DF929625EA0E}">
        <p15:presenceInfo xmlns:p15="http://schemas.microsoft.com/office/powerpoint/2012/main" userId="S-1-5-21-734147818-1251574435-2103723179-73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59C"/>
    <a:srgbClr val="008080"/>
    <a:srgbClr val="009999"/>
    <a:srgbClr val="0099CC"/>
    <a:srgbClr val="FFCC66"/>
    <a:srgbClr val="BE5B38"/>
    <a:srgbClr val="CC533E"/>
    <a:srgbClr val="0066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0153" autoAdjust="0"/>
  </p:normalViewPr>
  <p:slideViewPr>
    <p:cSldViewPr snapToGrid="0" snapToObjects="1">
      <p:cViewPr varScale="1">
        <p:scale>
          <a:sx n="60" d="100"/>
          <a:sy n="60" d="100"/>
        </p:scale>
        <p:origin x="59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16E6A-E2CF-4ADF-97F3-A1A931C9CCF7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54ABDB-989D-4C28-9BCC-661CD3F9AD18}" type="pres">
      <dgm:prSet presAssocID="{CFE16E6A-E2CF-4ADF-97F3-A1A931C9CC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842F590-E5EA-4765-9C42-6C095833E167}" type="presOf" srcId="{CFE16E6A-E2CF-4ADF-97F3-A1A931C9CCF7}" destId="{4E54ABDB-989D-4C28-9BCC-661CD3F9AD18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E16E6A-E2CF-4ADF-97F3-A1A931C9CCF7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54ABDB-989D-4C28-9BCC-661CD3F9AD18}" type="pres">
      <dgm:prSet presAssocID="{CFE16E6A-E2CF-4ADF-97F3-A1A931C9CC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842F590-E5EA-4765-9C42-6C095833E167}" type="presOf" srcId="{CFE16E6A-E2CF-4ADF-97F3-A1A931C9CCF7}" destId="{4E54ABDB-989D-4C28-9BCC-661CD3F9AD18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E16E6A-E2CF-4ADF-97F3-A1A931C9CCF7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54ABDB-989D-4C28-9BCC-661CD3F9AD18}" type="pres">
      <dgm:prSet presAssocID="{CFE16E6A-E2CF-4ADF-97F3-A1A931C9CC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842F590-E5EA-4765-9C42-6C095833E167}" type="presOf" srcId="{CFE16E6A-E2CF-4ADF-97F3-A1A931C9CCF7}" destId="{4E54ABDB-989D-4C28-9BCC-661CD3F9AD18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6671F5-EE89-497E-AE05-A1BEE66D89E2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68DF6A98-3537-417D-B24D-665C4497A5A7}">
      <dgm:prSet phldrT="[Text]"/>
      <dgm:spPr/>
      <dgm:t>
        <a:bodyPr/>
        <a:lstStyle/>
        <a:p>
          <a:r>
            <a:rPr lang="lv-LV">
              <a:solidFill>
                <a:schemeClr val="tx1"/>
              </a:solidFill>
            </a:rPr>
            <a:t>Mehāniskā stiprība un stabilitāte un lietošanas drošība</a:t>
          </a:r>
          <a:endParaRPr lang="lv-LV" dirty="0">
            <a:solidFill>
              <a:schemeClr val="tx1"/>
            </a:solidFill>
          </a:endParaRPr>
        </a:p>
      </dgm:t>
    </dgm:pt>
    <dgm:pt modelId="{9C50159E-FCFF-436A-BDA4-A30F13C40763}" type="parTrans" cxnId="{EE87EA03-3302-4D9C-AC89-7FAD9380188B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F206522B-519D-4538-ACF3-B5D67EA01E90}" type="sibTrans" cxnId="{EE87EA03-3302-4D9C-AC89-7FAD9380188B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80F3E0AA-C52B-4D9E-A869-0558EDF046E3}">
      <dgm:prSet phldrT="[Text]"/>
      <dgm:spPr/>
      <dgm:t>
        <a:bodyPr/>
        <a:lstStyle/>
        <a:p>
          <a:r>
            <a:rPr lang="lv-LV" dirty="0">
              <a:solidFill>
                <a:schemeClr val="tx1"/>
              </a:solidFill>
            </a:rPr>
            <a:t>Ugunsdrošība</a:t>
          </a:r>
        </a:p>
      </dgm:t>
    </dgm:pt>
    <dgm:pt modelId="{F1BC3AAE-FA87-412F-AB10-8FF968CAA3E2}" type="parTrans" cxnId="{B9A56A3C-A30A-40CA-AD63-4A4EE7C6B10F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FD638EFB-1A14-4ABB-BF03-1EB90F3C9A34}" type="sibTrans" cxnId="{B9A56A3C-A30A-40CA-AD63-4A4EE7C6B10F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1E50D9E3-D9F0-4C65-A5A4-753C7DCA1DC1}">
      <dgm:prSet phldrT="[Text]"/>
      <dgm:spPr/>
      <dgm:t>
        <a:bodyPr/>
        <a:lstStyle/>
        <a:p>
          <a:r>
            <a:rPr lang="lv-LV">
              <a:solidFill>
                <a:schemeClr val="tx1"/>
              </a:solidFill>
            </a:rPr>
            <a:t>Patvaļīgā būvniecība</a:t>
          </a:r>
          <a:endParaRPr lang="lv-LV" dirty="0">
            <a:solidFill>
              <a:schemeClr val="tx1"/>
            </a:solidFill>
          </a:endParaRPr>
        </a:p>
      </dgm:t>
    </dgm:pt>
    <dgm:pt modelId="{6FDE5705-2688-490C-B49A-6562FF6F27A1}" type="parTrans" cxnId="{27A130FB-0542-4214-9401-65773C87043D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1C714C53-9BE8-4B03-B7C9-B92FD4E58A63}" type="sibTrans" cxnId="{27A130FB-0542-4214-9401-65773C87043D}">
      <dgm:prSet/>
      <dgm:spPr/>
      <dgm:t>
        <a:bodyPr/>
        <a:lstStyle/>
        <a:p>
          <a:endParaRPr lang="lv-LV">
            <a:solidFill>
              <a:schemeClr val="tx1"/>
            </a:solidFill>
          </a:endParaRPr>
        </a:p>
      </dgm:t>
    </dgm:pt>
    <dgm:pt modelId="{428B32A0-D1C4-4385-A382-9F5A5CFD2E3F}" type="pres">
      <dgm:prSet presAssocID="{CD6671F5-EE89-497E-AE05-A1BEE66D89E2}" presName="CompostProcess" presStyleCnt="0">
        <dgm:presLayoutVars>
          <dgm:dir/>
          <dgm:resizeHandles val="exact"/>
        </dgm:presLayoutVars>
      </dgm:prSet>
      <dgm:spPr/>
    </dgm:pt>
    <dgm:pt modelId="{510C471F-2635-4ADD-9915-4B685B5EC251}" type="pres">
      <dgm:prSet presAssocID="{CD6671F5-EE89-497E-AE05-A1BEE66D89E2}" presName="arrow" presStyleLbl="bgShp" presStyleIdx="0" presStyleCnt="1"/>
      <dgm:spPr/>
    </dgm:pt>
    <dgm:pt modelId="{E9DE6F7E-6274-4D6D-99EE-12442F4D21C0}" type="pres">
      <dgm:prSet presAssocID="{CD6671F5-EE89-497E-AE05-A1BEE66D89E2}" presName="linearProcess" presStyleCnt="0"/>
      <dgm:spPr/>
    </dgm:pt>
    <dgm:pt modelId="{BA3081D0-0646-4E8A-A8C4-65EF14621C91}" type="pres">
      <dgm:prSet presAssocID="{68DF6A98-3537-417D-B24D-665C4497A5A7}" presName="textNode" presStyleLbl="node1" presStyleIdx="0" presStyleCnt="3">
        <dgm:presLayoutVars>
          <dgm:bulletEnabled val="1"/>
        </dgm:presLayoutVars>
      </dgm:prSet>
      <dgm:spPr/>
    </dgm:pt>
    <dgm:pt modelId="{88830EE0-27C8-43F1-B22D-2717391A6941}" type="pres">
      <dgm:prSet presAssocID="{F206522B-519D-4538-ACF3-B5D67EA01E90}" presName="sibTrans" presStyleCnt="0"/>
      <dgm:spPr/>
    </dgm:pt>
    <dgm:pt modelId="{75A4C09F-4672-4CDB-A7AF-FDA99C4D95B0}" type="pres">
      <dgm:prSet presAssocID="{80F3E0AA-C52B-4D9E-A869-0558EDF046E3}" presName="textNode" presStyleLbl="node1" presStyleIdx="1" presStyleCnt="3">
        <dgm:presLayoutVars>
          <dgm:bulletEnabled val="1"/>
        </dgm:presLayoutVars>
      </dgm:prSet>
      <dgm:spPr/>
    </dgm:pt>
    <dgm:pt modelId="{E14D9B2F-03BB-4B50-B8DC-F68EF51AA2D5}" type="pres">
      <dgm:prSet presAssocID="{FD638EFB-1A14-4ABB-BF03-1EB90F3C9A34}" presName="sibTrans" presStyleCnt="0"/>
      <dgm:spPr/>
    </dgm:pt>
    <dgm:pt modelId="{E8A71E23-9098-4D10-A4C6-FC3E1D2E9390}" type="pres">
      <dgm:prSet presAssocID="{1E50D9E3-D9F0-4C65-A5A4-753C7DCA1DC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E87EA03-3302-4D9C-AC89-7FAD9380188B}" srcId="{CD6671F5-EE89-497E-AE05-A1BEE66D89E2}" destId="{68DF6A98-3537-417D-B24D-665C4497A5A7}" srcOrd="0" destOrd="0" parTransId="{9C50159E-FCFF-436A-BDA4-A30F13C40763}" sibTransId="{F206522B-519D-4538-ACF3-B5D67EA01E90}"/>
    <dgm:cxn modelId="{D8227927-8D74-4F73-B5E6-FF010CCC2CE1}" type="presOf" srcId="{80F3E0AA-C52B-4D9E-A869-0558EDF046E3}" destId="{75A4C09F-4672-4CDB-A7AF-FDA99C4D95B0}" srcOrd="0" destOrd="0" presId="urn:microsoft.com/office/officeart/2005/8/layout/hProcess9"/>
    <dgm:cxn modelId="{B9A56A3C-A30A-40CA-AD63-4A4EE7C6B10F}" srcId="{CD6671F5-EE89-497E-AE05-A1BEE66D89E2}" destId="{80F3E0AA-C52B-4D9E-A869-0558EDF046E3}" srcOrd="1" destOrd="0" parTransId="{F1BC3AAE-FA87-412F-AB10-8FF968CAA3E2}" sibTransId="{FD638EFB-1A14-4ABB-BF03-1EB90F3C9A34}"/>
    <dgm:cxn modelId="{C99B3263-5C21-4F8A-84B0-2A8021C21096}" type="presOf" srcId="{1E50D9E3-D9F0-4C65-A5A4-753C7DCA1DC1}" destId="{E8A71E23-9098-4D10-A4C6-FC3E1D2E9390}" srcOrd="0" destOrd="0" presId="urn:microsoft.com/office/officeart/2005/8/layout/hProcess9"/>
    <dgm:cxn modelId="{8140D568-CF8F-47FF-8EA3-4B38C7D4CE73}" type="presOf" srcId="{CD6671F5-EE89-497E-AE05-A1BEE66D89E2}" destId="{428B32A0-D1C4-4385-A382-9F5A5CFD2E3F}" srcOrd="0" destOrd="0" presId="urn:microsoft.com/office/officeart/2005/8/layout/hProcess9"/>
    <dgm:cxn modelId="{4E4049E2-F24A-45DB-8AE4-04281F0624D6}" type="presOf" srcId="{68DF6A98-3537-417D-B24D-665C4497A5A7}" destId="{BA3081D0-0646-4E8A-A8C4-65EF14621C91}" srcOrd="0" destOrd="0" presId="urn:microsoft.com/office/officeart/2005/8/layout/hProcess9"/>
    <dgm:cxn modelId="{27A130FB-0542-4214-9401-65773C87043D}" srcId="{CD6671F5-EE89-497E-AE05-A1BEE66D89E2}" destId="{1E50D9E3-D9F0-4C65-A5A4-753C7DCA1DC1}" srcOrd="2" destOrd="0" parTransId="{6FDE5705-2688-490C-B49A-6562FF6F27A1}" sibTransId="{1C714C53-9BE8-4B03-B7C9-B92FD4E58A63}"/>
    <dgm:cxn modelId="{8B440289-6D7A-452C-A8DA-9DBD1602E4F5}" type="presParOf" srcId="{428B32A0-D1C4-4385-A382-9F5A5CFD2E3F}" destId="{510C471F-2635-4ADD-9915-4B685B5EC251}" srcOrd="0" destOrd="0" presId="urn:microsoft.com/office/officeart/2005/8/layout/hProcess9"/>
    <dgm:cxn modelId="{3A3246EE-9E46-4014-B44C-509CA3F85778}" type="presParOf" srcId="{428B32A0-D1C4-4385-A382-9F5A5CFD2E3F}" destId="{E9DE6F7E-6274-4D6D-99EE-12442F4D21C0}" srcOrd="1" destOrd="0" presId="urn:microsoft.com/office/officeart/2005/8/layout/hProcess9"/>
    <dgm:cxn modelId="{2A02C73F-ECC2-4C01-B8C8-E312FEB7017B}" type="presParOf" srcId="{E9DE6F7E-6274-4D6D-99EE-12442F4D21C0}" destId="{BA3081D0-0646-4E8A-A8C4-65EF14621C91}" srcOrd="0" destOrd="0" presId="urn:microsoft.com/office/officeart/2005/8/layout/hProcess9"/>
    <dgm:cxn modelId="{2E17CD44-06E9-40AA-9CB8-8629F2B76F29}" type="presParOf" srcId="{E9DE6F7E-6274-4D6D-99EE-12442F4D21C0}" destId="{88830EE0-27C8-43F1-B22D-2717391A6941}" srcOrd="1" destOrd="0" presId="urn:microsoft.com/office/officeart/2005/8/layout/hProcess9"/>
    <dgm:cxn modelId="{18D0EB5F-5B24-4203-BD38-A95963DACDD2}" type="presParOf" srcId="{E9DE6F7E-6274-4D6D-99EE-12442F4D21C0}" destId="{75A4C09F-4672-4CDB-A7AF-FDA99C4D95B0}" srcOrd="2" destOrd="0" presId="urn:microsoft.com/office/officeart/2005/8/layout/hProcess9"/>
    <dgm:cxn modelId="{2897C241-ED1D-4216-B462-6E49E5396F0D}" type="presParOf" srcId="{E9DE6F7E-6274-4D6D-99EE-12442F4D21C0}" destId="{E14D9B2F-03BB-4B50-B8DC-F68EF51AA2D5}" srcOrd="3" destOrd="0" presId="urn:microsoft.com/office/officeart/2005/8/layout/hProcess9"/>
    <dgm:cxn modelId="{5EDBB131-24BE-4BF5-94FB-20E686B3A26C}" type="presParOf" srcId="{E9DE6F7E-6274-4D6D-99EE-12442F4D21C0}" destId="{E8A71E23-9098-4D10-A4C6-FC3E1D2E939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E16E6A-E2CF-4ADF-97F3-A1A931C9CCF7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54ABDB-989D-4C28-9BCC-661CD3F9AD18}" type="pres">
      <dgm:prSet presAssocID="{CFE16E6A-E2CF-4ADF-97F3-A1A931C9CC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842F590-E5EA-4765-9C42-6C095833E167}" type="presOf" srcId="{CFE16E6A-E2CF-4ADF-97F3-A1A931C9CCF7}" destId="{4E54ABDB-989D-4C28-9BCC-661CD3F9AD18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37C0C5-BFA8-4963-8DE6-25916DB293D2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lv-LV"/>
        </a:p>
      </dgm:t>
    </dgm:pt>
    <dgm:pt modelId="{C662687E-DB56-4C2D-9021-822CEC19B5FA}">
      <dgm:prSet phldrT="[Text]"/>
      <dgm:spPr/>
      <dgm:t>
        <a:bodyPr/>
        <a:lstStyle/>
        <a:p>
          <a:r>
            <a:rPr lang="lv-LV" dirty="0"/>
            <a:t>Īpašnieks</a:t>
          </a:r>
        </a:p>
      </dgm:t>
    </dgm:pt>
    <dgm:pt modelId="{C0C6B1C2-0D31-47CE-AAEB-6052CB824676}" type="parTrans" cxnId="{3D0B1574-0F77-489A-B713-5E77AEB0A45A}">
      <dgm:prSet/>
      <dgm:spPr/>
      <dgm:t>
        <a:bodyPr/>
        <a:lstStyle/>
        <a:p>
          <a:endParaRPr lang="lv-LV"/>
        </a:p>
      </dgm:t>
    </dgm:pt>
    <dgm:pt modelId="{90F78A6B-E004-418C-8116-486B8DFADF21}" type="sibTrans" cxnId="{3D0B1574-0F77-489A-B713-5E77AEB0A45A}">
      <dgm:prSet/>
      <dgm:spPr/>
      <dgm:t>
        <a:bodyPr/>
        <a:lstStyle/>
        <a:p>
          <a:endParaRPr lang="lv-LV"/>
        </a:p>
      </dgm:t>
    </dgm:pt>
    <dgm:pt modelId="{7FA5E6E7-4540-4B11-9476-99FA035E7B8A}">
      <dgm:prSet phldrT="[Text]"/>
      <dgm:spPr/>
      <dgm:t>
        <a:bodyPr/>
        <a:lstStyle/>
        <a:p>
          <a:r>
            <a:rPr lang="lv-LV" dirty="0"/>
            <a:t>Apzināts ēkas faktiskais tehniskais stāvoklis</a:t>
          </a:r>
        </a:p>
      </dgm:t>
    </dgm:pt>
    <dgm:pt modelId="{03151D11-ED70-424E-8CC2-06EA67EA929C}" type="parTrans" cxnId="{4FA23091-FFA0-4F06-80A2-5EDA146C365D}">
      <dgm:prSet/>
      <dgm:spPr/>
      <dgm:t>
        <a:bodyPr/>
        <a:lstStyle/>
        <a:p>
          <a:endParaRPr lang="lv-LV"/>
        </a:p>
      </dgm:t>
    </dgm:pt>
    <dgm:pt modelId="{0A465827-66C2-4549-B2E8-B7A1742A2ED3}" type="sibTrans" cxnId="{4FA23091-FFA0-4F06-80A2-5EDA146C365D}">
      <dgm:prSet/>
      <dgm:spPr/>
      <dgm:t>
        <a:bodyPr/>
        <a:lstStyle/>
        <a:p>
          <a:endParaRPr lang="lv-LV"/>
        </a:p>
      </dgm:t>
    </dgm:pt>
    <dgm:pt modelId="{417763BF-FD71-4075-8B29-7D28CA24CFB0}">
      <dgm:prSet phldrT="[Text]"/>
      <dgm:spPr/>
      <dgm:t>
        <a:bodyPr/>
        <a:lstStyle/>
        <a:p>
          <a:r>
            <a:rPr lang="lv-LV" dirty="0"/>
            <a:t>Uzraugošās iestādes</a:t>
          </a:r>
        </a:p>
      </dgm:t>
    </dgm:pt>
    <dgm:pt modelId="{5EEB7386-451C-43EF-8D85-44914ED2A6C6}" type="parTrans" cxnId="{7D049298-EC22-4E0A-AFEA-C85973366411}">
      <dgm:prSet/>
      <dgm:spPr/>
      <dgm:t>
        <a:bodyPr/>
        <a:lstStyle/>
        <a:p>
          <a:endParaRPr lang="lv-LV"/>
        </a:p>
      </dgm:t>
    </dgm:pt>
    <dgm:pt modelId="{80FA9AA6-525B-41B3-B87B-7672B7D87A92}" type="sibTrans" cxnId="{7D049298-EC22-4E0A-AFEA-C85973366411}">
      <dgm:prSet/>
      <dgm:spPr/>
      <dgm:t>
        <a:bodyPr/>
        <a:lstStyle/>
        <a:p>
          <a:endParaRPr lang="lv-LV"/>
        </a:p>
      </dgm:t>
    </dgm:pt>
    <dgm:pt modelId="{323035B5-4B28-4EFA-8BBB-09001AA1E0C7}">
      <dgm:prSet phldrT="[Text]"/>
      <dgm:spPr/>
      <dgm:t>
        <a:bodyPr/>
        <a:lstStyle/>
        <a:p>
          <a:r>
            <a:rPr lang="lv-LV" dirty="0"/>
            <a:t>Mainās ekspluatācijas lietas riska līmenis</a:t>
          </a:r>
        </a:p>
      </dgm:t>
    </dgm:pt>
    <dgm:pt modelId="{63982005-D1FC-4AFB-9074-3D8AFA7A9C88}" type="sibTrans" cxnId="{5D6D0D08-AA8E-4780-9F5F-CD21A1241DA1}">
      <dgm:prSet/>
      <dgm:spPr/>
      <dgm:t>
        <a:bodyPr/>
        <a:lstStyle/>
        <a:p>
          <a:endParaRPr lang="lv-LV"/>
        </a:p>
      </dgm:t>
    </dgm:pt>
    <dgm:pt modelId="{F8B2A7AB-299F-4DB2-A5A3-62A1B4F689D3}" type="parTrans" cxnId="{5D6D0D08-AA8E-4780-9F5F-CD21A1241DA1}">
      <dgm:prSet/>
      <dgm:spPr/>
      <dgm:t>
        <a:bodyPr/>
        <a:lstStyle/>
        <a:p>
          <a:endParaRPr lang="lv-LV"/>
        </a:p>
      </dgm:t>
    </dgm:pt>
    <dgm:pt modelId="{50BFB388-05DF-46CB-85C9-B7A1EB6E3ADA}">
      <dgm:prSet phldrT="[Text]"/>
      <dgm:spPr/>
      <dgm:t>
        <a:bodyPr/>
        <a:lstStyle/>
        <a:p>
          <a:r>
            <a:rPr lang="lv-LV" dirty="0"/>
            <a:t>Uzraudzības kontroles īstenošana</a:t>
          </a:r>
        </a:p>
      </dgm:t>
    </dgm:pt>
    <dgm:pt modelId="{F8D037BA-9445-4EDC-905E-2C37BE154FBC}" type="sibTrans" cxnId="{3470C55F-38B6-46DA-81A2-4CFA40EF549A}">
      <dgm:prSet/>
      <dgm:spPr/>
      <dgm:t>
        <a:bodyPr/>
        <a:lstStyle/>
        <a:p>
          <a:endParaRPr lang="lv-LV"/>
        </a:p>
      </dgm:t>
    </dgm:pt>
    <dgm:pt modelId="{2ECD114B-4489-4344-9EF1-647C96AFCB7E}" type="parTrans" cxnId="{3470C55F-38B6-46DA-81A2-4CFA40EF549A}">
      <dgm:prSet/>
      <dgm:spPr/>
      <dgm:t>
        <a:bodyPr/>
        <a:lstStyle/>
        <a:p>
          <a:endParaRPr lang="lv-LV"/>
        </a:p>
      </dgm:t>
    </dgm:pt>
    <dgm:pt modelId="{6D4B3921-2552-4754-A37E-538DEE6E3CF1}" type="pres">
      <dgm:prSet presAssocID="{2137C0C5-BFA8-4963-8DE6-25916DB293D2}" presName="linearFlow" presStyleCnt="0">
        <dgm:presLayoutVars>
          <dgm:dir/>
          <dgm:animLvl val="lvl"/>
          <dgm:resizeHandles val="exact"/>
        </dgm:presLayoutVars>
      </dgm:prSet>
      <dgm:spPr/>
    </dgm:pt>
    <dgm:pt modelId="{D8BBFDE6-CF9E-4010-9CDC-E7B9F1BCDF1E}" type="pres">
      <dgm:prSet presAssocID="{C662687E-DB56-4C2D-9021-822CEC19B5FA}" presName="composite" presStyleCnt="0"/>
      <dgm:spPr/>
    </dgm:pt>
    <dgm:pt modelId="{B0F3A06F-DC3A-4417-A450-2DFFFD4E2894}" type="pres">
      <dgm:prSet presAssocID="{C662687E-DB56-4C2D-9021-822CEC19B5FA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8600AE1C-39A4-4801-A228-8BB8E1F5978C}" type="pres">
      <dgm:prSet presAssocID="{C662687E-DB56-4C2D-9021-822CEC19B5FA}" presName="descendantText" presStyleLbl="alignAcc1" presStyleIdx="0" presStyleCnt="2">
        <dgm:presLayoutVars>
          <dgm:bulletEnabled val="1"/>
        </dgm:presLayoutVars>
      </dgm:prSet>
      <dgm:spPr/>
    </dgm:pt>
    <dgm:pt modelId="{1FFBB62E-8B3A-43B7-B941-CC7994426D7F}" type="pres">
      <dgm:prSet presAssocID="{90F78A6B-E004-418C-8116-486B8DFADF21}" presName="sp" presStyleCnt="0"/>
      <dgm:spPr/>
    </dgm:pt>
    <dgm:pt modelId="{85B8D198-1B31-4820-B233-0F6827EA7B16}" type="pres">
      <dgm:prSet presAssocID="{417763BF-FD71-4075-8B29-7D28CA24CFB0}" presName="composite" presStyleCnt="0"/>
      <dgm:spPr/>
    </dgm:pt>
    <dgm:pt modelId="{4BE6E236-9767-4031-BDC0-500381A391C3}" type="pres">
      <dgm:prSet presAssocID="{417763BF-FD71-4075-8B29-7D28CA24CFB0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C75ABD89-1AD6-4593-8987-7CF2C1C17C4D}" type="pres">
      <dgm:prSet presAssocID="{417763BF-FD71-4075-8B29-7D28CA24CFB0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5D6D0D08-AA8E-4780-9F5F-CD21A1241DA1}" srcId="{417763BF-FD71-4075-8B29-7D28CA24CFB0}" destId="{323035B5-4B28-4EFA-8BBB-09001AA1E0C7}" srcOrd="0" destOrd="0" parTransId="{F8B2A7AB-299F-4DB2-A5A3-62A1B4F689D3}" sibTransId="{63982005-D1FC-4AFB-9074-3D8AFA7A9C88}"/>
    <dgm:cxn modelId="{397C9A20-B184-4D0C-8778-7A55E36B265A}" type="presOf" srcId="{C662687E-DB56-4C2D-9021-822CEC19B5FA}" destId="{B0F3A06F-DC3A-4417-A450-2DFFFD4E2894}" srcOrd="0" destOrd="0" presId="urn:microsoft.com/office/officeart/2005/8/layout/chevron2"/>
    <dgm:cxn modelId="{3470C55F-38B6-46DA-81A2-4CFA40EF549A}" srcId="{417763BF-FD71-4075-8B29-7D28CA24CFB0}" destId="{50BFB388-05DF-46CB-85C9-B7A1EB6E3ADA}" srcOrd="1" destOrd="0" parTransId="{2ECD114B-4489-4344-9EF1-647C96AFCB7E}" sibTransId="{F8D037BA-9445-4EDC-905E-2C37BE154FBC}"/>
    <dgm:cxn modelId="{3D0B1574-0F77-489A-B713-5E77AEB0A45A}" srcId="{2137C0C5-BFA8-4963-8DE6-25916DB293D2}" destId="{C662687E-DB56-4C2D-9021-822CEC19B5FA}" srcOrd="0" destOrd="0" parTransId="{C0C6B1C2-0D31-47CE-AAEB-6052CB824676}" sibTransId="{90F78A6B-E004-418C-8116-486B8DFADF21}"/>
    <dgm:cxn modelId="{B0B77F7D-2B72-4866-8FEC-C8BC537F70C5}" type="presOf" srcId="{323035B5-4B28-4EFA-8BBB-09001AA1E0C7}" destId="{C75ABD89-1AD6-4593-8987-7CF2C1C17C4D}" srcOrd="0" destOrd="0" presId="urn:microsoft.com/office/officeart/2005/8/layout/chevron2"/>
    <dgm:cxn modelId="{4FA23091-FFA0-4F06-80A2-5EDA146C365D}" srcId="{C662687E-DB56-4C2D-9021-822CEC19B5FA}" destId="{7FA5E6E7-4540-4B11-9476-99FA035E7B8A}" srcOrd="0" destOrd="0" parTransId="{03151D11-ED70-424E-8CC2-06EA67EA929C}" sibTransId="{0A465827-66C2-4549-B2E8-B7A1742A2ED3}"/>
    <dgm:cxn modelId="{7D049298-EC22-4E0A-AFEA-C85973366411}" srcId="{2137C0C5-BFA8-4963-8DE6-25916DB293D2}" destId="{417763BF-FD71-4075-8B29-7D28CA24CFB0}" srcOrd="1" destOrd="0" parTransId="{5EEB7386-451C-43EF-8D85-44914ED2A6C6}" sibTransId="{80FA9AA6-525B-41B3-B87B-7672B7D87A92}"/>
    <dgm:cxn modelId="{4016BBB8-4A26-47A2-A09D-AFFF0168E0B3}" type="presOf" srcId="{417763BF-FD71-4075-8B29-7D28CA24CFB0}" destId="{4BE6E236-9767-4031-BDC0-500381A391C3}" srcOrd="0" destOrd="0" presId="urn:microsoft.com/office/officeart/2005/8/layout/chevron2"/>
    <dgm:cxn modelId="{11D7EFC4-5200-4591-B915-0D8578EFD703}" type="presOf" srcId="{50BFB388-05DF-46CB-85C9-B7A1EB6E3ADA}" destId="{C75ABD89-1AD6-4593-8987-7CF2C1C17C4D}" srcOrd="0" destOrd="1" presId="urn:microsoft.com/office/officeart/2005/8/layout/chevron2"/>
    <dgm:cxn modelId="{1A1BB0D8-C4B6-49C8-8E25-B17506CAD0F2}" type="presOf" srcId="{2137C0C5-BFA8-4963-8DE6-25916DB293D2}" destId="{6D4B3921-2552-4754-A37E-538DEE6E3CF1}" srcOrd="0" destOrd="0" presId="urn:microsoft.com/office/officeart/2005/8/layout/chevron2"/>
    <dgm:cxn modelId="{903022EB-2626-40F1-BDF7-6C3F62C8CC4C}" type="presOf" srcId="{7FA5E6E7-4540-4B11-9476-99FA035E7B8A}" destId="{8600AE1C-39A4-4801-A228-8BB8E1F5978C}" srcOrd="0" destOrd="0" presId="urn:microsoft.com/office/officeart/2005/8/layout/chevron2"/>
    <dgm:cxn modelId="{CA8E5457-58DA-4FC0-B684-E744876181E6}" type="presParOf" srcId="{6D4B3921-2552-4754-A37E-538DEE6E3CF1}" destId="{D8BBFDE6-CF9E-4010-9CDC-E7B9F1BCDF1E}" srcOrd="0" destOrd="0" presId="urn:microsoft.com/office/officeart/2005/8/layout/chevron2"/>
    <dgm:cxn modelId="{101C191C-2087-4F48-9358-0E338D54AF26}" type="presParOf" srcId="{D8BBFDE6-CF9E-4010-9CDC-E7B9F1BCDF1E}" destId="{B0F3A06F-DC3A-4417-A450-2DFFFD4E2894}" srcOrd="0" destOrd="0" presId="urn:microsoft.com/office/officeart/2005/8/layout/chevron2"/>
    <dgm:cxn modelId="{4CB3012B-83CF-49DB-9A3F-117E3B188B35}" type="presParOf" srcId="{D8BBFDE6-CF9E-4010-9CDC-E7B9F1BCDF1E}" destId="{8600AE1C-39A4-4801-A228-8BB8E1F5978C}" srcOrd="1" destOrd="0" presId="urn:microsoft.com/office/officeart/2005/8/layout/chevron2"/>
    <dgm:cxn modelId="{03955953-6824-489C-9A1B-0E370F2DBCC4}" type="presParOf" srcId="{6D4B3921-2552-4754-A37E-538DEE6E3CF1}" destId="{1FFBB62E-8B3A-43B7-B941-CC7994426D7F}" srcOrd="1" destOrd="0" presId="urn:microsoft.com/office/officeart/2005/8/layout/chevron2"/>
    <dgm:cxn modelId="{DFA77861-0D19-4D12-AC72-E0679D6AC1B5}" type="presParOf" srcId="{6D4B3921-2552-4754-A37E-538DEE6E3CF1}" destId="{85B8D198-1B31-4820-B233-0F6827EA7B16}" srcOrd="2" destOrd="0" presId="urn:microsoft.com/office/officeart/2005/8/layout/chevron2"/>
    <dgm:cxn modelId="{0BDF1201-D6BF-4D12-A5FB-DE7A6D2727AA}" type="presParOf" srcId="{85B8D198-1B31-4820-B233-0F6827EA7B16}" destId="{4BE6E236-9767-4031-BDC0-500381A391C3}" srcOrd="0" destOrd="0" presId="urn:microsoft.com/office/officeart/2005/8/layout/chevron2"/>
    <dgm:cxn modelId="{FE196C16-B7BD-4BC7-AC54-3245071E8097}" type="presParOf" srcId="{85B8D198-1B31-4820-B233-0F6827EA7B16}" destId="{C75ABD89-1AD6-4593-8987-7CF2C1C17C4D}" srcOrd="1" destOrd="0" presId="urn:microsoft.com/office/officeart/2005/8/layout/chevron2"/>
  </dgm:cxnLst>
  <dgm:bg>
    <a:solidFill>
      <a:schemeClr val="lt1"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E16E6A-E2CF-4ADF-97F3-A1A931C9CCF7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54ABDB-989D-4C28-9BCC-661CD3F9AD18}" type="pres">
      <dgm:prSet presAssocID="{CFE16E6A-E2CF-4ADF-97F3-A1A931C9CC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842F590-E5EA-4765-9C42-6C095833E167}" type="presOf" srcId="{CFE16E6A-E2CF-4ADF-97F3-A1A931C9CCF7}" destId="{4E54ABDB-989D-4C28-9BCC-661CD3F9AD18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E16E6A-E2CF-4ADF-97F3-A1A931C9CCF7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54ABDB-989D-4C28-9BCC-661CD3F9AD18}" type="pres">
      <dgm:prSet presAssocID="{CFE16E6A-E2CF-4ADF-97F3-A1A931C9CCF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842F590-E5EA-4765-9C42-6C095833E167}" type="presOf" srcId="{CFE16E6A-E2CF-4ADF-97F3-A1A931C9CCF7}" destId="{4E54ABDB-989D-4C28-9BCC-661CD3F9AD18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C471F-2635-4ADD-9915-4B685B5EC251}">
      <dsp:nvSpPr>
        <dsp:cNvPr id="0" name=""/>
        <dsp:cNvSpPr/>
      </dsp:nvSpPr>
      <dsp:spPr>
        <a:xfrm>
          <a:off x="422801" y="0"/>
          <a:ext cx="4791746" cy="392747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081D0-0646-4E8A-A8C4-65EF14621C91}">
      <dsp:nvSpPr>
        <dsp:cNvPr id="0" name=""/>
        <dsp:cNvSpPr/>
      </dsp:nvSpPr>
      <dsp:spPr>
        <a:xfrm>
          <a:off x="191031" y="1178242"/>
          <a:ext cx="1691204" cy="15709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>
              <a:solidFill>
                <a:schemeClr val="tx1"/>
              </a:solidFill>
            </a:rPr>
            <a:t>Mehāniskā stiprība un stabilitāte un lietošanas drošība</a:t>
          </a:r>
          <a:endParaRPr lang="lv-LV" sz="1900" kern="1200" dirty="0">
            <a:solidFill>
              <a:schemeClr val="tx1"/>
            </a:solidFill>
          </a:endParaRPr>
        </a:p>
      </dsp:txBody>
      <dsp:txXfrm>
        <a:off x="267720" y="1254931"/>
        <a:ext cx="1537826" cy="1417611"/>
      </dsp:txXfrm>
    </dsp:sp>
    <dsp:sp modelId="{75A4C09F-4672-4CDB-A7AF-FDA99C4D95B0}">
      <dsp:nvSpPr>
        <dsp:cNvPr id="0" name=""/>
        <dsp:cNvSpPr/>
      </dsp:nvSpPr>
      <dsp:spPr>
        <a:xfrm>
          <a:off x="1973072" y="1178242"/>
          <a:ext cx="1691204" cy="1570989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>
              <a:solidFill>
                <a:schemeClr val="tx1"/>
              </a:solidFill>
            </a:rPr>
            <a:t>Ugunsdrošība</a:t>
          </a:r>
        </a:p>
      </dsp:txBody>
      <dsp:txXfrm>
        <a:off x="2049761" y="1254931"/>
        <a:ext cx="1537826" cy="1417611"/>
      </dsp:txXfrm>
    </dsp:sp>
    <dsp:sp modelId="{E8A71E23-9098-4D10-A4C6-FC3E1D2E9390}">
      <dsp:nvSpPr>
        <dsp:cNvPr id="0" name=""/>
        <dsp:cNvSpPr/>
      </dsp:nvSpPr>
      <dsp:spPr>
        <a:xfrm>
          <a:off x="3755113" y="1178242"/>
          <a:ext cx="1691204" cy="157098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>
              <a:solidFill>
                <a:schemeClr val="tx1"/>
              </a:solidFill>
            </a:rPr>
            <a:t>Patvaļīgā būvniecība</a:t>
          </a:r>
          <a:endParaRPr lang="lv-LV" sz="1900" kern="1200" dirty="0">
            <a:solidFill>
              <a:schemeClr val="tx1"/>
            </a:solidFill>
          </a:endParaRPr>
        </a:p>
      </dsp:txBody>
      <dsp:txXfrm>
        <a:off x="3831802" y="1254931"/>
        <a:ext cx="1537826" cy="14176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3A06F-DC3A-4417-A450-2DFFFD4E2894}">
      <dsp:nvSpPr>
        <dsp:cNvPr id="0" name=""/>
        <dsp:cNvSpPr/>
      </dsp:nvSpPr>
      <dsp:spPr>
        <a:xfrm rot="5400000">
          <a:off x="-326231" y="326692"/>
          <a:ext cx="2174874" cy="152241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Īpašnieks</a:t>
          </a:r>
        </a:p>
      </dsp:txBody>
      <dsp:txXfrm rot="-5400000">
        <a:off x="0" y="761667"/>
        <a:ext cx="1522412" cy="652462"/>
      </dsp:txXfrm>
    </dsp:sp>
    <dsp:sp modelId="{8600AE1C-39A4-4801-A228-8BB8E1F5978C}">
      <dsp:nvSpPr>
        <dsp:cNvPr id="0" name=""/>
        <dsp:cNvSpPr/>
      </dsp:nvSpPr>
      <dsp:spPr>
        <a:xfrm rot="5400000">
          <a:off x="3102371" y="-1579498"/>
          <a:ext cx="1413668" cy="4573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400" kern="1200" dirty="0"/>
            <a:t>Apzināts ēkas faktiskais tehniskais stāvoklis</a:t>
          </a:r>
        </a:p>
      </dsp:txBody>
      <dsp:txXfrm rot="-5400000">
        <a:off x="1522412" y="69471"/>
        <a:ext cx="4504577" cy="1275648"/>
      </dsp:txXfrm>
    </dsp:sp>
    <dsp:sp modelId="{4BE6E236-9767-4031-BDC0-500381A391C3}">
      <dsp:nvSpPr>
        <dsp:cNvPr id="0" name=""/>
        <dsp:cNvSpPr/>
      </dsp:nvSpPr>
      <dsp:spPr>
        <a:xfrm rot="5400000">
          <a:off x="-326231" y="2214895"/>
          <a:ext cx="2174874" cy="1522412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Uzraugošās iestādes</a:t>
          </a:r>
        </a:p>
      </dsp:txBody>
      <dsp:txXfrm rot="-5400000">
        <a:off x="0" y="2649870"/>
        <a:ext cx="1522412" cy="652462"/>
      </dsp:txXfrm>
    </dsp:sp>
    <dsp:sp modelId="{C75ABD89-1AD6-4593-8987-7CF2C1C17C4D}">
      <dsp:nvSpPr>
        <dsp:cNvPr id="0" name=""/>
        <dsp:cNvSpPr/>
      </dsp:nvSpPr>
      <dsp:spPr>
        <a:xfrm rot="5400000">
          <a:off x="3102371" y="308704"/>
          <a:ext cx="1413668" cy="4573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400" kern="1200" dirty="0"/>
            <a:t>Mainās ekspluatācijas lietas riska līmenis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400" kern="1200" dirty="0"/>
            <a:t>Uzraudzības kontroles īstenošana</a:t>
          </a:r>
        </a:p>
      </dsp:txBody>
      <dsp:txXfrm rot="-5400000">
        <a:off x="1522412" y="1957673"/>
        <a:ext cx="4504577" cy="12756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62CD619-1CF2-4A75-8EB1-C96F2D7EF2F9}" type="datetimeFigureOut">
              <a:rPr lang="lv-LV" smtClean="0"/>
              <a:t>30.11.2023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2E46482-15A5-4F3D-83F8-229E4C6654C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0286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75" cy="496671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 defTabSz="95733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3" y="0"/>
            <a:ext cx="2946275" cy="496671"/>
          </a:xfrm>
          <a:prstGeom prst="rect">
            <a:avLst/>
          </a:prstGeom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E8C5B7-69CB-4ADF-B24F-2925A50D24F4}" type="datetimeFigureOut">
              <a:rPr lang="lv-LV" altLang="lv-LV"/>
              <a:pPr>
                <a:defRPr/>
              </a:pPr>
              <a:t>30.11.2023</a:t>
            </a:fld>
            <a:endParaRPr lang="lv-LV" alt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4" y="4715832"/>
            <a:ext cx="5436909" cy="4466649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272"/>
            <a:ext cx="2946275" cy="496671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 defTabSz="95733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3" y="9428272"/>
            <a:ext cx="2946275" cy="496671"/>
          </a:xfrm>
          <a:prstGeom prst="rect">
            <a:avLst/>
          </a:prstGeom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F68ABF-6325-4281-9FD8-38D063DF5D1A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62145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059143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11. Otrās un trešās grupas tiltu, ceļu pārvadu, viaduktu, estakāžu, gājēju tiltu un pārvadu, caurteku, tuneļu un atbalstsienu periodisko tehnisko apsekošanu (galveno inspekciju) veic atbilstoši standartam LVS 190-11:2009 "Tilta inspekcija un pārbaude uz slodzi".</a:t>
            </a:r>
          </a:p>
          <a:p>
            <a:br>
              <a:rPr lang="lv-LV" dirty="0"/>
            </a:b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756978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497  Veikta PTA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9109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10. Otrās vai trešās grupas publiskas ēkas periodiskās tehniskās apsekošanas laikā </a:t>
            </a:r>
            <a:r>
              <a:rPr lang="lv-LV" b="0" i="0" dirty="0" err="1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apsekotājs</a:t>
            </a:r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 veic:</a:t>
            </a:r>
          </a:p>
          <a:p>
            <a:pPr algn="just"/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10.1. attiecīgās ēkas faktiskā tehniskā stāvokļa novērtējumu ēkas nesošajām būvkonstrukcijām visā ēkas apjomā attiecībā uz mehānisko stiprību, stabilitāti un lietošanas drošību (krišana, sadursme, apdegums, nāvējošs elektrošoks, eksplozijas radīts ievainojums);</a:t>
            </a:r>
          </a:p>
          <a:p>
            <a:pPr algn="just"/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10.2. attiecīgās ēkas būvkonstrukciju un to elementu faktiskā tehniskā stāvokļa ugunsizturības novērtējumu, kā arī ugunsdrošībai nozīmīgu inženiertehnisko sistēmu faktiskā tehniskā stāvokļa un darbspējas novērtējumu;</a:t>
            </a:r>
          </a:p>
          <a:p>
            <a:pPr algn="just"/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10.3. iespējamās patvaļīgas būvniecības pazīmju novērtējumu attiecīgajā ēkā un iespējamās patvaļīgās būvniecības ietekmi uz attiecīgās ēkas nesošajām būvkonstrukcijām.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54079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88206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525713" y="2265363"/>
            <a:ext cx="45450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lv-LV" sz="2000">
                <a:latin typeface="Arial" panose="020B0604020202020204" pitchFamily="34" charset="0"/>
              </a:rPr>
              <a:t>Būvniecības valsts kontroles birojs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15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4288" y="1141413"/>
            <a:ext cx="25971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lv-LV" sz="1100">
                <a:latin typeface="Arial" panose="020B0604020202020204" pitchFamily="34" charset="0"/>
              </a:rPr>
              <a:t>Būvniecības valsts kontroles birojs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E6D6C19-4EBD-463F-B2DB-F8EE9F5F073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5518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BBDE894-CE77-44A2-B5D5-C8BBA030B6A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4076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FAB5709-8C51-422B-A470-C2EFF3A964A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2299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93A8729-E4F1-478D-AC67-D930C5DE18B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9412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33BB229-24A7-46D3-8CB1-54B1FC32400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6460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73E5787-54CC-41DE-9363-D4B2B58989D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426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1A316C8-0491-42D7-AEBE-45BDCA0F3F4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32081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64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FBEBC4-9ECE-4B60-9332-E8E76D7B3FA5}" type="datetime1">
              <a:rPr lang="en-US" altLang="lv-LV"/>
              <a:pPr>
                <a:defRPr/>
              </a:pPr>
              <a:t>11/30/2023</a:t>
            </a:fld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9C2B28-8564-4805-B11D-FD6CA477597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6313424"/>
            <a:ext cx="2409825" cy="544576"/>
          </a:xfrm>
        </p:spPr>
        <p:txBody>
          <a:bodyPr>
            <a:normAutofit/>
          </a:bodyPr>
          <a:lstStyle/>
          <a:p>
            <a:pPr algn="r"/>
            <a:r>
              <a:rPr lang="lv-LV" altLang="lv-LV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01.12.2023.</a:t>
            </a:r>
          </a:p>
          <a:p>
            <a:endParaRPr lang="lv-LV" altLang="lv-LV" sz="1200" dirty="0">
              <a:ea typeface="MS PGothic" panose="020B0600070205080204" pitchFamily="34" charset="-128"/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7BEED9B3-9192-49FC-B9D3-A515E8DB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38475"/>
            <a:ext cx="7772400" cy="1427167"/>
          </a:xfrm>
        </p:spPr>
        <p:txBody>
          <a:bodyPr>
            <a:normAutofit fontScale="90000"/>
          </a:bodyPr>
          <a:lstStyle/>
          <a:p>
            <a:r>
              <a:rPr lang="lv-LV" dirty="0"/>
              <a:t>Biežāk konstatētās neatbilstības būvju tehniskajā apsekošanā ekspluatācijas uzraudzības ietvaros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66D65-5D61-A318-6B94-C3D9CC9D0D1F}"/>
              </a:ext>
            </a:extLst>
          </p:cNvPr>
          <p:cNvSpPr txBox="1"/>
          <p:nvPr/>
        </p:nvSpPr>
        <p:spPr>
          <a:xfrm>
            <a:off x="4171950" y="5200650"/>
            <a:ext cx="441007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/>
              <a:t>Kristīne Griga</a:t>
            </a:r>
          </a:p>
          <a:p>
            <a:pPr algn="r"/>
            <a:r>
              <a:rPr lang="lv-LV" dirty="0"/>
              <a:t>Būvju ekspluatācijas kontroles nodaļas vadītāja</a:t>
            </a:r>
          </a:p>
          <a:p>
            <a:pPr algn="r"/>
            <a:r>
              <a:rPr lang="lv-LV" dirty="0"/>
              <a:t>Būvniecības kontroles departaments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9B1E114-9D58-4211-899B-F83DFFF5E3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6571" y="1752600"/>
          <a:ext cx="8360229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D441CA-55CC-4DF2-8374-AAC096EA0DEF}"/>
              </a:ext>
            </a:extLst>
          </p:cNvPr>
          <p:cNvSpPr txBox="1">
            <a:spLocks/>
          </p:cNvSpPr>
          <p:nvPr/>
        </p:nvSpPr>
        <p:spPr bwMode="auto">
          <a:xfrm>
            <a:off x="980573" y="3429001"/>
            <a:ext cx="5093655" cy="204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EDA7BEBA-6AA2-4D03-BD5A-0AFE05EC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64704"/>
            <a:ext cx="6096000" cy="1036642"/>
          </a:xfrm>
        </p:spPr>
        <p:txBody>
          <a:bodyPr>
            <a:normAutofit fontScale="90000"/>
          </a:bodyPr>
          <a:lstStyle/>
          <a:p>
            <a:r>
              <a:rPr lang="lv-LV" dirty="0"/>
              <a:t>Periodiskās tehniskās apsekošanas (PTA) objekti un termiņi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89745-793C-D9BE-235F-D7599B3FFE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571" y="1781717"/>
            <a:ext cx="4039185" cy="3228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FC3ECD-0181-861D-8475-896037D2F7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9723" y="1008204"/>
            <a:ext cx="3555714" cy="1757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38F055-86EA-1CFA-2A95-1D25BC0563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0382" y="3799922"/>
            <a:ext cx="3492264" cy="2646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952412-4B35-8A3E-3865-89A27D692688}"/>
              </a:ext>
            </a:extLst>
          </p:cNvPr>
          <p:cNvSpPr txBox="1"/>
          <p:nvPr/>
        </p:nvSpPr>
        <p:spPr>
          <a:xfrm>
            <a:off x="1758223" y="1857438"/>
            <a:ext cx="2858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>
                <a:solidFill>
                  <a:schemeClr val="bg1"/>
                </a:solidFill>
              </a:rPr>
              <a:t>3. un 2. grupas publiskas ēkas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0A44B-515A-6320-CFAD-69DCCED5AB44}"/>
              </a:ext>
            </a:extLst>
          </p:cNvPr>
          <p:cNvSpPr txBox="1"/>
          <p:nvPr/>
        </p:nvSpPr>
        <p:spPr>
          <a:xfrm>
            <a:off x="4899723" y="4156228"/>
            <a:ext cx="29720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solidFill>
                  <a:srgbClr val="FFFF00"/>
                </a:solidFill>
              </a:rPr>
              <a:t>2. un 3. grupas tilti, ceļu pārvadi, viadukti, estakādes, gājēju tilti un pārvadi, caurtekas, tuneļi, atbalsta sienas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5FFCB-672D-C2F4-7B15-086C01E24A1B}"/>
              </a:ext>
            </a:extLst>
          </p:cNvPr>
          <p:cNvSpPr txBox="1"/>
          <p:nvPr/>
        </p:nvSpPr>
        <p:spPr>
          <a:xfrm>
            <a:off x="326571" y="5127713"/>
            <a:ext cx="403918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u="sng" dirty="0"/>
              <a:t>Reizi 10 gados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u="sng" dirty="0"/>
              <a:t>Līdz 31.10.2024.</a:t>
            </a:r>
            <a:r>
              <a:rPr lang="lv-LV" dirty="0"/>
              <a:t>, </a:t>
            </a:r>
            <a:r>
              <a:rPr lang="lv-LV" i="1" dirty="0"/>
              <a:t>ja ēka nodota ekspluatācijā pirms 01.10.2014.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6E67E-9B06-0D90-03C0-CA8E86FE6039}"/>
              </a:ext>
            </a:extLst>
          </p:cNvPr>
          <p:cNvSpPr txBox="1"/>
          <p:nvPr/>
        </p:nvSpPr>
        <p:spPr>
          <a:xfrm>
            <a:off x="4805222" y="2844163"/>
            <a:ext cx="403918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u="sng" dirty="0"/>
              <a:t>Reizi 10 gados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u="sng" dirty="0"/>
              <a:t>Līdz 31.10.2031.</a:t>
            </a:r>
            <a:r>
              <a:rPr lang="lv-LV" dirty="0"/>
              <a:t>, </a:t>
            </a:r>
            <a:r>
              <a:rPr lang="lv-LV" i="1" dirty="0"/>
              <a:t>ja ēka nodota ekspluatācijā pirms 01.11.2011.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DC210E-6F13-BF5F-AE1B-96D664597BE4}"/>
              </a:ext>
            </a:extLst>
          </p:cNvPr>
          <p:cNvSpPr txBox="1"/>
          <p:nvPr/>
        </p:nvSpPr>
        <p:spPr>
          <a:xfrm>
            <a:off x="5597435" y="1059409"/>
            <a:ext cx="2858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2400" dirty="0">
                <a:solidFill>
                  <a:schemeClr val="bg1"/>
                </a:solidFill>
              </a:rPr>
              <a:t>3. un 2. grupas daudzstāvu daudzīvokļu dzīvojamās ēkas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613F51-383A-4A57-58C3-D1F2C0436263}"/>
              </a:ext>
            </a:extLst>
          </p:cNvPr>
          <p:cNvSpPr txBox="1"/>
          <p:nvPr/>
        </p:nvSpPr>
        <p:spPr>
          <a:xfrm>
            <a:off x="6074228" y="6443536"/>
            <a:ext cx="18097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u="sng" dirty="0"/>
              <a:t>Reizi 5 gados</a:t>
            </a:r>
          </a:p>
        </p:txBody>
      </p:sp>
    </p:spTree>
    <p:extLst>
      <p:ext uri="{BB962C8B-B14F-4D97-AF65-F5344CB8AC3E}">
        <p14:creationId xmlns:p14="http://schemas.microsoft.com/office/powerpoint/2010/main" val="104232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9B1E114-9D58-4211-899B-F83DFFF5E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527723"/>
              </p:ext>
            </p:extLst>
          </p:nvPr>
        </p:nvGraphicFramePr>
        <p:xfrm>
          <a:off x="326571" y="1752600"/>
          <a:ext cx="8360229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D441CA-55CC-4DF2-8374-AAC096EA0DEF}"/>
              </a:ext>
            </a:extLst>
          </p:cNvPr>
          <p:cNvSpPr txBox="1">
            <a:spLocks/>
          </p:cNvSpPr>
          <p:nvPr/>
        </p:nvSpPr>
        <p:spPr bwMode="auto">
          <a:xfrm>
            <a:off x="980574" y="4200525"/>
            <a:ext cx="2651510" cy="126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dirty="0"/>
              <a:t>BVKB piekritīgas  publiskas ēkas: </a:t>
            </a:r>
            <a:r>
              <a:rPr lang="lv-LV" b="1" dirty="0"/>
              <a:t>6826</a:t>
            </a:r>
            <a:endParaRPr lang="en-US" b="1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EDA7BEBA-6AA2-4D03-BD5A-0AFE05EC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 ir paveikts publisko ēku PTA?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AE8E59-D1B4-F93B-8E51-1C868FEF2A0B}"/>
              </a:ext>
            </a:extLst>
          </p:cNvPr>
          <p:cNvSpPr txBox="1"/>
          <p:nvPr/>
        </p:nvSpPr>
        <p:spPr>
          <a:xfrm>
            <a:off x="5076825" y="6200775"/>
            <a:ext cx="37623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/>
              <a:t> * Saskaņā ar BIS datiem uz 27.11.2023.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D63BA-D5C5-660A-EF15-174268BB43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374" y="2143918"/>
            <a:ext cx="2536709" cy="179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4FDEEC-37E7-4716-C85B-CF6EA2BC4362}"/>
              </a:ext>
            </a:extLst>
          </p:cNvPr>
          <p:cNvSpPr txBox="1"/>
          <p:nvPr/>
        </p:nvSpPr>
        <p:spPr>
          <a:xfrm>
            <a:off x="5991225" y="2974166"/>
            <a:ext cx="2228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/>
              <a:t>PTA veikta:  </a:t>
            </a:r>
            <a:r>
              <a:rPr lang="lv-LV" sz="2800" b="1" dirty="0"/>
              <a:t>7,3 %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F60447B-55EA-B8CC-57DB-DBBB01020B3D}"/>
              </a:ext>
            </a:extLst>
          </p:cNvPr>
          <p:cNvSpPr/>
          <p:nvPr/>
        </p:nvSpPr>
        <p:spPr>
          <a:xfrm>
            <a:off x="4086225" y="3332155"/>
            <a:ext cx="1543050" cy="3254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345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9B1E114-9D58-4211-899B-F83DFFF5E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710692"/>
              </p:ext>
            </p:extLst>
          </p:nvPr>
        </p:nvGraphicFramePr>
        <p:xfrm>
          <a:off x="326571" y="1752600"/>
          <a:ext cx="8360229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D441CA-55CC-4DF2-8374-AAC096EA0DEF}"/>
              </a:ext>
            </a:extLst>
          </p:cNvPr>
          <p:cNvSpPr txBox="1">
            <a:spLocks/>
          </p:cNvSpPr>
          <p:nvPr/>
        </p:nvSpPr>
        <p:spPr bwMode="auto">
          <a:xfrm>
            <a:off x="980573" y="3429000"/>
            <a:ext cx="5093655" cy="204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EDA7BEBA-6AA2-4D03-BD5A-0AFE05EC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 ir jāvērtē publiskas ēkas PTA?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881AE-E38A-EA63-6A24-DE79BFEAF3BF}"/>
              </a:ext>
            </a:extLst>
          </p:cNvPr>
          <p:cNvSpPr txBox="1"/>
          <p:nvPr/>
        </p:nvSpPr>
        <p:spPr>
          <a:xfrm>
            <a:off x="3609976" y="6126163"/>
            <a:ext cx="53435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i="1" dirty="0"/>
              <a:t>MK 15.06.2021. noteikumu Nr.384 «Būvju tehniskās apsekošanas būvnormatīvs LBN 405-21» 10., 22.3.punkts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278568C-7FB0-76D0-6C93-E2D2F7B29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436916"/>
              </p:ext>
            </p:extLst>
          </p:nvPr>
        </p:nvGraphicFramePr>
        <p:xfrm>
          <a:off x="326571" y="1752601"/>
          <a:ext cx="5637349" cy="39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092A766-3A18-01D9-E358-ACB9668C152D}"/>
              </a:ext>
            </a:extLst>
          </p:cNvPr>
          <p:cNvSpPr txBox="1"/>
          <p:nvPr/>
        </p:nvSpPr>
        <p:spPr>
          <a:xfrm>
            <a:off x="6886576" y="3479495"/>
            <a:ext cx="1930854" cy="1323439"/>
          </a:xfrm>
          <a:prstGeom prst="rect">
            <a:avLst/>
          </a:prstGeom>
          <a:noFill/>
          <a:ln cap="rnd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2000" dirty="0"/>
              <a:t>Kopvērtējums par atbilstību/ neatbilstību BL 9.panta prasībām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268D8-712A-19E5-61CA-C774EFCCC4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57813" y="1225475"/>
            <a:ext cx="3213156" cy="11414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7681DF-D8BF-2C3D-C46B-D5BB9C931F1D}"/>
              </a:ext>
            </a:extLst>
          </p:cNvPr>
          <p:cNvSpPr txBox="1"/>
          <p:nvPr/>
        </p:nvSpPr>
        <p:spPr>
          <a:xfrm>
            <a:off x="7242292" y="2385215"/>
            <a:ext cx="1509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u="sng" dirty="0">
                <a:solidFill>
                  <a:srgbClr val="FF0000"/>
                </a:solidFill>
              </a:rPr>
              <a:t>Jā</a:t>
            </a:r>
            <a:r>
              <a:rPr lang="lv-LV" sz="2400" b="1" dirty="0">
                <a:solidFill>
                  <a:srgbClr val="FF0000"/>
                </a:solidFill>
              </a:rPr>
              <a:t>/ Nē</a:t>
            </a:r>
          </a:p>
        </p:txBody>
      </p:sp>
    </p:spTree>
    <p:extLst>
      <p:ext uri="{BB962C8B-B14F-4D97-AF65-F5344CB8AC3E}">
        <p14:creationId xmlns:p14="http://schemas.microsoft.com/office/powerpoint/2010/main" val="252330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9B1E114-9D58-4211-899B-F83DFFF5E3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6571" y="1752600"/>
          <a:ext cx="8360229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D441CA-55CC-4DF2-8374-AAC096EA0DEF}"/>
              </a:ext>
            </a:extLst>
          </p:cNvPr>
          <p:cNvSpPr txBox="1">
            <a:spLocks/>
          </p:cNvSpPr>
          <p:nvPr/>
        </p:nvSpPr>
        <p:spPr bwMode="auto">
          <a:xfrm>
            <a:off x="980573" y="3429001"/>
            <a:ext cx="5093655" cy="204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EDA7BEBA-6AA2-4D03-BD5A-0AFE05EC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PTA atzinuma ietekme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210212F-CF4A-FD01-3295-A7AFC7394E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190174"/>
              </p:ext>
            </p:extLst>
          </p:nvPr>
        </p:nvGraphicFramePr>
        <p:xfrm>
          <a:off x="1798320" y="18237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6696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9B1E114-9D58-4211-899B-F83DFFF5E3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6571" y="1752600"/>
          <a:ext cx="8360229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D441CA-55CC-4DF2-8374-AAC096EA0DEF}"/>
              </a:ext>
            </a:extLst>
          </p:cNvPr>
          <p:cNvSpPr txBox="1">
            <a:spLocks/>
          </p:cNvSpPr>
          <p:nvPr/>
        </p:nvSpPr>
        <p:spPr bwMode="auto">
          <a:xfrm>
            <a:off x="980573" y="3429001"/>
            <a:ext cx="5093655" cy="204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EDA7BEBA-6AA2-4D03-BD5A-0AFE05EC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Būvspeciālista</a:t>
            </a:r>
            <a:r>
              <a:rPr lang="lv-LV" dirty="0"/>
              <a:t> norādījums PTA atzinumā</a:t>
            </a:r>
            <a:endParaRPr lang="en-US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B20600A-C327-EE70-DFD0-C2105BCA1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64910"/>
              </p:ext>
            </p:extLst>
          </p:nvPr>
        </p:nvGraphicFramePr>
        <p:xfrm>
          <a:off x="1442718" y="1897542"/>
          <a:ext cx="7091682" cy="349741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545841">
                  <a:extLst>
                    <a:ext uri="{9D8B030D-6E8A-4147-A177-3AD203B41FA5}">
                      <a16:colId xmlns:a16="http://schemas.microsoft.com/office/drawing/2014/main" val="1800322094"/>
                    </a:ext>
                  </a:extLst>
                </a:gridCol>
                <a:gridCol w="3545841">
                  <a:extLst>
                    <a:ext uri="{9D8B030D-6E8A-4147-A177-3AD203B41FA5}">
                      <a16:colId xmlns:a16="http://schemas.microsoft.com/office/drawing/2014/main" val="1801393664"/>
                    </a:ext>
                  </a:extLst>
                </a:gridCol>
              </a:tblGrid>
              <a:tr h="1046359">
                <a:tc>
                  <a:txBody>
                    <a:bodyPr/>
                    <a:lstStyle/>
                    <a:p>
                      <a:r>
                        <a:rPr lang="lv-LV" sz="2000" dirty="0"/>
                        <a:t>Kur iekļaut?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Kad iekļaut?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926050"/>
                  </a:ext>
                </a:extLst>
              </a:tr>
              <a:tr h="2451059">
                <a:tc>
                  <a:txBody>
                    <a:bodyPr/>
                    <a:lstStyle/>
                    <a:p>
                      <a:r>
                        <a:rPr lang="lv-LV" sz="2000" dirty="0"/>
                        <a:t>BIS </a:t>
                      </a:r>
                    </a:p>
                    <a:p>
                      <a:endParaRPr lang="lv-LV" sz="2000" dirty="0"/>
                    </a:p>
                    <a:p>
                      <a:r>
                        <a:rPr lang="lv-LV" sz="2000" dirty="0"/>
                        <a:t>«SECINĀJUMI UN NORĀDĪJUMI»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Ja norādījuma </a:t>
                      </a:r>
                      <a:r>
                        <a:rPr lang="lv-LV" sz="2000" b="1" dirty="0">
                          <a:solidFill>
                            <a:srgbClr val="FF0000"/>
                          </a:solidFill>
                        </a:rPr>
                        <a:t>NEIZPILDE</a:t>
                      </a:r>
                      <a:r>
                        <a:rPr lang="lv-LV" sz="2000" dirty="0"/>
                        <a:t> noteiktā termiņā </a:t>
                      </a:r>
                      <a:r>
                        <a:rPr lang="lv-LV" sz="2000" b="1" u="sng" dirty="0"/>
                        <a:t>var radīt kaitējumu</a:t>
                      </a:r>
                      <a:r>
                        <a:rPr lang="lv-LV" sz="2000" dirty="0"/>
                        <a:t> būves lietotājiem un trešajām personām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569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41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9B1E114-9D58-4211-899B-F83DFFF5E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124323"/>
              </p:ext>
            </p:extLst>
          </p:nvPr>
        </p:nvGraphicFramePr>
        <p:xfrm>
          <a:off x="326571" y="1752600"/>
          <a:ext cx="8360229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D441CA-55CC-4DF2-8374-AAC096EA0DEF}"/>
              </a:ext>
            </a:extLst>
          </p:cNvPr>
          <p:cNvSpPr txBox="1">
            <a:spLocks/>
          </p:cNvSpPr>
          <p:nvPr/>
        </p:nvSpPr>
        <p:spPr bwMode="auto">
          <a:xfrm>
            <a:off x="3723774" y="397107"/>
            <a:ext cx="5093655" cy="204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EDA7BEBA-6AA2-4D03-BD5A-0AFE05EC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Administratīvā atbildība par PTA neesamību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33BF23-44A4-3BBC-AA0D-BE39A802C037}"/>
              </a:ext>
            </a:extLst>
          </p:cNvPr>
          <p:cNvSpPr/>
          <p:nvPr/>
        </p:nvSpPr>
        <p:spPr>
          <a:xfrm>
            <a:off x="4029527" y="1349673"/>
            <a:ext cx="2661195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solidFill>
                  <a:schemeClr val="tx1"/>
                </a:solidFill>
              </a:rPr>
              <a:t>Nav veikta būves PTA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484FC9-E564-A8B9-A14A-689047257056}"/>
              </a:ext>
            </a:extLst>
          </p:cNvPr>
          <p:cNvSpPr/>
          <p:nvPr/>
        </p:nvSpPr>
        <p:spPr>
          <a:xfrm>
            <a:off x="1438547" y="2999163"/>
            <a:ext cx="2896327" cy="60960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solidFill>
                  <a:schemeClr val="tx1"/>
                </a:solidFill>
              </a:rPr>
              <a:t>3.grupas publiska ēka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14EA4F-32B2-7A3E-0D7B-C5F695264106}"/>
              </a:ext>
            </a:extLst>
          </p:cNvPr>
          <p:cNvSpPr/>
          <p:nvPr/>
        </p:nvSpPr>
        <p:spPr>
          <a:xfrm>
            <a:off x="677275" y="4628780"/>
            <a:ext cx="1711776" cy="11399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solidFill>
                  <a:schemeClr val="tx1"/>
                </a:solidFill>
              </a:rPr>
              <a:t>Sods administratīvā pārkāpuma lietā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FC39BC-84EF-3B0A-A2A3-43D7F65DA044}"/>
              </a:ext>
            </a:extLst>
          </p:cNvPr>
          <p:cNvSpPr/>
          <p:nvPr/>
        </p:nvSpPr>
        <p:spPr>
          <a:xfrm>
            <a:off x="3250385" y="4628781"/>
            <a:ext cx="1948178" cy="1139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solidFill>
                  <a:schemeClr val="tx1"/>
                </a:solidFill>
              </a:rPr>
              <a:t>Administratīvais akts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7F315B-5826-EDF9-A47F-F27A92A43376}"/>
              </a:ext>
            </a:extLst>
          </p:cNvPr>
          <p:cNvSpPr/>
          <p:nvPr/>
        </p:nvSpPr>
        <p:spPr>
          <a:xfrm>
            <a:off x="6059897" y="4639494"/>
            <a:ext cx="2144486" cy="1139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solidFill>
                  <a:schemeClr val="tx1"/>
                </a:solidFill>
              </a:rPr>
              <a:t>Administratīvais akts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7A7FE14-07CE-9F23-909A-C610C1D4F1EB}"/>
              </a:ext>
            </a:extLst>
          </p:cNvPr>
          <p:cNvSpPr/>
          <p:nvPr/>
        </p:nvSpPr>
        <p:spPr>
          <a:xfrm>
            <a:off x="5446849" y="2999163"/>
            <a:ext cx="3370580" cy="60960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solidFill>
                  <a:schemeClr val="tx1"/>
                </a:solidFill>
              </a:rPr>
              <a:t>Pārējās būves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FE4AF1E-27E0-A1B2-95F5-93ECC3542EB2}"/>
              </a:ext>
            </a:extLst>
          </p:cNvPr>
          <p:cNvCxnSpPr>
            <a:cxnSpLocks/>
            <a:stCxn id="11" idx="4"/>
            <a:endCxn id="16" idx="0"/>
          </p:cNvCxnSpPr>
          <p:nvPr/>
        </p:nvCxnSpPr>
        <p:spPr>
          <a:xfrm rot="16200000" flipH="1">
            <a:off x="3045584" y="3449890"/>
            <a:ext cx="1020017" cy="133776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CB08B69A-0AE3-F47A-1887-97A50BAC8092}"/>
              </a:ext>
            </a:extLst>
          </p:cNvPr>
          <p:cNvCxnSpPr>
            <a:cxnSpLocks/>
            <a:stCxn id="11" idx="4"/>
            <a:endCxn id="15" idx="0"/>
          </p:cNvCxnSpPr>
          <p:nvPr/>
        </p:nvCxnSpPr>
        <p:spPr>
          <a:xfrm rot="5400000">
            <a:off x="1699929" y="3441998"/>
            <a:ext cx="1020016" cy="13535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48FC466B-4ACE-B379-EFCF-F00617112546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rot="5400000">
            <a:off x="3679673" y="1318711"/>
            <a:ext cx="887490" cy="247341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43B06FD1-F891-5A2A-4320-5ADB10F1DFDD}"/>
              </a:ext>
            </a:extLst>
          </p:cNvPr>
          <p:cNvCxnSpPr>
            <a:cxnSpLocks/>
            <a:stCxn id="5" idx="2"/>
            <a:endCxn id="18" idx="0"/>
          </p:cNvCxnSpPr>
          <p:nvPr/>
        </p:nvCxnSpPr>
        <p:spPr>
          <a:xfrm rot="16200000" flipH="1">
            <a:off x="5802387" y="1669411"/>
            <a:ext cx="887490" cy="177201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1BDD721F-12CC-2DA7-C7C3-AB9141CFEBC4}"/>
              </a:ext>
            </a:extLst>
          </p:cNvPr>
          <p:cNvCxnSpPr>
            <a:cxnSpLocks/>
            <a:stCxn id="18" idx="4"/>
            <a:endCxn id="17" idx="0"/>
          </p:cNvCxnSpPr>
          <p:nvPr/>
        </p:nvCxnSpPr>
        <p:spPr>
          <a:xfrm rot="16200000" flipH="1">
            <a:off x="6616774" y="4124128"/>
            <a:ext cx="1030730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5FFEE50-B797-F20B-237B-28C669E1465C}"/>
              </a:ext>
            </a:extLst>
          </p:cNvPr>
          <p:cNvSpPr txBox="1"/>
          <p:nvPr/>
        </p:nvSpPr>
        <p:spPr>
          <a:xfrm>
            <a:off x="4528454" y="5793749"/>
            <a:ext cx="34353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Piespiedu izpilde/piespiedu nauda/ līdz 5000 (</a:t>
            </a:r>
            <a:r>
              <a:rPr lang="lv-LV" dirty="0" err="1"/>
              <a:t>fiz.p</a:t>
            </a:r>
            <a:r>
              <a:rPr lang="lv-LV" dirty="0"/>
              <a:t>.), 10 000 eiro (</a:t>
            </a:r>
            <a:r>
              <a:rPr lang="lv-LV" dirty="0" err="1"/>
              <a:t>jur.p</a:t>
            </a:r>
            <a:r>
              <a:rPr lang="lv-LV" dirty="0"/>
              <a:t>.)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52AA5F4-DA79-DF4D-7376-382BEBC187E8}"/>
              </a:ext>
            </a:extLst>
          </p:cNvPr>
          <p:cNvSpPr txBox="1"/>
          <p:nvPr/>
        </p:nvSpPr>
        <p:spPr>
          <a:xfrm>
            <a:off x="297542" y="5753109"/>
            <a:ext cx="3605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/>
              <a:t>brīdinājums;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/>
              <a:t>līdz 125 eiro fiziskai pers.;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/>
              <a:t>līdz 500 eiro juridiskai personai.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A14403C5-3DED-4426-9B6F-88871FF3B560}"/>
              </a:ext>
            </a:extLst>
          </p:cNvPr>
          <p:cNvSpPr/>
          <p:nvPr/>
        </p:nvSpPr>
        <p:spPr>
          <a:xfrm>
            <a:off x="297542" y="1682992"/>
            <a:ext cx="1957978" cy="88749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ĪPAŠNIEKS</a:t>
            </a:r>
          </a:p>
        </p:txBody>
      </p:sp>
    </p:spTree>
    <p:extLst>
      <p:ext uri="{BB962C8B-B14F-4D97-AF65-F5344CB8AC3E}">
        <p14:creationId xmlns:p14="http://schemas.microsoft.com/office/powerpoint/2010/main" val="1449180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BEED9B3-9192-49FC-B9D3-A515E8DB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38475"/>
            <a:ext cx="7772400" cy="1427167"/>
          </a:xfrm>
        </p:spPr>
        <p:txBody>
          <a:bodyPr>
            <a:normAutofit fontScale="90000"/>
          </a:bodyPr>
          <a:lstStyle/>
          <a:p>
            <a:r>
              <a:rPr lang="lv-LV" b="0" dirty="0"/>
              <a:t>«Ko no Tevis saprot sveša acs?</a:t>
            </a:r>
            <a:br>
              <a:rPr lang="lv-LV" b="0" dirty="0"/>
            </a:br>
            <a:r>
              <a:rPr lang="lv-LV" b="0" dirty="0"/>
              <a:t>Ko gan viņi palīdzēt var Tev?</a:t>
            </a:r>
            <a:br>
              <a:rPr lang="lv-LV" b="0" dirty="0"/>
            </a:br>
            <a:r>
              <a:rPr lang="lv-LV" b="0" dirty="0"/>
              <a:t>Tikai Tu pats. Tu pats.</a:t>
            </a:r>
            <a:br>
              <a:rPr lang="lv-LV" b="0" dirty="0"/>
            </a:br>
            <a:r>
              <a:rPr lang="lv-LV" b="0" dirty="0"/>
              <a:t>Un atkal Tu pats.»</a:t>
            </a:r>
            <a:br>
              <a:rPr lang="lv-LV" b="0" dirty="0"/>
            </a:br>
            <a:endParaRPr lang="en-US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2DB2A-3887-6AC8-572E-15D98D590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8820" y="5181600"/>
            <a:ext cx="1772920" cy="914400"/>
          </a:xfrm>
        </p:spPr>
        <p:txBody>
          <a:bodyPr/>
          <a:lstStyle/>
          <a:p>
            <a:r>
              <a:rPr lang="lv-LV" dirty="0"/>
              <a:t>/</a:t>
            </a:r>
            <a:r>
              <a:rPr lang="lv-LV" sz="1600" i="1" dirty="0" err="1"/>
              <a:t>I.Ziedonis</a:t>
            </a:r>
            <a:r>
              <a:rPr lang="lv-LV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19253182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</TotalTime>
  <Words>477</Words>
  <Application>Microsoft Office PowerPoint</Application>
  <PresentationFormat>On-screen Show (4:3)</PresentationFormat>
  <Paragraphs>64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89_Prezentacija_templateLV</vt:lpstr>
      <vt:lpstr>Biežāk konstatētās neatbilstības būvju tehniskajā apsekošanā ekspluatācijas uzraudzības ietvaros</vt:lpstr>
      <vt:lpstr>Periodiskās tehniskās apsekošanas (PTA) objekti un termiņi </vt:lpstr>
      <vt:lpstr>Kas ir paveikts publisko ēku PTA?</vt:lpstr>
      <vt:lpstr>Kas ir jāvērtē publiskas ēkas PTA?</vt:lpstr>
      <vt:lpstr>PTA atzinuma ietekme</vt:lpstr>
      <vt:lpstr>Būvspeciālista norādījums PTA atzinumā</vt:lpstr>
      <vt:lpstr>Administratīvā atbildība par PTA neesamību</vt:lpstr>
      <vt:lpstr>«Ko no Tevis saprot sveša acs? Ko gan viņi palīdzēt var Tev? Tikai Tu pats. Tu pats. Un atkal Tu pats.»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Peteris Drukis</dc:creator>
  <cp:lastModifiedBy>Kristīne Griga</cp:lastModifiedBy>
  <cp:revision>842</cp:revision>
  <cp:lastPrinted>2018-08-01T10:38:03Z</cp:lastPrinted>
  <dcterms:created xsi:type="dcterms:W3CDTF">2014-11-20T14:46:47Z</dcterms:created>
  <dcterms:modified xsi:type="dcterms:W3CDTF">2023-11-30T12:54:08Z</dcterms:modified>
</cp:coreProperties>
</file>