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67" r:id="rId3"/>
    <p:sldId id="406" r:id="rId4"/>
    <p:sldId id="404" r:id="rId5"/>
    <p:sldId id="405" r:id="rId6"/>
    <p:sldId id="408" r:id="rId7"/>
    <p:sldId id="258" r:id="rId8"/>
  </p:sldIdLst>
  <p:sldSz cx="9144000" cy="6858000" type="screen4x3"/>
  <p:notesSz cx="6735763" cy="9866313"/>
  <p:defaultTextStyle>
    <a:defPPr>
      <a:defRPr lang="lv-LV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71152" autoAdjust="0"/>
  </p:normalViewPr>
  <p:slideViewPr>
    <p:cSldViewPr snapToGrid="0">
      <p:cViewPr varScale="1">
        <p:scale>
          <a:sx n="62" d="100"/>
          <a:sy n="62" d="100"/>
        </p:scale>
        <p:origin x="185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635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20EB9DC-A0C7-4B92-BC16-03ADB1F616AA}" type="datetimeFigureOut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635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CD873BD-F55C-48AD-B143-EA15B385229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19976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6350" y="0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008239F-C348-40E1-907C-7E8F1EED93EF}" type="datetimeFigureOut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pPr lvl="0"/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4688" y="4748213"/>
            <a:ext cx="5386387" cy="3886200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lv-LV" noProof="0" smtClean="0"/>
              <a:t>Rediģēt šablona teksta stilus</a:t>
            </a:r>
          </a:p>
          <a:p>
            <a:pPr lvl="1"/>
            <a:r>
              <a:rPr lang="lv-LV" noProof="0" smtClean="0"/>
              <a:t>Otrais līmenis</a:t>
            </a:r>
          </a:p>
          <a:p>
            <a:pPr lvl="2"/>
            <a:r>
              <a:rPr lang="lv-LV" noProof="0" smtClean="0"/>
              <a:t>Trešais līmenis</a:t>
            </a:r>
          </a:p>
          <a:p>
            <a:pPr lvl="3"/>
            <a:r>
              <a:rPr lang="lv-LV" noProof="0" smtClean="0"/>
              <a:t>Ceturtais līmenis</a:t>
            </a:r>
          </a:p>
          <a:p>
            <a:pPr lvl="4"/>
            <a:r>
              <a:rPr lang="lv-LV" noProof="0" smtClean="0"/>
              <a:t>Piektais līmenis</a:t>
            </a:r>
            <a:endParaRPr lang="lv-LV" noProof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6350" y="9371013"/>
            <a:ext cx="2917825" cy="495300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2CFE384-4F59-46A5-9097-5F0C5EC6EE02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8710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Piezīmju vietturi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dirty="0" smtClean="0"/>
          </a:p>
        </p:txBody>
      </p:sp>
      <p:sp>
        <p:nvSpPr>
          <p:cNvPr id="7172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CD589ED-657C-4B1D-92BE-1CF819F6B371}" type="slidenum">
              <a:rPr lang="lv-LV" altLang="lv-LV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531003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511E6B-3FA4-436A-892B-71EAB33731D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17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aida attēla vietturi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Piezīmju vietturi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lv-LV" altLang="lv-LV" smtClean="0"/>
          </a:p>
        </p:txBody>
      </p:sp>
      <p:sp>
        <p:nvSpPr>
          <p:cNvPr id="28676" name="Slaida numura vietturis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26E95C2-6CBF-4B9D-928F-D0B0D2B55100}" type="slidenum">
              <a:rPr lang="lv-LV" altLang="lv-LV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274789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40513"/>
            <a:ext cx="9144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 userDrawn="1"/>
        </p:nvSpPr>
        <p:spPr bwMode="auto">
          <a:xfrm>
            <a:off x="3917950" y="0"/>
            <a:ext cx="1368425" cy="576263"/>
          </a:xfrm>
          <a:prstGeom prst="rect">
            <a:avLst/>
          </a:prstGeom>
          <a:solidFill>
            <a:srgbClr val="1F2A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en-US" altLang="lv-LV" sz="2000" b="1" smtClean="0">
              <a:solidFill>
                <a:srgbClr val="1F2A44"/>
              </a:solidFill>
              <a:latin typeface="Calibri Light" panose="020F0302020204030204" pitchFamily="34" charset="0"/>
            </a:endParaRPr>
          </a:p>
        </p:txBody>
      </p:sp>
      <p:pic>
        <p:nvPicPr>
          <p:cNvPr id="6" name="Attēls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836613"/>
            <a:ext cx="40259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143000" y="2658268"/>
            <a:ext cx="6858000" cy="119697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lv-LV" dirty="0" smtClean="0"/>
              <a:t>Rediģēt šablona virsraksta stilu</a:t>
            </a:r>
            <a:endParaRPr lang="lv-LV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143000" y="4546600"/>
            <a:ext cx="6858000" cy="71120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lv-LV" dirty="0" smtClean="0"/>
              <a:t>Rediģēt šablona apakšvirsraksta stilu</a:t>
            </a:r>
            <a:endParaRPr lang="lv-LV" dirty="0"/>
          </a:p>
        </p:txBody>
      </p:sp>
      <p:sp>
        <p:nvSpPr>
          <p:cNvPr id="7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1FE5A-F62E-45DF-97DF-5F394124FCFE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8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9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09F59E-4321-49C4-B44B-1456B2FF4E2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98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A18CB-B3C2-4DF4-B31D-5DB52205E6AF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F544E-6199-4A36-AEA5-196E1B282B5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9834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1A118-8157-42A7-B59E-E021077C63E5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2A3B9-F58D-4CB4-B528-4A185496A82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244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atura vietturis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975" y="428625"/>
            <a:ext cx="715963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Attēls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1588"/>
            <a:ext cx="1893888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8650" y="1076326"/>
            <a:ext cx="7886700" cy="6143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E9150-2972-40C9-B4A6-AD3FB2D64DA6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7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8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EEDE8-2624-49CA-BA18-71103250FB5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98826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345D8-04BF-4841-B515-7B101085463E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E99E1-13DA-49C0-A7A8-80E93572E57C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4584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855CC-4BF6-4CE6-ACC4-05A0B38DD469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6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7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D2C7B-1B17-45F2-9FA2-1154907A645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7497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B8E4D-387B-44E2-AC3B-60E849644489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8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9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3F638-8549-428E-858B-ACF4222C38C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86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5AAF0-475E-4A4C-B043-4174AB8C982E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4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5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6467B-2557-44EA-A695-AB80FADD61C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580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73856-6BBE-4400-826A-2D5E0021524D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3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4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6B50C-5512-4FF4-ACAD-22A16BC9118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551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lv-LV" smtClean="0"/>
              <a:t>Rediģēt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97434-46FA-4D79-82A9-BC14AE551A3F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6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7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85D83-3D3D-4C6D-AACC-C4B31639806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81955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lv-LV" noProof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lv-LV" smtClean="0"/>
              <a:t>Rediģēt šablona teksta stilus</a:t>
            </a:r>
          </a:p>
        </p:txBody>
      </p:sp>
      <p:sp>
        <p:nvSpPr>
          <p:cNvPr id="5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2B7D7-747C-45F2-B1CF-439A2F163322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6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7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C228C-332F-449F-9001-CDA0232661D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316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Virsraksta viettur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 smtClean="0"/>
              <a:t>Rediģēt šablona virsraksta stilu</a:t>
            </a:r>
          </a:p>
        </p:txBody>
      </p:sp>
      <p:sp>
        <p:nvSpPr>
          <p:cNvPr id="1027" name="Teksta vietturis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altLang="lv-LV" smtClean="0"/>
              <a:t>Rediģēt šablona teksta stilus</a:t>
            </a:r>
          </a:p>
          <a:p>
            <a:pPr lvl="1"/>
            <a:r>
              <a:rPr lang="lv-LV" altLang="lv-LV" smtClean="0"/>
              <a:t>Otrais līmenis</a:t>
            </a:r>
          </a:p>
          <a:p>
            <a:pPr lvl="2"/>
            <a:r>
              <a:rPr lang="lv-LV" altLang="lv-LV" smtClean="0"/>
              <a:t>Trešais līmenis</a:t>
            </a:r>
          </a:p>
          <a:p>
            <a:pPr lvl="3"/>
            <a:r>
              <a:rPr lang="lv-LV" altLang="lv-LV" smtClean="0"/>
              <a:t>Ceturtais līmenis</a:t>
            </a:r>
          </a:p>
          <a:p>
            <a:pPr lvl="4"/>
            <a:r>
              <a:rPr lang="lv-LV" altLang="lv-LV" smtClean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A396D0-430D-4520-A930-F801BE7AE048}" type="datetime1">
              <a:rPr lang="lv-LV"/>
              <a:pPr>
                <a:defRPr/>
              </a:pPr>
              <a:t>30.11.2023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lv-LV"/>
              <a:t>, Rīga</a:t>
            </a:r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C59F34-29F6-48DA-8149-B0015323EDD9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/>
          </p:cNvSpPr>
          <p:nvPr/>
        </p:nvSpPr>
        <p:spPr bwMode="auto">
          <a:xfrm>
            <a:off x="152400" y="2552700"/>
            <a:ext cx="8858250" cy="180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lv-LV" sz="3600" b="1" dirty="0" smtClean="0"/>
              <a:t>Aktualitāte ugunsdrošībā</a:t>
            </a:r>
          </a:p>
        </p:txBody>
      </p:sp>
      <p:sp>
        <p:nvSpPr>
          <p:cNvPr id="6147" name="Subtitle 2"/>
          <p:cNvSpPr txBox="1">
            <a:spLocks/>
          </p:cNvSpPr>
          <p:nvPr/>
        </p:nvSpPr>
        <p:spPr bwMode="auto">
          <a:xfrm>
            <a:off x="3829050" y="4457700"/>
            <a:ext cx="487680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3429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858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287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3716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88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32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2004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Dzintars Lagzdiņš,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Valsts </a:t>
            </a:r>
            <a:r>
              <a:rPr lang="lv-LV" altLang="lv-LV" sz="18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ugunsdzēsības un glābšanas dienesta 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Ugunsdrošības </a:t>
            </a:r>
            <a:r>
              <a:rPr lang="lv-LV" altLang="lv-LV" sz="18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uzraudzības </a:t>
            </a: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pārvaldes,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lv-LV" altLang="lv-LV" sz="18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priekšnieks</a:t>
            </a:r>
            <a:endParaRPr lang="lv-LV" altLang="lv-LV" sz="1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endParaRPr lang="lv-LV" altLang="lv-LV" sz="1800" u="sng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 useBgFill="1">
        <p:nvSpPr>
          <p:cNvPr id="6148" name="Subtitle 2"/>
          <p:cNvSpPr txBox="1">
            <a:spLocks/>
          </p:cNvSpPr>
          <p:nvPr/>
        </p:nvSpPr>
        <p:spPr bwMode="auto">
          <a:xfrm>
            <a:off x="2038350" y="6142830"/>
            <a:ext cx="5372100" cy="372269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lv-LV" altLang="lv-LV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01.12.2023</a:t>
            </a:r>
            <a:r>
              <a:rPr lang="lv-LV" altLang="lv-LV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., </a:t>
            </a:r>
            <a:r>
              <a:rPr lang="lv-LV" altLang="lv-LV" sz="1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Rīga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319752" y="303328"/>
            <a:ext cx="6693032" cy="614363"/>
          </a:xfrm>
        </p:spPr>
        <p:txBody>
          <a:bodyPr/>
          <a:lstStyle/>
          <a:p>
            <a:pPr algn="ctr"/>
            <a:r>
              <a:rPr lang="lv-LV" sz="3600" b="1" dirty="0" smtClean="0">
                <a:solidFill>
                  <a:srgbClr val="9E0000"/>
                </a:solidFill>
                <a:latin typeface="Arial" panose="020B0604020202020204" pitchFamily="34" charset="0"/>
              </a:rPr>
              <a:t>Jauns likums</a:t>
            </a:r>
            <a:endParaRPr lang="lv-LV" sz="3600" b="1" dirty="0">
              <a:solidFill>
                <a:srgbClr val="9E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43809" y="1278870"/>
            <a:ext cx="7886700" cy="5008807"/>
          </a:xfrm>
        </p:spPr>
        <p:txBody>
          <a:bodyPr anchor="ctr"/>
          <a:lstStyle/>
          <a:p>
            <a:pPr algn="ctr" eaLnBrk="1" hangingPunct="1">
              <a:spcBef>
                <a:spcPct val="0"/>
              </a:spcBef>
              <a:buNone/>
            </a:pPr>
            <a:r>
              <a:rPr lang="lv-LV" sz="3600" b="1" dirty="0" smtClean="0">
                <a:solidFill>
                  <a:srgbClr val="9E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Ugunsdrošības, ugunsdzēsības un glābšanas </a:t>
            </a:r>
            <a:r>
              <a:rPr lang="lv-LV" sz="3600" b="1" dirty="0">
                <a:solidFill>
                  <a:srgbClr val="9E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darbu </a:t>
            </a:r>
            <a:r>
              <a:rPr lang="lv-LV" sz="3600" b="1" dirty="0" smtClean="0">
                <a:solidFill>
                  <a:srgbClr val="9E0000"/>
                </a:solidFill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likumprojekts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lv-LV" altLang="lv-LV" sz="3600" b="1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(aizstās Ugunsdrošības un ugunsdzēsības likumu)</a:t>
            </a:r>
            <a:endParaRPr lang="lv-LV" altLang="lv-LV" sz="28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EEDE8-2624-49CA-BA18-71103250FB53}" type="slidenum">
              <a:rPr lang="lv-LV" smtClean="0"/>
              <a:pPr>
                <a:defRPr/>
              </a:pPr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92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5298" y="310207"/>
            <a:ext cx="5869460" cy="614363"/>
          </a:xfrm>
        </p:spPr>
        <p:txBody>
          <a:bodyPr/>
          <a:lstStyle/>
          <a:p>
            <a:pPr algn="ctr"/>
            <a:r>
              <a:rPr lang="lv-LV" sz="3600" b="1" dirty="0">
                <a:solidFill>
                  <a:srgbClr val="9E0000"/>
                </a:solidFill>
                <a:latin typeface="Arial" panose="020B0604020202020204" pitchFamily="34" charset="0"/>
              </a:rPr>
              <a:t>Kas būs jauns?</a:t>
            </a:r>
            <a:endParaRPr lang="lv-LV" sz="3600" b="1" dirty="0">
              <a:solidFill>
                <a:srgbClr val="9E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60389"/>
            <a:ext cx="7886700" cy="4916574"/>
          </a:xfrm>
        </p:spPr>
        <p:txBody>
          <a:bodyPr/>
          <a:lstStyle/>
          <a:p>
            <a:r>
              <a:rPr lang="lv-LV" sz="2800" dirty="0" smtClean="0"/>
              <a:t>Precizē kādi būs dienesti, un to izvietošana būs balstīta uz riska </a:t>
            </a:r>
            <a:r>
              <a:rPr lang="lv-LV" sz="2800" dirty="0" err="1" smtClean="0"/>
              <a:t>izvērtējuma</a:t>
            </a:r>
            <a:endParaRPr lang="lv-LV" sz="2800" dirty="0" smtClean="0"/>
          </a:p>
          <a:p>
            <a:r>
              <a:rPr lang="lv-LV" sz="2800" dirty="0" smtClean="0"/>
              <a:t>Atsevišķi nodaļas par ugunsdrošību un ugunsdzēsību mežos</a:t>
            </a:r>
          </a:p>
          <a:p>
            <a:r>
              <a:rPr lang="lv-LV" sz="2800" dirty="0" err="1" smtClean="0"/>
              <a:t>Prcizēta</a:t>
            </a:r>
            <a:r>
              <a:rPr lang="lv-LV" sz="2800" dirty="0" smtClean="0"/>
              <a:t> atbildība, tiesības un pienākumi.</a:t>
            </a:r>
          </a:p>
          <a:p>
            <a:r>
              <a:rPr lang="lv-LV" sz="2800" dirty="0" smtClean="0"/>
              <a:t>Ugunsdrošības pakalpojumu sniedzēji</a:t>
            </a:r>
          </a:p>
          <a:p>
            <a:r>
              <a:rPr lang="lv-LV" sz="2800" dirty="0" smtClean="0"/>
              <a:t>VUUCAP (</a:t>
            </a:r>
            <a:r>
              <a:rPr lang="lv-LV" sz="2800" dirty="0" err="1" smtClean="0"/>
              <a:t>pašdeklarēšana</a:t>
            </a:r>
            <a:r>
              <a:rPr lang="lv-LV" sz="2800" dirty="0" smtClean="0"/>
              <a:t>, riska instruments, uzraudzības organizēšana)</a:t>
            </a:r>
          </a:p>
          <a:p>
            <a:r>
              <a:rPr lang="lv-LV" sz="2800" dirty="0" smtClean="0"/>
              <a:t>Pašvaldību un brīvprātīgo organizāciju finansēšana)</a:t>
            </a:r>
            <a:endParaRPr lang="lv-LV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EEDE8-2624-49CA-BA18-71103250FB53}" type="slidenum">
              <a:rPr lang="lv-LV" smtClean="0"/>
              <a:pPr>
                <a:defRPr/>
              </a:pPr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6265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941" y="927742"/>
            <a:ext cx="8298180" cy="471906"/>
          </a:xfrm>
        </p:spPr>
        <p:txBody>
          <a:bodyPr>
            <a:noAutofit/>
          </a:bodyPr>
          <a:lstStyle/>
          <a:p>
            <a:pPr algn="ctr"/>
            <a:r>
              <a:rPr lang="lv-LV" sz="21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Vienotā ugunsdrošības un civilās aizsardzības platforma (VUCAP) </a:t>
            </a:r>
            <a:endParaRPr lang="en-US" sz="2100" dirty="0"/>
          </a:p>
        </p:txBody>
      </p:sp>
      <p:grpSp>
        <p:nvGrpSpPr>
          <p:cNvPr id="3" name="Group 2"/>
          <p:cNvGrpSpPr/>
          <p:nvPr/>
        </p:nvGrpSpPr>
        <p:grpSpPr>
          <a:xfrm>
            <a:off x="240507" y="1496080"/>
            <a:ext cx="8653459" cy="4380923"/>
            <a:chOff x="327027" y="851773"/>
            <a:chExt cx="11537945" cy="5841231"/>
          </a:xfrm>
        </p:grpSpPr>
        <p:grpSp>
          <p:nvGrpSpPr>
            <p:cNvPr id="4" name="Group 3"/>
            <p:cNvGrpSpPr/>
            <p:nvPr/>
          </p:nvGrpSpPr>
          <p:grpSpPr>
            <a:xfrm>
              <a:off x="327027" y="851773"/>
              <a:ext cx="11537945" cy="5841231"/>
              <a:chOff x="442212" y="813673"/>
              <a:chExt cx="11537945" cy="5841231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8627532" y="5108297"/>
                <a:ext cx="2131460" cy="327427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DATI KARTĒTI GIS</a:t>
                </a: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4343400" y="822358"/>
                <a:ext cx="6399742" cy="312016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Autentifikācija</a:t>
                </a: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4343400" y="1388540"/>
                <a:ext cx="6399742" cy="312016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Reģistrācija (vienu reizi par katru objektu)</a:t>
                </a: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970742" y="1953230"/>
                <a:ext cx="7772400" cy="344633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latin typeface="Arial Narrow" panose="020B0606020202030204" pitchFamily="34" charset="0"/>
                  </a:rPr>
                  <a:t>OBJEKTU DATU BĀZE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2970742" y="2571528"/>
                <a:ext cx="2125133" cy="3120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UDOS</a:t>
                </a: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8618009" y="2595679"/>
                <a:ext cx="2125133" cy="3120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UCARNI</a:t>
                </a: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5794375" y="2571528"/>
                <a:ext cx="2125133" cy="31201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accent2"/>
                    </a:solidFill>
                    <a:latin typeface="Arial Narrow" panose="020B0606020202030204" pitchFamily="34" charset="0"/>
                  </a:rPr>
                  <a:t>USPS</a:t>
                </a:r>
              </a:p>
            </p:txBody>
          </p:sp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85342" y="3173698"/>
                <a:ext cx="1439333" cy="1439333"/>
              </a:xfrm>
              <a:prstGeom prst="rect">
                <a:avLst/>
              </a:prstGeom>
            </p:spPr>
          </p:pic>
          <p:grpSp>
            <p:nvGrpSpPr>
              <p:cNvPr id="17" name="Group 16"/>
              <p:cNvGrpSpPr/>
              <p:nvPr/>
            </p:nvGrpSpPr>
            <p:grpSpPr>
              <a:xfrm>
                <a:off x="6625163" y="3365238"/>
                <a:ext cx="1320800" cy="1156666"/>
                <a:chOff x="6375400" y="4119153"/>
                <a:chExt cx="1320800" cy="1156666"/>
              </a:xfrm>
            </p:grpSpPr>
            <p:sp>
              <p:nvSpPr>
                <p:cNvPr id="51" name="Rounded Rectangle 50"/>
                <p:cNvSpPr/>
                <p:nvPr/>
              </p:nvSpPr>
              <p:spPr>
                <a:xfrm>
                  <a:off x="6375400" y="4119153"/>
                  <a:ext cx="1320800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AUGSTS RISKS</a:t>
                  </a:r>
                </a:p>
              </p:txBody>
            </p:sp>
            <p:sp>
              <p:nvSpPr>
                <p:cNvPr id="52" name="Rounded Rectangle 51"/>
                <p:cNvSpPr/>
                <p:nvPr/>
              </p:nvSpPr>
              <p:spPr>
                <a:xfrm>
                  <a:off x="6375400" y="4541478"/>
                  <a:ext cx="1320800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VIDĒJS RISKS</a:t>
                  </a:r>
                </a:p>
              </p:txBody>
            </p:sp>
            <p:sp>
              <p:nvSpPr>
                <p:cNvPr id="53" name="Rounded Rectangle 52"/>
                <p:cNvSpPr/>
                <p:nvPr/>
              </p:nvSpPr>
              <p:spPr>
                <a:xfrm>
                  <a:off x="6375400" y="4963803"/>
                  <a:ext cx="1320800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ZEMS RISKS</a:t>
                  </a:r>
                </a:p>
              </p:txBody>
            </p:sp>
          </p:grpSp>
          <p:sp>
            <p:nvSpPr>
              <p:cNvPr id="18" name="Rounded Rectangle 17"/>
              <p:cNvSpPr/>
              <p:nvPr/>
            </p:nvSpPr>
            <p:spPr>
              <a:xfrm>
                <a:off x="2977091" y="6342888"/>
                <a:ext cx="7772400" cy="312016"/>
              </a:xfrm>
              <a:prstGeom prst="roundRect">
                <a:avLst/>
              </a:prstGeom>
              <a:solidFill>
                <a:schemeClr val="accent6"/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b="1" dirty="0">
                    <a:solidFill>
                      <a:schemeClr val="bg1"/>
                    </a:solidFill>
                    <a:latin typeface="Arial Narrow" panose="020B0606020202030204" pitchFamily="34" charset="0"/>
                  </a:rPr>
                  <a:t>Paziņojumi un atgādinājumi objekta atbildīgajai personai</a:t>
                </a:r>
              </a:p>
            </p:txBody>
          </p:sp>
          <p:grpSp>
            <p:nvGrpSpPr>
              <p:cNvPr id="19" name="Group 18"/>
              <p:cNvGrpSpPr/>
              <p:nvPr/>
            </p:nvGrpSpPr>
            <p:grpSpPr>
              <a:xfrm>
                <a:off x="8627532" y="3182430"/>
                <a:ext cx="1722967" cy="1739997"/>
                <a:chOff x="8191500" y="3891057"/>
                <a:chExt cx="1198033" cy="1739997"/>
              </a:xfrm>
            </p:grpSpPr>
            <p:sp>
              <p:nvSpPr>
                <p:cNvPr id="46" name="Rounded Rectangle 45"/>
                <p:cNvSpPr/>
                <p:nvPr/>
              </p:nvSpPr>
              <p:spPr>
                <a:xfrm>
                  <a:off x="8191500" y="3891057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A ĻOTIUGSTS </a:t>
                  </a:r>
                </a:p>
              </p:txBody>
            </p:sp>
            <p:sp>
              <p:nvSpPr>
                <p:cNvPr id="47" name="Rounded Rectangle 46"/>
                <p:cNvSpPr/>
                <p:nvPr/>
              </p:nvSpPr>
              <p:spPr>
                <a:xfrm>
                  <a:off x="8191500" y="4252970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B AUGSTS</a:t>
                  </a:r>
                </a:p>
              </p:txBody>
            </p:sp>
            <p:sp>
              <p:nvSpPr>
                <p:cNvPr id="48" name="Rounded Rectangle 47"/>
                <p:cNvSpPr/>
                <p:nvPr/>
              </p:nvSpPr>
              <p:spPr>
                <a:xfrm>
                  <a:off x="8191500" y="4614883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C VIDĒJS</a:t>
                  </a:r>
                </a:p>
              </p:txBody>
            </p:sp>
            <p:sp>
              <p:nvSpPr>
                <p:cNvPr id="49" name="Rounded Rectangle 48"/>
                <p:cNvSpPr/>
                <p:nvPr/>
              </p:nvSpPr>
              <p:spPr>
                <a:xfrm>
                  <a:off x="8191500" y="4973252"/>
                  <a:ext cx="1198033" cy="312016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D ZEMS </a:t>
                  </a:r>
                </a:p>
              </p:txBody>
            </p:sp>
            <p:sp>
              <p:nvSpPr>
                <p:cNvPr id="50" name="Rounded Rectangle 49"/>
                <p:cNvSpPr/>
                <p:nvPr/>
              </p:nvSpPr>
              <p:spPr>
                <a:xfrm>
                  <a:off x="8191500" y="5332173"/>
                  <a:ext cx="1198033" cy="298881"/>
                </a:xfrm>
                <a:prstGeom prst="round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lv-LV" sz="1050" b="1" dirty="0">
                      <a:solidFill>
                        <a:schemeClr val="accent2"/>
                      </a:solidFill>
                      <a:latin typeface="Arial Narrow" panose="020B0606020202030204" pitchFamily="34" charset="0"/>
                    </a:rPr>
                    <a:t>E ĻOTI ZEMS</a:t>
                  </a:r>
                </a:p>
              </p:txBody>
            </p:sp>
          </p:grpSp>
          <p:sp>
            <p:nvSpPr>
              <p:cNvPr id="20" name="Rounded Rectangle 19"/>
              <p:cNvSpPr/>
              <p:nvPr/>
            </p:nvSpPr>
            <p:spPr>
              <a:xfrm rot="16200000">
                <a:off x="9715977" y="3887598"/>
                <a:ext cx="1741065" cy="313265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latin typeface="Arial Narrow" panose="020B0606020202030204" pitchFamily="34" charset="0"/>
                  </a:rPr>
                  <a:t>5 RISKA LĪMEŅI</a:t>
                </a:r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>
                <a:off x="2970741" y="813673"/>
                <a:ext cx="1304837" cy="876070"/>
              </a:xfrm>
              <a:prstGeom prst="roundRect">
                <a:avLst>
                  <a:gd name="adj" fmla="val 11604"/>
                </a:avLst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latin typeface="Arial Narrow" panose="020B0606020202030204" pitchFamily="34" charset="0"/>
                  </a:rPr>
                  <a:t>KLIENTU PORTĀLS</a:t>
                </a:r>
              </a:p>
            </p:txBody>
          </p:sp>
          <p:sp>
            <p:nvSpPr>
              <p:cNvPr id="22" name="Rounded Rectangle 21"/>
              <p:cNvSpPr/>
              <p:nvPr/>
            </p:nvSpPr>
            <p:spPr>
              <a:xfrm>
                <a:off x="5794375" y="5674747"/>
                <a:ext cx="4948767" cy="493114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ADMINISTRATĪVO TERITORIJU SADALĪJUMS PA RISKA LĪMEŅIEM, RESURSU IZVIETOJUMS</a:t>
                </a:r>
              </a:p>
            </p:txBody>
          </p:sp>
          <p:sp>
            <p:nvSpPr>
              <p:cNvPr id="23" name="Rounded Rectangle 22"/>
              <p:cNvSpPr/>
              <p:nvPr/>
            </p:nvSpPr>
            <p:spPr>
              <a:xfrm>
                <a:off x="2970742" y="3140282"/>
                <a:ext cx="2125133" cy="2283876"/>
              </a:xfrm>
              <a:prstGeom prst="roundRect">
                <a:avLst>
                  <a:gd name="adj" fmla="val 546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lv-LV" sz="900" b="1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2970742" y="5527828"/>
                <a:ext cx="2125133" cy="543976"/>
              </a:xfrm>
              <a:prstGeom prst="roundRect">
                <a:avLst>
                  <a:gd name="adj" fmla="val 859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OBJEKTU </a:t>
                </a:r>
              </a:p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E -UZRAUDZĪBAS LIETA</a:t>
                </a: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3036876" y="3122687"/>
                <a:ext cx="2200637" cy="2283876"/>
              </a:xfrm>
              <a:prstGeom prst="roundRect">
                <a:avLst>
                  <a:gd name="adj" fmla="val 5136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OBJEKTU ATLASE UN PĀRBAUŽU UPLĀNOŠANA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DIGITĀLAIS PĀRBAUDES RĪKS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ADMINISTRATĪVO AKTU SAGATAVOŠANA, REĢISTRĒŠANA UN PAZIŅOŠANA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UZRAUDZĪBAS DARBA  UN PĀRBAUŽU REZULTĀTU UN ATSKAIŠU SAGATAVOŠANA UN ĢENERĒŠANA</a:t>
                </a: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817434" y="2577600"/>
                <a:ext cx="1857740" cy="3500275"/>
              </a:xfrm>
              <a:prstGeom prst="roundRect">
                <a:avLst>
                  <a:gd name="adj" fmla="val 546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lv-LV" sz="900" b="1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 rot="16200000">
                <a:off x="-1151293" y="4171103"/>
                <a:ext cx="3500276" cy="313265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DATI NO:</a:t>
                </a: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812403" y="2883544"/>
                <a:ext cx="1891661" cy="3086322"/>
              </a:xfrm>
              <a:prstGeom prst="roundRect">
                <a:avLst>
                  <a:gd name="adj" fmla="val 5136"/>
                </a:avLst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UZŅĒMUMA REĢISTRA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ADREŠU INFORMĀCIJAS SISTĒMAS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IEDZĪVOTĀJU REĢISTRA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E-ADREŠU REĢISTRA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VKCP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BŪVNIECĪBAS INFORMĀCIJAS SISTĒMAS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VALSTS ZEMES DIENESTA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CENTRĀLĀS STATISTIKAS PĀRVALDES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PILSONĪBAS UN MIGRĀCIJAS LIETU PĀRVALDES</a:t>
                </a:r>
              </a:p>
              <a:p>
                <a:pPr>
                  <a:spcAft>
                    <a:spcPts val="300"/>
                  </a:spcAft>
                </a:pPr>
                <a:r>
                  <a:rPr lang="lv-LV" sz="900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DVS NAMEJS U.C.</a:t>
                </a:r>
              </a:p>
              <a:p>
                <a:pPr>
                  <a:spcAft>
                    <a:spcPts val="300"/>
                  </a:spcAft>
                </a:pPr>
                <a:endParaRPr lang="lv-LV" sz="900" dirty="0">
                  <a:solidFill>
                    <a:schemeClr val="tx1"/>
                  </a:solidFill>
                  <a:latin typeface="Arial Narrow" panose="020B0606020202030204" pitchFamily="34" charset="0"/>
                </a:endParaRPr>
              </a:p>
            </p:txBody>
          </p:sp>
          <p:cxnSp>
            <p:nvCxnSpPr>
              <p:cNvPr id="29" name="Straight Arrow Connector 28"/>
              <p:cNvCxnSpPr>
                <a:stCxn id="10" idx="2"/>
                <a:endCxn id="11" idx="0"/>
              </p:cNvCxnSpPr>
              <p:nvPr/>
            </p:nvCxnSpPr>
            <p:spPr>
              <a:xfrm>
                <a:off x="7543271" y="1134374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>
                <a:off x="7543271" y="1700556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>
                <a:off x="6856941" y="2341513"/>
                <a:ext cx="0" cy="254166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/>
              <p:nvPr/>
            </p:nvCxnSpPr>
            <p:spPr>
              <a:xfrm>
                <a:off x="6856941" y="2907695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>
                <a:off x="9660466" y="2341513"/>
                <a:ext cx="0" cy="254166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Arrow Connector 33"/>
              <p:cNvCxnSpPr/>
              <p:nvPr/>
            </p:nvCxnSpPr>
            <p:spPr>
              <a:xfrm>
                <a:off x="4033308" y="2317359"/>
                <a:ext cx="0" cy="254166"/>
              </a:xfrm>
              <a:prstGeom prst="straightConnector1">
                <a:avLst/>
              </a:prstGeom>
              <a:ln w="3810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>
                <a:off x="9660466" y="2932573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Arrow Connector 35"/>
              <p:cNvCxnSpPr/>
              <p:nvPr/>
            </p:nvCxnSpPr>
            <p:spPr>
              <a:xfrm>
                <a:off x="9701187" y="4922427"/>
                <a:ext cx="0" cy="174557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>
                <a:off x="9701187" y="5466666"/>
                <a:ext cx="0" cy="164958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>
                <a:off x="4033308" y="2907695"/>
                <a:ext cx="0" cy="254166"/>
              </a:xfrm>
              <a:prstGeom prst="straightConnector1">
                <a:avLst/>
              </a:prstGeom>
              <a:ln w="3810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Curved Connector 38"/>
              <p:cNvCxnSpPr>
                <a:stCxn id="12" idx="1"/>
                <a:endCxn id="24" idx="1"/>
              </p:cNvCxnSpPr>
              <p:nvPr/>
            </p:nvCxnSpPr>
            <p:spPr>
              <a:xfrm rot="10800000" flipV="1">
                <a:off x="2970742" y="2125546"/>
                <a:ext cx="12700" cy="3674269"/>
              </a:xfrm>
              <a:prstGeom prst="curvedConnector3">
                <a:avLst>
                  <a:gd name="adj1" fmla="val 2325000"/>
                </a:avLst>
              </a:prstGeom>
              <a:ln w="19050"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Curved Connector 39"/>
              <p:cNvCxnSpPr>
                <a:stCxn id="26" idx="0"/>
              </p:cNvCxnSpPr>
              <p:nvPr/>
            </p:nvCxnSpPr>
            <p:spPr>
              <a:xfrm rot="5400000" flipH="1" flipV="1">
                <a:off x="2046564" y="1757140"/>
                <a:ext cx="520200" cy="1120721"/>
              </a:xfrm>
              <a:prstGeom prst="curvedConnector2">
                <a:avLst/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Curved Connector 40"/>
              <p:cNvCxnSpPr>
                <a:stCxn id="13" idx="3"/>
              </p:cNvCxnSpPr>
              <p:nvPr/>
            </p:nvCxnSpPr>
            <p:spPr>
              <a:xfrm flipH="1">
                <a:off x="4920192" y="2727536"/>
                <a:ext cx="175683" cy="3615351"/>
              </a:xfrm>
              <a:prstGeom prst="curvedConnector4">
                <a:avLst>
                  <a:gd name="adj1" fmla="val -130121"/>
                  <a:gd name="adj2" fmla="val 98527"/>
                </a:avLst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urved Connector 41"/>
              <p:cNvCxnSpPr>
                <a:stCxn id="15" idx="1"/>
              </p:cNvCxnSpPr>
              <p:nvPr/>
            </p:nvCxnSpPr>
            <p:spPr>
              <a:xfrm rot="10800000" flipH="1" flipV="1">
                <a:off x="5794375" y="2727536"/>
                <a:ext cx="134406" cy="3615352"/>
              </a:xfrm>
              <a:prstGeom prst="curvedConnector4">
                <a:avLst>
                  <a:gd name="adj1" fmla="val -170082"/>
                  <a:gd name="adj2" fmla="val 98263"/>
                </a:avLst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urved Connector 42"/>
              <p:cNvCxnSpPr>
                <a:stCxn id="12" idx="3"/>
                <a:endCxn id="9" idx="3"/>
              </p:cNvCxnSpPr>
              <p:nvPr/>
            </p:nvCxnSpPr>
            <p:spPr>
              <a:xfrm>
                <a:off x="10743142" y="2125547"/>
                <a:ext cx="15850" cy="3146464"/>
              </a:xfrm>
              <a:prstGeom prst="curvedConnector3">
                <a:avLst>
                  <a:gd name="adj1" fmla="val 881230"/>
                </a:avLst>
              </a:prstGeom>
              <a:ln w="19050"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Rounded Rectangle 43"/>
              <p:cNvSpPr/>
              <p:nvPr/>
            </p:nvSpPr>
            <p:spPr>
              <a:xfrm>
                <a:off x="10972097" y="3159195"/>
                <a:ext cx="1008060" cy="1751856"/>
              </a:xfrm>
              <a:prstGeom prst="roundRect">
                <a:avLst>
                  <a:gd name="adj" fmla="val 8599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lv-LV" sz="1050" b="1" dirty="0">
                    <a:solidFill>
                      <a:schemeClr val="tx1"/>
                    </a:solidFill>
                    <a:latin typeface="Arial Narrow" panose="020B0606020202030204" pitchFamily="34" charset="0"/>
                  </a:rPr>
                  <a:t>ATVĒRTO DATU PORTĀLS DATA.GOV.LV</a:t>
                </a:r>
              </a:p>
            </p:txBody>
          </p:sp>
          <p:cxnSp>
            <p:nvCxnSpPr>
              <p:cNvPr id="45" name="Curved Connector 44"/>
              <p:cNvCxnSpPr>
                <a:stCxn id="12" idx="3"/>
                <a:endCxn id="44" idx="0"/>
              </p:cNvCxnSpPr>
              <p:nvPr/>
            </p:nvCxnSpPr>
            <p:spPr>
              <a:xfrm>
                <a:off x="10743142" y="2125547"/>
                <a:ext cx="732985" cy="1033648"/>
              </a:xfrm>
              <a:prstGeom prst="curvedConnector2">
                <a:avLst/>
              </a:prstGeom>
              <a:ln w="19050"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25787" y="1958081"/>
              <a:ext cx="417077" cy="41707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9895" y="2630448"/>
              <a:ext cx="288231" cy="28823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14692" y="2656903"/>
              <a:ext cx="272269" cy="27226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44646" y="2615697"/>
              <a:ext cx="305415" cy="3054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31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1628A4-A243-4174-8581-9EA59BFEC720}"/>
              </a:ext>
            </a:extLst>
          </p:cNvPr>
          <p:cNvSpPr txBox="1">
            <a:spLocks/>
          </p:cNvSpPr>
          <p:nvPr/>
        </p:nvSpPr>
        <p:spPr>
          <a:xfrm>
            <a:off x="506173" y="1005210"/>
            <a:ext cx="8201025" cy="37613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altLang="en-US" sz="225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Riska avoti</a:t>
            </a:r>
            <a:endParaRPr lang="en-GB" altLang="en-US" sz="225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94284" y="1480747"/>
            <a:ext cx="4745987" cy="2300945"/>
            <a:chOff x="450520" y="870145"/>
            <a:chExt cx="6327983" cy="3067927"/>
          </a:xfrm>
        </p:grpSpPr>
        <p:sp>
          <p:nvSpPr>
            <p:cNvPr id="52" name="Rectangle 51"/>
            <p:cNvSpPr/>
            <p:nvPr/>
          </p:nvSpPr>
          <p:spPr>
            <a:xfrm>
              <a:off x="450520" y="1667418"/>
              <a:ext cx="2077171" cy="160139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4" name="Oval 3"/>
            <p:cNvSpPr/>
            <p:nvPr/>
          </p:nvSpPr>
          <p:spPr>
            <a:xfrm>
              <a:off x="1048639" y="87014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572436" y="1678369"/>
              <a:ext cx="2077171" cy="1590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0" name="Oval 59"/>
            <p:cNvSpPr/>
            <p:nvPr/>
          </p:nvSpPr>
          <p:spPr>
            <a:xfrm>
              <a:off x="3103189" y="87014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4701332" y="1678369"/>
              <a:ext cx="2077171" cy="1590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6" name="Oval 65"/>
            <p:cNvSpPr/>
            <p:nvPr/>
          </p:nvSpPr>
          <p:spPr>
            <a:xfrm>
              <a:off x="5284359" y="87014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50520" y="1968301"/>
              <a:ext cx="2077172" cy="1969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Iedzīvotāju skaits pašvaldības visapdzīvotākajā vietā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1229424" y="1145793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R1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2639801" y="2018930"/>
              <a:ext cx="2077172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Iedzīvotāju blīvums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3290953" y="1125920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R2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5473255" y="1126182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R3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694351" y="2188762"/>
              <a:ext cx="2077172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Iedzīvotāju </a:t>
              </a:r>
            </a:p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skaits pašvaldībā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2449545" y="2734887"/>
              <a:ext cx="2320031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(iedzīvotāju skaits uz km</a:t>
              </a:r>
              <a:r>
                <a:rPr lang="lv-LV" sz="975" i="1" baseline="30000" dirty="0">
                  <a:solidFill>
                    <a:schemeClr val="bg1"/>
                  </a:solidFill>
                </a:rPr>
                <a:t>2</a:t>
              </a:r>
              <a:r>
                <a:rPr lang="lv-LV" sz="975" i="1" dirty="0">
                  <a:solidFill>
                    <a:schemeClr val="bg1"/>
                  </a:solidFill>
                </a:rPr>
                <a:t>)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450520" y="3302259"/>
              <a:ext cx="6316040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125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IEDZĪVOTĀJI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486580" y="1462452"/>
            <a:ext cx="3284308" cy="2070325"/>
            <a:chOff x="7324786" y="856965"/>
            <a:chExt cx="4379077" cy="2760433"/>
          </a:xfrm>
        </p:grpSpPr>
        <p:sp>
          <p:nvSpPr>
            <p:cNvPr id="69" name="Rectangle 68"/>
            <p:cNvSpPr/>
            <p:nvPr/>
          </p:nvSpPr>
          <p:spPr>
            <a:xfrm>
              <a:off x="7324786" y="1678369"/>
              <a:ext cx="2077171" cy="159043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71" name="Oval 70"/>
            <p:cNvSpPr/>
            <p:nvPr/>
          </p:nvSpPr>
          <p:spPr>
            <a:xfrm>
              <a:off x="7922905" y="85696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9446701" y="1667418"/>
              <a:ext cx="2077171" cy="1602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1" name="Oval 80"/>
            <p:cNvSpPr/>
            <p:nvPr/>
          </p:nvSpPr>
          <p:spPr>
            <a:xfrm>
              <a:off x="10044820" y="85696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8103690" y="1137133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R4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10225604" y="1148345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R5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7324786" y="2199713"/>
              <a:ext cx="2077171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Mājsaimniecību skaits pašvaldībā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9446702" y="2196136"/>
              <a:ext cx="2077171" cy="1231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Notikumu skaits pašvaldībā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9383833" y="2835331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(gadā)</a:t>
              </a: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324786" y="3296032"/>
              <a:ext cx="4199086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125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PIEPRASĪJUMS UN NEPIECIEŠAMĪBA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96221" y="3722167"/>
            <a:ext cx="4899809" cy="2055905"/>
            <a:chOff x="319770" y="3858706"/>
            <a:chExt cx="6533078" cy="2741206"/>
          </a:xfrm>
        </p:grpSpPr>
        <p:sp>
          <p:nvSpPr>
            <p:cNvPr id="84" name="Rectangle 83"/>
            <p:cNvSpPr/>
            <p:nvPr/>
          </p:nvSpPr>
          <p:spPr>
            <a:xfrm>
              <a:off x="450520" y="4634066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6" name="Oval 85"/>
            <p:cNvSpPr/>
            <p:nvPr/>
          </p:nvSpPr>
          <p:spPr>
            <a:xfrm>
              <a:off x="1007958" y="3858706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579416" y="4634066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1" name="Oval 90"/>
            <p:cNvSpPr/>
            <p:nvPr/>
          </p:nvSpPr>
          <p:spPr>
            <a:xfrm>
              <a:off x="3177536" y="3858706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4701332" y="4639883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96" name="Oval 95"/>
            <p:cNvSpPr/>
            <p:nvPr/>
          </p:nvSpPr>
          <p:spPr>
            <a:xfrm>
              <a:off x="5225105" y="3858706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66373" y="5137686"/>
              <a:ext cx="2077170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Ugunsgrēki mājsaimniecībā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2646783" y="5251224"/>
              <a:ext cx="2077170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Citi ugunsgrēki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4775678" y="5241015"/>
              <a:ext cx="207717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Citi notikumi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1188743" y="4159581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R6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3358320" y="4157473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R7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5405889" y="4157473"/>
              <a:ext cx="6540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R8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319770" y="5832530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(skaits uz 100 tūkst. iedz.)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2458271" y="5809236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(skaits uz 100 tūkst. iedz.)</a:t>
              </a: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513074" y="5812876"/>
              <a:ext cx="2320030" cy="3231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(skaits uz 100 tūkst. iedz.)</a:t>
              </a: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50520" y="6278546"/>
              <a:ext cx="6316040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125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NOTIKUMU LĪMENIS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215014" y="3722168"/>
            <a:ext cx="1740023" cy="2046328"/>
            <a:chOff x="8286685" y="3871475"/>
            <a:chExt cx="2320031" cy="2728437"/>
          </a:xfrm>
        </p:grpSpPr>
        <p:sp>
          <p:nvSpPr>
            <p:cNvPr id="104" name="Rectangle 103"/>
            <p:cNvSpPr/>
            <p:nvPr/>
          </p:nvSpPr>
          <p:spPr>
            <a:xfrm>
              <a:off x="8382124" y="4643353"/>
              <a:ext cx="2077171" cy="159104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106" name="Oval 105"/>
            <p:cNvSpPr/>
            <p:nvPr/>
          </p:nvSpPr>
          <p:spPr>
            <a:xfrm>
              <a:off x="8996863" y="3871475"/>
              <a:ext cx="1044000" cy="1043899"/>
            </a:xfrm>
            <a:prstGeom prst="ellipse">
              <a:avLst/>
            </a:prstGeom>
            <a:solidFill>
              <a:schemeClr val="accent3"/>
            </a:solidFill>
            <a:ln w="1143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8482150" y="5018814"/>
              <a:ext cx="2009806" cy="861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dirty="0">
                  <a:solidFill>
                    <a:schemeClr val="bg1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Infrastruktūra</a:t>
              </a:r>
              <a:endParaRPr lang="en-GB" dirty="0">
                <a:solidFill>
                  <a:schemeClr val="bg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8286685" y="5365673"/>
              <a:ext cx="2320031" cy="923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lv-LV" sz="975" i="1" dirty="0">
                  <a:solidFill>
                    <a:schemeClr val="bg1"/>
                  </a:solidFill>
                </a:rPr>
                <a:t>(institūcijas, izglītība, slimnīcas, tirdzniecības c., viesnīcas, rūpniecība, SEVESO, PBO)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054D07C5-BAA0-4770-8052-B1C5DA2E6542}"/>
                </a:ext>
              </a:extLst>
            </p:cNvPr>
            <p:cNvSpPr txBox="1"/>
            <p:nvPr/>
          </p:nvSpPr>
          <p:spPr>
            <a:xfrm>
              <a:off x="9177932" y="4159582"/>
              <a:ext cx="65409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>
                  <a:solidFill>
                    <a:schemeClr val="accent2"/>
                  </a:solidFill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R9</a:t>
              </a:r>
              <a:endParaRPr lang="en-GB" b="1" dirty="0">
                <a:solidFill>
                  <a:schemeClr val="accent2"/>
                </a:solidFill>
                <a:ea typeface="Arial Unicode MS" panose="020B0604020202020204" pitchFamily="34" charset="-128"/>
                <a:cs typeface="Arial Unicode MS" panose="020B0604020202020204" pitchFamily="34" charset="-128"/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382124" y="6278546"/>
              <a:ext cx="2077171" cy="32136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lv-LV" sz="1050" dirty="0">
                  <a:solidFill>
                    <a:schemeClr val="accent2"/>
                  </a:solidFill>
                  <a:latin typeface="Arial Unicode MS" panose="020B0604020202020204" pitchFamily="34" charset="-128"/>
                  <a:ea typeface="Arial Unicode MS" panose="020B0604020202020204" pitchFamily="34" charset="-128"/>
                  <a:cs typeface="Arial Unicode MS" panose="020B0604020202020204" pitchFamily="34" charset="-128"/>
                </a:rPr>
                <a:t>INDIVIDUĀLIE APDDR.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7732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5298" y="310207"/>
            <a:ext cx="5869460" cy="614363"/>
          </a:xfrm>
        </p:spPr>
        <p:txBody>
          <a:bodyPr/>
          <a:lstStyle/>
          <a:p>
            <a:pPr algn="ctr"/>
            <a:r>
              <a:rPr lang="lv-LV" sz="3600" b="1" dirty="0" smtClean="0">
                <a:solidFill>
                  <a:srgbClr val="9E0000"/>
                </a:solidFill>
                <a:latin typeface="Arial" panose="020B0604020202020204" pitchFamily="34" charset="0"/>
              </a:rPr>
              <a:t>Grozījumi LBN 201-15</a:t>
            </a:r>
            <a:endParaRPr lang="lv-LV" sz="3600" b="1" dirty="0">
              <a:solidFill>
                <a:srgbClr val="9E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60389"/>
            <a:ext cx="7886700" cy="4916574"/>
          </a:xfrm>
        </p:spPr>
        <p:txBody>
          <a:bodyPr/>
          <a:lstStyle/>
          <a:p>
            <a:r>
              <a:rPr lang="lv-LV" sz="2400" b="1" dirty="0" smtClean="0"/>
              <a:t>Grozījumi </a:t>
            </a:r>
            <a:r>
              <a:rPr lang="lv-LV" sz="2400" b="1" dirty="0"/>
              <a:t>Ministru kabineta 2015. gada 30. jūnija noteikumos Nr. 333 "Noteikumi par Latvijas būvnormatīvu LBN 201-15 "Būvju ugunsdrošība</a:t>
            </a:r>
            <a:r>
              <a:rPr lang="lv-LV" sz="2400" b="1" dirty="0" smtClean="0"/>
              <a:t>"« </a:t>
            </a:r>
            <a:r>
              <a:rPr lang="lv-LV" sz="2400" dirty="0" smtClean="0"/>
              <a:t>(Ministru </a:t>
            </a:r>
            <a:r>
              <a:rPr lang="lv-LV" sz="2400" dirty="0"/>
              <a:t>kabineta 2023. gada 26. septembrī noteikumi Nr. </a:t>
            </a:r>
            <a:r>
              <a:rPr lang="lv-LV" sz="2400" dirty="0" smtClean="0"/>
              <a:t>545, </a:t>
            </a:r>
            <a:r>
              <a:rPr lang="pt-BR" sz="2400" dirty="0"/>
              <a:t>stājas spēkā 2024. gada 1. </a:t>
            </a:r>
            <a:r>
              <a:rPr lang="pt-BR" sz="2400" dirty="0" smtClean="0"/>
              <a:t>martā</a:t>
            </a:r>
            <a:r>
              <a:rPr lang="lv-LV" sz="2400" dirty="0" smtClean="0"/>
              <a:t>)</a:t>
            </a:r>
            <a:endParaRPr lang="lv-LV" sz="2400" dirty="0"/>
          </a:p>
          <a:p>
            <a:endParaRPr lang="lv-LV" b="1" dirty="0"/>
          </a:p>
          <a:p>
            <a:r>
              <a:rPr lang="lv-LV" sz="2400" dirty="0" smtClean="0"/>
              <a:t>16 grozījumi:</a:t>
            </a:r>
          </a:p>
          <a:p>
            <a:pPr lvl="1"/>
            <a:r>
              <a:rPr lang="lv-LV" sz="2400" dirty="0" smtClean="0"/>
              <a:t>Lifti un kāpnes.</a:t>
            </a:r>
          </a:p>
          <a:p>
            <a:pPr lvl="1"/>
            <a:r>
              <a:rPr lang="lv-LV" sz="2400" dirty="0" smtClean="0"/>
              <a:t>Savienojošās galerijas.</a:t>
            </a:r>
          </a:p>
          <a:p>
            <a:pPr lvl="1"/>
            <a:r>
              <a:rPr lang="lv-LV" sz="2400" dirty="0" smtClean="0"/>
              <a:t>Pirmskolas izglītības iestāde.</a:t>
            </a:r>
          </a:p>
          <a:p>
            <a:pPr lvl="1"/>
            <a:r>
              <a:rPr lang="lv-LV" sz="2400" dirty="0" smtClean="0"/>
              <a:t>Īslaicīgā īre.</a:t>
            </a:r>
          </a:p>
          <a:p>
            <a:pPr lvl="1"/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7EEDE8-2624-49CA-BA18-71103250FB53}" type="slidenum">
              <a:rPr lang="lv-LV" smtClean="0"/>
              <a:pPr>
                <a:defRPr/>
              </a:pPr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164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ubtitle 2"/>
          <p:cNvSpPr txBox="1">
            <a:spLocks/>
          </p:cNvSpPr>
          <p:nvPr/>
        </p:nvSpPr>
        <p:spPr bwMode="auto">
          <a:xfrm>
            <a:off x="3848100" y="4318000"/>
            <a:ext cx="5289550" cy="1536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3429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6858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287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37160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18288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2860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7432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20040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Dzintars Lagzdiņš,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Valsts ugunsdzēsības un glābšanas dienesta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Ugunsdrošības uzraudzības pārvaldes </a:t>
            </a:r>
            <a:endParaRPr lang="lv-LV" alt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lv-LV" altLang="lv-LV" sz="20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priekšnieks</a:t>
            </a:r>
            <a:endParaRPr lang="lv-LV" altLang="lv-LV" sz="2000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651" name="Subtitle 2"/>
          <p:cNvSpPr txBox="1">
            <a:spLocks/>
          </p:cNvSpPr>
          <p:nvPr/>
        </p:nvSpPr>
        <p:spPr bwMode="auto">
          <a:xfrm>
            <a:off x="57150" y="5953125"/>
            <a:ext cx="9078913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lv-LV" altLang="lv-LV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01.12.2023</a:t>
            </a:r>
            <a:r>
              <a:rPr lang="lv-LV" altLang="lv-LV" sz="14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lv-LV" altLang="lv-LV" sz="1400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Rīga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71600" y="3378200"/>
            <a:ext cx="668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3200" b="1" dirty="0">
                <a:solidFill>
                  <a:srgbClr val="9E0000"/>
                </a:solidFill>
                <a:latin typeface="Arial" panose="020B0604020202020204" pitchFamily="34" charset="0"/>
                <a:ea typeface="+mj-ea"/>
                <a:cs typeface="+mj-cs"/>
              </a:rPr>
              <a:t>Paldies par uzmanību</a:t>
            </a:r>
            <a:endParaRPr lang="en-US" sz="3200" b="1" dirty="0">
              <a:solidFill>
                <a:srgbClr val="9E0000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21027</TotalTime>
  <Words>398</Words>
  <Application>Microsoft Office PowerPoint</Application>
  <PresentationFormat>On-screen Show (4:3)</PresentationFormat>
  <Paragraphs>104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Arial Unicode MS</vt:lpstr>
      <vt:lpstr>Calibri</vt:lpstr>
      <vt:lpstr>Calibri Light</vt:lpstr>
      <vt:lpstr>Times New Roman</vt:lpstr>
      <vt:lpstr>Verdana</vt:lpstr>
      <vt:lpstr>Office dizains</vt:lpstr>
      <vt:lpstr>PowerPoint Presentation</vt:lpstr>
      <vt:lpstr>Jauns likums</vt:lpstr>
      <vt:lpstr>Kas būs jauns?</vt:lpstr>
      <vt:lpstr>Vienotā ugunsdrošības un civilās aizsardzības platforma (VUCAP) </vt:lpstr>
      <vt:lpstr>PowerPoint Presentation</vt:lpstr>
      <vt:lpstr>Grozījumi LBN 201-15</vt:lpstr>
      <vt:lpstr>PowerPoint Presentation</vt:lpstr>
    </vt:vector>
  </TitlesOfParts>
  <Company>VUGD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Antra Strāla</dc:creator>
  <cp:lastModifiedBy>Dzintars Lagzdiņš</cp:lastModifiedBy>
  <cp:revision>272</cp:revision>
  <cp:lastPrinted>2015-10-29T14:36:30Z</cp:lastPrinted>
  <dcterms:created xsi:type="dcterms:W3CDTF">2015-07-07T07:11:48Z</dcterms:created>
  <dcterms:modified xsi:type="dcterms:W3CDTF">2023-11-30T11:49:49Z</dcterms:modified>
</cp:coreProperties>
</file>